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37" r:id="rId3"/>
    <p:sldId id="338" r:id="rId4"/>
    <p:sldId id="320" r:id="rId5"/>
    <p:sldId id="321" r:id="rId6"/>
    <p:sldId id="328" r:id="rId7"/>
    <p:sldId id="329" r:id="rId8"/>
    <p:sldId id="322" r:id="rId9"/>
    <p:sldId id="330" r:id="rId10"/>
    <p:sldId id="334" r:id="rId11"/>
    <p:sldId id="336" r:id="rId12"/>
    <p:sldId id="301" r:id="rId13"/>
  </p:sldIdLst>
  <p:sldSz cx="9144000" cy="6858000" type="screen4x3"/>
  <p:notesSz cx="6858000" cy="9077325"/>
  <p:custDataLst>
    <p:tags r:id="rId19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1"/>
    <p:restoredTop sz="94660"/>
  </p:normalViewPr>
  <p:slideViewPr>
    <p:cSldViewPr showGuides="1"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E7D5A45-52CF-4A7D-B85E-F476A189789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Calibri" panose="020F0502020204030204" pitchFamily="34" charset="0"/>
              </a:rPr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1FD8769-0021-409D-B54D-34C735EC7FF2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681038"/>
            <a:ext cx="4537075" cy="3403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1650"/>
            <a:ext cx="5486400" cy="4084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Calibri" panose="020F0502020204030204" pitchFamily="34" charset="0"/>
              </a:rPr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r>
              <a:rPr dirty="0"/>
              <a:t>Kenapa Sistem Perlu Dipelihara ?</a:t>
            </a:r>
            <a:endParaRPr dirty="0"/>
          </a:p>
        </p:txBody>
      </p:sp>
      <p:sp>
        <p:nvSpPr>
          <p:cNvPr id="2" name="Footer Placeholder 1"/>
          <p:cNvSpPr txBox="1">
            <a:spLocks noGrp="1"/>
          </p:cNvSpPr>
          <p:nvPr>
            <p:ph type="ftr" sz="quarter" idx="11"/>
          </p:nvPr>
        </p:nvSpPr>
        <p:spPr>
          <a:xfrm>
            <a:off x="457200" y="6356350"/>
            <a:ext cx="80010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4800" y="6356350"/>
            <a:ext cx="81534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endParaRPr kumimoji="0" lang="en-US" altLang="fi-FI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100" y="1143000"/>
            <a:ext cx="7785100" cy="2678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just" defTabSz="914400">
              <a:buClrTx/>
              <a:buSzTx/>
              <a:buFontTx/>
              <a:buNone/>
              <a:defRPr/>
            </a:pPr>
            <a:endParaRPr kumimoji="0" lang="en-US" sz="2800" i="1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Survei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dapat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difokuskan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pada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efektivitas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komunikasi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dalam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evaluasi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proses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dalam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seperti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pemecahan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masalah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manajemen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pengontrolan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perubahan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pengambilan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keputusan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penelurusan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manajemen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i="1" kern="1200" cap="none" spc="0" normalizeH="0" baseline="0" noProof="0" dirty="0">
                <a:latin typeface="+mn-lt"/>
                <a:ea typeface="+mn-ea"/>
                <a:cs typeface="+mn-cs"/>
              </a:rPr>
              <a:t>stakeholder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kepuasaan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klien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800" i="1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r>
              <a:rPr dirty="0"/>
              <a:t>TERIMA KASIH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8229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4525963"/>
          </a:xfrm>
          <a:ln/>
        </p:spPr>
        <p:txBody>
          <a:bodyPr vert="horz" wrap="square" lIns="91440" tIns="45720" rIns="91440" bIns="45720" anchor="t" anchorCtr="0"/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sz="2800" dirty="0"/>
              <a:t>Sistem memiliki kesalahan yang dulunya belum terdeteksi, sehingga kesalahan-kesalahan sistem perlu diperbaiki.</a:t>
            </a:r>
            <a:endParaRPr sz="2800" dirty="0"/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sz="2800" dirty="0"/>
              <a:t>Sistem mengalami perubahan-perubahan karena permintaan baru dari pemakai sistem.</a:t>
            </a:r>
            <a:endParaRPr sz="2800" dirty="0"/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sz="2800" dirty="0"/>
              <a:t>Sistem mengalami perubahan karena perubahan lingkungan luar</a:t>
            </a:r>
            <a:endParaRPr sz="2800" dirty="0"/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sz="2800" dirty="0"/>
              <a:t>Sistem perlu ditingkatkan</a:t>
            </a: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79248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457200" y="6356350"/>
            <a:ext cx="81534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4389438"/>
          </a:xfrm>
        </p:spPr>
        <p:txBody>
          <a:bodyPr vert="horz" wrap="square" lIns="91440" tIns="45720" rIns="91440" bIns="45720" numCol="1" anchor="t" anchorCtr="0" compatLnSpc="1">
            <a:normAutofit fontScale="92500" lnSpcReduction="1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Dalam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proyek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telah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memasuki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tahap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akhir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dimana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produk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software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telah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diinstalasikan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dioperasikan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dimanfaatkan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oleh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klien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aktivitas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dilakukan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dalam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1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Penutupan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proyek</a:t>
            </a:r>
            <a:r>
              <a:rPr kumimoji="0" lang="id-I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yaitu dengan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</a:t>
            </a:r>
            <a:r>
              <a:rPr kumimoji="0" lang="id-I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serah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terima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secara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resmi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berakhirnya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SPK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kontrak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1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Memasuki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maintenance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dapat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dilanjutkan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SPK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kontrak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baru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641350" y="6356350"/>
            <a:ext cx="789305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1350" y="838200"/>
            <a:ext cx="7785100" cy="509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just" defTabSz="914400">
              <a:buClrTx/>
              <a:buSzTx/>
              <a:buFontTx/>
              <a:buNone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Sebelum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ditutup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, audit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harus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dilakukan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untuk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memastikan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semua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lingkup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pekerjaan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telah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selesai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sesuai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i="1" kern="1200" cap="none" spc="0" normalizeH="0" baseline="0" noProof="0" dirty="0">
                <a:latin typeface="+mn-lt"/>
                <a:ea typeface="+mn-ea"/>
                <a:cs typeface="+mn-cs"/>
              </a:rPr>
              <a:t>requirements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Dalam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melakukan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audit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harus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diperhatikan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langkah-langkah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sebagai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berikut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: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514350" marR="0" indent="-51435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Verifikasi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apakah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spesifikasi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sistem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informasi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sudah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terpenuhi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514350" marR="0" indent="-51435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Validasi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semua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pedoman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pendukung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514350" marR="0" indent="-51435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Verifikasi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apakah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seluruh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i="1" kern="1200" cap="none" spc="0" normalizeH="0" baseline="0" noProof="0" dirty="0">
                <a:latin typeface="+mn-lt"/>
                <a:ea typeface="+mn-ea"/>
                <a:cs typeface="+mn-cs"/>
              </a:rPr>
              <a:t>deliverables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telah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tersedia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klien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telah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menerimanya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514350" marR="0" indent="-51435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Lakukan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penilaian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terhadap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kepuasan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klien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514350" marR="0" indent="-514350" algn="just" defTabSz="914400">
              <a:buClrTx/>
              <a:buSzTx/>
              <a:buFontTx/>
              <a:buAutoNum type="arabicPeriod"/>
              <a:defRPr/>
            </a:pP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457200" y="6356350"/>
            <a:ext cx="796925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1350" y="914400"/>
            <a:ext cx="7785100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just" defTabSz="914400">
              <a:buClrTx/>
              <a:buSzTx/>
              <a:buFontTx/>
              <a:buNone/>
              <a:defRPr/>
            </a:pP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Yang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harus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diperhatikan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untuk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melakukan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penutupan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adalah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:</a:t>
            </a:r>
            <a:endParaRPr kumimoji="0" lang="en-US" sz="28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endParaRPr kumimoji="0" lang="en-US" sz="28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514350" marR="0" indent="-51435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Rapat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pembahasan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akhir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endParaRPr kumimoji="0" lang="en-US" sz="28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514350" marR="0" indent="-51435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Tentukan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sukses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atau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gagal</a:t>
            </a:r>
            <a:endParaRPr kumimoji="0" lang="en-US" sz="28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514350" marR="0" indent="-51435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Lakukan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kajian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terhadap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kinerja</a:t>
            </a:r>
            <a:endParaRPr kumimoji="0" lang="en-US" sz="28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514350" marR="0" indent="-514350" algn="just" defTabSz="914400">
              <a:buClrTx/>
              <a:buSzTx/>
              <a:buFontTx/>
              <a:buAutoNum type="arabicPeriod"/>
              <a:defRPr/>
            </a:pPr>
            <a:endParaRPr kumimoji="0" lang="en-US" sz="2800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609600" y="6356350"/>
            <a:ext cx="76327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171" name="Group 7"/>
          <p:cNvGrpSpPr/>
          <p:nvPr/>
        </p:nvGrpSpPr>
        <p:grpSpPr>
          <a:xfrm>
            <a:off x="609600" y="381000"/>
            <a:ext cx="7848600" cy="762000"/>
            <a:chOff x="0" y="0"/>
            <a:chExt cx="7848600" cy="915261"/>
          </a:xfrm>
        </p:grpSpPr>
        <p:sp>
          <p:nvSpPr>
            <p:cNvPr id="8" name="Rounded Rectangle 7"/>
            <p:cNvSpPr/>
            <p:nvPr/>
          </p:nvSpPr>
          <p:spPr>
            <a:xfrm>
              <a:off x="0" y="0"/>
              <a:ext cx="7848600" cy="654031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1750" y="32416"/>
              <a:ext cx="7785100" cy="882845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133350" tIns="133350" rIns="133350" bIns="133350" spcCol="1270" anchor="ctr"/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Penutupan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Kontrak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09600" y="1303338"/>
            <a:ext cx="7785100" cy="470789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just" defTabSz="914400">
              <a:buClrTx/>
              <a:buSzTx/>
              <a:buFontTx/>
              <a:buNone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harus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ditutup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dengan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penandatanganan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penutupan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kontrak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yang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menyatakan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bahwa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seluruh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pekerjaan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sesuai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dengan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kontrak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telah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selesai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dilakukan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Penutupan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kontrak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melibatkan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pemilik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pelaksana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Dokumen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penutupan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kontrak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berupa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berita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acara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yang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menyebutkan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nomor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subyek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kontrak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,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nomor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dokumen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i="1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delivery acceptance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,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pihak-pihak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yang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menandatangani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kontrak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tanggal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yang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ditetapkan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sebagai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waktu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penyelesaian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berakhirnya</a:t>
            </a:r>
            <a:r>
              <a:rPr kumimoji="0" lang="en-US" sz="25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80772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endParaRPr kumimoji="0" lang="en-US" altLang="fi-FI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195" name="Group 7"/>
          <p:cNvGrpSpPr/>
          <p:nvPr/>
        </p:nvGrpSpPr>
        <p:grpSpPr>
          <a:xfrm>
            <a:off x="609600" y="381000"/>
            <a:ext cx="7848600" cy="654050"/>
            <a:chOff x="0" y="0"/>
            <a:chExt cx="7848600" cy="654666"/>
          </a:xfrm>
        </p:grpSpPr>
        <p:sp>
          <p:nvSpPr>
            <p:cNvPr id="12" name="Rounded Rectangle 11"/>
            <p:cNvSpPr/>
            <p:nvPr/>
          </p:nvSpPr>
          <p:spPr>
            <a:xfrm>
              <a:off x="0" y="0"/>
              <a:ext cx="7848600" cy="654666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31750" y="31780"/>
              <a:ext cx="7785100" cy="59110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133350" tIns="133350" rIns="133350" bIns="133350" spcCol="1270" anchor="ctr"/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Penutupan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Administratif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09600" y="1752600"/>
            <a:ext cx="7785100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sz="28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Kumpulkan</a:t>
            </a:r>
            <a:r>
              <a:rPr kumimoji="0" lang="en-US" sz="28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semua</a:t>
            </a:r>
            <a:r>
              <a:rPr kumimoji="0" lang="en-US" sz="28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dokumen</a:t>
            </a:r>
            <a:r>
              <a:rPr kumimoji="0" lang="en-US" sz="28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yang </a:t>
            </a:r>
            <a:r>
              <a:rPr kumimoji="0" lang="en-US" sz="2800" kern="1200" cap="none" spc="0" normalizeH="0" baseline="0" noProof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terkait</a:t>
            </a:r>
            <a:r>
              <a:rPr kumimoji="0" lang="en-US" sz="2800" kern="1200" cap="none" spc="0" normalizeH="0" baseline="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penutupan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administratif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serahkan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kepada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pihak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yang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dapat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menyimpan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memeliharanya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baik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sehingga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apabila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suatu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saat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diperlukan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maka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dapat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diakses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dengan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+mn-lt"/>
                <a:ea typeface="+mn-ea"/>
                <a:cs typeface="+mn-cs"/>
              </a:rPr>
              <a:t>mudah</a:t>
            </a:r>
            <a:r>
              <a:rPr kumimoji="0" lang="en-US" sz="28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800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228600" y="6356350"/>
            <a:ext cx="8229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219" name="Group 7"/>
          <p:cNvGrpSpPr/>
          <p:nvPr/>
        </p:nvGrpSpPr>
        <p:grpSpPr>
          <a:xfrm>
            <a:off x="609600" y="381000"/>
            <a:ext cx="7848600" cy="914400"/>
            <a:chOff x="0" y="0"/>
            <a:chExt cx="7848600" cy="915261"/>
          </a:xfrm>
        </p:grpSpPr>
        <p:sp>
          <p:nvSpPr>
            <p:cNvPr id="8" name="Rounded Rectangle 7"/>
            <p:cNvSpPr/>
            <p:nvPr/>
          </p:nvSpPr>
          <p:spPr>
            <a:xfrm>
              <a:off x="0" y="0"/>
              <a:ext cx="7848600" cy="654666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1750" y="31780"/>
              <a:ext cx="7785100" cy="883481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133350" tIns="133350" rIns="133350" bIns="133350" spcCol="1270" anchor="ctr"/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Beberapa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aspek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proyek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yang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dapat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disurvei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antara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lain :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73100" y="1685925"/>
            <a:ext cx="7785100" cy="432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Hal-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hal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umum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mengenai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komunikasi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Masalah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estimasi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jadwal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apakah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cukup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akurat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atau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memerlukan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banyak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penyesuaian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Masalah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anggaran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apakah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anggaran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yang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disediakan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cukup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atau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memerlukan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tambahan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Desain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implementasi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proses testing,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apakah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dapat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dilakukan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dengan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efektif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sesuai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dengan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i="1" kern="1200" cap="none" spc="0" normalizeH="0" baseline="0" noProof="0" dirty="0" err="1">
                <a:latin typeface="+mn-lt"/>
                <a:ea typeface="+mn-ea"/>
                <a:cs typeface="+mn-cs"/>
              </a:rPr>
              <a:t>requierments</a:t>
            </a:r>
            <a:r>
              <a:rPr kumimoji="0" lang="en-US" sz="2500" i="1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i="1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Masalah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persepsi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proses,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apakah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sesuai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dengan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perencanaan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Produk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yang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dihasilkan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,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apakah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memenuhi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i="1" kern="1200" cap="none" spc="0" normalizeH="0" baseline="0" noProof="0" dirty="0">
                <a:latin typeface="+mn-lt"/>
                <a:ea typeface="+mn-ea"/>
                <a:cs typeface="+mn-cs"/>
              </a:rPr>
              <a:t>requirements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dapat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mencapai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tujuan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i="1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8112125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8025" y="1828800"/>
            <a:ext cx="7785100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just" defTabSz="914400">
              <a:buClrTx/>
              <a:buSzTx/>
              <a:buFontTx/>
              <a:buNone/>
              <a:defRPr/>
            </a:pP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Tujuan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dari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adanya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survei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untuk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mendapatkan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hal-hal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yang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dapat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dipelajari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dari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proyek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ketika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pengalaman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dalam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proyek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masih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segar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dalam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ingatan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anggota</a:t>
            </a:r>
            <a:r>
              <a:rPr kumimoji="0" lang="en-US" sz="28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8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tim.</a:t>
            </a:r>
            <a:endParaRPr kumimoji="0" lang="en-US" sz="2800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endParaRPr kumimoji="0" lang="en-US" sz="2800" i="1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EDOMAN KELOMPOK BIDANG KEILMUANAN&amp;#x0D;&amp;#x0A;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LATAR BELAKANG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Tujuan dan Mamfaat Kelompok Bidang Keilmuanan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Organisasi &amp;amp; Status Dosen Ketua Kelompok Bidang Keilmuan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Tugas dan Tanggung Jawab Dosen Ketua KBK dan Dosen Binaan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Tugas dan Tanggung Jawab Dosen Ketua KBK dan Dosen Binaan 2&amp;quot;&quot;/&gt;&lt;property id=&quot;20307&quot; value=&quot;261&quot;/&gt;&lt;/object&gt;&lt;object type=&quot;3&quot; unique_id=&quot;10010&quot;&gt;&lt;property id=&quot;20148&quot; value=&quot;5&quot;/&gt;&lt;property id=&quot;20300&quot; value=&quot;Slide 7 - &amp;quot;Tugas dan Tanggung Jawab Dosen Ketua KBK dan Dosen Binaan 3&amp;quot;&quot;/&gt;&lt;property id=&quot;20307&quot; value=&quot;262&quot;/&gt;&lt;/object&gt;&lt;object type=&quot;3&quot; unique_id=&quot;10011&quot;&gt;&lt;property id=&quot;20148&quot; value=&quot;5&quot;/&gt;&lt;property id=&quot;20300&quot; value=&quot;Slide 8 - &amp;quot;Tugas dan Tanggung Jawab Dosen Ketua KBK dan Dosen Binaan 4&amp;quot;&quot;/&gt;&lt;property id=&quot;20307&quot; value=&quot;268&quot;/&gt;&lt;/object&gt;&lt;object type=&quot;3&quot; unique_id=&quot;10012&quot;&gt;&lt;property id=&quot;20148&quot; value=&quot;5&quot;/&gt;&lt;property id=&quot;20300&quot; value=&quot;Slide 9 - &amp;quot;Tugas dan Tanggung Jawab Dosen Ketua KBK dan Dosen Binaan 5&amp;quot;&quot;/&gt;&lt;property id=&quot;20307&quot; value=&quot;263&quot;/&gt;&lt;/object&gt;&lt;object type=&quot;3&quot; unique_id=&quot;10013&quot;&gt;&lt;property id=&quot;20148&quot; value=&quot;5&quot;/&gt;&lt;property id=&quot;20300&quot; value=&quot;Slide 10 - &amp;quot;Tugas dan Tanggung Jawab Dosen Ketua KBK dan Dosen Binaan 6&amp;quot;&quot;/&gt;&lt;property id=&quot;20307&quot; value=&quot;269&quot;/&gt;&lt;/object&gt;&lt;object type=&quot;3&quot; unique_id=&quot;10014&quot;&gt;&lt;property id=&quot;20148&quot; value=&quot;5&quot;/&gt;&lt;property id=&quot;20300&quot; value=&quot;Slide 11 - &amp;quot;MEKANISME KEGIATAN, MONITORING DAN EVALUASI &amp;quot;&quot;/&gt;&lt;property id=&quot;20307&quot; value=&quot;264&quot;/&gt;&lt;/object&gt;&lt;object type=&quot;3&quot; unique_id=&quot;10015&quot;&gt;&lt;property id=&quot;20148&quot; value=&quot;5&quot;/&gt;&lt;property id=&quot;20300&quot; value=&quot;Slide 12 - &amp;quot;MEKANISME KEGIATAN,  MONITORING DAN EVALUASI 2 &amp;quot;&quot;/&gt;&lt;property id=&quot;20307&quot; value=&quot;265&quot;/&gt;&lt;/object&gt;&lt;object type=&quot;3&quot; unique_id=&quot;10016&quot;&gt;&lt;property id=&quot;20148&quot; value=&quot;5&quot;/&gt;&lt;property id=&quot;20300&quot; value=&quot;Slide 13 - &amp;quot;Jadwal dan Program Kerja&amp;quot;&quot;/&gt;&lt;property id=&quot;20307&quot; value=&quot;266&quot;/&gt;&lt;/object&gt;&lt;object type=&quot;3&quot; unique_id=&quot;10017&quot;&gt;&lt;property id=&quot;20148&quot; value=&quot;5&quot;/&gt;&lt;property id=&quot;20300&quot; value=&quot;Slide 14 - &amp;quot;Jadwal dan Program Kerja&amp;quot;&quot;/&gt;&lt;property id=&quot;20307&quot; value=&quot;26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4470</Words>
  <Application>WPS Presentation</Application>
  <PresentationFormat>On-screen Show (4:3)</PresentationFormat>
  <Paragraphs>79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PEDOMAN KELOMPOK BIDANG KEILMUANAN</dc:title>
  <dc:creator>RZ Abd Aziz</dc:creator>
  <cp:lastModifiedBy>user</cp:lastModifiedBy>
  <cp:revision>155</cp:revision>
  <dcterms:created xsi:type="dcterms:W3CDTF">2010-04-20T02:58:33Z</dcterms:created>
  <dcterms:modified xsi:type="dcterms:W3CDTF">2025-01-05T10:59:25Z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DBBEF98766B24AAAAC744F0368846A20_12</vt:lpwstr>
  </property>
  <property fmtid="{D5CDD505-2E9C-101B-9397-08002B2CF9AE}" pid="3" name="KSOProductBuildVer">
    <vt:lpwstr>1033-12.2.0.19307</vt:lpwstr>
  </property>
</Properties>
</file>