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65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38" d="100"/>
          <a:sy n="38" d="100"/>
        </p:scale>
        <p:origin x="60" y="6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C4A164-56CA-47C8-A44A-0F3002D20447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F67AE6-1640-4B0F-9378-790E2B8F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764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F67AE6-1640-4B0F-9378-790E2B8F096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463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TATA KELOLA SISTEM DAN TEKNOLOGI INFORMASI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0135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Mengelola SDM TI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Mengidentifikasi</a:t>
            </a:r>
            <a:r>
              <a:rPr lang="en-US" sz="2400" dirty="0" smtClean="0"/>
              <a:t> </a:t>
            </a:r>
            <a:r>
              <a:rPr lang="en-US" sz="2400" dirty="0" err="1" smtClean="0"/>
              <a:t>kebutuhan</a:t>
            </a:r>
            <a:r>
              <a:rPr lang="en-US" sz="2400" dirty="0" smtClean="0"/>
              <a:t> SDM TI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kompetensi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keahlian</a:t>
            </a:r>
            <a:r>
              <a:rPr lang="en-US" sz="2400" dirty="0" smtClean="0"/>
              <a:t> </a:t>
            </a:r>
            <a:r>
              <a:rPr lang="en-US" sz="2400" dirty="0" err="1" smtClean="0"/>
              <a:t>tertentu</a:t>
            </a:r>
            <a:r>
              <a:rPr lang="en-US" sz="2400" dirty="0" smtClean="0"/>
              <a:t>,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posisi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fungsi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r>
              <a:rPr lang="en-US" sz="2400" dirty="0" smtClean="0"/>
              <a:t> yang </a:t>
            </a:r>
            <a:r>
              <a:rPr lang="en-US" sz="2400" dirty="0" err="1" smtClean="0"/>
              <a:t>ada</a:t>
            </a:r>
            <a:r>
              <a:rPr lang="en-US" sz="2400" dirty="0" smtClean="0"/>
              <a:t>, </a:t>
            </a:r>
            <a:r>
              <a:rPr lang="en-US" sz="2400" dirty="0" err="1" smtClean="0"/>
              <a:t>termasuk</a:t>
            </a:r>
            <a:r>
              <a:rPr lang="en-US" sz="2400" dirty="0" smtClean="0"/>
              <a:t> </a:t>
            </a:r>
            <a:r>
              <a:rPr lang="en-US" sz="2400" dirty="0" err="1" smtClean="0"/>
              <a:t>rentang</a:t>
            </a:r>
            <a:r>
              <a:rPr lang="en-US" sz="2400" dirty="0" smtClean="0"/>
              <a:t> </a:t>
            </a:r>
            <a:r>
              <a:rPr lang="en-US" sz="2400" dirty="0" err="1" smtClean="0"/>
              <a:t>gaji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kinerja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diharapkan</a:t>
            </a:r>
            <a:endParaRPr lang="en-US" sz="2400" dirty="0" smtClean="0"/>
          </a:p>
          <a:p>
            <a:r>
              <a:rPr lang="en-US" sz="2400" dirty="0" err="1" smtClean="0"/>
              <a:t>Menerapkan</a:t>
            </a:r>
            <a:r>
              <a:rPr lang="en-US" sz="2400" dirty="0" smtClean="0"/>
              <a:t> </a:t>
            </a:r>
            <a:r>
              <a:rPr lang="en-US" sz="2400" dirty="0" err="1" smtClean="0"/>
              <a:t>berbagai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, </a:t>
            </a:r>
            <a:r>
              <a:rPr lang="en-US" sz="2400" dirty="0" err="1" smtClean="0"/>
              <a:t>aturan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prosedur</a:t>
            </a:r>
            <a:r>
              <a:rPr lang="en-US" sz="2400" dirty="0" smtClean="0"/>
              <a:t> </a:t>
            </a:r>
            <a:r>
              <a:rPr lang="en-US" sz="2400" dirty="0" err="1" smtClean="0"/>
              <a:t>terkait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manajemen</a:t>
            </a:r>
            <a:r>
              <a:rPr lang="en-US" sz="2400" dirty="0" smtClean="0"/>
              <a:t> SDM TI </a:t>
            </a:r>
            <a:r>
              <a:rPr lang="en-US" sz="2400" dirty="0" err="1" smtClean="0"/>
              <a:t>seperti</a:t>
            </a:r>
            <a:r>
              <a:rPr lang="en-US" sz="2400" dirty="0" smtClean="0"/>
              <a:t> </a:t>
            </a:r>
            <a:r>
              <a:rPr lang="en-US" sz="2400" dirty="0" err="1" smtClean="0"/>
              <a:t>rekrutmen</a:t>
            </a:r>
            <a:r>
              <a:rPr lang="en-US" sz="2400" dirty="0" smtClean="0"/>
              <a:t>, </a:t>
            </a:r>
            <a:r>
              <a:rPr lang="en-US" sz="2400" dirty="0" err="1" smtClean="0"/>
              <a:t>penempatan</a:t>
            </a:r>
            <a:r>
              <a:rPr lang="en-US" sz="2400" dirty="0" smtClean="0"/>
              <a:t>, </a:t>
            </a:r>
            <a:r>
              <a:rPr lang="en-US" sz="2400" dirty="0" err="1" smtClean="0"/>
              <a:t>pelatihan</a:t>
            </a:r>
            <a:r>
              <a:rPr lang="en-US" sz="2400" dirty="0" smtClean="0"/>
              <a:t>, </a:t>
            </a:r>
            <a:r>
              <a:rPr lang="en-US" sz="2400" dirty="0" err="1" smtClean="0"/>
              <a:t>kompensasi</a:t>
            </a:r>
            <a:r>
              <a:rPr lang="en-US" sz="2400" dirty="0" smtClean="0"/>
              <a:t>, </a:t>
            </a:r>
            <a:r>
              <a:rPr lang="en-US" sz="2400" dirty="0" err="1" smtClean="0"/>
              <a:t>promosi</a:t>
            </a:r>
            <a:r>
              <a:rPr lang="en-US" sz="2400" dirty="0" smtClean="0"/>
              <a:t>/</a:t>
            </a:r>
            <a:r>
              <a:rPr lang="en-US" sz="2400" dirty="0" err="1" smtClean="0"/>
              <a:t>rotasi</a:t>
            </a:r>
            <a:r>
              <a:rPr lang="en-US" sz="2400" dirty="0" smtClean="0"/>
              <a:t>, </a:t>
            </a:r>
            <a:r>
              <a:rPr lang="en-US" sz="2400" dirty="0" err="1" smtClean="0"/>
              <a:t>penilaian</a:t>
            </a:r>
            <a:r>
              <a:rPr lang="en-US" sz="2400" dirty="0" smtClean="0"/>
              <a:t> </a:t>
            </a:r>
            <a:r>
              <a:rPr lang="en-US" sz="2400" dirty="0" err="1" smtClean="0"/>
              <a:t>kinerja</a:t>
            </a:r>
            <a:r>
              <a:rPr lang="en-US" sz="2400" dirty="0" smtClean="0"/>
              <a:t>, </a:t>
            </a:r>
            <a:r>
              <a:rPr lang="en-US" sz="2400" dirty="0" err="1" smtClean="0"/>
              <a:t>hingga</a:t>
            </a:r>
            <a:r>
              <a:rPr lang="en-US" sz="2400" dirty="0" smtClean="0"/>
              <a:t> </a:t>
            </a:r>
            <a:r>
              <a:rPr lang="en-US" sz="2400" dirty="0" err="1" smtClean="0"/>
              <a:t>terminasi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37893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Memastikan Kualitas TI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422400"/>
            <a:ext cx="9294812" cy="4724400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Mendefinisikan</a:t>
            </a:r>
            <a:r>
              <a:rPr lang="en-US" sz="2400" dirty="0" smtClean="0"/>
              <a:t> </a:t>
            </a:r>
            <a:r>
              <a:rPr lang="en-US" sz="2400" dirty="0" err="1" smtClean="0"/>
              <a:t>peran</a:t>
            </a:r>
            <a:r>
              <a:rPr lang="en-US" sz="2400" dirty="0" smtClean="0"/>
              <a:t> </a:t>
            </a:r>
            <a:r>
              <a:rPr lang="en-US" sz="2400" dirty="0" err="1" smtClean="0"/>
              <a:t>strategis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ruang</a:t>
            </a:r>
            <a:r>
              <a:rPr lang="en-US" sz="2400" dirty="0" smtClean="0"/>
              <a:t> </a:t>
            </a:r>
            <a:r>
              <a:rPr lang="en-US" sz="2400" dirty="0" err="1" smtClean="0"/>
              <a:t>lingkup</a:t>
            </a:r>
            <a:r>
              <a:rPr lang="en-US" sz="2400" dirty="0" smtClean="0"/>
              <a:t> </a:t>
            </a: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 smtClean="0"/>
              <a:t>Manajemen</a:t>
            </a:r>
            <a:r>
              <a:rPr lang="en-US" sz="2400" dirty="0" smtClean="0"/>
              <a:t> </a:t>
            </a:r>
            <a:r>
              <a:rPr lang="en-US" sz="2400" dirty="0" err="1" smtClean="0"/>
              <a:t>Mutu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diadopsi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endParaRPr lang="en-US" sz="2400" dirty="0" smtClean="0"/>
          </a:p>
          <a:p>
            <a:r>
              <a:rPr lang="en-US" sz="2400" dirty="0" err="1" smtClean="0"/>
              <a:t>Mengembangkan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memelihara</a:t>
            </a:r>
            <a:r>
              <a:rPr lang="en-US" sz="2400" dirty="0" smtClean="0"/>
              <a:t> </a:t>
            </a: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 smtClean="0"/>
              <a:t>Manajemen</a:t>
            </a:r>
            <a:r>
              <a:rPr lang="en-US" sz="2400" dirty="0" smtClean="0"/>
              <a:t> </a:t>
            </a:r>
            <a:r>
              <a:rPr lang="en-US" sz="2400" dirty="0" err="1" smtClean="0"/>
              <a:t>Mutu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disepakati</a:t>
            </a:r>
            <a:r>
              <a:rPr lang="en-US" sz="2400" dirty="0" smtClean="0"/>
              <a:t> </a:t>
            </a:r>
            <a:r>
              <a:rPr lang="en-US" sz="2400" dirty="0" err="1" smtClean="0"/>
              <a:t>bersama</a:t>
            </a:r>
            <a:endParaRPr lang="en-US" sz="2400" dirty="0" smtClean="0"/>
          </a:p>
          <a:p>
            <a:r>
              <a:rPr lang="en-US" sz="2400" dirty="0" err="1" smtClean="0"/>
              <a:t>Menyusun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memperkenalkan</a:t>
            </a:r>
            <a:r>
              <a:rPr lang="en-US" sz="2400" dirty="0" smtClean="0"/>
              <a:t> </a:t>
            </a:r>
            <a:r>
              <a:rPr lang="en-US" sz="2400" dirty="0" err="1" smtClean="0"/>
              <a:t>standar</a:t>
            </a:r>
            <a:r>
              <a:rPr lang="en-US" sz="2400" dirty="0" smtClean="0"/>
              <a:t> </a:t>
            </a:r>
            <a:r>
              <a:rPr lang="en-US" sz="2400" dirty="0" err="1" smtClean="0"/>
              <a:t>kualitas</a:t>
            </a:r>
            <a:r>
              <a:rPr lang="en-US" sz="2400" dirty="0" smtClean="0"/>
              <a:t> </a:t>
            </a:r>
            <a:r>
              <a:rPr lang="en-US" sz="2400" dirty="0" err="1" smtClean="0"/>
              <a:t>kinerja</a:t>
            </a:r>
            <a:r>
              <a:rPr lang="en-US" sz="2400" dirty="0" smtClean="0"/>
              <a:t> TI di </a:t>
            </a:r>
            <a:r>
              <a:rPr lang="en-US" sz="2400" dirty="0" err="1" smtClean="0"/>
              <a:t>seluruh</a:t>
            </a:r>
            <a:r>
              <a:rPr lang="en-US" sz="2400" dirty="0" smtClean="0"/>
              <a:t> </a:t>
            </a:r>
            <a:r>
              <a:rPr lang="en-US" sz="2400" dirty="0" err="1" smtClean="0"/>
              <a:t>jajaran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endParaRPr lang="en-US" sz="2400" dirty="0" smtClean="0"/>
          </a:p>
          <a:p>
            <a:r>
              <a:rPr lang="en-US" sz="2400" dirty="0" err="1" smtClean="0"/>
              <a:t>Menyusun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mengelola</a:t>
            </a:r>
            <a:r>
              <a:rPr lang="en-US" sz="2400" dirty="0" smtClean="0"/>
              <a:t> </a:t>
            </a:r>
            <a:r>
              <a:rPr lang="en-US" sz="2400" dirty="0" err="1" smtClean="0"/>
              <a:t>rencana</a:t>
            </a:r>
            <a:r>
              <a:rPr lang="en-US" sz="2400" dirty="0" smtClean="0"/>
              <a:t> </a:t>
            </a:r>
            <a:r>
              <a:rPr lang="en-US" sz="2400" dirty="0" err="1" smtClean="0"/>
              <a:t>implementasi</a:t>
            </a:r>
            <a:r>
              <a:rPr lang="en-US" sz="2400" dirty="0" smtClean="0"/>
              <a:t> </a:t>
            </a:r>
            <a:r>
              <a:rPr lang="en-US" sz="2400" dirty="0" err="1" smtClean="0"/>
              <a:t>standar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perbaikan</a:t>
            </a:r>
            <a:r>
              <a:rPr lang="en-US" sz="2400" dirty="0" smtClean="0"/>
              <a:t> </a:t>
            </a:r>
            <a:r>
              <a:rPr lang="en-US" sz="2400" dirty="0" err="1" smtClean="0"/>
              <a:t>kualitas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berkesinambungan</a:t>
            </a:r>
            <a:r>
              <a:rPr lang="en-US" sz="2400" dirty="0" smtClean="0"/>
              <a:t> </a:t>
            </a:r>
          </a:p>
          <a:p>
            <a:r>
              <a:rPr lang="en-US" sz="2400" dirty="0" err="1" smtClean="0"/>
              <a:t>Mengukur</a:t>
            </a:r>
            <a:r>
              <a:rPr lang="en-US" sz="2400" dirty="0" smtClean="0"/>
              <a:t>, </a:t>
            </a:r>
            <a:r>
              <a:rPr lang="en-US" sz="2400" dirty="0" err="1" smtClean="0"/>
              <a:t>memantau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memonitor</a:t>
            </a:r>
            <a:r>
              <a:rPr lang="en-US" sz="2400" dirty="0" smtClean="0"/>
              <a:t> </a:t>
            </a:r>
            <a:r>
              <a:rPr lang="en-US" sz="2400" dirty="0" err="1" smtClean="0"/>
              <a:t>kinerja</a:t>
            </a:r>
            <a:r>
              <a:rPr lang="en-US" sz="2400" dirty="0" smtClean="0"/>
              <a:t> TI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standar</a:t>
            </a:r>
            <a:r>
              <a:rPr lang="en-US" sz="2400" dirty="0" smtClean="0"/>
              <a:t> </a:t>
            </a:r>
            <a:r>
              <a:rPr lang="en-US" sz="2400" dirty="0" err="1" smtClean="0"/>
              <a:t>kualitas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telah</a:t>
            </a:r>
            <a:r>
              <a:rPr lang="en-US" sz="2400" dirty="0" smtClean="0"/>
              <a:t> </a:t>
            </a:r>
            <a:r>
              <a:rPr lang="en-US" sz="2400" dirty="0" err="1" smtClean="0"/>
              <a:t>dilakukan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715359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/>
              <a:t>Mengkaji dan Mengelola Risiko </a:t>
            </a:r>
            <a:r>
              <a:rPr lang="id-ID" dirty="0" smtClean="0"/>
              <a:t>T</a:t>
            </a:r>
            <a:r>
              <a:rPr lang="en-US" dirty="0" smtClean="0"/>
              <a:t>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47800"/>
            <a:ext cx="8915400" cy="4902200"/>
          </a:xfrm>
        </p:spPr>
        <p:txBody>
          <a:bodyPr>
            <a:normAutofit fontScale="85000" lnSpcReduction="10000"/>
          </a:bodyPr>
          <a:lstStyle/>
          <a:p>
            <a:r>
              <a:rPr lang="en-US" sz="2400" dirty="0" err="1" smtClean="0"/>
              <a:t>Mengkaji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profil</a:t>
            </a:r>
            <a:r>
              <a:rPr lang="en-US" sz="2400" dirty="0" smtClean="0"/>
              <a:t> </a:t>
            </a:r>
            <a:r>
              <a:rPr lang="en-US" sz="2400" dirty="0" err="1" smtClean="0"/>
              <a:t>resiko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dihadapi</a:t>
            </a:r>
            <a:endParaRPr lang="en-US" sz="2400" dirty="0" smtClean="0"/>
          </a:p>
          <a:p>
            <a:r>
              <a:rPr lang="en-US" sz="2400" dirty="0" err="1" smtClean="0"/>
              <a:t>Memahami</a:t>
            </a:r>
            <a:r>
              <a:rPr lang="en-US" sz="2400" dirty="0" smtClean="0"/>
              <a:t> </a:t>
            </a:r>
            <a:r>
              <a:rPr lang="en-US" sz="2400" dirty="0" err="1" smtClean="0"/>
              <a:t>relevansi</a:t>
            </a:r>
            <a:r>
              <a:rPr lang="en-US" sz="2400" dirty="0" smtClean="0"/>
              <a:t> </a:t>
            </a:r>
            <a:r>
              <a:rPr lang="en-US" sz="2400" dirty="0" err="1" smtClean="0"/>
              <a:t>risiko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obyektif</a:t>
            </a:r>
            <a:r>
              <a:rPr lang="en-US" sz="2400" dirty="0" smtClean="0"/>
              <a:t> </a:t>
            </a:r>
            <a:r>
              <a:rPr lang="en-US" sz="2400" dirty="0" err="1" smtClean="0"/>
              <a:t>bisnis</a:t>
            </a:r>
            <a:r>
              <a:rPr lang="en-US" sz="2400" dirty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misi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endParaRPr lang="en-US" sz="2400" dirty="0" smtClean="0"/>
          </a:p>
          <a:p>
            <a:r>
              <a:rPr lang="en-US" sz="2400" dirty="0" err="1" smtClean="0"/>
              <a:t>Memahami</a:t>
            </a:r>
            <a:r>
              <a:rPr lang="en-US" sz="2400" dirty="0" smtClean="0"/>
              <a:t> </a:t>
            </a:r>
            <a:r>
              <a:rPr lang="en-US" sz="2400" dirty="0" err="1" smtClean="0"/>
              <a:t>relevansi</a:t>
            </a:r>
            <a:r>
              <a:rPr lang="en-US" sz="2400" dirty="0" smtClean="0"/>
              <a:t> </a:t>
            </a:r>
            <a:r>
              <a:rPr lang="en-US" sz="2400" dirty="0" err="1" smtClean="0"/>
              <a:t>risiko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obyektif</a:t>
            </a:r>
            <a:r>
              <a:rPr lang="en-US" sz="2400" dirty="0" smtClean="0"/>
              <a:t> proses </a:t>
            </a:r>
            <a:r>
              <a:rPr lang="en-US" sz="2400" dirty="0" err="1" smtClean="0"/>
              <a:t>bisnis</a:t>
            </a:r>
            <a:endParaRPr lang="en-US" sz="2400" dirty="0" smtClean="0"/>
          </a:p>
          <a:p>
            <a:r>
              <a:rPr lang="en-US" sz="2400" dirty="0" err="1" smtClean="0"/>
              <a:t>Mengidentifikasi</a:t>
            </a:r>
            <a:r>
              <a:rPr lang="en-US" sz="2400" dirty="0" smtClean="0"/>
              <a:t> </a:t>
            </a:r>
            <a:r>
              <a:rPr lang="en-US" sz="2400" dirty="0" err="1" smtClean="0"/>
              <a:t>obyektif</a:t>
            </a:r>
            <a:r>
              <a:rPr lang="en-US" sz="2400" dirty="0" smtClean="0"/>
              <a:t> TI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posisi</a:t>
            </a:r>
            <a:r>
              <a:rPr lang="en-US" sz="2400" dirty="0" smtClean="0"/>
              <a:t> </a:t>
            </a:r>
            <a:r>
              <a:rPr lang="en-US" sz="2400" dirty="0" err="1" smtClean="0"/>
              <a:t>risiko</a:t>
            </a:r>
            <a:endParaRPr lang="en-US" sz="2400" dirty="0" smtClean="0"/>
          </a:p>
          <a:p>
            <a:r>
              <a:rPr lang="en-US" sz="2400" dirty="0" err="1" smtClean="0"/>
              <a:t>Mengidentifikasi</a:t>
            </a:r>
            <a:r>
              <a:rPr lang="en-US" sz="2400" dirty="0" smtClean="0"/>
              <a:t> </a:t>
            </a:r>
            <a:r>
              <a:rPr lang="en-US" sz="2400" dirty="0" err="1" smtClean="0"/>
              <a:t>kejadian</a:t>
            </a:r>
            <a:r>
              <a:rPr lang="en-US" sz="2400" dirty="0" smtClean="0"/>
              <a:t> (event) yang </a:t>
            </a:r>
            <a:r>
              <a:rPr lang="en-US" sz="2400" dirty="0" err="1" smtClean="0"/>
              <a:t>terkait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risiko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endParaRPr lang="en-US" sz="2400" dirty="0" smtClean="0"/>
          </a:p>
          <a:p>
            <a:r>
              <a:rPr lang="en-US" sz="2400" dirty="0" err="1" smtClean="0"/>
              <a:t>Mengkaji</a:t>
            </a:r>
            <a:r>
              <a:rPr lang="en-US" sz="2400" dirty="0" smtClean="0"/>
              <a:t> </a:t>
            </a:r>
            <a:r>
              <a:rPr lang="en-US" sz="2400" dirty="0" err="1" smtClean="0"/>
              <a:t>risiko</a:t>
            </a:r>
            <a:r>
              <a:rPr lang="en-US" sz="2400" dirty="0" smtClean="0"/>
              <a:t> </a:t>
            </a:r>
            <a:r>
              <a:rPr lang="en-US" sz="2400" dirty="0" err="1" smtClean="0"/>
              <a:t>terkait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potensi</a:t>
            </a:r>
            <a:r>
              <a:rPr lang="en-US" sz="2400" dirty="0" smtClean="0"/>
              <a:t> </a:t>
            </a:r>
            <a:r>
              <a:rPr lang="en-US" sz="2400" dirty="0" err="1" smtClean="0"/>
              <a:t>kejadian</a:t>
            </a:r>
            <a:endParaRPr lang="en-US" sz="2400" dirty="0" smtClean="0"/>
          </a:p>
          <a:p>
            <a:r>
              <a:rPr lang="en-US" sz="2400" dirty="0" err="1" smtClean="0"/>
              <a:t>Menentukan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mengevaluasi</a:t>
            </a:r>
            <a:r>
              <a:rPr lang="en-US" sz="2400" dirty="0" smtClean="0"/>
              <a:t> model </a:t>
            </a:r>
            <a:r>
              <a:rPr lang="en-US" sz="2400" dirty="0" err="1" smtClean="0"/>
              <a:t>tanggapan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risiko</a:t>
            </a:r>
            <a:r>
              <a:rPr lang="en-US" sz="2400" dirty="0" smtClean="0"/>
              <a:t> yang </a:t>
            </a:r>
            <a:r>
              <a:rPr lang="en-US" sz="2400" dirty="0" err="1" smtClean="0"/>
              <a:t>mungkin</a:t>
            </a:r>
            <a:r>
              <a:rPr lang="en-US" sz="2400" dirty="0" smtClean="0"/>
              <a:t> </a:t>
            </a:r>
            <a:r>
              <a:rPr lang="en-US" sz="2400" dirty="0" err="1" smtClean="0"/>
              <a:t>terjadi</a:t>
            </a:r>
            <a:endParaRPr lang="en-US" sz="2400" dirty="0" smtClean="0"/>
          </a:p>
          <a:p>
            <a:r>
              <a:rPr lang="en-US" sz="2400" dirty="0" err="1" smtClean="0"/>
              <a:t>Memprioritaskan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merencanakan</a:t>
            </a:r>
            <a:r>
              <a:rPr lang="en-US" sz="2400" dirty="0" smtClean="0"/>
              <a:t> </a:t>
            </a:r>
            <a:r>
              <a:rPr lang="en-US" sz="2400" dirty="0" err="1" smtClean="0"/>
              <a:t>aktivitas</a:t>
            </a:r>
            <a:r>
              <a:rPr lang="en-US" sz="2400" dirty="0" smtClean="0"/>
              <a:t> </a:t>
            </a:r>
            <a:r>
              <a:rPr lang="en-US" sz="2400" dirty="0" err="1" smtClean="0"/>
              <a:t>pengendalian</a:t>
            </a:r>
            <a:endParaRPr lang="en-US" sz="2400" dirty="0" smtClean="0"/>
          </a:p>
          <a:p>
            <a:r>
              <a:rPr lang="en-US" sz="2400" dirty="0" err="1" smtClean="0"/>
              <a:t>Menyepakati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memastikan</a:t>
            </a:r>
            <a:r>
              <a:rPr lang="en-US" sz="2400" dirty="0" smtClean="0"/>
              <a:t> </a:t>
            </a:r>
            <a:r>
              <a:rPr lang="en-US" sz="2400" dirty="0" err="1" smtClean="0"/>
              <a:t>adanya</a:t>
            </a:r>
            <a:r>
              <a:rPr lang="en-US" sz="2400" dirty="0" smtClean="0"/>
              <a:t> </a:t>
            </a:r>
            <a:r>
              <a:rPr lang="en-US" sz="2400" dirty="0" err="1" smtClean="0"/>
              <a:t>rencana</a:t>
            </a:r>
            <a:r>
              <a:rPr lang="en-US" sz="2400" dirty="0" smtClean="0"/>
              <a:t> </a:t>
            </a:r>
            <a:r>
              <a:rPr lang="en-US" sz="2400" dirty="0" err="1" smtClean="0"/>
              <a:t>aksi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disetujui</a:t>
            </a:r>
            <a:endParaRPr lang="en-US" sz="2400" dirty="0" smtClean="0"/>
          </a:p>
          <a:p>
            <a:r>
              <a:rPr lang="en-US" sz="2400" dirty="0" err="1" smtClean="0"/>
              <a:t>Memantau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mengawasi</a:t>
            </a:r>
            <a:r>
              <a:rPr lang="en-US" sz="2400" dirty="0" smtClean="0"/>
              <a:t> </a:t>
            </a:r>
            <a:r>
              <a:rPr lang="en-US" sz="2400" dirty="0" err="1" smtClean="0"/>
              <a:t>rencana</a:t>
            </a:r>
            <a:r>
              <a:rPr lang="en-US" sz="2400" dirty="0" smtClean="0"/>
              <a:t> </a:t>
            </a:r>
            <a:r>
              <a:rPr lang="en-US" sz="2400" dirty="0" err="1" smtClean="0"/>
              <a:t>penanganan</a:t>
            </a:r>
            <a:r>
              <a:rPr lang="en-US" sz="2400" dirty="0" smtClean="0"/>
              <a:t> </a:t>
            </a:r>
            <a:r>
              <a:rPr lang="en-US" sz="2400" dirty="0" err="1" smtClean="0"/>
              <a:t>risiko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632167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Mengelola Proyek TI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Banyaknya</a:t>
            </a:r>
            <a:r>
              <a:rPr lang="en-US" sz="2400" dirty="0"/>
              <a:t> </a:t>
            </a:r>
            <a:r>
              <a:rPr lang="en-US" sz="2400" dirty="0" err="1"/>
              <a:t>proyek</a:t>
            </a:r>
            <a:r>
              <a:rPr lang="en-US" sz="2400" dirty="0"/>
              <a:t> TI yang </a:t>
            </a:r>
            <a:r>
              <a:rPr lang="en-US" sz="2400" dirty="0" err="1"/>
              <a:t>dianggap</a:t>
            </a:r>
            <a:r>
              <a:rPr lang="en-US" sz="2400" dirty="0"/>
              <a:t> “</a:t>
            </a:r>
            <a:r>
              <a:rPr lang="en-US" sz="2400" dirty="0" err="1"/>
              <a:t>gagal</a:t>
            </a:r>
            <a:r>
              <a:rPr lang="en-US" sz="2400" dirty="0"/>
              <a:t>”</a:t>
            </a:r>
          </a:p>
          <a:p>
            <a:r>
              <a:rPr lang="en-US" sz="2400" dirty="0" err="1"/>
              <a:t>Terbatasnya</a:t>
            </a:r>
            <a:r>
              <a:rPr lang="en-US" sz="2400" dirty="0"/>
              <a:t> </a:t>
            </a:r>
            <a:r>
              <a:rPr lang="en-US" sz="2400" dirty="0" err="1"/>
              <a:t>keberadaan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 </a:t>
            </a:r>
            <a:r>
              <a:rPr lang="en-US" sz="2400" dirty="0" err="1"/>
              <a:t>daya</a:t>
            </a:r>
            <a:endParaRPr lang="en-US" sz="2400" dirty="0"/>
          </a:p>
          <a:p>
            <a:r>
              <a:rPr lang="en-US" sz="2400" dirty="0" err="1"/>
              <a:t>Harapan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para </a:t>
            </a:r>
            <a:r>
              <a:rPr lang="en-US" sz="2400" dirty="0" err="1"/>
              <a:t>pemangku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endParaRPr lang="en-US" sz="2400" dirty="0"/>
          </a:p>
          <a:p>
            <a:r>
              <a:rPr lang="en-US" sz="2400" dirty="0" err="1"/>
              <a:t>Dinamika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yang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r>
              <a:rPr lang="en-US" sz="2400" dirty="0"/>
              <a:t> </a:t>
            </a:r>
            <a:r>
              <a:rPr lang="en-US" sz="2400" dirty="0" err="1"/>
              <a:t>dimana</a:t>
            </a:r>
            <a:r>
              <a:rPr lang="en-US" sz="2400" dirty="0"/>
              <a:t> </a:t>
            </a:r>
            <a:r>
              <a:rPr lang="en-US" sz="2400" dirty="0" err="1"/>
              <a:t>menyebabkan</a:t>
            </a:r>
            <a:r>
              <a:rPr lang="en-US" sz="2400" dirty="0"/>
              <a:t> </a:t>
            </a:r>
            <a:r>
              <a:rPr lang="en-US" sz="2400" dirty="0" err="1"/>
              <a:t>berubah-ubahnya</a:t>
            </a:r>
            <a:r>
              <a:rPr lang="en-US" sz="2400" dirty="0"/>
              <a:t> </a:t>
            </a:r>
            <a:r>
              <a:rPr lang="en-US" sz="2400" dirty="0" err="1"/>
              <a:t>kebutuhan</a:t>
            </a:r>
            <a:r>
              <a:rPr lang="en-US" sz="2400" dirty="0"/>
              <a:t> </a:t>
            </a:r>
            <a:r>
              <a:rPr lang="en-US" sz="2400" dirty="0" err="1"/>
              <a:t>organisasi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hari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hari</a:t>
            </a:r>
            <a:r>
              <a:rPr lang="en-US" sz="2400" dirty="0"/>
              <a:t> </a:t>
            </a:r>
          </a:p>
          <a:p>
            <a:r>
              <a:rPr lang="en-US" sz="2400" dirty="0"/>
              <a:t>Dan lain </a:t>
            </a:r>
            <a:r>
              <a:rPr lang="en-US" sz="2400" dirty="0" err="1"/>
              <a:t>sebagainya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446419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2795810"/>
            <a:ext cx="8911687" cy="128089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8000" b="1" dirty="0" smtClean="0"/>
              <a:t>END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28825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 smtClean="0"/>
              <a:t>PERTEMUAN 7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2547" y="2133600"/>
            <a:ext cx="9772065" cy="377762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4000" b="1" dirty="0" err="1" smtClean="0">
                <a:solidFill>
                  <a:srgbClr val="0070C0"/>
                </a:solidFill>
              </a:rPr>
              <a:t>Perencanaan</a:t>
            </a:r>
            <a:r>
              <a:rPr lang="en-US" sz="4000" b="1" dirty="0" smtClean="0">
                <a:solidFill>
                  <a:srgbClr val="0070C0"/>
                </a:solidFill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</a:rPr>
              <a:t>dan</a:t>
            </a:r>
            <a:r>
              <a:rPr lang="en-US" sz="4000" b="1" dirty="0" smtClean="0">
                <a:solidFill>
                  <a:srgbClr val="0070C0"/>
                </a:solidFill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</a:rPr>
              <a:t>Pengaturan</a:t>
            </a:r>
            <a:endParaRPr lang="en-US" sz="4000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n-US" sz="4000" b="1" dirty="0" err="1" smtClean="0">
                <a:solidFill>
                  <a:srgbClr val="0070C0"/>
                </a:solidFill>
              </a:rPr>
              <a:t>Teknologi</a:t>
            </a:r>
            <a:r>
              <a:rPr lang="en-US" sz="4000" b="1" dirty="0" smtClean="0">
                <a:solidFill>
                  <a:srgbClr val="0070C0"/>
                </a:solidFill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</a:rPr>
              <a:t>Informasi</a:t>
            </a:r>
            <a:endParaRPr lang="en-US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297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1588" y="1424262"/>
            <a:ext cx="8915400" cy="4976538"/>
          </a:xfrm>
        </p:spPr>
        <p:txBody>
          <a:bodyPr>
            <a:noAutofit/>
          </a:bodyPr>
          <a:lstStyle/>
          <a:p>
            <a:r>
              <a:rPr lang="id-ID" sz="2400" dirty="0"/>
              <a:t>Menyusun IT Master </a:t>
            </a:r>
            <a:r>
              <a:rPr lang="id-ID" sz="2400" dirty="0" smtClean="0"/>
              <a:t>Plan</a:t>
            </a:r>
            <a:endParaRPr lang="en-US" sz="2400" dirty="0" smtClean="0"/>
          </a:p>
          <a:p>
            <a:r>
              <a:rPr lang="id-ID" sz="2400" dirty="0" smtClean="0"/>
              <a:t>Mengembangkan </a:t>
            </a:r>
            <a:r>
              <a:rPr lang="id-ID" sz="2400" dirty="0"/>
              <a:t>Arsitektur </a:t>
            </a:r>
            <a:r>
              <a:rPr lang="id-ID" sz="2400" dirty="0" smtClean="0"/>
              <a:t>Informasi</a:t>
            </a:r>
            <a:endParaRPr lang="en-US" sz="2400" dirty="0" smtClean="0"/>
          </a:p>
          <a:p>
            <a:r>
              <a:rPr lang="id-ID" sz="2400" dirty="0" smtClean="0"/>
              <a:t>Menentukan </a:t>
            </a:r>
            <a:r>
              <a:rPr lang="id-ID" sz="2400" dirty="0"/>
              <a:t>Arah dan Tujuan </a:t>
            </a:r>
            <a:r>
              <a:rPr lang="id-ID" sz="2400" dirty="0" smtClean="0"/>
              <a:t>Teknologi</a:t>
            </a:r>
            <a:endParaRPr lang="en-US" sz="2400" dirty="0" smtClean="0"/>
          </a:p>
          <a:p>
            <a:r>
              <a:rPr lang="id-ID" sz="2400" dirty="0" smtClean="0"/>
              <a:t>Mendefinisikan </a:t>
            </a:r>
            <a:r>
              <a:rPr lang="id-ID" sz="2400" dirty="0"/>
              <a:t>Proses Pengelolaan Teknologi </a:t>
            </a:r>
            <a:r>
              <a:rPr lang="id-ID" sz="2400" dirty="0" smtClean="0"/>
              <a:t>Informasi</a:t>
            </a:r>
            <a:endParaRPr lang="en-US" sz="2400" dirty="0" smtClean="0"/>
          </a:p>
          <a:p>
            <a:r>
              <a:rPr lang="id-ID" sz="2400" dirty="0" smtClean="0"/>
              <a:t>Mengelola </a:t>
            </a:r>
            <a:r>
              <a:rPr lang="id-ID" sz="2400" dirty="0"/>
              <a:t>Investasi Teknologi </a:t>
            </a:r>
            <a:r>
              <a:rPr lang="id-ID" sz="2400" dirty="0" smtClean="0"/>
              <a:t>Informasi</a:t>
            </a:r>
            <a:endParaRPr lang="en-US" sz="2400" dirty="0" smtClean="0"/>
          </a:p>
          <a:p>
            <a:r>
              <a:rPr lang="id-ID" sz="2400" dirty="0" smtClean="0"/>
              <a:t>Mensosialisasikan </a:t>
            </a:r>
            <a:r>
              <a:rPr lang="id-ID" sz="2400" dirty="0"/>
              <a:t>Arah dan Tujuan Keberadaan </a:t>
            </a:r>
            <a:r>
              <a:rPr lang="id-ID" sz="2400" dirty="0" smtClean="0"/>
              <a:t>TI</a:t>
            </a:r>
            <a:endParaRPr lang="en-US" sz="2400" dirty="0" smtClean="0"/>
          </a:p>
          <a:p>
            <a:r>
              <a:rPr lang="id-ID" sz="2400" dirty="0" smtClean="0"/>
              <a:t>Mengelola </a:t>
            </a:r>
            <a:r>
              <a:rPr lang="id-ID" sz="2400" dirty="0"/>
              <a:t>SDM </a:t>
            </a:r>
            <a:r>
              <a:rPr lang="id-ID" sz="2400" dirty="0" smtClean="0"/>
              <a:t>TI</a:t>
            </a:r>
            <a:endParaRPr lang="en-US" sz="2400" dirty="0" smtClean="0"/>
          </a:p>
          <a:p>
            <a:r>
              <a:rPr lang="id-ID" sz="2400" dirty="0" smtClean="0"/>
              <a:t>Memastikan </a:t>
            </a:r>
            <a:r>
              <a:rPr lang="id-ID" sz="2400" dirty="0"/>
              <a:t>Kualitas </a:t>
            </a:r>
            <a:r>
              <a:rPr lang="id-ID" sz="2400" dirty="0" smtClean="0"/>
              <a:t>TI</a:t>
            </a:r>
            <a:endParaRPr lang="en-US" sz="2400" dirty="0" smtClean="0"/>
          </a:p>
          <a:p>
            <a:r>
              <a:rPr lang="id-ID" sz="2400" dirty="0" smtClean="0"/>
              <a:t>Mengkaji </a:t>
            </a:r>
            <a:r>
              <a:rPr lang="id-ID" sz="2400" dirty="0"/>
              <a:t>dan Mengelola Risiko Teknologi </a:t>
            </a:r>
            <a:r>
              <a:rPr lang="id-ID" sz="2400" dirty="0" smtClean="0"/>
              <a:t>Informasi</a:t>
            </a:r>
            <a:endParaRPr lang="en-US" sz="2400" dirty="0" smtClean="0"/>
          </a:p>
          <a:p>
            <a:r>
              <a:rPr lang="id-ID" sz="2400" dirty="0" smtClean="0"/>
              <a:t>Mengelola </a:t>
            </a:r>
            <a:r>
              <a:rPr lang="id-ID" sz="2400" dirty="0"/>
              <a:t>Proyek TI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042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267" y="259153"/>
            <a:ext cx="8911687" cy="1280890"/>
          </a:xfrm>
        </p:spPr>
        <p:txBody>
          <a:bodyPr/>
          <a:lstStyle/>
          <a:p>
            <a:r>
              <a:rPr lang="en-US" dirty="0" err="1" smtClean="0"/>
              <a:t>Menyusun</a:t>
            </a:r>
            <a:r>
              <a:rPr lang="en-US" dirty="0" smtClean="0"/>
              <a:t> IT Master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2758" y="1143000"/>
            <a:ext cx="9668042" cy="5207000"/>
          </a:xfrm>
        </p:spPr>
        <p:txBody>
          <a:bodyPr anchor="ctr">
            <a:noAutofit/>
          </a:bodyPr>
          <a:lstStyle/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sz="2200" dirty="0" err="1" smtClean="0"/>
              <a:t>Mendefinisikan</a:t>
            </a:r>
            <a:r>
              <a:rPr lang="en-US" sz="2200" dirty="0" smtClean="0"/>
              <a:t> </a:t>
            </a:r>
            <a:r>
              <a:rPr lang="en-US" sz="2200" dirty="0" err="1" smtClean="0"/>
              <a:t>kebutuhan</a:t>
            </a:r>
            <a:r>
              <a:rPr lang="en-US" sz="2200" dirty="0" smtClean="0"/>
              <a:t> </a:t>
            </a:r>
            <a:r>
              <a:rPr lang="en-US" sz="2200" dirty="0" err="1" smtClean="0"/>
              <a:t>organisasi</a:t>
            </a:r>
            <a:r>
              <a:rPr lang="en-US" sz="2200" dirty="0" smtClean="0"/>
              <a:t> </a:t>
            </a:r>
            <a:r>
              <a:rPr lang="en-US" sz="2200" dirty="0" err="1" smtClean="0"/>
              <a:t>terhadap</a:t>
            </a:r>
            <a:r>
              <a:rPr lang="en-US" sz="2200" dirty="0" smtClean="0"/>
              <a:t> </a:t>
            </a:r>
            <a:r>
              <a:rPr lang="en-US" sz="2200" dirty="0" err="1" smtClean="0"/>
              <a:t>keberadaan</a:t>
            </a:r>
            <a:r>
              <a:rPr lang="en-US" sz="2200" dirty="0" smtClean="0"/>
              <a:t> TI, </a:t>
            </a:r>
            <a:r>
              <a:rPr lang="en-US" sz="2200" dirty="0" err="1" smtClean="0"/>
              <a:t>terutama</a:t>
            </a:r>
            <a:r>
              <a:rPr lang="en-US" sz="2200" dirty="0" smtClean="0"/>
              <a:t> </a:t>
            </a:r>
            <a:r>
              <a:rPr lang="en-US" sz="2200" dirty="0" err="1" smtClean="0"/>
              <a:t>terkait</a:t>
            </a:r>
            <a:r>
              <a:rPr lang="en-US" sz="2200" dirty="0" smtClean="0"/>
              <a:t> </a:t>
            </a:r>
            <a:r>
              <a:rPr lang="en-US" sz="2200" dirty="0" err="1" smtClean="0"/>
              <a:t>dengan</a:t>
            </a:r>
            <a:r>
              <a:rPr lang="en-US" sz="2200" dirty="0" smtClean="0"/>
              <a:t> </a:t>
            </a:r>
            <a:r>
              <a:rPr lang="en-US" sz="2200" dirty="0" err="1" smtClean="0"/>
              <a:t>manfaat</a:t>
            </a:r>
            <a:r>
              <a:rPr lang="en-US" sz="2200" dirty="0" smtClean="0"/>
              <a:t> yang </a:t>
            </a:r>
            <a:r>
              <a:rPr lang="en-US" sz="2200" dirty="0" err="1" smtClean="0"/>
              <a:t>diharapkan</a:t>
            </a:r>
            <a:endParaRPr lang="en-US" sz="2200" dirty="0" smtClean="0"/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sz="2200" dirty="0" err="1" smtClean="0"/>
              <a:t>Menetapkan</a:t>
            </a:r>
            <a:r>
              <a:rPr lang="en-US" sz="2200" dirty="0" smtClean="0"/>
              <a:t> </a:t>
            </a:r>
            <a:r>
              <a:rPr lang="en-US" sz="2200" dirty="0" err="1" smtClean="0"/>
              <a:t>aspek</a:t>
            </a:r>
            <a:r>
              <a:rPr lang="en-US" sz="2200" dirty="0" smtClean="0"/>
              <a:t>/</a:t>
            </a:r>
            <a:r>
              <a:rPr lang="en-US" sz="2200" dirty="0" err="1" smtClean="0"/>
              <a:t>komponen</a:t>
            </a:r>
            <a:r>
              <a:rPr lang="en-US" sz="2200" dirty="0" smtClean="0"/>
              <a:t> </a:t>
            </a:r>
            <a:r>
              <a:rPr lang="en-US" sz="2200" dirty="0" err="1" smtClean="0"/>
              <a:t>apa</a:t>
            </a:r>
            <a:r>
              <a:rPr lang="en-US" sz="2200" dirty="0" smtClean="0"/>
              <a:t> </a:t>
            </a:r>
            <a:r>
              <a:rPr lang="en-US" sz="2200" dirty="0" err="1" smtClean="0"/>
              <a:t>saja</a:t>
            </a:r>
            <a:r>
              <a:rPr lang="en-US" sz="2200" dirty="0" smtClean="0"/>
              <a:t> di </a:t>
            </a:r>
            <a:r>
              <a:rPr lang="en-US" sz="2200" dirty="0" err="1" smtClean="0"/>
              <a:t>dalam</a:t>
            </a:r>
            <a:r>
              <a:rPr lang="en-US" sz="2200" dirty="0" smtClean="0"/>
              <a:t> </a:t>
            </a:r>
            <a:r>
              <a:rPr lang="en-US" sz="2200" dirty="0" err="1" smtClean="0"/>
              <a:t>organisasi</a:t>
            </a:r>
            <a:r>
              <a:rPr lang="en-US" sz="2200" dirty="0" smtClean="0"/>
              <a:t> yang </a:t>
            </a:r>
            <a:r>
              <a:rPr lang="en-US" sz="2200" dirty="0" err="1" smtClean="0"/>
              <a:t>kinerjanya</a:t>
            </a:r>
            <a:r>
              <a:rPr lang="en-US" sz="2200" dirty="0" smtClean="0"/>
              <a:t> </a:t>
            </a:r>
            <a:r>
              <a:rPr lang="en-US" sz="2200" dirty="0" err="1" smtClean="0"/>
              <a:t>sangat</a:t>
            </a:r>
            <a:r>
              <a:rPr lang="en-US" sz="2200" dirty="0" smtClean="0"/>
              <a:t> </a:t>
            </a:r>
            <a:r>
              <a:rPr lang="en-US" sz="2200" dirty="0" err="1" smtClean="0"/>
              <a:t>tergantung</a:t>
            </a:r>
            <a:r>
              <a:rPr lang="en-US" sz="2200" dirty="0" smtClean="0"/>
              <a:t> </a:t>
            </a:r>
            <a:r>
              <a:rPr lang="en-US" sz="2200" dirty="0" err="1" smtClean="0"/>
              <a:t>dari</a:t>
            </a:r>
            <a:r>
              <a:rPr lang="en-US" sz="2200" dirty="0" smtClean="0"/>
              <a:t> TI, </a:t>
            </a:r>
            <a:r>
              <a:rPr lang="en-US" sz="2200" dirty="0" err="1" smtClean="0"/>
              <a:t>serta</a:t>
            </a:r>
            <a:r>
              <a:rPr lang="en-US" sz="2200" dirty="0" smtClean="0"/>
              <a:t> </a:t>
            </a:r>
            <a:r>
              <a:rPr lang="en-US" sz="2200" dirty="0" err="1" smtClean="0"/>
              <a:t>mengukur</a:t>
            </a:r>
            <a:r>
              <a:rPr lang="en-US" sz="2200" dirty="0" smtClean="0"/>
              <a:t> </a:t>
            </a:r>
            <a:r>
              <a:rPr lang="en-US" sz="2200" dirty="0" err="1" smtClean="0"/>
              <a:t>performa</a:t>
            </a:r>
            <a:r>
              <a:rPr lang="en-US" sz="2200" dirty="0" smtClean="0"/>
              <a:t> system yang </a:t>
            </a:r>
            <a:r>
              <a:rPr lang="en-US" sz="2200" dirty="0" err="1" smtClean="0"/>
              <a:t>dimiliki</a:t>
            </a:r>
            <a:r>
              <a:rPr lang="en-US" sz="2200" dirty="0" smtClean="0"/>
              <a:t> </a:t>
            </a:r>
            <a:r>
              <a:rPr lang="en-US" sz="2200" dirty="0" err="1" smtClean="0"/>
              <a:t>saat</a:t>
            </a:r>
            <a:r>
              <a:rPr lang="en-US" sz="2200" dirty="0" smtClean="0"/>
              <a:t> </a:t>
            </a:r>
            <a:r>
              <a:rPr lang="en-US" sz="2200" dirty="0" err="1" smtClean="0"/>
              <a:t>ini</a:t>
            </a:r>
            <a:r>
              <a:rPr lang="en-US" sz="2200" dirty="0" smtClean="0"/>
              <a:t> </a:t>
            </a:r>
            <a:r>
              <a:rPr lang="en-US" sz="2200" dirty="0" err="1" smtClean="0"/>
              <a:t>sebagai</a:t>
            </a:r>
            <a:r>
              <a:rPr lang="en-US" sz="2200" dirty="0" smtClean="0"/>
              <a:t> </a:t>
            </a:r>
            <a:r>
              <a:rPr lang="en-US" sz="2200" dirty="0" err="1" smtClean="0"/>
              <a:t>bagian</a:t>
            </a:r>
            <a:r>
              <a:rPr lang="en-US" sz="2200" dirty="0" smtClean="0"/>
              <a:t> </a:t>
            </a:r>
            <a:r>
              <a:rPr lang="en-US" sz="2200" dirty="0" err="1" smtClean="0"/>
              <a:t>dari</a:t>
            </a:r>
            <a:r>
              <a:rPr lang="en-US" sz="2200" dirty="0" smtClean="0"/>
              <a:t> </a:t>
            </a:r>
            <a:r>
              <a:rPr lang="en-US" sz="2200" dirty="0" err="1" smtClean="0"/>
              <a:t>evaluasi</a:t>
            </a:r>
            <a:endParaRPr lang="en-US" sz="2200" dirty="0" smtClean="0"/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sz="2200" dirty="0" err="1" smtClean="0"/>
              <a:t>Menyusun</a:t>
            </a:r>
            <a:r>
              <a:rPr lang="en-US" sz="2200" dirty="0" smtClean="0"/>
              <a:t> </a:t>
            </a:r>
            <a:r>
              <a:rPr lang="en-US" sz="2200" dirty="0" err="1" smtClean="0"/>
              <a:t>rencana</a:t>
            </a:r>
            <a:r>
              <a:rPr lang="en-US" sz="2200" dirty="0" smtClean="0"/>
              <a:t> </a:t>
            </a:r>
            <a:r>
              <a:rPr lang="en-US" sz="2200" dirty="0" err="1" smtClean="0"/>
              <a:t>strategis</a:t>
            </a:r>
            <a:r>
              <a:rPr lang="en-US" sz="2200" dirty="0" smtClean="0"/>
              <a:t> </a:t>
            </a:r>
            <a:r>
              <a:rPr lang="en-US" sz="2200" dirty="0" err="1" smtClean="0"/>
              <a:t>pengembangan</a:t>
            </a:r>
            <a:r>
              <a:rPr lang="en-US" sz="2200" dirty="0" smtClean="0"/>
              <a:t> TI </a:t>
            </a:r>
            <a:r>
              <a:rPr lang="en-US" sz="2200" dirty="0" err="1" smtClean="0"/>
              <a:t>untuk</a:t>
            </a:r>
            <a:r>
              <a:rPr lang="en-US" sz="2200" dirty="0" smtClean="0"/>
              <a:t> 5 </a:t>
            </a:r>
            <a:r>
              <a:rPr lang="en-US" sz="2200" dirty="0" err="1" smtClean="0"/>
              <a:t>tahun</a:t>
            </a:r>
            <a:r>
              <a:rPr lang="en-US" sz="2200" dirty="0" smtClean="0"/>
              <a:t> </a:t>
            </a:r>
            <a:r>
              <a:rPr lang="en-US" sz="2200" dirty="0" err="1" smtClean="0"/>
              <a:t>ke</a:t>
            </a:r>
            <a:r>
              <a:rPr lang="en-US" sz="2200" dirty="0" smtClean="0"/>
              <a:t> </a:t>
            </a:r>
            <a:r>
              <a:rPr lang="en-US" sz="2200" dirty="0" err="1" smtClean="0"/>
              <a:t>depan</a:t>
            </a:r>
            <a:r>
              <a:rPr lang="en-US" sz="2200" dirty="0" smtClean="0"/>
              <a:t>, yang </a:t>
            </a:r>
            <a:r>
              <a:rPr lang="en-US" sz="2200" dirty="0" err="1" smtClean="0"/>
              <a:t>diperlihatkan</a:t>
            </a:r>
            <a:r>
              <a:rPr lang="en-US" sz="2200" dirty="0" smtClean="0"/>
              <a:t> </a:t>
            </a:r>
            <a:r>
              <a:rPr lang="en-US" sz="2200" dirty="0" err="1" smtClean="0"/>
              <a:t>melalui</a:t>
            </a:r>
            <a:r>
              <a:rPr lang="en-US" sz="2200" dirty="0" smtClean="0"/>
              <a:t> </a:t>
            </a:r>
            <a:r>
              <a:rPr lang="en-US" sz="2200" dirty="0" err="1" smtClean="0"/>
              <a:t>peta</a:t>
            </a:r>
            <a:r>
              <a:rPr lang="en-US" sz="2200" dirty="0" smtClean="0"/>
              <a:t> (roadmap) yang </a:t>
            </a:r>
            <a:r>
              <a:rPr lang="en-US" sz="2200" dirty="0" err="1" smtClean="0"/>
              <a:t>jelas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tegas</a:t>
            </a: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571629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/>
              <a:t>Mengembangkan Arsitektur Informasi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2812" y="1752600"/>
            <a:ext cx="8915400" cy="3777622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 err="1"/>
              <a:t>Menganalisa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menyusun</a:t>
            </a:r>
            <a:r>
              <a:rPr lang="en-US" sz="2800" dirty="0"/>
              <a:t> </a:t>
            </a:r>
            <a:r>
              <a:rPr lang="en-US" sz="2800" dirty="0" err="1"/>
              <a:t>strategi</a:t>
            </a:r>
            <a:r>
              <a:rPr lang="en-US" sz="2800" dirty="0"/>
              <a:t> </a:t>
            </a:r>
            <a:r>
              <a:rPr lang="en-US" sz="2800" dirty="0" err="1"/>
              <a:t>pengelolaan</a:t>
            </a:r>
            <a:r>
              <a:rPr lang="en-US" sz="2800" dirty="0"/>
              <a:t> </a:t>
            </a:r>
            <a:r>
              <a:rPr lang="en-US" sz="2800" dirty="0" err="1"/>
              <a:t>seluruh</a:t>
            </a:r>
            <a:r>
              <a:rPr lang="en-US" sz="2800" dirty="0"/>
              <a:t> </a:t>
            </a:r>
            <a:r>
              <a:rPr lang="en-US" sz="2800" dirty="0" err="1"/>
              <a:t>proyek</a:t>
            </a:r>
            <a:r>
              <a:rPr lang="en-US" sz="2800" dirty="0"/>
              <a:t> </a:t>
            </a:r>
            <a:r>
              <a:rPr lang="en-US" sz="2800" dirty="0" err="1"/>
              <a:t>pengembangan</a:t>
            </a:r>
            <a:r>
              <a:rPr lang="en-US" sz="2800" dirty="0"/>
              <a:t> TI yang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portofolio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peta</a:t>
            </a:r>
            <a:r>
              <a:rPr lang="en-US" sz="2800" dirty="0"/>
              <a:t>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 err="1" smtClean="0"/>
              <a:t>Mengembangkan</a:t>
            </a:r>
            <a:r>
              <a:rPr lang="en-US" sz="2800" dirty="0" smtClean="0"/>
              <a:t> </a:t>
            </a:r>
            <a:r>
              <a:rPr lang="en-US" sz="2800" dirty="0" err="1"/>
              <a:t>rencana</a:t>
            </a:r>
            <a:r>
              <a:rPr lang="en-US" sz="2800" dirty="0"/>
              <a:t> </a:t>
            </a:r>
            <a:r>
              <a:rPr lang="en-US" sz="2800" dirty="0" err="1"/>
              <a:t>jangka</a:t>
            </a:r>
            <a:r>
              <a:rPr lang="en-US" sz="2800" dirty="0"/>
              <a:t> </a:t>
            </a:r>
            <a:r>
              <a:rPr lang="en-US" sz="2800" dirty="0" err="1"/>
              <a:t>pendek</a:t>
            </a:r>
            <a:r>
              <a:rPr lang="en-US" sz="2800" dirty="0"/>
              <a:t> </a:t>
            </a:r>
            <a:r>
              <a:rPr lang="en-US" sz="2800" dirty="0" err="1"/>
              <a:t>tahunan</a:t>
            </a:r>
            <a:r>
              <a:rPr lang="en-US" sz="2800" dirty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/>
              <a:t>pengembangan</a:t>
            </a:r>
            <a:r>
              <a:rPr lang="en-US" sz="2800" dirty="0"/>
              <a:t> TI </a:t>
            </a:r>
            <a:r>
              <a:rPr lang="en-US" sz="2800" dirty="0" err="1"/>
              <a:t>berbasis</a:t>
            </a:r>
            <a:r>
              <a:rPr lang="en-US" sz="2800" dirty="0"/>
              <a:t> </a:t>
            </a:r>
            <a:r>
              <a:rPr lang="en-US" sz="2800" dirty="0" err="1"/>
              <a:t>peta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didetailkan</a:t>
            </a:r>
            <a:r>
              <a:rPr lang="en-US" sz="2800" dirty="0"/>
              <a:t>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atas</a:t>
            </a:r>
            <a:r>
              <a:rPr lang="en-US" sz="2800" dirty="0"/>
              <a:t> </a:t>
            </a:r>
            <a:r>
              <a:rPr lang="en-US" sz="2800" dirty="0" err="1"/>
              <a:t>pelaksanaan</a:t>
            </a:r>
            <a:r>
              <a:rPr lang="en-US" sz="2800" dirty="0"/>
              <a:t> </a:t>
            </a:r>
            <a:r>
              <a:rPr lang="en-US" sz="2800" dirty="0" err="1" smtClean="0"/>
              <a:t>proyek</a:t>
            </a:r>
            <a:r>
              <a:rPr lang="en-US" sz="2800" dirty="0">
                <a:sym typeface="Wingdings" panose="05000000000000000000" pitchFamily="2" charset="2"/>
              </a:rPr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6067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1399" y="624110"/>
            <a:ext cx="9193213" cy="1280890"/>
          </a:xfrm>
        </p:spPr>
        <p:txBody>
          <a:bodyPr/>
          <a:lstStyle/>
          <a:p>
            <a:r>
              <a:rPr lang="id-ID" dirty="0"/>
              <a:t>Menentukan Arah dan Tujuan Teknologi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 err="1" smtClean="0"/>
              <a:t>Menyusun</a:t>
            </a:r>
            <a:r>
              <a:rPr lang="en-US" sz="2400" dirty="0" smtClean="0"/>
              <a:t> </a:t>
            </a:r>
            <a:r>
              <a:rPr lang="en-US" sz="2400" dirty="0" err="1" smtClean="0"/>
              <a:t>rencana</a:t>
            </a:r>
            <a:r>
              <a:rPr lang="en-US" sz="2400" dirty="0" smtClean="0"/>
              <a:t> </a:t>
            </a:r>
            <a:r>
              <a:rPr lang="en-US" sz="2400" dirty="0" err="1" smtClean="0"/>
              <a:t>pengembangan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pemeliharaan</a:t>
            </a:r>
            <a:r>
              <a:rPr lang="en-US" sz="2400" dirty="0" smtClean="0"/>
              <a:t> </a:t>
            </a:r>
            <a:r>
              <a:rPr lang="en-US" sz="2400" dirty="0" err="1" smtClean="0"/>
              <a:t>infrastruktur</a:t>
            </a:r>
            <a:r>
              <a:rPr lang="en-US" sz="2400" dirty="0" smtClean="0"/>
              <a:t> </a:t>
            </a:r>
            <a:r>
              <a:rPr lang="en-US" sz="2400" dirty="0" err="1" smtClean="0"/>
              <a:t>teknologi</a:t>
            </a:r>
            <a:endParaRPr lang="en-US" sz="24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 err="1" smtClean="0"/>
              <a:t>Memilih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memastikan</a:t>
            </a:r>
            <a:r>
              <a:rPr lang="en-US" sz="2400" dirty="0" smtClean="0"/>
              <a:t> </a:t>
            </a:r>
            <a:r>
              <a:rPr lang="en-US" sz="2400" dirty="0" err="1" smtClean="0"/>
              <a:t>dipergunakannya</a:t>
            </a:r>
            <a:r>
              <a:rPr lang="en-US" sz="2400" dirty="0" smtClean="0"/>
              <a:t> </a:t>
            </a:r>
            <a:r>
              <a:rPr lang="en-US" sz="2400" dirty="0" err="1" smtClean="0"/>
              <a:t>standar</a:t>
            </a:r>
            <a:endParaRPr lang="en-US" sz="24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 err="1" smtClean="0"/>
              <a:t>Menetapkan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mensosialisasikan</a:t>
            </a:r>
            <a:r>
              <a:rPr lang="en-US" sz="2400" dirty="0" smtClean="0"/>
              <a:t> </a:t>
            </a:r>
            <a:r>
              <a:rPr lang="en-US" sz="2400" dirty="0" err="1" smtClean="0"/>
              <a:t>standar</a:t>
            </a:r>
            <a:r>
              <a:rPr lang="en-US" sz="2400" dirty="0" smtClean="0"/>
              <a:t> </a:t>
            </a:r>
            <a:r>
              <a:rPr lang="en-US" sz="2400" dirty="0" err="1" smtClean="0"/>
              <a:t>teknologi</a:t>
            </a:r>
            <a:endParaRPr lang="en-US" sz="24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 err="1" smtClean="0"/>
              <a:t>Mengawasi</a:t>
            </a:r>
            <a:r>
              <a:rPr lang="en-US" sz="2400" dirty="0" smtClean="0"/>
              <a:t> </a:t>
            </a:r>
            <a:r>
              <a:rPr lang="en-US" sz="2400" dirty="0" err="1" smtClean="0"/>
              <a:t>perubahan</a:t>
            </a:r>
            <a:r>
              <a:rPr lang="en-US" sz="2400" dirty="0" smtClean="0"/>
              <a:t> </a:t>
            </a:r>
            <a:r>
              <a:rPr lang="en-US" sz="2400" dirty="0" err="1" smtClean="0"/>
              <a:t>teknologi</a:t>
            </a:r>
            <a:endParaRPr lang="en-US" sz="24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 err="1" smtClean="0"/>
              <a:t>Menentukan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kebutuhan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peranan</a:t>
            </a:r>
            <a:r>
              <a:rPr lang="en-US" sz="2400" dirty="0" smtClean="0"/>
              <a:t> </a:t>
            </a:r>
            <a:r>
              <a:rPr lang="en-US" sz="2400" dirty="0" err="1" smtClean="0"/>
              <a:t>teknologi</a:t>
            </a:r>
            <a:r>
              <a:rPr lang="en-US" sz="2400" dirty="0" smtClean="0"/>
              <a:t> </a:t>
            </a:r>
            <a:r>
              <a:rPr lang="en-US" sz="2400" dirty="0" err="1" smtClean="0"/>
              <a:t>baru</a:t>
            </a:r>
            <a:r>
              <a:rPr lang="en-US" sz="2400" dirty="0" smtClean="0"/>
              <a:t> di masa </a:t>
            </a:r>
            <a:r>
              <a:rPr lang="en-US" sz="2400" dirty="0" err="1" smtClean="0"/>
              <a:t>mendatang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848203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8000" y="344710"/>
            <a:ext cx="10134599" cy="1280890"/>
          </a:xfrm>
        </p:spPr>
        <p:txBody>
          <a:bodyPr/>
          <a:lstStyle/>
          <a:p>
            <a:r>
              <a:rPr lang="id-ID" dirty="0"/>
              <a:t>Mendefinisikan Proses </a:t>
            </a:r>
            <a:r>
              <a:rPr lang="id-ID" dirty="0" smtClean="0"/>
              <a:t>Pengelolaan</a:t>
            </a:r>
            <a:r>
              <a:rPr lang="en-US" dirty="0" smtClean="0"/>
              <a:t> TI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778000" y="1270000"/>
            <a:ext cx="9726612" cy="5130800"/>
          </a:xfrm>
        </p:spPr>
        <p:txBody>
          <a:bodyPr>
            <a:noAutofit/>
          </a:bodyPr>
          <a:lstStyle/>
          <a:p>
            <a:r>
              <a:rPr lang="en-US" sz="2000" dirty="0" err="1" smtClean="0"/>
              <a:t>Membentuk</a:t>
            </a:r>
            <a:r>
              <a:rPr lang="en-US" sz="2000" dirty="0" smtClean="0"/>
              <a:t> </a:t>
            </a:r>
            <a:r>
              <a:rPr lang="en-US" sz="2000" dirty="0" err="1" smtClean="0"/>
              <a:t>struktur</a:t>
            </a:r>
            <a:r>
              <a:rPr lang="en-US" sz="2000" dirty="0" smtClean="0"/>
              <a:t> </a:t>
            </a:r>
            <a:r>
              <a:rPr lang="en-US" sz="2000" dirty="0" err="1" smtClean="0"/>
              <a:t>organisasi</a:t>
            </a:r>
            <a:r>
              <a:rPr lang="en-US" sz="2000" dirty="0" smtClean="0"/>
              <a:t> </a:t>
            </a:r>
            <a:r>
              <a:rPr lang="en-US" sz="2000" dirty="0" err="1" smtClean="0"/>
              <a:t>termasuk</a:t>
            </a:r>
            <a:r>
              <a:rPr lang="en-US" sz="2000" dirty="0" smtClean="0"/>
              <a:t> unit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kelompok</a:t>
            </a:r>
            <a:r>
              <a:rPr lang="en-US" sz="2000" dirty="0" smtClean="0"/>
              <a:t> </a:t>
            </a:r>
            <a:r>
              <a:rPr lang="en-US" sz="2000" dirty="0" err="1" smtClean="0"/>
              <a:t>kerja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memiliki</a:t>
            </a:r>
            <a:r>
              <a:rPr lang="en-US" sz="2000" dirty="0" smtClean="0"/>
              <a:t> </a:t>
            </a:r>
            <a:r>
              <a:rPr lang="en-US" sz="2000" dirty="0" err="1" smtClean="0"/>
              <a:t>keterhubungan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seluruh</a:t>
            </a:r>
            <a:r>
              <a:rPr lang="en-US" sz="2000" dirty="0" smtClean="0"/>
              <a:t> </a:t>
            </a:r>
            <a:r>
              <a:rPr lang="en-US" sz="2000" dirty="0" err="1" smtClean="0"/>
              <a:t>pemangku</a:t>
            </a:r>
            <a:r>
              <a:rPr lang="en-US" sz="2000" dirty="0" smtClean="0"/>
              <a:t> </a:t>
            </a:r>
            <a:r>
              <a:rPr lang="en-US" sz="2000" dirty="0" err="1" smtClean="0"/>
              <a:t>kepentingan</a:t>
            </a:r>
            <a:r>
              <a:rPr lang="en-US" sz="2000" dirty="0" smtClean="0"/>
              <a:t> </a:t>
            </a:r>
            <a:r>
              <a:rPr lang="en-US" sz="2000" dirty="0" err="1" smtClean="0"/>
              <a:t>termasuk</a:t>
            </a:r>
            <a:r>
              <a:rPr lang="en-US" sz="2000" dirty="0" smtClean="0"/>
              <a:t> vendor/supplier </a:t>
            </a:r>
            <a:r>
              <a:rPr lang="en-US" sz="2000" dirty="0" err="1" smtClean="0"/>
              <a:t>penyedia</a:t>
            </a:r>
            <a:r>
              <a:rPr lang="en-US" sz="2000" dirty="0" smtClean="0"/>
              <a:t> </a:t>
            </a:r>
            <a:r>
              <a:rPr lang="en-US" sz="2000" dirty="0" err="1" smtClean="0"/>
              <a:t>jasa</a:t>
            </a:r>
            <a:r>
              <a:rPr lang="en-US" sz="2000" dirty="0" smtClean="0"/>
              <a:t> </a:t>
            </a:r>
            <a:r>
              <a:rPr lang="en-US" sz="2000" dirty="0" err="1" smtClean="0"/>
              <a:t>berbasis</a:t>
            </a:r>
            <a:r>
              <a:rPr lang="en-US" sz="2000" dirty="0" smtClean="0"/>
              <a:t> TI</a:t>
            </a:r>
          </a:p>
          <a:p>
            <a:r>
              <a:rPr lang="en-US" sz="2000" dirty="0" err="1" smtClean="0"/>
              <a:t>Merancang</a:t>
            </a:r>
            <a:r>
              <a:rPr lang="en-US" sz="2000" dirty="0" smtClean="0"/>
              <a:t> </a:t>
            </a:r>
            <a:r>
              <a:rPr lang="en-US" sz="2000" dirty="0" err="1" smtClean="0"/>
              <a:t>kerangka</a:t>
            </a:r>
            <a:r>
              <a:rPr lang="en-US" sz="2000" dirty="0" smtClean="0"/>
              <a:t> proses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utuh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lengkap</a:t>
            </a:r>
            <a:r>
              <a:rPr lang="en-US" sz="2000" dirty="0" smtClean="0"/>
              <a:t> </a:t>
            </a:r>
            <a:r>
              <a:rPr lang="en-US" sz="2000" dirty="0" err="1" smtClean="0"/>
              <a:t>terkait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manajemen</a:t>
            </a:r>
            <a:r>
              <a:rPr lang="en-US" sz="2000" dirty="0" smtClean="0"/>
              <a:t> </a:t>
            </a:r>
            <a:r>
              <a:rPr lang="en-US" sz="2000" dirty="0" err="1" smtClean="0"/>
              <a:t>pengelolaan</a:t>
            </a:r>
            <a:r>
              <a:rPr lang="en-US" sz="2000" dirty="0" smtClean="0"/>
              <a:t> TI yang </a:t>
            </a: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organisasi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hulu</a:t>
            </a:r>
            <a:r>
              <a:rPr lang="en-US" sz="2000" dirty="0" smtClean="0"/>
              <a:t> </a:t>
            </a:r>
            <a:r>
              <a:rPr lang="en-US" sz="2000" dirty="0" err="1" smtClean="0"/>
              <a:t>menuju</a:t>
            </a:r>
            <a:r>
              <a:rPr lang="en-US" sz="2000" dirty="0" smtClean="0"/>
              <a:t> </a:t>
            </a:r>
            <a:r>
              <a:rPr lang="en-US" sz="2000" dirty="0" err="1" smtClean="0"/>
              <a:t>hilir</a:t>
            </a:r>
            <a:endParaRPr lang="en-US" sz="2000" dirty="0" smtClean="0"/>
          </a:p>
          <a:p>
            <a:r>
              <a:rPr lang="en-US" sz="2000" dirty="0" err="1" smtClean="0"/>
              <a:t>Memetakan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menetapkan</a:t>
            </a:r>
            <a:r>
              <a:rPr lang="en-US" sz="2000" dirty="0" smtClean="0"/>
              <a:t> </a:t>
            </a:r>
            <a:r>
              <a:rPr lang="en-US" sz="2000" dirty="0" err="1" smtClean="0"/>
              <a:t>seluruh</a:t>
            </a:r>
            <a:r>
              <a:rPr lang="en-US" sz="2000" dirty="0" smtClean="0"/>
              <a:t> </a:t>
            </a:r>
            <a:r>
              <a:rPr lang="en-US" sz="2000" dirty="0" err="1" smtClean="0"/>
              <a:t>pemilik</a:t>
            </a:r>
            <a:r>
              <a:rPr lang="en-US" sz="2000" dirty="0" smtClean="0"/>
              <a:t> system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aplikasi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arti</a:t>
            </a:r>
            <a:r>
              <a:rPr lang="en-US" sz="2000" dirty="0" smtClean="0"/>
              <a:t> kata </a:t>
            </a:r>
            <a:r>
              <a:rPr lang="en-US" sz="2000" dirty="0" err="1" smtClean="0"/>
              <a:t>mereka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memegang</a:t>
            </a:r>
            <a:r>
              <a:rPr lang="en-US" sz="2000" dirty="0" smtClean="0"/>
              <a:t> </a:t>
            </a:r>
            <a:r>
              <a:rPr lang="en-US" sz="2000" dirty="0" err="1" smtClean="0"/>
              <a:t>akuntabilitas</a:t>
            </a:r>
            <a:r>
              <a:rPr lang="en-US" sz="2000" dirty="0" smtClean="0"/>
              <a:t> </a:t>
            </a:r>
            <a:r>
              <a:rPr lang="en-US" sz="2000" dirty="0" err="1" smtClean="0"/>
              <a:t>tertinggi</a:t>
            </a:r>
            <a:r>
              <a:rPr lang="en-US" sz="2000" dirty="0" smtClean="0"/>
              <a:t> </a:t>
            </a:r>
            <a:r>
              <a:rPr lang="en-US" sz="2000" dirty="0" err="1" smtClean="0"/>
              <a:t>terkait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keberadaan</a:t>
            </a:r>
            <a:r>
              <a:rPr lang="en-US" sz="2000" dirty="0" smtClean="0"/>
              <a:t> system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aplikasi</a:t>
            </a:r>
            <a:r>
              <a:rPr lang="en-US" sz="2000" dirty="0" smtClean="0"/>
              <a:t> </a:t>
            </a:r>
            <a:r>
              <a:rPr lang="en-US" sz="2000" dirty="0" err="1" smtClean="0"/>
              <a:t>terkait</a:t>
            </a:r>
            <a:endParaRPr lang="en-US" sz="2000" dirty="0" smtClean="0"/>
          </a:p>
          <a:p>
            <a:r>
              <a:rPr lang="en-US" sz="2000" dirty="0" err="1" smtClean="0"/>
              <a:t>Memetakan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menetapkan</a:t>
            </a:r>
            <a:r>
              <a:rPr lang="en-US" sz="2000" dirty="0" smtClean="0"/>
              <a:t> para </a:t>
            </a:r>
            <a:r>
              <a:rPr lang="en-US" sz="2000" dirty="0" err="1" smtClean="0"/>
              <a:t>pemilik</a:t>
            </a:r>
            <a:r>
              <a:rPr lang="en-US" sz="2000" dirty="0" smtClean="0"/>
              <a:t> data, </a:t>
            </a:r>
            <a:r>
              <a:rPr lang="en-US" sz="2000" dirty="0" err="1" smtClean="0"/>
              <a:t>konten</a:t>
            </a:r>
            <a:r>
              <a:rPr lang="en-US" sz="2000" dirty="0" smtClean="0"/>
              <a:t>,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,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pengetahuan</a:t>
            </a:r>
            <a:r>
              <a:rPr lang="en-US" sz="2000" dirty="0" smtClean="0"/>
              <a:t> (knowledge) yang </a:t>
            </a:r>
            <a:r>
              <a:rPr lang="en-US" sz="2000" dirty="0" err="1" smtClean="0"/>
              <a:t>berada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wilayah</a:t>
            </a:r>
            <a:r>
              <a:rPr lang="en-US" sz="2000" dirty="0" smtClean="0"/>
              <a:t> </a:t>
            </a:r>
            <a:r>
              <a:rPr lang="en-US" sz="2000" dirty="0" err="1" smtClean="0"/>
              <a:t>ruang</a:t>
            </a:r>
            <a:r>
              <a:rPr lang="en-US" sz="2000" dirty="0" smtClean="0"/>
              <a:t> </a:t>
            </a:r>
            <a:r>
              <a:rPr lang="en-US" sz="2000" dirty="0" err="1" smtClean="0"/>
              <a:t>lingkup</a:t>
            </a:r>
            <a:r>
              <a:rPr lang="en-US" sz="2000" dirty="0" smtClean="0"/>
              <a:t> </a:t>
            </a:r>
            <a:r>
              <a:rPr lang="en-US" sz="2000" dirty="0" err="1" smtClean="0"/>
              <a:t>organisasi</a:t>
            </a:r>
            <a:endParaRPr lang="en-US" sz="2000" dirty="0" smtClean="0"/>
          </a:p>
          <a:p>
            <a:r>
              <a:rPr lang="en-US" sz="2000" dirty="0" err="1" smtClean="0"/>
              <a:t>Mengembangkan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menerapkan</a:t>
            </a:r>
            <a:r>
              <a:rPr lang="en-US" sz="2000" dirty="0" smtClean="0"/>
              <a:t> </a:t>
            </a:r>
            <a:r>
              <a:rPr lang="en-US" sz="2000" dirty="0" err="1" smtClean="0"/>
              <a:t>seluruh</a:t>
            </a:r>
            <a:r>
              <a:rPr lang="en-US" sz="2000" dirty="0" smtClean="0"/>
              <a:t> </a:t>
            </a:r>
            <a:r>
              <a:rPr lang="en-US" sz="2000" dirty="0" err="1" smtClean="0"/>
              <a:t>aturan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TI di </a:t>
            </a:r>
            <a:r>
              <a:rPr lang="en-US" sz="2000" dirty="0" err="1" smtClean="0"/>
              <a:t>setiap</a:t>
            </a:r>
            <a:r>
              <a:rPr lang="en-US" sz="2000" dirty="0" smtClean="0"/>
              <a:t> </a:t>
            </a:r>
            <a:r>
              <a:rPr lang="en-US" sz="2000" dirty="0" err="1" smtClean="0"/>
              <a:t>lini</a:t>
            </a:r>
            <a:r>
              <a:rPr lang="en-US" sz="2000" dirty="0" smtClean="0"/>
              <a:t> </a:t>
            </a:r>
            <a:r>
              <a:rPr lang="en-US" sz="2000" dirty="0" err="1" smtClean="0"/>
              <a:t>organisasi</a:t>
            </a:r>
            <a:r>
              <a:rPr lang="en-US" sz="2000" dirty="0" smtClean="0"/>
              <a:t> </a:t>
            </a:r>
            <a:r>
              <a:rPr lang="en-US" sz="2000" dirty="0" err="1" smtClean="0"/>
              <a:t>berdasarkan</a:t>
            </a:r>
            <a:r>
              <a:rPr lang="en-US" sz="2000" dirty="0" smtClean="0"/>
              <a:t> </a:t>
            </a:r>
            <a:r>
              <a:rPr lang="en-US" sz="2000" dirty="0" err="1" smtClean="0"/>
              <a:t>tugas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tanggung</a:t>
            </a:r>
            <a:r>
              <a:rPr lang="en-US" sz="2000" dirty="0" smtClean="0"/>
              <a:t> </a:t>
            </a:r>
            <a:r>
              <a:rPr lang="en-US" sz="2000" dirty="0" err="1" smtClean="0"/>
              <a:t>jawab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telah</a:t>
            </a:r>
            <a:r>
              <a:rPr lang="en-US" sz="2000" dirty="0" smtClean="0"/>
              <a:t> </a:t>
            </a:r>
            <a:r>
              <a:rPr lang="en-US" sz="2000" dirty="0" err="1" smtClean="0"/>
              <a:t>ditetapkan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22821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Mengelola Investasi Teknologi Informasi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2971800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Menetapkan</a:t>
            </a:r>
            <a:r>
              <a:rPr lang="en-US" sz="2400" dirty="0" smtClean="0"/>
              <a:t> </a:t>
            </a:r>
            <a:r>
              <a:rPr lang="en-US" sz="2400" dirty="0" err="1" smtClean="0"/>
              <a:t>portofolio</a:t>
            </a:r>
            <a:r>
              <a:rPr lang="en-US" sz="2400" dirty="0" smtClean="0"/>
              <a:t> program</a:t>
            </a:r>
          </a:p>
          <a:p>
            <a:r>
              <a:rPr lang="en-US" sz="2400" dirty="0" err="1" smtClean="0"/>
              <a:t>Menetapkan</a:t>
            </a:r>
            <a:r>
              <a:rPr lang="en-US" sz="2400" dirty="0" smtClean="0"/>
              <a:t> </a:t>
            </a:r>
            <a:r>
              <a:rPr lang="en-US" sz="2400" dirty="0" err="1" smtClean="0"/>
              <a:t>portofolio</a:t>
            </a:r>
            <a:r>
              <a:rPr lang="en-US" sz="2400" dirty="0" smtClean="0"/>
              <a:t> </a:t>
            </a:r>
            <a:r>
              <a:rPr lang="en-US" sz="2400" dirty="0" err="1" smtClean="0"/>
              <a:t>proyek</a:t>
            </a:r>
            <a:endParaRPr lang="en-US" sz="2400" dirty="0" smtClean="0"/>
          </a:p>
          <a:p>
            <a:r>
              <a:rPr lang="en-US" sz="2400" dirty="0" err="1"/>
              <a:t>Menetapkan</a:t>
            </a:r>
            <a:r>
              <a:rPr lang="en-US" sz="2400" dirty="0"/>
              <a:t> </a:t>
            </a:r>
            <a:r>
              <a:rPr lang="en-US" sz="2400" dirty="0" err="1"/>
              <a:t>portofolio</a:t>
            </a:r>
            <a:r>
              <a:rPr lang="en-US" sz="2400" dirty="0"/>
              <a:t> </a:t>
            </a:r>
            <a:r>
              <a:rPr lang="en-US" sz="2400" dirty="0" err="1" smtClean="0"/>
              <a:t>pelayanan</a:t>
            </a:r>
            <a:endParaRPr lang="en-US" sz="2400" dirty="0"/>
          </a:p>
          <a:p>
            <a:r>
              <a:rPr lang="en-US" sz="2400" dirty="0" err="1" smtClean="0"/>
              <a:t>Menyusun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mengelola</a:t>
            </a:r>
            <a:r>
              <a:rPr lang="en-US" sz="2400" dirty="0" smtClean="0"/>
              <a:t> proses </a:t>
            </a:r>
            <a:r>
              <a:rPr lang="en-US" sz="2400" dirty="0" err="1" smtClean="0"/>
              <a:t>pengangguran</a:t>
            </a:r>
            <a:r>
              <a:rPr lang="en-US" sz="2400" dirty="0" smtClean="0"/>
              <a:t> TI</a:t>
            </a:r>
          </a:p>
          <a:p>
            <a:r>
              <a:rPr lang="en-US" sz="2400" dirty="0" err="1" smtClean="0"/>
              <a:t>Mengidentifikasikan</a:t>
            </a:r>
            <a:r>
              <a:rPr lang="en-US" sz="2400" dirty="0" smtClean="0"/>
              <a:t>, </a:t>
            </a:r>
            <a:r>
              <a:rPr lang="en-US" sz="2400" dirty="0" err="1" smtClean="0"/>
              <a:t>mengkomunikasikan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memonitor</a:t>
            </a:r>
            <a:r>
              <a:rPr lang="en-US" sz="2400" dirty="0" smtClean="0"/>
              <a:t> </a:t>
            </a:r>
            <a:r>
              <a:rPr lang="en-US" sz="2400" dirty="0" err="1" smtClean="0"/>
              <a:t>investasi</a:t>
            </a:r>
            <a:r>
              <a:rPr lang="en-US" sz="2400" dirty="0" smtClean="0"/>
              <a:t> TI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hasil</a:t>
            </a:r>
            <a:r>
              <a:rPr lang="en-US" sz="2400" dirty="0" smtClean="0"/>
              <a:t> </a:t>
            </a:r>
            <a:r>
              <a:rPr lang="en-US" sz="2400" dirty="0" err="1" smtClean="0"/>
              <a:t>analisa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r>
              <a:rPr lang="en-US" sz="2400" dirty="0" smtClean="0"/>
              <a:t> - </a:t>
            </a:r>
            <a:r>
              <a:rPr lang="en-US" sz="2400" dirty="0" err="1" smtClean="0"/>
              <a:t>manfaat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14243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Mensosialisasikan Arah dan Tujuan Keberadaan TI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Mengembangkan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memelihara</a:t>
            </a:r>
            <a:r>
              <a:rPr lang="en-US" sz="2400" dirty="0" smtClean="0"/>
              <a:t> </a:t>
            </a:r>
            <a:r>
              <a:rPr lang="en-US" sz="2400" dirty="0" err="1" smtClean="0"/>
              <a:t>kerangka</a:t>
            </a:r>
            <a:r>
              <a:rPr lang="en-US" sz="2400" dirty="0" smtClean="0"/>
              <a:t> </a:t>
            </a:r>
            <a:r>
              <a:rPr lang="en-US" sz="2400" dirty="0" err="1" smtClean="0"/>
              <a:t>serta</a:t>
            </a:r>
            <a:r>
              <a:rPr lang="en-US" sz="2400" dirty="0" smtClean="0"/>
              <a:t> </a:t>
            </a:r>
            <a:r>
              <a:rPr lang="en-US" sz="2400" dirty="0" err="1" smtClean="0"/>
              <a:t>lingkungan</a:t>
            </a:r>
            <a:r>
              <a:rPr lang="en-US" sz="2400" dirty="0" smtClean="0"/>
              <a:t> </a:t>
            </a:r>
            <a:r>
              <a:rPr lang="en-US" sz="2400" dirty="0" err="1" smtClean="0"/>
              <a:t>kendali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seluruh</a:t>
            </a:r>
            <a:r>
              <a:rPr lang="en-US" sz="2400" dirty="0" smtClean="0"/>
              <a:t> </a:t>
            </a:r>
            <a:r>
              <a:rPr lang="en-US" sz="2400" dirty="0" err="1" smtClean="0"/>
              <a:t>pengelolaan</a:t>
            </a:r>
            <a:r>
              <a:rPr lang="en-US" sz="2400" dirty="0" smtClean="0"/>
              <a:t> TI yang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wilayah</a:t>
            </a:r>
            <a:r>
              <a:rPr lang="en-US" sz="2400" dirty="0" smtClean="0"/>
              <a:t> </a:t>
            </a:r>
            <a:r>
              <a:rPr lang="en-US" sz="2400" dirty="0" err="1" smtClean="0"/>
              <a:t>kerja</a:t>
            </a:r>
            <a:r>
              <a:rPr lang="en-US" sz="2400" dirty="0" smtClean="0"/>
              <a:t> </a:t>
            </a:r>
            <a:r>
              <a:rPr lang="en-US" sz="2400" dirty="0" err="1" smtClean="0"/>
              <a:t>institusi</a:t>
            </a:r>
            <a:r>
              <a:rPr lang="en-US" sz="2400" dirty="0" smtClean="0"/>
              <a:t>/</a:t>
            </a:r>
            <a:r>
              <a:rPr lang="en-US" sz="2400" dirty="0" err="1" smtClean="0"/>
              <a:t>organisasi</a:t>
            </a:r>
            <a:endParaRPr lang="en-US" sz="2400" dirty="0" smtClean="0"/>
          </a:p>
          <a:p>
            <a:r>
              <a:rPr lang="en-US" sz="2400" dirty="0" err="1" smtClean="0"/>
              <a:t>Mengembangkan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memutakhirkan</a:t>
            </a:r>
            <a:r>
              <a:rPr lang="en-US" sz="2400" dirty="0" smtClean="0"/>
              <a:t> </a:t>
            </a:r>
            <a:r>
              <a:rPr lang="en-US" sz="2400" dirty="0" err="1" smtClean="0"/>
              <a:t>berbagai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internal </a:t>
            </a:r>
            <a:r>
              <a:rPr lang="en-US" sz="2400" dirty="0" err="1" smtClean="0"/>
              <a:t>terkait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manajemen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pemanfaatan</a:t>
            </a:r>
            <a:r>
              <a:rPr lang="en-US" sz="2400" dirty="0" smtClean="0"/>
              <a:t> TI</a:t>
            </a:r>
          </a:p>
          <a:p>
            <a:r>
              <a:rPr lang="en-US" sz="2400" dirty="0" err="1" smtClean="0"/>
              <a:t>Mengkomunikasikan</a:t>
            </a:r>
            <a:r>
              <a:rPr lang="en-US" sz="2400" dirty="0" smtClean="0"/>
              <a:t> </a:t>
            </a:r>
            <a:r>
              <a:rPr lang="en-US" sz="2400" dirty="0" err="1" smtClean="0"/>
              <a:t>obyektif</a:t>
            </a:r>
            <a:r>
              <a:rPr lang="en-US" sz="2400" dirty="0" smtClean="0"/>
              <a:t> TI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mensosialisasikan</a:t>
            </a:r>
            <a:r>
              <a:rPr lang="en-US" sz="2400" dirty="0" smtClean="0"/>
              <a:t> </a:t>
            </a:r>
            <a:r>
              <a:rPr lang="en-US" sz="2400" dirty="0" err="1" smtClean="0"/>
              <a:t>keberadaan</a:t>
            </a:r>
            <a:r>
              <a:rPr lang="en-US" sz="2400" dirty="0" smtClean="0"/>
              <a:t> </a:t>
            </a:r>
            <a:r>
              <a:rPr lang="en-US" sz="2400" dirty="0" err="1" smtClean="0"/>
              <a:t>kontrol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mengendalikan</a:t>
            </a:r>
            <a:r>
              <a:rPr lang="en-US" sz="2400" dirty="0" smtClean="0"/>
              <a:t> </a:t>
            </a:r>
            <a:r>
              <a:rPr lang="en-US" sz="2400" dirty="0" err="1" smtClean="0"/>
              <a:t>keberadaannya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7528537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479</TotalTime>
  <Words>622</Words>
  <Application>Microsoft Office PowerPoint</Application>
  <PresentationFormat>Widescreen</PresentationFormat>
  <Paragraphs>72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Wingdings</vt:lpstr>
      <vt:lpstr>Wingdings 3</vt:lpstr>
      <vt:lpstr>Wisp</vt:lpstr>
      <vt:lpstr>TATA KELOLA SISTEM DAN TEKNOLOGI INFORMASI</vt:lpstr>
      <vt:lpstr>PERTEMUAN 7</vt:lpstr>
      <vt:lpstr>OUTLINE</vt:lpstr>
      <vt:lpstr>Menyusun IT Master Plan</vt:lpstr>
      <vt:lpstr>Mengembangkan Arsitektur Informasi</vt:lpstr>
      <vt:lpstr>Menentukan Arah dan Tujuan Teknologi</vt:lpstr>
      <vt:lpstr>Mendefinisikan Proses Pengelolaan TI</vt:lpstr>
      <vt:lpstr>Mengelola Investasi Teknologi Informasi </vt:lpstr>
      <vt:lpstr>Mensosialisasikan Arah dan Tujuan Keberadaan TI </vt:lpstr>
      <vt:lpstr>Mengelola SDM TI </vt:lpstr>
      <vt:lpstr>Memastikan Kualitas TI </vt:lpstr>
      <vt:lpstr>Mengkaji dan Mengelola Risiko TI </vt:lpstr>
      <vt:lpstr>Mengelola Proyek TI </vt:lpstr>
      <vt:lpstr>END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TATA KELOLA SISTEM DAN TEKNOLOGI INFORMASI</dc:title>
  <dc:creator>asus</dc:creator>
  <cp:lastModifiedBy>asus</cp:lastModifiedBy>
  <cp:revision>95</cp:revision>
  <dcterms:created xsi:type="dcterms:W3CDTF">2019-10-11T13:22:16Z</dcterms:created>
  <dcterms:modified xsi:type="dcterms:W3CDTF">2019-10-13T15:08:47Z</dcterms:modified>
</cp:coreProperties>
</file>