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9" r:id="rId3"/>
    <p:sldId id="308" r:id="rId4"/>
    <p:sldId id="304" r:id="rId5"/>
    <p:sldId id="305" r:id="rId6"/>
    <p:sldId id="307" r:id="rId7"/>
    <p:sldId id="288" r:id="rId8"/>
    <p:sldId id="310" r:id="rId9"/>
    <p:sldId id="306" r:id="rId10"/>
    <p:sldId id="301" r:id="rId11"/>
    <p:sldId id="302" r:id="rId12"/>
    <p:sldId id="299" r:id="rId13"/>
    <p:sldId id="300" r:id="rId14"/>
  </p:sldIdLst>
  <p:sldSz cx="9144000" cy="6858000" type="screen4x3"/>
  <p:notesSz cx="7045325" cy="93456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Gaya Medium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Gaya Tera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Gaya Terang 1 - Akse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Gaya Tera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Gaya Terang 2 - Akse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Gaya Terang 2 - Akse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Gaya Terang 2 - Akse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Gaya Terang 3 - Akse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Gaya Tera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5" autoAdjust="0"/>
    <p:restoredTop sz="94615" autoAdjust="0"/>
  </p:normalViewPr>
  <p:slideViewPr>
    <p:cSldViewPr>
      <p:cViewPr varScale="1">
        <p:scale>
          <a:sx n="106" d="100"/>
          <a:sy n="106" d="100"/>
        </p:scale>
        <p:origin x="14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HKB24413 – HUKUM PERUSAHAAN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6C41-EA2E-4D80-AC76-BDBE4A827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31827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  <p:sldLayoutId id="2147483654" r:id="rId5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HUKUM PERUSAHAAN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EE4538-51E0-463C-AD1B-BD9B800D8858}"/>
              </a:ext>
            </a:extLst>
          </p:cNvPr>
          <p:cNvSpPr txBox="1">
            <a:spLocks/>
          </p:cNvSpPr>
          <p:nvPr/>
        </p:nvSpPr>
        <p:spPr>
          <a:xfrm>
            <a:off x="457200" y="4493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Dr. INO SUSANTI, S.H., M.H.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MASHURIL ANWAR, S.H., M.H.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BAHAN KAJIAN/MATERI PEMBELAJARAN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Perusahaan dan ruang lingkupnya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Eksistensi, tujuan dan prinsip-prinsip dasar hukum perusahaan.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Perusahaan Perseorangan/Perusahaan Dagang, Persekutuan Perdata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Firma, Persekutuan Komanditer.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Koperasi, Yayasan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Perseroan Terbatas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Restrukturisasi Perusahaan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Pencocokan Piutang dan </a:t>
            </a:r>
            <a:r>
              <a:rPr lang="id-ID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Actio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Paulina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Kepailitan dalam Perusahaan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Penyelesaian sengketa perusahaan</a:t>
            </a: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REFERENSI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ambar 5">
            <a:extLst>
              <a:ext uri="{FF2B5EF4-FFF2-40B4-BE49-F238E27FC236}">
                <a16:creationId xmlns:a16="http://schemas.microsoft.com/office/drawing/2014/main" id="{697CD696-A152-234C-9910-01EA98118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5" t="2121" r="6688" b="2121"/>
          <a:stretch/>
        </p:blipFill>
        <p:spPr>
          <a:xfrm>
            <a:off x="323529" y="1364771"/>
            <a:ext cx="2466274" cy="3288365"/>
          </a:xfrm>
          <a:prstGeom prst="rect">
            <a:avLst/>
          </a:prstGeom>
        </p:spPr>
      </p:pic>
      <p:pic>
        <p:nvPicPr>
          <p:cNvPr id="9" name="Gambar 8">
            <a:extLst>
              <a:ext uri="{FF2B5EF4-FFF2-40B4-BE49-F238E27FC236}">
                <a16:creationId xmlns:a16="http://schemas.microsoft.com/office/drawing/2014/main" id="{E21A24D1-05C7-0E48-B6FA-82C8CFAAA4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121" r="30313" b="2121"/>
          <a:stretch/>
        </p:blipFill>
        <p:spPr>
          <a:xfrm>
            <a:off x="3419872" y="1331641"/>
            <a:ext cx="2185195" cy="3321496"/>
          </a:xfrm>
          <a:prstGeom prst="rect">
            <a:avLst/>
          </a:prstGeom>
        </p:spPr>
      </p:pic>
      <p:pic>
        <p:nvPicPr>
          <p:cNvPr id="11" name="Gambar 10">
            <a:extLst>
              <a:ext uri="{FF2B5EF4-FFF2-40B4-BE49-F238E27FC236}">
                <a16:creationId xmlns:a16="http://schemas.microsoft.com/office/drawing/2014/main" id="{3302AD29-F33D-FD42-84D9-C19380552D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121" r="30313" b="2121"/>
          <a:stretch/>
        </p:blipFill>
        <p:spPr>
          <a:xfrm>
            <a:off x="6382545" y="1331640"/>
            <a:ext cx="2185194" cy="332149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FE683C-5E22-9C40-BF6B-7C406FC16138}"/>
              </a:ext>
            </a:extLst>
          </p:cNvPr>
          <p:cNvSpPr txBox="1">
            <a:spLocks/>
          </p:cNvSpPr>
          <p:nvPr/>
        </p:nvSpPr>
        <p:spPr>
          <a:xfrm>
            <a:off x="323528" y="4653136"/>
            <a:ext cx="7560840" cy="1473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Referensi Utama: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Abdulkadir Muhammad. (2010). Hukum Perusahaan Indonesia. Bandung: PT Citra Aditya Bakti.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Pujiyono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(2014). Hukum Perusahaan. Surakarta: CV </a:t>
            </a:r>
            <a:r>
              <a:rPr lang="id-ID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Indotama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Solo.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Eddhie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Praptono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id-ID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Soesi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Idayanti. (2020). Hukum Perusahaan. Yogyakarta: Tanah Air Beta.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Paramita </a:t>
            </a:r>
            <a:r>
              <a:rPr lang="id-ID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Prananingtyas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(2019). Buku Ajar Hukum Perusahaan. Semarang: Yoga Pratama</a:t>
            </a:r>
          </a:p>
        </p:txBody>
      </p:sp>
    </p:spTree>
    <p:extLst>
      <p:ext uri="{BB962C8B-B14F-4D97-AF65-F5344CB8AC3E}">
        <p14:creationId xmlns:p14="http://schemas.microsoft.com/office/powerpoint/2010/main" val="258913638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ambar 5">
            <a:extLst>
              <a:ext uri="{FF2B5EF4-FFF2-40B4-BE49-F238E27FC236}">
                <a16:creationId xmlns:a16="http://schemas.microsoft.com/office/drawing/2014/main" id="{CAF50286-7767-5049-8CF6-EE6853BF5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7380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46358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6206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</a:p>
          <a:p>
            <a:endParaRPr lang="en-US" sz="4000" b="1" dirty="0"/>
          </a:p>
          <a:p>
            <a:endParaRPr lang="id-ID" sz="2400" b="1" dirty="0">
              <a:sym typeface="Wingdings" panose="05000000000000000000" pitchFamily="2" charset="2"/>
            </a:endParaRPr>
          </a:p>
          <a:p>
            <a:r>
              <a:rPr lang="id-ID" sz="4000" b="1" dirty="0">
                <a:solidFill>
                  <a:srgbClr val="C00000"/>
                </a:solidFill>
                <a:sym typeface="Wingdings" panose="05000000000000000000" pitchFamily="2" charset="2"/>
              </a:rPr>
              <a:t> </a:t>
            </a:r>
            <a:r>
              <a:rPr lang="en-US" sz="4000" b="1" dirty="0">
                <a:solidFill>
                  <a:srgbClr val="C00000"/>
                </a:solidFill>
              </a:rPr>
              <a:t>TERIMA KASIH</a:t>
            </a:r>
            <a:r>
              <a:rPr lang="id-ID" sz="4000" b="1" dirty="0">
                <a:solidFill>
                  <a:srgbClr val="C00000"/>
                </a:solidFill>
              </a:rPr>
              <a:t> </a:t>
            </a:r>
            <a:r>
              <a:rPr lang="id-ID" sz="4000" b="1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CAPAIAN PEMBELAJARAN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924967A5-72D5-4B47-A655-F7E7F08BFB92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1538704"/>
          <a:ext cx="8147248" cy="3906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3624">
                  <a:extLst>
                    <a:ext uri="{9D8B030D-6E8A-4147-A177-3AD203B41FA5}">
                      <a16:colId xmlns:a16="http://schemas.microsoft.com/office/drawing/2014/main" val="1827266902"/>
                    </a:ext>
                  </a:extLst>
                </a:gridCol>
                <a:gridCol w="4073624">
                  <a:extLst>
                    <a:ext uri="{9D8B030D-6E8A-4147-A177-3AD203B41FA5}">
                      <a16:colId xmlns:a16="http://schemas.microsoft.com/office/drawing/2014/main" val="2614439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err="1"/>
                        <a:t>Prodi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Mata Kuliah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62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/>
                        <a:t>Mampu menganalisis dan menerapkan hukum positif pada permasalahan hukum bisnis dengan memperhatikan perkembangan bisnis di era digital dan global</a:t>
                      </a:r>
                      <a:endParaRPr lang="id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Mampu memahami dan menjelaskan berbagai teori dasar Hukum Perusahaan dan ruang lingkupnya</a:t>
                      </a:r>
                      <a:endParaRPr lang="id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598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/>
                        <a:t>Mampu melakukan komunikasi dan advokasi di bidang hukum bisnis dengan memperhatikan perkembangan bisnis di era digital dan global</a:t>
                      </a:r>
                      <a:endParaRPr lang="id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Mampu memahami dan menjelaskan badan usaha yang ada di Indonesia</a:t>
                      </a:r>
                      <a:endParaRPr lang="id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769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/>
                        <a:t>Mampu menerapkan teori hukum, hukum materiil dan hukum </a:t>
                      </a:r>
                      <a:r>
                        <a:rPr lang="id-ID" sz="1600" dirty="0" err="1"/>
                        <a:t>formil</a:t>
                      </a:r>
                      <a:r>
                        <a:rPr lang="id-ID" sz="1600" dirty="0"/>
                        <a:t> dalam bidang hukum bisnis dengan memperhatikan bisnis di era digital dan global</a:t>
                      </a:r>
                      <a:endParaRPr lang="id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Mampu memahami dan </a:t>
                      </a:r>
                      <a:r>
                        <a:rPr lang="id-ID" sz="1600" dirty="0" err="1"/>
                        <a:t>menganalisa</a:t>
                      </a:r>
                      <a:r>
                        <a:rPr lang="id-ID" sz="1600" dirty="0"/>
                        <a:t> praktik-praktik hukum perusahaan dalam kegiatan bisnis</a:t>
                      </a:r>
                      <a:endParaRPr lang="id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29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Mampu menyelesaikan permasalahan terkait bidang hukum perusahaan</a:t>
                      </a:r>
                      <a:endParaRPr lang="id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110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06584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TEKNIS PENGAJARAN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paparan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Interaktif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dialogis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dosen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Review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sebelumnya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Tugas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kelompok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 dan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Pembahasan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Latihan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66827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TEKNIS PENILAIAN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ED7039E-9542-4382-B2CB-C9020836D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89535"/>
              </p:ext>
            </p:extLst>
          </p:nvPr>
        </p:nvGraphicFramePr>
        <p:xfrm>
          <a:off x="971600" y="2255630"/>
          <a:ext cx="6096000" cy="29667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300343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551906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9400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Range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Nilai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Bobot</a:t>
                      </a:r>
                      <a:endParaRPr lang="en-ID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98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80-100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04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75-79,5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A-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3,75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90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70-74,5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B+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3,5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65-69,5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562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55-64,5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42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30—54,5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430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&lt;30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74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56010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KOMPONEN PENILAIAN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8337499-1D59-48E9-9CA7-A5AF6E0C9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296271"/>
              </p:ext>
            </p:extLst>
          </p:nvPr>
        </p:nvGraphicFramePr>
        <p:xfrm>
          <a:off x="899592" y="220486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3491795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08331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Komponen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Presentase</a:t>
                      </a:r>
                      <a:r>
                        <a:rPr lang="en-US" dirty="0"/>
                        <a:t> (%)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72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UTS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816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UAS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2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Tugas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8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Etika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711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Presensi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856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194003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SIAKAD DAN LMS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8337499-1D59-48E9-9CA7-A5AF6E0C9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90490"/>
              </p:ext>
            </p:extLst>
          </p:nvPr>
        </p:nvGraphicFramePr>
        <p:xfrm>
          <a:off x="899592" y="2204864"/>
          <a:ext cx="7488832" cy="20162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34917953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90833199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Siakad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LMS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31726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Presensi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Dosen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Materi</a:t>
                      </a:r>
                      <a:r>
                        <a:rPr lang="en-US" dirty="0"/>
                        <a:t> Ajar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81681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 </a:t>
                      </a:r>
                      <a:r>
                        <a:rPr lang="en-US"/>
                        <a:t>Perkuliahan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Tugas</a:t>
                      </a:r>
                      <a:r>
                        <a:rPr lang="en-US" dirty="0"/>
                        <a:t>, UTS, UAS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2274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Entry Nilai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Presensi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Mahasiswa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1274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PANCASILA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92867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MODEL PERKULIAHAN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1785926"/>
            <a:ext cx="8572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</a:t>
            </a:r>
            <a:r>
              <a:rPr lang="en-US" sz="2400" b="1" dirty="0"/>
              <a:t>: </a:t>
            </a:r>
            <a:r>
              <a:rPr lang="en-US" sz="2400" b="1" dirty="0" err="1"/>
              <a:t>mimbar</a:t>
            </a:r>
            <a:r>
              <a:rPr lang="en-US" sz="2400" b="1" dirty="0"/>
              <a:t> (</a:t>
            </a:r>
            <a:r>
              <a:rPr lang="en-US" sz="2400" b="1" dirty="0" err="1"/>
              <a:t>ceramah</a:t>
            </a:r>
            <a:r>
              <a:rPr lang="en-US" sz="2400" b="1" dirty="0"/>
              <a:t>), </a:t>
            </a:r>
            <a:r>
              <a:rPr lang="en-US" sz="2400" b="1" dirty="0" err="1"/>
              <a:t>diskusi</a:t>
            </a:r>
            <a:r>
              <a:rPr lang="en-US" sz="2400" b="1" dirty="0"/>
              <a:t>, </a:t>
            </a:r>
            <a:r>
              <a:rPr lang="en-US" sz="2400" b="1" dirty="0" err="1"/>
              <a:t>tugas</a:t>
            </a:r>
            <a:r>
              <a:rPr lang="en-US" sz="2400" b="1" dirty="0"/>
              <a:t> (</a:t>
            </a:r>
            <a:r>
              <a:rPr lang="en-US" sz="2400" b="1" dirty="0" err="1"/>
              <a:t>kontekstual</a:t>
            </a:r>
            <a:r>
              <a:rPr lang="en-US" sz="2400" b="1" dirty="0"/>
              <a:t>)</a:t>
            </a:r>
          </a:p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Rambu</a:t>
            </a:r>
            <a:r>
              <a:rPr lang="en-US" sz="2400" b="1" dirty="0"/>
              <a:t>:</a:t>
            </a:r>
          </a:p>
          <a:p>
            <a:pPr marL="342900" indent="-342900">
              <a:buAutoNum type="arabicPeriod"/>
            </a:pPr>
            <a:r>
              <a:rPr lang="en-US" sz="2400" b="1" dirty="0" err="1"/>
              <a:t>Materi</a:t>
            </a:r>
            <a:r>
              <a:rPr lang="en-US" sz="2400" b="1" dirty="0"/>
              <a:t> yang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dibahas</a:t>
            </a:r>
            <a:r>
              <a:rPr lang="en-US" sz="2400" b="1" dirty="0"/>
              <a:t> </a:t>
            </a:r>
            <a:r>
              <a:rPr lang="en-US" sz="2400" b="1" dirty="0" err="1"/>
              <a:t>harus</a:t>
            </a:r>
            <a:r>
              <a:rPr lang="en-US" sz="2400" b="1" dirty="0"/>
              <a:t> </a:t>
            </a:r>
            <a:r>
              <a:rPr lang="en-US" sz="2400" b="1" dirty="0" err="1"/>
              <a:t>sudah</a:t>
            </a:r>
            <a:r>
              <a:rPr lang="en-US" sz="2400" b="1" dirty="0"/>
              <a:t> </a:t>
            </a:r>
            <a:r>
              <a:rPr lang="en-US" sz="2400" b="1" dirty="0" err="1"/>
              <a:t>dibaca</a:t>
            </a:r>
            <a:r>
              <a:rPr lang="en-US" sz="2400" b="1" dirty="0"/>
              <a:t> </a:t>
            </a:r>
            <a:r>
              <a:rPr lang="en-US" sz="2400" b="1" dirty="0" err="1"/>
              <a:t>oleh</a:t>
            </a:r>
            <a:r>
              <a:rPr lang="en-US" sz="2400" b="1" dirty="0"/>
              <a:t> </a:t>
            </a:r>
            <a:r>
              <a:rPr lang="en-US" sz="2400" b="1" dirty="0" err="1"/>
              <a:t>mahasiswa</a:t>
            </a:r>
            <a:r>
              <a:rPr lang="en-US" sz="2400" b="1" dirty="0"/>
              <a:t> </a:t>
            </a:r>
            <a:r>
              <a:rPr lang="en-US" sz="2400" b="1" dirty="0" err="1"/>
              <a:t>sebelum</a:t>
            </a:r>
            <a:r>
              <a:rPr lang="en-US" sz="2400" b="1" dirty="0"/>
              <a:t> </a:t>
            </a:r>
            <a:r>
              <a:rPr lang="en-US" sz="2400" b="1" dirty="0" err="1"/>
              <a:t>perkuliahan</a:t>
            </a:r>
            <a:r>
              <a:rPr lang="en-US" sz="2400" b="1" dirty="0"/>
              <a:t> </a:t>
            </a:r>
            <a:r>
              <a:rPr lang="en-US" sz="2400" b="1" dirty="0" err="1"/>
              <a:t>dilaksanakan</a:t>
            </a:r>
            <a:r>
              <a:rPr lang="en-US" sz="2400" b="1" dirty="0"/>
              <a:t>. </a:t>
            </a:r>
            <a:r>
              <a:rPr lang="en-US" sz="2400" b="1" dirty="0" err="1"/>
              <a:t>Panduan</a:t>
            </a:r>
            <a:r>
              <a:rPr lang="en-US" sz="2400" b="1" dirty="0"/>
              <a:t>  (</a:t>
            </a:r>
            <a:r>
              <a:rPr lang="en-US" sz="2400" b="1" dirty="0" err="1"/>
              <a:t>PPt</a:t>
            </a:r>
            <a:r>
              <a:rPr lang="en-US" sz="2400" b="1" dirty="0"/>
              <a:t>) </a:t>
            </a:r>
            <a:r>
              <a:rPr lang="en-US" sz="2400" b="1" dirty="0" err="1"/>
              <a:t>materi</a:t>
            </a:r>
            <a:r>
              <a:rPr lang="en-US" sz="2400" b="1" dirty="0"/>
              <a:t> </a:t>
            </a:r>
            <a:r>
              <a:rPr lang="en-US" sz="2400" b="1" dirty="0" err="1"/>
              <a:t>bisa</a:t>
            </a:r>
            <a:r>
              <a:rPr lang="en-US" sz="2400" b="1" dirty="0"/>
              <a:t> di </a:t>
            </a:r>
            <a:r>
              <a:rPr lang="en-US" sz="2400" b="1" dirty="0" err="1"/>
              <a:t>donlod</a:t>
            </a:r>
            <a:r>
              <a:rPr lang="en-US" sz="2400" b="1" dirty="0"/>
              <a:t> di </a:t>
            </a:r>
            <a:r>
              <a:rPr lang="en-US" sz="2400" b="1" dirty="0" err="1"/>
              <a:t>siakad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LMS</a:t>
            </a:r>
          </a:p>
          <a:p>
            <a:pPr marL="342900" indent="-342900">
              <a:buAutoNum type="arabicPeriod"/>
            </a:pPr>
            <a:r>
              <a:rPr lang="en-US" sz="2400" b="1" dirty="0" err="1"/>
              <a:t>Mahasiswa</a:t>
            </a:r>
            <a:r>
              <a:rPr lang="en-US" sz="2400" b="1" dirty="0"/>
              <a:t> </a:t>
            </a:r>
            <a:r>
              <a:rPr lang="en-US" sz="2400" b="1" dirty="0" err="1"/>
              <a:t>mengembangkan</a:t>
            </a:r>
            <a:r>
              <a:rPr lang="en-US" sz="2400" b="1" dirty="0"/>
              <a:t> </a:t>
            </a:r>
            <a:r>
              <a:rPr lang="en-US" sz="2400" b="1" dirty="0" err="1"/>
              <a:t>bahan</a:t>
            </a:r>
            <a:r>
              <a:rPr lang="en-US" sz="2400" b="1" dirty="0"/>
              <a:t> </a:t>
            </a:r>
            <a:r>
              <a:rPr lang="en-US" sz="2400" b="1" dirty="0" err="1"/>
              <a:t>kuliah</a:t>
            </a:r>
            <a:r>
              <a:rPr lang="en-US" sz="2400" b="1" dirty="0"/>
              <a:t> </a:t>
            </a:r>
            <a:r>
              <a:rPr lang="en-US" sz="2400" b="1" dirty="0" err="1"/>
              <a:t>scr</a:t>
            </a:r>
            <a:r>
              <a:rPr lang="en-US" sz="2400" b="1" dirty="0"/>
              <a:t> </a:t>
            </a:r>
            <a:r>
              <a:rPr lang="en-US" sz="2400" b="1" dirty="0" err="1"/>
              <a:t>mandiri</a:t>
            </a:r>
            <a:r>
              <a:rPr lang="en-US" sz="2400" b="1" dirty="0"/>
              <a:t>.</a:t>
            </a:r>
          </a:p>
          <a:p>
            <a:pPr marL="342900" indent="-342900">
              <a:buAutoNum type="arabicPeriod"/>
            </a:pPr>
            <a:r>
              <a:rPr lang="en-US" sz="2400" b="1" dirty="0" err="1"/>
              <a:t>Selama</a:t>
            </a:r>
            <a:r>
              <a:rPr lang="en-US" sz="2400" b="1" dirty="0"/>
              <a:t> </a:t>
            </a:r>
            <a:r>
              <a:rPr lang="en-US" sz="2400" b="1" dirty="0" err="1"/>
              <a:t>pelaksanaan</a:t>
            </a:r>
            <a:r>
              <a:rPr lang="en-US" sz="2400" b="1" dirty="0"/>
              <a:t> </a:t>
            </a:r>
            <a:r>
              <a:rPr lang="en-US" sz="2400" b="1" dirty="0" err="1"/>
              <a:t>perkuliahan</a:t>
            </a:r>
            <a:r>
              <a:rPr lang="en-US" sz="2400" b="1" dirty="0"/>
              <a:t> </a:t>
            </a:r>
            <a:r>
              <a:rPr lang="en-US" sz="2400" b="1" dirty="0" err="1"/>
              <a:t>mahasiswa</a:t>
            </a:r>
            <a:r>
              <a:rPr lang="en-US" sz="2400" b="1" dirty="0"/>
              <a:t> </a:t>
            </a:r>
            <a:r>
              <a:rPr lang="en-US" sz="2400" b="1" dirty="0" err="1"/>
              <a:t>bebas</a:t>
            </a:r>
            <a:r>
              <a:rPr lang="en-US" sz="2400" b="1" dirty="0"/>
              <a:t> </a:t>
            </a:r>
            <a:r>
              <a:rPr lang="en-US" sz="2400" b="1" dirty="0" err="1"/>
              <a:t>mengajukan</a:t>
            </a:r>
            <a:r>
              <a:rPr lang="en-US" sz="2400" b="1" dirty="0"/>
              <a:t> </a:t>
            </a:r>
            <a:r>
              <a:rPr lang="en-US" sz="2400" b="1" dirty="0" err="1"/>
              <a:t>pertanyaan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mengusulkan</a:t>
            </a:r>
            <a:r>
              <a:rPr lang="en-US" sz="2400" b="1" dirty="0"/>
              <a:t> </a:t>
            </a:r>
            <a:r>
              <a:rPr lang="en-US" sz="2400" b="1" dirty="0" err="1"/>
              <a:t>bahan</a:t>
            </a:r>
            <a:r>
              <a:rPr lang="en-US" sz="2400" b="1" dirty="0"/>
              <a:t> </a:t>
            </a:r>
            <a:r>
              <a:rPr lang="en-US" sz="2400" b="1" dirty="0" err="1"/>
              <a:t>bahasan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/>
              <a:t>Di </a:t>
            </a:r>
            <a:r>
              <a:rPr lang="en-US" sz="2400" b="1" dirty="0" err="1"/>
              <a:t>awal</a:t>
            </a:r>
            <a:r>
              <a:rPr lang="en-US" sz="2400" b="1" dirty="0"/>
              <a:t> </a:t>
            </a:r>
            <a:r>
              <a:rPr lang="en-US" sz="2400" b="1" dirty="0" err="1"/>
              <a:t>perkuliahan</a:t>
            </a:r>
            <a:r>
              <a:rPr lang="en-US" sz="2400" b="1" dirty="0"/>
              <a:t> </a:t>
            </a:r>
            <a:r>
              <a:rPr lang="en-US" sz="2400" b="1" dirty="0" err="1"/>
              <a:t>mahasiswa</a:t>
            </a:r>
            <a:r>
              <a:rPr lang="en-US" sz="2400" b="1" dirty="0"/>
              <a:t> </a:t>
            </a:r>
            <a:r>
              <a:rPr lang="en-US" sz="2400" b="1" dirty="0" err="1"/>
              <a:t>membentuk</a:t>
            </a:r>
            <a:r>
              <a:rPr lang="en-US" sz="2400" b="1" dirty="0"/>
              <a:t> </a:t>
            </a:r>
            <a:r>
              <a:rPr lang="en-US" sz="2400" b="1" dirty="0" err="1"/>
              <a:t>kelompok</a:t>
            </a:r>
            <a:r>
              <a:rPr lang="en-US" sz="2400" b="1" dirty="0"/>
              <a:t> yang </a:t>
            </a:r>
            <a:r>
              <a:rPr lang="en-US" sz="2400" b="1" dirty="0" err="1"/>
              <a:t>bersifat</a:t>
            </a:r>
            <a:r>
              <a:rPr lang="en-US" sz="2400" b="1" dirty="0"/>
              <a:t>  </a:t>
            </a:r>
            <a:r>
              <a:rPr lang="en-US" sz="2400" b="1" dirty="0" err="1"/>
              <a:t>permanen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KONTRAK PERKULIAHAN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Dosen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berhalangan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hadir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wajib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akdemik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/PLPP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maksimal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sebelum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perkuliahan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berlangsung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dosen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hadir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3 kali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berturut-turut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Prodi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berhak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mengganti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dosen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merugikan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Dosen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memakai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sendal/sendal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sepatu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kampus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dilanggar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diperkenankan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mengikuti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perkuliahan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Keterlambatan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ditoleransi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maksimal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15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melebihi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15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diperkenankan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mengikuti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perkuliahan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Dosen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merokok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Dosen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wajib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berpakaian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wajar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rapi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sopan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kampus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perkuliahan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Dosen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kegaduhan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keributan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Dosen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bekerjasama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subyektif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penilaian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asusila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lain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mencemarkan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institusi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524256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DESKRIPSI MATA KULIAH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perusahaan merupakan bagian dari Hukum Perdata, yang akan membahas mengenai konsep-konsep dan hukum positif yang mengatur perusahaan di Indonesia, bentuk-bentuk perusahaan di Indonesia yang terbagi atas badan hukum dan non badan hukum, serta menjelaskan praktik hukum perusahaan yang sangat penting dalam mendukung kegiatan bisnis.</a:t>
            </a:r>
          </a:p>
        </p:txBody>
      </p:sp>
    </p:spTree>
    <p:extLst>
      <p:ext uri="{BB962C8B-B14F-4D97-AF65-F5344CB8AC3E}">
        <p14:creationId xmlns:p14="http://schemas.microsoft.com/office/powerpoint/2010/main" val="1533844375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615</Words>
  <Application>Microsoft Macintosh PowerPoint</Application>
  <PresentationFormat>Tampilan Layar (4:3)</PresentationFormat>
  <Paragraphs>110</Paragraphs>
  <Slides>13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Wingdings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Microsoft Office User</cp:lastModifiedBy>
  <cp:revision>481</cp:revision>
  <cp:lastPrinted>2017-08-29T02:54:51Z</cp:lastPrinted>
  <dcterms:created xsi:type="dcterms:W3CDTF">2010-04-18T12:06:30Z</dcterms:created>
  <dcterms:modified xsi:type="dcterms:W3CDTF">2024-09-23T04:29:55Z</dcterms:modified>
</cp:coreProperties>
</file>