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50"/>
  </p:notesMasterIdLst>
  <p:handoutMasterIdLst>
    <p:handoutMasterId r:id="rId51"/>
  </p:handoutMasterIdLst>
  <p:sldIdLst>
    <p:sldId id="359" r:id="rId5"/>
    <p:sldId id="433" r:id="rId6"/>
    <p:sldId id="369" r:id="rId7"/>
    <p:sldId id="392" r:id="rId8"/>
    <p:sldId id="398" r:id="rId9"/>
    <p:sldId id="397" r:id="rId10"/>
    <p:sldId id="401" r:id="rId11"/>
    <p:sldId id="399" r:id="rId12"/>
    <p:sldId id="400" r:id="rId13"/>
    <p:sldId id="402" r:id="rId14"/>
    <p:sldId id="396" r:id="rId15"/>
    <p:sldId id="395" r:id="rId16"/>
    <p:sldId id="403" r:id="rId17"/>
    <p:sldId id="405" r:id="rId18"/>
    <p:sldId id="406" r:id="rId19"/>
    <p:sldId id="404" r:id="rId20"/>
    <p:sldId id="407" r:id="rId21"/>
    <p:sldId id="408" r:id="rId22"/>
    <p:sldId id="409" r:id="rId23"/>
    <p:sldId id="410" r:id="rId24"/>
    <p:sldId id="411" r:id="rId25"/>
    <p:sldId id="434" r:id="rId26"/>
    <p:sldId id="412" r:id="rId27"/>
    <p:sldId id="419" r:id="rId28"/>
    <p:sldId id="413" r:id="rId29"/>
    <p:sldId id="414" r:id="rId30"/>
    <p:sldId id="415" r:id="rId31"/>
    <p:sldId id="417" r:id="rId32"/>
    <p:sldId id="418" r:id="rId33"/>
    <p:sldId id="420" r:id="rId34"/>
    <p:sldId id="421" r:id="rId35"/>
    <p:sldId id="393" r:id="rId36"/>
    <p:sldId id="422" r:id="rId37"/>
    <p:sldId id="423" r:id="rId38"/>
    <p:sldId id="424" r:id="rId39"/>
    <p:sldId id="425" r:id="rId40"/>
    <p:sldId id="426" r:id="rId41"/>
    <p:sldId id="435" r:id="rId42"/>
    <p:sldId id="427" r:id="rId43"/>
    <p:sldId id="428" r:id="rId44"/>
    <p:sldId id="429" r:id="rId45"/>
    <p:sldId id="430" r:id="rId46"/>
    <p:sldId id="431" r:id="rId47"/>
    <p:sldId id="394" r:id="rId48"/>
    <p:sldId id="432" r:id="rId49"/>
  </p:sldIdLst>
  <p:sldSz cx="9144000" cy="5715000" type="screen16x10"/>
  <p:notesSz cx="6858000" cy="9144000"/>
  <p:custDataLst>
    <p:tags r:id="rId5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1" name="Autor" initials="A" lastIdx="0" clrIdx="2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C8AC8"/>
    <a:srgbClr val="CBDDEF"/>
    <a:srgbClr val="E7EFF7"/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570" autoAdjust="0"/>
  </p:normalViewPr>
  <p:slideViewPr>
    <p:cSldViewPr snapToGrid="0" showGuides="1">
      <p:cViewPr varScale="1">
        <p:scale>
          <a:sx n="157" d="100"/>
          <a:sy n="157" d="100"/>
        </p:scale>
        <p:origin x="258" y="114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gs" Target="tags/tag1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14.03.2018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14.03.2018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77081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883" indent="-285725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2898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05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217" indent="-228580" defTabSz="76352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37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536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869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5854" indent="-228580" defTabSz="76352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82B77F43-60BE-4E2C-9ECA-774DC50CDAB7}" type="slidenum">
              <a:rPr lang="en-US" sz="1000"/>
              <a:pPr/>
              <a:t>2</a:t>
            </a:fld>
            <a:endParaRPr lang="en-US" sz="10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79425" y="768350"/>
            <a:ext cx="6138863" cy="383857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614" y="4862513"/>
            <a:ext cx="5680075" cy="460375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5385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25628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22901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32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48076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3719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F06B7-302C-4F5F-8C6D-425307958B79}" type="datetime1">
              <a:rPr lang="de-AT" smtClean="0"/>
              <a:t>14.03.2018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2">
                  <a:lumMod val="90000"/>
                  <a:lumOff val="10000"/>
                </a:schemeClr>
              </a:buClr>
              <a:defRPr sz="1600"/>
            </a:lvl1pPr>
            <a:lvl2pPr marL="541312" indent="-285750">
              <a:buClr>
                <a:schemeClr val="accent2">
                  <a:lumMod val="90000"/>
                  <a:lumOff val="10000"/>
                </a:schemeClr>
              </a:buClr>
              <a:buFont typeface="Wingdings" charset="2"/>
              <a:buChar char="§"/>
              <a:defRPr sz="1500"/>
            </a:lvl2pPr>
            <a:lvl3pPr>
              <a:buClr>
                <a:schemeClr val="accent2">
                  <a:lumMod val="90000"/>
                  <a:lumOff val="10000"/>
                </a:schemeClr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6494-9322-42D4-89C0-371FCD90BCBB}" type="datetime1">
              <a:rPr lang="de-AT" smtClean="0"/>
              <a:t>14.03.2018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D5E96A0-43D8-45AE-ACDA-B0069831F056}" type="datetime1">
              <a:rPr lang="de-AT" smtClean="0"/>
              <a:t>14.03.2018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 smtClean="0"/>
              <a:t>Slide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rgbClr val="CBDDEF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tx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5EA6F-A024-4C66-9C8B-8520E713256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5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 userDrawn="1"/>
        </p:nvSpPr>
        <p:spPr>
          <a:xfrm>
            <a:off x="294340" y="978955"/>
            <a:ext cx="9137619" cy="239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 err="1" smtClean="0"/>
              <a:t>Slides</a:t>
            </a:r>
            <a:r>
              <a:rPr lang="de-AT" dirty="0" smtClean="0"/>
              <a:t>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CC9DEAF-4E2F-4BE8-ACB6-85FF8C703643}" type="datetime1">
              <a:rPr lang="de-AT" smtClean="0"/>
              <a:t>14.03.2018</a:t>
            </a:fld>
            <a:endParaRPr lang="de-AT" dirty="0"/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390525" cy="5715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13764" y="31277"/>
            <a:ext cx="1589820" cy="105488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57200" y="1030828"/>
            <a:ext cx="3954137" cy="5533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483847" y="1030828"/>
            <a:ext cx="3954137" cy="55338"/>
          </a:xfrm>
          <a:prstGeom prst="rect">
            <a:avLst/>
          </a:prstGeom>
        </p:spPr>
      </p:pic>
      <p:sp>
        <p:nvSpPr>
          <p:cNvPr id="22" name="Rechteck 21"/>
          <p:cNvSpPr/>
          <p:nvPr userDrawn="1"/>
        </p:nvSpPr>
        <p:spPr>
          <a:xfrm>
            <a:off x="7355615" y="5087297"/>
            <a:ext cx="1849008" cy="697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  <p:sldLayoutId id="2147483668" r:id="rId3"/>
    <p:sldLayoutId id="2147483669" r:id="rId4"/>
  </p:sldLayoutIdLst>
  <p:transition>
    <p:fade/>
  </p:transition>
  <p:hf hdr="0" ft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2">
            <a:lumMod val="90000"/>
            <a:lumOff val="10000"/>
          </a:schemeClr>
        </a:buClr>
        <a:buFont typeface="Wingdings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fi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The </a:t>
            </a:r>
            <a:r>
              <a:rPr lang="en-US" sz="1400" dirty="0"/>
              <a:t>Context of </a:t>
            </a:r>
            <a:r>
              <a:rPr lang="en-US" sz="1400" dirty="0" smtClean="0"/>
              <a:t>Process Identification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Definition </a:t>
            </a:r>
            <a:r>
              <a:rPr lang="en-US" sz="1400" dirty="0"/>
              <a:t>of the Process </a:t>
            </a:r>
            <a:r>
              <a:rPr lang="en-US" sz="1400" dirty="0" smtClean="0"/>
              <a:t>Architecture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Process Categories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Relationships </a:t>
            </a:r>
            <a:r>
              <a:rPr lang="en-US" sz="1400" dirty="0"/>
              <a:t>Between </a:t>
            </a:r>
            <a:r>
              <a:rPr lang="en-US" sz="1400" dirty="0" smtClean="0"/>
              <a:t>Processes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Reuse </a:t>
            </a:r>
            <a:r>
              <a:rPr lang="en-US" sz="1400" dirty="0"/>
              <a:t>of Reference </a:t>
            </a:r>
            <a:r>
              <a:rPr lang="en-US" sz="1400" dirty="0" smtClean="0"/>
              <a:t>Models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Process </a:t>
            </a:r>
            <a:r>
              <a:rPr lang="en-US" sz="1400" dirty="0"/>
              <a:t>Landscape </a:t>
            </a:r>
            <a:r>
              <a:rPr lang="en-US" sz="1400" dirty="0" smtClean="0"/>
              <a:t>Model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The </a:t>
            </a:r>
            <a:r>
              <a:rPr lang="en-US" sz="1400" dirty="0"/>
              <a:t>Example of SAP’s Process </a:t>
            </a:r>
            <a:r>
              <a:rPr lang="en-US" sz="1400" dirty="0" smtClean="0"/>
              <a:t>Architecture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Process Selection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Selection Criteria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Process </a:t>
            </a:r>
            <a:r>
              <a:rPr lang="en-US" sz="1400" dirty="0"/>
              <a:t>Performance </a:t>
            </a:r>
            <a:r>
              <a:rPr lang="en-US" sz="1400" dirty="0" smtClean="0"/>
              <a:t>Measures</a:t>
            </a:r>
          </a:p>
          <a:p>
            <a:pPr marL="617512" lvl="1" indent="-342900">
              <a:buFont typeface="+mj-lt"/>
              <a:buAutoNum type="arabicPeriod"/>
            </a:pPr>
            <a:r>
              <a:rPr lang="en-US" sz="1400" dirty="0" smtClean="0"/>
              <a:t>Process Portfolio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Recap</a:t>
            </a:r>
            <a:endParaRPr lang="de-DE" sz="1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1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2: Process </a:t>
            </a:r>
            <a:r>
              <a:rPr lang="de-A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92155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10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Changes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Strategic </a:t>
            </a:r>
            <a:r>
              <a:rPr lang="de-DE" dirty="0" err="1" smtClean="0"/>
              <a:t>Relevance</a:t>
            </a:r>
            <a:r>
              <a:rPr lang="de-DE" dirty="0" smtClean="0"/>
              <a:t>: Mannesmann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968240" y="5203825"/>
            <a:ext cx="37074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 smtClean="0"/>
              <a:t>Sources</a:t>
            </a:r>
            <a:r>
              <a:rPr lang="de-DE" sz="1000" dirty="0" smtClean="0"/>
              <a:t>: stahlseite.de, Copyright </a:t>
            </a:r>
            <a:r>
              <a:rPr lang="de-DE" sz="1000" dirty="0"/>
              <a:t>Uwe Niggemeier, deutsches-telefon-museum.eu, ebay-kleinanzeigen.de, </a:t>
            </a:r>
            <a:r>
              <a:rPr lang="de-DE" sz="1000" dirty="0" smtClean="0"/>
              <a:t>wanne-eickel-historie.de </a:t>
            </a:r>
            <a:endParaRPr lang="de-DE" sz="10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07" y="1344614"/>
            <a:ext cx="2591609" cy="204978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48" y="1344613"/>
            <a:ext cx="3169763" cy="20497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Pfeil nach rechts 8"/>
          <p:cNvSpPr/>
          <p:nvPr/>
        </p:nvSpPr>
        <p:spPr>
          <a:xfrm>
            <a:off x="2950464" y="2237232"/>
            <a:ext cx="457200" cy="298704"/>
          </a:xfrm>
          <a:prstGeom prst="rightArrow">
            <a:avLst/>
          </a:prstGeom>
          <a:solidFill>
            <a:schemeClr val="accent2">
              <a:lumMod val="25000"/>
              <a:lumOff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52" y="1344613"/>
            <a:ext cx="2355276" cy="20497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Pfeil nach rechts 11"/>
          <p:cNvSpPr/>
          <p:nvPr/>
        </p:nvSpPr>
        <p:spPr>
          <a:xfrm>
            <a:off x="6275388" y="2220151"/>
            <a:ext cx="457200" cy="298704"/>
          </a:xfrm>
          <a:prstGeom prst="rightArrow">
            <a:avLst/>
          </a:prstGeom>
          <a:solidFill>
            <a:schemeClr val="accent2">
              <a:lumMod val="25000"/>
              <a:lumOff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81" y="3654691"/>
            <a:ext cx="1731818" cy="103909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938" y="3556383"/>
            <a:ext cx="1335382" cy="1077209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0281" y="3756929"/>
            <a:ext cx="855858" cy="834614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938784" y="4693782"/>
            <a:ext cx="7740079" cy="36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19th </a:t>
            </a:r>
            <a:r>
              <a:rPr lang="de-DE" dirty="0" err="1" smtClean="0"/>
              <a:t>century</a:t>
            </a:r>
            <a:r>
              <a:rPr lang="de-DE" dirty="0" smtClean="0"/>
              <a:t>                   20th </a:t>
            </a:r>
            <a:r>
              <a:rPr lang="de-DE" dirty="0" err="1" smtClean="0"/>
              <a:t>century</a:t>
            </a:r>
            <a:r>
              <a:rPr lang="de-DE" dirty="0" smtClean="0"/>
              <a:t>                      1990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29989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>
          <a:xfrm>
            <a:off x="462405" y="1881061"/>
            <a:ext cx="3960000" cy="3859212"/>
          </a:xfrm>
        </p:spPr>
        <p:txBody>
          <a:bodyPr>
            <a:noAutofit/>
          </a:bodyPr>
          <a:lstStyle/>
          <a:p>
            <a:r>
              <a:rPr lang="en-US" sz="1200" b="1" dirty="0" smtClean="0"/>
              <a:t>Is </a:t>
            </a:r>
            <a:r>
              <a:rPr lang="en-US" sz="1200" b="1" dirty="0"/>
              <a:t>it a process at all? </a:t>
            </a:r>
            <a:endParaRPr lang="en-US" sz="1200" b="1" dirty="0" smtClean="0"/>
          </a:p>
          <a:p>
            <a:pPr lvl="1"/>
            <a:r>
              <a:rPr lang="en-US" sz="1200" dirty="0" smtClean="0"/>
              <a:t>It </a:t>
            </a:r>
            <a:r>
              <a:rPr lang="en-US" sz="1200" dirty="0"/>
              <a:t>must be possible to </a:t>
            </a:r>
            <a:r>
              <a:rPr lang="en-US" sz="1200" dirty="0" smtClean="0"/>
              <a:t>identify main </a:t>
            </a:r>
            <a:r>
              <a:rPr lang="en-US" sz="1200" dirty="0"/>
              <a:t>action, which is applied to a category of cases. </a:t>
            </a:r>
            <a:endParaRPr lang="en-US" sz="1200" dirty="0" smtClean="0"/>
          </a:p>
          <a:p>
            <a:pPr lvl="1"/>
            <a:r>
              <a:rPr lang="en-US" sz="1200" dirty="0" smtClean="0"/>
              <a:t>Name </a:t>
            </a:r>
            <a:r>
              <a:rPr lang="en-US" sz="1200" dirty="0"/>
              <a:t>is of </a:t>
            </a:r>
            <a:r>
              <a:rPr lang="en-US" sz="1200" dirty="0" smtClean="0"/>
              <a:t>form </a:t>
            </a:r>
            <a:r>
              <a:rPr lang="en-US" sz="1200" dirty="0"/>
              <a:t>verb + noun</a:t>
            </a:r>
            <a:r>
              <a:rPr lang="en-US" sz="1200" dirty="0" smtClean="0"/>
              <a:t>.</a:t>
            </a:r>
            <a:endParaRPr lang="en-US" sz="1200" dirty="0"/>
          </a:p>
          <a:p>
            <a:r>
              <a:rPr lang="en-US" sz="1200" b="1" dirty="0"/>
              <a:t>Can the process be controlled? </a:t>
            </a:r>
            <a:endParaRPr lang="en-US" sz="1200" b="1" dirty="0" smtClean="0"/>
          </a:p>
          <a:p>
            <a:pPr lvl="1"/>
            <a:r>
              <a:rPr lang="en-US" sz="1200" dirty="0" smtClean="0"/>
              <a:t>Repetitive </a:t>
            </a:r>
            <a:r>
              <a:rPr lang="en-US" sz="1200" dirty="0"/>
              <a:t>series of events and </a:t>
            </a:r>
            <a:r>
              <a:rPr lang="en-US" sz="1200" dirty="0" smtClean="0"/>
              <a:t>activities to </a:t>
            </a:r>
            <a:r>
              <a:rPr lang="en-US" sz="1200" dirty="0"/>
              <a:t>execute individually observable cases. </a:t>
            </a:r>
            <a:endParaRPr lang="en-US" sz="1200" dirty="0" smtClean="0"/>
          </a:p>
          <a:p>
            <a:pPr lvl="1"/>
            <a:r>
              <a:rPr lang="en-US" sz="1200" dirty="0" smtClean="0"/>
              <a:t>Without </a:t>
            </a:r>
            <a:r>
              <a:rPr lang="en-US" sz="1200" dirty="0"/>
              <a:t>a clear case notion, process management is not feasible</a:t>
            </a:r>
            <a:r>
              <a:rPr lang="en-US" sz="1200" dirty="0" smtClean="0"/>
              <a:t>. </a:t>
            </a:r>
          </a:p>
          <a:p>
            <a:pPr lvl="1"/>
            <a:r>
              <a:rPr lang="en-US" sz="1200" dirty="0" smtClean="0"/>
              <a:t>Also</a:t>
            </a:r>
            <a:r>
              <a:rPr lang="en-US" sz="1200" dirty="0"/>
              <a:t>, without </a:t>
            </a:r>
            <a:r>
              <a:rPr lang="en-US" sz="1200" dirty="0" smtClean="0"/>
              <a:t>any sense </a:t>
            </a:r>
            <a:r>
              <a:rPr lang="en-US" sz="1200" dirty="0"/>
              <a:t>of repetition, a group of business activities may better qualify </a:t>
            </a:r>
            <a:r>
              <a:rPr lang="en-US" sz="1200" dirty="0" smtClean="0"/>
              <a:t>as a </a:t>
            </a:r>
            <a:r>
              <a:rPr lang="en-US" sz="1200" dirty="0"/>
              <a:t>project than as a business process. 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>
          <a:xfrm>
            <a:off x="4715688" y="1881061"/>
            <a:ext cx="4123512" cy="3859212"/>
          </a:xfrm>
        </p:spPr>
        <p:txBody>
          <a:bodyPr>
            <a:noAutofit/>
          </a:bodyPr>
          <a:lstStyle/>
          <a:p>
            <a:r>
              <a:rPr lang="en-US" sz="1200" b="1" dirty="0"/>
              <a:t>Is the process important enough to manage</a:t>
            </a:r>
            <a:r>
              <a:rPr lang="en-US" sz="1200" b="1" dirty="0" smtClean="0"/>
              <a:t>?</a:t>
            </a:r>
          </a:p>
          <a:p>
            <a:pPr lvl="1"/>
            <a:r>
              <a:rPr lang="en-US" sz="1200" dirty="0" smtClean="0"/>
              <a:t>There </a:t>
            </a:r>
            <a:r>
              <a:rPr lang="en-US" sz="1200" dirty="0"/>
              <a:t>is </a:t>
            </a:r>
            <a:r>
              <a:rPr lang="en-US" sz="1200" dirty="0" smtClean="0"/>
              <a:t>customer who </a:t>
            </a:r>
            <a:r>
              <a:rPr lang="en-US" sz="1200" dirty="0"/>
              <a:t>is willing to pay for </a:t>
            </a:r>
            <a:r>
              <a:rPr lang="en-US" sz="1200" dirty="0" smtClean="0"/>
              <a:t>outcomes,</a:t>
            </a:r>
          </a:p>
          <a:p>
            <a:pPr lvl="1"/>
            <a:r>
              <a:rPr lang="en-US" sz="1200" dirty="0" smtClean="0"/>
              <a:t>Organization that carries </a:t>
            </a:r>
            <a:r>
              <a:rPr lang="en-US" sz="1200" dirty="0"/>
              <a:t>out the process would </a:t>
            </a:r>
            <a:r>
              <a:rPr lang="en-US" sz="1200" dirty="0" smtClean="0"/>
              <a:t>be </a:t>
            </a:r>
            <a:r>
              <a:rPr lang="en-US" sz="1200" dirty="0"/>
              <a:t>willing to pay </a:t>
            </a:r>
            <a:r>
              <a:rPr lang="en-US" sz="1200" dirty="0" smtClean="0"/>
              <a:t>another party </a:t>
            </a:r>
            <a:r>
              <a:rPr lang="en-US" sz="1200" dirty="0"/>
              <a:t>for taking over, or </a:t>
            </a:r>
            <a:endParaRPr lang="en-US" sz="1200" dirty="0" smtClean="0"/>
          </a:p>
          <a:p>
            <a:pPr lvl="1"/>
            <a:r>
              <a:rPr lang="en-US" sz="1200" dirty="0" smtClean="0"/>
              <a:t>Legal</a:t>
            </a:r>
            <a:r>
              <a:rPr lang="en-US" sz="1200" dirty="0"/>
              <a:t>, mandatory framework </a:t>
            </a:r>
            <a:r>
              <a:rPr lang="en-US" sz="1200" dirty="0" smtClean="0"/>
              <a:t>compels </a:t>
            </a:r>
            <a:r>
              <a:rPr lang="en-US" sz="1200" dirty="0"/>
              <a:t>an organization to execute it. </a:t>
            </a:r>
          </a:p>
          <a:p>
            <a:r>
              <a:rPr lang="en-US" sz="1200" b="1" dirty="0"/>
              <a:t>Is the scope of the process not too big? </a:t>
            </a:r>
          </a:p>
          <a:p>
            <a:pPr lvl="1"/>
            <a:r>
              <a:rPr lang="en-US" sz="1200" dirty="0" smtClean="0"/>
              <a:t>1:1 </a:t>
            </a:r>
            <a:r>
              <a:rPr lang="en-US" sz="1200" dirty="0"/>
              <a:t>relation between </a:t>
            </a:r>
            <a:r>
              <a:rPr lang="en-US" sz="1200" dirty="0" smtClean="0"/>
              <a:t>initial event and activities.</a:t>
            </a:r>
            <a:endParaRPr lang="en-US" sz="1200" dirty="0"/>
          </a:p>
          <a:p>
            <a:r>
              <a:rPr lang="en-US" sz="1200" b="1" dirty="0"/>
              <a:t>Is the scope of the process not too small? </a:t>
            </a:r>
            <a:endParaRPr lang="en-US" sz="1200" b="1" dirty="0" smtClean="0"/>
          </a:p>
          <a:p>
            <a:pPr lvl="1"/>
            <a:r>
              <a:rPr lang="en-US" sz="1200" dirty="0" smtClean="0"/>
              <a:t>Rule </a:t>
            </a:r>
            <a:r>
              <a:rPr lang="en-US" sz="1200" dirty="0"/>
              <a:t>of </a:t>
            </a:r>
            <a:r>
              <a:rPr lang="en-US" sz="1200" dirty="0" smtClean="0"/>
              <a:t>thumb: there </a:t>
            </a:r>
            <a:r>
              <a:rPr lang="en-US" sz="1200" dirty="0"/>
              <a:t>should be at least three different actors – excluding the </a:t>
            </a:r>
            <a:r>
              <a:rPr lang="en-US" sz="1200" dirty="0" smtClean="0"/>
              <a:t>customer – </a:t>
            </a:r>
            <a:r>
              <a:rPr lang="en-US" sz="1200" dirty="0"/>
              <a:t>involved. </a:t>
            </a:r>
            <a:endParaRPr lang="en-US" sz="1200" dirty="0" smtClean="0"/>
          </a:p>
          <a:p>
            <a:pPr lvl="1"/>
            <a:r>
              <a:rPr lang="en-US" sz="1200" dirty="0" smtClean="0"/>
              <a:t>If </a:t>
            </a:r>
            <a:r>
              <a:rPr lang="en-US" sz="1200" dirty="0"/>
              <a:t>there are no handoffs between multiple actors or systems</a:t>
            </a:r>
            <a:r>
              <a:rPr lang="en-US" sz="1200" dirty="0" smtClean="0"/>
              <a:t>, there </a:t>
            </a:r>
            <a:r>
              <a:rPr lang="en-US" sz="1200" dirty="0"/>
              <a:t>is little that can be improved using BPM methods.</a:t>
            </a:r>
            <a:endParaRPr lang="de-DE" sz="1200" dirty="0"/>
          </a:p>
          <a:p>
            <a:endParaRPr lang="de-DE" sz="1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11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 Process Checklist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457200" y="1142397"/>
            <a:ext cx="82216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It </a:t>
            </a:r>
            <a:r>
              <a:rPr lang="en-US" sz="1400" dirty="0"/>
              <a:t>may not be easy to decide on what to consider as a business process. </a:t>
            </a:r>
            <a:r>
              <a:rPr lang="en-US" sz="1400" dirty="0" smtClean="0"/>
              <a:t>A chunk </a:t>
            </a:r>
            <a:r>
              <a:rPr lang="en-US" sz="1400" dirty="0"/>
              <a:t>of work that is frequently repeated might not be a business </a:t>
            </a:r>
            <a:r>
              <a:rPr lang="en-US" sz="1400" dirty="0" smtClean="0"/>
              <a:t>process on </a:t>
            </a:r>
            <a:r>
              <a:rPr lang="en-US" sz="1400" dirty="0"/>
              <a:t>its own. To prevent poor scoping decisions, it is useful to consider </a:t>
            </a:r>
            <a:r>
              <a:rPr lang="en-US" sz="1400" dirty="0" smtClean="0"/>
              <a:t>the following </a:t>
            </a:r>
            <a:r>
              <a:rPr lang="en-US" sz="1400" dirty="0"/>
              <a:t>process checklist:</a:t>
            </a:r>
          </a:p>
        </p:txBody>
      </p:sp>
    </p:spTree>
    <p:extLst>
      <p:ext uri="{BB962C8B-B14F-4D97-AF65-F5344CB8AC3E}">
        <p14:creationId xmlns:p14="http://schemas.microsoft.com/office/powerpoint/2010/main" val="278581078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Context of Process Identification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Definition of the Process Architecture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Process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Categories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Relationships Between Processes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Reuse of Reference Models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Landscape Model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Example of SAP’s Process Architecture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 Selection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Selection Criteria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Performance Measures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Portfolio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12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2</a:t>
            </a:r>
            <a:r>
              <a:rPr lang="de-AT" dirty="0"/>
              <a:t>: Process </a:t>
            </a:r>
            <a:r>
              <a:rPr lang="de-AT" dirty="0" err="1"/>
              <a:t>Identification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8284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8892" y="1946384"/>
            <a:ext cx="5005842" cy="2650909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13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Process </a:t>
            </a:r>
            <a:r>
              <a:rPr lang="de-DE" dirty="0" err="1" smtClean="0"/>
              <a:t>Categories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781770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smtClean="0"/>
              <a:t>2.3: University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773936" y="5203825"/>
            <a:ext cx="5138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WU </a:t>
            </a:r>
            <a:r>
              <a:rPr lang="de-DE" sz="1000" dirty="0" err="1" smtClean="0"/>
              <a:t>Vienna‘s</a:t>
            </a:r>
            <a:r>
              <a:rPr lang="de-DE" sz="1000" dirty="0" smtClean="0"/>
              <a:t> New Campus </a:t>
            </a:r>
            <a:r>
              <a:rPr lang="de-DE" sz="1000" dirty="0" err="1" smtClean="0"/>
              <a:t>opened</a:t>
            </a:r>
            <a:r>
              <a:rPr lang="de-DE" sz="1000" dirty="0" smtClean="0"/>
              <a:t> in 2013. Source: Wikimedia </a:t>
            </a:r>
            <a:r>
              <a:rPr lang="de-DE" sz="1000" dirty="0" err="1" smtClean="0"/>
              <a:t>Commons</a:t>
            </a:r>
            <a:endParaRPr lang="de-DE" sz="1000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33" y="1534478"/>
            <a:ext cx="5852160" cy="3474720"/>
          </a:xfrm>
        </p:spPr>
      </p:pic>
    </p:spTree>
    <p:extLst>
      <p:ext uri="{BB962C8B-B14F-4D97-AF65-F5344CB8AC3E}">
        <p14:creationId xmlns:p14="http://schemas.microsoft.com/office/powerpoint/2010/main" val="4157434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core, support, and management processes of a university?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2.3: University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5011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8892" y="1880659"/>
            <a:ext cx="5005842" cy="2782359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16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Relationships</a:t>
            </a:r>
            <a:r>
              <a:rPr lang="de-DE" dirty="0" smtClean="0"/>
              <a:t> </a:t>
            </a: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012436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you think of other types of </a:t>
            </a:r>
            <a:r>
              <a:rPr lang="en-US" dirty="0" smtClean="0"/>
              <a:t>relations that </a:t>
            </a:r>
            <a:r>
              <a:rPr lang="en-US" dirty="0"/>
              <a:t>are useful to distinguish between processes?</a:t>
            </a:r>
          </a:p>
          <a:p>
            <a:r>
              <a:rPr lang="en-US" dirty="0"/>
              <a:t>Hint. Think about the purpose of identifying the relations between business processes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2.4: </a:t>
            </a:r>
            <a:r>
              <a:rPr lang="de-DE" dirty="0" err="1" smtClean="0"/>
              <a:t>Relationships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87268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6463" y="2161476"/>
            <a:ext cx="3959225" cy="281762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DE" dirty="0" err="1" smtClean="0">
                <a:latin typeface="Arial" panose="020B0604020202020204" pitchFamily="34" charset="0"/>
              </a:rPr>
              <a:t>Generic</a:t>
            </a:r>
            <a:r>
              <a:rPr lang="de-DE" dirty="0" smtClean="0">
                <a:latin typeface="Arial" panose="020B0604020202020204" pitchFamily="34" charset="0"/>
              </a:rPr>
              <a:t> Process </a:t>
            </a:r>
            <a:r>
              <a:rPr lang="de-DE" dirty="0" err="1" smtClean="0">
                <a:latin typeface="Arial" panose="020B0604020202020204" pitchFamily="34" charset="0"/>
              </a:rPr>
              <a:t>Architecture</a:t>
            </a:r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18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Process </a:t>
            </a:r>
            <a:r>
              <a:rPr lang="de-DE" dirty="0" err="1" smtClean="0"/>
              <a:t>Architecture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</a:rPr>
              <a:t>British Telecom</a:t>
            </a:r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13" name="Inhaltsplatzhalter 1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61963" y="2178214"/>
            <a:ext cx="3960812" cy="278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583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516" y="1087691"/>
            <a:ext cx="3682594" cy="4663885"/>
          </a:xfrm>
          <a:prstGeom prst="rect">
            <a:avLst/>
          </a:prstGeom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19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APQC Process </a:t>
            </a:r>
            <a:r>
              <a:rPr lang="de-DE" dirty="0" err="1"/>
              <a:t>Classification</a:t>
            </a:r>
            <a:r>
              <a:rPr lang="de-DE" dirty="0"/>
              <a:t> Framework</a:t>
            </a:r>
          </a:p>
        </p:txBody>
      </p:sp>
    </p:spTree>
    <p:extLst>
      <p:ext uri="{BB962C8B-B14F-4D97-AF65-F5344CB8AC3E}">
        <p14:creationId xmlns:p14="http://schemas.microsoft.com/office/powerpoint/2010/main" val="1500853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9" y="1254559"/>
            <a:ext cx="4381909" cy="4073545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72011" y="33069"/>
            <a:ext cx="6703700" cy="879231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Process Identification in the BPM Lifecycle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7222726" y="1515663"/>
            <a:ext cx="554404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1686015" y="2402221"/>
            <a:ext cx="109904" cy="55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AU" sz="1692"/>
          </a:p>
        </p:txBody>
      </p:sp>
      <p:pic>
        <p:nvPicPr>
          <p:cNvPr id="18" name="Picture 4" descr="\\psf\Home\Desktop\pics\ch3_PurchaseOrder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04" y="4196051"/>
            <a:ext cx="1252175" cy="7259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\\psf\Home\Desktop\pics\ch3_PurchaseOrder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84498" y="2540577"/>
            <a:ext cx="1789311" cy="2037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\\psf\Home\Desktop\pics\ch6_cause_effect_rejected_equipmen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942" y="3768891"/>
            <a:ext cx="1257926" cy="88899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2" descr="\\psf\Home\Desktop\pics\ch10_fin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840" y="5313235"/>
            <a:ext cx="1413403" cy="357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 bwMode="auto">
          <a:xfrm>
            <a:off x="3733885" y="1289588"/>
            <a:ext cx="1083315" cy="563274"/>
          </a:xfrm>
          <a:prstGeom prst="roundRect">
            <a:avLst/>
          </a:prstGeom>
          <a:noFill/>
          <a:ln w="57150" cap="flat" cmpd="sng" algn="ctr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0338" tIns="35169" rIns="70338" bIns="35169" numCol="1" rtlCol="0" anchor="t" anchorCtr="0" compatLnSpc="1">
            <a:prstTxWarp prst="textNoShape">
              <a:avLst/>
            </a:prstTxWarp>
          </a:bodyPr>
          <a:lstStyle/>
          <a:p>
            <a:pPr defTabSz="703374"/>
            <a:endParaRPr lang="en-AU" sz="1846">
              <a:latin typeface="Times New Roman" pitchFamily="-106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4380091" y="1882838"/>
            <a:ext cx="1096205" cy="264233"/>
          </a:xfrm>
          <a:prstGeom prst="roundRect">
            <a:avLst/>
          </a:prstGeom>
          <a:noFill/>
          <a:ln w="57150" cap="flat" cmpd="sng" algn="ctr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70338" tIns="35169" rIns="70338" bIns="35169" numCol="1" rtlCol="0" anchor="t" anchorCtr="0" compatLnSpc="1">
            <a:prstTxWarp prst="textNoShape">
              <a:avLst/>
            </a:prstTxWarp>
          </a:bodyPr>
          <a:lstStyle/>
          <a:p>
            <a:pPr defTabSz="703374"/>
            <a:endParaRPr lang="en-AU" sz="1846">
              <a:latin typeface="Times New Roman" pitchFamily="-106" charset="0"/>
            </a:endParaRPr>
          </a:p>
        </p:txBody>
      </p:sp>
      <p:pic>
        <p:nvPicPr>
          <p:cNvPr id="14" name="Inhaltsplatzhalter 7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635620" y="1373072"/>
            <a:ext cx="1450014" cy="7678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01" y="1863105"/>
            <a:ext cx="2019196" cy="6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45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20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Process </a:t>
            </a:r>
            <a:r>
              <a:rPr lang="de-DE" dirty="0" err="1" smtClean="0"/>
              <a:t>Landscape</a:t>
            </a:r>
            <a:r>
              <a:rPr lang="de-DE" dirty="0" smtClean="0"/>
              <a:t> Model:</a:t>
            </a:r>
            <a:br>
              <a:rPr lang="de-DE" dirty="0" smtClean="0"/>
            </a:b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Wienerlinien (Vienna Public Transport)</a:t>
            </a:r>
            <a:endParaRPr lang="de-DE" dirty="0"/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684636"/>
              </p:ext>
            </p:extLst>
          </p:nvPr>
        </p:nvGraphicFramePr>
        <p:xfrm>
          <a:off x="1564934" y="1339861"/>
          <a:ext cx="6014132" cy="3888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Visio" r:id="rId3" imgW="7277071" imgH="4705350" progId="Visio.Drawing.15">
                  <p:embed/>
                </p:oleObj>
              </mc:Choice>
              <mc:Fallback>
                <p:oleObj name="Visio" r:id="rId3" imgW="7277071" imgH="47053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64934" y="1339861"/>
                        <a:ext cx="6014132" cy="3888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63398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2019" y="1219201"/>
            <a:ext cx="7759644" cy="3979318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200" dirty="0"/>
              <a:t>Clarify terminology: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Define key terms. </a:t>
            </a:r>
          </a:p>
          <a:p>
            <a:pPr marL="615950" lvl="1" indent="-342900"/>
            <a:r>
              <a:rPr lang="en-US" sz="1200" dirty="0" smtClean="0"/>
              <a:t>Use organizational glossary.</a:t>
            </a:r>
          </a:p>
          <a:p>
            <a:pPr marL="615950" lvl="1" indent="-342900"/>
            <a:r>
              <a:rPr lang="en-US" sz="1200" dirty="0" smtClean="0"/>
              <a:t>Use reference models. </a:t>
            </a:r>
          </a:p>
          <a:p>
            <a:pPr marL="615950" lvl="1" indent="-342900"/>
            <a:r>
              <a:rPr lang="en-US" sz="1200" dirty="0" smtClean="0"/>
              <a:t>Ensure </a:t>
            </a:r>
            <a:r>
              <a:rPr lang="en-US" sz="1200" dirty="0"/>
              <a:t>that </a:t>
            </a:r>
            <a:r>
              <a:rPr lang="en-US" sz="1200" dirty="0" smtClean="0"/>
              <a:t>stakeholders </a:t>
            </a:r>
            <a:r>
              <a:rPr lang="en-US" sz="1200" dirty="0"/>
              <a:t>have a </a:t>
            </a:r>
            <a:r>
              <a:rPr lang="en-US" sz="1200" dirty="0" smtClean="0"/>
              <a:t>consistent understanding </a:t>
            </a:r>
            <a:r>
              <a:rPr lang="en-US" sz="1200" dirty="0"/>
              <a:t>of </a:t>
            </a:r>
            <a:r>
              <a:rPr lang="en-US" sz="1200" dirty="0" smtClean="0"/>
              <a:t>process </a:t>
            </a:r>
            <a:r>
              <a:rPr lang="en-US" sz="1200" dirty="0"/>
              <a:t>landscape </a:t>
            </a:r>
            <a:r>
              <a:rPr lang="en-US" sz="1200" dirty="0" smtClean="0"/>
              <a:t>model.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Identify </a:t>
            </a:r>
            <a:r>
              <a:rPr lang="en-US" sz="1200" dirty="0"/>
              <a:t>end-to-end processes: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Those </a:t>
            </a:r>
            <a:r>
              <a:rPr lang="en-US" sz="1200" dirty="0"/>
              <a:t>processes </a:t>
            </a:r>
            <a:r>
              <a:rPr lang="en-US" sz="1200" dirty="0" smtClean="0"/>
              <a:t>interface </a:t>
            </a:r>
            <a:r>
              <a:rPr lang="en-US" sz="1200" dirty="0"/>
              <a:t>with customers and </a:t>
            </a:r>
            <a:r>
              <a:rPr lang="en-US" sz="1200" dirty="0" smtClean="0"/>
              <a:t>suppliers. </a:t>
            </a:r>
          </a:p>
          <a:p>
            <a:pPr marL="615950" lvl="1" indent="-342900"/>
            <a:r>
              <a:rPr lang="en-US" sz="1200" dirty="0" smtClean="0"/>
              <a:t>Goods </a:t>
            </a:r>
            <a:r>
              <a:rPr lang="en-US" sz="1200" dirty="0"/>
              <a:t>and </a:t>
            </a:r>
            <a:r>
              <a:rPr lang="en-US" sz="1200" dirty="0" smtClean="0"/>
              <a:t>services that organization </a:t>
            </a:r>
            <a:r>
              <a:rPr lang="en-US" sz="1200" dirty="0"/>
              <a:t>provides </a:t>
            </a:r>
            <a:r>
              <a:rPr lang="en-US" sz="1200" dirty="0" smtClean="0"/>
              <a:t>are good </a:t>
            </a:r>
            <a:r>
              <a:rPr lang="en-US" sz="1200" dirty="0"/>
              <a:t>starting </a:t>
            </a:r>
            <a:r>
              <a:rPr lang="en-US" sz="1200" dirty="0" smtClean="0"/>
              <a:t>point.</a:t>
            </a:r>
          </a:p>
          <a:p>
            <a:pPr marL="615950" lvl="1" indent="-342900"/>
            <a:r>
              <a:rPr lang="en-US" sz="1200" dirty="0" smtClean="0"/>
              <a:t>Properties </a:t>
            </a:r>
            <a:r>
              <a:rPr lang="en-US" sz="1200" dirty="0"/>
              <a:t>help </a:t>
            </a:r>
            <a:r>
              <a:rPr lang="en-US" sz="1200" dirty="0" smtClean="0"/>
              <a:t>to </a:t>
            </a:r>
            <a:r>
              <a:rPr lang="en-US" sz="1200" dirty="0"/>
              <a:t>distinguish </a:t>
            </a:r>
            <a:r>
              <a:rPr lang="en-US" sz="1200" dirty="0" smtClean="0"/>
              <a:t>processes, including: Product type, Service type, Channel, Customer type.</a:t>
            </a:r>
            <a:endParaRPr lang="en-US" sz="1200" dirty="0"/>
          </a:p>
          <a:p>
            <a:pPr marL="342900" indent="-342900">
              <a:buFont typeface="+mj-lt"/>
              <a:buAutoNum type="arabicPeriod"/>
            </a:pPr>
            <a:r>
              <a:rPr lang="en-US" sz="1200" dirty="0"/>
              <a:t>For each end-to-end process, identify its sequential processes: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Identify </a:t>
            </a:r>
            <a:r>
              <a:rPr lang="en-US" sz="1200" dirty="0"/>
              <a:t>the internal, intermediate outcomes of </a:t>
            </a:r>
            <a:r>
              <a:rPr lang="en-US" sz="1200" dirty="0" smtClean="0"/>
              <a:t>end-to-end process</a:t>
            </a:r>
            <a:r>
              <a:rPr lang="en-US" sz="1200" dirty="0"/>
              <a:t>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Perspectives help </a:t>
            </a:r>
            <a:r>
              <a:rPr lang="en-US" sz="1200" dirty="0"/>
              <a:t>set </a:t>
            </a:r>
            <a:r>
              <a:rPr lang="en-US" sz="1200" dirty="0" smtClean="0"/>
              <a:t>boundaries: Product lifecycle, Customer relationship, Supply chain, Transaction stages, Change </a:t>
            </a:r>
            <a:r>
              <a:rPr lang="en-US" sz="1200" dirty="0"/>
              <a:t>of business </a:t>
            </a:r>
            <a:r>
              <a:rPr lang="en-US" sz="1200" dirty="0" smtClean="0"/>
              <a:t>objects, Separation.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/>
              <a:t>For each business process, identify its major management and support processes: </a:t>
            </a:r>
          </a:p>
          <a:p>
            <a:pPr marL="615950" lvl="1" indent="-342900"/>
            <a:r>
              <a:rPr lang="en-US" sz="1200" dirty="0" smtClean="0"/>
              <a:t>What </a:t>
            </a:r>
            <a:r>
              <a:rPr lang="en-US" sz="1200" dirty="0"/>
              <a:t>is required </a:t>
            </a:r>
            <a:r>
              <a:rPr lang="en-US" sz="1200" dirty="0" smtClean="0"/>
              <a:t>to </a:t>
            </a:r>
            <a:r>
              <a:rPr lang="en-US" sz="1200" dirty="0"/>
              <a:t>execute the previously identified processes.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Typical </a:t>
            </a:r>
            <a:r>
              <a:rPr lang="en-US" sz="1200" dirty="0"/>
              <a:t>support processes are management of personnel, financials, information, and materials.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However</a:t>
            </a:r>
            <a:r>
              <a:rPr lang="en-US" sz="1200" dirty="0"/>
              <a:t>, </a:t>
            </a:r>
            <a:r>
              <a:rPr lang="en-US" sz="1200" dirty="0" smtClean="0"/>
              <a:t>these can </a:t>
            </a:r>
            <a:r>
              <a:rPr lang="en-US" sz="1200" dirty="0"/>
              <a:t>be core processes if they are </a:t>
            </a:r>
            <a:r>
              <a:rPr lang="en-US" sz="1200" dirty="0" smtClean="0"/>
              <a:t>integral </a:t>
            </a:r>
            <a:r>
              <a:rPr lang="en-US" sz="1200" dirty="0"/>
              <a:t>part of </a:t>
            </a:r>
            <a:r>
              <a:rPr lang="en-US" sz="1200" dirty="0" smtClean="0"/>
              <a:t>business </a:t>
            </a:r>
            <a:r>
              <a:rPr lang="en-US" sz="1200" dirty="0"/>
              <a:t>model.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Management </a:t>
            </a:r>
            <a:r>
              <a:rPr lang="en-US" sz="1200" dirty="0"/>
              <a:t>processes are usually generic.</a:t>
            </a:r>
          </a:p>
          <a:p>
            <a:pPr lvl="1"/>
            <a:endParaRPr lang="en-US" sz="12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21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define</a:t>
            </a:r>
            <a:r>
              <a:rPr lang="de-DE" dirty="0" smtClean="0"/>
              <a:t> Process </a:t>
            </a:r>
            <a:r>
              <a:rPr lang="de-DE" dirty="0" err="1" smtClean="0"/>
              <a:t>Landscape</a:t>
            </a:r>
            <a:r>
              <a:rPr lang="de-DE" dirty="0" smtClean="0"/>
              <a:t> Model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41265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sz="1200" dirty="0"/>
              <a:t>Decompose and specialize business processes: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Processes </a:t>
            </a:r>
            <a:r>
              <a:rPr lang="en-US" sz="1200" dirty="0"/>
              <a:t>of </a:t>
            </a:r>
            <a:r>
              <a:rPr lang="en-US" sz="1200" dirty="0" smtClean="0"/>
              <a:t>process </a:t>
            </a:r>
            <a:r>
              <a:rPr lang="en-US" sz="1200" dirty="0"/>
              <a:t>landscape should be further subdivided into </a:t>
            </a:r>
            <a:r>
              <a:rPr lang="en-US" sz="1200" dirty="0" smtClean="0"/>
              <a:t>abstract </a:t>
            </a:r>
            <a:r>
              <a:rPr lang="en-US" sz="1200" dirty="0"/>
              <a:t>process on Level </a:t>
            </a:r>
            <a:r>
              <a:rPr lang="en-US" sz="1200" dirty="0" smtClean="0"/>
              <a:t>2.</a:t>
            </a:r>
          </a:p>
          <a:p>
            <a:pPr marL="615950" lvl="1" indent="-342900"/>
            <a:r>
              <a:rPr lang="en-US" sz="1200" dirty="0" smtClean="0"/>
              <a:t>Further subdivision until </a:t>
            </a:r>
            <a:r>
              <a:rPr lang="en-US" sz="1200" dirty="0"/>
              <a:t>processes </a:t>
            </a:r>
            <a:r>
              <a:rPr lang="en-US" sz="1200" dirty="0" smtClean="0"/>
              <a:t>can </a:t>
            </a:r>
            <a:r>
              <a:rPr lang="en-US" sz="1200" dirty="0"/>
              <a:t>be managed autonomously by </a:t>
            </a:r>
            <a:r>
              <a:rPr lang="en-US" sz="1200" dirty="0" smtClean="0"/>
              <a:t>single </a:t>
            </a:r>
            <a:r>
              <a:rPr lang="en-US" sz="1200" dirty="0"/>
              <a:t>process owner.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Considerations </a:t>
            </a:r>
            <a:r>
              <a:rPr lang="en-US" sz="1200" dirty="0"/>
              <a:t>when this subdivision should stop: Manageability and Impact.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1200" dirty="0"/>
              <a:t>Compile process profile: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Each </a:t>
            </a:r>
            <a:r>
              <a:rPr lang="en-US" sz="1200" dirty="0"/>
              <a:t>of the identified processes should </a:t>
            </a:r>
            <a:r>
              <a:rPr lang="en-US" sz="1200" dirty="0" smtClean="0"/>
              <a:t>be described </a:t>
            </a:r>
            <a:r>
              <a:rPr lang="en-US" sz="1200" dirty="0"/>
              <a:t>using </a:t>
            </a:r>
            <a:r>
              <a:rPr lang="en-US" sz="1200" dirty="0" smtClean="0"/>
              <a:t>process </a:t>
            </a:r>
            <a:r>
              <a:rPr lang="en-US" sz="1200" dirty="0"/>
              <a:t>profile.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Process </a:t>
            </a:r>
            <a:r>
              <a:rPr lang="en-US" sz="1200" dirty="0"/>
              <a:t>profile supports </a:t>
            </a:r>
            <a:r>
              <a:rPr lang="en-US" sz="1200" dirty="0" smtClean="0"/>
              <a:t>definition </a:t>
            </a:r>
            <a:r>
              <a:rPr lang="en-US" sz="1200" dirty="0"/>
              <a:t>of </a:t>
            </a:r>
            <a:r>
              <a:rPr lang="en-US" sz="1200" dirty="0" smtClean="0"/>
              <a:t>boundaries, vision performance </a:t>
            </a:r>
            <a:r>
              <a:rPr lang="en-US" sz="1200" dirty="0"/>
              <a:t>indicators, </a:t>
            </a:r>
            <a:r>
              <a:rPr lang="en-US" sz="1200" dirty="0" smtClean="0"/>
              <a:t>resources</a:t>
            </a:r>
            <a:r>
              <a:rPr lang="en-US" sz="1200" dirty="0"/>
              <a:t>, </a:t>
            </a:r>
            <a:r>
              <a:rPr lang="en-US" sz="1200" dirty="0" smtClean="0"/>
              <a:t>etc.</a:t>
            </a:r>
            <a:endParaRPr lang="en-US" sz="12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200" dirty="0"/>
              <a:t>Check completeness and consistency: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Reference </a:t>
            </a:r>
            <a:r>
              <a:rPr lang="en-US" sz="1200" dirty="0"/>
              <a:t>models can be used to check whether all major processes </a:t>
            </a:r>
            <a:r>
              <a:rPr lang="en-US" sz="1200" dirty="0" smtClean="0"/>
              <a:t>are </a:t>
            </a:r>
            <a:r>
              <a:rPr lang="en-US" sz="1200" dirty="0"/>
              <a:t>included.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Reference </a:t>
            </a:r>
            <a:r>
              <a:rPr lang="en-US" sz="1200" dirty="0"/>
              <a:t>models can </a:t>
            </a:r>
            <a:r>
              <a:rPr lang="en-US" sz="1200" dirty="0" smtClean="0"/>
              <a:t>help to </a:t>
            </a:r>
            <a:r>
              <a:rPr lang="en-US" sz="1200" dirty="0"/>
              <a:t>check </a:t>
            </a:r>
            <a:r>
              <a:rPr lang="en-US" sz="1200" dirty="0" smtClean="0"/>
              <a:t>consistency </a:t>
            </a:r>
            <a:r>
              <a:rPr lang="en-US" sz="1200" dirty="0"/>
              <a:t>of </a:t>
            </a:r>
            <a:r>
              <a:rPr lang="en-US" sz="1200" dirty="0" smtClean="0"/>
              <a:t>terminology</a:t>
            </a:r>
            <a:r>
              <a:rPr lang="en-US" sz="1200" dirty="0"/>
              <a:t>. </a:t>
            </a:r>
            <a:endParaRPr lang="en-US" sz="1200" dirty="0" smtClean="0"/>
          </a:p>
          <a:p>
            <a:pPr marL="615950" lvl="1" indent="-342900"/>
            <a:r>
              <a:rPr lang="en-US" sz="1200" dirty="0" smtClean="0"/>
              <a:t>Check </a:t>
            </a:r>
            <a:r>
              <a:rPr lang="en-US" sz="1200" dirty="0"/>
              <a:t>whether all processes can be associated with functional units of </a:t>
            </a:r>
            <a:r>
              <a:rPr lang="en-US" sz="1200" dirty="0" smtClean="0"/>
              <a:t>organization </a:t>
            </a:r>
            <a:r>
              <a:rPr lang="en-US" sz="1200" dirty="0"/>
              <a:t>chart and </a:t>
            </a:r>
            <a:r>
              <a:rPr lang="en-US" sz="1200" dirty="0" smtClean="0"/>
              <a:t>vice versa.</a:t>
            </a:r>
            <a:endParaRPr lang="de-DE" sz="1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22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define</a:t>
            </a:r>
            <a:r>
              <a:rPr lang="de-DE" dirty="0" smtClean="0"/>
              <a:t> Process </a:t>
            </a:r>
            <a:r>
              <a:rPr lang="de-DE" dirty="0" err="1" smtClean="0"/>
              <a:t>Landscape</a:t>
            </a:r>
            <a:r>
              <a:rPr lang="de-DE" dirty="0" smtClean="0"/>
              <a:t> Model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9718027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2.5: </a:t>
            </a:r>
            <a:r>
              <a:rPr lang="de-DE" dirty="0" err="1" smtClean="0"/>
              <a:t>Construction</a:t>
            </a:r>
            <a:r>
              <a:rPr lang="de-DE" dirty="0" smtClean="0"/>
              <a:t> Company </a:t>
            </a:r>
            <a:r>
              <a:rPr lang="de-DE" dirty="0" err="1" smtClean="0"/>
              <a:t>BuildIT</a:t>
            </a: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80" y="1344613"/>
            <a:ext cx="5139266" cy="3854450"/>
          </a:xfrm>
        </p:spPr>
      </p:pic>
      <p:sp>
        <p:nvSpPr>
          <p:cNvPr id="9" name="Textfeld 8"/>
          <p:cNvSpPr txBox="1"/>
          <p:nvPr/>
        </p:nvSpPr>
        <p:spPr>
          <a:xfrm>
            <a:off x="1773936" y="5203825"/>
            <a:ext cx="5138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 smtClean="0"/>
              <a:t>Construction</a:t>
            </a:r>
            <a:r>
              <a:rPr lang="de-DE" sz="1000" dirty="0" smtClean="0"/>
              <a:t> </a:t>
            </a:r>
            <a:r>
              <a:rPr lang="de-DE" sz="1000" dirty="0" err="1" smtClean="0"/>
              <a:t>Sight</a:t>
            </a:r>
            <a:r>
              <a:rPr lang="de-DE" sz="1000" dirty="0" smtClean="0"/>
              <a:t> </a:t>
            </a:r>
            <a:r>
              <a:rPr lang="de-DE" sz="1000" dirty="0" err="1" smtClean="0"/>
              <a:t>of</a:t>
            </a:r>
            <a:r>
              <a:rPr lang="de-DE" sz="1000" dirty="0" smtClean="0"/>
              <a:t> WU </a:t>
            </a:r>
            <a:r>
              <a:rPr lang="de-DE" sz="1000" dirty="0" err="1" smtClean="0"/>
              <a:t>Vienna‘s</a:t>
            </a:r>
            <a:r>
              <a:rPr lang="de-DE" sz="1000" dirty="0" smtClean="0"/>
              <a:t> New Campus </a:t>
            </a:r>
            <a:r>
              <a:rPr lang="de-DE" sz="1000" dirty="0" err="1" smtClean="0"/>
              <a:t>opened</a:t>
            </a:r>
            <a:r>
              <a:rPr lang="de-DE" sz="1000" dirty="0" smtClean="0"/>
              <a:t> in 2013. </a:t>
            </a:r>
            <a:br>
              <a:rPr lang="de-DE" sz="1000" dirty="0" smtClean="0"/>
            </a:br>
            <a:r>
              <a:rPr lang="de-DE" sz="1000" dirty="0" smtClean="0"/>
              <a:t>Source: Wikimedia </a:t>
            </a:r>
            <a:r>
              <a:rPr lang="de-DE" sz="1000" dirty="0" err="1" smtClean="0"/>
              <a:t>Commons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799233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APQC categories on Level 1 are relevant for a </a:t>
            </a:r>
            <a:r>
              <a:rPr lang="en-US" dirty="0" smtClean="0"/>
              <a:t>construction company </a:t>
            </a:r>
            <a:r>
              <a:rPr lang="en-US" dirty="0"/>
              <a:t>like </a:t>
            </a:r>
            <a:r>
              <a:rPr lang="en-US" dirty="0" err="1"/>
              <a:t>BuildIT</a:t>
            </a:r>
            <a:r>
              <a:rPr lang="en-US" dirty="0"/>
              <a:t>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24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2.5: </a:t>
            </a:r>
            <a:r>
              <a:rPr lang="de-DE" dirty="0" err="1"/>
              <a:t>Construction</a:t>
            </a:r>
            <a:r>
              <a:rPr lang="de-DE" dirty="0"/>
              <a:t> Company </a:t>
            </a:r>
            <a:r>
              <a:rPr lang="de-DE" dirty="0" err="1"/>
              <a:t>BuildIT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8604766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Example</a:t>
            </a:r>
            <a:r>
              <a:rPr lang="de-DE" dirty="0" smtClean="0"/>
              <a:t> 2.2: </a:t>
            </a:r>
            <a:r>
              <a:rPr lang="de-DE" dirty="0" err="1" smtClean="0"/>
              <a:t>Construction</a:t>
            </a:r>
            <a:r>
              <a:rPr lang="de-DE" dirty="0" smtClean="0"/>
              <a:t> Company </a:t>
            </a:r>
            <a:r>
              <a:rPr lang="de-DE" dirty="0" err="1" smtClean="0"/>
              <a:t>BuildIT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2018" y="1344613"/>
            <a:ext cx="8084573" cy="3853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following passage describes the </a:t>
            </a:r>
            <a:r>
              <a:rPr lang="en-US" dirty="0" smtClean="0"/>
              <a:t>company </a:t>
            </a:r>
            <a:r>
              <a:rPr lang="en-US" dirty="0" err="1" smtClean="0"/>
              <a:t>BuildIT</a:t>
            </a:r>
            <a:r>
              <a:rPr lang="en-US" dirty="0" smtClean="0"/>
              <a:t> from </a:t>
            </a:r>
            <a:r>
              <a:rPr lang="en-US" dirty="0"/>
              <a:t>a more general perspective</a:t>
            </a:r>
            <a:r>
              <a:rPr lang="en-US" dirty="0" smtClean="0"/>
              <a:t>. With </a:t>
            </a:r>
            <a:r>
              <a:rPr lang="en-US" dirty="0"/>
              <a:t>this information, we will construct its </a:t>
            </a:r>
            <a:r>
              <a:rPr lang="en-US" dirty="0" smtClean="0"/>
              <a:t>process landscape </a:t>
            </a:r>
            <a:r>
              <a:rPr lang="en-US" dirty="0"/>
              <a:t>model.</a:t>
            </a:r>
          </a:p>
          <a:p>
            <a:pPr marL="0" indent="0">
              <a:buNone/>
            </a:pPr>
            <a:r>
              <a:rPr lang="en-US" dirty="0"/>
              <a:t>The overall end-to-end process of </a:t>
            </a:r>
            <a:r>
              <a:rPr lang="en-US" dirty="0" err="1"/>
              <a:t>BuildIT</a:t>
            </a:r>
            <a:r>
              <a:rPr lang="en-US" dirty="0"/>
              <a:t> starts with a customer demand and ends </a:t>
            </a:r>
            <a:r>
              <a:rPr lang="en-US" dirty="0" smtClean="0"/>
              <a:t>with the </a:t>
            </a:r>
            <a:r>
              <a:rPr lang="en-US" dirty="0"/>
              <a:t>expiry of the warranty of construction works. The business development department </a:t>
            </a:r>
            <a:r>
              <a:rPr lang="en-US" dirty="0" smtClean="0"/>
              <a:t>is responsible </a:t>
            </a:r>
            <a:r>
              <a:rPr lang="en-US" dirty="0"/>
              <a:t>for identifying customer demands and public tenders. Together with the </a:t>
            </a:r>
            <a:r>
              <a:rPr lang="en-US" dirty="0" smtClean="0"/>
              <a:t>presales engineering </a:t>
            </a:r>
            <a:r>
              <a:rPr lang="en-US" dirty="0"/>
              <a:t>department, they select projects for which </a:t>
            </a:r>
            <a:r>
              <a:rPr lang="en-US" dirty="0" err="1"/>
              <a:t>BuildIT</a:t>
            </a:r>
            <a:r>
              <a:rPr lang="en-US" dirty="0"/>
              <a:t> prepares bids. </a:t>
            </a:r>
            <a:r>
              <a:rPr lang="en-US" dirty="0" smtClean="0"/>
              <a:t>Bids that </a:t>
            </a:r>
            <a:r>
              <a:rPr lang="en-US" dirty="0"/>
              <a:t>are approved lead to contract negotiations. Once contracts are signed, the contract </a:t>
            </a:r>
            <a:r>
              <a:rPr lang="en-US" dirty="0" smtClean="0"/>
              <a:t>is transferred </a:t>
            </a:r>
            <a:r>
              <a:rPr lang="en-US" dirty="0"/>
              <a:t>to execution. Contract execution starts with the project initiation, which </a:t>
            </a:r>
            <a:r>
              <a:rPr lang="en-US" dirty="0" smtClean="0"/>
              <a:t>includes engineering</a:t>
            </a:r>
            <a:r>
              <a:rPr lang="en-US" dirty="0"/>
              <a:t>, design, and planning. What follows then are the actual construction works</a:t>
            </a:r>
            <a:r>
              <a:rPr lang="en-US" dirty="0" smtClean="0"/>
              <a:t>. The </a:t>
            </a:r>
            <a:r>
              <a:rPr lang="en-US" dirty="0"/>
              <a:t>procure-to-pay process that we already know from Example 1.1 also belongs to </a:t>
            </a:r>
            <a:r>
              <a:rPr lang="en-US" dirty="0" smtClean="0"/>
              <a:t>these initiation </a:t>
            </a:r>
            <a:r>
              <a:rPr lang="en-US" dirty="0"/>
              <a:t>procedures. Once the construction works are finished, the construction sight </a:t>
            </a:r>
            <a:r>
              <a:rPr lang="en-US" dirty="0" smtClean="0"/>
              <a:t>is commissioned </a:t>
            </a:r>
            <a:r>
              <a:rPr lang="en-US" dirty="0"/>
              <a:t>to the customer. What can still follow are corrective works to meet </a:t>
            </a:r>
            <a:r>
              <a:rPr lang="en-US" dirty="0" smtClean="0"/>
              <a:t>warranty obligations</a:t>
            </a:r>
            <a:r>
              <a:rPr lang="en-US" dirty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5627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4964" y="1344613"/>
            <a:ext cx="2973697" cy="3854450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26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Process </a:t>
            </a:r>
            <a:r>
              <a:rPr lang="de-DE" dirty="0" err="1" smtClean="0"/>
              <a:t>profile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BuildIT‘s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procure-to-pay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159393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82537" y="1281330"/>
            <a:ext cx="6378926" cy="4130729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27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87642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smtClean="0"/>
              <a:t>2.6: University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773936" y="5203825"/>
            <a:ext cx="5138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WU </a:t>
            </a:r>
            <a:r>
              <a:rPr lang="de-DE" sz="1000" dirty="0" err="1" smtClean="0"/>
              <a:t>Vienna‘s</a:t>
            </a:r>
            <a:r>
              <a:rPr lang="de-DE" sz="1000" dirty="0" smtClean="0"/>
              <a:t> New Campus </a:t>
            </a:r>
            <a:r>
              <a:rPr lang="de-DE" sz="1000" dirty="0" err="1" smtClean="0"/>
              <a:t>opened</a:t>
            </a:r>
            <a:r>
              <a:rPr lang="de-DE" sz="1000" dirty="0" smtClean="0"/>
              <a:t> in 2013. Source: Wikimedia </a:t>
            </a:r>
            <a:r>
              <a:rPr lang="de-DE" sz="1000" dirty="0" err="1" smtClean="0"/>
              <a:t>Commons</a:t>
            </a:r>
            <a:endParaRPr lang="de-DE" sz="1000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33" y="1534478"/>
            <a:ext cx="5852160" cy="3474720"/>
          </a:xfrm>
        </p:spPr>
      </p:pic>
    </p:spTree>
    <p:extLst>
      <p:ext uri="{BB962C8B-B14F-4D97-AF65-F5344CB8AC3E}">
        <p14:creationId xmlns:p14="http://schemas.microsoft.com/office/powerpoint/2010/main" val="2673445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 a process landscape model for a university by applying the seven steps described in this section. Use the APQC Process Classification Framework as an aid.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2.6: University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4466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462019" y="1344613"/>
            <a:ext cx="8216844" cy="3853905"/>
          </a:xfrm>
        </p:spPr>
        <p:txBody>
          <a:bodyPr>
            <a:normAutofit/>
          </a:bodyPr>
          <a:lstStyle/>
          <a:p>
            <a:r>
              <a:rPr lang="en-US" dirty="0"/>
              <a:t>Process identification refers to </a:t>
            </a:r>
            <a:r>
              <a:rPr lang="en-US" dirty="0" smtClean="0"/>
              <a:t>systematically defining business </a:t>
            </a:r>
            <a:r>
              <a:rPr lang="en-US" dirty="0"/>
              <a:t>processes of </a:t>
            </a:r>
            <a:r>
              <a:rPr lang="en-US" dirty="0" smtClean="0"/>
              <a:t>organization </a:t>
            </a:r>
            <a:r>
              <a:rPr lang="en-US" dirty="0"/>
              <a:t>and </a:t>
            </a:r>
            <a:r>
              <a:rPr lang="en-US" dirty="0" smtClean="0"/>
              <a:t>establishing criteria to select </a:t>
            </a:r>
            <a:r>
              <a:rPr lang="en-US" dirty="0"/>
              <a:t>processes for improvement. </a:t>
            </a:r>
            <a:endParaRPr lang="en-US" dirty="0" smtClean="0"/>
          </a:p>
          <a:p>
            <a:r>
              <a:rPr lang="en-US" dirty="0" smtClean="0"/>
              <a:t>Output is process </a:t>
            </a:r>
            <a:r>
              <a:rPr lang="en-US" dirty="0"/>
              <a:t>architecture, which represents </a:t>
            </a:r>
            <a:r>
              <a:rPr lang="en-US" dirty="0" smtClean="0"/>
              <a:t>processes </a:t>
            </a:r>
            <a:r>
              <a:rPr lang="en-US" dirty="0"/>
              <a:t>and </a:t>
            </a:r>
            <a:r>
              <a:rPr lang="en-US" dirty="0" smtClean="0"/>
              <a:t>interrelations. </a:t>
            </a:r>
          </a:p>
          <a:p>
            <a:r>
              <a:rPr lang="en-US" dirty="0" smtClean="0"/>
              <a:t>Process </a:t>
            </a:r>
            <a:r>
              <a:rPr lang="en-US" dirty="0"/>
              <a:t>architecture serves as </a:t>
            </a:r>
            <a:r>
              <a:rPr lang="en-US" dirty="0" smtClean="0"/>
              <a:t>framework </a:t>
            </a:r>
            <a:r>
              <a:rPr lang="en-US" dirty="0"/>
              <a:t>for defining </a:t>
            </a:r>
            <a:r>
              <a:rPr lang="en-US" dirty="0" smtClean="0"/>
              <a:t>priorities and scope </a:t>
            </a:r>
            <a:r>
              <a:rPr lang="en-US" dirty="0"/>
              <a:t>of </a:t>
            </a:r>
            <a:r>
              <a:rPr lang="en-US" dirty="0" smtClean="0"/>
              <a:t>projects</a:t>
            </a:r>
            <a:r>
              <a:rPr lang="en-US" dirty="0"/>
              <a:t>.</a:t>
            </a:r>
          </a:p>
          <a:p>
            <a:r>
              <a:rPr lang="en-US" dirty="0" smtClean="0"/>
              <a:t>First, we discuss the </a:t>
            </a:r>
            <a:r>
              <a:rPr lang="en-US" dirty="0"/>
              <a:t>context of process identification.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present a method </a:t>
            </a:r>
            <a:r>
              <a:rPr lang="en-US" dirty="0" smtClean="0"/>
              <a:t>based </a:t>
            </a:r>
            <a:r>
              <a:rPr lang="en-US" dirty="0"/>
              <a:t>on </a:t>
            </a:r>
            <a:r>
              <a:rPr lang="en-US" dirty="0" smtClean="0"/>
              <a:t>process architecture </a:t>
            </a:r>
            <a:r>
              <a:rPr lang="en-US" dirty="0"/>
              <a:t>definition and process selection. </a:t>
            </a:r>
            <a:endParaRPr lang="en-US" dirty="0" smtClean="0"/>
          </a:p>
          <a:p>
            <a:r>
              <a:rPr lang="en-US" dirty="0" smtClean="0"/>
              <a:t>Definition is </a:t>
            </a:r>
            <a:r>
              <a:rPr lang="en-US" dirty="0"/>
              <a:t>concerned </a:t>
            </a:r>
            <a:r>
              <a:rPr lang="en-US" dirty="0" smtClean="0"/>
              <a:t>with listing initial </a:t>
            </a:r>
            <a:r>
              <a:rPr lang="en-US" dirty="0"/>
              <a:t>set of processes and their </a:t>
            </a:r>
            <a:r>
              <a:rPr lang="en-US" dirty="0" smtClean="0"/>
              <a:t>architecture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Selection considers criteria </a:t>
            </a:r>
            <a:r>
              <a:rPr lang="en-US" dirty="0"/>
              <a:t>for defining priorities of </a:t>
            </a:r>
            <a:r>
              <a:rPr lang="en-US" dirty="0" smtClean="0"/>
              <a:t>processes </a:t>
            </a:r>
            <a:r>
              <a:rPr lang="en-US" dirty="0"/>
              <a:t>using a portfolio.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Chapter </a:t>
            </a:r>
            <a:r>
              <a:rPr lang="de-DE" dirty="0" err="1" smtClean="0"/>
              <a:t>Overview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431220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Explain how the trade-off between impact and manageability </a:t>
            </a:r>
            <a:r>
              <a:rPr lang="en-US" dirty="0" smtClean="0"/>
              <a:t>works out </a:t>
            </a:r>
            <a:r>
              <a:rPr lang="en-US" dirty="0"/>
              <a:t>for broad and narrow processes, respectively.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2.7: </a:t>
            </a:r>
            <a:r>
              <a:rPr lang="de-DE" dirty="0" err="1" smtClean="0"/>
              <a:t>Manageabilty</a:t>
            </a:r>
            <a:r>
              <a:rPr lang="de-DE" dirty="0" smtClean="0"/>
              <a:t> and Impact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15204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31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SAP Process </a:t>
            </a:r>
            <a:r>
              <a:rPr lang="de-DE" dirty="0" err="1" smtClean="0"/>
              <a:t>Map</a:t>
            </a:r>
            <a:endParaRPr lang="de-DE" dirty="0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717400"/>
              </p:ext>
            </p:extLst>
          </p:nvPr>
        </p:nvGraphicFramePr>
        <p:xfrm>
          <a:off x="947738" y="1335215"/>
          <a:ext cx="7248525" cy="380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Visio" r:id="rId3" imgW="7248474" imgH="3800475" progId="Visio.Drawing.15">
                  <p:embed/>
                </p:oleObj>
              </mc:Choice>
              <mc:Fallback>
                <p:oleObj name="Visio" r:id="rId3" imgW="7248474" imgH="3800475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7738" y="1335215"/>
                        <a:ext cx="7248525" cy="3800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8074623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Context of Process Identification 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Definition of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Architecture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Process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Categories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Relationships Between Processes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Reuse of Reference Models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Landscape Model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Example of SAP’s Process Architecture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Process Selection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Selection Criteria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Performance Measures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Portfolio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32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2</a:t>
            </a:r>
            <a:r>
              <a:rPr lang="de-AT" dirty="0"/>
              <a:t>: Process </a:t>
            </a:r>
            <a:r>
              <a:rPr lang="de-AT" dirty="0" err="1"/>
              <a:t>Identification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62213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462019" y="1344613"/>
            <a:ext cx="8216844" cy="3853905"/>
          </a:xfrm>
        </p:spPr>
        <p:txBody>
          <a:bodyPr>
            <a:normAutofit/>
          </a:bodyPr>
          <a:lstStyle/>
          <a:p>
            <a:r>
              <a:rPr lang="en-US" b="1" dirty="0"/>
              <a:t>Strategic Importance: </a:t>
            </a:r>
            <a:endParaRPr lang="en-US" dirty="0" smtClean="0"/>
          </a:p>
          <a:p>
            <a:pPr lvl="1"/>
            <a:r>
              <a:rPr lang="en-US" dirty="0" smtClean="0"/>
              <a:t>Find </a:t>
            </a:r>
            <a:r>
              <a:rPr lang="en-US" dirty="0"/>
              <a:t>out which processes have the </a:t>
            </a:r>
            <a:r>
              <a:rPr lang="en-US" dirty="0" smtClean="0"/>
              <a:t>greatest impact </a:t>
            </a:r>
            <a:r>
              <a:rPr lang="en-US" dirty="0"/>
              <a:t>on the strategic </a:t>
            </a:r>
            <a:r>
              <a:rPr lang="en-US" dirty="0" smtClean="0"/>
              <a:t>goals. </a:t>
            </a:r>
          </a:p>
          <a:p>
            <a:pPr lvl="1"/>
            <a:r>
              <a:rPr lang="en-US" dirty="0" smtClean="0"/>
              <a:t>Consider </a:t>
            </a:r>
            <a:r>
              <a:rPr lang="en-US" dirty="0"/>
              <a:t>profitability</a:t>
            </a:r>
            <a:r>
              <a:rPr lang="en-US" dirty="0" smtClean="0"/>
              <a:t>, uniqueness</a:t>
            </a:r>
            <a:r>
              <a:rPr lang="en-US" dirty="0"/>
              <a:t>, or contribution to competitive advantages. </a:t>
            </a:r>
            <a:endParaRPr lang="en-US" dirty="0" smtClean="0"/>
          </a:p>
          <a:p>
            <a:pPr lvl="1"/>
            <a:r>
              <a:rPr lang="en-US" dirty="0" smtClean="0"/>
              <a:t>Select </a:t>
            </a:r>
            <a:r>
              <a:rPr lang="en-US" dirty="0"/>
              <a:t>those processes for </a:t>
            </a:r>
            <a:r>
              <a:rPr lang="en-US" dirty="0" smtClean="0"/>
              <a:t>process </a:t>
            </a:r>
            <a:r>
              <a:rPr lang="en-US" dirty="0"/>
              <a:t>management that </a:t>
            </a:r>
            <a:r>
              <a:rPr lang="en-US" dirty="0" smtClean="0"/>
              <a:t>relate to strategy.</a:t>
            </a:r>
            <a:endParaRPr lang="en-US" dirty="0"/>
          </a:p>
          <a:p>
            <a:r>
              <a:rPr lang="en-US" b="1" dirty="0"/>
              <a:t>Health: </a:t>
            </a:r>
            <a:endParaRPr lang="en-US" b="1" dirty="0" smtClean="0"/>
          </a:p>
          <a:p>
            <a:pPr lvl="1"/>
            <a:r>
              <a:rPr lang="en-US" dirty="0" smtClean="0"/>
              <a:t>Determine </a:t>
            </a:r>
            <a:r>
              <a:rPr lang="en-US" dirty="0"/>
              <a:t>which processes are in </a:t>
            </a:r>
            <a:r>
              <a:rPr lang="en-US" dirty="0" smtClean="0"/>
              <a:t>deepest trouble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These </a:t>
            </a:r>
            <a:r>
              <a:rPr lang="en-US" dirty="0"/>
              <a:t>processes </a:t>
            </a:r>
            <a:r>
              <a:rPr lang="en-US" dirty="0" smtClean="0"/>
              <a:t>may </a:t>
            </a:r>
            <a:r>
              <a:rPr lang="en-US" dirty="0"/>
              <a:t>profit the most from </a:t>
            </a:r>
            <a:r>
              <a:rPr lang="en-US" dirty="0" smtClean="0"/>
              <a:t>BPM initiatives</a:t>
            </a:r>
            <a:r>
              <a:rPr lang="en-US" dirty="0"/>
              <a:t>.</a:t>
            </a:r>
          </a:p>
          <a:p>
            <a:r>
              <a:rPr lang="en-US" b="1" dirty="0"/>
              <a:t>Feasibility: </a:t>
            </a:r>
            <a:endParaRPr lang="en-US" b="1" dirty="0" smtClean="0"/>
          </a:p>
          <a:p>
            <a:pPr lvl="1"/>
            <a:r>
              <a:rPr lang="en-US" dirty="0" smtClean="0"/>
              <a:t>Determine </a:t>
            </a:r>
            <a:r>
              <a:rPr lang="en-US" dirty="0"/>
              <a:t>how susceptible </a:t>
            </a:r>
            <a:r>
              <a:rPr lang="en-US" dirty="0" smtClean="0"/>
              <a:t>process is </a:t>
            </a:r>
            <a:r>
              <a:rPr lang="en-US" dirty="0"/>
              <a:t>to </a:t>
            </a:r>
            <a:r>
              <a:rPr lang="en-US" dirty="0" smtClean="0"/>
              <a:t>BPM initiatives</a:t>
            </a:r>
            <a:r>
              <a:rPr lang="en-US" dirty="0"/>
              <a:t>, </a:t>
            </a:r>
            <a:r>
              <a:rPr lang="en-US" dirty="0" smtClean="0"/>
              <a:t>incidentally </a:t>
            </a:r>
            <a:r>
              <a:rPr lang="en-US" dirty="0"/>
              <a:t>or </a:t>
            </a:r>
            <a:r>
              <a:rPr lang="en-US" dirty="0" smtClean="0"/>
              <a:t>continuously.</a:t>
            </a:r>
          </a:p>
          <a:p>
            <a:pPr lvl="1"/>
            <a:r>
              <a:rPr lang="en-US" dirty="0" smtClean="0"/>
              <a:t>Culture and politics may </a:t>
            </a:r>
            <a:r>
              <a:rPr lang="en-US" dirty="0"/>
              <a:t>be </a:t>
            </a:r>
            <a:r>
              <a:rPr lang="en-US" dirty="0" smtClean="0"/>
              <a:t>obstacles. </a:t>
            </a:r>
          </a:p>
          <a:p>
            <a:pPr lvl="1"/>
            <a:r>
              <a:rPr lang="en-US" dirty="0" smtClean="0"/>
              <a:t>BPM </a:t>
            </a:r>
            <a:r>
              <a:rPr lang="en-US" dirty="0"/>
              <a:t>should focus on those processes where </a:t>
            </a:r>
            <a:r>
              <a:rPr lang="en-US" dirty="0" smtClean="0"/>
              <a:t>it is </a:t>
            </a:r>
            <a:r>
              <a:rPr lang="en-US" dirty="0"/>
              <a:t>reasonable to achieve benefits.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33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Selection</a:t>
            </a:r>
            <a:r>
              <a:rPr lang="de-DE" dirty="0" smtClean="0"/>
              <a:t> </a:t>
            </a:r>
            <a:r>
              <a:rPr lang="de-DE" dirty="0" err="1" smtClean="0"/>
              <a:t>Criteria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135761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Exercise 2.8. Consider again the procure-to-pay process of </a:t>
            </a:r>
            <a:r>
              <a:rPr lang="en-US" dirty="0" err="1"/>
              <a:t>BuildIT</a:t>
            </a:r>
            <a:r>
              <a:rPr lang="en-US" dirty="0"/>
              <a:t> (page 2) and </a:t>
            </a:r>
            <a:r>
              <a:rPr lang="en-US" dirty="0" smtClean="0"/>
              <a:t>the admission </a:t>
            </a:r>
            <a:r>
              <a:rPr lang="en-US" dirty="0"/>
              <a:t>process of a university (page 5) as described in Chapter 1. </a:t>
            </a:r>
            <a:endParaRPr lang="en-US" dirty="0" smtClean="0"/>
          </a:p>
          <a:p>
            <a:r>
              <a:rPr lang="en-US" dirty="0" smtClean="0"/>
              <a:t>Discuss their strategic </a:t>
            </a:r>
            <a:r>
              <a:rPr lang="en-US" dirty="0"/>
              <a:t>importance, their health, and the feasibility of a potential </a:t>
            </a:r>
            <a:r>
              <a:rPr lang="en-US" dirty="0" smtClean="0"/>
              <a:t>improvement to these </a:t>
            </a:r>
            <a:r>
              <a:rPr lang="en-US" dirty="0"/>
              <a:t>processes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Further Questions:</a:t>
            </a:r>
          </a:p>
          <a:p>
            <a:r>
              <a:rPr lang="en-US" dirty="0"/>
              <a:t>Given all the discussed criteria, does an assessment of the importance</a:t>
            </a:r>
            <a:r>
              <a:rPr lang="en-US" dirty="0" smtClean="0"/>
              <a:t>, health</a:t>
            </a:r>
            <a:r>
              <a:rPr lang="en-US" dirty="0"/>
              <a:t>, and feasibility always point us to the same processes to actively manage</a:t>
            </a:r>
            <a:r>
              <a:rPr lang="en-US" dirty="0" smtClean="0"/>
              <a:t>?</a:t>
            </a:r>
          </a:p>
          <a:p>
            <a:r>
              <a:rPr lang="en-US" dirty="0"/>
              <a:t>Should all processes that are unhealthy, of strategic importance, and </a:t>
            </a:r>
            <a:r>
              <a:rPr lang="en-US" dirty="0" smtClean="0"/>
              <a:t>feasible to </a:t>
            </a:r>
            <a:r>
              <a:rPr lang="en-US" dirty="0"/>
              <a:t>manage be subjected to BPM?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34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  <a:r>
              <a:rPr lang="en-US" dirty="0" smtClean="0"/>
              <a:t>2.8: Selection Criteria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0784834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Performance </a:t>
            </a:r>
            <a:r>
              <a:rPr lang="de-DE" dirty="0" err="1" smtClean="0"/>
              <a:t>Measures</a:t>
            </a:r>
            <a:endParaRPr lang="de-DE" dirty="0" smtClean="0"/>
          </a:p>
          <a:p>
            <a:r>
              <a:rPr lang="de-DE" dirty="0" smtClean="0"/>
              <a:t>Time </a:t>
            </a:r>
          </a:p>
          <a:p>
            <a:r>
              <a:rPr lang="de-DE" dirty="0" err="1" smtClean="0"/>
              <a:t>Cost</a:t>
            </a:r>
            <a:r>
              <a:rPr lang="de-DE" dirty="0" smtClean="0"/>
              <a:t> </a:t>
            </a:r>
          </a:p>
          <a:p>
            <a:r>
              <a:rPr lang="de-DE" dirty="0" smtClean="0"/>
              <a:t>Quality </a:t>
            </a:r>
          </a:p>
          <a:p>
            <a:r>
              <a:rPr lang="de-DE" dirty="0" err="1" smtClean="0"/>
              <a:t>Flexibility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Performance Objectives</a:t>
            </a:r>
          </a:p>
          <a:p>
            <a:r>
              <a:rPr lang="en-US" dirty="0" smtClean="0"/>
              <a:t>Formulate </a:t>
            </a:r>
            <a:r>
              <a:rPr lang="en-US" i="1" dirty="0"/>
              <a:t>performance objectives </a:t>
            </a:r>
            <a:r>
              <a:rPr lang="en-US" dirty="0"/>
              <a:t>of the process at a high level, in the form </a:t>
            </a:r>
            <a:r>
              <a:rPr lang="en-US" dirty="0" smtClean="0"/>
              <a:t>of a </a:t>
            </a:r>
            <a:r>
              <a:rPr lang="en-US" dirty="0"/>
              <a:t>desirable state that the process should ideally reach, e.g., customers should </a:t>
            </a:r>
            <a:r>
              <a:rPr lang="en-US" dirty="0" smtClean="0"/>
              <a:t>be served </a:t>
            </a:r>
            <a:r>
              <a:rPr lang="en-US" dirty="0"/>
              <a:t>in less than 30 minutes.</a:t>
            </a:r>
          </a:p>
          <a:p>
            <a:r>
              <a:rPr lang="en-US" dirty="0" smtClean="0"/>
              <a:t>For </a:t>
            </a:r>
            <a:r>
              <a:rPr lang="en-US" dirty="0"/>
              <a:t>each performance objective, identify the relevant </a:t>
            </a:r>
            <a:r>
              <a:rPr lang="en-US" i="1" dirty="0"/>
              <a:t>performance dimension(s</a:t>
            </a:r>
            <a:r>
              <a:rPr lang="en-US" i="1" dirty="0" smtClean="0"/>
              <a:t>) </a:t>
            </a:r>
            <a:r>
              <a:rPr lang="en-US" dirty="0" smtClean="0"/>
              <a:t>and </a:t>
            </a:r>
            <a:r>
              <a:rPr lang="en-US" dirty="0"/>
              <a:t>aggregation function(s), and from there, define one or more </a:t>
            </a:r>
            <a:r>
              <a:rPr lang="en-US" i="1" dirty="0" smtClean="0"/>
              <a:t>performance measures </a:t>
            </a:r>
            <a:r>
              <a:rPr lang="en-US" dirty="0"/>
              <a:t>for the objective in question, e.g., the percentage of customers </a:t>
            </a:r>
            <a:r>
              <a:rPr lang="en-US" dirty="0" smtClean="0"/>
              <a:t>served in </a:t>
            </a:r>
            <a:r>
              <a:rPr lang="en-US" dirty="0"/>
              <a:t>less than 30 minutes. Let us call this measure </a:t>
            </a:r>
            <a:r>
              <a:rPr lang="en-US" dirty="0" smtClean="0"/>
              <a:t>ST(30).</a:t>
            </a:r>
            <a:endParaRPr lang="en-US" dirty="0"/>
          </a:p>
          <a:p>
            <a:r>
              <a:rPr lang="en-US" dirty="0" smtClean="0"/>
              <a:t>Define </a:t>
            </a:r>
            <a:r>
              <a:rPr lang="en-US" dirty="0"/>
              <a:t>a more refined objective based on this performance measure, such </a:t>
            </a:r>
            <a:r>
              <a:rPr lang="en-US" dirty="0" smtClean="0"/>
              <a:t>as </a:t>
            </a:r>
            <a:br>
              <a:rPr lang="en-US" dirty="0" smtClean="0"/>
            </a:br>
            <a:r>
              <a:rPr lang="en-US" dirty="0" smtClean="0"/>
              <a:t>ST(30) &gt;99</a:t>
            </a:r>
            <a:r>
              <a:rPr lang="en-US" dirty="0"/>
              <a:t>%.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35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Process Performance </a:t>
            </a:r>
            <a:r>
              <a:rPr lang="de-DE" dirty="0" err="1" smtClean="0"/>
              <a:t>Measures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8627179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A restaurant has recently lost many customers due to poor customer service. The </a:t>
            </a:r>
            <a:r>
              <a:rPr lang="en-US" sz="1400" dirty="0" smtClean="0"/>
              <a:t>management team </a:t>
            </a:r>
            <a:r>
              <a:rPr lang="en-US" sz="1400" dirty="0"/>
              <a:t>has decided to address this issue first of all by focusing on the delivery of meals</a:t>
            </a:r>
            <a:r>
              <a:rPr lang="en-US" sz="1400" dirty="0" smtClean="0"/>
              <a:t>. </a:t>
            </a:r>
          </a:p>
          <a:p>
            <a:r>
              <a:rPr lang="en-US" sz="1400" dirty="0" smtClean="0"/>
              <a:t>The </a:t>
            </a:r>
            <a:r>
              <a:rPr lang="en-US" sz="1400" dirty="0"/>
              <a:t>team gathered data by asking customers about how quickly they liked to receive </a:t>
            </a:r>
            <a:r>
              <a:rPr lang="en-US" sz="1400" dirty="0" smtClean="0"/>
              <a:t>their meals </a:t>
            </a:r>
            <a:r>
              <a:rPr lang="en-US" sz="1400" dirty="0"/>
              <a:t>and what they considered as an acceptable wait. </a:t>
            </a:r>
            <a:endParaRPr lang="en-US" sz="1400" dirty="0" smtClean="0"/>
          </a:p>
          <a:p>
            <a:r>
              <a:rPr lang="en-US" sz="1400" dirty="0" smtClean="0"/>
              <a:t>The </a:t>
            </a:r>
            <a:r>
              <a:rPr lang="en-US" sz="1400" dirty="0"/>
              <a:t>data suggested that half of </a:t>
            </a:r>
            <a:r>
              <a:rPr lang="en-US" sz="1400" dirty="0" smtClean="0"/>
              <a:t>the customers </a:t>
            </a:r>
            <a:r>
              <a:rPr lang="en-US" sz="1400" dirty="0"/>
              <a:t>would prefer their meals to be served in 15 </a:t>
            </a:r>
            <a:r>
              <a:rPr lang="en-US" sz="1400" dirty="0" smtClean="0"/>
              <a:t>min </a:t>
            </a:r>
            <a:r>
              <a:rPr lang="en-US" sz="1400" dirty="0"/>
              <a:t>or less. All customers </a:t>
            </a:r>
            <a:r>
              <a:rPr lang="en-US" sz="1400" dirty="0" smtClean="0"/>
              <a:t>agreed that </a:t>
            </a:r>
            <a:r>
              <a:rPr lang="en-US" sz="1400" dirty="0"/>
              <a:t>a waiting time of 30 </a:t>
            </a:r>
            <a:r>
              <a:rPr lang="en-US" sz="1400" dirty="0" smtClean="0"/>
              <a:t>min </a:t>
            </a:r>
            <a:r>
              <a:rPr lang="en-US" sz="1400" dirty="0"/>
              <a:t>or more is unacceptable</a:t>
            </a:r>
            <a:endParaRPr lang="de-DE" sz="14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In this scenario, </a:t>
            </a:r>
            <a:r>
              <a:rPr lang="en-US" sz="1400" dirty="0" smtClean="0"/>
              <a:t>most </a:t>
            </a:r>
            <a:r>
              <a:rPr lang="en-US" sz="1400" dirty="0"/>
              <a:t>relevant performance dimension is </a:t>
            </a:r>
            <a:r>
              <a:rPr lang="en-US" sz="1400" dirty="0" smtClean="0"/>
              <a:t>serving </a:t>
            </a:r>
            <a:r>
              <a:rPr lang="en-US" sz="1400" dirty="0"/>
              <a:t>time. </a:t>
            </a:r>
            <a:endParaRPr lang="en-US" sz="1400" dirty="0" smtClean="0"/>
          </a:p>
          <a:p>
            <a:r>
              <a:rPr lang="en-US" sz="1400" dirty="0" smtClean="0"/>
              <a:t>One </a:t>
            </a:r>
            <a:r>
              <a:rPr lang="en-US" sz="1400" dirty="0"/>
              <a:t>objective </a:t>
            </a:r>
            <a:r>
              <a:rPr lang="en-US" sz="1400" dirty="0" smtClean="0"/>
              <a:t>is to completely </a:t>
            </a:r>
            <a:r>
              <a:rPr lang="en-US" sz="1400" dirty="0"/>
              <a:t>avoid waiting times above 30 </a:t>
            </a:r>
            <a:r>
              <a:rPr lang="en-US" sz="1400" dirty="0" smtClean="0"/>
              <a:t>min. </a:t>
            </a:r>
          </a:p>
          <a:p>
            <a:r>
              <a:rPr lang="en-US" sz="1400" dirty="0" smtClean="0"/>
              <a:t>Percentage of customers </a:t>
            </a:r>
            <a:r>
              <a:rPr lang="en-US" sz="1400" dirty="0"/>
              <a:t>served in less than 30 </a:t>
            </a:r>
            <a:r>
              <a:rPr lang="en-US" sz="1400" dirty="0" smtClean="0"/>
              <a:t>min </a:t>
            </a:r>
            <a:r>
              <a:rPr lang="en-US" sz="1400" dirty="0"/>
              <a:t>should be </a:t>
            </a:r>
            <a:r>
              <a:rPr lang="en-US" sz="1400" dirty="0" smtClean="0"/>
              <a:t>close to </a:t>
            </a:r>
            <a:r>
              <a:rPr lang="en-US" sz="1400" dirty="0"/>
              <a:t>100</a:t>
            </a:r>
            <a:r>
              <a:rPr lang="en-US" sz="1400" dirty="0" smtClean="0"/>
              <a:t>%. </a:t>
            </a:r>
          </a:p>
          <a:p>
            <a:r>
              <a:rPr lang="en-US" sz="1400" dirty="0" smtClean="0"/>
              <a:t>Thus</a:t>
            </a:r>
            <a:r>
              <a:rPr lang="en-US" sz="1400" dirty="0"/>
              <a:t>, the percentage of customers served in less than 30 minutes is </a:t>
            </a:r>
            <a:r>
              <a:rPr lang="en-US" sz="1400" dirty="0" smtClean="0"/>
              <a:t>relevant performance measure</a:t>
            </a:r>
            <a:r>
              <a:rPr lang="en-US" sz="1400" dirty="0"/>
              <a:t>. </a:t>
            </a:r>
            <a:endParaRPr lang="en-US" sz="1400" dirty="0" smtClean="0"/>
          </a:p>
          <a:p>
            <a:r>
              <a:rPr lang="en-US" sz="1400" dirty="0" smtClean="0"/>
              <a:t>Threshold </a:t>
            </a:r>
            <a:r>
              <a:rPr lang="en-US" sz="1400" dirty="0"/>
              <a:t>mentioned in </a:t>
            </a:r>
            <a:r>
              <a:rPr lang="en-US" sz="1400" dirty="0" smtClean="0"/>
              <a:t>scenario </a:t>
            </a:r>
            <a:r>
              <a:rPr lang="en-US" sz="1400" dirty="0"/>
              <a:t>is 15 </a:t>
            </a:r>
            <a:r>
              <a:rPr lang="en-US" sz="1400" dirty="0" smtClean="0"/>
              <a:t>min. </a:t>
            </a:r>
          </a:p>
          <a:p>
            <a:r>
              <a:rPr lang="en-US" sz="1400" dirty="0" smtClean="0"/>
              <a:t>Choice </a:t>
            </a:r>
            <a:r>
              <a:rPr lang="en-US" sz="1400" dirty="0"/>
              <a:t>between two performance measures: average meal delivery time </a:t>
            </a:r>
            <a:r>
              <a:rPr lang="en-US" sz="1400" dirty="0" smtClean="0"/>
              <a:t>or percentage </a:t>
            </a:r>
            <a:r>
              <a:rPr lang="en-US" sz="1400" dirty="0"/>
              <a:t>of customers served in 15 </a:t>
            </a:r>
            <a:r>
              <a:rPr lang="en-US" sz="1400" dirty="0" smtClean="0"/>
              <a:t>min.</a:t>
            </a:r>
            <a:endParaRPr 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36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Example</a:t>
            </a:r>
            <a:r>
              <a:rPr lang="de-DE" dirty="0" smtClean="0"/>
              <a:t> 2.3: Restaurant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03058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 the following summary of issues reported in a travel agency.</a:t>
            </a:r>
          </a:p>
          <a:p>
            <a:r>
              <a:rPr lang="en-US" dirty="0"/>
              <a:t>A travel agency has recently lost several medium-sized and large corporate customers </a:t>
            </a:r>
            <a:r>
              <a:rPr lang="en-US" dirty="0" smtClean="0"/>
              <a:t>due to </a:t>
            </a:r>
            <a:r>
              <a:rPr lang="en-US" dirty="0"/>
              <a:t>complaints about poor customer service. The management team of the travel </a:t>
            </a:r>
            <a:r>
              <a:rPr lang="en-US" dirty="0" smtClean="0"/>
              <a:t>agency decided </a:t>
            </a:r>
            <a:r>
              <a:rPr lang="en-US" dirty="0"/>
              <a:t>to appoint a team of analysts to address this problem. The team gathered data </a:t>
            </a:r>
            <a:r>
              <a:rPr lang="en-US" dirty="0" smtClean="0"/>
              <a:t>by conducting </a:t>
            </a:r>
            <a:r>
              <a:rPr lang="en-US" dirty="0"/>
              <a:t>interviews and surveys with current and past corporate customers and also </a:t>
            </a:r>
            <a:r>
              <a:rPr lang="en-US" dirty="0" smtClean="0"/>
              <a:t>by gathering </a:t>
            </a:r>
            <a:r>
              <a:rPr lang="en-US" dirty="0"/>
              <a:t>customer feedback data that the travel agency has recorded over time. </a:t>
            </a:r>
            <a:endParaRPr lang="en-US" dirty="0" smtClean="0"/>
          </a:p>
          <a:p>
            <a:r>
              <a:rPr lang="en-US" dirty="0" smtClean="0"/>
              <a:t>About </a:t>
            </a:r>
            <a:r>
              <a:rPr lang="en-US" dirty="0"/>
              <a:t>2</a:t>
            </a:r>
            <a:r>
              <a:rPr lang="en-US" dirty="0" smtClean="0"/>
              <a:t>% of </a:t>
            </a:r>
            <a:r>
              <a:rPr lang="en-US" dirty="0"/>
              <a:t>customers complained about errors that had been made in their bookings. In one occasion</a:t>
            </a:r>
            <a:r>
              <a:rPr lang="en-US" dirty="0" smtClean="0"/>
              <a:t>, a </a:t>
            </a:r>
            <a:r>
              <a:rPr lang="en-US" dirty="0"/>
              <a:t>customer had requested a change to a flight booking. The travel agent wrote an email to </a:t>
            </a:r>
            <a:r>
              <a:rPr lang="en-US" dirty="0" smtClean="0"/>
              <a:t>the customer </a:t>
            </a:r>
            <a:r>
              <a:rPr lang="en-US" dirty="0"/>
              <a:t>suggesting that the change had been made and attached a modified travel itinerary</a:t>
            </a:r>
            <a:r>
              <a:rPr lang="en-US" dirty="0" smtClean="0"/>
              <a:t>. However</a:t>
            </a:r>
            <a:r>
              <a:rPr lang="en-US" dirty="0"/>
              <a:t>, it later turned out that the modified booking had not been confirmed in the </a:t>
            </a:r>
            <a:r>
              <a:rPr lang="en-US" dirty="0" smtClean="0"/>
              <a:t>flight reservation </a:t>
            </a:r>
            <a:r>
              <a:rPr lang="en-US" dirty="0"/>
              <a:t>system. As a result, the customer was not allowed to board the flight and this </a:t>
            </a:r>
            <a:r>
              <a:rPr lang="en-US" dirty="0" smtClean="0"/>
              <a:t>led to </a:t>
            </a:r>
            <a:r>
              <a:rPr lang="en-US" dirty="0"/>
              <a:t>a series of severe inconveniences for the customer. </a:t>
            </a:r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37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2.9: Travel Agency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718173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Similar </a:t>
            </a:r>
            <a:r>
              <a:rPr lang="en-US" dirty="0"/>
              <a:t>problems had occurred </a:t>
            </a:r>
            <a:r>
              <a:rPr lang="en-US" dirty="0" smtClean="0"/>
              <a:t>when booking </a:t>
            </a:r>
            <a:r>
              <a:rPr lang="en-US" dirty="0"/>
              <a:t>a flight initially: the customer had asked for certain dates, but the flight </a:t>
            </a:r>
            <a:r>
              <a:rPr lang="en-US" dirty="0" smtClean="0"/>
              <a:t>tickets had </a:t>
            </a:r>
            <a:r>
              <a:rPr lang="en-US" dirty="0"/>
              <a:t>been issued for different dates. Additionally, customers complained of the long times </a:t>
            </a:r>
            <a:r>
              <a:rPr lang="en-US" dirty="0" smtClean="0"/>
              <a:t>it took </a:t>
            </a:r>
            <a:r>
              <a:rPr lang="en-US" dirty="0"/>
              <a:t>to get responses to their requests for quotes and itineraries. In most cases, </a:t>
            </a:r>
            <a:r>
              <a:rPr lang="en-US" dirty="0" smtClean="0"/>
              <a:t>employees of </a:t>
            </a:r>
            <a:r>
              <a:rPr lang="en-US" dirty="0"/>
              <a:t>the travel agency replied to requests for quotes within 2-4 working hours, but in the </a:t>
            </a:r>
            <a:r>
              <a:rPr lang="en-US" dirty="0" smtClean="0"/>
              <a:t>case of </a:t>
            </a:r>
            <a:r>
              <a:rPr lang="en-US" dirty="0"/>
              <a:t>some complicated itinerary requests (about 10% of the requests), it took them up to </a:t>
            </a:r>
            <a:r>
              <a:rPr lang="en-US" dirty="0" smtClean="0"/>
              <a:t>2 days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Finally</a:t>
            </a:r>
            <a:r>
              <a:rPr lang="en-US" dirty="0"/>
              <a:t>, about 5% of customers also complained that the travel agents did not find </a:t>
            </a:r>
            <a:r>
              <a:rPr lang="en-US" dirty="0" smtClean="0"/>
              <a:t>the best </a:t>
            </a:r>
            <a:r>
              <a:rPr lang="en-US" dirty="0"/>
              <a:t>flight connections and prices for them. These customers essentially stated that they </a:t>
            </a:r>
            <a:r>
              <a:rPr lang="en-US" dirty="0" smtClean="0"/>
              <a:t>had found </a:t>
            </a:r>
            <a:r>
              <a:rPr lang="en-US" dirty="0"/>
              <a:t>better itineraries and prices on the Web by searching by themselves.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Which </a:t>
            </a:r>
            <a:r>
              <a:rPr lang="en-US" dirty="0"/>
              <a:t>business processes should the travel agency select for improvement?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For </a:t>
            </a:r>
            <a:r>
              <a:rPr lang="en-US" dirty="0"/>
              <a:t>each of the business processes you identified above, indicate which </a:t>
            </a:r>
            <a:r>
              <a:rPr lang="en-US" dirty="0" smtClean="0"/>
              <a:t>performance measure </a:t>
            </a:r>
            <a:r>
              <a:rPr lang="en-US" dirty="0"/>
              <a:t>the travel agency should improve.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38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2.9: Travel Agency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5119474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2996" y="1344613"/>
            <a:ext cx="4977633" cy="3854450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39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Balanced </a:t>
            </a:r>
            <a:r>
              <a:rPr lang="en-US" dirty="0"/>
              <a:t>scorecards with </a:t>
            </a:r>
            <a:r>
              <a:rPr lang="en-US" dirty="0" smtClean="0"/>
              <a:t>cascading </a:t>
            </a:r>
            <a:br>
              <a:rPr lang="en-US" dirty="0" smtClean="0"/>
            </a:br>
            <a:r>
              <a:rPr lang="en-US" dirty="0" smtClean="0"/>
              <a:t>process </a:t>
            </a:r>
            <a:r>
              <a:rPr lang="en-US" dirty="0"/>
              <a:t>performance measures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276806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The </a:t>
            </a:r>
            <a:r>
              <a:rPr lang="en-US" sz="1400" dirty="0"/>
              <a:t>Context of </a:t>
            </a:r>
            <a:r>
              <a:rPr lang="en-US" sz="1400" dirty="0" smtClean="0"/>
              <a:t>Process Identification 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Definition of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Architecture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Process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Categories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Relationships Between Processes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Reuse of Reference Models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Landscape Model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Example of SAP’s Process Architecture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 Selection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Selection Criteria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Performance Measures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Portfolio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Recap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4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2</a:t>
            </a:r>
            <a:r>
              <a:rPr lang="de-AT" dirty="0"/>
              <a:t>: Process </a:t>
            </a:r>
            <a:r>
              <a:rPr lang="de-AT" dirty="0" err="1"/>
              <a:t>Identification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34995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4922" y="1625945"/>
            <a:ext cx="5313782" cy="2755339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40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Process Portfolio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5292439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smtClean="0"/>
              <a:t>2.10: University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773936" y="5203825"/>
            <a:ext cx="5138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WU </a:t>
            </a:r>
            <a:r>
              <a:rPr lang="de-DE" sz="1000" dirty="0" err="1" smtClean="0"/>
              <a:t>Vienna‘s</a:t>
            </a:r>
            <a:r>
              <a:rPr lang="de-DE" sz="1000" dirty="0" smtClean="0"/>
              <a:t> New Campus </a:t>
            </a:r>
            <a:r>
              <a:rPr lang="de-DE" sz="1000" dirty="0" err="1" smtClean="0"/>
              <a:t>opened</a:t>
            </a:r>
            <a:r>
              <a:rPr lang="de-DE" sz="1000" dirty="0" smtClean="0"/>
              <a:t> in 2013. Source: Wikimedia </a:t>
            </a:r>
            <a:r>
              <a:rPr lang="de-DE" sz="1000" dirty="0" err="1" smtClean="0"/>
              <a:t>Commons</a:t>
            </a:r>
            <a:endParaRPr lang="de-DE" sz="1000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33" y="1534478"/>
            <a:ext cx="5852160" cy="3474720"/>
          </a:xfrm>
        </p:spPr>
      </p:pic>
    </p:spTree>
    <p:extLst>
      <p:ext uri="{BB962C8B-B14F-4D97-AF65-F5344CB8AC3E}">
        <p14:creationId xmlns:p14="http://schemas.microsoft.com/office/powerpoint/2010/main" val="3042814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62018" y="1344613"/>
            <a:ext cx="8213669" cy="3853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university defined four core processes in relation to teaching. </a:t>
            </a:r>
            <a:r>
              <a:rPr lang="en-US" dirty="0" smtClean="0"/>
              <a:t>An evaluation </a:t>
            </a:r>
            <a:r>
              <a:rPr lang="en-US" dirty="0"/>
              <a:t>of strategic importance, health, and feasibility using a survey among </a:t>
            </a:r>
            <a:r>
              <a:rPr lang="en-US" dirty="0" smtClean="0"/>
              <a:t>the department </a:t>
            </a:r>
            <a:r>
              <a:rPr lang="en-US" dirty="0"/>
              <a:t>chairs has resulted in the following assessment</a:t>
            </a:r>
            <a:r>
              <a:rPr lang="en-US" dirty="0" smtClean="0"/>
              <a:t>:</a:t>
            </a:r>
          </a:p>
          <a:p>
            <a:r>
              <a:rPr lang="en-US" dirty="0"/>
              <a:t>Develop and Manage Study Programs: Importance 90%, Health 90%, </a:t>
            </a:r>
            <a:r>
              <a:rPr lang="en-US" dirty="0" smtClean="0"/>
              <a:t>Feasibility 40</a:t>
            </a:r>
            <a:r>
              <a:rPr lang="en-US" dirty="0"/>
              <a:t>%.</a:t>
            </a:r>
          </a:p>
          <a:p>
            <a:r>
              <a:rPr lang="en-US" dirty="0" smtClean="0"/>
              <a:t>Market </a:t>
            </a:r>
            <a:r>
              <a:rPr lang="en-US" dirty="0"/>
              <a:t>Study Programs: Importance 75%, Health 80%, Feasibility 60%.</a:t>
            </a:r>
          </a:p>
          <a:p>
            <a:r>
              <a:rPr lang="en-US" dirty="0" smtClean="0"/>
              <a:t>Schedule </a:t>
            </a:r>
            <a:r>
              <a:rPr lang="en-US" dirty="0"/>
              <a:t>Courses: Importance 95%, Health 30%, Feasibility 50%.</a:t>
            </a:r>
          </a:p>
          <a:p>
            <a:r>
              <a:rPr lang="en-US" dirty="0" smtClean="0"/>
              <a:t>Deliver </a:t>
            </a:r>
            <a:r>
              <a:rPr lang="en-US" dirty="0"/>
              <a:t>Courses: Importance 95%, Health 70%, Feasibility 30%.</a:t>
            </a:r>
          </a:p>
          <a:p>
            <a:r>
              <a:rPr lang="en-US" dirty="0" smtClean="0"/>
              <a:t>Manage </a:t>
            </a:r>
            <a:r>
              <a:rPr lang="en-US" dirty="0"/>
              <a:t>Student Services: Importance 85%, Health 50%, Feasibility 40%.</a:t>
            </a:r>
          </a:p>
          <a:p>
            <a:r>
              <a:rPr lang="en-US" dirty="0" smtClean="0"/>
              <a:t>Manage </a:t>
            </a:r>
            <a:r>
              <a:rPr lang="en-US" dirty="0"/>
              <a:t>Facilities: Importance 40%, Health 35%, Feasibility 70%.</a:t>
            </a:r>
          </a:p>
          <a:p>
            <a:pPr marL="0" indent="0">
              <a:buNone/>
            </a:pPr>
            <a:r>
              <a:rPr lang="en-US" dirty="0"/>
              <a:t>Draw a process portfolio and suggest one process to be selected for process improvement</a:t>
            </a:r>
            <a:r>
              <a:rPr lang="en-US" dirty="0" smtClean="0"/>
              <a:t>. Justify </a:t>
            </a:r>
            <a:r>
              <a:rPr lang="en-US" dirty="0"/>
              <a:t>your choice.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2.10: University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3953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6245" y="1498692"/>
            <a:ext cx="5845160" cy="3022036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2.10: University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2287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4572000" y="1344613"/>
            <a:ext cx="4103688" cy="3859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dirty="0" smtClean="0"/>
              <a:t>Contents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The Context of Process Identification 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Definition of the Process </a:t>
            </a:r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Architecture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Process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Categories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Relationships Between Processes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Reuse of Reference Models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Landscape Model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Example of SAP’s Process Architecture</a:t>
            </a:r>
          </a:p>
          <a:p>
            <a:pPr marL="342900" indent="-342900">
              <a:lnSpc>
                <a:spcPct val="110000"/>
              </a:lnSpc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Process Selection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Selection Criteria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Performance Measures</a:t>
            </a:r>
          </a:p>
          <a:p>
            <a:pPr marL="615976" lvl="2" indent="-342900">
              <a:lnSpc>
                <a:spcPct val="110000"/>
              </a:lnSpc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Process Portfolio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Recap</a:t>
            </a:r>
            <a:endParaRPr lang="de-DE" sz="1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44</a:t>
            </a:fld>
            <a:endParaRPr lang="de-A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5E3810-7CC4-4F93-B619-F6F022800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Chapter 2</a:t>
            </a:r>
            <a:r>
              <a:rPr lang="de-AT" dirty="0"/>
              <a:t>: Process </a:t>
            </a:r>
            <a:r>
              <a:rPr lang="de-AT" dirty="0" err="1"/>
              <a:t>Identification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96730" y="0"/>
            <a:ext cx="1726292" cy="120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798" y="1402645"/>
            <a:ext cx="2054876" cy="3383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56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In this chapter, we discussed </a:t>
            </a:r>
            <a:r>
              <a:rPr lang="en-US" sz="1400" dirty="0" smtClean="0"/>
              <a:t>process identification.</a:t>
            </a:r>
            <a:endParaRPr lang="en-US" sz="1400" dirty="0"/>
          </a:p>
          <a:p>
            <a:r>
              <a:rPr lang="en-US" sz="1400" dirty="0" smtClean="0"/>
              <a:t>Process </a:t>
            </a:r>
            <a:r>
              <a:rPr lang="en-US" sz="1400" dirty="0"/>
              <a:t>architecture definition aims at enumerating </a:t>
            </a:r>
            <a:r>
              <a:rPr lang="en-US" sz="1400" dirty="0" smtClean="0"/>
              <a:t>major processes of organization.</a:t>
            </a:r>
            <a:endParaRPr lang="en-US" sz="1400" dirty="0"/>
          </a:p>
          <a:p>
            <a:r>
              <a:rPr lang="en-US" sz="1400" dirty="0" smtClean="0"/>
              <a:t>Process </a:t>
            </a:r>
            <a:r>
              <a:rPr lang="en-US" sz="1400" dirty="0"/>
              <a:t>architecture defines </a:t>
            </a:r>
            <a:r>
              <a:rPr lang="en-US" sz="1400" dirty="0" smtClean="0"/>
              <a:t>relationship </a:t>
            </a:r>
            <a:r>
              <a:rPr lang="en-US" sz="1400" dirty="0"/>
              <a:t>between </a:t>
            </a:r>
            <a:r>
              <a:rPr lang="en-US" sz="1400" dirty="0" smtClean="0"/>
              <a:t>processes. </a:t>
            </a:r>
          </a:p>
          <a:p>
            <a:r>
              <a:rPr lang="en-US" sz="1400" dirty="0" smtClean="0"/>
              <a:t>Seven-step method for definition </a:t>
            </a:r>
            <a:r>
              <a:rPr lang="en-US" sz="1400" dirty="0"/>
              <a:t>of </a:t>
            </a:r>
            <a:r>
              <a:rPr lang="en-US" sz="1400" dirty="0" smtClean="0"/>
              <a:t>process </a:t>
            </a:r>
            <a:r>
              <a:rPr lang="en-US" sz="1400" dirty="0"/>
              <a:t>architecture including </a:t>
            </a:r>
            <a:r>
              <a:rPr lang="en-US" sz="1400" dirty="0" smtClean="0"/>
              <a:t>process </a:t>
            </a:r>
            <a:r>
              <a:rPr lang="en-US" sz="1400" dirty="0"/>
              <a:t>landscape model.</a:t>
            </a:r>
          </a:p>
          <a:p>
            <a:r>
              <a:rPr lang="en-US" sz="1400" dirty="0" smtClean="0"/>
              <a:t>Process </a:t>
            </a:r>
            <a:r>
              <a:rPr lang="en-US" sz="1400" dirty="0"/>
              <a:t>selection is concerned with prioritizing </a:t>
            </a:r>
            <a:r>
              <a:rPr lang="en-US" sz="1400" dirty="0" smtClean="0"/>
              <a:t>processes. </a:t>
            </a:r>
          </a:p>
          <a:p>
            <a:r>
              <a:rPr lang="en-US" sz="1400" dirty="0" smtClean="0"/>
              <a:t>Priorities upon importance </a:t>
            </a:r>
            <a:r>
              <a:rPr lang="en-US" sz="1400" dirty="0"/>
              <a:t>of processes, </a:t>
            </a:r>
            <a:r>
              <a:rPr lang="en-US" sz="1400" dirty="0" smtClean="0"/>
              <a:t>health</a:t>
            </a:r>
            <a:r>
              <a:rPr lang="en-US" sz="1400" dirty="0"/>
              <a:t>, and </a:t>
            </a:r>
            <a:r>
              <a:rPr lang="en-US" sz="1400" dirty="0" smtClean="0"/>
              <a:t>feasibility </a:t>
            </a:r>
            <a:r>
              <a:rPr lang="en-US" sz="1400" dirty="0"/>
              <a:t>of improvements. </a:t>
            </a:r>
            <a:endParaRPr lang="en-US" sz="1400" dirty="0" smtClean="0"/>
          </a:p>
          <a:p>
            <a:r>
              <a:rPr lang="en-US" sz="1400" dirty="0" smtClean="0"/>
              <a:t>Assessed </a:t>
            </a:r>
            <a:r>
              <a:rPr lang="en-US" sz="1400" dirty="0"/>
              <a:t>by process owners or </a:t>
            </a:r>
            <a:r>
              <a:rPr lang="en-US" sz="1400" dirty="0" smtClean="0"/>
              <a:t>grounded </a:t>
            </a:r>
            <a:r>
              <a:rPr lang="en-US" sz="1400" dirty="0"/>
              <a:t>on </a:t>
            </a:r>
            <a:r>
              <a:rPr lang="en-US" sz="1400" dirty="0" smtClean="0"/>
              <a:t>process performance </a:t>
            </a:r>
            <a:r>
              <a:rPr lang="en-US" sz="1400" dirty="0"/>
              <a:t>measures and objectives. </a:t>
            </a:r>
            <a:endParaRPr lang="en-US" sz="1400" dirty="0" smtClean="0"/>
          </a:p>
          <a:p>
            <a:r>
              <a:rPr lang="en-US" sz="1400" dirty="0" smtClean="0"/>
              <a:t>Most </a:t>
            </a:r>
            <a:r>
              <a:rPr lang="en-US" sz="1400" dirty="0"/>
              <a:t>common performance </a:t>
            </a:r>
            <a:r>
              <a:rPr lang="en-US" sz="1400" dirty="0" smtClean="0"/>
              <a:t>dimensions are </a:t>
            </a:r>
            <a:r>
              <a:rPr lang="en-US" sz="1400" dirty="0"/>
              <a:t>time, cost, quality, and flexibility. </a:t>
            </a:r>
            <a:endParaRPr lang="en-US" sz="1400" dirty="0" smtClean="0"/>
          </a:p>
          <a:p>
            <a:r>
              <a:rPr lang="en-US" sz="1400" dirty="0" smtClean="0"/>
              <a:t>Process </a:t>
            </a:r>
            <a:r>
              <a:rPr lang="en-US" sz="1400" dirty="0"/>
              <a:t>portfolios help in </a:t>
            </a:r>
            <a:r>
              <a:rPr lang="en-US" sz="1400" dirty="0" smtClean="0"/>
              <a:t>selection </a:t>
            </a:r>
            <a:r>
              <a:rPr lang="en-US" sz="1400" dirty="0"/>
              <a:t>of </a:t>
            </a:r>
            <a:r>
              <a:rPr lang="en-US" sz="1400" dirty="0" smtClean="0"/>
              <a:t>processes for improvement. </a:t>
            </a:r>
          </a:p>
          <a:p>
            <a:r>
              <a:rPr lang="en-US" sz="1400" dirty="0" smtClean="0"/>
              <a:t>Selected </a:t>
            </a:r>
            <a:r>
              <a:rPr lang="en-US" sz="1400" smtClean="0"/>
              <a:t>processes become subject </a:t>
            </a:r>
            <a:r>
              <a:rPr lang="en-US" sz="1400"/>
              <a:t>of </a:t>
            </a:r>
            <a:r>
              <a:rPr lang="en-US" sz="1400" smtClean="0"/>
              <a:t>remaining </a:t>
            </a:r>
            <a:r>
              <a:rPr lang="en-US" sz="1400" dirty="0" smtClean="0"/>
              <a:t>phases </a:t>
            </a:r>
            <a:r>
              <a:rPr lang="en-US" sz="1400" smtClean="0"/>
              <a:t>of BPM </a:t>
            </a:r>
            <a:r>
              <a:rPr lang="en-US" sz="1400" dirty="0"/>
              <a:t>lifecycle.</a:t>
            </a:r>
            <a:endParaRPr 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45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Recap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328492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1691871" y="1344613"/>
            <a:ext cx="5299941" cy="3853905"/>
          </a:xfrm>
        </p:spPr>
        <p:txBody>
          <a:bodyPr anchor="ctr"/>
          <a:lstStyle/>
          <a:p>
            <a:pPr marL="0" indent="0">
              <a:buNone/>
            </a:pPr>
            <a:r>
              <a:rPr lang="en-US" dirty="0" smtClean="0"/>
              <a:t>Business </a:t>
            </a:r>
            <a:r>
              <a:rPr lang="en-US" dirty="0"/>
              <a:t>strategy </a:t>
            </a:r>
            <a:r>
              <a:rPr lang="en-US" dirty="0" smtClean="0"/>
              <a:t>is </a:t>
            </a:r>
            <a:r>
              <a:rPr lang="en-US" dirty="0"/>
              <a:t>an </a:t>
            </a:r>
            <a:r>
              <a:rPr lang="en-US" dirty="0" smtClean="0"/>
              <a:t>organizational perspective </a:t>
            </a:r>
            <a:r>
              <a:rPr lang="en-US" dirty="0"/>
              <a:t>on setting and meeting business goals</a:t>
            </a:r>
            <a:r>
              <a:rPr lang="en-US" dirty="0" smtClean="0"/>
              <a:t>. (</a:t>
            </a:r>
            <a:r>
              <a:rPr lang="en-US" dirty="0" err="1" smtClean="0"/>
              <a:t>Mintzberg</a:t>
            </a:r>
            <a:r>
              <a:rPr lang="en-US" dirty="0" smtClean="0"/>
              <a:t>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5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Definition </a:t>
            </a:r>
            <a:r>
              <a:rPr lang="de-DE" dirty="0" err="1" smtClean="0"/>
              <a:t>of</a:t>
            </a:r>
            <a:r>
              <a:rPr lang="de-DE" dirty="0" smtClean="0"/>
              <a:t> Business </a:t>
            </a:r>
            <a:r>
              <a:rPr lang="de-DE" dirty="0" err="1" smtClean="0"/>
              <a:t>Strategy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455221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7438" y="1344613"/>
            <a:ext cx="5068749" cy="3854450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6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Balanced</a:t>
            </a:r>
            <a:r>
              <a:rPr lang="de-DE" dirty="0" smtClean="0"/>
              <a:t> </a:t>
            </a:r>
            <a:r>
              <a:rPr lang="de-DE" dirty="0" err="1" smtClean="0"/>
              <a:t>Scorecard</a:t>
            </a:r>
            <a:r>
              <a:rPr lang="de-DE" dirty="0" smtClean="0"/>
              <a:t> (Kaplan &amp; Norton)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09805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Organizational perspective: </a:t>
            </a:r>
            <a:br>
              <a:rPr lang="en-US" b="1" dirty="0" smtClean="0"/>
            </a:br>
            <a:r>
              <a:rPr lang="en-US" dirty="0" smtClean="0"/>
              <a:t>actors</a:t>
            </a:r>
            <a:r>
              <a:rPr lang="en-US" dirty="0"/>
              <a:t>, roles, and </a:t>
            </a:r>
            <a:r>
              <a:rPr lang="en-US" dirty="0" smtClean="0"/>
              <a:t>organizational structure.</a:t>
            </a:r>
            <a:endParaRPr lang="en-US" dirty="0"/>
          </a:p>
          <a:p>
            <a:r>
              <a:rPr lang="en-US" b="1" dirty="0"/>
              <a:t>P</a:t>
            </a:r>
            <a:r>
              <a:rPr lang="en-US" b="1" dirty="0" smtClean="0"/>
              <a:t>roduct perspective: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products </a:t>
            </a:r>
            <a:r>
              <a:rPr lang="en-US" dirty="0"/>
              <a:t>and services </a:t>
            </a:r>
            <a:r>
              <a:rPr lang="en-US" dirty="0" smtClean="0"/>
              <a:t>along </a:t>
            </a:r>
            <a:r>
              <a:rPr lang="en-US" dirty="0"/>
              <a:t>with their </a:t>
            </a:r>
            <a:r>
              <a:rPr lang="en-US" dirty="0" smtClean="0"/>
              <a:t>relationships.</a:t>
            </a:r>
            <a:endParaRPr lang="en-US" dirty="0"/>
          </a:p>
          <a:p>
            <a:r>
              <a:rPr lang="en-US" b="1" dirty="0" smtClean="0"/>
              <a:t>Business </a:t>
            </a:r>
            <a:r>
              <a:rPr lang="en-US" b="1" dirty="0"/>
              <a:t>process </a:t>
            </a:r>
            <a:r>
              <a:rPr lang="en-US" b="1" dirty="0" smtClean="0"/>
              <a:t>perspective: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process architecture.</a:t>
            </a:r>
            <a:endParaRPr lang="en-US" dirty="0"/>
          </a:p>
          <a:p>
            <a:r>
              <a:rPr lang="en-US" b="1" dirty="0" smtClean="0"/>
              <a:t>Data perspective: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informational </a:t>
            </a:r>
            <a:r>
              <a:rPr lang="en-US" dirty="0"/>
              <a:t>entities and their </a:t>
            </a:r>
            <a:r>
              <a:rPr lang="en-US" dirty="0" smtClean="0"/>
              <a:t>relationships.</a:t>
            </a:r>
            <a:endParaRPr lang="en-US" dirty="0"/>
          </a:p>
          <a:p>
            <a:r>
              <a:rPr lang="en-US" b="1" dirty="0" smtClean="0"/>
              <a:t>Application perspective: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different </a:t>
            </a:r>
            <a:r>
              <a:rPr lang="en-US" dirty="0"/>
              <a:t>pieces of software with </a:t>
            </a:r>
            <a:r>
              <a:rPr lang="en-US" dirty="0" smtClean="0"/>
              <a:t>their dependencies.</a:t>
            </a:r>
            <a:endParaRPr lang="en-US" dirty="0"/>
          </a:p>
          <a:p>
            <a:r>
              <a:rPr lang="en-US" b="1" dirty="0" smtClean="0"/>
              <a:t>Technical infrastructure: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computer </a:t>
            </a:r>
            <a:r>
              <a:rPr lang="en-US" dirty="0"/>
              <a:t>hardware </a:t>
            </a:r>
            <a:r>
              <a:rPr lang="en-US" dirty="0" smtClean="0"/>
              <a:t>and communication networks.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Slide </a:t>
            </a:r>
            <a:fld id="{BE3DC40E-DBBE-4E2D-9EEC-FBF0DA0E9179}" type="slidenum">
              <a:rPr lang="de-AT" smtClean="0"/>
              <a:pPr/>
              <a:t>7</a:t>
            </a:fld>
            <a:endParaRPr lang="de-AT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Enterprise </a:t>
            </a:r>
            <a:r>
              <a:rPr lang="de-DE" dirty="0" err="1" smtClean="0"/>
              <a:t>Architecture</a:t>
            </a:r>
            <a:r>
              <a:rPr lang="de-DE" dirty="0" smtClean="0"/>
              <a:t> </a:t>
            </a:r>
            <a:r>
              <a:rPr lang="de-DE" dirty="0" err="1" smtClean="0"/>
              <a:t>according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TOGAF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810165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2.1: </a:t>
            </a:r>
            <a:r>
              <a:rPr lang="de-DE" dirty="0" err="1" smtClean="0"/>
              <a:t>Construction</a:t>
            </a:r>
            <a:r>
              <a:rPr lang="de-DE" dirty="0" smtClean="0"/>
              <a:t> Company </a:t>
            </a:r>
            <a:r>
              <a:rPr lang="de-DE" dirty="0" err="1" smtClean="0"/>
              <a:t>BuildIT</a:t>
            </a: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80" y="1344613"/>
            <a:ext cx="5139266" cy="3854450"/>
          </a:xfrm>
        </p:spPr>
      </p:pic>
      <p:sp>
        <p:nvSpPr>
          <p:cNvPr id="9" name="Textfeld 8"/>
          <p:cNvSpPr txBox="1"/>
          <p:nvPr/>
        </p:nvSpPr>
        <p:spPr>
          <a:xfrm>
            <a:off x="1773936" y="5203825"/>
            <a:ext cx="5138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 smtClean="0"/>
              <a:t>Construction</a:t>
            </a:r>
            <a:r>
              <a:rPr lang="de-DE" sz="1000" dirty="0" smtClean="0"/>
              <a:t> </a:t>
            </a:r>
            <a:r>
              <a:rPr lang="de-DE" sz="1000" dirty="0" err="1" smtClean="0"/>
              <a:t>Sight</a:t>
            </a:r>
            <a:r>
              <a:rPr lang="de-DE" sz="1000" dirty="0" smtClean="0"/>
              <a:t> </a:t>
            </a:r>
            <a:r>
              <a:rPr lang="de-DE" sz="1000" dirty="0" err="1" smtClean="0"/>
              <a:t>of</a:t>
            </a:r>
            <a:r>
              <a:rPr lang="de-DE" sz="1000" dirty="0" smtClean="0"/>
              <a:t> WU </a:t>
            </a:r>
            <a:r>
              <a:rPr lang="de-DE" sz="1000" dirty="0" err="1" smtClean="0"/>
              <a:t>Vienna‘s</a:t>
            </a:r>
            <a:r>
              <a:rPr lang="de-DE" sz="1000" dirty="0" smtClean="0"/>
              <a:t> New Campus </a:t>
            </a:r>
            <a:r>
              <a:rPr lang="de-DE" sz="1000" dirty="0" err="1" smtClean="0"/>
              <a:t>opened</a:t>
            </a:r>
            <a:r>
              <a:rPr lang="de-DE" sz="1000" dirty="0" smtClean="0"/>
              <a:t> in 2013. </a:t>
            </a:r>
            <a:br>
              <a:rPr lang="de-DE" sz="1000" dirty="0" smtClean="0"/>
            </a:br>
            <a:r>
              <a:rPr lang="de-DE" sz="1000" dirty="0" smtClean="0"/>
              <a:t>Source: Wikimedia </a:t>
            </a:r>
            <a:r>
              <a:rPr lang="de-DE" sz="1000" dirty="0" err="1" smtClean="0"/>
              <a:t>Commons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2034531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2.1-2: </a:t>
            </a:r>
            <a:r>
              <a:rPr lang="de-DE" dirty="0" err="1" smtClean="0"/>
              <a:t>Construction</a:t>
            </a:r>
            <a:r>
              <a:rPr lang="de-DE" dirty="0" smtClean="0"/>
              <a:t> Company </a:t>
            </a:r>
            <a:r>
              <a:rPr lang="de-DE" dirty="0" err="1" smtClean="0"/>
              <a:t>BuildIT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2018" y="1344613"/>
            <a:ext cx="8084573" cy="385390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construction company </a:t>
            </a:r>
            <a:r>
              <a:rPr lang="en-US" dirty="0" err="1"/>
              <a:t>BuildIT</a:t>
            </a:r>
            <a:r>
              <a:rPr lang="en-US" dirty="0"/>
              <a:t> and its </a:t>
            </a:r>
            <a:r>
              <a:rPr lang="en-US" dirty="0" smtClean="0"/>
              <a:t>procure-to-pay process </a:t>
            </a:r>
            <a:r>
              <a:rPr lang="en-US" dirty="0"/>
              <a:t>that is described on page 2. 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which category in the internal </a:t>
            </a:r>
            <a:r>
              <a:rPr lang="en-US" dirty="0" smtClean="0"/>
              <a:t>perspective of </a:t>
            </a:r>
            <a:r>
              <a:rPr lang="en-US" dirty="0"/>
              <a:t>Figure 2.1 does this process belong? </a:t>
            </a:r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does it influence different aspects </a:t>
            </a:r>
            <a:r>
              <a:rPr lang="en-US" dirty="0" smtClean="0"/>
              <a:t>of the </a:t>
            </a:r>
            <a:r>
              <a:rPr lang="en-US" dirty="0"/>
              <a:t>customer perspective? </a:t>
            </a:r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is it shaped by aspects of the learning and </a:t>
            </a:r>
            <a:r>
              <a:rPr lang="en-US" dirty="0" smtClean="0"/>
              <a:t>growth perspective?</a:t>
            </a:r>
          </a:p>
          <a:p>
            <a:r>
              <a:rPr lang="en-US" dirty="0"/>
              <a:t>Which aspects in the organizational, product</a:t>
            </a:r>
            <a:r>
              <a:rPr lang="en-US" dirty="0" smtClean="0"/>
              <a:t>, data</a:t>
            </a:r>
            <a:r>
              <a:rPr lang="en-US" dirty="0"/>
              <a:t>, application, and technical infrastructure perspectives have to be described </a:t>
            </a:r>
            <a:r>
              <a:rPr lang="en-US" dirty="0" smtClean="0"/>
              <a:t>to understand </a:t>
            </a:r>
            <a:r>
              <a:rPr lang="en-US" dirty="0"/>
              <a:t>this process?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3474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16x10 V1.1.potx" id="{50821DC6-1170-4F69-BC0F-BF2469366875}" vid="{788B52EF-C0A8-4B8C-8AD4-D720815E0A0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1" ma:contentTypeDescription="Ein neues Dokument erstellen." ma:contentTypeScope="" ma:versionID="458c1b80f8d593bdc96b60ff34dd40b4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2d31116d1a6b5af1b4a8b1ba7152d57a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</documentManagement>
</p:properties>
</file>

<file path=customXml/itemProps1.xml><?xml version="1.0" encoding="utf-8"?>
<ds:datastoreItem xmlns:ds="http://schemas.openxmlformats.org/officeDocument/2006/customXml" ds:itemID="{E1B19F04-C1AE-47E9-9133-474D1173C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58DFAF-C9AD-4CE5-A221-45D64FB05328}">
  <ds:schemaRefs>
    <ds:schemaRef ds:uri="1a8d9a65-8471-4209-a900-f8e11db75e0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dde413db-0745-4f3a-8dca-564dc7ff6f7d"/>
    <ds:schemaRef ds:uri="08b0a3ee-3d2a-451c-9a1a-7e5d5b0c9c7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Musterpr%C3%A4sentation 16x10</Template>
  <TotalTime>0</TotalTime>
  <Words>2621</Words>
  <Application>Microsoft Office PowerPoint</Application>
  <PresentationFormat>Bildschirmpräsentation (16:10)</PresentationFormat>
  <Paragraphs>286</Paragraphs>
  <Slides>45</Slides>
  <Notes>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53" baseType="lpstr">
      <vt:lpstr>ＭＳ Ｐゴシック</vt:lpstr>
      <vt:lpstr>Arial</vt:lpstr>
      <vt:lpstr>Georgia</vt:lpstr>
      <vt:lpstr>Times New Roman</vt:lpstr>
      <vt:lpstr>Verdana</vt:lpstr>
      <vt:lpstr>Wingdings</vt:lpstr>
      <vt:lpstr>WU 16:10</vt:lpstr>
      <vt:lpstr>Visio</vt:lpstr>
      <vt:lpstr>Chapter 2: Process Identification</vt:lpstr>
      <vt:lpstr>Process Identification in the BPM Lifecycle</vt:lpstr>
      <vt:lpstr>Chapter Overview</vt:lpstr>
      <vt:lpstr>Chapter 2: Process Identification</vt:lpstr>
      <vt:lpstr>Definition of Business Strategy</vt:lpstr>
      <vt:lpstr>Balanced Scorecard (Kaplan &amp; Norton)</vt:lpstr>
      <vt:lpstr>Enterprise Architecture according to TOGAF</vt:lpstr>
      <vt:lpstr>Exercise 2.1: Construction Company BuildIT</vt:lpstr>
      <vt:lpstr>Exercise 2.1-2: Construction Company BuildIT</vt:lpstr>
      <vt:lpstr>Changes of Strategic Relevance: Mannesmann</vt:lpstr>
      <vt:lpstr>The Process Checklist</vt:lpstr>
      <vt:lpstr>Chapter 2: Process Identification</vt:lpstr>
      <vt:lpstr>Process Categories</vt:lpstr>
      <vt:lpstr>Exercise 2.3: University</vt:lpstr>
      <vt:lpstr>Exercise 2.3: University</vt:lpstr>
      <vt:lpstr>Relationships between Processes</vt:lpstr>
      <vt:lpstr>Exercise 2.4: Relationships</vt:lpstr>
      <vt:lpstr>Process Architecture</vt:lpstr>
      <vt:lpstr>APQC Process Classification Framework</vt:lpstr>
      <vt:lpstr>Process Landscape Model: Example of Wienerlinien (Vienna Public Transport)</vt:lpstr>
      <vt:lpstr>How to define Process Landscape Model</vt:lpstr>
      <vt:lpstr>How to define Process Landscape Model</vt:lpstr>
      <vt:lpstr>Exercise 2.5: Construction Company BuildIT</vt:lpstr>
      <vt:lpstr>Exercise 2.5: Construction Company BuildIT</vt:lpstr>
      <vt:lpstr>Example 2.2: Construction Company BuildIT</vt:lpstr>
      <vt:lpstr>Process profile of BuildIT‘s  procure-to-pay process</vt:lpstr>
      <vt:lpstr>PowerPoint-Präsentation</vt:lpstr>
      <vt:lpstr>Exercise 2.6: University</vt:lpstr>
      <vt:lpstr>Exercise 2.6: University</vt:lpstr>
      <vt:lpstr>Exercise 2.7: Manageabilty and Impact</vt:lpstr>
      <vt:lpstr>Example of SAP Process Map</vt:lpstr>
      <vt:lpstr>Chapter 2: Process Identification</vt:lpstr>
      <vt:lpstr>Selection Criteria</vt:lpstr>
      <vt:lpstr>Exercise 2.8: Selection Criteria</vt:lpstr>
      <vt:lpstr>Process Performance Measures</vt:lpstr>
      <vt:lpstr>Example 2.3: Restaurant </vt:lpstr>
      <vt:lpstr>Exercise 2.9: Travel Agency</vt:lpstr>
      <vt:lpstr>Exercise 2.9: Travel Agency</vt:lpstr>
      <vt:lpstr>Balanced scorecards with cascading  process performance measures</vt:lpstr>
      <vt:lpstr>Process Portfolio</vt:lpstr>
      <vt:lpstr>Exercise 2.10: University</vt:lpstr>
      <vt:lpstr>Exercise 2.10: University</vt:lpstr>
      <vt:lpstr>Exercise 2.10: University</vt:lpstr>
      <vt:lpstr>Chapter 2: Process Identification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2018-01-12T14:33:51Z</dcterms:created>
  <dcterms:modified xsi:type="dcterms:W3CDTF">2018-03-14T16:07:19Z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