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25" r:id="rId3"/>
    <p:sldId id="358" r:id="rId4"/>
    <p:sldId id="367" r:id="rId5"/>
    <p:sldId id="368" r:id="rId6"/>
    <p:sldId id="369" r:id="rId7"/>
    <p:sldId id="378" r:id="rId8"/>
    <p:sldId id="370" r:id="rId9"/>
    <p:sldId id="379" r:id="rId10"/>
    <p:sldId id="380" r:id="rId11"/>
    <p:sldId id="381" r:id="rId12"/>
    <p:sldId id="371" r:id="rId13"/>
    <p:sldId id="360" r:id="rId14"/>
    <p:sldId id="372" r:id="rId15"/>
    <p:sldId id="382" r:id="rId16"/>
    <p:sldId id="373" r:id="rId17"/>
    <p:sldId id="361" r:id="rId18"/>
    <p:sldId id="353" r:id="rId19"/>
    <p:sldId id="362" r:id="rId20"/>
    <p:sldId id="300" r:id="rId21"/>
  </p:sldIdLst>
  <p:sldSz cx="9144000" cy="6858000" type="screen4x3"/>
  <p:notesSz cx="7045325" cy="9345613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45" d="100"/>
          <a:sy n="45" d="100"/>
        </p:scale>
        <p:origin x="2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686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2454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574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1319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735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204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9165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991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069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5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13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Cth</a:t>
            </a:r>
            <a:r>
              <a:rPr lang="en-US" dirty="0"/>
              <a:t> 2: PMH oleh </a:t>
            </a:r>
            <a:r>
              <a:rPr lang="en-US" dirty="0" err="1"/>
              <a:t>penguasa</a:t>
            </a:r>
            <a:r>
              <a:rPr lang="en-US" dirty="0"/>
              <a:t>, </a:t>
            </a:r>
            <a:r>
              <a:rPr lang="en-US" dirty="0" err="1"/>
              <a:t>rakyat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kesulitan</a:t>
            </a:r>
            <a:r>
              <a:rPr lang="en-US" dirty="0"/>
              <a:t> </a:t>
            </a:r>
            <a:r>
              <a:rPr lang="en-US" dirty="0" err="1"/>
              <a:t>mengakses</a:t>
            </a:r>
            <a:r>
              <a:rPr lang="en-US" dirty="0"/>
              <a:t> data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pembuktian</a:t>
            </a:r>
            <a:r>
              <a:rPr lang="en-US" dirty="0"/>
              <a:t>. </a:t>
            </a:r>
            <a:r>
              <a:rPr lang="en-US" dirty="0" err="1"/>
              <a:t>Maka</a:t>
            </a:r>
            <a:r>
              <a:rPr lang="en-US" dirty="0"/>
              <a:t>, </a:t>
            </a:r>
            <a:r>
              <a:rPr lang="en-ID" b="1" dirty="0" err="1"/>
              <a:t>pihak</a:t>
            </a:r>
            <a:r>
              <a:rPr lang="en-ID" b="1" dirty="0"/>
              <a:t> </a:t>
            </a:r>
            <a:r>
              <a:rPr lang="en-ID" b="1" dirty="0" err="1"/>
              <a:t>pemerintah</a:t>
            </a:r>
            <a:r>
              <a:rPr lang="en-ID" b="1" dirty="0"/>
              <a:t> (</a:t>
            </a:r>
            <a:r>
              <a:rPr lang="en-ID" b="1" dirty="0" err="1"/>
              <a:t>penguasa</a:t>
            </a:r>
            <a:r>
              <a:rPr lang="en-ID" b="1" dirty="0"/>
              <a:t>)</a:t>
            </a:r>
            <a:r>
              <a:rPr lang="en-ID" dirty="0"/>
              <a:t> </a:t>
            </a:r>
            <a:r>
              <a:rPr lang="en-ID" dirty="0" err="1"/>
              <a:t>diwajibkan</a:t>
            </a:r>
            <a:r>
              <a:rPr lang="en-ID" dirty="0"/>
              <a:t> </a:t>
            </a:r>
            <a:r>
              <a:rPr lang="en-ID" dirty="0" err="1"/>
              <a:t>membuktikan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tindakan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sah</a:t>
            </a:r>
            <a:r>
              <a:rPr lang="en-ID" dirty="0"/>
              <a:t> dan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melawan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.</a:t>
            </a:r>
          </a:p>
          <a:p>
            <a:r>
              <a:rPr lang="en-ID" dirty="0" err="1"/>
              <a:t>Atau</a:t>
            </a:r>
            <a:r>
              <a:rPr lang="en-ID" dirty="0"/>
              <a:t>, </a:t>
            </a:r>
            <a:r>
              <a:rPr lang="en-ID" dirty="0" err="1"/>
              <a:t>beban</a:t>
            </a:r>
            <a:r>
              <a:rPr lang="en-ID" dirty="0"/>
              <a:t> </a:t>
            </a:r>
            <a:r>
              <a:rPr lang="en-ID" dirty="0" err="1"/>
              <a:t>pembuktian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gugatan</a:t>
            </a:r>
            <a:r>
              <a:rPr lang="en-ID" dirty="0"/>
              <a:t> </a:t>
            </a:r>
            <a:r>
              <a:rPr lang="en-ID" dirty="0" err="1"/>
              <a:t>ganti</a:t>
            </a:r>
            <a:r>
              <a:rPr lang="en-ID" dirty="0"/>
              <a:t> </a:t>
            </a:r>
            <a:r>
              <a:rPr lang="en-ID" dirty="0" err="1"/>
              <a:t>rugi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dibebankan</a:t>
            </a:r>
            <a:r>
              <a:rPr lang="en-ID" dirty="0"/>
              <a:t> </a:t>
            </a:r>
            <a:r>
              <a:rPr lang="en-ID" dirty="0" err="1"/>
              <a:t>kpd</a:t>
            </a:r>
            <a:r>
              <a:rPr lang="en-ID" dirty="0"/>
              <a:t> </a:t>
            </a:r>
            <a:r>
              <a:rPr lang="en-ID" dirty="0" err="1"/>
              <a:t>pelaku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, </a:t>
            </a:r>
            <a:r>
              <a:rPr lang="en-ID" dirty="0" err="1"/>
              <a:t>bukan</a:t>
            </a:r>
            <a:r>
              <a:rPr lang="en-ID" dirty="0"/>
              <a:t> </a:t>
            </a:r>
            <a:r>
              <a:rPr lang="en-ID" dirty="0" err="1"/>
              <a:t>konsumen</a:t>
            </a:r>
            <a:endParaRPr lang="en-ID" dirty="0"/>
          </a:p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410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905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844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59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3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02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PEMBUKTIAN DALAM HUKUM ACARA PERDATA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PEMBUKTIAN DALAM HUKUM ACARA PERDATA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PEMBUKTIAN DALAM HUKUM ACARA PERDATA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6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Saksi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Suami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lphaLcPeriod"/>
            </a:pPr>
            <a:r>
              <a:rPr lang="fi-FI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 atau orang tua dari salah satu pihak</a:t>
            </a:r>
          </a:p>
          <a:p>
            <a:pPr marL="457200" indent="-457200" algn="l">
              <a:buAutoNum type="alphaL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yang punya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lphaLcPeriod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cukup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kecuali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didukung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Unus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testis,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nullus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testis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saksi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saksi</a:t>
            </a:r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12411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Saksi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66DEAFE4-A1D3-19B1-2809-004C89A2D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228266"/>
              </p:ext>
            </p:extLst>
          </p:nvPr>
        </p:nvGraphicFramePr>
        <p:xfrm>
          <a:off x="1283803" y="1978092"/>
          <a:ext cx="6744581" cy="2901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2390">
                  <a:extLst>
                    <a:ext uri="{9D8B030D-6E8A-4147-A177-3AD203B41FA5}">
                      <a16:colId xmlns:a16="http://schemas.microsoft.com/office/drawing/2014/main" val="1345321799"/>
                    </a:ext>
                  </a:extLst>
                </a:gridCol>
                <a:gridCol w="2363186">
                  <a:extLst>
                    <a:ext uri="{9D8B030D-6E8A-4147-A177-3AD203B41FA5}">
                      <a16:colId xmlns:a16="http://schemas.microsoft.com/office/drawing/2014/main" val="3898949869"/>
                    </a:ext>
                  </a:extLst>
                </a:gridCol>
                <a:gridCol w="2609005">
                  <a:extLst>
                    <a:ext uri="{9D8B030D-6E8A-4147-A177-3AD203B41FA5}">
                      <a16:colId xmlns:a16="http://schemas.microsoft.com/office/drawing/2014/main" val="262950225"/>
                    </a:ext>
                  </a:extLst>
                </a:gridCol>
              </a:tblGrid>
              <a:tr h="619264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Unsur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Saksi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Saksi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Ahli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7210168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Dasar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Keterangan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Pengalaman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langsung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Pengetahuan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/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kepakaran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48969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Fokus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Fakta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Analisis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/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pendapat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48582"/>
                  </a:ext>
                </a:extLst>
              </a:tr>
              <a:tr h="892898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Contoh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Melihat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peristiwa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kecelakaan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Ahli forensic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menjelaskan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penyebab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luka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591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828797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Persangkaan </a:t>
            </a:r>
            <a:r>
              <a:rPr lang="sv-SE" sz="36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(presumptions)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 mana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menyimpulkan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yang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Persangkaan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seksama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kesesuaian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Persangkaan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AutoNum type="alphaLcPeriod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Persangkaan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hakim: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penilaian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logis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hakim.</a:t>
            </a:r>
          </a:p>
        </p:txBody>
      </p:sp>
    </p:spTree>
    <p:extLst>
      <p:ext uri="{BB962C8B-B14F-4D97-AF65-F5344CB8AC3E}">
        <p14:creationId xmlns:p14="http://schemas.microsoft.com/office/powerpoint/2010/main" val="236863022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Pengakuan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lawan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lain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salah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penuh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240257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Sumpah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Sumpah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khidmat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diucapkan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menjanjikan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Sumpah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disumpah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sumpah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ditawarkan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lawan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896730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Sumpah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Sumpah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Sumpah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Pemutus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(decisive oath)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diminta oleh salah satu pihak untuk mengakhiri perkara.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Sumpah Tambahan </a:t>
            </a:r>
            <a:r>
              <a:rPr lang="fi-FI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(suppletory oath)</a:t>
            </a: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diminta oleh hakim untuk melengkapi alat bukti yang tidak lengkap.</a:t>
            </a:r>
            <a:endParaRPr lang="en-ID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383464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 Penilaian Alat Bukti oleh Hakim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kecuali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Conviction Intime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Keyakinan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menyusun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pertimbangan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logis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0560794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Nilai dan Kekuatan Alat Bukti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3BD42C3F-BBA1-C4A0-7737-3EBF966CB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485525"/>
              </p:ext>
            </p:extLst>
          </p:nvPr>
        </p:nvGraphicFramePr>
        <p:xfrm>
          <a:off x="1259632" y="2131060"/>
          <a:ext cx="6480720" cy="31701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504227381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3135642504"/>
                    </a:ext>
                  </a:extLst>
                </a:gridCol>
              </a:tblGrid>
              <a:tr h="58721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Alat Bukti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Kekuatan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Pembuktian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4545403"/>
                  </a:ext>
                </a:extLst>
              </a:tr>
              <a:tr h="43048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Akta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Otentik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Sempurna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dan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mengikat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472909"/>
                  </a:ext>
                </a:extLst>
              </a:tr>
              <a:tr h="43048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Akta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di Bawah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Tangan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Sempurna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jika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diakui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023378"/>
                  </a:ext>
                </a:extLst>
              </a:tr>
              <a:tr h="43048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Saksi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Bebas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dinilai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hakim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506071"/>
                  </a:ext>
                </a:extLst>
              </a:tr>
              <a:tr h="43048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Persangkaan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Bebas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dinilai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hakim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548232"/>
                  </a:ext>
                </a:extLst>
              </a:tr>
              <a:tr h="43048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Pengakuan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di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Sidang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Sempurna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dan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mengikat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9395206"/>
                  </a:ext>
                </a:extLst>
              </a:tr>
              <a:tr h="43048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Sumpah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Mengikat</a:t>
                      </a:r>
                      <a:r>
                        <a:rPr lang="en-US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dan </a:t>
                      </a:r>
                      <a:r>
                        <a:rPr lang="en-US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menentukan</a:t>
                      </a:r>
                      <a:endParaRPr lang="en-ID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775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911664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sv-SE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kasus</a:t>
            </a:r>
            <a:endParaRPr kumimoji="0" lang="id-ID" sz="3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mengklaim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meminjamkan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 →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kwitansi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mengembalikan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→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menghadirkan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8659366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 merupakan hal penting dalam penyelesaian perkara perdata.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mempertimbangkan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menilai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objektif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912627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meyakinkan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kebenaran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dalil-dalil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benar-benar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diklaim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salah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melibatkan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penyajian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alat-alat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Beban Pembuktian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163 HIR /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1865 BW:</a:t>
            </a: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siapa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mengaku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haknya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membuktikan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.”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gugatannya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bantahannya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42100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Pembuktian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Audi et Alteram Partem</a:t>
            </a:r>
          </a:p>
          <a:p>
            <a:pPr marL="457200" indent="-457200" algn="l"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Terbalik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mana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dialihkan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sebaliknya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 startAt="3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Legal Proof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tegas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941011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pt-BR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 Bukti dalam Hukum Acara Perdata</a:t>
            </a:r>
          </a:p>
        </p:txBody>
      </p:sp>
    </p:spTree>
    <p:extLst>
      <p:ext uri="{BB962C8B-B14F-4D97-AF65-F5344CB8AC3E}">
        <p14:creationId xmlns:p14="http://schemas.microsoft.com/office/powerpoint/2010/main" val="142040149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Bukti Tertulis (Surat)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Otentik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hadapan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notaris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PPAT,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catatan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membuktikan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mutlak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otentik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mencatat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kejadian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Notaris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Tanah</a:t>
            </a:r>
          </a:p>
        </p:txBody>
      </p:sp>
    </p:spTree>
    <p:extLst>
      <p:ext uri="{BB962C8B-B14F-4D97-AF65-F5344CB8AC3E}">
        <p14:creationId xmlns:p14="http://schemas.microsoft.com/office/powerpoint/2010/main" val="127721891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Bukti Tertulis (Surat)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 di Bawah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kehadiran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sempurna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disangkal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dihadiri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kehadiran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mengubah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statusnya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otentik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76715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Saksi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memberikan keterangan guna kepentingan pemeriksaan suatu perkara, yang ia dengar sendiri, ia lihat sendiri, dan ia alami sendiri.</a:t>
            </a:r>
          </a:p>
          <a:p>
            <a:pPr algn="l"/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 syarat:</a:t>
            </a:r>
          </a:p>
          <a:p>
            <a:pPr marL="457200" indent="-457200" algn="l">
              <a:buAutoNum type="arabicPeriod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 </a:t>
            </a: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Harus mengalami, melihat, atau mendengar sendiri.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jujur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 boleh direkayasa atau karena tekanan.</a:t>
            </a:r>
          </a:p>
          <a:p>
            <a:pPr marL="457200" indent="-457200" algn="l">
              <a:buAutoNum type="arabicPeriod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Bukan Opini atau dugaan, tapi pernyataan faktual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05347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Saksi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cukup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cakap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memengaruhi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objektivitas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bersaksi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pengampuan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91523183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8416</TotalTime>
  <Words>872</Words>
  <Application>Microsoft Office PowerPoint</Application>
  <PresentationFormat>On-screen Show (4:3)</PresentationFormat>
  <Paragraphs>109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518</cp:revision>
  <cp:lastPrinted>2017-08-29T02:54:51Z</cp:lastPrinted>
  <dcterms:created xsi:type="dcterms:W3CDTF">2010-04-18T12:06:30Z</dcterms:created>
  <dcterms:modified xsi:type="dcterms:W3CDTF">2025-04-16T07:58:03Z</dcterms:modified>
</cp:coreProperties>
</file>