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</p:sldMasterIdLst>
  <p:notesMasterIdLst>
    <p:notesMasterId r:id="rId26"/>
  </p:notesMasterIdLst>
  <p:sldIdLst>
    <p:sldId id="27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B6F183-9D93-49ED-880E-A3036D353FF2}" type="datetimeFigureOut">
              <a:rPr lang="en-US" smtClean="0"/>
              <a:t>3/15/2025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3D157-3207-4485-985C-F0933B8B3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571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4pPr marL="1714500" indent="-3429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6248400" y="6381750"/>
            <a:ext cx="2895600" cy="476250"/>
          </a:xfrm>
        </p:spPr>
        <p:txBody>
          <a:bodyPr/>
          <a:lstStyle>
            <a:lvl1pPr algn="l" eaLnBrk="0" hangingPunct="0">
              <a:defRPr sz="1000"/>
            </a:lvl1pPr>
          </a:lstStyle>
          <a:p>
            <a:pPr>
              <a:defRPr/>
            </a:pPr>
            <a:r>
              <a:rPr lang="en-US"/>
              <a:t>Learning objective 1:  </a:t>
            </a:r>
            <a:r>
              <a:rPr lang="en-US" b="0"/>
              <a:t>Explain why managers analyze financial statements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0" y="6381750"/>
            <a:ext cx="1066800" cy="476250"/>
          </a:xfrm>
        </p:spPr>
        <p:txBody>
          <a:bodyPr/>
          <a:lstStyle>
            <a:lvl1pPr eaLnBrk="0" hangingPunct="0">
              <a:defRPr sz="1000" dirty="0" smtClean="0"/>
            </a:lvl1pPr>
          </a:lstStyle>
          <a:p>
            <a:pPr>
              <a:defRPr/>
            </a:pPr>
            <a:r>
              <a:rPr lang="en-US"/>
              <a:t>Slide 14-</a:t>
            </a:r>
            <a:fld id="{25455474-B86E-48AB-8C1A-AED91F11EE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919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15-03-2025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96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15-03-2025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5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15-03-2025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744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15-03-2025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308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15-03-2025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563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en-US"/>
              <a:t>Learning objective 1:  </a:t>
            </a:r>
            <a:r>
              <a:rPr lang="en-US" b="0"/>
              <a:t>Explain why managers analyze financial statements</a:t>
            </a:r>
            <a:endParaRPr lang="en-US" sz="1400" b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dirty="0" smtClean="0"/>
            </a:lvl1pPr>
          </a:lstStyle>
          <a:p>
            <a:pPr>
              <a:defRPr/>
            </a:pPr>
            <a:r>
              <a:rPr lang="en-US"/>
              <a:t>Slide 14-</a:t>
            </a:r>
            <a:fld id="{4DA1A11A-D225-4088-A9A6-66B459ACE9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543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3716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3716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7338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en-US"/>
              <a:t>Learning objective 1:  </a:t>
            </a:r>
            <a:r>
              <a:rPr lang="en-US" b="0"/>
              <a:t>Explain why managers analyze financial statements</a:t>
            </a:r>
            <a:endParaRPr lang="en-US" sz="1400" b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dirty="0" smtClean="0"/>
            </a:lvl1pPr>
          </a:lstStyle>
          <a:p>
            <a:pPr>
              <a:defRPr/>
            </a:pPr>
            <a:r>
              <a:rPr lang="en-US"/>
              <a:t>Slide 14-</a:t>
            </a:r>
            <a:fld id="{9A4CB5EB-F50F-4F6C-9F46-5DB0A9EA64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785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15-03-2025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299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15-03-2025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146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15-03-2025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181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15-03-2025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360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15-03-2025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9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15-03-2025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686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solidFill>
            <a:srgbClr val="005B88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71842" dir="2700000" algn="ctr" rotWithShape="0">
              <a:srgbClr val="A5002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59436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 dirty="0" smtClean="0">
                <a:solidFill>
                  <a:srgbClr val="000000"/>
                </a:solidFill>
                <a:latin typeface="Liberation Sans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Learning objective 1:  Explain why managers analyze financial statements</a:t>
            </a:r>
            <a:endParaRPr lang="en-US" sz="140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019800"/>
            <a:ext cx="1066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dirty="0" smtClean="0">
                <a:solidFill>
                  <a:srgbClr val="000000"/>
                </a:solidFill>
                <a:latin typeface="Liberation Sans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Slide 14-</a:t>
            </a:r>
            <a:fld id="{4C986A13-A00D-47C9-BC99-4762D576A65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022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Font typeface="Wingdings" pitchFamily="2" charset="2"/>
        <a:buChar char="§"/>
        <a:defRPr sz="3000" b="1">
          <a:solidFill>
            <a:schemeClr val="tx1"/>
          </a:solidFill>
          <a:latin typeface="Liberation Sans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Font typeface="Wingdings" pitchFamily="2" charset="2"/>
        <a:buChar char="§"/>
        <a:defRPr sz="2800" b="1">
          <a:solidFill>
            <a:schemeClr val="tx1"/>
          </a:solidFill>
          <a:latin typeface="Liberation Sans" panose="020B0604020202020204" pitchFamily="34" charset="0"/>
        </a:defRPr>
      </a:lvl2pPr>
      <a:lvl3pPr marL="1143000" indent="-2286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Font typeface="Wingdings" pitchFamily="2" charset="2"/>
        <a:buChar char="§"/>
        <a:defRPr sz="2600" b="1">
          <a:solidFill>
            <a:schemeClr val="tx1"/>
          </a:solidFill>
          <a:latin typeface="Liberation Sans" panose="020B0604020202020204" pitchFamily="34" charset="0"/>
        </a:defRPr>
      </a:lvl3pPr>
      <a:lvl4pPr marL="1600200" indent="-2286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Char char="–"/>
        <a:defRPr sz="2400" b="1">
          <a:solidFill>
            <a:schemeClr val="tx1"/>
          </a:solidFill>
          <a:latin typeface="Liberation Sans" panose="020B0604020202020204" pitchFamily="34" charset="0"/>
        </a:defRPr>
      </a:lvl4pPr>
      <a:lvl5pPr marL="2057400" indent="-2286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Liberation Sans" panose="020B0604020202020204" pitchFamily="34" charset="0"/>
        </a:defRPr>
      </a:lvl5pPr>
      <a:lvl6pPr marL="25146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15-03-2025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60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scholar.google.com/" TargetMode="External"/><Relationship Id="rId3" Type="http://schemas.openxmlformats.org/officeDocument/2006/relationships/hyperlink" Target="https://www.vosviewer.com/download" TargetMode="External"/><Relationship Id="rId7" Type="http://schemas.openxmlformats.org/officeDocument/2006/relationships/hyperlink" Target="https://www.read.enago.com/" TargetMode="External"/><Relationship Id="rId2" Type="http://schemas.openxmlformats.org/officeDocument/2006/relationships/hyperlink" Target="https://harzing.com/resources/publish-or-perish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answerthepublic.com/" TargetMode="External"/><Relationship Id="rId5" Type="http://schemas.openxmlformats.org/officeDocument/2006/relationships/hyperlink" Target="https://www.connectedpapers.com/" TargetMode="External"/><Relationship Id="rId4" Type="http://schemas.openxmlformats.org/officeDocument/2006/relationships/hyperlink" Target="https://openknowledgemaps.org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601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d-ID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Tinjauan Literatur Awal</a:t>
            </a:r>
            <a:endParaRPr lang="en-US" altLang="en-US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34819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en-US" dirty="0">
              <a:cs typeface="Liberation Sans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dirty="0" err="1">
                <a:cs typeface="Liberation Sans" pitchFamily="34" charset="0"/>
              </a:rPr>
              <a:t>Membantu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peneliti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untuk</a:t>
            </a:r>
            <a:r>
              <a:rPr lang="en-US" altLang="en-US" dirty="0">
                <a:cs typeface="Liberation Sans" pitchFamily="34" charset="0"/>
              </a:rPr>
              <a:t>: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err="1">
                <a:cs typeface="Liberation Sans" pitchFamily="34" charset="0"/>
              </a:rPr>
              <a:t>Struktur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penelitian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tentang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pekerjaan</a:t>
            </a:r>
            <a:r>
              <a:rPr lang="en-US" altLang="en-US" dirty="0">
                <a:cs typeface="Liberation Sans" pitchFamily="34" charset="0"/>
              </a:rPr>
              <a:t> yang </a:t>
            </a:r>
            <a:r>
              <a:rPr lang="en-US" altLang="en-US" dirty="0" err="1">
                <a:cs typeface="Liberation Sans" pitchFamily="34" charset="0"/>
              </a:rPr>
              <a:t>sudah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dilakukan</a:t>
            </a:r>
            <a:r>
              <a:rPr lang="en-US" altLang="en-US" dirty="0">
                <a:cs typeface="Liberation Sans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err="1">
                <a:cs typeface="Liberation Sans" pitchFamily="34" charset="0"/>
              </a:rPr>
              <a:t>Mengembangkan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pernyataan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masalah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dengan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tepat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dan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jelas</a:t>
            </a:r>
            <a:endParaRPr lang="en-US" altLang="en-US" dirty="0">
              <a:cs typeface="Liberation Sans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en-US" dirty="0">
              <a:cs typeface="Liberation Sans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dirty="0" err="1">
                <a:cs typeface="Liberation Sans" pitchFamily="34" charset="0"/>
              </a:rPr>
              <a:t>Bermanfaat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dalam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proyek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penelitian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dasar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dan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terapan</a:t>
            </a:r>
            <a:endParaRPr lang="en-US" altLang="en-US" dirty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79569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2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Apa</a:t>
            </a:r>
            <a:r>
              <a:rPr lang="en-US" sz="3200" dirty="0">
                <a:ea typeface="Liberation Sans" panose="020B0604020202020204" pitchFamily="34" charset="0"/>
                <a:cs typeface="Liberation Sans" panose="020B0604020202020204" pitchFamily="34" charset="0"/>
              </a:rPr>
              <a:t> yang </a:t>
            </a:r>
            <a:r>
              <a:rPr lang="en-US" sz="32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Membuat</a:t>
            </a:r>
            <a:r>
              <a:rPr lang="en-US" sz="32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32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Pernyataan</a:t>
            </a:r>
            <a:r>
              <a:rPr lang="en-US" sz="32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32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Masalah</a:t>
            </a:r>
            <a:r>
              <a:rPr lang="en-US" sz="32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id-ID" sz="3200" dirty="0">
                <a:ea typeface="Liberation Sans" panose="020B0604020202020204" pitchFamily="34" charset="0"/>
                <a:cs typeface="Liberation Sans" panose="020B0604020202020204" pitchFamily="34" charset="0"/>
              </a:rPr>
              <a:t>menjadi </a:t>
            </a:r>
            <a:r>
              <a:rPr lang="en-US" sz="32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Bagus</a:t>
            </a:r>
            <a:r>
              <a:rPr lang="en-US" sz="3200" dirty="0">
                <a:ea typeface="Liberation Sans" panose="020B0604020202020204" pitchFamily="34" charset="0"/>
                <a:cs typeface="Liberation Sans" panose="020B0604020202020204" pitchFamily="34" charset="0"/>
              </a:rPr>
              <a:t>?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dirty="0">
              <a:cs typeface="Liberation Sans" pitchFamily="34" charset="0"/>
            </a:endParaRPr>
          </a:p>
          <a:p>
            <a:pPr eaLnBrk="1" hangingPunct="1"/>
            <a:endParaRPr lang="en-US" altLang="en-US" dirty="0">
              <a:cs typeface="Liberation Sans" pitchFamily="34" charset="0"/>
            </a:endParaRPr>
          </a:p>
          <a:p>
            <a:pPr eaLnBrk="1" hangingPunct="1"/>
            <a:r>
              <a:rPr lang="en-US" altLang="en-US" dirty="0" err="1">
                <a:cs typeface="Liberation Sans" pitchFamily="34" charset="0"/>
              </a:rPr>
              <a:t>Pernyataan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masalah</a:t>
            </a:r>
            <a:r>
              <a:rPr lang="en-US" altLang="en-US" dirty="0">
                <a:cs typeface="Liberation Sans" pitchFamily="34" charset="0"/>
              </a:rPr>
              <a:t> yang </a:t>
            </a:r>
            <a:r>
              <a:rPr lang="en-US" altLang="en-US" dirty="0" err="1">
                <a:cs typeface="Liberation Sans" pitchFamily="34" charset="0"/>
              </a:rPr>
              <a:t>baik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mencakup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keduanya</a:t>
            </a:r>
            <a:r>
              <a:rPr lang="en-US" altLang="en-US" dirty="0">
                <a:cs typeface="Liberation Sans" pitchFamily="34" charset="0"/>
              </a:rPr>
              <a:t>:</a:t>
            </a:r>
            <a:endParaRPr lang="id-ID" altLang="en-US" dirty="0">
              <a:cs typeface="Liberation Sans" pitchFamily="34" charset="0"/>
            </a:endParaRPr>
          </a:p>
          <a:p>
            <a:pPr lvl="1" eaLnBrk="1" hangingPunct="1"/>
            <a:r>
              <a:rPr lang="en-US" altLang="en-US" dirty="0" err="1">
                <a:cs typeface="Liberation Sans" pitchFamily="34" charset="0"/>
              </a:rPr>
              <a:t>Tujuan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penelitian</a:t>
            </a:r>
            <a:endParaRPr lang="en-US" altLang="en-US" dirty="0">
              <a:cs typeface="Liberation Sans" pitchFamily="34" charset="0"/>
            </a:endParaRPr>
          </a:p>
          <a:p>
            <a:pPr lvl="1" eaLnBrk="1" hangingPunct="1"/>
            <a:r>
              <a:rPr lang="en-US" altLang="en-US" dirty="0" err="1">
                <a:cs typeface="Liberation Sans" pitchFamily="34" charset="0"/>
              </a:rPr>
              <a:t>Pertanyaan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penelitian</a:t>
            </a:r>
            <a:endParaRPr lang="en-US" altLang="en-US" sz="3000" dirty="0">
              <a:cs typeface="Liberation Sans" pitchFamily="34" charset="0"/>
            </a:endParaRPr>
          </a:p>
          <a:p>
            <a:pPr eaLnBrk="1" hangingPunct="1"/>
            <a:endParaRPr lang="en-US" altLang="en-US" dirty="0">
              <a:cs typeface="Liberation Sans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932951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30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Pernyataan</a:t>
            </a:r>
            <a:r>
              <a:rPr lang="en-US" altLang="en-US" sz="30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altLang="en-US" sz="30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Masalah</a:t>
            </a:r>
            <a:r>
              <a:rPr lang="en-US" altLang="en-US" sz="3000" dirty="0">
                <a:ea typeface="Liberation Sans" panose="020B0604020202020204" pitchFamily="34" charset="0"/>
                <a:cs typeface="Liberation Sans" panose="020B0604020202020204" pitchFamily="34" charset="0"/>
              </a:rPr>
              <a:t> yang </a:t>
            </a:r>
            <a:r>
              <a:rPr lang="en-US" altLang="en-US" sz="30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Baik</a:t>
            </a:r>
            <a:endParaRPr lang="en-US" altLang="en-US" sz="30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8768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endParaRPr lang="en-US" sz="20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eaLnBrk="1" hangingPunct="1">
              <a:defRPr/>
            </a:pPr>
            <a:r>
              <a:rPr lang="fi-FI" sz="2000" dirty="0">
                <a:ea typeface="Liberation Sans" panose="020B0604020202020204" pitchFamily="34" charset="0"/>
                <a:cs typeface="Liberation Sans" panose="020B0604020202020204" pitchFamily="34" charset="0"/>
              </a:rPr>
              <a:t>Tujuan penelitian: alasan dilakukannya penelitian</a:t>
            </a:r>
            <a:endParaRPr lang="id-ID" sz="20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marL="0" indent="0" eaLnBrk="1" hangingPunct="1">
              <a:buNone/>
              <a:defRPr/>
            </a:pPr>
            <a:endParaRPr lang="en-US" sz="20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eaLnBrk="1" hangingPunct="1">
              <a:defRPr/>
            </a:pPr>
            <a:r>
              <a:rPr lang="en-US" sz="20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Tujuan</a:t>
            </a:r>
            <a:r>
              <a:rPr lang="en-US" sz="20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0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penelitian</a:t>
            </a:r>
            <a:r>
              <a:rPr lang="en-US" sz="20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0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terapan</a:t>
            </a:r>
            <a:r>
              <a:rPr lang="en-US" sz="2000" dirty="0">
                <a:ea typeface="Liberation Sans" panose="020B0604020202020204" pitchFamily="34" charset="0"/>
                <a:cs typeface="Liberation Sans" panose="020B0604020202020204" pitchFamily="34" charset="0"/>
              </a:rPr>
              <a:t>:</a:t>
            </a:r>
            <a:endParaRPr lang="id-ID" sz="20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lvl="1" eaLnBrk="1" hangingPunct="1">
              <a:defRPr/>
            </a:pPr>
            <a:r>
              <a:rPr lang="en-US" sz="20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untuk</a:t>
            </a:r>
            <a:r>
              <a:rPr lang="en-US" sz="20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0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memecahkan</a:t>
            </a:r>
            <a:r>
              <a:rPr lang="en-US" sz="20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0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masalah</a:t>
            </a:r>
            <a:r>
              <a:rPr lang="en-US" sz="20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0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tertentu</a:t>
            </a:r>
            <a:r>
              <a:rPr lang="en-US" sz="20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0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dalam</a:t>
            </a:r>
            <a:r>
              <a:rPr lang="en-US" sz="20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0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lingkungan</a:t>
            </a:r>
            <a:r>
              <a:rPr lang="en-US" sz="20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0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kerja</a:t>
            </a:r>
            <a:r>
              <a:rPr lang="en-US" sz="2000" dirty="0">
                <a:ea typeface="Liberation Sans" panose="020B0604020202020204" pitchFamily="34" charset="0"/>
                <a:cs typeface="Liberation Sans" panose="020B0604020202020204" pitchFamily="34" charset="0"/>
              </a:rPr>
              <a:t>;</a:t>
            </a:r>
          </a:p>
          <a:p>
            <a:pPr lvl="1" eaLnBrk="1" hangingPunct="1">
              <a:defRPr/>
            </a:pPr>
            <a:r>
              <a:rPr lang="en-US" sz="20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untuk</a:t>
            </a:r>
            <a:r>
              <a:rPr lang="en-US" sz="20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0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mengubah</a:t>
            </a:r>
            <a:r>
              <a:rPr lang="en-US" sz="20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0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sesuatu</a:t>
            </a:r>
            <a:r>
              <a:rPr lang="en-US" sz="2000" dirty="0">
                <a:ea typeface="Liberation Sans" panose="020B0604020202020204" pitchFamily="34" charset="0"/>
                <a:cs typeface="Liberation Sans" panose="020B0604020202020204" pitchFamily="34" charset="0"/>
              </a:rPr>
              <a:t>.</a:t>
            </a:r>
            <a:endParaRPr lang="id-ID" sz="20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marL="457200" lvl="1" indent="0" eaLnBrk="1" hangingPunct="1">
              <a:buNone/>
              <a:defRPr/>
            </a:pPr>
            <a:endParaRPr lang="en-US" sz="20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eaLnBrk="1" hangingPunct="1">
              <a:defRPr/>
            </a:pPr>
            <a:r>
              <a:rPr lang="en-US" sz="2000" dirty="0">
                <a:ea typeface="Liberation Sans" panose="020B0604020202020204" pitchFamily="34" charset="0"/>
                <a:cs typeface="Liberation Sans" panose="020B0604020202020204" pitchFamily="34" charset="0"/>
              </a:rPr>
              <a:t>Example:</a:t>
            </a:r>
          </a:p>
          <a:p>
            <a:pPr lvl="1" eaLnBrk="1" hangingPunct="1">
              <a:defRPr/>
            </a:pPr>
            <a:r>
              <a:rPr lang="en-US" sz="2000" i="1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Untuk</a:t>
            </a:r>
            <a:r>
              <a:rPr lang="en-US" sz="2000" i="1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000" i="1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mengetahui</a:t>
            </a:r>
            <a:r>
              <a:rPr lang="en-US" sz="2000" i="1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000" i="1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faktor-faktor</a:t>
            </a:r>
            <a:r>
              <a:rPr lang="en-US" sz="2000" i="1" dirty="0">
                <a:ea typeface="Liberation Sans" panose="020B0604020202020204" pitchFamily="34" charset="0"/>
                <a:cs typeface="Liberation Sans" panose="020B0604020202020204" pitchFamily="34" charset="0"/>
              </a:rPr>
              <a:t> yang </a:t>
            </a:r>
            <a:r>
              <a:rPr lang="en-US" sz="2000" i="1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meningkatkan</a:t>
            </a:r>
            <a:r>
              <a:rPr lang="en-US" sz="2000" i="1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000" i="1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komitmen</a:t>
            </a:r>
            <a:r>
              <a:rPr lang="en-US" sz="2000" i="1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000" i="1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pegawai</a:t>
            </a:r>
            <a:r>
              <a:rPr lang="en-US" sz="2000" i="1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000" i="1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terhadap</a:t>
            </a:r>
            <a:r>
              <a:rPr lang="en-US" sz="2000" i="1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000" i="1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organisasi</a:t>
            </a:r>
            <a:r>
              <a:rPr lang="en-US" sz="2000" i="1" dirty="0">
                <a:ea typeface="Liberation Sans" panose="020B0604020202020204" pitchFamily="34" charset="0"/>
                <a:cs typeface="Liberation Sans" panose="020B0604020202020204" pitchFamily="34" charset="0"/>
              </a:rPr>
              <a:t>;</a:t>
            </a:r>
            <a:endParaRPr lang="id-ID" sz="2000" i="1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marL="457200" lvl="1" indent="0" eaLnBrk="1" hangingPunct="1">
              <a:buNone/>
              <a:defRPr/>
            </a:pPr>
            <a:endParaRPr lang="en-US" sz="20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eaLnBrk="1" hangingPunct="1">
              <a:defRPr/>
            </a:pPr>
            <a:r>
              <a:rPr lang="sv-SE" sz="2000" dirty="0">
                <a:ea typeface="Liberation Sans" panose="020B0604020202020204" pitchFamily="34" charset="0"/>
                <a:cs typeface="Liberation Sans" panose="020B0604020202020204" pitchFamily="34" charset="0"/>
              </a:rPr>
              <a:t>Memungkinkan manajer untuk meningkatkan komitmen dan karenanya mengurangi pergantian, ketidakhadiran, dan meningkatkan tingkat kinerja.</a:t>
            </a:r>
            <a:endParaRPr lang="en-US" sz="20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0" y="6553200"/>
            <a:ext cx="1066800" cy="381000"/>
          </a:xfrm>
        </p:spPr>
        <p:txBody>
          <a:bodyPr/>
          <a:lstStyle/>
          <a:p>
            <a:pPr>
              <a:defRPr/>
            </a:pPr>
            <a:r>
              <a:rPr lang="en-US" dirty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477194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endParaRPr lang="en-GB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marL="0" indent="0" eaLnBrk="1" hangingPunct="1">
              <a:buNone/>
              <a:defRPr/>
            </a:pP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Tujuan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dari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penelitian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ini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ada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dua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:</a:t>
            </a:r>
            <a:endParaRPr lang="id-ID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marL="0" indent="0" eaLnBrk="1" hangingPunct="1">
              <a:buNone/>
              <a:defRPr/>
            </a:pP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</a:p>
          <a:p>
            <a:pPr eaLnBrk="1" hangingPunct="1">
              <a:defRPr/>
            </a:pP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untuk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mengidentifikasi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faktor-faktor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yang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mempengaruhi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pengalaman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menunggu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penumpang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dan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</a:p>
          <a:p>
            <a:pPr eaLnBrk="1" hangingPunct="1">
              <a:defRPr/>
            </a:pP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untuk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menyelidiki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kemungkinan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dampak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menunggu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terhadap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kepuasan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pelanggan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dan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evaluasi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layanan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. </a:t>
            </a:r>
            <a:endParaRPr lang="en-US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582783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A Good Problem Statement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9288"/>
            <a:ext cx="8229600" cy="4875312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18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Pertanyaan</a:t>
            </a:r>
            <a:r>
              <a:rPr lang="en-US" sz="18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8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penelitian</a:t>
            </a:r>
            <a:r>
              <a:rPr lang="en-US" sz="1800" dirty="0">
                <a:ea typeface="Liberation Sans" panose="020B0604020202020204" pitchFamily="34" charset="0"/>
                <a:cs typeface="Liberation Sans" panose="020B0604020202020204" pitchFamily="34" charset="0"/>
              </a:rPr>
              <a:t>: </a:t>
            </a:r>
          </a:p>
          <a:p>
            <a:pPr lvl="1" eaLnBrk="1" hangingPunct="1">
              <a:defRPr/>
            </a:pP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bagaimana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dengan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penelitiannya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(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apa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yang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ingin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Anda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pelajari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?)</a:t>
            </a:r>
          </a:p>
          <a:p>
            <a:pPr lvl="1" eaLnBrk="1" hangingPunct="1">
              <a:defRPr/>
            </a:pP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Menerjemahkan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masalah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menjadi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kebutuhan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spesifik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akan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informasi</a:t>
            </a:r>
            <a:endParaRPr lang="en-US" sz="16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eaLnBrk="1" hangingPunct="1">
              <a:defRPr/>
            </a:pPr>
            <a:endParaRPr lang="en-US" sz="18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eaLnBrk="1" hangingPunct="1">
              <a:defRPr/>
            </a:pPr>
            <a:r>
              <a:rPr lang="en-US" sz="18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Pertanyaan</a:t>
            </a:r>
            <a:r>
              <a:rPr lang="en-US" sz="18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8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penelitian</a:t>
            </a:r>
            <a:r>
              <a:rPr lang="en-US" sz="1800" dirty="0">
                <a:ea typeface="Liberation Sans" panose="020B0604020202020204" pitchFamily="34" charset="0"/>
                <a:cs typeface="Liberation Sans" panose="020B0604020202020204" pitchFamily="34" charset="0"/>
              </a:rPr>
              <a:t>:</a:t>
            </a:r>
          </a:p>
          <a:p>
            <a:pPr lvl="1" eaLnBrk="1" hangingPunct="1">
              <a:defRPr/>
            </a:pP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Terkait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dengan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tujuan</a:t>
            </a:r>
            <a:endParaRPr lang="en-US" sz="16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lvl="1" eaLnBrk="1" hangingPunct="1">
              <a:defRPr/>
            </a:pP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Jika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tujuannya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tidak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jelas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, kami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tidak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akan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dapat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merumuskan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pertanyaan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penelitian</a:t>
            </a:r>
            <a:endParaRPr lang="id-ID" sz="16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marL="457200" lvl="1" indent="0" eaLnBrk="1" hangingPunct="1">
              <a:buNone/>
              <a:defRPr/>
            </a:pPr>
            <a:endParaRPr lang="en-US" sz="16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eaLnBrk="1" hangingPunct="1">
              <a:defRPr/>
            </a:pPr>
            <a:r>
              <a:rPr lang="en-US" sz="18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Contoh</a:t>
            </a:r>
            <a:r>
              <a:rPr lang="en-US" sz="1800" dirty="0">
                <a:ea typeface="Liberation Sans" panose="020B0604020202020204" pitchFamily="34" charset="0"/>
                <a:cs typeface="Liberation Sans" panose="020B0604020202020204" pitchFamily="34" charset="0"/>
              </a:rPr>
              <a:t>:</a:t>
            </a:r>
          </a:p>
          <a:p>
            <a:pPr lvl="1" eaLnBrk="1" hangingPunct="1">
              <a:defRPr/>
            </a:pP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Apa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saja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faktor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yang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mempengaruhi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persepsi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pengalaman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menunggu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penumpang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maskapai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penerbangan</a:t>
            </a:r>
            <a:endParaRPr lang="en-US" sz="16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lvl="1" eaLnBrk="1" hangingPunct="1">
              <a:defRPr/>
            </a:pP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Sejauh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mana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faktor-faktor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ini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mempengaruhi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persepsi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waktu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tunggu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? </a:t>
            </a:r>
          </a:p>
          <a:p>
            <a:pPr lvl="1" eaLnBrk="1" hangingPunct="1">
              <a:defRPr/>
            </a:pP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Apa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konsekuensi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afektif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dari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menunggu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</a:p>
          <a:p>
            <a:pPr lvl="1" eaLnBrk="1" hangingPunct="1">
              <a:defRPr/>
            </a:pP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Bagaimana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pengaruh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memediasi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hubungan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antara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menunggu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dan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evaluasi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layanan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?</a:t>
            </a:r>
          </a:p>
          <a:p>
            <a:pPr lvl="1" eaLnBrk="1" hangingPunct="1">
              <a:defRPr/>
            </a:pP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Bagaimana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variabel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situasional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(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seperti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waktu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terisi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)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mempengaruhi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reaksi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pelanggan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terhadap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pengalaman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menunggu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232534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Pernyataan</a:t>
            </a: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Masalah</a:t>
            </a: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yang </a:t>
            </a: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Baik</a:t>
            </a:r>
            <a:endParaRPr lang="en-US" altLang="en-US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dirty="0">
              <a:cs typeface="Liberation Sans" pitchFamily="34" charset="0"/>
            </a:endParaRPr>
          </a:p>
          <a:p>
            <a:pPr eaLnBrk="1" hangingPunct="1"/>
            <a:r>
              <a:rPr lang="en-US" altLang="en-US" dirty="0" err="1">
                <a:cs typeface="Liberation Sans" pitchFamily="34" charset="0"/>
              </a:rPr>
              <a:t>Relevan</a:t>
            </a:r>
            <a:endParaRPr lang="en-US" altLang="en-US" dirty="0">
              <a:cs typeface="Liberation Sans" pitchFamily="34" charset="0"/>
            </a:endParaRPr>
          </a:p>
          <a:p>
            <a:pPr lvl="1" eaLnBrk="1" hangingPunct="1"/>
            <a:r>
              <a:rPr lang="en-US" altLang="en-US" dirty="0" err="1">
                <a:cs typeface="Liberation Sans" pitchFamily="34" charset="0"/>
              </a:rPr>
              <a:t>untuk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organisasi</a:t>
            </a:r>
            <a:endParaRPr lang="en-US" altLang="en-US" dirty="0">
              <a:cs typeface="Liberation Sans" pitchFamily="34" charset="0"/>
            </a:endParaRPr>
          </a:p>
          <a:p>
            <a:pPr eaLnBrk="1" hangingPunct="1"/>
            <a:r>
              <a:rPr lang="en-US" altLang="en-US" dirty="0" err="1">
                <a:cs typeface="Liberation Sans" pitchFamily="34" charset="0"/>
              </a:rPr>
              <a:t>Bisa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dilakukan</a:t>
            </a:r>
            <a:endParaRPr lang="en-US" altLang="en-US" dirty="0">
              <a:cs typeface="Liberation Sans" pitchFamily="34" charset="0"/>
            </a:endParaRPr>
          </a:p>
          <a:p>
            <a:pPr lvl="1" eaLnBrk="1" hangingPunct="1"/>
            <a:r>
              <a:rPr lang="en-US" altLang="en-US" dirty="0" err="1">
                <a:cs typeface="Liberation Sans" pitchFamily="34" charset="0"/>
              </a:rPr>
              <a:t>Anda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dapat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menjawab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pertanyaan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penelitian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dalam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batasan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proyek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penelitian</a:t>
            </a:r>
            <a:r>
              <a:rPr lang="en-US" altLang="en-US" dirty="0">
                <a:cs typeface="Liberation Sans" pitchFamily="34" charset="0"/>
              </a:rPr>
              <a:t>. </a:t>
            </a:r>
          </a:p>
          <a:p>
            <a:pPr eaLnBrk="1" hangingPunct="1"/>
            <a:r>
              <a:rPr lang="en-US" altLang="en-US" dirty="0" err="1">
                <a:cs typeface="Liberation Sans" pitchFamily="34" charset="0"/>
              </a:rPr>
              <a:t>Menarik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untukmu</a:t>
            </a:r>
            <a:r>
              <a:rPr lang="en-US" altLang="en-US" dirty="0">
                <a:cs typeface="Liberation Sans" pitchFamily="34" charset="0"/>
              </a:rPr>
              <a:t>!</a:t>
            </a:r>
            <a:endParaRPr lang="en-US" altLang="en-US" sz="2800" dirty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429103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Jenis</a:t>
            </a: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Pertanyaan</a:t>
            </a: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Dasar</a:t>
            </a:r>
            <a:endParaRPr lang="en-US" altLang="en-US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40963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dirty="0">
              <a:cs typeface="Liberation Sans" pitchFamily="34" charset="0"/>
            </a:endParaRPr>
          </a:p>
          <a:p>
            <a:pPr eaLnBrk="1" hangingPunct="1"/>
            <a:endParaRPr lang="en-US" altLang="en-US" dirty="0">
              <a:cs typeface="Liberation Sans" pitchFamily="34" charset="0"/>
            </a:endParaRPr>
          </a:p>
          <a:p>
            <a:pPr eaLnBrk="1" hangingPunct="1"/>
            <a:r>
              <a:rPr lang="en-US" altLang="en-US" sz="3600" dirty="0" err="1">
                <a:cs typeface="Liberation Sans" pitchFamily="34" charset="0"/>
              </a:rPr>
              <a:t>Penyelidikan</a:t>
            </a:r>
            <a:r>
              <a:rPr lang="id-ID" altLang="en-US" sz="3600" dirty="0">
                <a:cs typeface="Liberation Sans" pitchFamily="34" charset="0"/>
              </a:rPr>
              <a:t>/Exploratory</a:t>
            </a:r>
            <a:endParaRPr lang="en-US" altLang="en-US" sz="3600" dirty="0">
              <a:cs typeface="Liberation Sans" pitchFamily="34" charset="0"/>
            </a:endParaRPr>
          </a:p>
          <a:p>
            <a:pPr eaLnBrk="1" hangingPunct="1"/>
            <a:r>
              <a:rPr lang="en-US" altLang="en-US" sz="3600" dirty="0" err="1">
                <a:cs typeface="Liberation Sans" pitchFamily="34" charset="0"/>
              </a:rPr>
              <a:t>Deskriptif</a:t>
            </a:r>
            <a:endParaRPr lang="en-US" altLang="en-US" sz="3600" dirty="0">
              <a:cs typeface="Liberation Sans" pitchFamily="34" charset="0"/>
            </a:endParaRPr>
          </a:p>
          <a:p>
            <a:pPr eaLnBrk="1" hangingPunct="1"/>
            <a:r>
              <a:rPr lang="en-US" altLang="en-US" sz="3600" dirty="0" err="1">
                <a:cs typeface="Liberation Sans" pitchFamily="34" charset="0"/>
              </a:rPr>
              <a:t>Kausal</a:t>
            </a:r>
            <a:endParaRPr lang="en-US" altLang="en-US" sz="3600" dirty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419379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Jenis</a:t>
            </a: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Pertanyaan</a:t>
            </a: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Dasar</a:t>
            </a:r>
            <a:endParaRPr lang="en-US" altLang="en-US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41987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67544" y="1233264"/>
            <a:ext cx="8229600" cy="4572000"/>
          </a:xfrm>
        </p:spPr>
        <p:txBody>
          <a:bodyPr/>
          <a:lstStyle/>
          <a:p>
            <a:pPr eaLnBrk="1" hangingPunct="1"/>
            <a:endParaRPr lang="en-GB" altLang="en-US" dirty="0">
              <a:cs typeface="Liberation Sans" pitchFamily="34" charset="0"/>
            </a:endParaRPr>
          </a:p>
          <a:p>
            <a:pPr eaLnBrk="1" hangingPunct="1"/>
            <a:r>
              <a:rPr lang="en-GB" altLang="en-US" dirty="0" err="1">
                <a:cs typeface="Liberation Sans" pitchFamily="34" charset="0"/>
              </a:rPr>
              <a:t>Pertanyaan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eksplorasi</a:t>
            </a:r>
            <a:r>
              <a:rPr lang="en-GB" altLang="en-US" dirty="0">
                <a:cs typeface="Liberation Sans" pitchFamily="34" charset="0"/>
              </a:rPr>
              <a:t>:</a:t>
            </a:r>
          </a:p>
          <a:p>
            <a:pPr lvl="1" eaLnBrk="1" hangingPunct="1"/>
            <a:r>
              <a:rPr lang="en-GB" altLang="en-US" dirty="0" err="1">
                <a:cs typeface="Liberation Sans" pitchFamily="34" charset="0"/>
              </a:rPr>
              <a:t>tidak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banyak</a:t>
            </a:r>
            <a:r>
              <a:rPr lang="en-GB" altLang="en-US" dirty="0">
                <a:cs typeface="Liberation Sans" pitchFamily="34" charset="0"/>
              </a:rPr>
              <a:t> yang </a:t>
            </a:r>
            <a:r>
              <a:rPr lang="en-GB" altLang="en-US" dirty="0" err="1">
                <a:cs typeface="Liberation Sans" pitchFamily="34" charset="0"/>
              </a:rPr>
              <a:t>diketahui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mengenai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situasi</a:t>
            </a:r>
            <a:r>
              <a:rPr lang="en-GB" altLang="en-US" dirty="0">
                <a:cs typeface="Liberation Sans" pitchFamily="34" charset="0"/>
              </a:rPr>
              <a:t> yang </a:t>
            </a:r>
            <a:r>
              <a:rPr lang="en-GB" altLang="en-US" dirty="0" err="1">
                <a:cs typeface="Liberation Sans" pitchFamily="34" charset="0"/>
              </a:rPr>
              <a:t>ada</a:t>
            </a:r>
            <a:r>
              <a:rPr lang="en-GB" altLang="en-US" dirty="0">
                <a:cs typeface="Liberation Sans" pitchFamily="34" charset="0"/>
              </a:rPr>
              <a:t>, </a:t>
            </a:r>
            <a:r>
              <a:rPr lang="en-GB" altLang="en-US" dirty="0" err="1">
                <a:cs typeface="Liberation Sans" pitchFamily="34" charset="0"/>
              </a:rPr>
              <a:t>atau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tidak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ada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informasi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tersedia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mengenai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bagaimana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permasalahan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atau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isu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penelitian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serupa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telah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diselesaikan</a:t>
            </a:r>
            <a:r>
              <a:rPr lang="en-GB" altLang="en-US" dirty="0">
                <a:cs typeface="Liberation Sans" pitchFamily="34" charset="0"/>
              </a:rPr>
              <a:t> di </a:t>
            </a:r>
            <a:r>
              <a:rPr lang="en-GB" altLang="en-US" dirty="0" err="1">
                <a:cs typeface="Liberation Sans" pitchFamily="34" charset="0"/>
              </a:rPr>
              <a:t>masa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lalu</a:t>
            </a:r>
            <a:r>
              <a:rPr lang="en-GB" altLang="en-US" dirty="0">
                <a:cs typeface="Liberation Sans" pitchFamily="34" charset="0"/>
              </a:rPr>
              <a:t>. </a:t>
            </a:r>
          </a:p>
          <a:p>
            <a:pPr eaLnBrk="1" hangingPunct="1"/>
            <a:r>
              <a:rPr lang="en-GB" altLang="en-US" dirty="0" err="1">
                <a:cs typeface="Liberation Sans" pitchFamily="34" charset="0"/>
              </a:rPr>
              <a:t>Contoh</a:t>
            </a:r>
            <a:r>
              <a:rPr lang="en-GB" altLang="en-US" dirty="0">
                <a:cs typeface="Liberation Sans" pitchFamily="34" charset="0"/>
              </a:rPr>
              <a:t>:</a:t>
            </a:r>
          </a:p>
          <a:p>
            <a:pPr lvl="1" eaLnBrk="1" hangingPunct="1"/>
            <a:r>
              <a:rPr lang="en-GB" altLang="en-US" dirty="0" err="1">
                <a:cs typeface="Liberation Sans" pitchFamily="34" charset="0"/>
              </a:rPr>
              <a:t>Seorang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penyedia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layanan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ingin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mengetahui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mengapa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pelanggannya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beralih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ke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penyedia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layanan</a:t>
            </a:r>
            <a:r>
              <a:rPr lang="en-GB" altLang="en-US" dirty="0">
                <a:cs typeface="Liberation Sans" pitchFamily="34" charset="0"/>
              </a:rPr>
              <a:t> lain?</a:t>
            </a:r>
            <a:endParaRPr lang="en-US" altLang="en-US" sz="2800" dirty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426167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Jenis</a:t>
            </a: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Pertanyaan</a:t>
            </a: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Dasar</a:t>
            </a:r>
            <a:endParaRPr lang="en-US" altLang="en-US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43011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57200" y="1371600"/>
            <a:ext cx="8229600" cy="5225752"/>
          </a:xfrm>
        </p:spPr>
        <p:txBody>
          <a:bodyPr/>
          <a:lstStyle/>
          <a:p>
            <a:pPr eaLnBrk="1" hangingPunct="1"/>
            <a:r>
              <a:rPr lang="en-GB" altLang="en-US" sz="2400" dirty="0" err="1">
                <a:cs typeface="Liberation Sans" pitchFamily="34" charset="0"/>
              </a:rPr>
              <a:t>Pertanyaan</a:t>
            </a:r>
            <a:r>
              <a:rPr lang="en-GB" altLang="en-US" sz="2400" dirty="0">
                <a:cs typeface="Liberation Sans" pitchFamily="34" charset="0"/>
              </a:rPr>
              <a:t> </a:t>
            </a:r>
            <a:r>
              <a:rPr lang="en-GB" altLang="en-US" sz="2400" dirty="0" err="1">
                <a:cs typeface="Liberation Sans" pitchFamily="34" charset="0"/>
              </a:rPr>
              <a:t>deskriptif</a:t>
            </a:r>
            <a:r>
              <a:rPr lang="en-GB" altLang="en-US" sz="2400" dirty="0">
                <a:cs typeface="Liberation Sans" pitchFamily="34" charset="0"/>
              </a:rPr>
              <a:t>:</a:t>
            </a:r>
          </a:p>
          <a:p>
            <a:pPr lvl="1" eaLnBrk="1" hangingPunct="1"/>
            <a:r>
              <a:rPr lang="en-GB" altLang="en-US" sz="2200" dirty="0" err="1">
                <a:cs typeface="Liberation Sans" pitchFamily="34" charset="0"/>
              </a:rPr>
              <a:t>Memungkinkan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peneliti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untuk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mendeskripsikan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karakteristik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variabel</a:t>
            </a:r>
            <a:r>
              <a:rPr lang="en-GB" altLang="en-US" sz="2200" dirty="0">
                <a:cs typeface="Liberation Sans" pitchFamily="34" charset="0"/>
              </a:rPr>
              <a:t> yang </a:t>
            </a:r>
            <a:r>
              <a:rPr lang="en-GB" altLang="en-US" sz="2200" dirty="0" err="1">
                <a:cs typeface="Liberation Sans" pitchFamily="34" charset="0"/>
              </a:rPr>
              <a:t>diminati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dalam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suatu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situasi</a:t>
            </a:r>
            <a:r>
              <a:rPr lang="en-GB" altLang="en-US" sz="2200" dirty="0">
                <a:cs typeface="Liberation Sans" pitchFamily="34" charset="0"/>
              </a:rPr>
              <a:t>. </a:t>
            </a:r>
          </a:p>
          <a:p>
            <a:pPr eaLnBrk="1" hangingPunct="1"/>
            <a:r>
              <a:rPr lang="en-GB" altLang="en-US" sz="2400" dirty="0" err="1">
                <a:cs typeface="Liberation Sans" pitchFamily="34" charset="0"/>
              </a:rPr>
              <a:t>Contoh</a:t>
            </a:r>
            <a:r>
              <a:rPr lang="en-GB" altLang="en-US" sz="2400" dirty="0">
                <a:cs typeface="Liberation Sans" pitchFamily="34" charset="0"/>
              </a:rPr>
              <a:t>:</a:t>
            </a:r>
          </a:p>
          <a:p>
            <a:pPr lvl="1" eaLnBrk="1" hangingPunct="1"/>
            <a:r>
              <a:rPr lang="en-GB" altLang="en-US" sz="2200" dirty="0" err="1">
                <a:cs typeface="Liberation Sans" pitchFamily="34" charset="0"/>
              </a:rPr>
              <a:t>Bagaimana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profil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individu</a:t>
            </a:r>
            <a:r>
              <a:rPr lang="en-GB" altLang="en-US" sz="2200" dirty="0">
                <a:cs typeface="Liberation Sans" pitchFamily="34" charset="0"/>
              </a:rPr>
              <a:t> yang </a:t>
            </a:r>
            <a:r>
              <a:rPr lang="en-GB" altLang="en-US" sz="2200" dirty="0" err="1">
                <a:cs typeface="Liberation Sans" pitchFamily="34" charset="0"/>
              </a:rPr>
              <a:t>memiliki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tunggakan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pembayaran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pinjaman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selama</a:t>
            </a:r>
            <a:r>
              <a:rPr lang="en-GB" altLang="en-US" sz="2200" dirty="0">
                <a:cs typeface="Liberation Sans" pitchFamily="34" charset="0"/>
              </a:rPr>
              <a:t> 6 </a:t>
            </a:r>
            <a:r>
              <a:rPr lang="en-GB" altLang="en-US" sz="2200" dirty="0" err="1">
                <a:cs typeface="Liberation Sans" pitchFamily="34" charset="0"/>
              </a:rPr>
              <a:t>bulan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atau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lebih</a:t>
            </a:r>
            <a:r>
              <a:rPr lang="en-GB" altLang="en-US" sz="2200" dirty="0">
                <a:cs typeface="Liberation Sans" pitchFamily="34" charset="0"/>
              </a:rPr>
              <a:t>?</a:t>
            </a:r>
          </a:p>
          <a:p>
            <a:pPr lvl="1" eaLnBrk="1" hangingPunct="1"/>
            <a:r>
              <a:rPr lang="en-GB" altLang="en-US" sz="2200" dirty="0" err="1">
                <a:cs typeface="Liberation Sans" pitchFamily="34" charset="0"/>
              </a:rPr>
              <a:t>Profil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tersebut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akan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mencakup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rincian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usia</a:t>
            </a:r>
            <a:r>
              <a:rPr lang="en-GB" altLang="en-US" sz="2200" dirty="0">
                <a:cs typeface="Liberation Sans" pitchFamily="34" charset="0"/>
              </a:rPr>
              <a:t> rata-rata, </a:t>
            </a:r>
            <a:r>
              <a:rPr lang="en-GB" altLang="en-US" sz="2200" dirty="0" err="1">
                <a:cs typeface="Liberation Sans" pitchFamily="34" charset="0"/>
              </a:rPr>
              <a:t>pendapatan</a:t>
            </a:r>
            <a:r>
              <a:rPr lang="en-GB" altLang="en-US" sz="2200" dirty="0">
                <a:cs typeface="Liberation Sans" pitchFamily="34" charset="0"/>
              </a:rPr>
              <a:t>, </a:t>
            </a:r>
            <a:r>
              <a:rPr lang="en-GB" altLang="en-US" sz="2200" dirty="0" err="1">
                <a:cs typeface="Liberation Sans" pitchFamily="34" charset="0"/>
              </a:rPr>
              <a:t>sifat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pekerjaan</a:t>
            </a:r>
            <a:r>
              <a:rPr lang="en-GB" altLang="en-US" sz="2200" dirty="0">
                <a:cs typeface="Liberation Sans" pitchFamily="34" charset="0"/>
              </a:rPr>
              <a:t>, status </a:t>
            </a:r>
            <a:r>
              <a:rPr lang="en-GB" altLang="en-US" sz="2200" dirty="0" err="1">
                <a:cs typeface="Liberation Sans" pitchFamily="34" charset="0"/>
              </a:rPr>
              <a:t>pekerjaan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penuh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waktu</a:t>
            </a:r>
            <a:r>
              <a:rPr lang="en-GB" altLang="en-US" sz="2200" dirty="0">
                <a:cs typeface="Liberation Sans" pitchFamily="34" charset="0"/>
              </a:rPr>
              <a:t>/</a:t>
            </a:r>
            <a:r>
              <a:rPr lang="en-GB" altLang="en-US" sz="2200" dirty="0" err="1">
                <a:cs typeface="Liberation Sans" pitchFamily="34" charset="0"/>
              </a:rPr>
              <a:t>paruh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waktu</a:t>
            </a:r>
            <a:r>
              <a:rPr lang="en-GB" altLang="en-US" sz="2200" dirty="0">
                <a:cs typeface="Liberation Sans" pitchFamily="34" charset="0"/>
              </a:rPr>
              <a:t>, </a:t>
            </a:r>
            <a:r>
              <a:rPr lang="en-GB" altLang="en-US" sz="2200" dirty="0" err="1">
                <a:cs typeface="Liberation Sans" pitchFamily="34" charset="0"/>
              </a:rPr>
              <a:t>dan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sejenisnya</a:t>
            </a:r>
            <a:r>
              <a:rPr lang="en-GB" altLang="en-US" sz="2200" dirty="0">
                <a:cs typeface="Liberation Sans" pitchFamily="34" charset="0"/>
              </a:rPr>
              <a:t>. Hal </a:t>
            </a:r>
            <a:r>
              <a:rPr lang="en-GB" altLang="en-US" sz="2200" dirty="0" err="1">
                <a:cs typeface="Liberation Sans" pitchFamily="34" charset="0"/>
              </a:rPr>
              <a:t>ini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dapat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membantunya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memperoleh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informasi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lebih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lanjut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atau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segera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memutuskan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tipe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individu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mana</a:t>
            </a:r>
            <a:r>
              <a:rPr lang="en-GB" altLang="en-US" sz="2200" dirty="0">
                <a:cs typeface="Liberation Sans" pitchFamily="34" charset="0"/>
              </a:rPr>
              <a:t> yang </a:t>
            </a:r>
            <a:r>
              <a:rPr lang="en-GB" altLang="en-US" sz="2200" dirty="0" err="1">
                <a:cs typeface="Liberation Sans" pitchFamily="34" charset="0"/>
              </a:rPr>
              <a:t>tidak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memenuhi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syarat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untuk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mendapatkan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pinjaman</a:t>
            </a:r>
            <a:r>
              <a:rPr lang="en-GB" altLang="en-US" sz="2200" dirty="0">
                <a:cs typeface="Liberation Sans" pitchFamily="34" charset="0"/>
              </a:rPr>
              <a:t> di </a:t>
            </a:r>
            <a:r>
              <a:rPr lang="en-GB" altLang="en-US" sz="2200" dirty="0" err="1">
                <a:cs typeface="Liberation Sans" pitchFamily="34" charset="0"/>
              </a:rPr>
              <a:t>masa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depan</a:t>
            </a:r>
            <a:r>
              <a:rPr lang="en-GB" altLang="en-US" sz="2200" dirty="0">
                <a:cs typeface="Liberation Sans" pitchFamily="34" charset="0"/>
              </a:rPr>
              <a:t>.</a:t>
            </a:r>
            <a:endParaRPr lang="en-US" altLang="en-US" sz="2200" dirty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790991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d-ID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Jenis Pertanyaan Dasar</a:t>
            </a:r>
            <a:endParaRPr lang="en-US" altLang="en-US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44035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GB" altLang="en-US" dirty="0">
              <a:cs typeface="Liberation Sans" pitchFamily="34" charset="0"/>
            </a:endParaRPr>
          </a:p>
          <a:p>
            <a:pPr eaLnBrk="1" hangingPunct="1"/>
            <a:r>
              <a:rPr lang="en-GB" altLang="en-US" dirty="0" err="1">
                <a:cs typeface="Liberation Sans" pitchFamily="34" charset="0"/>
              </a:rPr>
              <a:t>Pertanyaan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kausal</a:t>
            </a:r>
            <a:r>
              <a:rPr lang="en-GB" altLang="en-US" dirty="0">
                <a:cs typeface="Liberation Sans" pitchFamily="34" charset="0"/>
              </a:rPr>
              <a:t>:</a:t>
            </a:r>
          </a:p>
          <a:p>
            <a:pPr lvl="1" eaLnBrk="1" hangingPunct="1"/>
            <a:r>
              <a:rPr lang="en-GB" altLang="en-US" dirty="0" err="1">
                <a:cs typeface="Liberation Sans" pitchFamily="34" charset="0"/>
              </a:rPr>
              <a:t>Menggambarkan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satu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atau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lebih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faktor</a:t>
            </a:r>
            <a:r>
              <a:rPr lang="en-GB" altLang="en-US" dirty="0">
                <a:cs typeface="Liberation Sans" pitchFamily="34" charset="0"/>
              </a:rPr>
              <a:t> yang </a:t>
            </a:r>
            <a:r>
              <a:rPr lang="en-GB" altLang="en-US" dirty="0" err="1">
                <a:cs typeface="Liberation Sans" pitchFamily="34" charset="0"/>
              </a:rPr>
              <a:t>menyebabkan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suatu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masalah</a:t>
            </a:r>
            <a:r>
              <a:rPr lang="en-GB" altLang="en-US" dirty="0">
                <a:cs typeface="Liberation Sans" pitchFamily="34" charset="0"/>
              </a:rPr>
              <a:t>.</a:t>
            </a:r>
          </a:p>
          <a:p>
            <a:pPr eaLnBrk="1" hangingPunct="1"/>
            <a:r>
              <a:rPr lang="en-GB" altLang="en-US" dirty="0" err="1">
                <a:cs typeface="Liberation Sans" pitchFamily="34" charset="0"/>
              </a:rPr>
              <a:t>Contoh</a:t>
            </a:r>
            <a:r>
              <a:rPr lang="en-GB" altLang="en-US" dirty="0">
                <a:cs typeface="Liberation Sans" pitchFamily="34" charset="0"/>
              </a:rPr>
              <a:t>:</a:t>
            </a:r>
          </a:p>
          <a:p>
            <a:pPr lvl="1" eaLnBrk="1" hangingPunct="1"/>
            <a:r>
              <a:rPr lang="en-GB" altLang="en-US" dirty="0" err="1">
                <a:cs typeface="Liberation Sans" pitchFamily="34" charset="0"/>
              </a:rPr>
              <a:t>Akankah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penjualan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produk</a:t>
            </a:r>
            <a:r>
              <a:rPr lang="en-GB" altLang="en-US" dirty="0">
                <a:cs typeface="Liberation Sans" pitchFamily="34" charset="0"/>
              </a:rPr>
              <a:t> X </a:t>
            </a:r>
            <a:r>
              <a:rPr lang="en-GB" altLang="en-US" dirty="0" err="1">
                <a:cs typeface="Liberation Sans" pitchFamily="34" charset="0"/>
              </a:rPr>
              <a:t>meningkat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jika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kita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meningkatkan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anggaran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iklan</a:t>
            </a:r>
            <a:r>
              <a:rPr lang="en-GB" altLang="en-US" dirty="0">
                <a:cs typeface="Liberation Sans" pitchFamily="34" charset="0"/>
              </a:rPr>
              <a:t>?</a:t>
            </a:r>
            <a:endParaRPr lang="en-US" altLang="en-US" sz="2800" dirty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477330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6000" dirty="0">
                <a:ea typeface="Liberation Sans" panose="020B0604020202020204" pitchFamily="34" charset="0"/>
                <a:cs typeface="Liberation Sans" panose="020B0604020202020204" pitchFamily="34" charset="0"/>
              </a:rPr>
              <a:t>Chapter 3</a:t>
            </a:r>
          </a:p>
        </p:txBody>
      </p:sp>
      <p:sp>
        <p:nvSpPr>
          <p:cNvPr id="26628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endParaRPr lang="en-US" altLang="en-US" sz="4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Liberation Sans" pitchFamily="34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en-US" altLang="en-US" sz="4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Liberation Sans" pitchFamily="34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altLang="en-US" sz="4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Liberation Sans" pitchFamily="34" charset="0"/>
              </a:rPr>
              <a:t>Defining and Refining the Problem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500398"/>
      </p:ext>
    </p:extLst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Proposal</a:t>
            </a:r>
            <a:r>
              <a:rPr lang="id-ID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Penelitian</a:t>
            </a:r>
            <a:endParaRPr lang="en-US" altLang="en-US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dirty="0">
              <a:cs typeface="Liberation Sans" pitchFamily="34" charset="0"/>
            </a:endParaRPr>
          </a:p>
          <a:p>
            <a:pPr eaLnBrk="1" hangingPunct="1"/>
            <a:endParaRPr lang="en-US" altLang="en-US" dirty="0">
              <a:cs typeface="Liberation Sans" pitchFamily="34" charset="0"/>
            </a:endParaRPr>
          </a:p>
          <a:p>
            <a:pPr eaLnBrk="1" hangingPunct="1"/>
            <a:r>
              <a:rPr lang="en-US" altLang="en-US" dirty="0">
                <a:cs typeface="Liberation Sans" pitchFamily="34" charset="0"/>
              </a:rPr>
              <a:t>Proposal </a:t>
            </a:r>
            <a:r>
              <a:rPr lang="en-US" altLang="en-US" dirty="0" err="1">
                <a:cs typeface="Liberation Sans" pitchFamily="34" charset="0"/>
              </a:rPr>
              <a:t>penelitian</a:t>
            </a:r>
            <a:r>
              <a:rPr lang="en-US" altLang="en-US" dirty="0">
                <a:cs typeface="Liberation Sans" pitchFamily="34" charset="0"/>
              </a:rPr>
              <a:t> yang </a:t>
            </a:r>
            <a:r>
              <a:rPr lang="en-US" altLang="en-US" dirty="0" err="1">
                <a:cs typeface="Liberation Sans" pitchFamily="34" charset="0"/>
              </a:rPr>
              <a:t>disusun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oleh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peneliti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merupakan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hasil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usaha</a:t>
            </a:r>
            <a:r>
              <a:rPr lang="en-US" altLang="en-US" dirty="0">
                <a:cs typeface="Liberation Sans" pitchFamily="34" charset="0"/>
              </a:rPr>
              <a:t> yang </a:t>
            </a:r>
            <a:r>
              <a:rPr lang="en-US" altLang="en-US" dirty="0" err="1">
                <a:cs typeface="Liberation Sans" pitchFamily="34" charset="0"/>
              </a:rPr>
              <a:t>terencana</a:t>
            </a:r>
            <a:r>
              <a:rPr lang="en-US" altLang="en-US" dirty="0">
                <a:cs typeface="Liberation Sans" pitchFamily="34" charset="0"/>
              </a:rPr>
              <a:t>, </a:t>
            </a:r>
            <a:r>
              <a:rPr lang="en-US" altLang="en-US" dirty="0" err="1">
                <a:cs typeface="Liberation Sans" pitchFamily="34" charset="0"/>
              </a:rPr>
              <a:t>terorganisir</a:t>
            </a:r>
            <a:r>
              <a:rPr lang="en-US" altLang="en-US" dirty="0">
                <a:cs typeface="Liberation Sans" pitchFamily="34" charset="0"/>
              </a:rPr>
              <a:t>, </a:t>
            </a:r>
            <a:r>
              <a:rPr lang="en-US" altLang="en-US" dirty="0" err="1">
                <a:cs typeface="Liberation Sans" pitchFamily="34" charset="0"/>
              </a:rPr>
              <a:t>dan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cermat</a:t>
            </a:r>
            <a:r>
              <a:rPr lang="en-US" altLang="en-US" dirty="0">
                <a:cs typeface="Liberation Sans" pitchFamily="34" charset="0"/>
              </a:rPr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625221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Proposal </a:t>
            </a: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Penelitian</a:t>
            </a: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Berisi</a:t>
            </a: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eaLnBrk="1" hangingPunct="1">
              <a:defRPr/>
            </a:pP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Judul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.</a:t>
            </a:r>
          </a:p>
          <a:p>
            <a:pPr eaLnBrk="1" hangingPunct="1">
              <a:defRPr/>
            </a:pP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Latar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belakang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penelitian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.</a:t>
            </a:r>
          </a:p>
          <a:p>
            <a:pPr lvl="1" eaLnBrk="1" hangingPunct="1">
              <a:defRPr/>
            </a:pP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Pernyataan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masalah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.</a:t>
            </a:r>
          </a:p>
          <a:p>
            <a:pPr marL="0" indent="0" eaLnBrk="1" hangingPunct="1">
              <a:buNone/>
              <a:defRPr/>
            </a:pP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	-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Tujuan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penelitian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.</a:t>
            </a:r>
          </a:p>
          <a:p>
            <a:pPr marL="0" indent="0" eaLnBrk="1" hangingPunct="1">
              <a:buNone/>
              <a:defRPr/>
            </a:pP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	-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Pertanyaan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penelitian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.</a:t>
            </a:r>
          </a:p>
          <a:p>
            <a:pPr eaLnBrk="1" hangingPunct="1">
              <a:defRPr/>
            </a:pP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Ruang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lingkup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penelitian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.</a:t>
            </a:r>
          </a:p>
          <a:p>
            <a:pPr eaLnBrk="1" hangingPunct="1">
              <a:defRPr/>
            </a:pP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Relevansi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penelitian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709722"/>
      </p:ext>
    </p:extLst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d-ID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Proposal Penelitian Berisi </a:t>
            </a: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eaLnBrk="1" hangingPunct="1">
              <a:defRPr/>
            </a:pP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Desain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penelitian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menawarkan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rincian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tentang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: </a:t>
            </a:r>
          </a:p>
          <a:p>
            <a:pPr marL="0" indent="0" eaLnBrk="1" hangingPunct="1">
              <a:buNone/>
              <a:defRPr/>
            </a:pPr>
            <a:r>
              <a:rPr lang="id-ID" dirty="0">
                <a:ea typeface="Liberation Sans" panose="020B0604020202020204" pitchFamily="34" charset="0"/>
                <a:cs typeface="Liberation Sans" panose="020B0604020202020204" pitchFamily="34" charset="0"/>
              </a:rPr>
              <a:t>	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A.</a:t>
            </a:r>
            <a:r>
              <a:rPr lang="id-ID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Jenis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studi</a:t>
            </a:r>
            <a:endParaRPr lang="en-US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marL="0" indent="0" eaLnBrk="1" hangingPunct="1">
              <a:buNone/>
              <a:defRPr/>
            </a:pPr>
            <a:r>
              <a:rPr lang="id-ID" dirty="0">
                <a:ea typeface="Liberation Sans" panose="020B0604020202020204" pitchFamily="34" charset="0"/>
                <a:cs typeface="Liberation Sans" panose="020B0604020202020204" pitchFamily="34" charset="0"/>
              </a:rPr>
              <a:t>	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B.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Metode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pengumpulan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data </a:t>
            </a:r>
          </a:p>
          <a:p>
            <a:pPr marL="0" indent="0" eaLnBrk="1" hangingPunct="1">
              <a:buNone/>
              <a:defRPr/>
            </a:pPr>
            <a:r>
              <a:rPr lang="id-ID" dirty="0">
                <a:ea typeface="Liberation Sans" panose="020B0604020202020204" pitchFamily="34" charset="0"/>
                <a:cs typeface="Liberation Sans" panose="020B0604020202020204" pitchFamily="34" charset="0"/>
              </a:rPr>
              <a:t>	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C.</a:t>
            </a:r>
            <a:r>
              <a:rPr lang="id-ID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Desain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pengambilan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sampel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.</a:t>
            </a:r>
          </a:p>
          <a:p>
            <a:pPr marL="0" indent="0" eaLnBrk="1" hangingPunct="1">
              <a:buNone/>
              <a:defRPr/>
            </a:pPr>
            <a:r>
              <a:rPr lang="id-ID" dirty="0">
                <a:ea typeface="Liberation Sans" panose="020B0604020202020204" pitchFamily="34" charset="0"/>
                <a:cs typeface="Liberation Sans" panose="020B0604020202020204" pitchFamily="34" charset="0"/>
              </a:rPr>
              <a:t>	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D.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Analisis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data.</a:t>
            </a:r>
          </a:p>
          <a:p>
            <a:pPr eaLnBrk="1" hangingPunct="1">
              <a:defRPr/>
            </a:pP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Kerangka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waktu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penelitian</a:t>
            </a:r>
            <a:endParaRPr lang="en-US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eaLnBrk="1" hangingPunct="1">
              <a:defRPr/>
            </a:pP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Anggaran</a:t>
            </a:r>
            <a:endParaRPr lang="en-US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eaLnBrk="1" hangingPunct="1">
              <a:defRPr/>
            </a:pP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Bibliografi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yang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dipilih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.</a:t>
            </a:r>
          </a:p>
          <a:p>
            <a:pPr eaLnBrk="1" hangingPunct="1">
              <a:defRPr/>
            </a:pPr>
            <a:endParaRPr lang="en-US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34393"/>
      </p:ext>
    </p:extLst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Mapping Idea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https://harzing.com/resources/publish-or-perish</a:t>
            </a:r>
            <a:endParaRPr lang="id-ID" dirty="0"/>
          </a:p>
          <a:p>
            <a:r>
              <a:rPr lang="en-US" dirty="0">
                <a:hlinkClick r:id="rId3"/>
              </a:rPr>
              <a:t>https://www.vosviewer.com/download</a:t>
            </a:r>
            <a:endParaRPr lang="id-ID" dirty="0"/>
          </a:p>
          <a:p>
            <a:r>
              <a:rPr lang="en-US" dirty="0">
                <a:hlinkClick r:id="rId4"/>
              </a:rPr>
              <a:t>https://openknowledgemaps.org/</a:t>
            </a:r>
            <a:endParaRPr lang="id-ID" dirty="0"/>
          </a:p>
          <a:p>
            <a:r>
              <a:rPr lang="en-US" dirty="0">
                <a:hlinkClick r:id="rId5"/>
              </a:rPr>
              <a:t>https://www.connectedpapers.com/</a:t>
            </a:r>
            <a:endParaRPr lang="id-ID" dirty="0"/>
          </a:p>
          <a:p>
            <a:r>
              <a:rPr lang="en-US" dirty="0">
                <a:hlinkClick r:id="rId6"/>
              </a:rPr>
              <a:t>https://answerthepublic.com/</a:t>
            </a:r>
            <a:endParaRPr lang="id-ID" dirty="0"/>
          </a:p>
          <a:p>
            <a:r>
              <a:rPr lang="en-US" dirty="0">
                <a:hlinkClick r:id="rId7"/>
              </a:rPr>
              <a:t>https://www.read.enago.com/</a:t>
            </a:r>
            <a:endParaRPr lang="id-ID" dirty="0"/>
          </a:p>
          <a:p>
            <a:r>
              <a:rPr lang="id-ID" dirty="0">
                <a:hlinkClick r:id="rId8"/>
              </a:rPr>
              <a:t>https://scholar.google.com/</a:t>
            </a:r>
            <a:endParaRPr lang="id-ID" dirty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14-</a:t>
            </a:r>
            <a:fld id="{25455474-B86E-48AB-8C1A-AED91F11EEB4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195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First Steps Research Process</a:t>
            </a:r>
          </a:p>
        </p:txBody>
      </p:sp>
      <p:pic>
        <p:nvPicPr>
          <p:cNvPr id="27651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4770" y="2075751"/>
            <a:ext cx="6845622" cy="2937425"/>
          </a:xfr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105955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Problem</a:t>
            </a:r>
          </a:p>
        </p:txBody>
      </p:sp>
      <p:sp>
        <p:nvSpPr>
          <p:cNvPr id="28675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altLang="en-US" dirty="0">
              <a:cs typeface="Liberation Sans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dirty="0">
              <a:cs typeface="Liberation Sans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dirty="0">
              <a:cs typeface="Liberation Sans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dirty="0" err="1">
                <a:cs typeface="Liberation Sans" pitchFamily="34" charset="0"/>
              </a:rPr>
              <a:t>Masalah</a:t>
            </a:r>
            <a:r>
              <a:rPr lang="en-US" altLang="en-US" dirty="0">
                <a:cs typeface="Liberation Sans" pitchFamily="34" charset="0"/>
              </a:rPr>
              <a:t>: </a:t>
            </a:r>
            <a:r>
              <a:rPr lang="en-US" altLang="en-US" dirty="0" err="1">
                <a:cs typeface="Liberation Sans" pitchFamily="34" charset="0"/>
              </a:rPr>
              <a:t>setiap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situasi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dimana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terdapat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kesenjangan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antara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keadaan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aktual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dan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keadaan</a:t>
            </a:r>
            <a:r>
              <a:rPr lang="en-US" altLang="en-US" dirty="0">
                <a:cs typeface="Liberation Sans" pitchFamily="34" charset="0"/>
              </a:rPr>
              <a:t> ideal yang </a:t>
            </a:r>
            <a:r>
              <a:rPr lang="en-US" altLang="en-US" dirty="0" err="1">
                <a:cs typeface="Liberation Sans" pitchFamily="34" charset="0"/>
              </a:rPr>
              <a:t>diinginkan</a:t>
            </a:r>
            <a:r>
              <a:rPr lang="en-US" altLang="en-US" dirty="0">
                <a:cs typeface="Liberation Sans" pitchFamily="34" charset="0"/>
              </a:rPr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239559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d-ID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Ruang Lingkup Masalah</a:t>
            </a:r>
            <a:endParaRPr lang="en-US" altLang="en-US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29699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57200" y="1449288"/>
            <a:ext cx="8229600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400" dirty="0" err="1">
                <a:cs typeface="Liberation Sans" pitchFamily="34" charset="0"/>
              </a:rPr>
              <a:t>Contoh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id-ID" altLang="en-US" sz="2400" dirty="0">
                <a:cs typeface="Liberation Sans" pitchFamily="34" charset="0"/>
              </a:rPr>
              <a:t>ruang lingkup masalah </a:t>
            </a:r>
            <a:r>
              <a:rPr lang="en-US" altLang="en-US" sz="2400" dirty="0">
                <a:cs typeface="Liberation Sans" pitchFamily="34" charset="0"/>
              </a:rPr>
              <a:t>yang </a:t>
            </a:r>
            <a:r>
              <a:rPr lang="en-US" altLang="en-US" sz="2400" dirty="0" err="1">
                <a:cs typeface="Liberation Sans" pitchFamily="34" charset="0"/>
              </a:rPr>
              <a:t>dapat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diamati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oleh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seorang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manajer</a:t>
            </a:r>
            <a:r>
              <a:rPr lang="en-US" altLang="en-US" sz="2400" dirty="0">
                <a:cs typeface="Liberation Sans" pitchFamily="34" charset="0"/>
              </a:rPr>
              <a:t> di </a:t>
            </a:r>
            <a:r>
              <a:rPr lang="en-US" altLang="en-US" sz="2400" dirty="0" err="1">
                <a:cs typeface="Liberation Sans" pitchFamily="34" charset="0"/>
              </a:rPr>
              <a:t>tempat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kerja</a:t>
            </a:r>
            <a:r>
              <a:rPr lang="en-US" altLang="en-US" sz="2400" dirty="0">
                <a:cs typeface="Liberation Sans" pitchFamily="34" charset="0"/>
              </a:rPr>
              <a:t>: </a:t>
            </a:r>
            <a:endParaRPr lang="id-ID" altLang="en-US" sz="2400" dirty="0">
              <a:cs typeface="Liberation Sans" pitchFamily="34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2400" dirty="0">
              <a:cs typeface="Liberation Sans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>
                <a:cs typeface="Liberation Sans" pitchFamily="34" charset="0"/>
              </a:rPr>
              <a:t>Program </a:t>
            </a:r>
            <a:r>
              <a:rPr lang="en-US" altLang="en-US" sz="2400" dirty="0" err="1">
                <a:cs typeface="Liberation Sans" pitchFamily="34" charset="0"/>
              </a:rPr>
              <a:t>pelatihan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tidak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seefektif</a:t>
            </a:r>
            <a:r>
              <a:rPr lang="en-US" altLang="en-US" sz="2400" dirty="0">
                <a:cs typeface="Liberation Sans" pitchFamily="34" charset="0"/>
              </a:rPr>
              <a:t> yang </a:t>
            </a:r>
            <a:r>
              <a:rPr lang="en-US" altLang="en-US" sz="2400" dirty="0" err="1">
                <a:cs typeface="Liberation Sans" pitchFamily="34" charset="0"/>
              </a:rPr>
              <a:t>diperkirakan</a:t>
            </a:r>
            <a:r>
              <a:rPr lang="en-US" altLang="en-US" sz="2400" dirty="0">
                <a:cs typeface="Liberation Sans" pitchFamily="34" charset="0"/>
              </a:rPr>
              <a:t>.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>
                <a:cs typeface="Liberation Sans" pitchFamily="34" charset="0"/>
              </a:rPr>
              <a:t>Volume </a:t>
            </a:r>
            <a:r>
              <a:rPr lang="en-US" altLang="en-US" sz="2400" dirty="0" err="1">
                <a:cs typeface="Liberation Sans" pitchFamily="34" charset="0"/>
              </a:rPr>
              <a:t>penjualan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suatu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produk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tidak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meningkat</a:t>
            </a:r>
            <a:r>
              <a:rPr lang="en-US" altLang="en-US" sz="2400" dirty="0">
                <a:cs typeface="Liberation Sans" pitchFamily="34" charset="0"/>
              </a:rPr>
              <a:t>.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 err="1">
                <a:cs typeface="Liberation Sans" pitchFamily="34" charset="0"/>
              </a:rPr>
              <a:t>Anggota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kelompok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minoritas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tidak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mengalami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kemajuan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dalam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karier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mereka</a:t>
            </a:r>
            <a:r>
              <a:rPr lang="en-US" altLang="en-US" sz="2400" dirty="0">
                <a:cs typeface="Liberation Sans" pitchFamily="34" charset="0"/>
              </a:rPr>
              <a:t>.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 err="1">
                <a:cs typeface="Liberation Sans" pitchFamily="34" charset="0"/>
              </a:rPr>
              <a:t>Sistem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informasi</a:t>
            </a:r>
            <a:r>
              <a:rPr lang="en-US" altLang="en-US" sz="2400" dirty="0">
                <a:cs typeface="Liberation Sans" pitchFamily="34" charset="0"/>
              </a:rPr>
              <a:t> yang </a:t>
            </a:r>
            <a:r>
              <a:rPr lang="en-US" altLang="en-US" sz="2400" dirty="0" err="1">
                <a:cs typeface="Liberation Sans" pitchFamily="34" charset="0"/>
              </a:rPr>
              <a:t>baru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dipasang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tidak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digunakan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oleh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para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manajer</a:t>
            </a:r>
            <a:r>
              <a:rPr lang="en-US" altLang="en-US" sz="2400" dirty="0">
                <a:cs typeface="Liberation Sans" pitchFamily="34" charset="0"/>
              </a:rPr>
              <a:t> yang </a:t>
            </a:r>
            <a:r>
              <a:rPr lang="en-US" altLang="en-US" sz="2400" dirty="0" err="1">
                <a:cs typeface="Liberation Sans" pitchFamily="34" charset="0"/>
              </a:rPr>
              <a:t>memang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dirancang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untuk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sistem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tersebut</a:t>
            </a:r>
            <a:r>
              <a:rPr lang="en-US" altLang="en-US" sz="2400" dirty="0">
                <a:cs typeface="Liberation Sans" pitchFamily="34" charset="0"/>
              </a:rPr>
              <a:t>.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 err="1">
                <a:cs typeface="Liberation Sans" pitchFamily="34" charset="0"/>
              </a:rPr>
              <a:t>Penerapan</a:t>
            </a:r>
            <a:r>
              <a:rPr lang="en-US" altLang="en-US" sz="2400" dirty="0">
                <a:cs typeface="Liberation Sans" pitchFamily="34" charset="0"/>
              </a:rPr>
              <a:t> jam </a:t>
            </a:r>
            <a:r>
              <a:rPr lang="en-US" altLang="en-US" sz="2400" dirty="0" err="1">
                <a:cs typeface="Liberation Sans" pitchFamily="34" charset="0"/>
              </a:rPr>
              <a:t>kerja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fleksibel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telah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menciptakan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lebih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banyak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masalah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dibandingkan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solusi</a:t>
            </a:r>
            <a:r>
              <a:rPr lang="en-US" altLang="en-US" sz="2400" dirty="0">
                <a:cs typeface="Liberation Sans" pitchFamily="34" charset="0"/>
              </a:rPr>
              <a:t> yang </a:t>
            </a:r>
            <a:r>
              <a:rPr lang="en-US" altLang="en-US" sz="2400" dirty="0" err="1">
                <a:cs typeface="Liberation Sans" pitchFamily="34" charset="0"/>
              </a:rPr>
              <a:t>dapat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diselesaikan</a:t>
            </a:r>
            <a:r>
              <a:rPr lang="en-US" altLang="en-US" sz="2400" dirty="0">
                <a:cs typeface="Liberation Sans" pitchFamily="34" charset="0"/>
              </a:rPr>
              <a:t> di </a:t>
            </a:r>
            <a:r>
              <a:rPr lang="en-US" altLang="en-US" sz="2400" dirty="0" err="1">
                <a:cs typeface="Liberation Sans" pitchFamily="34" charset="0"/>
              </a:rPr>
              <a:t>banyak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perusahaan</a:t>
            </a:r>
            <a:r>
              <a:rPr lang="en-US" altLang="en-US" sz="2400" dirty="0">
                <a:cs typeface="Liberation Sans" pitchFamily="34" charset="0"/>
              </a:rPr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36297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Gejala</a:t>
            </a: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versus </a:t>
            </a: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Masalah</a:t>
            </a:r>
            <a:endParaRPr lang="en-US" altLang="en-US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en-US" altLang="en-US" sz="2800" dirty="0">
              <a:cs typeface="Liberation Sans" pitchFamily="34" charset="0"/>
            </a:endParaRPr>
          </a:p>
          <a:p>
            <a:pPr algn="just"/>
            <a:r>
              <a:rPr lang="en-US" altLang="en-US" sz="2800" dirty="0" err="1">
                <a:cs typeface="Liberation Sans" pitchFamily="34" charset="0"/>
              </a:rPr>
              <a:t>Penting</a:t>
            </a:r>
            <a:r>
              <a:rPr lang="en-US" altLang="en-US" sz="2800" dirty="0">
                <a:cs typeface="Liberation Sans" pitchFamily="34" charset="0"/>
              </a:rPr>
              <a:t> agar </a:t>
            </a:r>
            <a:r>
              <a:rPr lang="en-US" altLang="en-US" sz="2800" dirty="0" err="1">
                <a:cs typeface="Liberation Sans" pitchFamily="34" charset="0"/>
              </a:rPr>
              <a:t>gejala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masalah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tidak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didefinisikan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sebagai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masalah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sebenarnya</a:t>
            </a:r>
            <a:r>
              <a:rPr lang="en-US" altLang="en-US" sz="2800" dirty="0">
                <a:cs typeface="Liberation Sans" pitchFamily="34" charset="0"/>
              </a:rPr>
              <a:t>. </a:t>
            </a:r>
          </a:p>
          <a:p>
            <a:pPr algn="just"/>
            <a:r>
              <a:rPr lang="en-US" altLang="en-US" sz="2800" dirty="0">
                <a:cs typeface="Liberation Sans" pitchFamily="34" charset="0"/>
              </a:rPr>
              <a:t>Salah </a:t>
            </a:r>
            <a:r>
              <a:rPr lang="en-US" altLang="en-US" sz="2800" dirty="0" err="1">
                <a:cs typeface="Liberation Sans" pitchFamily="34" charset="0"/>
              </a:rPr>
              <a:t>satu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cara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untuk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menentukan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bahwa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masalahnya</a:t>
            </a:r>
            <a:r>
              <a:rPr lang="en-US" altLang="en-US" sz="2800" dirty="0">
                <a:cs typeface="Liberation Sans" pitchFamily="34" charset="0"/>
              </a:rPr>
              <a:t>, </a:t>
            </a:r>
            <a:r>
              <a:rPr lang="en-US" altLang="en-US" sz="2800" dirty="0" err="1">
                <a:cs typeface="Liberation Sans" pitchFamily="34" charset="0"/>
              </a:rPr>
              <a:t>bukan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gejalanya</a:t>
            </a:r>
            <a:r>
              <a:rPr lang="en-US" altLang="en-US" sz="2800" dirty="0">
                <a:cs typeface="Liberation Sans" pitchFamily="34" charset="0"/>
              </a:rPr>
              <a:t>, yang </a:t>
            </a:r>
            <a:r>
              <a:rPr lang="en-US" altLang="en-US" sz="2800" dirty="0" err="1">
                <a:cs typeface="Liberation Sans" pitchFamily="34" charset="0"/>
              </a:rPr>
              <a:t>ditangani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adalah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teknik</a:t>
            </a:r>
            <a:r>
              <a:rPr lang="en-US" altLang="en-US" sz="2800" dirty="0">
                <a:cs typeface="Liberation Sans" pitchFamily="34" charset="0"/>
              </a:rPr>
              <a:t> yang </a:t>
            </a:r>
            <a:r>
              <a:rPr lang="en-US" altLang="en-US" sz="2800" dirty="0" err="1">
                <a:cs typeface="Liberation Sans" pitchFamily="34" charset="0"/>
              </a:rPr>
              <a:t>disebut</a:t>
            </a:r>
            <a:r>
              <a:rPr lang="en-US" altLang="en-US" sz="2800" dirty="0">
                <a:cs typeface="Liberation Sans" pitchFamily="34" charset="0"/>
              </a:rPr>
              <a:t> ‘5 Whys’ </a:t>
            </a:r>
            <a:r>
              <a:rPr lang="en-US" altLang="en-US" sz="2800" dirty="0" err="1">
                <a:cs typeface="Liberation Sans" pitchFamily="34" charset="0"/>
              </a:rPr>
              <a:t>atau</a:t>
            </a:r>
            <a:r>
              <a:rPr lang="en-US" altLang="en-US" sz="2800" dirty="0">
                <a:cs typeface="Liberation Sans" pitchFamily="34" charset="0"/>
              </a:rPr>
              <a:t> ‘5 times Why’. </a:t>
            </a:r>
          </a:p>
          <a:p>
            <a:pPr algn="just"/>
            <a:r>
              <a:rPr lang="en-US" altLang="en-US" sz="2800" dirty="0" err="1">
                <a:cs typeface="Liberation Sans" pitchFamily="34" charset="0"/>
              </a:rPr>
              <a:t>Pendekatan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ini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akan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membantu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Anda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menemukan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akar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permasalahan</a:t>
            </a:r>
            <a:r>
              <a:rPr lang="en-US" altLang="en-US" sz="2800" dirty="0">
                <a:cs typeface="Liberation Sans" pitchFamily="34" charset="0"/>
              </a:rPr>
              <a:t> (</a:t>
            </a:r>
            <a:r>
              <a:rPr lang="en-US" altLang="en-US" sz="2800" dirty="0" err="1">
                <a:cs typeface="Liberation Sans" pitchFamily="34" charset="0"/>
              </a:rPr>
              <a:t>penyebab</a:t>
            </a:r>
            <a:r>
              <a:rPr lang="en-US" altLang="en-US" sz="2800" dirty="0">
                <a:cs typeface="Liberation Sans" pitchFamily="34" charset="0"/>
              </a:rPr>
              <a:t> paling </a:t>
            </a:r>
            <a:r>
              <a:rPr lang="en-US" altLang="en-US" sz="2800" dirty="0" err="1">
                <a:cs typeface="Liberation Sans" pitchFamily="34" charset="0"/>
              </a:rPr>
              <a:t>mendasar</a:t>
            </a:r>
            <a:r>
              <a:rPr lang="en-US" altLang="en-US" sz="2800" dirty="0">
                <a:cs typeface="Liberation Sans" pitchFamily="34" charset="0"/>
              </a:rPr>
              <a:t>) </a:t>
            </a:r>
            <a:r>
              <a:rPr lang="en-US" altLang="en-US" sz="2800" dirty="0" err="1">
                <a:cs typeface="Liberation Sans" pitchFamily="34" charset="0"/>
              </a:rPr>
              <a:t>dari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suatu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masalah</a:t>
            </a:r>
            <a:r>
              <a:rPr lang="en-US" altLang="en-US" sz="2800" dirty="0">
                <a:cs typeface="Liberation Sans" pitchFamily="34" charset="0"/>
              </a:rPr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436664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Gejala</a:t>
            </a: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versus </a:t>
            </a: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Masalah</a:t>
            </a:r>
            <a:endParaRPr lang="en-US" altLang="en-US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457200" y="1665312"/>
            <a:ext cx="8229600" cy="4572000"/>
          </a:xfrm>
        </p:spPr>
        <p:txBody>
          <a:bodyPr/>
          <a:lstStyle/>
          <a:p>
            <a:r>
              <a:rPr lang="en-US" altLang="en-US" sz="2200" dirty="0" err="1">
                <a:cs typeface="Liberation Sans" pitchFamily="34" charset="0"/>
              </a:rPr>
              <a:t>Teruslah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bertanya</a:t>
            </a:r>
            <a:r>
              <a:rPr lang="en-US" altLang="en-US" sz="2200" dirty="0">
                <a:cs typeface="Liberation Sans" pitchFamily="34" charset="0"/>
              </a:rPr>
              <a:t> “</a:t>
            </a:r>
            <a:r>
              <a:rPr lang="en-US" altLang="en-US" sz="2200" dirty="0" err="1">
                <a:cs typeface="Liberation Sans" pitchFamily="34" charset="0"/>
              </a:rPr>
              <a:t>Mengapa</a:t>
            </a:r>
            <a:r>
              <a:rPr lang="en-US" altLang="en-US" sz="2200" dirty="0">
                <a:cs typeface="Liberation Sans" pitchFamily="34" charset="0"/>
              </a:rPr>
              <a:t>?” </a:t>
            </a:r>
            <a:r>
              <a:rPr lang="en-US" altLang="en-US" sz="2200" dirty="0" err="1">
                <a:cs typeface="Liberation Sans" pitchFamily="34" charset="0"/>
              </a:rPr>
              <a:t>sampai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penyebab</a:t>
            </a:r>
            <a:r>
              <a:rPr lang="en-US" altLang="en-US" sz="2200" dirty="0">
                <a:cs typeface="Liberation Sans" pitchFamily="34" charset="0"/>
              </a:rPr>
              <a:t> paling </a:t>
            </a:r>
            <a:r>
              <a:rPr lang="en-US" altLang="en-US" sz="2200" dirty="0" err="1">
                <a:cs typeface="Liberation Sans" pitchFamily="34" charset="0"/>
              </a:rPr>
              <a:t>mendasar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ditemukan</a:t>
            </a:r>
            <a:r>
              <a:rPr lang="en-US" altLang="en-US" sz="2200" dirty="0">
                <a:cs typeface="Liberation Sans" pitchFamily="34" charset="0"/>
              </a:rPr>
              <a:t>. </a:t>
            </a:r>
          </a:p>
          <a:p>
            <a:r>
              <a:rPr lang="en-US" altLang="en-US" sz="2200" dirty="0" err="1">
                <a:cs typeface="Liberation Sans" pitchFamily="34" charset="0"/>
              </a:rPr>
              <a:t>Contoh</a:t>
            </a:r>
            <a:r>
              <a:rPr lang="en-US" altLang="en-US" sz="2200" dirty="0">
                <a:cs typeface="Liberation Sans" pitchFamily="34" charset="0"/>
              </a:rPr>
              <a:t>: </a:t>
            </a:r>
            <a:r>
              <a:rPr lang="en-US" altLang="en-US" sz="2200" dirty="0" err="1">
                <a:cs typeface="Liberation Sans" pitchFamily="34" charset="0"/>
              </a:rPr>
              <a:t>Karyawan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terbaik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saya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meninggalkan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organisasi</a:t>
            </a:r>
            <a:r>
              <a:rPr lang="en-US" altLang="en-US" sz="2200" dirty="0">
                <a:cs typeface="Liberation Sans" pitchFamily="34" charset="0"/>
              </a:rPr>
              <a:t>.</a:t>
            </a:r>
          </a:p>
          <a:p>
            <a:r>
              <a:rPr lang="en-US" altLang="en-US" sz="2200" dirty="0" err="1">
                <a:cs typeface="Liberation Sans" pitchFamily="34" charset="0"/>
              </a:rPr>
              <a:t>Mengapa</a:t>
            </a:r>
            <a:r>
              <a:rPr lang="en-US" altLang="en-US" sz="2200" dirty="0">
                <a:cs typeface="Liberation Sans" pitchFamily="34" charset="0"/>
              </a:rPr>
              <a:t>?	</a:t>
            </a:r>
            <a:r>
              <a:rPr lang="en-US" altLang="en-US" sz="2200" dirty="0" err="1">
                <a:cs typeface="Liberation Sans" pitchFamily="34" charset="0"/>
              </a:rPr>
              <a:t>Mereka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tidak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puas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dengan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pekerjaan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mereka</a:t>
            </a:r>
            <a:r>
              <a:rPr lang="en-US" altLang="en-US" sz="2200" dirty="0">
                <a:cs typeface="Liberation Sans" pitchFamily="34" charset="0"/>
              </a:rPr>
              <a:t>.</a:t>
            </a:r>
          </a:p>
          <a:p>
            <a:r>
              <a:rPr lang="en-US" altLang="en-US" sz="2200" dirty="0" err="1">
                <a:cs typeface="Liberation Sans" pitchFamily="34" charset="0"/>
              </a:rPr>
              <a:t>Mengapa</a:t>
            </a:r>
            <a:r>
              <a:rPr lang="en-US" altLang="en-US" sz="2200" dirty="0">
                <a:cs typeface="Liberation Sans" pitchFamily="34" charset="0"/>
              </a:rPr>
              <a:t>?	</a:t>
            </a:r>
            <a:r>
              <a:rPr lang="en-US" altLang="en-US" sz="2200" dirty="0" err="1">
                <a:cs typeface="Liberation Sans" pitchFamily="34" charset="0"/>
              </a:rPr>
              <a:t>Mereka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tidak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menemukan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tantangan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dalam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id-ID" altLang="en-US" sz="2200" dirty="0">
                <a:cs typeface="Liberation Sans" pitchFamily="34" charset="0"/>
              </a:rPr>
              <a:t> 		</a:t>
            </a:r>
            <a:r>
              <a:rPr lang="en-US" altLang="en-US" sz="2200" dirty="0" err="1">
                <a:cs typeface="Liberation Sans" pitchFamily="34" charset="0"/>
              </a:rPr>
              <a:t>pekerjaan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mereka</a:t>
            </a:r>
            <a:r>
              <a:rPr lang="en-US" altLang="en-US" sz="2200" dirty="0">
                <a:cs typeface="Liberation Sans" pitchFamily="34" charset="0"/>
              </a:rPr>
              <a:t>. </a:t>
            </a:r>
          </a:p>
          <a:p>
            <a:r>
              <a:rPr lang="en-US" altLang="en-US" sz="2200" dirty="0" err="1">
                <a:cs typeface="Liberation Sans" pitchFamily="34" charset="0"/>
              </a:rPr>
              <a:t>Mengapa</a:t>
            </a:r>
            <a:r>
              <a:rPr lang="en-US" altLang="en-US" sz="2200" dirty="0">
                <a:cs typeface="Liberation Sans" pitchFamily="34" charset="0"/>
              </a:rPr>
              <a:t>?	</a:t>
            </a:r>
            <a:r>
              <a:rPr lang="en-US" altLang="en-US" sz="2200" dirty="0" err="1">
                <a:cs typeface="Liberation Sans" pitchFamily="34" charset="0"/>
              </a:rPr>
              <a:t>Mereka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tidak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memiliki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kendali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atas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pekerjaan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id-ID" altLang="en-US" sz="2200" dirty="0">
                <a:cs typeface="Liberation Sans" pitchFamily="34" charset="0"/>
              </a:rPr>
              <a:t>		</a:t>
            </a:r>
            <a:r>
              <a:rPr lang="en-US" altLang="en-US" sz="2200" dirty="0" err="1">
                <a:cs typeface="Liberation Sans" pitchFamily="34" charset="0"/>
              </a:rPr>
              <a:t>mereka</a:t>
            </a:r>
            <a:r>
              <a:rPr lang="en-US" altLang="en-US" sz="2200" dirty="0">
                <a:cs typeface="Liberation Sans" pitchFamily="34" charset="0"/>
              </a:rPr>
              <a:t>.</a:t>
            </a:r>
          </a:p>
          <a:p>
            <a:r>
              <a:rPr lang="en-US" altLang="en-US" sz="2200" dirty="0" err="1">
                <a:cs typeface="Liberation Sans" pitchFamily="34" charset="0"/>
              </a:rPr>
              <a:t>Mengapa</a:t>
            </a:r>
            <a:r>
              <a:rPr lang="en-US" altLang="en-US" sz="2200" dirty="0">
                <a:cs typeface="Liberation Sans" pitchFamily="34" charset="0"/>
              </a:rPr>
              <a:t>?	</a:t>
            </a:r>
            <a:r>
              <a:rPr lang="en-US" altLang="en-US" sz="2200" dirty="0" err="1">
                <a:cs typeface="Liberation Sans" pitchFamily="34" charset="0"/>
              </a:rPr>
              <a:t>Mereka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tidak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memiliki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pengaruh</a:t>
            </a:r>
            <a:r>
              <a:rPr lang="en-US" altLang="en-US" sz="2200" dirty="0">
                <a:cs typeface="Liberation Sans" pitchFamily="34" charset="0"/>
              </a:rPr>
              <a:t> yang </a:t>
            </a:r>
            <a:r>
              <a:rPr lang="en-US" altLang="en-US" sz="2200" dirty="0" err="1">
                <a:cs typeface="Liberation Sans" pitchFamily="34" charset="0"/>
              </a:rPr>
              <a:t>cukup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id-ID" altLang="en-US" sz="2200" dirty="0">
                <a:cs typeface="Liberation Sans" pitchFamily="34" charset="0"/>
              </a:rPr>
              <a:t>		</a:t>
            </a:r>
            <a:r>
              <a:rPr lang="en-US" altLang="en-US" sz="2200" dirty="0" err="1">
                <a:cs typeface="Liberation Sans" pitchFamily="34" charset="0"/>
              </a:rPr>
              <a:t>terhadap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perencanaan</a:t>
            </a:r>
            <a:r>
              <a:rPr lang="en-US" altLang="en-US" sz="2200" dirty="0">
                <a:cs typeface="Liberation Sans" pitchFamily="34" charset="0"/>
              </a:rPr>
              <a:t>, </a:t>
            </a:r>
            <a:r>
              <a:rPr lang="en-US" altLang="en-US" sz="2200" dirty="0" err="1">
                <a:cs typeface="Liberation Sans" pitchFamily="34" charset="0"/>
              </a:rPr>
              <a:t>pelaksanaan</a:t>
            </a:r>
            <a:r>
              <a:rPr lang="en-US" altLang="en-US" sz="2200" dirty="0">
                <a:cs typeface="Liberation Sans" pitchFamily="34" charset="0"/>
              </a:rPr>
              <a:t>, </a:t>
            </a:r>
            <a:r>
              <a:rPr lang="en-US" altLang="en-US" sz="2200" dirty="0" err="1">
                <a:cs typeface="Liberation Sans" pitchFamily="34" charset="0"/>
              </a:rPr>
              <a:t>dan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id-ID" altLang="en-US" sz="2200" dirty="0">
                <a:cs typeface="Liberation Sans" pitchFamily="34" charset="0"/>
              </a:rPr>
              <a:t>		</a:t>
            </a:r>
            <a:r>
              <a:rPr lang="en-US" altLang="en-US" sz="2200" dirty="0" err="1">
                <a:cs typeface="Liberation Sans" pitchFamily="34" charset="0"/>
              </a:rPr>
              <a:t>evaluasi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pekerjaan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mereka</a:t>
            </a:r>
            <a:r>
              <a:rPr lang="en-US" altLang="en-US" sz="2200" dirty="0">
                <a:cs typeface="Liberation Sans" pitchFamily="34" charset="0"/>
              </a:rPr>
              <a:t>.</a:t>
            </a:r>
          </a:p>
          <a:p>
            <a:r>
              <a:rPr lang="en-US" altLang="en-US" sz="2200" dirty="0" err="1">
                <a:cs typeface="Liberation Sans" pitchFamily="34" charset="0"/>
              </a:rPr>
              <a:t>Mengapa</a:t>
            </a:r>
            <a:r>
              <a:rPr lang="en-US" altLang="en-US" sz="2200" dirty="0">
                <a:cs typeface="Liberation Sans" pitchFamily="34" charset="0"/>
              </a:rPr>
              <a:t>?	Kami </a:t>
            </a:r>
            <a:r>
              <a:rPr lang="en-US" altLang="en-US" sz="2200" dirty="0" err="1">
                <a:cs typeface="Liberation Sans" pitchFamily="34" charset="0"/>
              </a:rPr>
              <a:t>enggan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mendelegasikan</a:t>
            </a:r>
            <a:r>
              <a:rPr lang="en-US" altLang="en-US" sz="2200" dirty="0">
                <a:cs typeface="Liberation Sans" pitchFamily="34" charset="0"/>
              </a:rPr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173625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944562"/>
          </a:xfrm>
        </p:spPr>
        <p:txBody>
          <a:bodyPr/>
          <a:lstStyle/>
          <a:p>
            <a:pPr>
              <a:defRPr/>
            </a:pPr>
            <a:r>
              <a:rPr lang="en-US" altLang="en-US" sz="2800" dirty="0">
                <a:ea typeface="Liberation Sans" panose="020B0604020202020204" pitchFamily="34" charset="0"/>
                <a:cs typeface="Liberation Sans" panose="020B0604020202020204" pitchFamily="34" charset="0"/>
              </a:rPr>
              <a:t>Dari </a:t>
            </a:r>
            <a:r>
              <a:rPr lang="en-US" altLang="en-US" sz="28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Masalah</a:t>
            </a:r>
            <a:r>
              <a:rPr lang="en-US" altLang="en-US" sz="28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altLang="en-US" sz="28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Menjadi</a:t>
            </a:r>
            <a:r>
              <a:rPr lang="en-US" altLang="en-US" sz="28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altLang="en-US" sz="28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Topik</a:t>
            </a:r>
            <a:r>
              <a:rPr lang="en-US" altLang="en-US" sz="28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altLang="en-US" sz="28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Penelitian</a:t>
            </a:r>
            <a:r>
              <a:rPr lang="en-US" altLang="en-US" sz="2800" dirty="0">
                <a:ea typeface="Liberation Sans" panose="020B0604020202020204" pitchFamily="34" charset="0"/>
                <a:cs typeface="Liberation Sans" panose="020B0604020202020204" pitchFamily="34" charset="0"/>
              </a:rPr>
              <a:t> yang </a:t>
            </a:r>
            <a:r>
              <a:rPr lang="en-US" altLang="en-US" sz="28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Layak</a:t>
            </a:r>
            <a:endParaRPr lang="en-US" altLang="en-US" sz="28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>
                <a:cs typeface="Liberation Sans" pitchFamily="34" charset="0"/>
              </a:rPr>
              <a:t>Kita </a:t>
            </a:r>
            <a:r>
              <a:rPr lang="en-US" altLang="en-US" sz="2800" dirty="0" err="1">
                <a:cs typeface="Liberation Sans" pitchFamily="34" charset="0"/>
              </a:rPr>
              <a:t>perlu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mengubah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masalah</a:t>
            </a:r>
            <a:r>
              <a:rPr lang="en-US" altLang="en-US" sz="2800" dirty="0">
                <a:cs typeface="Liberation Sans" pitchFamily="34" charset="0"/>
              </a:rPr>
              <a:t> yang </a:t>
            </a:r>
            <a:r>
              <a:rPr lang="en-US" altLang="en-US" sz="2800" dirty="0" err="1">
                <a:cs typeface="Liberation Sans" pitchFamily="34" charset="0"/>
              </a:rPr>
              <a:t>luas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menjadi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topik</a:t>
            </a:r>
            <a:r>
              <a:rPr lang="en-US" altLang="en-US" sz="2800" dirty="0">
                <a:cs typeface="Liberation Sans" pitchFamily="34" charset="0"/>
              </a:rPr>
              <a:t> yang </a:t>
            </a:r>
            <a:r>
              <a:rPr lang="en-US" altLang="en-US" sz="2800" dirty="0" err="1">
                <a:cs typeface="Liberation Sans" pitchFamily="34" charset="0"/>
              </a:rPr>
              <a:t>layak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untuk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diteliti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dengan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cara</a:t>
            </a:r>
            <a:r>
              <a:rPr lang="en-US" altLang="en-US" sz="2800" dirty="0">
                <a:cs typeface="Liberation Sans" pitchFamily="34" charset="0"/>
              </a:rPr>
              <a:t>: </a:t>
            </a:r>
          </a:p>
          <a:p>
            <a:pPr marL="0" indent="0">
              <a:buNone/>
            </a:pPr>
            <a:r>
              <a:rPr lang="en-US" altLang="en-US" sz="2800" dirty="0">
                <a:cs typeface="Liberation Sans" pitchFamily="34" charset="0"/>
              </a:rPr>
              <a:t>a) </a:t>
            </a:r>
            <a:r>
              <a:rPr lang="en-US" altLang="en-US" sz="2800" dirty="0" err="1">
                <a:cs typeface="Liberation Sans" pitchFamily="34" charset="0"/>
              </a:rPr>
              <a:t>menjadikannya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lebih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spesifik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dan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tepat</a:t>
            </a:r>
            <a:r>
              <a:rPr lang="en-US" altLang="en-US" sz="2800" dirty="0">
                <a:cs typeface="Liberation Sans" pitchFamily="34" charset="0"/>
              </a:rPr>
              <a:t>; </a:t>
            </a:r>
          </a:p>
          <a:p>
            <a:pPr marL="0" indent="0">
              <a:buNone/>
            </a:pPr>
            <a:r>
              <a:rPr lang="en-US" altLang="en-US" sz="2800" dirty="0">
                <a:cs typeface="Liberation Sans" pitchFamily="34" charset="0"/>
              </a:rPr>
              <a:t>b) </a:t>
            </a:r>
            <a:r>
              <a:rPr lang="en-US" altLang="en-US" sz="2800" dirty="0" err="1">
                <a:cs typeface="Liberation Sans" pitchFamily="34" charset="0"/>
              </a:rPr>
              <a:t>menetapkan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batasan</a:t>
            </a:r>
            <a:r>
              <a:rPr lang="en-US" altLang="en-US" sz="2800" dirty="0">
                <a:cs typeface="Liberation Sans" pitchFamily="34" charset="0"/>
              </a:rPr>
              <a:t> yang </a:t>
            </a:r>
            <a:r>
              <a:rPr lang="en-US" altLang="en-US" sz="2800" dirty="0" err="1">
                <a:cs typeface="Liberation Sans" pitchFamily="34" charset="0"/>
              </a:rPr>
              <a:t>jelas</a:t>
            </a:r>
            <a:r>
              <a:rPr lang="en-US" altLang="en-US" sz="2800" dirty="0">
                <a:cs typeface="Liberation Sans" pitchFamily="34" charset="0"/>
              </a:rPr>
              <a:t>;  </a:t>
            </a:r>
          </a:p>
          <a:p>
            <a:pPr marL="0" indent="0">
              <a:buNone/>
            </a:pPr>
            <a:r>
              <a:rPr lang="en-US" altLang="en-US" sz="2800" dirty="0">
                <a:cs typeface="Liberation Sans" pitchFamily="34" charset="0"/>
              </a:rPr>
              <a:t>c) </a:t>
            </a:r>
            <a:r>
              <a:rPr lang="en-US" altLang="en-US" sz="2800" dirty="0" err="1">
                <a:cs typeface="Liberation Sans" pitchFamily="34" charset="0"/>
              </a:rPr>
              <a:t>memilih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perspektif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dari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mana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kita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id-ID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menyelidiki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subjeknya</a:t>
            </a:r>
            <a:r>
              <a:rPr lang="en-US" altLang="en-US" sz="2800" dirty="0">
                <a:cs typeface="Liberation Sans" pitchFamily="34" charset="0"/>
              </a:rPr>
              <a:t> (</a:t>
            </a:r>
            <a:r>
              <a:rPr lang="en-US" altLang="en-US" sz="2800" dirty="0" err="1">
                <a:cs typeface="Liberation Sans" pitchFamily="34" charset="0"/>
              </a:rPr>
              <a:t>Machi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dan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McEvoy</a:t>
            </a:r>
            <a:r>
              <a:rPr lang="en-US" altLang="en-US" sz="2800" dirty="0">
                <a:cs typeface="Liberation Sans" pitchFamily="34" charset="0"/>
              </a:rPr>
              <a:t>, 2012). </a:t>
            </a:r>
          </a:p>
          <a:p>
            <a:endParaRPr lang="en-US" altLang="en-US" sz="2800" dirty="0">
              <a:cs typeface="Liberation Sans" pitchFamily="34" charset="0"/>
            </a:endParaRPr>
          </a:p>
          <a:p>
            <a:r>
              <a:rPr lang="en-US" altLang="en-US" sz="2800" dirty="0" err="1">
                <a:cs typeface="Liberation Sans" pitchFamily="34" charset="0"/>
              </a:rPr>
              <a:t>Penelitian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pendahuluan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akan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membantu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kita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melakukan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transformasi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ini</a:t>
            </a:r>
            <a:r>
              <a:rPr lang="en-US" altLang="en-US" sz="2800" dirty="0">
                <a:cs typeface="Liberation Sans" pitchFamily="34" charset="0"/>
              </a:rPr>
              <a:t>.</a:t>
            </a:r>
          </a:p>
          <a:p>
            <a:pPr marL="457200" lvl="1" indent="0">
              <a:buFontTx/>
              <a:buNone/>
            </a:pPr>
            <a:endParaRPr lang="en-US" altLang="en-US" dirty="0">
              <a:cs typeface="Liberation Sans" pitchFamily="34" charset="0"/>
            </a:endParaRPr>
          </a:p>
          <a:p>
            <a:endParaRPr lang="en-US" altLang="en-US" sz="2800" dirty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239951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3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Pengumpulan</a:t>
            </a:r>
            <a:r>
              <a:rPr lang="en-US" altLang="en-US" sz="3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altLang="en-US" sz="3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Informasi</a:t>
            </a:r>
            <a:r>
              <a:rPr lang="en-US" altLang="en-US" sz="3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altLang="en-US" sz="3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Awal</a:t>
            </a:r>
            <a:endParaRPr lang="en-US" altLang="en-US" sz="36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33795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 eaLnBrk="1" hangingPunct="1"/>
            <a:endParaRPr lang="en-US" altLang="en-US" dirty="0">
              <a:cs typeface="Liberation Sans" pitchFamily="34" charset="0"/>
            </a:endParaRPr>
          </a:p>
          <a:p>
            <a:pPr marL="533400" indent="-533400" eaLnBrk="1" hangingPunct="1"/>
            <a:endParaRPr lang="en-US" altLang="en-US" dirty="0">
              <a:cs typeface="Liberation Sans" pitchFamily="34" charset="0"/>
            </a:endParaRPr>
          </a:p>
          <a:p>
            <a:pPr marL="533400" indent="-533400" eaLnBrk="1" hangingPunct="1"/>
            <a:r>
              <a:rPr lang="en-US" altLang="en-US" dirty="0" err="1">
                <a:cs typeface="Liberation Sans" pitchFamily="34" charset="0"/>
              </a:rPr>
              <a:t>Sifat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informasi</a:t>
            </a:r>
            <a:r>
              <a:rPr lang="en-US" altLang="en-US" dirty="0">
                <a:cs typeface="Liberation Sans" pitchFamily="34" charset="0"/>
              </a:rPr>
              <a:t> yang </a:t>
            </a:r>
            <a:r>
              <a:rPr lang="en-US" altLang="en-US" dirty="0" err="1">
                <a:cs typeface="Liberation Sans" pitchFamily="34" charset="0"/>
              </a:rPr>
              <a:t>harus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dikumpulkan</a:t>
            </a:r>
            <a:r>
              <a:rPr lang="en-US" altLang="en-US" dirty="0">
                <a:cs typeface="Liberation Sans" pitchFamily="34" charset="0"/>
              </a:rPr>
              <a:t>: </a:t>
            </a:r>
          </a:p>
          <a:p>
            <a:pPr marL="0" indent="0" eaLnBrk="1" hangingPunct="1">
              <a:buNone/>
            </a:pPr>
            <a:r>
              <a:rPr lang="id-ID" altLang="en-US" dirty="0">
                <a:cs typeface="Liberation Sans" pitchFamily="34" charset="0"/>
              </a:rPr>
              <a:t>     1. </a:t>
            </a:r>
            <a:r>
              <a:rPr lang="en-US" altLang="en-US" dirty="0" err="1">
                <a:cs typeface="Liberation Sans" pitchFamily="34" charset="0"/>
              </a:rPr>
              <a:t>Informasi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tentang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organisasi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dan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id-ID" altLang="en-US" dirty="0">
                <a:cs typeface="Liberation Sans" pitchFamily="34" charset="0"/>
              </a:rPr>
              <a:t>	</a:t>
            </a:r>
            <a:r>
              <a:rPr lang="en-US" altLang="en-US" dirty="0" err="1">
                <a:cs typeface="Liberation Sans" pitchFamily="34" charset="0"/>
              </a:rPr>
              <a:t>lingkungannya</a:t>
            </a:r>
            <a:r>
              <a:rPr lang="en-US" altLang="en-US" dirty="0">
                <a:cs typeface="Liberation Sans" pitchFamily="34" charset="0"/>
              </a:rPr>
              <a:t> – </a:t>
            </a:r>
            <a:r>
              <a:rPr lang="en-US" altLang="en-US" dirty="0" err="1">
                <a:cs typeface="Liberation Sans" pitchFamily="34" charset="0"/>
              </a:rPr>
              <a:t>yaitu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faktor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id-ID" altLang="en-US" dirty="0">
                <a:cs typeface="Liberation Sans" pitchFamily="34" charset="0"/>
              </a:rPr>
              <a:t>	</a:t>
            </a:r>
            <a:r>
              <a:rPr lang="en-US" altLang="en-US" dirty="0" err="1">
                <a:cs typeface="Liberation Sans" pitchFamily="34" charset="0"/>
              </a:rPr>
              <a:t>kontekstual</a:t>
            </a:r>
            <a:r>
              <a:rPr lang="en-US" altLang="en-US" dirty="0">
                <a:cs typeface="Liberation Sans" pitchFamily="34" charset="0"/>
              </a:rPr>
              <a:t>.</a:t>
            </a:r>
          </a:p>
          <a:p>
            <a:pPr marL="0" indent="0" eaLnBrk="1" hangingPunct="1">
              <a:buNone/>
            </a:pPr>
            <a:r>
              <a:rPr lang="id-ID" altLang="en-US" dirty="0">
                <a:cs typeface="Liberation Sans" pitchFamily="34" charset="0"/>
              </a:rPr>
              <a:t>     2. </a:t>
            </a:r>
            <a:r>
              <a:rPr lang="en-US" altLang="en-US" dirty="0" err="1">
                <a:cs typeface="Liberation Sans" pitchFamily="34" charset="0"/>
              </a:rPr>
              <a:t>Informasi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tentang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topik</a:t>
            </a:r>
            <a:r>
              <a:rPr lang="en-US" altLang="en-US" dirty="0">
                <a:cs typeface="Liberation Sans" pitchFamily="34" charset="0"/>
              </a:rPr>
              <a:t> yang </a:t>
            </a:r>
            <a:r>
              <a:rPr lang="en-US" altLang="en-US" dirty="0" err="1">
                <a:cs typeface="Liberation Sans" pitchFamily="34" charset="0"/>
              </a:rPr>
              <a:t>menarik</a:t>
            </a:r>
            <a:r>
              <a:rPr lang="en-US" altLang="en-US" dirty="0">
                <a:cs typeface="Liberation Sans" pitchFamily="34" charset="0"/>
              </a:rPr>
              <a:t>.</a:t>
            </a:r>
            <a:endParaRPr lang="en-US" altLang="en-US" sz="3000" dirty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260609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957</Words>
  <Application>Microsoft Office PowerPoint</Application>
  <PresentationFormat>On-screen Show (4:3)</PresentationFormat>
  <Paragraphs>174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Georgia</vt:lpstr>
      <vt:lpstr>Liberation Sans</vt:lpstr>
      <vt:lpstr>Wingdings</vt:lpstr>
      <vt:lpstr>Default Design</vt:lpstr>
      <vt:lpstr>Office Theme</vt:lpstr>
      <vt:lpstr>PowerPoint Presentation</vt:lpstr>
      <vt:lpstr>Chapter 3</vt:lpstr>
      <vt:lpstr>First Steps Research Process</vt:lpstr>
      <vt:lpstr>Problem</vt:lpstr>
      <vt:lpstr>Ruang Lingkup Masalah</vt:lpstr>
      <vt:lpstr>Gejala versus Masalah</vt:lpstr>
      <vt:lpstr>Gejala versus Masalah</vt:lpstr>
      <vt:lpstr>Dari Masalah Menjadi Topik Penelitian yang Layak</vt:lpstr>
      <vt:lpstr>Pengumpulan Informasi Awal</vt:lpstr>
      <vt:lpstr>Tinjauan Literatur Awal</vt:lpstr>
      <vt:lpstr>Apa yang Membuat Pernyataan Masalah menjadi Bagus?</vt:lpstr>
      <vt:lpstr>Pernyataan Masalah yang Baik</vt:lpstr>
      <vt:lpstr>Example</vt:lpstr>
      <vt:lpstr>A Good Problem Statement</vt:lpstr>
      <vt:lpstr>Pernyataan Masalah yang Baik</vt:lpstr>
      <vt:lpstr>Jenis Pertanyaan Dasar</vt:lpstr>
      <vt:lpstr>Jenis Pertanyaan Dasar</vt:lpstr>
      <vt:lpstr>Jenis Pertanyaan Dasar</vt:lpstr>
      <vt:lpstr>Jenis Pertanyaan Dasar</vt:lpstr>
      <vt:lpstr>Proposal Penelitian</vt:lpstr>
      <vt:lpstr>Proposal Penelitian Berisi (1)</vt:lpstr>
      <vt:lpstr>Proposal Penelitian Berisi (2)</vt:lpstr>
      <vt:lpstr>Mapping Idea</vt:lpstr>
    </vt:vector>
  </TitlesOfParts>
  <Company>John Wiley and Sons,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3</dc:title>
  <dc:creator>Farrar, Alden - Hoboken</dc:creator>
  <cp:lastModifiedBy>Winda Rika Lestari</cp:lastModifiedBy>
  <cp:revision>19</cp:revision>
  <dcterms:created xsi:type="dcterms:W3CDTF">2016-05-29T17:20:32Z</dcterms:created>
  <dcterms:modified xsi:type="dcterms:W3CDTF">2025-03-15T00:19:55Z</dcterms:modified>
</cp:coreProperties>
</file>