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1"/>
  </p:notesMasterIdLst>
  <p:sldIdLst>
    <p:sldId id="257" r:id="rId2"/>
    <p:sldId id="259" r:id="rId3"/>
    <p:sldId id="271" r:id="rId4"/>
    <p:sldId id="272" r:id="rId5"/>
    <p:sldId id="273" r:id="rId6"/>
    <p:sldId id="263" r:id="rId7"/>
    <p:sldId id="274" r:id="rId8"/>
    <p:sldId id="269" r:id="rId9"/>
    <p:sldId id="270" r:id="rId1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45" d="100"/>
          <a:sy n="45" d="100"/>
        </p:scale>
        <p:origin x="-1236" y="-90"/>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0A5EA9A-B104-4523-B375-F2563F11D46A}" type="datetimeFigureOut">
              <a:rPr lang="en-US" smtClean="0"/>
              <a:t>4/25/2020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BA4B097-CC3D-43E0-8B69-CFA8D19C6E40}" type="slidenum">
              <a:rPr lang="en-US" smtClean="0"/>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DE309F5-6968-436B-B575-52BFC811E193}" type="slidenum">
              <a:rPr lang="en-US" smtClean="0"/>
              <a:pPr/>
              <a:t>1</a:t>
            </a:fld>
            <a:endParaRPr lang="en-US"/>
          </a:p>
        </p:txBody>
      </p:sp>
    </p:spTree>
    <p:extLst>
      <p:ext uri="{BB962C8B-B14F-4D97-AF65-F5344CB8AC3E}">
        <p14:creationId xmlns:p14="http://schemas.microsoft.com/office/powerpoint/2010/main" xmlns="" val="130400505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4/25/2020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4/25/2020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4/25/2020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Title Slide">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xmlns="" val="1133882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4/25/2020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4/25/2020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4/25/2020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4/25/2020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4/25/2020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4/25/2020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4/25/2020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4/25/2020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4/25/2020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eg"/><Relationship Id="rId3" Type="http://schemas.openxmlformats.org/officeDocument/2006/relationships/hyperlink" Target="http://www.free-powerpoint-templates-design.com/free-powerpoint-templates-design" TargetMode="External"/><Relationship Id="rId7" Type="http://schemas.openxmlformats.org/officeDocument/2006/relationships/image" Target="../media/image5.jpeg"/><Relationship Id="rId2" Type="http://schemas.openxmlformats.org/officeDocument/2006/relationships/notesSlide" Target="../notesSlides/notesSlide1.xml"/><Relationship Id="rId1" Type="http://schemas.openxmlformats.org/officeDocument/2006/relationships/slideLayout" Target="../slideLayouts/slideLayout12.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gif"/></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1"/>
          <p:cNvSpPr txBox="1">
            <a:spLocks noChangeArrowheads="1"/>
          </p:cNvSpPr>
          <p:nvPr/>
        </p:nvSpPr>
        <p:spPr bwMode="auto">
          <a:xfrm>
            <a:off x="2667000" y="2178230"/>
            <a:ext cx="6009456" cy="1200329"/>
          </a:xfrm>
          <a:prstGeom prst="rect">
            <a:avLst/>
          </a:prstGeom>
          <a:noFill/>
          <a:ln w="9525">
            <a:noFill/>
            <a:miter lim="800000"/>
            <a:headEnd/>
            <a:tailEnd/>
          </a:ln>
        </p:spPr>
        <p:txBody>
          <a:bodyPr wrap="square">
            <a:spAutoFit/>
          </a:bodyPr>
          <a:lstStyle/>
          <a:p>
            <a:pPr algn="r"/>
            <a:r>
              <a:rPr lang="en-US" altLang="ko-KR" sz="3600" b="1" dirty="0" smtClean="0">
                <a:solidFill>
                  <a:schemeClr val="tx1">
                    <a:lumMod val="65000"/>
                    <a:lumOff val="35000"/>
                  </a:schemeClr>
                </a:solidFill>
                <a:latin typeface="Arial" pitchFamily="34" charset="0"/>
                <a:ea typeface="맑은 고딕" pitchFamily="50" charset="-127"/>
                <a:cs typeface="Arial" pitchFamily="34" charset="0"/>
              </a:rPr>
              <a:t>Making  A Strategy  Development Of Business</a:t>
            </a:r>
            <a:endParaRPr lang="en-US" altLang="ko-KR" sz="3600" b="1" dirty="0" smtClean="0">
              <a:solidFill>
                <a:schemeClr val="tx1">
                  <a:lumMod val="65000"/>
                  <a:lumOff val="35000"/>
                </a:schemeClr>
              </a:solidFill>
              <a:latin typeface="Arial" pitchFamily="34" charset="0"/>
              <a:ea typeface="맑은 고딕" pitchFamily="50" charset="-127"/>
              <a:cs typeface="Arial" pitchFamily="34" charset="0"/>
            </a:endParaRPr>
          </a:p>
        </p:txBody>
      </p:sp>
      <p:sp>
        <p:nvSpPr>
          <p:cNvPr id="7" name="TextBox 6">
            <a:hlinkClick r:id="rId3"/>
          </p:cNvPr>
          <p:cNvSpPr txBox="1"/>
          <p:nvPr/>
        </p:nvSpPr>
        <p:spPr>
          <a:xfrm>
            <a:off x="0" y="6525344"/>
            <a:ext cx="8676456" cy="215444"/>
          </a:xfrm>
          <a:prstGeom prst="rect">
            <a:avLst/>
          </a:prstGeom>
          <a:noFill/>
        </p:spPr>
        <p:txBody>
          <a:bodyPr wrap="square" rtlCol="0">
            <a:spAutoFit/>
          </a:bodyPr>
          <a:lstStyle/>
          <a:p>
            <a:pPr algn="r"/>
            <a:r>
              <a:rPr lang="en-US" altLang="ko-KR" sz="800" dirty="0" smtClean="0">
                <a:solidFill>
                  <a:schemeClr val="tx1">
                    <a:lumMod val="65000"/>
                    <a:lumOff val="35000"/>
                  </a:schemeClr>
                </a:solidFill>
                <a:latin typeface="Arial" pitchFamily="34" charset="0"/>
                <a:cs typeface="Arial" pitchFamily="34" charset="0"/>
              </a:rPr>
              <a:t>Business Model Generatio</a:t>
            </a:r>
            <a:r>
              <a:rPr lang="en-US" altLang="ko-KR" sz="800" dirty="0">
                <a:solidFill>
                  <a:schemeClr val="tx1">
                    <a:lumMod val="65000"/>
                    <a:lumOff val="35000"/>
                  </a:schemeClr>
                </a:solidFill>
                <a:latin typeface="Arial" pitchFamily="34" charset="0"/>
                <a:cs typeface="Arial" pitchFamily="34" charset="0"/>
              </a:rPr>
              <a:t>n</a:t>
            </a:r>
            <a:endParaRPr lang="ko-KR" altLang="en-US" sz="800" dirty="0">
              <a:solidFill>
                <a:schemeClr val="tx1">
                  <a:lumMod val="65000"/>
                  <a:lumOff val="35000"/>
                </a:schemeClr>
              </a:solidFill>
              <a:latin typeface="Arial" pitchFamily="34" charset="0"/>
              <a:cs typeface="Arial" pitchFamily="34" charset="0"/>
            </a:endParaRPr>
          </a:p>
        </p:txBody>
      </p:sp>
      <p:pic>
        <p:nvPicPr>
          <p:cNvPr id="8" name="Picture 2" descr="D:\Picture\logo ibi small.gif"/>
          <p:cNvPicPr>
            <a:picLocks noChangeAspect="1" noChangeArrowheads="1"/>
          </p:cNvPicPr>
          <p:nvPr/>
        </p:nvPicPr>
        <p:blipFill>
          <a:blip r:embed="rId4" cstate="print"/>
          <a:srcRect/>
          <a:stretch>
            <a:fillRect/>
          </a:stretch>
        </p:blipFill>
        <p:spPr bwMode="auto">
          <a:xfrm>
            <a:off x="7164288" y="0"/>
            <a:ext cx="1979712" cy="1979712"/>
          </a:xfrm>
          <a:prstGeom prst="rect">
            <a:avLst/>
          </a:prstGeom>
          <a:noFill/>
        </p:spPr>
      </p:pic>
      <p:pic>
        <p:nvPicPr>
          <p:cNvPr id="1026" name="Picture 2"/>
          <p:cNvPicPr>
            <a:picLocks noChangeAspect="1" noChangeArrowheads="1"/>
          </p:cNvPicPr>
          <p:nvPr/>
        </p:nvPicPr>
        <p:blipFill>
          <a:blip r:embed="rId5" cstate="print">
            <a:extLst>
              <a:ext uri="{28A0092B-C50C-407E-A947-70E740481C1C}">
                <a14:useLocalDpi xmlns:a14="http://schemas.microsoft.com/office/drawing/2010/main" xmlns="" val="0"/>
              </a:ext>
            </a:extLst>
          </a:blip>
          <a:srcRect/>
          <a:stretch>
            <a:fillRect/>
          </a:stretch>
        </p:blipFill>
        <p:spPr bwMode="auto">
          <a:xfrm>
            <a:off x="7141139" y="4909145"/>
            <a:ext cx="1876425" cy="140017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pic>
        <p:nvPicPr>
          <p:cNvPr id="1027" name="Picture 3"/>
          <p:cNvPicPr>
            <a:picLocks noChangeAspect="1" noChangeArrowheads="1"/>
          </p:cNvPicPr>
          <p:nvPr/>
        </p:nvPicPr>
        <p:blipFill>
          <a:blip r:embed="rId6" cstate="print">
            <a:extLst>
              <a:ext uri="{28A0092B-C50C-407E-A947-70E740481C1C}">
                <a14:useLocalDpi xmlns:a14="http://schemas.microsoft.com/office/drawing/2010/main" xmlns="" val="0"/>
              </a:ext>
            </a:extLst>
          </a:blip>
          <a:srcRect/>
          <a:stretch>
            <a:fillRect/>
          </a:stretch>
        </p:blipFill>
        <p:spPr bwMode="auto">
          <a:xfrm>
            <a:off x="5009356" y="4909144"/>
            <a:ext cx="1866900" cy="140017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pic>
        <p:nvPicPr>
          <p:cNvPr id="1028" name="Picture 4" descr="C:\Users\Acer\Contacts\Desktop\arief-widhiyasa-ceo-agate-studio-9-courtesy-by-reo-ludiansa-2.jpg"/>
          <p:cNvPicPr>
            <a:picLocks noChangeAspect="1" noChangeArrowheads="1"/>
          </p:cNvPicPr>
          <p:nvPr/>
        </p:nvPicPr>
        <p:blipFill>
          <a:blip r:embed="rId7" cstate="print">
            <a:extLst>
              <a:ext uri="{28A0092B-C50C-407E-A947-70E740481C1C}">
                <a14:useLocalDpi xmlns:a14="http://schemas.microsoft.com/office/drawing/2010/main" xmlns="" val="0"/>
              </a:ext>
            </a:extLst>
          </a:blip>
          <a:srcRect/>
          <a:stretch>
            <a:fillRect/>
          </a:stretch>
        </p:blipFill>
        <p:spPr bwMode="auto">
          <a:xfrm>
            <a:off x="2771800" y="4909144"/>
            <a:ext cx="2022872" cy="1427333"/>
          </a:xfrm>
          <a:prstGeom prst="rect">
            <a:avLst/>
          </a:prstGeom>
          <a:noFill/>
          <a:extLst>
            <a:ext uri="{909E8E84-426E-40DD-AFC4-6F175D3DCCD1}">
              <a14:hiddenFill xmlns:a14="http://schemas.microsoft.com/office/drawing/2010/main" xmlns="">
                <a:solidFill>
                  <a:srgbClr val="FFFFFF"/>
                </a:solidFill>
              </a14:hiddenFill>
            </a:ext>
          </a:extLst>
        </p:spPr>
      </p:pic>
      <p:pic>
        <p:nvPicPr>
          <p:cNvPr id="1029" name="Picture 5" descr="C:\Users\Acer\Contacts\Desktop\tokobagus-2.jpg"/>
          <p:cNvPicPr>
            <a:picLocks noChangeAspect="1" noChangeArrowheads="1"/>
          </p:cNvPicPr>
          <p:nvPr/>
        </p:nvPicPr>
        <p:blipFill>
          <a:blip r:embed="rId8" cstate="print">
            <a:extLst>
              <a:ext uri="{28A0092B-C50C-407E-A947-70E740481C1C}">
                <a14:useLocalDpi xmlns:a14="http://schemas.microsoft.com/office/drawing/2010/main" xmlns="" val="0"/>
              </a:ext>
            </a:extLst>
          </a:blip>
          <a:srcRect/>
          <a:stretch>
            <a:fillRect/>
          </a:stretch>
        </p:blipFill>
        <p:spPr bwMode="auto">
          <a:xfrm>
            <a:off x="611559" y="4909145"/>
            <a:ext cx="1872209" cy="1400175"/>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xmlns="" val="320791402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Scanning the Business Environment</a:t>
            </a:r>
            <a:endParaRPr lang="en-US" dirty="0"/>
          </a:p>
        </p:txBody>
      </p:sp>
      <p:sp>
        <p:nvSpPr>
          <p:cNvPr id="3" name="Content Placeholder 2"/>
          <p:cNvSpPr>
            <a:spLocks noGrp="1"/>
          </p:cNvSpPr>
          <p:nvPr>
            <p:ph idx="1"/>
          </p:nvPr>
        </p:nvSpPr>
        <p:spPr/>
        <p:txBody>
          <a:bodyPr>
            <a:normAutofit lnSpcReduction="10000"/>
          </a:bodyPr>
          <a:lstStyle/>
          <a:p>
            <a:r>
              <a:rPr lang="en-US" dirty="0" smtClean="0"/>
              <a:t>Every business is designed and run in a specific environment Every business person must do a continuous environmental scan because</a:t>
            </a:r>
            <a:r>
              <a:rPr lang="en-US" dirty="0" smtClean="0"/>
              <a:t>:</a:t>
            </a:r>
          </a:p>
          <a:p>
            <a:r>
              <a:rPr lang="en-US" dirty="0" smtClean="0"/>
              <a:t>1. </a:t>
            </a:r>
            <a:r>
              <a:rPr lang="en-US" dirty="0" smtClean="0"/>
              <a:t>Economic landscapes are increasingly </a:t>
            </a:r>
            <a:r>
              <a:rPr lang="en-US" dirty="0" smtClean="0"/>
              <a:t>complex</a:t>
            </a:r>
          </a:p>
          <a:p>
            <a:r>
              <a:rPr lang="en-US" dirty="0" smtClean="0"/>
              <a:t>2. </a:t>
            </a:r>
            <a:r>
              <a:rPr lang="en-US" dirty="0" smtClean="0"/>
              <a:t>The higher the </a:t>
            </a:r>
            <a:r>
              <a:rPr lang="en-US" dirty="0" smtClean="0"/>
              <a:t>uncertainty.</a:t>
            </a:r>
          </a:p>
          <a:p>
            <a:r>
              <a:rPr lang="en-US" dirty="0" smtClean="0"/>
              <a:t>3. </a:t>
            </a:r>
            <a:r>
              <a:rPr lang="en-US" dirty="0" smtClean="0"/>
              <a:t>Frequent severe market damage (economic turmoil, destructive new value propositions</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MAPPING THE BUSINESS ENVIRONMENT</a:t>
            </a:r>
            <a:endParaRPr lang="en-US" dirty="0"/>
          </a:p>
        </p:txBody>
      </p:sp>
      <p:pic>
        <p:nvPicPr>
          <p:cNvPr id="17410" name="Picture 2" descr="C:\Users\User\Downloads\nota\download mapping.png"/>
          <p:cNvPicPr>
            <a:picLocks noGrp="1" noChangeAspect="1" noChangeArrowheads="1"/>
          </p:cNvPicPr>
          <p:nvPr>
            <p:ph idx="1"/>
          </p:nvPr>
        </p:nvPicPr>
        <p:blipFill>
          <a:blip r:embed="rId2" cstate="print"/>
          <a:srcRect/>
          <a:stretch>
            <a:fillRect/>
          </a:stretch>
        </p:blipFill>
        <p:spPr bwMode="auto">
          <a:xfrm>
            <a:off x="533400" y="1371600"/>
            <a:ext cx="8305800" cy="4953000"/>
          </a:xfrm>
          <a:prstGeom prst="rect">
            <a:avLst/>
          </a:prstGeom>
          <a:noFill/>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SWOT ANALYSIS</a:t>
            </a:r>
            <a:endParaRPr lang="en-US" dirty="0"/>
          </a:p>
        </p:txBody>
      </p:sp>
      <p:pic>
        <p:nvPicPr>
          <p:cNvPr id="18434" name="Picture 2" descr="C:\Users\User\Downloads\nota\download swot.jpg"/>
          <p:cNvPicPr>
            <a:picLocks noGrp="1" noChangeAspect="1" noChangeArrowheads="1"/>
          </p:cNvPicPr>
          <p:nvPr>
            <p:ph idx="1"/>
          </p:nvPr>
        </p:nvPicPr>
        <p:blipFill>
          <a:blip r:embed="rId2" cstate="print"/>
          <a:srcRect/>
          <a:stretch>
            <a:fillRect/>
          </a:stretch>
        </p:blipFill>
        <p:spPr bwMode="auto">
          <a:xfrm>
            <a:off x="533400" y="1447800"/>
            <a:ext cx="7848599" cy="4648200"/>
          </a:xfrm>
          <a:prstGeom prst="rect">
            <a:avLst/>
          </a:prstGeom>
          <a:noFill/>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19458" name="Picture 2" descr="C:\Users\User\Downloads\nota\download sott.png"/>
          <p:cNvPicPr>
            <a:picLocks noGrp="1" noChangeAspect="1" noChangeArrowheads="1"/>
          </p:cNvPicPr>
          <p:nvPr>
            <p:ph idx="1"/>
          </p:nvPr>
        </p:nvPicPr>
        <p:blipFill>
          <a:blip r:embed="rId2" cstate="print"/>
          <a:srcRect/>
          <a:stretch>
            <a:fillRect/>
          </a:stretch>
        </p:blipFill>
        <p:spPr bwMode="auto">
          <a:xfrm>
            <a:off x="533400" y="1524000"/>
            <a:ext cx="8229600" cy="4343399"/>
          </a:xfrm>
          <a:prstGeom prst="rect">
            <a:avLst/>
          </a:prstGeom>
          <a:noFill/>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Business Model Perspective with Blue Ocean Strategy</a:t>
            </a:r>
            <a:endParaRPr lang="en-US" dirty="0"/>
          </a:p>
        </p:txBody>
      </p:sp>
      <p:sp>
        <p:nvSpPr>
          <p:cNvPr id="3" name="Content Placeholder 2"/>
          <p:cNvSpPr>
            <a:spLocks noGrp="1"/>
          </p:cNvSpPr>
          <p:nvPr>
            <p:ph idx="1"/>
          </p:nvPr>
        </p:nvSpPr>
        <p:spPr/>
        <p:txBody>
          <a:bodyPr>
            <a:normAutofit fontScale="85000" lnSpcReduction="10000"/>
          </a:bodyPr>
          <a:lstStyle/>
          <a:p>
            <a:r>
              <a:rPr lang="en-US" dirty="0" smtClean="0"/>
              <a:t/>
            </a:r>
            <a:br>
              <a:rPr lang="en-US" dirty="0" smtClean="0"/>
            </a:br>
            <a:r>
              <a:rPr lang="en-US" dirty="0" smtClean="0"/>
              <a:t>The Blue Ocean Strategy is about creating a completely new industry through differentiation (Blue Ocean) instead of competing in an existing industry and is full of fierce competition (Red Ocean) </a:t>
            </a:r>
            <a:r>
              <a:rPr lang="en-US" dirty="0" smtClean="0"/>
              <a:t>.</a:t>
            </a:r>
          </a:p>
          <a:p>
            <a:r>
              <a:rPr lang="en-US" dirty="0" smtClean="0"/>
              <a:t>The </a:t>
            </a:r>
            <a:r>
              <a:rPr lang="en-US" dirty="0" smtClean="0"/>
              <a:t>Blue Ocean Strategy seeks to increase value for customers by creating new benefits and </a:t>
            </a:r>
            <a:r>
              <a:rPr lang="en-US" dirty="0" smtClean="0"/>
              <a:t>services.</a:t>
            </a:r>
          </a:p>
          <a:p>
            <a:r>
              <a:rPr lang="en-US" dirty="0" smtClean="0"/>
              <a:t> </a:t>
            </a:r>
            <a:r>
              <a:rPr lang="en-US" dirty="0" smtClean="0"/>
              <a:t>The Blue Ocean strategy does not try to defeat competitors in the form of traditional performance measures, but suggests creating new market space that does not yet have or little competition</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Blue Ocean </a:t>
            </a:r>
            <a:r>
              <a:rPr lang="en-US" dirty="0" err="1" smtClean="0"/>
              <a:t>Stratetgy</a:t>
            </a:r>
            <a:r>
              <a:rPr lang="en-US" dirty="0" smtClean="0"/>
              <a:t> Framework</a:t>
            </a:r>
            <a:endParaRPr lang="en-US" dirty="0"/>
          </a:p>
        </p:txBody>
      </p:sp>
      <p:pic>
        <p:nvPicPr>
          <p:cNvPr id="20482" name="Picture 2" descr="C:\Users\User\Downloads\nota\screen21.jpg"/>
          <p:cNvPicPr>
            <a:picLocks noGrp="1" noChangeAspect="1" noChangeArrowheads="1"/>
          </p:cNvPicPr>
          <p:nvPr>
            <p:ph idx="1"/>
          </p:nvPr>
        </p:nvPicPr>
        <p:blipFill>
          <a:blip r:embed="rId2" cstate="print"/>
          <a:srcRect/>
          <a:stretch>
            <a:fillRect/>
          </a:stretch>
        </p:blipFill>
        <p:spPr bwMode="auto">
          <a:xfrm>
            <a:off x="304800" y="1524000"/>
            <a:ext cx="8229599" cy="4724400"/>
          </a:xfrm>
          <a:prstGeom prst="rect">
            <a:avLst/>
          </a:prstGeom>
          <a:noFill/>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BLUE OCEAN NNTENDO’S WII</a:t>
            </a:r>
            <a:endParaRPr lang="en-US" dirty="0"/>
          </a:p>
        </p:txBody>
      </p:sp>
      <p:sp>
        <p:nvSpPr>
          <p:cNvPr id="3" name="Content Placeholder 2"/>
          <p:cNvSpPr>
            <a:spLocks noGrp="1"/>
          </p:cNvSpPr>
          <p:nvPr>
            <p:ph idx="1"/>
          </p:nvPr>
        </p:nvSpPr>
        <p:spPr/>
        <p:txBody>
          <a:bodyPr/>
          <a:lstStyle/>
          <a:p>
            <a:endParaRPr lang="en-US"/>
          </a:p>
        </p:txBody>
      </p:sp>
      <p:pic>
        <p:nvPicPr>
          <p:cNvPr id="15362" name="Picture 2" descr="C:\Users\User\Downloads\nota\images blue ocean.jpg"/>
          <p:cNvPicPr>
            <a:picLocks noChangeAspect="1" noChangeArrowheads="1"/>
          </p:cNvPicPr>
          <p:nvPr/>
        </p:nvPicPr>
        <p:blipFill>
          <a:blip r:embed="rId2" cstate="print"/>
          <a:srcRect/>
          <a:stretch>
            <a:fillRect/>
          </a:stretch>
        </p:blipFill>
        <p:spPr bwMode="auto">
          <a:xfrm>
            <a:off x="381000" y="1676400"/>
            <a:ext cx="8458199" cy="4495800"/>
          </a:xfrm>
          <a:prstGeom prst="rect">
            <a:avLst/>
          </a:prstGeom>
          <a:noFill/>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Picture 2" descr="C:\Users\User\Downloads\nota\cirque-du-soleils-blue-ocean-strategy-onepage-story-of-how-cirque-du-soleil-used-a-business-model-yacht-to-sail-to-the-blue-ocean-10-638.jpg"/>
          <p:cNvPicPr>
            <a:picLocks noGrp="1" noChangeAspect="1" noChangeArrowheads="1"/>
          </p:cNvPicPr>
          <p:nvPr>
            <p:ph idx="1"/>
          </p:nvPr>
        </p:nvPicPr>
        <p:blipFill>
          <a:blip r:embed="rId2" cstate="print"/>
          <a:srcRect/>
          <a:stretch>
            <a:fillRect/>
          </a:stretch>
        </p:blipFill>
        <p:spPr bwMode="auto">
          <a:xfrm>
            <a:off x="381000" y="1143000"/>
            <a:ext cx="8763000" cy="4983163"/>
          </a:xfrm>
          <a:prstGeom prst="rect">
            <a:avLst/>
          </a:prstGeom>
          <a:noFill/>
        </p:spPr>
      </p:pic>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54</TotalTime>
  <Words>84</Words>
  <Application>Microsoft Office PowerPoint</Application>
  <PresentationFormat>On-screen Show (4:3)</PresentationFormat>
  <Paragraphs>16</Paragraphs>
  <Slides>9</Slides>
  <Notes>1</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Office Theme</vt:lpstr>
      <vt:lpstr>Slide 1</vt:lpstr>
      <vt:lpstr>Scanning the Business Environment</vt:lpstr>
      <vt:lpstr>MAPPING THE BUSINESS ENVIRONMENT</vt:lpstr>
      <vt:lpstr>SWOT ANALYSIS</vt:lpstr>
      <vt:lpstr>Slide 5</vt:lpstr>
      <vt:lpstr>Business Model Perspective with Blue Ocean Strategy</vt:lpstr>
      <vt:lpstr>Blue Ocean Stratetgy Framework</vt:lpstr>
      <vt:lpstr>BLUE OCEAN NNTENDO’S WII</vt:lpstr>
      <vt:lpstr>Slide 9</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User</dc:creator>
  <cp:lastModifiedBy>User</cp:lastModifiedBy>
  <cp:revision>7</cp:revision>
  <dcterms:created xsi:type="dcterms:W3CDTF">2006-08-16T00:00:00Z</dcterms:created>
  <dcterms:modified xsi:type="dcterms:W3CDTF">2020-04-25T03:44:07Z</dcterms:modified>
</cp:coreProperties>
</file>