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3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92" r:id="rId3"/>
    <p:sldId id="276" r:id="rId4"/>
    <p:sldId id="277" r:id="rId5"/>
    <p:sldId id="280" r:id="rId6"/>
    <p:sldId id="281" r:id="rId7"/>
    <p:sldId id="282" r:id="rId8"/>
    <p:sldId id="275" r:id="rId9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941D049-4152-42C8-AE0D-2B8262FF4928}" type="datetimeFigureOut">
              <a:rPr lang="en-US"/>
              <a:pPr>
                <a:defRPr/>
              </a:pPr>
              <a:t>4/6/2021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F906DA2-4F03-42D9-8357-94A02932B8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0C22DC3-2968-446B-80D3-6612A858EE8E}" type="datetimeFigureOut">
              <a:rPr lang="en-US"/>
              <a:pPr>
                <a:defRPr/>
              </a:pPr>
              <a:t>4/6/2021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AC847E9-73CD-44E5-A2DC-37823583E9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D56C5-41C2-4088-A3FC-4B9CDBB96A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4E30E-9E38-43F5-B29B-99575259B9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B8831-55CC-4C8C-AB7A-ACF7AF34F1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A299F5-4A96-4E46-8EE6-6572D370C4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F825E-774F-47B2-8224-BB530CA1D2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BA8B4D-16D9-4B88-8A42-F03C6DCFE2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273DC-D948-413F-8342-169D81612D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60C0C-B19F-40CE-842E-7BBA43F1E8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6D39D-C59D-423B-B054-025B4787C1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9443E2-215C-4067-89C9-594E6E40DF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962D1-6AF4-46CB-97D3-647A8E3D08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5817E90-7581-49FB-8CE4-3B872A41FF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heel spokes="2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>
            <p:custDataLst>
              <p:tags r:id="rId1"/>
            </p:custDataLst>
          </p:nvPr>
        </p:nvSpPr>
        <p:spPr>
          <a:xfrm>
            <a:off x="0" y="1762125"/>
            <a:ext cx="9144000" cy="27392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ke-3</a:t>
            </a: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NEGARA DAN KONSTITUSI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10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80D495-E79B-4374-BABE-95F87C3CB2E8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1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8" name="Rectangle 7"/>
          <p:cNvSpPr/>
          <p:nvPr/>
        </p:nvSpPr>
        <p:spPr>
          <a:xfrm>
            <a:off x="920239" y="4844489"/>
            <a:ext cx="708078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Pentingnya</a:t>
            </a: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Konstitusi</a:t>
            </a: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</a:t>
            </a: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bagi</a:t>
            </a: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Negara</a:t>
            </a:r>
            <a:endParaRPr lang="en-US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NEGARA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002060"/>
                </a:solidFill>
              </a:rPr>
              <a:t>N</a:t>
            </a:r>
            <a:r>
              <a:rPr lang="id-ID" b="1" dirty="0" smtClean="0">
                <a:solidFill>
                  <a:srgbClr val="002060"/>
                </a:solidFill>
              </a:rPr>
              <a:t>egara  adalah  organisasi  masyarakat  yang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id-ID" b="1" dirty="0" smtClean="0">
                <a:solidFill>
                  <a:srgbClr val="002060"/>
                </a:solidFill>
              </a:rPr>
              <a:t>memiliki wilayah  tertentu  dan berada  di bawah pemerintahan  yang  berdaulat    yang mengatur kehidupan  masyarakat tersebut.</a:t>
            </a:r>
            <a:endParaRPr lang="en-US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b="1" dirty="0" err="1" smtClean="0">
                <a:solidFill>
                  <a:srgbClr val="002060"/>
                </a:solidFill>
              </a:rPr>
              <a:t>Unsur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negara</a:t>
            </a:r>
            <a:r>
              <a:rPr lang="en-US" b="1" dirty="0" smtClean="0">
                <a:solidFill>
                  <a:srgbClr val="002060"/>
                </a:solidFill>
              </a:rPr>
              <a:t>:</a:t>
            </a:r>
          </a:p>
          <a:p>
            <a:pPr>
              <a:buFont typeface="Wingdings" pitchFamily="2" charset="2"/>
              <a:buChar char="§"/>
            </a:pPr>
            <a:r>
              <a:rPr lang="en-US" b="1" dirty="0" smtClean="0">
                <a:solidFill>
                  <a:srgbClr val="002060"/>
                </a:solidFill>
              </a:rPr>
              <a:t>Rakyat</a:t>
            </a:r>
          </a:p>
          <a:p>
            <a:pPr>
              <a:buFont typeface="Wingdings" pitchFamily="2" charset="2"/>
              <a:buChar char="§"/>
            </a:pPr>
            <a:r>
              <a:rPr lang="en-US" b="1" dirty="0" smtClean="0">
                <a:solidFill>
                  <a:srgbClr val="002060"/>
                </a:solidFill>
              </a:rPr>
              <a:t>Wilayah </a:t>
            </a:r>
            <a:r>
              <a:rPr lang="en-US" b="1" dirty="0" err="1" smtClean="0">
                <a:solidFill>
                  <a:srgbClr val="002060"/>
                </a:solidFill>
              </a:rPr>
              <a:t>dengan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batas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teritori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tertentu</a:t>
            </a:r>
            <a:endParaRPr lang="en-US" b="1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b="1" dirty="0" err="1" smtClean="0">
                <a:solidFill>
                  <a:srgbClr val="002060"/>
                </a:solidFill>
              </a:rPr>
              <a:t>Pemerintahan</a:t>
            </a:r>
            <a:r>
              <a:rPr lang="en-US" b="1" dirty="0" smtClean="0">
                <a:solidFill>
                  <a:srgbClr val="002060"/>
                </a:solidFill>
              </a:rPr>
              <a:t> yang </a:t>
            </a:r>
            <a:r>
              <a:rPr lang="en-US" b="1" dirty="0" err="1" smtClean="0">
                <a:solidFill>
                  <a:srgbClr val="002060"/>
                </a:solidFill>
              </a:rPr>
              <a:t>berdaulat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A299F5-4A96-4E46-8EE6-6572D370C48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83BDA8-5376-43C8-8E8F-4E026D9C4D1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68ED0F23-9933-4A18-AE44-618918F09EC6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57356" y="428604"/>
            <a:ext cx="5572164" cy="70788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KONSTITUSI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381000" y="1357298"/>
            <a:ext cx="8458200" cy="4447371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d-ID" sz="3200" b="1" dirty="0">
                <a:solidFill>
                  <a:srgbClr val="FFFF66"/>
                </a:solidFill>
                <a:latin typeface="Cambria" pitchFamily="18" charset="0"/>
              </a:rPr>
              <a:t>Konsensus mayoritas rakyat tentang bangunan ideal suatu negara</a:t>
            </a:r>
            <a:r>
              <a:rPr lang="en-US" sz="3200" b="1" dirty="0">
                <a:solidFill>
                  <a:srgbClr val="FFFF66"/>
                </a:solidFill>
                <a:latin typeface="Cambria" pitchFamily="18" charset="0"/>
              </a:rPr>
              <a:t>,</a:t>
            </a:r>
            <a:r>
              <a:rPr lang="id-ID" sz="3200" b="1" dirty="0">
                <a:solidFill>
                  <a:srgbClr val="FFFF66"/>
                </a:solidFill>
                <a:latin typeface="Cambria" pitchFamily="18" charset="0"/>
              </a:rPr>
              <a:t> </a:t>
            </a:r>
            <a:r>
              <a:rPr lang="en-US" sz="3200" b="1" dirty="0">
                <a:solidFill>
                  <a:srgbClr val="FFFF66"/>
                </a:solidFill>
                <a:latin typeface="Cambria" pitchFamily="18" charset="0"/>
              </a:rPr>
              <a:t>b</a:t>
            </a:r>
            <a:r>
              <a:rPr lang="id-ID" sz="3200" b="1" dirty="0">
                <a:solidFill>
                  <a:srgbClr val="FFFF66"/>
                </a:solidFill>
                <a:latin typeface="Cambria" pitchFamily="18" charset="0"/>
              </a:rPr>
              <a:t>erisi:</a:t>
            </a:r>
          </a:p>
          <a:p>
            <a:pPr>
              <a:spcBef>
                <a:spcPct val="50000"/>
              </a:spcBef>
              <a:buFontTx/>
              <a:buChar char="-"/>
              <a:defRPr/>
            </a:pPr>
            <a:r>
              <a:rPr lang="id-ID" sz="3200" b="1" dirty="0">
                <a:solidFill>
                  <a:srgbClr val="FFFF66"/>
                </a:solidFill>
                <a:latin typeface="Cambria" pitchFamily="18" charset="0"/>
              </a:rPr>
              <a:t> Tujuan (</a:t>
            </a:r>
            <a:r>
              <a:rPr lang="id-ID" sz="3200" b="1" i="1" dirty="0">
                <a:solidFill>
                  <a:srgbClr val="FFFF66"/>
                </a:solidFill>
                <a:latin typeface="Cambria" pitchFamily="18" charset="0"/>
              </a:rPr>
              <a:t>general goal)</a:t>
            </a:r>
            <a:endParaRPr lang="id-ID" sz="3200" b="1" dirty="0">
              <a:solidFill>
                <a:srgbClr val="FFFF66"/>
              </a:solidFill>
              <a:latin typeface="Cambria" pitchFamily="18" charset="0"/>
            </a:endParaRPr>
          </a:p>
          <a:p>
            <a:pPr>
              <a:spcBef>
                <a:spcPct val="50000"/>
              </a:spcBef>
              <a:buFontTx/>
              <a:buChar char="-"/>
              <a:defRPr/>
            </a:pPr>
            <a:r>
              <a:rPr lang="id-ID" sz="3200" b="1" dirty="0">
                <a:solidFill>
                  <a:srgbClr val="FFFF66"/>
                </a:solidFill>
                <a:latin typeface="Cambria" pitchFamily="18" charset="0"/>
              </a:rPr>
              <a:t> Bangun dan sistem organisasi (</a:t>
            </a:r>
            <a:r>
              <a:rPr lang="id-ID" sz="3200" b="1" i="1" dirty="0">
                <a:solidFill>
                  <a:srgbClr val="FFFF66"/>
                </a:solidFill>
                <a:latin typeface="Cambria" pitchFamily="18" charset="0"/>
              </a:rPr>
              <a:t>the form of </a:t>
            </a:r>
          </a:p>
          <a:p>
            <a:pPr>
              <a:spcBef>
                <a:spcPct val="50000"/>
              </a:spcBef>
              <a:defRPr/>
            </a:pPr>
            <a:r>
              <a:rPr lang="id-ID" sz="3200" b="1" i="1" dirty="0">
                <a:solidFill>
                  <a:srgbClr val="FFFF66"/>
                </a:solidFill>
                <a:latin typeface="Cambria" pitchFamily="18" charset="0"/>
              </a:rPr>
              <a:t>  institution and procedures</a:t>
            </a:r>
            <a:r>
              <a:rPr lang="id-ID" sz="3200" b="1" dirty="0">
                <a:solidFill>
                  <a:srgbClr val="FFFF66"/>
                </a:solidFill>
                <a:latin typeface="Cambria" pitchFamily="18" charset="0"/>
              </a:rPr>
              <a:t>)</a:t>
            </a:r>
          </a:p>
          <a:p>
            <a:pPr>
              <a:spcBef>
                <a:spcPct val="50000"/>
              </a:spcBef>
              <a:defRPr/>
            </a:pPr>
            <a:r>
              <a:rPr lang="id-ID" sz="3200" b="1" dirty="0">
                <a:solidFill>
                  <a:srgbClr val="FFFF66"/>
                </a:solidFill>
                <a:latin typeface="Cambria" pitchFamily="18" charset="0"/>
              </a:rPr>
              <a:t>- Aturan hukum (</a:t>
            </a:r>
            <a:r>
              <a:rPr lang="id-ID" sz="3200" b="1" i="1" dirty="0">
                <a:solidFill>
                  <a:srgbClr val="FFFF66"/>
                </a:solidFill>
                <a:latin typeface="Cambria" pitchFamily="18" charset="0"/>
              </a:rPr>
              <a:t>rule of law</a:t>
            </a:r>
            <a:r>
              <a:rPr lang="id-ID" sz="3200" b="1" dirty="0">
                <a:solidFill>
                  <a:srgbClr val="FFFF66"/>
                </a:solidFill>
                <a:latin typeface="Cambria" pitchFamily="18" charset="0"/>
              </a:rPr>
              <a:t>)</a:t>
            </a:r>
            <a:endParaRPr lang="id-ID" sz="3200" b="1" i="1" dirty="0">
              <a:solidFill>
                <a:srgbClr val="FFFF66"/>
              </a:solidFill>
              <a:latin typeface="Cambria" pitchFamily="18" charset="0"/>
            </a:endParaRPr>
          </a:p>
          <a:p>
            <a:pPr>
              <a:spcBef>
                <a:spcPct val="50000"/>
              </a:spcBef>
              <a:buFontTx/>
              <a:buChar char="-"/>
              <a:defRPr/>
            </a:pPr>
            <a:endParaRPr lang="en-US" b="1" dirty="0">
              <a:solidFill>
                <a:srgbClr val="FFFF66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ED138D-A9D5-4647-A7D3-A67891D8562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2267E591-E05F-4921-9006-D197A0F79BAB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04800" y="1830679"/>
            <a:ext cx="8382000" cy="216982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spcBef>
                <a:spcPts val="600"/>
              </a:spcBef>
              <a:buFontTx/>
              <a:buChar char="•"/>
              <a:defRPr/>
            </a:pPr>
            <a:r>
              <a:rPr lang="id-ID" dirty="0">
                <a:solidFill>
                  <a:srgbClr val="FFFF66"/>
                </a:solidFill>
              </a:rPr>
              <a:t> </a:t>
            </a:r>
            <a:r>
              <a:rPr lang="id-ID" sz="2400" b="1" dirty="0">
                <a:solidFill>
                  <a:srgbClr val="FFFF66"/>
                </a:solidFill>
                <a:latin typeface="Cambria" pitchFamily="18" charset="0"/>
              </a:rPr>
              <a:t>Hukum positif yang mengikat</a:t>
            </a:r>
          </a:p>
          <a:p>
            <a:pPr>
              <a:spcBef>
                <a:spcPts val="600"/>
              </a:spcBef>
              <a:buFontTx/>
              <a:buChar char="•"/>
              <a:defRPr/>
            </a:pPr>
            <a:r>
              <a:rPr lang="id-ID" sz="2400" b="1" dirty="0">
                <a:solidFill>
                  <a:srgbClr val="FFFF66"/>
                </a:solidFill>
                <a:latin typeface="Cambria" pitchFamily="18" charset="0"/>
              </a:rPr>
              <a:t> Singkat dan supel</a:t>
            </a:r>
          </a:p>
          <a:p>
            <a:pPr>
              <a:spcBef>
                <a:spcPts val="600"/>
              </a:spcBef>
              <a:buFontTx/>
              <a:buChar char="•"/>
              <a:defRPr/>
            </a:pPr>
            <a:r>
              <a:rPr lang="id-ID" sz="2400" b="1" dirty="0">
                <a:solidFill>
                  <a:srgbClr val="FFFF66"/>
                </a:solidFill>
                <a:latin typeface="Cambria" pitchFamily="18" charset="0"/>
              </a:rPr>
              <a:t> Memuat norma dan aturan yang harus </a:t>
            </a:r>
            <a:r>
              <a:rPr lang="id-ID" sz="2400" b="1" dirty="0" smtClean="0">
                <a:solidFill>
                  <a:srgbClr val="FFFF66"/>
                </a:solidFill>
                <a:latin typeface="Cambria" pitchFamily="18" charset="0"/>
              </a:rPr>
              <a:t>dit</a:t>
            </a:r>
            <a:r>
              <a:rPr lang="en-US" sz="2400" b="1" dirty="0" smtClean="0">
                <a:solidFill>
                  <a:srgbClr val="FFFF66"/>
                </a:solidFill>
                <a:latin typeface="Cambria" pitchFamily="18" charset="0"/>
              </a:rPr>
              <a:t>a</a:t>
            </a:r>
            <a:r>
              <a:rPr lang="id-ID" sz="2400" b="1" dirty="0" smtClean="0">
                <a:solidFill>
                  <a:srgbClr val="FFFF66"/>
                </a:solidFill>
                <a:latin typeface="Cambria" pitchFamily="18" charset="0"/>
              </a:rPr>
              <a:t>ati</a:t>
            </a:r>
            <a:endParaRPr lang="id-ID" sz="2400" b="1" dirty="0">
              <a:solidFill>
                <a:srgbClr val="FFFF66"/>
              </a:solidFill>
              <a:latin typeface="Cambria" pitchFamily="18" charset="0"/>
            </a:endParaRPr>
          </a:p>
          <a:p>
            <a:pPr>
              <a:spcBef>
                <a:spcPts val="600"/>
              </a:spcBef>
              <a:buFontTx/>
              <a:buChar char="•"/>
              <a:defRPr/>
            </a:pPr>
            <a:r>
              <a:rPr lang="id-ID" sz="2400" b="1" dirty="0">
                <a:solidFill>
                  <a:srgbClr val="FFFF66"/>
                </a:solidFill>
                <a:latin typeface="Cambria" pitchFamily="18" charset="0"/>
              </a:rPr>
              <a:t> Sebagai peraturan hukum tertinggi yang berfungsi mengontrol norma di bawahnya.</a:t>
            </a:r>
            <a:endParaRPr lang="en-US" sz="2400" b="1" dirty="0">
              <a:solidFill>
                <a:srgbClr val="FFFF66"/>
              </a:solidFill>
              <a:latin typeface="Cambria" pitchFamily="18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04800" y="5000636"/>
            <a:ext cx="8534400" cy="83099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d-ID" sz="2400" b="1" dirty="0">
                <a:solidFill>
                  <a:srgbClr val="FFFF66"/>
                </a:solidFill>
                <a:latin typeface="Cambria" pitchFamily="18" charset="0"/>
              </a:rPr>
              <a:t>Kebiasaan yang berulang, tidak bertentangan dengan UUD, diterima seluruh rakyat, berkedudukan sebagai pelengkap.</a:t>
            </a:r>
            <a:endParaRPr lang="en-US" sz="2400" b="1" dirty="0">
              <a:solidFill>
                <a:srgbClr val="FFFF66"/>
              </a:solidFill>
              <a:latin typeface="Cambria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5750" y="1201738"/>
            <a:ext cx="5643563" cy="584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3200" dirty="0" err="1">
                <a:latin typeface="Cambria" pitchFamily="18" charset="0"/>
              </a:rPr>
              <a:t>Hukum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Dasar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Tertulis</a:t>
            </a:r>
            <a:r>
              <a:rPr lang="en-US" sz="3200" dirty="0">
                <a:latin typeface="Cambria" pitchFamily="18" charset="0"/>
              </a:rPr>
              <a:t> (UUD)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57158" y="214290"/>
            <a:ext cx="8786842" cy="70788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r">
              <a:defRPr/>
            </a:pPr>
            <a:r>
              <a:rPr lang="en-US" sz="4000" b="1" dirty="0">
                <a:latin typeface="Cambria" pitchFamily="18" charset="0"/>
              </a:rPr>
              <a:t>BENTUK KONSTITUSI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85750" y="4429125"/>
            <a:ext cx="7143750" cy="584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3200" dirty="0" err="1">
                <a:latin typeface="Cambria" pitchFamily="18" charset="0"/>
              </a:rPr>
              <a:t>Hukum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Dasar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Tidak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Tertulis</a:t>
            </a:r>
            <a:r>
              <a:rPr lang="en-US" sz="3200" dirty="0">
                <a:latin typeface="Cambria" pitchFamily="18" charset="0"/>
              </a:rPr>
              <a:t> (</a:t>
            </a:r>
            <a:r>
              <a:rPr lang="en-US" sz="3200" dirty="0" err="1">
                <a:latin typeface="Cambria" pitchFamily="18" charset="0"/>
              </a:rPr>
              <a:t>Konvensi</a:t>
            </a:r>
            <a:r>
              <a:rPr lang="en-US" sz="3200" dirty="0">
                <a:latin typeface="Cambria" pitchFamily="18" charset="0"/>
              </a:rPr>
              <a:t>)</a:t>
            </a: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3FEDE0-F3BD-4030-962F-1A6F874F969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499225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C5E99C26-483B-4A22-87DF-D95076A6E640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1472" y="428604"/>
            <a:ext cx="8072494" cy="1077218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200" dirty="0">
                <a:latin typeface="Cambria" pitchFamily="18" charset="0"/>
              </a:rPr>
              <a:t>KONSTITUSI BERSIFAT LUWES DAN DINAMIS</a:t>
            </a:r>
          </a:p>
        </p:txBody>
      </p:sp>
      <p:sp>
        <p:nvSpPr>
          <p:cNvPr id="9" name="Text Box 26"/>
          <p:cNvSpPr txBox="1">
            <a:spLocks noChangeArrowheads="1"/>
          </p:cNvSpPr>
          <p:nvPr/>
        </p:nvSpPr>
        <p:spPr bwMode="auto">
          <a:xfrm>
            <a:off x="2971800" y="1900230"/>
            <a:ext cx="3429000" cy="52322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d-ID" sz="2800" b="1" dirty="0">
                <a:solidFill>
                  <a:srgbClr val="FF3300"/>
                </a:solidFill>
                <a:latin typeface="Cambria" pitchFamily="18" charset="0"/>
              </a:rPr>
              <a:t>PERATURAN</a:t>
            </a:r>
            <a:endParaRPr lang="en-US" sz="2800" b="1" dirty="0">
              <a:solidFill>
                <a:srgbClr val="FF3300"/>
              </a:solidFill>
              <a:latin typeface="Cambria" pitchFamily="18" charset="0"/>
            </a:endParaRPr>
          </a:p>
        </p:txBody>
      </p:sp>
      <p:sp>
        <p:nvSpPr>
          <p:cNvPr id="10" name="Text Box 29"/>
          <p:cNvSpPr txBox="1">
            <a:spLocks noChangeArrowheads="1"/>
          </p:cNvSpPr>
          <p:nvPr/>
        </p:nvSpPr>
        <p:spPr bwMode="auto">
          <a:xfrm>
            <a:off x="5562600" y="4257676"/>
            <a:ext cx="3124200" cy="52322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d-ID" sz="2800" b="1" dirty="0">
                <a:solidFill>
                  <a:srgbClr val="FFFF66"/>
                </a:solidFill>
                <a:latin typeface="Cambria" pitchFamily="18" charset="0"/>
              </a:rPr>
              <a:t>MASYARAKAT</a:t>
            </a:r>
            <a:endParaRPr lang="en-US" sz="2800" b="1" dirty="0">
              <a:solidFill>
                <a:srgbClr val="FFFF66"/>
              </a:solidFill>
              <a:latin typeface="Cambria" pitchFamily="18" charset="0"/>
            </a:endParaRPr>
          </a:p>
        </p:txBody>
      </p:sp>
      <p:sp>
        <p:nvSpPr>
          <p:cNvPr id="11" name="Text Box 30"/>
          <p:cNvSpPr txBox="1">
            <a:spLocks noChangeArrowheads="1"/>
          </p:cNvSpPr>
          <p:nvPr/>
        </p:nvSpPr>
        <p:spPr bwMode="auto">
          <a:xfrm>
            <a:off x="642910" y="4105276"/>
            <a:ext cx="3090890" cy="95410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d-ID" sz="2800" b="1" dirty="0">
                <a:solidFill>
                  <a:srgbClr val="FFFF66"/>
                </a:solidFill>
                <a:latin typeface="Cambria" pitchFamily="18" charset="0"/>
              </a:rPr>
              <a:t>PERKEMBANGAN SITUASI</a:t>
            </a:r>
            <a:endParaRPr lang="en-US" sz="2800" b="1" dirty="0">
              <a:solidFill>
                <a:srgbClr val="FFFF66"/>
              </a:solidFill>
              <a:latin typeface="Cambria" pitchFamily="18" charset="0"/>
            </a:endParaRPr>
          </a:p>
        </p:txBody>
      </p:sp>
      <p:sp>
        <p:nvSpPr>
          <p:cNvPr id="12" name="AutoShape 32"/>
          <p:cNvSpPr>
            <a:spLocks noChangeArrowheads="1"/>
          </p:cNvSpPr>
          <p:nvPr/>
        </p:nvSpPr>
        <p:spPr bwMode="auto">
          <a:xfrm flipH="1">
            <a:off x="3838575" y="4105275"/>
            <a:ext cx="1447800" cy="914400"/>
          </a:xfrm>
          <a:prstGeom prst="rightArrow">
            <a:avLst>
              <a:gd name="adj1" fmla="val 46815"/>
              <a:gd name="adj2" fmla="val 73808"/>
            </a:avLst>
          </a:prstGeom>
          <a:solidFill>
            <a:srgbClr val="FF00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AutoShape 33"/>
          <p:cNvSpPr>
            <a:spLocks noChangeArrowheads="1"/>
          </p:cNvSpPr>
          <p:nvPr/>
        </p:nvSpPr>
        <p:spPr bwMode="auto">
          <a:xfrm rot="7341856" flipH="1">
            <a:off x="2514600" y="2687638"/>
            <a:ext cx="1447800" cy="914400"/>
          </a:xfrm>
          <a:prstGeom prst="rightArrow">
            <a:avLst>
              <a:gd name="adj1" fmla="val 46815"/>
              <a:gd name="adj2" fmla="val 73808"/>
            </a:avLst>
          </a:prstGeom>
          <a:solidFill>
            <a:srgbClr val="FF00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AutoShape 34"/>
          <p:cNvSpPr>
            <a:spLocks noChangeArrowheads="1"/>
          </p:cNvSpPr>
          <p:nvPr/>
        </p:nvSpPr>
        <p:spPr bwMode="auto">
          <a:xfrm rot="14291052" flipH="1">
            <a:off x="5219700" y="2830513"/>
            <a:ext cx="1447800" cy="914400"/>
          </a:xfrm>
          <a:prstGeom prst="rightArrow">
            <a:avLst>
              <a:gd name="adj1" fmla="val 46815"/>
              <a:gd name="adj2" fmla="val 73808"/>
            </a:avLst>
          </a:prstGeom>
          <a:solidFill>
            <a:srgbClr val="FF00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146DE8-B263-4EEA-AC1D-F98AD5033ED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E34F4D9D-EF35-4008-88C4-88F9765F9619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6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785786" y="428604"/>
            <a:ext cx="7429552" cy="64294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dirty="0">
                <a:latin typeface="Cambria" pitchFamily="18" charset="0"/>
              </a:rPr>
              <a:t>Rule of Law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14313" y="1214438"/>
            <a:ext cx="8358187" cy="1143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/>
              <a:t>Negara / </a:t>
            </a:r>
            <a:r>
              <a:rPr lang="en-US" sz="2000" b="1" dirty="0" err="1"/>
              <a:t>kekuasaan</a:t>
            </a:r>
            <a:r>
              <a:rPr lang="en-US" sz="2000" b="1" dirty="0"/>
              <a:t> </a:t>
            </a:r>
            <a:r>
              <a:rPr lang="en-US" sz="2000" b="1" dirty="0" err="1"/>
              <a:t>politik</a:t>
            </a:r>
            <a:r>
              <a:rPr lang="en-US" sz="2000" b="1" dirty="0"/>
              <a:t> </a:t>
            </a:r>
            <a:r>
              <a:rPr lang="en-US" sz="2000" b="1" dirty="0" err="1"/>
              <a:t>diatur</a:t>
            </a:r>
            <a:r>
              <a:rPr lang="en-US" sz="2000" b="1" dirty="0"/>
              <a:t> </a:t>
            </a:r>
            <a:r>
              <a:rPr lang="en-US" sz="2000" b="1" dirty="0" err="1"/>
              <a:t>secara</a:t>
            </a:r>
            <a:r>
              <a:rPr lang="en-US" sz="2000" b="1" dirty="0"/>
              <a:t> legal (</a:t>
            </a:r>
            <a:r>
              <a:rPr lang="en-US" sz="2000" b="1" dirty="0" err="1"/>
              <a:t>berdasar</a:t>
            </a:r>
            <a:r>
              <a:rPr lang="en-US" sz="2000" b="1" dirty="0"/>
              <a:t> </a:t>
            </a:r>
            <a:r>
              <a:rPr lang="en-US" sz="2000" b="1" dirty="0" err="1"/>
              <a:t>aturan</a:t>
            </a:r>
            <a:r>
              <a:rPr lang="en-US" sz="2000" b="1" dirty="0"/>
              <a:t> </a:t>
            </a:r>
            <a:r>
              <a:rPr lang="en-US" sz="2000" b="1" dirty="0" err="1"/>
              <a:t>hukum</a:t>
            </a:r>
            <a:r>
              <a:rPr lang="en-US" sz="2000" b="1" dirty="0"/>
              <a:t>).</a:t>
            </a:r>
          </a:p>
          <a:p>
            <a:pPr algn="ctr">
              <a:defRPr/>
            </a:pPr>
            <a:r>
              <a:rPr lang="en-US" sz="2000" b="1" dirty="0"/>
              <a:t>Negara </a:t>
            </a:r>
            <a:r>
              <a:rPr lang="en-US" sz="2000" b="1" dirty="0" err="1"/>
              <a:t>berdasarkan</a:t>
            </a:r>
            <a:r>
              <a:rPr lang="en-US" sz="2000" b="1" dirty="0"/>
              <a:t> </a:t>
            </a:r>
            <a:r>
              <a:rPr lang="en-US" sz="2000" b="1" dirty="0" err="1"/>
              <a:t>atas</a:t>
            </a:r>
            <a:r>
              <a:rPr lang="en-US" sz="2000" b="1" dirty="0"/>
              <a:t> </a:t>
            </a:r>
            <a:r>
              <a:rPr lang="en-US" sz="2000" b="1" dirty="0" err="1"/>
              <a:t>hukum</a:t>
            </a:r>
            <a:r>
              <a:rPr lang="en-US" sz="2000" b="1" dirty="0"/>
              <a:t> (</a:t>
            </a:r>
            <a:r>
              <a:rPr lang="en-US" sz="2000" b="1" i="1" dirty="0" err="1"/>
              <a:t>rechtsstaat</a:t>
            </a:r>
            <a:r>
              <a:rPr lang="en-US" sz="2000" b="1" dirty="0"/>
              <a:t>) </a:t>
            </a:r>
            <a:r>
              <a:rPr lang="en-US" sz="2000" b="1" dirty="0" err="1"/>
              <a:t>bukan</a:t>
            </a:r>
            <a:r>
              <a:rPr lang="en-US" sz="2000" b="1" dirty="0"/>
              <a:t> </a:t>
            </a:r>
            <a:r>
              <a:rPr lang="en-US" sz="2000" b="1" dirty="0" err="1"/>
              <a:t>atas</a:t>
            </a:r>
            <a:r>
              <a:rPr lang="en-US" sz="2000" b="1" dirty="0"/>
              <a:t>  </a:t>
            </a:r>
            <a:r>
              <a:rPr lang="en-US" sz="2000" b="1" dirty="0" err="1"/>
              <a:t>kekuasaan</a:t>
            </a:r>
            <a:r>
              <a:rPr lang="en-US" sz="2000" b="1" dirty="0"/>
              <a:t> </a:t>
            </a:r>
            <a:r>
              <a:rPr lang="en-US" sz="2000" b="1" dirty="0" err="1"/>
              <a:t>belaka</a:t>
            </a:r>
            <a:r>
              <a:rPr lang="en-US" sz="2000" b="1" dirty="0"/>
              <a:t> (</a:t>
            </a:r>
            <a:r>
              <a:rPr lang="en-US" sz="2000" b="1" i="1" dirty="0" err="1"/>
              <a:t>machtsstaat</a:t>
            </a:r>
            <a:r>
              <a:rPr lang="en-US" sz="2000" b="1" dirty="0"/>
              <a:t>)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14313" y="2500313"/>
            <a:ext cx="8072437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C00000"/>
                </a:solidFill>
                <a:latin typeface="Cambria" pitchFamily="18" charset="0"/>
              </a:rPr>
              <a:t>Muncul karena pemerintahan tak sesuai kehendak rakyat.</a:t>
            </a:r>
          </a:p>
        </p:txBody>
      </p:sp>
      <p:pic>
        <p:nvPicPr>
          <p:cNvPr id="10250" name="Picture 4" descr="Demo-korups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5" y="3786188"/>
            <a:ext cx="3500438" cy="236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1" name="WordArt 9"/>
          <p:cNvSpPr>
            <a:spLocks noChangeArrowheads="1" noChangeShapeType="1" noTextEdit="1"/>
          </p:cNvSpPr>
          <p:nvPr/>
        </p:nvSpPr>
        <p:spPr bwMode="auto">
          <a:xfrm>
            <a:off x="6475413" y="3143250"/>
            <a:ext cx="2382837" cy="78581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nepotis</a:t>
            </a:r>
          </a:p>
        </p:txBody>
      </p:sp>
      <p:sp>
        <p:nvSpPr>
          <p:cNvPr id="10252" name="WordArt 7"/>
          <p:cNvSpPr>
            <a:spLocks noChangeArrowheads="1" noChangeShapeType="1" noTextEdit="1"/>
          </p:cNvSpPr>
          <p:nvPr/>
        </p:nvSpPr>
        <p:spPr bwMode="auto">
          <a:xfrm>
            <a:off x="3336925" y="3571875"/>
            <a:ext cx="2235200" cy="78581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5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otoriter</a:t>
            </a:r>
          </a:p>
        </p:txBody>
      </p:sp>
      <p:sp>
        <p:nvSpPr>
          <p:cNvPr id="10253" name="WordArt 8" descr="Narrow vertical"/>
          <p:cNvSpPr>
            <a:spLocks noChangeArrowheads="1" noChangeShapeType="1" noTextEdit="1"/>
          </p:cNvSpPr>
          <p:nvPr/>
        </p:nvSpPr>
        <p:spPr bwMode="auto">
          <a:xfrm>
            <a:off x="2857500" y="5072063"/>
            <a:ext cx="2643188" cy="785812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korup</a:t>
            </a: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409B91-E511-4D8F-B1F0-1D1AF04AC38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F2D11401-DC2D-403A-829B-7FFF2A9B591E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7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4618061" y="1142984"/>
            <a:ext cx="3311525" cy="4572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d-ID" sz="2400" b="1" dirty="0">
                <a:solidFill>
                  <a:srgbClr val="FFFF00"/>
                </a:solidFill>
                <a:latin typeface="Cambria" pitchFamily="18" charset="0"/>
              </a:rPr>
              <a:t>( Albert Venn Dicey )</a:t>
            </a:r>
            <a:endParaRPr lang="en-US" sz="2400" b="1" dirty="0">
              <a:solidFill>
                <a:srgbClr val="FFFF00"/>
              </a:solidFill>
              <a:latin typeface="Cambria" pitchFamily="18" charset="0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611188" y="2214554"/>
            <a:ext cx="5689600" cy="58477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d-ID" sz="3200" b="1" dirty="0">
                <a:solidFill>
                  <a:srgbClr val="FFFF00"/>
                </a:solidFill>
                <a:latin typeface="Cambria" pitchFamily="18" charset="0"/>
              </a:rPr>
              <a:t>1. Supremasi hukum</a:t>
            </a:r>
            <a:endParaRPr lang="en-US" sz="3200" b="1" dirty="0">
              <a:solidFill>
                <a:srgbClr val="FFFF00"/>
              </a:solidFill>
              <a:latin typeface="Cambria" pitchFamily="18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611188" y="3357562"/>
            <a:ext cx="8175654" cy="58477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d-ID" sz="2800" b="1" dirty="0">
                <a:solidFill>
                  <a:srgbClr val="FFFF00"/>
                </a:solidFill>
                <a:latin typeface="Cambria" pitchFamily="18" charset="0"/>
              </a:rPr>
              <a:t>2. </a:t>
            </a:r>
            <a:r>
              <a:rPr lang="id-ID" sz="3200" b="1" dirty="0">
                <a:solidFill>
                  <a:srgbClr val="FFFF00"/>
                </a:solidFill>
                <a:latin typeface="Cambria" pitchFamily="18" charset="0"/>
              </a:rPr>
              <a:t>Kedudukan yang sama di muka hukum</a:t>
            </a:r>
            <a:endParaRPr lang="en-US" sz="3200" b="1" dirty="0">
              <a:solidFill>
                <a:srgbClr val="FFFF00"/>
              </a:solidFill>
              <a:latin typeface="Cambria" pitchFamily="18" charset="0"/>
            </a:endParaRP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611188" y="4357694"/>
            <a:ext cx="7343775" cy="9461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d-ID" sz="2800" b="1" dirty="0">
                <a:solidFill>
                  <a:srgbClr val="C00000"/>
                </a:solidFill>
                <a:latin typeface="Cambria" pitchFamily="18" charset="0"/>
              </a:rPr>
              <a:t>3. Terjaminnya hak azasi oleh UU dan putusan pengadilan</a:t>
            </a:r>
            <a:endParaRPr lang="en-US" sz="2800" b="1" dirty="0">
              <a:solidFill>
                <a:srgbClr val="C00000"/>
              </a:solidFill>
              <a:latin typeface="Cambria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14348" y="428604"/>
            <a:ext cx="7929618" cy="70788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r">
              <a:defRPr/>
            </a:pPr>
            <a:r>
              <a:rPr lang="en-US" sz="4000" b="1" dirty="0" err="1">
                <a:latin typeface="Cambria" pitchFamily="18" charset="0"/>
              </a:rPr>
              <a:t>Prinsip</a:t>
            </a:r>
            <a:r>
              <a:rPr lang="en-US" sz="4000" b="1" dirty="0">
                <a:latin typeface="Cambria" pitchFamily="18" charset="0"/>
              </a:rPr>
              <a:t> </a:t>
            </a:r>
            <a:r>
              <a:rPr lang="en-US" sz="4000" b="1" dirty="0" smtClean="0">
                <a:latin typeface="Cambria" pitchFamily="18" charset="0"/>
              </a:rPr>
              <a:t>Rule </a:t>
            </a:r>
            <a:r>
              <a:rPr lang="en-US" sz="4000" b="1" dirty="0">
                <a:latin typeface="Cambria" pitchFamily="18" charset="0"/>
              </a:rPr>
              <a:t>of Law</a:t>
            </a: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00CB29-FF30-4DD6-A91E-C4D691F914DA}" type="slidenum">
              <a:rPr lang="en-US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274</Words>
  <Application>Microsoft Office PowerPoint</Application>
  <PresentationFormat>On-screen Show (4:3)</PresentationFormat>
  <Paragraphs>70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Arial Black</vt:lpstr>
      <vt:lpstr>Calibri</vt:lpstr>
      <vt:lpstr>Cambria</vt:lpstr>
      <vt:lpstr>Impact</vt:lpstr>
      <vt:lpstr>Wingdings</vt:lpstr>
      <vt:lpstr>Office Theme</vt:lpstr>
      <vt:lpstr>PowerPoint Presentation</vt:lpstr>
      <vt:lpstr>NEGARA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Adminbsm</cp:lastModifiedBy>
  <cp:revision>94</cp:revision>
  <dcterms:created xsi:type="dcterms:W3CDTF">2010-04-18T12:06:30Z</dcterms:created>
  <dcterms:modified xsi:type="dcterms:W3CDTF">2021-04-06T09:02:27Z</dcterms:modified>
</cp:coreProperties>
</file>