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72" r:id="rId3"/>
    <p:sldId id="373" r:id="rId4"/>
    <p:sldId id="374" r:id="rId5"/>
    <p:sldId id="380" r:id="rId6"/>
    <p:sldId id="381" r:id="rId7"/>
    <p:sldId id="382" r:id="rId8"/>
    <p:sldId id="375" r:id="rId9"/>
    <p:sldId id="376" r:id="rId10"/>
    <p:sldId id="377" r:id="rId11"/>
    <p:sldId id="378" r:id="rId12"/>
    <p:sldId id="379" r:id="rId13"/>
    <p:sldId id="371" r:id="rId14"/>
  </p:sldIdLst>
  <p:sldSz cx="9144000" cy="6858000" type="screen4x3"/>
  <p:notesSz cx="7102475" cy="9388475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70" d="100"/>
          <a:sy n="70" d="100"/>
        </p:scale>
        <p:origin x="-127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Seminar Manajemen Pemasaran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667" y="2461245"/>
            <a:ext cx="88520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atin typeface="Cambria" pitchFamily="18" charset="0"/>
              </a:rPr>
              <a:t>M</a:t>
            </a:r>
            <a:r>
              <a:rPr lang="id-ID" sz="6000" b="1" dirty="0" smtClean="0">
                <a:latin typeface="Cambria" pitchFamily="18" charset="0"/>
              </a:rPr>
              <a:t>ETODE </a:t>
            </a:r>
            <a:r>
              <a:rPr lang="id-ID" sz="6000" b="1" dirty="0" smtClean="0">
                <a:latin typeface="Cambria" pitchFamily="18" charset="0"/>
              </a:rPr>
              <a:t>ANALISI DATA</a:t>
            </a:r>
            <a:endParaRPr lang="id-ID" sz="6000" b="1" dirty="0"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18653" y="5733256"/>
            <a:ext cx="37190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b="1" dirty="0" smtClean="0">
                <a:latin typeface="Cambria" pitchFamily="18" charset="0"/>
              </a:rPr>
              <a:t>Pertemuan </a:t>
            </a:r>
            <a:r>
              <a:rPr lang="id-ID" sz="1600" b="1" dirty="0" smtClean="0">
                <a:latin typeface="Cambria" pitchFamily="18" charset="0"/>
              </a:rPr>
              <a:t>19 </a:t>
            </a:r>
            <a:r>
              <a:rPr lang="id-ID" sz="1600" b="1" dirty="0" smtClean="0">
                <a:latin typeface="Cambria" pitchFamily="18" charset="0"/>
              </a:rPr>
              <a:t>dan </a:t>
            </a:r>
            <a:r>
              <a:rPr lang="id-ID" sz="1600" b="1" dirty="0" smtClean="0">
                <a:latin typeface="Cambria" pitchFamily="18" charset="0"/>
              </a:rPr>
              <a:t>20</a:t>
            </a:r>
            <a:r>
              <a:rPr lang="id-ID" sz="1600" b="1" dirty="0" smtClean="0">
                <a:latin typeface="Cambria" pitchFamily="18" charset="0"/>
              </a:rPr>
              <a:t> </a:t>
            </a:r>
            <a:r>
              <a:rPr lang="id-ID" sz="1600" b="1" dirty="0" smtClean="0">
                <a:latin typeface="Cambria" pitchFamily="18" charset="0"/>
              </a:rPr>
              <a:t>(Minggu </a:t>
            </a:r>
            <a:r>
              <a:rPr lang="id-ID" sz="1600" b="1" dirty="0" smtClean="0">
                <a:latin typeface="Cambria" pitchFamily="18" charset="0"/>
              </a:rPr>
              <a:t>Ke-10)</a:t>
            </a:r>
            <a:endParaRPr lang="id-ID" sz="1600" b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829156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Courier New" pitchFamily="49" charset="0"/>
              <a:buChar char="o"/>
            </a:pPr>
            <a:r>
              <a:rPr lang="id-ID" sz="2800" b="1" dirty="0">
                <a:latin typeface="Cambria" pitchFamily="18" charset="0"/>
              </a:rPr>
              <a:t>Fraud</a:t>
            </a:r>
            <a:r>
              <a:rPr lang="id-ID" sz="2800" dirty="0">
                <a:latin typeface="Cambria" pitchFamily="18" charset="0"/>
              </a:rPr>
              <a:t>, untuk menyimpulkan apakah setiap responden benar-benar diwawancarai atau tidak.</a:t>
            </a:r>
          </a:p>
          <a:p>
            <a:pPr marL="285750" indent="-285750" algn="just">
              <a:buFont typeface="Courier New" pitchFamily="49" charset="0"/>
              <a:buChar char="o"/>
            </a:pPr>
            <a:r>
              <a:rPr lang="id-ID" sz="2800" b="1" dirty="0">
                <a:latin typeface="Cambria" pitchFamily="18" charset="0"/>
              </a:rPr>
              <a:t>Penyaringan</a:t>
            </a:r>
            <a:r>
              <a:rPr lang="id-ID" sz="2800" dirty="0">
                <a:latin typeface="Cambria" pitchFamily="18" charset="0"/>
              </a:rPr>
              <a:t>, untuk memastikan bahwa responden dipilih sesuai dengan kriteria penelitian.</a:t>
            </a:r>
          </a:p>
          <a:p>
            <a:pPr marL="285750" indent="-285750" algn="just">
              <a:buFont typeface="Courier New" pitchFamily="49" charset="0"/>
              <a:buChar char="o"/>
            </a:pPr>
            <a:r>
              <a:rPr lang="id-ID" sz="2800" b="1" dirty="0">
                <a:latin typeface="Cambria" pitchFamily="18" charset="0"/>
              </a:rPr>
              <a:t>Prosedur</a:t>
            </a:r>
            <a:r>
              <a:rPr lang="id-ID" sz="2800" dirty="0">
                <a:latin typeface="Cambria" pitchFamily="18" charset="0"/>
              </a:rPr>
              <a:t>, untuk memeriksa apakah prosedur pengumpulan data telah diikuti dengan benar.</a:t>
            </a:r>
          </a:p>
          <a:p>
            <a:pPr marL="285750" indent="-285750" algn="just">
              <a:buFont typeface="Courier New" pitchFamily="49" charset="0"/>
              <a:buChar char="o"/>
            </a:pPr>
            <a:r>
              <a:rPr lang="id-ID" sz="2800" b="1" dirty="0">
                <a:latin typeface="Cambria" pitchFamily="18" charset="0"/>
              </a:rPr>
              <a:t>Kelengkapan</a:t>
            </a:r>
            <a:r>
              <a:rPr lang="id-ID" sz="2800" dirty="0">
                <a:latin typeface="Cambria" pitchFamily="18" charset="0"/>
              </a:rPr>
              <a:t>, untuk memastikan bahwa pewawancara menanyakan semua pertanyaan kepada responden, bukan hanya beberapa pertanyaan </a:t>
            </a:r>
            <a:r>
              <a:rPr lang="id-ID" sz="2800" dirty="0" smtClean="0">
                <a:latin typeface="Cambria" pitchFamily="18" charset="0"/>
              </a:rPr>
              <a:t>yang diperlukan</a:t>
            </a:r>
            <a:endParaRPr lang="id-ID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30259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536" y="689356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latin typeface="Cambria" pitchFamily="18" charset="0"/>
              </a:rPr>
              <a:t>Langkah 2: Editing Data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Kumpulan </a:t>
            </a:r>
            <a:r>
              <a:rPr lang="id-ID" sz="2400" dirty="0">
                <a:latin typeface="Cambria" pitchFamily="18" charset="0"/>
              </a:rPr>
              <a:t>data besar </a:t>
            </a:r>
            <a:r>
              <a:rPr lang="id-ID" sz="2400" dirty="0" smtClean="0">
                <a:latin typeface="Cambria" pitchFamily="18" charset="0"/>
              </a:rPr>
              <a:t>biasnya menyertakan </a:t>
            </a:r>
            <a:r>
              <a:rPr lang="id-ID" sz="2400" dirty="0">
                <a:latin typeface="Cambria" pitchFamily="18" charset="0"/>
              </a:rPr>
              <a:t>kesalahan. Misalnya, responden mungkin salah mengisi kolom atau melewatkannya secara tidak sengaja. </a:t>
            </a:r>
            <a:endParaRPr lang="id-ID" sz="2400" dirty="0" smtClean="0">
              <a:latin typeface="Cambria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Untuk </a:t>
            </a:r>
            <a:r>
              <a:rPr lang="id-ID" sz="2400" dirty="0">
                <a:latin typeface="Cambria" pitchFamily="18" charset="0"/>
              </a:rPr>
              <a:t>memastikan bahwa tidak ada kesalahan seperti itu, peneliti harus melakukan pemeriksaan data dasar, memeriksa outlier, dan mengedit data penelitian mentah untuk mengidentifikasi dan menghapus titik data yang dapat menghambat keakuratan </a:t>
            </a:r>
            <a:r>
              <a:rPr lang="id-ID" sz="2400" dirty="0" smtClean="0">
                <a:latin typeface="Cambria" pitchFamily="18" charset="0"/>
              </a:rPr>
              <a:t>hasil. Misalnya</a:t>
            </a:r>
            <a:r>
              <a:rPr lang="id-ID" sz="2400" dirty="0">
                <a:latin typeface="Cambria" pitchFamily="18" charset="0"/>
              </a:rPr>
              <a:t>, kesalahan bisa berupa bidang yang dibiarkan kosong oleh </a:t>
            </a:r>
            <a:r>
              <a:rPr lang="id-ID" sz="2400" dirty="0" smtClean="0">
                <a:latin typeface="Cambria" pitchFamily="18" charset="0"/>
              </a:rPr>
              <a:t>responden.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Saat </a:t>
            </a:r>
            <a:r>
              <a:rPr lang="id-ID" sz="2400" dirty="0">
                <a:latin typeface="Cambria" pitchFamily="18" charset="0"/>
              </a:rPr>
              <a:t>mengedit data, penting untuk memastikan untuk menghapus atau mengisi semua bidang kosong. </a:t>
            </a:r>
            <a:r>
              <a:rPr lang="id-ID" sz="2400" dirty="0" smtClean="0">
                <a:latin typeface="Cambria" pitchFamily="18" charset="0"/>
              </a:rPr>
              <a:t> </a:t>
            </a:r>
            <a:endParaRPr lang="id-ID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80136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2160731"/>
            <a:ext cx="8568952" cy="6097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2380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260648"/>
            <a:ext cx="806489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2600" b="1" dirty="0">
                <a:latin typeface="Cambria" pitchFamily="18" charset="0"/>
                <a:cs typeface="Arial" pitchFamily="34" charset="0"/>
              </a:rPr>
              <a:t>Langkah 3: Pengkodean Data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d-ID" sz="2600" dirty="0" smtClean="0">
                <a:latin typeface="Cambria" pitchFamily="18" charset="0"/>
                <a:cs typeface="Arial" pitchFamily="34" charset="0"/>
              </a:rPr>
              <a:t>Mengacu </a:t>
            </a:r>
            <a:r>
              <a:rPr lang="id-ID" sz="2600" dirty="0">
                <a:latin typeface="Cambria" pitchFamily="18" charset="0"/>
                <a:cs typeface="Arial" pitchFamily="34" charset="0"/>
              </a:rPr>
              <a:t>pada pengelompokan dan pemberian nilai pada tanggapan dari </a:t>
            </a:r>
            <a:r>
              <a:rPr lang="id-ID" sz="2600" dirty="0" smtClean="0">
                <a:latin typeface="Cambria" pitchFamily="18" charset="0"/>
                <a:cs typeface="Arial" pitchFamily="34" charset="0"/>
              </a:rPr>
              <a:t>survei.</a:t>
            </a:r>
          </a:p>
          <a:p>
            <a:pPr marL="463550"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sz="2600" dirty="0" smtClean="0">
                <a:latin typeface="Cambria" pitchFamily="18" charset="0"/>
                <a:cs typeface="Arial" pitchFamily="34" charset="0"/>
              </a:rPr>
              <a:t>Misalnya</a:t>
            </a:r>
            <a:r>
              <a:rPr lang="id-ID" sz="2600" dirty="0">
                <a:latin typeface="Cambria" pitchFamily="18" charset="0"/>
                <a:cs typeface="Arial" pitchFamily="34" charset="0"/>
              </a:rPr>
              <a:t>, jika seorang peneliti telah mewawancarai 1.000 orang dan sekarang ingin mencari rata-rata usia responden, peneliti akan membuat filter data usia dan mengkategorikan usia masing-masing responden sesuai kode-kode ini. </a:t>
            </a:r>
            <a:endParaRPr lang="id-ID" sz="2600" i="1" dirty="0">
              <a:latin typeface="Cambria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 sz="2600" i="1" dirty="0" smtClean="0">
              <a:latin typeface="Cambria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d-ID" sz="2600" i="1" dirty="0" smtClean="0">
                <a:latin typeface="Cambria" pitchFamily="18" charset="0"/>
                <a:cs typeface="Arial" pitchFamily="34" charset="0"/>
              </a:rPr>
              <a:t>Misalnya</a:t>
            </a:r>
            <a:r>
              <a:rPr lang="id-ID" sz="2600" i="1" dirty="0">
                <a:latin typeface="Cambria" pitchFamily="18" charset="0"/>
                <a:cs typeface="Arial" pitchFamily="34" charset="0"/>
              </a:rPr>
              <a:t>, responden berusia antara 13-15 tahun akan diberi kode usia 0, 16-18 sebagai 1, 18-20 sebagai 2, dll</a:t>
            </a:r>
            <a:r>
              <a:rPr lang="id-ID" sz="2600" i="1" dirty="0" smtClean="0">
                <a:latin typeface="Cambria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d-ID" sz="2600" dirty="0">
              <a:latin typeface="Cambria" pitchFamily="18" charset="0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d-ID" sz="2600" dirty="0">
                <a:latin typeface="Cambria" pitchFamily="18" charset="0"/>
                <a:cs typeface="Arial" pitchFamily="34" charset="0"/>
              </a:rPr>
              <a:t>Kemudian selama analisis, peneliti dapat menangani kurung usia yang disederhanakan, daripada rentang besar usia individu</a:t>
            </a:r>
          </a:p>
        </p:txBody>
      </p:sp>
    </p:spTree>
    <p:extLst>
      <p:ext uri="{BB962C8B-B14F-4D97-AF65-F5344CB8AC3E}">
        <p14:creationId xmlns:p14="http://schemas.microsoft.com/office/powerpoint/2010/main" val="76301247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2776"/>
            <a:ext cx="6192688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8150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836712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ü"/>
            </a:pPr>
            <a:r>
              <a:rPr lang="id-ID" sz="3600" dirty="0">
                <a:latin typeface="Cambria" pitchFamily="18" charset="0"/>
              </a:rPr>
              <a:t>Metode analisis data adalah salah satu komponen penting dalam proses </a:t>
            </a:r>
            <a:r>
              <a:rPr lang="id-ID" sz="3600" b="1" dirty="0">
                <a:latin typeface="Cambria" pitchFamily="18" charset="0"/>
              </a:rPr>
              <a:t>Data Analysis</a:t>
            </a:r>
            <a:r>
              <a:rPr lang="id-ID" sz="3600" dirty="0">
                <a:latin typeface="Cambria" pitchFamily="18" charset="0"/>
              </a:rPr>
              <a:t>. </a:t>
            </a:r>
            <a:endParaRPr lang="id-ID" sz="3600" dirty="0" smtClean="0">
              <a:latin typeface="Cambria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id-ID" sz="3600" dirty="0" smtClean="0">
                <a:latin typeface="Cambria" pitchFamily="18" charset="0"/>
              </a:rPr>
              <a:t>Metode </a:t>
            </a:r>
            <a:r>
              <a:rPr lang="id-ID" sz="3600" dirty="0">
                <a:latin typeface="Cambria" pitchFamily="18" charset="0"/>
              </a:rPr>
              <a:t>analisis data merupakan bagian dari proses analisis dimana data yang dikumpulkan lalu diproses untuk menghasilkan kesimpulan dalam pengambilan keputusan. </a:t>
            </a:r>
            <a:endParaRPr lang="id-ID" sz="36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94361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692696"/>
            <a:ext cx="828092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3600" b="1" dirty="0" smtClean="0">
                <a:latin typeface="Cambria" pitchFamily="18" charset="0"/>
              </a:rPr>
              <a:t>JENIS METODE ANALISI DATA</a:t>
            </a:r>
          </a:p>
          <a:p>
            <a:pPr algn="just"/>
            <a:endParaRPr lang="id-ID" sz="3200" dirty="0" smtClean="0">
              <a:latin typeface="Cambria" pitchFamily="18" charset="0"/>
            </a:endParaRPr>
          </a:p>
          <a:p>
            <a:pPr marL="457200" indent="-457200" algn="just">
              <a:buAutoNum type="arabicPeriod"/>
            </a:pPr>
            <a:r>
              <a:rPr lang="id-ID" sz="3200" b="1" dirty="0" smtClean="0">
                <a:latin typeface="Cambria" pitchFamily="18" charset="0"/>
              </a:rPr>
              <a:t>Metode Kuantitatif </a:t>
            </a:r>
            <a:endParaRPr lang="id-ID" sz="3200" dirty="0" smtClean="0">
              <a:latin typeface="Cambria" pitchFamily="18" charset="0"/>
            </a:endParaRPr>
          </a:p>
          <a:p>
            <a:pPr algn="just"/>
            <a:r>
              <a:rPr lang="id-ID" sz="3200" dirty="0" smtClean="0">
                <a:latin typeface="Cambria" pitchFamily="18" charset="0"/>
              </a:rPr>
              <a:t>Analisis </a:t>
            </a:r>
            <a:r>
              <a:rPr lang="id-ID" sz="3200" dirty="0">
                <a:latin typeface="Cambria" pitchFamily="18" charset="0"/>
              </a:rPr>
              <a:t>data dengan menggunakan teknik </a:t>
            </a:r>
            <a:r>
              <a:rPr lang="id-ID" sz="3200" dirty="0" smtClean="0">
                <a:latin typeface="Cambria" pitchFamily="18" charset="0"/>
              </a:rPr>
              <a:t>statistik</a:t>
            </a:r>
          </a:p>
          <a:p>
            <a:pPr marL="341313" algn="just"/>
            <a:endParaRPr lang="id-ID" sz="3200" dirty="0" smtClean="0">
              <a:latin typeface="Cambria" pitchFamily="18" charset="0"/>
            </a:endParaRPr>
          </a:p>
          <a:p>
            <a:pPr algn="just"/>
            <a:r>
              <a:rPr lang="id-ID" sz="3200" b="1" dirty="0" smtClean="0">
                <a:latin typeface="Cambria" pitchFamily="18" charset="0"/>
              </a:rPr>
              <a:t>2. Metode Kualitatif</a:t>
            </a:r>
            <a:endParaRPr lang="id-ID" sz="3200" dirty="0" smtClean="0">
              <a:latin typeface="Cambria" pitchFamily="18" charset="0"/>
            </a:endParaRPr>
          </a:p>
          <a:p>
            <a:pPr algn="just"/>
            <a:r>
              <a:rPr lang="id-ID" sz="3200" dirty="0" smtClean="0">
                <a:latin typeface="Cambria" pitchFamily="18" charset="0"/>
              </a:rPr>
              <a:t> Analisis data </a:t>
            </a:r>
            <a:r>
              <a:rPr lang="id-ID" sz="3200" dirty="0">
                <a:latin typeface="Cambria" pitchFamily="18" charset="0"/>
              </a:rPr>
              <a:t>menggunakan analisis tematik dengan pengkodean dan berupa </a:t>
            </a:r>
            <a:r>
              <a:rPr lang="id-ID" sz="3200" dirty="0" smtClean="0">
                <a:latin typeface="Cambria" pitchFamily="18" charset="0"/>
              </a:rPr>
              <a:t>teks</a:t>
            </a:r>
            <a:endParaRPr lang="id-ID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3453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4343" y="1556792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Metode </a:t>
            </a:r>
            <a:r>
              <a:rPr lang="id-ID" sz="2400" dirty="0">
                <a:latin typeface="Cambria" pitchFamily="18" charset="0"/>
              </a:rPr>
              <a:t>analisis data ini merupakan metode dengan menggunakan wawancara dan observasi dengan menjawab pertanyaan seperti apa, mengapa atau bagaimana. </a:t>
            </a:r>
            <a:endParaRPr lang="id-ID" sz="2400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Data-data </a:t>
            </a:r>
            <a:r>
              <a:rPr lang="id-ID" sz="2400" dirty="0">
                <a:latin typeface="Cambria" pitchFamily="18" charset="0"/>
              </a:rPr>
              <a:t>yang dianalisa dengan metode ini berupa teks atau narasi. </a:t>
            </a:r>
            <a:endParaRPr lang="id-ID" sz="2400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 Metode </a:t>
            </a:r>
            <a:r>
              <a:rPr lang="id-ID" sz="2400" dirty="0">
                <a:latin typeface="Cambria" pitchFamily="18" charset="0"/>
              </a:rPr>
              <a:t>ini memerlukan pendekatan dari data yang sifatnya lebih </a:t>
            </a:r>
            <a:r>
              <a:rPr lang="id-ID" sz="2400" dirty="0" smtClean="0">
                <a:latin typeface="Cambria" pitchFamily="18" charset="0"/>
              </a:rPr>
              <a:t>subjektif.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Metode </a:t>
            </a:r>
            <a:r>
              <a:rPr lang="id-ID" sz="2400" dirty="0">
                <a:latin typeface="Cambria" pitchFamily="18" charset="0"/>
              </a:rPr>
              <a:t>analisis data kualitatif adalah metode pengolahan data secara mendalam dengan data dari hasil pengamatan, wawancara, dan </a:t>
            </a:r>
            <a:r>
              <a:rPr lang="id-ID" sz="2400" dirty="0" smtClean="0">
                <a:latin typeface="Cambria" pitchFamily="18" charset="0"/>
              </a:rPr>
              <a:t>literatur.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400" dirty="0" smtClean="0">
                <a:latin typeface="Cambria" pitchFamily="18" charset="0"/>
              </a:rPr>
              <a:t>Kelebihan </a:t>
            </a:r>
            <a:r>
              <a:rPr lang="id-ID" sz="2400" dirty="0">
                <a:latin typeface="Cambria" pitchFamily="18" charset="0"/>
              </a:rPr>
              <a:t>metode ini adalah kedalaman dari hasil analisisnya. </a:t>
            </a:r>
            <a:endParaRPr lang="id-ID" sz="2400" dirty="0" smtClean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0310" y="548680"/>
            <a:ext cx="47713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3600" b="1" dirty="0" smtClean="0">
                <a:latin typeface="Cambria" pitchFamily="18" charset="0"/>
              </a:rPr>
              <a:t>METODE </a:t>
            </a:r>
            <a:r>
              <a:rPr lang="id-ID" sz="3600" b="1" u="sng" dirty="0" smtClean="0">
                <a:latin typeface="Cambria" pitchFamily="18" charset="0"/>
              </a:rPr>
              <a:t>KUALI</a:t>
            </a:r>
            <a:r>
              <a:rPr lang="id-ID" sz="3600" b="1" dirty="0" smtClean="0">
                <a:latin typeface="Cambria" pitchFamily="18" charset="0"/>
              </a:rPr>
              <a:t>TATIF </a:t>
            </a:r>
            <a:endParaRPr lang="id-ID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49920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2734" y="1408995"/>
            <a:ext cx="8051714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d-ID" sz="2500" dirty="0" smtClean="0">
                <a:latin typeface="Cambria" pitchFamily="18" charset="0"/>
              </a:rPr>
              <a:t>Kualitatif </a:t>
            </a:r>
            <a:r>
              <a:rPr lang="id-ID" sz="2500" dirty="0">
                <a:latin typeface="Cambria" pitchFamily="18" charset="0"/>
              </a:rPr>
              <a:t>Analisis data kualitatif bekerja sedikit berbeda dari data kuantitatif, terutama karena data kualitatif terdiri dari kata-kata, pengamatan, gambar, dan bahkan simbol. 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500" dirty="0">
                <a:latin typeface="Cambria" pitchFamily="18" charset="0"/>
              </a:rPr>
              <a:t>Mendapatkan makna dari data semacam itu hampir tidak mungkin; karenanya, teknik ini sering digunakan untuk penelitian eksplorasi.  </a:t>
            </a:r>
            <a:r>
              <a:rPr lang="id-ID" sz="2500" dirty="0" smtClean="0">
                <a:latin typeface="Cambria" pitchFamily="18" charset="0"/>
              </a:rPr>
              <a:t> </a:t>
            </a:r>
            <a:endParaRPr lang="id-ID" sz="2500" dirty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500" dirty="0">
                <a:latin typeface="Cambria" pitchFamily="18" charset="0"/>
              </a:rPr>
              <a:t>Sementara itu, dalam penelitian kuantitatif ada perbedaan yang jelas antara tahap persiapan data dan analisis data, analisis untuk penelitian kualitatif sering kali dimulai segera setelah data tersedia. </a:t>
            </a:r>
            <a:r>
              <a:rPr lang="id-ID" sz="2500" dirty="0" smtClean="0">
                <a:latin typeface="Cambria" pitchFamily="18" charset="0"/>
              </a:rPr>
              <a:t> </a:t>
            </a:r>
            <a:endParaRPr lang="id-ID" sz="2500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332656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 smtClean="0">
                <a:latin typeface="Cambria" pitchFamily="18" charset="0"/>
              </a:rPr>
              <a:t>TAHAPAN MENGANALISIS DATA KUALITATIF</a:t>
            </a:r>
            <a:endParaRPr lang="id-ID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33911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7544" y="1196752"/>
            <a:ext cx="80791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dirty="0" smtClean="0">
                <a:latin typeface="Cambria" pitchFamily="18" charset="0"/>
              </a:rPr>
              <a:t>Analisis </a:t>
            </a:r>
            <a:r>
              <a:rPr lang="id-ID" sz="2400" dirty="0">
                <a:latin typeface="Cambria" pitchFamily="18" charset="0"/>
              </a:rPr>
              <a:t>dan persiapan dilakukan secara paralel dan mencakup langkah-langkah berikut</a:t>
            </a:r>
            <a:r>
              <a:rPr lang="id-ID" sz="2400" dirty="0" smtClean="0">
                <a:latin typeface="Cambria" pitchFamily="18" charset="0"/>
              </a:rPr>
              <a:t>:</a:t>
            </a:r>
          </a:p>
          <a:p>
            <a:pPr algn="just"/>
            <a:endParaRPr lang="id-ID" sz="2400" dirty="0">
              <a:latin typeface="Cambria" pitchFamily="18" charset="0"/>
            </a:endParaRPr>
          </a:p>
          <a:p>
            <a:pPr algn="just"/>
            <a:r>
              <a:rPr lang="id-ID" sz="2400" b="1" dirty="0">
                <a:latin typeface="Cambria" pitchFamily="18" charset="0"/>
              </a:rPr>
              <a:t>1. Mengenal data</a:t>
            </a:r>
          </a:p>
          <a:p>
            <a:pPr algn="just"/>
            <a:r>
              <a:rPr lang="id-ID" sz="2400" dirty="0" smtClean="0">
                <a:latin typeface="Cambria" pitchFamily="18" charset="0"/>
              </a:rPr>
              <a:t>Peneliti </a:t>
            </a:r>
            <a:r>
              <a:rPr lang="id-ID" sz="2400" dirty="0">
                <a:latin typeface="Cambria" pitchFamily="18" charset="0"/>
              </a:rPr>
              <a:t>harus mulai dengan membaca data beberapa kali untuk mengenalnya dan mulai mencari untuk pengamatan atau pola </a:t>
            </a:r>
            <a:r>
              <a:rPr lang="id-ID" sz="2400" dirty="0" smtClean="0">
                <a:latin typeface="Cambria" pitchFamily="18" charset="0"/>
              </a:rPr>
              <a:t>dasar, karena </a:t>
            </a:r>
            <a:r>
              <a:rPr lang="id-ID" sz="2400" dirty="0">
                <a:latin typeface="Cambria" pitchFamily="18" charset="0"/>
              </a:rPr>
              <a:t>sebagian besar data kualitatif hanyalah kata-kata</a:t>
            </a:r>
            <a:endParaRPr lang="id-ID" sz="2400" dirty="0">
              <a:latin typeface="Cambria" pitchFamily="18" charset="0"/>
            </a:endParaRPr>
          </a:p>
          <a:p>
            <a:pPr algn="just"/>
            <a:r>
              <a:rPr lang="id-ID" sz="2400" dirty="0" smtClean="0">
                <a:latin typeface="Cambria" pitchFamily="18" charset="0"/>
              </a:rPr>
              <a:t> </a:t>
            </a:r>
            <a:endParaRPr lang="id-ID" sz="2400" dirty="0">
              <a:latin typeface="Cambria" pitchFamily="18" charset="0"/>
            </a:endParaRPr>
          </a:p>
          <a:p>
            <a:pPr algn="just"/>
            <a:r>
              <a:rPr lang="id-ID" sz="2400" b="1" dirty="0">
                <a:latin typeface="Cambria" pitchFamily="18" charset="0"/>
              </a:rPr>
              <a:t>2. Meninjau kembali tujuan penelitian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P</a:t>
            </a:r>
            <a:r>
              <a:rPr lang="id-ID" sz="2400" dirty="0" smtClean="0">
                <a:latin typeface="Cambria" pitchFamily="18" charset="0"/>
              </a:rPr>
              <a:t>eneliti </a:t>
            </a:r>
            <a:r>
              <a:rPr lang="id-ID" sz="2400" dirty="0">
                <a:latin typeface="Cambria" pitchFamily="18" charset="0"/>
              </a:rPr>
              <a:t>meninjau kembali tujuan penelitian dan mengidentifikasi pertanyaan-pertanyaan yang dapat dijawab melalui data yang dikumpulkan</a:t>
            </a:r>
            <a:r>
              <a:rPr lang="id-ID" sz="2400" dirty="0" smtClean="0">
                <a:latin typeface="Cambria" pitchFamily="18" charset="0"/>
              </a:rPr>
              <a:t>.</a:t>
            </a:r>
            <a:endParaRPr lang="id-ID" sz="24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332656"/>
            <a:ext cx="768800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000" b="1" u="sng" dirty="0" smtClean="0">
                <a:latin typeface="Cambria" pitchFamily="18" charset="0"/>
              </a:rPr>
              <a:t>Persiapan Data dalam Penelitian </a:t>
            </a:r>
            <a:r>
              <a:rPr lang="id-ID" sz="3000" b="1" u="sng" dirty="0">
                <a:latin typeface="Cambria" pitchFamily="18" charset="0"/>
              </a:rPr>
              <a:t>K</a:t>
            </a:r>
            <a:r>
              <a:rPr lang="id-ID" sz="3000" b="1" u="sng" dirty="0" smtClean="0">
                <a:latin typeface="Cambria" pitchFamily="18" charset="0"/>
              </a:rPr>
              <a:t>ualitatif</a:t>
            </a:r>
            <a:endParaRPr lang="id-ID" sz="3000" b="1" u="sng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6266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3528" y="474345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latin typeface="Cambria" pitchFamily="18" charset="0"/>
              </a:rPr>
              <a:t>3. Mengembangkan kerangka kerja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Proses ini juga dikenal sebagai pengkodean atau pengindeksan, di sini peneliti mengidentifikasi gagasan, konsep, perilaku, atau frasa yang luas dan memberikan kode kepada mereka. 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Misalnya, pengkodean usia, jenis kelamin, status sosial ekonomi, dan bahkan konsep seperti respons positif atau negatif terhadap suatu pertanyaan. </a:t>
            </a:r>
            <a:endParaRPr lang="id-ID" sz="2400" dirty="0" smtClean="0">
              <a:latin typeface="Cambria" pitchFamily="18" charset="0"/>
            </a:endParaRPr>
          </a:p>
          <a:p>
            <a:pPr algn="just"/>
            <a:r>
              <a:rPr lang="id-ID" sz="2400" dirty="0" smtClean="0">
                <a:latin typeface="Cambria" pitchFamily="18" charset="0"/>
              </a:rPr>
              <a:t> </a:t>
            </a:r>
            <a:endParaRPr lang="id-ID" sz="2400" dirty="0">
              <a:latin typeface="Cambria" pitchFamily="18" charset="0"/>
            </a:endParaRPr>
          </a:p>
          <a:p>
            <a:pPr algn="just"/>
            <a:r>
              <a:rPr lang="id-ID" sz="2400" b="1" dirty="0">
                <a:latin typeface="Cambria" pitchFamily="18" charset="0"/>
              </a:rPr>
              <a:t>4. Mengidentifikasi pola dan hubungan</a:t>
            </a:r>
          </a:p>
          <a:p>
            <a:pPr algn="just"/>
            <a:r>
              <a:rPr lang="id-ID" sz="2400" dirty="0" smtClean="0">
                <a:latin typeface="Cambria" pitchFamily="18" charset="0"/>
              </a:rPr>
              <a:t>Penelitian mulai </a:t>
            </a:r>
            <a:r>
              <a:rPr lang="id-ID" sz="2400" dirty="0">
                <a:latin typeface="Cambria" pitchFamily="18" charset="0"/>
              </a:rPr>
              <a:t>mengidentifikasi tema, mencari jawaban yang paling umum untuk pertanyaan. 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Selanjutnya, peneliti juga harus mengidentifikasi data atau pola yang dapat menjawab pertanyaan penelitian, dan menemukan area yang dapat dieksplorasi lebih lanjut.</a:t>
            </a:r>
            <a:endParaRPr lang="id-ID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70514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7543" y="1404059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id-ID" sz="2800" dirty="0">
                <a:latin typeface="Cambria" pitchFamily="18" charset="0"/>
              </a:rPr>
              <a:t>Metode analisis data kuantitatif adalah metode yang bergantung kepada kemampuan untuk menghitung data secara akurat. </a:t>
            </a:r>
            <a:endParaRPr lang="id-ID" sz="2800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800" dirty="0" smtClean="0">
                <a:latin typeface="Cambria" pitchFamily="18" charset="0"/>
              </a:rPr>
              <a:t>Metode ini  </a:t>
            </a:r>
            <a:r>
              <a:rPr lang="id-ID" sz="2800" dirty="0">
                <a:latin typeface="Cambria" pitchFamily="18" charset="0"/>
              </a:rPr>
              <a:t>memerlukan kemampuan untuk menginterpretasikan data yang kompleks. </a:t>
            </a:r>
            <a:r>
              <a:rPr lang="id-ID" sz="2800" dirty="0" smtClean="0">
                <a:latin typeface="Cambria" pitchFamily="18" charset="0"/>
              </a:rPr>
              <a:t> </a:t>
            </a:r>
            <a:endParaRPr lang="id-ID" sz="2800" dirty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800" dirty="0" smtClean="0">
                <a:latin typeface="Cambria" pitchFamily="18" charset="0"/>
              </a:rPr>
              <a:t>Metode </a:t>
            </a:r>
            <a:r>
              <a:rPr lang="id-ID" sz="2800" dirty="0">
                <a:latin typeface="Cambria" pitchFamily="18" charset="0"/>
              </a:rPr>
              <a:t>ini merupakan pendekatan pengolahan data melalui metode statistik atau matematik yang terkumpul dari data sekunder. </a:t>
            </a:r>
            <a:endParaRPr lang="id-ID" sz="2800" dirty="0" smtClean="0">
              <a:latin typeface="Cambria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id-ID" sz="2800" dirty="0" smtClean="0">
                <a:latin typeface="Cambria" pitchFamily="18" charset="0"/>
              </a:rPr>
              <a:t>Kelebihan </a:t>
            </a:r>
            <a:r>
              <a:rPr lang="id-ID" sz="2800" dirty="0">
                <a:latin typeface="Cambria" pitchFamily="18" charset="0"/>
              </a:rPr>
              <a:t>dari metode ini adalah kesimpulan yang lebih terukur dan komprehensif. </a:t>
            </a:r>
            <a:r>
              <a:rPr lang="id-ID" sz="2800" dirty="0" smtClean="0">
                <a:latin typeface="Cambria" pitchFamily="18" charset="0"/>
              </a:rPr>
              <a:t> </a:t>
            </a:r>
            <a:endParaRPr lang="id-ID" sz="28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3179" y="241931"/>
            <a:ext cx="51256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d-ID" sz="3600" b="1" dirty="0" smtClean="0">
                <a:latin typeface="Cambria" pitchFamily="18" charset="0"/>
              </a:rPr>
              <a:t>METODE KUANTITATIF </a:t>
            </a:r>
            <a:endParaRPr lang="id-ID" sz="3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44800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99592" y="332656"/>
            <a:ext cx="76153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 smtClean="0">
                <a:latin typeface="Cambria" pitchFamily="18" charset="0"/>
              </a:rPr>
              <a:t>TAHAPAN MENGANALISIS DATA KUANTITATIF</a:t>
            </a:r>
            <a:endParaRPr lang="id-ID" sz="2800" b="1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412776"/>
            <a:ext cx="804740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solidFill>
                  <a:srgbClr val="C00000"/>
                </a:solidFill>
                <a:latin typeface="Cambria" pitchFamily="18" charset="0"/>
              </a:rPr>
              <a:t>Persiapan Data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Tahap pertama menganalisis data adalah persiapan data, dimana tujuannya adalah untuk mengubah data mentah menjadi sesuatu yang bermakna dan dapat dibaca. Ini mencakup empat </a:t>
            </a:r>
            <a:r>
              <a:rPr lang="id-ID" sz="2400" dirty="0" smtClean="0">
                <a:latin typeface="Cambria" pitchFamily="18" charset="0"/>
              </a:rPr>
              <a:t>langkah :</a:t>
            </a:r>
          </a:p>
        </p:txBody>
      </p:sp>
      <p:sp>
        <p:nvSpPr>
          <p:cNvPr id="6" name="Rectangle 5"/>
          <p:cNvSpPr/>
          <p:nvPr/>
        </p:nvSpPr>
        <p:spPr>
          <a:xfrm>
            <a:off x="611560" y="3583966"/>
            <a:ext cx="79033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latin typeface="Cambria" pitchFamily="18" charset="0"/>
              </a:rPr>
              <a:t>Langkah 1: Validasi Data</a:t>
            </a:r>
          </a:p>
          <a:p>
            <a:pPr algn="just"/>
            <a:r>
              <a:rPr lang="id-ID" sz="2400" dirty="0">
                <a:latin typeface="Cambria" pitchFamily="18" charset="0"/>
              </a:rPr>
              <a:t>Tujuan validasi data adalah untuk mengetahui, sejauh mungkin, apakah pengumpulan data dilakukan sesuai standar yang telah ditetapkan sebelumnya dan tanpa bias. Proses ini mencangkup empat </a:t>
            </a:r>
            <a:r>
              <a:rPr lang="id-ID" sz="2400" dirty="0" smtClean="0">
                <a:latin typeface="Cambria" pitchFamily="18" charset="0"/>
              </a:rPr>
              <a:t>langkah</a:t>
            </a:r>
            <a:r>
              <a:rPr lang="id-ID" sz="2400" dirty="0">
                <a:latin typeface="Cambria" pitchFamily="18" charset="0"/>
              </a:rPr>
              <a:t> </a:t>
            </a:r>
            <a:r>
              <a:rPr lang="id-ID" sz="2400" dirty="0" smtClean="0">
                <a:latin typeface="Cambria" pitchFamily="18" charset="0"/>
              </a:rPr>
              <a:t> :</a:t>
            </a:r>
            <a:endParaRPr lang="id-ID" sz="2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3237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4687</TotalTime>
  <Words>525</Words>
  <Application>Microsoft Office PowerPoint</Application>
  <PresentationFormat>On-screen Show (4:3)</PresentationFormat>
  <Paragraphs>74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Aswin</cp:lastModifiedBy>
  <cp:revision>569</cp:revision>
  <cp:lastPrinted>2017-04-16T14:44:29Z</cp:lastPrinted>
  <dcterms:created xsi:type="dcterms:W3CDTF">2010-04-18T12:06:30Z</dcterms:created>
  <dcterms:modified xsi:type="dcterms:W3CDTF">2021-09-01T00:42:23Z</dcterms:modified>
</cp:coreProperties>
</file>