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779B-3B21-4602-B85F-8F7FFA8AE943}" type="datetimeFigureOut">
              <a:rPr lang="id-ID" smtClean="0"/>
              <a:t>20/04/2021</a:t>
            </a:fld>
            <a:endParaRPr lang="id-ID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02E4-35A1-45C3-8611-542DF4A5EC55}" type="slidenum">
              <a:rPr lang="id-ID" smtClean="0"/>
              <a:t>‹#›</a:t>
            </a:fld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779B-3B21-4602-B85F-8F7FFA8AE943}" type="datetimeFigureOut">
              <a:rPr lang="id-ID" smtClean="0"/>
              <a:t>20/04/2021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02E4-35A1-45C3-8611-542DF4A5EC5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779B-3B21-4602-B85F-8F7FFA8AE943}" type="datetimeFigureOut">
              <a:rPr lang="id-ID" smtClean="0"/>
              <a:t>20/04/2021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02E4-35A1-45C3-8611-542DF4A5EC5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779B-3B21-4602-B85F-8F7FFA8AE943}" type="datetimeFigureOut">
              <a:rPr lang="id-ID" smtClean="0"/>
              <a:t>20/04/2021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02E4-35A1-45C3-8611-542DF4A5EC5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779B-3B21-4602-B85F-8F7FFA8AE943}" type="datetimeFigureOut">
              <a:rPr lang="id-ID" smtClean="0"/>
              <a:t>20/04/2021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02E4-35A1-45C3-8611-542DF4A5EC55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779B-3B21-4602-B85F-8F7FFA8AE943}" type="datetimeFigureOut">
              <a:rPr lang="id-ID" smtClean="0"/>
              <a:t>20/04/2021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02E4-35A1-45C3-8611-542DF4A5EC5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779B-3B21-4602-B85F-8F7FFA8AE943}" type="datetimeFigureOut">
              <a:rPr lang="id-ID" smtClean="0"/>
              <a:t>20/04/2021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02E4-35A1-45C3-8611-542DF4A5EC5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779B-3B21-4602-B85F-8F7FFA8AE943}" type="datetimeFigureOut">
              <a:rPr lang="id-ID" smtClean="0"/>
              <a:t>20/04/2021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02E4-35A1-45C3-8611-542DF4A5EC5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779B-3B21-4602-B85F-8F7FFA8AE943}" type="datetimeFigureOut">
              <a:rPr lang="id-ID" smtClean="0"/>
              <a:t>20/04/2021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02E4-35A1-45C3-8611-542DF4A5EC55}" type="slidenum">
              <a:rPr lang="id-ID" smtClean="0"/>
              <a:t>‹#›</a:t>
            </a:fld>
            <a:endParaRPr lang="id-ID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779B-3B21-4602-B85F-8F7FFA8AE943}" type="datetimeFigureOut">
              <a:rPr lang="id-ID" smtClean="0"/>
              <a:t>20/04/2021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02E4-35A1-45C3-8611-542DF4A5EC5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779B-3B21-4602-B85F-8F7FFA8AE943}" type="datetimeFigureOut">
              <a:rPr lang="id-ID" smtClean="0"/>
              <a:t>20/04/2021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A02E4-35A1-45C3-8611-542DF4A5EC55}" type="slidenum">
              <a:rPr lang="id-ID" smtClean="0"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134779B-3B21-4602-B85F-8F7FFA8AE943}" type="datetimeFigureOut">
              <a:rPr lang="id-ID" smtClean="0"/>
              <a:t>20/04/2021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30A02E4-35A1-45C3-8611-542DF4A5EC55}" type="slidenum">
              <a:rPr lang="id-ID" smtClean="0"/>
              <a:t>‹#›</a:t>
            </a:fld>
            <a:endParaRPr lang="id-ID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857232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David" pitchFamily="34" charset="-79"/>
                <a:cs typeface="David" pitchFamily="34" charset="-79"/>
              </a:rPr>
              <a:t>PUASA BULAN ROMADON</a:t>
            </a:r>
            <a:endParaRPr lang="id-ID" sz="4800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2852742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4000" dirty="0">
                <a:solidFill>
                  <a:schemeClr val="tx1"/>
                </a:solidFill>
              </a:rPr>
              <a:t> 	OLEH : </a:t>
            </a:r>
          </a:p>
          <a:p>
            <a:pPr algn="ctr"/>
            <a:r>
              <a:rPr lang="en-US" sz="4000" dirty="0">
                <a:solidFill>
                  <a:schemeClr val="tx1"/>
                </a:solidFill>
              </a:rPr>
              <a:t>A.K.YOHANSON.S.Ag.MM</a:t>
            </a:r>
            <a:endParaRPr lang="id-ID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24"/>
            <a:ext cx="7772400" cy="1470025"/>
          </a:xfrm>
        </p:spPr>
        <p:txBody>
          <a:bodyPr/>
          <a:lstStyle/>
          <a:p>
            <a:r>
              <a:rPr lang="id-ID" dirty="0"/>
              <a:t>Meng-Qadha Puasa Ramadhan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7715304" cy="4138626"/>
          </a:xfrm>
        </p:spPr>
        <p:txBody>
          <a:bodyPr>
            <a:normAutofit lnSpcReduction="10000"/>
          </a:bodyPr>
          <a:lstStyle/>
          <a:p>
            <a:pPr algn="just"/>
            <a:r>
              <a:rPr lang="id-ID" dirty="0">
                <a:solidFill>
                  <a:schemeClr val="tx1"/>
                </a:solidFill>
              </a:rPr>
              <a:t>Bagi yang mempunyai kewajiban meng-qadha’ puasa disunnahkan untuk segera meng-qadha’ puasanya. Disunnahkan juga agar dilakukan secara berturut-turut dalam melakukannya. Dan berkewajiban juga meng-qadha’ secara segera apabila Ramadhan yang selanjutnya akan segera tiba. Barang siapa mengundur-undur qadha’ hingga bulan Ramadhan keduanya tiba maka ia berkewajiban membayar fidyah sebagai tambahan atas kewajiban meng-qadha’. Yang dimaksud fidyah ialah memberi makanan orang miskin untuk setiap hari dari hari-hari qadha’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71462"/>
            <a:ext cx="7772400" cy="1470025"/>
          </a:xfrm>
        </p:spPr>
        <p:txBody>
          <a:bodyPr/>
          <a:lstStyle/>
          <a:p>
            <a:r>
              <a:rPr lang="id-ID" dirty="0"/>
              <a:t>Hikmah Puasa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8662" y="1643050"/>
            <a:ext cx="7143800" cy="3995750"/>
          </a:xfrm>
        </p:spPr>
        <p:txBody>
          <a:bodyPr>
            <a:normAutofit lnSpcReduction="10000"/>
          </a:bodyPr>
          <a:lstStyle/>
          <a:p>
            <a:pPr marL="51435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Bulan Ramadhan bulan melatih diri untuk disiplin waktu</a:t>
            </a:r>
          </a:p>
          <a:p>
            <a:pPr marL="51435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Bulan Ramadhan adalah bulan yang mengajarkan Manusia akan pentingnya arti persaudaraan, dan silaturahmi</a:t>
            </a:r>
          </a:p>
          <a:p>
            <a:pPr marL="514350" lvl="0" indent="-514350" algn="just">
              <a:buFont typeface="Arial" pitchFamily="34" charset="0"/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Bulan Ramadhan mengajarkan agar peduli pada orang lain yang lemah.</a:t>
            </a:r>
          </a:p>
          <a:p>
            <a:pPr marL="514350" indent="-514350" algn="just">
              <a:buAutoNum type="arabicPeriod"/>
            </a:pPr>
            <a:endParaRPr lang="id-ID" dirty="0">
              <a:solidFill>
                <a:schemeClr val="tx1"/>
              </a:solidFill>
            </a:endParaRPr>
          </a:p>
          <a:p>
            <a:pPr marL="514350" lvl="0" indent="-514350" algn="just">
              <a:buFont typeface="Arial" pitchFamily="34" charset="0"/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Bulan Ramadhan mengajarkan akan adanya tujuan setiap perbuatan dalam kehidupan.</a:t>
            </a:r>
          </a:p>
          <a:p>
            <a:pPr marL="514350" indent="-514350" algn="just">
              <a:buAutoNum type="arabicPeriod"/>
            </a:pPr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en-US" b="1" dirty="0"/>
            </a:br>
            <a:r>
              <a:rPr lang="id-ID" b="1" dirty="0"/>
              <a:t>POKOK </a:t>
            </a:r>
            <a:r>
              <a:rPr lang="en-US" b="1" dirty="0"/>
              <a:t>BAHASAN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id-ID" dirty="0"/>
              <a:t>Pengertian puasa secara bahasa dan syar’i.</a:t>
            </a:r>
          </a:p>
          <a:p>
            <a:pPr lvl="0"/>
            <a:r>
              <a:rPr lang="id-ID" dirty="0"/>
              <a:t>Rukun dan syarat puasa</a:t>
            </a:r>
          </a:p>
          <a:p>
            <a:pPr lvl="0"/>
            <a:r>
              <a:rPr lang="id-ID" dirty="0"/>
              <a:t>Hal-hal yang membatalkan dan yang mengurangi puasa nilai puasa</a:t>
            </a:r>
          </a:p>
          <a:p>
            <a:pPr lvl="0"/>
            <a:r>
              <a:rPr lang="id-ID" dirty="0"/>
              <a:t>Adab berpuasa</a:t>
            </a:r>
          </a:p>
          <a:p>
            <a:pPr lvl="0"/>
            <a:r>
              <a:rPr lang="id-ID" dirty="0"/>
              <a:t>Macam-macam puasa</a:t>
            </a:r>
          </a:p>
          <a:p>
            <a:pPr lvl="0"/>
            <a:r>
              <a:rPr lang="id-ID" dirty="0"/>
              <a:t>Halangan   puasa</a:t>
            </a:r>
          </a:p>
          <a:p>
            <a:pPr lvl="0"/>
            <a:r>
              <a:rPr lang="id-ID" dirty="0"/>
              <a:t>Hal-hal yang disunnahkan dalam berpuasa</a:t>
            </a:r>
          </a:p>
          <a:p>
            <a:pPr lvl="0"/>
            <a:r>
              <a:rPr lang="id-ID" dirty="0"/>
              <a:t>Meng-qadha’ puasa Ramadhan</a:t>
            </a:r>
          </a:p>
          <a:p>
            <a:pPr lvl="0"/>
            <a:r>
              <a:rPr lang="id-ID" dirty="0"/>
              <a:t>Hikmah puasa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285776"/>
            <a:ext cx="7772400" cy="1470025"/>
          </a:xfrm>
        </p:spPr>
        <p:txBody>
          <a:bodyPr/>
          <a:lstStyle/>
          <a:p>
            <a:r>
              <a:rPr lang="id-ID" dirty="0"/>
              <a:t>Definisi Puasa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1428736"/>
            <a:ext cx="8072494" cy="4500594"/>
          </a:xfrm>
        </p:spPr>
        <p:txBody>
          <a:bodyPr>
            <a:noAutofit/>
          </a:bodyPr>
          <a:lstStyle/>
          <a:p>
            <a:pPr algn="just"/>
            <a:r>
              <a:rPr lang="id-ID" sz="2800" dirty="0">
                <a:solidFill>
                  <a:schemeClr val="tx1"/>
                </a:solidFill>
              </a:rPr>
              <a:t>Shaum (puasa) berasal dari kata bahasa arab yaitu </a:t>
            </a:r>
            <a:r>
              <a:rPr lang="ar-SA" sz="2800" dirty="0">
                <a:solidFill>
                  <a:schemeClr val="tx1"/>
                </a:solidFill>
              </a:rPr>
              <a:t>صام يصوم صيام</a:t>
            </a:r>
            <a:r>
              <a:rPr lang="id-ID" sz="2800" dirty="0">
                <a:solidFill>
                  <a:schemeClr val="tx1"/>
                </a:solidFill>
              </a:rPr>
              <a:t>shaama-yashuumu, yang bermakna menahan atau sering juga disebut al-imsak. Yaitu menahan diri dari segala apa yang membatalkan puasa.</a:t>
            </a:r>
          </a:p>
          <a:p>
            <a:pPr algn="just"/>
            <a:r>
              <a:rPr lang="id-ID" sz="2800" dirty="0">
                <a:solidFill>
                  <a:schemeClr val="tx1"/>
                </a:solidFill>
              </a:rPr>
              <a:t>Adapun puasa dalam pengertian terminology (istilah)  agama adalah menahan diri dari makan, minum dan semua perkara yang membatalkan puasa sejak terbitnya fajar sampai terbenamnya matahari, dengan syarat-syarat tertentu.</a:t>
            </a:r>
          </a:p>
          <a:p>
            <a:pPr algn="just"/>
            <a:endParaRPr lang="id-ID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0260" y="-642966"/>
            <a:ext cx="7772400" cy="1470025"/>
          </a:xfrm>
        </p:spPr>
        <p:txBody>
          <a:bodyPr/>
          <a:lstStyle/>
          <a:p>
            <a:pPr lvl="0"/>
            <a:r>
              <a:rPr lang="id-ID" b="1" dirty="0"/>
              <a:t>RUKUN</a:t>
            </a:r>
            <a:r>
              <a:rPr lang="en-US" b="1" dirty="0"/>
              <a:t> PUASA ROMADON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1428736"/>
            <a:ext cx="7643866" cy="3714776"/>
          </a:xfrm>
        </p:spPr>
        <p:txBody>
          <a:bodyPr>
            <a:noAutofit/>
          </a:bodyPr>
          <a:lstStyle/>
          <a:p>
            <a:pPr lvl="0" algn="just"/>
            <a:r>
              <a:rPr lang="id-ID" sz="2800" b="1" dirty="0">
                <a:solidFill>
                  <a:schemeClr val="tx1"/>
                </a:solidFill>
              </a:rPr>
              <a:t>Rukun puasa :</a:t>
            </a:r>
            <a:endParaRPr lang="id-ID" sz="2800" dirty="0">
              <a:solidFill>
                <a:schemeClr val="tx1"/>
              </a:solidFill>
            </a:endParaRPr>
          </a:p>
          <a:p>
            <a:pPr lvl="0" algn="just"/>
            <a:r>
              <a:rPr lang="id-ID" sz="2800" dirty="0">
                <a:solidFill>
                  <a:schemeClr val="tx1"/>
                </a:solidFill>
              </a:rPr>
              <a:t>Niat mengerjakan puasa pada tiap-tiap malam di bulan Ramadhan(puasa wajib) atau hari yang hendak berpuasa (puasa sunat). Waktu berniat adalah mulai daripada terbenamnya matahari sehingga terbit fajar. </a:t>
            </a:r>
          </a:p>
          <a:p>
            <a:pPr lvl="0" algn="just"/>
            <a:r>
              <a:rPr lang="id-ID" sz="2800" dirty="0">
                <a:solidFill>
                  <a:schemeClr val="tx1"/>
                </a:solidFill>
              </a:rPr>
              <a:t>Meninggalkan sesuatu yang membatalkan puasa mulai terbit fajar sehingga masuk matahari.</a:t>
            </a:r>
          </a:p>
          <a:p>
            <a:pPr algn="just"/>
            <a:endParaRPr lang="id-ID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id-ID" b="1" dirty="0"/>
              <a:t>SYARAT PUASA</a:t>
            </a:r>
            <a:r>
              <a:rPr lang="en-US" b="1" dirty="0"/>
              <a:t> ROMADON</a:t>
            </a:r>
            <a:br>
              <a:rPr lang="id-ID" dirty="0"/>
            </a:b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1357298"/>
            <a:ext cx="8358246" cy="4929222"/>
          </a:xfrm>
        </p:spPr>
        <p:txBody>
          <a:bodyPr>
            <a:noAutofit/>
          </a:bodyPr>
          <a:lstStyle/>
          <a:p>
            <a:pPr marL="457200" lvl="0" indent="-457200" algn="just">
              <a:buAutoNum type="alphaLcPeriod"/>
            </a:pPr>
            <a:r>
              <a:rPr lang="id-ID" sz="2000" b="1" dirty="0">
                <a:solidFill>
                  <a:schemeClr val="tx1"/>
                </a:solidFill>
              </a:rPr>
              <a:t>Syarat wajib puasa :</a:t>
            </a:r>
            <a:endParaRPr lang="id-ID" sz="2000" dirty="0">
              <a:solidFill>
                <a:schemeClr val="tx1"/>
              </a:solidFill>
            </a:endParaRPr>
          </a:p>
          <a:p>
            <a:pPr marL="457200" lvl="0" algn="just">
              <a:buFont typeface="+mj-lt"/>
              <a:buAutoNum type="arabicPeriod"/>
            </a:pPr>
            <a:r>
              <a:rPr lang="id-ID" sz="2000" dirty="0">
                <a:solidFill>
                  <a:schemeClr val="tx1"/>
                </a:solidFill>
              </a:rPr>
              <a:t>Beragama Islam</a:t>
            </a:r>
          </a:p>
          <a:p>
            <a:pPr marL="457200" lvl="0" algn="just">
              <a:buFont typeface="+mj-lt"/>
              <a:buAutoNum type="arabicPeriod"/>
            </a:pPr>
            <a:r>
              <a:rPr lang="id-ID" sz="2000" dirty="0">
                <a:solidFill>
                  <a:schemeClr val="tx1"/>
                </a:solidFill>
              </a:rPr>
              <a:t>Baligh (telah mencapai umur dewasa)</a:t>
            </a:r>
          </a:p>
          <a:p>
            <a:pPr marL="457200" lvl="0" algn="just">
              <a:buFont typeface="+mj-lt"/>
              <a:buAutoNum type="arabicPeriod"/>
            </a:pPr>
            <a:r>
              <a:rPr lang="id-ID" sz="2000" dirty="0">
                <a:solidFill>
                  <a:schemeClr val="tx1"/>
                </a:solidFill>
              </a:rPr>
              <a:t>Berakal</a:t>
            </a:r>
          </a:p>
          <a:p>
            <a:pPr marL="457200" lvl="0" algn="just">
              <a:buFont typeface="+mj-lt"/>
              <a:buAutoNum type="arabicPeriod"/>
            </a:pPr>
            <a:r>
              <a:rPr lang="id-ID" sz="2000" dirty="0">
                <a:solidFill>
                  <a:schemeClr val="tx1"/>
                </a:solidFill>
              </a:rPr>
              <a:t>Mumayyiz</a:t>
            </a:r>
          </a:p>
          <a:p>
            <a:pPr marL="457200" lvl="0" algn="just">
              <a:buFont typeface="+mj-lt"/>
              <a:buAutoNum type="arabicPeriod"/>
            </a:pPr>
            <a:r>
              <a:rPr lang="id-ID" sz="2000" dirty="0">
                <a:solidFill>
                  <a:schemeClr val="tx1"/>
                </a:solidFill>
              </a:rPr>
              <a:t>Berupaya untuk mengerjakannya.</a:t>
            </a:r>
          </a:p>
          <a:p>
            <a:pPr marL="457200" lvl="0" algn="just">
              <a:buFont typeface="+mj-lt"/>
              <a:buAutoNum type="arabicPeriod"/>
            </a:pPr>
            <a:r>
              <a:rPr lang="id-ID" sz="2000" dirty="0">
                <a:solidFill>
                  <a:schemeClr val="tx1"/>
                </a:solidFill>
              </a:rPr>
              <a:t>Sehat</a:t>
            </a:r>
          </a:p>
          <a:p>
            <a:pPr marL="457200" lvl="0" algn="just">
              <a:buFont typeface="+mj-lt"/>
              <a:buAutoNum type="arabicPeriod"/>
            </a:pPr>
            <a:r>
              <a:rPr lang="id-ID" sz="2000" dirty="0">
                <a:solidFill>
                  <a:schemeClr val="tx1"/>
                </a:solidFill>
              </a:rPr>
              <a:t>Tidak musafir</a:t>
            </a:r>
          </a:p>
          <a:p>
            <a:pPr marL="457200" lvl="0" indent="-457200" algn="just"/>
            <a:r>
              <a:rPr lang="id-ID" sz="2000" b="1" dirty="0">
                <a:solidFill>
                  <a:schemeClr val="tx1"/>
                </a:solidFill>
              </a:rPr>
              <a:t>b.	 Syarat sah puasa :</a:t>
            </a:r>
            <a:endParaRPr lang="id-ID" sz="2000" dirty="0">
              <a:solidFill>
                <a:schemeClr val="tx1"/>
              </a:solidFill>
            </a:endParaRPr>
          </a:p>
          <a:p>
            <a:pPr marL="457200" lvl="0" algn="just">
              <a:buFont typeface="+mj-lt"/>
              <a:buAutoNum type="arabicPeriod"/>
            </a:pPr>
            <a:r>
              <a:rPr lang="id-ID" sz="2000" dirty="0">
                <a:solidFill>
                  <a:schemeClr val="tx1"/>
                </a:solidFill>
              </a:rPr>
              <a:t>Beragama Islam</a:t>
            </a:r>
          </a:p>
          <a:p>
            <a:pPr marL="457200" lvl="0" algn="just">
              <a:buFont typeface="+mj-lt"/>
              <a:buAutoNum type="arabicPeriod"/>
            </a:pPr>
            <a:r>
              <a:rPr lang="id-ID" sz="2000" dirty="0">
                <a:solidFill>
                  <a:schemeClr val="tx1"/>
                </a:solidFill>
              </a:rPr>
              <a:t>Berakal</a:t>
            </a:r>
          </a:p>
          <a:p>
            <a:pPr marL="457200" lvl="0" algn="just">
              <a:buFont typeface="+mj-lt"/>
              <a:buAutoNum type="arabicPeriod"/>
            </a:pPr>
            <a:r>
              <a:rPr lang="id-ID" sz="2000" dirty="0">
                <a:solidFill>
                  <a:schemeClr val="tx1"/>
                </a:solidFill>
              </a:rPr>
              <a:t>Tidak dalam haid, nifas dan wiladah (melahirkan anak) bagi kaum wanita</a:t>
            </a:r>
          </a:p>
          <a:p>
            <a:pPr marL="457200" algn="just">
              <a:buFont typeface="+mj-lt"/>
              <a:buAutoNum type="arabicPeriod"/>
            </a:pPr>
            <a:r>
              <a:rPr lang="id-ID" sz="2000" dirty="0">
                <a:solidFill>
                  <a:schemeClr val="tx1"/>
                </a:solidFill>
              </a:rPr>
              <a:t>Hari yang sah berpuasa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0"/>
            <a:ext cx="7772400" cy="1470025"/>
          </a:xfrm>
        </p:spPr>
        <p:txBody>
          <a:bodyPr/>
          <a:lstStyle/>
          <a:p>
            <a:r>
              <a:rPr lang="id-ID" dirty="0"/>
              <a:t>Hal-Hal Yg Membatalkan &amp; yg Mengurangi Nilai Puasa</a:t>
            </a:r>
            <a:r>
              <a:rPr lang="en-US" dirty="0"/>
              <a:t> </a:t>
            </a:r>
            <a:r>
              <a:rPr lang="en-US" dirty="0" err="1"/>
              <a:t>Romadon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8852" y="1857364"/>
            <a:ext cx="6400800" cy="3781436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Makan</a:t>
            </a:r>
          </a:p>
          <a:p>
            <a:pPr marL="51435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Minum</a:t>
            </a:r>
          </a:p>
          <a:p>
            <a:pPr marL="51435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Hubungan Seksual</a:t>
            </a:r>
          </a:p>
          <a:p>
            <a:pPr marL="51435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Muntah dengan Sengaja</a:t>
            </a:r>
          </a:p>
          <a:p>
            <a:pPr marL="51435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Keluar Darah Haid &amp; Nifas</a:t>
            </a:r>
          </a:p>
          <a:p>
            <a:pPr marL="51435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Gila Saat Berpuasa</a:t>
            </a:r>
          </a:p>
          <a:p>
            <a:pPr marL="51435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Murtad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0"/>
            <a:ext cx="7772400" cy="1470025"/>
          </a:xfrm>
        </p:spPr>
        <p:txBody>
          <a:bodyPr/>
          <a:lstStyle/>
          <a:p>
            <a:r>
              <a:rPr lang="id-ID" dirty="0"/>
              <a:t>Adab Berpuasa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71678"/>
            <a:ext cx="6400800" cy="3567122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Niat krn Allah Semata</a:t>
            </a:r>
          </a:p>
          <a:p>
            <a:pPr marL="51435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Makan Sahur</a:t>
            </a:r>
          </a:p>
          <a:p>
            <a:pPr marL="51435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Menjauhi hal yg membatalkan puasa</a:t>
            </a:r>
          </a:p>
          <a:p>
            <a:pPr marL="51435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Berbuka dg segera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0"/>
            <a:ext cx="7772400" cy="1470025"/>
          </a:xfrm>
        </p:spPr>
        <p:txBody>
          <a:bodyPr/>
          <a:lstStyle/>
          <a:p>
            <a:r>
              <a:rPr lang="id-ID" dirty="0"/>
              <a:t>Macam-macam Puasa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4538" y="1928802"/>
            <a:ext cx="6900866" cy="3286148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Puasa Wajib</a:t>
            </a:r>
          </a:p>
          <a:p>
            <a:pPr marL="51435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Puasa Sunnah</a:t>
            </a:r>
          </a:p>
          <a:p>
            <a:pPr marL="51435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Puasa Makruh </a:t>
            </a:r>
          </a:p>
          <a:p>
            <a:pPr marL="51435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Puasa Haram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414"/>
            <a:ext cx="7772400" cy="1470025"/>
          </a:xfrm>
        </p:spPr>
        <p:txBody>
          <a:bodyPr/>
          <a:lstStyle/>
          <a:p>
            <a:r>
              <a:rPr lang="id-ID" dirty="0"/>
              <a:t>Halangan Puasa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538" y="1785926"/>
            <a:ext cx="6915176" cy="3852874"/>
          </a:xfrm>
        </p:spPr>
        <p:txBody>
          <a:bodyPr>
            <a:normAutofit fontScale="92500"/>
          </a:bodyPr>
          <a:lstStyle/>
          <a:p>
            <a:pPr marL="514350" lvl="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Sakit dan menderita kepayahan yang sangat</a:t>
            </a:r>
          </a:p>
          <a:p>
            <a:pPr marL="514350" lvl="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Khawatirnya wanita hamil dan wanita menyusui terhadap bahaya bila berpuasa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Berbuka sebab bepergian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Puasa wanita yang sedang haidh dan nifas</a:t>
            </a:r>
          </a:p>
          <a:p>
            <a:pPr marL="514350" lvl="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Orang yang ditimpa kelaparan atau kehausan yang sangat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Orang yang sudah lanjut usia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Orang yang ditimpa penyakit gila disaat berpuasa</a:t>
            </a:r>
          </a:p>
          <a:p>
            <a:pPr marL="514350" lvl="0" indent="-514350" algn="just">
              <a:buAutoNum type="arabicPeriod"/>
            </a:pPr>
            <a:endParaRPr lang="id-ID" dirty="0">
              <a:solidFill>
                <a:schemeClr val="tx1"/>
              </a:solidFill>
            </a:endParaRPr>
          </a:p>
          <a:p>
            <a:pPr algn="just"/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</TotalTime>
  <Words>373</Words>
  <Application>Microsoft Office PowerPoint</Application>
  <PresentationFormat>On-screen Show (4:3)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David</vt:lpstr>
      <vt:lpstr>Gill Sans MT</vt:lpstr>
      <vt:lpstr>Verdana</vt:lpstr>
      <vt:lpstr>Wingdings 2</vt:lpstr>
      <vt:lpstr>Solstice</vt:lpstr>
      <vt:lpstr>PUASA BULAN ROMADON</vt:lpstr>
      <vt:lpstr> POKOK BAHASAN </vt:lpstr>
      <vt:lpstr>Definisi Puasa</vt:lpstr>
      <vt:lpstr>RUKUN PUASA ROMADON</vt:lpstr>
      <vt:lpstr>SYARAT PUASA ROMADON </vt:lpstr>
      <vt:lpstr>Hal-Hal Yg Membatalkan &amp; yg Mengurangi Nilai Puasa Romadon</vt:lpstr>
      <vt:lpstr>Adab Berpuasa</vt:lpstr>
      <vt:lpstr>Macam-macam Puasa</vt:lpstr>
      <vt:lpstr>Halangan Puasa</vt:lpstr>
      <vt:lpstr>Meng-Qadha Puasa Ramadhan</vt:lpstr>
      <vt:lpstr>Hikmah Puasa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Puasa</dc:title>
  <dc:creator>BaletComputer.com</dc:creator>
  <cp:lastModifiedBy>USER</cp:lastModifiedBy>
  <cp:revision>16</cp:revision>
  <dcterms:created xsi:type="dcterms:W3CDTF">2014-04-19T07:24:21Z</dcterms:created>
  <dcterms:modified xsi:type="dcterms:W3CDTF">2021-04-20T03:22:51Z</dcterms:modified>
</cp:coreProperties>
</file>