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1" r:id="rId4"/>
    <p:sldId id="276" r:id="rId5"/>
    <p:sldId id="265" r:id="rId6"/>
    <p:sldId id="267" r:id="rId7"/>
    <p:sldId id="268" r:id="rId8"/>
    <p:sldId id="269" r:id="rId9"/>
    <p:sldId id="270" r:id="rId10"/>
    <p:sldId id="271" r:id="rId11"/>
    <p:sldId id="272" r:id="rId12"/>
    <p:sldId id="273" r:id="rId13"/>
    <p:sldId id="274" r:id="rId14"/>
    <p:sldId id="275" r:id="rId15"/>
    <p:sldId id="258" r:id="rId16"/>
    <p:sldId id="262" r:id="rId17"/>
    <p:sldId id="263" r:id="rId18"/>
    <p:sldId id="259" r:id="rId19"/>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4336761-29E5-436A-ADC2-1A2B8B0DFE6B}" type="datetimeFigureOut">
              <a:rPr lang="id-ID" smtClean="0"/>
              <a:pPr/>
              <a:t>27/10/2020</a:t>
            </a:fld>
            <a:endParaRPr lang="id-ID"/>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id-ID"/>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A673F9B-BEF5-4E83-9ED1-42F7484558AD}"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4336761-29E5-436A-ADC2-1A2B8B0DFE6B}" type="datetimeFigureOut">
              <a:rPr lang="id-ID" smtClean="0"/>
              <a:pPr/>
              <a:t>27/10/2020</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DA673F9B-BEF5-4E83-9ED1-42F7484558AD}"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4336761-29E5-436A-ADC2-1A2B8B0DFE6B}" type="datetimeFigureOut">
              <a:rPr lang="id-ID" smtClean="0"/>
              <a:pPr/>
              <a:t>27/10/2020</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DA673F9B-BEF5-4E83-9ED1-42F7484558AD}"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4336761-29E5-436A-ADC2-1A2B8B0DFE6B}" type="datetimeFigureOut">
              <a:rPr lang="id-ID" smtClean="0"/>
              <a:pPr/>
              <a:t>27/10/2020</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DA673F9B-BEF5-4E83-9ED1-42F7484558AD}" type="slidenum">
              <a:rPr lang="id-ID" smtClean="0"/>
              <a:pPr/>
              <a:t>‹#›</a:t>
            </a:fld>
            <a:endParaRPr lang="id-ID"/>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4336761-29E5-436A-ADC2-1A2B8B0DFE6B}" type="datetimeFigureOut">
              <a:rPr lang="id-ID" smtClean="0"/>
              <a:pPr/>
              <a:t>27/10/2020</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DA673F9B-BEF5-4E83-9ED1-42F7484558AD}" type="slidenum">
              <a:rPr lang="id-ID" smtClean="0"/>
              <a:pPr/>
              <a:t>‹#›</a:t>
            </a:fld>
            <a:endParaRPr lang="id-ID"/>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4336761-29E5-436A-ADC2-1A2B8B0DFE6B}" type="datetimeFigureOut">
              <a:rPr lang="id-ID" smtClean="0"/>
              <a:pPr/>
              <a:t>27/10/2020</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DA673F9B-BEF5-4E83-9ED1-42F7484558AD}" type="slidenum">
              <a:rPr lang="id-ID" smtClean="0"/>
              <a:pPr/>
              <a:t>‹#›</a:t>
            </a:fld>
            <a:endParaRPr lang="id-ID"/>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4336761-29E5-436A-ADC2-1A2B8B0DFE6B}" type="datetimeFigureOut">
              <a:rPr lang="id-ID" smtClean="0"/>
              <a:pPr/>
              <a:t>27/10/2020</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p:txBody>
          <a:bodyPr/>
          <a:lstStyle>
            <a:extLst/>
          </a:lstStyle>
          <a:p>
            <a:fld id="{DA673F9B-BEF5-4E83-9ED1-42F7484558AD}"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4336761-29E5-436A-ADC2-1A2B8B0DFE6B}" type="datetimeFigureOut">
              <a:rPr lang="id-ID" smtClean="0"/>
              <a:pPr/>
              <a:t>27/10/2020</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DA673F9B-BEF5-4E83-9ED1-42F7484558AD}" type="slidenum">
              <a:rPr lang="id-ID" smtClean="0"/>
              <a:pPr/>
              <a:t>‹#›</a:t>
            </a:fld>
            <a:endParaRPr lang="id-ID"/>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4336761-29E5-436A-ADC2-1A2B8B0DFE6B}" type="datetimeFigureOut">
              <a:rPr lang="id-ID" smtClean="0"/>
              <a:pPr/>
              <a:t>27/10/2020</a:t>
            </a:fld>
            <a:endParaRPr lang="id-ID"/>
          </a:p>
        </p:txBody>
      </p:sp>
      <p:sp>
        <p:nvSpPr>
          <p:cNvPr id="3" name="Footer Placeholder 2"/>
          <p:cNvSpPr>
            <a:spLocks noGrp="1"/>
          </p:cNvSpPr>
          <p:nvPr>
            <p:ph type="ftr" sz="quarter" idx="11"/>
          </p:nvPr>
        </p:nvSpPr>
        <p:spPr/>
        <p:txBody>
          <a:bodyPr/>
          <a:lstStyle>
            <a:extLst/>
          </a:lstStyle>
          <a:p>
            <a:endParaRPr lang="id-ID"/>
          </a:p>
        </p:txBody>
      </p:sp>
      <p:sp>
        <p:nvSpPr>
          <p:cNvPr id="4" name="Slide Number Placeholder 3"/>
          <p:cNvSpPr>
            <a:spLocks noGrp="1"/>
          </p:cNvSpPr>
          <p:nvPr>
            <p:ph type="sldNum" sz="quarter" idx="12"/>
          </p:nvPr>
        </p:nvSpPr>
        <p:spPr/>
        <p:txBody>
          <a:bodyPr/>
          <a:lstStyle>
            <a:extLst/>
          </a:lstStyle>
          <a:p>
            <a:fld id="{DA673F9B-BEF5-4E83-9ED1-42F7484558AD}"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4336761-29E5-436A-ADC2-1A2B8B0DFE6B}" type="datetimeFigureOut">
              <a:rPr lang="id-ID" smtClean="0"/>
              <a:pPr/>
              <a:t>27/10/2020</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DA673F9B-BEF5-4E83-9ED1-42F7484558AD}"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4336761-29E5-436A-ADC2-1A2B8B0DFE6B}" type="datetimeFigureOut">
              <a:rPr lang="id-ID" smtClean="0"/>
              <a:pPr/>
              <a:t>27/10/2020</a:t>
            </a:fld>
            <a:endParaRPr lang="id-ID"/>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d-ID"/>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A673F9B-BEF5-4E83-9ED1-42F7484558AD}" type="slidenum">
              <a:rPr lang="id-ID" smtClean="0"/>
              <a:pPr/>
              <a:t>‹#›</a:t>
            </a:fld>
            <a:endParaRPr lang="id-ID"/>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4336761-29E5-436A-ADC2-1A2B8B0DFE6B}" type="datetimeFigureOut">
              <a:rPr lang="id-ID" smtClean="0"/>
              <a:pPr/>
              <a:t>27/10/2020</a:t>
            </a:fld>
            <a:endParaRPr lang="id-ID"/>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d-ID"/>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A673F9B-BEF5-4E83-9ED1-42F7484558AD}"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Pilihan</a:t>
            </a:r>
            <a:r>
              <a:rPr lang="en-US" dirty="0" smtClean="0"/>
              <a:t> </a:t>
            </a:r>
            <a:r>
              <a:rPr lang="en-US" dirty="0" err="1" smtClean="0"/>
              <a:t>Kata</a:t>
            </a:r>
            <a:r>
              <a:rPr lang="en-US" dirty="0" smtClean="0"/>
              <a:t>/</a:t>
            </a:r>
            <a:r>
              <a:rPr lang="id-ID" dirty="0" smtClean="0"/>
              <a:t>Diksi</a:t>
            </a:r>
            <a:r>
              <a:rPr lang="en-US" dirty="0" smtClean="0"/>
              <a:t/>
            </a:r>
            <a:br>
              <a:rPr lang="en-US" dirty="0" smtClean="0"/>
            </a:br>
            <a:r>
              <a:rPr lang="id-ID" dirty="0" smtClean="0"/>
              <a:t>dalam Bahasa Indonesia</a:t>
            </a:r>
            <a:endParaRPr lang="id-ID"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l="25806" t="15625" r="22584" b="14062"/>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l="25256" t="15625" r="22584" b="14062"/>
          <a:stretch>
            <a:fillRect/>
          </a:stretch>
        </p:blipFill>
        <p:spPr bwMode="auto">
          <a:xfrm>
            <a:off x="-32" y="0"/>
            <a:ext cx="9144032" cy="6858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5805" t="19531" r="23682" b="10156"/>
          <a:stretch>
            <a:fillRect/>
          </a:stretch>
        </p:blipFill>
        <p:spPr bwMode="auto">
          <a:xfrm>
            <a:off x="-32" y="0"/>
            <a:ext cx="9144032" cy="7143776"/>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l="25805" t="19531" r="23133" b="11133"/>
          <a:stretch>
            <a:fillRect/>
          </a:stretch>
        </p:blipFill>
        <p:spPr bwMode="auto">
          <a:xfrm>
            <a:off x="0" y="1285860"/>
            <a:ext cx="9144000" cy="5857916"/>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25265" t="19531" r="22584" b="11133"/>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25256" t="19531" r="22584" b="11133"/>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1560" y="332657"/>
            <a:ext cx="7772400" cy="792088"/>
          </a:xfrm>
        </p:spPr>
        <p:txBody>
          <a:bodyPr>
            <a:normAutofit/>
          </a:bodyPr>
          <a:lstStyle/>
          <a:p>
            <a:r>
              <a:rPr lang="id-ID" sz="3200" dirty="0" smtClean="0"/>
              <a:t>Syarat-Syarat Ketepatan Diksi</a:t>
            </a:r>
            <a:endParaRPr lang="id-ID" sz="3200" dirty="0"/>
          </a:p>
        </p:txBody>
      </p:sp>
      <p:sp>
        <p:nvSpPr>
          <p:cNvPr id="5" name="Subtitle 4"/>
          <p:cNvSpPr>
            <a:spLocks noGrp="1"/>
          </p:cNvSpPr>
          <p:nvPr>
            <p:ph type="subTitle" idx="1"/>
          </p:nvPr>
        </p:nvSpPr>
        <p:spPr>
          <a:xfrm>
            <a:off x="755576" y="1556792"/>
            <a:ext cx="7776864" cy="3456384"/>
          </a:xfrm>
        </p:spPr>
        <p:txBody>
          <a:bodyPr>
            <a:normAutofit/>
          </a:bodyPr>
          <a:lstStyle/>
          <a:p>
            <a:pPr marL="514350" indent="-514350" algn="l">
              <a:buAutoNum type="alphaLcPeriod"/>
            </a:pPr>
            <a:r>
              <a:rPr lang="id-ID" sz="2000" dirty="0" smtClean="0">
                <a:solidFill>
                  <a:schemeClr val="tx1"/>
                </a:solidFill>
              </a:rPr>
              <a:t>Membedakan secara cermat denotasi dan konotasi</a:t>
            </a:r>
          </a:p>
          <a:p>
            <a:pPr marL="514350" indent="-514350" algn="l">
              <a:buAutoNum type="alphaLcPeriod"/>
            </a:pPr>
            <a:r>
              <a:rPr lang="id-ID" sz="2000" dirty="0" smtClean="0">
                <a:solidFill>
                  <a:schemeClr val="tx1"/>
                </a:solidFill>
              </a:rPr>
              <a:t>Membedakan kata-kata yang hampir bersinonim dengan cermat</a:t>
            </a:r>
          </a:p>
          <a:p>
            <a:pPr marL="514350" indent="-514350" algn="l">
              <a:buAutoNum type="alphaLcPeriod"/>
            </a:pPr>
            <a:r>
              <a:rPr lang="id-ID" sz="2000" dirty="0" smtClean="0">
                <a:solidFill>
                  <a:schemeClr val="tx1"/>
                </a:solidFill>
              </a:rPr>
              <a:t>Membedakan kata-kata yang mirip ejaannya</a:t>
            </a:r>
          </a:p>
          <a:p>
            <a:pPr marL="514350" indent="-514350" algn="l">
              <a:buAutoNum type="alphaLcPeriod"/>
            </a:pPr>
            <a:r>
              <a:rPr lang="id-ID" sz="2000" dirty="0" smtClean="0">
                <a:solidFill>
                  <a:schemeClr val="tx1"/>
                </a:solidFill>
              </a:rPr>
              <a:t>Membedakan kata-kata yang berakhiran asing atau bersufiks bahasa asing</a:t>
            </a:r>
          </a:p>
          <a:p>
            <a:pPr marL="514350" indent="-514350" algn="l">
              <a:buAutoNum type="alphaLcPeriod"/>
            </a:pPr>
            <a:r>
              <a:rPr lang="id-ID" sz="2000" dirty="0" smtClean="0">
                <a:solidFill>
                  <a:schemeClr val="tx1"/>
                </a:solidFill>
              </a:rPr>
              <a:t>Membedakan kata depan secara idiomatik</a:t>
            </a:r>
          </a:p>
          <a:p>
            <a:pPr marL="514350" indent="-514350" algn="l">
              <a:buAutoNum type="alphaLcPeriod"/>
            </a:pPr>
            <a:r>
              <a:rPr lang="id-ID" sz="2000" dirty="0" smtClean="0">
                <a:solidFill>
                  <a:schemeClr val="tx1"/>
                </a:solidFill>
              </a:rPr>
              <a:t>Membedakan kata umum dan kata khusus</a:t>
            </a:r>
          </a:p>
          <a:p>
            <a:pPr marL="514350" indent="-514350" algn="l">
              <a:buAutoNum type="alphaLcPeriod"/>
            </a:pPr>
            <a:r>
              <a:rPr lang="id-ID" sz="2000" dirty="0" smtClean="0">
                <a:solidFill>
                  <a:schemeClr val="tx1"/>
                </a:solidFill>
              </a:rPr>
              <a:t>Mengetahui perubahan makna yang terjadi pada kata-kata tertentu yang telah dikenal</a:t>
            </a:r>
          </a:p>
          <a:p>
            <a:pPr marL="514350" indent="-514350" algn="l">
              <a:buAutoNum type="alphaLcPeriod"/>
            </a:pPr>
            <a:endParaRPr lang="id-ID"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22511" t="29297" r="18741" b="28711"/>
          <a:stretch>
            <a:fillRect/>
          </a:stretch>
        </p:blipFill>
        <p:spPr bwMode="auto">
          <a:xfrm>
            <a:off x="2643174" y="642918"/>
            <a:ext cx="6500858" cy="2612494"/>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l="21998" t="28516" r="19802" b="23632"/>
          <a:stretch>
            <a:fillRect/>
          </a:stretch>
        </p:blipFill>
        <p:spPr bwMode="auto">
          <a:xfrm>
            <a:off x="2643206" y="3214686"/>
            <a:ext cx="6500826" cy="2939067"/>
          </a:xfrm>
          <a:prstGeom prst="rect">
            <a:avLst/>
          </a:prstGeom>
          <a:noFill/>
          <a:ln w="9525">
            <a:noFill/>
            <a:miter lim="800000"/>
            <a:headEnd/>
            <a:tailEnd/>
          </a:ln>
          <a:effectLst/>
        </p:spPr>
      </p:pic>
      <p:sp>
        <p:nvSpPr>
          <p:cNvPr id="4" name="Striped Right Arrow 3"/>
          <p:cNvSpPr/>
          <p:nvPr/>
        </p:nvSpPr>
        <p:spPr>
          <a:xfrm>
            <a:off x="357158" y="2714620"/>
            <a:ext cx="1785950" cy="107157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rPr>
              <a:t>contoh</a:t>
            </a:r>
            <a:endParaRPr lang="en-US" sz="2400" b="1"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22511" t="10742" r="19850" b="31640"/>
          <a:stretch>
            <a:fillRect/>
          </a:stretch>
        </p:blipFill>
        <p:spPr bwMode="auto">
          <a:xfrm>
            <a:off x="785786" y="1142984"/>
            <a:ext cx="7429552" cy="4214842"/>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55576" y="260649"/>
            <a:ext cx="7772400" cy="1008112"/>
          </a:xfrm>
        </p:spPr>
        <p:txBody>
          <a:bodyPr/>
          <a:lstStyle/>
          <a:p>
            <a:r>
              <a:rPr lang="id-ID" dirty="0" smtClean="0"/>
              <a:t>Makna Kata</a:t>
            </a:r>
            <a:endParaRPr lang="id-ID" dirty="0"/>
          </a:p>
        </p:txBody>
      </p:sp>
      <p:sp>
        <p:nvSpPr>
          <p:cNvPr id="5" name="Subtitle 4"/>
          <p:cNvSpPr>
            <a:spLocks noGrp="1"/>
          </p:cNvSpPr>
          <p:nvPr>
            <p:ph type="subTitle" idx="1"/>
          </p:nvPr>
        </p:nvSpPr>
        <p:spPr>
          <a:xfrm>
            <a:off x="755576" y="1844824"/>
            <a:ext cx="7704856" cy="3600400"/>
          </a:xfrm>
        </p:spPr>
        <p:txBody>
          <a:bodyPr>
            <a:normAutofit/>
          </a:bodyPr>
          <a:lstStyle/>
          <a:p>
            <a:pPr algn="l"/>
            <a:r>
              <a:rPr lang="id-ID" sz="2000" dirty="0" smtClean="0">
                <a:solidFill>
                  <a:schemeClr val="tx1"/>
                </a:solidFill>
              </a:rPr>
              <a:t>Kata merupakan satuan bebas terkecil yang mempunyai dua aspek, yakni aspek bentuk dan aspek isi atau aspek makna.</a:t>
            </a:r>
          </a:p>
          <a:p>
            <a:pPr algn="l"/>
            <a:endParaRPr lang="id-ID" sz="2000" dirty="0">
              <a:solidFill>
                <a:schemeClr val="tx1"/>
              </a:solidFill>
            </a:endParaRPr>
          </a:p>
          <a:p>
            <a:pPr algn="l"/>
            <a:r>
              <a:rPr lang="id-ID" sz="2000" dirty="0" smtClean="0">
                <a:solidFill>
                  <a:schemeClr val="tx1"/>
                </a:solidFill>
              </a:rPr>
              <a:t>Makna adalah hubungan antara bentuk bahasa dan benda yang diacunya.</a:t>
            </a:r>
          </a:p>
          <a:p>
            <a:pPr algn="l"/>
            <a:r>
              <a:rPr lang="id-ID" sz="2000" dirty="0" smtClean="0">
                <a:solidFill>
                  <a:schemeClr val="tx1"/>
                </a:solidFill>
              </a:rPr>
              <a:t>Macam-macam makna:</a:t>
            </a:r>
          </a:p>
          <a:p>
            <a:pPr marL="457200" indent="-457200" algn="l">
              <a:buAutoNum type="arabicParenBoth"/>
            </a:pPr>
            <a:r>
              <a:rPr lang="id-ID" sz="2000" dirty="0" smtClean="0">
                <a:solidFill>
                  <a:schemeClr val="tx1"/>
                </a:solidFill>
              </a:rPr>
              <a:t>makna leksikal dan makna gramatikal;</a:t>
            </a:r>
          </a:p>
          <a:p>
            <a:pPr marL="457200" indent="-457200" algn="l">
              <a:buAutoNum type="arabicParenBoth"/>
            </a:pPr>
            <a:r>
              <a:rPr lang="id-ID" sz="2000" dirty="0" smtClean="0">
                <a:solidFill>
                  <a:schemeClr val="tx1"/>
                </a:solidFill>
              </a:rPr>
              <a:t>makna denotatif dan makna konotatif; dan</a:t>
            </a:r>
          </a:p>
          <a:p>
            <a:pPr marL="457200" indent="-457200" algn="l">
              <a:buAutoNum type="arabicParenBoth"/>
            </a:pPr>
            <a:r>
              <a:rPr lang="id-ID" sz="2000" dirty="0">
                <a:solidFill>
                  <a:schemeClr val="tx1"/>
                </a:solidFill>
              </a:rPr>
              <a:t>m</a:t>
            </a:r>
            <a:r>
              <a:rPr lang="id-ID" sz="2000" dirty="0" smtClean="0">
                <a:solidFill>
                  <a:schemeClr val="tx1"/>
                </a:solidFill>
              </a:rPr>
              <a:t>akna kontekstual.</a:t>
            </a:r>
            <a:endParaRPr lang="id-ID" sz="2000"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55576" y="332657"/>
            <a:ext cx="7772400" cy="936104"/>
          </a:xfrm>
        </p:spPr>
        <p:txBody>
          <a:bodyPr>
            <a:normAutofit/>
          </a:bodyPr>
          <a:lstStyle/>
          <a:p>
            <a:pPr algn="l"/>
            <a:r>
              <a:rPr lang="id-ID" sz="3200" dirty="0" smtClean="0"/>
              <a:t>Pengertian Diksi</a:t>
            </a:r>
            <a:endParaRPr lang="id-ID" sz="3200" dirty="0"/>
          </a:p>
        </p:txBody>
      </p:sp>
      <p:sp>
        <p:nvSpPr>
          <p:cNvPr id="5" name="Subtitle 4"/>
          <p:cNvSpPr>
            <a:spLocks noGrp="1"/>
          </p:cNvSpPr>
          <p:nvPr>
            <p:ph type="subTitle" idx="1"/>
          </p:nvPr>
        </p:nvSpPr>
        <p:spPr>
          <a:xfrm>
            <a:off x="827584" y="1615690"/>
            <a:ext cx="7200800" cy="3456384"/>
          </a:xfrm>
        </p:spPr>
        <p:txBody>
          <a:bodyPr>
            <a:normAutofit lnSpcReduction="10000"/>
          </a:bodyPr>
          <a:lstStyle/>
          <a:p>
            <a:pPr algn="l"/>
            <a:r>
              <a:rPr lang="id-ID" sz="2000" dirty="0" smtClean="0">
                <a:solidFill>
                  <a:schemeClr val="tx1"/>
                </a:solidFill>
              </a:rPr>
              <a:t>Keraf (2006) menyatakan diksi mencakup kata-kata yang dipakai untuk menyampaikan suatu gagasan, cara menggabungkan kata yang tepat, dan gaya yang paling baik digunakan dalam situasi tertentu.</a:t>
            </a:r>
          </a:p>
          <a:p>
            <a:pPr algn="l"/>
            <a:endParaRPr lang="id-ID" sz="2000" dirty="0">
              <a:solidFill>
                <a:schemeClr val="tx1"/>
              </a:solidFill>
            </a:endParaRPr>
          </a:p>
          <a:p>
            <a:pPr algn="l"/>
            <a:r>
              <a:rPr lang="id-ID" sz="2000" dirty="0" smtClean="0">
                <a:solidFill>
                  <a:schemeClr val="tx1"/>
                </a:solidFill>
              </a:rPr>
              <a:t>Berdasarkan pernyataan tersebut, dapat disimpulkan bahwa diksi adalah pilihan kata yang sesuai dengan konteks kalimat untuk menyampaikan pesan atau gagasan oleh penulis atau pembicara kepada pembaca atau pendengar yang sesuai dengan kondisi dan rasa bahasa tertentu serta berterima.</a:t>
            </a:r>
            <a:endParaRPr lang="id-ID" sz="2000"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3060" t="48828" r="22584" b="13086"/>
          <a:stretch>
            <a:fillRect/>
          </a:stretch>
        </p:blipFill>
        <p:spPr bwMode="auto">
          <a:xfrm>
            <a:off x="1714480" y="2000240"/>
            <a:ext cx="7072362" cy="2786082"/>
          </a:xfrm>
          <a:prstGeom prst="rect">
            <a:avLst/>
          </a:prstGeom>
          <a:noFill/>
          <a:ln w="9525">
            <a:noFill/>
            <a:miter lim="800000"/>
            <a:headEnd/>
            <a:tailEnd/>
          </a:ln>
          <a:effectLst/>
        </p:spPr>
      </p:pic>
      <p:sp>
        <p:nvSpPr>
          <p:cNvPr id="6" name="Pentagon 5"/>
          <p:cNvSpPr/>
          <p:nvPr/>
        </p:nvSpPr>
        <p:spPr>
          <a:xfrm>
            <a:off x="357158" y="2786058"/>
            <a:ext cx="1643074" cy="642942"/>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smtClean="0"/>
              <a:t>CONTOH</a:t>
            </a:r>
            <a:endParaRPr lang="en-US" sz="20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1413" t="16601" r="23133" b="8203"/>
          <a:stretch>
            <a:fillRect/>
          </a:stretch>
        </p:blipFill>
        <p:spPr bwMode="auto">
          <a:xfrm>
            <a:off x="785786" y="500042"/>
            <a:ext cx="7929618" cy="5718577"/>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24158" t="22460" r="22035" b="8203"/>
          <a:stretch>
            <a:fillRect/>
          </a:stretch>
        </p:blipFill>
        <p:spPr bwMode="auto">
          <a:xfrm>
            <a:off x="-6647" y="0"/>
            <a:ext cx="9150647" cy="450057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l="22511" t="13672" r="19290" b="52149"/>
          <a:stretch>
            <a:fillRect/>
          </a:stretch>
        </p:blipFill>
        <p:spPr bwMode="auto">
          <a:xfrm>
            <a:off x="6462" y="3929066"/>
            <a:ext cx="9137538" cy="2928934"/>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l="25256" t="15625" r="23020" b="14062"/>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l="25256" t="15625" r="23682" b="14062"/>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l="25256" t="15625" r="22584" b="43359"/>
          <a:stretch>
            <a:fillRect/>
          </a:stretch>
        </p:blipFill>
        <p:spPr bwMode="auto">
          <a:xfrm>
            <a:off x="943970" y="1142984"/>
            <a:ext cx="7271368" cy="321471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l="25256" t="15625" r="23133" b="19921"/>
          <a:stretch>
            <a:fillRect/>
          </a:stretch>
        </p:blipFill>
        <p:spPr bwMode="auto">
          <a:xfrm>
            <a:off x="642910" y="857232"/>
            <a:ext cx="7929618" cy="4714908"/>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423</TotalTime>
  <Words>182</Words>
  <Application>Microsoft Office PowerPoint</Application>
  <PresentationFormat>On-screen Show (4:3)</PresentationFormat>
  <Paragraphs>23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Concourse</vt:lpstr>
      <vt:lpstr>Pilihan Kata/Diksi dalam Bahasa Indonesia</vt:lpstr>
      <vt:lpstr>Pengertian Diksi</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Syarat-Syarat Ketepatan Diksi</vt:lpstr>
      <vt:lpstr>Slide 16</vt:lpstr>
      <vt:lpstr>Slide 17</vt:lpstr>
      <vt:lpstr>Makna Kata</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Diksi dalam Bahasa Indonesia</dc:title>
  <dc:creator>acer</dc:creator>
  <cp:lastModifiedBy>Ndy_Ali</cp:lastModifiedBy>
  <cp:revision>40</cp:revision>
  <dcterms:created xsi:type="dcterms:W3CDTF">2020-04-12T09:54:10Z</dcterms:created>
  <dcterms:modified xsi:type="dcterms:W3CDTF">2020-10-27T23:14:26Z</dcterms:modified>
</cp:coreProperties>
</file>