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2/10/2016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2/10/2016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BAB 8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DEPRESIASI DAN PENURUNAN NILAI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6019800" cy="990600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Taksiran Masa Manfaat Aset Tetap - </a:t>
            </a:r>
            <a:r>
              <a:rPr lang="fi-FI" i="1" dirty="0" smtClean="0"/>
              <a:t>lanjutan</a:t>
            </a:r>
            <a:r>
              <a:rPr lang="fi-FI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mobil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10 </a:t>
            </a:r>
            <a:r>
              <a:rPr lang="en-US" dirty="0" err="1" smtClean="0"/>
              <a:t>tahun</a:t>
            </a:r>
            <a:r>
              <a:rPr lang="en-US" dirty="0" smtClean="0"/>
              <a:t>, </a:t>
            </a:r>
            <a:r>
              <a:rPr lang="en-US" dirty="0" err="1" smtClean="0"/>
              <a:t>tapi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mobil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penggantian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. </a:t>
            </a:r>
            <a:r>
              <a:rPr lang="en-US" dirty="0" err="1" smtClean="0"/>
              <a:t>Maka</a:t>
            </a:r>
            <a:r>
              <a:rPr lang="en-US" dirty="0" smtClean="0"/>
              <a:t>,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ekonomis</a:t>
            </a:r>
            <a:r>
              <a:rPr lang="en-US" dirty="0" smtClean="0"/>
              <a:t> </a:t>
            </a:r>
            <a:r>
              <a:rPr lang="en-US" dirty="0" err="1" smtClean="0"/>
              <a:t>mobil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10 </a:t>
            </a:r>
            <a:r>
              <a:rPr lang="en-US" dirty="0" err="1" smtClean="0"/>
              <a:t>tahun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Ekspektasi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Keusangan</a:t>
            </a:r>
            <a:r>
              <a:rPr lang="en-US" dirty="0" smtClean="0"/>
              <a:t> </a:t>
            </a:r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komersial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Pembatasan</a:t>
            </a:r>
            <a:r>
              <a:rPr lang="en-US" dirty="0" smtClean="0"/>
              <a:t> legal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kedaluwarsa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tertera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kontrak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yang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(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yang </a:t>
            </a:r>
            <a:r>
              <a:rPr lang="en-US" dirty="0" err="1" smtClean="0"/>
              <a:t>konstan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residu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).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 (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yang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). </a:t>
            </a:r>
          </a:p>
          <a:p>
            <a:pPr lvl="1">
              <a:buNone/>
            </a:pPr>
            <a:r>
              <a:rPr lang="sv-SE" dirty="0" smtClean="0"/>
              <a:t>3. Metode unit produksi (akan menghasilkan pembebanan yang didasarkan pada ekspektasi penggunaan aset atau output yang dihasilkan).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Merupakan metode yang paling sederhana mengasumsikan adanya penggunaan yang konstan dari suatu aset selama masa manfaatnya. </a:t>
            </a:r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 descr="316.jpg"/>
          <p:cNvPicPr>
            <a:picLocks noChangeAspect="1"/>
          </p:cNvPicPr>
          <p:nvPr/>
        </p:nvPicPr>
        <p:blipFill>
          <a:blip r:embed="rId2"/>
          <a:srcRect l="28002" t="31111" r="31145" b="64445"/>
          <a:stretch>
            <a:fillRect/>
          </a:stretch>
        </p:blipFill>
        <p:spPr>
          <a:xfrm>
            <a:off x="990600" y="3810000"/>
            <a:ext cx="7315200" cy="11254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PT </a:t>
            </a:r>
            <a:r>
              <a:rPr lang="en-US" dirty="0" err="1" smtClean="0"/>
              <a:t>Kawan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 descr="316.jpg"/>
          <p:cNvPicPr>
            <a:picLocks noChangeAspect="1"/>
          </p:cNvPicPr>
          <p:nvPr/>
        </p:nvPicPr>
        <p:blipFill>
          <a:blip r:embed="rId2"/>
          <a:srcRect l="20146" t="41111" r="23288" b="54445"/>
          <a:stretch>
            <a:fillRect/>
          </a:stretch>
        </p:blipFill>
        <p:spPr>
          <a:xfrm>
            <a:off x="990600" y="2514600"/>
            <a:ext cx="7543800" cy="838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00" y="35052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Berdasarkan perhitungan di atas, maka biaya depresiasi tersebut dicatat oleh entitas dalam jurnal penyesuaian adalah sebagai berikut.</a:t>
            </a:r>
            <a:endParaRPr lang="en-US" dirty="0"/>
          </a:p>
        </p:txBody>
      </p:sp>
      <p:pic>
        <p:nvPicPr>
          <p:cNvPr id="6" name="Picture 5" descr="316.jpg"/>
          <p:cNvPicPr>
            <a:picLocks noChangeAspect="1"/>
          </p:cNvPicPr>
          <p:nvPr/>
        </p:nvPicPr>
        <p:blipFill>
          <a:blip r:embed="rId2"/>
          <a:srcRect l="24860" t="51111" r="28002" b="43333"/>
          <a:stretch>
            <a:fillRect/>
          </a:stretch>
        </p:blipFill>
        <p:spPr>
          <a:xfrm>
            <a:off x="762000" y="4267200"/>
            <a:ext cx="7772400" cy="1295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dirty="0"/>
          </a:p>
        </p:txBody>
      </p:sp>
      <p:pic>
        <p:nvPicPr>
          <p:cNvPr id="4" name="Content Placeholder 3" descr="31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23950" t="66667" r="26431" b="19298"/>
          <a:stretch>
            <a:fillRect/>
          </a:stretch>
        </p:blipFill>
        <p:spPr>
          <a:xfrm>
            <a:off x="609600" y="2667000"/>
            <a:ext cx="7848600" cy="3139440"/>
          </a:xfrm>
        </p:spPr>
      </p:pic>
      <p:sp>
        <p:nvSpPr>
          <p:cNvPr id="5" name="Rectangle 4"/>
          <p:cNvSpPr/>
          <p:nvPr/>
        </p:nvSpPr>
        <p:spPr>
          <a:xfrm>
            <a:off x="609600" y="17526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PT </a:t>
            </a:r>
            <a:r>
              <a:rPr lang="en-US" dirty="0" err="1" smtClean="0"/>
              <a:t>Kawan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1628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yang </a:t>
            </a:r>
            <a:r>
              <a:rPr lang="en-US" dirty="0" err="1" smtClean="0"/>
              <a:t>sering</a:t>
            </a:r>
            <a:r>
              <a:rPr lang="en-US" dirty="0" smtClean="0"/>
              <a:t> kali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jumlah</a:t>
            </a:r>
            <a:r>
              <a:rPr lang="en-US" b="1" dirty="0" smtClean="0"/>
              <a:t> </a:t>
            </a:r>
            <a:r>
              <a:rPr lang="en-US" b="1" dirty="0" err="1" smtClean="0"/>
              <a:t>angka</a:t>
            </a:r>
            <a:r>
              <a:rPr lang="en-US" b="1" dirty="0" smtClean="0"/>
              <a:t> </a:t>
            </a:r>
            <a:r>
              <a:rPr lang="en-US" b="1" dirty="0" err="1" smtClean="0"/>
              <a:t>tahun</a:t>
            </a:r>
            <a:r>
              <a:rPr lang="en-US" b="1" dirty="0" smtClean="0"/>
              <a:t> (</a:t>
            </a:r>
            <a:r>
              <a:rPr lang="en-US" b="1" i="1" dirty="0" smtClean="0"/>
              <a:t>sum of the years’ digits method)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saldo</a:t>
            </a:r>
            <a:r>
              <a:rPr lang="en-US" b="1" dirty="0" smtClean="0"/>
              <a:t> </a:t>
            </a:r>
            <a:r>
              <a:rPr lang="en-US" b="1" dirty="0" err="1" smtClean="0"/>
              <a:t>menurun</a:t>
            </a:r>
            <a:r>
              <a:rPr lang="en-US" b="1" dirty="0" smtClean="0"/>
              <a:t> </a:t>
            </a:r>
            <a:r>
              <a:rPr lang="en-US" b="1" i="1" dirty="0" smtClean="0"/>
              <a:t>(declining balance method).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Jumlah</a:t>
            </a:r>
            <a:r>
              <a:rPr lang="en-US" b="1" dirty="0" smtClean="0"/>
              <a:t> </a:t>
            </a:r>
            <a:r>
              <a:rPr lang="en-US" b="1" dirty="0" err="1" smtClean="0"/>
              <a:t>Angka</a:t>
            </a:r>
            <a:r>
              <a:rPr lang="en-US" b="1" dirty="0" smtClean="0"/>
              <a:t> </a:t>
            </a:r>
            <a:r>
              <a:rPr lang="en-US" b="1" dirty="0" err="1" smtClean="0"/>
              <a:t>Tahun</a:t>
            </a: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 fontScale="92500"/>
          </a:bodyPr>
          <a:lstStyle/>
          <a:p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jumlah</a:t>
            </a:r>
            <a:r>
              <a:rPr lang="en-US" b="1" dirty="0" smtClean="0"/>
              <a:t> </a:t>
            </a:r>
            <a:r>
              <a:rPr lang="en-US" b="1" dirty="0" err="1" smtClean="0"/>
              <a:t>angka</a:t>
            </a:r>
            <a:r>
              <a:rPr lang="en-US" b="1" dirty="0" smtClean="0"/>
              <a:t> </a:t>
            </a:r>
            <a:r>
              <a:rPr lang="en-US" b="1" dirty="0" err="1" smtClean="0"/>
              <a:t>tahun</a:t>
            </a:r>
            <a:r>
              <a:rPr lang="en-US" b="1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penghapusbukuan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tahunan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mengalikan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fraksi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denominatornya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(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denominator 15 (5+4+3+2+1)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numeratornya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sisa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didepresiasikan</a:t>
            </a:r>
            <a:r>
              <a:rPr lang="en-US" dirty="0" smtClean="0"/>
              <a:t> (</a:t>
            </a:r>
            <a:r>
              <a:rPr lang="en-US" dirty="0" err="1" smtClean="0"/>
              <a:t>misalkan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numeratornya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3). </a:t>
            </a:r>
            <a:r>
              <a:rPr lang="en-US" dirty="0" err="1" smtClean="0"/>
              <a:t>Fraksi</a:t>
            </a:r>
            <a:r>
              <a:rPr lang="en-US" dirty="0" smtClean="0"/>
              <a:t> </a:t>
            </a:r>
            <a:r>
              <a:rPr lang="en-US" dirty="0" err="1" smtClean="0"/>
              <a:t>pengali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numerator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 </a:t>
            </a:r>
            <a:r>
              <a:rPr lang="en-US" dirty="0" err="1" smtClean="0"/>
              <a:t>seiring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denominatornya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(5/15, 4/15, 3/15, 2/15, 1/15).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Jumlah</a:t>
            </a:r>
            <a:r>
              <a:rPr lang="en-US" b="1" dirty="0" smtClean="0"/>
              <a:t> </a:t>
            </a:r>
            <a:r>
              <a:rPr lang="en-US" b="1" dirty="0" err="1" smtClean="0"/>
              <a:t>Angka</a:t>
            </a:r>
            <a:r>
              <a:rPr lang="en-US" b="1" dirty="0" smtClean="0"/>
              <a:t> </a:t>
            </a:r>
            <a:r>
              <a:rPr lang="en-US" b="1" dirty="0" err="1" smtClean="0"/>
              <a:t>Tahun</a:t>
            </a:r>
            <a:r>
              <a:rPr lang="en-US" b="1" dirty="0" smtClean="0"/>
              <a:t> - </a:t>
            </a:r>
            <a:r>
              <a:rPr lang="en-US" b="1" i="1" dirty="0" err="1" smtClean="0"/>
              <a:t>lanjutan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PT </a:t>
            </a:r>
            <a:r>
              <a:rPr lang="en-US" dirty="0" err="1" smtClean="0"/>
              <a:t>Kawan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 descr="317-318_Page_1.jpg"/>
          <p:cNvPicPr>
            <a:picLocks noChangeAspect="1"/>
          </p:cNvPicPr>
          <p:nvPr/>
        </p:nvPicPr>
        <p:blipFill>
          <a:blip r:embed="rId2"/>
          <a:srcRect l="24860" t="80000" r="24859" b="18889"/>
          <a:stretch>
            <a:fillRect/>
          </a:stretch>
        </p:blipFill>
        <p:spPr>
          <a:xfrm>
            <a:off x="990600" y="2514600"/>
            <a:ext cx="7315200" cy="228600"/>
          </a:xfrm>
          <a:prstGeom prst="rect">
            <a:avLst/>
          </a:prstGeom>
        </p:spPr>
      </p:pic>
      <p:pic>
        <p:nvPicPr>
          <p:cNvPr id="5" name="Picture 4" descr="317-318_Page_2.jpg"/>
          <p:cNvPicPr>
            <a:picLocks noChangeAspect="1"/>
          </p:cNvPicPr>
          <p:nvPr/>
        </p:nvPicPr>
        <p:blipFill>
          <a:blip r:embed="rId3"/>
          <a:srcRect l="28002" t="22222" r="29573" b="74445"/>
          <a:stretch>
            <a:fillRect/>
          </a:stretch>
        </p:blipFill>
        <p:spPr>
          <a:xfrm>
            <a:off x="1066800" y="4267200"/>
            <a:ext cx="7543800" cy="838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Jumlah</a:t>
            </a:r>
            <a:r>
              <a:rPr lang="en-US" b="1" dirty="0" smtClean="0"/>
              <a:t> </a:t>
            </a:r>
            <a:r>
              <a:rPr lang="en-US" b="1" dirty="0" err="1" smtClean="0"/>
              <a:t>Angka</a:t>
            </a:r>
            <a:r>
              <a:rPr lang="en-US" b="1" dirty="0" smtClean="0"/>
              <a:t> </a:t>
            </a:r>
            <a:r>
              <a:rPr lang="en-US" b="1" dirty="0" err="1" smtClean="0"/>
              <a:t>Tahun</a:t>
            </a:r>
            <a:r>
              <a:rPr lang="en-US" b="1" dirty="0" smtClean="0"/>
              <a:t> - </a:t>
            </a:r>
            <a:r>
              <a:rPr lang="en-US" b="1" i="1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: </a:t>
            </a:r>
          </a:p>
          <a:p>
            <a:endParaRPr lang="en-US" dirty="0"/>
          </a:p>
        </p:txBody>
      </p:sp>
      <p:pic>
        <p:nvPicPr>
          <p:cNvPr id="4" name="Picture 3" descr="317-318_Page_2.jpg"/>
          <p:cNvPicPr>
            <a:picLocks noChangeAspect="1"/>
          </p:cNvPicPr>
          <p:nvPr/>
        </p:nvPicPr>
        <p:blipFill>
          <a:blip r:embed="rId2"/>
          <a:srcRect l="26431" t="32222" r="24860" b="63334"/>
          <a:stretch>
            <a:fillRect/>
          </a:stretch>
        </p:blipFill>
        <p:spPr>
          <a:xfrm>
            <a:off x="685800" y="2209800"/>
            <a:ext cx="7848600" cy="10127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200" y="3276600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PT </a:t>
            </a:r>
            <a:r>
              <a:rPr lang="en-US" dirty="0" err="1" smtClean="0"/>
              <a:t>Kawan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6" name="Picture 5" descr="317-318_Page_2.jpg"/>
          <p:cNvPicPr>
            <a:picLocks noChangeAspect="1"/>
          </p:cNvPicPr>
          <p:nvPr/>
        </p:nvPicPr>
        <p:blipFill>
          <a:blip r:embed="rId2"/>
          <a:srcRect l="17003" t="43333" r="18575" b="43334"/>
          <a:stretch>
            <a:fillRect/>
          </a:stretch>
        </p:blipFill>
        <p:spPr>
          <a:xfrm>
            <a:off x="914400" y="3962400"/>
            <a:ext cx="8070850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Saldo</a:t>
            </a:r>
            <a:r>
              <a:rPr lang="en-US" b="1" dirty="0" smtClean="0"/>
              <a:t> </a:t>
            </a:r>
            <a:r>
              <a:rPr lang="en-US" b="1" dirty="0" err="1" smtClean="0"/>
              <a:t>Menurun</a:t>
            </a: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saldo</a:t>
            </a:r>
            <a:r>
              <a:rPr lang="en-US" b="1" dirty="0" smtClean="0"/>
              <a:t> </a:t>
            </a:r>
            <a:r>
              <a:rPr lang="en-US" b="1" dirty="0" err="1" smtClean="0"/>
              <a:t>menurun</a:t>
            </a:r>
            <a:r>
              <a:rPr lang="en-US" b="1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yang </a:t>
            </a:r>
            <a:r>
              <a:rPr lang="en-US" dirty="0" err="1" smtClean="0"/>
              <a:t>membebankan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gradual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berkurang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tahun-tahun</a:t>
            </a:r>
            <a:r>
              <a:rPr lang="en-US" dirty="0" smtClean="0"/>
              <a:t> </a:t>
            </a:r>
            <a:r>
              <a:rPr lang="en-US" dirty="0" err="1" smtClean="0"/>
              <a:t>selanjutnya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yang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persentase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persentase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kali </a:t>
            </a:r>
            <a:r>
              <a:rPr lang="en-US" dirty="0" err="1" smtClean="0"/>
              <a:t>lipat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persentase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(</a:t>
            </a:r>
            <a:r>
              <a:rPr lang="en-US" dirty="0" err="1" smtClean="0"/>
              <a:t>misalkan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lima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tarif</a:t>
            </a:r>
            <a:r>
              <a:rPr lang="en-US" dirty="0" smtClean="0"/>
              <a:t> 40%, </a:t>
            </a:r>
            <a:r>
              <a:rPr lang="en-US" dirty="0" err="1" smtClean="0"/>
              <a:t>dua</a:t>
            </a:r>
            <a:r>
              <a:rPr lang="en-US" dirty="0" smtClean="0"/>
              <a:t> kali 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1/5 </a:t>
            </a:r>
            <a:r>
              <a:rPr lang="en-US" dirty="0" err="1" smtClean="0"/>
              <a:t>atau</a:t>
            </a:r>
            <a:r>
              <a:rPr lang="en-US" dirty="0" smtClean="0"/>
              <a:t> 20%).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:</a:t>
            </a:r>
          </a:p>
          <a:p>
            <a:pPr lvl="1">
              <a:buNone/>
            </a:pPr>
            <a:r>
              <a:rPr lang="en-US" dirty="0" smtClean="0"/>
              <a:t>1. 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didepresiasikan</a:t>
            </a:r>
            <a:r>
              <a:rPr lang="en-US" dirty="0" smtClean="0"/>
              <a:t>, </a:t>
            </a:r>
            <a:r>
              <a:rPr lang="en-US" dirty="0" err="1" smtClean="0"/>
              <a:t>taksiran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yang </a:t>
            </a:r>
            <a:r>
              <a:rPr lang="en-US" dirty="0" err="1" smtClean="0"/>
              <a:t>signifikan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2. 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indikasi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unit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, </a:t>
            </a:r>
            <a:r>
              <a:rPr lang="en-US" dirty="0" err="1" smtClean="0"/>
              <a:t>pemulihan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3. 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4. 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Saldo</a:t>
            </a:r>
            <a:r>
              <a:rPr lang="en-US" b="1" dirty="0" smtClean="0"/>
              <a:t> </a:t>
            </a:r>
            <a:r>
              <a:rPr lang="en-US" b="1" dirty="0" err="1" smtClean="0"/>
              <a:t>Menurun</a:t>
            </a:r>
            <a:r>
              <a:rPr lang="en-US" b="1" dirty="0" smtClean="0"/>
              <a:t> </a:t>
            </a:r>
            <a:r>
              <a:rPr lang="en-US" b="1" dirty="0" smtClean="0"/>
              <a:t>- </a:t>
            </a:r>
            <a:r>
              <a:rPr lang="en-US" b="1" i="1" dirty="0" err="1" smtClean="0"/>
              <a:t>lanjutan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PT </a:t>
            </a:r>
            <a:r>
              <a:rPr lang="en-US" dirty="0" err="1" smtClean="0"/>
              <a:t>Kawan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 descr="317-318_Page_2.jpg"/>
          <p:cNvPicPr>
            <a:picLocks noChangeAspect="1"/>
          </p:cNvPicPr>
          <p:nvPr/>
        </p:nvPicPr>
        <p:blipFill>
          <a:blip r:embed="rId2"/>
          <a:srcRect l="26431" t="72222" r="29573" b="25556"/>
          <a:stretch>
            <a:fillRect/>
          </a:stretch>
        </p:blipFill>
        <p:spPr>
          <a:xfrm>
            <a:off x="990600" y="2514600"/>
            <a:ext cx="7467600" cy="533400"/>
          </a:xfrm>
          <a:prstGeom prst="rect">
            <a:avLst/>
          </a:prstGeom>
        </p:spPr>
      </p:pic>
      <p:pic>
        <p:nvPicPr>
          <p:cNvPr id="5" name="Picture 4" descr="317-318_Page_2.jpg"/>
          <p:cNvPicPr>
            <a:picLocks noChangeAspect="1"/>
          </p:cNvPicPr>
          <p:nvPr/>
        </p:nvPicPr>
        <p:blipFill>
          <a:blip r:embed="rId2"/>
          <a:srcRect l="26431" t="80000" r="32716" b="17778"/>
          <a:stretch>
            <a:fillRect/>
          </a:stretch>
        </p:blipFill>
        <p:spPr>
          <a:xfrm>
            <a:off x="762000" y="4267200"/>
            <a:ext cx="79248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Unit </a:t>
            </a:r>
            <a:r>
              <a:rPr lang="en-US" dirty="0" err="1" smtClean="0"/>
              <a:t>Produksi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mengasumsikan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unit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dimisalkan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PT </a:t>
            </a:r>
            <a:r>
              <a:rPr lang="en-US" dirty="0" err="1" smtClean="0"/>
              <a:t>Kawan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5.000 jam,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4" name="Picture 3" descr="319-320_Page_1.jpg"/>
          <p:cNvPicPr>
            <a:picLocks noChangeAspect="1"/>
          </p:cNvPicPr>
          <p:nvPr/>
        </p:nvPicPr>
        <p:blipFill>
          <a:blip r:embed="rId2"/>
          <a:srcRect l="24860" t="74444" r="21717" b="22223"/>
          <a:stretch>
            <a:fillRect/>
          </a:stretch>
        </p:blipFill>
        <p:spPr>
          <a:xfrm>
            <a:off x="1143000" y="3809999"/>
            <a:ext cx="7315200" cy="64545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Metode</a:t>
            </a:r>
            <a:r>
              <a:rPr lang="en-US" dirty="0" smtClean="0"/>
              <a:t> Unit </a:t>
            </a:r>
            <a:r>
              <a:rPr lang="en-US" dirty="0" err="1" smtClean="0"/>
              <a:t>Produksi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dirty="0"/>
          </a:p>
        </p:txBody>
      </p:sp>
      <p:pic>
        <p:nvPicPr>
          <p:cNvPr id="4" name="Content Placeholder 3" descr="319-320_Page_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21469" t="17544" r="23950" b="78947"/>
          <a:stretch>
            <a:fillRect/>
          </a:stretch>
        </p:blipFill>
        <p:spPr>
          <a:xfrm>
            <a:off x="533400" y="1600200"/>
            <a:ext cx="8382000" cy="762000"/>
          </a:xfrm>
        </p:spPr>
      </p:pic>
      <p:sp>
        <p:nvSpPr>
          <p:cNvPr id="5" name="Rectangle 4"/>
          <p:cNvSpPr/>
          <p:nvPr/>
        </p:nvSpPr>
        <p:spPr>
          <a:xfrm>
            <a:off x="609600" y="2590800"/>
            <a:ext cx="2249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: </a:t>
            </a:r>
            <a:endParaRPr lang="en-US" dirty="0"/>
          </a:p>
        </p:txBody>
      </p:sp>
      <p:pic>
        <p:nvPicPr>
          <p:cNvPr id="7" name="Picture 6" descr="319-320_Page_2.jpg"/>
          <p:cNvPicPr>
            <a:picLocks noChangeAspect="1"/>
          </p:cNvPicPr>
          <p:nvPr/>
        </p:nvPicPr>
        <p:blipFill>
          <a:blip r:embed="rId2"/>
          <a:srcRect l="28002" t="27778" r="26431" b="66666"/>
          <a:stretch>
            <a:fillRect/>
          </a:stretch>
        </p:blipFill>
        <p:spPr>
          <a:xfrm>
            <a:off x="609600" y="2895600"/>
            <a:ext cx="795528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yang </a:t>
            </a:r>
            <a:r>
              <a:rPr lang="en-US" dirty="0" err="1" smtClean="0"/>
              <a:t>Signifikan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, PSAK 16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total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disusutkan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PENURUNAN NILAI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menghadapi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aset-asetnya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yang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penghapusan</a:t>
            </a:r>
            <a:r>
              <a:rPr lang="en-US" dirty="0" smtClean="0"/>
              <a:t> (</a:t>
            </a:r>
            <a:r>
              <a:rPr lang="en-US" i="1" dirty="0" smtClean="0"/>
              <a:t>write-off)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panjangnya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indikasi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dimilikinya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(</a:t>
            </a:r>
            <a:r>
              <a:rPr lang="en-US" i="1" dirty="0" smtClean="0"/>
              <a:t>carrying amount) </a:t>
            </a:r>
            <a:r>
              <a:rPr lang="en-US" dirty="0" err="1" smtClean="0"/>
              <a:t>melebihi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terpulihkan</a:t>
            </a:r>
            <a:r>
              <a:rPr lang="en-US" i="1" dirty="0" smtClean="0"/>
              <a:t> (recoverable amount).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Indikasi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indikasi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minimum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sumber-sumber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</a:t>
            </a:r>
            <a:r>
              <a:rPr lang="en-US" dirty="0" smtClean="0"/>
              <a:t>. 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turun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berjalannya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pemakaian</a:t>
            </a:r>
            <a:r>
              <a:rPr lang="en-US" dirty="0" smtClean="0"/>
              <a:t> normal.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, </a:t>
            </a:r>
            <a:r>
              <a:rPr lang="en-US" dirty="0" err="1" smtClean="0"/>
              <a:t>pasar</a:t>
            </a:r>
            <a:r>
              <a:rPr lang="en-US" dirty="0" smtClean="0"/>
              <a:t>,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beroperasi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dikaryakan</a:t>
            </a:r>
            <a:r>
              <a:rPr lang="en-US" dirty="0" smtClean="0"/>
              <a:t>, yang </a:t>
            </a:r>
            <a:r>
              <a:rPr lang="en-US" dirty="0" err="1" smtClean="0"/>
              <a:t>berdampak</a:t>
            </a:r>
            <a:r>
              <a:rPr lang="en-US" dirty="0" smtClean="0"/>
              <a:t>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,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dekat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meningkat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kenaikan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memengaruhi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diskonto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pakai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terpulihkan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material. </a:t>
            </a:r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melebihi</a:t>
            </a:r>
            <a:r>
              <a:rPr lang="en-US" dirty="0" smtClean="0"/>
              <a:t> </a:t>
            </a:r>
            <a:r>
              <a:rPr lang="en-US" dirty="0" err="1" smtClean="0"/>
              <a:t>kapitalisasi</a:t>
            </a:r>
            <a:r>
              <a:rPr lang="en-US" dirty="0" smtClean="0"/>
              <a:t> </a:t>
            </a:r>
            <a:r>
              <a:rPr lang="en-US" dirty="0" err="1" smtClean="0"/>
              <a:t>pasarnya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3152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Indikasi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sumber-sumber</a:t>
            </a:r>
            <a:r>
              <a:rPr lang="en-US" dirty="0" smtClean="0"/>
              <a:t> internal,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keusangan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dekat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signifikan</a:t>
            </a:r>
            <a:r>
              <a:rPr lang="en-US" dirty="0" smtClean="0"/>
              <a:t> yang </a:t>
            </a:r>
            <a:r>
              <a:rPr lang="en-US" dirty="0" err="1" smtClean="0"/>
              <a:t>berdampak</a:t>
            </a:r>
            <a:r>
              <a:rPr lang="en-US" dirty="0" smtClean="0"/>
              <a:t>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sehubungan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seberapa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,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.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internal yang </a:t>
            </a:r>
            <a:r>
              <a:rPr lang="en-US" dirty="0" err="1" smtClean="0"/>
              <a:t>mengindikasikan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buruk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buruk</a:t>
            </a:r>
            <a:r>
              <a:rPr lang="en-US" dirty="0" smtClean="0"/>
              <a:t>, </a:t>
            </a:r>
            <a:r>
              <a:rPr lang="en-US" dirty="0" err="1" smtClean="0"/>
              <a:t>dari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.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,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asosiasi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yang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, investor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melebihi</a:t>
            </a:r>
            <a:r>
              <a:rPr lang="en-US" dirty="0" smtClean="0"/>
              <a:t> total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yang </a:t>
            </a:r>
            <a:r>
              <a:rPr lang="en-US" dirty="0" err="1" smtClean="0"/>
              <a:t>dikendalikan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diumumkan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Indikasi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Terlepas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indikasi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takberwujud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masa</a:t>
            </a:r>
            <a:r>
              <a:rPr lang="en-US" b="1" dirty="0" smtClean="0"/>
              <a:t> </a:t>
            </a:r>
            <a:r>
              <a:rPr lang="en-US" b="1" dirty="0" err="1" smtClean="0"/>
              <a:t>manfaat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terbatas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aset</a:t>
            </a:r>
            <a:r>
              <a:rPr lang="en-US" b="1" dirty="0" smtClean="0"/>
              <a:t> </a:t>
            </a:r>
            <a:r>
              <a:rPr lang="en-US" b="1" dirty="0" err="1" smtClean="0"/>
              <a:t>takberwujud</a:t>
            </a:r>
            <a:r>
              <a:rPr lang="en-US" b="1" dirty="0" smtClean="0"/>
              <a:t> yang </a:t>
            </a:r>
            <a:r>
              <a:rPr lang="en-US" b="1" dirty="0" err="1" smtClean="0"/>
              <a:t>belum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digunakan</a:t>
            </a:r>
            <a:r>
              <a:rPr lang="en-US" b="1" dirty="0" smtClean="0"/>
              <a:t>,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tahunan</a:t>
            </a:r>
            <a:r>
              <a:rPr lang="en-US" b="1" dirty="0" smtClean="0"/>
              <a:t>, </a:t>
            </a:r>
            <a:r>
              <a:rPr lang="en-US" dirty="0" err="1" smtClean="0"/>
              <a:t>terlepas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indikasi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terpulihkannya</a:t>
            </a:r>
            <a:r>
              <a:rPr lang="en-US" dirty="0" smtClean="0"/>
              <a:t>. 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i="1" dirty="0" smtClean="0"/>
              <a:t>goodwill </a:t>
            </a:r>
            <a:r>
              <a:rPr lang="en-US" dirty="0" smtClean="0"/>
              <a:t>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tahunan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3152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Indikasi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Namun</a:t>
            </a:r>
            <a:r>
              <a:rPr lang="en-US" dirty="0" smtClean="0"/>
              <a:t>, </a:t>
            </a:r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 smtClean="0"/>
              <a:t>terperinci</a:t>
            </a:r>
            <a:r>
              <a:rPr lang="en-US" dirty="0" smtClean="0"/>
              <a:t> </a:t>
            </a:r>
            <a:r>
              <a:rPr lang="en-US" dirty="0" err="1" smtClean="0"/>
              <a:t>terkini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terpulihkan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terdahulu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,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dipenuhi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takberwujud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berkelanjutan</a:t>
            </a:r>
            <a:r>
              <a:rPr lang="en-US" dirty="0" smtClean="0"/>
              <a:t> yang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independen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aset-aset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 smtClean="0"/>
              <a:t>terkini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terpulihkan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melebihi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margin yang </a:t>
            </a:r>
            <a:r>
              <a:rPr lang="en-US" dirty="0" err="1" smtClean="0"/>
              <a:t>substansial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3. Kecil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terpulihkan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indikasi-indikasi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diharuskan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 formal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terpulihkan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b="1" dirty="0" err="1" smtClean="0"/>
              <a:t>Jumlah</a:t>
            </a:r>
            <a:r>
              <a:rPr lang="en-US" b="1" dirty="0" smtClean="0"/>
              <a:t> </a:t>
            </a:r>
            <a:r>
              <a:rPr lang="en-US" b="1" dirty="0" err="1" smtClean="0"/>
              <a:t>terpulihkan</a:t>
            </a:r>
            <a:r>
              <a:rPr lang="en-US" b="1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unit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dikurangi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pakainya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wajar</a:t>
            </a:r>
            <a:r>
              <a:rPr lang="en-US" b="1" dirty="0" smtClean="0"/>
              <a:t> </a:t>
            </a:r>
            <a:r>
              <a:rPr lang="en-US" b="1" dirty="0" err="1" smtClean="0"/>
              <a:t>dikurangi</a:t>
            </a:r>
            <a:r>
              <a:rPr lang="en-US" b="1" dirty="0" smtClean="0"/>
              <a:t> </a:t>
            </a:r>
            <a:r>
              <a:rPr lang="en-US" b="1" dirty="0" err="1" smtClean="0"/>
              <a:t>biaya</a:t>
            </a:r>
            <a:r>
              <a:rPr lang="en-US" b="1" dirty="0" smtClean="0"/>
              <a:t> </a:t>
            </a:r>
            <a:r>
              <a:rPr lang="en-US" b="1" dirty="0" err="1" smtClean="0"/>
              <a:t>penjualan</a:t>
            </a:r>
            <a:r>
              <a:rPr lang="en-US" b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unit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pihak-pihak</a:t>
            </a:r>
            <a:r>
              <a:rPr lang="en-US" dirty="0" smtClean="0"/>
              <a:t> yang </a:t>
            </a:r>
            <a:r>
              <a:rPr lang="en-US" dirty="0" err="1" smtClean="0"/>
              <a:t>mengerti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berkehendak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tekanan</a:t>
            </a:r>
            <a:r>
              <a:rPr lang="en-US" dirty="0" smtClean="0"/>
              <a:t>, </a:t>
            </a:r>
            <a:r>
              <a:rPr lang="en-US" dirty="0" err="1" smtClean="0"/>
              <a:t>dikurangi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pelepasan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pakai</a:t>
            </a:r>
            <a:r>
              <a:rPr lang="en-US" b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taksiran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unit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RERANGKA BAB</a:t>
            </a:r>
            <a:endParaRPr lang="en-US" dirty="0"/>
          </a:p>
        </p:txBody>
      </p:sp>
      <p:pic>
        <p:nvPicPr>
          <p:cNvPr id="4" name="Content Placeholder 3" descr="31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25728" t="21053" r="28911" b="34922"/>
          <a:stretch>
            <a:fillRect/>
          </a:stretch>
        </p:blipFill>
        <p:spPr>
          <a:xfrm>
            <a:off x="2057400" y="1523999"/>
            <a:ext cx="3886200" cy="5334001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76400"/>
            <a:ext cx="86106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, PT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 2012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krisis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</a:t>
            </a:r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didapat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lvl="1">
              <a:buNone/>
            </a:pP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jual</a:t>
            </a:r>
            <a:r>
              <a:rPr lang="en-US" dirty="0" smtClean="0"/>
              <a:t>	=	</a:t>
            </a:r>
            <a:r>
              <a:rPr lang="en-US" dirty="0" smtClean="0"/>
              <a:t>		</a:t>
            </a:r>
            <a:r>
              <a:rPr lang="en-US" dirty="0" err="1" smtClean="0"/>
              <a:t>Rp</a:t>
            </a:r>
            <a:r>
              <a:rPr lang="en-US" dirty="0" smtClean="0"/>
              <a:t> </a:t>
            </a:r>
            <a:r>
              <a:rPr lang="en-US" dirty="0" smtClean="0"/>
              <a:t>700.000.000	</a:t>
            </a:r>
          </a:p>
          <a:p>
            <a:pPr lvl="1">
              <a:buNone/>
            </a:pP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	=	</a:t>
            </a:r>
            <a:r>
              <a:rPr lang="en-US" dirty="0" smtClean="0"/>
              <a:t>	</a:t>
            </a:r>
            <a:r>
              <a:rPr lang="en-US" dirty="0" err="1" smtClean="0"/>
              <a:t>Rp</a:t>
            </a:r>
            <a:r>
              <a:rPr lang="en-US" dirty="0" smtClean="0"/>
              <a:t>   16.000.000</a:t>
            </a:r>
            <a:r>
              <a:rPr lang="en-US" dirty="0" smtClean="0"/>
              <a:t>	</a:t>
            </a:r>
          </a:p>
          <a:p>
            <a:pPr lvl="1">
              <a:buNone/>
            </a:pP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pakai</a:t>
            </a:r>
            <a:r>
              <a:rPr lang="en-US" dirty="0" smtClean="0"/>
              <a:t> (</a:t>
            </a:r>
            <a:r>
              <a:rPr lang="en-US" i="1" dirty="0" smtClean="0"/>
              <a:t>value in use)	=	</a:t>
            </a:r>
            <a:r>
              <a:rPr lang="en-US" dirty="0" err="1" smtClean="0"/>
              <a:t>Rp</a:t>
            </a:r>
            <a:r>
              <a:rPr lang="en-US" dirty="0" smtClean="0"/>
              <a:t> </a:t>
            </a:r>
            <a:r>
              <a:rPr lang="en-US" dirty="0" smtClean="0"/>
              <a:t>684.000.000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1 </a:t>
            </a:r>
            <a:r>
              <a:rPr lang="en-US" dirty="0" err="1" smtClean="0"/>
              <a:t>Januari</a:t>
            </a:r>
            <a:r>
              <a:rPr lang="en-US" dirty="0" smtClean="0"/>
              <a:t> 2008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Rp800.000.000. PT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memperkirakan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20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residu</a:t>
            </a:r>
            <a:r>
              <a:rPr lang="en-US" dirty="0" smtClean="0"/>
              <a:t> Rp40.000.000. PT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menyusutkan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tetapnya</a:t>
            </a:r>
            <a:r>
              <a:rPr lang="en-US" dirty="0" smtClean="0"/>
              <a:t>.</a:t>
            </a:r>
            <a:r>
              <a:rPr lang="en-US" i="1" dirty="0" smtClean="0"/>
              <a:t>	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dirty="0"/>
          </a:p>
        </p:txBody>
      </p:sp>
      <p:pic>
        <p:nvPicPr>
          <p:cNvPr id="4" name="Content Placeholder 3" descr="324-325_Page_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6507" t="47368" r="18988" b="42106"/>
          <a:stretch>
            <a:fillRect/>
          </a:stretch>
        </p:blipFill>
        <p:spPr>
          <a:xfrm>
            <a:off x="457200" y="1600200"/>
            <a:ext cx="8458200" cy="1951892"/>
          </a:xfrm>
        </p:spPr>
      </p:pic>
      <p:sp>
        <p:nvSpPr>
          <p:cNvPr id="5" name="Rectangle 4"/>
          <p:cNvSpPr/>
          <p:nvPr/>
        </p:nvSpPr>
        <p:spPr>
          <a:xfrm>
            <a:off x="381000" y="4038600"/>
            <a:ext cx="838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dikurangi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Rp684.000.000 (Rp700.000.000 – Rp16.000.000)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pakai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Rp520.000.000.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terpulihkan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Rp684.000.000.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PT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, </a:t>
            </a:r>
            <a:r>
              <a:rPr lang="en-US" dirty="0" err="1" smtClean="0"/>
              <a:t>kecuali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Rp500.000.000 (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)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dikurangi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Rp484.000.000 (Rp500.000.000 – Rp16.000.000).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terpulihkan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pakainya</a:t>
            </a:r>
            <a:r>
              <a:rPr lang="en-US" dirty="0" smtClean="0"/>
              <a:t> Rp520.000.000,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pakai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dikurangi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terpulihkan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324-325_Page_2.jpg"/>
          <p:cNvPicPr>
            <a:picLocks noChangeAspect="1"/>
          </p:cNvPicPr>
          <p:nvPr/>
        </p:nvPicPr>
        <p:blipFill>
          <a:blip r:embed="rId2"/>
          <a:srcRect l="28002" t="17778" r="21717" b="77777"/>
          <a:stretch>
            <a:fillRect/>
          </a:stretch>
        </p:blipFill>
        <p:spPr>
          <a:xfrm>
            <a:off x="1066800" y="5867399"/>
            <a:ext cx="7391400" cy="92392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866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direvaluasi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.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revaluasian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lain,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melebihi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surplus </a:t>
            </a:r>
            <a:r>
              <a:rPr lang="en-US" dirty="0" err="1" smtClean="0"/>
              <a:t>revaluasi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Penurunan Nilai pada Unit Penghasil Kas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Unit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(UPK)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terkecil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yang </a:t>
            </a:r>
            <a:r>
              <a:rPr lang="en-US" dirty="0" err="1" smtClean="0"/>
              <a:t>independen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lain. </a:t>
            </a:r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UPK.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pertambangan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pertambangannya</a:t>
            </a:r>
            <a:r>
              <a:rPr lang="en-US" dirty="0" smtClean="0"/>
              <a:t>. </a:t>
            </a:r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sisanya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yang </a:t>
            </a:r>
            <a:r>
              <a:rPr lang="en-US" dirty="0" err="1" smtClean="0"/>
              <a:t>independen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lain </a:t>
            </a:r>
            <a:r>
              <a:rPr lang="en-US" dirty="0" err="1" smtClean="0"/>
              <a:t>pertambangan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dimungkinkan</a:t>
            </a:r>
            <a:r>
              <a:rPr lang="en-US" dirty="0" smtClean="0"/>
              <a:t> </a:t>
            </a:r>
            <a:r>
              <a:rPr lang="en-US" dirty="0" err="1" smtClean="0"/>
              <a:t>mengestimasi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terpulihkan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kereta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pakainya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sisanya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Goodwill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i="1" dirty="0" smtClean="0"/>
              <a:t>goodwill </a:t>
            </a:r>
            <a:r>
              <a:rPr lang="en-US" dirty="0" smtClean="0"/>
              <a:t>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,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akuisisi</a:t>
            </a:r>
            <a:r>
              <a:rPr lang="en-US" dirty="0" smtClean="0"/>
              <a:t>, </a:t>
            </a:r>
            <a:r>
              <a:rPr lang="en-US" dirty="0" err="1" smtClean="0"/>
              <a:t>dialokasikan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unit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pengakuisisi</a:t>
            </a:r>
            <a:r>
              <a:rPr lang="en-US" dirty="0" smtClean="0"/>
              <a:t>, (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unit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) yang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sinergi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, </a:t>
            </a:r>
            <a:r>
              <a:rPr lang="en-US" dirty="0" err="1" smtClean="0"/>
              <a:t>terlepas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lain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diakuisisi</a:t>
            </a:r>
            <a:r>
              <a:rPr lang="en-US" dirty="0" smtClean="0"/>
              <a:t>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unit-unit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unit-unit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3200400" y="47244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419600" y="4572000"/>
            <a:ext cx="2895600" cy="9906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Baca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328-329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divisi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divisi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, </a:t>
            </a:r>
            <a:r>
              <a:rPr lang="en-US" dirty="0" err="1" smtClean="0"/>
              <a:t>perlengkapan</a:t>
            </a:r>
            <a:r>
              <a:rPr lang="en-US" dirty="0" smtClean="0"/>
              <a:t> EDP,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korporat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independen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lain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tercatatnya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sepenuhnya</a:t>
            </a:r>
            <a:r>
              <a:rPr lang="en-US" dirty="0" smtClean="0"/>
              <a:t> </a:t>
            </a:r>
            <a:r>
              <a:rPr lang="en-US" dirty="0" err="1" smtClean="0"/>
              <a:t>diatribusikan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unit </a:t>
            </a:r>
            <a:r>
              <a:rPr lang="en-US" dirty="0" err="1" smtClean="0"/>
              <a:t>penghasil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yang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ditelaah</a:t>
            </a:r>
            <a:r>
              <a:rPr lang="en-US" dirty="0" smtClean="0"/>
              <a:t>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Pemulihan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indikasi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(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i="1" dirty="0" smtClean="0"/>
              <a:t>goodwill,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i="1" dirty="0" smtClean="0"/>
              <a:t>goodwill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diperbolehkan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pemulihan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)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menurun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3124200" y="4038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343400" y="3962400"/>
            <a:ext cx="2895600" cy="9906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Baca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331-332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3152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PENYAJIAN DAN PENGUNGKAPAN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4196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penyajiannya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Keberadaan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pembatasan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yang </a:t>
            </a:r>
            <a:r>
              <a:rPr lang="en-US" dirty="0" err="1" smtClean="0"/>
              <a:t>dijaminkan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komitemen</a:t>
            </a:r>
            <a:r>
              <a:rPr lang="en-US" dirty="0" smtClean="0"/>
              <a:t> </a:t>
            </a:r>
            <a:r>
              <a:rPr lang="en-US" dirty="0" err="1" smtClean="0"/>
              <a:t>kontraktual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kompensasi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yang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5.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residu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r>
              <a:rPr lang="en-US" dirty="0" smtClean="0"/>
              <a:t>. 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3810000" y="56388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953000" y="5410200"/>
            <a:ext cx="2895600" cy="9906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333.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DEPRESIASI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pengalokasian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menyusutkan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sistematis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dipertimbangkan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mengalokasikan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didepresiasikan</a:t>
            </a:r>
            <a:r>
              <a:rPr lang="en-US" dirty="0" smtClean="0"/>
              <a:t> (</a:t>
            </a:r>
            <a:r>
              <a:rPr lang="en-US" i="1" dirty="0" smtClean="0"/>
              <a:t>depreciable asset); </a:t>
            </a:r>
          </a:p>
          <a:p>
            <a:pPr lvl="1">
              <a:buNone/>
            </a:pPr>
            <a:r>
              <a:rPr lang="fi-FI" dirty="0" smtClean="0"/>
              <a:t>2. taksiran masa manfaat aset tetap;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DEPRESIASI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didepresiasikan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depresiasi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sistematis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rasional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didepresiasikan</a:t>
            </a:r>
            <a:r>
              <a:rPr lang="en-US" dirty="0" smtClean="0"/>
              <a:t> (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dikurangi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residu</a:t>
            </a:r>
            <a:r>
              <a:rPr lang="en-US" dirty="0" smtClean="0"/>
              <a:t>)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ekspektasi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,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dinilai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b="1" dirty="0" smtClean="0"/>
              <a:t>model </a:t>
            </a:r>
            <a:r>
              <a:rPr lang="en-US" b="1" dirty="0" err="1" smtClean="0"/>
              <a:t>biaya</a:t>
            </a:r>
            <a:r>
              <a:rPr lang="en-US" b="1" dirty="0" smtClean="0"/>
              <a:t> (</a:t>
            </a:r>
            <a:r>
              <a:rPr lang="en-US" b="1" i="1" dirty="0" smtClean="0"/>
              <a:t>cost model) </a:t>
            </a:r>
            <a:r>
              <a:rPr lang="en-US" dirty="0" err="1" smtClean="0"/>
              <a:t>atau</a:t>
            </a:r>
            <a:r>
              <a:rPr lang="en-US" b="1" i="1" dirty="0" smtClean="0"/>
              <a:t> </a:t>
            </a:r>
            <a:r>
              <a:rPr lang="en-US" b="1" dirty="0" smtClean="0"/>
              <a:t>model </a:t>
            </a:r>
            <a:r>
              <a:rPr lang="en-US" b="1" dirty="0" err="1" smtClean="0"/>
              <a:t>revaluasi</a:t>
            </a:r>
            <a:r>
              <a:rPr lang="en-US" b="1" dirty="0" smtClean="0"/>
              <a:t> </a:t>
            </a:r>
            <a:r>
              <a:rPr lang="en-US" b="1" i="1" dirty="0" smtClean="0"/>
              <a:t>(revaluation model)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akuntansinya</a:t>
            </a:r>
            <a:r>
              <a:rPr lang="en-US" dirty="0" smtClean="0"/>
              <a:t>.</a:t>
            </a:r>
            <a:r>
              <a:rPr lang="en-US" i="1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Didepresiasikan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didepresiasikan</a:t>
            </a:r>
            <a:r>
              <a:rPr lang="en-US" dirty="0" smtClean="0"/>
              <a:t> (</a:t>
            </a:r>
            <a:r>
              <a:rPr lang="en-US" i="1" dirty="0" smtClean="0"/>
              <a:t>depreciable asset)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dialokasikan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sistematis</a:t>
            </a:r>
            <a:r>
              <a:rPr lang="en-US" dirty="0" smtClean="0"/>
              <a:t>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dihitung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mengurangkan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(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)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residu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sisa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Didepresiasikan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, PT </a:t>
            </a:r>
            <a:r>
              <a:rPr lang="en-US" dirty="0" err="1" smtClean="0"/>
              <a:t>Kawan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pembuat</a:t>
            </a:r>
            <a:r>
              <a:rPr lang="en-US" dirty="0" smtClean="0"/>
              <a:t> </a:t>
            </a:r>
            <a:r>
              <a:rPr lang="en-US" dirty="0" err="1" smtClean="0"/>
              <a:t>botol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5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umur</a:t>
            </a:r>
            <a:r>
              <a:rPr lang="en-US" dirty="0" smtClean="0"/>
              <a:t> </a:t>
            </a:r>
            <a:r>
              <a:rPr lang="en-US" dirty="0" err="1" smtClean="0"/>
              <a:t>produktif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50.000 jam </a:t>
            </a:r>
            <a:r>
              <a:rPr lang="en-US" dirty="0" err="1" smtClean="0"/>
              <a:t>penggunaan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Rp800 </a:t>
            </a:r>
            <a:r>
              <a:rPr lang="en-US" dirty="0" err="1" smtClean="0"/>
              <a:t>juta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pengiriman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pemasangan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Rp40 </a:t>
            </a:r>
            <a:r>
              <a:rPr lang="en-US" dirty="0" err="1" smtClean="0"/>
              <a:t>juta</a:t>
            </a:r>
            <a:r>
              <a:rPr lang="en-US" dirty="0" smtClean="0"/>
              <a:t>.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residu</a:t>
            </a:r>
            <a:r>
              <a:rPr lang="en-US" dirty="0" smtClean="0"/>
              <a:t> (</a:t>
            </a:r>
            <a:r>
              <a:rPr lang="en-US" dirty="0" err="1" smtClean="0"/>
              <a:t>sisa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diestimasikan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Rp100 </a:t>
            </a:r>
            <a:r>
              <a:rPr lang="en-US" dirty="0" err="1" smtClean="0"/>
              <a:t>juta</a:t>
            </a:r>
            <a:r>
              <a:rPr lang="en-US" dirty="0" smtClean="0"/>
              <a:t>.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yang </a:t>
            </a:r>
            <a:r>
              <a:rPr lang="en-US" dirty="0" err="1" smtClean="0"/>
              <a:t>didepresiasikan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Didepresiasikan</a:t>
            </a:r>
            <a:r>
              <a:rPr lang="en-US" dirty="0" smtClean="0"/>
              <a:t> - </a:t>
            </a:r>
            <a:r>
              <a:rPr lang="en-US" i="1" dirty="0" err="1" smtClean="0"/>
              <a:t>lanjutan</a:t>
            </a:r>
            <a:endParaRPr lang="en-US" dirty="0"/>
          </a:p>
        </p:txBody>
      </p:sp>
      <p:pic>
        <p:nvPicPr>
          <p:cNvPr id="4" name="Content Placeholder 3" descr="31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23942" t="54386" r="26424" b="35088"/>
          <a:stretch>
            <a:fillRect/>
          </a:stretch>
        </p:blipFill>
        <p:spPr>
          <a:xfrm>
            <a:off x="304800" y="1752600"/>
            <a:ext cx="8636000" cy="25908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5943600" cy="990600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Taksiran Masa Manfaat Aset Tetap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768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diekspektasikan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mendasarkan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yang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dilakukannya</a:t>
            </a:r>
            <a:r>
              <a:rPr lang="en-US" dirty="0" smtClean="0"/>
              <a:t> </a:t>
            </a:r>
            <a:r>
              <a:rPr lang="en-US" dirty="0" err="1" smtClean="0"/>
              <a:t>penghentian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pengonsumsian</a:t>
            </a:r>
            <a:r>
              <a:rPr lang="en-US" dirty="0" smtClean="0"/>
              <a:t> </a:t>
            </a:r>
            <a:r>
              <a:rPr lang="en-US" dirty="0" err="1" smtClean="0"/>
              <a:t>proporsi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ekonomisnya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kali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pengelompokan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perpajakan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lain-lain. </a:t>
            </a:r>
          </a:p>
          <a:p>
            <a:r>
              <a:rPr lang="en-US" dirty="0" smtClean="0"/>
              <a:t>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ekonomis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466</TotalTime>
  <Words>2478</Words>
  <Application>Microsoft Office PowerPoint</Application>
  <PresentationFormat>On-screen Show (4:3)</PresentationFormat>
  <Paragraphs>143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PPt-Template_S4</vt:lpstr>
      <vt:lpstr>BAB 8  DEPRESIASI DAN PENURUNAN NILAI</vt:lpstr>
      <vt:lpstr>Tujuan Pembelajaran</vt:lpstr>
      <vt:lpstr>RERANGKA BAB</vt:lpstr>
      <vt:lpstr>DEPRESIASI</vt:lpstr>
      <vt:lpstr>DEPRESIASI - lanjutan</vt:lpstr>
      <vt:lpstr>Nilai Biaya Aset yang Didepresiasikan </vt:lpstr>
      <vt:lpstr>Nilai Biaya Aset yang Didepresiasikan - lanjutan</vt:lpstr>
      <vt:lpstr>Nilai Biaya Aset yang Didepresiasikan - lanjutan</vt:lpstr>
      <vt:lpstr>Taksiran Masa Manfaat Aset Tetap </vt:lpstr>
      <vt:lpstr>Taksiran Masa Manfaat Aset Tetap - lanjutan </vt:lpstr>
      <vt:lpstr>Metode Depresiasi</vt:lpstr>
      <vt:lpstr>Metode Garis Lurus</vt:lpstr>
      <vt:lpstr>Metode Garis Lurus - lanjutan</vt:lpstr>
      <vt:lpstr>Metode Garis Lurus - lanjutan</vt:lpstr>
      <vt:lpstr>Metode Pembebanan Menurun</vt:lpstr>
      <vt:lpstr>Metode Jumlah Angka Tahun </vt:lpstr>
      <vt:lpstr>Metode Jumlah Angka Tahun - lanjutan</vt:lpstr>
      <vt:lpstr>Metode Jumlah Angka Tahun - lanjutan</vt:lpstr>
      <vt:lpstr>Metode Saldo Menurun </vt:lpstr>
      <vt:lpstr>Metode Saldo Menurun - lanjutan</vt:lpstr>
      <vt:lpstr>Metode Unit Produksi</vt:lpstr>
      <vt:lpstr>Metode Unit Produksi - lanjutan</vt:lpstr>
      <vt:lpstr>Depresiasi Terpisah untuk Komponen yang Signifikan</vt:lpstr>
      <vt:lpstr>PENURUNAN NILAI</vt:lpstr>
      <vt:lpstr>Indikasi Penurunan Nilai</vt:lpstr>
      <vt:lpstr>Indikasi Penurunan Nilai - lanjutan</vt:lpstr>
      <vt:lpstr>Indikasi Penurunan Nilai - lanjutan</vt:lpstr>
      <vt:lpstr>Indikasi Penurunan Nilai - lanjutan</vt:lpstr>
      <vt:lpstr>Pengukuran Penurunan Nilai</vt:lpstr>
      <vt:lpstr>Pengukuran Penurunan Nilai - lanjutan</vt:lpstr>
      <vt:lpstr>Pengukuran Penurunan Nilai - lanjutan</vt:lpstr>
      <vt:lpstr>Pengukuran Penurunan Nilai - lanjutan</vt:lpstr>
      <vt:lpstr>Pengakuan Rugi Penurunan Nilai</vt:lpstr>
      <vt:lpstr>Penurunan Nilai pada Unit Penghasil Kas</vt:lpstr>
      <vt:lpstr>Goodwill </vt:lpstr>
      <vt:lpstr>Aset Korporat </vt:lpstr>
      <vt:lpstr>Pemulihan Rugi Penurunan Nilai</vt:lpstr>
      <vt:lpstr>PENYAJIAN DAN PENGUNGKAPAN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8  DEPRESIASI DAN PENURUNAN NILAI</dc:title>
  <dc:creator>S4Pro-02</dc:creator>
  <cp:lastModifiedBy>S4Pro-02</cp:lastModifiedBy>
  <cp:revision>37</cp:revision>
  <dcterms:created xsi:type="dcterms:W3CDTF">2016-02-05T03:48:34Z</dcterms:created>
  <dcterms:modified xsi:type="dcterms:W3CDTF">2016-02-10T07:55:46Z</dcterms:modified>
</cp:coreProperties>
</file>