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99" r:id="rId3"/>
    <p:sldId id="321" r:id="rId4"/>
    <p:sldId id="323" r:id="rId5"/>
    <p:sldId id="301" r:id="rId6"/>
    <p:sldId id="318" r:id="rId7"/>
    <p:sldId id="322" r:id="rId8"/>
    <p:sldId id="324" r:id="rId9"/>
    <p:sldId id="319" r:id="rId10"/>
    <p:sldId id="316" r:id="rId11"/>
  </p:sldIdLst>
  <p:sldSz cx="9144000" cy="6858000" type="screen4x3"/>
  <p:notesSz cx="7045325" cy="9345613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355" autoAdjust="0"/>
    <p:restoredTop sz="94716" autoAdjust="0"/>
  </p:normalViewPr>
  <p:slideViewPr>
    <p:cSldViewPr>
      <p:cViewPr varScale="1">
        <p:scale>
          <a:sx n="103" d="100"/>
          <a:sy n="103" d="100"/>
        </p:scale>
        <p:origin x="1952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comments" Target="../comments/commen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87743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4000" b="1" dirty="0">
                <a:solidFill>
                  <a:srgbClr val="292728"/>
                </a:solidFill>
                <a:effectLst/>
                <a:latin typeface="Arial Narrow" panose="020B0604020202020204" pitchFamily="34" charset="0"/>
              </a:rPr>
              <a:t>Penyelesaian Sengketa Tindak Pidana  </a:t>
            </a:r>
            <a:r>
              <a:rPr lang="id-ID" sz="4000" b="1" dirty="0">
                <a:solidFill>
                  <a:srgbClr val="292728"/>
                </a:solidFill>
                <a:latin typeface="Arial Narrow" panose="020B0604020202020204" pitchFamily="34" charset="0"/>
              </a:rPr>
              <a:t>Bisnis </a:t>
            </a: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.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15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5">
            <a:extLst>
              <a:ext uri="{FF2B5EF4-FFF2-40B4-BE49-F238E27FC236}">
                <a16:creationId xmlns:a16="http://schemas.microsoft.com/office/drawing/2014/main" id="{A995291E-E989-F44D-B748-BA6BB0247C7E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-36512" y="4471372"/>
            <a:ext cx="9144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1" algn="ctr"/>
            <a:r>
              <a:rPr lang="en-US" sz="4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DEWI NOVIYANTI, S.H., M.H. 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B6BF076-0EE8-2C4E-B476-5122252047CD}"/>
              </a:ext>
            </a:extLst>
          </p:cNvPr>
          <p:cNvSpPr txBox="1">
            <a:spLocks/>
          </p:cNvSpPr>
          <p:nvPr/>
        </p:nvSpPr>
        <p:spPr>
          <a:xfrm>
            <a:off x="611560" y="1528192"/>
            <a:ext cx="8229600" cy="4781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4287081742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7109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7500" lnSpcReduction="20000"/>
          </a:bodyPr>
          <a:lstStyle/>
          <a:p>
            <a:pPr algn="ctr"/>
            <a:endParaRPr lang="id-ID" sz="3600" b="1" dirty="0">
              <a:solidFill>
                <a:srgbClr val="C00000"/>
              </a:solidFill>
              <a:effectLst/>
              <a:latin typeface="Arial Narrow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DEFINISI SENGKETA BISNIS 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51520" y="1600200"/>
            <a:ext cx="8435280" cy="48531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d-ID" sz="2400" b="0" i="0" u="none" strike="noStrike" dirty="0">
                <a:solidFill>
                  <a:schemeClr val="tx1"/>
                </a:solidFill>
                <a:effectLst/>
                <a:latin typeface="-webkit-standard"/>
              </a:rPr>
              <a:t>Penyelesaian sengketa bisnis adalah proses yang dilakukan untuk menyelesaikan perbedaan atau perselisihan antara pihak-pihak yang terlibat dalam hubungan bisnis. </a:t>
            </a:r>
          </a:p>
          <a:p>
            <a:pPr algn="just"/>
            <a:r>
              <a:rPr lang="id-ID" sz="2400" b="1" dirty="0">
                <a:solidFill>
                  <a:schemeClr val="tx1"/>
                </a:solidFill>
              </a:rPr>
              <a:t>Definisi Sengketa Bisnis</a:t>
            </a:r>
            <a:r>
              <a:rPr lang="id-ID" sz="2400" dirty="0">
                <a:solidFill>
                  <a:schemeClr val="tx1"/>
                </a:solidFill>
              </a:rPr>
              <a:t>: Sengketa yang muncul dalam konteks hubungan bisnis, baik antara perusahaan, pengusaha, atau antara perusahaan dan konsumen.</a:t>
            </a:r>
          </a:p>
          <a:p>
            <a:pPr algn="just"/>
            <a:endParaRPr lang="id-ID" sz="2400" b="1" dirty="0">
              <a:solidFill>
                <a:schemeClr val="tx1"/>
              </a:solidFill>
            </a:endParaRPr>
          </a:p>
          <a:p>
            <a:pPr algn="just"/>
            <a:r>
              <a:rPr lang="id-ID" sz="2400" b="1" dirty="0">
                <a:solidFill>
                  <a:schemeClr val="tx1"/>
                </a:solidFill>
              </a:rPr>
              <a:t>Pentingnya Penyelesaian Sengketa</a:t>
            </a:r>
            <a:r>
              <a:rPr lang="id-ID" sz="2400" dirty="0">
                <a:solidFill>
                  <a:schemeClr val="tx1"/>
                </a:solidFill>
              </a:rPr>
              <a:t>: Menjaga kelancaran operasional bisnis, menghindari kerugian, serta mempertahankan reputasi.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9C878546-6F83-9727-FA4E-42A002C9E1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3528" y="620688"/>
            <a:ext cx="8280920" cy="5616624"/>
          </a:xfrm>
        </p:spPr>
        <p:txBody>
          <a:bodyPr>
            <a:noAutofit/>
          </a:bodyPr>
          <a:lstStyle/>
          <a:p>
            <a:r>
              <a:rPr lang="id-ID" sz="2000" b="1" i="0" u="none" strike="noStrike" dirty="0">
                <a:solidFill>
                  <a:srgbClr val="C00000"/>
                </a:solidFill>
                <a:effectLst/>
              </a:rPr>
              <a:t>Metode Penyelesaian Sengketa Bisnis</a:t>
            </a:r>
          </a:p>
          <a:p>
            <a:pPr algn="l"/>
            <a:r>
              <a:rPr lang="id-ID" sz="2000" b="1" i="0" u="none" strike="noStrike" dirty="0">
                <a:solidFill>
                  <a:srgbClr val="000000"/>
                </a:solidFill>
                <a:effectLst/>
              </a:rPr>
              <a:t>1. </a:t>
            </a:r>
            <a:r>
              <a:rPr lang="id-ID" sz="2000" b="1" i="0" u="none" strike="noStrike" dirty="0">
                <a:solidFill>
                  <a:srgbClr val="C00000"/>
                </a:solidFill>
                <a:effectLst/>
              </a:rPr>
              <a:t>Negosiasi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d-ID" sz="2000" b="1" i="0" u="none" strike="noStrike" dirty="0">
                <a:solidFill>
                  <a:srgbClr val="000000"/>
                </a:solidFill>
                <a:effectLst/>
              </a:rPr>
              <a:t>Definisi</a:t>
            </a:r>
            <a:r>
              <a:rPr lang="id-ID" sz="2000" b="0" i="0" u="none" strike="noStrike" dirty="0">
                <a:solidFill>
                  <a:srgbClr val="000000"/>
                </a:solidFill>
                <a:effectLst/>
              </a:rPr>
              <a:t>: Proses dialog antara pihak-pihak yang bersengketa untuk mencapai kesepakatan yang saling menguntungkan.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d-ID" sz="2000" b="1" i="0" u="none" strike="noStrike" dirty="0">
                <a:solidFill>
                  <a:srgbClr val="000000"/>
                </a:solidFill>
                <a:effectLst/>
              </a:rPr>
              <a:t>Kelebihan</a:t>
            </a:r>
            <a:r>
              <a:rPr lang="id-ID" sz="2000" b="0" i="0" u="none" strike="noStrike" dirty="0">
                <a:solidFill>
                  <a:srgbClr val="000000"/>
                </a:solidFill>
                <a:effectLst/>
              </a:rPr>
              <a:t>: Cepat, murah, fleksibel, dan menjaga hubungan baik.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d-ID" sz="2000" b="1" i="0" u="none" strike="noStrike" dirty="0">
                <a:solidFill>
                  <a:srgbClr val="000000"/>
                </a:solidFill>
                <a:effectLst/>
              </a:rPr>
              <a:t>Kekurangan</a:t>
            </a:r>
            <a:r>
              <a:rPr lang="id-ID" sz="2000" b="0" i="0" u="none" strike="noStrike" dirty="0">
                <a:solidFill>
                  <a:srgbClr val="000000"/>
                </a:solidFill>
                <a:effectLst/>
              </a:rPr>
              <a:t>: Tidak selalu efektif jika salah satu pihak tidak kooperatif.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d-ID" sz="2000" b="1" i="0" u="none" strike="noStrike" dirty="0">
                <a:solidFill>
                  <a:srgbClr val="000000"/>
                </a:solidFill>
                <a:effectLst/>
              </a:rPr>
              <a:t>Langkah-langkah</a:t>
            </a:r>
            <a:r>
              <a:rPr lang="id-ID" sz="2000" b="0" i="0" u="none" strike="noStrike" dirty="0">
                <a:solidFill>
                  <a:srgbClr val="000000"/>
                </a:solidFill>
                <a:effectLst/>
              </a:rPr>
              <a:t>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id-ID" sz="2000" b="0" i="0" u="none" strike="noStrike" dirty="0">
                <a:solidFill>
                  <a:srgbClr val="000000"/>
                </a:solidFill>
                <a:effectLst/>
              </a:rPr>
              <a:t>Menyusun agenda diskusi.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id-ID" sz="2000" b="0" i="0" u="none" strike="noStrike" dirty="0">
                <a:solidFill>
                  <a:srgbClr val="000000"/>
                </a:solidFill>
                <a:effectLst/>
              </a:rPr>
              <a:t>Melibatkan pihak yang memiliki wewenang untuk membuat keputusan.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id-ID" sz="2000" b="0" i="0" u="none" strike="noStrike" dirty="0">
                <a:solidFill>
                  <a:srgbClr val="000000"/>
                </a:solidFill>
                <a:effectLst/>
              </a:rPr>
              <a:t>Mencari solusi </a:t>
            </a:r>
            <a:r>
              <a:rPr lang="id-ID" sz="2000" b="0" i="0" u="none" strike="noStrike" dirty="0" err="1">
                <a:solidFill>
                  <a:srgbClr val="000000"/>
                </a:solidFill>
                <a:effectLst/>
              </a:rPr>
              <a:t>win-win</a:t>
            </a:r>
            <a:r>
              <a:rPr lang="id-ID" sz="2000" b="0" i="0" u="none" strike="noStrike" dirty="0">
                <a:solidFill>
                  <a:srgbClr val="000000"/>
                </a:solidFill>
                <a:effectLst/>
              </a:rPr>
              <a:t>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id-ID" sz="2000" b="0" i="0" u="none" strike="noStrike" dirty="0">
                <a:solidFill>
                  <a:srgbClr val="000000"/>
                </a:solidFill>
                <a:effectLst/>
              </a:rPr>
              <a:t>Merumuskan kesepakatan yang jelas.</a:t>
            </a:r>
          </a:p>
          <a:p>
            <a:pPr algn="l"/>
            <a:endParaRPr lang="id-ID" sz="2000" b="0" i="0" u="none" strike="noStrike" dirty="0">
              <a:solidFill>
                <a:srgbClr val="000000"/>
              </a:solidFill>
              <a:effectLst/>
            </a:endParaRPr>
          </a:p>
          <a:p>
            <a:endParaRPr lang="en-ID" sz="2000" dirty="0"/>
          </a:p>
        </p:txBody>
      </p:sp>
    </p:spTree>
    <p:extLst>
      <p:ext uri="{BB962C8B-B14F-4D97-AF65-F5344CB8AC3E}">
        <p14:creationId xmlns:p14="http://schemas.microsoft.com/office/powerpoint/2010/main" val="938494565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judul 1">
            <a:extLst>
              <a:ext uri="{FF2B5EF4-FFF2-40B4-BE49-F238E27FC236}">
                <a16:creationId xmlns:a16="http://schemas.microsoft.com/office/drawing/2014/main" id="{7DD512CC-69D1-98CC-5FE1-39ECD4A2FA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908720"/>
            <a:ext cx="8748464" cy="4730080"/>
          </a:xfrm>
        </p:spPr>
        <p:txBody>
          <a:bodyPr>
            <a:normAutofit/>
          </a:bodyPr>
          <a:lstStyle/>
          <a:p>
            <a:pPr algn="l"/>
            <a:r>
              <a:rPr lang="id-ID" sz="2000" b="1" i="0" u="none" strike="noStrike" dirty="0">
                <a:solidFill>
                  <a:srgbClr val="C00000"/>
                </a:solidFill>
                <a:effectLst/>
              </a:rPr>
              <a:t> 2. Mediasi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d-ID" sz="2000" b="1" i="0" u="none" strike="noStrike" dirty="0">
                <a:solidFill>
                  <a:srgbClr val="000000"/>
                </a:solidFill>
                <a:effectLst/>
              </a:rPr>
              <a:t>Definisi</a:t>
            </a:r>
            <a:r>
              <a:rPr lang="id-ID" sz="2000" b="0" i="0" u="none" strike="noStrike" dirty="0">
                <a:solidFill>
                  <a:srgbClr val="000000"/>
                </a:solidFill>
                <a:effectLst/>
              </a:rPr>
              <a:t>: Penyelesaian sengketa dengan bantuan mediator netral yang membantu kedua belah pihak mencapai kesepakatan.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d-ID" sz="2000" b="1" i="0" u="none" strike="noStrike" dirty="0">
                <a:solidFill>
                  <a:srgbClr val="000000"/>
                </a:solidFill>
                <a:effectLst/>
              </a:rPr>
              <a:t>Kelebihan</a:t>
            </a:r>
            <a:r>
              <a:rPr lang="id-ID" sz="2000" b="0" i="0" u="none" strike="noStrike" dirty="0">
                <a:solidFill>
                  <a:srgbClr val="000000"/>
                </a:solidFill>
                <a:effectLst/>
              </a:rPr>
              <a:t>: Menjaga kerahasiaan dan hubungan bisnis, proses lebih cepat daripada </a:t>
            </a:r>
            <a:r>
              <a:rPr lang="id-ID" sz="2000" b="0" i="0" u="none" strike="noStrike" dirty="0" err="1">
                <a:solidFill>
                  <a:srgbClr val="000000"/>
                </a:solidFill>
                <a:effectLst/>
              </a:rPr>
              <a:t>litigasi</a:t>
            </a:r>
            <a:r>
              <a:rPr lang="id-ID" sz="2000" b="0" i="0" u="none" strike="noStrike" dirty="0">
                <a:solidFill>
                  <a:srgbClr val="000000"/>
                </a:solidFill>
                <a:effectLst/>
              </a:rPr>
              <a:t>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d-ID" sz="2000" b="1" i="0" u="none" strike="noStrike" dirty="0">
                <a:solidFill>
                  <a:srgbClr val="000000"/>
                </a:solidFill>
                <a:effectLst/>
              </a:rPr>
              <a:t>Kekurangan</a:t>
            </a:r>
            <a:r>
              <a:rPr lang="id-ID" sz="2000" b="0" i="0" u="none" strike="noStrike" dirty="0">
                <a:solidFill>
                  <a:srgbClr val="000000"/>
                </a:solidFill>
                <a:effectLst/>
              </a:rPr>
              <a:t>: Tidak dapat memaksa pihak yang bersengketa untuk menerima kesepakatan.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d-ID" sz="2000" b="1" i="0" u="none" strike="noStrike" dirty="0">
                <a:solidFill>
                  <a:srgbClr val="000000"/>
                </a:solidFill>
                <a:effectLst/>
              </a:rPr>
              <a:t>Langkah-langkah</a:t>
            </a:r>
            <a:r>
              <a:rPr lang="id-ID" sz="2000" b="0" i="0" u="none" strike="noStrike" dirty="0">
                <a:solidFill>
                  <a:srgbClr val="000000"/>
                </a:solidFill>
                <a:effectLst/>
              </a:rPr>
              <a:t>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id-ID" sz="2000" b="0" i="0" u="none" strike="noStrike" dirty="0">
                <a:solidFill>
                  <a:srgbClr val="000000"/>
                </a:solidFill>
                <a:effectLst/>
              </a:rPr>
              <a:t>Pemilihan mediator yang kompeten.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id-ID" sz="2000" b="0" i="0" u="none" strike="noStrike" dirty="0">
                <a:solidFill>
                  <a:srgbClr val="000000"/>
                </a:solidFill>
                <a:effectLst/>
              </a:rPr>
              <a:t>Penyampaian isu dan posisi masing-masing pihak.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id-ID" sz="2000" b="0" i="0" u="none" strike="noStrike" dirty="0">
                <a:solidFill>
                  <a:srgbClr val="000000"/>
                </a:solidFill>
                <a:effectLst/>
              </a:rPr>
              <a:t>Negosiasi dan pembuatan kesepakatan.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id-ID" sz="2000" b="0" i="0" u="none" strike="noStrike" dirty="0">
                <a:solidFill>
                  <a:srgbClr val="000000"/>
                </a:solidFill>
                <a:effectLst/>
              </a:rPr>
              <a:t>Penandatanganan kesepakatan yang disetujui</a:t>
            </a:r>
            <a:endParaRPr lang="id-ID" sz="2000" dirty="0"/>
          </a:p>
        </p:txBody>
      </p:sp>
    </p:spTree>
    <p:extLst>
      <p:ext uri="{BB962C8B-B14F-4D97-AF65-F5344CB8AC3E}">
        <p14:creationId xmlns:p14="http://schemas.microsoft.com/office/powerpoint/2010/main" val="2150908940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980728"/>
            <a:ext cx="8229600" cy="485313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d-ID" b="1" i="0" u="none" strike="noStrike" dirty="0">
                <a:solidFill>
                  <a:srgbClr val="000000"/>
                </a:solidFill>
                <a:effectLst/>
              </a:rPr>
              <a:t>3. </a:t>
            </a:r>
            <a:r>
              <a:rPr lang="id-ID" b="1" i="0" u="none" strike="noStrike" dirty="0">
                <a:solidFill>
                  <a:srgbClr val="C00000"/>
                </a:solidFill>
                <a:effectLst/>
              </a:rPr>
              <a:t>Arbitrase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d-ID" b="1" i="0" u="none" strike="noStrike" dirty="0">
                <a:solidFill>
                  <a:srgbClr val="000000"/>
                </a:solidFill>
                <a:effectLst/>
              </a:rPr>
              <a:t>Definisi</a:t>
            </a:r>
            <a:r>
              <a:rPr lang="id-ID" b="0" i="0" u="none" strike="noStrike" dirty="0">
                <a:solidFill>
                  <a:srgbClr val="000000"/>
                </a:solidFill>
                <a:effectLst/>
              </a:rPr>
              <a:t>: Penyelesaian sengketa oleh seorang arbiter atau panel arbitrase yang membuat keputusan yang mengikat.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d-ID" b="1" i="0" u="none" strike="noStrike" dirty="0">
                <a:solidFill>
                  <a:srgbClr val="000000"/>
                </a:solidFill>
                <a:effectLst/>
              </a:rPr>
              <a:t>Kelebihan</a:t>
            </a:r>
            <a:r>
              <a:rPr lang="id-ID" b="0" i="0" u="none" strike="noStrike" dirty="0">
                <a:solidFill>
                  <a:srgbClr val="000000"/>
                </a:solidFill>
                <a:effectLst/>
              </a:rPr>
              <a:t>: Cepat, lebih terstruktur, dan keputusan final serta mengikat.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d-ID" b="1" i="0" u="none" strike="noStrike" dirty="0">
                <a:solidFill>
                  <a:srgbClr val="000000"/>
                </a:solidFill>
                <a:effectLst/>
              </a:rPr>
              <a:t>Kekurangan</a:t>
            </a:r>
            <a:r>
              <a:rPr lang="id-ID" b="0" i="0" u="none" strike="noStrike" dirty="0">
                <a:solidFill>
                  <a:srgbClr val="000000"/>
                </a:solidFill>
                <a:effectLst/>
              </a:rPr>
              <a:t>: Prosesnya bisa lebih formal dan biaya arbitrase lebih tinggi dibandingkan mediasi.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d-ID" b="1" i="0" u="none" strike="noStrike" dirty="0">
                <a:solidFill>
                  <a:srgbClr val="000000"/>
                </a:solidFill>
                <a:effectLst/>
              </a:rPr>
              <a:t>Langkah-langkah</a:t>
            </a:r>
            <a:r>
              <a:rPr lang="id-ID" b="0" i="0" u="none" strike="noStrike" dirty="0">
                <a:solidFill>
                  <a:srgbClr val="000000"/>
                </a:solidFill>
                <a:effectLst/>
              </a:rPr>
              <a:t>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id-ID" b="0" i="0" u="none" strike="noStrike" dirty="0">
                <a:solidFill>
                  <a:srgbClr val="000000"/>
                </a:solidFill>
                <a:effectLst/>
              </a:rPr>
              <a:t>Pemilihan arbiter atau lembaga arbitrase.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id-ID" b="0" i="0" u="none" strike="noStrike" dirty="0">
                <a:solidFill>
                  <a:srgbClr val="000000"/>
                </a:solidFill>
                <a:effectLst/>
              </a:rPr>
              <a:t>Pendaftaran sengketa dan pengajuan bukti-bukti.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id-ID" b="0" i="0" u="none" strike="noStrike" dirty="0">
                <a:solidFill>
                  <a:srgbClr val="000000"/>
                </a:solidFill>
                <a:effectLst/>
              </a:rPr>
              <a:t>Proses sidang arbitrase.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id-ID" b="0" i="0" u="none" strike="noStrike" dirty="0">
                <a:solidFill>
                  <a:srgbClr val="000000"/>
                </a:solidFill>
                <a:effectLst/>
              </a:rPr>
              <a:t>Keputusan arbitrase yang bersifat final dan mengikat</a:t>
            </a:r>
          </a:p>
          <a:p>
            <a:pPr marL="457200" indent="-457200" algn="l">
              <a:buFont typeface="Wingdings" pitchFamily="2" charset="2"/>
              <a:buChar char="q"/>
            </a:pPr>
            <a:endParaRPr lang="id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7567083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49B25123-E219-C8EF-C9F0-A09C324A18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504" y="836712"/>
            <a:ext cx="8928992" cy="5472608"/>
          </a:xfrm>
        </p:spPr>
        <p:txBody>
          <a:bodyPr>
            <a:normAutofit lnSpcReduction="10000"/>
          </a:bodyPr>
          <a:lstStyle/>
          <a:p>
            <a:pPr algn="l"/>
            <a:r>
              <a:rPr lang="id-ID" b="1" i="0" u="none" strike="noStrike" dirty="0">
                <a:solidFill>
                  <a:srgbClr val="C00000"/>
                </a:solidFill>
                <a:effectLst/>
              </a:rPr>
              <a:t>4. </a:t>
            </a:r>
            <a:r>
              <a:rPr lang="id-ID" b="1" i="0" u="none" strike="noStrike" dirty="0" err="1">
                <a:solidFill>
                  <a:srgbClr val="C00000"/>
                </a:solidFill>
                <a:effectLst/>
              </a:rPr>
              <a:t>Litigasi</a:t>
            </a:r>
            <a:r>
              <a:rPr lang="id-ID" b="1" i="0" u="none" strike="noStrike" dirty="0">
                <a:solidFill>
                  <a:srgbClr val="C00000"/>
                </a:solidFill>
                <a:effectLst/>
              </a:rPr>
              <a:t> (Pengadilan)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d-ID" b="1" i="0" u="none" strike="noStrike" dirty="0">
                <a:solidFill>
                  <a:srgbClr val="000000"/>
                </a:solidFill>
                <a:effectLst/>
              </a:rPr>
              <a:t>Definisi</a:t>
            </a:r>
            <a:r>
              <a:rPr lang="id-ID" b="0" i="0" u="none" strike="noStrike" dirty="0">
                <a:solidFill>
                  <a:srgbClr val="000000"/>
                </a:solidFill>
                <a:effectLst/>
              </a:rPr>
              <a:t>: Penyelesaian sengketa melalui jalur hukum formal di pengadilan.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d-ID" b="1" i="0" u="none" strike="noStrike" dirty="0">
                <a:solidFill>
                  <a:srgbClr val="000000"/>
                </a:solidFill>
                <a:effectLst/>
              </a:rPr>
              <a:t>Kelebihan</a:t>
            </a:r>
            <a:r>
              <a:rPr lang="id-ID" b="0" i="0" u="none" strike="noStrike" dirty="0">
                <a:solidFill>
                  <a:srgbClr val="000000"/>
                </a:solidFill>
                <a:effectLst/>
              </a:rPr>
              <a:t>: Keputusan memiliki kekuatan hukum yang sah dan dapat dieksekusi.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d-ID" b="1" i="0" u="none" strike="noStrike" dirty="0">
                <a:solidFill>
                  <a:srgbClr val="000000"/>
                </a:solidFill>
                <a:effectLst/>
              </a:rPr>
              <a:t>Kekurangan</a:t>
            </a:r>
            <a:r>
              <a:rPr lang="id-ID" b="0" i="0" u="none" strike="noStrike" dirty="0">
                <a:solidFill>
                  <a:srgbClr val="000000"/>
                </a:solidFill>
                <a:effectLst/>
              </a:rPr>
              <a:t>: Proses yang panjang, biaya tinggi, dan dapat merusak hubungan bisnis.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d-ID" b="1" i="0" u="none" strike="noStrike" dirty="0">
                <a:solidFill>
                  <a:srgbClr val="000000"/>
                </a:solidFill>
                <a:effectLst/>
              </a:rPr>
              <a:t>Langkah-langkah</a:t>
            </a:r>
            <a:r>
              <a:rPr lang="id-ID" b="0" i="0" u="none" strike="noStrike" dirty="0">
                <a:solidFill>
                  <a:srgbClr val="000000"/>
                </a:solidFill>
                <a:effectLst/>
              </a:rPr>
              <a:t>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id-ID" b="0" i="0" u="none" strike="noStrike" dirty="0">
                <a:solidFill>
                  <a:srgbClr val="000000"/>
                </a:solidFill>
                <a:effectLst/>
              </a:rPr>
              <a:t>Pengajuan gugatan di pengadilan yang kompeten.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id-ID" b="0" i="0" u="none" strike="noStrike" dirty="0">
                <a:solidFill>
                  <a:srgbClr val="000000"/>
                </a:solidFill>
                <a:effectLst/>
              </a:rPr>
              <a:t>Proses pemeriksaan dan persidangan.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id-ID" b="0" i="0" u="none" strike="noStrike" dirty="0">
                <a:solidFill>
                  <a:srgbClr val="000000"/>
                </a:solidFill>
                <a:effectLst/>
              </a:rPr>
              <a:t>Putusan pengadilan.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id-ID" b="0" i="0" u="none" strike="noStrike" dirty="0">
                <a:solidFill>
                  <a:srgbClr val="000000"/>
                </a:solidFill>
                <a:effectLst/>
              </a:rPr>
              <a:t>Upaya eksekusi putusan jika salah satu pihak tidak memenuhi.</a:t>
            </a:r>
          </a:p>
        </p:txBody>
      </p:sp>
    </p:spTree>
    <p:extLst>
      <p:ext uri="{BB962C8B-B14F-4D97-AF65-F5344CB8AC3E}">
        <p14:creationId xmlns:p14="http://schemas.microsoft.com/office/powerpoint/2010/main" val="1395787330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judul 1">
            <a:extLst>
              <a:ext uri="{FF2B5EF4-FFF2-40B4-BE49-F238E27FC236}">
                <a16:creationId xmlns:a16="http://schemas.microsoft.com/office/drawing/2014/main" id="{870914CA-891B-0DE7-4E9F-91FED939B1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5536" y="836712"/>
            <a:ext cx="8496944" cy="4802088"/>
          </a:xfrm>
        </p:spPr>
        <p:txBody>
          <a:bodyPr>
            <a:normAutofit fontScale="92500" lnSpcReduction="20000"/>
          </a:bodyPr>
          <a:lstStyle/>
          <a:p>
            <a:r>
              <a:rPr lang="id-ID" sz="3900" dirty="0">
                <a:solidFill>
                  <a:srgbClr val="C00000"/>
                </a:solidFill>
              </a:rPr>
              <a:t>Penyebab Sengketa Bisnis</a:t>
            </a:r>
          </a:p>
          <a:p>
            <a:endParaRPr lang="id-ID" dirty="0">
              <a:solidFill>
                <a:schemeClr val="tx1"/>
              </a:solidFill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id-ID" b="1" dirty="0">
                <a:solidFill>
                  <a:schemeClr val="tx1"/>
                </a:solidFill>
              </a:rPr>
              <a:t>Pelanggaran Kontrak : </a:t>
            </a:r>
            <a:r>
              <a:rPr lang="id-ID" dirty="0">
                <a:solidFill>
                  <a:schemeClr val="tx1"/>
                </a:solidFill>
              </a:rPr>
              <a:t>Tidak dipenuhinya kewajiban yang disepakati.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id-ID" b="1" dirty="0">
                <a:solidFill>
                  <a:schemeClr val="tx1"/>
                </a:solidFill>
              </a:rPr>
              <a:t>Perselisihan Kepemilikan: </a:t>
            </a:r>
            <a:r>
              <a:rPr lang="id-ID" dirty="0">
                <a:solidFill>
                  <a:schemeClr val="tx1"/>
                </a:solidFill>
              </a:rPr>
              <a:t>Perselisihan mengenai hak atas saham, aset, atau produk.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id-ID" b="1" dirty="0">
                <a:solidFill>
                  <a:schemeClr val="tx1"/>
                </a:solidFill>
              </a:rPr>
              <a:t>Persaingan Tidak Sehat: </a:t>
            </a:r>
            <a:r>
              <a:rPr lang="id-ID" dirty="0">
                <a:solidFill>
                  <a:schemeClr val="tx1"/>
                </a:solidFill>
              </a:rPr>
              <a:t>Tindakan yang merugikan pesaing atau mengganggu pasar.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id-ID" b="1" dirty="0">
                <a:solidFill>
                  <a:schemeClr val="tx1"/>
                </a:solidFill>
              </a:rPr>
              <a:t>Masalah Kualitas atau Pengiriman Produk: </a:t>
            </a:r>
            <a:r>
              <a:rPr lang="id-ID" dirty="0">
                <a:solidFill>
                  <a:schemeClr val="tx1"/>
                </a:solidFill>
              </a:rPr>
              <a:t>Ketidaksesuaian barang atau layanan dengan perjanjian.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id-ID" b="1" dirty="0" err="1">
                <a:solidFill>
                  <a:schemeClr val="tx1"/>
                </a:solidFill>
              </a:rPr>
              <a:t>Ketidaksepakatan</a:t>
            </a:r>
            <a:r>
              <a:rPr lang="id-ID" b="1" dirty="0">
                <a:solidFill>
                  <a:schemeClr val="tx1"/>
                </a:solidFill>
              </a:rPr>
              <a:t> Dalam Manajemen: </a:t>
            </a:r>
            <a:r>
              <a:rPr lang="id-ID" dirty="0">
                <a:solidFill>
                  <a:schemeClr val="tx1"/>
                </a:solidFill>
              </a:rPr>
              <a:t>Perbedaan pendapat antara pihak manajemen atau pemegang saham.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411384428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judul 1">
            <a:extLst>
              <a:ext uri="{FF2B5EF4-FFF2-40B4-BE49-F238E27FC236}">
                <a16:creationId xmlns:a16="http://schemas.microsoft.com/office/drawing/2014/main" id="{48AF6441-824D-99F0-6BF4-6A77680470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520" y="836712"/>
            <a:ext cx="8496944" cy="4802088"/>
          </a:xfrm>
        </p:spPr>
        <p:txBody>
          <a:bodyPr>
            <a:normAutofit fontScale="92500" lnSpcReduction="10000"/>
          </a:bodyPr>
          <a:lstStyle/>
          <a:p>
            <a:r>
              <a:rPr lang="id-ID" dirty="0">
                <a:solidFill>
                  <a:srgbClr val="C00000"/>
                </a:solidFill>
              </a:rPr>
              <a:t>Bentuk Tindakan Pencegahan Sengketa Bisnis: </a:t>
            </a:r>
          </a:p>
          <a:p>
            <a:endParaRPr lang="id-ID" dirty="0">
              <a:solidFill>
                <a:srgbClr val="C00000"/>
              </a:solidFill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id-ID" b="1" dirty="0">
                <a:solidFill>
                  <a:schemeClr val="tx1"/>
                </a:solidFill>
              </a:rPr>
              <a:t>Penyusunan Kontrak yang Jelas: </a:t>
            </a:r>
            <a:r>
              <a:rPr lang="id-ID" dirty="0">
                <a:solidFill>
                  <a:schemeClr val="tx1"/>
                </a:solidFill>
              </a:rPr>
              <a:t>Detailkan kewajiban, hak, dan prosedur penyelesaian sengketa.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id-ID" b="1" dirty="0">
                <a:solidFill>
                  <a:schemeClr val="tx1"/>
                </a:solidFill>
              </a:rPr>
              <a:t>Komunikasi Terbuka dan Transparan: </a:t>
            </a:r>
            <a:r>
              <a:rPr lang="id-ID" dirty="0">
                <a:solidFill>
                  <a:schemeClr val="tx1"/>
                </a:solidFill>
              </a:rPr>
              <a:t>Pastikan kedua belah pihak memahami posisi dan kebutuhan masing-masing.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id-ID" b="1" dirty="0">
                <a:solidFill>
                  <a:schemeClr val="tx1"/>
                </a:solidFill>
              </a:rPr>
              <a:t>Audit dan Kepatuhan: </a:t>
            </a:r>
            <a:r>
              <a:rPr lang="id-ID" dirty="0">
                <a:solidFill>
                  <a:schemeClr val="tx1"/>
                </a:solidFill>
              </a:rPr>
              <a:t>Pastikan perusahaan mematuhi semua peraturan yang berlaku untuk mencegah perselisihan hukum.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id-ID" b="1" dirty="0">
                <a:solidFill>
                  <a:schemeClr val="tx1"/>
                </a:solidFill>
              </a:rPr>
              <a:t>Pelatihan dan Pengembangan Tim: </a:t>
            </a:r>
            <a:r>
              <a:rPr lang="id-ID" dirty="0">
                <a:solidFill>
                  <a:schemeClr val="tx1"/>
                </a:solidFill>
              </a:rPr>
              <a:t>Latih staf untuk mengidentifikasi dan menangani potensi sengketa sejak dini.</a:t>
            </a:r>
          </a:p>
          <a:p>
            <a:endParaRPr lang="id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5840248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7859B939-A21D-CDD4-DDDF-568D6D3EC1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9552" y="836712"/>
            <a:ext cx="8424936" cy="4802088"/>
          </a:xfrm>
        </p:spPr>
        <p:txBody>
          <a:bodyPr>
            <a:normAutofit fontScale="85000" lnSpcReduction="20000"/>
          </a:bodyPr>
          <a:lstStyle/>
          <a:p>
            <a:r>
              <a:rPr lang="id-ID" sz="3300" b="1" dirty="0">
                <a:solidFill>
                  <a:srgbClr val="C00000"/>
                </a:solidFill>
              </a:rPr>
              <a:t>Keunggulan dan Kelemahan Setiap Metode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id-ID" b="1" dirty="0">
                <a:solidFill>
                  <a:schemeClr val="tx1"/>
                </a:solidFill>
              </a:rPr>
              <a:t>Negosiasi</a:t>
            </a:r>
            <a:endParaRPr lang="id-ID" dirty="0">
              <a:solidFill>
                <a:schemeClr val="tx1"/>
              </a:solidFill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id-ID" dirty="0">
                <a:solidFill>
                  <a:schemeClr val="tx1"/>
                </a:solidFill>
              </a:rPr>
              <a:t>Keunggulan: Biaya rendah, cepat, dan fleksibel.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id-ID" dirty="0">
                <a:solidFill>
                  <a:schemeClr val="tx1"/>
                </a:solidFill>
              </a:rPr>
              <a:t>Kelemahan: Bisa gagal jika pihak-pihak tidak kooperatif.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id-ID" b="1" dirty="0">
                <a:solidFill>
                  <a:schemeClr val="tx1"/>
                </a:solidFill>
              </a:rPr>
              <a:t>Mediasi</a:t>
            </a:r>
            <a:endParaRPr lang="id-ID" dirty="0">
              <a:solidFill>
                <a:schemeClr val="tx1"/>
              </a:solidFill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id-ID" dirty="0">
                <a:solidFill>
                  <a:schemeClr val="tx1"/>
                </a:solidFill>
              </a:rPr>
              <a:t>Keunggulan: Memfasilitasi komunikasi dan bisa lebih cepat daripada </a:t>
            </a:r>
            <a:r>
              <a:rPr lang="id-ID" dirty="0" err="1">
                <a:solidFill>
                  <a:schemeClr val="tx1"/>
                </a:solidFill>
              </a:rPr>
              <a:t>litigasi</a:t>
            </a:r>
            <a:r>
              <a:rPr lang="id-ID" dirty="0">
                <a:solidFill>
                  <a:schemeClr val="tx1"/>
                </a:solidFill>
              </a:rPr>
              <a:t>.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id-ID" dirty="0">
                <a:solidFill>
                  <a:schemeClr val="tx1"/>
                </a:solidFill>
              </a:rPr>
              <a:t>Kelemahan: Keputusan tidak mengikat jika tidak ada kesepakatan.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id-ID" b="1" dirty="0">
                <a:solidFill>
                  <a:schemeClr val="tx1"/>
                </a:solidFill>
              </a:rPr>
              <a:t>Arbitrase</a:t>
            </a:r>
            <a:endParaRPr lang="id-ID" dirty="0">
              <a:solidFill>
                <a:schemeClr val="tx1"/>
              </a:solidFill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id-ID" dirty="0">
                <a:solidFill>
                  <a:schemeClr val="tx1"/>
                </a:solidFill>
              </a:rPr>
              <a:t>Keunggulan: Proses lebih cepat, keputusan mengikat.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id-ID" dirty="0">
                <a:solidFill>
                  <a:schemeClr val="tx1"/>
                </a:solidFill>
              </a:rPr>
              <a:t>Kelemahan: Biaya bisa lebih tinggi daripada mediasi atau negosiasi.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id-ID" b="1" dirty="0" err="1">
                <a:solidFill>
                  <a:schemeClr val="tx1"/>
                </a:solidFill>
              </a:rPr>
              <a:t>Litigasi</a:t>
            </a:r>
            <a:endParaRPr lang="id-ID" dirty="0">
              <a:solidFill>
                <a:schemeClr val="tx1"/>
              </a:solidFill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id-ID" dirty="0">
                <a:solidFill>
                  <a:schemeClr val="tx1"/>
                </a:solidFill>
              </a:rPr>
              <a:t>Keunggulan: Keputusan bersifat final dan mengikat.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id-ID" dirty="0">
                <a:solidFill>
                  <a:schemeClr val="tx1"/>
                </a:solidFill>
              </a:rPr>
              <a:t>Kelemahan: Proses lama, biaya tinggi, dapat merusak hubungan bisnis</a:t>
            </a:r>
          </a:p>
        </p:txBody>
      </p:sp>
    </p:spTree>
    <p:extLst>
      <p:ext uri="{BB962C8B-B14F-4D97-AF65-F5344CB8AC3E}">
        <p14:creationId xmlns:p14="http://schemas.microsoft.com/office/powerpoint/2010/main" val="1837907198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3334</TotalTime>
  <Words>588</Words>
  <Application>Microsoft Macintosh PowerPoint</Application>
  <PresentationFormat>Tampilan Layar (4:3)</PresentationFormat>
  <Paragraphs>76</Paragraphs>
  <Slides>10</Slides>
  <Notes>1</Notes>
  <HiddenSlides>0</HiddenSlides>
  <MMClips>0</MMClips>
  <ScaleCrop>false</ScaleCrop>
  <HeadingPairs>
    <vt:vector size="6" baseType="variant">
      <vt:variant>
        <vt:lpstr>Font Dipakai</vt:lpstr>
      </vt:variant>
      <vt:variant>
        <vt:i4>7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10</vt:i4>
      </vt:variant>
    </vt:vector>
  </HeadingPairs>
  <TitlesOfParts>
    <vt:vector size="18" baseType="lpstr">
      <vt:lpstr>-webkit-standard</vt:lpstr>
      <vt:lpstr>Arial</vt:lpstr>
      <vt:lpstr>Arial Narrow</vt:lpstr>
      <vt:lpstr>Calibri</vt:lpstr>
      <vt:lpstr>Cambria</vt:lpstr>
      <vt:lpstr>Times New Roman</vt:lpstr>
      <vt:lpstr>Wingdings</vt:lpstr>
      <vt:lpstr>Office Theme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sondikaragani5</cp:lastModifiedBy>
  <cp:revision>499</cp:revision>
  <cp:lastPrinted>2017-08-29T02:54:51Z</cp:lastPrinted>
  <dcterms:created xsi:type="dcterms:W3CDTF">2010-04-18T12:06:30Z</dcterms:created>
  <dcterms:modified xsi:type="dcterms:W3CDTF">2025-01-08T02:35:33Z</dcterms:modified>
</cp:coreProperties>
</file>