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7"/>
  </p:handoutMasterIdLst>
  <p:sldIdLst>
    <p:sldId id="256" r:id="rId3"/>
    <p:sldId id="303" r:id="rId5"/>
    <p:sldId id="279" r:id="rId6"/>
    <p:sldId id="280" r:id="rId7"/>
    <p:sldId id="304" r:id="rId8"/>
    <p:sldId id="283" r:id="rId9"/>
    <p:sldId id="284" r:id="rId10"/>
    <p:sldId id="286" r:id="rId11"/>
    <p:sldId id="297" r:id="rId12"/>
    <p:sldId id="298" r:id="rId13"/>
    <p:sldId id="305" r:id="rId14"/>
    <p:sldId id="289" r:id="rId15"/>
    <p:sldId id="275" r:id="rId16"/>
  </p:sldIdLst>
  <p:sldSz cx="9144000" cy="6858000" type="screen4x3"/>
  <p:notesSz cx="9144000" cy="6858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41"/>
  </p:normalViewPr>
  <p:slideViewPr>
    <p:cSldViewPr showGuides="1">
      <p:cViewPr varScale="1">
        <p:scale>
          <a:sx n="72" d="100"/>
          <a:sy n="72" d="100"/>
        </p:scale>
        <p:origin x="1326" y="54"/>
      </p:cViewPr>
      <p:guideLst>
        <p:guide orient="horz" pos="2134"/>
        <p:guide pos="284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handoutMaster" Target="handoutMasters/handoutMaster1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AC9CFF3-854F-4396-8DA3-74A0D8E286C1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85AF5A-07A2-48DD-8D68-73C7F89B54B8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512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536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7169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9217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7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 indent="-285750"/>
            <a:r>
              <a:rPr lang="en-US" altLang="en-US" dirty="0"/>
              <a:t>Second level</a:t>
            </a:r>
            <a:endParaRPr lang="en-US" altLang="en-US" dirty="0"/>
          </a:p>
          <a:p>
            <a:pPr lvl="2" indent="-228600"/>
            <a:r>
              <a:rPr lang="en-US" altLang="en-US" dirty="0"/>
              <a:t>Third level</a:t>
            </a:r>
            <a:endParaRPr lang="en-US" altLang="en-US" dirty="0"/>
          </a:p>
          <a:p>
            <a:pPr lvl="3" indent="-228600"/>
            <a:r>
              <a:rPr lang="en-US" altLang="en-US" dirty="0"/>
              <a:t>Fourth level</a:t>
            </a:r>
            <a:endParaRPr lang="en-US" altLang="en-US" dirty="0"/>
          </a:p>
          <a:p>
            <a:pPr lvl="4" indent="-228600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4098" name="Picture 2" descr="D:\Picture\logo ibi smal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750" y="0"/>
            <a:ext cx="1577975" cy="1577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1187450" y="2827338"/>
            <a:ext cx="7489825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INTERFACING PERIPHERAL</a:t>
            </a:r>
            <a:endParaRPr kumimoji="0" lang="en-US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704020202020204" pitchFamily="34" charset="0"/>
              <a:ea typeface="+mn-ea"/>
              <a:cs typeface="Arial" panose="020B0704020202020204" pitchFamily="34" charset="0"/>
              <a:sym typeface="+mn-ea"/>
            </a:endParaRPr>
          </a:p>
        </p:txBody>
      </p:sp>
      <p:sp>
        <p:nvSpPr>
          <p:cNvPr id="9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124200" y="6499225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2" name="Rectangle 7"/>
          <p:cNvSpPr txBox="1"/>
          <p:nvPr/>
        </p:nvSpPr>
        <p:spPr>
          <a:xfrm>
            <a:off x="1187450" y="1127125"/>
            <a:ext cx="5899150" cy="1146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zh-CN" sz="2000" u="sng" dirty="0">
                <a:solidFill>
                  <a:srgbClr val="0070C0"/>
                </a:solidFill>
                <a:latin typeface="Calibri" pitchFamily="34" charset="0"/>
              </a:rPr>
              <a:t>Materi Pembelajaran</a:t>
            </a:r>
            <a:r>
              <a:rPr lang="en-US" altLang="zh-CN" sz="3200" dirty="0">
                <a:solidFill>
                  <a:srgbClr val="0070C0"/>
                </a:solidFill>
                <a:latin typeface="Calibri" pitchFamily="34" charset="0"/>
              </a:rPr>
              <a:t> </a:t>
            </a:r>
            <a:endParaRPr lang="en-US" altLang="zh-CN" sz="3200" dirty="0">
              <a:solidFill>
                <a:srgbClr val="0070C0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3200" dirty="0">
                <a:solidFill>
                  <a:srgbClr val="0070C0"/>
                </a:solidFill>
                <a:latin typeface="Calibri" pitchFamily="34" charset="0"/>
              </a:rPr>
              <a:t>Matakuliah :</a:t>
            </a:r>
            <a:endParaRPr lang="en-US" sz="3200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4103" name="Rectangle 7"/>
          <p:cNvSpPr txBox="1"/>
          <p:nvPr/>
        </p:nvSpPr>
        <p:spPr>
          <a:xfrm>
            <a:off x="1222375" y="3387725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2000" dirty="0">
                <a:solidFill>
                  <a:srgbClr val="404040"/>
                </a:solidFill>
                <a:latin typeface="Calibri" pitchFamily="34" charset="0"/>
              </a:rPr>
              <a:t>Kode Matakuliah : SKO 21416</a:t>
            </a:r>
            <a:endParaRPr lang="en-US" sz="2000" dirty="0">
              <a:solidFill>
                <a:srgbClr val="404040"/>
              </a:solidFill>
              <a:latin typeface="Calibri" pitchFamily="34" charset="0"/>
            </a:endParaRPr>
          </a:p>
        </p:txBody>
      </p:sp>
      <p:sp>
        <p:nvSpPr>
          <p:cNvPr id="4104" name="Rectangle 7"/>
          <p:cNvSpPr txBox="1"/>
          <p:nvPr/>
        </p:nvSpPr>
        <p:spPr>
          <a:xfrm>
            <a:off x="1187450" y="4829175"/>
            <a:ext cx="6302375" cy="9445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Dosen Pengampu </a:t>
            </a:r>
            <a:r>
              <a:rPr lang="en-US" altLang="en-ID" sz="1800" dirty="0">
                <a:solidFill>
                  <a:srgbClr val="0D0D0D"/>
                </a:solidFill>
                <a:latin typeface="Calibri" pitchFamily="34" charset="0"/>
              </a:rPr>
              <a:t>Matakuliah</a:t>
            </a: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: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 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Bayu Nugroho, </a:t>
            </a:r>
            <a:r>
              <a:rPr lang="en-US" altLang="en-ID" sz="2400" dirty="0">
                <a:solidFill>
                  <a:srgbClr val="0D0D0D"/>
                </a:solidFill>
                <a:latin typeface="Calibri" pitchFamily="34" charset="0"/>
              </a:rPr>
              <a:t>S.Kom., 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M.Eng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</p:txBody>
      </p:sp>
      <p:sp>
        <p:nvSpPr>
          <p:cNvPr id="4105" name="Rectangle 7"/>
          <p:cNvSpPr txBox="1"/>
          <p:nvPr/>
        </p:nvSpPr>
        <p:spPr>
          <a:xfrm>
            <a:off x="1187450" y="298450"/>
            <a:ext cx="3062288" cy="384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en-ID" sz="1800" b="1" dirty="0">
                <a:solidFill>
                  <a:srgbClr val="595959"/>
                </a:solidFill>
                <a:latin typeface="Arial Narrow Bold" panose="020B0706020202030204" charset="0"/>
              </a:rPr>
              <a:t>Bahan Ajar</a:t>
            </a:r>
            <a:endParaRPr lang="en-US" altLang="en-ID" sz="1800" b="1" u="sng" dirty="0">
              <a:solidFill>
                <a:srgbClr val="595959"/>
              </a:solidFill>
              <a:latin typeface="Arial Narrow Bold" panose="020B0706020202030204" charset="0"/>
            </a:endParaRPr>
          </a:p>
        </p:txBody>
      </p:sp>
      <p:sp>
        <p:nvSpPr>
          <p:cNvPr id="3" name="Rectangle 7"/>
          <p:cNvSpPr txBox="1"/>
          <p:nvPr/>
        </p:nvSpPr>
        <p:spPr>
          <a:xfrm>
            <a:off x="1222375" y="3981450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None/>
            </a:pPr>
            <a:r>
              <a:rPr kumimoji="0" lang="en-US" sz="2400" b="0" i="0" u="none" strike="noStrike" kern="1200" cap="none" spc="0" normalizeH="0" baseline="0" noProof="1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Arial" panose="020B0704020202020204" pitchFamily="34" charset="0"/>
                <a:sym typeface="+mn-ea"/>
              </a:rPr>
              <a:t>Prodi : SISTEM KOMPUTER</a:t>
            </a:r>
            <a:endParaRPr kumimoji="0" lang="en-US" sz="2400" b="0" i="0" u="none" strike="noStrike" kern="1200" cap="none" spc="0" normalizeH="0" baseline="0" noProof="1" dirty="0">
              <a:solidFill>
                <a:schemeClr val="accent6">
                  <a:lumMod val="75000"/>
                </a:schemeClr>
              </a:solidFill>
              <a:latin typeface="+mn-lt"/>
              <a:ea typeface="Arial" panose="020B0704020202020204" pitchFamily="34" charset="0"/>
              <a:cs typeface="Arial" panose="020B0704020202020204" pitchFamily="34" charset="0"/>
              <a:sym typeface="+mn-ea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2215" y="451485"/>
            <a:ext cx="2354580" cy="96964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433705" y="1389380"/>
            <a:ext cx="7494270" cy="48926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● Broadcom Videocore IV GPU</a:t>
            </a:r>
            <a:endParaRPr lang="en-US" sz="2400"/>
          </a:p>
          <a:p>
            <a:r>
              <a:rPr lang="en-US" sz="2400"/>
              <a:t>○ Tile-based renderer (TBR) that use up to four cores</a:t>
            </a:r>
            <a:endParaRPr lang="en-US" sz="2400"/>
          </a:p>
          <a:p>
            <a:r>
              <a:rPr lang="en-US" sz="2400"/>
              <a:t>○ 40 nm technology</a:t>
            </a:r>
            <a:endParaRPr lang="en-US" sz="2400"/>
          </a:p>
          <a:p>
            <a:r>
              <a:rPr lang="en-US" sz="2400"/>
              <a:t>○ Integrated graphics card so shared memory</a:t>
            </a:r>
            <a:endParaRPr lang="en-US" sz="2400"/>
          </a:p>
          <a:p>
            <a:r>
              <a:rPr lang="en-US" sz="2400"/>
              <a:t>● Capable of Blu-Ray quality of 1080p with </a:t>
            </a:r>
            <a:endParaRPr lang="en-US" sz="2400"/>
          </a:p>
          <a:p>
            <a:r>
              <a:rPr lang="en-US" sz="2400"/>
              <a:t>H.264 at 40Mb/s</a:t>
            </a:r>
            <a:endParaRPr lang="en-US" sz="2400"/>
          </a:p>
          <a:p>
            <a:r>
              <a:rPr lang="en-US" sz="2400"/>
              <a:t>● Graphics performance is similar to the Xbox 1</a:t>
            </a:r>
            <a:endParaRPr lang="en-US" sz="2400"/>
          </a:p>
          <a:p>
            <a:r>
              <a:rPr lang="en-US" sz="2400"/>
              <a:t>● 24 GFLOPS of general purpose </a:t>
            </a:r>
            <a:endParaRPr lang="en-US" sz="2400"/>
          </a:p>
          <a:p>
            <a:r>
              <a:rPr lang="en-US" sz="2400"/>
              <a:t>computational power</a:t>
            </a:r>
            <a:endParaRPr lang="en-US" sz="2400"/>
          </a:p>
          <a:p>
            <a:r>
              <a:rPr lang="en-US" sz="2400"/>
              <a:t>● Has texture filtering and DMA infrastructure</a:t>
            </a:r>
            <a:endParaRPr lang="en-US" sz="2400"/>
          </a:p>
          <a:p>
            <a:r>
              <a:rPr lang="en-US" sz="2400"/>
              <a:t>● OpenGL ES 1.1, OpenGL ES 2.0, hardware </a:t>
            </a:r>
            <a:endParaRPr lang="en-US" sz="2400"/>
          </a:p>
          <a:p>
            <a:r>
              <a:rPr lang="en-US" sz="2400"/>
              <a:t>accelerated OpenVG 1.1, Open EGL, and </a:t>
            </a:r>
            <a:endParaRPr lang="en-US" sz="2400"/>
          </a:p>
          <a:p>
            <a:r>
              <a:rPr lang="en-US" sz="2400"/>
              <a:t>OpenMAX</a:t>
            </a:r>
            <a:endParaRPr lang="en-US" sz="2400"/>
          </a:p>
        </p:txBody>
      </p:sp>
      <p:sp>
        <p:nvSpPr>
          <p:cNvPr id="6" name="Shape 81"/>
          <p:cNvSpPr>
            <a:spLocks noGrp="1"/>
          </p:cNvSpPr>
          <p:nvPr/>
        </p:nvSpPr>
        <p:spPr>
          <a:xfrm>
            <a:off x="295275" y="768985"/>
            <a:ext cx="8553450" cy="70231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GPU Overview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2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400" dirty="0"/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95275" y="768985"/>
            <a:ext cx="8553450" cy="70231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GPU Overview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2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4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Picture 3" descr="Screen Shot 2022-02-01 at 09.47.5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38400" y="1326515"/>
            <a:ext cx="4457700" cy="50165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608695" cy="222186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(teori):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400" dirty="0"/>
              <a:t> </a:t>
            </a:r>
            <a:endParaRPr lang="en-US" sz="1400" dirty="0"/>
          </a:p>
          <a:p>
            <a:pPr marL="514350" indent="-514350">
              <a:spcBef>
                <a:spcPct val="0"/>
              </a:spcBef>
              <a:buClr>
                <a:schemeClr val="accent2"/>
              </a:buClr>
              <a:buSzPct val="60000"/>
              <a:buAutoNum type="arabicPeriod"/>
            </a:pPr>
            <a:r>
              <a:rPr lang="en-US" sz="2800" dirty="0"/>
              <a:t>Apa perbedaaan Mikrokontroller, Mikroprosesor, dan Minimum System?</a:t>
            </a:r>
            <a:endParaRPr lang="en-US" sz="2800" dirty="0"/>
          </a:p>
          <a:p>
            <a:pPr marL="514350" indent="-514350">
              <a:spcBef>
                <a:spcPct val="0"/>
              </a:spcBef>
              <a:buClr>
                <a:schemeClr val="accent2"/>
              </a:buClr>
              <a:buSzPct val="60000"/>
              <a:buAutoNum type="arabicPeriod"/>
            </a:pPr>
            <a:r>
              <a:rPr lang="en-US" sz="2800" dirty="0"/>
              <a:t>Sebutkan Jenis dan macam-macam Single Board Computer (sertakan gambar alat)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Shape 81"/>
          <p:cNvSpPr>
            <a:spLocks noGrp="1"/>
          </p:cNvSpPr>
          <p:nvPr/>
        </p:nvSpPr>
        <p:spPr>
          <a:xfrm>
            <a:off x="268605" y="4109720"/>
            <a:ext cx="8608695" cy="18999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(prakt):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 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Installasi simulator software </a:t>
            </a:r>
            <a:r>
              <a:rPr lang="en-US" sz="2800" dirty="0">
                <a:sym typeface="+mn-ea"/>
              </a:rPr>
              <a:t>Raspberri Pi di Proteus. Jelaskan tahapan installasi.</a:t>
            </a:r>
            <a:endParaRPr lang="en-US" sz="2800" dirty="0"/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3500430" y="2629326"/>
            <a:ext cx="2428892" cy="1362075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72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end</a:t>
            </a:r>
            <a:endParaRPr kumimoji="0" lang="en-US" sz="72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14339" name="Date Placeholder 3"/>
          <p:cNvSpPr>
            <a:spLocks noGrp="1"/>
          </p:cNvSpPr>
          <p:nvPr>
            <p:ph type="dt" sz="half" idx="10"/>
          </p:nvPr>
        </p:nvSpPr>
        <p:spPr>
          <a:noFill/>
          <a:ln>
            <a:noFill/>
          </a:ln>
        </p:spPr>
        <p:txBody>
          <a:bodyPr wrap="square" lIns="91440" tIns="45720" rIns="91440" bIns="4572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5pPr>
          </a:lstStyle>
          <a:p>
            <a:pPr lvl="0" indent="0" eaLnBrk="1" hangingPunct="1"/>
            <a:r>
              <a:rPr lang="en-US" altLang="en-US" sz="1200" dirty="0">
                <a:solidFill>
                  <a:srgbClr val="898989"/>
                </a:solidFill>
                <a:latin typeface="Calibri" pitchFamily="34" charset="0"/>
              </a:rPr>
              <a:t>*</a:t>
            </a:r>
            <a:endParaRPr lang="en-US" altLang="en-US" sz="1200" dirty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5" name="Shape 80"/>
          <p:cNvSpPr>
            <a:spLocks noGrp="1"/>
          </p:cNvSpPr>
          <p:nvPr>
            <p:ph type="title"/>
          </p:nvPr>
        </p:nvSpPr>
        <p:spPr>
          <a:xfrm>
            <a:off x="457200" y="952500"/>
            <a:ext cx="8229600" cy="857250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3600" b="1" dirty="0">
                <a:latin typeface="Arial" panose="020B0704020202020204" pitchFamily="34" charset="0"/>
                <a:sym typeface="Arial" panose="020B0704020202020204" pitchFamily="34" charset="0"/>
              </a:rPr>
              <a:t>INTERFACING PERIPHERAL</a:t>
            </a:r>
            <a:endParaRPr lang="en-US" altLang="en-US" sz="3600" b="1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6146" name="Shape 81"/>
          <p:cNvSpPr>
            <a:spLocks noGrp="1"/>
          </p:cNvSpPr>
          <p:nvPr>
            <p:ph idx="1"/>
          </p:nvPr>
        </p:nvSpPr>
        <p:spPr>
          <a:xfrm>
            <a:off x="428625" y="1809750"/>
            <a:ext cx="8258175" cy="2074863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- </a:t>
            </a:r>
            <a:r>
              <a:rPr lang="id-ID" altLang="x-none" sz="3000" dirty="0"/>
              <a:t>Kontrak Perkuliahan </a:t>
            </a:r>
            <a:r>
              <a:rPr lang="en-US" altLang="id-ID" sz="3000" dirty="0"/>
              <a:t>&amp;</a:t>
            </a:r>
            <a:r>
              <a:rPr lang="id-ID" altLang="x-none" sz="3000" dirty="0"/>
              <a:t> </a:t>
            </a:r>
            <a:r>
              <a:rPr lang="en-US" sz="3000" dirty="0"/>
              <a:t>I</a:t>
            </a:r>
            <a:r>
              <a:rPr lang="id-ID" altLang="x-none" sz="3000" dirty="0"/>
              <a:t>nstrume</a:t>
            </a:r>
            <a:r>
              <a:rPr lang="en-US" altLang="id-ID" sz="3000" dirty="0"/>
              <a:t>nt </a:t>
            </a:r>
            <a:r>
              <a:rPr lang="en-US" sz="3000" dirty="0"/>
              <a:t>A</a:t>
            </a:r>
            <a:r>
              <a:rPr lang="id-ID" altLang="x-none" sz="3000" dirty="0"/>
              <a:t>ssesment </a:t>
            </a:r>
            <a:endParaRPr lang="en-US" sz="3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- </a:t>
            </a:r>
            <a:r>
              <a:rPr lang="id-ID" altLang="x-none" sz="3000" dirty="0"/>
              <a:t>R</a:t>
            </a:r>
            <a:r>
              <a:rPr lang="en-US" sz="3000" dirty="0"/>
              <a:t>encana </a:t>
            </a:r>
            <a:r>
              <a:rPr lang="id-ID" altLang="x-none" sz="3000" dirty="0"/>
              <a:t>P</a:t>
            </a:r>
            <a:r>
              <a:rPr lang="en-US" sz="3000" dirty="0"/>
              <a:t>embelajaran </a:t>
            </a:r>
            <a:r>
              <a:rPr lang="id-ID" altLang="x-none" sz="3000" dirty="0"/>
              <a:t>S</a:t>
            </a:r>
            <a:r>
              <a:rPr lang="en-US" sz="3000" dirty="0"/>
              <a:t>emester </a:t>
            </a:r>
            <a:r>
              <a:rPr lang="en-US" altLang="zh-CN" sz="3000" dirty="0"/>
              <a:t>(RPS)</a:t>
            </a:r>
            <a:endParaRPr lang="en-US" sz="3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olidFill>
                  <a:srgbClr val="000000"/>
                </a:solidFill>
                <a:sym typeface="Arial" panose="020B0704020202020204" pitchFamily="34" charset="0"/>
              </a:rPr>
              <a:t>- Tugas Mandiri (Teori &amp; Praktikum)</a:t>
            </a:r>
            <a:endParaRPr lang="en-US" sz="3000" dirty="0">
              <a:solidFill>
                <a:srgbClr val="000000"/>
              </a:solidFill>
              <a:sym typeface="Arial" panose="020B0704020202020204" pitchFamily="34" charset="0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altLang="zh-CN" sz="3000" dirty="0">
                <a:solidFill>
                  <a:srgbClr val="000000"/>
                </a:solidFill>
                <a:sym typeface="Arial" panose="020B0704020202020204" pitchFamily="34" charset="0"/>
              </a:rPr>
              <a:t>- Buku Acuan :</a:t>
            </a:r>
            <a:endParaRPr lang="zh-CN" altLang="x-none" sz="3000">
              <a:solidFill>
                <a:srgbClr val="000000"/>
              </a:solidFill>
              <a:cs typeface="SimSun" charset="0"/>
              <a:sym typeface="Arial" panose="020B0704020202020204" pitchFamily="34" charset="0"/>
            </a:endParaRPr>
          </a:p>
          <a:p>
            <a:pPr marL="0" indent="0">
              <a:lnSpc>
                <a:spcPct val="90000"/>
              </a:lnSpc>
              <a:spcBef>
                <a:spcPct val="0"/>
              </a:spcBef>
              <a:buClrTx/>
              <a:buSzPct val="25000"/>
              <a:buNone/>
            </a:pPr>
            <a:r>
              <a:rPr lang="en-US" sz="3000" i="1" dirty="0">
                <a:solidFill>
                  <a:srgbClr val="000000"/>
                </a:solidFill>
                <a:latin typeface="Arial" panose="020B0704020202020204" pitchFamily="34" charset="0"/>
                <a:sym typeface="Arial" panose="020B0704020202020204" pitchFamily="34" charset="0"/>
              </a:rPr>
              <a:t>	</a:t>
            </a:r>
            <a:endParaRPr lang="en-US" sz="3000" i="1" dirty="0">
              <a:solidFill>
                <a:srgbClr val="000000"/>
              </a:solidFill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148" name="Slide Number Placeholder 13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wrap="square" lIns="91440" tIns="45720" rIns="91440" bIns="4572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5pPr>
          </a:lstStyle>
          <a:p>
            <a:pPr lvl="0" indent="0" algn="r" eaLnBrk="1" hangingPunct="1"/>
            <a:r>
              <a:rPr lang="en-US" altLang="en-US" sz="1200" dirty="0">
                <a:solidFill>
                  <a:srgbClr val="898989"/>
                </a:solidFill>
                <a:latin typeface="Calibri" pitchFamily="34" charset="0"/>
              </a:rPr>
              <a:t>2</a:t>
            </a:r>
            <a:endParaRPr lang="en-US" altLang="en-US" sz="1200" dirty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6152" name="Shape 80"/>
          <p:cNvSpPr>
            <a:spLocks noGrp="1"/>
          </p:cNvSpPr>
          <p:nvPr/>
        </p:nvSpPr>
        <p:spPr>
          <a:xfrm>
            <a:off x="457200" y="228600"/>
            <a:ext cx="3552825" cy="857250"/>
          </a:xfrm>
          <a:prstGeom prst="rect">
            <a:avLst/>
          </a:prstGeom>
          <a:noFill/>
          <a:ln w="9525">
            <a:noFill/>
          </a:ln>
        </p:spPr>
        <p:txBody>
          <a:bodyPr wrap="square" lIns="91425" tIns="45700" rIns="91425" bIns="45700" anchor="ctr"/>
          <a:p>
            <a:pPr indent="0" eaLnBrk="0" hangingPunct="0">
              <a:buClr>
                <a:srgbClr val="1F497D"/>
              </a:buClr>
              <a:buSzPct val="25000"/>
            </a:pPr>
            <a:r>
              <a:rPr lang="en-US" altLang="en-US" sz="3200" b="1" u="sng" dirty="0">
                <a:latin typeface="Arial" panose="020B0704020202020204" pitchFamily="34" charset="0"/>
                <a:sym typeface="Arial" panose="020B0704020202020204" pitchFamily="34" charset="0"/>
              </a:rPr>
              <a:t>Introduction</a:t>
            </a:r>
            <a:endParaRPr lang="en-US" altLang="en-US" sz="3200" b="1" u="sng" dirty="0">
              <a:latin typeface="Arial" panose="020B0704020202020204" pitchFamily="34" charset="0"/>
              <a:sym typeface="Arial" panose="020B0704020202020204" pitchFamily="34" charset="0"/>
            </a:endParaRPr>
          </a:p>
        </p:txBody>
      </p:sp>
      <p:pic>
        <p:nvPicPr>
          <p:cNvPr id="2" name="Picture 1" descr="Screen Shot 2022-02-01 at 09.54.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9120" y="4026535"/>
            <a:ext cx="1771015" cy="2211070"/>
          </a:xfrm>
          <a:prstGeom prst="rect">
            <a:avLst/>
          </a:prstGeom>
        </p:spPr>
      </p:pic>
      <p:pic>
        <p:nvPicPr>
          <p:cNvPr id="3" name="Picture 2" descr="Screen Shot 2022-02-01 at 09.55.0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4935" y="4027170"/>
            <a:ext cx="1748790" cy="2210435"/>
          </a:xfrm>
          <a:prstGeom prst="rect">
            <a:avLst/>
          </a:prstGeom>
        </p:spPr>
      </p:pic>
      <p:pic>
        <p:nvPicPr>
          <p:cNvPr id="4" name="Picture 3" descr="Screen Shot 2022-02-01 at 09.55.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1080" y="4026535"/>
            <a:ext cx="1722120" cy="2211070"/>
          </a:xfrm>
          <a:prstGeom prst="rect">
            <a:avLst/>
          </a:prstGeom>
        </p:spPr>
      </p:pic>
      <p:pic>
        <p:nvPicPr>
          <p:cNvPr id="6" name="Picture 5" descr="Screen Shot 2022-02-01 at 09.58.5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1815" y="4026535"/>
            <a:ext cx="1695450" cy="221043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Shape 80"/>
          <p:cNvSpPr>
            <a:spLocks noGrp="1"/>
          </p:cNvSpPr>
          <p:nvPr>
            <p:ph type="title"/>
          </p:nvPr>
        </p:nvSpPr>
        <p:spPr>
          <a:xfrm>
            <a:off x="395288" y="85534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3200" b="1" u="sng" dirty="0">
                <a:latin typeface="Arial" panose="020B0704020202020204" pitchFamily="34" charset="0"/>
                <a:sym typeface="Arial" panose="020B0704020202020204" pitchFamily="34" charset="0"/>
              </a:rPr>
              <a:t>Tables of Content</a:t>
            </a:r>
            <a:endParaRPr lang="en-US" altLang="en-US" sz="32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8194" name="Shape 81"/>
          <p:cNvSpPr>
            <a:spLocks noGrp="1"/>
          </p:cNvSpPr>
          <p:nvPr>
            <p:ph idx="1"/>
          </p:nvPr>
        </p:nvSpPr>
        <p:spPr>
          <a:xfrm>
            <a:off x="395605" y="1721485"/>
            <a:ext cx="8608695" cy="426402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Interfacing with Raspberry Pi</a:t>
            </a:r>
            <a:endParaRPr lang="en-US" sz="3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- </a:t>
            </a:r>
            <a:r>
              <a:rPr lang="en-US" sz="3000" dirty="0">
                <a:sym typeface="+mn-ea"/>
              </a:rPr>
              <a:t>Konsep Interfacing</a:t>
            </a:r>
            <a:endParaRPr lang="en-US" sz="3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- </a:t>
            </a:r>
            <a:r>
              <a:rPr lang="en-US" sz="3000" dirty="0">
                <a:sym typeface="+mn-ea"/>
              </a:rPr>
              <a:t>What is a Raspberry Pi?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Model Variants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Specifications Overview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Pipeline Flow for Multiplication Operations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GPU Overview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Tugas Mandiri</a:t>
            </a:r>
            <a:endParaRPr lang="zh-CN" altLang="x-none" sz="3000">
              <a:solidFill>
                <a:srgbClr val="000000"/>
              </a:solidFill>
              <a:cs typeface="SimSun" charset="0"/>
              <a:sym typeface="Arial" panose="020B0704020202020204" pitchFamily="34" charset="0"/>
            </a:endParaRPr>
          </a:p>
          <a:p>
            <a:pPr marL="0" indent="0">
              <a:lnSpc>
                <a:spcPct val="90000"/>
              </a:lnSpc>
              <a:spcBef>
                <a:spcPct val="0"/>
              </a:spcBef>
              <a:buClrTx/>
              <a:buSzPct val="25000"/>
              <a:buNone/>
            </a:pPr>
            <a:r>
              <a:rPr lang="en-US" sz="3000" i="1" dirty="0">
                <a:solidFill>
                  <a:srgbClr val="000000"/>
                </a:solidFill>
                <a:latin typeface="Arial" panose="020B0704020202020204" pitchFamily="34" charset="0"/>
                <a:sym typeface="Arial" panose="020B0704020202020204" pitchFamily="34" charset="0"/>
              </a:rPr>
              <a:t>	</a:t>
            </a:r>
            <a:endParaRPr lang="en-US" sz="3000" i="1" dirty="0">
              <a:solidFill>
                <a:srgbClr val="000000"/>
              </a:solidFill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41" name="Shape 80"/>
          <p:cNvSpPr>
            <a:spLocks noGrp="1"/>
          </p:cNvSpPr>
          <p:nvPr/>
        </p:nvSpPr>
        <p:spPr>
          <a:xfrm>
            <a:off x="395288" y="339725"/>
            <a:ext cx="8229600" cy="650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100711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Konsep Interfacing</a:t>
            </a:r>
            <a:endParaRPr lang="en-US" sz="30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Picture 1" descr="Screen Shot 2022-02-01 at 09.36.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8610" y="1504950"/>
            <a:ext cx="8150225" cy="423926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Picture 3" descr="Screen Shot 2022-02-01 at 09.39.06"/>
          <p:cNvPicPr>
            <a:picLocks noChangeAspect="1"/>
          </p:cNvPicPr>
          <p:nvPr/>
        </p:nvPicPr>
        <p:blipFill>
          <a:blip r:embed="rId1">
            <a:clrChange>
              <a:clrFrom>
                <a:srgbClr val="F6F5F6">
                  <a:alpha val="100000"/>
                </a:srgbClr>
              </a:clrFrom>
              <a:clrTo>
                <a:srgbClr val="F6F5F6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53995" y="4543425"/>
            <a:ext cx="2438400" cy="1841500"/>
          </a:xfrm>
          <a:prstGeom prst="rect">
            <a:avLst/>
          </a:prstGeom>
        </p:spPr>
      </p:pic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608695" cy="68707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What is a Raspberry Pi?</a:t>
            </a:r>
            <a:endParaRPr lang="en-US" sz="3000" b="1" dirty="0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Picture 1" descr="Screen Shot 2022-02-01 at 09.38.38"/>
          <p:cNvPicPr>
            <a:picLocks noChangeAspect="1"/>
          </p:cNvPicPr>
          <p:nvPr/>
        </p:nvPicPr>
        <p:blipFill>
          <a:blip r:embed="rId2">
            <a:clrChange>
              <a:clrFrom>
                <a:srgbClr val="F7F6F6">
                  <a:alpha val="100000"/>
                </a:srgbClr>
              </a:clrFrom>
              <a:clrTo>
                <a:srgbClr val="F7F6F6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765" y="3147695"/>
            <a:ext cx="3263900" cy="2273300"/>
          </a:xfrm>
          <a:prstGeom prst="rect">
            <a:avLst/>
          </a:prstGeom>
        </p:spPr>
      </p:pic>
      <p:pic>
        <p:nvPicPr>
          <p:cNvPr id="6" name="Picture 5" descr="Screen Shot 2022-02-01 at 09.39.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4955" y="3470910"/>
            <a:ext cx="3305810" cy="1627505"/>
          </a:xfrm>
          <a:prstGeom prst="rect">
            <a:avLst/>
          </a:prstGeom>
        </p:spPr>
      </p:pic>
      <p:pic>
        <p:nvPicPr>
          <p:cNvPr id="7" name="Picture 6" descr="Screen Shot 2022-02-01 at 09.41.0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0095" y="1685925"/>
            <a:ext cx="1892300" cy="23749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608695" cy="68707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What is a Raspberry Pi?</a:t>
            </a:r>
            <a:endParaRPr lang="en-US" sz="3000" b="1" dirty="0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268605" y="1771650"/>
            <a:ext cx="8317230" cy="43999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800"/>
              <a:t>Raspberry Pi is a credit-card sized single-board computer designed and manufactured by the Raspberry Pi foundation in the United Kingdom. </a:t>
            </a:r>
            <a:endParaRPr lang="en-US" sz="2800"/>
          </a:p>
          <a:p>
            <a:r>
              <a:rPr lang="en-US" sz="2800"/>
              <a:t>Raspberry Pi has an ARMv6 700 MHz single-core processor, a VideoCore IV GPU  and 512MB of RAM. it uses an SD card for its operating system and data storage.</a:t>
            </a:r>
            <a:endParaRPr lang="en-US" sz="2800"/>
          </a:p>
          <a:p>
            <a:endParaRPr lang="en-US" sz="2800"/>
          </a:p>
          <a:p>
            <a:r>
              <a:rPr lang="en-US" sz="2800"/>
              <a:t>The Raspberry Pi officially supports Raspbian, a lightweight linux OS based on  Debian.</a:t>
            </a:r>
            <a:endParaRPr lang="en-US" sz="2800"/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741680"/>
            <a:ext cx="8659495" cy="63817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Model Variants</a:t>
            </a:r>
            <a:endParaRPr lang="en-US"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Picture 1" descr="Screen Shot 2022-02-01 at 09.42.5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7015" y="1711960"/>
            <a:ext cx="8273415" cy="343408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98450" y="782320"/>
            <a:ext cx="8553450" cy="64452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Specifications Overview</a:t>
            </a:r>
            <a:endParaRPr lang="en-US" sz="24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298450" y="1426845"/>
            <a:ext cx="5109210" cy="43999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000"/>
              <a:t>Model B</a:t>
            </a:r>
            <a:endParaRPr lang="en-US" sz="2000"/>
          </a:p>
          <a:p>
            <a:r>
              <a:rPr lang="en-US" sz="2000"/>
              <a:t>○ Processor: Broadcom BCM2835</a:t>
            </a:r>
            <a:endParaRPr lang="en-US" sz="2000"/>
          </a:p>
          <a:p>
            <a:r>
              <a:rPr lang="en-US" sz="2000"/>
              <a:t>○ CPU: ARM 1176JZFS (ARM 11 w/ v6 </a:t>
            </a:r>
            <a:endParaRPr lang="en-US" sz="2000"/>
          </a:p>
          <a:p>
            <a:r>
              <a:rPr lang="en-US" sz="2000"/>
              <a:t>core, floating pt @ 700MHz)</a:t>
            </a:r>
            <a:endParaRPr lang="en-US" sz="2000"/>
          </a:p>
          <a:p>
            <a:r>
              <a:rPr lang="en-US" sz="2000"/>
              <a:t>○ GPU: Videocore IV GPU</a:t>
            </a:r>
            <a:endParaRPr lang="en-US" sz="2000"/>
          </a:p>
          <a:p>
            <a:r>
              <a:rPr lang="en-US" sz="2000"/>
              <a:t>○ RAM: 512 MB </a:t>
            </a:r>
            <a:endParaRPr lang="en-US" sz="2000"/>
          </a:p>
          <a:p>
            <a:r>
              <a:rPr lang="en-US" sz="2000"/>
              <a:t>○ USB: 2 USB 2.0</a:t>
            </a:r>
            <a:endParaRPr lang="en-US" sz="2000"/>
          </a:p>
          <a:p>
            <a:r>
              <a:rPr lang="en-US" sz="2000"/>
              <a:t>○ Network: Ethernet</a:t>
            </a:r>
            <a:endParaRPr lang="en-US" sz="2000"/>
          </a:p>
          <a:p>
            <a:r>
              <a:rPr lang="en-US" sz="2000"/>
              <a:t>○ Video out: HDMI</a:t>
            </a:r>
            <a:endParaRPr lang="en-US" sz="2000"/>
          </a:p>
          <a:p>
            <a:r>
              <a:rPr lang="en-US" sz="2000"/>
              <a:t>○ Audio out: 3.5 mm jack </a:t>
            </a:r>
            <a:endParaRPr lang="en-US" sz="2000"/>
          </a:p>
          <a:p>
            <a:r>
              <a:rPr lang="en-US" sz="2000"/>
              <a:t>○ SD Card Storage (Up to 32GB)</a:t>
            </a:r>
            <a:endParaRPr lang="en-US" sz="2000"/>
          </a:p>
          <a:p>
            <a:r>
              <a:rPr lang="en-US" sz="2000"/>
              <a:t>○ Micro USB power</a:t>
            </a:r>
            <a:endParaRPr lang="en-US" sz="2000"/>
          </a:p>
          <a:p>
            <a:r>
              <a:rPr lang="en-US" sz="2000"/>
              <a:t>○ Display Serial Interface Port (DSI)</a:t>
            </a:r>
            <a:endParaRPr lang="en-US" sz="2000"/>
          </a:p>
          <a:p>
            <a:r>
              <a:rPr lang="en-US" sz="2000"/>
              <a:t>○ Camera Serial Interface Port (CSI)</a:t>
            </a:r>
            <a:endParaRPr lang="en-US" sz="2000"/>
          </a:p>
        </p:txBody>
      </p:sp>
      <p:pic>
        <p:nvPicPr>
          <p:cNvPr id="3" name="Picture 2" descr="Screen Shot 2022-02-01 at 09.45.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74235" y="1708150"/>
            <a:ext cx="4177665" cy="394589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98450" y="782320"/>
            <a:ext cx="8553450" cy="55054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Pipeline Flow for Multiplication Operations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2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4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Picture 2" descr="Screen Shot 2022-02-01 at 09.46.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9905" y="1618615"/>
            <a:ext cx="7988300" cy="446532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tags/tag1.xml><?xml version="1.0" encoding="utf-8"?>
<p:tagLst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2477</Words>
  <Application>WPS Writer</Application>
  <PresentationFormat>On-screen Show (4:3)</PresentationFormat>
  <Paragraphs>153</Paragraphs>
  <Slides>13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9" baseType="lpstr">
      <vt:lpstr>Arial</vt:lpstr>
      <vt:lpstr>SimSun</vt:lpstr>
      <vt:lpstr>Wingdings</vt:lpstr>
      <vt:lpstr>Calibri</vt:lpstr>
      <vt:lpstr>Helvetica Neue</vt:lpstr>
      <vt:lpstr>Book Antiqua</vt:lpstr>
      <vt:lpstr>苹方-简</vt:lpstr>
      <vt:lpstr>Times New Roman</vt:lpstr>
      <vt:lpstr>Arial Narrow Bold</vt:lpstr>
      <vt:lpstr>SimSun</vt:lpstr>
      <vt:lpstr>宋体-简</vt:lpstr>
      <vt:lpstr>Arial Black</vt:lpstr>
      <vt:lpstr>微软雅黑</vt:lpstr>
      <vt:lpstr>汉仪旗黑</vt:lpstr>
      <vt:lpstr>Arial Unicode MS</vt:lpstr>
      <vt:lpstr>Office Theme</vt:lpstr>
      <vt:lpstr>PowerPoint 演示文稿</vt:lpstr>
      <vt:lpstr>INTERFACING PERIPHERAL</vt:lpstr>
      <vt:lpstr>Tables of Content</vt:lpstr>
      <vt:lpstr>Chapter 1</vt:lpstr>
      <vt:lpstr>Chapter 1</vt:lpstr>
      <vt:lpstr>Chapter 1</vt:lpstr>
      <vt:lpstr>Chapter 1</vt:lpstr>
      <vt:lpstr>Chapter 1</vt:lpstr>
      <vt:lpstr>Chapter 1</vt:lpstr>
      <vt:lpstr>Chapter 1</vt:lpstr>
      <vt:lpstr>Chapter 1</vt:lpstr>
      <vt:lpstr>Chapter 1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bayunugroho</cp:lastModifiedBy>
  <cp:revision>343</cp:revision>
  <dcterms:created xsi:type="dcterms:W3CDTF">2023-09-27T16:39:26Z</dcterms:created>
  <dcterms:modified xsi:type="dcterms:W3CDTF">2023-09-27T16:39:26Z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1033-3.2.0.6370</vt:lpwstr>
  </property>
</Properties>
</file>