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303" r:id="rId5"/>
    <p:sldId id="279" r:id="rId6"/>
    <p:sldId id="280" r:id="rId7"/>
    <p:sldId id="304" r:id="rId8"/>
    <p:sldId id="283" r:id="rId9"/>
    <p:sldId id="284" r:id="rId10"/>
    <p:sldId id="286" r:id="rId11"/>
    <p:sldId id="297" r:id="rId12"/>
    <p:sldId id="298" r:id="rId13"/>
    <p:sldId id="305" r:id="rId14"/>
    <p:sldId id="289" r:id="rId15"/>
    <p:sldId id="275" r:id="rId16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34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9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2733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15" y="451485"/>
            <a:ext cx="2354580" cy="9696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3705" y="1389380"/>
            <a:ext cx="749427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● Broadcom Videocore IV GPU</a:t>
            </a:r>
            <a:endParaRPr lang="en-US" sz="2400"/>
          </a:p>
          <a:p>
            <a:r>
              <a:rPr lang="en-US" sz="2400"/>
              <a:t>○ Tile-based renderer (TBR) that use up to four cores</a:t>
            </a:r>
            <a:endParaRPr lang="en-US" sz="2400"/>
          </a:p>
          <a:p>
            <a:r>
              <a:rPr lang="en-US" sz="2400"/>
              <a:t>○ 40 nm technology</a:t>
            </a:r>
            <a:endParaRPr lang="en-US" sz="2400"/>
          </a:p>
          <a:p>
            <a:r>
              <a:rPr lang="en-US" sz="2400"/>
              <a:t>○ Integrated graphics card so shared memory</a:t>
            </a:r>
            <a:endParaRPr lang="en-US" sz="2400"/>
          </a:p>
          <a:p>
            <a:r>
              <a:rPr lang="en-US" sz="2400"/>
              <a:t>● Capable of Blu-Ray quality of 1080p with </a:t>
            </a:r>
            <a:endParaRPr lang="en-US" sz="2400"/>
          </a:p>
          <a:p>
            <a:r>
              <a:rPr lang="en-US" sz="2400"/>
              <a:t>H.264 at 40Mb/s</a:t>
            </a:r>
            <a:endParaRPr lang="en-US" sz="2400"/>
          </a:p>
          <a:p>
            <a:r>
              <a:rPr lang="en-US" sz="2400"/>
              <a:t>● Graphics performance is similar to the Xbox 1</a:t>
            </a:r>
            <a:endParaRPr lang="en-US" sz="2400"/>
          </a:p>
          <a:p>
            <a:r>
              <a:rPr lang="en-US" sz="2400"/>
              <a:t>● 24 GFLOPS of general purpose </a:t>
            </a:r>
            <a:endParaRPr lang="en-US" sz="2400"/>
          </a:p>
          <a:p>
            <a:r>
              <a:rPr lang="en-US" sz="2400"/>
              <a:t>computational power</a:t>
            </a:r>
            <a:endParaRPr lang="en-US" sz="2400"/>
          </a:p>
          <a:p>
            <a:r>
              <a:rPr lang="en-US" sz="2400"/>
              <a:t>● Has texture filtering and DMA infrastructure</a:t>
            </a:r>
            <a:endParaRPr lang="en-US" sz="2400"/>
          </a:p>
          <a:p>
            <a:r>
              <a:rPr lang="en-US" sz="2400"/>
              <a:t>● OpenGL ES 1.1, OpenGL ES 2.0, hardware </a:t>
            </a:r>
            <a:endParaRPr lang="en-US" sz="2400"/>
          </a:p>
          <a:p>
            <a:r>
              <a:rPr lang="en-US" sz="2400"/>
              <a:t>accelerated OpenVG 1.1, Open EGL, and </a:t>
            </a:r>
            <a:endParaRPr lang="en-US" sz="2400"/>
          </a:p>
          <a:p>
            <a:r>
              <a:rPr lang="en-US" sz="2400"/>
              <a:t>OpenMAX</a:t>
            </a:r>
            <a:endParaRPr lang="en-US" sz="2400"/>
          </a:p>
        </p:txBody>
      </p:sp>
      <p:sp>
        <p:nvSpPr>
          <p:cNvPr id="6" name="Shape 81"/>
          <p:cNvSpPr>
            <a:spLocks noGrp="1"/>
          </p:cNvSpPr>
          <p:nvPr/>
        </p:nvSpPr>
        <p:spPr>
          <a:xfrm>
            <a:off x="295275" y="768985"/>
            <a:ext cx="8553450" cy="7023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GPU Overview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2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95275" y="768985"/>
            <a:ext cx="8553450" cy="7023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GPU Overview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2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creen Shot 2022-02-01 at 09.47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326515"/>
            <a:ext cx="4457700" cy="5016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608695" cy="222186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800" dirty="0"/>
              <a:t>Apa perbedaaan Mikrokontroller, Mikroprosesor, dan Minimum System?</a:t>
            </a:r>
            <a:endParaRPr lang="en-US" sz="28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800" dirty="0"/>
              <a:t>Sebutkan Jenis dan macam-macam Single Board Computer (sertakan gambar alat)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1097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Installasi simulator software </a:t>
            </a:r>
            <a:r>
              <a:rPr lang="en-US" sz="2800" dirty="0">
                <a:sym typeface="+mn-ea"/>
              </a:rPr>
              <a:t>Raspberri Pi di Proteus. Jelaskan tahapan installasi.</a:t>
            </a:r>
            <a:endParaRPr lang="en-US" sz="28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hape 80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57250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600" b="1" dirty="0">
                <a:latin typeface="Arial" panose="020B0704020202020204" pitchFamily="34" charset="0"/>
                <a:sym typeface="Arial" panose="020B0704020202020204" pitchFamily="34" charset="0"/>
              </a:rPr>
              <a:t>INTERFACING PERIPHERAL</a:t>
            </a:r>
            <a:endParaRPr lang="en-US" altLang="en-US" sz="3600" b="1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6146" name="Shape 81"/>
          <p:cNvSpPr>
            <a:spLocks noGrp="1"/>
          </p:cNvSpPr>
          <p:nvPr>
            <p:ph idx="1"/>
          </p:nvPr>
        </p:nvSpPr>
        <p:spPr>
          <a:xfrm>
            <a:off x="428625" y="1809750"/>
            <a:ext cx="8258175" cy="2074863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id-ID" altLang="x-none" sz="3000" dirty="0"/>
              <a:t>Kontrak Perkuliahan </a:t>
            </a:r>
            <a:r>
              <a:rPr lang="en-US" altLang="id-ID" sz="3000" dirty="0"/>
              <a:t>&amp;</a:t>
            </a:r>
            <a:r>
              <a:rPr lang="id-ID" altLang="x-none" sz="3000" dirty="0"/>
              <a:t> </a:t>
            </a:r>
            <a:r>
              <a:rPr lang="en-US" sz="3000" dirty="0"/>
              <a:t>I</a:t>
            </a:r>
            <a:r>
              <a:rPr lang="id-ID" altLang="x-none" sz="3000" dirty="0"/>
              <a:t>nstrume</a:t>
            </a:r>
            <a:r>
              <a:rPr lang="en-US" altLang="id-ID" sz="3000" dirty="0"/>
              <a:t>nt </a:t>
            </a:r>
            <a:r>
              <a:rPr lang="en-US" sz="3000" dirty="0"/>
              <a:t>A</a:t>
            </a:r>
            <a:r>
              <a:rPr lang="id-ID" altLang="x-none" sz="3000" dirty="0"/>
              <a:t>ssesment 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id-ID" altLang="x-none" sz="3000" dirty="0"/>
              <a:t>R</a:t>
            </a:r>
            <a:r>
              <a:rPr lang="en-US" sz="3000" dirty="0"/>
              <a:t>encana </a:t>
            </a:r>
            <a:r>
              <a:rPr lang="id-ID" altLang="x-none" sz="3000" dirty="0"/>
              <a:t>P</a:t>
            </a:r>
            <a:r>
              <a:rPr lang="en-US" sz="3000" dirty="0"/>
              <a:t>embelajaran </a:t>
            </a:r>
            <a:r>
              <a:rPr lang="id-ID" altLang="x-none" sz="3000" dirty="0"/>
              <a:t>S</a:t>
            </a:r>
            <a:r>
              <a:rPr lang="en-US" sz="3000" dirty="0"/>
              <a:t>emester </a:t>
            </a:r>
            <a:r>
              <a:rPr lang="en-US" altLang="zh-CN" sz="3000" dirty="0"/>
              <a:t>(RPS)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olidFill>
                  <a:srgbClr val="000000"/>
                </a:solidFill>
                <a:sym typeface="Arial" panose="020B0704020202020204" pitchFamily="34" charset="0"/>
              </a:rPr>
              <a:t>- Tugas Mandiri (Teori &amp; Praktikum)</a:t>
            </a:r>
            <a:endParaRPr lang="en-US" sz="3000" dirty="0">
              <a:solidFill>
                <a:srgbClr val="000000"/>
              </a:solidFill>
              <a:sym typeface="Arial" panose="020B07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altLang="zh-CN" sz="3000" dirty="0">
                <a:solidFill>
                  <a:srgbClr val="000000"/>
                </a:solidFill>
                <a:sym typeface="Arial" panose="020B0704020202020204" pitchFamily="34" charset="0"/>
              </a:rPr>
              <a:t>- Buku Acuan :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algn="r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2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52" name="Shape 80"/>
          <p:cNvSpPr>
            <a:spLocks noGrp="1"/>
          </p:cNvSpPr>
          <p:nvPr/>
        </p:nvSpPr>
        <p:spPr>
          <a:xfrm>
            <a:off x="457200" y="228600"/>
            <a:ext cx="3552825" cy="8572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/>
          <a:p>
            <a:pPr indent="0" eaLnBrk="0" hangingPunct="0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Introduction</a:t>
            </a:r>
            <a:endParaRPr lang="en-US" altLang="en-US" sz="3200" b="1" u="sng" dirty="0">
              <a:latin typeface="Arial" panose="020B0704020202020204" pitchFamily="34" charset="0"/>
              <a:sym typeface="Arial" panose="020B0704020202020204" pitchFamily="34" charset="0"/>
            </a:endParaRPr>
          </a:p>
        </p:txBody>
      </p:sp>
      <p:pic>
        <p:nvPicPr>
          <p:cNvPr id="2" name="Picture 1" descr="Screen Shot 2022-02-01 at 09.54.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" y="4026535"/>
            <a:ext cx="1771015" cy="2211070"/>
          </a:xfrm>
          <a:prstGeom prst="rect">
            <a:avLst/>
          </a:prstGeom>
        </p:spPr>
      </p:pic>
      <p:pic>
        <p:nvPicPr>
          <p:cNvPr id="3" name="Picture 2" descr="Screen Shot 2022-02-01 at 09.55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35" y="4027170"/>
            <a:ext cx="1748790" cy="2210435"/>
          </a:xfrm>
          <a:prstGeom prst="rect">
            <a:avLst/>
          </a:prstGeom>
        </p:spPr>
      </p:pic>
      <p:pic>
        <p:nvPicPr>
          <p:cNvPr id="4" name="Picture 3" descr="Screen Shot 2022-02-01 at 09.55.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80" y="4026535"/>
            <a:ext cx="1722120" cy="2211070"/>
          </a:xfrm>
          <a:prstGeom prst="rect">
            <a:avLst/>
          </a:prstGeom>
        </p:spPr>
      </p:pic>
      <p:pic>
        <p:nvPicPr>
          <p:cNvPr id="6" name="Picture 5" descr="Screen Shot 2022-02-01 at 09.58.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15" y="4026535"/>
            <a:ext cx="1695450" cy="22104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2148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Interfacing with Raspberry Pi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Konsep Interfacing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What is a Raspberry Pi?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Model Variants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Specifications Overview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Pipeline Flow for Multiplication Operations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GPU Overview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10071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Konsep Interfacing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2-01 at 09.36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504950"/>
            <a:ext cx="8150225" cy="4239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 Shot 2022-02-01 at 09.39.0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5F6">
                  <a:alpha val="100000"/>
                </a:srgbClr>
              </a:clrFrom>
              <a:clrTo>
                <a:srgbClr val="F6F5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995" y="4543425"/>
            <a:ext cx="2438400" cy="1841500"/>
          </a:xfrm>
          <a:prstGeom prst="rect">
            <a:avLst/>
          </a:prstGeom>
        </p:spPr>
      </p:pic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608695" cy="68707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What is a Raspberry Pi?</a:t>
            </a:r>
            <a:endParaRPr lang="en-US" sz="3000" b="1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2-01 at 09.38.38"/>
          <p:cNvPicPr>
            <a:picLocks noChangeAspect="1"/>
          </p:cNvPicPr>
          <p:nvPr/>
        </p:nvPicPr>
        <p:blipFill>
          <a:blip r:embed="rId2">
            <a:clrChange>
              <a:clrFrom>
                <a:srgbClr val="F7F6F6">
                  <a:alpha val="100000"/>
                </a:srgbClr>
              </a:clrFrom>
              <a:clrTo>
                <a:srgbClr val="F7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" y="3147695"/>
            <a:ext cx="3263900" cy="2273300"/>
          </a:xfrm>
          <a:prstGeom prst="rect">
            <a:avLst/>
          </a:prstGeom>
        </p:spPr>
      </p:pic>
      <p:pic>
        <p:nvPicPr>
          <p:cNvPr id="6" name="Picture 5" descr="Screen Shot 2022-02-01 at 09.39.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55" y="3470910"/>
            <a:ext cx="3305810" cy="1627505"/>
          </a:xfrm>
          <a:prstGeom prst="rect">
            <a:avLst/>
          </a:prstGeom>
        </p:spPr>
      </p:pic>
      <p:pic>
        <p:nvPicPr>
          <p:cNvPr id="7" name="Picture 6" descr="Screen Shot 2022-02-01 at 09.41.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95" y="1685925"/>
            <a:ext cx="1892300" cy="2374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608695" cy="68707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What is a Raspberry Pi?</a:t>
            </a:r>
            <a:endParaRPr lang="en-US" sz="3000" b="1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8605" y="1771650"/>
            <a:ext cx="831723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Raspberry Pi is a credit-card sized single-board computer designed and manufactured by the Raspberry Pi foundation in the United Kingdom. </a:t>
            </a:r>
            <a:endParaRPr lang="en-US" sz="2800"/>
          </a:p>
          <a:p>
            <a:r>
              <a:rPr lang="en-US" sz="2800"/>
              <a:t>Raspberry Pi has an ARMv6 700 MHz single-core processor, a VideoCore IV GPU  and 512MB of RAM. it uses an SD card for its operating system and data storage.</a:t>
            </a:r>
            <a:endParaRPr lang="en-US" sz="2800"/>
          </a:p>
          <a:p>
            <a:endParaRPr lang="en-US" sz="2800"/>
          </a:p>
          <a:p>
            <a:r>
              <a:rPr lang="en-US" sz="2800"/>
              <a:t>The Raspberry Pi officially supports Raspbian, a lightweight linux OS based on  Debian.</a:t>
            </a:r>
            <a:endParaRPr lang="en-US" sz="28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41680"/>
            <a:ext cx="8659495" cy="63817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Model Variants</a:t>
            </a:r>
            <a:endParaRPr lang="en-US"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2-01 at 09.42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015" y="1711960"/>
            <a:ext cx="8273415" cy="343408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98450" y="782320"/>
            <a:ext cx="8553450" cy="6445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Specifications Overview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8450" y="1426845"/>
            <a:ext cx="510921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Model B</a:t>
            </a:r>
            <a:endParaRPr lang="en-US" sz="2000"/>
          </a:p>
          <a:p>
            <a:r>
              <a:rPr lang="en-US" sz="2000"/>
              <a:t>○ Processor: Broadcom BCM2835</a:t>
            </a:r>
            <a:endParaRPr lang="en-US" sz="2000"/>
          </a:p>
          <a:p>
            <a:r>
              <a:rPr lang="en-US" sz="2000"/>
              <a:t>○ CPU: ARM 1176JZFS (ARM 11 w/ v6 </a:t>
            </a:r>
            <a:endParaRPr lang="en-US" sz="2000"/>
          </a:p>
          <a:p>
            <a:r>
              <a:rPr lang="en-US" sz="2000"/>
              <a:t>core, floating pt @ 700MHz)</a:t>
            </a:r>
            <a:endParaRPr lang="en-US" sz="2000"/>
          </a:p>
          <a:p>
            <a:r>
              <a:rPr lang="en-US" sz="2000"/>
              <a:t>○ GPU: Videocore IV GPU</a:t>
            </a:r>
            <a:endParaRPr lang="en-US" sz="2000"/>
          </a:p>
          <a:p>
            <a:r>
              <a:rPr lang="en-US" sz="2000"/>
              <a:t>○ RAM: 512 MB </a:t>
            </a:r>
            <a:endParaRPr lang="en-US" sz="2000"/>
          </a:p>
          <a:p>
            <a:r>
              <a:rPr lang="en-US" sz="2000"/>
              <a:t>○ USB: 2 USB 2.0</a:t>
            </a:r>
            <a:endParaRPr lang="en-US" sz="2000"/>
          </a:p>
          <a:p>
            <a:r>
              <a:rPr lang="en-US" sz="2000"/>
              <a:t>○ Network: Ethernet</a:t>
            </a:r>
            <a:endParaRPr lang="en-US" sz="2000"/>
          </a:p>
          <a:p>
            <a:r>
              <a:rPr lang="en-US" sz="2000"/>
              <a:t>○ Video out: HDMI</a:t>
            </a:r>
            <a:endParaRPr lang="en-US" sz="2000"/>
          </a:p>
          <a:p>
            <a:r>
              <a:rPr lang="en-US" sz="2000"/>
              <a:t>○ Audio out: 3.5 mm jack </a:t>
            </a:r>
            <a:endParaRPr lang="en-US" sz="2000"/>
          </a:p>
          <a:p>
            <a:r>
              <a:rPr lang="en-US" sz="2000"/>
              <a:t>○ SD Card Storage (Up to 32GB)</a:t>
            </a:r>
            <a:endParaRPr lang="en-US" sz="2000"/>
          </a:p>
          <a:p>
            <a:r>
              <a:rPr lang="en-US" sz="2000"/>
              <a:t>○ Micro USB power</a:t>
            </a:r>
            <a:endParaRPr lang="en-US" sz="2000"/>
          </a:p>
          <a:p>
            <a:r>
              <a:rPr lang="en-US" sz="2000"/>
              <a:t>○ Display Serial Interface Port (DSI)</a:t>
            </a:r>
            <a:endParaRPr lang="en-US" sz="2000"/>
          </a:p>
          <a:p>
            <a:r>
              <a:rPr lang="en-US" sz="2000"/>
              <a:t>○ Camera Serial Interface Port (CSI)</a:t>
            </a:r>
            <a:endParaRPr lang="en-US" sz="2000"/>
          </a:p>
        </p:txBody>
      </p:sp>
      <p:pic>
        <p:nvPicPr>
          <p:cNvPr id="3" name="Picture 2" descr="Screen Shot 2022-02-01 at 09.45.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235" y="1708150"/>
            <a:ext cx="4177665" cy="39458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98450" y="782320"/>
            <a:ext cx="8553450" cy="55054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Pipeline Flow for Multiplication Operations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2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2-02-01 at 09.46.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618615"/>
            <a:ext cx="7988300" cy="44653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2477</Words>
  <Application>WPS Writer</Application>
  <PresentationFormat>On-screen Show (4:3)</PresentationFormat>
  <Paragraphs>153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INTERFACING PERIPHERAL</vt:lpstr>
      <vt:lpstr>Tables of Content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343</cp:revision>
  <dcterms:created xsi:type="dcterms:W3CDTF">2023-09-27T16:39:26Z</dcterms:created>
  <dcterms:modified xsi:type="dcterms:W3CDTF">2023-09-27T16:39:26Z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