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 varScale="1">
        <p:scale>
          <a:sx n="69" d="100"/>
          <a:sy n="69" d="100"/>
        </p:scale>
        <p:origin x="5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smtClean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1184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652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9672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058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1079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782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3/24/2020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55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3/24/2020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949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3/24/2020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158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747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4698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smtClean="0"/>
              <a:pPr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1141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ahyanipratisti@darmajaya.ac.id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6497782" cy="146304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BISNIS INTERNASIONAL </a:t>
            </a:r>
            <a:br>
              <a:rPr lang="en-US" dirty="0" smtClean="0"/>
            </a:br>
            <a:r>
              <a:rPr lang="en-US" sz="2700" dirty="0" smtClean="0"/>
              <a:t>Man 19202</a:t>
            </a:r>
            <a:br>
              <a:rPr lang="en-US" sz="2700" dirty="0" smtClean="0"/>
            </a:br>
            <a:r>
              <a:rPr lang="en-US" sz="2700" dirty="0" smtClean="0"/>
              <a:t>2/0 </a:t>
            </a:r>
            <a:r>
              <a:rPr lang="en-US" sz="2700" dirty="0" err="1" smtClean="0"/>
              <a:t>sks</a:t>
            </a: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 err="1" smtClean="0"/>
              <a:t>prasyarat</a:t>
            </a:r>
            <a:r>
              <a:rPr lang="en-US" sz="2700" smtClean="0"/>
              <a:t>: PENGANTAR BISNIS</a:t>
            </a: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65818" y="5167745"/>
            <a:ext cx="4745182" cy="125543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Cahyani Pratisti</a:t>
            </a:r>
          </a:p>
          <a:p>
            <a:r>
              <a:rPr lang="en-US" dirty="0" smtClean="0"/>
              <a:t>Office: China Corner, </a:t>
            </a:r>
            <a:r>
              <a:rPr lang="en-US" dirty="0" err="1" smtClean="0"/>
              <a:t>Gedung</a:t>
            </a:r>
            <a:r>
              <a:rPr lang="en-US" dirty="0" smtClean="0"/>
              <a:t> D, IIB </a:t>
            </a:r>
            <a:r>
              <a:rPr lang="en-US" dirty="0" err="1" smtClean="0"/>
              <a:t>Darmajaya</a:t>
            </a:r>
            <a:endParaRPr lang="en-US" dirty="0" smtClean="0"/>
          </a:p>
          <a:p>
            <a:r>
              <a:rPr lang="en-US" dirty="0" smtClean="0"/>
              <a:t>E-mail: </a:t>
            </a:r>
            <a:r>
              <a:rPr lang="en-US" dirty="0" smtClean="0">
                <a:hlinkClick r:id="rId2"/>
              </a:rPr>
              <a:t>cahyanipratisti@darmajaya.ac.id</a:t>
            </a:r>
            <a:endParaRPr lang="en-US" dirty="0" smtClean="0"/>
          </a:p>
          <a:p>
            <a:r>
              <a:rPr lang="en-US" dirty="0" err="1" smtClean="0"/>
              <a:t>Hp</a:t>
            </a:r>
            <a:r>
              <a:rPr lang="en-US" dirty="0" smtClean="0"/>
              <a:t> : +6281215500959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070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Biodata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Nama</a:t>
            </a:r>
            <a:r>
              <a:rPr lang="en-US" dirty="0" smtClean="0"/>
              <a:t>				: Cahyani Pratisti, </a:t>
            </a:r>
            <a:r>
              <a:rPr lang="en-US" dirty="0" err="1" smtClean="0"/>
              <a:t>S.Pi</a:t>
            </a:r>
            <a:r>
              <a:rPr lang="en-US" dirty="0" smtClean="0"/>
              <a:t>., MBA</a:t>
            </a:r>
          </a:p>
          <a:p>
            <a:r>
              <a:rPr lang="en-US" dirty="0" err="1" smtClean="0"/>
              <a:t>Jabatan</a:t>
            </a:r>
            <a:r>
              <a:rPr lang="en-US" dirty="0" smtClean="0"/>
              <a:t>			: </a:t>
            </a:r>
            <a:r>
              <a:rPr lang="en-US" dirty="0" err="1" smtClean="0"/>
              <a:t>Koordinator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endParaRPr lang="en-US" dirty="0" smtClean="0"/>
          </a:p>
          <a:p>
            <a:r>
              <a:rPr lang="en-US" dirty="0" smtClean="0"/>
              <a:t>MK yang </a:t>
            </a:r>
            <a:r>
              <a:rPr lang="en-US" dirty="0" err="1" smtClean="0"/>
              <a:t>pernah</a:t>
            </a:r>
            <a:r>
              <a:rPr lang="en-US" dirty="0" smtClean="0"/>
              <a:t> </a:t>
            </a:r>
            <a:r>
              <a:rPr lang="en-US" dirty="0" err="1" smtClean="0"/>
              <a:t>diampu</a:t>
            </a:r>
            <a:r>
              <a:rPr lang="en-US" dirty="0" smtClean="0"/>
              <a:t>	: </a:t>
            </a:r>
          </a:p>
          <a:p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r>
              <a:rPr lang="en-US" dirty="0" smtClean="0"/>
              <a:t>, </a:t>
            </a:r>
            <a:r>
              <a:rPr lang="en-US" dirty="0" err="1" smtClean="0"/>
              <a:t>Pengantar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, </a:t>
            </a:r>
            <a:r>
              <a:rPr lang="en-US" dirty="0" err="1" smtClean="0"/>
              <a:t>Pengantar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,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,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,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,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,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Merek</a:t>
            </a:r>
            <a:r>
              <a:rPr lang="en-US" dirty="0" smtClean="0"/>
              <a:t>, </a:t>
            </a:r>
            <a:r>
              <a:rPr lang="en-US" dirty="0" err="1" smtClean="0"/>
              <a:t>Pemasaran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Reseach</a:t>
            </a:r>
            <a:r>
              <a:rPr lang="en-US" dirty="0" smtClean="0"/>
              <a:t> interest		: </a:t>
            </a:r>
          </a:p>
          <a:p>
            <a:r>
              <a:rPr lang="en-US" dirty="0" smtClean="0"/>
              <a:t>sustainable development, youth and female behavior, green marketing, community development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136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7146" y="335834"/>
            <a:ext cx="9720072" cy="938784"/>
          </a:xfrm>
        </p:spPr>
        <p:txBody>
          <a:bodyPr/>
          <a:lstStyle/>
          <a:p>
            <a:r>
              <a:rPr lang="en-US" dirty="0" smtClean="0"/>
              <a:t>BISNIS INTERNASIONAL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274618"/>
            <a:ext cx="9720073" cy="5034743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Mempelajari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tentang</a:t>
            </a:r>
            <a:r>
              <a:rPr lang="en-US" sz="2400" dirty="0" smtClean="0">
                <a:solidFill>
                  <a:srgbClr val="FF0000"/>
                </a:solidFill>
              </a:rPr>
              <a:t>:</a:t>
            </a:r>
          </a:p>
          <a:p>
            <a:r>
              <a:rPr lang="en-US" sz="2400" dirty="0" err="1" smtClean="0"/>
              <a:t>Hakikat</a:t>
            </a:r>
            <a:r>
              <a:rPr lang="en-US" sz="2400" dirty="0" smtClean="0"/>
              <a:t> </a:t>
            </a:r>
            <a:r>
              <a:rPr lang="en-US" sz="2400" dirty="0" err="1" smtClean="0"/>
              <a:t>bisnis</a:t>
            </a:r>
            <a:r>
              <a:rPr lang="en-US" sz="2400" dirty="0" smtClean="0"/>
              <a:t> </a:t>
            </a:r>
            <a:r>
              <a:rPr lang="en-US" sz="2400" dirty="0" err="1" smtClean="0"/>
              <a:t>internasional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tiga</a:t>
            </a:r>
            <a:r>
              <a:rPr lang="en-US" sz="2400" dirty="0" smtClean="0"/>
              <a:t> </a:t>
            </a:r>
            <a:r>
              <a:rPr lang="en-US" sz="2400" dirty="0" err="1" smtClean="0"/>
              <a:t>lingkungan</a:t>
            </a:r>
            <a:r>
              <a:rPr lang="en-US" sz="2400" dirty="0" smtClean="0"/>
              <a:t> </a:t>
            </a:r>
            <a:r>
              <a:rPr lang="en-US" sz="2400" dirty="0" err="1" smtClean="0"/>
              <a:t>dimana</a:t>
            </a:r>
            <a:r>
              <a:rPr lang="en-US" sz="2400" dirty="0" smtClean="0"/>
              <a:t> </a:t>
            </a:r>
            <a:r>
              <a:rPr lang="en-US" sz="2400" dirty="0" err="1" smtClean="0"/>
              <a:t>bisnis</a:t>
            </a:r>
            <a:r>
              <a:rPr lang="en-US" sz="2400" dirty="0" smtClean="0"/>
              <a:t> </a:t>
            </a:r>
            <a:r>
              <a:rPr lang="en-US" sz="2400" dirty="0" err="1" smtClean="0"/>
              <a:t>internasional</a:t>
            </a:r>
            <a:r>
              <a:rPr lang="en-US" sz="2400" dirty="0" smtClean="0"/>
              <a:t>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; </a:t>
            </a:r>
            <a:r>
              <a:rPr lang="en-US" sz="2400" dirty="0" err="1" smtClean="0"/>
              <a:t>Pentingnya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organisasi-organisasi</a:t>
            </a:r>
            <a:r>
              <a:rPr lang="en-US" sz="2400" dirty="0" smtClean="0"/>
              <a:t> </a:t>
            </a:r>
            <a:r>
              <a:rPr lang="en-US" sz="2400" dirty="0" err="1" smtClean="0"/>
              <a:t>internasional</a:t>
            </a:r>
            <a:r>
              <a:rPr lang="en-US" sz="2400" dirty="0" smtClean="0"/>
              <a:t> </a:t>
            </a:r>
            <a:r>
              <a:rPr lang="en-US" sz="2400" dirty="0" err="1" smtClean="0"/>
              <a:t>serta</a:t>
            </a:r>
            <a:r>
              <a:rPr lang="en-US" sz="2400" dirty="0" smtClean="0"/>
              <a:t> </a:t>
            </a:r>
            <a:r>
              <a:rPr lang="en-US" sz="2400" dirty="0" err="1" smtClean="0"/>
              <a:t>bagaimana</a:t>
            </a:r>
            <a:r>
              <a:rPr lang="en-US" sz="2400" dirty="0" smtClean="0"/>
              <a:t> </a:t>
            </a:r>
            <a:r>
              <a:rPr lang="en-US" sz="2400" dirty="0" err="1" smtClean="0"/>
              <a:t>mereka</a:t>
            </a:r>
            <a:r>
              <a:rPr lang="en-US" sz="2400" dirty="0" smtClean="0"/>
              <a:t> </a:t>
            </a:r>
            <a:r>
              <a:rPr lang="en-US" sz="2400" dirty="0" err="1" smtClean="0"/>
              <a:t>mempengaruhi</a:t>
            </a:r>
            <a:r>
              <a:rPr lang="en-US" sz="2400" dirty="0" smtClean="0"/>
              <a:t> </a:t>
            </a:r>
            <a:r>
              <a:rPr lang="en-US" sz="2400" dirty="0" err="1" smtClean="0"/>
              <a:t>bisnis</a:t>
            </a:r>
            <a:r>
              <a:rPr lang="en-US" sz="2400" dirty="0" smtClean="0"/>
              <a:t> di level </a:t>
            </a:r>
            <a:r>
              <a:rPr lang="en-US" sz="2400" dirty="0" err="1" smtClean="0"/>
              <a:t>internasional</a:t>
            </a:r>
            <a:r>
              <a:rPr lang="en-US" sz="2400" dirty="0" smtClean="0"/>
              <a:t>; </a:t>
            </a:r>
            <a:r>
              <a:rPr lang="en-US" sz="2400" dirty="0" err="1" smtClean="0"/>
              <a:t>Kekuatan-kekuatan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tidak</a:t>
            </a:r>
            <a:r>
              <a:rPr lang="en-US" sz="2400" dirty="0" smtClean="0"/>
              <a:t> bias </a:t>
            </a:r>
            <a:r>
              <a:rPr lang="en-US" sz="2400" dirty="0" err="1" smtClean="0"/>
              <a:t>dikendalikan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bekerja</a:t>
            </a:r>
            <a:r>
              <a:rPr lang="en-US" sz="2400" dirty="0" smtClean="0"/>
              <a:t> di </a:t>
            </a:r>
            <a:r>
              <a:rPr lang="en-US" sz="2400" dirty="0" err="1" smtClean="0"/>
              <a:t>semua</a:t>
            </a:r>
            <a:r>
              <a:rPr lang="en-US" sz="2400" dirty="0" smtClean="0"/>
              <a:t> </a:t>
            </a:r>
            <a:r>
              <a:rPr lang="en-US" sz="2400" dirty="0" err="1" smtClean="0"/>
              <a:t>lingkungan</a:t>
            </a:r>
            <a:r>
              <a:rPr lang="en-US" sz="2400" dirty="0" smtClean="0"/>
              <a:t> </a:t>
            </a:r>
            <a:r>
              <a:rPr lang="en-US" sz="2400" dirty="0" err="1" smtClean="0"/>
              <a:t>bisnis</a:t>
            </a:r>
            <a:r>
              <a:rPr lang="en-US" sz="2400" dirty="0" smtClean="0"/>
              <a:t> </a:t>
            </a:r>
            <a:r>
              <a:rPr lang="en-US" sz="2400" dirty="0" err="1" smtClean="0"/>
              <a:t>internasional</a:t>
            </a:r>
            <a:r>
              <a:rPr lang="en-US" sz="2400" dirty="0" smtClean="0"/>
              <a:t>; </a:t>
            </a:r>
            <a:r>
              <a:rPr lang="en-US" sz="2400" dirty="0" err="1" smtClean="0"/>
              <a:t>Bagaimana</a:t>
            </a:r>
            <a:r>
              <a:rPr lang="en-US" sz="2400" dirty="0" smtClean="0"/>
              <a:t> </a:t>
            </a:r>
            <a:r>
              <a:rPr lang="en-US" sz="2400" dirty="0" err="1" smtClean="0"/>
              <a:t>cara</a:t>
            </a:r>
            <a:r>
              <a:rPr lang="en-US" sz="2400" dirty="0" smtClean="0"/>
              <a:t> </a:t>
            </a:r>
            <a:r>
              <a:rPr lang="en-US" sz="2400" dirty="0" err="1" smtClean="0"/>
              <a:t>manajer</a:t>
            </a:r>
            <a:r>
              <a:rPr lang="en-US" sz="2400" dirty="0" smtClean="0"/>
              <a:t> </a:t>
            </a:r>
            <a:r>
              <a:rPr lang="en-US" sz="2400" dirty="0" err="1" smtClean="0"/>
              <a:t>berurusan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seluruh</a:t>
            </a:r>
            <a:r>
              <a:rPr lang="en-US" sz="2400" dirty="0" smtClean="0"/>
              <a:t> </a:t>
            </a:r>
            <a:r>
              <a:rPr lang="en-US" sz="2400" dirty="0" err="1" smtClean="0"/>
              <a:t>kekuatan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mempengaruhi</a:t>
            </a:r>
            <a:r>
              <a:rPr lang="en-US" sz="2400" dirty="0" smtClean="0"/>
              <a:t> </a:t>
            </a:r>
            <a:r>
              <a:rPr lang="en-US" sz="2400" dirty="0" err="1" smtClean="0"/>
              <a:t>bisnis</a:t>
            </a:r>
            <a:r>
              <a:rPr lang="en-US" sz="2400" dirty="0" smtClean="0"/>
              <a:t>.</a:t>
            </a:r>
            <a:r>
              <a:rPr lang="en-US" sz="2400" dirty="0" smtClean="0"/>
              <a:t> </a:t>
            </a:r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en-US" sz="2400" dirty="0" err="1" smtClean="0">
                <a:solidFill>
                  <a:srgbClr val="FF0000"/>
                </a:solidFill>
              </a:rPr>
              <a:t>Capaian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Pembelajaran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lulusan</a:t>
            </a:r>
            <a:r>
              <a:rPr lang="en-US" sz="2400" dirty="0" smtClean="0">
                <a:solidFill>
                  <a:srgbClr val="FF0000"/>
                </a:solidFill>
              </a:rPr>
              <a:t> (CPL)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CP </a:t>
            </a:r>
            <a:r>
              <a:rPr lang="en-US" sz="2400" dirty="0" err="1" smtClean="0">
                <a:solidFill>
                  <a:srgbClr val="FF0000"/>
                </a:solidFill>
              </a:rPr>
              <a:t>Keterampilan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khusus</a:t>
            </a:r>
            <a:r>
              <a:rPr lang="en-US" sz="2400" dirty="0" smtClean="0">
                <a:solidFill>
                  <a:srgbClr val="FF0000"/>
                </a:solidFill>
              </a:rPr>
              <a:t>: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sz="2400" dirty="0" err="1" smtClean="0"/>
              <a:t>Mahasiswa</a:t>
            </a:r>
            <a:r>
              <a:rPr lang="en-US" sz="2400" dirty="0" smtClean="0"/>
              <a:t> m</a:t>
            </a:r>
            <a:r>
              <a:rPr lang="id-ID" sz="2400" dirty="0" smtClean="0"/>
              <a:t>ampu </a:t>
            </a:r>
            <a:r>
              <a:rPr lang="id-ID" sz="2400" dirty="0"/>
              <a:t>mengidentifikasikan masalah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peluang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bisnis</a:t>
            </a:r>
            <a:r>
              <a:rPr lang="en-US" sz="2400" dirty="0"/>
              <a:t> global </a:t>
            </a:r>
            <a:r>
              <a:rPr lang="id-ID" sz="2400" dirty="0"/>
              <a:t>dan mengambil tindakan solutif yang tepat berdasarkan alternatif yang </a:t>
            </a:r>
            <a:r>
              <a:rPr lang="id-ID" sz="2400" dirty="0" smtClean="0"/>
              <a:t>dikembangkan</a:t>
            </a:r>
            <a:endParaRPr lang="en-US" sz="2400" dirty="0" smtClean="0"/>
          </a:p>
          <a:p>
            <a:pPr lvl="0">
              <a:buFont typeface="Arial" panose="020B0604020202020204" pitchFamily="34" charset="0"/>
              <a:buChar char="•"/>
            </a:pPr>
            <a:r>
              <a:rPr lang="en-US" sz="2400" dirty="0" err="1" smtClean="0"/>
              <a:t>Mahasiswa</a:t>
            </a:r>
            <a:r>
              <a:rPr lang="en-US" sz="2400" dirty="0" smtClean="0"/>
              <a:t> m</a:t>
            </a:r>
            <a:r>
              <a:rPr lang="id-ID" sz="2400" dirty="0" smtClean="0"/>
              <a:t>ampu </a:t>
            </a:r>
            <a:r>
              <a:rPr lang="en-US" sz="2400" dirty="0" err="1"/>
              <a:t>mengidentifikasi</a:t>
            </a:r>
            <a:r>
              <a:rPr lang="en-US" sz="2400" dirty="0"/>
              <a:t> </a:t>
            </a:r>
            <a:r>
              <a:rPr lang="en-US" sz="2400" dirty="0" err="1"/>
              <a:t>potensi-potensi</a:t>
            </a:r>
            <a:r>
              <a:rPr lang="en-US" sz="2400" dirty="0"/>
              <a:t> Indonesia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bisnis</a:t>
            </a:r>
            <a:r>
              <a:rPr lang="en-US" sz="2400" dirty="0"/>
              <a:t> </a:t>
            </a:r>
            <a:r>
              <a:rPr lang="en-US" sz="2400" dirty="0" err="1"/>
              <a:t>internasional</a:t>
            </a:r>
            <a:endParaRPr lang="en-US" sz="2400" dirty="0"/>
          </a:p>
          <a:p>
            <a:r>
              <a:rPr lang="id-ID" sz="2400" dirty="0"/>
              <a:t> 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8227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495439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Lanjutan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260764"/>
            <a:ext cx="9720073" cy="5048596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CP </a:t>
            </a:r>
            <a:r>
              <a:rPr lang="en-US" sz="3200" dirty="0" err="1" smtClean="0">
                <a:solidFill>
                  <a:srgbClr val="FF0000"/>
                </a:solidFill>
              </a:rPr>
              <a:t>Pengetahuan</a:t>
            </a:r>
            <a:r>
              <a:rPr lang="en-US" sz="3200" dirty="0" smtClean="0">
                <a:solidFill>
                  <a:srgbClr val="FF0000"/>
                </a:solidFill>
              </a:rPr>
              <a:t>:</a:t>
            </a:r>
          </a:p>
          <a:p>
            <a:r>
              <a:rPr lang="en-US" dirty="0" smtClean="0"/>
              <a:t>- </a:t>
            </a:r>
            <a:r>
              <a:rPr lang="en-US" dirty="0" err="1"/>
              <a:t>M</a:t>
            </a:r>
            <a:r>
              <a:rPr lang="en-US" dirty="0" err="1" smtClean="0"/>
              <a:t>enguasai</a:t>
            </a:r>
            <a:r>
              <a:rPr lang="en-US" dirty="0" smtClean="0"/>
              <a:t> </a:t>
            </a:r>
            <a:r>
              <a:rPr lang="en-US" dirty="0" err="1"/>
              <a:t>konsep</a:t>
            </a:r>
            <a:r>
              <a:rPr lang="en-US" dirty="0"/>
              <a:t>, </a:t>
            </a:r>
            <a:r>
              <a:rPr lang="en-US" dirty="0" err="1"/>
              <a:t>prinsip</a:t>
            </a:r>
            <a:r>
              <a:rPr lang="en-US" dirty="0"/>
              <a:t>, </a:t>
            </a:r>
            <a:r>
              <a:rPr lang="en-US" dirty="0" err="1"/>
              <a:t>aturan</a:t>
            </a:r>
            <a:r>
              <a:rPr lang="en-US" dirty="0"/>
              <a:t>, </a:t>
            </a:r>
            <a:r>
              <a:rPr lang="en-US" dirty="0" err="1"/>
              <a:t>permasalahan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global.</a:t>
            </a:r>
          </a:p>
          <a:p>
            <a:endParaRPr lang="en-US" dirty="0"/>
          </a:p>
          <a:p>
            <a:r>
              <a:rPr lang="en-US" sz="3200" dirty="0" err="1" smtClean="0">
                <a:solidFill>
                  <a:srgbClr val="FF0000"/>
                </a:solidFill>
              </a:rPr>
              <a:t>Capaian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Pembelajaran</a:t>
            </a:r>
            <a:r>
              <a:rPr lang="en-US" sz="3200" dirty="0" smtClean="0">
                <a:solidFill>
                  <a:srgbClr val="FF0000"/>
                </a:solidFill>
              </a:rPr>
              <a:t> Mata </a:t>
            </a:r>
            <a:r>
              <a:rPr lang="en-US" sz="3200" dirty="0" err="1" smtClean="0">
                <a:solidFill>
                  <a:srgbClr val="FF0000"/>
                </a:solidFill>
              </a:rPr>
              <a:t>Kuliah</a:t>
            </a:r>
            <a:r>
              <a:rPr lang="en-US" sz="3200" dirty="0" smtClean="0">
                <a:solidFill>
                  <a:srgbClr val="FF0000"/>
                </a:solidFill>
              </a:rPr>
              <a:t>:</a:t>
            </a:r>
          </a:p>
          <a:p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, </a:t>
            </a:r>
            <a:r>
              <a:rPr lang="en-US" dirty="0" err="1"/>
              <a:t>terutama</a:t>
            </a:r>
            <a:r>
              <a:rPr lang="en-US" dirty="0"/>
              <a:t> </a:t>
            </a:r>
            <a:r>
              <a:rPr lang="en-US" dirty="0" err="1"/>
              <a:t>peluang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tantangan-tantangan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alternatif-alternatif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 yang </a:t>
            </a:r>
            <a:r>
              <a:rPr lang="en-US" dirty="0" err="1"/>
              <a:t>tersedia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elemen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dikelola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yang </a:t>
            </a:r>
            <a:r>
              <a:rPr lang="en-US" dirty="0" err="1"/>
              <a:t>terbaik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menghadapi</a:t>
            </a:r>
            <a:r>
              <a:rPr lang="en-US" dirty="0"/>
              <a:t> </a:t>
            </a:r>
            <a:r>
              <a:rPr lang="en-US" dirty="0" err="1"/>
              <a:t>persaingan</a:t>
            </a:r>
            <a:r>
              <a:rPr lang="en-US" dirty="0"/>
              <a:t> global.</a:t>
            </a:r>
          </a:p>
          <a:p>
            <a:r>
              <a:rPr lang="id-ID" b="1" dirty="0"/>
              <a:t> </a:t>
            </a:r>
            <a:endParaRPr lang="en-US" dirty="0" smtClean="0"/>
          </a:p>
          <a:p>
            <a:r>
              <a:rPr lang="en-US" sz="3200" dirty="0" err="1" smtClean="0">
                <a:solidFill>
                  <a:srgbClr val="FF0000"/>
                </a:solidFill>
              </a:rPr>
              <a:t>Metode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Pembelajaran</a:t>
            </a:r>
            <a:r>
              <a:rPr lang="en-US" sz="3200" dirty="0" smtClean="0">
                <a:solidFill>
                  <a:srgbClr val="FF0000"/>
                </a:solidFill>
              </a:rPr>
              <a:t>:</a:t>
            </a:r>
            <a:endParaRPr lang="en-US" sz="3200" dirty="0">
              <a:solidFill>
                <a:srgbClr val="FF0000"/>
              </a:solidFill>
            </a:endParaRPr>
          </a:p>
          <a:p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ceramah</a:t>
            </a:r>
            <a:r>
              <a:rPr lang="en-US" dirty="0" smtClean="0"/>
              <a:t>, </a:t>
            </a:r>
            <a:r>
              <a:rPr lang="en-US" dirty="0" err="1" smtClean="0"/>
              <a:t>tanya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diskusi</a:t>
            </a:r>
            <a:r>
              <a:rPr lang="en-US" dirty="0" smtClean="0"/>
              <a:t>, </a:t>
            </a:r>
            <a:r>
              <a:rPr lang="en-US" dirty="0" err="1" smtClean="0"/>
              <a:t>tugas</a:t>
            </a:r>
            <a:r>
              <a:rPr lang="en-US" dirty="0" smtClean="0"/>
              <a:t>, </a:t>
            </a:r>
            <a:r>
              <a:rPr lang="en-US" dirty="0" err="1" smtClean="0"/>
              <a:t>diskusi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latihan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pemecahan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88533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27376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585216"/>
            <a:ext cx="9720073" cy="5724144"/>
          </a:xfrm>
        </p:spPr>
        <p:txBody>
          <a:bodyPr/>
          <a:lstStyle/>
          <a:p>
            <a:r>
              <a:rPr lang="en-US" sz="3200" dirty="0" err="1" smtClean="0">
                <a:solidFill>
                  <a:srgbClr val="FF0000"/>
                </a:solidFill>
              </a:rPr>
              <a:t>Aspek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Penilaian</a:t>
            </a:r>
            <a:r>
              <a:rPr lang="en-US" sz="3200" dirty="0" smtClean="0">
                <a:solidFill>
                  <a:srgbClr val="FF0000"/>
                </a:solidFill>
              </a:rPr>
              <a:t>:</a:t>
            </a:r>
          </a:p>
          <a:p>
            <a:r>
              <a:rPr lang="en-US" dirty="0" smtClean="0"/>
              <a:t>- </a:t>
            </a:r>
            <a:r>
              <a:rPr lang="en-US" dirty="0" err="1" smtClean="0"/>
              <a:t>Sikap</a:t>
            </a:r>
            <a:r>
              <a:rPr lang="en-US" dirty="0" smtClean="0"/>
              <a:t> (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menyampaikan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diskusi</a:t>
            </a:r>
            <a:r>
              <a:rPr lang="en-US" dirty="0" smtClean="0"/>
              <a:t>, </a:t>
            </a:r>
            <a:r>
              <a:rPr lang="en-US" dirty="0" err="1" smtClean="0"/>
              <a:t>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menyelesaikan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)</a:t>
            </a:r>
          </a:p>
          <a:p>
            <a:r>
              <a:rPr lang="en-US" dirty="0" smtClean="0"/>
              <a:t>- </a:t>
            </a:r>
            <a:r>
              <a:rPr lang="en-US" dirty="0" err="1" smtClean="0"/>
              <a:t>Pengetahuan</a:t>
            </a:r>
            <a:r>
              <a:rPr lang="en-US" dirty="0" smtClean="0"/>
              <a:t> (</a:t>
            </a:r>
            <a:r>
              <a:rPr lang="en-US" dirty="0" err="1" smtClean="0"/>
              <a:t>menguasai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 yang </a:t>
            </a:r>
            <a:r>
              <a:rPr lang="en-US" dirty="0" err="1" smtClean="0"/>
              <a:t>ditunjukkan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diskusi</a:t>
            </a:r>
            <a:r>
              <a:rPr lang="en-US" dirty="0" smtClean="0"/>
              <a:t>, UTS, </a:t>
            </a:r>
            <a:r>
              <a:rPr lang="en-US" dirty="0" err="1" smtClean="0"/>
              <a:t>dan</a:t>
            </a:r>
            <a:r>
              <a:rPr lang="en-US" dirty="0" smtClean="0"/>
              <a:t> UAS)</a:t>
            </a:r>
          </a:p>
          <a:p>
            <a:r>
              <a:rPr lang="en-US" dirty="0" smtClean="0"/>
              <a:t>- </a:t>
            </a:r>
            <a:r>
              <a:rPr lang="en-US" dirty="0" err="1" smtClean="0"/>
              <a:t>Keterampilan</a:t>
            </a:r>
            <a:r>
              <a:rPr lang="en-US" dirty="0" smtClean="0"/>
              <a:t> (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diharapkan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diterapkan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pendirian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/</a:t>
            </a:r>
            <a:r>
              <a:rPr lang="en-US" dirty="0" err="1" smtClean="0"/>
              <a:t>bisnis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860473" y="3560618"/>
            <a:ext cx="3962400" cy="21474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Nilai</a:t>
            </a:r>
            <a:endParaRPr lang="en-US" dirty="0" smtClean="0"/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A &gt; 80</a:t>
            </a:r>
          </a:p>
          <a:p>
            <a:pPr algn="ctr"/>
            <a:r>
              <a:rPr lang="en-US" dirty="0" smtClean="0"/>
              <a:t>B 70-79</a:t>
            </a:r>
          </a:p>
          <a:p>
            <a:pPr algn="ctr"/>
            <a:r>
              <a:rPr lang="en-US" dirty="0" smtClean="0"/>
              <a:t>C 60-69</a:t>
            </a:r>
          </a:p>
          <a:p>
            <a:pPr algn="ctr"/>
            <a:r>
              <a:rPr lang="en-US" dirty="0" smtClean="0"/>
              <a:t>D &lt; 59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323109" y="3560617"/>
            <a:ext cx="3733800" cy="21474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/>
              <a:t>Bobot</a:t>
            </a:r>
            <a:r>
              <a:rPr lang="en-US" dirty="0"/>
              <a:t> </a:t>
            </a:r>
            <a:r>
              <a:rPr lang="en-US" dirty="0" err="1"/>
              <a:t>Penilaian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r>
              <a:rPr lang="en-US" dirty="0" smtClean="0"/>
              <a:t>	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/>
              <a:t>: 30%</a:t>
            </a:r>
          </a:p>
          <a:p>
            <a:r>
              <a:rPr lang="en-US" dirty="0" smtClean="0"/>
              <a:t>	UTS</a:t>
            </a:r>
            <a:r>
              <a:rPr lang="en-US" dirty="0"/>
              <a:t>: 30%</a:t>
            </a:r>
          </a:p>
          <a:p>
            <a:r>
              <a:rPr lang="en-US" dirty="0" smtClean="0"/>
              <a:t>	UAS</a:t>
            </a:r>
            <a:r>
              <a:rPr lang="en-US" dirty="0"/>
              <a:t>: 30%</a:t>
            </a:r>
          </a:p>
          <a:p>
            <a:r>
              <a:rPr lang="en-US" dirty="0" smtClean="0"/>
              <a:t>	</a:t>
            </a:r>
            <a:r>
              <a:rPr lang="en-US" dirty="0" err="1" smtClean="0"/>
              <a:t>Presensi</a:t>
            </a:r>
            <a:r>
              <a:rPr lang="en-US" dirty="0"/>
              <a:t>: 10%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860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ATURAN MAIN DIKELAS INI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Keterlambatan</a:t>
            </a:r>
            <a:r>
              <a:rPr lang="en-US" dirty="0" smtClean="0"/>
              <a:t> </a:t>
            </a:r>
            <a:r>
              <a:rPr lang="en-US" dirty="0" err="1" smtClean="0"/>
              <a:t>maksimal</a:t>
            </a:r>
            <a:r>
              <a:rPr lang="en-US" dirty="0" smtClean="0"/>
              <a:t> 15 </a:t>
            </a:r>
            <a:r>
              <a:rPr lang="en-US" dirty="0" err="1" smtClean="0"/>
              <a:t>menit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mahasiswa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dosen</a:t>
            </a:r>
            <a:r>
              <a:rPr lang="en-US" dirty="0" smtClean="0"/>
              <a:t>,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mahasiswa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dihitung</a:t>
            </a:r>
            <a:r>
              <a:rPr lang="en-US" dirty="0" smtClean="0"/>
              <a:t> </a:t>
            </a:r>
            <a:r>
              <a:rPr lang="en-US" dirty="0" err="1" smtClean="0"/>
              <a:t>presensi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dosen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memberitahu</a:t>
            </a:r>
            <a:r>
              <a:rPr lang="en-US" dirty="0" smtClean="0"/>
              <a:t> </a:t>
            </a:r>
            <a:r>
              <a:rPr lang="en-US" dirty="0" err="1" smtClean="0"/>
              <a:t>ketua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PLPP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berhalangan</a:t>
            </a:r>
            <a:r>
              <a:rPr lang="en-US" dirty="0" smtClean="0"/>
              <a:t> </a:t>
            </a:r>
            <a:r>
              <a:rPr lang="en-US" dirty="0" err="1" smtClean="0"/>
              <a:t>hadir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kecurangan</a:t>
            </a:r>
            <a:r>
              <a:rPr lang="en-US" dirty="0" smtClean="0"/>
              <a:t> </a:t>
            </a:r>
            <a:r>
              <a:rPr lang="en-US" dirty="0" err="1" smtClean="0"/>
              <a:t>berakibat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E (</a:t>
            </a:r>
            <a:r>
              <a:rPr lang="en-US" dirty="0" err="1" smtClean="0"/>
              <a:t>mencontek</a:t>
            </a:r>
            <a:r>
              <a:rPr lang="en-US" dirty="0" smtClean="0"/>
              <a:t>, </a:t>
            </a:r>
            <a:r>
              <a:rPr lang="en-US" dirty="0" err="1" smtClean="0"/>
              <a:t>membohongi</a:t>
            </a:r>
            <a:r>
              <a:rPr lang="en-US" dirty="0" smtClean="0"/>
              <a:t>, </a:t>
            </a:r>
            <a:r>
              <a:rPr lang="en-US" dirty="0" err="1" smtClean="0"/>
              <a:t>bekerja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mencantumkan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diambil</a:t>
            </a:r>
            <a:r>
              <a:rPr lang="en-US" dirty="0" smtClean="0"/>
              <a:t>. UTAMAKAN KEJUJURAN DAN SPORTIVITAS)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Berpakaian</a:t>
            </a:r>
            <a:r>
              <a:rPr lang="en-US" dirty="0" smtClean="0"/>
              <a:t> </a:t>
            </a:r>
            <a:r>
              <a:rPr lang="en-US" dirty="0" err="1" smtClean="0"/>
              <a:t>bebas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makan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minum</a:t>
            </a:r>
            <a:r>
              <a:rPr lang="en-US" dirty="0" smtClean="0"/>
              <a:t> </a:t>
            </a:r>
            <a:r>
              <a:rPr lang="en-US" dirty="0" err="1" smtClean="0"/>
              <a:t>ringan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membaca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perkuliahan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membawa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e-book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membuka</a:t>
            </a:r>
            <a:r>
              <a:rPr lang="en-US" dirty="0" smtClean="0"/>
              <a:t> </a:t>
            </a:r>
            <a:r>
              <a:rPr lang="en-US" dirty="0" err="1" smtClean="0"/>
              <a:t>hp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(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chatting </a:t>
            </a:r>
            <a:r>
              <a:rPr lang="en-US" dirty="0" err="1" smtClean="0"/>
              <a:t>dll</a:t>
            </a:r>
            <a:r>
              <a:rPr lang="en-US" dirty="0" smtClean="0"/>
              <a:t>,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keperluan</a:t>
            </a:r>
            <a:r>
              <a:rPr lang="en-US" dirty="0" smtClean="0"/>
              <a:t> </a:t>
            </a:r>
            <a:r>
              <a:rPr lang="en-US" dirty="0" err="1" smtClean="0"/>
              <a:t>silahkan</a:t>
            </a:r>
            <a:r>
              <a:rPr lang="en-US" dirty="0" smtClean="0"/>
              <a:t> </a:t>
            </a:r>
            <a:r>
              <a:rPr lang="en-US" dirty="0" err="1" smtClean="0"/>
              <a:t>izin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mengangkat</a:t>
            </a:r>
            <a:r>
              <a:rPr lang="en-US" dirty="0" smtClean="0"/>
              <a:t> </a:t>
            </a:r>
            <a:r>
              <a:rPr lang="en-US" dirty="0" err="1" smtClean="0"/>
              <a:t>telp</a:t>
            </a:r>
            <a:r>
              <a:rPr lang="en-US" dirty="0" smtClean="0"/>
              <a:t> </a:t>
            </a:r>
            <a:r>
              <a:rPr lang="en-US" dirty="0" err="1" smtClean="0"/>
              <a:t>terlebih</a:t>
            </a:r>
            <a:r>
              <a:rPr lang="en-US" dirty="0" smtClean="0"/>
              <a:t> </a:t>
            </a:r>
            <a:r>
              <a:rPr lang="en-US" dirty="0" err="1" smtClean="0"/>
              <a:t>dahulu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059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273" y="100306"/>
            <a:ext cx="9242090" cy="49543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Here we are in </a:t>
            </a:r>
            <a:r>
              <a:rPr lang="en-US" dirty="0" err="1" smtClean="0"/>
              <a:t>Pengantar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Class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687819"/>
              </p:ext>
            </p:extLst>
          </p:nvPr>
        </p:nvGraphicFramePr>
        <p:xfrm>
          <a:off x="914401" y="595745"/>
          <a:ext cx="9919854" cy="621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1633"/>
                <a:gridCol w="7818221"/>
              </a:tblGrid>
              <a:tr h="282286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Minggu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Bahan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Kajian</a:t>
                      </a:r>
                      <a:endParaRPr lang="en-US" dirty="0"/>
                    </a:p>
                  </a:txBody>
                  <a:tcPr/>
                </a:tc>
              </a:tr>
              <a:tr h="282286">
                <a:tc>
                  <a:txBody>
                    <a:bodyPr/>
                    <a:lstStyle/>
                    <a:p>
                      <a:r>
                        <a:rPr lang="en-US" dirty="0" smtClean="0"/>
                        <a:t>1 (</a:t>
                      </a:r>
                      <a:r>
                        <a:rPr lang="en-US" dirty="0" smtClean="0"/>
                        <a:t>24 </a:t>
                      </a:r>
                      <a:r>
                        <a:rPr lang="en-US" dirty="0" err="1" smtClean="0"/>
                        <a:t>Maret</a:t>
                      </a:r>
                      <a:r>
                        <a:rPr lang="en-US" dirty="0" smtClean="0"/>
                        <a:t> 2020)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Ruang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lingkup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bisnis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internasional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globalisasi</a:t>
                      </a:r>
                      <a:r>
                        <a:rPr lang="en-US" dirty="0" smtClean="0"/>
                        <a:t> 1</a:t>
                      </a:r>
                      <a:endParaRPr lang="en-US" dirty="0"/>
                    </a:p>
                  </a:txBody>
                  <a:tcPr/>
                </a:tc>
              </a:tr>
              <a:tr h="282286">
                <a:tc>
                  <a:txBody>
                    <a:bodyPr/>
                    <a:lstStyle/>
                    <a:p>
                      <a:r>
                        <a:rPr lang="en-US" dirty="0" smtClean="0"/>
                        <a:t>2 (</a:t>
                      </a:r>
                      <a:r>
                        <a:rPr lang="en-US" dirty="0" smtClean="0"/>
                        <a:t>31 </a:t>
                      </a:r>
                      <a:r>
                        <a:rPr lang="en-US" dirty="0" err="1" smtClean="0"/>
                        <a:t>Maret</a:t>
                      </a:r>
                      <a:r>
                        <a:rPr lang="en-US" dirty="0" smtClean="0"/>
                        <a:t> 2020)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Ruang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lingkup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bisnis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internasional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globalisasi</a:t>
                      </a:r>
                      <a:r>
                        <a:rPr lang="en-US" dirty="0" smtClean="0"/>
                        <a:t> 2</a:t>
                      </a:r>
                      <a:endParaRPr lang="en-US" dirty="0"/>
                    </a:p>
                  </a:txBody>
                  <a:tcPr/>
                </a:tc>
              </a:tr>
              <a:tr h="282286">
                <a:tc>
                  <a:txBody>
                    <a:bodyPr/>
                    <a:lstStyle/>
                    <a:p>
                      <a:r>
                        <a:rPr lang="en-US" dirty="0" smtClean="0"/>
                        <a:t>3 </a:t>
                      </a:r>
                      <a:r>
                        <a:rPr lang="en-US" dirty="0" smtClean="0"/>
                        <a:t>(7 </a:t>
                      </a:r>
                      <a:r>
                        <a:rPr lang="en-US" dirty="0" smtClean="0"/>
                        <a:t>April 2020)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Lingkungan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bisnis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internasional</a:t>
                      </a:r>
                      <a:r>
                        <a:rPr lang="en-US" dirty="0" smtClean="0"/>
                        <a:t> 1</a:t>
                      </a:r>
                      <a:endParaRPr lang="en-US" dirty="0"/>
                    </a:p>
                  </a:txBody>
                  <a:tcPr/>
                </a:tc>
              </a:tr>
              <a:tr h="282286">
                <a:tc>
                  <a:txBody>
                    <a:bodyPr/>
                    <a:lstStyle/>
                    <a:p>
                      <a:r>
                        <a:rPr lang="en-US" dirty="0" smtClean="0"/>
                        <a:t>4 (</a:t>
                      </a:r>
                      <a:r>
                        <a:rPr lang="en-US" dirty="0" smtClean="0"/>
                        <a:t>14 </a:t>
                      </a:r>
                      <a:r>
                        <a:rPr lang="en-US" dirty="0" smtClean="0"/>
                        <a:t>April 2020)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Lingkungan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bisnis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internasional</a:t>
                      </a:r>
                      <a:r>
                        <a:rPr lang="en-US" dirty="0" smtClean="0"/>
                        <a:t> 2</a:t>
                      </a:r>
                      <a:endParaRPr lang="en-US" dirty="0"/>
                    </a:p>
                  </a:txBody>
                  <a:tcPr/>
                </a:tc>
              </a:tr>
              <a:tr h="282286">
                <a:tc>
                  <a:txBody>
                    <a:bodyPr/>
                    <a:lstStyle/>
                    <a:p>
                      <a:r>
                        <a:rPr lang="en-US" dirty="0" smtClean="0"/>
                        <a:t>5 (</a:t>
                      </a:r>
                      <a:r>
                        <a:rPr lang="en-US" dirty="0" smtClean="0"/>
                        <a:t>21 </a:t>
                      </a:r>
                      <a:r>
                        <a:rPr lang="en-US" dirty="0" smtClean="0"/>
                        <a:t>April 2020)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Multi National Enterprises (MNEs)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Foreign Direct Investment (FDI) 1</a:t>
                      </a:r>
                      <a:endParaRPr lang="en-US" dirty="0"/>
                    </a:p>
                  </a:txBody>
                  <a:tcPr/>
                </a:tc>
              </a:tr>
              <a:tr h="282286">
                <a:tc>
                  <a:txBody>
                    <a:bodyPr/>
                    <a:lstStyle/>
                    <a:p>
                      <a:r>
                        <a:rPr lang="en-US" dirty="0" smtClean="0"/>
                        <a:t>6 (</a:t>
                      </a:r>
                      <a:r>
                        <a:rPr lang="en-US" dirty="0" smtClean="0"/>
                        <a:t>28 </a:t>
                      </a:r>
                      <a:r>
                        <a:rPr lang="en-US" dirty="0" smtClean="0"/>
                        <a:t>April 2020)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Multi National Enterprises (MNEs)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Foreign</a:t>
                      </a:r>
                      <a:r>
                        <a:rPr lang="en-US" baseline="0" dirty="0" smtClean="0"/>
                        <a:t> Direct Investment (FDI) 2</a:t>
                      </a:r>
                      <a:endParaRPr lang="en-US" dirty="0"/>
                    </a:p>
                  </a:txBody>
                  <a:tcPr/>
                </a:tc>
              </a:tr>
              <a:tr h="282286">
                <a:tc>
                  <a:txBody>
                    <a:bodyPr/>
                    <a:lstStyle/>
                    <a:p>
                      <a:r>
                        <a:rPr lang="en-US" dirty="0" smtClean="0"/>
                        <a:t>7 </a:t>
                      </a:r>
                      <a:r>
                        <a:rPr lang="en-US" dirty="0" smtClean="0"/>
                        <a:t>(5 </a:t>
                      </a:r>
                      <a:r>
                        <a:rPr lang="en-US" dirty="0" smtClean="0"/>
                        <a:t>Mei 2020)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Prosedur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kebijakan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perdagangan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luar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negri</a:t>
                      </a:r>
                      <a:endParaRPr lang="en-US" dirty="0"/>
                    </a:p>
                  </a:txBody>
                  <a:tcPr/>
                </a:tc>
              </a:tr>
              <a:tr h="282286">
                <a:tc>
                  <a:txBody>
                    <a:bodyPr/>
                    <a:lstStyle/>
                    <a:p>
                      <a:r>
                        <a:rPr lang="en-US" dirty="0" smtClean="0"/>
                        <a:t>8 (</a:t>
                      </a:r>
                      <a:r>
                        <a:rPr lang="en-US" dirty="0" smtClean="0"/>
                        <a:t>12 </a:t>
                      </a:r>
                      <a:r>
                        <a:rPr lang="en-US" dirty="0" smtClean="0"/>
                        <a:t>Mei 2020)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UTS</a:t>
                      </a:r>
                      <a:endParaRPr lang="en-US" dirty="0"/>
                    </a:p>
                  </a:txBody>
                  <a:tcPr/>
                </a:tc>
              </a:tr>
              <a:tr h="282286">
                <a:tc>
                  <a:txBody>
                    <a:bodyPr/>
                    <a:lstStyle/>
                    <a:p>
                      <a:r>
                        <a:rPr lang="en-US" dirty="0" smtClean="0"/>
                        <a:t>9 (</a:t>
                      </a:r>
                      <a:r>
                        <a:rPr lang="en-US" dirty="0" smtClean="0"/>
                        <a:t>19 </a:t>
                      </a:r>
                      <a:r>
                        <a:rPr lang="en-US" dirty="0" smtClean="0"/>
                        <a:t>Mei 2020)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Perdagangan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internasional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integrasi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ekonomi</a:t>
                      </a:r>
                      <a:r>
                        <a:rPr lang="en-US" dirty="0" smtClean="0"/>
                        <a:t> regional</a:t>
                      </a:r>
                      <a:endParaRPr lang="en-US" dirty="0"/>
                    </a:p>
                  </a:txBody>
                  <a:tcPr/>
                </a:tc>
              </a:tr>
              <a:tr h="282286">
                <a:tc>
                  <a:txBody>
                    <a:bodyPr/>
                    <a:lstStyle/>
                    <a:p>
                      <a:r>
                        <a:rPr lang="en-US" dirty="0" smtClean="0"/>
                        <a:t>10 (</a:t>
                      </a:r>
                      <a:r>
                        <a:rPr lang="en-US" dirty="0" smtClean="0"/>
                        <a:t>26 </a:t>
                      </a:r>
                      <a:r>
                        <a:rPr lang="en-US" dirty="0" smtClean="0"/>
                        <a:t>Mei 2020)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Masyarakat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Ekonomi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Asean</a:t>
                      </a:r>
                      <a:endParaRPr lang="en-US" dirty="0"/>
                    </a:p>
                  </a:txBody>
                  <a:tcPr/>
                </a:tc>
              </a:tr>
              <a:tr h="282286">
                <a:tc>
                  <a:txBody>
                    <a:bodyPr/>
                    <a:lstStyle/>
                    <a:p>
                      <a:r>
                        <a:rPr lang="en-US" dirty="0" smtClean="0"/>
                        <a:t>11 </a:t>
                      </a:r>
                      <a:r>
                        <a:rPr lang="en-US" dirty="0" smtClean="0"/>
                        <a:t>(2 </a:t>
                      </a:r>
                      <a:r>
                        <a:rPr lang="en-US" dirty="0" err="1" smtClean="0"/>
                        <a:t>Juni</a:t>
                      </a:r>
                      <a:r>
                        <a:rPr lang="en-US" dirty="0" smtClean="0"/>
                        <a:t> 2020)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Perencanaan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organisasi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internasional</a:t>
                      </a:r>
                      <a:endParaRPr lang="en-US" dirty="0"/>
                    </a:p>
                  </a:txBody>
                  <a:tcPr/>
                </a:tc>
              </a:tr>
              <a:tr h="282286">
                <a:tc>
                  <a:txBody>
                    <a:bodyPr/>
                    <a:lstStyle/>
                    <a:p>
                      <a:r>
                        <a:rPr lang="en-US" dirty="0" smtClean="0"/>
                        <a:t>12 (</a:t>
                      </a:r>
                      <a:r>
                        <a:rPr lang="en-US" dirty="0" smtClean="0"/>
                        <a:t>89 </a:t>
                      </a:r>
                      <a:r>
                        <a:rPr lang="en-US" dirty="0" err="1" smtClean="0"/>
                        <a:t>Juni</a:t>
                      </a:r>
                      <a:r>
                        <a:rPr lang="en-US" dirty="0" smtClean="0"/>
                        <a:t> 2020)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Manajemen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Pemasaran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Internasional</a:t>
                      </a:r>
                      <a:endParaRPr lang="en-US" dirty="0"/>
                    </a:p>
                  </a:txBody>
                  <a:tcPr/>
                </a:tc>
              </a:tr>
              <a:tr h="282286">
                <a:tc>
                  <a:txBody>
                    <a:bodyPr/>
                    <a:lstStyle/>
                    <a:p>
                      <a:r>
                        <a:rPr lang="en-US" dirty="0" smtClean="0"/>
                        <a:t>13 (</a:t>
                      </a:r>
                      <a:r>
                        <a:rPr lang="en-US" dirty="0" smtClean="0"/>
                        <a:t>16 </a:t>
                      </a:r>
                      <a:r>
                        <a:rPr lang="en-US" dirty="0" err="1" smtClean="0"/>
                        <a:t>Juni</a:t>
                      </a:r>
                      <a:r>
                        <a:rPr lang="en-US" dirty="0" smtClean="0"/>
                        <a:t> 2020)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Manajemen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Rantai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Pasokan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Pengendalian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Informasi</a:t>
                      </a:r>
                      <a:r>
                        <a:rPr lang="en-US" dirty="0" smtClean="0"/>
                        <a:t> Perusahaan </a:t>
                      </a:r>
                      <a:r>
                        <a:rPr lang="en-US" dirty="0" err="1" smtClean="0"/>
                        <a:t>Internasional</a:t>
                      </a:r>
                      <a:endParaRPr lang="en-US" dirty="0"/>
                    </a:p>
                  </a:txBody>
                  <a:tcPr/>
                </a:tc>
              </a:tr>
              <a:tr h="282286">
                <a:tc>
                  <a:txBody>
                    <a:bodyPr/>
                    <a:lstStyle/>
                    <a:p>
                      <a:r>
                        <a:rPr lang="en-US" dirty="0" smtClean="0"/>
                        <a:t>14 (</a:t>
                      </a:r>
                      <a:r>
                        <a:rPr lang="en-US" dirty="0" smtClean="0"/>
                        <a:t>23 </a:t>
                      </a:r>
                      <a:r>
                        <a:rPr lang="en-US" dirty="0" err="1" smtClean="0"/>
                        <a:t>juni</a:t>
                      </a:r>
                      <a:r>
                        <a:rPr lang="en-US" dirty="0" smtClean="0"/>
                        <a:t> 2020)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Manajemen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Keuangan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Internasional</a:t>
                      </a:r>
                      <a:endParaRPr lang="en-US" dirty="0"/>
                    </a:p>
                  </a:txBody>
                  <a:tcPr/>
                </a:tc>
              </a:tr>
              <a:tr h="282286">
                <a:tc>
                  <a:txBody>
                    <a:bodyPr/>
                    <a:lstStyle/>
                    <a:p>
                      <a:r>
                        <a:rPr lang="en-US" dirty="0" smtClean="0"/>
                        <a:t>15 </a:t>
                      </a:r>
                      <a:r>
                        <a:rPr lang="en-US" dirty="0" smtClean="0"/>
                        <a:t>(30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Juni</a:t>
                      </a:r>
                      <a:r>
                        <a:rPr lang="en-US" dirty="0" smtClean="0"/>
                        <a:t> 2020)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Manajemen</a:t>
                      </a:r>
                      <a:r>
                        <a:rPr lang="en-US" dirty="0" smtClean="0"/>
                        <a:t> SDM </a:t>
                      </a:r>
                      <a:r>
                        <a:rPr lang="en-US" dirty="0" err="1" smtClean="0"/>
                        <a:t>Internasional</a:t>
                      </a:r>
                      <a:endParaRPr lang="en-US" dirty="0"/>
                    </a:p>
                  </a:txBody>
                  <a:tcPr/>
                </a:tc>
              </a:tr>
              <a:tr h="282286">
                <a:tc>
                  <a:txBody>
                    <a:bodyPr/>
                    <a:lstStyle/>
                    <a:p>
                      <a:r>
                        <a:rPr lang="en-US" dirty="0" smtClean="0"/>
                        <a:t>16 </a:t>
                      </a:r>
                      <a:r>
                        <a:rPr lang="en-US" dirty="0" smtClean="0"/>
                        <a:t>(7 </a:t>
                      </a:r>
                      <a:r>
                        <a:rPr lang="en-US" dirty="0" err="1" smtClean="0"/>
                        <a:t>Juli</a:t>
                      </a:r>
                      <a:r>
                        <a:rPr lang="en-US" dirty="0" smtClean="0"/>
                        <a:t> 2020)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UAS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9776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Referensi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Griffin, Ricky W. 2006.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1. </a:t>
            </a:r>
            <a:r>
              <a:rPr lang="en-US" dirty="0" err="1"/>
              <a:t>Edisi</a:t>
            </a:r>
            <a:r>
              <a:rPr lang="en-US" dirty="0"/>
              <a:t> 4. </a:t>
            </a:r>
            <a:r>
              <a:rPr lang="en-US" dirty="0" err="1"/>
              <a:t>Penerbit</a:t>
            </a:r>
            <a:r>
              <a:rPr lang="en-US" dirty="0"/>
              <a:t> </a:t>
            </a:r>
            <a:r>
              <a:rPr lang="en-US" dirty="0" err="1"/>
              <a:t>Indeks</a:t>
            </a:r>
            <a:r>
              <a:rPr lang="en-US" dirty="0"/>
              <a:t>, Jakarta.</a:t>
            </a:r>
          </a:p>
          <a:p>
            <a:pPr lvl="0"/>
            <a:r>
              <a:rPr lang="en-US" dirty="0"/>
              <a:t>Ball &amp; </a:t>
            </a:r>
            <a:r>
              <a:rPr lang="en-US" dirty="0" err="1"/>
              <a:t>McCulloc</a:t>
            </a:r>
            <a:r>
              <a:rPr lang="en-US" dirty="0"/>
              <a:t>. 2005.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1. </a:t>
            </a:r>
            <a:r>
              <a:rPr lang="en-US" dirty="0" err="1"/>
              <a:t>Edisi</a:t>
            </a:r>
            <a:r>
              <a:rPr lang="en-US" dirty="0"/>
              <a:t> 9. </a:t>
            </a:r>
            <a:r>
              <a:rPr lang="en-US" dirty="0" err="1"/>
              <a:t>Penerbit</a:t>
            </a:r>
            <a:r>
              <a:rPr lang="en-US" dirty="0"/>
              <a:t> </a:t>
            </a:r>
            <a:r>
              <a:rPr lang="en-US" dirty="0" err="1"/>
              <a:t>Salemba</a:t>
            </a:r>
            <a:r>
              <a:rPr lang="en-US" dirty="0"/>
              <a:t>, Jakarta.</a:t>
            </a:r>
          </a:p>
          <a:p>
            <a:pPr lvl="0"/>
            <a:r>
              <a:rPr lang="en-US" dirty="0"/>
              <a:t>The institute of company secretaries of India. 2014. International Business: Laws   and Practices, TICSI, New Delhi.</a:t>
            </a:r>
          </a:p>
          <a:p>
            <a:pPr lvl="0"/>
            <a:r>
              <a:rPr lang="en-US" dirty="0" err="1"/>
              <a:t>Sihombing</a:t>
            </a:r>
            <a:r>
              <a:rPr lang="en-US" dirty="0"/>
              <a:t>, </a:t>
            </a:r>
            <a:r>
              <a:rPr lang="en-US" dirty="0" err="1"/>
              <a:t>Jonker</a:t>
            </a:r>
            <a:r>
              <a:rPr lang="en-US" dirty="0"/>
              <a:t>. 2013. </a:t>
            </a:r>
            <a:r>
              <a:rPr lang="en-US" dirty="0" err="1"/>
              <a:t>Kerjasama</a:t>
            </a:r>
            <a:r>
              <a:rPr lang="en-US" dirty="0"/>
              <a:t> </a:t>
            </a:r>
            <a:r>
              <a:rPr lang="en-US" dirty="0" err="1"/>
              <a:t>Asean</a:t>
            </a:r>
            <a:r>
              <a:rPr lang="en-US" dirty="0"/>
              <a:t>: </a:t>
            </a:r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Tantangannya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Indonesia. Law Review, Volume XIII, No. 2, November.</a:t>
            </a:r>
          </a:p>
          <a:p>
            <a:pPr lvl="0"/>
            <a:r>
              <a:rPr lang="en-US" dirty="0"/>
              <a:t>Hill, </a:t>
            </a:r>
            <a:r>
              <a:rPr lang="en-US" dirty="0" err="1"/>
              <a:t>Chacles</a:t>
            </a:r>
            <a:r>
              <a:rPr lang="en-US" dirty="0"/>
              <a:t> WL., Chow, HW, Krishna, U. ??.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Perspektif</a:t>
            </a:r>
            <a:r>
              <a:rPr lang="en-US" dirty="0"/>
              <a:t> Asia, </a:t>
            </a:r>
            <a:r>
              <a:rPr lang="en-US" dirty="0" err="1"/>
              <a:t>buku</a:t>
            </a:r>
            <a:r>
              <a:rPr lang="en-US" dirty="0"/>
              <a:t> 1. </a:t>
            </a:r>
            <a:r>
              <a:rPr lang="en-US" dirty="0" err="1"/>
              <a:t>Penerbit</a:t>
            </a:r>
            <a:r>
              <a:rPr lang="en-US" dirty="0"/>
              <a:t> </a:t>
            </a:r>
            <a:r>
              <a:rPr lang="en-US" dirty="0" err="1"/>
              <a:t>Salemba</a:t>
            </a:r>
            <a:r>
              <a:rPr lang="en-US" dirty="0"/>
              <a:t> </a:t>
            </a:r>
            <a:r>
              <a:rPr lang="en-US" dirty="0" err="1"/>
              <a:t>Empat</a:t>
            </a:r>
            <a:r>
              <a:rPr lang="en-US" dirty="0"/>
              <a:t>, Jakarta.</a:t>
            </a:r>
          </a:p>
          <a:p>
            <a:pPr lvl="0"/>
            <a:r>
              <a:rPr lang="id-ID" dirty="0"/>
              <a:t>Marios, IK., Spyros, Hadjidakis. 2007. International Business. Global Prespective. ELSEVIER-BH, Amsterdam.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905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177636"/>
            <a:ext cx="9720073" cy="5131724"/>
          </a:xfrm>
        </p:spPr>
        <p:txBody>
          <a:bodyPr/>
          <a:lstStyle/>
          <a:p>
            <a:endParaRPr lang="en-US" sz="3200" dirty="0" smtClean="0">
              <a:solidFill>
                <a:srgbClr val="FF0000"/>
              </a:solidFill>
              <a:latin typeface="Bradley Hand ITC" panose="03070402050302030203" pitchFamily="66" charset="0"/>
            </a:endParaRPr>
          </a:p>
          <a:p>
            <a:endParaRPr lang="en-US" sz="3200" dirty="0">
              <a:solidFill>
                <a:srgbClr val="FF0000"/>
              </a:solidFill>
              <a:latin typeface="Bradley Hand ITC" panose="03070402050302030203" pitchFamily="66" charset="0"/>
            </a:endParaRPr>
          </a:p>
          <a:p>
            <a:pPr marL="0" indent="0">
              <a:buNone/>
            </a:pPr>
            <a:r>
              <a:rPr lang="en-US" sz="3200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The wrong tools in the right hands is far better than the opposite</a:t>
            </a:r>
          </a:p>
          <a:p>
            <a:r>
              <a:rPr lang="en-US" sz="3200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Act Accordingly by Colin Wright.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Stay safe, </a:t>
            </a:r>
            <a:r>
              <a:rPr lang="en-US" dirty="0" err="1" smtClean="0"/>
              <a:t>jaga</a:t>
            </a:r>
            <a:r>
              <a:rPr lang="en-US" dirty="0" smtClean="0"/>
              <a:t> </a:t>
            </a:r>
            <a:r>
              <a:rPr lang="en-US" dirty="0" err="1" smtClean="0"/>
              <a:t>kesehat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mari</a:t>
            </a:r>
            <a:r>
              <a:rPr lang="en-US" dirty="0" smtClean="0"/>
              <a:t> stay at home #</a:t>
            </a:r>
            <a:r>
              <a:rPr lang="en-US" dirty="0" err="1" smtClean="0"/>
              <a:t>kitajagakita</a:t>
            </a:r>
            <a:r>
              <a:rPr lang="en-US" dirty="0" smtClean="0"/>
              <a:t>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8511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125000"/>
              </a:schemeClr>
              <a:schemeClr val="phClr">
                <a:tint val="92000"/>
                <a:shade val="70000"/>
                <a:satMod val="110000"/>
              </a:schemeClr>
            </a:duotone>
          </a:blip>
          <a:tile tx="0" ty="0" sx="22000" sy="2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E736489A-00C3-4E0A-AAA8-D4D3127BA5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168</TotalTime>
  <Words>698</Words>
  <Application>Microsoft Office PowerPoint</Application>
  <PresentationFormat>Widescreen</PresentationFormat>
  <Paragraphs>102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Bradley Hand ITC</vt:lpstr>
      <vt:lpstr>Tw Cen MT</vt:lpstr>
      <vt:lpstr>Tw Cen MT Condensed</vt:lpstr>
      <vt:lpstr>Wingdings</vt:lpstr>
      <vt:lpstr>Wingdings 3</vt:lpstr>
      <vt:lpstr>Integral</vt:lpstr>
      <vt:lpstr>  BISNIS INTERNASIONAL  Man 19202 2/0 sks prasyarat: PENGANTAR BISNIS   </vt:lpstr>
      <vt:lpstr>Biodata</vt:lpstr>
      <vt:lpstr>BISNIS INTERNASIONAL</vt:lpstr>
      <vt:lpstr>Lanjutan…</vt:lpstr>
      <vt:lpstr>PowerPoint Presentation</vt:lpstr>
      <vt:lpstr>ATURAN MAIN DIKELAS INI</vt:lpstr>
      <vt:lpstr>Here we are in Pengantar Bisnis Class</vt:lpstr>
      <vt:lpstr>Referensi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PENGANTAR BISNIS</dc:title>
  <dc:creator>Cahyani Pratisti</dc:creator>
  <cp:lastModifiedBy>Cahyani Pratisti</cp:lastModifiedBy>
  <cp:revision>17</cp:revision>
  <dcterms:created xsi:type="dcterms:W3CDTF">2020-03-23T00:50:16Z</dcterms:created>
  <dcterms:modified xsi:type="dcterms:W3CDTF">2020-03-24T05:11:44Z</dcterms:modified>
</cp:coreProperties>
</file>