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CE019-5249-4966-A9E7-DDD0424D7121}" type="datetimeFigureOut">
              <a:rPr lang="id-ID" smtClean="0"/>
              <a:t>11/10/2024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7F808-6A70-4418-BE61-5CB067C1519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39900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CE019-5249-4966-A9E7-DDD0424D7121}" type="datetimeFigureOut">
              <a:rPr lang="id-ID" smtClean="0"/>
              <a:t>11/10/2024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7F808-6A70-4418-BE61-5CB067C1519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05726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CE019-5249-4966-A9E7-DDD0424D7121}" type="datetimeFigureOut">
              <a:rPr lang="id-ID" smtClean="0"/>
              <a:t>11/10/2024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7F808-6A70-4418-BE61-5CB067C1519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22923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CE019-5249-4966-A9E7-DDD0424D7121}" type="datetimeFigureOut">
              <a:rPr lang="id-ID" smtClean="0"/>
              <a:t>11/10/2024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7F808-6A70-4418-BE61-5CB067C1519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60151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CE019-5249-4966-A9E7-DDD0424D7121}" type="datetimeFigureOut">
              <a:rPr lang="id-ID" smtClean="0"/>
              <a:t>11/10/2024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7F808-6A70-4418-BE61-5CB067C1519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16627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CE019-5249-4966-A9E7-DDD0424D7121}" type="datetimeFigureOut">
              <a:rPr lang="id-ID" smtClean="0"/>
              <a:t>11/10/2024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7F808-6A70-4418-BE61-5CB067C1519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57638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CE019-5249-4966-A9E7-DDD0424D7121}" type="datetimeFigureOut">
              <a:rPr lang="id-ID" smtClean="0"/>
              <a:t>11/10/2024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7F808-6A70-4418-BE61-5CB067C1519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90017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CE019-5249-4966-A9E7-DDD0424D7121}" type="datetimeFigureOut">
              <a:rPr lang="id-ID" smtClean="0"/>
              <a:t>11/10/2024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7F808-6A70-4418-BE61-5CB067C1519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03575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CE019-5249-4966-A9E7-DDD0424D7121}" type="datetimeFigureOut">
              <a:rPr lang="id-ID" smtClean="0"/>
              <a:t>11/10/2024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7F808-6A70-4418-BE61-5CB067C1519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32382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CE019-5249-4966-A9E7-DDD0424D7121}" type="datetimeFigureOut">
              <a:rPr lang="id-ID" smtClean="0"/>
              <a:t>11/10/2024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7F808-6A70-4418-BE61-5CB067C1519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6084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CE019-5249-4966-A9E7-DDD0424D7121}" type="datetimeFigureOut">
              <a:rPr lang="id-ID" smtClean="0"/>
              <a:t>11/10/2024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7F808-6A70-4418-BE61-5CB067C1519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48629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DCE019-5249-4966-A9E7-DDD0424D7121}" type="datetimeFigureOut">
              <a:rPr lang="id-ID" smtClean="0"/>
              <a:t>11/10/2024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C7F808-6A70-4418-BE61-5CB067C1519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39452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357188" y="214313"/>
            <a:ext cx="8643937" cy="8572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id-ID" sz="2000" b="1" dirty="0"/>
              <a:t>Pajak Langsung adalah pajak yang dipungut langsung dan melekat pada diri seseorang, misalnya Pajak Penghasilan bagi perorangan, badan usaha maupun badan usaha tetap.      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57188" y="1357313"/>
            <a:ext cx="8643937" cy="8572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id-ID" sz="2000" b="1" dirty="0"/>
              <a:t>Pajak Tidak Langsung adalah pajak yang bebannya dapat dialihkan atau digeser pada pihak lain, misalnya PPN atau PPnBM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57188" y="2428875"/>
            <a:ext cx="8643937" cy="10001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id-ID" sz="2000" b="1" dirty="0"/>
              <a:t>Pajak Pusat/Negara adalah pajak yang kewenangannya langsung dipungut dan untuk kepentingan negara/pusat, misalnya PPh, PPN, PPnBM, Bea Materai dan Cukai.</a:t>
            </a:r>
          </a:p>
        </p:txBody>
      </p:sp>
      <p:sp>
        <p:nvSpPr>
          <p:cNvPr id="32" name="Rectangle 31"/>
          <p:cNvSpPr/>
          <p:nvPr/>
        </p:nvSpPr>
        <p:spPr>
          <a:xfrm>
            <a:off x="285750" y="4357688"/>
            <a:ext cx="2428875" cy="14287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id-ID" sz="2000" b="1" dirty="0"/>
              <a:t>Pajak Daerah adalah pajak yang kewenangannya langsung dipungut daerah </a:t>
            </a:r>
          </a:p>
        </p:txBody>
      </p:sp>
      <p:sp>
        <p:nvSpPr>
          <p:cNvPr id="37" name="Rectangle 36"/>
          <p:cNvSpPr/>
          <p:nvPr/>
        </p:nvSpPr>
        <p:spPr>
          <a:xfrm>
            <a:off x="3286125" y="3714750"/>
            <a:ext cx="5715000" cy="121443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id-ID" sz="2000" b="1" dirty="0"/>
              <a:t>Daerah Propinsi terdiri dari Pajak kenderaan bermotor dan kenderaan diatas air (PKB KDA), BBN PKB KDA, Pajak BBKB, Pajak pengambilan dan pemanfaatan air bawah tanah dan air permukaan. </a:t>
            </a:r>
          </a:p>
        </p:txBody>
      </p:sp>
      <p:sp>
        <p:nvSpPr>
          <p:cNvPr id="38" name="Rectangle 37"/>
          <p:cNvSpPr/>
          <p:nvPr/>
        </p:nvSpPr>
        <p:spPr>
          <a:xfrm>
            <a:off x="3286125" y="5072063"/>
            <a:ext cx="5715000" cy="15716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id-ID" sz="2000" b="1" dirty="0"/>
              <a:t>Daerah Kabupaten/Kota terdiri dari Pajak hotel, Pajak parkir, restoran, hiburan, reklame, penerangan jalan, pengambilan bahan galian golongan C dan pajak parkir, PBB dari pusat beralih sejak 1 Januari 2013.</a:t>
            </a:r>
          </a:p>
        </p:txBody>
      </p:sp>
      <p:cxnSp>
        <p:nvCxnSpPr>
          <p:cNvPr id="43" name="Straight Arrow Connector 42"/>
          <p:cNvCxnSpPr>
            <a:stCxn id="32" idx="3"/>
          </p:cNvCxnSpPr>
          <p:nvPr/>
        </p:nvCxnSpPr>
        <p:spPr>
          <a:xfrm flipV="1">
            <a:off x="2714625" y="4214813"/>
            <a:ext cx="500063" cy="8572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stCxn id="32" idx="3"/>
          </p:cNvCxnSpPr>
          <p:nvPr/>
        </p:nvCxnSpPr>
        <p:spPr>
          <a:xfrm>
            <a:off x="2714625" y="5072063"/>
            <a:ext cx="500063" cy="7858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663739"/>
      </p:ext>
    </p:extLst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50" cy="6369050"/>
          </a:xfrm>
        </p:spPr>
        <p:txBody>
          <a:bodyPr/>
          <a:lstStyle/>
          <a:p>
            <a:pPr algn="just"/>
            <a:r>
              <a:rPr lang="id-ID" b="1" smtClean="0"/>
              <a:t>Tarif Pajak =&gt; Besarnya nilai yang digunakan untuk menentukan pajak terutang yang harus dibayar wajib pajak kepada pemerintah sesuai dengan undang-undang yang berlaku.</a:t>
            </a:r>
          </a:p>
        </p:txBody>
      </p:sp>
    </p:spTree>
    <p:extLst>
      <p:ext uri="{BB962C8B-B14F-4D97-AF65-F5344CB8AC3E}">
        <p14:creationId xmlns:p14="http://schemas.microsoft.com/office/powerpoint/2010/main" val="1173404788"/>
      </p:ext>
    </p:extLst>
  </p:cSld>
  <p:clrMapOvr>
    <a:masterClrMapping/>
  </p:clrMapOvr>
  <p:transition spd="slow"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50"/>
          </a:xfrm>
        </p:spPr>
        <p:txBody>
          <a:bodyPr>
            <a:normAutofit fontScale="90000"/>
          </a:bodyPr>
          <a:lstStyle/>
          <a:p>
            <a:r>
              <a:rPr lang="id-ID" sz="3600" b="1" smtClean="0"/>
              <a:t>                   </a:t>
            </a:r>
            <a:r>
              <a:rPr lang="id-ID" sz="4800" b="1" smtClean="0"/>
              <a:t>TARIF PAJAK</a:t>
            </a:r>
          </a:p>
        </p:txBody>
      </p:sp>
      <p:sp>
        <p:nvSpPr>
          <p:cNvPr id="3" name="Rectangle 2"/>
          <p:cNvSpPr/>
          <p:nvPr/>
        </p:nvSpPr>
        <p:spPr>
          <a:xfrm>
            <a:off x="142875" y="3071813"/>
            <a:ext cx="1643063" cy="121443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d-ID" sz="2000" b="1" dirty="0"/>
              <a:t>JENIS ATAU MACAM-MACAM</a:t>
            </a:r>
          </a:p>
        </p:txBody>
      </p:sp>
      <p:sp>
        <p:nvSpPr>
          <p:cNvPr id="4" name="Half Frame 3"/>
          <p:cNvSpPr/>
          <p:nvPr/>
        </p:nvSpPr>
        <p:spPr>
          <a:xfrm>
            <a:off x="1000125" y="571500"/>
            <a:ext cx="785813" cy="2357438"/>
          </a:xfrm>
          <a:prstGeom prst="halfFram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9" name="Left Arrow 8"/>
          <p:cNvSpPr/>
          <p:nvPr/>
        </p:nvSpPr>
        <p:spPr>
          <a:xfrm>
            <a:off x="1928813" y="285750"/>
            <a:ext cx="1000125" cy="642938"/>
          </a:xfrm>
          <a:prstGeom prst="lef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id-ID"/>
          </a:p>
        </p:txBody>
      </p:sp>
      <p:sp>
        <p:nvSpPr>
          <p:cNvPr id="7" name="Rectangle 6"/>
          <p:cNvSpPr/>
          <p:nvPr/>
        </p:nvSpPr>
        <p:spPr>
          <a:xfrm>
            <a:off x="2571750" y="1571625"/>
            <a:ext cx="1785938" cy="5715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id-ID" sz="2800" b="1" dirty="0"/>
              <a:t>Tarif Tetap</a:t>
            </a:r>
          </a:p>
        </p:txBody>
      </p:sp>
      <p:sp>
        <p:nvSpPr>
          <p:cNvPr id="8" name="Rectangle 7"/>
          <p:cNvSpPr/>
          <p:nvPr/>
        </p:nvSpPr>
        <p:spPr>
          <a:xfrm>
            <a:off x="2571750" y="2643188"/>
            <a:ext cx="2428875" cy="8572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id-ID" sz="2400" b="1" dirty="0"/>
              <a:t>Tarif Proporsional (Sebanding)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71750" y="3714750"/>
            <a:ext cx="2428875" cy="7143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id-ID" sz="2800" b="1" dirty="0"/>
              <a:t>Tarif Progresif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571750" y="5357813"/>
            <a:ext cx="2428875" cy="8572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id-ID" sz="2800" b="1" dirty="0"/>
              <a:t>Tarif Degresif</a:t>
            </a:r>
          </a:p>
        </p:txBody>
      </p:sp>
      <p:cxnSp>
        <p:nvCxnSpPr>
          <p:cNvPr id="13" name="Straight Arrow Connector 12"/>
          <p:cNvCxnSpPr>
            <a:stCxn id="3" idx="3"/>
          </p:cNvCxnSpPr>
          <p:nvPr/>
        </p:nvCxnSpPr>
        <p:spPr>
          <a:xfrm flipV="1">
            <a:off x="1785938" y="1785938"/>
            <a:ext cx="714375" cy="18938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3" idx="3"/>
          </p:cNvCxnSpPr>
          <p:nvPr/>
        </p:nvCxnSpPr>
        <p:spPr>
          <a:xfrm flipV="1">
            <a:off x="1785938" y="3071813"/>
            <a:ext cx="714375" cy="6080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3" idx="3"/>
          </p:cNvCxnSpPr>
          <p:nvPr/>
        </p:nvCxnSpPr>
        <p:spPr>
          <a:xfrm>
            <a:off x="1785938" y="3679825"/>
            <a:ext cx="714375" cy="4635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3" idx="3"/>
          </p:cNvCxnSpPr>
          <p:nvPr/>
        </p:nvCxnSpPr>
        <p:spPr>
          <a:xfrm>
            <a:off x="1785938" y="3679825"/>
            <a:ext cx="714375" cy="20351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Right Arrow 19"/>
          <p:cNvSpPr/>
          <p:nvPr/>
        </p:nvSpPr>
        <p:spPr>
          <a:xfrm>
            <a:off x="5072063" y="3929063"/>
            <a:ext cx="357187" cy="285750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id-ID"/>
          </a:p>
        </p:txBody>
      </p:sp>
      <p:sp>
        <p:nvSpPr>
          <p:cNvPr id="21" name="Rectangle 20"/>
          <p:cNvSpPr/>
          <p:nvPr/>
        </p:nvSpPr>
        <p:spPr>
          <a:xfrm>
            <a:off x="5500688" y="3429000"/>
            <a:ext cx="3500437" cy="121443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 algn="just">
              <a:buFontTx/>
              <a:buAutoNum type="arabicPeriod"/>
              <a:defRPr/>
            </a:pPr>
            <a:r>
              <a:rPr lang="id-ID" sz="2400" b="1" dirty="0"/>
              <a:t>Progresif Proporsional.</a:t>
            </a:r>
          </a:p>
          <a:p>
            <a:pPr marL="342900" indent="-342900" algn="just">
              <a:buFontTx/>
              <a:buAutoNum type="arabicPeriod"/>
              <a:defRPr/>
            </a:pPr>
            <a:r>
              <a:rPr lang="id-ID" sz="2400" b="1" dirty="0"/>
              <a:t>Progresif Progresif</a:t>
            </a:r>
          </a:p>
          <a:p>
            <a:pPr marL="342900" indent="-342900" algn="just">
              <a:buFontTx/>
              <a:buAutoNum type="arabicPeriod"/>
              <a:defRPr/>
            </a:pPr>
            <a:r>
              <a:rPr lang="id-ID" sz="2400" b="1" dirty="0"/>
              <a:t>Progresif Degresif</a:t>
            </a:r>
          </a:p>
        </p:txBody>
      </p:sp>
      <p:sp>
        <p:nvSpPr>
          <p:cNvPr id="22" name="Right Arrow 21"/>
          <p:cNvSpPr/>
          <p:nvPr/>
        </p:nvSpPr>
        <p:spPr>
          <a:xfrm>
            <a:off x="5072063" y="5643563"/>
            <a:ext cx="357187" cy="285750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id-ID"/>
          </a:p>
        </p:txBody>
      </p:sp>
      <p:sp>
        <p:nvSpPr>
          <p:cNvPr id="23" name="Rectangle 22"/>
          <p:cNvSpPr/>
          <p:nvPr/>
        </p:nvSpPr>
        <p:spPr>
          <a:xfrm>
            <a:off x="5500688" y="5214938"/>
            <a:ext cx="3500437" cy="121443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 algn="just">
              <a:buFontTx/>
              <a:buAutoNum type="arabicPeriod"/>
              <a:defRPr/>
            </a:pPr>
            <a:r>
              <a:rPr lang="id-ID" sz="2400" b="1" dirty="0"/>
              <a:t>Degresif Proporsional.</a:t>
            </a:r>
          </a:p>
          <a:p>
            <a:pPr marL="342900" indent="-342900" algn="just">
              <a:buFontTx/>
              <a:buAutoNum type="arabicPeriod"/>
              <a:defRPr/>
            </a:pPr>
            <a:r>
              <a:rPr lang="id-ID" sz="2400" b="1" dirty="0"/>
              <a:t>Progresif Progresif</a:t>
            </a:r>
          </a:p>
          <a:p>
            <a:pPr marL="342900" indent="-342900" algn="just">
              <a:buFontTx/>
              <a:buAutoNum type="arabicPeriod"/>
              <a:defRPr/>
            </a:pPr>
            <a:r>
              <a:rPr lang="id-ID" sz="2400" b="1" dirty="0"/>
              <a:t>Degresif Degresif</a:t>
            </a:r>
          </a:p>
        </p:txBody>
      </p:sp>
    </p:spTree>
    <p:extLst>
      <p:ext uri="{BB962C8B-B14F-4D97-AF65-F5344CB8AC3E}">
        <p14:creationId xmlns:p14="http://schemas.microsoft.com/office/powerpoint/2010/main" val="240521855"/>
      </p:ext>
    </p:extLst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204</Words>
  <Application>Microsoft Office PowerPoint</Application>
  <PresentationFormat>On-screen Show (4:3)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Tarif Pajak =&gt; Besarnya nilai yang digunakan untuk menentukan pajak terutang yang harus dibayar wajib pajak kepada pemerintah sesuai dengan undang-undang yang berlaku.</vt:lpstr>
      <vt:lpstr>                   TARIF PAJAK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</cp:revision>
  <dcterms:created xsi:type="dcterms:W3CDTF">2024-10-11T14:47:06Z</dcterms:created>
  <dcterms:modified xsi:type="dcterms:W3CDTF">2024-10-11T14:50:24Z</dcterms:modified>
</cp:coreProperties>
</file>