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7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43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3918E7-D798-4622-B735-2AD6F8A950AD}" type="datetimeFigureOut">
              <a:rPr lang="en-US" smtClean="0"/>
              <a:t>6/2/2016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87D97E-B476-45D5-A655-30C2E9F5D165}" type="slidenum">
              <a:rPr lang="en-US" smtClean="0"/>
              <a:t>‹#›</a:t>
            </a:fld>
            <a:endParaRPr lang="en-US"/>
          </a:p>
        </p:txBody>
      </p:sp>
    </p:spTree>
    <p:extLst>
      <p:ext uri="{BB962C8B-B14F-4D97-AF65-F5344CB8AC3E}">
        <p14:creationId xmlns:p14="http://schemas.microsoft.com/office/powerpoint/2010/main" val="2592252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4pPr marL="1714500" indent="-342900">
              <a:buFont typeface="Wingdings" pitchFamily="2" charset="2"/>
              <a:buChar char="§"/>
              <a:defRPr/>
            </a:lvl4pPr>
            <a:lvl5pPr marL="2057400" indent="-228600">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6248400" y="6381750"/>
            <a:ext cx="2895600" cy="476250"/>
          </a:xfrm>
        </p:spPr>
        <p:txBody>
          <a:bodyPr/>
          <a:lstStyle>
            <a:lvl1pPr algn="l" eaLnBrk="0" hangingPunct="0">
              <a:defRPr sz="1000"/>
            </a:lvl1pPr>
          </a:lstStyle>
          <a:p>
            <a:pPr>
              <a:defRPr/>
            </a:pPr>
            <a:r>
              <a:rPr lang="en-US"/>
              <a:t>Learning objective 1:  </a:t>
            </a:r>
            <a:r>
              <a:rPr lang="en-US" b="0"/>
              <a:t>Explain why managers analyze financial statements</a:t>
            </a:r>
          </a:p>
        </p:txBody>
      </p:sp>
      <p:sp>
        <p:nvSpPr>
          <p:cNvPr id="5" name="Slide Number Placeholder 4"/>
          <p:cNvSpPr>
            <a:spLocks noGrp="1"/>
          </p:cNvSpPr>
          <p:nvPr>
            <p:ph type="sldNum" sz="quarter" idx="11"/>
          </p:nvPr>
        </p:nvSpPr>
        <p:spPr>
          <a:xfrm>
            <a:off x="0" y="6381750"/>
            <a:ext cx="1066800" cy="476250"/>
          </a:xfrm>
        </p:spPr>
        <p:txBody>
          <a:bodyPr/>
          <a:lstStyle>
            <a:lvl1pPr eaLnBrk="0" hangingPunct="0">
              <a:defRPr sz="1000" dirty="0" smtClean="0"/>
            </a:lvl1pPr>
          </a:lstStyle>
          <a:p>
            <a:pPr>
              <a:defRPr/>
            </a:pPr>
            <a:r>
              <a:rPr lang="en-US"/>
              <a:t>Slide 14-</a:t>
            </a:r>
            <a:fld id="{25455474-B86E-48AB-8C1A-AED91F11EEB4}" type="slidenum">
              <a:rPr lang="en-US"/>
              <a:pPr>
                <a:defRPr/>
              </a:pPr>
              <a:t>‹#›</a:t>
            </a:fld>
            <a:endParaRPr lang="en-US"/>
          </a:p>
        </p:txBody>
      </p:sp>
    </p:spTree>
    <p:extLst>
      <p:ext uri="{BB962C8B-B14F-4D97-AF65-F5344CB8AC3E}">
        <p14:creationId xmlns:p14="http://schemas.microsoft.com/office/powerpoint/2010/main" val="210257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6" name="Slide Number Placeholder 5"/>
          <p:cNvSpPr>
            <a:spLocks noGrp="1"/>
          </p:cNvSpPr>
          <p:nvPr>
            <p:ph type="sldNum" sz="quarter" idx="11"/>
          </p:nvPr>
        </p:nvSpPr>
        <p:spPr/>
        <p:txBody>
          <a:bodyPr/>
          <a:lstStyle>
            <a:lvl1pPr eaLnBrk="0" hangingPunct="0">
              <a:defRPr dirty="0" smtClean="0"/>
            </a:lvl1pPr>
          </a:lstStyle>
          <a:p>
            <a:pPr>
              <a:defRPr/>
            </a:pPr>
            <a:r>
              <a:rPr lang="en-US"/>
              <a:t>Slide 14-</a:t>
            </a:r>
            <a:fld id="{4DA1A11A-D225-4088-A9A6-66B459ACE9AA}" type="slidenum">
              <a:rPr lang="en-US"/>
              <a:pPr>
                <a:defRPr/>
              </a:pPr>
              <a:t>‹#›</a:t>
            </a:fld>
            <a:endParaRPr lang="en-US"/>
          </a:p>
        </p:txBody>
      </p:sp>
    </p:spTree>
    <p:extLst>
      <p:ext uri="{BB962C8B-B14F-4D97-AF65-F5344CB8AC3E}">
        <p14:creationId xmlns:p14="http://schemas.microsoft.com/office/powerpoint/2010/main" val="176220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4038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716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338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7" name="Slide Number Placeholder 6"/>
          <p:cNvSpPr>
            <a:spLocks noGrp="1"/>
          </p:cNvSpPr>
          <p:nvPr>
            <p:ph type="sldNum" sz="quarter" idx="11"/>
          </p:nvPr>
        </p:nvSpPr>
        <p:spPr/>
        <p:txBody>
          <a:bodyPr/>
          <a:lstStyle>
            <a:lvl1pPr eaLnBrk="0" hangingPunct="0">
              <a:defRPr dirty="0" smtClean="0"/>
            </a:lvl1pPr>
          </a:lstStyle>
          <a:p>
            <a:pPr>
              <a:defRPr/>
            </a:pPr>
            <a:r>
              <a:rPr lang="en-US"/>
              <a:t>Slide 14-</a:t>
            </a:r>
            <a:fld id="{9A4CB5EB-F50F-4F6C-9F46-5DB0A9EA64DF}" type="slidenum">
              <a:rPr lang="en-US"/>
              <a:pPr>
                <a:defRPr/>
              </a:pPr>
              <a:t>‹#›</a:t>
            </a:fld>
            <a:endParaRPr lang="en-US"/>
          </a:p>
        </p:txBody>
      </p:sp>
    </p:spTree>
    <p:extLst>
      <p:ext uri="{BB962C8B-B14F-4D97-AF65-F5344CB8AC3E}">
        <p14:creationId xmlns:p14="http://schemas.microsoft.com/office/powerpoint/2010/main" val="137399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87B739B-1D12-4A8C-A96C-B3430D7AF09D}" type="datetimeFigureOut">
              <a:rPr lang="en-IN" smtClean="0"/>
              <a:t>02-06-2016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FC161A-8BA0-4B55-A4AE-53330D451B10}" type="slidenum">
              <a:rPr lang="en-IN" smtClean="0"/>
              <a:t>‹#›</a:t>
            </a:fld>
            <a:endParaRPr lang="en-IN"/>
          </a:p>
        </p:txBody>
      </p:sp>
    </p:spTree>
    <p:extLst>
      <p:ext uri="{BB962C8B-B14F-4D97-AF65-F5344CB8AC3E}">
        <p14:creationId xmlns:p14="http://schemas.microsoft.com/office/powerpoint/2010/main" val="26512991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944562"/>
          </a:xfrm>
          <a:prstGeom prst="rect">
            <a:avLst/>
          </a:prstGeom>
          <a:solidFill>
            <a:srgbClr val="005B88"/>
          </a:solidFill>
          <a:ln w="9525">
            <a:solidFill>
              <a:schemeClr val="tx1"/>
            </a:solidFill>
            <a:miter lim="800000"/>
            <a:headEnd/>
            <a:tailEnd/>
          </a:ln>
          <a:effectLst>
            <a:outerShdw dist="71842" dir="2700000" algn="ctr" rotWithShape="0">
              <a:srgbClr val="A5002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3716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5791200" y="59436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1" dirty="0" smtClean="0">
                <a:solidFill>
                  <a:srgbClr val="000000"/>
                </a:solidFill>
                <a:latin typeface="Liberation Sans" panose="020B0604020202020204" pitchFamily="34" charset="0"/>
              </a:defRPr>
            </a:lvl1pPr>
          </a:lstStyle>
          <a:p>
            <a:pPr fontAlgn="base">
              <a:spcBef>
                <a:spcPct val="0"/>
              </a:spcBef>
              <a:spcAft>
                <a:spcPct val="0"/>
              </a:spcAft>
              <a:defRPr/>
            </a:pPr>
            <a:r>
              <a:rPr lang="en-US"/>
              <a:t>Learning objective 1:  Explain why managers analyze financial statements</a:t>
            </a:r>
            <a:endParaRPr lang="en-US" sz="1400"/>
          </a:p>
        </p:txBody>
      </p:sp>
      <p:sp>
        <p:nvSpPr>
          <p:cNvPr id="1030" name="Rectangle 6"/>
          <p:cNvSpPr>
            <a:spLocks noGrp="1" noChangeArrowheads="1"/>
          </p:cNvSpPr>
          <p:nvPr>
            <p:ph type="sldNum" sz="quarter" idx="4"/>
          </p:nvPr>
        </p:nvSpPr>
        <p:spPr bwMode="auto">
          <a:xfrm>
            <a:off x="457200" y="6019800"/>
            <a:ext cx="1066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smtClean="0">
                <a:solidFill>
                  <a:srgbClr val="000000"/>
                </a:solidFill>
                <a:latin typeface="Liberation Sans" panose="020B0604020202020204" pitchFamily="34" charset="0"/>
              </a:defRPr>
            </a:lvl1pPr>
          </a:lstStyle>
          <a:p>
            <a:pPr fontAlgn="base">
              <a:spcBef>
                <a:spcPct val="0"/>
              </a:spcBef>
              <a:spcAft>
                <a:spcPct val="0"/>
              </a:spcAft>
              <a:defRPr/>
            </a:pPr>
            <a:r>
              <a:rPr lang="en-US"/>
              <a:t>Slide 14-</a:t>
            </a:r>
            <a:fld id="{4C986A13-A00D-47C9-BC99-4762D576A653}" type="slidenum">
              <a:rPr lang="en-US"/>
              <a:pPr fontAlgn="base">
                <a:spcBef>
                  <a:spcPct val="0"/>
                </a:spcBef>
                <a:spcAft>
                  <a:spcPct val="0"/>
                </a:spcAft>
                <a:defRPr/>
              </a:pPr>
              <a:t>‹#›</a:t>
            </a:fld>
            <a:endParaRPr lang="en-US"/>
          </a:p>
        </p:txBody>
      </p:sp>
    </p:spTree>
    <p:extLst>
      <p:ext uri="{BB962C8B-B14F-4D97-AF65-F5344CB8AC3E}">
        <p14:creationId xmlns:p14="http://schemas.microsoft.com/office/powerpoint/2010/main" val="12980961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anose="020B0604020202020204" pitchFamily="34" charset="0"/>
          <a:ea typeface="+mj-ea"/>
          <a:cs typeface="+mj-cs"/>
        </a:defRPr>
      </a:lvl1pPr>
      <a:lvl2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2pPr>
      <a:lvl3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3pPr>
      <a:lvl4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4pPr>
      <a:lvl5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5pPr>
      <a:lvl6pPr marL="4572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6pPr>
      <a:lvl7pPr marL="9144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7pPr>
      <a:lvl8pPr marL="13716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8pPr>
      <a:lvl9pPr marL="18288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9pPr>
    </p:titleStyle>
    <p:bodyStyle>
      <a:lvl1pPr marL="342900" indent="-342900" algn="l" rtl="0" eaLnBrk="0" fontAlgn="base" hangingPunct="0">
        <a:spcBef>
          <a:spcPct val="5000"/>
        </a:spcBef>
        <a:spcAft>
          <a:spcPct val="0"/>
        </a:spcAft>
        <a:buClr>
          <a:srgbClr val="A50021"/>
        </a:buClr>
        <a:buFont typeface="Wingdings" pitchFamily="2" charset="2"/>
        <a:buChar char="§"/>
        <a:defRPr sz="3000" b="1">
          <a:solidFill>
            <a:schemeClr val="tx1"/>
          </a:solidFill>
          <a:latin typeface="Liberation Sans" panose="020B0604020202020204" pitchFamily="34" charset="0"/>
          <a:ea typeface="+mn-ea"/>
          <a:cs typeface="+mn-cs"/>
        </a:defRPr>
      </a:lvl1pPr>
      <a:lvl2pPr marL="742950" indent="-285750" algn="l" rtl="0" eaLnBrk="0" fontAlgn="base" hangingPunct="0">
        <a:spcBef>
          <a:spcPct val="5000"/>
        </a:spcBef>
        <a:spcAft>
          <a:spcPct val="0"/>
        </a:spcAft>
        <a:buClr>
          <a:srgbClr val="A50021"/>
        </a:buClr>
        <a:buFont typeface="Wingdings" pitchFamily="2" charset="2"/>
        <a:buChar char="§"/>
        <a:defRPr sz="2800" b="1">
          <a:solidFill>
            <a:schemeClr val="tx1"/>
          </a:solidFill>
          <a:latin typeface="Liberation Sans" panose="020B0604020202020204" pitchFamily="34" charset="0"/>
        </a:defRPr>
      </a:lvl2pPr>
      <a:lvl3pPr marL="1143000" indent="-228600" algn="l" rtl="0" eaLnBrk="0" fontAlgn="base" hangingPunct="0">
        <a:spcBef>
          <a:spcPct val="5000"/>
        </a:spcBef>
        <a:spcAft>
          <a:spcPct val="0"/>
        </a:spcAft>
        <a:buClr>
          <a:srgbClr val="A50021"/>
        </a:buClr>
        <a:buFont typeface="Wingdings" pitchFamily="2" charset="2"/>
        <a:buChar char="§"/>
        <a:defRPr sz="2600" b="1">
          <a:solidFill>
            <a:schemeClr val="tx1"/>
          </a:solidFill>
          <a:latin typeface="Liberation Sans" panose="020B0604020202020204" pitchFamily="34" charset="0"/>
        </a:defRPr>
      </a:lvl3pPr>
      <a:lvl4pPr marL="1600200" indent="-228600" algn="l" rtl="0" eaLnBrk="0" fontAlgn="base" hangingPunct="0">
        <a:spcBef>
          <a:spcPct val="5000"/>
        </a:spcBef>
        <a:spcAft>
          <a:spcPct val="0"/>
        </a:spcAft>
        <a:buClr>
          <a:srgbClr val="A50021"/>
        </a:buClr>
        <a:buChar char="–"/>
        <a:defRPr sz="2400" b="1">
          <a:solidFill>
            <a:schemeClr val="tx1"/>
          </a:solidFill>
          <a:latin typeface="Liberation Sans" panose="020B0604020202020204" pitchFamily="34" charset="0"/>
        </a:defRPr>
      </a:lvl4pPr>
      <a:lvl5pPr marL="2057400" indent="-228600" algn="l" rtl="0" eaLnBrk="0" fontAlgn="base" hangingPunct="0">
        <a:spcBef>
          <a:spcPct val="5000"/>
        </a:spcBef>
        <a:spcAft>
          <a:spcPct val="0"/>
        </a:spcAft>
        <a:buClr>
          <a:srgbClr val="A50021"/>
        </a:buClr>
        <a:buChar char="»"/>
        <a:defRPr sz="2200" b="1">
          <a:solidFill>
            <a:schemeClr val="tx1"/>
          </a:solidFill>
          <a:latin typeface="Liberation Sans" panose="020B0604020202020204" pitchFamily="34" charset="0"/>
        </a:defRPr>
      </a:lvl5pPr>
      <a:lvl6pPr marL="2514600" indent="-228600" algn="l" rtl="0" fontAlgn="base">
        <a:spcBef>
          <a:spcPct val="5000"/>
        </a:spcBef>
        <a:spcAft>
          <a:spcPct val="0"/>
        </a:spcAft>
        <a:buClr>
          <a:srgbClr val="A50021"/>
        </a:buClr>
        <a:buChar char="»"/>
        <a:defRPr sz="2200" b="1">
          <a:solidFill>
            <a:schemeClr val="tx1"/>
          </a:solidFill>
          <a:latin typeface="+mn-lt"/>
        </a:defRPr>
      </a:lvl6pPr>
      <a:lvl7pPr marL="2971800" indent="-228600" algn="l" rtl="0" fontAlgn="base">
        <a:spcBef>
          <a:spcPct val="5000"/>
        </a:spcBef>
        <a:spcAft>
          <a:spcPct val="0"/>
        </a:spcAft>
        <a:buClr>
          <a:srgbClr val="A50021"/>
        </a:buClr>
        <a:buChar char="»"/>
        <a:defRPr sz="2200" b="1">
          <a:solidFill>
            <a:schemeClr val="tx1"/>
          </a:solidFill>
          <a:latin typeface="+mn-lt"/>
        </a:defRPr>
      </a:lvl7pPr>
      <a:lvl8pPr marL="3429000" indent="-228600" algn="l" rtl="0" fontAlgn="base">
        <a:spcBef>
          <a:spcPct val="5000"/>
        </a:spcBef>
        <a:spcAft>
          <a:spcPct val="0"/>
        </a:spcAft>
        <a:buClr>
          <a:srgbClr val="A50021"/>
        </a:buClr>
        <a:buChar char="»"/>
        <a:defRPr sz="2200" b="1">
          <a:solidFill>
            <a:schemeClr val="tx1"/>
          </a:solidFill>
          <a:latin typeface="+mn-lt"/>
        </a:defRPr>
      </a:lvl8pPr>
      <a:lvl9pPr marL="3886200" indent="-228600" algn="l" rtl="0" fontAlgn="base">
        <a:spcBef>
          <a:spcPct val="5000"/>
        </a:spcBef>
        <a:spcAft>
          <a:spcPct val="0"/>
        </a:spcAft>
        <a:buClr>
          <a:srgbClr val="A50021"/>
        </a:buClr>
        <a:buChar char="»"/>
        <a:defRPr sz="2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dirty="0"/>
          </a:p>
        </p:txBody>
      </p:sp>
      <p:sp>
        <p:nvSpPr>
          <p:cNvPr id="3" name="Subtitle 2"/>
          <p:cNvSpPr>
            <a:spLocks noGrp="1"/>
          </p:cNvSpPr>
          <p:nvPr>
            <p:ph type="subTitle" idx="1"/>
          </p:nvPr>
        </p:nvSpPr>
        <p:spPr/>
        <p:txBody>
          <a:bodyPr/>
          <a:lstStyle/>
          <a:p>
            <a:endParaRPr lang="en-IN"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7460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Interval Scale</a:t>
            </a:r>
          </a:p>
        </p:txBody>
      </p:sp>
      <p:pic>
        <p:nvPicPr>
          <p:cNvPr id="144387"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78063" y="1831305"/>
            <a:ext cx="4587875" cy="4117975"/>
          </a:xfrm>
        </p:spPr>
      </p:pic>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10</a:t>
            </a:fld>
            <a:endParaRPr lang="en-US" dirty="0"/>
          </a:p>
        </p:txBody>
      </p:sp>
    </p:spTree>
    <p:extLst>
      <p:ext uri="{BB962C8B-B14F-4D97-AF65-F5344CB8AC3E}">
        <p14:creationId xmlns:p14="http://schemas.microsoft.com/office/powerpoint/2010/main" val="340015039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Interval Scale</a:t>
            </a:r>
          </a:p>
        </p:txBody>
      </p:sp>
      <p:sp>
        <p:nvSpPr>
          <p:cNvPr id="124931" name="Rectangle 3"/>
          <p:cNvSpPr>
            <a:spLocks noGrp="1" noChangeAspect="1" noChangeArrowheads="1"/>
          </p:cNvSpPr>
          <p:nvPr>
            <p:ph idx="1"/>
          </p:nvPr>
        </p:nvSpPr>
        <p:spPr/>
        <p:txBody>
          <a:bodyPr/>
          <a:lstStyle/>
          <a:p>
            <a:pPr eaLnBrk="1" hangingPunct="1">
              <a:defRPr/>
            </a:pPr>
            <a:endParaRPr lang="en-US" dirty="0" smtClean="0">
              <a:ea typeface="Liberation Sans" panose="020B0604020202020204" pitchFamily="34" charset="0"/>
              <a:cs typeface="Liberation Sans" panose="020B0604020202020204" pitchFamily="34" charset="0"/>
            </a:endParaRPr>
          </a:p>
          <a:p>
            <a:pPr eaLnBrk="1" hangingPunct="1">
              <a:defRPr/>
            </a:pPr>
            <a:r>
              <a:rPr lang="en-US" dirty="0" smtClean="0">
                <a:ea typeface="Liberation Sans" panose="020B0604020202020204" pitchFamily="34" charset="0"/>
                <a:cs typeface="Liberation Sans" panose="020B0604020202020204" pitchFamily="34" charset="0"/>
              </a:rPr>
              <a:t>The clinical thermometer is a good example of an interval-scaled instrument; it has an arbitrary origin and the magnitude of the difference between 98.6 degrees (the normal body temperature) and 99.6 degrees is the same as the magnitude of the difference between 104 and 105 degrees. </a:t>
            </a:r>
          </a:p>
          <a:p>
            <a:pPr marL="0" indent="0" eaLnBrk="1" hangingPunct="1">
              <a:buFont typeface="Wingdings" pitchFamily="2" charset="2"/>
              <a:buNone/>
              <a:defRPr/>
            </a:pPr>
            <a:r>
              <a:rPr lang="en-US" dirty="0" smtClean="0">
                <a:ea typeface="Liberation Sans" panose="020B0604020202020204" pitchFamily="34" charset="0"/>
                <a:cs typeface="Liberation Sans" panose="020B0604020202020204" pitchFamily="34" charset="0"/>
              </a:rPr>
              <a:t/>
            </a:r>
            <a:br>
              <a:rPr lang="en-US" dirty="0" smtClean="0">
                <a:ea typeface="Liberation Sans" panose="020B0604020202020204" pitchFamily="34" charset="0"/>
                <a:cs typeface="Liberation Sans" panose="020B0604020202020204" pitchFamily="34" charset="0"/>
              </a:rPr>
            </a:br>
            <a:endParaRPr lang="en-US" dirty="0" smtClean="0">
              <a:ea typeface="Liberation Sans" panose="020B0604020202020204" pitchFamily="34" charset="0"/>
              <a:cs typeface="Liberation Sans" panose="020B0604020202020204"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11</a:t>
            </a:fld>
            <a:endParaRPr lang="en-US" dirty="0"/>
          </a:p>
        </p:txBody>
      </p:sp>
    </p:spTree>
    <p:extLst>
      <p:ext uri="{BB962C8B-B14F-4D97-AF65-F5344CB8AC3E}">
        <p14:creationId xmlns:p14="http://schemas.microsoft.com/office/powerpoint/2010/main" val="389775098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Ratio Scale</a:t>
            </a:r>
          </a:p>
        </p:txBody>
      </p:sp>
      <p:sp>
        <p:nvSpPr>
          <p:cNvPr id="146435"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Ratio scale: overcomes the disadvantage of the arbitrary origin point of the interval scale, in that it has an absolute (in contrast to an arbitrary) zero point, which is a meaningful measurement point. </a:t>
            </a:r>
          </a:p>
          <a:p>
            <a:pPr eaLnBrk="1" hangingPunct="1"/>
            <a:endParaRPr lang="en-US" altLang="en-US" dirty="0" smtClean="0">
              <a:cs typeface="Liberation Sans" pitchFamily="34" charset="0"/>
            </a:endParaRPr>
          </a:p>
          <a:p>
            <a:pPr eaLnBrk="1" hangingPunct="1"/>
            <a:r>
              <a:rPr lang="en-GB" altLang="en-US" dirty="0" smtClean="0">
                <a:cs typeface="Liberation Sans" pitchFamily="34" charset="0"/>
              </a:rPr>
              <a:t>What is your age?</a:t>
            </a:r>
            <a:endParaRPr lang="en-GB" altLang="en-US" u="sng" dirty="0" smtClean="0">
              <a:cs typeface="Liberation Sans" pitchFamily="34" charset="0"/>
            </a:endParaRPr>
          </a:p>
          <a:p>
            <a:pPr eaLnBrk="1" hangingPunct="1">
              <a:buFont typeface="Wingdings" pitchFamily="2" charset="2"/>
              <a:buNone/>
            </a:pPr>
            <a:r>
              <a:rPr lang="en-GB" altLang="en-US" dirty="0" smtClean="0">
                <a:cs typeface="Liberation Sans" pitchFamily="34" charset="0"/>
              </a:rPr>
              <a:t>	</a:t>
            </a:r>
            <a:r>
              <a:rPr lang="en-GB" altLang="en-US" u="sng" dirty="0" smtClean="0">
                <a:cs typeface="Liberation Sans" pitchFamily="34" charset="0"/>
              </a:rPr>
              <a:t>  </a:t>
            </a:r>
            <a:endParaRPr lang="en-US" altLang="en-US"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12</a:t>
            </a:fld>
            <a:endParaRPr lang="en-US" dirty="0"/>
          </a:p>
        </p:txBody>
      </p:sp>
    </p:spTree>
    <p:extLst>
      <p:ext uri="{BB962C8B-B14F-4D97-AF65-F5344CB8AC3E}">
        <p14:creationId xmlns:p14="http://schemas.microsoft.com/office/powerpoint/2010/main" val="408877729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Ratio Scale</a:t>
            </a:r>
          </a:p>
        </p:txBody>
      </p:sp>
      <p:pic>
        <p:nvPicPr>
          <p:cNvPr id="147459"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68538" y="1909663"/>
            <a:ext cx="4606925" cy="4111625"/>
          </a:xfrm>
        </p:spPr>
      </p:pic>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13</a:t>
            </a:fld>
            <a:endParaRPr lang="en-US" dirty="0"/>
          </a:p>
        </p:txBody>
      </p:sp>
    </p:spTree>
    <p:extLst>
      <p:ext uri="{BB962C8B-B14F-4D97-AF65-F5344CB8AC3E}">
        <p14:creationId xmlns:p14="http://schemas.microsoft.com/office/powerpoint/2010/main" val="376038691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Ordinal Scale or Interval Scale?</a:t>
            </a:r>
          </a:p>
        </p:txBody>
      </p:sp>
      <p:sp>
        <p:nvSpPr>
          <p:cNvPr id="148483" name="Rectangle 3"/>
          <p:cNvSpPr>
            <a:spLocks noGrp="1" noChangeAspect="1" noChangeArrowheads="1"/>
          </p:cNvSpPr>
          <p:nvPr>
            <p:ph idx="1"/>
          </p:nvPr>
        </p:nvSpPr>
        <p:spPr>
          <a:xfrm>
            <a:off x="457200" y="1371600"/>
            <a:ext cx="8229600" cy="4937720"/>
          </a:xfrm>
        </p:spPr>
        <p:txBody>
          <a:bodyPr/>
          <a:lstStyle/>
          <a:p>
            <a:pPr eaLnBrk="1" hangingPunct="1">
              <a:lnSpc>
                <a:spcPct val="80000"/>
              </a:lnSpc>
            </a:pPr>
            <a:endParaRPr lang="en-GB" altLang="en-US" sz="2200" dirty="0" smtClean="0">
              <a:cs typeface="Liberation Sans" pitchFamily="34" charset="0"/>
            </a:endParaRPr>
          </a:p>
          <a:p>
            <a:pPr eaLnBrk="1" hangingPunct="1">
              <a:lnSpc>
                <a:spcPct val="80000"/>
              </a:lnSpc>
            </a:pPr>
            <a:r>
              <a:rPr lang="en-GB" altLang="en-US" sz="2200" dirty="0" smtClean="0">
                <a:cs typeface="Liberation Sans" pitchFamily="34" charset="0"/>
              </a:rPr>
              <a:t>Circle the number that represents your feelings at this particular moment best. There are no right or wrong answers. Please answer every question.</a:t>
            </a:r>
          </a:p>
          <a:p>
            <a:pPr eaLnBrk="1" hangingPunct="1">
              <a:lnSpc>
                <a:spcPct val="80000"/>
              </a:lnSpc>
              <a:buFont typeface="Wingdings" pitchFamily="2" charset="2"/>
              <a:buNone/>
            </a:pPr>
            <a:r>
              <a:rPr lang="en-GB" altLang="en-US" sz="2200" i="1" dirty="0" smtClean="0">
                <a:cs typeface="Liberation Sans" pitchFamily="34" charset="0"/>
              </a:rPr>
              <a:t>	 				</a:t>
            </a:r>
          </a:p>
          <a:p>
            <a:pPr eaLnBrk="1" hangingPunct="1">
              <a:lnSpc>
                <a:spcPct val="80000"/>
              </a:lnSpc>
              <a:buFont typeface="Wingdings" pitchFamily="2" charset="2"/>
              <a:buNone/>
            </a:pPr>
            <a:r>
              <a:rPr lang="en-US" altLang="en-US" sz="2200" dirty="0" smtClean="0">
                <a:cs typeface="Liberation Sans" pitchFamily="34" charset="0"/>
              </a:rPr>
              <a:t>1.	I invest more in my work than I get out of it</a:t>
            </a:r>
          </a:p>
          <a:p>
            <a:pPr eaLnBrk="1" hangingPunct="1">
              <a:lnSpc>
                <a:spcPct val="80000"/>
              </a:lnSpc>
              <a:buFont typeface="Wingdings" pitchFamily="2" charset="2"/>
              <a:buNone/>
            </a:pPr>
            <a:r>
              <a:rPr lang="en-US" altLang="en-US" sz="2200" dirty="0" smtClean="0">
                <a:cs typeface="Liberation Sans" pitchFamily="34" charset="0"/>
              </a:rPr>
              <a:t>	</a:t>
            </a:r>
          </a:p>
          <a:p>
            <a:pPr eaLnBrk="1" hangingPunct="1">
              <a:lnSpc>
                <a:spcPct val="80000"/>
              </a:lnSpc>
              <a:buFont typeface="Wingdings" pitchFamily="2" charset="2"/>
              <a:buNone/>
            </a:pPr>
            <a:r>
              <a:rPr lang="en-GB" altLang="en-US" sz="2200" i="1" dirty="0" smtClean="0">
                <a:cs typeface="Liberation Sans" pitchFamily="34" charset="0"/>
              </a:rPr>
              <a:t>I disagree completely     </a:t>
            </a:r>
            <a:r>
              <a:rPr lang="en-US" altLang="en-US" sz="2200" i="1" dirty="0" smtClean="0">
                <a:cs typeface="Liberation Sans" pitchFamily="34" charset="0"/>
              </a:rPr>
              <a:t>1    </a:t>
            </a:r>
            <a:r>
              <a:rPr lang="en-GB" altLang="en-US" sz="2200" i="1" dirty="0" smtClean="0">
                <a:cs typeface="Liberation Sans" pitchFamily="34" charset="0"/>
              </a:rPr>
              <a:t>2    3    4    5</a:t>
            </a:r>
            <a:r>
              <a:rPr lang="en-GB" altLang="en-US" sz="2200" dirty="0" smtClean="0">
                <a:cs typeface="Liberation Sans" pitchFamily="34" charset="0"/>
              </a:rPr>
              <a:t>    </a:t>
            </a:r>
            <a:r>
              <a:rPr lang="en-GB" altLang="en-US" sz="2200" i="1" dirty="0" smtClean="0">
                <a:cs typeface="Liberation Sans" pitchFamily="34" charset="0"/>
              </a:rPr>
              <a:t>I agree completely</a:t>
            </a:r>
            <a:endParaRPr lang="en-US" altLang="en-US" sz="2200" dirty="0" smtClean="0">
              <a:cs typeface="Liberation Sans" pitchFamily="34" charset="0"/>
            </a:endParaRPr>
          </a:p>
          <a:p>
            <a:pPr eaLnBrk="1" hangingPunct="1">
              <a:lnSpc>
                <a:spcPct val="80000"/>
              </a:lnSpc>
              <a:buFont typeface="Wingdings" pitchFamily="2" charset="2"/>
              <a:buNone/>
            </a:pPr>
            <a:endParaRPr lang="en-US" altLang="en-US" sz="2200" dirty="0" smtClean="0">
              <a:cs typeface="Liberation Sans" pitchFamily="34" charset="0"/>
            </a:endParaRPr>
          </a:p>
          <a:p>
            <a:pPr eaLnBrk="1" hangingPunct="1">
              <a:lnSpc>
                <a:spcPct val="80000"/>
              </a:lnSpc>
              <a:buFont typeface="Wingdings" pitchFamily="2" charset="2"/>
              <a:buNone/>
            </a:pPr>
            <a:r>
              <a:rPr lang="en-US" altLang="en-US" sz="2200" dirty="0" smtClean="0">
                <a:cs typeface="Liberation Sans" pitchFamily="34" charset="0"/>
              </a:rPr>
              <a:t>2. 	I exert myself too much considering what I get back in return		      </a:t>
            </a:r>
          </a:p>
          <a:p>
            <a:pPr eaLnBrk="1" hangingPunct="1">
              <a:lnSpc>
                <a:spcPct val="80000"/>
              </a:lnSpc>
              <a:buFont typeface="Wingdings" pitchFamily="2" charset="2"/>
              <a:buNone/>
            </a:pPr>
            <a:endParaRPr lang="en-GB" altLang="en-US" sz="2200" i="1" dirty="0" smtClean="0">
              <a:cs typeface="Liberation Sans" pitchFamily="34" charset="0"/>
            </a:endParaRPr>
          </a:p>
          <a:p>
            <a:pPr eaLnBrk="1" hangingPunct="1">
              <a:lnSpc>
                <a:spcPct val="80000"/>
              </a:lnSpc>
              <a:buFont typeface="Wingdings" pitchFamily="2" charset="2"/>
              <a:buNone/>
            </a:pPr>
            <a:r>
              <a:rPr lang="en-GB" altLang="en-US" sz="2200" i="1" dirty="0" smtClean="0">
                <a:cs typeface="Liberation Sans" pitchFamily="34" charset="0"/>
              </a:rPr>
              <a:t>I disagree completely     </a:t>
            </a:r>
            <a:r>
              <a:rPr lang="en-US" altLang="en-US" sz="2200" i="1" dirty="0" smtClean="0">
                <a:cs typeface="Liberation Sans" pitchFamily="34" charset="0"/>
              </a:rPr>
              <a:t>1    </a:t>
            </a:r>
            <a:r>
              <a:rPr lang="en-GB" altLang="en-US" sz="2200" i="1" dirty="0" smtClean="0">
                <a:cs typeface="Liberation Sans" pitchFamily="34" charset="0"/>
              </a:rPr>
              <a:t>2    3    4    5</a:t>
            </a:r>
            <a:r>
              <a:rPr lang="en-GB" altLang="en-US" sz="2200" dirty="0" smtClean="0">
                <a:cs typeface="Liberation Sans" pitchFamily="34" charset="0"/>
              </a:rPr>
              <a:t>    </a:t>
            </a:r>
            <a:r>
              <a:rPr lang="en-GB" altLang="en-US" sz="2200" i="1" dirty="0" smtClean="0">
                <a:cs typeface="Liberation Sans" pitchFamily="34" charset="0"/>
              </a:rPr>
              <a:t>I agree completely</a:t>
            </a:r>
            <a:endParaRPr lang="en-US" altLang="en-US" sz="2200" dirty="0" smtClean="0">
              <a:cs typeface="Liberation Sans" pitchFamily="34" charset="0"/>
            </a:endParaRPr>
          </a:p>
          <a:p>
            <a:pPr eaLnBrk="1" hangingPunct="1">
              <a:lnSpc>
                <a:spcPct val="80000"/>
              </a:lnSpc>
              <a:buFont typeface="Wingdings" pitchFamily="2" charset="2"/>
              <a:buNone/>
            </a:pPr>
            <a:endParaRPr lang="en-US" altLang="en-US" sz="2200" dirty="0" smtClean="0">
              <a:cs typeface="Liberation Sans" pitchFamily="34" charset="0"/>
            </a:endParaRPr>
          </a:p>
          <a:p>
            <a:pPr eaLnBrk="1" hangingPunct="1">
              <a:lnSpc>
                <a:spcPct val="80000"/>
              </a:lnSpc>
              <a:buFont typeface="Wingdings" pitchFamily="2" charset="2"/>
              <a:buNone/>
            </a:pPr>
            <a:r>
              <a:rPr lang="en-US" altLang="en-US" sz="2200" dirty="0" smtClean="0">
                <a:cs typeface="Liberation Sans" pitchFamily="34" charset="0"/>
              </a:rPr>
              <a:t>3. 	For the efforts I put into the organization, I get much in return		         </a:t>
            </a:r>
          </a:p>
          <a:p>
            <a:pPr eaLnBrk="1" hangingPunct="1">
              <a:lnSpc>
                <a:spcPct val="80000"/>
              </a:lnSpc>
              <a:buFont typeface="Wingdings" pitchFamily="2" charset="2"/>
              <a:buNone/>
            </a:pPr>
            <a:endParaRPr lang="en-GB" altLang="en-US" sz="2200" i="1" dirty="0" smtClean="0">
              <a:cs typeface="Liberation Sans" pitchFamily="34" charset="0"/>
            </a:endParaRPr>
          </a:p>
          <a:p>
            <a:pPr eaLnBrk="1" hangingPunct="1">
              <a:lnSpc>
                <a:spcPct val="80000"/>
              </a:lnSpc>
              <a:buFont typeface="Wingdings" pitchFamily="2" charset="2"/>
              <a:buNone/>
            </a:pPr>
            <a:r>
              <a:rPr lang="en-GB" altLang="en-US" sz="2200" i="1" dirty="0" smtClean="0">
                <a:cs typeface="Liberation Sans" pitchFamily="34" charset="0"/>
              </a:rPr>
              <a:t>I disagree completely     </a:t>
            </a:r>
            <a:r>
              <a:rPr lang="en-US" altLang="en-US" sz="2200" i="1" dirty="0" smtClean="0">
                <a:cs typeface="Liberation Sans" pitchFamily="34" charset="0"/>
              </a:rPr>
              <a:t>1    </a:t>
            </a:r>
            <a:r>
              <a:rPr lang="en-GB" altLang="en-US" sz="2200" i="1" dirty="0" smtClean="0">
                <a:cs typeface="Liberation Sans" pitchFamily="34" charset="0"/>
              </a:rPr>
              <a:t>2    3    4    5</a:t>
            </a:r>
            <a:r>
              <a:rPr lang="en-GB" altLang="en-US" sz="2200" dirty="0" smtClean="0">
                <a:cs typeface="Liberation Sans" pitchFamily="34" charset="0"/>
              </a:rPr>
              <a:t>    </a:t>
            </a:r>
            <a:r>
              <a:rPr lang="en-GB" altLang="en-US" sz="2200" i="1" dirty="0" smtClean="0">
                <a:cs typeface="Liberation Sans" pitchFamily="34" charset="0"/>
              </a:rPr>
              <a:t>I agree completely</a:t>
            </a:r>
            <a:endParaRPr lang="en-US" altLang="en-US" sz="2200" dirty="0" smtClean="0">
              <a:cs typeface="Liberation Sans" pitchFamily="34" charset="0"/>
            </a:endParaRPr>
          </a:p>
          <a:p>
            <a:pPr eaLnBrk="1" hangingPunct="1">
              <a:lnSpc>
                <a:spcPct val="80000"/>
              </a:lnSpc>
              <a:buFont typeface="Wingdings" pitchFamily="2" charset="2"/>
              <a:buNone/>
            </a:pPr>
            <a:endParaRPr lang="en-US" altLang="en-US" sz="2200" dirty="0" smtClean="0">
              <a:cs typeface="Liberation Sans" pitchFamily="34" charset="0"/>
            </a:endParaRPr>
          </a:p>
          <a:p>
            <a:pPr eaLnBrk="1" hangingPunct="1">
              <a:lnSpc>
                <a:spcPct val="80000"/>
              </a:lnSpc>
              <a:buFont typeface="Wingdings" pitchFamily="2" charset="2"/>
              <a:buNone/>
            </a:pPr>
            <a:endParaRPr lang="en-US" altLang="en-US" sz="2200" dirty="0" smtClean="0">
              <a:cs typeface="Liberation Sans" pitchFamily="34" charset="0"/>
            </a:endParaRPr>
          </a:p>
        </p:txBody>
      </p:sp>
      <p:sp>
        <p:nvSpPr>
          <p:cNvPr id="2" name="Slide Number Placeholder 1"/>
          <p:cNvSpPr>
            <a:spLocks noGrp="1"/>
          </p:cNvSpPr>
          <p:nvPr>
            <p:ph type="sldNum" sz="quarter" idx="11"/>
          </p:nvPr>
        </p:nvSpPr>
        <p:spPr>
          <a:xfrm>
            <a:off x="0" y="6457950"/>
            <a:ext cx="1066800" cy="476250"/>
          </a:xfrm>
        </p:spPr>
        <p:txBody>
          <a:bodyPr/>
          <a:lstStyle/>
          <a:p>
            <a:pPr>
              <a:defRPr/>
            </a:pPr>
            <a:r>
              <a:rPr lang="en-US" dirty="0" smtClean="0"/>
              <a:t>Slide 12-</a:t>
            </a:r>
            <a:fld id="{25455474-B86E-48AB-8C1A-AED91F11EEB4}" type="slidenum">
              <a:rPr lang="en-US" smtClean="0"/>
              <a:pPr>
                <a:defRPr/>
              </a:pPr>
              <a:t>14</a:t>
            </a:fld>
            <a:endParaRPr lang="en-US" dirty="0"/>
          </a:p>
        </p:txBody>
      </p:sp>
    </p:spTree>
    <p:extLst>
      <p:ext uri="{BB962C8B-B14F-4D97-AF65-F5344CB8AC3E}">
        <p14:creationId xmlns:p14="http://schemas.microsoft.com/office/powerpoint/2010/main" val="4002558405"/>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Properties of the Four Scales</a:t>
            </a:r>
          </a:p>
        </p:txBody>
      </p:sp>
      <p:pic>
        <p:nvPicPr>
          <p:cNvPr id="14950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772791"/>
            <a:ext cx="8384623" cy="38164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15</a:t>
            </a:fld>
            <a:endParaRPr lang="en-US" dirty="0"/>
          </a:p>
        </p:txBody>
      </p:sp>
    </p:spTree>
    <p:extLst>
      <p:ext uri="{BB962C8B-B14F-4D97-AF65-F5344CB8AC3E}">
        <p14:creationId xmlns:p14="http://schemas.microsoft.com/office/powerpoint/2010/main" val="1893999677"/>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nchor="ctr"/>
          <a:lstStyle/>
          <a:p>
            <a:pPr eaLnBrk="1" hangingPunct="1">
              <a:defRPr/>
            </a:pPr>
            <a:r>
              <a:rPr lang="en-US" altLang="en-US" dirty="0" smtClean="0">
                <a:ea typeface="Liberation Sans" panose="020B0604020202020204" pitchFamily="34" charset="0"/>
                <a:cs typeface="Liberation Sans" panose="020B0604020202020204" pitchFamily="34" charset="0"/>
              </a:rPr>
              <a:t>Goodness of Measures</a:t>
            </a:r>
          </a:p>
        </p:txBody>
      </p:sp>
      <p:pic>
        <p:nvPicPr>
          <p:cNvPr id="150532"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2657" y="1462087"/>
            <a:ext cx="8437815" cy="5207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 name="Slide Number Placeholder 1"/>
          <p:cNvSpPr>
            <a:spLocks noGrp="1"/>
          </p:cNvSpPr>
          <p:nvPr>
            <p:ph type="sldNum" sz="quarter" idx="11"/>
          </p:nvPr>
        </p:nvSpPr>
        <p:spPr>
          <a:xfrm>
            <a:off x="0" y="6457950"/>
            <a:ext cx="1066800" cy="476250"/>
          </a:xfrm>
        </p:spPr>
        <p:txBody>
          <a:bodyPr/>
          <a:lstStyle/>
          <a:p>
            <a:pPr>
              <a:defRPr/>
            </a:pPr>
            <a:r>
              <a:rPr lang="en-US" dirty="0" smtClean="0"/>
              <a:t>Slide 12-</a:t>
            </a:r>
            <a:fld id="{25455474-B86E-48AB-8C1A-AED91F11EEB4}" type="slidenum">
              <a:rPr lang="en-US" smtClean="0"/>
              <a:pPr>
                <a:defRPr/>
              </a:pPr>
              <a:t>16</a:t>
            </a:fld>
            <a:endParaRPr lang="en-US" dirty="0"/>
          </a:p>
        </p:txBody>
      </p:sp>
    </p:spTree>
    <p:extLst>
      <p:ext uri="{BB962C8B-B14F-4D97-AF65-F5344CB8AC3E}">
        <p14:creationId xmlns:p14="http://schemas.microsoft.com/office/powerpoint/2010/main" val="2782232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nchor="ctr"/>
          <a:lstStyle/>
          <a:p>
            <a:pPr eaLnBrk="1" hangingPunct="1">
              <a:defRPr/>
            </a:pPr>
            <a:r>
              <a:rPr lang="en-US" altLang="en-US" dirty="0" smtClean="0">
                <a:ea typeface="Liberation Sans" panose="020B0604020202020204" pitchFamily="34" charset="0"/>
                <a:cs typeface="Liberation Sans" panose="020B0604020202020204" pitchFamily="34" charset="0"/>
              </a:rPr>
              <a:t>Validity </a:t>
            </a:r>
          </a:p>
        </p:txBody>
      </p:sp>
      <p:pic>
        <p:nvPicPr>
          <p:cNvPr id="151556"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936998"/>
            <a:ext cx="8182035" cy="38682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17</a:t>
            </a:fld>
            <a:endParaRPr lang="en-US" dirty="0"/>
          </a:p>
        </p:txBody>
      </p:sp>
    </p:spTree>
    <p:extLst>
      <p:ext uri="{BB962C8B-B14F-4D97-AF65-F5344CB8AC3E}">
        <p14:creationId xmlns:p14="http://schemas.microsoft.com/office/powerpoint/2010/main" val="139175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Reliability</a:t>
            </a:r>
          </a:p>
        </p:txBody>
      </p:sp>
      <p:sp>
        <p:nvSpPr>
          <p:cNvPr id="152579"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Reliability of measure indicates extent to which it is without bias and hence ensures consistent measurement across time (stability) and across the various items in the instrument (internal consistency). </a:t>
            </a: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18</a:t>
            </a:fld>
            <a:endParaRPr lang="en-US" dirty="0"/>
          </a:p>
        </p:txBody>
      </p:sp>
    </p:spTree>
    <p:extLst>
      <p:ext uri="{BB962C8B-B14F-4D97-AF65-F5344CB8AC3E}">
        <p14:creationId xmlns:p14="http://schemas.microsoft.com/office/powerpoint/2010/main" val="3902768635"/>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Stability </a:t>
            </a:r>
          </a:p>
        </p:txBody>
      </p:sp>
      <p:sp>
        <p:nvSpPr>
          <p:cNvPr id="153603" name="Rectangle 3"/>
          <p:cNvSpPr>
            <a:spLocks noGrp="1" noChangeAspect="1" noChangeArrowheads="1"/>
          </p:cNvSpPr>
          <p:nvPr>
            <p:ph idx="1"/>
          </p:nvPr>
        </p:nvSpPr>
        <p:spPr/>
        <p:txBody>
          <a:bodyPr/>
          <a:lstStyle/>
          <a:p>
            <a:pPr eaLnBrk="1" hangingPunct="1">
              <a:lnSpc>
                <a:spcPct val="90000"/>
              </a:lnSpc>
            </a:pPr>
            <a:r>
              <a:rPr lang="en-US" altLang="en-US" smtClean="0">
                <a:cs typeface="Liberation Sans" pitchFamily="34" charset="0"/>
              </a:rPr>
              <a:t>Stability: ability of a measure to remain the same over time, despite uncontrollable testing conditions or the state of the respondents themselves.</a:t>
            </a:r>
            <a:endParaRPr lang="en-US" altLang="en-US" i="1" smtClean="0">
              <a:cs typeface="Liberation Sans" pitchFamily="34" charset="0"/>
            </a:endParaRPr>
          </a:p>
          <a:p>
            <a:pPr lvl="1" eaLnBrk="1" hangingPunct="1">
              <a:lnSpc>
                <a:spcPct val="90000"/>
              </a:lnSpc>
            </a:pPr>
            <a:r>
              <a:rPr lang="en-US" altLang="en-US" sz="3000" smtClean="0">
                <a:cs typeface="Liberation Sans" pitchFamily="34" charset="0"/>
              </a:rPr>
              <a:t>Test–Retest Reliability</a:t>
            </a:r>
            <a:r>
              <a:rPr lang="en-US" altLang="en-US" sz="3000" i="1" smtClean="0">
                <a:cs typeface="Liberation Sans" pitchFamily="34" charset="0"/>
              </a:rPr>
              <a:t>: </a:t>
            </a:r>
            <a:r>
              <a:rPr lang="en-US" altLang="en-US" sz="3000" smtClean="0">
                <a:cs typeface="Liberation Sans" pitchFamily="34" charset="0"/>
              </a:rPr>
              <a:t>The reliability coefﬁcient obtained with a repetition of the same measure on a second occasion. </a:t>
            </a:r>
            <a:endParaRPr lang="en-US" altLang="en-US" sz="3000" i="1" smtClean="0">
              <a:cs typeface="Liberation Sans" pitchFamily="34" charset="0"/>
            </a:endParaRPr>
          </a:p>
          <a:p>
            <a:pPr lvl="1" eaLnBrk="1" hangingPunct="1">
              <a:lnSpc>
                <a:spcPct val="90000"/>
              </a:lnSpc>
            </a:pPr>
            <a:r>
              <a:rPr lang="en-US" altLang="en-US" sz="3000" smtClean="0">
                <a:cs typeface="Liberation Sans" pitchFamily="34" charset="0"/>
              </a:rPr>
              <a:t>Parallel-Form Reliability: Responses on two comparable sets of measures tapping the same construct are highly correlated. </a:t>
            </a: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19</a:t>
            </a:fld>
            <a:endParaRPr lang="en-US" dirty="0"/>
          </a:p>
        </p:txBody>
      </p:sp>
    </p:spTree>
    <p:extLst>
      <p:ext uri="{BB962C8B-B14F-4D97-AF65-F5344CB8AC3E}">
        <p14:creationId xmlns:p14="http://schemas.microsoft.com/office/powerpoint/2010/main" val="23765936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2"/>
          <p:cNvSpPr>
            <a:spLocks noGrp="1" noChangeArrowheads="1"/>
          </p:cNvSpPr>
          <p:nvPr>
            <p:ph type="title"/>
          </p:nvPr>
        </p:nvSpPr>
        <p:spPr/>
        <p:txBody>
          <a:bodyPr/>
          <a:lstStyle/>
          <a:p>
            <a:pPr eaLnBrk="1" hangingPunct="1">
              <a:defRPr/>
            </a:pPr>
            <a:r>
              <a:rPr lang="en-US" altLang="en-US" sz="6000" dirty="0" smtClean="0">
                <a:ea typeface="Liberation Sans" panose="020B0604020202020204" pitchFamily="34" charset="0"/>
                <a:cs typeface="Liberation Sans" panose="020B0604020202020204" pitchFamily="34" charset="0"/>
              </a:rPr>
              <a:t>Chapter 12</a:t>
            </a:r>
          </a:p>
        </p:txBody>
      </p:sp>
      <p:sp>
        <p:nvSpPr>
          <p:cNvPr id="136196" name="Rectangle 3"/>
          <p:cNvSpPr>
            <a:spLocks noGrp="1" noChangeAspect="1" noChangeArrowheads="1"/>
          </p:cNvSpPr>
          <p:nvPr>
            <p:ph idx="1"/>
          </p:nvPr>
        </p:nvSpPr>
        <p:spPr/>
        <p:txBody>
          <a:bodyPr/>
          <a:lstStyle/>
          <a:p>
            <a:pPr marL="0" indent="0" algn="ctr" eaLnBrk="1" hangingPunct="1">
              <a:buFont typeface="Wingdings" pitchFamily="2" charset="2"/>
              <a:buNone/>
            </a:pPr>
            <a:endParaRPr lang="en-US" altLang="en-US" sz="4800" dirty="0" smtClean="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endParaRPr lang="en-US" altLang="en-US" sz="4800" dirty="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r>
              <a:rPr lang="en-US" altLang="en-US" sz="4800" dirty="0" smtClean="0">
                <a:solidFill>
                  <a:srgbClr val="C00000"/>
                </a:solidFill>
                <a:effectLst>
                  <a:outerShdw blurRad="38100" dist="38100" dir="2700000" algn="tl">
                    <a:srgbClr val="000000">
                      <a:alpha val="43137"/>
                    </a:srgbClr>
                  </a:outerShdw>
                </a:effectLst>
                <a:cs typeface="Liberation Sans" pitchFamily="34" charset="0"/>
              </a:rPr>
              <a:t>Measurement of Variables: Scaling, Reliability, Validity </a:t>
            </a: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2</a:t>
            </a:fld>
            <a:endParaRPr lang="en-US" dirty="0"/>
          </a:p>
        </p:txBody>
      </p:sp>
    </p:spTree>
    <p:extLst>
      <p:ext uri="{BB962C8B-B14F-4D97-AF65-F5344CB8AC3E}">
        <p14:creationId xmlns:p14="http://schemas.microsoft.com/office/powerpoint/2010/main" val="1147321663"/>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Internal Consistency</a:t>
            </a:r>
            <a:r>
              <a:rPr lang="en-US" altLang="en-US" i="1" dirty="0" smtClean="0">
                <a:ea typeface="Liberation Sans" panose="020B0604020202020204" pitchFamily="34" charset="0"/>
                <a:cs typeface="Liberation Sans" panose="020B0604020202020204" pitchFamily="34" charset="0"/>
              </a:rPr>
              <a:t> </a:t>
            </a:r>
          </a:p>
        </p:txBody>
      </p:sp>
      <p:sp>
        <p:nvSpPr>
          <p:cNvPr id="154627" name="Rectangle 3"/>
          <p:cNvSpPr>
            <a:spLocks noGrp="1" noChangeAspect="1" noChangeArrowheads="1"/>
          </p:cNvSpPr>
          <p:nvPr>
            <p:ph idx="1"/>
          </p:nvPr>
        </p:nvSpPr>
        <p:spPr>
          <a:xfrm>
            <a:off x="457200" y="1371600"/>
            <a:ext cx="8229600" cy="5297760"/>
          </a:xfrm>
        </p:spPr>
        <p:txBody>
          <a:bodyPr/>
          <a:lstStyle/>
          <a:p>
            <a:pPr eaLnBrk="1" hangingPunct="1"/>
            <a:r>
              <a:rPr lang="en-US" altLang="en-US" sz="2800" dirty="0" smtClean="0">
                <a:cs typeface="Liberation Sans" pitchFamily="34" charset="0"/>
              </a:rPr>
              <a:t>Internal Consistency of Measures</a:t>
            </a:r>
            <a:r>
              <a:rPr lang="en-US" altLang="en-US" sz="2800" i="1" dirty="0" smtClean="0">
                <a:cs typeface="Liberation Sans" pitchFamily="34" charset="0"/>
              </a:rPr>
              <a:t> </a:t>
            </a:r>
            <a:r>
              <a:rPr lang="en-US" altLang="en-US" sz="2800" dirty="0" smtClean="0">
                <a:cs typeface="Liberation Sans" pitchFamily="34" charset="0"/>
              </a:rPr>
              <a:t>is indicative of the homogeneity of the items in the measure that tap the construct. </a:t>
            </a:r>
            <a:endParaRPr lang="en-US" altLang="en-US" sz="2800" i="1" dirty="0" smtClean="0">
              <a:cs typeface="Liberation Sans" pitchFamily="34" charset="0"/>
            </a:endParaRPr>
          </a:p>
          <a:p>
            <a:pPr lvl="1" eaLnBrk="1" hangingPunct="1"/>
            <a:r>
              <a:rPr lang="en-US" altLang="en-US" dirty="0" err="1" smtClean="0">
                <a:cs typeface="Liberation Sans" pitchFamily="34" charset="0"/>
              </a:rPr>
              <a:t>Interitem</a:t>
            </a:r>
            <a:r>
              <a:rPr lang="en-US" altLang="en-US" dirty="0" smtClean="0">
                <a:cs typeface="Liberation Sans" pitchFamily="34" charset="0"/>
              </a:rPr>
              <a:t> Consistency Reliability:</a:t>
            </a:r>
            <a:r>
              <a:rPr lang="en-US" altLang="en-US" i="1" dirty="0" smtClean="0">
                <a:cs typeface="Liberation Sans" pitchFamily="34" charset="0"/>
              </a:rPr>
              <a:t> </a:t>
            </a:r>
            <a:r>
              <a:rPr lang="en-US" altLang="en-US" dirty="0" smtClean="0">
                <a:cs typeface="Liberation Sans" pitchFamily="34" charset="0"/>
              </a:rPr>
              <a:t>This is a test of the consistency of respondents’ answers to all the items in a measure. The most popular test of </a:t>
            </a:r>
            <a:r>
              <a:rPr lang="en-US" altLang="en-US" dirty="0" err="1" smtClean="0">
                <a:cs typeface="Liberation Sans" pitchFamily="34" charset="0"/>
              </a:rPr>
              <a:t>interitem</a:t>
            </a:r>
            <a:r>
              <a:rPr lang="en-US" altLang="en-US" dirty="0" smtClean="0">
                <a:cs typeface="Liberation Sans" pitchFamily="34" charset="0"/>
              </a:rPr>
              <a:t> consistency reliability is the Cronbach’s coefﬁcient alpha. </a:t>
            </a:r>
            <a:endParaRPr lang="en-US" altLang="en-US" i="1" dirty="0" smtClean="0">
              <a:cs typeface="Liberation Sans" pitchFamily="34" charset="0"/>
            </a:endParaRPr>
          </a:p>
          <a:p>
            <a:pPr lvl="1" eaLnBrk="1" hangingPunct="1"/>
            <a:r>
              <a:rPr lang="en-US" altLang="en-US" dirty="0" smtClean="0">
                <a:cs typeface="Liberation Sans" pitchFamily="34" charset="0"/>
              </a:rPr>
              <a:t>Split-Half Reliability:</a:t>
            </a:r>
            <a:r>
              <a:rPr lang="en-US" altLang="en-US" i="1" dirty="0" smtClean="0">
                <a:cs typeface="Liberation Sans" pitchFamily="34" charset="0"/>
              </a:rPr>
              <a:t> </a:t>
            </a:r>
            <a:r>
              <a:rPr lang="en-US" altLang="en-US" dirty="0" smtClean="0">
                <a:cs typeface="Liberation Sans" pitchFamily="34" charset="0"/>
              </a:rPr>
              <a:t>Split-half reliability reflects the correlations between two halves of an instrument. </a:t>
            </a: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20</a:t>
            </a:fld>
            <a:endParaRPr lang="en-US" dirty="0"/>
          </a:p>
        </p:txBody>
      </p:sp>
    </p:spTree>
    <p:extLst>
      <p:ext uri="{BB962C8B-B14F-4D97-AF65-F5344CB8AC3E}">
        <p14:creationId xmlns:p14="http://schemas.microsoft.com/office/powerpoint/2010/main" val="41750629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Scale</a:t>
            </a:r>
          </a:p>
        </p:txBody>
      </p:sp>
      <p:sp>
        <p:nvSpPr>
          <p:cNvPr id="137219"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Measurement means gathering data in the form of numbers. </a:t>
            </a:r>
          </a:p>
          <a:p>
            <a:pPr eaLnBrk="1" hangingPunct="1"/>
            <a:r>
              <a:rPr lang="en-US" altLang="en-US" dirty="0" smtClean="0">
                <a:cs typeface="Liberation Sans" pitchFamily="34" charset="0"/>
              </a:rPr>
              <a:t>To be able to assign numbers to attributes of objects we need a </a:t>
            </a:r>
            <a:r>
              <a:rPr lang="en-US" altLang="en-US" i="1" dirty="0" smtClean="0">
                <a:cs typeface="Liberation Sans" pitchFamily="34" charset="0"/>
              </a:rPr>
              <a:t>scale</a:t>
            </a:r>
            <a:r>
              <a:rPr lang="en-US" altLang="en-US" dirty="0" smtClean="0">
                <a:cs typeface="Liberation Sans" pitchFamily="34" charset="0"/>
              </a:rPr>
              <a:t>: a tool or mechanism by which individuals are distinguished as to how they differ from one another on the variables of interest to our study. </a:t>
            </a:r>
          </a:p>
          <a:p>
            <a:pPr eaLnBrk="1" hangingPunct="1"/>
            <a:endParaRPr lang="en-US" altLang="en-US"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3</a:t>
            </a:fld>
            <a:endParaRPr lang="en-US" dirty="0"/>
          </a:p>
        </p:txBody>
      </p:sp>
    </p:spTree>
    <p:extLst>
      <p:ext uri="{BB962C8B-B14F-4D97-AF65-F5344CB8AC3E}">
        <p14:creationId xmlns:p14="http://schemas.microsoft.com/office/powerpoint/2010/main" val="263496365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Four Types of Scales</a:t>
            </a:r>
          </a:p>
        </p:txBody>
      </p:sp>
      <p:sp>
        <p:nvSpPr>
          <p:cNvPr id="138243"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There are four basic types of scales: </a:t>
            </a:r>
            <a:r>
              <a:rPr lang="en-US" altLang="en-US" i="1" dirty="0" smtClean="0">
                <a:cs typeface="Liberation Sans" pitchFamily="34" charset="0"/>
              </a:rPr>
              <a:t>nominal, ordinal, interval, </a:t>
            </a:r>
            <a:r>
              <a:rPr lang="en-US" altLang="en-US" dirty="0" smtClean="0">
                <a:cs typeface="Liberation Sans" pitchFamily="34" charset="0"/>
              </a:rPr>
              <a:t>and </a:t>
            </a:r>
            <a:r>
              <a:rPr lang="en-US" altLang="en-US" i="1" dirty="0" smtClean="0">
                <a:cs typeface="Liberation Sans" pitchFamily="34" charset="0"/>
              </a:rPr>
              <a:t>ratio</a:t>
            </a:r>
            <a:r>
              <a:rPr lang="en-US" altLang="en-US" dirty="0" smtClean="0">
                <a:cs typeface="Liberation Sans" pitchFamily="34" charset="0"/>
              </a:rPr>
              <a:t>. </a:t>
            </a:r>
          </a:p>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The degree of sophistication to which the scales are fine-tuned increases progressively as we move from the nominal to the ratio scale.</a:t>
            </a: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4</a:t>
            </a:fld>
            <a:endParaRPr lang="en-US" dirty="0"/>
          </a:p>
        </p:txBody>
      </p:sp>
    </p:spTree>
    <p:extLst>
      <p:ext uri="{BB962C8B-B14F-4D97-AF65-F5344CB8AC3E}">
        <p14:creationId xmlns:p14="http://schemas.microsoft.com/office/powerpoint/2010/main" val="636334460"/>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Nominal Scale</a:t>
            </a:r>
          </a:p>
        </p:txBody>
      </p:sp>
      <p:sp>
        <p:nvSpPr>
          <p:cNvPr id="139267" name="Rectangle 3"/>
          <p:cNvSpPr>
            <a:spLocks noGrp="1" noChangeAspect="1" noChangeArrowheads="1"/>
          </p:cNvSpPr>
          <p:nvPr>
            <p:ph idx="1"/>
          </p:nvPr>
        </p:nvSpPr>
        <p:spPr>
          <a:xfrm>
            <a:off x="457200" y="1371600"/>
            <a:ext cx="8229600" cy="5153744"/>
          </a:xfrm>
        </p:spPr>
        <p:txBody>
          <a:bodyPr/>
          <a:lstStyle/>
          <a:p>
            <a:pPr eaLnBrk="1" hangingPunct="1">
              <a:lnSpc>
                <a:spcPct val="90000"/>
              </a:lnSpc>
            </a:pPr>
            <a:endParaRPr lang="en-US" altLang="en-US" sz="2400" dirty="0" smtClean="0">
              <a:cs typeface="Liberation Sans" pitchFamily="34" charset="0"/>
            </a:endParaRPr>
          </a:p>
          <a:p>
            <a:pPr eaLnBrk="1" hangingPunct="1">
              <a:lnSpc>
                <a:spcPct val="90000"/>
              </a:lnSpc>
            </a:pPr>
            <a:r>
              <a:rPr lang="en-US" altLang="en-US" sz="2400" dirty="0" smtClean="0">
                <a:cs typeface="Liberation Sans" pitchFamily="34" charset="0"/>
              </a:rPr>
              <a:t>A nominal scale is one that allows the researcher to assign subjects to certain categories or groups. </a:t>
            </a:r>
          </a:p>
          <a:p>
            <a:pPr eaLnBrk="1" hangingPunct="1">
              <a:lnSpc>
                <a:spcPct val="90000"/>
              </a:lnSpc>
            </a:pPr>
            <a:endParaRPr lang="en-GB" altLang="en-US" sz="2400" dirty="0" smtClean="0">
              <a:cs typeface="Liberation Sans" pitchFamily="34" charset="0"/>
            </a:endParaRPr>
          </a:p>
          <a:p>
            <a:pPr eaLnBrk="1" hangingPunct="1">
              <a:lnSpc>
                <a:spcPct val="90000"/>
              </a:lnSpc>
            </a:pPr>
            <a:r>
              <a:rPr lang="en-US" altLang="en-US" sz="2400" dirty="0" smtClean="0">
                <a:cs typeface="Liberation Sans" pitchFamily="34" charset="0"/>
              </a:rPr>
              <a:t>What is your department?</a:t>
            </a:r>
          </a:p>
          <a:p>
            <a:pPr eaLnBrk="1" hangingPunct="1">
              <a:lnSpc>
                <a:spcPct val="90000"/>
              </a:lnSpc>
              <a:buFont typeface="Wingdings" pitchFamily="2" charset="2"/>
              <a:buNone/>
            </a:pPr>
            <a:r>
              <a:rPr lang="en-US" altLang="en-US" sz="2400" dirty="0" smtClean="0">
                <a:cs typeface="Liberation Sans" pitchFamily="34" charset="0"/>
              </a:rPr>
              <a:t>	O Marketing 	O Maintenance 	   O Finance </a:t>
            </a:r>
            <a:endParaRPr lang="en-GB" altLang="en-US" sz="2400" dirty="0" smtClean="0">
              <a:cs typeface="Liberation Sans" pitchFamily="34" charset="0"/>
              <a:sym typeface="Symbol" pitchFamily="18" charset="2"/>
            </a:endParaRPr>
          </a:p>
          <a:p>
            <a:pPr eaLnBrk="1" hangingPunct="1">
              <a:lnSpc>
                <a:spcPct val="90000"/>
              </a:lnSpc>
              <a:buFont typeface="Wingdings" pitchFamily="2" charset="2"/>
              <a:buNone/>
            </a:pPr>
            <a:r>
              <a:rPr lang="en-GB" altLang="en-US" sz="2400" dirty="0" smtClean="0">
                <a:cs typeface="Liberation Sans" pitchFamily="34" charset="0"/>
                <a:sym typeface="Symbol" pitchFamily="18" charset="2"/>
              </a:rPr>
              <a:t>	</a:t>
            </a:r>
            <a:r>
              <a:rPr lang="en-US" altLang="en-US" sz="2400" dirty="0" smtClean="0">
                <a:cs typeface="Liberation Sans" pitchFamily="34" charset="0"/>
              </a:rPr>
              <a:t>O</a:t>
            </a:r>
            <a:r>
              <a:rPr lang="en-GB" altLang="en-US" sz="2400" dirty="0" smtClean="0">
                <a:cs typeface="Liberation Sans" pitchFamily="34" charset="0"/>
                <a:sym typeface="Symbol" pitchFamily="18" charset="2"/>
              </a:rPr>
              <a:t> </a:t>
            </a:r>
            <a:r>
              <a:rPr lang="en-US" altLang="en-US" sz="2400" dirty="0" smtClean="0">
                <a:cs typeface="Liberation Sans" pitchFamily="34" charset="0"/>
              </a:rPr>
              <a:t>Production 	O Servicing  	   O Personnel </a:t>
            </a:r>
          </a:p>
          <a:p>
            <a:pPr eaLnBrk="1" hangingPunct="1">
              <a:lnSpc>
                <a:spcPct val="90000"/>
              </a:lnSpc>
              <a:buFont typeface="Wingdings" pitchFamily="2" charset="2"/>
              <a:buNone/>
            </a:pPr>
            <a:r>
              <a:rPr lang="en-US" altLang="en-US" sz="2400" dirty="0" smtClean="0">
                <a:cs typeface="Liberation Sans" pitchFamily="34" charset="0"/>
              </a:rPr>
              <a:t>	O Sales 		O Public Relations </a:t>
            </a:r>
            <a:r>
              <a:rPr lang="en-US" altLang="en-US" sz="2400" dirty="0">
                <a:cs typeface="Liberation Sans" pitchFamily="34" charset="0"/>
              </a:rPr>
              <a:t> </a:t>
            </a:r>
            <a:r>
              <a:rPr lang="en-US" altLang="en-US" sz="2400" dirty="0" smtClean="0">
                <a:cs typeface="Liberation Sans" pitchFamily="34" charset="0"/>
              </a:rPr>
              <a:t>  O Accounting </a:t>
            </a:r>
          </a:p>
          <a:p>
            <a:pPr eaLnBrk="1" hangingPunct="1">
              <a:lnSpc>
                <a:spcPct val="90000"/>
              </a:lnSpc>
              <a:buFont typeface="Wingdings" pitchFamily="2" charset="2"/>
              <a:buNone/>
            </a:pPr>
            <a:endParaRPr lang="en-GB" altLang="en-US" sz="2400" dirty="0" smtClean="0">
              <a:cs typeface="Liberation Sans" pitchFamily="34" charset="0"/>
            </a:endParaRPr>
          </a:p>
          <a:p>
            <a:pPr eaLnBrk="1" hangingPunct="1">
              <a:lnSpc>
                <a:spcPct val="90000"/>
              </a:lnSpc>
            </a:pPr>
            <a:r>
              <a:rPr lang="en-GB" altLang="en-US" sz="2400" dirty="0" smtClean="0">
                <a:cs typeface="Liberation Sans" pitchFamily="34" charset="0"/>
              </a:rPr>
              <a:t>What is your gender?</a:t>
            </a:r>
            <a:endParaRPr lang="en-GB" altLang="en-US" sz="2400" dirty="0" smtClean="0">
              <a:cs typeface="Liberation Sans" pitchFamily="34" charset="0"/>
              <a:sym typeface="Symbol" pitchFamily="18" charset="2"/>
            </a:endParaRPr>
          </a:p>
          <a:p>
            <a:pPr eaLnBrk="1" hangingPunct="1">
              <a:lnSpc>
                <a:spcPct val="90000"/>
              </a:lnSpc>
              <a:buFont typeface="Wingdings" pitchFamily="2" charset="2"/>
              <a:buNone/>
            </a:pPr>
            <a:r>
              <a:rPr lang="en-GB" altLang="en-US" sz="2400" dirty="0" smtClean="0">
                <a:cs typeface="Liberation Sans" pitchFamily="34" charset="0"/>
                <a:sym typeface="Symbol" pitchFamily="18" charset="2"/>
              </a:rPr>
              <a:t>	</a:t>
            </a:r>
            <a:r>
              <a:rPr lang="en-GB" altLang="en-US" sz="2400" dirty="0" smtClean="0">
                <a:cs typeface="Liberation Sans" pitchFamily="34" charset="0"/>
              </a:rPr>
              <a:t>O</a:t>
            </a:r>
            <a:r>
              <a:rPr lang="en-GB" altLang="en-US" sz="2400" dirty="0" smtClean="0">
                <a:cs typeface="Liberation Sans" pitchFamily="34" charset="0"/>
                <a:sym typeface="Symbol" pitchFamily="18" charset="2"/>
              </a:rPr>
              <a:t> </a:t>
            </a:r>
            <a:r>
              <a:rPr lang="en-GB" altLang="en-US" sz="2400" dirty="0" smtClean="0">
                <a:cs typeface="Liberation Sans" pitchFamily="34" charset="0"/>
              </a:rPr>
              <a:t>Male</a:t>
            </a:r>
          </a:p>
          <a:p>
            <a:pPr eaLnBrk="1" hangingPunct="1">
              <a:lnSpc>
                <a:spcPct val="90000"/>
              </a:lnSpc>
              <a:buFont typeface="Wingdings" pitchFamily="2" charset="2"/>
              <a:buNone/>
            </a:pPr>
            <a:r>
              <a:rPr lang="en-GB" altLang="en-US" sz="2400" dirty="0" smtClean="0">
                <a:cs typeface="Liberation Sans" pitchFamily="34" charset="0"/>
              </a:rPr>
              <a:t>	O Female</a:t>
            </a:r>
            <a:endParaRPr lang="en-US" altLang="en-US" sz="2400"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5</a:t>
            </a:fld>
            <a:endParaRPr lang="en-US" dirty="0"/>
          </a:p>
        </p:txBody>
      </p:sp>
    </p:spTree>
    <p:extLst>
      <p:ext uri="{BB962C8B-B14F-4D97-AF65-F5344CB8AC3E}">
        <p14:creationId xmlns:p14="http://schemas.microsoft.com/office/powerpoint/2010/main" val="2038579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Nominal Scale</a:t>
            </a:r>
          </a:p>
        </p:txBody>
      </p:sp>
      <p:pic>
        <p:nvPicPr>
          <p:cNvPr id="140291"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63813" y="1909663"/>
            <a:ext cx="4016375" cy="4111625"/>
          </a:xfrm>
        </p:spPr>
      </p:pic>
      <p:sp>
        <p:nvSpPr>
          <p:cNvPr id="140292" name="Line 5"/>
          <p:cNvSpPr>
            <a:spLocks noChangeShapeType="1"/>
          </p:cNvSpPr>
          <p:nvPr/>
        </p:nvSpPr>
        <p:spPr bwMode="auto">
          <a:xfrm flipV="1">
            <a:off x="2843213" y="3133601"/>
            <a:ext cx="863600" cy="360362"/>
          </a:xfrm>
          <a:prstGeom prst="line">
            <a:avLst/>
          </a:prstGeom>
          <a:noFill/>
          <a:ln w="31750">
            <a:solidFill>
              <a:schemeClr val="tx1"/>
            </a:solidFill>
            <a:round/>
            <a:headEnd/>
            <a:tailEnd type="triangle" w="med" len="lg"/>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2400">
              <a:solidFill>
                <a:srgbClr val="000000"/>
              </a:solidFill>
              <a:latin typeface="Times New Roman" pitchFamily="18"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6</a:t>
            </a:fld>
            <a:endParaRPr lang="en-US" dirty="0"/>
          </a:p>
        </p:txBody>
      </p:sp>
    </p:spTree>
    <p:extLst>
      <p:ext uri="{BB962C8B-B14F-4D97-AF65-F5344CB8AC3E}">
        <p14:creationId xmlns:p14="http://schemas.microsoft.com/office/powerpoint/2010/main" val="156155943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Ordinal Scale</a:t>
            </a:r>
          </a:p>
        </p:txBody>
      </p:sp>
      <p:sp>
        <p:nvSpPr>
          <p:cNvPr id="141315" name="Rectangle 3"/>
          <p:cNvSpPr>
            <a:spLocks noGrp="1" noChangeAspect="1" noChangeArrowheads="1"/>
          </p:cNvSpPr>
          <p:nvPr>
            <p:ph idx="1"/>
          </p:nvPr>
        </p:nvSpPr>
        <p:spPr>
          <a:xfrm>
            <a:off x="457200" y="1371600"/>
            <a:ext cx="8229600" cy="5081736"/>
          </a:xfrm>
        </p:spPr>
        <p:txBody>
          <a:bodyPr/>
          <a:lstStyle/>
          <a:p>
            <a:pPr eaLnBrk="1" hangingPunct="1">
              <a:lnSpc>
                <a:spcPct val="80000"/>
              </a:lnSpc>
            </a:pPr>
            <a:r>
              <a:rPr lang="en-US" altLang="en-US" dirty="0" smtClean="0">
                <a:cs typeface="Liberation Sans" pitchFamily="34" charset="0"/>
              </a:rPr>
              <a:t>Ordinal scale: not only categorizes variables in such a way as to denote differences among  various categories, it also rank-orders categories in some meaningful way. </a:t>
            </a:r>
          </a:p>
          <a:p>
            <a:pPr eaLnBrk="1" hangingPunct="1">
              <a:lnSpc>
                <a:spcPct val="80000"/>
              </a:lnSpc>
            </a:pPr>
            <a:endParaRPr lang="en-US" altLang="en-US" dirty="0" smtClean="0">
              <a:cs typeface="Liberation Sans" pitchFamily="34" charset="0"/>
            </a:endParaRPr>
          </a:p>
          <a:p>
            <a:pPr eaLnBrk="1" hangingPunct="1">
              <a:lnSpc>
                <a:spcPct val="80000"/>
              </a:lnSpc>
            </a:pPr>
            <a:r>
              <a:rPr lang="en-GB" altLang="en-US" dirty="0" smtClean="0">
                <a:cs typeface="Liberation Sans" pitchFamily="34" charset="0"/>
              </a:rPr>
              <a:t>What is the highest level of education you have completed?</a:t>
            </a:r>
            <a:endParaRPr lang="en-GB" altLang="en-US" dirty="0" smtClean="0">
              <a:cs typeface="Liberation Sans" pitchFamily="34" charset="0"/>
              <a:sym typeface="Symbol" pitchFamily="18" charset="2"/>
            </a:endParaRPr>
          </a:p>
          <a:p>
            <a:pPr eaLnBrk="1" hangingPunct="1">
              <a:lnSpc>
                <a:spcPct val="80000"/>
              </a:lnSpc>
              <a:buFont typeface="Wingdings" pitchFamily="2" charset="2"/>
              <a:buNone/>
            </a:pPr>
            <a:r>
              <a:rPr lang="en-GB" altLang="en-US" dirty="0" smtClean="0">
                <a:cs typeface="Liberation Sans" pitchFamily="34" charset="0"/>
              </a:rPr>
              <a:t>	O 	Less than High School </a:t>
            </a:r>
          </a:p>
          <a:p>
            <a:pPr eaLnBrk="1" hangingPunct="1">
              <a:lnSpc>
                <a:spcPct val="80000"/>
              </a:lnSpc>
              <a:buFont typeface="Wingdings" pitchFamily="2" charset="2"/>
              <a:buNone/>
            </a:pPr>
            <a:r>
              <a:rPr lang="en-GB" altLang="en-US" dirty="0" smtClean="0">
                <a:cs typeface="Liberation Sans" pitchFamily="34" charset="0"/>
              </a:rPr>
              <a:t>	O	High School/GED Equivalent </a:t>
            </a:r>
          </a:p>
          <a:p>
            <a:pPr eaLnBrk="1" hangingPunct="1">
              <a:lnSpc>
                <a:spcPct val="80000"/>
              </a:lnSpc>
              <a:buFont typeface="Wingdings" pitchFamily="2" charset="2"/>
              <a:buNone/>
            </a:pPr>
            <a:r>
              <a:rPr lang="en-GB" altLang="en-US" dirty="0" smtClean="0">
                <a:cs typeface="Liberation Sans" pitchFamily="34" charset="0"/>
              </a:rPr>
              <a:t>	O	College Degree </a:t>
            </a:r>
          </a:p>
          <a:p>
            <a:pPr eaLnBrk="1" hangingPunct="1">
              <a:lnSpc>
                <a:spcPct val="80000"/>
              </a:lnSpc>
              <a:buFont typeface="Wingdings" pitchFamily="2" charset="2"/>
              <a:buNone/>
            </a:pPr>
            <a:r>
              <a:rPr lang="en-GB" altLang="en-US" dirty="0" smtClean="0">
                <a:cs typeface="Liberation Sans" pitchFamily="34" charset="0"/>
              </a:rPr>
              <a:t>	O	Masters Degree </a:t>
            </a:r>
          </a:p>
          <a:p>
            <a:pPr eaLnBrk="1" hangingPunct="1">
              <a:lnSpc>
                <a:spcPct val="80000"/>
              </a:lnSpc>
              <a:buFont typeface="Wingdings" pitchFamily="2" charset="2"/>
              <a:buNone/>
            </a:pPr>
            <a:r>
              <a:rPr lang="en-GB" altLang="en-US" dirty="0" smtClean="0">
                <a:cs typeface="Liberation Sans" pitchFamily="34" charset="0"/>
              </a:rPr>
              <a:t>	O	Doctoral Degree </a:t>
            </a:r>
            <a:endParaRPr lang="en-US" altLang="en-US"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7</a:t>
            </a:fld>
            <a:endParaRPr lang="en-US" dirty="0"/>
          </a:p>
        </p:txBody>
      </p:sp>
    </p:spTree>
    <p:extLst>
      <p:ext uri="{BB962C8B-B14F-4D97-AF65-F5344CB8AC3E}">
        <p14:creationId xmlns:p14="http://schemas.microsoft.com/office/powerpoint/2010/main" val="340758409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Ordinal Scale</a:t>
            </a:r>
          </a:p>
        </p:txBody>
      </p:sp>
      <p:pic>
        <p:nvPicPr>
          <p:cNvPr id="142339"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24200" y="1906488"/>
            <a:ext cx="2895600" cy="4114800"/>
          </a:xfrm>
        </p:spPr>
      </p:pic>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8</a:t>
            </a:fld>
            <a:endParaRPr lang="en-US" dirty="0"/>
          </a:p>
        </p:txBody>
      </p:sp>
    </p:spTree>
    <p:extLst>
      <p:ext uri="{BB962C8B-B14F-4D97-AF65-F5344CB8AC3E}">
        <p14:creationId xmlns:p14="http://schemas.microsoft.com/office/powerpoint/2010/main" val="24908550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Interval Scale</a:t>
            </a:r>
          </a:p>
        </p:txBody>
      </p:sp>
      <p:sp>
        <p:nvSpPr>
          <p:cNvPr id="143363" name="Rectangle 3"/>
          <p:cNvSpPr>
            <a:spLocks noGrp="1" noChangeAspect="1" noChangeArrowheads="1"/>
          </p:cNvSpPr>
          <p:nvPr>
            <p:ph idx="1"/>
          </p:nvPr>
        </p:nvSpPr>
        <p:spPr/>
        <p:txBody>
          <a:bodyPr/>
          <a:lstStyle/>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In an interval scale, or </a:t>
            </a:r>
            <a:r>
              <a:rPr lang="en-US" altLang="en-US" i="1" dirty="0" smtClean="0">
                <a:cs typeface="Liberation Sans" pitchFamily="34" charset="0"/>
              </a:rPr>
              <a:t>equal</a:t>
            </a:r>
            <a:r>
              <a:rPr lang="en-US" altLang="en-US" dirty="0" smtClean="0">
                <a:cs typeface="Liberation Sans" pitchFamily="34" charset="0"/>
              </a:rPr>
              <a:t> interval scale, numerically equal distances on the scale represent equal values in the characteristics being measured.</a:t>
            </a:r>
          </a:p>
          <a:p>
            <a:pPr eaLnBrk="1" hangingPunct="1"/>
            <a:r>
              <a:rPr lang="en-US" altLang="en-US" dirty="0" smtClean="0">
                <a:cs typeface="Liberation Sans" pitchFamily="34" charset="0"/>
              </a:rPr>
              <a:t>Allows us to compare differences between objects: The difference between any two values on the scale is identical to the difference between any two other neighboring values of the scale. </a:t>
            </a:r>
            <a:br>
              <a:rPr lang="en-US" altLang="en-US" dirty="0" smtClean="0">
                <a:cs typeface="Liberation Sans" pitchFamily="34" charset="0"/>
              </a:rPr>
            </a:br>
            <a:endParaRPr lang="en-US" altLang="en-US"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12-</a:t>
            </a:r>
            <a:fld id="{25455474-B86E-48AB-8C1A-AED91F11EEB4}" type="slidenum">
              <a:rPr lang="en-US" smtClean="0"/>
              <a:pPr>
                <a:defRPr/>
              </a:pPr>
              <a:t>9</a:t>
            </a:fld>
            <a:endParaRPr lang="en-US" dirty="0"/>
          </a:p>
        </p:txBody>
      </p:sp>
    </p:spTree>
    <p:extLst>
      <p:ext uri="{BB962C8B-B14F-4D97-AF65-F5344CB8AC3E}">
        <p14:creationId xmlns:p14="http://schemas.microsoft.com/office/powerpoint/2010/main" val="3621454084"/>
      </p:ext>
    </p:extLst>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588</Words>
  <Application>Microsoft Office PowerPoint</Application>
  <PresentationFormat>On-screen Show (4:3)</PresentationFormat>
  <Paragraphs>100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PowerPoint Presentation</vt:lpstr>
      <vt:lpstr>Chapter 12</vt:lpstr>
      <vt:lpstr>Scale</vt:lpstr>
      <vt:lpstr>Four Types of Scales</vt:lpstr>
      <vt:lpstr>Nominal Scale</vt:lpstr>
      <vt:lpstr>Nominal Scale</vt:lpstr>
      <vt:lpstr>Ordinal Scale</vt:lpstr>
      <vt:lpstr>Ordinal Scale</vt:lpstr>
      <vt:lpstr>Interval Scale</vt:lpstr>
      <vt:lpstr>Interval Scale</vt:lpstr>
      <vt:lpstr>Interval Scale</vt:lpstr>
      <vt:lpstr>Ratio Scale</vt:lpstr>
      <vt:lpstr>Ratio Scale</vt:lpstr>
      <vt:lpstr>Ordinal Scale or Interval Scale?</vt:lpstr>
      <vt:lpstr>Properties of the Four Scales</vt:lpstr>
      <vt:lpstr>Goodness of Measures</vt:lpstr>
      <vt:lpstr>Validity </vt:lpstr>
      <vt:lpstr>Reliability</vt:lpstr>
      <vt:lpstr>Stability </vt:lpstr>
      <vt:lpstr>Internal Consistency </vt:lpstr>
    </vt:vector>
  </TitlesOfParts>
  <Company>John Wiley and Sons,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dc:title>
  <dc:creator>Farrar, Alden - Hoboken</dc:creator>
  <cp:lastModifiedBy>Farrar, Alden - Hoboken</cp:lastModifiedBy>
  <cp:revision>2</cp:revision>
  <dcterms:created xsi:type="dcterms:W3CDTF">2016-05-29T17:56:06Z</dcterms:created>
  <dcterms:modified xsi:type="dcterms:W3CDTF">2016-06-02T13:57:50Z</dcterms:modified>
</cp:coreProperties>
</file>