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1" r:id="rId1"/>
  </p:sldMasterIdLst>
  <p:notesMasterIdLst>
    <p:notesMasterId r:id="rId29"/>
  </p:notesMasterIdLst>
  <p:sldIdLst>
    <p:sldId id="2046" r:id="rId2"/>
    <p:sldId id="2104" r:id="rId3"/>
    <p:sldId id="2062" r:id="rId4"/>
    <p:sldId id="2105" r:id="rId5"/>
    <p:sldId id="2120" r:id="rId6"/>
    <p:sldId id="2121" r:id="rId7"/>
    <p:sldId id="2122" r:id="rId8"/>
    <p:sldId id="2124" r:id="rId9"/>
    <p:sldId id="2123" r:id="rId10"/>
    <p:sldId id="2127" r:id="rId11"/>
    <p:sldId id="2128" r:id="rId12"/>
    <p:sldId id="2129" r:id="rId13"/>
    <p:sldId id="2130" r:id="rId14"/>
    <p:sldId id="2131" r:id="rId15"/>
    <p:sldId id="2132" r:id="rId16"/>
    <p:sldId id="2126" r:id="rId17"/>
    <p:sldId id="2106" r:id="rId18"/>
    <p:sldId id="2133" r:id="rId19"/>
    <p:sldId id="2107" r:id="rId20"/>
    <p:sldId id="2135" r:id="rId21"/>
    <p:sldId id="2136" r:id="rId22"/>
    <p:sldId id="2134" r:id="rId23"/>
    <p:sldId id="2137" r:id="rId24"/>
    <p:sldId id="2138" r:id="rId25"/>
    <p:sldId id="2139" r:id="rId26"/>
    <p:sldId id="2108" r:id="rId27"/>
    <p:sldId id="2080" r:id="rId28"/>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36" userDrawn="1">
          <p15:clr>
            <a:srgbClr val="A4A3A4"/>
          </p15:clr>
        </p15:guide>
        <p15:guide id="4" pos="14278" userDrawn="1">
          <p15:clr>
            <a:srgbClr val="A4A3A4"/>
          </p15:clr>
        </p15:guide>
        <p15:guide id="5" pos="1078" userDrawn="1">
          <p15:clr>
            <a:srgbClr val="A4A3A4"/>
          </p15:clr>
        </p15:guide>
        <p15:guide id="7" pos="7678" userDrawn="1">
          <p15:clr>
            <a:srgbClr val="A4A3A4"/>
          </p15:clr>
        </p15:guide>
        <p15:guide id="8" orient="horz" pos="504" userDrawn="1">
          <p15:clr>
            <a:srgbClr val="A4A3A4"/>
          </p15:clr>
        </p15:guide>
        <p15:guide id="9" orient="horz" pos="8640" userDrawn="1">
          <p15:clr>
            <a:srgbClr val="A4A3A4"/>
          </p15:clr>
        </p15:guide>
        <p15:guide id="10" orient="horz" pos="46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3" clrIdx="0">
    <p:extLst/>
  </p:cmAuthor>
  <p:cmAuthor id="2" name="Microsoft Office User" initials="Office [2]"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8DB"/>
    <a:srgbClr val="000000"/>
    <a:srgbClr val="2D1E42"/>
    <a:srgbClr val="3B1F4D"/>
    <a:srgbClr val="EC72A5"/>
    <a:srgbClr val="583F52"/>
    <a:srgbClr val="4AEDDE"/>
    <a:srgbClr val="FA5C79"/>
    <a:srgbClr val="F6DC0D"/>
    <a:srgbClr val="FDEA5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0" autoAdjust="0"/>
    <p:restoredTop sz="96202" autoAdjust="0"/>
  </p:normalViewPr>
  <p:slideViewPr>
    <p:cSldViewPr snapToGrid="0" snapToObjects="1">
      <p:cViewPr varScale="1">
        <p:scale>
          <a:sx n="36" d="100"/>
          <a:sy n="36" d="100"/>
        </p:scale>
        <p:origin x="414" y="90"/>
      </p:cViewPr>
      <p:guideLst>
        <p:guide orient="horz" pos="8136"/>
        <p:guide pos="14278"/>
        <p:guide pos="1078"/>
        <p:guide pos="7678"/>
        <p:guide orient="horz" pos="504"/>
        <p:guide orient="horz" pos="8640"/>
        <p:guide orient="horz" pos="4632"/>
      </p:guideLst>
    </p:cSldViewPr>
  </p:slideViewPr>
  <p:notesTextViewPr>
    <p:cViewPr>
      <p:scale>
        <a:sx n="100" d="100"/>
        <a:sy n="100" d="100"/>
      </p:scale>
      <p:origin x="0" y="0"/>
    </p:cViewPr>
  </p:notesTextViewPr>
  <p:sorterViewPr>
    <p:cViewPr>
      <p:scale>
        <a:sx n="105" d="100"/>
        <a:sy n="105"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805DE1-9017-42C4-9E6B-6501F9A6FCCF}" type="doc">
      <dgm:prSet loTypeId="urn:microsoft.com/office/officeart/2005/8/layout/vList3#1" loCatId="list" qsTypeId="urn:microsoft.com/office/officeart/2005/8/quickstyle/simple5" qsCatId="simple" csTypeId="urn:microsoft.com/office/officeart/2005/8/colors/colorful4" csCatId="colorful" phldr="1"/>
      <dgm:spPr/>
    </dgm:pt>
    <dgm:pt modelId="{4DD01B15-8D55-4A22-9481-AC3469833F3D}">
      <dgm:prSet phldrT="[Text]"/>
      <dgm:spPr>
        <a:solidFill>
          <a:srgbClr val="99FF99"/>
        </a:solidFill>
      </dgm:spPr>
      <dgm:t>
        <a:bodyPr/>
        <a:lstStyle/>
        <a:p>
          <a:pPr marL="504825" indent="-504825" algn="l"/>
          <a:r>
            <a:rPr lang="en-US" i="1" dirty="0" smtClean="0">
              <a:solidFill>
                <a:srgbClr val="7030A0"/>
              </a:solidFill>
              <a:latin typeface="Calibri" pitchFamily="34" charset="0"/>
            </a:rPr>
            <a:t>2. Decision Support System (DSS)</a:t>
          </a:r>
          <a:endParaRPr lang="en-US" i="1" dirty="0">
            <a:solidFill>
              <a:srgbClr val="7030A0"/>
            </a:solidFill>
            <a:latin typeface="Calibri" pitchFamily="34" charset="0"/>
          </a:endParaRPr>
        </a:p>
      </dgm:t>
    </dgm:pt>
    <dgm:pt modelId="{887EE117-6620-4ADC-BBBE-ED11BD17C5CE}" type="parTrans" cxnId="{E59D67B7-06D0-4BAA-8E39-3C8809D7B986}">
      <dgm:prSet/>
      <dgm:spPr/>
      <dgm:t>
        <a:bodyPr/>
        <a:lstStyle/>
        <a:p>
          <a:endParaRPr lang="en-US" i="1">
            <a:solidFill>
              <a:srgbClr val="7030A0"/>
            </a:solidFill>
            <a:latin typeface="Calibri" pitchFamily="34" charset="0"/>
          </a:endParaRPr>
        </a:p>
      </dgm:t>
    </dgm:pt>
    <dgm:pt modelId="{FE32BF99-93F2-44CC-BD7A-41A6D019D1BE}" type="sibTrans" cxnId="{E59D67B7-06D0-4BAA-8E39-3C8809D7B986}">
      <dgm:prSet/>
      <dgm:spPr/>
      <dgm:t>
        <a:bodyPr/>
        <a:lstStyle/>
        <a:p>
          <a:endParaRPr lang="en-US" i="1">
            <a:solidFill>
              <a:srgbClr val="7030A0"/>
            </a:solidFill>
            <a:latin typeface="Calibri" pitchFamily="34" charset="0"/>
          </a:endParaRPr>
        </a:p>
      </dgm:t>
    </dgm:pt>
    <dgm:pt modelId="{2E8BBC8F-9888-4F15-B01E-C7434EE67B76}">
      <dgm:prSet phldrT="[Text]"/>
      <dgm:spPr>
        <a:solidFill>
          <a:srgbClr val="66FFFF"/>
        </a:solidFill>
      </dgm:spPr>
      <dgm:t>
        <a:bodyPr/>
        <a:lstStyle/>
        <a:p>
          <a:pPr marL="457200" indent="-457200" algn="l">
            <a:tabLst/>
          </a:pPr>
          <a:r>
            <a:rPr lang="en-US" i="1" dirty="0" smtClean="0">
              <a:solidFill>
                <a:srgbClr val="7030A0"/>
              </a:solidFill>
              <a:latin typeface="Calibri" pitchFamily="34" charset="0"/>
            </a:rPr>
            <a:t>1. Structured Decision System (SDS)</a:t>
          </a:r>
          <a:endParaRPr lang="en-US" i="1" dirty="0">
            <a:solidFill>
              <a:srgbClr val="7030A0"/>
            </a:solidFill>
            <a:latin typeface="Calibri" pitchFamily="34" charset="0"/>
          </a:endParaRPr>
        </a:p>
      </dgm:t>
    </dgm:pt>
    <dgm:pt modelId="{932FF3BB-2C9D-4A55-AF19-A1B49A527F20}" type="sibTrans" cxnId="{05799240-62BF-461B-9509-85B55E6242BC}">
      <dgm:prSet/>
      <dgm:spPr/>
      <dgm:t>
        <a:bodyPr/>
        <a:lstStyle/>
        <a:p>
          <a:endParaRPr lang="en-US" i="1">
            <a:solidFill>
              <a:srgbClr val="7030A0"/>
            </a:solidFill>
            <a:latin typeface="Calibri" pitchFamily="34" charset="0"/>
          </a:endParaRPr>
        </a:p>
      </dgm:t>
    </dgm:pt>
    <dgm:pt modelId="{C5FF28E4-D7F7-4079-83FD-605E52745D7E}" type="parTrans" cxnId="{05799240-62BF-461B-9509-85B55E6242BC}">
      <dgm:prSet/>
      <dgm:spPr/>
      <dgm:t>
        <a:bodyPr/>
        <a:lstStyle/>
        <a:p>
          <a:endParaRPr lang="en-US" i="1">
            <a:solidFill>
              <a:srgbClr val="7030A0"/>
            </a:solidFill>
            <a:latin typeface="Calibri" pitchFamily="34" charset="0"/>
          </a:endParaRPr>
        </a:p>
      </dgm:t>
    </dgm:pt>
    <dgm:pt modelId="{6738F0E8-B0AE-4636-A6BF-6FA5B7312FB4}" type="pres">
      <dgm:prSet presAssocID="{83805DE1-9017-42C4-9E6B-6501F9A6FCCF}" presName="linearFlow" presStyleCnt="0">
        <dgm:presLayoutVars>
          <dgm:dir/>
          <dgm:resizeHandles val="exact"/>
        </dgm:presLayoutVars>
      </dgm:prSet>
      <dgm:spPr/>
    </dgm:pt>
    <dgm:pt modelId="{CCF3E28B-EC97-462C-8F68-4138A15B70D4}" type="pres">
      <dgm:prSet presAssocID="{2E8BBC8F-9888-4F15-B01E-C7434EE67B76}" presName="composite" presStyleCnt="0"/>
      <dgm:spPr/>
    </dgm:pt>
    <dgm:pt modelId="{E8ADCDB8-7F32-4119-B978-295E1C550D0A}" type="pres">
      <dgm:prSet presAssocID="{2E8BBC8F-9888-4F15-B01E-C7434EE67B76}" presName="imgShp" presStyleLbl="fgImgPlace1" presStyleIdx="0" presStyleCnt="2"/>
      <dgm:spPr/>
    </dgm:pt>
    <dgm:pt modelId="{5964C71C-45FC-48CA-9B5E-223E3B193052}" type="pres">
      <dgm:prSet presAssocID="{2E8BBC8F-9888-4F15-B01E-C7434EE67B76}" presName="txShp" presStyleLbl="node1" presStyleIdx="0" presStyleCnt="2">
        <dgm:presLayoutVars>
          <dgm:bulletEnabled val="1"/>
        </dgm:presLayoutVars>
      </dgm:prSet>
      <dgm:spPr/>
      <dgm:t>
        <a:bodyPr/>
        <a:lstStyle/>
        <a:p>
          <a:endParaRPr lang="en-US"/>
        </a:p>
      </dgm:t>
    </dgm:pt>
    <dgm:pt modelId="{06395789-92FF-421F-9FE6-A9880ABC9672}" type="pres">
      <dgm:prSet presAssocID="{932FF3BB-2C9D-4A55-AF19-A1B49A527F20}" presName="spacing" presStyleCnt="0"/>
      <dgm:spPr/>
    </dgm:pt>
    <dgm:pt modelId="{7F01A79A-4000-4255-8A08-3DEFC759311C}" type="pres">
      <dgm:prSet presAssocID="{4DD01B15-8D55-4A22-9481-AC3469833F3D}" presName="composite" presStyleCnt="0"/>
      <dgm:spPr/>
    </dgm:pt>
    <dgm:pt modelId="{2C999A78-D6D3-4CB4-957E-7EEE38B715AC}" type="pres">
      <dgm:prSet presAssocID="{4DD01B15-8D55-4A22-9481-AC3469833F3D}" presName="imgShp" presStyleLbl="fgImgPlace1" presStyleIdx="1" presStyleCnt="2"/>
      <dgm:spPr/>
    </dgm:pt>
    <dgm:pt modelId="{15B4AACF-47C4-48D0-A71F-BF2690FF078D}" type="pres">
      <dgm:prSet presAssocID="{4DD01B15-8D55-4A22-9481-AC3469833F3D}" presName="txShp" presStyleLbl="node1" presStyleIdx="1" presStyleCnt="2">
        <dgm:presLayoutVars>
          <dgm:bulletEnabled val="1"/>
        </dgm:presLayoutVars>
      </dgm:prSet>
      <dgm:spPr/>
      <dgm:t>
        <a:bodyPr/>
        <a:lstStyle/>
        <a:p>
          <a:endParaRPr lang="en-US"/>
        </a:p>
      </dgm:t>
    </dgm:pt>
  </dgm:ptLst>
  <dgm:cxnLst>
    <dgm:cxn modelId="{9E798C1F-141E-4F1F-A466-B2795ECAE4CF}" type="presOf" srcId="{2E8BBC8F-9888-4F15-B01E-C7434EE67B76}" destId="{5964C71C-45FC-48CA-9B5E-223E3B193052}" srcOrd="0" destOrd="0" presId="urn:microsoft.com/office/officeart/2005/8/layout/vList3#1"/>
    <dgm:cxn modelId="{1864EC80-A19D-4EBB-8C97-F748D8A162C1}" type="presOf" srcId="{4DD01B15-8D55-4A22-9481-AC3469833F3D}" destId="{15B4AACF-47C4-48D0-A71F-BF2690FF078D}" srcOrd="0" destOrd="0" presId="urn:microsoft.com/office/officeart/2005/8/layout/vList3#1"/>
    <dgm:cxn modelId="{2CAA1D16-5A43-460B-8208-56700E9DB3AB}" type="presOf" srcId="{83805DE1-9017-42C4-9E6B-6501F9A6FCCF}" destId="{6738F0E8-B0AE-4636-A6BF-6FA5B7312FB4}" srcOrd="0" destOrd="0" presId="urn:microsoft.com/office/officeart/2005/8/layout/vList3#1"/>
    <dgm:cxn modelId="{05799240-62BF-461B-9509-85B55E6242BC}" srcId="{83805DE1-9017-42C4-9E6B-6501F9A6FCCF}" destId="{2E8BBC8F-9888-4F15-B01E-C7434EE67B76}" srcOrd="0" destOrd="0" parTransId="{C5FF28E4-D7F7-4079-83FD-605E52745D7E}" sibTransId="{932FF3BB-2C9D-4A55-AF19-A1B49A527F20}"/>
    <dgm:cxn modelId="{E59D67B7-06D0-4BAA-8E39-3C8809D7B986}" srcId="{83805DE1-9017-42C4-9E6B-6501F9A6FCCF}" destId="{4DD01B15-8D55-4A22-9481-AC3469833F3D}" srcOrd="1" destOrd="0" parTransId="{887EE117-6620-4ADC-BBBE-ED11BD17C5CE}" sibTransId="{FE32BF99-93F2-44CC-BD7A-41A6D019D1BE}"/>
    <dgm:cxn modelId="{C51DCD9A-94A7-48D4-A467-710D5992B986}" type="presParOf" srcId="{6738F0E8-B0AE-4636-A6BF-6FA5B7312FB4}" destId="{CCF3E28B-EC97-462C-8F68-4138A15B70D4}" srcOrd="0" destOrd="0" presId="urn:microsoft.com/office/officeart/2005/8/layout/vList3#1"/>
    <dgm:cxn modelId="{9FC1E5E8-2B7D-4075-872D-AB0151393A80}" type="presParOf" srcId="{CCF3E28B-EC97-462C-8F68-4138A15B70D4}" destId="{E8ADCDB8-7F32-4119-B978-295E1C550D0A}" srcOrd="0" destOrd="0" presId="urn:microsoft.com/office/officeart/2005/8/layout/vList3#1"/>
    <dgm:cxn modelId="{C8E77C49-241A-4F97-88F8-B6CCFC7778F7}" type="presParOf" srcId="{CCF3E28B-EC97-462C-8F68-4138A15B70D4}" destId="{5964C71C-45FC-48CA-9B5E-223E3B193052}" srcOrd="1" destOrd="0" presId="urn:microsoft.com/office/officeart/2005/8/layout/vList3#1"/>
    <dgm:cxn modelId="{576DC4AD-68F0-4A25-A8D5-DB704542EAC1}" type="presParOf" srcId="{6738F0E8-B0AE-4636-A6BF-6FA5B7312FB4}" destId="{06395789-92FF-421F-9FE6-A9880ABC9672}" srcOrd="1" destOrd="0" presId="urn:microsoft.com/office/officeart/2005/8/layout/vList3#1"/>
    <dgm:cxn modelId="{4B15FDFC-4969-4683-91D7-36572F7A9514}" type="presParOf" srcId="{6738F0E8-B0AE-4636-A6BF-6FA5B7312FB4}" destId="{7F01A79A-4000-4255-8A08-3DEFC759311C}" srcOrd="2" destOrd="0" presId="urn:microsoft.com/office/officeart/2005/8/layout/vList3#1"/>
    <dgm:cxn modelId="{EF78D457-6B85-4C42-AA0F-DD3E4BED51EF}" type="presParOf" srcId="{7F01A79A-4000-4255-8A08-3DEFC759311C}" destId="{2C999A78-D6D3-4CB4-957E-7EEE38B715AC}" srcOrd="0" destOrd="0" presId="urn:microsoft.com/office/officeart/2005/8/layout/vList3#1"/>
    <dgm:cxn modelId="{4F08477E-B301-43D2-8FFF-67B2E3947713}" type="presParOf" srcId="{7F01A79A-4000-4255-8A08-3DEFC759311C}" destId="{15B4AACF-47C4-48D0-A71F-BF2690FF078D}"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87F466-FECE-43F2-9B4F-1AFFB44EE1DD}" type="doc">
      <dgm:prSet loTypeId="urn:microsoft.com/office/officeart/2005/8/layout/equation2" loCatId="process" qsTypeId="urn:microsoft.com/office/officeart/2005/8/quickstyle/3d1" qsCatId="3D" csTypeId="urn:microsoft.com/office/officeart/2005/8/colors/colorful2" csCatId="colorful" phldr="1"/>
      <dgm:spPr/>
    </dgm:pt>
    <dgm:pt modelId="{7C9CD776-E328-4857-9260-1EBD28B8C2EE}">
      <dgm:prSet phldrT="[Text]" custT="1"/>
      <dgm:spPr/>
      <dgm:t>
        <a:bodyPr/>
        <a:lstStyle/>
        <a:p>
          <a:pPr marL="241300" indent="-241300" algn="ctr"/>
          <a:r>
            <a:rPr lang="en-US" sz="2400" b="1" i="1" dirty="0" smtClean="0">
              <a:effectLst>
                <a:outerShdw blurRad="38100" dist="38100" dir="2700000" algn="tl">
                  <a:srgbClr val="000000">
                    <a:alpha val="43137"/>
                  </a:srgbClr>
                </a:outerShdw>
              </a:effectLst>
              <a:latin typeface="Calibri" pitchFamily="34" charset="0"/>
            </a:rPr>
            <a:t>SDS</a:t>
          </a:r>
          <a:endParaRPr lang="en-US" sz="2400" b="1" dirty="0">
            <a:effectLst>
              <a:outerShdw blurRad="38100" dist="38100" dir="2700000" algn="tl">
                <a:srgbClr val="000000">
                  <a:alpha val="43137"/>
                </a:srgbClr>
              </a:outerShdw>
            </a:effectLst>
          </a:endParaRPr>
        </a:p>
      </dgm:t>
    </dgm:pt>
    <dgm:pt modelId="{09B1E8C8-13A2-4D54-A8F8-2CFCDCB96272}" type="parTrans" cxnId="{7AC3244C-353D-4AAE-9F90-EA805242F23E}">
      <dgm:prSet/>
      <dgm:spPr/>
      <dgm:t>
        <a:bodyPr/>
        <a:lstStyle/>
        <a:p>
          <a:endParaRPr lang="en-US"/>
        </a:p>
      </dgm:t>
    </dgm:pt>
    <dgm:pt modelId="{4650D39A-909C-45F2-90B8-4766F806B68A}" type="sibTrans" cxnId="{7AC3244C-353D-4AAE-9F90-EA805242F23E}">
      <dgm:prSet/>
      <dgm:spPr>
        <a:solidFill>
          <a:srgbClr val="FFFF00"/>
        </a:solidFill>
      </dgm:spPr>
      <dgm:t>
        <a:bodyPr/>
        <a:lstStyle/>
        <a:p>
          <a:endParaRPr lang="en-US"/>
        </a:p>
      </dgm:t>
    </dgm:pt>
    <dgm:pt modelId="{F0BC32B8-4C0C-4EE8-8435-E7B0BDD4DE09}">
      <dgm:prSet phldrT="[Text]" custT="1"/>
      <dgm:spPr/>
      <dgm:t>
        <a:bodyPr/>
        <a:lstStyle/>
        <a:p>
          <a:pPr marL="288925" indent="-288925" algn="ctr"/>
          <a:r>
            <a:rPr lang="en-US" sz="2400" b="1" i="1" dirty="0" smtClean="0">
              <a:solidFill>
                <a:srgbClr val="7030A0"/>
              </a:solidFill>
              <a:effectLst>
                <a:outerShdw blurRad="38100" dist="38100" dir="2700000" algn="tl">
                  <a:srgbClr val="000000">
                    <a:alpha val="43137"/>
                  </a:srgbClr>
                </a:outerShdw>
              </a:effectLst>
              <a:latin typeface="Calibri" pitchFamily="34" charset="0"/>
            </a:rPr>
            <a:t>DSS</a:t>
          </a:r>
          <a:endParaRPr lang="en-US" sz="2400" b="1" dirty="0">
            <a:solidFill>
              <a:srgbClr val="7030A0"/>
            </a:solidFill>
            <a:effectLst>
              <a:outerShdw blurRad="38100" dist="38100" dir="2700000" algn="tl">
                <a:srgbClr val="000000">
                  <a:alpha val="43137"/>
                </a:srgbClr>
              </a:outerShdw>
            </a:effectLst>
          </a:endParaRPr>
        </a:p>
      </dgm:t>
    </dgm:pt>
    <dgm:pt modelId="{775010C3-2B7C-43E0-834D-08533C71648D}" type="parTrans" cxnId="{A1A6B793-1B6E-4348-84D9-C146CF10E890}">
      <dgm:prSet/>
      <dgm:spPr/>
      <dgm:t>
        <a:bodyPr/>
        <a:lstStyle/>
        <a:p>
          <a:endParaRPr lang="en-US"/>
        </a:p>
      </dgm:t>
    </dgm:pt>
    <dgm:pt modelId="{3806A5C1-8FB3-4CB9-8468-7905E53EFB14}" type="sibTrans" cxnId="{A1A6B793-1B6E-4348-84D9-C146CF10E890}">
      <dgm:prSet/>
      <dgm:spPr>
        <a:solidFill>
          <a:srgbClr val="99FF33"/>
        </a:solidFill>
      </dgm:spPr>
      <dgm:t>
        <a:bodyPr/>
        <a:lstStyle/>
        <a:p>
          <a:endParaRPr lang="en-US"/>
        </a:p>
      </dgm:t>
    </dgm:pt>
    <dgm:pt modelId="{3C5708F2-2AAE-4363-A25A-F7260B99DE01}">
      <dgm:prSet phldrT="[Text]" custT="1"/>
      <dgm:spPr>
        <a:solidFill>
          <a:srgbClr val="FFFF00"/>
        </a:solidFill>
      </dgm:spPr>
      <dgm:t>
        <a:bodyPr/>
        <a:lstStyle/>
        <a:p>
          <a:r>
            <a:rPr lang="en-US" sz="4400" dirty="0" err="1" smtClean="0">
              <a:solidFill>
                <a:srgbClr val="7030A0"/>
              </a:solidFill>
              <a:latin typeface="Calibri" pitchFamily="34" charset="0"/>
            </a:rPr>
            <a:t>Terdapat</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banyak</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kelemahan</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untuk</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diterapkan</a:t>
          </a:r>
          <a:r>
            <a:rPr lang="en-US" sz="4400" dirty="0" smtClean="0">
              <a:solidFill>
                <a:srgbClr val="7030A0"/>
              </a:solidFill>
              <a:latin typeface="Calibri" pitchFamily="34" charset="0"/>
            </a:rPr>
            <a:t> pd </a:t>
          </a:r>
          <a:r>
            <a:rPr lang="en-US" sz="4400" dirty="0" err="1" smtClean="0">
              <a:solidFill>
                <a:srgbClr val="7030A0"/>
              </a:solidFill>
              <a:latin typeface="Calibri" pitchFamily="34" charset="0"/>
            </a:rPr>
            <a:t>organisasi</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publik</a:t>
          </a:r>
          <a:endParaRPr lang="en-US" sz="4400" dirty="0">
            <a:solidFill>
              <a:srgbClr val="7030A0"/>
            </a:solidFill>
            <a:latin typeface="Calibri" pitchFamily="34" charset="0"/>
          </a:endParaRPr>
        </a:p>
      </dgm:t>
    </dgm:pt>
    <dgm:pt modelId="{F422ABB8-E927-4EFD-9B34-06C422CEA4D5}" type="parTrans" cxnId="{32588CB1-CB01-419F-AC62-9023CA38A4CB}">
      <dgm:prSet/>
      <dgm:spPr/>
      <dgm:t>
        <a:bodyPr/>
        <a:lstStyle/>
        <a:p>
          <a:endParaRPr lang="en-US"/>
        </a:p>
      </dgm:t>
    </dgm:pt>
    <dgm:pt modelId="{18E5D4BB-72A5-46B1-BE6E-F27215C1D632}" type="sibTrans" cxnId="{32588CB1-CB01-419F-AC62-9023CA38A4CB}">
      <dgm:prSet/>
      <dgm:spPr/>
      <dgm:t>
        <a:bodyPr/>
        <a:lstStyle/>
        <a:p>
          <a:endParaRPr lang="en-US"/>
        </a:p>
      </dgm:t>
    </dgm:pt>
    <dgm:pt modelId="{9C8A6940-75F8-4612-8AEA-838453A40EC2}" type="pres">
      <dgm:prSet presAssocID="{BE87F466-FECE-43F2-9B4F-1AFFB44EE1DD}" presName="Name0" presStyleCnt="0">
        <dgm:presLayoutVars>
          <dgm:dir/>
          <dgm:resizeHandles val="exact"/>
        </dgm:presLayoutVars>
      </dgm:prSet>
      <dgm:spPr/>
    </dgm:pt>
    <dgm:pt modelId="{5B959D19-F29F-45EB-8851-D7B52607B744}" type="pres">
      <dgm:prSet presAssocID="{BE87F466-FECE-43F2-9B4F-1AFFB44EE1DD}" presName="vNodes" presStyleCnt="0"/>
      <dgm:spPr/>
    </dgm:pt>
    <dgm:pt modelId="{8778D116-0007-4559-850C-B7770731DB30}" type="pres">
      <dgm:prSet presAssocID="{7C9CD776-E328-4857-9260-1EBD28B8C2EE}" presName="node" presStyleLbl="node1" presStyleIdx="0" presStyleCnt="3">
        <dgm:presLayoutVars>
          <dgm:bulletEnabled val="1"/>
        </dgm:presLayoutVars>
      </dgm:prSet>
      <dgm:spPr/>
      <dgm:t>
        <a:bodyPr/>
        <a:lstStyle/>
        <a:p>
          <a:endParaRPr lang="en-US"/>
        </a:p>
      </dgm:t>
    </dgm:pt>
    <dgm:pt modelId="{C318DC15-14BF-40CB-9214-03B7D1452206}" type="pres">
      <dgm:prSet presAssocID="{4650D39A-909C-45F2-90B8-4766F806B68A}" presName="spacerT" presStyleCnt="0"/>
      <dgm:spPr/>
    </dgm:pt>
    <dgm:pt modelId="{66EF69D9-F80D-4F6B-B9B6-A6F66CD5D49E}" type="pres">
      <dgm:prSet presAssocID="{4650D39A-909C-45F2-90B8-4766F806B68A}" presName="sibTrans" presStyleLbl="sibTrans2D1" presStyleIdx="0" presStyleCnt="2"/>
      <dgm:spPr/>
      <dgm:t>
        <a:bodyPr/>
        <a:lstStyle/>
        <a:p>
          <a:endParaRPr lang="en-US"/>
        </a:p>
      </dgm:t>
    </dgm:pt>
    <dgm:pt modelId="{F9FD38B4-D010-4F38-9AA3-F4BA2A867F34}" type="pres">
      <dgm:prSet presAssocID="{4650D39A-909C-45F2-90B8-4766F806B68A}" presName="spacerB" presStyleCnt="0"/>
      <dgm:spPr/>
    </dgm:pt>
    <dgm:pt modelId="{4C45729E-F638-4E76-80B9-43CE1A35D8E5}" type="pres">
      <dgm:prSet presAssocID="{F0BC32B8-4C0C-4EE8-8435-E7B0BDD4DE09}" presName="node" presStyleLbl="node1" presStyleIdx="1" presStyleCnt="3">
        <dgm:presLayoutVars>
          <dgm:bulletEnabled val="1"/>
        </dgm:presLayoutVars>
      </dgm:prSet>
      <dgm:spPr/>
      <dgm:t>
        <a:bodyPr/>
        <a:lstStyle/>
        <a:p>
          <a:endParaRPr lang="en-US"/>
        </a:p>
      </dgm:t>
    </dgm:pt>
    <dgm:pt modelId="{6AAD76D1-598D-4591-94B6-82236CD30072}" type="pres">
      <dgm:prSet presAssocID="{BE87F466-FECE-43F2-9B4F-1AFFB44EE1DD}" presName="sibTransLast" presStyleLbl="sibTrans2D1" presStyleIdx="1" presStyleCnt="2"/>
      <dgm:spPr/>
      <dgm:t>
        <a:bodyPr/>
        <a:lstStyle/>
        <a:p>
          <a:endParaRPr lang="en-US"/>
        </a:p>
      </dgm:t>
    </dgm:pt>
    <dgm:pt modelId="{593F080A-8BC7-434E-9ABA-B79DFF956C56}" type="pres">
      <dgm:prSet presAssocID="{BE87F466-FECE-43F2-9B4F-1AFFB44EE1DD}" presName="connectorText" presStyleLbl="sibTrans2D1" presStyleIdx="1" presStyleCnt="2"/>
      <dgm:spPr/>
      <dgm:t>
        <a:bodyPr/>
        <a:lstStyle/>
        <a:p>
          <a:endParaRPr lang="en-US"/>
        </a:p>
      </dgm:t>
    </dgm:pt>
    <dgm:pt modelId="{311FB971-DF94-4195-8271-76C1FDE92318}" type="pres">
      <dgm:prSet presAssocID="{BE87F466-FECE-43F2-9B4F-1AFFB44EE1DD}" presName="lastNode" presStyleLbl="node1" presStyleIdx="2" presStyleCnt="3" custScaleY="124521">
        <dgm:presLayoutVars>
          <dgm:bulletEnabled val="1"/>
        </dgm:presLayoutVars>
      </dgm:prSet>
      <dgm:spPr/>
      <dgm:t>
        <a:bodyPr/>
        <a:lstStyle/>
        <a:p>
          <a:endParaRPr lang="en-US"/>
        </a:p>
      </dgm:t>
    </dgm:pt>
  </dgm:ptLst>
  <dgm:cxnLst>
    <dgm:cxn modelId="{BFB64D11-D21A-4C21-976C-67FB3A8F6B4C}" type="presOf" srcId="{3C5708F2-2AAE-4363-A25A-F7260B99DE01}" destId="{311FB971-DF94-4195-8271-76C1FDE92318}" srcOrd="0" destOrd="0" presId="urn:microsoft.com/office/officeart/2005/8/layout/equation2"/>
    <dgm:cxn modelId="{A1A6B793-1B6E-4348-84D9-C146CF10E890}" srcId="{BE87F466-FECE-43F2-9B4F-1AFFB44EE1DD}" destId="{F0BC32B8-4C0C-4EE8-8435-E7B0BDD4DE09}" srcOrd="1" destOrd="0" parTransId="{775010C3-2B7C-43E0-834D-08533C71648D}" sibTransId="{3806A5C1-8FB3-4CB9-8468-7905E53EFB14}"/>
    <dgm:cxn modelId="{B866142E-27B1-4EC7-B414-654A3C438E68}" type="presOf" srcId="{F0BC32B8-4C0C-4EE8-8435-E7B0BDD4DE09}" destId="{4C45729E-F638-4E76-80B9-43CE1A35D8E5}" srcOrd="0" destOrd="0" presId="urn:microsoft.com/office/officeart/2005/8/layout/equation2"/>
    <dgm:cxn modelId="{3B23B5C5-1DDE-4676-8596-0E744E4B3010}" type="presOf" srcId="{3806A5C1-8FB3-4CB9-8468-7905E53EFB14}" destId="{593F080A-8BC7-434E-9ABA-B79DFF956C56}" srcOrd="1" destOrd="0" presId="urn:microsoft.com/office/officeart/2005/8/layout/equation2"/>
    <dgm:cxn modelId="{32588CB1-CB01-419F-AC62-9023CA38A4CB}" srcId="{BE87F466-FECE-43F2-9B4F-1AFFB44EE1DD}" destId="{3C5708F2-2AAE-4363-A25A-F7260B99DE01}" srcOrd="2" destOrd="0" parTransId="{F422ABB8-E927-4EFD-9B34-06C422CEA4D5}" sibTransId="{18E5D4BB-72A5-46B1-BE6E-F27215C1D632}"/>
    <dgm:cxn modelId="{7AC3244C-353D-4AAE-9F90-EA805242F23E}" srcId="{BE87F466-FECE-43F2-9B4F-1AFFB44EE1DD}" destId="{7C9CD776-E328-4857-9260-1EBD28B8C2EE}" srcOrd="0" destOrd="0" parTransId="{09B1E8C8-13A2-4D54-A8F8-2CFCDCB96272}" sibTransId="{4650D39A-909C-45F2-90B8-4766F806B68A}"/>
    <dgm:cxn modelId="{D4F16CC6-A99A-46DA-9713-57834412C5D6}" type="presOf" srcId="{BE87F466-FECE-43F2-9B4F-1AFFB44EE1DD}" destId="{9C8A6940-75F8-4612-8AEA-838453A40EC2}" srcOrd="0" destOrd="0" presId="urn:microsoft.com/office/officeart/2005/8/layout/equation2"/>
    <dgm:cxn modelId="{EFD9B20C-4168-491A-881F-3E0CBCBF5FDF}" type="presOf" srcId="{7C9CD776-E328-4857-9260-1EBD28B8C2EE}" destId="{8778D116-0007-4559-850C-B7770731DB30}" srcOrd="0" destOrd="0" presId="urn:microsoft.com/office/officeart/2005/8/layout/equation2"/>
    <dgm:cxn modelId="{33E29B3F-D2C7-4476-8B2F-E7136C2EB7F8}" type="presOf" srcId="{3806A5C1-8FB3-4CB9-8468-7905E53EFB14}" destId="{6AAD76D1-598D-4591-94B6-82236CD30072}" srcOrd="0" destOrd="0" presId="urn:microsoft.com/office/officeart/2005/8/layout/equation2"/>
    <dgm:cxn modelId="{F6121D0B-0A2B-44CC-860E-B3CF433F2637}" type="presOf" srcId="{4650D39A-909C-45F2-90B8-4766F806B68A}" destId="{66EF69D9-F80D-4F6B-B9B6-A6F66CD5D49E}" srcOrd="0" destOrd="0" presId="urn:microsoft.com/office/officeart/2005/8/layout/equation2"/>
    <dgm:cxn modelId="{D4551318-811A-4AE8-BF09-5D24AB526A6A}" type="presParOf" srcId="{9C8A6940-75F8-4612-8AEA-838453A40EC2}" destId="{5B959D19-F29F-45EB-8851-D7B52607B744}" srcOrd="0" destOrd="0" presId="urn:microsoft.com/office/officeart/2005/8/layout/equation2"/>
    <dgm:cxn modelId="{73AAC690-7336-456F-9398-91610EC4277E}" type="presParOf" srcId="{5B959D19-F29F-45EB-8851-D7B52607B744}" destId="{8778D116-0007-4559-850C-B7770731DB30}" srcOrd="0" destOrd="0" presId="urn:microsoft.com/office/officeart/2005/8/layout/equation2"/>
    <dgm:cxn modelId="{31577228-5DA4-47B7-A70D-1C40ACF7A9F6}" type="presParOf" srcId="{5B959D19-F29F-45EB-8851-D7B52607B744}" destId="{C318DC15-14BF-40CB-9214-03B7D1452206}" srcOrd="1" destOrd="0" presId="urn:microsoft.com/office/officeart/2005/8/layout/equation2"/>
    <dgm:cxn modelId="{A41049D6-3FC1-4FCF-90A1-19D9086CDDDA}" type="presParOf" srcId="{5B959D19-F29F-45EB-8851-D7B52607B744}" destId="{66EF69D9-F80D-4F6B-B9B6-A6F66CD5D49E}" srcOrd="2" destOrd="0" presId="urn:microsoft.com/office/officeart/2005/8/layout/equation2"/>
    <dgm:cxn modelId="{01E5FBF4-B66C-49D4-80F3-0155958950EF}" type="presParOf" srcId="{5B959D19-F29F-45EB-8851-D7B52607B744}" destId="{F9FD38B4-D010-4F38-9AA3-F4BA2A867F34}" srcOrd="3" destOrd="0" presId="urn:microsoft.com/office/officeart/2005/8/layout/equation2"/>
    <dgm:cxn modelId="{4C65DA37-9443-4200-B62A-275845CEED80}" type="presParOf" srcId="{5B959D19-F29F-45EB-8851-D7B52607B744}" destId="{4C45729E-F638-4E76-80B9-43CE1A35D8E5}" srcOrd="4" destOrd="0" presId="urn:microsoft.com/office/officeart/2005/8/layout/equation2"/>
    <dgm:cxn modelId="{C4A2C69F-02FD-47A8-ACE5-E4D036936793}" type="presParOf" srcId="{9C8A6940-75F8-4612-8AEA-838453A40EC2}" destId="{6AAD76D1-598D-4591-94B6-82236CD30072}" srcOrd="1" destOrd="0" presId="urn:microsoft.com/office/officeart/2005/8/layout/equation2"/>
    <dgm:cxn modelId="{30C6E81D-EC77-46AF-BF7B-D7A6515D51FF}" type="presParOf" srcId="{6AAD76D1-598D-4591-94B6-82236CD30072}" destId="{593F080A-8BC7-434E-9ABA-B79DFF956C56}" srcOrd="0" destOrd="0" presId="urn:microsoft.com/office/officeart/2005/8/layout/equation2"/>
    <dgm:cxn modelId="{E6304027-A95B-4DF8-AD81-BF0D8A8A47E7}" type="presParOf" srcId="{9C8A6940-75F8-4612-8AEA-838453A40EC2}" destId="{311FB971-DF94-4195-8271-76C1FDE92318}"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23148B-0FF9-4C39-A7E7-C40576635A7D}" type="doc">
      <dgm:prSet loTypeId="urn:microsoft.com/office/officeart/2005/8/layout/chevron1" loCatId="process" qsTypeId="urn:microsoft.com/office/officeart/2005/8/quickstyle/simple5" qsCatId="simple" csTypeId="urn:microsoft.com/office/officeart/2005/8/colors/colorful5" csCatId="colorful" phldr="1"/>
      <dgm:spPr/>
    </dgm:pt>
    <dgm:pt modelId="{A924E11F-FCEA-421D-99B5-13CDDD6EA82A}">
      <dgm:prSet phldrT="[Text]"/>
      <dgm:spPr>
        <a:solidFill>
          <a:srgbClr val="66FFFF"/>
        </a:solidFill>
      </dgm:spPr>
      <dgm:t>
        <a:bodyPr/>
        <a:lstStyle/>
        <a:p>
          <a:r>
            <a:rPr lang="en-US" b="1" i="1" dirty="0" smtClean="0">
              <a:solidFill>
                <a:srgbClr val="7030A0"/>
              </a:solidFill>
              <a:effectLst>
                <a:outerShdw blurRad="38100" dist="38100" dir="2700000" algn="tl">
                  <a:srgbClr val="000000">
                    <a:alpha val="43137"/>
                  </a:srgbClr>
                </a:outerShdw>
              </a:effectLst>
            </a:rPr>
            <a:t>The Iterative System Development Cycle (ISDC)</a:t>
          </a:r>
          <a:endParaRPr lang="en-US" b="1" i="1" dirty="0">
            <a:solidFill>
              <a:srgbClr val="7030A0"/>
            </a:solidFill>
            <a:effectLst>
              <a:outerShdw blurRad="38100" dist="38100" dir="2700000" algn="tl">
                <a:srgbClr val="000000">
                  <a:alpha val="43137"/>
                </a:srgbClr>
              </a:outerShdw>
            </a:effectLst>
          </a:endParaRPr>
        </a:p>
      </dgm:t>
    </dgm:pt>
    <dgm:pt modelId="{1D772042-E91F-4425-80BD-0219B271B310}" type="sibTrans" cxnId="{3513B83D-9A9A-492E-A76C-BB0A2269ECA2}">
      <dgm:prSet/>
      <dgm:spPr/>
      <dgm:t>
        <a:bodyPr/>
        <a:lstStyle/>
        <a:p>
          <a:endParaRPr lang="en-US"/>
        </a:p>
      </dgm:t>
    </dgm:pt>
    <dgm:pt modelId="{4EDAEB12-A7FF-4E9B-9279-DAE372BA0100}" type="parTrans" cxnId="{3513B83D-9A9A-492E-A76C-BB0A2269ECA2}">
      <dgm:prSet/>
      <dgm:spPr/>
      <dgm:t>
        <a:bodyPr/>
        <a:lstStyle/>
        <a:p>
          <a:endParaRPr lang="en-US"/>
        </a:p>
      </dgm:t>
    </dgm:pt>
    <dgm:pt modelId="{2A62E8E5-2D95-458C-8E0C-33A575458E82}">
      <dgm:prSet phldrT="[Text]"/>
      <dgm:spPr>
        <a:solidFill>
          <a:srgbClr val="FF0066"/>
        </a:solidFill>
      </dgm:spPr>
      <dgm:t>
        <a:bodyPr/>
        <a:lstStyle/>
        <a:p>
          <a:endParaRPr lang="en-US" dirty="0"/>
        </a:p>
      </dgm:t>
    </dgm:pt>
    <dgm:pt modelId="{16738E97-03F4-4882-BF7B-27E3860DE1AB}" type="sibTrans" cxnId="{768958A0-BAAF-4C70-93EA-9B0E01FCEAAF}">
      <dgm:prSet/>
      <dgm:spPr/>
      <dgm:t>
        <a:bodyPr/>
        <a:lstStyle/>
        <a:p>
          <a:endParaRPr lang="en-US"/>
        </a:p>
      </dgm:t>
    </dgm:pt>
    <dgm:pt modelId="{45C90F9B-F0E0-42A1-B021-F22D10BA9959}" type="parTrans" cxnId="{768958A0-BAAF-4C70-93EA-9B0E01FCEAAF}">
      <dgm:prSet/>
      <dgm:spPr/>
      <dgm:t>
        <a:bodyPr/>
        <a:lstStyle/>
        <a:p>
          <a:endParaRPr lang="en-US"/>
        </a:p>
      </dgm:t>
    </dgm:pt>
    <dgm:pt modelId="{AF1F9194-975E-4628-B51D-B8BC9BBD3C9B}" type="pres">
      <dgm:prSet presAssocID="{D623148B-0FF9-4C39-A7E7-C40576635A7D}" presName="Name0" presStyleCnt="0">
        <dgm:presLayoutVars>
          <dgm:dir/>
          <dgm:animLvl val="lvl"/>
          <dgm:resizeHandles val="exact"/>
        </dgm:presLayoutVars>
      </dgm:prSet>
      <dgm:spPr/>
    </dgm:pt>
    <dgm:pt modelId="{83121E6B-3EEE-47EB-97DB-39E1DFB4B29B}" type="pres">
      <dgm:prSet presAssocID="{2A62E8E5-2D95-458C-8E0C-33A575458E82}" presName="parTxOnly" presStyleLbl="node1" presStyleIdx="0" presStyleCnt="2" custScaleX="41725" custScaleY="50808" custLinFactNeighborX="34150">
        <dgm:presLayoutVars>
          <dgm:chMax val="0"/>
          <dgm:chPref val="0"/>
          <dgm:bulletEnabled val="1"/>
        </dgm:presLayoutVars>
      </dgm:prSet>
      <dgm:spPr/>
      <dgm:t>
        <a:bodyPr/>
        <a:lstStyle/>
        <a:p>
          <a:endParaRPr lang="en-US"/>
        </a:p>
      </dgm:t>
    </dgm:pt>
    <dgm:pt modelId="{A817A12E-36E1-41C1-A366-AD9417D17179}" type="pres">
      <dgm:prSet presAssocID="{16738E97-03F4-4882-BF7B-27E3860DE1AB}" presName="parTxOnlySpace" presStyleCnt="0"/>
      <dgm:spPr/>
    </dgm:pt>
    <dgm:pt modelId="{FD03E8AA-EB35-4439-8755-9B8CF786F0A0}" type="pres">
      <dgm:prSet presAssocID="{A924E11F-FCEA-421D-99B5-13CDDD6EA82A}" presName="parTxOnly" presStyleLbl="node1" presStyleIdx="1" presStyleCnt="2">
        <dgm:presLayoutVars>
          <dgm:chMax val="0"/>
          <dgm:chPref val="0"/>
          <dgm:bulletEnabled val="1"/>
        </dgm:presLayoutVars>
      </dgm:prSet>
      <dgm:spPr/>
      <dgm:t>
        <a:bodyPr/>
        <a:lstStyle/>
        <a:p>
          <a:endParaRPr lang="en-US"/>
        </a:p>
      </dgm:t>
    </dgm:pt>
  </dgm:ptLst>
  <dgm:cxnLst>
    <dgm:cxn modelId="{ABE782DB-FBE2-4C5A-BA2F-F44639A9B9A3}" type="presOf" srcId="{A924E11F-FCEA-421D-99B5-13CDDD6EA82A}" destId="{FD03E8AA-EB35-4439-8755-9B8CF786F0A0}" srcOrd="0" destOrd="0" presId="urn:microsoft.com/office/officeart/2005/8/layout/chevron1"/>
    <dgm:cxn modelId="{768958A0-BAAF-4C70-93EA-9B0E01FCEAAF}" srcId="{D623148B-0FF9-4C39-A7E7-C40576635A7D}" destId="{2A62E8E5-2D95-458C-8E0C-33A575458E82}" srcOrd="0" destOrd="0" parTransId="{45C90F9B-F0E0-42A1-B021-F22D10BA9959}" sibTransId="{16738E97-03F4-4882-BF7B-27E3860DE1AB}"/>
    <dgm:cxn modelId="{DBB8D1FD-5C27-411D-8634-1436A702DB90}" type="presOf" srcId="{D623148B-0FF9-4C39-A7E7-C40576635A7D}" destId="{AF1F9194-975E-4628-B51D-B8BC9BBD3C9B}" srcOrd="0" destOrd="0" presId="urn:microsoft.com/office/officeart/2005/8/layout/chevron1"/>
    <dgm:cxn modelId="{C0166180-1199-4319-9692-AB2054BC1705}" type="presOf" srcId="{2A62E8E5-2D95-458C-8E0C-33A575458E82}" destId="{83121E6B-3EEE-47EB-97DB-39E1DFB4B29B}" srcOrd="0" destOrd="0" presId="urn:microsoft.com/office/officeart/2005/8/layout/chevron1"/>
    <dgm:cxn modelId="{3513B83D-9A9A-492E-A76C-BB0A2269ECA2}" srcId="{D623148B-0FF9-4C39-A7E7-C40576635A7D}" destId="{A924E11F-FCEA-421D-99B5-13CDDD6EA82A}" srcOrd="1" destOrd="0" parTransId="{4EDAEB12-A7FF-4E9B-9279-DAE372BA0100}" sibTransId="{1D772042-E91F-4425-80BD-0219B271B310}"/>
    <dgm:cxn modelId="{553CD47A-0E5F-4883-AC8E-1372A1372BD7}" type="presParOf" srcId="{AF1F9194-975E-4628-B51D-B8BC9BBD3C9B}" destId="{83121E6B-3EEE-47EB-97DB-39E1DFB4B29B}" srcOrd="0" destOrd="0" presId="urn:microsoft.com/office/officeart/2005/8/layout/chevron1"/>
    <dgm:cxn modelId="{B49C38EB-B1FB-49A5-A353-132AC95400DA}" type="presParOf" srcId="{AF1F9194-975E-4628-B51D-B8BC9BBD3C9B}" destId="{A817A12E-36E1-41C1-A366-AD9417D17179}" srcOrd="1" destOrd="0" presId="urn:microsoft.com/office/officeart/2005/8/layout/chevron1"/>
    <dgm:cxn modelId="{555C89F5-71DA-4E4A-810D-62DF42226ACF}" type="presParOf" srcId="{AF1F9194-975E-4628-B51D-B8BC9BBD3C9B}" destId="{FD03E8AA-EB35-4439-8755-9B8CF786F0A0}" srcOrd="2"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BD2F77F-FDE2-49EC-B601-6A5D4CA5AC4D}" type="doc">
      <dgm:prSet loTypeId="urn:microsoft.com/office/officeart/2008/layout/PictureStrips" loCatId="list" qsTypeId="urn:microsoft.com/office/officeart/2005/8/quickstyle/simple5" qsCatId="simple" csTypeId="urn:microsoft.com/office/officeart/2005/8/colors/colorful5" csCatId="colorful" phldr="1"/>
      <dgm:spPr/>
      <dgm:t>
        <a:bodyPr/>
        <a:lstStyle/>
        <a:p>
          <a:endParaRPr lang="en-US"/>
        </a:p>
      </dgm:t>
    </dgm:pt>
    <dgm:pt modelId="{9617EF33-F4A0-4F8C-B294-774A7397DC25}">
      <dgm:prSet phldrT="[Text]" custT="1"/>
      <dgm:spPr>
        <a:solidFill>
          <a:srgbClr val="FFFF66">
            <a:alpha val="40000"/>
          </a:srgbClr>
        </a:solidFill>
      </dgm:spPr>
      <dgm:t>
        <a:bodyPr/>
        <a:lstStyle/>
        <a:p>
          <a:r>
            <a:rPr lang="en-US" sz="4400" dirty="0" err="1" smtClean="0"/>
            <a:t>Kelebihannya</a:t>
          </a:r>
          <a:r>
            <a:rPr lang="en-US" sz="4400" dirty="0" smtClean="0"/>
            <a:t>: </a:t>
          </a:r>
          <a:r>
            <a:rPr lang="en-US" sz="4400" dirty="0" err="1" smtClean="0"/>
            <a:t>dapat</a:t>
          </a:r>
          <a:r>
            <a:rPr lang="en-US" sz="4400" dirty="0" smtClean="0"/>
            <a:t> </a:t>
          </a:r>
          <a:r>
            <a:rPr lang="en-US" sz="4400" dirty="0" err="1" smtClean="0"/>
            <a:t>diintegrasikannya</a:t>
          </a:r>
          <a:r>
            <a:rPr lang="en-US" sz="4400" dirty="0" smtClean="0"/>
            <a:t> </a:t>
          </a:r>
          <a:r>
            <a:rPr lang="en-US" sz="4400" dirty="0" err="1" smtClean="0"/>
            <a:t>antara</a:t>
          </a:r>
          <a:r>
            <a:rPr lang="en-US" sz="4400" dirty="0" smtClean="0"/>
            <a:t> </a:t>
          </a:r>
          <a:r>
            <a:rPr lang="en-US" sz="4400" dirty="0" err="1" smtClean="0"/>
            <a:t>aplikasi</a:t>
          </a:r>
          <a:r>
            <a:rPr lang="en-US" sz="4400" dirty="0" smtClean="0"/>
            <a:t> SDS &amp; DSS, </a:t>
          </a:r>
          <a:r>
            <a:rPr lang="en-US" sz="4400" dirty="0" err="1" smtClean="0"/>
            <a:t>yg</a:t>
          </a:r>
          <a:r>
            <a:rPr lang="en-US" sz="4400" dirty="0" smtClean="0"/>
            <a:t> </a:t>
          </a:r>
          <a:r>
            <a:rPr lang="en-US" sz="4400" dirty="0" err="1" smtClean="0"/>
            <a:t>bagi</a:t>
          </a:r>
          <a:r>
            <a:rPr lang="en-US" sz="4400" dirty="0" smtClean="0"/>
            <a:t> </a:t>
          </a:r>
          <a:r>
            <a:rPr lang="en-US" sz="4400" dirty="0" err="1" smtClean="0"/>
            <a:t>kerangka</a:t>
          </a:r>
          <a:r>
            <a:rPr lang="en-US" sz="4400" dirty="0" smtClean="0"/>
            <a:t> </a:t>
          </a:r>
          <a:r>
            <a:rPr lang="en-US" sz="4400" dirty="0" err="1" smtClean="0"/>
            <a:t>tradisional</a:t>
          </a:r>
          <a:r>
            <a:rPr lang="en-US" sz="4400" dirty="0" smtClean="0"/>
            <a:t> </a:t>
          </a:r>
          <a:r>
            <a:rPr lang="en-US" sz="4400" dirty="0" err="1" smtClean="0"/>
            <a:t>hal</a:t>
          </a:r>
          <a:r>
            <a:rPr lang="en-US" sz="4400" dirty="0" smtClean="0"/>
            <a:t> </a:t>
          </a:r>
          <a:r>
            <a:rPr lang="en-US" sz="4400" dirty="0" err="1" smtClean="0"/>
            <a:t>ini</a:t>
          </a:r>
          <a:r>
            <a:rPr lang="en-US" sz="4400" dirty="0" smtClean="0"/>
            <a:t> </a:t>
          </a:r>
          <a:r>
            <a:rPr lang="en-US" sz="4400" dirty="0" err="1" smtClean="0"/>
            <a:t>tdk</a:t>
          </a:r>
          <a:r>
            <a:rPr lang="en-US" sz="4400" dirty="0" smtClean="0"/>
            <a:t> </a:t>
          </a:r>
          <a:r>
            <a:rPr lang="en-US" sz="4400" dirty="0" err="1" smtClean="0"/>
            <a:t>mungkin</a:t>
          </a:r>
          <a:r>
            <a:rPr lang="en-US" sz="4400" dirty="0" smtClean="0"/>
            <a:t>, k</a:t>
          </a:r>
          <a:r>
            <a:rPr lang="id-ID" sz="4400" dirty="0" smtClean="0"/>
            <a:t>a</a:t>
          </a:r>
          <a:r>
            <a:rPr lang="en-US" sz="4400" dirty="0" smtClean="0"/>
            <a:t>r</a:t>
          </a:r>
          <a:r>
            <a:rPr lang="id-ID" sz="4400" dirty="0" smtClean="0"/>
            <a:t>e</a:t>
          </a:r>
          <a:r>
            <a:rPr lang="en-US" sz="4400" dirty="0" smtClean="0"/>
            <a:t>n</a:t>
          </a:r>
          <a:r>
            <a:rPr lang="id-ID" sz="4400" dirty="0" smtClean="0"/>
            <a:t>a</a:t>
          </a:r>
          <a:r>
            <a:rPr lang="en-US" sz="4400" dirty="0" smtClean="0"/>
            <a:t> </a:t>
          </a:r>
          <a:r>
            <a:rPr lang="en-US" sz="4400" dirty="0" err="1" smtClean="0"/>
            <a:t>sistem</a:t>
          </a:r>
          <a:r>
            <a:rPr lang="en-US" sz="4400" dirty="0" smtClean="0"/>
            <a:t> </a:t>
          </a:r>
          <a:r>
            <a:rPr lang="en-US" sz="4400" dirty="0" err="1" smtClean="0"/>
            <a:t>yg</a:t>
          </a:r>
          <a:r>
            <a:rPr lang="en-US" sz="4400" dirty="0" smtClean="0"/>
            <a:t> </a:t>
          </a:r>
          <a:r>
            <a:rPr lang="en-US" sz="4400" dirty="0" err="1" smtClean="0"/>
            <a:t>dikembangkan</a:t>
          </a:r>
          <a:r>
            <a:rPr lang="en-US" sz="4400" dirty="0" smtClean="0"/>
            <a:t> </a:t>
          </a:r>
          <a:r>
            <a:rPr lang="en-US" sz="4400" dirty="0" err="1" smtClean="0"/>
            <a:t>lebih</a:t>
          </a:r>
          <a:r>
            <a:rPr lang="en-US" sz="4400" dirty="0" smtClean="0"/>
            <a:t> </a:t>
          </a:r>
          <a:r>
            <a:rPr lang="en-US" sz="4400" dirty="0" err="1" smtClean="0"/>
            <a:t>parsial</a:t>
          </a:r>
          <a:r>
            <a:rPr lang="en-US" sz="4400" dirty="0" smtClean="0"/>
            <a:t>  s</a:t>
          </a:r>
          <a:r>
            <a:rPr lang="id-ID" sz="4400" dirty="0" smtClean="0"/>
            <a:t>e</a:t>
          </a:r>
          <a:r>
            <a:rPr lang="en-US" sz="4400" dirty="0" smtClean="0"/>
            <a:t>h</a:t>
          </a:r>
          <a:r>
            <a:rPr lang="id-ID" sz="4400" dirty="0" smtClean="0"/>
            <a:t>ing</a:t>
          </a:r>
          <a:r>
            <a:rPr lang="en-US" sz="4400" dirty="0" smtClean="0"/>
            <a:t>g</a:t>
          </a:r>
          <a:r>
            <a:rPr lang="id-ID" sz="4400" dirty="0" smtClean="0"/>
            <a:t>a</a:t>
          </a:r>
          <a:r>
            <a:rPr lang="en-US" sz="4400" dirty="0" smtClean="0"/>
            <a:t> </a:t>
          </a:r>
          <a:r>
            <a:rPr lang="en-US" sz="4400" dirty="0" err="1" smtClean="0"/>
            <a:t>kemungkinan</a:t>
          </a:r>
          <a:r>
            <a:rPr lang="en-US" sz="4400" dirty="0" smtClean="0"/>
            <a:t> </a:t>
          </a:r>
          <a:r>
            <a:rPr lang="en-US" sz="4400" dirty="0" err="1" smtClean="0"/>
            <a:t>adanya</a:t>
          </a:r>
          <a:r>
            <a:rPr lang="en-US" sz="4400" dirty="0" smtClean="0"/>
            <a:t> </a:t>
          </a:r>
          <a:r>
            <a:rPr lang="en-US" sz="4400" dirty="0" err="1" smtClean="0"/>
            <a:t>duplikasi</a:t>
          </a:r>
          <a:r>
            <a:rPr lang="en-US" sz="4400" dirty="0" smtClean="0"/>
            <a:t> data, </a:t>
          </a:r>
          <a:r>
            <a:rPr lang="en-US" sz="4400" dirty="0" err="1" smtClean="0"/>
            <a:t>ketidakmampuan</a:t>
          </a:r>
          <a:r>
            <a:rPr lang="en-US" sz="4400" dirty="0" smtClean="0"/>
            <a:t> </a:t>
          </a:r>
          <a:r>
            <a:rPr lang="en-US" sz="4400" dirty="0" err="1" smtClean="0"/>
            <a:t>menyebarkan</a:t>
          </a:r>
          <a:r>
            <a:rPr lang="en-US" sz="4400" dirty="0" smtClean="0"/>
            <a:t> data </a:t>
          </a:r>
          <a:r>
            <a:rPr lang="en-US" sz="4400" dirty="0" err="1" smtClean="0"/>
            <a:t>antar</a:t>
          </a:r>
          <a:r>
            <a:rPr lang="en-US" sz="4400" dirty="0" smtClean="0"/>
            <a:t> unit2 </a:t>
          </a:r>
          <a:r>
            <a:rPr lang="en-US" sz="4400" dirty="0" err="1" smtClean="0"/>
            <a:t>fungsional</a:t>
          </a:r>
          <a:r>
            <a:rPr lang="en-US" sz="4400" dirty="0" smtClean="0"/>
            <a:t>, </a:t>
          </a:r>
          <a:r>
            <a:rPr lang="en-US" sz="4400" dirty="0" err="1" smtClean="0"/>
            <a:t>serta</a:t>
          </a:r>
          <a:r>
            <a:rPr lang="en-US" sz="4400" dirty="0" smtClean="0"/>
            <a:t> </a:t>
          </a:r>
          <a:r>
            <a:rPr lang="en-US" sz="4400" dirty="0" err="1" smtClean="0"/>
            <a:t>kegagalan</a:t>
          </a:r>
          <a:r>
            <a:rPr lang="en-US" sz="4400" dirty="0" smtClean="0"/>
            <a:t> </a:t>
          </a:r>
          <a:r>
            <a:rPr lang="en-US" sz="4400" dirty="0" err="1" smtClean="0"/>
            <a:t>pembuatan</a:t>
          </a:r>
          <a:r>
            <a:rPr lang="en-US" sz="4400" dirty="0" smtClean="0"/>
            <a:t> </a:t>
          </a:r>
          <a:r>
            <a:rPr lang="en-US" sz="4400" dirty="0" err="1" smtClean="0"/>
            <a:t>keputusan</a:t>
          </a:r>
          <a:r>
            <a:rPr lang="en-US" sz="4400" dirty="0" smtClean="0"/>
            <a:t> </a:t>
          </a:r>
          <a:r>
            <a:rPr lang="en-US" sz="4400" dirty="0" err="1" smtClean="0"/>
            <a:t>manajerial</a:t>
          </a:r>
          <a:r>
            <a:rPr lang="en-US" sz="4400" dirty="0" smtClean="0"/>
            <a:t> </a:t>
          </a:r>
          <a:r>
            <a:rPr lang="en-US" sz="4400" dirty="0" err="1" smtClean="0"/>
            <a:t>lebih</a:t>
          </a:r>
          <a:r>
            <a:rPr lang="en-US" sz="4400" dirty="0" smtClean="0"/>
            <a:t> mu</a:t>
          </a:r>
          <a:r>
            <a:rPr lang="id-ID" sz="4400" dirty="0" smtClean="0"/>
            <a:t>n</a:t>
          </a:r>
          <a:r>
            <a:rPr lang="en-US" sz="4400" dirty="0" err="1" smtClean="0"/>
            <a:t>gkin</a:t>
          </a:r>
          <a:r>
            <a:rPr lang="en-US" sz="4400" dirty="0" smtClean="0"/>
            <a:t> </a:t>
          </a:r>
          <a:r>
            <a:rPr lang="en-US" sz="4400" dirty="0" err="1" smtClean="0"/>
            <a:t>terjadi</a:t>
          </a:r>
          <a:r>
            <a:rPr lang="en-US" sz="4400" dirty="0" smtClean="0"/>
            <a:t>.</a:t>
          </a:r>
          <a:endParaRPr lang="en-US" sz="4400" dirty="0"/>
        </a:p>
      </dgm:t>
    </dgm:pt>
    <dgm:pt modelId="{2286442D-A2FD-4A76-ACEA-F0AFC72CF3B5}" type="parTrans" cxnId="{B475463A-15CD-4C85-91F6-A308B9AAD371}">
      <dgm:prSet/>
      <dgm:spPr/>
      <dgm:t>
        <a:bodyPr/>
        <a:lstStyle/>
        <a:p>
          <a:endParaRPr lang="en-US"/>
        </a:p>
      </dgm:t>
    </dgm:pt>
    <dgm:pt modelId="{C82F4272-B57B-44AF-A368-67F34CDF3624}" type="sibTrans" cxnId="{B475463A-15CD-4C85-91F6-A308B9AAD371}">
      <dgm:prSet/>
      <dgm:spPr/>
      <dgm:t>
        <a:bodyPr/>
        <a:lstStyle/>
        <a:p>
          <a:endParaRPr lang="en-US"/>
        </a:p>
      </dgm:t>
    </dgm:pt>
    <dgm:pt modelId="{0EBEA1AD-ABD5-45EF-98F2-77CF8C5A4EED}" type="pres">
      <dgm:prSet presAssocID="{BBD2F77F-FDE2-49EC-B601-6A5D4CA5AC4D}" presName="Name0" presStyleCnt="0">
        <dgm:presLayoutVars>
          <dgm:dir/>
          <dgm:resizeHandles val="exact"/>
        </dgm:presLayoutVars>
      </dgm:prSet>
      <dgm:spPr/>
      <dgm:t>
        <a:bodyPr/>
        <a:lstStyle/>
        <a:p>
          <a:endParaRPr lang="en-US"/>
        </a:p>
      </dgm:t>
    </dgm:pt>
    <dgm:pt modelId="{5E3B5BFD-CD0C-4589-8248-23AF0637836B}" type="pres">
      <dgm:prSet presAssocID="{9617EF33-F4A0-4F8C-B294-774A7397DC25}" presName="composite" presStyleCnt="0"/>
      <dgm:spPr/>
    </dgm:pt>
    <dgm:pt modelId="{1FD198B0-447B-4438-8CA7-D78507DD9AB0}" type="pres">
      <dgm:prSet presAssocID="{9617EF33-F4A0-4F8C-B294-774A7397DC25}" presName="rect1" presStyleLbl="trAlignAcc1" presStyleIdx="0" presStyleCnt="1" custScaleY="146426" custLinFactNeighborX="0" custLinFactNeighborY="18447">
        <dgm:presLayoutVars>
          <dgm:bulletEnabled val="1"/>
        </dgm:presLayoutVars>
      </dgm:prSet>
      <dgm:spPr/>
      <dgm:t>
        <a:bodyPr/>
        <a:lstStyle/>
        <a:p>
          <a:endParaRPr lang="en-US"/>
        </a:p>
      </dgm:t>
    </dgm:pt>
    <dgm:pt modelId="{21C833C1-BCC9-4E1A-8E72-A3B84C60CFFB}" type="pres">
      <dgm:prSet presAssocID="{9617EF33-F4A0-4F8C-B294-774A7397DC25}" presName="rect2" presStyleLbl="fgImgPlace1" presStyleIdx="0" presStyleCnt="1" custLinFactNeighborY="535"/>
      <dgm:spPr>
        <a:solidFill>
          <a:srgbClr val="FFFF00"/>
        </a:solidFill>
      </dgm:spPr>
    </dgm:pt>
  </dgm:ptLst>
  <dgm:cxnLst>
    <dgm:cxn modelId="{F1785F38-DA2E-413B-BCB9-5271921596B0}" type="presOf" srcId="{9617EF33-F4A0-4F8C-B294-774A7397DC25}" destId="{1FD198B0-447B-4438-8CA7-D78507DD9AB0}" srcOrd="0" destOrd="0" presId="urn:microsoft.com/office/officeart/2008/layout/PictureStrips"/>
    <dgm:cxn modelId="{B475463A-15CD-4C85-91F6-A308B9AAD371}" srcId="{BBD2F77F-FDE2-49EC-B601-6A5D4CA5AC4D}" destId="{9617EF33-F4A0-4F8C-B294-774A7397DC25}" srcOrd="0" destOrd="0" parTransId="{2286442D-A2FD-4A76-ACEA-F0AFC72CF3B5}" sibTransId="{C82F4272-B57B-44AF-A368-67F34CDF3624}"/>
    <dgm:cxn modelId="{DEF6D992-D77D-44D7-967A-DC56096B1211}" type="presOf" srcId="{BBD2F77F-FDE2-49EC-B601-6A5D4CA5AC4D}" destId="{0EBEA1AD-ABD5-45EF-98F2-77CF8C5A4EED}" srcOrd="0" destOrd="0" presId="urn:microsoft.com/office/officeart/2008/layout/PictureStrips"/>
    <dgm:cxn modelId="{952BB984-8D90-44CB-B106-8DF865FB1A7B}" type="presParOf" srcId="{0EBEA1AD-ABD5-45EF-98F2-77CF8C5A4EED}" destId="{5E3B5BFD-CD0C-4589-8248-23AF0637836B}" srcOrd="0" destOrd="0" presId="urn:microsoft.com/office/officeart/2008/layout/PictureStrips"/>
    <dgm:cxn modelId="{B8A589C2-4169-4CB7-A714-250EBF0DC464}" type="presParOf" srcId="{5E3B5BFD-CD0C-4589-8248-23AF0637836B}" destId="{1FD198B0-447B-4438-8CA7-D78507DD9AB0}" srcOrd="0" destOrd="0" presId="urn:microsoft.com/office/officeart/2008/layout/PictureStrips"/>
    <dgm:cxn modelId="{57AA2E12-46B5-4113-9C8E-09BBEBB77488}" type="presParOf" srcId="{5E3B5BFD-CD0C-4589-8248-23AF0637836B}" destId="{21C833C1-BCC9-4E1A-8E72-A3B84C60CFFB}"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64C71C-45FC-48CA-9B5E-223E3B193052}">
      <dsp:nvSpPr>
        <dsp:cNvPr id="0" name=""/>
        <dsp:cNvSpPr/>
      </dsp:nvSpPr>
      <dsp:spPr>
        <a:xfrm rot="10800000">
          <a:off x="3175040" y="230"/>
          <a:ext cx="9686988" cy="2940337"/>
        </a:xfrm>
        <a:prstGeom prst="homePlate">
          <a:avLst/>
        </a:prstGeom>
        <a:solidFill>
          <a:srgbClr val="66FFFF"/>
        </a:solidFill>
        <a:ln>
          <a:noFill/>
        </a:ln>
        <a:effectLst>
          <a:outerShdw blurRad="38100" dist="254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96607" tIns="243840" rIns="455168" bIns="243840" numCol="1" spcCol="1270" anchor="ctr" anchorCtr="0">
          <a:noAutofit/>
        </a:bodyPr>
        <a:lstStyle/>
        <a:p>
          <a:pPr marL="457200" lvl="0" indent="-457200" algn="l" defTabSz="2844800">
            <a:lnSpc>
              <a:spcPct val="90000"/>
            </a:lnSpc>
            <a:spcBef>
              <a:spcPct val="0"/>
            </a:spcBef>
            <a:spcAft>
              <a:spcPct val="35000"/>
            </a:spcAft>
            <a:tabLst/>
          </a:pPr>
          <a:r>
            <a:rPr lang="en-US" sz="6400" i="1" kern="1200" dirty="0" smtClean="0">
              <a:solidFill>
                <a:srgbClr val="7030A0"/>
              </a:solidFill>
              <a:latin typeface="Calibri" pitchFamily="34" charset="0"/>
            </a:rPr>
            <a:t>1. Structured Decision System (SDS)</a:t>
          </a:r>
          <a:endParaRPr lang="en-US" sz="6400" i="1" kern="1200" dirty="0">
            <a:solidFill>
              <a:srgbClr val="7030A0"/>
            </a:solidFill>
            <a:latin typeface="Calibri" pitchFamily="34" charset="0"/>
          </a:endParaRPr>
        </a:p>
      </dsp:txBody>
      <dsp:txXfrm rot="10800000">
        <a:off x="3910124" y="230"/>
        <a:ext cx="8951904" cy="2940337"/>
      </dsp:txXfrm>
    </dsp:sp>
    <dsp:sp modelId="{E8ADCDB8-7F32-4119-B978-295E1C550D0A}">
      <dsp:nvSpPr>
        <dsp:cNvPr id="0" name=""/>
        <dsp:cNvSpPr/>
      </dsp:nvSpPr>
      <dsp:spPr>
        <a:xfrm>
          <a:off x="1704871" y="230"/>
          <a:ext cx="2940337" cy="2940337"/>
        </a:xfrm>
        <a:prstGeom prst="ellipse">
          <a:avLst/>
        </a:prstGeom>
        <a:solidFill>
          <a:schemeClr val="accent4">
            <a:tint val="50000"/>
            <a:hueOff val="0"/>
            <a:satOff val="0"/>
            <a:lumOff val="0"/>
            <a:alphaOff val="0"/>
          </a:schemeClr>
        </a:solidFill>
        <a:ln>
          <a:noFill/>
        </a:ln>
        <a:effectLst>
          <a:outerShdw blurRad="38100" dist="25400" dir="5400000" rotWithShape="0">
            <a:srgbClr val="000000">
              <a:alpha val="60000"/>
            </a:srgbClr>
          </a:outerShdw>
        </a:effectLst>
      </dsp:spPr>
      <dsp:style>
        <a:lnRef idx="0">
          <a:scrgbClr r="0" g="0" b="0"/>
        </a:lnRef>
        <a:fillRef idx="1">
          <a:scrgbClr r="0" g="0" b="0"/>
        </a:fillRef>
        <a:effectRef idx="3">
          <a:scrgbClr r="0" g="0" b="0"/>
        </a:effectRef>
        <a:fontRef idx="minor"/>
      </dsp:style>
    </dsp:sp>
    <dsp:sp modelId="{15B4AACF-47C4-48D0-A71F-BF2690FF078D}">
      <dsp:nvSpPr>
        <dsp:cNvPr id="0" name=""/>
        <dsp:cNvSpPr/>
      </dsp:nvSpPr>
      <dsp:spPr>
        <a:xfrm rot="10800000">
          <a:off x="3175040" y="3818280"/>
          <a:ext cx="9686988" cy="2940337"/>
        </a:xfrm>
        <a:prstGeom prst="homePlate">
          <a:avLst/>
        </a:prstGeom>
        <a:solidFill>
          <a:srgbClr val="99FF99"/>
        </a:solidFill>
        <a:ln>
          <a:noFill/>
        </a:ln>
        <a:effectLst>
          <a:outerShdw blurRad="38100" dist="254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96607" tIns="243840" rIns="455168" bIns="243840" numCol="1" spcCol="1270" anchor="ctr" anchorCtr="0">
          <a:noAutofit/>
        </a:bodyPr>
        <a:lstStyle/>
        <a:p>
          <a:pPr marL="504825" lvl="0" indent="-504825" algn="l" defTabSz="2844800">
            <a:lnSpc>
              <a:spcPct val="90000"/>
            </a:lnSpc>
            <a:spcBef>
              <a:spcPct val="0"/>
            </a:spcBef>
            <a:spcAft>
              <a:spcPct val="35000"/>
            </a:spcAft>
          </a:pPr>
          <a:r>
            <a:rPr lang="en-US" sz="6400" i="1" kern="1200" dirty="0" smtClean="0">
              <a:solidFill>
                <a:srgbClr val="7030A0"/>
              </a:solidFill>
              <a:latin typeface="Calibri" pitchFamily="34" charset="0"/>
            </a:rPr>
            <a:t>2. Decision Support System (DSS)</a:t>
          </a:r>
          <a:endParaRPr lang="en-US" sz="6400" i="1" kern="1200" dirty="0">
            <a:solidFill>
              <a:srgbClr val="7030A0"/>
            </a:solidFill>
            <a:latin typeface="Calibri" pitchFamily="34" charset="0"/>
          </a:endParaRPr>
        </a:p>
      </dsp:txBody>
      <dsp:txXfrm rot="10800000">
        <a:off x="3910124" y="3818280"/>
        <a:ext cx="8951904" cy="2940337"/>
      </dsp:txXfrm>
    </dsp:sp>
    <dsp:sp modelId="{2C999A78-D6D3-4CB4-957E-7EEE38B715AC}">
      <dsp:nvSpPr>
        <dsp:cNvPr id="0" name=""/>
        <dsp:cNvSpPr/>
      </dsp:nvSpPr>
      <dsp:spPr>
        <a:xfrm>
          <a:off x="1704871" y="3818280"/>
          <a:ext cx="2940337" cy="2940337"/>
        </a:xfrm>
        <a:prstGeom prst="ellipse">
          <a:avLst/>
        </a:prstGeom>
        <a:solidFill>
          <a:schemeClr val="accent4">
            <a:tint val="50000"/>
            <a:hueOff val="853330"/>
            <a:satOff val="33212"/>
            <a:lumOff val="4092"/>
            <a:alphaOff val="0"/>
          </a:schemeClr>
        </a:solidFill>
        <a:ln>
          <a:noFill/>
        </a:ln>
        <a:effectLst>
          <a:outerShdw blurRad="38100" dist="25400" dir="5400000" rotWithShape="0">
            <a:srgbClr val="000000">
              <a:alpha val="60000"/>
            </a:srgbClr>
          </a:outerShdw>
        </a:effectLst>
      </dsp:spPr>
      <dsp:style>
        <a:lnRef idx="0">
          <a:scrgbClr r="0" g="0" b="0"/>
        </a:lnRef>
        <a:fillRef idx="1">
          <a:scrgbClr r="0" g="0" b="0"/>
        </a:fillRef>
        <a:effectRef idx="3">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78D116-0007-4559-850C-B7770731DB30}">
      <dsp:nvSpPr>
        <dsp:cNvPr id="0" name=""/>
        <dsp:cNvSpPr/>
      </dsp:nvSpPr>
      <dsp:spPr>
        <a:xfrm>
          <a:off x="6845" y="1925667"/>
          <a:ext cx="2430084" cy="2430084"/>
        </a:xfrm>
        <a:prstGeom prst="ellipse">
          <a:avLst/>
        </a:prstGeom>
        <a:blipFill rotWithShape="0">
          <a:blip xmlns:r="http://schemas.openxmlformats.org/officeDocument/2006/relationships" r:embed="rId1">
            <a:duotone>
              <a:schemeClr val="accent2">
                <a:hueOff val="0"/>
                <a:satOff val="0"/>
                <a:lumOff val="0"/>
                <a:alphaOff val="0"/>
                <a:shade val="74000"/>
                <a:satMod val="130000"/>
                <a:lumMod val="90000"/>
              </a:schemeClr>
              <a:schemeClr val="accent2">
                <a:hueOff val="0"/>
                <a:satOff val="0"/>
                <a:lumOff val="0"/>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241300" lvl="0" indent="-241300" algn="ctr" defTabSz="1066800">
            <a:lnSpc>
              <a:spcPct val="90000"/>
            </a:lnSpc>
            <a:spcBef>
              <a:spcPct val="0"/>
            </a:spcBef>
            <a:spcAft>
              <a:spcPct val="35000"/>
            </a:spcAft>
          </a:pPr>
          <a:r>
            <a:rPr lang="en-US" sz="2400" b="1" i="1" kern="1200" dirty="0" smtClean="0">
              <a:effectLst>
                <a:outerShdw blurRad="38100" dist="38100" dir="2700000" algn="tl">
                  <a:srgbClr val="000000">
                    <a:alpha val="43137"/>
                  </a:srgbClr>
                </a:outerShdw>
              </a:effectLst>
              <a:latin typeface="Calibri" pitchFamily="34" charset="0"/>
            </a:rPr>
            <a:t>SDS</a:t>
          </a:r>
          <a:endParaRPr lang="en-US" sz="2400" b="1" kern="1200" dirty="0">
            <a:effectLst>
              <a:outerShdw blurRad="38100" dist="38100" dir="2700000" algn="tl">
                <a:srgbClr val="000000">
                  <a:alpha val="43137"/>
                </a:srgbClr>
              </a:outerShdw>
            </a:effectLst>
          </a:endParaRPr>
        </a:p>
      </dsp:txBody>
      <dsp:txXfrm>
        <a:off x="362723" y="2281545"/>
        <a:ext cx="1718328" cy="1718328"/>
      </dsp:txXfrm>
    </dsp:sp>
    <dsp:sp modelId="{66EF69D9-F80D-4F6B-B9B6-A6F66CD5D49E}">
      <dsp:nvSpPr>
        <dsp:cNvPr id="0" name=""/>
        <dsp:cNvSpPr/>
      </dsp:nvSpPr>
      <dsp:spPr>
        <a:xfrm>
          <a:off x="517163" y="4553075"/>
          <a:ext cx="1409449" cy="1409449"/>
        </a:xfrm>
        <a:prstGeom prst="mathPlus">
          <a:avLst/>
        </a:prstGeom>
        <a:solidFill>
          <a:srgbClr val="FFFF00"/>
        </a:solidFill>
        <a:ln>
          <a:noFill/>
        </a:ln>
        <a:effectLst>
          <a:innerShdw blurRad="25400" dist="12700" dir="13500000">
            <a:srgbClr val="000000">
              <a:alpha val="45000"/>
            </a:srgbClr>
          </a:inn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703985" y="5092048"/>
        <a:ext cx="1035805" cy="331503"/>
      </dsp:txXfrm>
    </dsp:sp>
    <dsp:sp modelId="{4C45729E-F638-4E76-80B9-43CE1A35D8E5}">
      <dsp:nvSpPr>
        <dsp:cNvPr id="0" name=""/>
        <dsp:cNvSpPr/>
      </dsp:nvSpPr>
      <dsp:spPr>
        <a:xfrm>
          <a:off x="6845" y="6159847"/>
          <a:ext cx="2430084" cy="2430084"/>
        </a:xfrm>
        <a:prstGeom prst="ellipse">
          <a:avLst/>
        </a:prstGeom>
        <a:blipFill rotWithShape="0">
          <a:blip xmlns:r="http://schemas.openxmlformats.org/officeDocument/2006/relationships" r:embed="rId1">
            <a:duotone>
              <a:schemeClr val="accent2">
                <a:hueOff val="1681577"/>
                <a:satOff val="-1786"/>
                <a:lumOff val="1372"/>
                <a:alphaOff val="0"/>
                <a:shade val="74000"/>
                <a:satMod val="130000"/>
                <a:lumMod val="90000"/>
              </a:schemeClr>
              <a:schemeClr val="accent2">
                <a:hueOff val="1681577"/>
                <a:satOff val="-1786"/>
                <a:lumOff val="1372"/>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288925" lvl="0" indent="-288925" algn="ctr" defTabSz="1066800">
            <a:lnSpc>
              <a:spcPct val="90000"/>
            </a:lnSpc>
            <a:spcBef>
              <a:spcPct val="0"/>
            </a:spcBef>
            <a:spcAft>
              <a:spcPct val="35000"/>
            </a:spcAft>
          </a:pPr>
          <a:r>
            <a:rPr lang="en-US" sz="2400" b="1" i="1" kern="1200" dirty="0" smtClean="0">
              <a:solidFill>
                <a:srgbClr val="7030A0"/>
              </a:solidFill>
              <a:effectLst>
                <a:outerShdw blurRad="38100" dist="38100" dir="2700000" algn="tl">
                  <a:srgbClr val="000000">
                    <a:alpha val="43137"/>
                  </a:srgbClr>
                </a:outerShdw>
              </a:effectLst>
              <a:latin typeface="Calibri" pitchFamily="34" charset="0"/>
            </a:rPr>
            <a:t>DSS</a:t>
          </a:r>
          <a:endParaRPr lang="en-US" sz="2400" b="1" kern="1200" dirty="0">
            <a:solidFill>
              <a:srgbClr val="7030A0"/>
            </a:solidFill>
            <a:effectLst>
              <a:outerShdw blurRad="38100" dist="38100" dir="2700000" algn="tl">
                <a:srgbClr val="000000">
                  <a:alpha val="43137"/>
                </a:srgbClr>
              </a:outerShdw>
            </a:effectLst>
          </a:endParaRPr>
        </a:p>
      </dsp:txBody>
      <dsp:txXfrm>
        <a:off x="362723" y="6515725"/>
        <a:ext cx="1718328" cy="1718328"/>
      </dsp:txXfrm>
    </dsp:sp>
    <dsp:sp modelId="{6AAD76D1-598D-4591-94B6-82236CD30072}">
      <dsp:nvSpPr>
        <dsp:cNvPr id="0" name=""/>
        <dsp:cNvSpPr/>
      </dsp:nvSpPr>
      <dsp:spPr>
        <a:xfrm>
          <a:off x="2801442" y="4805804"/>
          <a:ext cx="772766" cy="903991"/>
        </a:xfrm>
        <a:prstGeom prst="rightArrow">
          <a:avLst>
            <a:gd name="adj1" fmla="val 60000"/>
            <a:gd name="adj2" fmla="val 50000"/>
          </a:avLst>
        </a:prstGeom>
        <a:solidFill>
          <a:srgbClr val="99FF33"/>
        </a:solidFill>
        <a:ln>
          <a:noFill/>
        </a:ln>
        <a:effectLst>
          <a:innerShdw blurRad="25400" dist="12700" dir="13500000">
            <a:srgbClr val="000000">
              <a:alpha val="45000"/>
            </a:srgbClr>
          </a:inn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822450">
            <a:lnSpc>
              <a:spcPct val="90000"/>
            </a:lnSpc>
            <a:spcBef>
              <a:spcPct val="0"/>
            </a:spcBef>
            <a:spcAft>
              <a:spcPct val="35000"/>
            </a:spcAft>
          </a:pPr>
          <a:endParaRPr lang="en-US" sz="4100" kern="1200"/>
        </a:p>
      </dsp:txBody>
      <dsp:txXfrm>
        <a:off x="2801442" y="4986602"/>
        <a:ext cx="540936" cy="542395"/>
      </dsp:txXfrm>
    </dsp:sp>
    <dsp:sp modelId="{311FB971-DF94-4195-8271-76C1FDE92318}">
      <dsp:nvSpPr>
        <dsp:cNvPr id="0" name=""/>
        <dsp:cNvSpPr/>
      </dsp:nvSpPr>
      <dsp:spPr>
        <a:xfrm>
          <a:off x="3894981" y="2231834"/>
          <a:ext cx="4860169" cy="6051931"/>
        </a:xfrm>
        <a:prstGeom prst="ellipse">
          <a:avLst/>
        </a:prstGeom>
        <a:solidFill>
          <a:srgbClr val="FFFF00"/>
        </a:soli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en-US" sz="4400" kern="1200" dirty="0" err="1" smtClean="0">
              <a:solidFill>
                <a:srgbClr val="7030A0"/>
              </a:solidFill>
              <a:latin typeface="Calibri" pitchFamily="34" charset="0"/>
            </a:rPr>
            <a:t>Terdapat</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banyak</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kelemahan</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untuk</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diterapkan</a:t>
          </a:r>
          <a:r>
            <a:rPr lang="en-US" sz="4400" kern="1200" dirty="0" smtClean="0">
              <a:solidFill>
                <a:srgbClr val="7030A0"/>
              </a:solidFill>
              <a:latin typeface="Calibri" pitchFamily="34" charset="0"/>
            </a:rPr>
            <a:t> pd </a:t>
          </a:r>
          <a:r>
            <a:rPr lang="en-US" sz="4400" kern="1200" dirty="0" err="1" smtClean="0">
              <a:solidFill>
                <a:srgbClr val="7030A0"/>
              </a:solidFill>
              <a:latin typeface="Calibri" pitchFamily="34" charset="0"/>
            </a:rPr>
            <a:t>organisasi</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publik</a:t>
          </a:r>
          <a:endParaRPr lang="en-US" sz="4400" kern="1200" dirty="0">
            <a:solidFill>
              <a:srgbClr val="7030A0"/>
            </a:solidFill>
            <a:latin typeface="Calibri" pitchFamily="34" charset="0"/>
          </a:endParaRPr>
        </a:p>
      </dsp:txBody>
      <dsp:txXfrm>
        <a:off x="4606736" y="3118119"/>
        <a:ext cx="3436659" cy="42793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121E6B-3EEE-47EB-97DB-39E1DFB4B29B}">
      <dsp:nvSpPr>
        <dsp:cNvPr id="0" name=""/>
        <dsp:cNvSpPr/>
      </dsp:nvSpPr>
      <dsp:spPr>
        <a:xfrm>
          <a:off x="242900" y="4856074"/>
          <a:ext cx="2940268" cy="1432131"/>
        </a:xfrm>
        <a:prstGeom prst="chevron">
          <a:avLst/>
        </a:prstGeom>
        <a:solidFill>
          <a:srgbClr val="FF0066"/>
        </a:solidFill>
        <a:ln>
          <a:noFill/>
        </a:ln>
        <a:effectLst>
          <a:outerShdw blurRad="38100" dist="254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4026" tIns="68009" rIns="68009" bIns="68009" numCol="1" spcCol="1270" anchor="ctr" anchorCtr="0">
          <a:noAutofit/>
        </a:bodyPr>
        <a:lstStyle/>
        <a:p>
          <a:pPr lvl="0" algn="ctr" defTabSz="2266950">
            <a:lnSpc>
              <a:spcPct val="90000"/>
            </a:lnSpc>
            <a:spcBef>
              <a:spcPct val="0"/>
            </a:spcBef>
            <a:spcAft>
              <a:spcPct val="35000"/>
            </a:spcAft>
          </a:pPr>
          <a:endParaRPr lang="en-US" sz="5100" kern="1200" dirty="0"/>
        </a:p>
      </dsp:txBody>
      <dsp:txXfrm>
        <a:off x="958966" y="4856074"/>
        <a:ext cx="1508137" cy="1432131"/>
      </dsp:txXfrm>
    </dsp:sp>
    <dsp:sp modelId="{FD03E8AA-EB35-4439-8755-9B8CF786F0A0}">
      <dsp:nvSpPr>
        <dsp:cNvPr id="0" name=""/>
        <dsp:cNvSpPr/>
      </dsp:nvSpPr>
      <dsp:spPr>
        <a:xfrm>
          <a:off x="2237843" y="4162784"/>
          <a:ext cx="7046779" cy="2818711"/>
        </a:xfrm>
        <a:prstGeom prst="chevron">
          <a:avLst/>
        </a:prstGeom>
        <a:solidFill>
          <a:srgbClr val="66FFFF"/>
        </a:solidFill>
        <a:ln>
          <a:noFill/>
        </a:ln>
        <a:effectLst>
          <a:outerShdw blurRad="38100" dist="254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4026" tIns="68009" rIns="68009" bIns="68009" numCol="1" spcCol="1270" anchor="ctr" anchorCtr="0">
          <a:noAutofit/>
        </a:bodyPr>
        <a:lstStyle/>
        <a:p>
          <a:pPr lvl="0" algn="ctr" defTabSz="2266950">
            <a:lnSpc>
              <a:spcPct val="90000"/>
            </a:lnSpc>
            <a:spcBef>
              <a:spcPct val="0"/>
            </a:spcBef>
            <a:spcAft>
              <a:spcPct val="35000"/>
            </a:spcAft>
          </a:pPr>
          <a:r>
            <a:rPr lang="en-US" sz="5100" b="1" i="1" kern="1200" dirty="0" smtClean="0">
              <a:solidFill>
                <a:srgbClr val="7030A0"/>
              </a:solidFill>
              <a:effectLst>
                <a:outerShdw blurRad="38100" dist="38100" dir="2700000" algn="tl">
                  <a:srgbClr val="000000">
                    <a:alpha val="43137"/>
                  </a:srgbClr>
                </a:outerShdw>
              </a:effectLst>
            </a:rPr>
            <a:t>The Iterative System Development Cycle (ISDC)</a:t>
          </a:r>
          <a:endParaRPr lang="en-US" sz="5100" b="1" i="1" kern="1200" dirty="0">
            <a:solidFill>
              <a:srgbClr val="7030A0"/>
            </a:solidFill>
            <a:effectLst>
              <a:outerShdw blurRad="38100" dist="38100" dir="2700000" algn="tl">
                <a:srgbClr val="000000">
                  <a:alpha val="43137"/>
                </a:srgbClr>
              </a:outerShdw>
            </a:effectLst>
          </a:endParaRPr>
        </a:p>
      </dsp:txBody>
      <dsp:txXfrm>
        <a:off x="3647199" y="4162784"/>
        <a:ext cx="4228068" cy="28187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D198B0-447B-4438-8CA7-D78507DD9AB0}">
      <dsp:nvSpPr>
        <dsp:cNvPr id="0" name=""/>
        <dsp:cNvSpPr/>
      </dsp:nvSpPr>
      <dsp:spPr>
        <a:xfrm>
          <a:off x="1204841" y="1609"/>
          <a:ext cx="16781103" cy="7678718"/>
        </a:xfrm>
        <a:prstGeom prst="rect">
          <a:avLst/>
        </a:prstGeom>
        <a:solidFill>
          <a:srgbClr val="FFFF66">
            <a:alpha val="40000"/>
          </a:srgb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552000" tIns="167640" rIns="167640" bIns="167640" numCol="1" spcCol="1270" anchor="ctr" anchorCtr="0">
          <a:noAutofit/>
        </a:bodyPr>
        <a:lstStyle/>
        <a:p>
          <a:pPr lvl="0" algn="l" defTabSz="1955800">
            <a:lnSpc>
              <a:spcPct val="90000"/>
            </a:lnSpc>
            <a:spcBef>
              <a:spcPct val="0"/>
            </a:spcBef>
            <a:spcAft>
              <a:spcPct val="35000"/>
            </a:spcAft>
          </a:pPr>
          <a:r>
            <a:rPr lang="en-US" sz="4400" kern="1200" dirty="0" err="1" smtClean="0"/>
            <a:t>Kelebihannya</a:t>
          </a:r>
          <a:r>
            <a:rPr lang="en-US" sz="4400" kern="1200" dirty="0" smtClean="0"/>
            <a:t>: </a:t>
          </a:r>
          <a:r>
            <a:rPr lang="en-US" sz="4400" kern="1200" dirty="0" err="1" smtClean="0"/>
            <a:t>dapat</a:t>
          </a:r>
          <a:r>
            <a:rPr lang="en-US" sz="4400" kern="1200" dirty="0" smtClean="0"/>
            <a:t> </a:t>
          </a:r>
          <a:r>
            <a:rPr lang="en-US" sz="4400" kern="1200" dirty="0" err="1" smtClean="0"/>
            <a:t>diintegrasikannya</a:t>
          </a:r>
          <a:r>
            <a:rPr lang="en-US" sz="4400" kern="1200" dirty="0" smtClean="0"/>
            <a:t> </a:t>
          </a:r>
          <a:r>
            <a:rPr lang="en-US" sz="4400" kern="1200" dirty="0" err="1" smtClean="0"/>
            <a:t>antara</a:t>
          </a:r>
          <a:r>
            <a:rPr lang="en-US" sz="4400" kern="1200" dirty="0" smtClean="0"/>
            <a:t> </a:t>
          </a:r>
          <a:r>
            <a:rPr lang="en-US" sz="4400" kern="1200" dirty="0" err="1" smtClean="0"/>
            <a:t>aplikasi</a:t>
          </a:r>
          <a:r>
            <a:rPr lang="en-US" sz="4400" kern="1200" dirty="0" smtClean="0"/>
            <a:t> SDS &amp; DSS, </a:t>
          </a:r>
          <a:r>
            <a:rPr lang="en-US" sz="4400" kern="1200" dirty="0" err="1" smtClean="0"/>
            <a:t>yg</a:t>
          </a:r>
          <a:r>
            <a:rPr lang="en-US" sz="4400" kern="1200" dirty="0" smtClean="0"/>
            <a:t> </a:t>
          </a:r>
          <a:r>
            <a:rPr lang="en-US" sz="4400" kern="1200" dirty="0" err="1" smtClean="0"/>
            <a:t>bagi</a:t>
          </a:r>
          <a:r>
            <a:rPr lang="en-US" sz="4400" kern="1200" dirty="0" smtClean="0"/>
            <a:t> </a:t>
          </a:r>
          <a:r>
            <a:rPr lang="en-US" sz="4400" kern="1200" dirty="0" err="1" smtClean="0"/>
            <a:t>kerangka</a:t>
          </a:r>
          <a:r>
            <a:rPr lang="en-US" sz="4400" kern="1200" dirty="0" smtClean="0"/>
            <a:t> </a:t>
          </a:r>
          <a:r>
            <a:rPr lang="en-US" sz="4400" kern="1200" dirty="0" err="1" smtClean="0"/>
            <a:t>tradisional</a:t>
          </a:r>
          <a:r>
            <a:rPr lang="en-US" sz="4400" kern="1200" dirty="0" smtClean="0"/>
            <a:t> </a:t>
          </a:r>
          <a:r>
            <a:rPr lang="en-US" sz="4400" kern="1200" dirty="0" err="1" smtClean="0"/>
            <a:t>hal</a:t>
          </a:r>
          <a:r>
            <a:rPr lang="en-US" sz="4400" kern="1200" dirty="0" smtClean="0"/>
            <a:t> </a:t>
          </a:r>
          <a:r>
            <a:rPr lang="en-US" sz="4400" kern="1200" dirty="0" err="1" smtClean="0"/>
            <a:t>ini</a:t>
          </a:r>
          <a:r>
            <a:rPr lang="en-US" sz="4400" kern="1200" dirty="0" smtClean="0"/>
            <a:t> </a:t>
          </a:r>
          <a:r>
            <a:rPr lang="en-US" sz="4400" kern="1200" dirty="0" err="1" smtClean="0"/>
            <a:t>tdk</a:t>
          </a:r>
          <a:r>
            <a:rPr lang="en-US" sz="4400" kern="1200" dirty="0" smtClean="0"/>
            <a:t> </a:t>
          </a:r>
          <a:r>
            <a:rPr lang="en-US" sz="4400" kern="1200" dirty="0" err="1" smtClean="0"/>
            <a:t>mungkin</a:t>
          </a:r>
          <a:r>
            <a:rPr lang="en-US" sz="4400" kern="1200" dirty="0" smtClean="0"/>
            <a:t>, k</a:t>
          </a:r>
          <a:r>
            <a:rPr lang="id-ID" sz="4400" kern="1200" dirty="0" smtClean="0"/>
            <a:t>a</a:t>
          </a:r>
          <a:r>
            <a:rPr lang="en-US" sz="4400" kern="1200" dirty="0" smtClean="0"/>
            <a:t>r</a:t>
          </a:r>
          <a:r>
            <a:rPr lang="id-ID" sz="4400" kern="1200" dirty="0" smtClean="0"/>
            <a:t>e</a:t>
          </a:r>
          <a:r>
            <a:rPr lang="en-US" sz="4400" kern="1200" dirty="0" smtClean="0"/>
            <a:t>n</a:t>
          </a:r>
          <a:r>
            <a:rPr lang="id-ID" sz="4400" kern="1200" dirty="0" smtClean="0"/>
            <a:t>a</a:t>
          </a:r>
          <a:r>
            <a:rPr lang="en-US" sz="4400" kern="1200" dirty="0" smtClean="0"/>
            <a:t> </a:t>
          </a:r>
          <a:r>
            <a:rPr lang="en-US" sz="4400" kern="1200" dirty="0" err="1" smtClean="0"/>
            <a:t>sistem</a:t>
          </a:r>
          <a:r>
            <a:rPr lang="en-US" sz="4400" kern="1200" dirty="0" smtClean="0"/>
            <a:t> </a:t>
          </a:r>
          <a:r>
            <a:rPr lang="en-US" sz="4400" kern="1200" dirty="0" err="1" smtClean="0"/>
            <a:t>yg</a:t>
          </a:r>
          <a:r>
            <a:rPr lang="en-US" sz="4400" kern="1200" dirty="0" smtClean="0"/>
            <a:t> </a:t>
          </a:r>
          <a:r>
            <a:rPr lang="en-US" sz="4400" kern="1200" dirty="0" err="1" smtClean="0"/>
            <a:t>dikembangkan</a:t>
          </a:r>
          <a:r>
            <a:rPr lang="en-US" sz="4400" kern="1200" dirty="0" smtClean="0"/>
            <a:t> </a:t>
          </a:r>
          <a:r>
            <a:rPr lang="en-US" sz="4400" kern="1200" dirty="0" err="1" smtClean="0"/>
            <a:t>lebih</a:t>
          </a:r>
          <a:r>
            <a:rPr lang="en-US" sz="4400" kern="1200" dirty="0" smtClean="0"/>
            <a:t> </a:t>
          </a:r>
          <a:r>
            <a:rPr lang="en-US" sz="4400" kern="1200" dirty="0" err="1" smtClean="0"/>
            <a:t>parsial</a:t>
          </a:r>
          <a:r>
            <a:rPr lang="en-US" sz="4400" kern="1200" dirty="0" smtClean="0"/>
            <a:t>  s</a:t>
          </a:r>
          <a:r>
            <a:rPr lang="id-ID" sz="4400" kern="1200" dirty="0" smtClean="0"/>
            <a:t>e</a:t>
          </a:r>
          <a:r>
            <a:rPr lang="en-US" sz="4400" kern="1200" dirty="0" smtClean="0"/>
            <a:t>h</a:t>
          </a:r>
          <a:r>
            <a:rPr lang="id-ID" sz="4400" kern="1200" dirty="0" smtClean="0"/>
            <a:t>ing</a:t>
          </a:r>
          <a:r>
            <a:rPr lang="en-US" sz="4400" kern="1200" dirty="0" smtClean="0"/>
            <a:t>g</a:t>
          </a:r>
          <a:r>
            <a:rPr lang="id-ID" sz="4400" kern="1200" dirty="0" smtClean="0"/>
            <a:t>a</a:t>
          </a:r>
          <a:r>
            <a:rPr lang="en-US" sz="4400" kern="1200" dirty="0" smtClean="0"/>
            <a:t> </a:t>
          </a:r>
          <a:r>
            <a:rPr lang="en-US" sz="4400" kern="1200" dirty="0" err="1" smtClean="0"/>
            <a:t>kemungkinan</a:t>
          </a:r>
          <a:r>
            <a:rPr lang="en-US" sz="4400" kern="1200" dirty="0" smtClean="0"/>
            <a:t> </a:t>
          </a:r>
          <a:r>
            <a:rPr lang="en-US" sz="4400" kern="1200" dirty="0" err="1" smtClean="0"/>
            <a:t>adanya</a:t>
          </a:r>
          <a:r>
            <a:rPr lang="en-US" sz="4400" kern="1200" dirty="0" smtClean="0"/>
            <a:t> </a:t>
          </a:r>
          <a:r>
            <a:rPr lang="en-US" sz="4400" kern="1200" dirty="0" err="1" smtClean="0"/>
            <a:t>duplikasi</a:t>
          </a:r>
          <a:r>
            <a:rPr lang="en-US" sz="4400" kern="1200" dirty="0" smtClean="0"/>
            <a:t> data, </a:t>
          </a:r>
          <a:r>
            <a:rPr lang="en-US" sz="4400" kern="1200" dirty="0" err="1" smtClean="0"/>
            <a:t>ketidakmampuan</a:t>
          </a:r>
          <a:r>
            <a:rPr lang="en-US" sz="4400" kern="1200" dirty="0" smtClean="0"/>
            <a:t> </a:t>
          </a:r>
          <a:r>
            <a:rPr lang="en-US" sz="4400" kern="1200" dirty="0" err="1" smtClean="0"/>
            <a:t>menyebarkan</a:t>
          </a:r>
          <a:r>
            <a:rPr lang="en-US" sz="4400" kern="1200" dirty="0" smtClean="0"/>
            <a:t> data </a:t>
          </a:r>
          <a:r>
            <a:rPr lang="en-US" sz="4400" kern="1200" dirty="0" err="1" smtClean="0"/>
            <a:t>antar</a:t>
          </a:r>
          <a:r>
            <a:rPr lang="en-US" sz="4400" kern="1200" dirty="0" smtClean="0"/>
            <a:t> unit2 </a:t>
          </a:r>
          <a:r>
            <a:rPr lang="en-US" sz="4400" kern="1200" dirty="0" err="1" smtClean="0"/>
            <a:t>fungsional</a:t>
          </a:r>
          <a:r>
            <a:rPr lang="en-US" sz="4400" kern="1200" dirty="0" smtClean="0"/>
            <a:t>, </a:t>
          </a:r>
          <a:r>
            <a:rPr lang="en-US" sz="4400" kern="1200" dirty="0" err="1" smtClean="0"/>
            <a:t>serta</a:t>
          </a:r>
          <a:r>
            <a:rPr lang="en-US" sz="4400" kern="1200" dirty="0" smtClean="0"/>
            <a:t> </a:t>
          </a:r>
          <a:r>
            <a:rPr lang="en-US" sz="4400" kern="1200" dirty="0" err="1" smtClean="0"/>
            <a:t>kegagalan</a:t>
          </a:r>
          <a:r>
            <a:rPr lang="en-US" sz="4400" kern="1200" dirty="0" smtClean="0"/>
            <a:t> </a:t>
          </a:r>
          <a:r>
            <a:rPr lang="en-US" sz="4400" kern="1200" dirty="0" err="1" smtClean="0"/>
            <a:t>pembuatan</a:t>
          </a:r>
          <a:r>
            <a:rPr lang="en-US" sz="4400" kern="1200" dirty="0" smtClean="0"/>
            <a:t> </a:t>
          </a:r>
          <a:r>
            <a:rPr lang="en-US" sz="4400" kern="1200" dirty="0" err="1" smtClean="0"/>
            <a:t>keputusan</a:t>
          </a:r>
          <a:r>
            <a:rPr lang="en-US" sz="4400" kern="1200" dirty="0" smtClean="0"/>
            <a:t> </a:t>
          </a:r>
          <a:r>
            <a:rPr lang="en-US" sz="4400" kern="1200" dirty="0" err="1" smtClean="0"/>
            <a:t>manajerial</a:t>
          </a:r>
          <a:r>
            <a:rPr lang="en-US" sz="4400" kern="1200" dirty="0" smtClean="0"/>
            <a:t> </a:t>
          </a:r>
          <a:r>
            <a:rPr lang="en-US" sz="4400" kern="1200" dirty="0" err="1" smtClean="0"/>
            <a:t>lebih</a:t>
          </a:r>
          <a:r>
            <a:rPr lang="en-US" sz="4400" kern="1200" dirty="0" smtClean="0"/>
            <a:t> mu</a:t>
          </a:r>
          <a:r>
            <a:rPr lang="id-ID" sz="4400" kern="1200" dirty="0" smtClean="0"/>
            <a:t>n</a:t>
          </a:r>
          <a:r>
            <a:rPr lang="en-US" sz="4400" kern="1200" dirty="0" err="1" smtClean="0"/>
            <a:t>gkin</a:t>
          </a:r>
          <a:r>
            <a:rPr lang="en-US" sz="4400" kern="1200" dirty="0" smtClean="0"/>
            <a:t> </a:t>
          </a:r>
          <a:r>
            <a:rPr lang="en-US" sz="4400" kern="1200" dirty="0" err="1" smtClean="0"/>
            <a:t>terjadi</a:t>
          </a:r>
          <a:r>
            <a:rPr lang="en-US" sz="4400" kern="1200" dirty="0" smtClean="0"/>
            <a:t>.</a:t>
          </a:r>
          <a:endParaRPr lang="en-US" sz="4400" kern="1200" dirty="0"/>
        </a:p>
      </dsp:txBody>
      <dsp:txXfrm>
        <a:off x="1204841" y="1609"/>
        <a:ext cx="16781103" cy="7678718"/>
      </dsp:txXfrm>
    </dsp:sp>
    <dsp:sp modelId="{21C833C1-BCC9-4E1A-8E72-A3B84C60CFFB}">
      <dsp:nvSpPr>
        <dsp:cNvPr id="0" name=""/>
        <dsp:cNvSpPr/>
      </dsp:nvSpPr>
      <dsp:spPr>
        <a:xfrm>
          <a:off x="505628" y="490094"/>
          <a:ext cx="3670866" cy="5506299"/>
        </a:xfrm>
        <a:prstGeom prst="rect">
          <a:avLst/>
        </a:prstGeom>
        <a:solidFill>
          <a:srgbClr val="FFFF00"/>
        </a:solidFill>
        <a:ln>
          <a:noFill/>
        </a:ln>
        <a:effectLst>
          <a:outerShdw blurRad="38100" dist="25400" dir="5400000" rotWithShape="0">
            <a:srgbClr val="000000">
              <a:alpha val="60000"/>
            </a:srgbClr>
          </a:outerShdw>
        </a:effectLst>
      </dsp:spPr>
      <dsp:style>
        <a:lnRef idx="0">
          <a:scrgbClr r="0" g="0" b="0"/>
        </a:lnRef>
        <a:fillRef idx="1">
          <a:scrgbClr r="0" g="0" b="0"/>
        </a:fillRef>
        <a:effectRef idx="3">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Nunito Light"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Nunito Light" charset="0"/>
              </a:defRPr>
            </a:lvl1pPr>
          </a:lstStyle>
          <a:p>
            <a:fld id="{EFC10EE1-B198-C942-8235-326C972CBB30}" type="datetimeFigureOut">
              <a:rPr lang="en-US" smtClean="0"/>
              <a:pPr/>
              <a:t>1/5/2021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Nunito Light"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Nunito Light"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Nunito Light" charset="0"/>
        <a:ea typeface="+mn-ea"/>
        <a:cs typeface="+mn-cs"/>
      </a:defRPr>
    </a:lvl1pPr>
    <a:lvl2pPr marL="914217" algn="l" defTabSz="914217" rtl="0" eaLnBrk="1" latinLnBrk="0" hangingPunct="1">
      <a:defRPr sz="2400" b="0" i="0" kern="1200">
        <a:solidFill>
          <a:schemeClr val="tx1"/>
        </a:solidFill>
        <a:latin typeface="Nunito Light" charset="0"/>
        <a:ea typeface="+mn-ea"/>
        <a:cs typeface="+mn-cs"/>
      </a:defRPr>
    </a:lvl2pPr>
    <a:lvl3pPr marL="1828434" algn="l" defTabSz="914217" rtl="0" eaLnBrk="1" latinLnBrk="0" hangingPunct="1">
      <a:defRPr sz="2400" b="0" i="0" kern="1200">
        <a:solidFill>
          <a:schemeClr val="tx1"/>
        </a:solidFill>
        <a:latin typeface="Nunito Light" charset="0"/>
        <a:ea typeface="+mn-ea"/>
        <a:cs typeface="+mn-cs"/>
      </a:defRPr>
    </a:lvl3pPr>
    <a:lvl4pPr marL="2742651" algn="l" defTabSz="914217" rtl="0" eaLnBrk="1" latinLnBrk="0" hangingPunct="1">
      <a:defRPr sz="2400" b="0" i="0" kern="1200">
        <a:solidFill>
          <a:schemeClr val="tx1"/>
        </a:solidFill>
        <a:latin typeface="Nunito Light" charset="0"/>
        <a:ea typeface="+mn-ea"/>
        <a:cs typeface="+mn-cs"/>
      </a:defRPr>
    </a:lvl4pPr>
    <a:lvl5pPr marL="3656868" algn="l" defTabSz="914217" rtl="0" eaLnBrk="1" latinLnBrk="0" hangingPunct="1">
      <a:defRPr sz="2400" b="0" i="0" kern="1200">
        <a:solidFill>
          <a:schemeClr val="tx1"/>
        </a:solidFill>
        <a:latin typeface="Nunito Light"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Text Box 1"/>
          <p:cNvSpPr txBox="1">
            <a:spLocks noGrp="1" noRot="1" noChangeAspect="1" noChangeArrowheads="1"/>
          </p:cNvSpPr>
          <p:nvPr>
            <p:ph type="sldImg"/>
          </p:nvPr>
        </p:nvSpPr>
        <p:spPr bwMode="auto">
          <a:xfrm>
            <a:off x="-16989425" y="-11796713"/>
            <a:ext cx="22153563" cy="12465051"/>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57825" cy="4086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081145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Text Box 1"/>
          <p:cNvSpPr txBox="1">
            <a:spLocks noGrp="1" noRot="1" noChangeAspect="1" noChangeArrowheads="1"/>
          </p:cNvSpPr>
          <p:nvPr>
            <p:ph type="sldImg"/>
          </p:nvPr>
        </p:nvSpPr>
        <p:spPr bwMode="auto">
          <a:xfrm>
            <a:off x="-16989425" y="-11796713"/>
            <a:ext cx="22153563" cy="12465051"/>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57825" cy="4086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8714695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33859" y="0"/>
            <a:ext cx="24455950" cy="13712428"/>
            <a:chOff x="-16934" y="0"/>
            <a:chExt cx="12231160" cy="6856214"/>
          </a:xfrm>
        </p:grpSpPr>
        <p:pic>
          <p:nvPicPr>
            <p:cNvPr id="16" name="Picture 15" descr="H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6" name="Rectangle 25"/>
            <p:cNvSpPr/>
            <p:nvPr/>
          </p:nvSpPr>
          <p:spPr>
            <a:xfrm>
              <a:off x="2328332" y="1540931"/>
              <a:ext cx="7543802" cy="3835401"/>
            </a:xfrm>
            <a:prstGeom prst="rect">
              <a:avLst/>
            </a:prstGeom>
            <a:noFill/>
            <a:ln w="15875">
              <a:miter lim="800000"/>
            </a:ln>
          </p:spPr>
          <p:style>
            <a:lnRef idx="1">
              <a:schemeClr val="accent1"/>
            </a:lnRef>
            <a:fillRef idx="3">
              <a:schemeClr val="accent1"/>
            </a:fillRef>
            <a:effectRef idx="2">
              <a:schemeClr val="accent1"/>
            </a:effectRef>
            <a:fontRef idx="minor">
              <a:schemeClr val="lt1"/>
            </a:fontRef>
          </p:style>
        </p:sp>
        <p:pic>
          <p:nvPicPr>
            <p:cNvPr id="17" name="Picture 16"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6934" y="3147609"/>
              <a:ext cx="2478024" cy="612648"/>
            </a:xfrm>
            <a:prstGeom prst="rect">
              <a:avLst/>
            </a:prstGeom>
          </p:spPr>
        </p:pic>
        <p:pic>
          <p:nvPicPr>
            <p:cNvPr id="20" name="Picture 19"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9736202" y="3147609"/>
              <a:ext cx="2478024" cy="612648"/>
            </a:xfrm>
            <a:prstGeom prst="rect">
              <a:avLst/>
            </a:prstGeom>
          </p:spPr>
        </p:pic>
      </p:grpSp>
      <p:sp>
        <p:nvSpPr>
          <p:cNvPr id="2" name="Title 1"/>
          <p:cNvSpPr>
            <a:spLocks noGrp="1"/>
          </p:cNvSpPr>
          <p:nvPr>
            <p:ph type="ctrTitle"/>
          </p:nvPr>
        </p:nvSpPr>
        <p:spPr>
          <a:xfrm>
            <a:off x="5383395" y="3742263"/>
            <a:ext cx="13627788" cy="3031066"/>
          </a:xfrm>
        </p:spPr>
        <p:txBody>
          <a:bodyPr anchor="b">
            <a:noAutofit/>
          </a:bodyPr>
          <a:lstStyle>
            <a:lvl1pPr algn="ctr">
              <a:defRPr sz="10797">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383395" y="7315194"/>
            <a:ext cx="13627788" cy="2641604"/>
          </a:xfrm>
        </p:spPr>
        <p:txBody>
          <a:bodyPr anchor="t">
            <a:normAutofit/>
          </a:bodyPr>
          <a:lstStyle>
            <a:lvl1pPr marL="0" indent="0" algn="ctr">
              <a:buNone/>
              <a:defRPr sz="4199">
                <a:solidFill>
                  <a:schemeClr val="tx1"/>
                </a:solidFill>
              </a:defRPr>
            </a:lvl1pPr>
            <a:lvl2pPr marL="914171" indent="0" algn="ctr">
              <a:buNone/>
              <a:defRPr>
                <a:solidFill>
                  <a:schemeClr val="tx1">
                    <a:tint val="75000"/>
                  </a:schemeClr>
                </a:solidFill>
              </a:defRPr>
            </a:lvl2pPr>
            <a:lvl3pPr marL="1828343" indent="0" algn="ctr">
              <a:buNone/>
              <a:defRPr>
                <a:solidFill>
                  <a:schemeClr val="tx1">
                    <a:tint val="75000"/>
                  </a:schemeClr>
                </a:solidFill>
              </a:defRPr>
            </a:lvl3pPr>
            <a:lvl4pPr marL="2742514" indent="0" algn="ctr">
              <a:buNone/>
              <a:defRPr>
                <a:solidFill>
                  <a:schemeClr val="tx1">
                    <a:tint val="75000"/>
                  </a:schemeClr>
                </a:solidFill>
              </a:defRPr>
            </a:lvl4pPr>
            <a:lvl5pPr marL="3656686" indent="0" algn="ctr">
              <a:buNone/>
              <a:defRPr>
                <a:solidFill>
                  <a:schemeClr val="tx1">
                    <a:tint val="75000"/>
                  </a:schemeClr>
                </a:solidFill>
              </a:defRPr>
            </a:lvl5pPr>
            <a:lvl6pPr marL="4570857" indent="0" algn="ctr">
              <a:buNone/>
              <a:defRPr>
                <a:solidFill>
                  <a:schemeClr val="tx1">
                    <a:tint val="75000"/>
                  </a:schemeClr>
                </a:solidFill>
              </a:defRPr>
            </a:lvl6pPr>
            <a:lvl7pPr marL="5485028" indent="0" algn="ctr">
              <a:buNone/>
              <a:defRPr>
                <a:solidFill>
                  <a:schemeClr val="tx1">
                    <a:tint val="75000"/>
                  </a:schemeClr>
                </a:solidFill>
              </a:defRPr>
            </a:lvl7pPr>
            <a:lvl8pPr marL="6399200" indent="0" algn="ctr">
              <a:buNone/>
              <a:defRPr>
                <a:solidFill>
                  <a:schemeClr val="tx1">
                    <a:tint val="75000"/>
                  </a:schemeClr>
                </a:solidFill>
              </a:defRPr>
            </a:lvl8pPr>
            <a:lvl9pPr marL="7313371"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15962307" y="10075326"/>
            <a:ext cx="1794467" cy="558800"/>
          </a:xfrm>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a:xfrm>
            <a:off x="5383393" y="10075326"/>
            <a:ext cx="10426554" cy="558800"/>
          </a:xfrm>
        </p:spPr>
        <p:txBody>
          <a:bodyPr/>
          <a:lstStyle/>
          <a:p>
            <a:endParaRPr lang="en-US" dirty="0"/>
          </a:p>
        </p:txBody>
      </p:sp>
      <p:sp>
        <p:nvSpPr>
          <p:cNvPr id="6" name="Slide Number Placeholder 5"/>
          <p:cNvSpPr>
            <a:spLocks noGrp="1"/>
          </p:cNvSpPr>
          <p:nvPr>
            <p:ph type="sldNum" sz="quarter" idx="12"/>
          </p:nvPr>
        </p:nvSpPr>
        <p:spPr>
          <a:xfrm>
            <a:off x="17909136" y="10075326"/>
            <a:ext cx="1102047" cy="558800"/>
          </a:xfrm>
        </p:spPr>
        <p:txBody>
          <a:bodyPr/>
          <a:lstStyle/>
          <a:p>
            <a:fld id="{48F63A3B-78C7-47BE-AE5E-E10140E04643}" type="slidenum">
              <a:rPr lang="en-US" smtClean="0"/>
              <a:t>‹#›</a:t>
            </a:fld>
            <a:endParaRPr lang="en-US" dirty="0"/>
          </a:p>
        </p:txBody>
      </p:sp>
      <p:cxnSp>
        <p:nvCxnSpPr>
          <p:cNvPr id="15" name="Straight Connector 14"/>
          <p:cNvCxnSpPr/>
          <p:nvPr/>
        </p:nvCxnSpPr>
        <p:spPr>
          <a:xfrm>
            <a:off x="5383396" y="7044262"/>
            <a:ext cx="13627786"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8414482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90127" y="9630830"/>
            <a:ext cx="19214327" cy="1133476"/>
          </a:xfrm>
        </p:spPr>
        <p:txBody>
          <a:bodyPr anchor="b">
            <a:normAutofit/>
          </a:bodyPr>
          <a:lstStyle>
            <a:lvl1pPr algn="ctr">
              <a:defRPr sz="4799"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082312" y="2082799"/>
            <a:ext cx="20206680" cy="6671738"/>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3199"/>
            </a:lvl1pPr>
            <a:lvl2pPr marL="914171" indent="0">
              <a:buNone/>
              <a:defRPr sz="3199"/>
            </a:lvl2pPr>
            <a:lvl3pPr marL="1828343" indent="0">
              <a:buNone/>
              <a:defRPr sz="3199"/>
            </a:lvl3pPr>
            <a:lvl4pPr marL="2742514" indent="0">
              <a:buNone/>
              <a:defRPr sz="3199"/>
            </a:lvl4pPr>
            <a:lvl5pPr marL="3656686" indent="0">
              <a:buNone/>
              <a:defRPr sz="3199"/>
            </a:lvl5pPr>
            <a:lvl6pPr marL="4570857" indent="0">
              <a:buNone/>
              <a:defRPr sz="3199"/>
            </a:lvl6pPr>
            <a:lvl7pPr marL="5485028" indent="0">
              <a:buNone/>
              <a:defRPr sz="3199"/>
            </a:lvl7pPr>
            <a:lvl8pPr marL="6399200" indent="0">
              <a:buNone/>
              <a:defRPr sz="3199"/>
            </a:lvl8pPr>
            <a:lvl9pPr marL="7313371" indent="0">
              <a:buNone/>
              <a:defRPr sz="3199"/>
            </a:lvl9pPr>
          </a:lstStyle>
          <a:p>
            <a:r>
              <a:rPr lang="en-US" smtClean="0"/>
              <a:t>Click icon to add picture</a:t>
            </a:r>
            <a:endParaRPr lang="en-US" dirty="0"/>
          </a:p>
        </p:txBody>
      </p:sp>
      <p:sp>
        <p:nvSpPr>
          <p:cNvPr id="4" name="Text Placeholder 3"/>
          <p:cNvSpPr>
            <a:spLocks noGrp="1"/>
          </p:cNvSpPr>
          <p:nvPr>
            <p:ph type="body" sz="half" idx="2"/>
          </p:nvPr>
        </p:nvSpPr>
        <p:spPr>
          <a:xfrm>
            <a:off x="2590127" y="10764306"/>
            <a:ext cx="19214327" cy="987424"/>
          </a:xfrm>
        </p:spPr>
        <p:txBody>
          <a:bodyPr>
            <a:normAutofit/>
          </a:bodyPr>
          <a:lstStyle>
            <a:lvl1pPr marL="0" indent="0" algn="ctr">
              <a:buNone/>
              <a:defRPr sz="2799"/>
            </a:lvl1pPr>
            <a:lvl2pPr marL="914171" indent="0">
              <a:buNone/>
              <a:defRPr sz="2399"/>
            </a:lvl2pPr>
            <a:lvl3pPr marL="1828343" indent="0">
              <a:buNone/>
              <a:defRPr sz="2000"/>
            </a:lvl3pPr>
            <a:lvl4pPr marL="2742514" indent="0">
              <a:buNone/>
              <a:defRPr sz="1800"/>
            </a:lvl4pPr>
            <a:lvl5pPr marL="3656686" indent="0">
              <a:buNone/>
              <a:defRPr sz="1800"/>
            </a:lvl5pPr>
            <a:lvl6pPr marL="4570857" indent="0">
              <a:buNone/>
              <a:defRPr sz="1800"/>
            </a:lvl6pPr>
            <a:lvl7pPr marL="5485028" indent="0">
              <a:buNone/>
              <a:defRPr sz="1800"/>
            </a:lvl7pPr>
            <a:lvl8pPr marL="6399200" indent="0">
              <a:buNone/>
              <a:defRPr sz="1800"/>
            </a:lvl8pPr>
            <a:lvl9pPr marL="7313371"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8747482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607057" y="1964264"/>
            <a:ext cx="19180468" cy="5909736"/>
          </a:xfrm>
        </p:spPr>
        <p:txBody>
          <a:bodyPr anchor="ctr">
            <a:normAutofit/>
          </a:bodyPr>
          <a:lstStyle>
            <a:lvl1pPr algn="ctr">
              <a:defRPr sz="6398"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607057" y="8686799"/>
            <a:ext cx="19180468" cy="3064934"/>
          </a:xfrm>
        </p:spPr>
        <p:txBody>
          <a:bodyPr anchor="ctr">
            <a:normAutofit/>
          </a:bodyPr>
          <a:lstStyle>
            <a:lvl1pPr marL="0" indent="0" algn="ctr">
              <a:buNone/>
              <a:defRPr sz="39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5" name="Straight Connector 14"/>
          <p:cNvCxnSpPr/>
          <p:nvPr/>
        </p:nvCxnSpPr>
        <p:spPr>
          <a:xfrm>
            <a:off x="2791611" y="8280398"/>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3339692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91673" y="1964264"/>
            <a:ext cx="18587954" cy="4741336"/>
          </a:xfrm>
        </p:spPr>
        <p:txBody>
          <a:bodyPr anchor="ctr">
            <a:normAutofit/>
          </a:bodyPr>
          <a:lstStyle>
            <a:lvl1pPr algn="ctr">
              <a:defRPr sz="6398"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3348752" y="6705600"/>
            <a:ext cx="17673800" cy="1168400"/>
          </a:xfrm>
        </p:spPr>
        <p:txBody>
          <a:bodyPr anchor="ctr">
            <a:normAutofit/>
          </a:bodyPr>
          <a:lstStyle>
            <a:lvl1pPr marL="0" indent="0" algn="r">
              <a:buFontTx/>
              <a:buNone/>
              <a:defRPr sz="3999"/>
            </a:lvl1pPr>
            <a:lvl2pPr marL="914171" indent="0">
              <a:buFontTx/>
              <a:buNone/>
              <a:defRPr/>
            </a:lvl2pPr>
            <a:lvl3pPr marL="1828343" indent="0">
              <a:buFontTx/>
              <a:buNone/>
              <a:defRPr/>
            </a:lvl3pPr>
            <a:lvl4pPr marL="2742514" indent="0">
              <a:buFontTx/>
              <a:buNone/>
              <a:defRPr/>
            </a:lvl4pPr>
            <a:lvl5pPr marL="3656686"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90127" y="8686799"/>
            <a:ext cx="19214327" cy="3064934"/>
          </a:xfrm>
        </p:spPr>
        <p:txBody>
          <a:bodyPr anchor="ctr">
            <a:normAutofit/>
          </a:bodyPr>
          <a:lstStyle>
            <a:lvl1pPr marL="0" indent="0" algn="ctr">
              <a:buNone/>
              <a:defRPr sz="39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4" name="TextBox 13"/>
          <p:cNvSpPr txBox="1"/>
          <p:nvPr/>
        </p:nvSpPr>
        <p:spPr>
          <a:xfrm>
            <a:off x="1723577" y="1759922"/>
            <a:ext cx="1218883" cy="1169552"/>
          </a:xfrm>
          <a:prstGeom prst="rect">
            <a:avLst/>
          </a:prstGeom>
        </p:spPr>
        <p:txBody>
          <a:bodyPr vert="horz" lIns="182832" tIns="91416" rIns="182832" bIns="91416" rtlCol="0" anchor="ctr">
            <a:noAutofit/>
          </a:bodyPr>
          <a:lstStyle/>
          <a:p>
            <a:pPr lvl="0"/>
            <a:r>
              <a:rPr lang="en-US" sz="15996" dirty="0">
                <a:solidFill>
                  <a:schemeClr val="tx1"/>
                </a:solidFill>
                <a:effectLst/>
              </a:rPr>
              <a:t>“</a:t>
            </a:r>
          </a:p>
        </p:txBody>
      </p:sp>
      <p:sp>
        <p:nvSpPr>
          <p:cNvPr id="15" name="TextBox 14"/>
          <p:cNvSpPr txBox="1"/>
          <p:nvPr/>
        </p:nvSpPr>
        <p:spPr>
          <a:xfrm>
            <a:off x="21195013" y="5655740"/>
            <a:ext cx="1218883" cy="1169552"/>
          </a:xfrm>
          <a:prstGeom prst="rect">
            <a:avLst/>
          </a:prstGeom>
        </p:spPr>
        <p:txBody>
          <a:bodyPr vert="horz" lIns="182832" tIns="91416" rIns="182832" bIns="91416" rtlCol="0" anchor="ctr">
            <a:noAutofit/>
          </a:bodyPr>
          <a:lstStyle/>
          <a:p>
            <a:pPr lvl="0" algn="r"/>
            <a:r>
              <a:rPr lang="en-US" sz="15996" dirty="0">
                <a:solidFill>
                  <a:schemeClr val="tx1"/>
                </a:solidFill>
                <a:effectLst/>
              </a:rPr>
              <a:t>”</a:t>
            </a:r>
          </a:p>
        </p:txBody>
      </p:sp>
      <p:cxnSp>
        <p:nvCxnSpPr>
          <p:cNvPr id="19" name="Straight Connector 18"/>
          <p:cNvCxnSpPr/>
          <p:nvPr/>
        </p:nvCxnSpPr>
        <p:spPr>
          <a:xfrm>
            <a:off x="2791611" y="8280398"/>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4103152"/>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90129" y="6617162"/>
            <a:ext cx="19214331" cy="2937600"/>
          </a:xfrm>
        </p:spPr>
        <p:txBody>
          <a:bodyPr anchor="b">
            <a:normAutofit/>
          </a:bodyPr>
          <a:lstStyle>
            <a:lvl1pPr algn="l">
              <a:defRPr sz="6398"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90127" y="9554762"/>
            <a:ext cx="19214331" cy="1720800"/>
          </a:xfrm>
        </p:spPr>
        <p:txBody>
          <a:bodyPr anchor="t">
            <a:normAutofit/>
          </a:bodyPr>
          <a:lstStyle>
            <a:lvl1pPr marL="0" indent="0" algn="l">
              <a:buNone/>
              <a:defRPr sz="39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206883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2891673" y="1964264"/>
            <a:ext cx="18587954" cy="4487336"/>
          </a:xfrm>
        </p:spPr>
        <p:txBody>
          <a:bodyPr anchor="ctr">
            <a:normAutofit/>
          </a:bodyPr>
          <a:lstStyle>
            <a:lvl1pPr algn="ctr">
              <a:defRPr sz="6398" b="0" cap="none">
                <a:solidFill>
                  <a:schemeClr val="tx1"/>
                </a:solidFill>
              </a:defRPr>
            </a:lvl1pPr>
          </a:lstStyle>
          <a:p>
            <a:r>
              <a:rPr lang="en-US" smtClean="0"/>
              <a:t>Click to edit Master title style</a:t>
            </a:r>
            <a:endParaRPr lang="en-US" dirty="0"/>
          </a:p>
        </p:txBody>
      </p:sp>
      <p:sp>
        <p:nvSpPr>
          <p:cNvPr id="23" name="Text Placeholder 2"/>
          <p:cNvSpPr>
            <a:spLocks noGrp="1"/>
          </p:cNvSpPr>
          <p:nvPr>
            <p:ph type="body" idx="13"/>
          </p:nvPr>
        </p:nvSpPr>
        <p:spPr>
          <a:xfrm>
            <a:off x="2590127" y="7278624"/>
            <a:ext cx="19214331" cy="1773936"/>
          </a:xfrm>
        </p:spPr>
        <p:txBody>
          <a:bodyPr anchor="b">
            <a:normAutofit/>
          </a:bodyPr>
          <a:lstStyle>
            <a:lvl1pPr marL="0" indent="0" algn="l">
              <a:spcBef>
                <a:spcPts val="0"/>
              </a:spcBef>
              <a:buNone/>
              <a:defRPr sz="47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2590127" y="9059334"/>
            <a:ext cx="19214331" cy="2692400"/>
          </a:xfrm>
        </p:spPr>
        <p:txBody>
          <a:bodyPr anchor="t">
            <a:normAutofit/>
          </a:bodyPr>
          <a:lstStyle>
            <a:lvl1pPr marL="0" indent="0" algn="l">
              <a:buNone/>
              <a:defRPr sz="35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2" name="TextBox 11"/>
          <p:cNvSpPr txBox="1"/>
          <p:nvPr/>
        </p:nvSpPr>
        <p:spPr>
          <a:xfrm>
            <a:off x="1723577" y="1759922"/>
            <a:ext cx="1218883" cy="1169552"/>
          </a:xfrm>
          <a:prstGeom prst="rect">
            <a:avLst/>
          </a:prstGeom>
        </p:spPr>
        <p:txBody>
          <a:bodyPr vert="horz" lIns="182832" tIns="91416" rIns="182832" bIns="91416" rtlCol="0" anchor="ctr">
            <a:noAutofit/>
          </a:bodyPr>
          <a:lstStyle/>
          <a:p>
            <a:pPr lvl="0"/>
            <a:r>
              <a:rPr lang="en-US" sz="15996" dirty="0">
                <a:solidFill>
                  <a:schemeClr val="tx1"/>
                </a:solidFill>
                <a:effectLst/>
              </a:rPr>
              <a:t>“</a:t>
            </a:r>
          </a:p>
        </p:txBody>
      </p:sp>
      <p:sp>
        <p:nvSpPr>
          <p:cNvPr id="13" name="TextBox 12"/>
          <p:cNvSpPr txBox="1"/>
          <p:nvPr/>
        </p:nvSpPr>
        <p:spPr>
          <a:xfrm>
            <a:off x="21195013" y="5198522"/>
            <a:ext cx="1218883" cy="1169552"/>
          </a:xfrm>
          <a:prstGeom prst="rect">
            <a:avLst/>
          </a:prstGeom>
        </p:spPr>
        <p:txBody>
          <a:bodyPr vert="horz" lIns="182832" tIns="91416" rIns="182832" bIns="91416" rtlCol="0" anchor="ctr">
            <a:noAutofit/>
          </a:bodyPr>
          <a:lstStyle/>
          <a:p>
            <a:pPr lvl="0" algn="r"/>
            <a:r>
              <a:rPr lang="en-US" sz="15996" dirty="0">
                <a:solidFill>
                  <a:schemeClr val="tx1"/>
                </a:solidFill>
                <a:effectLst/>
              </a:rPr>
              <a:t>”</a:t>
            </a:r>
          </a:p>
        </p:txBody>
      </p:sp>
      <p:cxnSp>
        <p:nvCxnSpPr>
          <p:cNvPr id="26" name="Straight Connector 25"/>
          <p:cNvCxnSpPr/>
          <p:nvPr/>
        </p:nvCxnSpPr>
        <p:spPr>
          <a:xfrm>
            <a:off x="2791611" y="6858000"/>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5014612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90127" y="1964264"/>
            <a:ext cx="19214327" cy="4487336"/>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20" name="Text Placeholder 2"/>
          <p:cNvSpPr>
            <a:spLocks noGrp="1"/>
          </p:cNvSpPr>
          <p:nvPr>
            <p:ph type="body" idx="13"/>
          </p:nvPr>
        </p:nvSpPr>
        <p:spPr>
          <a:xfrm>
            <a:off x="2590127" y="7260336"/>
            <a:ext cx="19214331" cy="1682496"/>
          </a:xfrm>
        </p:spPr>
        <p:txBody>
          <a:bodyPr anchor="b">
            <a:normAutofit/>
          </a:bodyPr>
          <a:lstStyle>
            <a:lvl1pPr marL="0" indent="0" algn="l">
              <a:spcBef>
                <a:spcPts val="0"/>
              </a:spcBef>
              <a:buNone/>
              <a:defRPr sz="55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2590125" y="8940799"/>
            <a:ext cx="19214335" cy="2810934"/>
          </a:xfrm>
        </p:spPr>
        <p:txBody>
          <a:bodyPr anchor="t">
            <a:normAutofit/>
          </a:bodyPr>
          <a:lstStyle>
            <a:lvl1pPr marL="0" indent="0" algn="l">
              <a:buNone/>
              <a:defRPr sz="35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5" name="Straight Connector 14"/>
          <p:cNvCxnSpPr/>
          <p:nvPr/>
        </p:nvCxnSpPr>
        <p:spPr>
          <a:xfrm>
            <a:off x="2791611" y="6858000"/>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7154638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4" name="Straight Connector 13"/>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312655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994026" y="1964263"/>
            <a:ext cx="3780805" cy="978747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122" y="1964264"/>
            <a:ext cx="14862179" cy="9787468"/>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4" name="Straight Connector 13"/>
          <p:cNvCxnSpPr/>
          <p:nvPr/>
        </p:nvCxnSpPr>
        <p:spPr>
          <a:xfrm>
            <a:off x="17723163" y="1981200"/>
            <a:ext cx="0" cy="975360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39575575"/>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Big Picture">
    <p:spTree>
      <p:nvGrpSpPr>
        <p:cNvPr id="1" name=""/>
        <p:cNvGrpSpPr/>
        <p:nvPr/>
      </p:nvGrpSpPr>
      <p:grpSpPr>
        <a:xfrm>
          <a:off x="0" y="0"/>
          <a:ext cx="0" cy="0"/>
          <a:chOff x="0" y="0"/>
          <a:chExt cx="0" cy="0"/>
        </a:xfrm>
      </p:grpSpPr>
      <p:sp>
        <p:nvSpPr>
          <p:cNvPr id="49" name="Picture Placeholder 13"/>
          <p:cNvSpPr>
            <a:spLocks noGrp="1"/>
          </p:cNvSpPr>
          <p:nvPr>
            <p:ph type="pic" sz="quarter" idx="14"/>
          </p:nvPr>
        </p:nvSpPr>
        <p:spPr>
          <a:xfrm>
            <a:off x="0" y="0"/>
            <a:ext cx="24377650" cy="13716000"/>
          </a:xfrm>
          <a:prstGeom prst="rect">
            <a:avLst/>
          </a:prstGeom>
          <a:solidFill>
            <a:schemeClr val="bg1">
              <a:lumMod val="95000"/>
            </a:schemeClr>
          </a:solidFill>
          <a:effectLst/>
        </p:spPr>
        <p:txBody>
          <a:bodyPr>
            <a:normAutofit/>
          </a:bodyPr>
          <a:lstStyle>
            <a:lvl1pPr marL="0" indent="0">
              <a:buNone/>
              <a:defRPr sz="2400" b="0" i="0">
                <a:ln>
                  <a:noFill/>
                </a:ln>
                <a:solidFill>
                  <a:schemeClr val="tx2"/>
                </a:solidFill>
                <a:latin typeface="Nunito Light" charset="0"/>
                <a:ea typeface="Nunito Light" charset="0"/>
                <a:cs typeface="Nunito Light" charset="0"/>
              </a:defRPr>
            </a:lvl1pPr>
          </a:lstStyle>
          <a:p>
            <a:endParaRPr lang="en-US" dirty="0"/>
          </a:p>
        </p:txBody>
      </p:sp>
    </p:spTree>
    <p:extLst>
      <p:ext uri="{BB962C8B-B14F-4D97-AF65-F5344CB8AC3E}">
        <p14:creationId xmlns:p14="http://schemas.microsoft.com/office/powerpoint/2010/main" val="2905841144"/>
      </p:ext>
    </p:extLst>
  </p:cSld>
  <p:clrMapOvr>
    <a:masterClrMapping/>
  </p:clrMapOvr>
  <p:transition advClick="0"/>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efault 1">
    <p:spTree>
      <p:nvGrpSpPr>
        <p:cNvPr id="1" name=""/>
        <p:cNvGrpSpPr/>
        <p:nvPr/>
      </p:nvGrpSpPr>
      <p:grpSpPr>
        <a:xfrm>
          <a:off x="0" y="0"/>
          <a:ext cx="0" cy="0"/>
          <a:chOff x="0" y="0"/>
          <a:chExt cx="0" cy="0"/>
        </a:xfrm>
      </p:grpSpPr>
      <p:sp>
        <p:nvSpPr>
          <p:cNvPr id="2" name="Rectangle 1"/>
          <p:cNvSpPr/>
          <p:nvPr userDrawn="1"/>
        </p:nvSpPr>
        <p:spPr>
          <a:xfrm>
            <a:off x="-2" y="0"/>
            <a:ext cx="24377651" cy="112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latin typeface="Nunito Light" charset="0"/>
            </a:endParaRPr>
          </a:p>
        </p:txBody>
      </p:sp>
    </p:spTree>
    <p:extLst>
      <p:ext uri="{BB962C8B-B14F-4D97-AF65-F5344CB8AC3E}">
        <p14:creationId xmlns:p14="http://schemas.microsoft.com/office/powerpoint/2010/main" val="16428077"/>
      </p:ext>
    </p:extLst>
  </p:cSld>
  <p:clrMapOvr>
    <a:masterClrMapping/>
  </p:clrMapOvr>
  <p:transition advClick="0"/>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59837271"/>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Default 1">
    <p:spTree>
      <p:nvGrpSpPr>
        <p:cNvPr id="1" name=""/>
        <p:cNvGrpSpPr/>
        <p:nvPr/>
      </p:nvGrpSpPr>
      <p:grpSpPr>
        <a:xfrm>
          <a:off x="0" y="0"/>
          <a:ext cx="0" cy="0"/>
          <a:chOff x="0" y="0"/>
          <a:chExt cx="0" cy="0"/>
        </a:xfrm>
      </p:grpSpPr>
      <p:sp>
        <p:nvSpPr>
          <p:cNvPr id="6" name="Rectangle 5"/>
          <p:cNvSpPr/>
          <p:nvPr userDrawn="1"/>
        </p:nvSpPr>
        <p:spPr>
          <a:xfrm>
            <a:off x="-2" y="0"/>
            <a:ext cx="24377651" cy="112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latin typeface="Nunito Light" charset="0"/>
            </a:endParaRPr>
          </a:p>
        </p:txBody>
      </p:sp>
      <p:sp>
        <p:nvSpPr>
          <p:cNvPr id="7" name="Picture Placeholder 13"/>
          <p:cNvSpPr>
            <a:spLocks noGrp="1"/>
          </p:cNvSpPr>
          <p:nvPr>
            <p:ph type="pic" sz="quarter" idx="14"/>
          </p:nvPr>
        </p:nvSpPr>
        <p:spPr>
          <a:xfrm>
            <a:off x="12188824" y="0"/>
            <a:ext cx="12188825" cy="13716000"/>
          </a:xfrm>
          <a:prstGeom prst="rect">
            <a:avLst/>
          </a:prstGeom>
          <a:solidFill>
            <a:schemeClr val="bg1">
              <a:lumMod val="95000"/>
            </a:schemeClr>
          </a:solidFill>
          <a:effectLst/>
        </p:spPr>
        <p:txBody>
          <a:bodyPr>
            <a:normAutofit/>
          </a:bodyPr>
          <a:lstStyle>
            <a:lvl1pPr marL="0" indent="0">
              <a:buNone/>
              <a:defRPr sz="2400" b="0" i="0">
                <a:ln>
                  <a:noFill/>
                </a:ln>
                <a:solidFill>
                  <a:schemeClr val="tx2"/>
                </a:solidFill>
                <a:latin typeface="Nunito Light" charset="0"/>
                <a:ea typeface="Nunito Light" charset="0"/>
                <a:cs typeface="Nunito Light" charset="0"/>
              </a:defRPr>
            </a:lvl1pPr>
          </a:lstStyle>
          <a:p>
            <a:endParaRPr lang="en-US" dirty="0"/>
          </a:p>
        </p:txBody>
      </p:sp>
    </p:spTree>
    <p:extLst>
      <p:ext uri="{BB962C8B-B14F-4D97-AF65-F5344CB8AC3E}">
        <p14:creationId xmlns:p14="http://schemas.microsoft.com/office/powerpoint/2010/main" val="3835667164"/>
      </p:ext>
    </p:extLst>
  </p:cSld>
  <p:clrMapOvr>
    <a:masterClrMapping/>
  </p:clrMapOvr>
  <p:transition advClick="0"/>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33556"/>
            <a:ext cx="24377650" cy="2139028"/>
          </a:xfrm>
          <a:prstGeom prst="rect">
            <a:avLst/>
          </a:prstGeom>
        </p:spPr>
        <p:txBody>
          <a:bodyPr anchor="ctr"/>
          <a:lstStyle>
            <a:lvl1pPr>
              <a:defRPr b="1" baseline="0">
                <a:solidFill>
                  <a:schemeClr val="bg1"/>
                </a:solidFill>
                <a:latin typeface="Arial" pitchFamily="34" charset="0"/>
                <a:cs typeface="Arial" pitchFamily="34" charset="0"/>
              </a:defRPr>
            </a:lvl1pPr>
          </a:lstStyle>
          <a:p>
            <a:r>
              <a:rPr lang="en-US" altLang="ko-KR" dirty="0" smtClean="0"/>
              <a:t> Click to add title</a:t>
            </a:r>
            <a:endParaRPr lang="ko-KR" altLang="en-US" dirty="0"/>
          </a:p>
        </p:txBody>
      </p:sp>
      <p:sp>
        <p:nvSpPr>
          <p:cNvPr id="3" name="Content Placeholder 2"/>
          <p:cNvSpPr>
            <a:spLocks noGrp="1"/>
          </p:cNvSpPr>
          <p:nvPr>
            <p:ph idx="1"/>
          </p:nvPr>
        </p:nvSpPr>
        <p:spPr>
          <a:xfrm>
            <a:off x="1218883" y="3200402"/>
            <a:ext cx="21939885" cy="921296"/>
          </a:xfrm>
          <a:prstGeom prst="rect">
            <a:avLst/>
          </a:prstGeom>
        </p:spPr>
        <p:txBody>
          <a:bodyPr anchor="ctr"/>
          <a:lstStyle>
            <a:lvl1pPr marL="0" indent="0">
              <a:buNone/>
              <a:defRPr sz="4000">
                <a:solidFill>
                  <a:schemeClr val="bg1"/>
                </a:solidFill>
              </a:defRPr>
            </a:lvl1pPr>
          </a:lstStyle>
          <a:p>
            <a:pPr lvl="0"/>
            <a:r>
              <a:rPr lang="en-US" altLang="ko-KR" dirty="0" smtClean="0"/>
              <a:t>Click to edit Master text styles</a:t>
            </a:r>
          </a:p>
        </p:txBody>
      </p:sp>
      <p:sp>
        <p:nvSpPr>
          <p:cNvPr id="4" name="Content Placeholder 2"/>
          <p:cNvSpPr>
            <a:spLocks noGrp="1"/>
          </p:cNvSpPr>
          <p:nvPr>
            <p:ph idx="10"/>
          </p:nvPr>
        </p:nvSpPr>
        <p:spPr>
          <a:xfrm>
            <a:off x="1246459" y="4553744"/>
            <a:ext cx="21939885" cy="7200800"/>
          </a:xfrm>
          <a:prstGeom prst="rect">
            <a:avLst/>
          </a:prstGeom>
        </p:spPr>
        <p:txBody>
          <a:bodyPr lIns="396000" anchor="t"/>
          <a:lstStyle>
            <a:lvl1pPr marL="0" indent="0">
              <a:buNone/>
              <a:defRPr sz="2800">
                <a:solidFill>
                  <a:schemeClr val="bg1"/>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3394670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29088" y="3505212"/>
            <a:ext cx="16313127" cy="3645028"/>
          </a:xfrm>
        </p:spPr>
        <p:txBody>
          <a:bodyPr anchor="b">
            <a:normAutofit/>
          </a:bodyPr>
          <a:lstStyle>
            <a:lvl1pPr algn="ctr">
              <a:defRPr sz="8798"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4029084" y="7692103"/>
            <a:ext cx="16313131" cy="1909094"/>
          </a:xfrm>
        </p:spPr>
        <p:txBody>
          <a:bodyPr anchor="t">
            <a:normAutofit/>
          </a:bodyPr>
          <a:lstStyle>
            <a:lvl1pPr marL="0" indent="0" algn="ctr">
              <a:buNone/>
              <a:defRPr sz="47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6" name="Straight Connector 15"/>
          <p:cNvCxnSpPr/>
          <p:nvPr/>
        </p:nvCxnSpPr>
        <p:spPr>
          <a:xfrm>
            <a:off x="4024398" y="7421170"/>
            <a:ext cx="1632250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749518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96220" y="5120640"/>
            <a:ext cx="9434151" cy="662025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2359468" y="5120640"/>
            <a:ext cx="9434151" cy="662025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0628949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125" y="5317066"/>
            <a:ext cx="9434151" cy="1152524"/>
          </a:xfrm>
        </p:spPr>
        <p:txBody>
          <a:bodyPr anchor="b">
            <a:noAutofit/>
          </a:bodyPr>
          <a:lstStyle>
            <a:lvl1pPr marL="0" indent="0">
              <a:spcBef>
                <a:spcPts val="1344"/>
              </a:spcBef>
              <a:spcAft>
                <a:spcPts val="1200"/>
              </a:spcAft>
              <a:buNone/>
              <a:defRPr sz="5599" b="0">
                <a:solidFill>
                  <a:schemeClr val="accent1"/>
                </a:solidFill>
              </a:defRPr>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US" smtClean="0"/>
              <a:t>Click to edit Master text styles</a:t>
            </a:r>
          </a:p>
        </p:txBody>
      </p:sp>
      <p:sp>
        <p:nvSpPr>
          <p:cNvPr id="4" name="Content Placeholder 3"/>
          <p:cNvSpPr>
            <a:spLocks noGrp="1"/>
          </p:cNvSpPr>
          <p:nvPr>
            <p:ph sz="half" idx="2"/>
          </p:nvPr>
        </p:nvSpPr>
        <p:spPr>
          <a:xfrm>
            <a:off x="2590125" y="6486525"/>
            <a:ext cx="9434151" cy="526521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2358121" y="5317066"/>
            <a:ext cx="9434151" cy="1152524"/>
          </a:xfrm>
        </p:spPr>
        <p:txBody>
          <a:bodyPr anchor="b">
            <a:noAutofit/>
          </a:bodyPr>
          <a:lstStyle>
            <a:lvl1pPr marL="0" indent="0">
              <a:spcBef>
                <a:spcPts val="1344"/>
              </a:spcBef>
              <a:spcAft>
                <a:spcPts val="1200"/>
              </a:spcAft>
              <a:buNone/>
              <a:defRPr sz="5599" b="0">
                <a:solidFill>
                  <a:schemeClr val="accent1"/>
                </a:solidFill>
              </a:defRPr>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US" smtClean="0"/>
              <a:t>Click to edit Master text styles</a:t>
            </a:r>
          </a:p>
        </p:txBody>
      </p:sp>
      <p:sp>
        <p:nvSpPr>
          <p:cNvPr id="6" name="Content Placeholder 5"/>
          <p:cNvSpPr>
            <a:spLocks noGrp="1"/>
          </p:cNvSpPr>
          <p:nvPr>
            <p:ph sz="quarter" idx="4"/>
          </p:nvPr>
        </p:nvSpPr>
        <p:spPr>
          <a:xfrm>
            <a:off x="12358121" y="6486525"/>
            <a:ext cx="9434151" cy="526521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cxnSp>
        <p:nvCxnSpPr>
          <p:cNvPr id="18" name="Straight Connector 17"/>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5300878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cxnSp>
        <p:nvCxnSpPr>
          <p:cNvPr id="14" name="Straight Connector 13"/>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516929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2004834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6949" y="2777068"/>
            <a:ext cx="7434973" cy="2743200"/>
          </a:xfrm>
        </p:spPr>
        <p:txBody>
          <a:bodyPr anchor="b">
            <a:normAutofit/>
          </a:bodyPr>
          <a:lstStyle>
            <a:lvl1pPr algn="ctr">
              <a:defRPr sz="4799" b="0"/>
            </a:lvl1pPr>
          </a:lstStyle>
          <a:p>
            <a:r>
              <a:rPr lang="en-US" smtClean="0"/>
              <a:t>Click to edit Master title style</a:t>
            </a:r>
            <a:endParaRPr lang="en-US" dirty="0"/>
          </a:p>
        </p:txBody>
      </p:sp>
      <p:sp>
        <p:nvSpPr>
          <p:cNvPr id="3" name="Content Placeholder 2"/>
          <p:cNvSpPr>
            <a:spLocks noGrp="1"/>
          </p:cNvSpPr>
          <p:nvPr>
            <p:ph idx="1"/>
          </p:nvPr>
        </p:nvSpPr>
        <p:spPr>
          <a:xfrm>
            <a:off x="10834514" y="1964263"/>
            <a:ext cx="10936083" cy="978747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6949" y="6062130"/>
            <a:ext cx="7434973" cy="4876808"/>
          </a:xfrm>
        </p:spPr>
        <p:txBody>
          <a:bodyPr anchor="t">
            <a:normAutofit/>
          </a:bodyPr>
          <a:lstStyle>
            <a:lvl1pPr marL="0" indent="0" algn="ctr">
              <a:buNone/>
              <a:defRPr sz="3199"/>
            </a:lvl1pPr>
            <a:lvl2pPr marL="914171" indent="0">
              <a:buNone/>
              <a:defRPr sz="2399"/>
            </a:lvl2pPr>
            <a:lvl3pPr marL="1828343" indent="0">
              <a:buNone/>
              <a:defRPr sz="2000"/>
            </a:lvl3pPr>
            <a:lvl4pPr marL="2742514" indent="0">
              <a:buNone/>
              <a:defRPr sz="1800"/>
            </a:lvl4pPr>
            <a:lvl5pPr marL="3656686" indent="0">
              <a:buNone/>
              <a:defRPr sz="1800"/>
            </a:lvl5pPr>
            <a:lvl6pPr marL="4570857" indent="0">
              <a:buNone/>
              <a:defRPr sz="1800"/>
            </a:lvl6pPr>
            <a:lvl7pPr marL="5485028" indent="0">
              <a:buNone/>
              <a:defRPr sz="1800"/>
            </a:lvl7pPr>
            <a:lvl8pPr marL="6399200" indent="0">
              <a:buNone/>
              <a:defRPr sz="1800"/>
            </a:lvl8pPr>
            <a:lvl9pPr marL="7313371"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cxnSp>
        <p:nvCxnSpPr>
          <p:cNvPr id="16" name="Straight Connector 15"/>
          <p:cNvCxnSpPr/>
          <p:nvPr/>
        </p:nvCxnSpPr>
        <p:spPr>
          <a:xfrm>
            <a:off x="2791611" y="5825066"/>
            <a:ext cx="702716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551499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90123" y="3767664"/>
            <a:ext cx="12480381" cy="2743200"/>
          </a:xfrm>
        </p:spPr>
        <p:txBody>
          <a:bodyPr anchor="b">
            <a:normAutofit/>
          </a:bodyPr>
          <a:lstStyle>
            <a:lvl1pPr algn="ctr">
              <a:defRPr sz="5599"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16185447" y="2082800"/>
            <a:ext cx="6125099" cy="95504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3199"/>
            </a:lvl1pPr>
            <a:lvl2pPr marL="914171" indent="0">
              <a:buNone/>
              <a:defRPr sz="3199"/>
            </a:lvl2pPr>
            <a:lvl3pPr marL="1828343" indent="0">
              <a:buNone/>
              <a:defRPr sz="3199"/>
            </a:lvl3pPr>
            <a:lvl4pPr marL="2742514" indent="0">
              <a:buNone/>
              <a:defRPr sz="3199"/>
            </a:lvl4pPr>
            <a:lvl5pPr marL="3656686" indent="0">
              <a:buNone/>
              <a:defRPr sz="3199"/>
            </a:lvl5pPr>
            <a:lvl6pPr marL="4570857" indent="0">
              <a:buNone/>
              <a:defRPr sz="3199"/>
            </a:lvl6pPr>
            <a:lvl7pPr marL="5485028" indent="0">
              <a:buNone/>
              <a:defRPr sz="3199"/>
            </a:lvl7pPr>
            <a:lvl8pPr marL="6399200" indent="0">
              <a:buNone/>
              <a:defRPr sz="3199"/>
            </a:lvl8pPr>
            <a:lvl9pPr marL="7313371" indent="0">
              <a:buNone/>
              <a:defRPr sz="3199"/>
            </a:lvl9pPr>
          </a:lstStyle>
          <a:p>
            <a:r>
              <a:rPr lang="en-US" smtClean="0"/>
              <a:t>Click icon to add picture</a:t>
            </a:r>
            <a:endParaRPr lang="en-US" dirty="0"/>
          </a:p>
        </p:txBody>
      </p:sp>
      <p:sp>
        <p:nvSpPr>
          <p:cNvPr id="4" name="Text Placeholder 3"/>
          <p:cNvSpPr>
            <a:spLocks noGrp="1"/>
          </p:cNvSpPr>
          <p:nvPr>
            <p:ph type="body" sz="half" idx="2"/>
          </p:nvPr>
        </p:nvSpPr>
        <p:spPr>
          <a:xfrm>
            <a:off x="2590123" y="6510864"/>
            <a:ext cx="12480381" cy="3657600"/>
          </a:xfrm>
        </p:spPr>
        <p:txBody>
          <a:bodyPr anchor="t">
            <a:normAutofit/>
          </a:bodyPr>
          <a:lstStyle>
            <a:lvl1pPr marL="0" indent="0" algn="ctr">
              <a:buNone/>
              <a:defRPr sz="3599"/>
            </a:lvl1pPr>
            <a:lvl2pPr marL="914171" indent="0">
              <a:buNone/>
              <a:defRPr sz="2399"/>
            </a:lvl2pPr>
            <a:lvl3pPr marL="1828343" indent="0">
              <a:buNone/>
              <a:defRPr sz="2000"/>
            </a:lvl3pPr>
            <a:lvl4pPr marL="2742514" indent="0">
              <a:buNone/>
              <a:defRPr sz="1800"/>
            </a:lvl4pPr>
            <a:lvl5pPr marL="3656686" indent="0">
              <a:buNone/>
              <a:defRPr sz="1800"/>
            </a:lvl5pPr>
            <a:lvl6pPr marL="4570857" indent="0">
              <a:buNone/>
              <a:defRPr sz="1800"/>
            </a:lvl6pPr>
            <a:lvl7pPr marL="5485028" indent="0">
              <a:buNone/>
              <a:defRPr sz="1800"/>
            </a:lvl7pPr>
            <a:lvl8pPr marL="6399200" indent="0">
              <a:buNone/>
              <a:defRPr sz="1800"/>
            </a:lvl8pPr>
            <a:lvl9pPr marL="7313371"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0575695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31464" y="0"/>
            <a:ext cx="24453554" cy="13712428"/>
            <a:chOff x="-15736" y="0"/>
            <a:chExt cx="12229962" cy="6856214"/>
          </a:xfrm>
        </p:grpSpPr>
        <p:pic>
          <p:nvPicPr>
            <p:cNvPr id="8" name="Picture 7" descr="HD-PanelContent.png"/>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9" name="Rectangle 8"/>
            <p:cNvSpPr/>
            <p:nvPr/>
          </p:nvSpPr>
          <p:spPr>
            <a:xfrm>
              <a:off x="608012" y="609600"/>
              <a:ext cx="10972800" cy="5638800"/>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4">
              <a:extLst>
                <a:ext uri="{28A0092B-C50C-407E-A947-70E740481C1C}">
                  <a14:useLocalDpi xmlns:a14="http://schemas.microsoft.com/office/drawing/2010/main" val="0"/>
                </a:ext>
              </a:extLst>
            </a:blip>
            <a:srcRect/>
            <a:stretch/>
          </p:blipFill>
          <p:spPr>
            <a:xfrm>
              <a:off x="-15736" y="3153832"/>
              <a:ext cx="777240" cy="606425"/>
            </a:xfrm>
            <a:prstGeom prst="rect">
              <a:avLst/>
            </a:prstGeom>
          </p:spPr>
        </p:pic>
        <p:pic>
          <p:nvPicPr>
            <p:cNvPr id="11" name="Picture 10" descr="HDRibbonContent-UniformTrim.png"/>
            <p:cNvPicPr>
              <a:picLocks noChangeAspect="1"/>
            </p:cNvPicPr>
            <p:nvPr/>
          </p:nvPicPr>
          <p:blipFill rotWithShape="1">
            <a:blip r:embed="rId24">
              <a:extLst>
                <a:ext uri="{28A0092B-C50C-407E-A947-70E740481C1C}">
                  <a14:useLocalDpi xmlns:a14="http://schemas.microsoft.com/office/drawing/2010/main" val="0"/>
                </a:ext>
              </a:extLst>
            </a:blip>
            <a:srcRect/>
            <a:stretch/>
          </p:blipFill>
          <p:spPr>
            <a:xfrm>
              <a:off x="11436986" y="3153832"/>
              <a:ext cx="777240" cy="606425"/>
            </a:xfrm>
            <a:prstGeom prst="rect">
              <a:avLst/>
            </a:prstGeom>
          </p:spPr>
        </p:pic>
      </p:grpSp>
      <p:sp>
        <p:nvSpPr>
          <p:cNvPr id="2" name="Title Placeholder 1"/>
          <p:cNvSpPr>
            <a:spLocks noGrp="1"/>
          </p:cNvSpPr>
          <p:nvPr>
            <p:ph type="title"/>
          </p:nvPr>
        </p:nvSpPr>
        <p:spPr>
          <a:xfrm>
            <a:off x="2590130" y="1964265"/>
            <a:ext cx="19197391" cy="2607734"/>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90128" y="5113864"/>
            <a:ext cx="19197391" cy="663787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7350482" y="11938000"/>
            <a:ext cx="3199567" cy="558800"/>
          </a:xfrm>
          <a:prstGeom prst="rect">
            <a:avLst/>
          </a:prstGeom>
        </p:spPr>
        <p:txBody>
          <a:bodyPr vert="horz" lIns="91440" tIns="45720" rIns="91440" bIns="45720" rtlCol="0" anchor="ctr"/>
          <a:lstStyle>
            <a:lvl1pPr algn="r">
              <a:defRPr sz="2000" b="0" i="0">
                <a:solidFill>
                  <a:schemeClr val="tx1"/>
                </a:solidFill>
                <a:effectLst/>
                <a:latin typeface="+mn-lt"/>
              </a:defRPr>
            </a:lvl1pPr>
          </a:lstStyle>
          <a:p>
            <a:fld id="{C764DE79-268F-4C1A-8933-263129D2AF90}" type="datetimeFigureOut">
              <a:rPr lang="en-US" smtClean="0"/>
              <a:t>1/5/2021</a:t>
            </a:fld>
            <a:endParaRPr lang="en-US" dirty="0"/>
          </a:p>
        </p:txBody>
      </p:sp>
      <p:sp>
        <p:nvSpPr>
          <p:cNvPr id="5" name="Footer Placeholder 4"/>
          <p:cNvSpPr>
            <a:spLocks noGrp="1"/>
          </p:cNvSpPr>
          <p:nvPr>
            <p:ph type="ftr" sz="quarter" idx="3"/>
          </p:nvPr>
        </p:nvSpPr>
        <p:spPr>
          <a:xfrm>
            <a:off x="2590127" y="11938000"/>
            <a:ext cx="14607995" cy="558800"/>
          </a:xfrm>
          <a:prstGeom prst="rect">
            <a:avLst/>
          </a:prstGeom>
        </p:spPr>
        <p:txBody>
          <a:bodyPr vert="horz" lIns="91440" tIns="45720" rIns="91440" bIns="45720" rtlCol="0" anchor="ctr"/>
          <a:lstStyle>
            <a:lvl1pPr algn="l">
              <a:defRPr sz="2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20702411" y="11938000"/>
            <a:ext cx="1085111" cy="558800"/>
          </a:xfrm>
          <a:prstGeom prst="rect">
            <a:avLst/>
          </a:prstGeom>
        </p:spPr>
        <p:txBody>
          <a:bodyPr vert="horz" lIns="91440" tIns="45720" rIns="91440" bIns="45720" rtlCol="0" anchor="ctr"/>
          <a:lstStyle>
            <a:lvl1pPr algn="r">
              <a:defRPr sz="2000" b="0" i="0">
                <a:solidFill>
                  <a:schemeClr val="tx1"/>
                </a:solidFill>
                <a:effectLst/>
                <a:latin typeface="+mn-lt"/>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4150243006"/>
      </p:ext>
    </p:extLst>
  </p:cSld>
  <p:clrMap bg1="lt1" tx1="dk1" bg2="lt2" tx2="dk2" accent1="accent1" accent2="accent2" accent3="accent3" accent4="accent4" accent5="accent5" accent6="accent6" hlink="hlink" folHlink="folHlink"/>
  <p:sldLayoutIdLst>
    <p:sldLayoutId id="2147484032"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 id="2147484043" r:id="rId12"/>
    <p:sldLayoutId id="2147484044" r:id="rId13"/>
    <p:sldLayoutId id="2147484045" r:id="rId14"/>
    <p:sldLayoutId id="2147484046" r:id="rId15"/>
    <p:sldLayoutId id="2147484047" r:id="rId16"/>
    <p:sldLayoutId id="2147484048" r:id="rId17"/>
    <p:sldLayoutId id="2147484049" r:id="rId18"/>
    <p:sldLayoutId id="2147484050" r:id="rId19"/>
    <p:sldLayoutId id="2147484051" r:id="rId20"/>
    <p:sldLayoutId id="2147484059" r:id="rId21"/>
  </p:sldLayoutIdLst>
  <p:hf hdr="0" ftr="0" dt="0"/>
  <p:txStyles>
    <p:titleStyle>
      <a:lvl1pPr algn="ctr" defTabSz="914171" rtl="0" eaLnBrk="1" latinLnBrk="0" hangingPunct="1">
        <a:spcBef>
          <a:spcPct val="0"/>
        </a:spcBef>
        <a:buNone/>
        <a:defRPr sz="8798"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571357" indent="-571357" algn="l" defTabSz="914171" rtl="0" eaLnBrk="1" latinLnBrk="0" hangingPunct="1">
        <a:spcBef>
          <a:spcPct val="20000"/>
        </a:spcBef>
        <a:spcAft>
          <a:spcPts val="1200"/>
        </a:spcAft>
        <a:buClr>
          <a:schemeClr val="accent1"/>
        </a:buClr>
        <a:buSzPct val="115000"/>
        <a:buFont typeface="Arial"/>
        <a:buChar char="•"/>
        <a:defRPr sz="4799" kern="1200" cap="none">
          <a:solidFill>
            <a:schemeClr val="tx1">
              <a:lumMod val="85000"/>
              <a:lumOff val="15000"/>
            </a:schemeClr>
          </a:solidFill>
          <a:effectLst/>
          <a:latin typeface="+mn-lt"/>
          <a:ea typeface="+mn-ea"/>
          <a:cs typeface="+mn-cs"/>
        </a:defRPr>
      </a:lvl1pPr>
      <a:lvl2pPr marL="1485529" indent="-571357" algn="l" defTabSz="914171" rtl="0" eaLnBrk="1" latinLnBrk="0" hangingPunct="1">
        <a:spcBef>
          <a:spcPct val="20000"/>
        </a:spcBef>
        <a:spcAft>
          <a:spcPts val="1200"/>
        </a:spcAft>
        <a:buClr>
          <a:schemeClr val="accent1"/>
        </a:buClr>
        <a:buSzPct val="115000"/>
        <a:buFont typeface="Arial"/>
        <a:buChar char="•"/>
        <a:defRPr sz="3999" kern="1200" cap="none">
          <a:solidFill>
            <a:schemeClr val="tx1">
              <a:lumMod val="85000"/>
              <a:lumOff val="15000"/>
            </a:schemeClr>
          </a:solidFill>
          <a:effectLst/>
          <a:latin typeface="+mn-lt"/>
          <a:ea typeface="+mn-ea"/>
          <a:cs typeface="+mn-cs"/>
        </a:defRPr>
      </a:lvl2pPr>
      <a:lvl3pPr marL="2399700" indent="-571357" algn="l" defTabSz="914171" rtl="0" eaLnBrk="1" latinLnBrk="0" hangingPunct="1">
        <a:spcBef>
          <a:spcPct val="20000"/>
        </a:spcBef>
        <a:spcAft>
          <a:spcPts val="1200"/>
        </a:spcAft>
        <a:buClr>
          <a:schemeClr val="accent1"/>
        </a:buClr>
        <a:buSzPct val="115000"/>
        <a:buFont typeface="Arial"/>
        <a:buChar char="•"/>
        <a:defRPr sz="3599" kern="1200" cap="none">
          <a:solidFill>
            <a:schemeClr val="tx1">
              <a:lumMod val="85000"/>
              <a:lumOff val="15000"/>
            </a:schemeClr>
          </a:solidFill>
          <a:effectLst/>
          <a:latin typeface="+mn-lt"/>
          <a:ea typeface="+mn-ea"/>
          <a:cs typeface="+mn-cs"/>
        </a:defRPr>
      </a:lvl3pPr>
      <a:lvl4pPr marL="3085328" indent="-342814" algn="l" defTabSz="914171" rtl="0" eaLnBrk="1" latinLnBrk="0" hangingPunct="1">
        <a:spcBef>
          <a:spcPct val="20000"/>
        </a:spcBef>
        <a:spcAft>
          <a:spcPts val="1200"/>
        </a:spcAft>
        <a:buClr>
          <a:schemeClr val="accent1"/>
        </a:buClr>
        <a:buSzPct val="115000"/>
        <a:buFont typeface="Arial"/>
        <a:buChar char="•"/>
        <a:defRPr sz="3199" kern="1200" cap="none">
          <a:solidFill>
            <a:schemeClr val="tx1">
              <a:lumMod val="85000"/>
              <a:lumOff val="15000"/>
            </a:schemeClr>
          </a:solidFill>
          <a:effectLst/>
          <a:latin typeface="+mn-lt"/>
          <a:ea typeface="+mn-ea"/>
          <a:cs typeface="+mn-cs"/>
        </a:defRPr>
      </a:lvl4pPr>
      <a:lvl5pPr marL="3999500" indent="-342814"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5pPr>
      <a:lvl6pPr marL="5027943"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6pPr>
      <a:lvl7pPr marL="5942114"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7pPr>
      <a:lvl8pPr marL="6856286"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8pPr>
      <a:lvl9pPr marL="7770457"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9pPr>
    </p:bodyStyle>
    <p:otherStyle>
      <a:defPPr>
        <a:defRPr lang="en-US"/>
      </a:defPPr>
      <a:lvl1pPr marL="0" algn="l" defTabSz="914171" rtl="0" eaLnBrk="1" latinLnBrk="0" hangingPunct="1">
        <a:defRPr sz="3599" kern="1200">
          <a:solidFill>
            <a:schemeClr val="tx1"/>
          </a:solidFill>
          <a:latin typeface="+mn-lt"/>
          <a:ea typeface="+mn-ea"/>
          <a:cs typeface="+mn-cs"/>
        </a:defRPr>
      </a:lvl1pPr>
      <a:lvl2pPr marL="914171" algn="l" defTabSz="914171" rtl="0" eaLnBrk="1" latinLnBrk="0" hangingPunct="1">
        <a:defRPr sz="3599" kern="1200">
          <a:solidFill>
            <a:schemeClr val="tx1"/>
          </a:solidFill>
          <a:latin typeface="+mn-lt"/>
          <a:ea typeface="+mn-ea"/>
          <a:cs typeface="+mn-cs"/>
        </a:defRPr>
      </a:lvl2pPr>
      <a:lvl3pPr marL="1828343" algn="l" defTabSz="914171" rtl="0" eaLnBrk="1" latinLnBrk="0" hangingPunct="1">
        <a:defRPr sz="3599" kern="1200">
          <a:solidFill>
            <a:schemeClr val="tx1"/>
          </a:solidFill>
          <a:latin typeface="+mn-lt"/>
          <a:ea typeface="+mn-ea"/>
          <a:cs typeface="+mn-cs"/>
        </a:defRPr>
      </a:lvl3pPr>
      <a:lvl4pPr marL="2742514" algn="l" defTabSz="914171" rtl="0" eaLnBrk="1" latinLnBrk="0" hangingPunct="1">
        <a:defRPr sz="3599" kern="1200">
          <a:solidFill>
            <a:schemeClr val="tx1"/>
          </a:solidFill>
          <a:latin typeface="+mn-lt"/>
          <a:ea typeface="+mn-ea"/>
          <a:cs typeface="+mn-cs"/>
        </a:defRPr>
      </a:lvl4pPr>
      <a:lvl5pPr marL="3656686" algn="l" defTabSz="914171" rtl="0" eaLnBrk="1" latinLnBrk="0" hangingPunct="1">
        <a:defRPr sz="3599" kern="1200">
          <a:solidFill>
            <a:schemeClr val="tx1"/>
          </a:solidFill>
          <a:latin typeface="+mn-lt"/>
          <a:ea typeface="+mn-ea"/>
          <a:cs typeface="+mn-cs"/>
        </a:defRPr>
      </a:lvl5pPr>
      <a:lvl6pPr marL="4570857" algn="l" defTabSz="914171" rtl="0" eaLnBrk="1" latinLnBrk="0" hangingPunct="1">
        <a:defRPr sz="3599" kern="1200">
          <a:solidFill>
            <a:schemeClr val="tx1"/>
          </a:solidFill>
          <a:latin typeface="+mn-lt"/>
          <a:ea typeface="+mn-ea"/>
          <a:cs typeface="+mn-cs"/>
        </a:defRPr>
      </a:lvl6pPr>
      <a:lvl7pPr marL="5485028" algn="l" defTabSz="914171" rtl="0" eaLnBrk="1" latinLnBrk="0" hangingPunct="1">
        <a:defRPr sz="3599" kern="1200">
          <a:solidFill>
            <a:schemeClr val="tx1"/>
          </a:solidFill>
          <a:latin typeface="+mn-lt"/>
          <a:ea typeface="+mn-ea"/>
          <a:cs typeface="+mn-cs"/>
        </a:defRPr>
      </a:lvl7pPr>
      <a:lvl8pPr marL="6399200" algn="l" defTabSz="914171" rtl="0" eaLnBrk="1" latinLnBrk="0" hangingPunct="1">
        <a:defRPr sz="3599" kern="1200">
          <a:solidFill>
            <a:schemeClr val="tx1"/>
          </a:solidFill>
          <a:latin typeface="+mn-lt"/>
          <a:ea typeface="+mn-ea"/>
          <a:cs typeface="+mn-cs"/>
        </a:defRPr>
      </a:lvl8pPr>
      <a:lvl9pPr marL="7313371" algn="l" defTabSz="914171"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21.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p:cNvPicPr>
            <a:picLocks noGrp="1" noChangeAspect="1"/>
          </p:cNvPicPr>
          <p:nvPr>
            <p:ph type="pic" sz="quarter" idx="14"/>
          </p:nvPr>
        </p:nvPicPr>
        <p:blipFill>
          <a:blip r:embed="rId3" cstate="print">
            <a:extLst>
              <a:ext uri="{28A0092B-C50C-407E-A947-70E740481C1C}">
                <a14:useLocalDpi xmlns:a14="http://schemas.microsoft.com/office/drawing/2010/main"/>
              </a:ext>
            </a:extLst>
          </a:blip>
          <a:srcRect t="5" b="5"/>
          <a:stretch>
            <a:fillRect/>
          </a:stretch>
        </p:blipFill>
        <p:spPr/>
      </p:pic>
      <p:sp>
        <p:nvSpPr>
          <p:cNvPr id="32" name="Rectangle 31"/>
          <p:cNvSpPr/>
          <p:nvPr/>
        </p:nvSpPr>
        <p:spPr>
          <a:xfrm>
            <a:off x="-1" y="0"/>
            <a:ext cx="24377651" cy="13716000"/>
          </a:xfrm>
          <a:prstGeom prst="rect">
            <a:avLst/>
          </a:prstGeom>
          <a:gradFill flip="none" rotWithShape="1">
            <a:gsLst>
              <a:gs pos="4000">
                <a:schemeClr val="accent1">
                  <a:alpha val="91000"/>
                </a:schemeClr>
              </a:gs>
              <a:gs pos="100000">
                <a:schemeClr val="accent2">
                  <a:alpha val="78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latin typeface="Nunito Light" charset="0"/>
            </a:endParaRPr>
          </a:p>
        </p:txBody>
      </p:sp>
      <p:sp>
        <p:nvSpPr>
          <p:cNvPr id="312" name="TextBox 311"/>
          <p:cNvSpPr txBox="1"/>
          <p:nvPr/>
        </p:nvSpPr>
        <p:spPr>
          <a:xfrm>
            <a:off x="9716265" y="9864878"/>
            <a:ext cx="14422539" cy="2246769"/>
          </a:xfrm>
          <a:prstGeom prst="rect">
            <a:avLst/>
          </a:prstGeom>
          <a:noFill/>
        </p:spPr>
        <p:txBody>
          <a:bodyPr wrap="none" rtlCol="0">
            <a:spAutoFit/>
          </a:bodyPr>
          <a:lstStyle/>
          <a:p>
            <a:pPr algn="ctr"/>
            <a:r>
              <a:rPr lang="id-ID" sz="14000" b="1" spc="1600" dirty="0" smtClean="0">
                <a:solidFill>
                  <a:schemeClr val="bg2"/>
                </a:solidFill>
                <a:latin typeface="Oswald" charset="0"/>
                <a:ea typeface="Oswald" charset="0"/>
                <a:cs typeface="Oswald" charset="0"/>
              </a:rPr>
              <a:t>Pertemuan 13</a:t>
            </a:r>
            <a:endParaRPr lang="en-US" sz="14000" b="1" spc="1600" dirty="0">
              <a:solidFill>
                <a:schemeClr val="bg2"/>
              </a:solidFill>
              <a:latin typeface="Oswald" charset="0"/>
              <a:ea typeface="Oswald" charset="0"/>
              <a:cs typeface="Oswald" charset="0"/>
            </a:endParaRPr>
          </a:p>
        </p:txBody>
      </p:sp>
      <p:sp>
        <p:nvSpPr>
          <p:cNvPr id="313" name="TextBox 312"/>
          <p:cNvSpPr txBox="1"/>
          <p:nvPr/>
        </p:nvSpPr>
        <p:spPr>
          <a:xfrm>
            <a:off x="4107622" y="4470773"/>
            <a:ext cx="16297936" cy="3046988"/>
          </a:xfrm>
          <a:prstGeom prst="rect">
            <a:avLst/>
          </a:prstGeom>
          <a:noFill/>
        </p:spPr>
        <p:txBody>
          <a:bodyPr wrap="square" rtlCol="0">
            <a:spAutoFit/>
          </a:bodyPr>
          <a:lstStyle/>
          <a:p>
            <a:pPr algn="ctr"/>
            <a:r>
              <a:rPr lang="id-ID" sz="9600" b="1" dirty="0">
                <a:solidFill>
                  <a:srgbClr val="C00000"/>
                </a:solidFill>
                <a:latin typeface="Agency FB" pitchFamily="34" charset="0"/>
              </a:rPr>
              <a:t>MENINGKATKAN PROSES PENGAMBILAN KEPUTUSAN</a:t>
            </a:r>
          </a:p>
        </p:txBody>
      </p:sp>
      <p:pic>
        <p:nvPicPr>
          <p:cNvPr id="2" name="Picture 1"/>
          <p:cNvPicPr>
            <a:picLocks noChangeAspect="1"/>
          </p:cNvPicPr>
          <p:nvPr/>
        </p:nvPicPr>
        <p:blipFill>
          <a:blip r:embed="rId4"/>
          <a:stretch>
            <a:fillRect/>
          </a:stretch>
        </p:blipFill>
        <p:spPr>
          <a:xfrm>
            <a:off x="402168" y="6857999"/>
            <a:ext cx="9575549" cy="6642847"/>
          </a:xfrm>
          <a:prstGeom prst="rect">
            <a:avLst/>
          </a:prstGeom>
        </p:spPr>
      </p:pic>
    </p:spTree>
    <p:extLst>
      <p:ext uri="{BB962C8B-B14F-4D97-AF65-F5344CB8AC3E}">
        <p14:creationId xmlns:p14="http://schemas.microsoft.com/office/powerpoint/2010/main" val="152279667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66"/>
          </a:solidFill>
        </p:spPr>
        <p:txBody>
          <a:bodyPr/>
          <a:lstStyle/>
          <a:p>
            <a:pPr>
              <a:defRPr/>
            </a:pPr>
            <a:r>
              <a:rPr lang="en-US" sz="5600" b="1" dirty="0" err="1">
                <a:solidFill>
                  <a:srgbClr val="7030A0"/>
                </a:solidFill>
                <a:effectLst>
                  <a:outerShdw blurRad="38100" dist="38100" dir="2700000" algn="tl">
                    <a:srgbClr val="000000">
                      <a:alpha val="43137"/>
                    </a:srgbClr>
                  </a:outerShdw>
                </a:effectLst>
              </a:rPr>
              <a:t>Konsep</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Pembuatan</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Keputusan</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dlm</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Kerangka</a:t>
            </a:r>
            <a:r>
              <a:rPr lang="en-US" sz="5600" b="1" dirty="0">
                <a:solidFill>
                  <a:srgbClr val="7030A0"/>
                </a:solidFill>
                <a:effectLst>
                  <a:outerShdw blurRad="38100" dist="38100" dir="2700000" algn="tl">
                    <a:srgbClr val="000000">
                      <a:alpha val="43137"/>
                    </a:srgbClr>
                  </a:outerShdw>
                </a:effectLst>
              </a:rPr>
              <a:t> SIM (</a:t>
            </a:r>
            <a:r>
              <a:rPr lang="en-US" sz="5600" b="1" dirty="0" err="1">
                <a:solidFill>
                  <a:srgbClr val="7030A0"/>
                </a:solidFill>
                <a:effectLst>
                  <a:outerShdw blurRad="38100" dist="38100" dir="2700000" algn="tl">
                    <a:srgbClr val="000000">
                      <a:alpha val="43137"/>
                    </a:srgbClr>
                  </a:outerShdw>
                </a:effectLst>
              </a:rPr>
              <a:t>Gorry</a:t>
            </a:r>
            <a:r>
              <a:rPr lang="en-US" sz="5600" b="1" dirty="0">
                <a:solidFill>
                  <a:srgbClr val="7030A0"/>
                </a:solidFill>
                <a:effectLst>
                  <a:outerShdw blurRad="38100" dist="38100" dir="2700000" algn="tl">
                    <a:srgbClr val="000000">
                      <a:alpha val="43137"/>
                    </a:srgbClr>
                  </a:outerShdw>
                </a:effectLst>
              </a:rPr>
              <a:t> &amp; Morton </a:t>
            </a:r>
            <a:r>
              <a:rPr lang="en-US" sz="5600" b="1" dirty="0" err="1">
                <a:solidFill>
                  <a:srgbClr val="7030A0"/>
                </a:solidFill>
                <a:effectLst>
                  <a:outerShdw blurRad="38100" dist="38100" dir="2700000" algn="tl">
                    <a:srgbClr val="000000">
                      <a:alpha val="43137"/>
                    </a:srgbClr>
                  </a:outerShdw>
                </a:effectLst>
              </a:rPr>
              <a:t>dalam</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Kumorotomo</a:t>
            </a:r>
            <a:r>
              <a:rPr lang="en-US" sz="5600" b="1" dirty="0">
                <a:solidFill>
                  <a:srgbClr val="7030A0"/>
                </a:solidFill>
                <a:effectLst>
                  <a:outerShdw blurRad="38100" dist="38100" dir="2700000" algn="tl">
                    <a:srgbClr val="000000">
                      <a:alpha val="43137"/>
                    </a:srgbClr>
                  </a:outerShdw>
                </a:effectLst>
              </a:rPr>
              <a:t>, 2001)</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72082301"/>
              </p:ext>
            </p:extLst>
          </p:nvPr>
        </p:nvGraphicFramePr>
        <p:xfrm>
          <a:off x="5033383" y="5782235"/>
          <a:ext cx="14566900" cy="6758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47014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9FF33"/>
          </a:solidFill>
        </p:spPr>
        <p:txBody>
          <a:bodyPr>
            <a:normAutofit fontScale="90000"/>
          </a:bodyPr>
          <a:lstStyle/>
          <a:p>
            <a:pPr>
              <a:defRPr/>
            </a:pPr>
            <a:r>
              <a:rPr lang="en-US" i="1" dirty="0" smtClean="0">
                <a:solidFill>
                  <a:srgbClr val="FF0066"/>
                </a:solidFill>
                <a:effectLst>
                  <a:outerShdw blurRad="38100" dist="38100" dir="2700000" algn="tl">
                    <a:srgbClr val="000000">
                      <a:alpha val="43137"/>
                    </a:srgbClr>
                  </a:outerShdw>
                </a:effectLst>
              </a:rPr>
              <a:t/>
            </a:r>
            <a:br>
              <a:rPr lang="en-US" i="1" dirty="0" smtClean="0">
                <a:solidFill>
                  <a:srgbClr val="FF0066"/>
                </a:solidFill>
                <a:effectLst>
                  <a:outerShdw blurRad="38100" dist="38100" dir="2700000" algn="tl">
                    <a:srgbClr val="000000">
                      <a:alpha val="43137"/>
                    </a:srgbClr>
                  </a:outerShdw>
                </a:effectLst>
              </a:rPr>
            </a:br>
            <a:r>
              <a:rPr lang="en-US" i="1" dirty="0" smtClean="0">
                <a:solidFill>
                  <a:srgbClr val="FF0066"/>
                </a:solidFill>
                <a:effectLst>
                  <a:outerShdw blurRad="38100" dist="38100" dir="2700000" algn="tl">
                    <a:srgbClr val="000000">
                      <a:alpha val="43137"/>
                    </a:srgbClr>
                  </a:outerShdw>
                </a:effectLst>
              </a:rPr>
              <a:t>1. Structured Decision System (SDS)</a:t>
            </a:r>
            <a:br>
              <a:rPr lang="en-US" i="1" dirty="0" smtClean="0">
                <a:solidFill>
                  <a:srgbClr val="FF0066"/>
                </a:solidFill>
                <a:effectLst>
                  <a:outerShdw blurRad="38100" dist="38100" dir="2700000" algn="tl">
                    <a:srgbClr val="000000">
                      <a:alpha val="43137"/>
                    </a:srgbClr>
                  </a:outerShdw>
                </a:effectLst>
              </a:rPr>
            </a:br>
            <a:endParaRPr lang="en-US" i="1" dirty="0">
              <a:solidFill>
                <a:srgbClr val="FF0066"/>
              </a:solidFill>
              <a:effectLst>
                <a:outerShdw blurRad="38100" dist="38100" dir="2700000" algn="tl">
                  <a:srgbClr val="000000">
                    <a:alpha val="43137"/>
                  </a:srgbClr>
                </a:outerShdw>
              </a:effectLst>
            </a:endParaRPr>
          </a:p>
        </p:txBody>
      </p:sp>
      <p:sp>
        <p:nvSpPr>
          <p:cNvPr id="13315" name="Content Placeholder 2"/>
          <p:cNvSpPr>
            <a:spLocks noGrp="1"/>
          </p:cNvSpPr>
          <p:nvPr>
            <p:ph idx="1"/>
          </p:nvPr>
        </p:nvSpPr>
        <p:spPr>
          <a:solidFill>
            <a:srgbClr val="99FFCC"/>
          </a:solidFill>
        </p:spPr>
        <p:txBody>
          <a:bodyPr>
            <a:normAutofit fontScale="92500" lnSpcReduction="20000"/>
          </a:bodyPr>
          <a:lstStyle/>
          <a:p>
            <a:pPr marL="482600" indent="-482600"/>
            <a:r>
              <a:rPr lang="id-ID" altLang="id-ID" sz="4800" dirty="0" smtClean="0">
                <a:solidFill>
                  <a:srgbClr val="7030A0"/>
                </a:solidFill>
              </a:rPr>
              <a:t>SDS merupakan</a:t>
            </a:r>
            <a:r>
              <a:rPr lang="en-US" altLang="id-ID" sz="4800" dirty="0" smtClean="0">
                <a:solidFill>
                  <a:srgbClr val="7030A0"/>
                </a:solidFill>
              </a:rPr>
              <a:t> </a:t>
            </a:r>
            <a:r>
              <a:rPr lang="en-US" altLang="id-ID" sz="4800" dirty="0" err="1">
                <a:solidFill>
                  <a:srgbClr val="7030A0"/>
                </a:solidFill>
              </a:rPr>
              <a:t>serangkaian</a:t>
            </a:r>
            <a:r>
              <a:rPr lang="en-US" altLang="id-ID" sz="4800" dirty="0">
                <a:solidFill>
                  <a:srgbClr val="7030A0"/>
                </a:solidFill>
              </a:rPr>
              <a:t> </a:t>
            </a:r>
            <a:r>
              <a:rPr lang="en-US" altLang="id-ID" sz="4800" dirty="0" err="1">
                <a:solidFill>
                  <a:srgbClr val="7030A0"/>
                </a:solidFill>
              </a:rPr>
              <a:t>prosedur</a:t>
            </a:r>
            <a:r>
              <a:rPr lang="en-US" altLang="id-ID" sz="4800" dirty="0">
                <a:solidFill>
                  <a:srgbClr val="7030A0"/>
                </a:solidFill>
              </a:rPr>
              <a:t> &amp; </a:t>
            </a:r>
            <a:r>
              <a:rPr lang="en-US" altLang="id-ID" sz="4800" dirty="0" err="1">
                <a:solidFill>
                  <a:srgbClr val="7030A0"/>
                </a:solidFill>
              </a:rPr>
              <a:t>mekanisme</a:t>
            </a:r>
            <a:r>
              <a:rPr lang="en-US" altLang="id-ID" sz="4800" dirty="0">
                <a:solidFill>
                  <a:srgbClr val="7030A0"/>
                </a:solidFill>
              </a:rPr>
              <a:t> </a:t>
            </a:r>
            <a:r>
              <a:rPr lang="en-US" altLang="id-ID" sz="4800" dirty="0" err="1">
                <a:solidFill>
                  <a:srgbClr val="7030A0"/>
                </a:solidFill>
              </a:rPr>
              <a:t>dlm</a:t>
            </a:r>
            <a:r>
              <a:rPr lang="en-US" altLang="id-ID" sz="4800" dirty="0">
                <a:solidFill>
                  <a:srgbClr val="7030A0"/>
                </a:solidFill>
              </a:rPr>
              <a:t> </a:t>
            </a:r>
            <a:r>
              <a:rPr lang="en-US" altLang="id-ID" sz="4800" dirty="0" err="1">
                <a:solidFill>
                  <a:srgbClr val="7030A0"/>
                </a:solidFill>
              </a:rPr>
              <a:t>rangka</a:t>
            </a:r>
            <a:r>
              <a:rPr lang="en-US" altLang="id-ID" sz="4800" dirty="0">
                <a:solidFill>
                  <a:srgbClr val="7030A0"/>
                </a:solidFill>
              </a:rPr>
              <a:t> </a:t>
            </a:r>
            <a:r>
              <a:rPr lang="en-US" altLang="id-ID" sz="4800" dirty="0" err="1">
                <a:solidFill>
                  <a:srgbClr val="7030A0"/>
                </a:solidFill>
              </a:rPr>
              <a:t>akumulasi</a:t>
            </a:r>
            <a:r>
              <a:rPr lang="en-US" altLang="id-ID" sz="4800" dirty="0">
                <a:solidFill>
                  <a:srgbClr val="7030A0"/>
                </a:solidFill>
              </a:rPr>
              <a:t> data, </a:t>
            </a:r>
            <a:r>
              <a:rPr lang="en-US" altLang="id-ID" sz="4800" dirty="0" err="1">
                <a:solidFill>
                  <a:srgbClr val="7030A0"/>
                </a:solidFill>
              </a:rPr>
              <a:t>penyimpanan</a:t>
            </a:r>
            <a:r>
              <a:rPr lang="en-US" altLang="id-ID" sz="4800" dirty="0">
                <a:solidFill>
                  <a:srgbClr val="7030A0"/>
                </a:solidFill>
              </a:rPr>
              <a:t>, </a:t>
            </a:r>
            <a:r>
              <a:rPr lang="en-US" altLang="id-ID" sz="4800" dirty="0" err="1">
                <a:solidFill>
                  <a:srgbClr val="7030A0"/>
                </a:solidFill>
              </a:rPr>
              <a:t>pengambilan</a:t>
            </a:r>
            <a:r>
              <a:rPr lang="en-US" altLang="id-ID" sz="4800" dirty="0">
                <a:solidFill>
                  <a:srgbClr val="7030A0"/>
                </a:solidFill>
              </a:rPr>
              <a:t>, </a:t>
            </a:r>
            <a:r>
              <a:rPr lang="en-US" altLang="id-ID" sz="4800" dirty="0" err="1">
                <a:solidFill>
                  <a:srgbClr val="7030A0"/>
                </a:solidFill>
              </a:rPr>
              <a:t>yg</a:t>
            </a:r>
            <a:r>
              <a:rPr lang="en-US" altLang="id-ID" sz="4800" dirty="0">
                <a:solidFill>
                  <a:srgbClr val="7030A0"/>
                </a:solidFill>
              </a:rPr>
              <a:t> </a:t>
            </a:r>
            <a:r>
              <a:rPr lang="en-US" altLang="id-ID" sz="4800" dirty="0" err="1">
                <a:solidFill>
                  <a:srgbClr val="7030A0"/>
                </a:solidFill>
              </a:rPr>
              <a:t>didesain</a:t>
            </a:r>
            <a:r>
              <a:rPr lang="en-US" altLang="id-ID" sz="4800" dirty="0">
                <a:solidFill>
                  <a:srgbClr val="7030A0"/>
                </a:solidFill>
              </a:rPr>
              <a:t> </a:t>
            </a:r>
            <a:r>
              <a:rPr lang="en-US" altLang="id-ID" sz="4800" dirty="0" err="1">
                <a:solidFill>
                  <a:srgbClr val="7030A0"/>
                </a:solidFill>
              </a:rPr>
              <a:t>untuk</a:t>
            </a:r>
            <a:r>
              <a:rPr lang="en-US" altLang="id-ID" sz="4800" dirty="0">
                <a:solidFill>
                  <a:srgbClr val="7030A0"/>
                </a:solidFill>
              </a:rPr>
              <a:t> </a:t>
            </a:r>
            <a:r>
              <a:rPr lang="en-US" altLang="id-ID" sz="4800" dirty="0" err="1">
                <a:solidFill>
                  <a:srgbClr val="7030A0"/>
                </a:solidFill>
              </a:rPr>
              <a:t>mengkonversi</a:t>
            </a:r>
            <a:r>
              <a:rPr lang="en-US" altLang="id-ID" sz="4800" dirty="0">
                <a:solidFill>
                  <a:srgbClr val="7030A0"/>
                </a:solidFill>
              </a:rPr>
              <a:t> data </a:t>
            </a:r>
            <a:r>
              <a:rPr lang="en-US" altLang="id-ID" sz="4800" dirty="0" err="1">
                <a:solidFill>
                  <a:srgbClr val="7030A0"/>
                </a:solidFill>
              </a:rPr>
              <a:t>organisasi</a:t>
            </a:r>
            <a:r>
              <a:rPr lang="en-US" altLang="id-ID" sz="4800" dirty="0">
                <a:solidFill>
                  <a:srgbClr val="7030A0"/>
                </a:solidFill>
              </a:rPr>
              <a:t> </a:t>
            </a:r>
            <a:r>
              <a:rPr lang="en-US" altLang="id-ID" sz="4800" dirty="0" err="1">
                <a:solidFill>
                  <a:srgbClr val="7030A0"/>
                </a:solidFill>
              </a:rPr>
              <a:t>menjadi</a:t>
            </a:r>
            <a:r>
              <a:rPr lang="en-US" altLang="id-ID" sz="4800" dirty="0">
                <a:solidFill>
                  <a:srgbClr val="7030A0"/>
                </a:solidFill>
              </a:rPr>
              <a:t> </a:t>
            </a:r>
            <a:r>
              <a:rPr lang="en-US" altLang="id-ID" sz="4800" dirty="0" err="1">
                <a:solidFill>
                  <a:srgbClr val="7030A0"/>
                </a:solidFill>
              </a:rPr>
              <a:t>informasi</a:t>
            </a:r>
            <a:r>
              <a:rPr lang="en-US" altLang="id-ID" sz="4800" dirty="0">
                <a:solidFill>
                  <a:srgbClr val="7030A0"/>
                </a:solidFill>
              </a:rPr>
              <a:t> </a:t>
            </a:r>
            <a:r>
              <a:rPr lang="en-US" altLang="id-ID" sz="4800" dirty="0" err="1">
                <a:solidFill>
                  <a:srgbClr val="7030A0"/>
                </a:solidFill>
              </a:rPr>
              <a:t>yg</a:t>
            </a:r>
            <a:r>
              <a:rPr lang="en-US" altLang="id-ID" sz="4800" dirty="0">
                <a:solidFill>
                  <a:srgbClr val="7030A0"/>
                </a:solidFill>
              </a:rPr>
              <a:t> </a:t>
            </a:r>
            <a:r>
              <a:rPr lang="en-US" altLang="id-ID" sz="4800" dirty="0" err="1">
                <a:solidFill>
                  <a:srgbClr val="7030A0"/>
                </a:solidFill>
              </a:rPr>
              <a:t>sesuai</a:t>
            </a:r>
            <a:r>
              <a:rPr lang="en-US" altLang="id-ID" sz="4800" dirty="0">
                <a:solidFill>
                  <a:srgbClr val="7030A0"/>
                </a:solidFill>
              </a:rPr>
              <a:t> </a:t>
            </a:r>
            <a:r>
              <a:rPr lang="en-US" altLang="id-ID" sz="4800" dirty="0" err="1">
                <a:solidFill>
                  <a:srgbClr val="7030A0"/>
                </a:solidFill>
              </a:rPr>
              <a:t>dlm</a:t>
            </a:r>
            <a:r>
              <a:rPr lang="en-US" altLang="id-ID" sz="4800" dirty="0">
                <a:solidFill>
                  <a:srgbClr val="7030A0"/>
                </a:solidFill>
              </a:rPr>
              <a:t> </a:t>
            </a:r>
            <a:r>
              <a:rPr lang="en-US" altLang="id-ID" sz="4800" dirty="0" err="1">
                <a:solidFill>
                  <a:srgbClr val="7030A0"/>
                </a:solidFill>
              </a:rPr>
              <a:t>pembuatan</a:t>
            </a:r>
            <a:r>
              <a:rPr lang="en-US" altLang="id-ID" sz="4800" dirty="0">
                <a:solidFill>
                  <a:srgbClr val="7030A0"/>
                </a:solidFill>
              </a:rPr>
              <a:t> </a:t>
            </a:r>
            <a:r>
              <a:rPr lang="en-US" altLang="id-ID" sz="4800" dirty="0" err="1">
                <a:solidFill>
                  <a:srgbClr val="7030A0"/>
                </a:solidFill>
              </a:rPr>
              <a:t>keputusan</a:t>
            </a:r>
            <a:r>
              <a:rPr lang="en-US" altLang="id-ID" sz="4800" dirty="0">
                <a:solidFill>
                  <a:srgbClr val="7030A0"/>
                </a:solidFill>
              </a:rPr>
              <a:t> </a:t>
            </a:r>
            <a:r>
              <a:rPr lang="en-US" altLang="id-ID" sz="4800" dirty="0" err="1">
                <a:solidFill>
                  <a:srgbClr val="7030A0"/>
                </a:solidFill>
              </a:rPr>
              <a:t>manajerial</a:t>
            </a:r>
            <a:r>
              <a:rPr lang="en-US" altLang="id-ID" sz="4800" dirty="0" smtClean="0">
                <a:solidFill>
                  <a:srgbClr val="7030A0"/>
                </a:solidFill>
              </a:rPr>
              <a:t>.</a:t>
            </a:r>
            <a:endParaRPr lang="id-ID" altLang="id-ID" sz="4800" dirty="0" smtClean="0">
              <a:solidFill>
                <a:srgbClr val="7030A0"/>
              </a:solidFill>
            </a:endParaRPr>
          </a:p>
          <a:p>
            <a:pPr marL="482600" indent="-482600"/>
            <a:endParaRPr lang="en-US" altLang="id-ID" sz="4800" dirty="0">
              <a:solidFill>
                <a:srgbClr val="7030A0"/>
              </a:solidFill>
            </a:endParaRPr>
          </a:p>
          <a:p>
            <a:pPr marL="482600" indent="-482600">
              <a:buNone/>
            </a:pPr>
            <a:r>
              <a:rPr lang="en-US" altLang="id-ID" sz="4800" dirty="0">
                <a:solidFill>
                  <a:srgbClr val="7030A0"/>
                </a:solidFill>
              </a:rPr>
              <a:t>*Data </a:t>
            </a:r>
            <a:r>
              <a:rPr lang="en-US" altLang="id-ID" sz="4800" dirty="0" err="1">
                <a:solidFill>
                  <a:srgbClr val="7030A0"/>
                </a:solidFill>
              </a:rPr>
              <a:t>yg</a:t>
            </a:r>
            <a:r>
              <a:rPr lang="en-US" altLang="id-ID" sz="4800" dirty="0">
                <a:solidFill>
                  <a:srgbClr val="7030A0"/>
                </a:solidFill>
              </a:rPr>
              <a:t> </a:t>
            </a:r>
            <a:r>
              <a:rPr lang="en-US" altLang="id-ID" sz="4800" dirty="0" err="1">
                <a:solidFill>
                  <a:srgbClr val="7030A0"/>
                </a:solidFill>
              </a:rPr>
              <a:t>dimaksudkan</a:t>
            </a:r>
            <a:r>
              <a:rPr lang="en-US" altLang="id-ID" sz="4800" dirty="0">
                <a:solidFill>
                  <a:srgbClr val="7030A0"/>
                </a:solidFill>
              </a:rPr>
              <a:t> </a:t>
            </a:r>
            <a:r>
              <a:rPr lang="en-US" altLang="id-ID" sz="4800" dirty="0" err="1">
                <a:solidFill>
                  <a:srgbClr val="7030A0"/>
                </a:solidFill>
              </a:rPr>
              <a:t>meliputi</a:t>
            </a:r>
            <a:r>
              <a:rPr lang="en-US" altLang="id-ID" sz="4800" dirty="0">
                <a:solidFill>
                  <a:srgbClr val="7030A0"/>
                </a:solidFill>
              </a:rPr>
              <a:t> data </a:t>
            </a:r>
            <a:r>
              <a:rPr lang="en-US" altLang="id-ID" sz="4800" dirty="0" err="1">
                <a:solidFill>
                  <a:srgbClr val="7030A0"/>
                </a:solidFill>
              </a:rPr>
              <a:t>ttg</a:t>
            </a:r>
            <a:r>
              <a:rPr lang="en-US" altLang="id-ID" sz="4800" dirty="0">
                <a:solidFill>
                  <a:srgbClr val="7030A0"/>
                </a:solidFill>
              </a:rPr>
              <a:t> </a:t>
            </a:r>
            <a:r>
              <a:rPr lang="en-US" altLang="id-ID" sz="4800" dirty="0" err="1">
                <a:solidFill>
                  <a:srgbClr val="7030A0"/>
                </a:solidFill>
              </a:rPr>
              <a:t>klien</a:t>
            </a:r>
            <a:r>
              <a:rPr lang="en-US" altLang="id-ID" sz="4800" dirty="0">
                <a:solidFill>
                  <a:srgbClr val="7030A0"/>
                </a:solidFill>
              </a:rPr>
              <a:t>, fasilitas2, </a:t>
            </a:r>
            <a:r>
              <a:rPr lang="en-US" altLang="id-ID" sz="4800" dirty="0" err="1">
                <a:solidFill>
                  <a:srgbClr val="7030A0"/>
                </a:solidFill>
              </a:rPr>
              <a:t>pegawai</a:t>
            </a:r>
            <a:r>
              <a:rPr lang="en-US" altLang="id-ID" sz="4800" dirty="0">
                <a:solidFill>
                  <a:srgbClr val="7030A0"/>
                </a:solidFill>
              </a:rPr>
              <a:t>, </a:t>
            </a:r>
            <a:r>
              <a:rPr lang="en-US" altLang="id-ID" sz="4800" dirty="0" err="1">
                <a:solidFill>
                  <a:srgbClr val="7030A0"/>
                </a:solidFill>
              </a:rPr>
              <a:t>penggajian</a:t>
            </a:r>
            <a:r>
              <a:rPr lang="en-US" altLang="id-ID" sz="4800" dirty="0">
                <a:solidFill>
                  <a:srgbClr val="7030A0"/>
                </a:solidFill>
              </a:rPr>
              <a:t>, </a:t>
            </a:r>
            <a:r>
              <a:rPr lang="en-US" altLang="id-ID" sz="4800" dirty="0" err="1">
                <a:solidFill>
                  <a:srgbClr val="7030A0"/>
                </a:solidFill>
              </a:rPr>
              <a:t>penyediaan</a:t>
            </a:r>
            <a:r>
              <a:rPr lang="en-US" altLang="id-ID" sz="4800" dirty="0">
                <a:solidFill>
                  <a:srgbClr val="7030A0"/>
                </a:solidFill>
              </a:rPr>
              <a:t> </a:t>
            </a:r>
            <a:r>
              <a:rPr lang="en-US" altLang="id-ID" sz="4800" dirty="0" err="1">
                <a:solidFill>
                  <a:srgbClr val="7030A0"/>
                </a:solidFill>
              </a:rPr>
              <a:t>pelayanan</a:t>
            </a:r>
            <a:r>
              <a:rPr lang="en-US" altLang="id-ID" sz="4800" dirty="0">
                <a:solidFill>
                  <a:srgbClr val="7030A0"/>
                </a:solidFill>
              </a:rPr>
              <a:t>, </a:t>
            </a:r>
            <a:r>
              <a:rPr lang="en-US" altLang="id-ID" sz="4800" dirty="0" err="1">
                <a:solidFill>
                  <a:srgbClr val="7030A0"/>
                </a:solidFill>
              </a:rPr>
              <a:t>penyimpanan</a:t>
            </a:r>
            <a:r>
              <a:rPr lang="en-US" altLang="id-ID" sz="4800" dirty="0">
                <a:solidFill>
                  <a:srgbClr val="7030A0"/>
                </a:solidFill>
              </a:rPr>
              <a:t> barang2, </a:t>
            </a:r>
            <a:r>
              <a:rPr lang="en-US" altLang="id-ID" sz="4800" dirty="0" err="1">
                <a:solidFill>
                  <a:srgbClr val="7030A0"/>
                </a:solidFill>
              </a:rPr>
              <a:t>dll</a:t>
            </a:r>
            <a:r>
              <a:rPr lang="en-US" altLang="id-ID" sz="4800" dirty="0">
                <a:solidFill>
                  <a:srgbClr val="7030A0"/>
                </a:solidFill>
              </a:rPr>
              <a:t>.</a:t>
            </a:r>
          </a:p>
          <a:p>
            <a:pPr marL="482600" indent="-482600">
              <a:buNone/>
            </a:pPr>
            <a:endParaRPr lang="en-US" altLang="id-ID" sz="4800" dirty="0">
              <a:solidFill>
                <a:srgbClr val="7030A0"/>
              </a:solidFill>
            </a:endParaRPr>
          </a:p>
          <a:p>
            <a:pPr marL="482600" indent="-482600">
              <a:buNone/>
            </a:pPr>
            <a:r>
              <a:rPr lang="en-US" altLang="id-ID" sz="4800" dirty="0">
                <a:solidFill>
                  <a:srgbClr val="7030A0"/>
                </a:solidFill>
              </a:rPr>
              <a:t>* Data </a:t>
            </a:r>
            <a:r>
              <a:rPr lang="en-US" altLang="id-ID" sz="4800" dirty="0" err="1">
                <a:solidFill>
                  <a:srgbClr val="7030A0"/>
                </a:solidFill>
              </a:rPr>
              <a:t>disimpan</a:t>
            </a:r>
            <a:r>
              <a:rPr lang="en-US" altLang="id-ID" sz="4800" dirty="0">
                <a:solidFill>
                  <a:srgbClr val="7030A0"/>
                </a:solidFill>
              </a:rPr>
              <a:t> </a:t>
            </a:r>
            <a:r>
              <a:rPr lang="en-US" altLang="id-ID" sz="4800" dirty="0" err="1">
                <a:solidFill>
                  <a:srgbClr val="7030A0"/>
                </a:solidFill>
              </a:rPr>
              <a:t>dlm</a:t>
            </a:r>
            <a:r>
              <a:rPr lang="en-US" altLang="id-ID" sz="4800" dirty="0">
                <a:solidFill>
                  <a:srgbClr val="7030A0"/>
                </a:solidFill>
              </a:rPr>
              <a:t> database </a:t>
            </a:r>
            <a:r>
              <a:rPr lang="en-US" altLang="id-ID" sz="4800" dirty="0" err="1">
                <a:solidFill>
                  <a:srgbClr val="7030A0"/>
                </a:solidFill>
              </a:rPr>
              <a:t>yg</a:t>
            </a:r>
            <a:r>
              <a:rPr lang="en-US" altLang="id-ID" sz="4800" dirty="0">
                <a:solidFill>
                  <a:srgbClr val="7030A0"/>
                </a:solidFill>
              </a:rPr>
              <a:t> </a:t>
            </a:r>
            <a:r>
              <a:rPr lang="en-US" altLang="id-ID" sz="4800" dirty="0" err="1">
                <a:solidFill>
                  <a:srgbClr val="7030A0"/>
                </a:solidFill>
              </a:rPr>
              <a:t>digunakan</a:t>
            </a:r>
            <a:r>
              <a:rPr lang="en-US" altLang="id-ID" sz="4800" dirty="0">
                <a:solidFill>
                  <a:srgbClr val="7030A0"/>
                </a:solidFill>
              </a:rPr>
              <a:t> </a:t>
            </a:r>
            <a:r>
              <a:rPr lang="en-US" altLang="id-ID" sz="4800" dirty="0" err="1">
                <a:solidFill>
                  <a:srgbClr val="7030A0"/>
                </a:solidFill>
              </a:rPr>
              <a:t>untul</a:t>
            </a:r>
            <a:r>
              <a:rPr lang="en-US" altLang="id-ID" sz="4800" dirty="0">
                <a:solidFill>
                  <a:srgbClr val="7030A0"/>
                </a:solidFill>
              </a:rPr>
              <a:t> level </a:t>
            </a:r>
            <a:r>
              <a:rPr lang="en-US" altLang="id-ID" sz="4800" dirty="0" err="1">
                <a:solidFill>
                  <a:srgbClr val="7030A0"/>
                </a:solidFill>
              </a:rPr>
              <a:t>manajemen</a:t>
            </a:r>
            <a:r>
              <a:rPr lang="en-US" altLang="id-ID" sz="4800" dirty="0">
                <a:solidFill>
                  <a:srgbClr val="7030A0"/>
                </a:solidFill>
              </a:rPr>
              <a:t> </a:t>
            </a:r>
            <a:r>
              <a:rPr lang="en-US" altLang="id-ID" sz="4800" dirty="0" err="1">
                <a:solidFill>
                  <a:srgbClr val="7030A0"/>
                </a:solidFill>
              </a:rPr>
              <a:t>operasional</a:t>
            </a:r>
            <a:r>
              <a:rPr lang="en-US" altLang="id-ID" sz="4800" dirty="0">
                <a:solidFill>
                  <a:srgbClr val="7030A0"/>
                </a:solidFill>
              </a:rPr>
              <a:t>, </a:t>
            </a:r>
            <a:r>
              <a:rPr lang="en-US" altLang="id-ID" sz="4800" dirty="0" err="1">
                <a:solidFill>
                  <a:srgbClr val="7030A0"/>
                </a:solidFill>
              </a:rPr>
              <a:t>menengah</a:t>
            </a:r>
            <a:r>
              <a:rPr lang="en-US" altLang="id-ID" sz="4800" dirty="0">
                <a:solidFill>
                  <a:srgbClr val="7030A0"/>
                </a:solidFill>
              </a:rPr>
              <a:t>, </a:t>
            </a:r>
            <a:r>
              <a:rPr lang="en-US" altLang="id-ID" sz="4800" dirty="0" err="1">
                <a:solidFill>
                  <a:srgbClr val="7030A0"/>
                </a:solidFill>
              </a:rPr>
              <a:t>dan</a:t>
            </a:r>
            <a:r>
              <a:rPr lang="en-US" altLang="id-ID" sz="4800" dirty="0">
                <a:solidFill>
                  <a:srgbClr val="7030A0"/>
                </a:solidFill>
              </a:rPr>
              <a:t> </a:t>
            </a:r>
            <a:r>
              <a:rPr lang="en-US" altLang="id-ID" sz="4800" dirty="0" err="1">
                <a:solidFill>
                  <a:srgbClr val="7030A0"/>
                </a:solidFill>
              </a:rPr>
              <a:t>atas</a:t>
            </a:r>
            <a:r>
              <a:rPr lang="en-US" altLang="id-ID" sz="4800" dirty="0">
                <a:solidFill>
                  <a:srgbClr val="7030A0"/>
                </a:solidFill>
              </a:rPr>
              <a:t>, </a:t>
            </a:r>
            <a:r>
              <a:rPr lang="en-US" altLang="id-ID" sz="4800" dirty="0" err="1">
                <a:solidFill>
                  <a:srgbClr val="7030A0"/>
                </a:solidFill>
              </a:rPr>
              <a:t>serta</a:t>
            </a:r>
            <a:r>
              <a:rPr lang="en-US" altLang="id-ID" sz="4800" dirty="0">
                <a:solidFill>
                  <a:srgbClr val="7030A0"/>
                </a:solidFill>
              </a:rPr>
              <a:t> </a:t>
            </a:r>
            <a:r>
              <a:rPr lang="en-US" altLang="id-ID" sz="4800" dirty="0" err="1">
                <a:solidFill>
                  <a:srgbClr val="7030A0"/>
                </a:solidFill>
              </a:rPr>
              <a:t>untuk</a:t>
            </a:r>
            <a:r>
              <a:rPr lang="en-US" altLang="id-ID" sz="4800" dirty="0">
                <a:solidFill>
                  <a:srgbClr val="7030A0"/>
                </a:solidFill>
              </a:rPr>
              <a:t> </a:t>
            </a:r>
            <a:r>
              <a:rPr lang="en-US" altLang="id-ID" sz="4800" dirty="0" err="1">
                <a:solidFill>
                  <a:srgbClr val="7030A0"/>
                </a:solidFill>
              </a:rPr>
              <a:t>staf</a:t>
            </a:r>
            <a:r>
              <a:rPr lang="en-US" altLang="id-ID" sz="4800" dirty="0">
                <a:solidFill>
                  <a:srgbClr val="7030A0"/>
                </a:solidFill>
              </a:rPr>
              <a:t>.</a:t>
            </a:r>
          </a:p>
        </p:txBody>
      </p:sp>
    </p:spTree>
    <p:extLst>
      <p:ext uri="{BB962C8B-B14F-4D97-AF65-F5344CB8AC3E}">
        <p14:creationId xmlns:p14="http://schemas.microsoft.com/office/powerpoint/2010/main" val="24405337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3315">
                                            <p:bg/>
                                          </p:spTgt>
                                        </p:tgtEl>
                                        <p:attrNameLst>
                                          <p:attrName>style.visibility</p:attrName>
                                        </p:attrNameLst>
                                      </p:cBhvr>
                                      <p:to>
                                        <p:strVal val="visible"/>
                                      </p:to>
                                    </p:set>
                                    <p:animEffect transition="in" filter="circle(in)">
                                      <p:cBhvr>
                                        <p:cTn id="12" dur="2000"/>
                                        <p:tgtEl>
                                          <p:spTgt spid="13315">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3315">
                                            <p:txEl>
                                              <p:pRg st="0" end="0"/>
                                            </p:txEl>
                                          </p:spTgt>
                                        </p:tgtEl>
                                        <p:attrNameLst>
                                          <p:attrName>style.visibility</p:attrName>
                                        </p:attrNameLst>
                                      </p:cBhvr>
                                      <p:to>
                                        <p:strVal val="visible"/>
                                      </p:to>
                                    </p:set>
                                    <p:animEffect transition="in" filter="circle(in)">
                                      <p:cBhvr>
                                        <p:cTn id="17" dur="2000"/>
                                        <p:tgtEl>
                                          <p:spTgt spid="1331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Effect transition="in" filter="circle(in)">
                                      <p:cBhvr>
                                        <p:cTn id="22" dur="2000"/>
                                        <p:tgtEl>
                                          <p:spTgt spid="1331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animEffect transition="in" filter="circle(in)">
                                      <p:cBhvr>
                                        <p:cTn id="27" dur="2000"/>
                                        <p:tgtEl>
                                          <p:spTgt spid="133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315"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solidFill>
            <a:srgbClr val="66FFFF"/>
          </a:solidFill>
        </p:spPr>
        <p:txBody>
          <a:bodyPr>
            <a:normAutofit fontScale="90000"/>
          </a:bodyPr>
          <a:lstStyle/>
          <a:p>
            <a:r>
              <a:rPr lang="en-US" altLang="id-ID" i="1" dirty="0" smtClean="0">
                <a:solidFill>
                  <a:srgbClr val="7030A0"/>
                </a:solidFill>
              </a:rPr>
              <a:t/>
            </a:r>
            <a:br>
              <a:rPr lang="en-US" altLang="id-ID" i="1" dirty="0" smtClean="0">
                <a:solidFill>
                  <a:srgbClr val="7030A0"/>
                </a:solidFill>
              </a:rPr>
            </a:br>
            <a:r>
              <a:rPr lang="en-US" altLang="id-ID" i="1" dirty="0" smtClean="0">
                <a:solidFill>
                  <a:srgbClr val="7030A0"/>
                </a:solidFill>
              </a:rPr>
              <a:t>2. Decision Support System (DSS)</a:t>
            </a:r>
            <a:br>
              <a:rPr lang="en-US" altLang="id-ID" i="1" dirty="0" smtClean="0">
                <a:solidFill>
                  <a:srgbClr val="7030A0"/>
                </a:solidFill>
              </a:rPr>
            </a:br>
            <a:endParaRPr lang="en-US" altLang="id-ID" dirty="0" smtClean="0"/>
          </a:p>
        </p:txBody>
      </p:sp>
      <p:sp>
        <p:nvSpPr>
          <p:cNvPr id="14339" name="Content Placeholder 2"/>
          <p:cNvSpPr>
            <a:spLocks noGrp="1"/>
          </p:cNvSpPr>
          <p:nvPr>
            <p:ph idx="1"/>
          </p:nvPr>
        </p:nvSpPr>
        <p:spPr>
          <a:xfrm>
            <a:off x="4228166" y="5217459"/>
            <a:ext cx="16459200" cy="6400800"/>
          </a:xfrm>
          <a:solidFill>
            <a:srgbClr val="FFFF66"/>
          </a:solidFill>
        </p:spPr>
        <p:txBody>
          <a:bodyPr/>
          <a:lstStyle/>
          <a:p>
            <a:pPr marL="482600" indent="-482600"/>
            <a:r>
              <a:rPr lang="en-US" altLang="id-ID" smtClean="0">
                <a:solidFill>
                  <a:srgbClr val="7030A0"/>
                </a:solidFill>
              </a:rPr>
              <a:t>Merupakan sistem komputer yg interaktif yg memiliki posisi pd model keputusan analitis &amp; dispesialisasikan ke dlm database manajemen yg bs langsung diakses oleh manajer/pimpinan.</a:t>
            </a:r>
          </a:p>
          <a:p>
            <a:pPr marL="482600" indent="-482600">
              <a:buNone/>
            </a:pPr>
            <a:endParaRPr lang="en-US" altLang="id-ID" smtClean="0">
              <a:solidFill>
                <a:srgbClr val="7030A0"/>
              </a:solidFill>
            </a:endParaRPr>
          </a:p>
          <a:p>
            <a:pPr marL="482600" indent="-482600"/>
            <a:r>
              <a:rPr lang="en-US" altLang="id-ID" smtClean="0">
                <a:solidFill>
                  <a:srgbClr val="7030A0"/>
                </a:solidFill>
              </a:rPr>
              <a:t>Dpt digunakan untuk membantu manajemen di dlm semua level organisasi dg jenis keputusan yg tdk terstruktur &amp; permasalahan2 yg tdk rutin.</a:t>
            </a:r>
            <a:endParaRPr lang="en-US" altLang="id-ID" dirty="0" smtClean="0">
              <a:solidFill>
                <a:srgbClr val="7030A0"/>
              </a:solidFill>
            </a:endParaRPr>
          </a:p>
        </p:txBody>
      </p:sp>
    </p:spTree>
    <p:extLst>
      <p:ext uri="{BB962C8B-B14F-4D97-AF65-F5344CB8AC3E}">
        <p14:creationId xmlns:p14="http://schemas.microsoft.com/office/powerpoint/2010/main" val="1547732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circle(in)">
                                      <p:cBhvr>
                                        <p:cTn id="7" dur="2000"/>
                                        <p:tgtEl>
                                          <p:spTgt spid="14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4339">
                                            <p:bg/>
                                          </p:spTgt>
                                        </p:tgtEl>
                                        <p:attrNameLst>
                                          <p:attrName>style.visibility</p:attrName>
                                        </p:attrNameLst>
                                      </p:cBhvr>
                                      <p:to>
                                        <p:strVal val="visible"/>
                                      </p:to>
                                    </p:set>
                                    <p:animEffect transition="in" filter="circle(in)">
                                      <p:cBhvr>
                                        <p:cTn id="12" dur="2000"/>
                                        <p:tgtEl>
                                          <p:spTgt spid="14339">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339">
                                            <p:txEl>
                                              <p:pRg st="0" end="0"/>
                                            </p:txEl>
                                          </p:spTgt>
                                        </p:tgtEl>
                                        <p:attrNameLst>
                                          <p:attrName>style.visibility</p:attrName>
                                        </p:attrNameLst>
                                      </p:cBhvr>
                                      <p:to>
                                        <p:strVal val="visible"/>
                                      </p:to>
                                    </p:set>
                                    <p:animEffect transition="in" filter="circle(in)">
                                      <p:cBhvr>
                                        <p:cTn id="17" dur="2000"/>
                                        <p:tgtEl>
                                          <p:spTgt spid="1433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4339">
                                            <p:txEl>
                                              <p:pRg st="2" end="2"/>
                                            </p:txEl>
                                          </p:spTgt>
                                        </p:tgtEl>
                                        <p:attrNameLst>
                                          <p:attrName>style.visibility</p:attrName>
                                        </p:attrNameLst>
                                      </p:cBhvr>
                                      <p:to>
                                        <p:strVal val="visible"/>
                                      </p:to>
                                    </p:set>
                                    <p:animEffect transition="in" filter="circle(in)">
                                      <p:cBhvr>
                                        <p:cTn id="22" dur="2000"/>
                                        <p:tgtEl>
                                          <p:spTgt spid="143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nimBg="1"/>
      <p:bldP spid="14339"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11632901"/>
              </p:ext>
            </p:extLst>
          </p:nvPr>
        </p:nvGraphicFramePr>
        <p:xfrm>
          <a:off x="3333581" y="1900998"/>
          <a:ext cx="8761996" cy="10515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ext uri="{D42A27DB-BD31-4B8C-83A1-F6EECF244321}">
                <p14:modId xmlns:p14="http://schemas.microsoft.com/office/powerpoint/2010/main" val="4244482240"/>
              </p:ext>
            </p:extLst>
          </p:nvPr>
        </p:nvGraphicFramePr>
        <p:xfrm>
          <a:off x="11901571" y="1561074"/>
          <a:ext cx="9286876" cy="1114428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66518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graphicEl>
                                              <a:dgm id="{8778D116-0007-4559-850C-B7770731DB30}"/>
                                            </p:graphicEl>
                                          </p:spTgt>
                                        </p:tgtEl>
                                        <p:attrNameLst>
                                          <p:attrName>style.visibility</p:attrName>
                                        </p:attrNameLst>
                                      </p:cBhvr>
                                      <p:to>
                                        <p:strVal val="visible"/>
                                      </p:to>
                                    </p:set>
                                    <p:animEffect transition="in" filter="circle(in)">
                                      <p:cBhvr>
                                        <p:cTn id="7" dur="2000"/>
                                        <p:tgtEl>
                                          <p:spTgt spid="4">
                                            <p:graphicEl>
                                              <a:dgm id="{8778D116-0007-4559-850C-B7770731DB30}"/>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graphicEl>
                                              <a:dgm id="{66EF69D9-F80D-4F6B-B9B6-A6F66CD5D49E}"/>
                                            </p:graphicEl>
                                          </p:spTgt>
                                        </p:tgtEl>
                                        <p:attrNameLst>
                                          <p:attrName>style.visibility</p:attrName>
                                        </p:attrNameLst>
                                      </p:cBhvr>
                                      <p:to>
                                        <p:strVal val="visible"/>
                                      </p:to>
                                    </p:set>
                                    <p:animEffect transition="in" filter="circle(in)">
                                      <p:cBhvr>
                                        <p:cTn id="12" dur="2000"/>
                                        <p:tgtEl>
                                          <p:spTgt spid="4">
                                            <p:graphicEl>
                                              <a:dgm id="{66EF69D9-F80D-4F6B-B9B6-A6F66CD5D49E}"/>
                                            </p:graphicEl>
                                          </p:spTgt>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4">
                                            <p:graphicEl>
                                              <a:dgm id="{4C45729E-F638-4E76-80B9-43CE1A35D8E5}"/>
                                            </p:graphicEl>
                                          </p:spTgt>
                                        </p:tgtEl>
                                        <p:attrNameLst>
                                          <p:attrName>style.visibility</p:attrName>
                                        </p:attrNameLst>
                                      </p:cBhvr>
                                      <p:to>
                                        <p:strVal val="visible"/>
                                      </p:to>
                                    </p:set>
                                    <p:animEffect transition="in" filter="circle(in)">
                                      <p:cBhvr>
                                        <p:cTn id="15" dur="2000"/>
                                        <p:tgtEl>
                                          <p:spTgt spid="4">
                                            <p:graphicEl>
                                              <a:dgm id="{4C45729E-F638-4E76-80B9-43CE1A35D8E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4">
                                            <p:graphicEl>
                                              <a:dgm id="{6AAD76D1-598D-4591-94B6-82236CD30072}"/>
                                            </p:graphicEl>
                                          </p:spTgt>
                                        </p:tgtEl>
                                        <p:attrNameLst>
                                          <p:attrName>style.visibility</p:attrName>
                                        </p:attrNameLst>
                                      </p:cBhvr>
                                      <p:to>
                                        <p:strVal val="visible"/>
                                      </p:to>
                                    </p:set>
                                    <p:animEffect transition="in" filter="circle(in)">
                                      <p:cBhvr>
                                        <p:cTn id="20" dur="2000"/>
                                        <p:tgtEl>
                                          <p:spTgt spid="4">
                                            <p:graphicEl>
                                              <a:dgm id="{6AAD76D1-598D-4591-94B6-82236CD30072}"/>
                                            </p:graphicEl>
                                          </p:spTgt>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4">
                                            <p:graphicEl>
                                              <a:dgm id="{311FB971-DF94-4195-8271-76C1FDE92318}"/>
                                            </p:graphicEl>
                                          </p:spTgt>
                                        </p:tgtEl>
                                        <p:attrNameLst>
                                          <p:attrName>style.visibility</p:attrName>
                                        </p:attrNameLst>
                                      </p:cBhvr>
                                      <p:to>
                                        <p:strVal val="visible"/>
                                      </p:to>
                                    </p:set>
                                    <p:animEffect transition="in" filter="circle(in)">
                                      <p:cBhvr>
                                        <p:cTn id="23" dur="2000"/>
                                        <p:tgtEl>
                                          <p:spTgt spid="4">
                                            <p:graphicEl>
                                              <a:dgm id="{311FB971-DF94-4195-8271-76C1FDE92318}"/>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6">
                                            <p:graphicEl>
                                              <a:dgm id="{83121E6B-3EEE-47EB-97DB-39E1DFB4B29B}"/>
                                            </p:graphicEl>
                                          </p:spTgt>
                                        </p:tgtEl>
                                        <p:attrNameLst>
                                          <p:attrName>style.visibility</p:attrName>
                                        </p:attrNameLst>
                                      </p:cBhvr>
                                      <p:to>
                                        <p:strVal val="visible"/>
                                      </p:to>
                                    </p:set>
                                    <p:animEffect transition="in" filter="circle(in)">
                                      <p:cBhvr>
                                        <p:cTn id="28" dur="2000"/>
                                        <p:tgtEl>
                                          <p:spTgt spid="6">
                                            <p:graphicEl>
                                              <a:dgm id="{83121E6B-3EEE-47EB-97DB-39E1DFB4B29B}"/>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6">
                                            <p:graphicEl>
                                              <a:dgm id="{FD03E8AA-EB35-4439-8755-9B8CF786F0A0}"/>
                                            </p:graphicEl>
                                          </p:spTgt>
                                        </p:tgtEl>
                                        <p:attrNameLst>
                                          <p:attrName>style.visibility</p:attrName>
                                        </p:attrNameLst>
                                      </p:cBhvr>
                                      <p:to>
                                        <p:strVal val="visible"/>
                                      </p:to>
                                    </p:set>
                                    <p:animEffect transition="in" filter="circle(in)">
                                      <p:cBhvr>
                                        <p:cTn id="33" dur="2000"/>
                                        <p:tgtEl>
                                          <p:spTgt spid="6">
                                            <p:graphicEl>
                                              <a:dgm id="{FD03E8AA-EB35-4439-8755-9B8CF786F0A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Graphic spid="6" grpId="0">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9FFCC"/>
          </a:solidFill>
        </p:spPr>
        <p:txBody>
          <a:bodyPr>
            <a:normAutofit fontScale="90000"/>
          </a:bodyPr>
          <a:lstStyle/>
          <a:p>
            <a:pPr>
              <a:defRPr/>
            </a:pPr>
            <a:r>
              <a:rPr lang="en-US" sz="6400" i="1" dirty="0">
                <a:solidFill>
                  <a:schemeClr val="bg2"/>
                </a:solidFill>
                <a:effectLst>
                  <a:outerShdw blurRad="38100" dist="38100" dir="2700000" algn="tl">
                    <a:srgbClr val="000000">
                      <a:alpha val="43137"/>
                    </a:srgbClr>
                  </a:outerShdw>
                </a:effectLst>
              </a:rPr>
              <a:t/>
            </a:r>
            <a:br>
              <a:rPr lang="en-US" sz="6400" i="1" dirty="0">
                <a:solidFill>
                  <a:schemeClr val="bg2"/>
                </a:solidFill>
                <a:effectLst>
                  <a:outerShdw blurRad="38100" dist="38100" dir="2700000" algn="tl">
                    <a:srgbClr val="000000">
                      <a:alpha val="43137"/>
                    </a:srgbClr>
                  </a:outerShdw>
                </a:effectLst>
              </a:rPr>
            </a:br>
            <a:r>
              <a:rPr lang="en-US" sz="6400" i="1" dirty="0">
                <a:solidFill>
                  <a:schemeClr val="tx1"/>
                </a:solidFill>
                <a:effectLst>
                  <a:outerShdw blurRad="38100" dist="38100" dir="2700000" algn="tl">
                    <a:srgbClr val="000000">
                      <a:alpha val="43137"/>
                    </a:srgbClr>
                  </a:outerShdw>
                </a:effectLst>
              </a:rPr>
              <a:t>The </a:t>
            </a:r>
            <a:r>
              <a:rPr lang="en-US" sz="6400" i="1" dirty="0" err="1">
                <a:solidFill>
                  <a:schemeClr val="tx1"/>
                </a:solidFill>
                <a:effectLst>
                  <a:outerShdw blurRad="38100" dist="38100" dir="2700000" algn="tl">
                    <a:srgbClr val="000000">
                      <a:alpha val="43137"/>
                    </a:srgbClr>
                  </a:outerShdw>
                </a:effectLst>
              </a:rPr>
              <a:t>Interative</a:t>
            </a:r>
            <a:r>
              <a:rPr lang="en-US" sz="6400" i="1" dirty="0">
                <a:solidFill>
                  <a:schemeClr val="tx1"/>
                </a:solidFill>
                <a:effectLst>
                  <a:outerShdw blurRad="38100" dist="38100" dir="2700000" algn="tl">
                    <a:srgbClr val="000000">
                      <a:alpha val="43137"/>
                    </a:srgbClr>
                  </a:outerShdw>
                </a:effectLst>
              </a:rPr>
              <a:t> System Development Cycle/ISDC (Rubin, 1986)</a:t>
            </a:r>
            <a:r>
              <a:rPr lang="en-US" sz="6400" dirty="0">
                <a:solidFill>
                  <a:schemeClr val="tx1"/>
                </a:solidFill>
              </a:rPr>
              <a:t/>
            </a:r>
            <a:br>
              <a:rPr lang="en-US" sz="6400" dirty="0">
                <a:solidFill>
                  <a:schemeClr val="tx1"/>
                </a:solidFill>
              </a:rPr>
            </a:br>
            <a:endParaRPr lang="en-US" sz="6400" dirty="0">
              <a:solidFill>
                <a:schemeClr val="tx1"/>
              </a:solidFill>
            </a:endParaRPr>
          </a:p>
        </p:txBody>
      </p:sp>
      <p:sp>
        <p:nvSpPr>
          <p:cNvPr id="16387" name="Content Placeholder 2"/>
          <p:cNvSpPr>
            <a:spLocks noGrp="1"/>
          </p:cNvSpPr>
          <p:nvPr>
            <p:ph idx="1"/>
          </p:nvPr>
        </p:nvSpPr>
        <p:spPr>
          <a:xfrm>
            <a:off x="2232212" y="5109882"/>
            <a:ext cx="19555309" cy="6884894"/>
          </a:xfrm>
          <a:solidFill>
            <a:srgbClr val="FFFF66"/>
          </a:solidFill>
        </p:spPr>
        <p:txBody>
          <a:bodyPr>
            <a:normAutofit/>
          </a:bodyPr>
          <a:lstStyle/>
          <a:p>
            <a:r>
              <a:rPr lang="en-US" altLang="id-ID" sz="5400" dirty="0" err="1">
                <a:solidFill>
                  <a:schemeClr val="tx1"/>
                </a:solidFill>
              </a:rPr>
              <a:t>Adalah</a:t>
            </a:r>
            <a:r>
              <a:rPr lang="en-US" altLang="id-ID" sz="5400" dirty="0">
                <a:solidFill>
                  <a:schemeClr val="tx1"/>
                </a:solidFill>
              </a:rPr>
              <a:t> </a:t>
            </a:r>
            <a:r>
              <a:rPr lang="en-US" altLang="id-ID" sz="5400" dirty="0" err="1">
                <a:solidFill>
                  <a:schemeClr val="tx1"/>
                </a:solidFill>
              </a:rPr>
              <a:t>gabungan</a:t>
            </a:r>
            <a:r>
              <a:rPr lang="en-US" altLang="id-ID" sz="5400" dirty="0">
                <a:solidFill>
                  <a:schemeClr val="tx1"/>
                </a:solidFill>
              </a:rPr>
              <a:t> design </a:t>
            </a:r>
            <a:r>
              <a:rPr lang="en-US" altLang="id-ID" sz="5400" dirty="0" err="1">
                <a:solidFill>
                  <a:schemeClr val="tx1"/>
                </a:solidFill>
              </a:rPr>
              <a:t>sistem</a:t>
            </a:r>
            <a:r>
              <a:rPr lang="en-US" altLang="id-ID" sz="5400" dirty="0">
                <a:solidFill>
                  <a:schemeClr val="tx1"/>
                </a:solidFill>
              </a:rPr>
              <a:t> </a:t>
            </a:r>
            <a:r>
              <a:rPr lang="en-US" altLang="id-ID" sz="5400" dirty="0" err="1">
                <a:solidFill>
                  <a:schemeClr val="tx1"/>
                </a:solidFill>
              </a:rPr>
              <a:t>informasi</a:t>
            </a:r>
            <a:r>
              <a:rPr lang="en-US" altLang="id-ID" sz="5400" dirty="0">
                <a:solidFill>
                  <a:schemeClr val="tx1"/>
                </a:solidFill>
              </a:rPr>
              <a:t> </a:t>
            </a:r>
            <a:r>
              <a:rPr lang="en-US" altLang="id-ID" sz="5400" dirty="0" err="1">
                <a:solidFill>
                  <a:schemeClr val="tx1"/>
                </a:solidFill>
              </a:rPr>
              <a:t>yg</a:t>
            </a:r>
            <a:r>
              <a:rPr lang="en-US" altLang="id-ID" sz="5400" dirty="0">
                <a:solidFill>
                  <a:schemeClr val="tx1"/>
                </a:solidFill>
              </a:rPr>
              <a:t> </a:t>
            </a:r>
            <a:r>
              <a:rPr lang="en-US" altLang="id-ID" sz="5400" dirty="0" err="1">
                <a:solidFill>
                  <a:schemeClr val="tx1"/>
                </a:solidFill>
              </a:rPr>
              <a:t>menggabungkan</a:t>
            </a:r>
            <a:r>
              <a:rPr lang="en-US" altLang="id-ID" sz="5400" dirty="0">
                <a:solidFill>
                  <a:schemeClr val="tx1"/>
                </a:solidFill>
              </a:rPr>
              <a:t> model </a:t>
            </a:r>
            <a:r>
              <a:rPr lang="en-US" altLang="id-ID" sz="5400" dirty="0" err="1">
                <a:solidFill>
                  <a:schemeClr val="tx1"/>
                </a:solidFill>
              </a:rPr>
              <a:t>tradisional</a:t>
            </a:r>
            <a:r>
              <a:rPr lang="en-US" altLang="id-ID" sz="5400" dirty="0">
                <a:solidFill>
                  <a:schemeClr val="tx1"/>
                </a:solidFill>
              </a:rPr>
              <a:t> dg </a:t>
            </a:r>
            <a:r>
              <a:rPr lang="en-US" altLang="id-ID" sz="5400" dirty="0" err="1">
                <a:solidFill>
                  <a:schemeClr val="tx1"/>
                </a:solidFill>
              </a:rPr>
              <a:t>berbagai</a:t>
            </a:r>
            <a:r>
              <a:rPr lang="en-US" altLang="id-ID" sz="5400" dirty="0">
                <a:solidFill>
                  <a:schemeClr val="tx1"/>
                </a:solidFill>
              </a:rPr>
              <a:t> </a:t>
            </a:r>
            <a:r>
              <a:rPr lang="en-US" altLang="id-ID" sz="5400" dirty="0" err="1">
                <a:solidFill>
                  <a:schemeClr val="tx1"/>
                </a:solidFill>
              </a:rPr>
              <a:t>kelemahannya</a:t>
            </a:r>
            <a:r>
              <a:rPr lang="en-US" altLang="id-ID" sz="5400" dirty="0">
                <a:solidFill>
                  <a:schemeClr val="tx1"/>
                </a:solidFill>
              </a:rPr>
              <a:t> (SDS &amp; DSS) </a:t>
            </a:r>
            <a:r>
              <a:rPr lang="en-US" altLang="id-ID" sz="5400" dirty="0" err="1">
                <a:solidFill>
                  <a:schemeClr val="tx1"/>
                </a:solidFill>
              </a:rPr>
              <a:t>dengan</a:t>
            </a:r>
            <a:r>
              <a:rPr lang="en-US" altLang="id-ID" sz="5400" dirty="0">
                <a:solidFill>
                  <a:schemeClr val="tx1"/>
                </a:solidFill>
              </a:rPr>
              <a:t> model </a:t>
            </a:r>
            <a:r>
              <a:rPr lang="en-US" altLang="id-ID" sz="5400" dirty="0" err="1">
                <a:solidFill>
                  <a:schemeClr val="tx1"/>
                </a:solidFill>
              </a:rPr>
              <a:t>baru</a:t>
            </a:r>
            <a:r>
              <a:rPr lang="en-US" altLang="id-ID" sz="5400" dirty="0">
                <a:solidFill>
                  <a:schemeClr val="tx1"/>
                </a:solidFill>
              </a:rPr>
              <a:t> </a:t>
            </a:r>
            <a:r>
              <a:rPr lang="en-US" altLang="id-ID" sz="5400" dirty="0" err="1">
                <a:solidFill>
                  <a:schemeClr val="tx1"/>
                </a:solidFill>
              </a:rPr>
              <a:t>yg</a:t>
            </a:r>
            <a:r>
              <a:rPr lang="en-US" altLang="id-ID" sz="5400" dirty="0">
                <a:solidFill>
                  <a:schemeClr val="tx1"/>
                </a:solidFill>
              </a:rPr>
              <a:t> </a:t>
            </a:r>
            <a:r>
              <a:rPr lang="en-US" altLang="id-ID" sz="5400" dirty="0" err="1">
                <a:solidFill>
                  <a:schemeClr val="tx1"/>
                </a:solidFill>
              </a:rPr>
              <a:t>lebih</a:t>
            </a:r>
            <a:r>
              <a:rPr lang="en-US" altLang="id-ID" sz="5400" dirty="0">
                <a:solidFill>
                  <a:schemeClr val="tx1"/>
                </a:solidFill>
              </a:rPr>
              <a:t> </a:t>
            </a:r>
            <a:r>
              <a:rPr lang="en-US" altLang="id-ID" sz="5400" dirty="0" err="1">
                <a:solidFill>
                  <a:schemeClr val="tx1"/>
                </a:solidFill>
              </a:rPr>
              <a:t>integratif</a:t>
            </a:r>
            <a:r>
              <a:rPr lang="en-US" altLang="id-ID" sz="5400" dirty="0">
                <a:solidFill>
                  <a:schemeClr val="tx1"/>
                </a:solidFill>
              </a:rPr>
              <a:t>  </a:t>
            </a:r>
          </a:p>
          <a:p>
            <a:r>
              <a:rPr lang="en-US" altLang="id-ID" sz="5400" dirty="0" err="1">
                <a:solidFill>
                  <a:schemeClr val="tx1"/>
                </a:solidFill>
              </a:rPr>
              <a:t>Dimungkinkan</a:t>
            </a:r>
            <a:r>
              <a:rPr lang="en-US" altLang="id-ID" sz="5400" dirty="0">
                <a:solidFill>
                  <a:schemeClr val="tx1"/>
                </a:solidFill>
              </a:rPr>
              <a:t> </a:t>
            </a:r>
            <a:r>
              <a:rPr lang="en-US" altLang="id-ID" sz="5400" dirty="0" err="1">
                <a:solidFill>
                  <a:schemeClr val="tx1"/>
                </a:solidFill>
              </a:rPr>
              <a:t>adanya</a:t>
            </a:r>
            <a:r>
              <a:rPr lang="en-US" altLang="id-ID" sz="5400" dirty="0">
                <a:solidFill>
                  <a:schemeClr val="tx1"/>
                </a:solidFill>
              </a:rPr>
              <a:t> </a:t>
            </a:r>
            <a:r>
              <a:rPr lang="en-US" altLang="id-ID" sz="5400" dirty="0" err="1">
                <a:solidFill>
                  <a:schemeClr val="tx1"/>
                </a:solidFill>
              </a:rPr>
              <a:t>adaptasi</a:t>
            </a:r>
            <a:r>
              <a:rPr lang="en-US" altLang="id-ID" sz="5400" dirty="0">
                <a:solidFill>
                  <a:schemeClr val="tx1"/>
                </a:solidFill>
              </a:rPr>
              <a:t> </a:t>
            </a:r>
            <a:r>
              <a:rPr lang="en-US" altLang="id-ID" sz="5400" dirty="0" err="1">
                <a:solidFill>
                  <a:schemeClr val="tx1"/>
                </a:solidFill>
              </a:rPr>
              <a:t>sistem</a:t>
            </a:r>
            <a:r>
              <a:rPr lang="en-US" altLang="id-ID" sz="5400" dirty="0">
                <a:solidFill>
                  <a:schemeClr val="tx1"/>
                </a:solidFill>
              </a:rPr>
              <a:t> </a:t>
            </a:r>
            <a:r>
              <a:rPr lang="en-US" altLang="id-ID" sz="5400" dirty="0" err="1">
                <a:solidFill>
                  <a:schemeClr val="tx1"/>
                </a:solidFill>
              </a:rPr>
              <a:t>thd</a:t>
            </a:r>
            <a:r>
              <a:rPr lang="en-US" altLang="id-ID" sz="5400" dirty="0">
                <a:solidFill>
                  <a:schemeClr val="tx1"/>
                </a:solidFill>
              </a:rPr>
              <a:t> </a:t>
            </a:r>
            <a:r>
              <a:rPr lang="en-US" altLang="id-ID" sz="5400" dirty="0" err="1">
                <a:solidFill>
                  <a:schemeClr val="tx1"/>
                </a:solidFill>
              </a:rPr>
              <a:t>perubahan</a:t>
            </a:r>
            <a:r>
              <a:rPr lang="en-US" altLang="id-ID" sz="5400" dirty="0">
                <a:solidFill>
                  <a:schemeClr val="tx1"/>
                </a:solidFill>
              </a:rPr>
              <a:t> </a:t>
            </a:r>
            <a:r>
              <a:rPr lang="en-US" altLang="id-ID" sz="5400" dirty="0" err="1">
                <a:solidFill>
                  <a:schemeClr val="tx1"/>
                </a:solidFill>
              </a:rPr>
              <a:t>yg</a:t>
            </a:r>
            <a:r>
              <a:rPr lang="en-US" altLang="id-ID" sz="5400" dirty="0">
                <a:solidFill>
                  <a:schemeClr val="tx1"/>
                </a:solidFill>
              </a:rPr>
              <a:t> </a:t>
            </a:r>
            <a:r>
              <a:rPr lang="en-US" altLang="id-ID" sz="5400" dirty="0" err="1">
                <a:solidFill>
                  <a:schemeClr val="tx1"/>
                </a:solidFill>
              </a:rPr>
              <a:t>tjd</a:t>
            </a:r>
            <a:r>
              <a:rPr lang="en-US" altLang="id-ID" sz="5400" dirty="0">
                <a:solidFill>
                  <a:schemeClr val="tx1"/>
                </a:solidFill>
              </a:rPr>
              <a:t> </a:t>
            </a:r>
            <a:r>
              <a:rPr lang="en-US" altLang="id-ID" sz="5400" dirty="0" err="1">
                <a:solidFill>
                  <a:schemeClr val="tx1"/>
                </a:solidFill>
              </a:rPr>
              <a:t>krn</a:t>
            </a:r>
            <a:r>
              <a:rPr lang="en-US" altLang="id-ID" sz="5400" dirty="0">
                <a:solidFill>
                  <a:schemeClr val="tx1"/>
                </a:solidFill>
              </a:rPr>
              <a:t> </a:t>
            </a:r>
            <a:r>
              <a:rPr lang="en-US" altLang="id-ID" sz="5400" dirty="0" err="1">
                <a:solidFill>
                  <a:schemeClr val="tx1"/>
                </a:solidFill>
              </a:rPr>
              <a:t>faktor</a:t>
            </a:r>
            <a:r>
              <a:rPr lang="en-US" altLang="id-ID" sz="5400" dirty="0">
                <a:solidFill>
                  <a:schemeClr val="tx1"/>
                </a:solidFill>
              </a:rPr>
              <a:t> </a:t>
            </a:r>
            <a:r>
              <a:rPr lang="en-US" altLang="id-ID" sz="5400" dirty="0" err="1">
                <a:solidFill>
                  <a:schemeClr val="tx1"/>
                </a:solidFill>
              </a:rPr>
              <a:t>eksternal</a:t>
            </a:r>
            <a:r>
              <a:rPr lang="en-US" altLang="id-ID" sz="5400" dirty="0">
                <a:solidFill>
                  <a:schemeClr val="tx1"/>
                </a:solidFill>
              </a:rPr>
              <a:t> &amp; internal.</a:t>
            </a:r>
          </a:p>
          <a:p>
            <a:endParaRPr lang="en-US" altLang="id-ID" sz="7200" dirty="0">
              <a:solidFill>
                <a:schemeClr val="bg2"/>
              </a:solidFill>
            </a:endParaRPr>
          </a:p>
          <a:p>
            <a:pPr>
              <a:buFont typeface="Wingdings" panose="05000000000000000000" pitchFamily="2" charset="2"/>
              <a:buNone/>
            </a:pPr>
            <a:endParaRPr lang="en-US" altLang="id-ID" sz="7200" i="1" dirty="0">
              <a:solidFill>
                <a:schemeClr val="bg2"/>
              </a:solidFill>
            </a:endParaRPr>
          </a:p>
        </p:txBody>
      </p:sp>
    </p:spTree>
    <p:extLst>
      <p:ext uri="{BB962C8B-B14F-4D97-AF65-F5344CB8AC3E}">
        <p14:creationId xmlns:p14="http://schemas.microsoft.com/office/powerpoint/2010/main" val="2109672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6387">
                                            <p:bg/>
                                          </p:spTgt>
                                        </p:tgtEl>
                                        <p:attrNameLst>
                                          <p:attrName>style.visibility</p:attrName>
                                        </p:attrNameLst>
                                      </p:cBhvr>
                                      <p:to>
                                        <p:strVal val="visible"/>
                                      </p:to>
                                    </p:set>
                                    <p:animEffect transition="in" filter="circle(in)">
                                      <p:cBhvr>
                                        <p:cTn id="12" dur="2000"/>
                                        <p:tgtEl>
                                          <p:spTgt spid="16387">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6387">
                                            <p:txEl>
                                              <p:pRg st="0" end="0"/>
                                            </p:txEl>
                                          </p:spTgt>
                                        </p:tgtEl>
                                        <p:attrNameLst>
                                          <p:attrName>style.visibility</p:attrName>
                                        </p:attrNameLst>
                                      </p:cBhvr>
                                      <p:to>
                                        <p:strVal val="visible"/>
                                      </p:to>
                                    </p:set>
                                    <p:animEffect transition="in" filter="circle(in)">
                                      <p:cBhvr>
                                        <p:cTn id="17" dur="2000"/>
                                        <p:tgtEl>
                                          <p:spTgt spid="16387">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6387">
                                            <p:txEl>
                                              <p:pRg st="1" end="1"/>
                                            </p:txEl>
                                          </p:spTgt>
                                        </p:tgtEl>
                                        <p:attrNameLst>
                                          <p:attrName>style.visibility</p:attrName>
                                        </p:attrNameLst>
                                      </p:cBhvr>
                                      <p:to>
                                        <p:strVal val="visible"/>
                                      </p:to>
                                    </p:set>
                                    <p:animEffect transition="in" filter="circle(in)">
                                      <p:cBhvr>
                                        <p:cTn id="22" dur="2000"/>
                                        <p:tgtEl>
                                          <p:spTgt spid="163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387"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6FFFF"/>
          </a:solidFill>
          <a:ln>
            <a:solidFill>
              <a:srgbClr val="99FFCC"/>
            </a:solidFill>
          </a:ln>
        </p:spPr>
        <p:txBody>
          <a:bodyPr/>
          <a:lstStyle/>
          <a:p>
            <a:pPr>
              <a:defRPr/>
            </a:pPr>
            <a:r>
              <a:rPr lang="en-US" b="1" dirty="0" err="1" smtClean="0">
                <a:solidFill>
                  <a:schemeClr val="accent2">
                    <a:lumMod val="50000"/>
                  </a:schemeClr>
                </a:solidFill>
              </a:rPr>
              <a:t>Kelebihan</a:t>
            </a:r>
            <a:r>
              <a:rPr lang="en-US" b="1" dirty="0" smtClean="0">
                <a:solidFill>
                  <a:schemeClr val="accent2">
                    <a:lumMod val="50000"/>
                  </a:schemeClr>
                </a:solidFill>
              </a:rPr>
              <a:t> </a:t>
            </a:r>
            <a:r>
              <a:rPr lang="en-US" b="1" dirty="0" err="1" smtClean="0">
                <a:solidFill>
                  <a:schemeClr val="accent2">
                    <a:lumMod val="50000"/>
                  </a:schemeClr>
                </a:solidFill>
              </a:rPr>
              <a:t>Kerangka</a:t>
            </a:r>
            <a:r>
              <a:rPr lang="en-US" b="1" dirty="0" smtClean="0">
                <a:solidFill>
                  <a:schemeClr val="accent2">
                    <a:lumMod val="50000"/>
                  </a:schemeClr>
                </a:solidFill>
              </a:rPr>
              <a:t> ISDS</a:t>
            </a:r>
            <a:endParaRPr lang="en-US" b="1" dirty="0">
              <a:solidFill>
                <a:schemeClr val="accent2">
                  <a:lumMod val="50000"/>
                </a:scheme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76256715"/>
              </p:ext>
            </p:extLst>
          </p:nvPr>
        </p:nvGraphicFramePr>
        <p:xfrm>
          <a:off x="2082426" y="4625786"/>
          <a:ext cx="18491574" cy="7680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6875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8"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305365" y="4905177"/>
            <a:ext cx="13684343" cy="6740307"/>
          </a:xfrm>
          <a:prstGeom prst="rect">
            <a:avLst/>
          </a:prstGeom>
        </p:spPr>
        <p:txBody>
          <a:bodyPr wrap="square">
            <a:spAutoFit/>
          </a:bodyPr>
          <a:lstStyle/>
          <a:p>
            <a:r>
              <a:rPr lang="id-ID" dirty="0">
                <a:solidFill>
                  <a:srgbClr val="444444"/>
                </a:solidFill>
                <a:latin typeface="Lato"/>
              </a:rPr>
              <a:t>Dahulu, pengambilan keputusan hanya dapat dilakukan oleh manajer. Tetapi sekarang ini tidak hanya menajer yang dapat melakukan pengambilan keputusan. Dengan adanya kemajuan teknologi, pengambilan keputusan dapat dilakukan oleh sistem dan teknologi. Misalnya, ketika kita mencoba mencari keputusan dalam pencarian di </a:t>
            </a:r>
            <a:r>
              <a:rPr lang="id-ID" i="1" dirty="0">
                <a:solidFill>
                  <a:srgbClr val="444444"/>
                </a:solidFill>
                <a:latin typeface="Lato"/>
              </a:rPr>
              <a:t>search engine</a:t>
            </a:r>
            <a:r>
              <a:rPr lang="id-ID" dirty="0">
                <a:solidFill>
                  <a:srgbClr val="444444"/>
                </a:solidFill>
                <a:latin typeface="Lato"/>
              </a:rPr>
              <a:t> (misal: Google, Yahoo!, dsb), hanya dalam waktu hitungan detik saja kita sudah mendapatkan ribuan bahkan jutaan informasi. Walaupun tidak semua informasi yang didapat tidak semua berhubungan dengan apa yang dicari, tapi kita dapat memilih informasi yang mana yang kita cari dan dibutuhkan, sehingga pengambilan keputusan dapat dilakukan secara cepat dan otomatis.</a:t>
            </a:r>
            <a:endParaRPr lang="id-ID" dirty="0"/>
          </a:p>
        </p:txBody>
      </p:sp>
      <p:pic>
        <p:nvPicPr>
          <p:cNvPr id="6146" name="Picture 2" descr="https://simdecisionmaking.files.wordpress.com/2015/05/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88" y="4782353"/>
            <a:ext cx="6373905" cy="6395296"/>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title"/>
          </p:nvPr>
        </p:nvSpPr>
        <p:spPr>
          <a:xfrm>
            <a:off x="3740733" y="1976346"/>
            <a:ext cx="16459200" cy="2006600"/>
          </a:xfrm>
          <a:solidFill>
            <a:srgbClr val="FFFF00"/>
          </a:solidFill>
        </p:spPr>
        <p:txBody>
          <a:bodyPr/>
          <a:lstStyle/>
          <a:p>
            <a:r>
              <a:rPr lang="id-ID" sz="6400" dirty="0" smtClean="0">
                <a:solidFill>
                  <a:srgbClr val="7030A0"/>
                </a:solidFill>
                <a:latin typeface="Comic Sans MS" pitchFamily="66" charset="0"/>
              </a:rPr>
              <a:t>Pengambilan Keputusan Kecepatan Tinggi</a:t>
            </a:r>
            <a:endParaRPr lang="id-ID" sz="6400" dirty="0">
              <a:solidFill>
                <a:srgbClr val="7030A0"/>
              </a:solidFill>
              <a:latin typeface="Comic Sans MS" pitchFamily="66" charset="0"/>
            </a:endParaRPr>
          </a:p>
        </p:txBody>
      </p:sp>
    </p:spTree>
    <p:extLst>
      <p:ext uri="{BB962C8B-B14F-4D97-AF65-F5344CB8AC3E}">
        <p14:creationId xmlns:p14="http://schemas.microsoft.com/office/powerpoint/2010/main" val="20995006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9482" y="5502410"/>
            <a:ext cx="20923624" cy="2862322"/>
          </a:xfrm>
          <a:prstGeom prst="rect">
            <a:avLst/>
          </a:prstGeom>
        </p:spPr>
        <p:txBody>
          <a:bodyPr wrap="square">
            <a:spAutoFit/>
          </a:bodyPr>
          <a:lstStyle/>
          <a:p>
            <a:r>
              <a:rPr lang="id-ID" dirty="0">
                <a:solidFill>
                  <a:srgbClr val="444444"/>
                </a:solidFill>
                <a:latin typeface="Lato"/>
              </a:rPr>
              <a:t>“Bisnis intelijen” adalah istilah yang digunakan oleh perangkat keras dan perangkat lunak vendor dan konsultan teknologi informasi untuk menggambarkan infrastruktur pergudangan, mengintegrasikan, melaporkan, dan menganalisis data yang berasal dari lingkungan bisnis. Infrastruktur dasar mengumpulkan, menyimpan, membersihkan, dan membuat informasi yang relevan yang tersedia bagi manajer.</a:t>
            </a:r>
            <a:endParaRPr lang="id-ID" dirty="0"/>
          </a:p>
        </p:txBody>
      </p:sp>
      <p:sp>
        <p:nvSpPr>
          <p:cNvPr id="6" name="Rounded Rectangle 5"/>
          <p:cNvSpPr/>
          <p:nvPr/>
        </p:nvSpPr>
        <p:spPr>
          <a:xfrm>
            <a:off x="1563002" y="3840944"/>
            <a:ext cx="6349657"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t>Definisi Bisnis Intelijen</a:t>
            </a:r>
            <a:endParaRPr lang="id-ID" sz="4400" dirty="0"/>
          </a:p>
        </p:txBody>
      </p:sp>
      <p:sp>
        <p:nvSpPr>
          <p:cNvPr id="7" name="Rounded Rectangle 6"/>
          <p:cNvSpPr/>
          <p:nvPr/>
        </p:nvSpPr>
        <p:spPr>
          <a:xfrm>
            <a:off x="1563003" y="8443368"/>
            <a:ext cx="6349657"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t>Definisi Analisis Bisnis</a:t>
            </a:r>
            <a:endParaRPr lang="id-ID" sz="4400" dirty="0"/>
          </a:p>
        </p:txBody>
      </p:sp>
      <p:sp>
        <p:nvSpPr>
          <p:cNvPr id="4" name="Rectangle 3"/>
          <p:cNvSpPr/>
          <p:nvPr/>
        </p:nvSpPr>
        <p:spPr>
          <a:xfrm>
            <a:off x="1909482" y="9953165"/>
            <a:ext cx="12188825" cy="2308324"/>
          </a:xfrm>
          <a:prstGeom prst="rect">
            <a:avLst/>
          </a:prstGeom>
        </p:spPr>
        <p:txBody>
          <a:bodyPr>
            <a:spAutoFit/>
          </a:bodyPr>
          <a:lstStyle/>
          <a:p>
            <a:r>
              <a:rPr lang="id-ID" dirty="0">
                <a:solidFill>
                  <a:srgbClr val="444444"/>
                </a:solidFill>
                <a:latin typeface="Lato"/>
              </a:rPr>
              <a:t>“Analisis Bisnis” Adalah istilah yang lebih berfokus pada alat dan teknik untuk menganalisis dan memahami  data. Alatnya adalah pemrosesan analitik daring (OLAP), statistik, model, dan data pertambangan.</a:t>
            </a:r>
            <a:endParaRPr lang="id-ID" dirty="0"/>
          </a:p>
        </p:txBody>
      </p:sp>
      <p:grpSp>
        <p:nvGrpSpPr>
          <p:cNvPr id="10" name="Group 9"/>
          <p:cNvGrpSpPr/>
          <p:nvPr/>
        </p:nvGrpSpPr>
        <p:grpSpPr>
          <a:xfrm>
            <a:off x="1349716" y="1159622"/>
            <a:ext cx="21483390" cy="2529653"/>
            <a:chOff x="2237843" y="4162784"/>
            <a:chExt cx="7046779" cy="2818711"/>
          </a:xfrm>
        </p:grpSpPr>
        <p:sp>
          <p:nvSpPr>
            <p:cNvPr id="11" name="Chevron 10"/>
            <p:cNvSpPr/>
            <p:nvPr/>
          </p:nvSpPr>
          <p:spPr>
            <a:xfrm>
              <a:off x="2237843" y="4162784"/>
              <a:ext cx="7046779" cy="2818711"/>
            </a:xfrm>
            <a:prstGeom prst="chevron">
              <a:avLst/>
            </a:prstGeom>
            <a:solidFill>
              <a:srgbClr val="66FFFF"/>
            </a:solidFill>
          </p:spPr>
          <p:style>
            <a:lnRef idx="0">
              <a:schemeClr val="lt1">
                <a:hueOff val="0"/>
                <a:satOff val="0"/>
                <a:lumOff val="0"/>
                <a:alphaOff val="0"/>
              </a:schemeClr>
            </a:lnRef>
            <a:fillRef idx="3">
              <a:scrgbClr r="0" g="0" b="0"/>
            </a:fillRef>
            <a:effectRef idx="3">
              <a:schemeClr val="accent5">
                <a:hueOff val="993165"/>
                <a:satOff val="576"/>
                <a:lumOff val="5686"/>
                <a:alphaOff val="0"/>
              </a:schemeClr>
            </a:effectRef>
            <a:fontRef idx="minor">
              <a:schemeClr val="lt1"/>
            </a:fontRef>
          </p:style>
        </p:sp>
        <p:sp>
          <p:nvSpPr>
            <p:cNvPr id="12" name="Chevron 4"/>
            <p:cNvSpPr/>
            <p:nvPr/>
          </p:nvSpPr>
          <p:spPr>
            <a:xfrm>
              <a:off x="2853259" y="4277667"/>
              <a:ext cx="4228068" cy="248872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4026" tIns="68009" rIns="68009" bIns="68009" numCol="1" spcCol="1270" anchor="ctr" anchorCtr="0">
              <a:noAutofit/>
            </a:bodyPr>
            <a:lstStyle/>
            <a:p>
              <a:pPr lvl="0" defTabSz="2266950">
                <a:lnSpc>
                  <a:spcPct val="90000"/>
                </a:lnSpc>
                <a:spcBef>
                  <a:spcPct val="0"/>
                </a:spcBef>
                <a:spcAft>
                  <a:spcPct val="35000"/>
                </a:spcAft>
              </a:pPr>
              <a:r>
                <a:rPr lang="id-ID" sz="5100" b="1" i="1" kern="1200" dirty="0" smtClean="0">
                  <a:solidFill>
                    <a:srgbClr val="7030A0"/>
                  </a:solidFill>
                  <a:effectLst>
                    <a:outerShdw blurRad="38100" dist="38100" dir="2700000" algn="tl">
                      <a:srgbClr val="000000">
                        <a:alpha val="43137"/>
                      </a:srgbClr>
                    </a:outerShdw>
                  </a:effectLst>
                </a:rPr>
                <a:t>B. Intelijen Bisnis Dalam Perusahaan</a:t>
              </a:r>
              <a:endParaRPr lang="en-US" sz="5100" b="1" i="1" kern="1200" dirty="0">
                <a:solidFill>
                  <a:srgbClr val="7030A0"/>
                </a:solidFill>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2812584216"/>
      </p:ext>
    </p:extLst>
  </p:cSld>
  <p:clrMapOvr>
    <a:masterClrMapping/>
  </p:clrMapOvr>
  <p:transition spd="slow">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885733" y="4349790"/>
            <a:ext cx="6349657"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t>Definisi </a:t>
            </a:r>
            <a:r>
              <a:rPr lang="id-ID" sz="4400" b="1" dirty="0" smtClean="0"/>
              <a:t>Vendor </a:t>
            </a:r>
            <a:r>
              <a:rPr lang="id-ID" sz="4400" b="1" dirty="0"/>
              <a:t>Business Intelligence</a:t>
            </a:r>
            <a:endParaRPr lang="id-ID" sz="4400" dirty="0"/>
          </a:p>
        </p:txBody>
      </p:sp>
      <p:sp>
        <p:nvSpPr>
          <p:cNvPr id="6" name="Rectangle 5"/>
          <p:cNvSpPr/>
          <p:nvPr/>
        </p:nvSpPr>
        <p:spPr>
          <a:xfrm>
            <a:off x="1885733" y="6930189"/>
            <a:ext cx="16077920" cy="1200329"/>
          </a:xfrm>
          <a:prstGeom prst="rect">
            <a:avLst/>
          </a:prstGeom>
        </p:spPr>
        <p:txBody>
          <a:bodyPr wrap="square">
            <a:spAutoFit/>
          </a:bodyPr>
          <a:lstStyle/>
          <a:p>
            <a:r>
              <a:rPr lang="id-ID" dirty="0" smtClean="0">
                <a:solidFill>
                  <a:srgbClr val="444444"/>
                </a:solidFill>
                <a:latin typeface="Lato"/>
              </a:rPr>
              <a:t>Merupakan alat </a:t>
            </a:r>
            <a:r>
              <a:rPr lang="id-ID" dirty="0">
                <a:solidFill>
                  <a:srgbClr val="444444"/>
                </a:solidFill>
                <a:latin typeface="Lato"/>
              </a:rPr>
              <a:t>yang digunakan untuk menunjang bisnis intelijen dan analisis bisnis berasal dari vendor bisnis intelijen.</a:t>
            </a:r>
            <a:endParaRPr lang="id-ID" dirty="0"/>
          </a:p>
        </p:txBody>
      </p:sp>
    </p:spTree>
    <p:extLst>
      <p:ext uri="{BB962C8B-B14F-4D97-AF65-F5344CB8AC3E}">
        <p14:creationId xmlns:p14="http://schemas.microsoft.com/office/powerpoint/2010/main" val="1102966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547865" y="549276"/>
            <a:ext cx="17213520" cy="2286000"/>
          </a:xfrm>
          <a:solidFill>
            <a:srgbClr val="FFFF00"/>
          </a:solidFill>
        </p:spPr>
        <p:txBody>
          <a:bodyPr>
            <a:normAutofit/>
          </a:bodyPr>
          <a:lstStyle/>
          <a:p>
            <a:r>
              <a:rPr lang="id-ID" sz="6400" dirty="0" smtClean="0">
                <a:solidFill>
                  <a:srgbClr val="7030A0"/>
                </a:solidFill>
                <a:latin typeface="Comic Sans MS" pitchFamily="66" charset="0"/>
              </a:rPr>
              <a:t>6 Elemen di Dalam Lingkungan Bisnis</a:t>
            </a:r>
            <a:endParaRPr lang="id-ID" sz="6400" dirty="0">
              <a:solidFill>
                <a:srgbClr val="7030A0"/>
              </a:solidFill>
              <a:latin typeface="Comic Sans MS" pitchFamily="66" charset="0"/>
            </a:endParaRPr>
          </a:p>
        </p:txBody>
      </p:sp>
      <p:sp>
        <p:nvSpPr>
          <p:cNvPr id="3" name="Rectangle 2"/>
          <p:cNvSpPr/>
          <p:nvPr/>
        </p:nvSpPr>
        <p:spPr>
          <a:xfrm>
            <a:off x="10686000" y="3146121"/>
            <a:ext cx="12188825" cy="2862322"/>
          </a:xfrm>
          <a:prstGeom prst="rect">
            <a:avLst/>
          </a:prstGeom>
        </p:spPr>
        <p:txBody>
          <a:bodyPr>
            <a:spAutoFit/>
          </a:bodyPr>
          <a:lstStyle/>
          <a:p>
            <a:pPr fontAlgn="base"/>
            <a:r>
              <a:rPr lang="id-ID" dirty="0" smtClean="0">
                <a:solidFill>
                  <a:srgbClr val="444444"/>
                </a:solidFill>
                <a:latin typeface="inherit"/>
              </a:rPr>
              <a:t>Bisnis </a:t>
            </a:r>
            <a:r>
              <a:rPr lang="id-ID" dirty="0">
                <a:solidFill>
                  <a:srgbClr val="444444"/>
                </a:solidFill>
                <a:latin typeface="inherit"/>
              </a:rPr>
              <a:t>harus berurusan dengan kedua data terstruktur dan tidak terstruktur dari berbagai sumber, contohnya perangkat mobile dan internet. Data perlu diintegrasikan dan terorganisir sehingga mereka dapat dianalisis dan digunakan oleh para pembuat keputusan.</a:t>
            </a:r>
            <a:endParaRPr lang="id-ID" b="0" i="0" dirty="0">
              <a:solidFill>
                <a:srgbClr val="444444"/>
              </a:solidFill>
              <a:effectLst/>
              <a:latin typeface="inherit"/>
            </a:endParaRPr>
          </a:p>
        </p:txBody>
      </p:sp>
      <p:sp>
        <p:nvSpPr>
          <p:cNvPr id="7" name="Rounded Rectangle 6"/>
          <p:cNvSpPr/>
          <p:nvPr/>
        </p:nvSpPr>
        <p:spPr>
          <a:xfrm>
            <a:off x="1906837" y="3133057"/>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1. Data Dalam Lingkungan Bisnis</a:t>
            </a:r>
            <a:endParaRPr lang="id-ID" sz="4400" dirty="0"/>
          </a:p>
        </p:txBody>
      </p:sp>
      <p:sp>
        <p:nvSpPr>
          <p:cNvPr id="8" name="Rounded Rectangle 7"/>
          <p:cNvSpPr/>
          <p:nvPr/>
        </p:nvSpPr>
        <p:spPr>
          <a:xfrm>
            <a:off x="1906836" y="7131316"/>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2. Infrasruktur Intelijen Bisnis</a:t>
            </a:r>
            <a:endParaRPr lang="id-ID" sz="4400" dirty="0"/>
          </a:p>
        </p:txBody>
      </p:sp>
      <p:sp>
        <p:nvSpPr>
          <p:cNvPr id="4" name="Rectangle 3"/>
          <p:cNvSpPr/>
          <p:nvPr/>
        </p:nvSpPr>
        <p:spPr>
          <a:xfrm>
            <a:off x="10686000" y="7055815"/>
            <a:ext cx="12188825" cy="3416320"/>
          </a:xfrm>
          <a:prstGeom prst="rect">
            <a:avLst/>
          </a:prstGeom>
        </p:spPr>
        <p:txBody>
          <a:bodyPr>
            <a:spAutoFit/>
          </a:bodyPr>
          <a:lstStyle/>
          <a:p>
            <a:pPr fontAlgn="base"/>
            <a:r>
              <a:rPr lang="id-ID" dirty="0" smtClean="0">
                <a:solidFill>
                  <a:srgbClr val="444444"/>
                </a:solidFill>
                <a:latin typeface="inherit"/>
              </a:rPr>
              <a:t>Yang </a:t>
            </a:r>
            <a:r>
              <a:rPr lang="id-ID" dirty="0">
                <a:solidFill>
                  <a:srgbClr val="444444"/>
                </a:solidFill>
                <a:latin typeface="inherit"/>
              </a:rPr>
              <a:t>mendasari business intelijen adalah sistem database yang kuat yang menangkap semua data yang relevan  untuk mengoperasikan bisnis. Data dapat disimpan dalam data- transaksional basa atau gabungan dan diintegrasikan ke dalam sebuah data warehouse atau data mart.</a:t>
            </a:r>
            <a:endParaRPr lang="id-ID" b="0" i="0" dirty="0">
              <a:solidFill>
                <a:srgbClr val="444444"/>
              </a:solidFill>
              <a:effectLst/>
              <a:latin typeface="inherit"/>
            </a:endParaRPr>
          </a:p>
        </p:txBody>
      </p:sp>
    </p:spTree>
    <p:extLst>
      <p:ext uri="{BB962C8B-B14F-4D97-AF65-F5344CB8AC3E}">
        <p14:creationId xmlns:p14="http://schemas.microsoft.com/office/powerpoint/2010/main" val="33442853"/>
      </p:ext>
    </p:extLst>
  </p:cSld>
  <p:clrMapOvr>
    <a:masterClrMapping/>
  </p:clrMapOvr>
  <p:transition spd="slow">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119301" y="5143937"/>
            <a:ext cx="12882699" cy="1337545"/>
          </a:xfrm>
          <a:solidFill>
            <a:srgbClr val="FFFF00"/>
          </a:solidFill>
        </p:spPr>
        <p:txBody>
          <a:bodyPr/>
          <a:lstStyle/>
          <a:p>
            <a:r>
              <a:rPr lang="id-ID" sz="6400" dirty="0" smtClean="0">
                <a:solidFill>
                  <a:srgbClr val="7030A0"/>
                </a:solidFill>
                <a:latin typeface="Comic Sans MS" pitchFamily="66" charset="0"/>
              </a:rPr>
              <a:t>Definisi Pengambilan Keputusan</a:t>
            </a:r>
            <a:endParaRPr lang="id-ID" sz="6400" dirty="0">
              <a:solidFill>
                <a:srgbClr val="7030A0"/>
              </a:solidFill>
              <a:latin typeface="Comic Sans MS" pitchFamily="66" charset="0"/>
            </a:endParaRPr>
          </a:p>
        </p:txBody>
      </p:sp>
      <p:sp>
        <p:nvSpPr>
          <p:cNvPr id="7" name="Content Placeholder 2"/>
          <p:cNvSpPr>
            <a:spLocks noGrp="1"/>
          </p:cNvSpPr>
          <p:nvPr>
            <p:ph idx="1"/>
          </p:nvPr>
        </p:nvSpPr>
        <p:spPr>
          <a:xfrm>
            <a:off x="3119301" y="6911788"/>
            <a:ext cx="16459200" cy="3104688"/>
          </a:xfrm>
        </p:spPr>
        <p:txBody>
          <a:bodyPr>
            <a:normAutofit/>
          </a:bodyPr>
          <a:lstStyle/>
          <a:p>
            <a:pPr algn="just"/>
            <a:r>
              <a:rPr lang="id-ID" sz="6000" dirty="0">
                <a:solidFill>
                  <a:schemeClr val="tx1"/>
                </a:solidFill>
              </a:rPr>
              <a:t>Pengambilan keputusan adalah proses pemilihan dari beberapa alternatif tindakan untuk mencapai tujuan.</a:t>
            </a:r>
            <a:endParaRPr lang="id-ID" sz="5600" dirty="0">
              <a:solidFill>
                <a:schemeClr val="tx1"/>
              </a:solidFill>
            </a:endParaRPr>
          </a:p>
        </p:txBody>
      </p:sp>
      <p:pic>
        <p:nvPicPr>
          <p:cNvPr id="1026" name="Picture 2" descr="https://simdecisionmaking.files.wordpress.com/2015/05/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15393" y="9416595"/>
            <a:ext cx="3695700" cy="2943225"/>
          </a:xfrm>
          <a:prstGeom prst="rect">
            <a:avLst/>
          </a:prstGeom>
          <a:noFill/>
          <a:extLst>
            <a:ext uri="{909E8E84-426E-40DD-AFC4-6F175D3DCCD1}">
              <a14:hiddenFill xmlns:a14="http://schemas.microsoft.com/office/drawing/2010/main">
                <a:solidFill>
                  <a:srgbClr val="FFFFFF"/>
                </a:solidFill>
              </a14:hiddenFill>
            </a:ext>
          </a:extLst>
        </p:spPr>
      </p:pic>
      <p:grpSp>
        <p:nvGrpSpPr>
          <p:cNvPr id="27" name="Group 26"/>
          <p:cNvGrpSpPr/>
          <p:nvPr/>
        </p:nvGrpSpPr>
        <p:grpSpPr>
          <a:xfrm>
            <a:off x="1618656" y="1391237"/>
            <a:ext cx="20353838" cy="2818711"/>
            <a:chOff x="2237843" y="4162784"/>
            <a:chExt cx="7046779" cy="2818711"/>
          </a:xfrm>
        </p:grpSpPr>
        <p:sp>
          <p:nvSpPr>
            <p:cNvPr id="28" name="Chevron 27"/>
            <p:cNvSpPr/>
            <p:nvPr/>
          </p:nvSpPr>
          <p:spPr>
            <a:xfrm>
              <a:off x="2237843" y="4162784"/>
              <a:ext cx="7046779" cy="2818711"/>
            </a:xfrm>
            <a:prstGeom prst="chevron">
              <a:avLst/>
            </a:prstGeom>
            <a:solidFill>
              <a:srgbClr val="66FFFF"/>
            </a:solidFill>
          </p:spPr>
          <p:style>
            <a:lnRef idx="0">
              <a:schemeClr val="lt1">
                <a:hueOff val="0"/>
                <a:satOff val="0"/>
                <a:lumOff val="0"/>
                <a:alphaOff val="0"/>
              </a:schemeClr>
            </a:lnRef>
            <a:fillRef idx="3">
              <a:scrgbClr r="0" g="0" b="0"/>
            </a:fillRef>
            <a:effectRef idx="3">
              <a:schemeClr val="accent5">
                <a:hueOff val="993165"/>
                <a:satOff val="576"/>
                <a:lumOff val="5686"/>
                <a:alphaOff val="0"/>
              </a:schemeClr>
            </a:effectRef>
            <a:fontRef idx="minor">
              <a:schemeClr val="lt1"/>
            </a:fontRef>
          </p:style>
        </p:sp>
        <p:sp>
          <p:nvSpPr>
            <p:cNvPr id="29" name="Chevron 4"/>
            <p:cNvSpPr/>
            <p:nvPr/>
          </p:nvSpPr>
          <p:spPr>
            <a:xfrm>
              <a:off x="2757387" y="4571420"/>
              <a:ext cx="4228068" cy="21177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4026" tIns="68009" rIns="68009" bIns="68009" numCol="1" spcCol="1270" anchor="ctr" anchorCtr="0">
              <a:noAutofit/>
            </a:bodyPr>
            <a:lstStyle/>
            <a:p>
              <a:pPr lvl="0" algn="ctr" defTabSz="2266950">
                <a:lnSpc>
                  <a:spcPct val="90000"/>
                </a:lnSpc>
                <a:spcBef>
                  <a:spcPct val="0"/>
                </a:spcBef>
                <a:spcAft>
                  <a:spcPct val="35000"/>
                </a:spcAft>
              </a:pPr>
              <a:r>
                <a:rPr lang="id-ID" sz="5100" b="1" i="1" kern="1200" dirty="0" smtClean="0">
                  <a:solidFill>
                    <a:srgbClr val="7030A0"/>
                  </a:solidFill>
                  <a:effectLst>
                    <a:outerShdw blurRad="38100" dist="38100" dir="2700000" algn="tl">
                      <a:srgbClr val="000000">
                        <a:alpha val="43137"/>
                      </a:srgbClr>
                    </a:outerShdw>
                  </a:effectLst>
                </a:rPr>
                <a:t>A. Pengambilan Keputusan dan Sistem</a:t>
              </a:r>
              <a:endParaRPr lang="en-US" sz="5100" b="1" i="1" kern="1200" dirty="0">
                <a:solidFill>
                  <a:srgbClr val="7030A0"/>
                </a:solidFill>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3806440002"/>
      </p:ext>
    </p:extLst>
  </p:cSld>
  <p:clrMapOvr>
    <a:masterClrMapping/>
  </p:clrMapOvr>
  <p:transition spd="slow">
    <p:circl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718577" y="2378158"/>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3. Perangkat Analitik Bisnis</a:t>
            </a:r>
            <a:endParaRPr lang="id-ID" sz="4400" dirty="0"/>
          </a:p>
        </p:txBody>
      </p:sp>
      <p:sp>
        <p:nvSpPr>
          <p:cNvPr id="8" name="Rounded Rectangle 7"/>
          <p:cNvSpPr/>
          <p:nvPr/>
        </p:nvSpPr>
        <p:spPr>
          <a:xfrm>
            <a:off x="1718577" y="8365258"/>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4. Pengguna Manajerial dan Metode/Pelaporan</a:t>
            </a:r>
            <a:endParaRPr lang="id-ID" sz="4400" dirty="0"/>
          </a:p>
        </p:txBody>
      </p:sp>
      <p:sp>
        <p:nvSpPr>
          <p:cNvPr id="6" name="Rectangle 5"/>
          <p:cNvSpPr/>
          <p:nvPr/>
        </p:nvSpPr>
        <p:spPr>
          <a:xfrm>
            <a:off x="10685998" y="2378158"/>
            <a:ext cx="12188825" cy="2308324"/>
          </a:xfrm>
          <a:prstGeom prst="rect">
            <a:avLst/>
          </a:prstGeom>
        </p:spPr>
        <p:txBody>
          <a:bodyPr>
            <a:spAutoFit/>
          </a:bodyPr>
          <a:lstStyle/>
          <a:p>
            <a:pPr fontAlgn="base"/>
            <a:r>
              <a:rPr lang="id-ID" dirty="0" smtClean="0">
                <a:solidFill>
                  <a:srgbClr val="444444"/>
                </a:solidFill>
                <a:latin typeface="inherit"/>
              </a:rPr>
              <a:t>Satu </a:t>
            </a:r>
            <a:r>
              <a:rPr lang="id-ID" dirty="0">
                <a:solidFill>
                  <a:srgbClr val="444444"/>
                </a:solidFill>
                <a:latin typeface="inherit"/>
              </a:rPr>
              <a:t>set perangkat lunak yang digunakan untuk menganalisis data dan menghasilkan laporan, menanggapi pertanyaan yang diajukan oleh para manajer, dan melacak</a:t>
            </a:r>
            <a:br>
              <a:rPr lang="id-ID" dirty="0">
                <a:solidFill>
                  <a:srgbClr val="444444"/>
                </a:solidFill>
                <a:latin typeface="inherit"/>
              </a:rPr>
            </a:br>
            <a:r>
              <a:rPr lang="id-ID" dirty="0">
                <a:solidFill>
                  <a:srgbClr val="444444"/>
                </a:solidFill>
                <a:latin typeface="inherit"/>
              </a:rPr>
              <a:t>kemajuan bisnis menggunakan indikator kunci kinerja.</a:t>
            </a:r>
            <a:endParaRPr lang="id-ID" b="0" i="0" dirty="0">
              <a:solidFill>
                <a:srgbClr val="444444"/>
              </a:solidFill>
              <a:effectLst/>
              <a:latin typeface="inherit"/>
            </a:endParaRPr>
          </a:p>
        </p:txBody>
      </p:sp>
      <p:sp>
        <p:nvSpPr>
          <p:cNvPr id="9" name="Rectangle 8"/>
          <p:cNvSpPr/>
          <p:nvPr/>
        </p:nvSpPr>
        <p:spPr>
          <a:xfrm>
            <a:off x="10685999" y="8095129"/>
            <a:ext cx="12188825" cy="3970318"/>
          </a:xfrm>
          <a:prstGeom prst="rect">
            <a:avLst/>
          </a:prstGeom>
        </p:spPr>
        <p:txBody>
          <a:bodyPr>
            <a:spAutoFit/>
          </a:bodyPr>
          <a:lstStyle/>
          <a:p>
            <a:r>
              <a:rPr lang="id-ID" dirty="0">
                <a:solidFill>
                  <a:srgbClr val="444444"/>
                </a:solidFill>
                <a:latin typeface="Lato"/>
              </a:rPr>
              <a:t>Hardware intelijen bisnis hanya secerdas manusia yang menggunakannya. </a:t>
            </a:r>
            <a:r>
              <a:rPr lang="id-ID" dirty="0" smtClean="0">
                <a:solidFill>
                  <a:srgbClr val="444444"/>
                </a:solidFill>
                <a:latin typeface="Lato"/>
              </a:rPr>
              <a:t>Manajer</a:t>
            </a:r>
            <a:r>
              <a:rPr lang="id-ID" dirty="0" smtClean="0"/>
              <a:t> </a:t>
            </a:r>
            <a:r>
              <a:rPr lang="id-ID" dirty="0" smtClean="0">
                <a:solidFill>
                  <a:srgbClr val="444444"/>
                </a:solidFill>
                <a:latin typeface="Lato"/>
              </a:rPr>
              <a:t>memaksakan </a:t>
            </a:r>
            <a:r>
              <a:rPr lang="id-ID" dirty="0">
                <a:solidFill>
                  <a:srgbClr val="444444"/>
                </a:solidFill>
                <a:latin typeface="Lato"/>
              </a:rPr>
              <a:t>agar pada analisis data menggunakan berbagai metode manajerial</a:t>
            </a:r>
            <a:r>
              <a:rPr lang="id-ID" dirty="0"/>
              <a:t/>
            </a:r>
            <a:br>
              <a:rPr lang="id-ID" dirty="0"/>
            </a:br>
            <a:r>
              <a:rPr lang="id-ID" dirty="0">
                <a:solidFill>
                  <a:srgbClr val="444444"/>
                </a:solidFill>
                <a:latin typeface="Lato"/>
              </a:rPr>
              <a:t>yang mendefinisikan tujuan bisnis strategis </a:t>
            </a:r>
            <a:r>
              <a:rPr lang="id-ID" dirty="0" smtClean="0">
                <a:solidFill>
                  <a:srgbClr val="444444"/>
                </a:solidFill>
                <a:latin typeface="Lato"/>
              </a:rPr>
              <a:t>dan menentukan </a:t>
            </a:r>
            <a:r>
              <a:rPr lang="id-ID" dirty="0">
                <a:solidFill>
                  <a:srgbClr val="444444"/>
                </a:solidFill>
                <a:latin typeface="Lato"/>
              </a:rPr>
              <a:t>bagaimana kemajuan akan diukur. Ini termasuk manajemen kinerja bisnis dan scorecard seimbang</a:t>
            </a:r>
            <a:endParaRPr lang="id-ID" dirty="0"/>
          </a:p>
        </p:txBody>
      </p:sp>
      <p:pic>
        <p:nvPicPr>
          <p:cNvPr id="15362" name="Picture 2" descr="What is Business Analytics? Definition and FAQs | OmniSci"/>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953436" y="4214844"/>
            <a:ext cx="5820428" cy="38802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4366450"/>
      </p:ext>
    </p:extLst>
  </p:cSld>
  <p:clrMapOvr>
    <a:masterClrMapping/>
  </p:clrMapOvr>
  <p:transition spd="slow">
    <p:diamon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718577" y="1333151"/>
            <a:ext cx="895573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5. Pengiriman platform MIS, DSS, ESS</a:t>
            </a:r>
            <a:endParaRPr lang="id-ID" sz="4400" dirty="0"/>
          </a:p>
        </p:txBody>
      </p:sp>
      <p:sp>
        <p:nvSpPr>
          <p:cNvPr id="8" name="Rounded Rectangle 7"/>
          <p:cNvSpPr/>
          <p:nvPr/>
        </p:nvSpPr>
        <p:spPr>
          <a:xfrm>
            <a:off x="1718577" y="5830638"/>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6. Antar Muka Pengguna</a:t>
            </a:r>
            <a:endParaRPr lang="id-ID" sz="4400" dirty="0"/>
          </a:p>
        </p:txBody>
      </p:sp>
      <p:sp>
        <p:nvSpPr>
          <p:cNvPr id="3" name="Rectangle 2"/>
          <p:cNvSpPr/>
          <p:nvPr/>
        </p:nvSpPr>
        <p:spPr>
          <a:xfrm>
            <a:off x="10962249" y="1253439"/>
            <a:ext cx="12188825" cy="4524315"/>
          </a:xfrm>
          <a:prstGeom prst="rect">
            <a:avLst/>
          </a:prstGeom>
        </p:spPr>
        <p:txBody>
          <a:bodyPr>
            <a:spAutoFit/>
          </a:bodyPr>
          <a:lstStyle/>
          <a:p>
            <a:r>
              <a:rPr lang="id-ID" dirty="0">
                <a:solidFill>
                  <a:srgbClr val="444444"/>
                </a:solidFill>
                <a:latin typeface="Lato"/>
              </a:rPr>
              <a:t>Hasil dari intelijen bisnis dan analisis disampaikan kepada manajer dan karyawan dalam berbagai </a:t>
            </a:r>
            <a:r>
              <a:rPr lang="id-ID" dirty="0" smtClean="0">
                <a:solidFill>
                  <a:srgbClr val="444444"/>
                </a:solidFill>
                <a:latin typeface="Lato"/>
              </a:rPr>
              <a:t>cara,</a:t>
            </a:r>
            <a:r>
              <a:rPr lang="id-ID" dirty="0" smtClean="0"/>
              <a:t> </a:t>
            </a:r>
            <a:r>
              <a:rPr lang="id-ID" dirty="0" smtClean="0">
                <a:solidFill>
                  <a:srgbClr val="444444"/>
                </a:solidFill>
                <a:latin typeface="Lato"/>
              </a:rPr>
              <a:t>tergantung pada </a:t>
            </a:r>
            <a:r>
              <a:rPr lang="id-ID" dirty="0">
                <a:solidFill>
                  <a:srgbClr val="444444"/>
                </a:solidFill>
                <a:latin typeface="Lato"/>
              </a:rPr>
              <a:t>apa yang mereka perlu tahu untuk </a:t>
            </a:r>
            <a:r>
              <a:rPr lang="id-ID" dirty="0" smtClean="0">
                <a:solidFill>
                  <a:srgbClr val="444444"/>
                </a:solidFill>
                <a:latin typeface="Lato"/>
              </a:rPr>
              <a:t>melakukan pekerjaan </a:t>
            </a:r>
            <a:r>
              <a:rPr lang="id-ID" dirty="0">
                <a:solidFill>
                  <a:srgbClr val="444444"/>
                </a:solidFill>
                <a:latin typeface="Lato"/>
              </a:rPr>
              <a:t>mereka. MIS, DSS, </a:t>
            </a:r>
            <a:r>
              <a:rPr lang="id-ID" dirty="0" smtClean="0">
                <a:solidFill>
                  <a:srgbClr val="444444"/>
                </a:solidFill>
                <a:latin typeface="Lato"/>
              </a:rPr>
              <a:t>dan</a:t>
            </a:r>
            <a:r>
              <a:rPr lang="id-ID" dirty="0" smtClean="0"/>
              <a:t> </a:t>
            </a:r>
            <a:r>
              <a:rPr lang="id-ID" dirty="0" smtClean="0">
                <a:solidFill>
                  <a:srgbClr val="444444"/>
                </a:solidFill>
                <a:latin typeface="Lato"/>
              </a:rPr>
              <a:t>ESS</a:t>
            </a:r>
            <a:r>
              <a:rPr lang="id-ID" dirty="0">
                <a:solidFill>
                  <a:srgbClr val="444444"/>
                </a:solidFill>
                <a:latin typeface="Lato"/>
              </a:rPr>
              <a:t>, yang kita diperkenalkan pada Bab 2, menyampaikan informasi dan pengetahuan untuk orang yang berbeda dan tingkat di karyawan perusahaan-operasional, menengah</a:t>
            </a:r>
            <a:r>
              <a:rPr lang="id-ID" dirty="0"/>
              <a:t/>
            </a:r>
            <a:br>
              <a:rPr lang="id-ID" dirty="0"/>
            </a:br>
            <a:r>
              <a:rPr lang="id-ID" dirty="0">
                <a:solidFill>
                  <a:srgbClr val="444444"/>
                </a:solidFill>
                <a:latin typeface="Lato"/>
              </a:rPr>
              <a:t>manajer, dan eksekutif senior.</a:t>
            </a:r>
            <a:endParaRPr lang="id-ID" dirty="0"/>
          </a:p>
        </p:txBody>
      </p:sp>
      <p:sp>
        <p:nvSpPr>
          <p:cNvPr id="4" name="Rectangle 3"/>
          <p:cNvSpPr/>
          <p:nvPr/>
        </p:nvSpPr>
        <p:spPr>
          <a:xfrm>
            <a:off x="1476530" y="8154563"/>
            <a:ext cx="20891966" cy="3970318"/>
          </a:xfrm>
          <a:prstGeom prst="rect">
            <a:avLst/>
          </a:prstGeom>
        </p:spPr>
        <p:txBody>
          <a:bodyPr wrap="square">
            <a:spAutoFit/>
          </a:bodyPr>
          <a:lstStyle/>
          <a:p>
            <a:r>
              <a:rPr lang="id-ID" dirty="0">
                <a:solidFill>
                  <a:srgbClr val="444444"/>
                </a:solidFill>
                <a:latin typeface="Lato"/>
              </a:rPr>
              <a:t>Bisnis orang tidak lagi terikat pada meja dan meja-meja. Mereka sering belajar lebih cepat dari representasi visual data daripada laporan kering dengan kolom dan baris informasi.. Software business analytics suite menekankan teknik visual seperti dashboard </a:t>
            </a:r>
            <a:r>
              <a:rPr lang="id-ID" dirty="0" smtClean="0">
                <a:solidFill>
                  <a:srgbClr val="444444"/>
                </a:solidFill>
                <a:latin typeface="Lato"/>
              </a:rPr>
              <a:t>dan</a:t>
            </a:r>
            <a:r>
              <a:rPr lang="id-ID" dirty="0" smtClean="0"/>
              <a:t> </a:t>
            </a:r>
            <a:r>
              <a:rPr lang="id-ID" dirty="0" smtClean="0">
                <a:solidFill>
                  <a:srgbClr val="444444"/>
                </a:solidFill>
                <a:latin typeface="Lato"/>
              </a:rPr>
              <a:t>Scorecard</a:t>
            </a:r>
            <a:r>
              <a:rPr lang="id-ID" dirty="0">
                <a:solidFill>
                  <a:srgbClr val="444444"/>
                </a:solidFill>
                <a:latin typeface="Lato"/>
              </a:rPr>
              <a:t>. Mereka </a:t>
            </a:r>
            <a:r>
              <a:rPr lang="id-ID" dirty="0" smtClean="0">
                <a:solidFill>
                  <a:srgbClr val="444444"/>
                </a:solidFill>
                <a:latin typeface="Lato"/>
              </a:rPr>
              <a:t>juga mampu </a:t>
            </a:r>
            <a:r>
              <a:rPr lang="id-ID" dirty="0">
                <a:solidFill>
                  <a:srgbClr val="444444"/>
                </a:solidFill>
                <a:latin typeface="Lato"/>
              </a:rPr>
              <a:t>memberikan laporan melalui Blackberry, iPhone, </a:t>
            </a:r>
            <a:r>
              <a:rPr lang="id-ID" dirty="0" smtClean="0">
                <a:solidFill>
                  <a:srgbClr val="444444"/>
                </a:solidFill>
                <a:latin typeface="Lato"/>
              </a:rPr>
              <a:t>dan</a:t>
            </a:r>
            <a:r>
              <a:rPr lang="id-ID" dirty="0" smtClean="0"/>
              <a:t> </a:t>
            </a:r>
            <a:r>
              <a:rPr lang="id-ID" dirty="0" smtClean="0">
                <a:solidFill>
                  <a:srgbClr val="444444"/>
                </a:solidFill>
                <a:latin typeface="Lato"/>
              </a:rPr>
              <a:t>handheld </a:t>
            </a:r>
            <a:r>
              <a:rPr lang="id-ID" dirty="0">
                <a:solidFill>
                  <a:srgbClr val="444444"/>
                </a:solidFill>
                <a:latin typeface="Lato"/>
              </a:rPr>
              <a:t>mobile lainnya serta di portal web perusahaan. Software BA </a:t>
            </a:r>
            <a:r>
              <a:rPr lang="id-ID" dirty="0" smtClean="0">
                <a:solidFill>
                  <a:srgbClr val="444444"/>
                </a:solidFill>
                <a:latin typeface="Lato"/>
              </a:rPr>
              <a:t>memungkinkan</a:t>
            </a:r>
            <a:r>
              <a:rPr lang="id-ID" dirty="0" smtClean="0"/>
              <a:t> </a:t>
            </a:r>
            <a:r>
              <a:rPr lang="id-ID" dirty="0" smtClean="0">
                <a:solidFill>
                  <a:srgbClr val="444444"/>
                </a:solidFill>
                <a:latin typeface="Lato"/>
              </a:rPr>
              <a:t>menambahkan </a:t>
            </a:r>
            <a:r>
              <a:rPr lang="id-ID" dirty="0">
                <a:solidFill>
                  <a:srgbClr val="444444"/>
                </a:solidFill>
                <a:latin typeface="Lato"/>
              </a:rPr>
              <a:t>kemampuan untuk mengirim informasi di Twitter, Facebook, atau internal </a:t>
            </a:r>
            <a:r>
              <a:rPr lang="id-ID" dirty="0" smtClean="0">
                <a:solidFill>
                  <a:srgbClr val="444444"/>
                </a:solidFill>
                <a:latin typeface="Lato"/>
              </a:rPr>
              <a:t>sosial</a:t>
            </a:r>
            <a:r>
              <a:rPr lang="id-ID" dirty="0" smtClean="0"/>
              <a:t> </a:t>
            </a:r>
            <a:r>
              <a:rPr lang="id-ID" dirty="0" smtClean="0">
                <a:solidFill>
                  <a:srgbClr val="444444"/>
                </a:solidFill>
                <a:latin typeface="Lato"/>
              </a:rPr>
              <a:t>media </a:t>
            </a:r>
            <a:r>
              <a:rPr lang="id-ID" dirty="0">
                <a:solidFill>
                  <a:srgbClr val="444444"/>
                </a:solidFill>
                <a:latin typeface="Lato"/>
              </a:rPr>
              <a:t>yang mendukung pengambilan keputusan dalam suatu kelompok secara online daripada pertemuan face-to-face .</a:t>
            </a:r>
            <a:endParaRPr lang="id-ID" dirty="0"/>
          </a:p>
        </p:txBody>
      </p:sp>
    </p:spTree>
    <p:extLst>
      <p:ext uri="{BB962C8B-B14F-4D97-AF65-F5344CB8AC3E}">
        <p14:creationId xmlns:p14="http://schemas.microsoft.com/office/powerpoint/2010/main" val="3265113447"/>
      </p:ext>
    </p:extLst>
  </p:cSld>
  <p:clrMapOvr>
    <a:masterClrMapping/>
  </p:clrMapOvr>
  <p:transition spd="slow">
    <p:diamon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s://simdecisionmaking.files.wordpress.com/2015/05/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0471" y="1914151"/>
            <a:ext cx="12290611" cy="9609569"/>
          </a:xfrm>
          <a:prstGeom prst="rect">
            <a:avLst/>
          </a:prstGeom>
          <a:noFill/>
          <a:extLst>
            <a:ext uri="{909E8E84-426E-40DD-AFC4-6F175D3DCCD1}">
              <a14:hiddenFill xmlns:a14="http://schemas.microsoft.com/office/drawing/2010/main">
                <a:solidFill>
                  <a:srgbClr val="FFFFFF"/>
                </a:solidFill>
              </a14:hiddenFill>
            </a:ext>
          </a:extLst>
        </p:spPr>
      </p:pic>
      <p:pic>
        <p:nvPicPr>
          <p:cNvPr id="16388" name="Picture 4" descr="http://1.bp.blogspot.com/_XCIBKNhFB9M/SOJzkp2ywoI/AAAAAAAABz0/5fAL15Tm00o/s1600/BI_0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1082" y="1667436"/>
            <a:ext cx="8200958" cy="6494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2285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618656" y="1391237"/>
            <a:ext cx="20353838" cy="2818711"/>
            <a:chOff x="2237843" y="4162784"/>
            <a:chExt cx="7046779" cy="2818711"/>
          </a:xfrm>
        </p:grpSpPr>
        <p:sp>
          <p:nvSpPr>
            <p:cNvPr id="6" name="Chevron 5"/>
            <p:cNvSpPr/>
            <p:nvPr/>
          </p:nvSpPr>
          <p:spPr>
            <a:xfrm>
              <a:off x="2237843" y="4162784"/>
              <a:ext cx="7046779" cy="2818711"/>
            </a:xfrm>
            <a:prstGeom prst="chevron">
              <a:avLst/>
            </a:prstGeom>
            <a:solidFill>
              <a:srgbClr val="66FFFF"/>
            </a:solidFill>
          </p:spPr>
          <p:style>
            <a:lnRef idx="0">
              <a:schemeClr val="lt1">
                <a:hueOff val="0"/>
                <a:satOff val="0"/>
                <a:lumOff val="0"/>
                <a:alphaOff val="0"/>
              </a:schemeClr>
            </a:lnRef>
            <a:fillRef idx="3">
              <a:scrgbClr r="0" g="0" b="0"/>
            </a:fillRef>
            <a:effectRef idx="3">
              <a:schemeClr val="accent5">
                <a:hueOff val="993165"/>
                <a:satOff val="576"/>
                <a:lumOff val="5686"/>
                <a:alphaOff val="0"/>
              </a:schemeClr>
            </a:effectRef>
            <a:fontRef idx="minor">
              <a:schemeClr val="lt1"/>
            </a:fontRef>
          </p:style>
        </p:sp>
        <p:sp>
          <p:nvSpPr>
            <p:cNvPr id="7" name="Chevron 4"/>
            <p:cNvSpPr/>
            <p:nvPr/>
          </p:nvSpPr>
          <p:spPr>
            <a:xfrm>
              <a:off x="2757387" y="4571420"/>
              <a:ext cx="4228068" cy="21177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4026" tIns="68009" rIns="68009" bIns="68009" numCol="1" spcCol="1270" anchor="ctr" anchorCtr="0">
              <a:noAutofit/>
            </a:bodyPr>
            <a:lstStyle/>
            <a:p>
              <a:pPr lvl="0" algn="ctr" defTabSz="2266950">
                <a:lnSpc>
                  <a:spcPct val="90000"/>
                </a:lnSpc>
                <a:spcBef>
                  <a:spcPct val="0"/>
                </a:spcBef>
                <a:spcAft>
                  <a:spcPct val="35000"/>
                </a:spcAft>
              </a:pPr>
              <a:r>
                <a:rPr lang="id-ID" sz="5100" b="1" i="1" kern="1200" dirty="0" smtClean="0">
                  <a:solidFill>
                    <a:srgbClr val="7030A0"/>
                  </a:solidFill>
                  <a:effectLst>
                    <a:outerShdw blurRad="38100" dist="38100" dir="2700000" algn="tl">
                      <a:srgbClr val="000000">
                        <a:alpha val="43137"/>
                      </a:srgbClr>
                    </a:outerShdw>
                  </a:effectLst>
                </a:rPr>
                <a:t>C. Pemilihan Dalam Intelijen Bisnis</a:t>
              </a:r>
              <a:endParaRPr lang="en-US" sz="5100" b="1" i="1" kern="1200" dirty="0">
                <a:solidFill>
                  <a:srgbClr val="7030A0"/>
                </a:solidFill>
                <a:effectLst>
                  <a:outerShdw blurRad="38100" dist="38100" dir="2700000" algn="tl">
                    <a:srgbClr val="000000">
                      <a:alpha val="43137"/>
                    </a:srgbClr>
                  </a:outerShdw>
                </a:effectLst>
              </a:endParaRPr>
            </a:p>
          </p:txBody>
        </p:sp>
      </p:grpSp>
      <p:pic>
        <p:nvPicPr>
          <p:cNvPr id="20484" name="Picture 4" descr="Compare BI Tools"/>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618656" y="4383702"/>
            <a:ext cx="5916705" cy="3644008"/>
          </a:xfrm>
          <a:prstGeom prst="rect">
            <a:avLst/>
          </a:prstGeom>
          <a:noFill/>
          <a:extLst>
            <a:ext uri="{909E8E84-426E-40DD-AFC4-6F175D3DCCD1}">
              <a14:hiddenFill xmlns:a14="http://schemas.microsoft.com/office/drawing/2010/main">
                <a:solidFill>
                  <a:srgbClr val="FFFFFF"/>
                </a:solidFill>
              </a14:hiddenFill>
            </a:ext>
          </a:extLst>
        </p:spPr>
      </p:pic>
      <p:pic>
        <p:nvPicPr>
          <p:cNvPr id="20486" name="Picture 6" descr="BI Tool comparison "/>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797598" y="4383702"/>
            <a:ext cx="7401696" cy="3647359"/>
          </a:xfrm>
          <a:prstGeom prst="rect">
            <a:avLst/>
          </a:prstGeom>
          <a:noFill/>
          <a:extLst>
            <a:ext uri="{909E8E84-426E-40DD-AFC4-6F175D3DCCD1}">
              <a14:hiddenFill xmlns:a14="http://schemas.microsoft.com/office/drawing/2010/main">
                <a:solidFill>
                  <a:srgbClr val="FFFFFF"/>
                </a:solidFill>
              </a14:hiddenFill>
            </a:ext>
          </a:extLst>
        </p:spPr>
      </p:pic>
      <p:pic>
        <p:nvPicPr>
          <p:cNvPr id="20488" name="Picture 8" descr="Top BI tool"/>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618657" y="8201464"/>
            <a:ext cx="6637838" cy="3793312"/>
          </a:xfrm>
          <a:prstGeom prst="rect">
            <a:avLst/>
          </a:prstGeom>
          <a:noFill/>
          <a:extLst>
            <a:ext uri="{909E8E84-426E-40DD-AFC4-6F175D3DCCD1}">
              <a14:hiddenFill xmlns:a14="http://schemas.microsoft.com/office/drawing/2010/main">
                <a:solidFill>
                  <a:srgbClr val="FFFFFF"/>
                </a:solidFill>
              </a14:hiddenFill>
            </a:ext>
          </a:extLst>
        </p:spPr>
      </p:pic>
      <p:pic>
        <p:nvPicPr>
          <p:cNvPr id="20490" name="Picture 10" descr="https://www.finereport.com/en/wp-content/uploads/2019/10/Sisense.png"/>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8797598" y="8201464"/>
            <a:ext cx="7829550" cy="3793312"/>
          </a:xfrm>
          <a:prstGeom prst="rect">
            <a:avLst/>
          </a:prstGeom>
          <a:noFill/>
          <a:extLst>
            <a:ext uri="{909E8E84-426E-40DD-AFC4-6F175D3DCCD1}">
              <a14:hiddenFill xmlns:a14="http://schemas.microsoft.com/office/drawing/2010/main">
                <a:solidFill>
                  <a:srgbClr val="FFFFFF"/>
                </a:solidFill>
              </a14:hiddenFill>
            </a:ext>
          </a:extLst>
        </p:spPr>
      </p:pic>
      <p:pic>
        <p:nvPicPr>
          <p:cNvPr id="20492" name="Picture 12" descr="best BI tool"/>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16740398" y="4383702"/>
            <a:ext cx="6146496" cy="4085839"/>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2775494" y="11845364"/>
            <a:ext cx="2162082" cy="646331"/>
          </a:xfrm>
          <a:prstGeom prst="rect">
            <a:avLst/>
          </a:prstGeom>
        </p:spPr>
        <p:txBody>
          <a:bodyPr wrap="square">
            <a:spAutoFit/>
          </a:bodyPr>
          <a:lstStyle/>
          <a:p>
            <a:pPr fontAlgn="base"/>
            <a:r>
              <a:rPr lang="id-ID" b="1" dirty="0" smtClean="0">
                <a:solidFill>
                  <a:srgbClr val="2C3E50"/>
                </a:solidFill>
                <a:latin typeface="Playfair Display"/>
              </a:rPr>
              <a:t>Tableau</a:t>
            </a:r>
            <a:endParaRPr lang="id-ID" b="1" dirty="0">
              <a:solidFill>
                <a:srgbClr val="2C3E50"/>
              </a:solidFill>
              <a:latin typeface="Playfair Display"/>
            </a:endParaRPr>
          </a:p>
        </p:txBody>
      </p:sp>
      <p:sp>
        <p:nvSpPr>
          <p:cNvPr id="10" name="Rectangle 9"/>
          <p:cNvSpPr/>
          <p:nvPr/>
        </p:nvSpPr>
        <p:spPr>
          <a:xfrm>
            <a:off x="18704399" y="8642859"/>
            <a:ext cx="2621230" cy="646331"/>
          </a:xfrm>
          <a:prstGeom prst="rect">
            <a:avLst/>
          </a:prstGeom>
        </p:spPr>
        <p:txBody>
          <a:bodyPr wrap="none">
            <a:spAutoFit/>
          </a:bodyPr>
          <a:lstStyle/>
          <a:p>
            <a:pPr fontAlgn="base"/>
            <a:r>
              <a:rPr lang="id-ID" b="1" dirty="0">
                <a:latin typeface="inherit"/>
              </a:rPr>
              <a:t>FineReport</a:t>
            </a:r>
            <a:endParaRPr lang="id-ID" b="1" i="0" u="none" strike="noStrike" dirty="0">
              <a:effectLst/>
              <a:latin typeface="inherit"/>
            </a:endParaRPr>
          </a:p>
        </p:txBody>
      </p:sp>
      <p:sp>
        <p:nvSpPr>
          <p:cNvPr id="11" name="Rectangle 10"/>
          <p:cNvSpPr/>
          <p:nvPr/>
        </p:nvSpPr>
        <p:spPr>
          <a:xfrm>
            <a:off x="9495314" y="7146766"/>
            <a:ext cx="2031325" cy="646331"/>
          </a:xfrm>
          <a:prstGeom prst="rect">
            <a:avLst/>
          </a:prstGeom>
        </p:spPr>
        <p:txBody>
          <a:bodyPr wrap="none">
            <a:spAutoFit/>
          </a:bodyPr>
          <a:lstStyle/>
          <a:p>
            <a:pPr fontAlgn="base"/>
            <a:r>
              <a:rPr lang="id-ID" b="1" dirty="0">
                <a:latin typeface="inherit"/>
              </a:rPr>
              <a:t>PowerBI</a:t>
            </a:r>
            <a:endParaRPr lang="id-ID" b="1" i="0" u="none" strike="noStrike" dirty="0">
              <a:effectLst/>
              <a:latin typeface="inherit"/>
            </a:endParaRPr>
          </a:p>
        </p:txBody>
      </p:sp>
      <p:sp>
        <p:nvSpPr>
          <p:cNvPr id="12" name="Rectangle 11"/>
          <p:cNvSpPr/>
          <p:nvPr/>
        </p:nvSpPr>
        <p:spPr>
          <a:xfrm>
            <a:off x="5534459" y="6858000"/>
            <a:ext cx="2099934" cy="646331"/>
          </a:xfrm>
          <a:prstGeom prst="rect">
            <a:avLst/>
          </a:prstGeom>
        </p:spPr>
        <p:txBody>
          <a:bodyPr wrap="none">
            <a:spAutoFit/>
          </a:bodyPr>
          <a:lstStyle/>
          <a:p>
            <a:pPr fontAlgn="base"/>
            <a:r>
              <a:rPr lang="id-ID" b="1" dirty="0">
                <a:latin typeface="inherit"/>
              </a:rPr>
              <a:t>QlikView</a:t>
            </a:r>
            <a:endParaRPr lang="id-ID" b="1" i="0" u="none" strike="noStrike" dirty="0">
              <a:effectLst/>
              <a:latin typeface="inherit"/>
            </a:endParaRPr>
          </a:p>
        </p:txBody>
      </p:sp>
      <p:sp>
        <p:nvSpPr>
          <p:cNvPr id="13" name="Rectangle 12"/>
          <p:cNvSpPr/>
          <p:nvPr/>
        </p:nvSpPr>
        <p:spPr>
          <a:xfrm>
            <a:off x="10803215" y="11784613"/>
            <a:ext cx="1928733" cy="646331"/>
          </a:xfrm>
          <a:prstGeom prst="rect">
            <a:avLst/>
          </a:prstGeom>
        </p:spPr>
        <p:txBody>
          <a:bodyPr wrap="none">
            <a:spAutoFit/>
          </a:bodyPr>
          <a:lstStyle/>
          <a:p>
            <a:pPr fontAlgn="base"/>
            <a:r>
              <a:rPr lang="id-ID" b="1" dirty="0">
                <a:latin typeface="inherit"/>
              </a:rPr>
              <a:t>Sisense</a:t>
            </a:r>
            <a:endParaRPr lang="id-ID" b="1" i="0" u="none" strike="noStrike" dirty="0">
              <a:effectLst/>
              <a:latin typeface="inherit"/>
            </a:endParaRPr>
          </a:p>
        </p:txBody>
      </p:sp>
    </p:spTree>
    <p:extLst>
      <p:ext uri="{BB962C8B-B14F-4D97-AF65-F5344CB8AC3E}">
        <p14:creationId xmlns:p14="http://schemas.microsoft.com/office/powerpoint/2010/main" val="4106460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060296" y="2148478"/>
            <a:ext cx="18997799" cy="5755422"/>
          </a:xfrm>
          <a:prstGeom prst="rect">
            <a:avLst/>
          </a:prstGeom>
        </p:spPr>
        <p:txBody>
          <a:bodyPr wrap="square">
            <a:spAutoFit/>
          </a:bodyPr>
          <a:lstStyle/>
          <a:p>
            <a:r>
              <a:rPr lang="id-ID" sz="4400" b="1" dirty="0" smtClean="0">
                <a:solidFill>
                  <a:srgbClr val="757575"/>
                </a:solidFill>
                <a:latin typeface="Times New Roman" panose="02020603050405020304" pitchFamily="18" charset="0"/>
              </a:rPr>
              <a:t>Pemilihan dalam intelijen bisnis biasanya mengarah kepada </a:t>
            </a:r>
          </a:p>
          <a:p>
            <a:endParaRPr lang="id-ID" dirty="0" smtClean="0">
              <a:solidFill>
                <a:srgbClr val="757575"/>
              </a:solidFill>
              <a:latin typeface="Times New Roman" panose="02020603050405020304" pitchFamily="18" charset="0"/>
            </a:endParaRPr>
          </a:p>
          <a:p>
            <a:r>
              <a:rPr lang="id-ID" dirty="0" smtClean="0">
                <a:latin typeface="+mj-lt"/>
              </a:rPr>
              <a:t>Kinerja </a:t>
            </a:r>
            <a:r>
              <a:rPr lang="id-ID" dirty="0">
                <a:latin typeface="+mj-lt"/>
              </a:rPr>
              <a:t>pada tiap-tiap dimensi akan diukur dengan menggunakan indikator kinerja utama yang mengukur yang diusulkan oleh manajemen senior untuk memahami seberapa baikkah perusahaan dalam bekerja seiring dengan dimensi tertentu yang ditetapkan. </a:t>
            </a:r>
            <a:endParaRPr lang="id-ID" dirty="0" smtClean="0">
              <a:latin typeface="+mj-lt"/>
            </a:endParaRPr>
          </a:p>
          <a:p>
            <a:endParaRPr lang="id-ID" dirty="0">
              <a:latin typeface="+mj-lt"/>
            </a:endParaRPr>
          </a:p>
          <a:p>
            <a:pPr lvl="3"/>
            <a:r>
              <a:rPr lang="id-ID" dirty="0" smtClean="0">
                <a:latin typeface="+mj-lt"/>
              </a:rPr>
              <a:t>contoh</a:t>
            </a:r>
            <a:r>
              <a:rPr lang="id-ID" dirty="0">
                <a:latin typeface="+mj-lt"/>
              </a:rPr>
              <a:t>, salah satu indikator kunci atas seberapa baikkah perusahaan ritel secara online dalam memenuhi kinerja pelanggannya adalah rata-rata lamanya waktu yang diperlukan untuk mengirimkan paket kepada </a:t>
            </a:r>
            <a:r>
              <a:rPr lang="id-ID" dirty="0" smtClean="0">
                <a:latin typeface="+mj-lt"/>
              </a:rPr>
              <a:t>pelanggan.</a:t>
            </a:r>
          </a:p>
          <a:p>
            <a:pPr marL="80963" lvl="3" indent="268288"/>
            <a:r>
              <a:rPr lang="id-ID" b="1" dirty="0" smtClean="0">
                <a:latin typeface="+mj-lt"/>
              </a:rPr>
              <a:t>Ini semua diukur menggunakan KPI (Key Performance Indicators)</a:t>
            </a:r>
            <a:endParaRPr lang="id-ID" b="1" dirty="0">
              <a:latin typeface="+mj-lt"/>
            </a:endParaRPr>
          </a:p>
        </p:txBody>
      </p:sp>
      <p:sp>
        <p:nvSpPr>
          <p:cNvPr id="9" name="Rectangle 8"/>
          <p:cNvSpPr/>
          <p:nvPr/>
        </p:nvSpPr>
        <p:spPr>
          <a:xfrm>
            <a:off x="2651966" y="8530441"/>
            <a:ext cx="18621282" cy="2862322"/>
          </a:xfrm>
          <a:prstGeom prst="rect">
            <a:avLst/>
          </a:prstGeom>
        </p:spPr>
        <p:txBody>
          <a:bodyPr wrap="square">
            <a:spAutoFit/>
          </a:bodyPr>
          <a:lstStyle/>
          <a:p>
            <a:r>
              <a:rPr lang="id-ID" dirty="0" smtClean="0"/>
              <a:t>Metodologi </a:t>
            </a:r>
            <a:r>
              <a:rPr lang="id-ID" dirty="0"/>
              <a:t>yang terdepan untuk memahami informasi yang benar-benar penting yang diperlukan para eksekutif perusahaan adalah Metode </a:t>
            </a:r>
            <a:r>
              <a:rPr lang="id-ID" b="1" dirty="0"/>
              <a:t>Balanced Scorecard</a:t>
            </a:r>
            <a:r>
              <a:rPr lang="id-ID" dirty="0"/>
              <a:t>. Balanced scorecard </a:t>
            </a:r>
            <a:r>
              <a:rPr lang="id-ID" dirty="0" smtClean="0"/>
              <a:t>yang merupakan </a:t>
            </a:r>
            <a:r>
              <a:rPr lang="id-ID" dirty="0"/>
              <a:t>suatu kerangka kerja untuk mengoperasionalkan suatu rencana strategis dari perusahaan dengan menitikberatkan pada hasil yang dapat diukur pada 4 dimensi kinerja perusahaan : Keuangan, Proses Bisnis, Pelanggan, serta Pembelajaran dan Pertumbuhan.</a:t>
            </a:r>
          </a:p>
        </p:txBody>
      </p:sp>
    </p:spTree>
    <p:extLst>
      <p:ext uri="{BB962C8B-B14F-4D97-AF65-F5344CB8AC3E}">
        <p14:creationId xmlns:p14="http://schemas.microsoft.com/office/powerpoint/2010/main" val="2379305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270531" y="2143036"/>
            <a:ext cx="12188825" cy="1446550"/>
          </a:xfrm>
          <a:prstGeom prst="rect">
            <a:avLst/>
          </a:prstGeom>
          <a:solidFill>
            <a:srgbClr val="00B0F0"/>
          </a:solidFill>
        </p:spPr>
        <p:txBody>
          <a:bodyPr>
            <a:spAutoFit/>
          </a:bodyPr>
          <a:lstStyle/>
          <a:p>
            <a:r>
              <a:rPr lang="id-ID" sz="4400" b="1" dirty="0"/>
              <a:t>KERANGKA KERJA BALANCED SCORECARD</a:t>
            </a:r>
          </a:p>
          <a:p>
            <a:r>
              <a:rPr lang="id-ID" sz="4400" b="1" dirty="0"/>
              <a:t>(STRATEGI PERUSAHAAN DAN TUJUAN)</a:t>
            </a:r>
          </a:p>
        </p:txBody>
      </p:sp>
      <p:sp>
        <p:nvSpPr>
          <p:cNvPr id="10" name="Rectangle 9"/>
          <p:cNvSpPr/>
          <p:nvPr/>
        </p:nvSpPr>
        <p:spPr>
          <a:xfrm>
            <a:off x="1979613" y="4100970"/>
            <a:ext cx="7271963" cy="3416320"/>
          </a:xfrm>
          <a:prstGeom prst="rect">
            <a:avLst/>
          </a:prstGeom>
        </p:spPr>
        <p:txBody>
          <a:bodyPr wrap="square">
            <a:spAutoFit/>
          </a:bodyPr>
          <a:lstStyle/>
          <a:p>
            <a:r>
              <a:rPr lang="id-ID" b="1" dirty="0"/>
              <a:t>1.  </a:t>
            </a:r>
            <a:r>
              <a:rPr lang="id-ID" b="1" dirty="0" smtClean="0"/>
              <a:t>Konsumen</a:t>
            </a:r>
            <a:endParaRPr lang="id-ID" b="1" dirty="0"/>
          </a:p>
          <a:p>
            <a:pPr marL="571500" indent="-571500">
              <a:buFont typeface="Arial" panose="020B0604020202020204" pitchFamily="34" charset="0"/>
              <a:buChar char="•"/>
            </a:pPr>
            <a:r>
              <a:rPr lang="id-ID" dirty="0" smtClean="0"/>
              <a:t>Kinerja </a:t>
            </a:r>
            <a:r>
              <a:rPr lang="id-ID" dirty="0"/>
              <a:t>pengiriman</a:t>
            </a:r>
          </a:p>
          <a:p>
            <a:pPr marL="571500" indent="-571500">
              <a:buFont typeface="Arial" panose="020B0604020202020204" pitchFamily="34" charset="0"/>
              <a:buChar char="•"/>
            </a:pPr>
            <a:r>
              <a:rPr lang="id-ID" dirty="0" smtClean="0"/>
              <a:t>Kinerja </a:t>
            </a:r>
            <a:r>
              <a:rPr lang="id-ID" dirty="0"/>
              <a:t>atas kualitas</a:t>
            </a:r>
          </a:p>
          <a:p>
            <a:pPr marL="571500" indent="-571500">
              <a:buFont typeface="Arial" panose="020B0604020202020204" pitchFamily="34" charset="0"/>
              <a:buChar char="•"/>
            </a:pPr>
            <a:r>
              <a:rPr lang="id-ID" dirty="0" smtClean="0"/>
              <a:t>Kepuasan </a:t>
            </a:r>
            <a:r>
              <a:rPr lang="id-ID" dirty="0"/>
              <a:t>konsumen</a:t>
            </a:r>
          </a:p>
          <a:p>
            <a:pPr marL="571500" indent="-571500">
              <a:buFont typeface="Arial" panose="020B0604020202020204" pitchFamily="34" charset="0"/>
              <a:buChar char="•"/>
            </a:pPr>
            <a:r>
              <a:rPr lang="id-ID" dirty="0" smtClean="0"/>
              <a:t>Loyalitas </a:t>
            </a:r>
            <a:r>
              <a:rPr lang="id-ID" dirty="0"/>
              <a:t>konsumen</a:t>
            </a:r>
          </a:p>
          <a:p>
            <a:pPr marL="571500" indent="-571500">
              <a:buFont typeface="Arial" panose="020B0604020202020204" pitchFamily="34" charset="0"/>
              <a:buChar char="•"/>
            </a:pPr>
            <a:r>
              <a:rPr lang="id-ID" dirty="0" smtClean="0"/>
              <a:t>Pengulangan </a:t>
            </a:r>
            <a:r>
              <a:rPr lang="id-ID" dirty="0"/>
              <a:t>konsumen</a:t>
            </a:r>
          </a:p>
        </p:txBody>
      </p:sp>
      <p:sp>
        <p:nvSpPr>
          <p:cNvPr id="11" name="Rectangle 10"/>
          <p:cNvSpPr/>
          <p:nvPr/>
        </p:nvSpPr>
        <p:spPr>
          <a:xfrm>
            <a:off x="10370577" y="3858922"/>
            <a:ext cx="9692435" cy="3416320"/>
          </a:xfrm>
          <a:prstGeom prst="rect">
            <a:avLst/>
          </a:prstGeom>
        </p:spPr>
        <p:txBody>
          <a:bodyPr wrap="square">
            <a:spAutoFit/>
          </a:bodyPr>
          <a:lstStyle/>
          <a:p>
            <a:r>
              <a:rPr lang="id-ID" b="1" dirty="0"/>
              <a:t>2.  </a:t>
            </a:r>
            <a:r>
              <a:rPr lang="id-ID" b="1" dirty="0" smtClean="0"/>
              <a:t>Keuangan</a:t>
            </a:r>
            <a:endParaRPr lang="id-ID" b="1" dirty="0"/>
          </a:p>
          <a:p>
            <a:pPr marL="571500" indent="-571500">
              <a:buFont typeface="Arial" panose="020B0604020202020204" pitchFamily="34" charset="0"/>
              <a:buChar char="•"/>
            </a:pPr>
            <a:r>
              <a:rPr lang="id-ID" dirty="0" smtClean="0"/>
              <a:t>Arus </a:t>
            </a:r>
            <a:r>
              <a:rPr lang="id-ID" dirty="0"/>
              <a:t>Kas</a:t>
            </a:r>
          </a:p>
          <a:p>
            <a:pPr marL="571500" indent="-571500">
              <a:buFont typeface="Arial" panose="020B0604020202020204" pitchFamily="34" charset="0"/>
              <a:buChar char="•"/>
            </a:pPr>
            <a:r>
              <a:rPr lang="id-ID" dirty="0" smtClean="0"/>
              <a:t>Tingkat </a:t>
            </a:r>
            <a:r>
              <a:rPr lang="id-ID" dirty="0"/>
              <a:t>pengembalian atas investasi</a:t>
            </a:r>
          </a:p>
          <a:p>
            <a:pPr marL="571500" indent="-571500">
              <a:buFont typeface="Arial" panose="020B0604020202020204" pitchFamily="34" charset="0"/>
              <a:buChar char="•"/>
            </a:pPr>
            <a:r>
              <a:rPr lang="id-ID" dirty="0" smtClean="0"/>
              <a:t>Hasil </a:t>
            </a:r>
            <a:r>
              <a:rPr lang="id-ID" dirty="0"/>
              <a:t>keuangan</a:t>
            </a:r>
          </a:p>
          <a:p>
            <a:pPr marL="571500" indent="-571500">
              <a:buFont typeface="Arial" panose="020B0604020202020204" pitchFamily="34" charset="0"/>
              <a:buChar char="•"/>
            </a:pPr>
            <a:r>
              <a:rPr lang="id-ID" dirty="0" smtClean="0"/>
              <a:t>Tingkat </a:t>
            </a:r>
            <a:r>
              <a:rPr lang="id-ID" dirty="0"/>
              <a:t>pengembalian atas modal yang digunakan</a:t>
            </a:r>
          </a:p>
          <a:p>
            <a:pPr marL="571500" indent="-571500">
              <a:buFont typeface="Arial" panose="020B0604020202020204" pitchFamily="34" charset="0"/>
              <a:buChar char="•"/>
            </a:pPr>
            <a:r>
              <a:rPr lang="id-ID" dirty="0" smtClean="0"/>
              <a:t>Tingkat </a:t>
            </a:r>
            <a:r>
              <a:rPr lang="id-ID" dirty="0"/>
              <a:t>pengembalian atas ekuitas</a:t>
            </a:r>
          </a:p>
        </p:txBody>
      </p:sp>
      <p:sp>
        <p:nvSpPr>
          <p:cNvPr id="13" name="Rectangle 12"/>
          <p:cNvSpPr/>
          <p:nvPr/>
        </p:nvSpPr>
        <p:spPr>
          <a:xfrm>
            <a:off x="1958509" y="8566160"/>
            <a:ext cx="6163515" cy="3416320"/>
          </a:xfrm>
          <a:prstGeom prst="rect">
            <a:avLst/>
          </a:prstGeom>
        </p:spPr>
        <p:txBody>
          <a:bodyPr wrap="square">
            <a:spAutoFit/>
          </a:bodyPr>
          <a:lstStyle/>
          <a:p>
            <a:r>
              <a:rPr lang="id-ID" b="1" dirty="0"/>
              <a:t>3.  </a:t>
            </a:r>
            <a:r>
              <a:rPr lang="id-ID" b="1" dirty="0" smtClean="0"/>
              <a:t>Proses </a:t>
            </a:r>
            <a:r>
              <a:rPr lang="id-ID" b="1" dirty="0"/>
              <a:t>Bisnis</a:t>
            </a:r>
          </a:p>
          <a:p>
            <a:pPr marL="571500" indent="-571500">
              <a:buFont typeface="Arial" panose="020B0604020202020204" pitchFamily="34" charset="0"/>
              <a:buChar char="•"/>
            </a:pPr>
            <a:r>
              <a:rPr lang="id-ID" dirty="0" smtClean="0"/>
              <a:t>Jumlah </a:t>
            </a:r>
            <a:r>
              <a:rPr lang="id-ID" dirty="0"/>
              <a:t>Aktivitas</a:t>
            </a:r>
          </a:p>
          <a:p>
            <a:pPr marL="571500" indent="-571500">
              <a:buFont typeface="Arial" panose="020B0604020202020204" pitchFamily="34" charset="0"/>
              <a:buChar char="•"/>
            </a:pPr>
            <a:r>
              <a:rPr lang="id-ID" dirty="0" smtClean="0"/>
              <a:t>Proses </a:t>
            </a:r>
            <a:r>
              <a:rPr lang="id-ID" dirty="0"/>
              <a:t>waktu pelaksanaan</a:t>
            </a:r>
          </a:p>
          <a:p>
            <a:pPr marL="571500" indent="-571500">
              <a:buFont typeface="Arial" panose="020B0604020202020204" pitchFamily="34" charset="0"/>
              <a:buChar char="•"/>
            </a:pPr>
            <a:r>
              <a:rPr lang="id-ID" dirty="0" smtClean="0"/>
              <a:t>Rasio </a:t>
            </a:r>
            <a:r>
              <a:rPr lang="id-ID" dirty="0"/>
              <a:t>kecelakaan</a:t>
            </a:r>
          </a:p>
          <a:p>
            <a:pPr marL="571500" indent="-571500">
              <a:buFont typeface="Arial" panose="020B0604020202020204" pitchFamily="34" charset="0"/>
              <a:buChar char="•"/>
            </a:pPr>
            <a:r>
              <a:rPr lang="id-ID" dirty="0" smtClean="0"/>
              <a:t>Efisiensi </a:t>
            </a:r>
            <a:r>
              <a:rPr lang="id-ID" dirty="0"/>
              <a:t>sumber daya</a:t>
            </a:r>
          </a:p>
          <a:p>
            <a:pPr marL="571500" indent="-571500">
              <a:buFont typeface="Arial" panose="020B0604020202020204" pitchFamily="34" charset="0"/>
              <a:buChar char="•"/>
            </a:pPr>
            <a:r>
              <a:rPr lang="id-ID" dirty="0" smtClean="0"/>
              <a:t>Kerusakan </a:t>
            </a:r>
            <a:r>
              <a:rPr lang="id-ID" dirty="0"/>
              <a:t>mesin</a:t>
            </a:r>
          </a:p>
        </p:txBody>
      </p:sp>
      <p:sp>
        <p:nvSpPr>
          <p:cNvPr id="14" name="Rectangle 13"/>
          <p:cNvSpPr/>
          <p:nvPr/>
        </p:nvSpPr>
        <p:spPr>
          <a:xfrm>
            <a:off x="10370578" y="8633012"/>
            <a:ext cx="9289022" cy="3416320"/>
          </a:xfrm>
          <a:prstGeom prst="rect">
            <a:avLst/>
          </a:prstGeom>
        </p:spPr>
        <p:txBody>
          <a:bodyPr wrap="square">
            <a:spAutoFit/>
          </a:bodyPr>
          <a:lstStyle/>
          <a:p>
            <a:r>
              <a:rPr lang="sv-SE" b="1" dirty="0"/>
              <a:t>4.  </a:t>
            </a:r>
            <a:r>
              <a:rPr lang="sv-SE" b="1" dirty="0" smtClean="0"/>
              <a:t>Pembelajaran </a:t>
            </a:r>
            <a:r>
              <a:rPr lang="sv-SE" b="1" dirty="0"/>
              <a:t>dan Pertumbuhan</a:t>
            </a:r>
          </a:p>
          <a:p>
            <a:pPr marL="571500" indent="-571500">
              <a:buFont typeface="Arial" panose="020B0604020202020204" pitchFamily="34" charset="0"/>
              <a:buChar char="•"/>
            </a:pPr>
            <a:r>
              <a:rPr lang="sv-SE" dirty="0" smtClean="0"/>
              <a:t>Tingkat </a:t>
            </a:r>
            <a:r>
              <a:rPr lang="sv-SE" dirty="0"/>
              <a:t>investasi</a:t>
            </a:r>
          </a:p>
          <a:p>
            <a:pPr marL="571500" indent="-571500">
              <a:buFont typeface="Arial" panose="020B0604020202020204" pitchFamily="34" charset="0"/>
              <a:buChar char="•"/>
            </a:pPr>
            <a:r>
              <a:rPr lang="sv-SE" dirty="0" smtClean="0"/>
              <a:t>Tingkat </a:t>
            </a:r>
            <a:r>
              <a:rPr lang="sv-SE" dirty="0"/>
              <a:t>penyakit</a:t>
            </a:r>
          </a:p>
          <a:p>
            <a:pPr marL="571500" indent="-571500">
              <a:buFont typeface="Arial" panose="020B0604020202020204" pitchFamily="34" charset="0"/>
              <a:buChar char="•"/>
            </a:pPr>
            <a:r>
              <a:rPr lang="sv-SE" dirty="0" smtClean="0"/>
              <a:t>Promosi </a:t>
            </a:r>
            <a:r>
              <a:rPr lang="sv-SE" dirty="0"/>
              <a:t>internal</a:t>
            </a:r>
          </a:p>
          <a:p>
            <a:pPr marL="571500" indent="-571500">
              <a:buFont typeface="Arial" panose="020B0604020202020204" pitchFamily="34" charset="0"/>
              <a:buChar char="•"/>
            </a:pPr>
            <a:r>
              <a:rPr lang="sv-SE" dirty="0" smtClean="0"/>
              <a:t>Tingkat </a:t>
            </a:r>
            <a:r>
              <a:rPr lang="sv-SE" dirty="0"/>
              <a:t>perputaran karyawan</a:t>
            </a:r>
          </a:p>
          <a:p>
            <a:pPr marL="571500" indent="-571500">
              <a:buFont typeface="Arial" panose="020B0604020202020204" pitchFamily="34" charset="0"/>
              <a:buChar char="•"/>
            </a:pPr>
            <a:r>
              <a:rPr lang="sv-SE" dirty="0" smtClean="0"/>
              <a:t>Rasio </a:t>
            </a:r>
            <a:r>
              <a:rPr lang="sv-SE" dirty="0"/>
              <a:t>gender</a:t>
            </a:r>
            <a:endParaRPr lang="id-ID" dirty="0"/>
          </a:p>
        </p:txBody>
      </p:sp>
    </p:spTree>
    <p:extLst>
      <p:ext uri="{BB962C8B-B14F-4D97-AF65-F5344CB8AC3E}">
        <p14:creationId xmlns:p14="http://schemas.microsoft.com/office/powerpoint/2010/main" val="169910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p:cNvSpPr/>
          <p:nvPr/>
        </p:nvSpPr>
        <p:spPr>
          <a:xfrm>
            <a:off x="1718577" y="1333151"/>
            <a:ext cx="3660247"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REFERENSI</a:t>
            </a:r>
            <a:endParaRPr lang="id-ID" sz="4400" dirty="0"/>
          </a:p>
        </p:txBody>
      </p:sp>
      <p:sp>
        <p:nvSpPr>
          <p:cNvPr id="4" name="Rectangle 3"/>
          <p:cNvSpPr/>
          <p:nvPr/>
        </p:nvSpPr>
        <p:spPr>
          <a:xfrm>
            <a:off x="2770095" y="3606096"/>
            <a:ext cx="15513144" cy="1754326"/>
          </a:xfrm>
          <a:prstGeom prst="rect">
            <a:avLst/>
          </a:prstGeom>
        </p:spPr>
        <p:txBody>
          <a:bodyPr wrap="square">
            <a:spAutoFit/>
          </a:bodyPr>
          <a:lstStyle/>
          <a:p>
            <a:r>
              <a:rPr lang="en-US" dirty="0" err="1"/>
              <a:t>Laudon</a:t>
            </a:r>
            <a:r>
              <a:rPr lang="en-US" dirty="0"/>
              <a:t>, Kenneth C., and Jane P. </a:t>
            </a:r>
            <a:r>
              <a:rPr lang="en-US" dirty="0" err="1"/>
              <a:t>Laudon</a:t>
            </a:r>
            <a:r>
              <a:rPr lang="en-US" dirty="0"/>
              <a:t>, (2014), Management Information Systems: Managing The Digital Firm, 13 </a:t>
            </a:r>
            <a:r>
              <a:rPr lang="en-US" dirty="0" err="1"/>
              <a:t>th</a:t>
            </a:r>
            <a:r>
              <a:rPr lang="en-US" dirty="0"/>
              <a:t> Ed, Person Education Limited, New York University – United States of America.</a:t>
            </a:r>
            <a:endParaRPr lang="id-ID" dirty="0"/>
          </a:p>
        </p:txBody>
      </p:sp>
      <p:sp>
        <p:nvSpPr>
          <p:cNvPr id="20" name="Rectangle 19"/>
          <p:cNvSpPr/>
          <p:nvPr/>
        </p:nvSpPr>
        <p:spPr>
          <a:xfrm>
            <a:off x="2770095" y="6309568"/>
            <a:ext cx="7844199" cy="646331"/>
          </a:xfrm>
          <a:prstGeom prst="rect">
            <a:avLst/>
          </a:prstGeom>
        </p:spPr>
        <p:txBody>
          <a:bodyPr wrap="none">
            <a:spAutoFit/>
          </a:bodyPr>
          <a:lstStyle/>
          <a:p>
            <a:r>
              <a:rPr lang="id-ID" dirty="0"/>
              <a:t>https://simdecisionmaking.wordpress.com</a:t>
            </a:r>
          </a:p>
        </p:txBody>
      </p:sp>
      <p:sp>
        <p:nvSpPr>
          <p:cNvPr id="21" name="Rectangle 20"/>
          <p:cNvSpPr/>
          <p:nvPr/>
        </p:nvSpPr>
        <p:spPr>
          <a:xfrm>
            <a:off x="2754268" y="7099175"/>
            <a:ext cx="7620612" cy="646331"/>
          </a:xfrm>
          <a:prstGeom prst="rect">
            <a:avLst/>
          </a:prstGeom>
        </p:spPr>
        <p:txBody>
          <a:bodyPr wrap="none">
            <a:spAutoFit/>
          </a:bodyPr>
          <a:lstStyle/>
          <a:p>
            <a:r>
              <a:rPr lang="id-ID" dirty="0"/>
              <a:t>https://slideplayer.com/slide/11907638/</a:t>
            </a:r>
          </a:p>
        </p:txBody>
      </p:sp>
      <p:sp>
        <p:nvSpPr>
          <p:cNvPr id="22" name="Rectangle 21"/>
          <p:cNvSpPr/>
          <p:nvPr/>
        </p:nvSpPr>
        <p:spPr>
          <a:xfrm>
            <a:off x="2770095" y="5503698"/>
            <a:ext cx="8780545" cy="646331"/>
          </a:xfrm>
          <a:prstGeom prst="rect">
            <a:avLst/>
          </a:prstGeom>
        </p:spPr>
        <p:txBody>
          <a:bodyPr wrap="none">
            <a:spAutoFit/>
          </a:bodyPr>
          <a:lstStyle/>
          <a:p>
            <a:r>
              <a:rPr lang="id-ID" dirty="0"/>
              <a:t>https://id.wikipedia.org/wiki/Inteligensi_bisnis</a:t>
            </a:r>
          </a:p>
        </p:txBody>
      </p:sp>
      <p:sp>
        <p:nvSpPr>
          <p:cNvPr id="24" name="Rectangle 23"/>
          <p:cNvSpPr/>
          <p:nvPr/>
        </p:nvSpPr>
        <p:spPr>
          <a:xfrm>
            <a:off x="2770095" y="7880058"/>
            <a:ext cx="12188825" cy="1200329"/>
          </a:xfrm>
          <a:prstGeom prst="rect">
            <a:avLst/>
          </a:prstGeom>
        </p:spPr>
        <p:txBody>
          <a:bodyPr>
            <a:spAutoFit/>
          </a:bodyPr>
          <a:lstStyle/>
          <a:p>
            <a:r>
              <a:rPr lang="id-ID" dirty="0"/>
              <a:t>http://martinusadiwaluyo.blogspot.com/2019/03/meningkatkan-proses-pengambilan.html</a:t>
            </a:r>
          </a:p>
        </p:txBody>
      </p:sp>
    </p:spTree>
    <p:extLst>
      <p:ext uri="{BB962C8B-B14F-4D97-AF65-F5344CB8AC3E}">
        <p14:creationId xmlns:p14="http://schemas.microsoft.com/office/powerpoint/2010/main" val="4166100354"/>
      </p:ext>
    </p:extLst>
  </p:cSld>
  <p:clrMapOvr>
    <a:masterClrMapping/>
  </p:clrMapOvr>
  <p:transition spd="slow">
    <p:circl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8113044" y="5690834"/>
            <a:ext cx="8151590" cy="3057440"/>
          </a:xfrm>
          <a:prstGeom prst="rect">
            <a:avLst/>
          </a:prstGeom>
          <a:noFill/>
        </p:spPr>
        <p:txBody>
          <a:bodyPr wrap="none" tIns="1097280" rtlCol="0">
            <a:spAutoFit/>
          </a:bodyPr>
          <a:lstStyle/>
          <a:p>
            <a:pPr algn="ctr">
              <a:lnSpc>
                <a:spcPts val="13000"/>
              </a:lnSpc>
            </a:pPr>
            <a:r>
              <a:rPr lang="en-US" sz="19600" b="1" spc="300" dirty="0" smtClean="0">
                <a:solidFill>
                  <a:schemeClr val="tx2"/>
                </a:solidFill>
                <a:latin typeface="Oswald Bold" charset="0"/>
                <a:ea typeface="Oswald Bold" charset="0"/>
                <a:cs typeface="Oswald Bold" charset="0"/>
              </a:rPr>
              <a:t>Thanks!</a:t>
            </a:r>
            <a:endParaRPr lang="en-US" sz="19600" b="1" spc="300" dirty="0">
              <a:solidFill>
                <a:schemeClr val="tx2"/>
              </a:solidFill>
              <a:latin typeface="Oswald Bold" charset="0"/>
              <a:ea typeface="Oswald Bold" charset="0"/>
              <a:cs typeface="Oswald Bold" charset="0"/>
            </a:endParaRPr>
          </a:p>
        </p:txBody>
      </p:sp>
      <p:sp>
        <p:nvSpPr>
          <p:cNvPr id="8" name="Freeform 4"/>
          <p:cNvSpPr>
            <a:spLocks noChangeArrowheads="1"/>
          </p:cNvSpPr>
          <p:nvPr/>
        </p:nvSpPr>
        <p:spPr bwMode="auto">
          <a:xfrm>
            <a:off x="11085395" y="2808759"/>
            <a:ext cx="2251464" cy="2440210"/>
          </a:xfrm>
          <a:custGeom>
            <a:avLst/>
            <a:gdLst>
              <a:gd name="T0" fmla="*/ 5710 w 5893"/>
              <a:gd name="T1" fmla="*/ 3569 h 6385"/>
              <a:gd name="T2" fmla="*/ 5607 w 5893"/>
              <a:gd name="T3" fmla="*/ 2260 h 6385"/>
              <a:gd name="T4" fmla="*/ 4234 w 5893"/>
              <a:gd name="T5" fmla="*/ 1967 h 6385"/>
              <a:gd name="T6" fmla="*/ 4290 w 5893"/>
              <a:gd name="T7" fmla="*/ 515 h 6385"/>
              <a:gd name="T8" fmla="*/ 3315 w 5893"/>
              <a:gd name="T9" fmla="*/ 0 h 6385"/>
              <a:gd name="T10" fmla="*/ 2736 w 5893"/>
              <a:gd name="T11" fmla="*/ 555 h 6385"/>
              <a:gd name="T12" fmla="*/ 2482 w 5893"/>
              <a:gd name="T13" fmla="*/ 1372 h 6385"/>
              <a:gd name="T14" fmla="*/ 1546 w 5893"/>
              <a:gd name="T15" fmla="*/ 2458 h 6385"/>
              <a:gd name="T16" fmla="*/ 142 w 5893"/>
              <a:gd name="T17" fmla="*/ 2601 h 6385"/>
              <a:gd name="T18" fmla="*/ 0 w 5893"/>
              <a:gd name="T19" fmla="*/ 5401 h 6385"/>
              <a:gd name="T20" fmla="*/ 491 w 5893"/>
              <a:gd name="T21" fmla="*/ 5892 h 6385"/>
              <a:gd name="T22" fmla="*/ 2125 w 5893"/>
              <a:gd name="T23" fmla="*/ 6051 h 6385"/>
              <a:gd name="T24" fmla="*/ 3687 w 5893"/>
              <a:gd name="T25" fmla="*/ 6384 h 6385"/>
              <a:gd name="T26" fmla="*/ 5051 w 5893"/>
              <a:gd name="T27" fmla="*/ 6075 h 6385"/>
              <a:gd name="T28" fmla="*/ 5607 w 5893"/>
              <a:gd name="T29" fmla="*/ 4552 h 6385"/>
              <a:gd name="T30" fmla="*/ 5742 w 5893"/>
              <a:gd name="T31" fmla="*/ 3830 h 6385"/>
              <a:gd name="T32" fmla="*/ 912 w 5893"/>
              <a:gd name="T33" fmla="*/ 5329 h 6385"/>
              <a:gd name="T34" fmla="*/ 737 w 5893"/>
              <a:gd name="T35" fmla="*/ 5401 h 6385"/>
              <a:gd name="T36" fmla="*/ 491 w 5893"/>
              <a:gd name="T37" fmla="*/ 5155 h 6385"/>
              <a:gd name="T38" fmla="*/ 737 w 5893"/>
              <a:gd name="T39" fmla="*/ 4909 h 6385"/>
              <a:gd name="T40" fmla="*/ 983 w 5893"/>
              <a:gd name="T41" fmla="*/ 5155 h 6385"/>
              <a:gd name="T42" fmla="*/ 5321 w 5893"/>
              <a:gd name="T43" fmla="*/ 3260 h 6385"/>
              <a:gd name="T44" fmla="*/ 5115 w 5893"/>
              <a:gd name="T45" fmla="*/ 3442 h 6385"/>
              <a:gd name="T46" fmla="*/ 5250 w 5893"/>
              <a:gd name="T47" fmla="*/ 3830 h 6385"/>
              <a:gd name="T48" fmla="*/ 5115 w 5893"/>
              <a:gd name="T49" fmla="*/ 4552 h 6385"/>
              <a:gd name="T50" fmla="*/ 4869 w 5893"/>
              <a:gd name="T51" fmla="*/ 5036 h 6385"/>
              <a:gd name="T52" fmla="*/ 4148 w 5893"/>
              <a:gd name="T53" fmla="*/ 5892 h 6385"/>
              <a:gd name="T54" fmla="*/ 2371 w 5893"/>
              <a:gd name="T55" fmla="*/ 5615 h 6385"/>
              <a:gd name="T56" fmla="*/ 2125 w 5893"/>
              <a:gd name="T57" fmla="*/ 5528 h 6385"/>
              <a:gd name="T58" fmla="*/ 1848 w 5893"/>
              <a:gd name="T59" fmla="*/ 5440 h 6385"/>
              <a:gd name="T60" fmla="*/ 1594 w 5893"/>
              <a:gd name="T61" fmla="*/ 5401 h 6385"/>
              <a:gd name="T62" fmla="*/ 1475 w 5893"/>
              <a:gd name="T63" fmla="*/ 2950 h 6385"/>
              <a:gd name="T64" fmla="*/ 1737 w 5893"/>
              <a:gd name="T65" fmla="*/ 2911 h 6385"/>
              <a:gd name="T66" fmla="*/ 2038 w 5893"/>
              <a:gd name="T67" fmla="*/ 2673 h 6385"/>
              <a:gd name="T68" fmla="*/ 2323 w 5893"/>
              <a:gd name="T69" fmla="*/ 2340 h 6385"/>
              <a:gd name="T70" fmla="*/ 2530 w 5893"/>
              <a:gd name="T71" fmla="*/ 2070 h 6385"/>
              <a:gd name="T72" fmla="*/ 3053 w 5893"/>
              <a:gd name="T73" fmla="*/ 1301 h 6385"/>
              <a:gd name="T74" fmla="*/ 3315 w 5893"/>
              <a:gd name="T75" fmla="*/ 492 h 6385"/>
              <a:gd name="T76" fmla="*/ 3933 w 5893"/>
              <a:gd name="T77" fmla="*/ 1229 h 6385"/>
              <a:gd name="T78" fmla="*/ 3561 w 5893"/>
              <a:gd name="T79" fmla="*/ 2458 h 6385"/>
              <a:gd name="T80" fmla="*/ 5250 w 5893"/>
              <a:gd name="T81" fmla="*/ 2601 h 6385"/>
              <a:gd name="T82" fmla="*/ 5321 w 5893"/>
              <a:gd name="T83" fmla="*/ 3260 h 6385"/>
              <a:gd name="T84" fmla="*/ 5321 w 5893"/>
              <a:gd name="T85" fmla="*/ 3260 h 6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893" h="6385">
                <a:moveTo>
                  <a:pt x="5710" y="3569"/>
                </a:moveTo>
                <a:lnTo>
                  <a:pt x="5710" y="3569"/>
                </a:lnTo>
                <a:cubicBezTo>
                  <a:pt x="5829" y="3378"/>
                  <a:pt x="5892" y="3172"/>
                  <a:pt x="5892" y="2942"/>
                </a:cubicBezTo>
                <a:cubicBezTo>
                  <a:pt x="5892" y="2680"/>
                  <a:pt x="5797" y="2450"/>
                  <a:pt x="5607" y="2260"/>
                </a:cubicBezTo>
                <a:cubicBezTo>
                  <a:pt x="5408" y="2062"/>
                  <a:pt x="5178" y="1967"/>
                  <a:pt x="4909" y="1967"/>
                </a:cubicBezTo>
                <a:cubicBezTo>
                  <a:pt x="4234" y="1967"/>
                  <a:pt x="4234" y="1967"/>
                  <a:pt x="4234" y="1967"/>
                </a:cubicBezTo>
                <a:cubicBezTo>
                  <a:pt x="4361" y="1713"/>
                  <a:pt x="4425" y="1467"/>
                  <a:pt x="4425" y="1229"/>
                </a:cubicBezTo>
                <a:cubicBezTo>
                  <a:pt x="4425" y="928"/>
                  <a:pt x="4377" y="690"/>
                  <a:pt x="4290" y="515"/>
                </a:cubicBezTo>
                <a:cubicBezTo>
                  <a:pt x="4195" y="341"/>
                  <a:pt x="4068" y="206"/>
                  <a:pt x="3894" y="127"/>
                </a:cubicBezTo>
                <a:cubicBezTo>
                  <a:pt x="3727" y="40"/>
                  <a:pt x="3529" y="0"/>
                  <a:pt x="3315" y="0"/>
                </a:cubicBezTo>
                <a:cubicBezTo>
                  <a:pt x="3188" y="0"/>
                  <a:pt x="3069" y="48"/>
                  <a:pt x="2974" y="143"/>
                </a:cubicBezTo>
                <a:cubicBezTo>
                  <a:pt x="2863" y="254"/>
                  <a:pt x="2783" y="389"/>
                  <a:pt x="2736" y="555"/>
                </a:cubicBezTo>
                <a:cubicBezTo>
                  <a:pt x="2688" y="730"/>
                  <a:pt x="2648" y="888"/>
                  <a:pt x="2617" y="1039"/>
                </a:cubicBezTo>
                <a:cubicBezTo>
                  <a:pt x="2585" y="1198"/>
                  <a:pt x="2538" y="1309"/>
                  <a:pt x="2482" y="1372"/>
                </a:cubicBezTo>
                <a:cubicBezTo>
                  <a:pt x="2355" y="1507"/>
                  <a:pt x="2220" y="1673"/>
                  <a:pt x="2070" y="1864"/>
                </a:cubicBezTo>
                <a:cubicBezTo>
                  <a:pt x="1808" y="2197"/>
                  <a:pt x="1633" y="2395"/>
                  <a:pt x="1546" y="2458"/>
                </a:cubicBezTo>
                <a:cubicBezTo>
                  <a:pt x="491" y="2458"/>
                  <a:pt x="491" y="2458"/>
                  <a:pt x="491" y="2458"/>
                </a:cubicBezTo>
                <a:cubicBezTo>
                  <a:pt x="357" y="2458"/>
                  <a:pt x="238" y="2506"/>
                  <a:pt x="142" y="2601"/>
                </a:cubicBezTo>
                <a:cubicBezTo>
                  <a:pt x="47" y="2696"/>
                  <a:pt x="0" y="2816"/>
                  <a:pt x="0" y="2950"/>
                </a:cubicBezTo>
                <a:cubicBezTo>
                  <a:pt x="0" y="5401"/>
                  <a:pt x="0" y="5401"/>
                  <a:pt x="0" y="5401"/>
                </a:cubicBezTo>
                <a:cubicBezTo>
                  <a:pt x="0" y="5535"/>
                  <a:pt x="47" y="5655"/>
                  <a:pt x="142" y="5750"/>
                </a:cubicBezTo>
                <a:cubicBezTo>
                  <a:pt x="238" y="5845"/>
                  <a:pt x="357" y="5892"/>
                  <a:pt x="491" y="5892"/>
                </a:cubicBezTo>
                <a:cubicBezTo>
                  <a:pt x="1594" y="5892"/>
                  <a:pt x="1594" y="5892"/>
                  <a:pt x="1594" y="5892"/>
                </a:cubicBezTo>
                <a:cubicBezTo>
                  <a:pt x="1657" y="5892"/>
                  <a:pt x="1832" y="5948"/>
                  <a:pt x="2125" y="6051"/>
                </a:cubicBezTo>
                <a:cubicBezTo>
                  <a:pt x="2442" y="6154"/>
                  <a:pt x="2720" y="6241"/>
                  <a:pt x="2958" y="6297"/>
                </a:cubicBezTo>
                <a:cubicBezTo>
                  <a:pt x="3196" y="6352"/>
                  <a:pt x="3442" y="6384"/>
                  <a:pt x="3687" y="6384"/>
                </a:cubicBezTo>
                <a:cubicBezTo>
                  <a:pt x="4179" y="6384"/>
                  <a:pt x="4179" y="6384"/>
                  <a:pt x="4179" y="6384"/>
                </a:cubicBezTo>
                <a:cubicBezTo>
                  <a:pt x="4536" y="6384"/>
                  <a:pt x="4829" y="6281"/>
                  <a:pt x="5051" y="6075"/>
                </a:cubicBezTo>
                <a:cubicBezTo>
                  <a:pt x="5273" y="5869"/>
                  <a:pt x="5377" y="5591"/>
                  <a:pt x="5377" y="5234"/>
                </a:cubicBezTo>
                <a:cubicBezTo>
                  <a:pt x="5527" y="5036"/>
                  <a:pt x="5607" y="4806"/>
                  <a:pt x="5607" y="4552"/>
                </a:cubicBezTo>
                <a:cubicBezTo>
                  <a:pt x="5607" y="4497"/>
                  <a:pt x="5599" y="4441"/>
                  <a:pt x="5599" y="4385"/>
                </a:cubicBezTo>
                <a:cubicBezTo>
                  <a:pt x="5694" y="4211"/>
                  <a:pt x="5742" y="4029"/>
                  <a:pt x="5742" y="3830"/>
                </a:cubicBezTo>
                <a:cubicBezTo>
                  <a:pt x="5742" y="3743"/>
                  <a:pt x="5726" y="3656"/>
                  <a:pt x="5710" y="3569"/>
                </a:cubicBezTo>
                <a:close/>
                <a:moveTo>
                  <a:pt x="912" y="5329"/>
                </a:moveTo>
                <a:lnTo>
                  <a:pt x="912" y="5329"/>
                </a:lnTo>
                <a:cubicBezTo>
                  <a:pt x="864" y="5377"/>
                  <a:pt x="809" y="5401"/>
                  <a:pt x="737" y="5401"/>
                </a:cubicBezTo>
                <a:cubicBezTo>
                  <a:pt x="674" y="5401"/>
                  <a:pt x="610" y="5377"/>
                  <a:pt x="563" y="5329"/>
                </a:cubicBezTo>
                <a:cubicBezTo>
                  <a:pt x="515" y="5282"/>
                  <a:pt x="491" y="5226"/>
                  <a:pt x="491" y="5155"/>
                </a:cubicBezTo>
                <a:cubicBezTo>
                  <a:pt x="491" y="5091"/>
                  <a:pt x="515" y="5036"/>
                  <a:pt x="563" y="4988"/>
                </a:cubicBezTo>
                <a:cubicBezTo>
                  <a:pt x="610" y="4933"/>
                  <a:pt x="674" y="4909"/>
                  <a:pt x="737" y="4909"/>
                </a:cubicBezTo>
                <a:cubicBezTo>
                  <a:pt x="809" y="4909"/>
                  <a:pt x="864" y="4933"/>
                  <a:pt x="912" y="4988"/>
                </a:cubicBezTo>
                <a:cubicBezTo>
                  <a:pt x="959" y="5036"/>
                  <a:pt x="983" y="5091"/>
                  <a:pt x="983" y="5155"/>
                </a:cubicBezTo>
                <a:cubicBezTo>
                  <a:pt x="983" y="5226"/>
                  <a:pt x="959" y="5282"/>
                  <a:pt x="912" y="5329"/>
                </a:cubicBezTo>
                <a:close/>
                <a:moveTo>
                  <a:pt x="5321" y="3260"/>
                </a:moveTo>
                <a:lnTo>
                  <a:pt x="5321" y="3260"/>
                </a:lnTo>
                <a:cubicBezTo>
                  <a:pt x="5266" y="3378"/>
                  <a:pt x="5194" y="3434"/>
                  <a:pt x="5115" y="3442"/>
                </a:cubicBezTo>
                <a:cubicBezTo>
                  <a:pt x="5155" y="3482"/>
                  <a:pt x="5186" y="3545"/>
                  <a:pt x="5210" y="3624"/>
                </a:cubicBezTo>
                <a:cubicBezTo>
                  <a:pt x="5234" y="3695"/>
                  <a:pt x="5250" y="3767"/>
                  <a:pt x="5250" y="3830"/>
                </a:cubicBezTo>
                <a:cubicBezTo>
                  <a:pt x="5250" y="4013"/>
                  <a:pt x="5178" y="4163"/>
                  <a:pt x="5044" y="4290"/>
                </a:cubicBezTo>
                <a:cubicBezTo>
                  <a:pt x="5091" y="4370"/>
                  <a:pt x="5115" y="4457"/>
                  <a:pt x="5115" y="4552"/>
                </a:cubicBezTo>
                <a:cubicBezTo>
                  <a:pt x="5115" y="4647"/>
                  <a:pt x="5091" y="4743"/>
                  <a:pt x="5051" y="4838"/>
                </a:cubicBezTo>
                <a:cubicBezTo>
                  <a:pt x="5004" y="4933"/>
                  <a:pt x="4940" y="4996"/>
                  <a:pt x="4869" y="5036"/>
                </a:cubicBezTo>
                <a:cubicBezTo>
                  <a:pt x="4877" y="5115"/>
                  <a:pt x="4885" y="5186"/>
                  <a:pt x="4885" y="5250"/>
                </a:cubicBezTo>
                <a:cubicBezTo>
                  <a:pt x="4885" y="5678"/>
                  <a:pt x="4639" y="5892"/>
                  <a:pt x="4148" y="5892"/>
                </a:cubicBezTo>
                <a:cubicBezTo>
                  <a:pt x="3687" y="5892"/>
                  <a:pt x="3687" y="5892"/>
                  <a:pt x="3687" y="5892"/>
                </a:cubicBezTo>
                <a:cubicBezTo>
                  <a:pt x="3346" y="5892"/>
                  <a:pt x="2910" y="5797"/>
                  <a:pt x="2371" y="5615"/>
                </a:cubicBezTo>
                <a:cubicBezTo>
                  <a:pt x="2363" y="5607"/>
                  <a:pt x="2323" y="5599"/>
                  <a:pt x="2260" y="5575"/>
                </a:cubicBezTo>
                <a:cubicBezTo>
                  <a:pt x="2197" y="5551"/>
                  <a:pt x="2157" y="5535"/>
                  <a:pt x="2125" y="5528"/>
                </a:cubicBezTo>
                <a:cubicBezTo>
                  <a:pt x="2093" y="5512"/>
                  <a:pt x="2054" y="5504"/>
                  <a:pt x="1990" y="5480"/>
                </a:cubicBezTo>
                <a:cubicBezTo>
                  <a:pt x="1927" y="5464"/>
                  <a:pt x="1879" y="5448"/>
                  <a:pt x="1848" y="5440"/>
                </a:cubicBezTo>
                <a:cubicBezTo>
                  <a:pt x="1808" y="5432"/>
                  <a:pt x="1769" y="5424"/>
                  <a:pt x="1721" y="5417"/>
                </a:cubicBezTo>
                <a:cubicBezTo>
                  <a:pt x="1673" y="5408"/>
                  <a:pt x="1633" y="5401"/>
                  <a:pt x="1594" y="5401"/>
                </a:cubicBezTo>
                <a:cubicBezTo>
                  <a:pt x="1475" y="5401"/>
                  <a:pt x="1475" y="5401"/>
                  <a:pt x="1475" y="5401"/>
                </a:cubicBezTo>
                <a:cubicBezTo>
                  <a:pt x="1475" y="2950"/>
                  <a:pt x="1475" y="2950"/>
                  <a:pt x="1475" y="2950"/>
                </a:cubicBezTo>
                <a:cubicBezTo>
                  <a:pt x="1594" y="2950"/>
                  <a:pt x="1594" y="2950"/>
                  <a:pt x="1594" y="2950"/>
                </a:cubicBezTo>
                <a:cubicBezTo>
                  <a:pt x="1642" y="2950"/>
                  <a:pt x="1681" y="2934"/>
                  <a:pt x="1737" y="2911"/>
                </a:cubicBezTo>
                <a:cubicBezTo>
                  <a:pt x="1784" y="2887"/>
                  <a:pt x="1832" y="2855"/>
                  <a:pt x="1887" y="2807"/>
                </a:cubicBezTo>
                <a:cubicBezTo>
                  <a:pt x="1943" y="2760"/>
                  <a:pt x="1990" y="2720"/>
                  <a:pt x="2038" y="2673"/>
                </a:cubicBezTo>
                <a:cubicBezTo>
                  <a:pt x="2077" y="2625"/>
                  <a:pt x="2133" y="2569"/>
                  <a:pt x="2189" y="2506"/>
                </a:cubicBezTo>
                <a:cubicBezTo>
                  <a:pt x="2244" y="2435"/>
                  <a:pt x="2292" y="2379"/>
                  <a:pt x="2323" y="2340"/>
                </a:cubicBezTo>
                <a:cubicBezTo>
                  <a:pt x="2355" y="2300"/>
                  <a:pt x="2395" y="2244"/>
                  <a:pt x="2442" y="2181"/>
                </a:cubicBezTo>
                <a:cubicBezTo>
                  <a:pt x="2490" y="2118"/>
                  <a:pt x="2522" y="2086"/>
                  <a:pt x="2530" y="2070"/>
                </a:cubicBezTo>
                <a:cubicBezTo>
                  <a:pt x="2672" y="1895"/>
                  <a:pt x="2767" y="1777"/>
                  <a:pt x="2823" y="1721"/>
                </a:cubicBezTo>
                <a:cubicBezTo>
                  <a:pt x="2926" y="1610"/>
                  <a:pt x="3005" y="1467"/>
                  <a:pt x="3053" y="1301"/>
                </a:cubicBezTo>
                <a:cubicBezTo>
                  <a:pt x="3101" y="1126"/>
                  <a:pt x="3140" y="967"/>
                  <a:pt x="3172" y="817"/>
                </a:cubicBezTo>
                <a:cubicBezTo>
                  <a:pt x="3204" y="666"/>
                  <a:pt x="3251" y="555"/>
                  <a:pt x="3315" y="492"/>
                </a:cubicBezTo>
                <a:cubicBezTo>
                  <a:pt x="3561" y="492"/>
                  <a:pt x="3727" y="555"/>
                  <a:pt x="3806" y="674"/>
                </a:cubicBezTo>
                <a:cubicBezTo>
                  <a:pt x="3886" y="793"/>
                  <a:pt x="3933" y="976"/>
                  <a:pt x="3933" y="1229"/>
                </a:cubicBezTo>
                <a:cubicBezTo>
                  <a:pt x="3933" y="1380"/>
                  <a:pt x="3870" y="1586"/>
                  <a:pt x="3743" y="1848"/>
                </a:cubicBezTo>
                <a:cubicBezTo>
                  <a:pt x="3624" y="2101"/>
                  <a:pt x="3561" y="2308"/>
                  <a:pt x="3561" y="2458"/>
                </a:cubicBezTo>
                <a:cubicBezTo>
                  <a:pt x="4909" y="2458"/>
                  <a:pt x="4909" y="2458"/>
                  <a:pt x="4909" y="2458"/>
                </a:cubicBezTo>
                <a:cubicBezTo>
                  <a:pt x="5044" y="2458"/>
                  <a:pt x="5155" y="2506"/>
                  <a:pt x="5250" y="2601"/>
                </a:cubicBezTo>
                <a:cubicBezTo>
                  <a:pt x="5353" y="2704"/>
                  <a:pt x="5400" y="2816"/>
                  <a:pt x="5400" y="2950"/>
                </a:cubicBezTo>
                <a:cubicBezTo>
                  <a:pt x="5400" y="3038"/>
                  <a:pt x="5377" y="3140"/>
                  <a:pt x="5321" y="3260"/>
                </a:cubicBezTo>
                <a:close/>
                <a:moveTo>
                  <a:pt x="5321" y="3260"/>
                </a:moveTo>
                <a:lnTo>
                  <a:pt x="5321" y="3260"/>
                </a:lnTo>
                <a:close/>
              </a:path>
            </a:pathLst>
          </a:custGeom>
          <a:solidFill>
            <a:schemeClr val="accent2"/>
          </a:solidFill>
          <a:ln>
            <a:noFill/>
          </a:ln>
          <a:effectLst/>
        </p:spPr>
        <p:txBody>
          <a:bodyPr wrap="none" anchor="ctr"/>
          <a:lstStyle/>
          <a:p>
            <a:endParaRPr lang="en-US" sz="7197" b="1" dirty="0">
              <a:latin typeface="Oswald Bold" charset="0"/>
              <a:ea typeface="Oswald Bold" charset="0"/>
              <a:cs typeface="Oswald Bold" charset="0"/>
            </a:endParaRPr>
          </a:p>
        </p:txBody>
      </p:sp>
    </p:spTree>
    <p:extLst>
      <p:ext uri="{BB962C8B-B14F-4D97-AF65-F5344CB8AC3E}">
        <p14:creationId xmlns:p14="http://schemas.microsoft.com/office/powerpoint/2010/main" val="231889412"/>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7496" y="2664803"/>
            <a:ext cx="12188825" cy="2862322"/>
          </a:xfrm>
          <a:prstGeom prst="rect">
            <a:avLst/>
          </a:prstGeom>
        </p:spPr>
        <p:txBody>
          <a:bodyPr>
            <a:spAutoFit/>
          </a:bodyPr>
          <a:lstStyle/>
          <a:p>
            <a:pPr fontAlgn="base"/>
            <a:r>
              <a:rPr lang="sv-SE" b="1" dirty="0">
                <a:solidFill>
                  <a:srgbClr val="444444"/>
                </a:solidFill>
                <a:latin typeface="inherit"/>
              </a:rPr>
              <a:t>NILAI BISNIS DARI PENINGKATAN PENGAMBILAN </a:t>
            </a:r>
            <a:r>
              <a:rPr lang="sv-SE" b="1" dirty="0" smtClean="0">
                <a:solidFill>
                  <a:srgbClr val="444444"/>
                </a:solidFill>
                <a:latin typeface="inherit"/>
              </a:rPr>
              <a:t>KEPUTUSAN</a:t>
            </a:r>
            <a:endParaRPr lang="id-ID" b="1" dirty="0" smtClean="0">
              <a:solidFill>
                <a:srgbClr val="444444"/>
              </a:solidFill>
              <a:latin typeface="inherit"/>
            </a:endParaRPr>
          </a:p>
          <a:p>
            <a:pPr fontAlgn="base"/>
            <a:endParaRPr lang="sv-SE" dirty="0">
              <a:solidFill>
                <a:srgbClr val="444444"/>
              </a:solidFill>
              <a:latin typeface="Lato"/>
            </a:endParaRPr>
          </a:p>
          <a:p>
            <a:pPr fontAlgn="base"/>
            <a:r>
              <a:rPr lang="sv-SE" dirty="0">
                <a:solidFill>
                  <a:srgbClr val="444444"/>
                </a:solidFill>
                <a:latin typeface="Lato"/>
              </a:rPr>
              <a:t>Dengan adanya peningkatan dalam </a:t>
            </a:r>
            <a:r>
              <a:rPr lang="sv-SE" dirty="0" smtClean="0">
                <a:solidFill>
                  <a:srgbClr val="444444"/>
                </a:solidFill>
                <a:latin typeface="Lato"/>
              </a:rPr>
              <a:t>pengambilan</a:t>
            </a:r>
            <a:r>
              <a:rPr lang="id-ID" dirty="0" smtClean="0">
                <a:solidFill>
                  <a:srgbClr val="444444"/>
                </a:solidFill>
                <a:latin typeface="Lato"/>
              </a:rPr>
              <a:t> </a:t>
            </a:r>
            <a:r>
              <a:rPr lang="sv-SE" dirty="0" smtClean="0">
                <a:solidFill>
                  <a:srgbClr val="444444"/>
                </a:solidFill>
                <a:latin typeface="Lato"/>
              </a:rPr>
              <a:t>keputusan </a:t>
            </a:r>
            <a:r>
              <a:rPr lang="sv-SE" dirty="0">
                <a:solidFill>
                  <a:srgbClr val="444444"/>
                </a:solidFill>
                <a:latin typeface="Lato"/>
              </a:rPr>
              <a:t>maka dapat meningkatkan profit perusahaan.</a:t>
            </a:r>
            <a:endParaRPr lang="sv-SE" b="0" i="0" dirty="0">
              <a:solidFill>
                <a:srgbClr val="444444"/>
              </a:solidFill>
              <a:effectLst/>
              <a:latin typeface="Lato"/>
            </a:endParaRPr>
          </a:p>
        </p:txBody>
      </p:sp>
      <p:pic>
        <p:nvPicPr>
          <p:cNvPr id="2052" name="Picture 4" descr="https://simdecisionmaking.files.wordpress.com/2015/05/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44680" y="5527125"/>
            <a:ext cx="5164699" cy="62234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363311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itle 1"/>
          <p:cNvSpPr>
            <a:spLocks noGrp="1"/>
          </p:cNvSpPr>
          <p:nvPr>
            <p:ph type="title"/>
          </p:nvPr>
        </p:nvSpPr>
        <p:spPr>
          <a:xfrm>
            <a:off x="3794521" y="628556"/>
            <a:ext cx="16459200" cy="2006600"/>
          </a:xfrm>
          <a:solidFill>
            <a:srgbClr val="FFFF00"/>
          </a:solidFill>
        </p:spPr>
        <p:txBody>
          <a:bodyPr/>
          <a:lstStyle/>
          <a:p>
            <a:r>
              <a:rPr lang="id-ID" sz="6400" dirty="0" smtClean="0">
                <a:solidFill>
                  <a:srgbClr val="7030A0"/>
                </a:solidFill>
                <a:latin typeface="Comic Sans MS" pitchFamily="66" charset="0"/>
              </a:rPr>
              <a:t>Jenis-Jenis Keputusan</a:t>
            </a:r>
            <a:endParaRPr lang="id-ID" sz="6400" dirty="0">
              <a:solidFill>
                <a:srgbClr val="7030A0"/>
              </a:solidFill>
              <a:latin typeface="Comic Sans MS" pitchFamily="66" charset="0"/>
            </a:endParaRPr>
          </a:p>
        </p:txBody>
      </p:sp>
      <p:pic>
        <p:nvPicPr>
          <p:cNvPr id="3074" name="Picture 2" descr="https://simdecisionmaking.files.wordpress.com/2015/05/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2846" y="3899180"/>
            <a:ext cx="11546610" cy="712740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9220374" y="2635156"/>
            <a:ext cx="4861139" cy="646331"/>
          </a:xfrm>
          <a:prstGeom prst="rect">
            <a:avLst/>
          </a:prstGeom>
        </p:spPr>
        <p:txBody>
          <a:bodyPr wrap="none">
            <a:spAutoFit/>
          </a:bodyPr>
          <a:lstStyle/>
          <a:p>
            <a:r>
              <a:rPr lang="en-US" b="1" dirty="0">
                <a:effectLst>
                  <a:outerShdw blurRad="38100" dist="38100" dir="2700000" algn="tl">
                    <a:srgbClr val="000000">
                      <a:alpha val="43137"/>
                    </a:srgbClr>
                  </a:outerShdw>
                </a:effectLst>
              </a:rPr>
              <a:t>(Frederick H. Wu, 1984)</a:t>
            </a:r>
            <a:endParaRPr lang="id-ID" dirty="0"/>
          </a:p>
        </p:txBody>
      </p:sp>
    </p:spTree>
    <p:extLst>
      <p:ext uri="{BB962C8B-B14F-4D97-AF65-F5344CB8AC3E}">
        <p14:creationId xmlns:p14="http://schemas.microsoft.com/office/powerpoint/2010/main" val="4269527279"/>
      </p:ext>
    </p:extLst>
  </p:cSld>
  <p:clrMapOvr>
    <a:masterClrMapping/>
  </p:clrMapOvr>
  <p:transition spd="slow">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81836" y="5298142"/>
            <a:ext cx="19309975" cy="5755422"/>
          </a:xfrm>
          <a:prstGeom prst="rect">
            <a:avLst/>
          </a:prstGeom>
        </p:spPr>
        <p:txBody>
          <a:bodyPr wrap="square">
            <a:spAutoFit/>
          </a:bodyPr>
          <a:lstStyle/>
          <a:p>
            <a:pPr marL="742950" indent="-742950" fontAlgn="base">
              <a:buAutoNum type="arabicPeriod"/>
            </a:pPr>
            <a:r>
              <a:rPr lang="id-ID" sz="4400" b="1" dirty="0" smtClean="0">
                <a:solidFill>
                  <a:srgbClr val="444444"/>
                </a:solidFill>
                <a:latin typeface="inherit"/>
              </a:rPr>
              <a:t>Tidak </a:t>
            </a:r>
            <a:r>
              <a:rPr lang="id-ID" sz="4400" b="1" dirty="0">
                <a:solidFill>
                  <a:srgbClr val="444444"/>
                </a:solidFill>
                <a:latin typeface="inherit"/>
              </a:rPr>
              <a:t>terstruktur: </a:t>
            </a:r>
            <a:endParaRPr lang="id-ID" sz="4400" b="1" dirty="0" smtClean="0">
              <a:solidFill>
                <a:srgbClr val="444444"/>
              </a:solidFill>
              <a:latin typeface="inherit"/>
            </a:endParaRPr>
          </a:p>
          <a:p>
            <a:pPr fontAlgn="base"/>
            <a:endParaRPr lang="id-ID" dirty="0" smtClean="0">
              <a:solidFill>
                <a:srgbClr val="444444"/>
              </a:solidFill>
              <a:latin typeface="inherit"/>
            </a:endParaRPr>
          </a:p>
          <a:p>
            <a:pPr fontAlgn="base"/>
            <a:r>
              <a:rPr lang="id-ID" dirty="0" smtClean="0">
                <a:solidFill>
                  <a:srgbClr val="444444"/>
                </a:solidFill>
                <a:latin typeface="inherit"/>
              </a:rPr>
              <a:t>Keputusan </a:t>
            </a:r>
            <a:r>
              <a:rPr lang="id-ID" dirty="0">
                <a:solidFill>
                  <a:srgbClr val="444444"/>
                </a:solidFill>
                <a:latin typeface="inherit"/>
              </a:rPr>
              <a:t>tidak terstruktur adalah keputusan yang penanganannya rumit karena tidak terjadi berulang-ulang atau tidak selalu terjadi. Keputusan ini menuntut pengalaman dan berbagai sumber yang bersifat eksternal. Keputusan ini umumnya terjadi pada manajemen tingkat atas. Informasi yang dibutuhkan umum, luas. Pembuat Keputusan harus memberikan   penilaian, evaluasi, dan wawasan untuk memecahkan masalah.  </a:t>
            </a:r>
            <a:endParaRPr lang="id-ID" dirty="0" smtClean="0">
              <a:solidFill>
                <a:srgbClr val="444444"/>
              </a:solidFill>
              <a:latin typeface="inherit"/>
            </a:endParaRPr>
          </a:p>
          <a:p>
            <a:pPr fontAlgn="base"/>
            <a:endParaRPr lang="id-ID" dirty="0">
              <a:solidFill>
                <a:srgbClr val="444444"/>
              </a:solidFill>
              <a:latin typeface="inherit"/>
            </a:endParaRPr>
          </a:p>
          <a:p>
            <a:pPr fontAlgn="base"/>
            <a:r>
              <a:rPr lang="id-ID" dirty="0" smtClean="0">
                <a:solidFill>
                  <a:srgbClr val="444444"/>
                </a:solidFill>
                <a:latin typeface="inherit"/>
              </a:rPr>
              <a:t>Contoh</a:t>
            </a:r>
            <a:r>
              <a:rPr lang="id-ID" dirty="0">
                <a:solidFill>
                  <a:srgbClr val="444444"/>
                </a:solidFill>
                <a:latin typeface="inherit"/>
              </a:rPr>
              <a:t>: Pengembangan teknologi baru, keputusan untuk bergabung dengan perusahaan lain, dan perekrutan eksekutif.</a:t>
            </a:r>
            <a:endParaRPr lang="id-ID" b="0" i="0" dirty="0">
              <a:solidFill>
                <a:srgbClr val="444444"/>
              </a:solidFill>
              <a:effectLst/>
              <a:latin typeface="inherit"/>
            </a:endParaRPr>
          </a:p>
        </p:txBody>
      </p:sp>
      <p:sp>
        <p:nvSpPr>
          <p:cNvPr id="6" name="Title 1"/>
          <p:cNvSpPr>
            <a:spLocks noGrp="1"/>
          </p:cNvSpPr>
          <p:nvPr>
            <p:ph type="title"/>
          </p:nvPr>
        </p:nvSpPr>
        <p:spPr>
          <a:xfrm>
            <a:off x="3552474" y="1330887"/>
            <a:ext cx="16459200" cy="2006600"/>
          </a:xfrm>
          <a:solidFill>
            <a:srgbClr val="FFFF00"/>
          </a:solidFill>
        </p:spPr>
        <p:txBody>
          <a:bodyPr/>
          <a:lstStyle/>
          <a:p>
            <a:r>
              <a:rPr lang="id-ID" sz="6400" dirty="0" smtClean="0">
                <a:solidFill>
                  <a:srgbClr val="7030A0"/>
                </a:solidFill>
                <a:latin typeface="Comic Sans MS" pitchFamily="66" charset="0"/>
              </a:rPr>
              <a:t>Jenis-Jenis </a:t>
            </a:r>
            <a:r>
              <a:rPr lang="id-ID" sz="6400" dirty="0">
                <a:solidFill>
                  <a:srgbClr val="7030A0"/>
                </a:solidFill>
                <a:latin typeface="Comic Sans MS" pitchFamily="66" charset="0"/>
              </a:rPr>
              <a:t>Keputusan (Lanjutan)</a:t>
            </a:r>
          </a:p>
        </p:txBody>
      </p:sp>
    </p:spTree>
    <p:extLst>
      <p:ext uri="{BB962C8B-B14F-4D97-AF65-F5344CB8AC3E}">
        <p14:creationId xmlns:p14="http://schemas.microsoft.com/office/powerpoint/2010/main" val="508966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44390" y="4049903"/>
            <a:ext cx="19374316" cy="4647426"/>
          </a:xfrm>
          <a:prstGeom prst="rect">
            <a:avLst/>
          </a:prstGeom>
        </p:spPr>
        <p:txBody>
          <a:bodyPr wrap="square">
            <a:spAutoFit/>
          </a:bodyPr>
          <a:lstStyle/>
          <a:p>
            <a:pPr fontAlgn="base"/>
            <a:r>
              <a:rPr lang="id-ID" sz="4400" b="1" dirty="0" smtClean="0">
                <a:solidFill>
                  <a:srgbClr val="444444"/>
                </a:solidFill>
                <a:latin typeface="inherit"/>
              </a:rPr>
              <a:t>2. Keputusan </a:t>
            </a:r>
            <a:r>
              <a:rPr lang="id-ID" sz="4400" b="1" dirty="0">
                <a:solidFill>
                  <a:srgbClr val="444444"/>
                </a:solidFill>
                <a:latin typeface="inherit"/>
              </a:rPr>
              <a:t>Semi terstruktur: </a:t>
            </a:r>
            <a:endParaRPr lang="id-ID" sz="4400" b="1" dirty="0" smtClean="0">
              <a:solidFill>
                <a:srgbClr val="444444"/>
              </a:solidFill>
              <a:latin typeface="inherit"/>
            </a:endParaRPr>
          </a:p>
          <a:p>
            <a:pPr fontAlgn="base"/>
            <a:endParaRPr lang="id-ID" dirty="0">
              <a:solidFill>
                <a:srgbClr val="444444"/>
              </a:solidFill>
              <a:latin typeface="inherit"/>
            </a:endParaRPr>
          </a:p>
          <a:p>
            <a:pPr fontAlgn="base"/>
            <a:r>
              <a:rPr lang="id-ID" dirty="0" smtClean="0">
                <a:solidFill>
                  <a:srgbClr val="444444"/>
                </a:solidFill>
                <a:latin typeface="inherit"/>
              </a:rPr>
              <a:t>Keputusan </a:t>
            </a:r>
            <a:r>
              <a:rPr lang="id-ID" dirty="0">
                <a:solidFill>
                  <a:srgbClr val="444444"/>
                </a:solidFill>
                <a:latin typeface="inherit"/>
              </a:rPr>
              <a:t>semiterstruktur adalah keputusan yang mempunyai sifat yakni sebagian keputusan dapat ditangani oleh komputer dan yang lain tetap harus dilakukan oleh pengambil keputusan. Informasi yang dibutuhkan </a:t>
            </a:r>
            <a:r>
              <a:rPr lang="id-ID" dirty="0" smtClean="0">
                <a:solidFill>
                  <a:srgbClr val="444444"/>
                </a:solidFill>
                <a:latin typeface="inherit"/>
              </a:rPr>
              <a:t>fokus</a:t>
            </a:r>
            <a:r>
              <a:rPr lang="id-ID" dirty="0">
                <a:solidFill>
                  <a:srgbClr val="444444"/>
                </a:solidFill>
                <a:latin typeface="inherit"/>
              </a:rPr>
              <a:t>, spesifik, interaktif, internal, </a:t>
            </a:r>
            <a:r>
              <a:rPr lang="id-ID" i="1" dirty="0">
                <a:solidFill>
                  <a:srgbClr val="444444"/>
                </a:solidFill>
                <a:latin typeface="inherit"/>
              </a:rPr>
              <a:t>real time</a:t>
            </a:r>
            <a:r>
              <a:rPr lang="id-ID" dirty="0">
                <a:solidFill>
                  <a:srgbClr val="444444"/>
                </a:solidFill>
                <a:latin typeface="inherit"/>
              </a:rPr>
              <a:t>, dan terjadwal. </a:t>
            </a:r>
            <a:endParaRPr lang="id-ID" dirty="0" smtClean="0">
              <a:solidFill>
                <a:srgbClr val="444444"/>
              </a:solidFill>
              <a:latin typeface="inherit"/>
            </a:endParaRPr>
          </a:p>
          <a:p>
            <a:pPr fontAlgn="base"/>
            <a:endParaRPr lang="id-ID" dirty="0">
              <a:solidFill>
                <a:srgbClr val="444444"/>
              </a:solidFill>
              <a:latin typeface="inherit"/>
            </a:endParaRPr>
          </a:p>
          <a:p>
            <a:pPr fontAlgn="base"/>
            <a:r>
              <a:rPr lang="id-ID" dirty="0" smtClean="0">
                <a:solidFill>
                  <a:srgbClr val="444444"/>
                </a:solidFill>
                <a:latin typeface="inherit"/>
              </a:rPr>
              <a:t>Contoh</a:t>
            </a:r>
            <a:r>
              <a:rPr lang="id-ID" dirty="0">
                <a:solidFill>
                  <a:srgbClr val="444444"/>
                </a:solidFill>
                <a:latin typeface="inherit"/>
              </a:rPr>
              <a:t>: Pengevaluasian kredit, penjadwalan produksi dan pengendalian persediaan, merancang rencana pemasaran, mengembangkan anggaran departemen.</a:t>
            </a:r>
            <a:endParaRPr lang="id-ID" b="0" i="0" dirty="0">
              <a:solidFill>
                <a:srgbClr val="444444"/>
              </a:solidFill>
              <a:effectLst/>
              <a:latin typeface="inherit"/>
            </a:endParaRPr>
          </a:p>
        </p:txBody>
      </p:sp>
    </p:spTree>
    <p:extLst>
      <p:ext uri="{BB962C8B-B14F-4D97-AF65-F5344CB8AC3E}">
        <p14:creationId xmlns:p14="http://schemas.microsoft.com/office/powerpoint/2010/main" val="33195693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662518" y="4041845"/>
            <a:ext cx="18798987" cy="5201424"/>
          </a:xfrm>
          <a:prstGeom prst="rect">
            <a:avLst/>
          </a:prstGeom>
        </p:spPr>
        <p:txBody>
          <a:bodyPr wrap="square">
            <a:spAutoFit/>
          </a:bodyPr>
          <a:lstStyle/>
          <a:p>
            <a:pPr fontAlgn="base"/>
            <a:r>
              <a:rPr lang="id-ID" sz="4400" b="1" dirty="0" smtClean="0">
                <a:solidFill>
                  <a:srgbClr val="444444"/>
                </a:solidFill>
                <a:latin typeface="inherit"/>
              </a:rPr>
              <a:t>3. Terstruktur: </a:t>
            </a:r>
          </a:p>
          <a:p>
            <a:pPr fontAlgn="base"/>
            <a:endParaRPr lang="id-ID" dirty="0">
              <a:solidFill>
                <a:srgbClr val="444444"/>
              </a:solidFill>
              <a:latin typeface="inherit"/>
            </a:endParaRPr>
          </a:p>
          <a:p>
            <a:pPr fontAlgn="base"/>
            <a:r>
              <a:rPr lang="id-ID" dirty="0" smtClean="0">
                <a:solidFill>
                  <a:srgbClr val="444444"/>
                </a:solidFill>
                <a:latin typeface="inherit"/>
              </a:rPr>
              <a:t>Keputusan </a:t>
            </a:r>
            <a:r>
              <a:rPr lang="id-ID" dirty="0">
                <a:solidFill>
                  <a:srgbClr val="444444"/>
                </a:solidFill>
                <a:latin typeface="inherit"/>
              </a:rPr>
              <a:t>terstruktur </a:t>
            </a:r>
            <a:r>
              <a:rPr lang="id-ID" dirty="0" smtClean="0">
                <a:solidFill>
                  <a:srgbClr val="444444"/>
                </a:solidFill>
                <a:latin typeface="inherit"/>
              </a:rPr>
              <a:t>adalah keputusan </a:t>
            </a:r>
            <a:r>
              <a:rPr lang="id-ID" dirty="0">
                <a:solidFill>
                  <a:srgbClr val="444444"/>
                </a:solidFill>
                <a:latin typeface="inherit"/>
              </a:rPr>
              <a:t>yang dilakukan secara berulang-ulang dan bersifat rutin. Informasi yang dibutuhkan spesifik, terjadwal, sempit, interaktif, </a:t>
            </a:r>
            <a:r>
              <a:rPr lang="id-ID" i="1" dirty="0">
                <a:solidFill>
                  <a:srgbClr val="444444"/>
                </a:solidFill>
                <a:latin typeface="inherit"/>
              </a:rPr>
              <a:t>real time</a:t>
            </a:r>
            <a:r>
              <a:rPr lang="id-ID" dirty="0">
                <a:solidFill>
                  <a:srgbClr val="444444"/>
                </a:solidFill>
                <a:latin typeface="inherit"/>
              </a:rPr>
              <a:t>,</a:t>
            </a:r>
            <a:r>
              <a:rPr lang="id-ID" i="1" dirty="0">
                <a:solidFill>
                  <a:srgbClr val="444444"/>
                </a:solidFill>
                <a:latin typeface="inherit"/>
              </a:rPr>
              <a:t> internal </a:t>
            </a:r>
            <a:r>
              <a:rPr lang="id-ID" dirty="0">
                <a:solidFill>
                  <a:srgbClr val="444444"/>
                </a:solidFill>
                <a:latin typeface="inherit"/>
              </a:rPr>
              <a:t>, dan detail. Prosedur yang dilakukan untuk pengambilan keputusan sangat jelas. Keputusan </a:t>
            </a:r>
            <a:r>
              <a:rPr lang="id-ID" dirty="0" smtClean="0">
                <a:solidFill>
                  <a:srgbClr val="444444"/>
                </a:solidFill>
                <a:latin typeface="inherit"/>
              </a:rPr>
              <a:t>ini terutama </a:t>
            </a:r>
            <a:r>
              <a:rPr lang="id-ID" dirty="0">
                <a:solidFill>
                  <a:srgbClr val="444444"/>
                </a:solidFill>
                <a:latin typeface="inherit"/>
              </a:rPr>
              <a:t>dilakukan pada manajemen tingkat bawah. </a:t>
            </a:r>
            <a:endParaRPr lang="id-ID" dirty="0" smtClean="0">
              <a:solidFill>
                <a:srgbClr val="444444"/>
              </a:solidFill>
              <a:latin typeface="inherit"/>
            </a:endParaRPr>
          </a:p>
          <a:p>
            <a:pPr fontAlgn="base"/>
            <a:endParaRPr lang="id-ID" dirty="0">
              <a:solidFill>
                <a:srgbClr val="444444"/>
              </a:solidFill>
              <a:latin typeface="inherit"/>
            </a:endParaRPr>
          </a:p>
          <a:p>
            <a:pPr fontAlgn="base"/>
            <a:r>
              <a:rPr lang="id-ID" dirty="0" smtClean="0">
                <a:solidFill>
                  <a:srgbClr val="444444"/>
                </a:solidFill>
                <a:latin typeface="inherit"/>
              </a:rPr>
              <a:t>Contoh</a:t>
            </a:r>
            <a:r>
              <a:rPr lang="id-ID" dirty="0">
                <a:solidFill>
                  <a:srgbClr val="444444"/>
                </a:solidFill>
                <a:latin typeface="inherit"/>
              </a:rPr>
              <a:t>: Keputusan pemesanan barang dan keputusan penagihan piutang; menentukan kelayakan lembur, mengisi persediaan, dan menawarkan kredit pada pelanggan.</a:t>
            </a:r>
            <a:endParaRPr lang="id-ID" b="0" i="0" dirty="0">
              <a:solidFill>
                <a:srgbClr val="444444"/>
              </a:solidFill>
              <a:effectLst/>
              <a:latin typeface="inherit"/>
            </a:endParaRPr>
          </a:p>
        </p:txBody>
      </p:sp>
    </p:spTree>
    <p:extLst>
      <p:ext uri="{BB962C8B-B14F-4D97-AF65-F5344CB8AC3E}">
        <p14:creationId xmlns:p14="http://schemas.microsoft.com/office/powerpoint/2010/main" val="1991601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552474" y="1330887"/>
            <a:ext cx="16459200" cy="2006600"/>
          </a:xfrm>
          <a:solidFill>
            <a:srgbClr val="FFFF00"/>
          </a:solidFill>
        </p:spPr>
        <p:txBody>
          <a:bodyPr/>
          <a:lstStyle/>
          <a:p>
            <a:r>
              <a:rPr lang="id-ID" sz="6400" dirty="0" smtClean="0">
                <a:solidFill>
                  <a:srgbClr val="7030A0"/>
                </a:solidFill>
                <a:latin typeface="Comic Sans MS" pitchFamily="66" charset="0"/>
              </a:rPr>
              <a:t> Tahapan Proses Pengambilan Keputusan</a:t>
            </a:r>
            <a:endParaRPr lang="id-ID" sz="6400" dirty="0">
              <a:solidFill>
                <a:srgbClr val="7030A0"/>
              </a:solidFill>
              <a:latin typeface="Comic Sans MS" pitchFamily="66" charset="0"/>
            </a:endParaRPr>
          </a:p>
        </p:txBody>
      </p:sp>
      <p:pic>
        <p:nvPicPr>
          <p:cNvPr id="4098" name="Picture 2" descr="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81482" y="3337487"/>
            <a:ext cx="10031506" cy="9141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84489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552474" y="1330887"/>
            <a:ext cx="16459200" cy="2006600"/>
          </a:xfrm>
          <a:solidFill>
            <a:srgbClr val="FFFF00"/>
          </a:solidFill>
        </p:spPr>
        <p:txBody>
          <a:bodyPr/>
          <a:lstStyle/>
          <a:p>
            <a:r>
              <a:rPr lang="id-ID" sz="6400" dirty="0" smtClean="0">
                <a:solidFill>
                  <a:srgbClr val="7030A0"/>
                </a:solidFill>
                <a:latin typeface="Comic Sans MS" pitchFamily="66" charset="0"/>
              </a:rPr>
              <a:t>Tahapan Proses Pengambilan Keputusan</a:t>
            </a:r>
            <a:endParaRPr lang="id-ID" sz="6400" dirty="0">
              <a:solidFill>
                <a:srgbClr val="7030A0"/>
              </a:solidFill>
              <a:latin typeface="Comic Sans MS" pitchFamily="66"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625134075"/>
              </p:ext>
            </p:extLst>
          </p:nvPr>
        </p:nvGraphicFramePr>
        <p:xfrm>
          <a:off x="3552474" y="3711389"/>
          <a:ext cx="15728905" cy="6577433"/>
        </p:xfrm>
        <a:graphic>
          <a:graphicData uri="http://schemas.openxmlformats.org/drawingml/2006/table">
            <a:tbl>
              <a:tblPr firstRow="1" bandRow="1">
                <a:tableStyleId>{5C22544A-7EE6-4342-B048-85BDC9FD1C3A}</a:tableStyleId>
              </a:tblPr>
              <a:tblGrid>
                <a:gridCol w="5449117"/>
                <a:gridCol w="10279788"/>
              </a:tblGrid>
              <a:tr h="980251">
                <a:tc>
                  <a:txBody>
                    <a:bodyPr/>
                    <a:lstStyle/>
                    <a:p>
                      <a:pPr algn="ctr"/>
                      <a:r>
                        <a:rPr lang="id-ID" sz="2800" dirty="0" smtClean="0"/>
                        <a:t>Tahapan</a:t>
                      </a:r>
                      <a:endParaRPr lang="id-ID" sz="2800" dirty="0"/>
                    </a:p>
                  </a:txBody>
                  <a:tcPr marL="182880" marR="182880" marT="91440" marB="91440"/>
                </a:tc>
                <a:tc>
                  <a:txBody>
                    <a:bodyPr/>
                    <a:lstStyle/>
                    <a:p>
                      <a:pPr algn="ctr"/>
                      <a:r>
                        <a:rPr lang="id-ID" sz="2800" dirty="0" smtClean="0"/>
                        <a:t>Definisi</a:t>
                      </a:r>
                      <a:endParaRPr lang="id-ID" sz="2800" dirty="0"/>
                    </a:p>
                  </a:txBody>
                  <a:tcPr marL="182880" marR="182880" marT="91440" marB="91440"/>
                </a:tc>
              </a:tr>
              <a:tr h="1297507">
                <a:tc>
                  <a:txBody>
                    <a:bodyPr/>
                    <a:lstStyle/>
                    <a:p>
                      <a:pPr marL="0" indent="0" fontAlgn="base">
                        <a:buNone/>
                      </a:pPr>
                      <a:r>
                        <a:rPr lang="id-ID" sz="2800" dirty="0" smtClean="0">
                          <a:solidFill>
                            <a:srgbClr val="444444"/>
                          </a:solidFill>
                          <a:latin typeface="inherit"/>
                        </a:rPr>
                        <a:t>1. Pemikiran ( Intelligence)</a:t>
                      </a:r>
                    </a:p>
                  </a:txBody>
                  <a:tcPr marL="182880" marR="182880" marT="91440" marB="91440"/>
                </a:tc>
                <a:tc>
                  <a:txBody>
                    <a:bodyPr/>
                    <a:lstStyle/>
                    <a:p>
                      <a:pPr marL="0" marR="0" indent="0" algn="l" defTabSz="914171" rtl="0" eaLnBrk="1" fontAlgn="auto" latinLnBrk="0" hangingPunct="1">
                        <a:lnSpc>
                          <a:spcPct val="100000"/>
                        </a:lnSpc>
                        <a:spcBef>
                          <a:spcPts val="0"/>
                        </a:spcBef>
                        <a:spcAft>
                          <a:spcPts val="0"/>
                        </a:spcAft>
                        <a:buClrTx/>
                        <a:buSzTx/>
                        <a:buFontTx/>
                        <a:buNone/>
                        <a:tabLst/>
                        <a:defRPr/>
                      </a:pPr>
                      <a:r>
                        <a:rPr lang="id-ID" sz="2800" dirty="0" smtClean="0">
                          <a:solidFill>
                            <a:srgbClr val="444444"/>
                          </a:solidFill>
                          <a:latin typeface="Lato"/>
                        </a:rPr>
                        <a:t>Menemukan, mengidentifikasi, dan memahami masalah yang terjadi dalam organisasi</a:t>
                      </a:r>
                    </a:p>
                    <a:p>
                      <a:endParaRPr lang="id-ID" sz="2800" dirty="0"/>
                    </a:p>
                  </a:txBody>
                  <a:tcPr marL="182880" marR="182880" marT="91440" marB="91440"/>
                </a:tc>
              </a:tr>
              <a:tr h="919068">
                <a:tc>
                  <a:txBody>
                    <a:bodyPr/>
                    <a:lstStyle/>
                    <a:p>
                      <a:pPr fontAlgn="base"/>
                      <a:r>
                        <a:rPr lang="id-ID" sz="2800" dirty="0" smtClean="0">
                          <a:solidFill>
                            <a:srgbClr val="444444"/>
                          </a:solidFill>
                          <a:latin typeface="inherit"/>
                        </a:rPr>
                        <a:t>2. Perancangan ( Design)</a:t>
                      </a:r>
                      <a:endParaRPr lang="id-ID" sz="2800" dirty="0">
                        <a:solidFill>
                          <a:srgbClr val="444444"/>
                        </a:solidFill>
                        <a:latin typeface="inherit"/>
                      </a:endParaRPr>
                    </a:p>
                  </a:txBody>
                  <a:tcPr marL="182880" marR="182880" marT="91440" marB="91440"/>
                </a:tc>
                <a:tc>
                  <a:txBody>
                    <a:bodyPr/>
                    <a:lstStyle/>
                    <a:p>
                      <a:r>
                        <a:rPr lang="id-ID" sz="2800" dirty="0" smtClean="0">
                          <a:solidFill>
                            <a:srgbClr val="444444"/>
                          </a:solidFill>
                          <a:latin typeface="Lato"/>
                        </a:rPr>
                        <a:t>Mengidentifikasi dan mengeksplorasi solusi untuk masalah</a:t>
                      </a:r>
                      <a:endParaRPr lang="id-ID" sz="2800" dirty="0"/>
                    </a:p>
                  </a:txBody>
                  <a:tcPr marL="182880" marR="182880" marT="91440" marB="91440"/>
                </a:tc>
              </a:tr>
              <a:tr h="1240719">
                <a:tc>
                  <a:txBody>
                    <a:bodyPr/>
                    <a:lstStyle/>
                    <a:p>
                      <a:pPr fontAlgn="base"/>
                      <a:r>
                        <a:rPr lang="id-ID" sz="2800" dirty="0" smtClean="0">
                          <a:solidFill>
                            <a:srgbClr val="444444"/>
                          </a:solidFill>
                          <a:latin typeface="inherit"/>
                        </a:rPr>
                        <a:t>3. Pemilihan ( Choice)</a:t>
                      </a:r>
                      <a:endParaRPr lang="id-ID" sz="2800" dirty="0">
                        <a:solidFill>
                          <a:srgbClr val="444444"/>
                        </a:solidFill>
                        <a:latin typeface="inherit"/>
                      </a:endParaRPr>
                    </a:p>
                  </a:txBody>
                  <a:tcPr marL="182880" marR="182880" marT="91440" marB="91440"/>
                </a:tc>
                <a:tc>
                  <a:txBody>
                    <a:bodyPr/>
                    <a:lstStyle/>
                    <a:p>
                      <a:pPr fontAlgn="base"/>
                      <a:r>
                        <a:rPr lang="id-ID" sz="2800" dirty="0" smtClean="0">
                          <a:solidFill>
                            <a:srgbClr val="444444"/>
                          </a:solidFill>
                          <a:latin typeface="Lato"/>
                        </a:rPr>
                        <a:t>Memilih di antara alternatif solusi</a:t>
                      </a:r>
                      <a:endParaRPr lang="id-ID" sz="2800" dirty="0">
                        <a:solidFill>
                          <a:srgbClr val="444444"/>
                        </a:solidFill>
                        <a:latin typeface="Lato"/>
                      </a:endParaRPr>
                    </a:p>
                  </a:txBody>
                  <a:tcPr marL="182880" marR="182880" marT="91440" marB="91440"/>
                </a:tc>
              </a:tr>
              <a:tr h="1364755">
                <a:tc>
                  <a:txBody>
                    <a:bodyPr/>
                    <a:lstStyle/>
                    <a:p>
                      <a:pPr fontAlgn="base"/>
                      <a:r>
                        <a:rPr lang="id-ID" sz="2800" dirty="0" smtClean="0">
                          <a:solidFill>
                            <a:srgbClr val="444444"/>
                          </a:solidFill>
                          <a:latin typeface="inherit"/>
                        </a:rPr>
                        <a:t>4. Penerapan ( Implementation)</a:t>
                      </a:r>
                      <a:endParaRPr lang="id-ID" sz="2800" dirty="0">
                        <a:solidFill>
                          <a:srgbClr val="444444"/>
                        </a:solidFill>
                        <a:latin typeface="inherit"/>
                      </a:endParaRPr>
                    </a:p>
                  </a:txBody>
                  <a:tcPr marL="182880" marR="182880" marT="91440" marB="91440"/>
                </a:tc>
                <a:tc>
                  <a:txBody>
                    <a:bodyPr/>
                    <a:lstStyle/>
                    <a:p>
                      <a:pPr fontAlgn="base"/>
                      <a:r>
                        <a:rPr lang="id-ID" sz="2800" dirty="0" smtClean="0">
                          <a:solidFill>
                            <a:srgbClr val="444444"/>
                          </a:solidFill>
                          <a:latin typeface="Lato"/>
                        </a:rPr>
                        <a:t>Melaksanakan pekerjaan alternatif yang dipilih dan terus memantau seberapa baik solusi bekerja</a:t>
                      </a:r>
                      <a:endParaRPr lang="id-ID" sz="2800" b="0" i="0" dirty="0">
                        <a:solidFill>
                          <a:srgbClr val="444444"/>
                        </a:solidFill>
                        <a:effectLst/>
                        <a:latin typeface="Lato"/>
                      </a:endParaRPr>
                    </a:p>
                  </a:txBody>
                  <a:tcPr marL="182880" marR="182880" marT="91440" marB="91440"/>
                </a:tc>
              </a:tr>
              <a:tr h="0">
                <a:tc>
                  <a:txBody>
                    <a:bodyPr/>
                    <a:lstStyle/>
                    <a:p>
                      <a:endParaRPr lang="id-ID" sz="2800" dirty="0"/>
                    </a:p>
                  </a:txBody>
                  <a:tcPr marL="182880" marR="182880" marT="91440" marB="91440"/>
                </a:tc>
                <a:tc>
                  <a:txBody>
                    <a:bodyPr/>
                    <a:lstStyle/>
                    <a:p>
                      <a:endParaRPr lang="id-ID" sz="2800" dirty="0"/>
                    </a:p>
                  </a:txBody>
                  <a:tcPr marL="182880" marR="182880" marT="91440" marB="91440"/>
                </a:tc>
              </a:tr>
            </a:tbl>
          </a:graphicData>
        </a:graphic>
      </p:graphicFrame>
    </p:spTree>
    <p:extLst>
      <p:ext uri="{BB962C8B-B14F-4D97-AF65-F5344CB8AC3E}">
        <p14:creationId xmlns:p14="http://schemas.microsoft.com/office/powerpoint/2010/main" val="17786624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29522</TotalTime>
  <Words>1234</Words>
  <Application>Microsoft Office PowerPoint</Application>
  <PresentationFormat>Custom</PresentationFormat>
  <Paragraphs>128</Paragraphs>
  <Slides>27</Slides>
  <Notes>2</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27</vt:i4>
      </vt:variant>
    </vt:vector>
  </HeadingPairs>
  <TitlesOfParts>
    <vt:vector size="43" baseType="lpstr">
      <vt:lpstr>Agency FB</vt:lpstr>
      <vt:lpstr>Arial</vt:lpstr>
      <vt:lpstr>바탕</vt:lpstr>
      <vt:lpstr>Calibri</vt:lpstr>
      <vt:lpstr>Comic Sans MS</vt:lpstr>
      <vt:lpstr>돋움</vt:lpstr>
      <vt:lpstr>Garamond</vt:lpstr>
      <vt:lpstr>inherit</vt:lpstr>
      <vt:lpstr>Lato</vt:lpstr>
      <vt:lpstr>Nunito Light</vt:lpstr>
      <vt:lpstr>Oswald</vt:lpstr>
      <vt:lpstr>Oswald Bold</vt:lpstr>
      <vt:lpstr>Playfair Display</vt:lpstr>
      <vt:lpstr>Times New Roman</vt:lpstr>
      <vt:lpstr>Wingdings</vt:lpstr>
      <vt:lpstr>Organic</vt:lpstr>
      <vt:lpstr>PowerPoint Presentation</vt:lpstr>
      <vt:lpstr>Definisi Pengambilan Keputusan</vt:lpstr>
      <vt:lpstr>PowerPoint Presentation</vt:lpstr>
      <vt:lpstr>Jenis-Jenis Keputusan</vt:lpstr>
      <vt:lpstr>Jenis-Jenis Keputusan (Lanjutan)</vt:lpstr>
      <vt:lpstr>PowerPoint Presentation</vt:lpstr>
      <vt:lpstr>PowerPoint Presentation</vt:lpstr>
      <vt:lpstr> Tahapan Proses Pengambilan Keputusan</vt:lpstr>
      <vt:lpstr>Tahapan Proses Pengambilan Keputusan</vt:lpstr>
      <vt:lpstr>Konsep Pembuatan Keputusan dlm Kerangka SIM (Gorry &amp; Morton dalam Kumorotomo, 2001)</vt:lpstr>
      <vt:lpstr> 1. Structured Decision System (SDS) </vt:lpstr>
      <vt:lpstr> 2. Decision Support System (DSS) </vt:lpstr>
      <vt:lpstr>PowerPoint Presentation</vt:lpstr>
      <vt:lpstr> The Interative System Development Cycle/ISDC (Rubin, 1986) </vt:lpstr>
      <vt:lpstr>Kelebihan Kerangka ISDS</vt:lpstr>
      <vt:lpstr>Pengambilan Keputusan Kecepatan Tinggi</vt:lpstr>
      <vt:lpstr>PowerPoint Presentation</vt:lpstr>
      <vt:lpstr>PowerPoint Presentation</vt:lpstr>
      <vt:lpstr>6 Elemen di Dalam Lingkungan Bisnis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Designed by Slidesmash</dc:title>
  <dc:subject/>
  <dc:creator>Designed by Slidesmash</dc:creator>
  <cp:keywords/>
  <dc:description/>
  <cp:lastModifiedBy>Zulkarnain</cp:lastModifiedBy>
  <cp:revision>5861</cp:revision>
  <dcterms:created xsi:type="dcterms:W3CDTF">2014-11-12T21:47:38Z</dcterms:created>
  <dcterms:modified xsi:type="dcterms:W3CDTF">2021-01-05T07:55:08Z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386686</vt:lpwstr>
  </property>
  <property fmtid="{D5CDD505-2E9C-101B-9397-08002B2CF9AE}" pid="3" name="NXPowerLiteSettings">
    <vt:lpwstr>C7000400038000</vt:lpwstr>
  </property>
  <property fmtid="{D5CDD505-2E9C-101B-9397-08002B2CF9AE}" pid="4" name="NXPowerLiteVersion">
    <vt:lpwstr>S9.0.3</vt:lpwstr>
  </property>
</Properties>
</file>