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99" r:id="rId3"/>
    <p:sldId id="301" r:id="rId4"/>
    <p:sldId id="302" r:id="rId5"/>
    <p:sldId id="303" r:id="rId6"/>
    <p:sldId id="304" r:id="rId7"/>
    <p:sldId id="305" r:id="rId8"/>
    <p:sldId id="306" r:id="rId9"/>
    <p:sldId id="307" r:id="rId10"/>
    <p:sldId id="313" r:id="rId11"/>
    <p:sldId id="314" r:id="rId12"/>
    <p:sldId id="308" r:id="rId13"/>
    <p:sldId id="310" r:id="rId14"/>
    <p:sldId id="309" r:id="rId15"/>
    <p:sldId id="311" r:id="rId16"/>
    <p:sldId id="312" r:id="rId17"/>
    <p:sldId id="315" r:id="rId18"/>
    <p:sldId id="316" r:id="rId19"/>
    <p:sldId id="317" r:id="rId20"/>
    <p:sldId id="300" r:id="rId21"/>
  </p:sldIdLst>
  <p:sldSz cx="9144000" cy="6858000" type="screen4x3"/>
  <p:notesSz cx="7045325" cy="9345613"/>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64" autoAdjust="0"/>
    <p:restoredTop sz="90000" autoAdjust="0"/>
  </p:normalViewPr>
  <p:slideViewPr>
    <p:cSldViewPr>
      <p:cViewPr varScale="1">
        <p:scale>
          <a:sx n="50" d="100"/>
          <a:sy n="50" d="100"/>
        </p:scale>
        <p:origin x="1808" y="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55BB8-25FA-EE37-6E9C-3F55B480E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E81231-819F-309E-1C21-EAC5853495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2735C6-79E1-2A40-C856-15E1F8D25D3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AA8C17C-26E9-D99F-84D0-E4971C39DCB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43335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0CB3-EF0D-BCC7-2AA4-D8FB94F252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A287A-42AD-52E8-38AD-519CD630B8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690F1B-6B7F-068D-BD44-137D5A9DBD2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A0443E3-6A60-79A2-EE0B-836B0703D88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77152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E698A-ABD0-4B1C-C213-EFA2B5A317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47245D-81FD-8D28-F4C0-71D05E433D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391599-657F-75F0-C5DE-D26FB3B3221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01AEAA60-C3F1-C959-DE3E-CAF5EB6592F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93104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6DBF0-B6CB-45EC-9788-09362FBA1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F0F7B-1627-F4A0-2CF2-942DFC9584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175E2D-2EC0-7F68-C574-D2D818736B7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68C3DB4-4115-4CD3-8693-7F0A424F3E1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40251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341D9-6A98-0E5E-122B-77FFEED19A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8ADCDF-B8C6-5E4A-A72E-F6CD440894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F0631-6329-0ACD-0478-E3789801D98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7D82DBD-133E-3A81-3124-6A804F9C5C4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98674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51029-654A-BECD-7F21-4E7D065E63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F80528-87D3-59F1-998A-9243C2E6E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5A2B6-C507-6128-1C68-8F65E5422B3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EB13DAA-24C3-13EB-33E8-8401356F9B3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5350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338940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73616-E439-18B6-5A53-19515D9411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3AE4EE-7D1E-5200-5DB8-7864D6BF7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9320AC-29FD-2A34-BCD3-D72482B85F5B}"/>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0B8C167C-4771-9A86-D347-86D3D70E5A6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25890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0891C-CEFA-D7C0-AA60-9FAAFD7DC9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1DD32-1D57-A4EF-992D-A6376F212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C942C7-DAA1-8B9E-DC4B-9F72723DB2E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ADC68C0-BCFD-E967-7D19-FD9B963DE47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02791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77559-3EB7-F92C-8FC6-AD8E7106D9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3D9F1-8AFF-E038-9CD0-5C3C80D54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B1FFEB-F5B7-E6EA-706A-5A5627DDCF3D}"/>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A3E8FAD7-246E-32A2-40F7-78690651E32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05825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8BF16-6051-3B85-811C-237E0E856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85DDC8-DD35-F466-5DB0-65754F70D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55CE55-0878-49CC-B97D-BE09C2C94FBD}"/>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A669A7B-F2A3-6085-1A3D-E6952C0E6E2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34174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632CD-C5F5-B085-04B8-31CD26317D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59B87F-6F68-DB46-B0E7-A0C15B9FD7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3A9215-A572-DC5A-747B-B8BA1A07FDA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A72FE09-864B-99F3-E6BB-53C458736B1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89862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3D7AA-EAC1-3CFD-3C8A-9F620A85B6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F6182-D5DB-E9D3-C6B6-92E768FCDC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07671D-2944-08AC-E2ED-F6C72CA5A26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BD0A58E-7529-09D3-C9CA-B281874E522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43984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8DFF3-399C-4793-7A46-D7FBF0BA5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83079-AFBE-382A-7EC6-12753F6EC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7E00BB-AC81-2671-C7E4-21B9900D74C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49287CB-7DAF-392A-8311-B7D19604967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630919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Operasional Restoran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Operasional</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Restoran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Operasional</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Restoran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OPERASIONAL RESTAURANT BAR</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6</a:t>
            </a: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F21A5E-0062-EB4A-6325-776894DDF6DA}"/>
              </a:ext>
            </a:extLst>
          </p:cNvPr>
          <p:cNvPicPr>
            <a:picLocks noChangeAspect="1"/>
          </p:cNvPicPr>
          <p:nvPr/>
        </p:nvPicPr>
        <p:blipFill>
          <a:blip r:embed="rId2"/>
          <a:stretch>
            <a:fillRect/>
          </a:stretch>
        </p:blipFill>
        <p:spPr>
          <a:xfrm>
            <a:off x="856731" y="671127"/>
            <a:ext cx="7430537" cy="5515745"/>
          </a:xfrm>
          <a:prstGeom prst="rect">
            <a:avLst/>
          </a:prstGeom>
        </p:spPr>
      </p:pic>
      <p:pic>
        <p:nvPicPr>
          <p:cNvPr id="6" name="Picture 5">
            <a:extLst>
              <a:ext uri="{FF2B5EF4-FFF2-40B4-BE49-F238E27FC236}">
                <a16:creationId xmlns:a16="http://schemas.microsoft.com/office/drawing/2014/main" id="{195AEC8A-03AD-A461-A173-8B9325E77675}"/>
              </a:ext>
            </a:extLst>
          </p:cNvPr>
          <p:cNvPicPr>
            <a:picLocks noChangeAspect="1"/>
          </p:cNvPicPr>
          <p:nvPr/>
        </p:nvPicPr>
        <p:blipFill>
          <a:blip r:embed="rId3"/>
          <a:srcRect r="50064"/>
          <a:stretch/>
        </p:blipFill>
        <p:spPr>
          <a:xfrm>
            <a:off x="395536" y="3861048"/>
            <a:ext cx="2882096" cy="2736303"/>
          </a:xfrm>
          <a:prstGeom prst="rect">
            <a:avLst/>
          </a:prstGeom>
        </p:spPr>
      </p:pic>
      <p:pic>
        <p:nvPicPr>
          <p:cNvPr id="7" name="Picture 6">
            <a:extLst>
              <a:ext uri="{FF2B5EF4-FFF2-40B4-BE49-F238E27FC236}">
                <a16:creationId xmlns:a16="http://schemas.microsoft.com/office/drawing/2014/main" id="{DBB6A60C-6CB7-78CE-F5B6-BC0C9BBAA12D}"/>
              </a:ext>
            </a:extLst>
          </p:cNvPr>
          <p:cNvPicPr>
            <a:picLocks noChangeAspect="1"/>
          </p:cNvPicPr>
          <p:nvPr/>
        </p:nvPicPr>
        <p:blipFill>
          <a:blip r:embed="rId3"/>
          <a:srcRect l="49935" b="13010"/>
          <a:stretch/>
        </p:blipFill>
        <p:spPr>
          <a:xfrm>
            <a:off x="4788024" y="259532"/>
            <a:ext cx="3113650" cy="2564904"/>
          </a:xfrm>
          <a:prstGeom prst="rect">
            <a:avLst/>
          </a:prstGeom>
        </p:spPr>
      </p:pic>
    </p:spTree>
    <p:extLst>
      <p:ext uri="{BB962C8B-B14F-4D97-AF65-F5344CB8AC3E}">
        <p14:creationId xmlns:p14="http://schemas.microsoft.com/office/powerpoint/2010/main" val="85163896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DC6C8-6235-803B-BDDF-B64810F34F5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E8BA763-B7D7-D744-D948-3F3CECC825AA}"/>
              </a:ext>
            </a:extLst>
          </p:cNvPr>
          <p:cNvPicPr>
            <a:picLocks noChangeAspect="1"/>
          </p:cNvPicPr>
          <p:nvPr/>
        </p:nvPicPr>
        <p:blipFill>
          <a:blip r:embed="rId2"/>
          <a:stretch>
            <a:fillRect/>
          </a:stretch>
        </p:blipFill>
        <p:spPr>
          <a:xfrm>
            <a:off x="871021" y="656838"/>
            <a:ext cx="7401958" cy="5544324"/>
          </a:xfrm>
          <a:prstGeom prst="rect">
            <a:avLst/>
          </a:prstGeom>
        </p:spPr>
      </p:pic>
      <p:pic>
        <p:nvPicPr>
          <p:cNvPr id="5" name="Picture 4">
            <a:extLst>
              <a:ext uri="{FF2B5EF4-FFF2-40B4-BE49-F238E27FC236}">
                <a16:creationId xmlns:a16="http://schemas.microsoft.com/office/drawing/2014/main" id="{AEE5CDBF-D5D6-B58B-66BB-408619B30B4A}"/>
              </a:ext>
            </a:extLst>
          </p:cNvPr>
          <p:cNvPicPr>
            <a:picLocks noChangeAspect="1"/>
          </p:cNvPicPr>
          <p:nvPr/>
        </p:nvPicPr>
        <p:blipFill>
          <a:blip r:embed="rId3"/>
          <a:srcRect r="50064"/>
          <a:stretch/>
        </p:blipFill>
        <p:spPr>
          <a:xfrm>
            <a:off x="395536" y="3861048"/>
            <a:ext cx="2882096" cy="2736303"/>
          </a:xfrm>
          <a:prstGeom prst="rect">
            <a:avLst/>
          </a:prstGeom>
        </p:spPr>
      </p:pic>
      <p:pic>
        <p:nvPicPr>
          <p:cNvPr id="8" name="Picture 7">
            <a:extLst>
              <a:ext uri="{FF2B5EF4-FFF2-40B4-BE49-F238E27FC236}">
                <a16:creationId xmlns:a16="http://schemas.microsoft.com/office/drawing/2014/main" id="{86FBFB98-D899-0F6A-FC7F-FBFEBB751F52}"/>
              </a:ext>
            </a:extLst>
          </p:cNvPr>
          <p:cNvPicPr>
            <a:picLocks noChangeAspect="1"/>
          </p:cNvPicPr>
          <p:nvPr/>
        </p:nvPicPr>
        <p:blipFill>
          <a:blip r:embed="rId3"/>
          <a:srcRect l="49935" b="13010"/>
          <a:stretch/>
        </p:blipFill>
        <p:spPr>
          <a:xfrm>
            <a:off x="4788024" y="259532"/>
            <a:ext cx="3113650" cy="2564904"/>
          </a:xfrm>
          <a:prstGeom prst="rect">
            <a:avLst/>
          </a:prstGeom>
        </p:spPr>
      </p:pic>
    </p:spTree>
    <p:extLst>
      <p:ext uri="{BB962C8B-B14F-4D97-AF65-F5344CB8AC3E}">
        <p14:creationId xmlns:p14="http://schemas.microsoft.com/office/powerpoint/2010/main" val="50125717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18ABA-E046-84F1-7526-51C32E3E12A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38B9E37-7FF5-7548-81D6-BA51F09BC6B5}"/>
              </a:ext>
            </a:extLst>
          </p:cNvPr>
          <p:cNvSpPr txBox="1">
            <a:spLocks/>
          </p:cNvSpPr>
          <p:nvPr/>
        </p:nvSpPr>
        <p:spPr>
          <a:xfrm>
            <a:off x="457200" y="692696"/>
            <a:ext cx="5194920" cy="5433467"/>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err="1">
                <a:solidFill>
                  <a:schemeClr val="tx1"/>
                </a:solidFill>
                <a:latin typeface="Cambria" panose="02040503050406030204" pitchFamily="18" charset="0"/>
                <a:cs typeface="Arial" panose="020B0604020202020204" pitchFamily="34" charset="0"/>
              </a:rPr>
              <a:t>Tipe-tipe</a:t>
            </a:r>
            <a:r>
              <a:rPr lang="en-US" sz="2600" b="1" dirty="0">
                <a:solidFill>
                  <a:schemeClr val="tx1"/>
                </a:solidFill>
                <a:latin typeface="Cambria" panose="02040503050406030204" pitchFamily="18" charset="0"/>
                <a:cs typeface="Arial" panose="020B0604020202020204" pitchFamily="34" charset="0"/>
              </a:rPr>
              <a:t> Banquet</a:t>
            </a:r>
          </a:p>
          <a:p>
            <a:pPr algn="l"/>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Banquet dapat diklasifikasikan menjadi beberapa tipe sesuai jenis acaranya: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Buffet Banquet: </a:t>
            </a:r>
            <a:r>
              <a:rPr lang="id-ID" sz="2600" dirty="0">
                <a:solidFill>
                  <a:schemeClr val="tx1"/>
                </a:solidFill>
                <a:latin typeface="Cambria" panose="02040503050406030204" pitchFamily="18" charset="0"/>
                <a:cs typeface="Arial" panose="020B0604020202020204" pitchFamily="34" charset="0"/>
              </a:rPr>
              <a:t>Tamu mengambil sendiri makanan yang disajikan di meja buffet. Cocok untuk acara informal atau semi-formal.</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Sit-down Banquet: </a:t>
            </a:r>
            <a:r>
              <a:rPr lang="id-ID" sz="2600" dirty="0">
                <a:solidFill>
                  <a:schemeClr val="tx1"/>
                </a:solidFill>
                <a:latin typeface="Cambria" panose="02040503050406030204" pitchFamily="18" charset="0"/>
                <a:cs typeface="Arial" panose="020B0604020202020204" pitchFamily="34" charset="0"/>
              </a:rPr>
              <a:t>Makanan disajikan oleh pelayan di meja masing-masing tamu. Cocok untuk acara formal, seperti pernikahan atau gala dinner.</a:t>
            </a:r>
          </a:p>
        </p:txBody>
      </p:sp>
      <p:pic>
        <p:nvPicPr>
          <p:cNvPr id="3" name="Picture 2">
            <a:extLst>
              <a:ext uri="{FF2B5EF4-FFF2-40B4-BE49-F238E27FC236}">
                <a16:creationId xmlns:a16="http://schemas.microsoft.com/office/drawing/2014/main" id="{A9E67AE4-618B-A567-0ADF-270BD7CF9D03}"/>
              </a:ext>
            </a:extLst>
          </p:cNvPr>
          <p:cNvPicPr>
            <a:picLocks noChangeAspect="1"/>
          </p:cNvPicPr>
          <p:nvPr/>
        </p:nvPicPr>
        <p:blipFill>
          <a:blip r:embed="rId3"/>
          <a:stretch>
            <a:fillRect/>
          </a:stretch>
        </p:blipFill>
        <p:spPr>
          <a:xfrm>
            <a:off x="5796136" y="2393753"/>
            <a:ext cx="3047026" cy="2031351"/>
          </a:xfrm>
          <a:prstGeom prst="rect">
            <a:avLst/>
          </a:prstGeom>
        </p:spPr>
      </p:pic>
      <p:pic>
        <p:nvPicPr>
          <p:cNvPr id="6" name="Picture 5">
            <a:extLst>
              <a:ext uri="{FF2B5EF4-FFF2-40B4-BE49-F238E27FC236}">
                <a16:creationId xmlns:a16="http://schemas.microsoft.com/office/drawing/2014/main" id="{50CD69EB-2F36-3E45-AB12-4CFACE20BFEE}"/>
              </a:ext>
            </a:extLst>
          </p:cNvPr>
          <p:cNvPicPr>
            <a:picLocks noChangeAspect="1"/>
          </p:cNvPicPr>
          <p:nvPr/>
        </p:nvPicPr>
        <p:blipFill>
          <a:blip r:embed="rId4"/>
          <a:stretch>
            <a:fillRect/>
          </a:stretch>
        </p:blipFill>
        <p:spPr>
          <a:xfrm>
            <a:off x="5792689" y="4437112"/>
            <a:ext cx="3047027" cy="1946094"/>
          </a:xfrm>
          <a:prstGeom prst="rect">
            <a:avLst/>
          </a:prstGeom>
        </p:spPr>
      </p:pic>
    </p:spTree>
    <p:extLst>
      <p:ext uri="{BB962C8B-B14F-4D97-AF65-F5344CB8AC3E}">
        <p14:creationId xmlns:p14="http://schemas.microsoft.com/office/powerpoint/2010/main" val="4132516095"/>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035D5-1252-1D86-19F2-0817D8CC632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BEAB452-542D-F40F-F3A2-C4B1C555284F}"/>
              </a:ext>
            </a:extLst>
          </p:cNvPr>
          <p:cNvSpPr txBox="1">
            <a:spLocks/>
          </p:cNvSpPr>
          <p:nvPr/>
        </p:nvSpPr>
        <p:spPr>
          <a:xfrm>
            <a:off x="457200" y="692696"/>
            <a:ext cx="5194920" cy="543346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id-ID" sz="2000" b="1" dirty="0">
                <a:solidFill>
                  <a:schemeClr val="tx1"/>
                </a:solidFill>
                <a:latin typeface="Cambria" panose="02040503050406030204" pitchFamily="18" charset="0"/>
                <a:cs typeface="Arial" panose="020B0604020202020204" pitchFamily="34" charset="0"/>
              </a:rPr>
              <a:t>Cocktail Reception</a:t>
            </a:r>
            <a:r>
              <a:rPr lang="id-ID" sz="2000" dirty="0">
                <a:solidFill>
                  <a:schemeClr val="tx1"/>
                </a:solidFill>
                <a:latin typeface="Cambria" panose="02040503050406030204" pitchFamily="18" charset="0"/>
                <a:cs typeface="Arial" panose="020B0604020202020204" pitchFamily="34" charset="0"/>
              </a:rPr>
              <a:t>: Tamu berdiri sambil menikmati minuman dan makanan ringan. Biasanya tidak ada kursi untuk duduk dan digunakan untuk acara singkat.</a:t>
            </a:r>
            <a:endParaRPr lang="en-US" sz="20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endParaRPr lang="en-US" sz="20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sz="2000" b="1" dirty="0">
                <a:solidFill>
                  <a:schemeClr val="tx1"/>
                </a:solidFill>
                <a:latin typeface="Cambria" panose="02040503050406030204" pitchFamily="18" charset="0"/>
                <a:cs typeface="Arial" panose="020B0604020202020204" pitchFamily="34" charset="0"/>
              </a:rPr>
              <a:t>Conference/Meeting Banquet</a:t>
            </a:r>
            <a:r>
              <a:rPr lang="id-ID" sz="2000" dirty="0">
                <a:solidFill>
                  <a:schemeClr val="tx1"/>
                </a:solidFill>
                <a:latin typeface="Cambria" panose="02040503050406030204" pitchFamily="18" charset="0"/>
                <a:cs typeface="Arial" panose="020B0604020202020204" pitchFamily="34" charset="0"/>
              </a:rPr>
              <a:t>: Biasanya diadakan untuk pertemuan formal, seperti seminar atau pelatihan, dengan fasilitas seperti proyektor, meja, dan kursi.</a:t>
            </a:r>
            <a:endParaRPr lang="en-US" sz="20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endParaRPr lang="en-US" sz="20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sz="2000" b="1" dirty="0">
                <a:solidFill>
                  <a:schemeClr val="tx1"/>
                </a:solidFill>
                <a:latin typeface="Cambria" panose="02040503050406030204" pitchFamily="18" charset="0"/>
                <a:cs typeface="Arial" panose="020B0604020202020204" pitchFamily="34" charset="0"/>
              </a:rPr>
              <a:t>Wedding Banquet</a:t>
            </a:r>
            <a:r>
              <a:rPr lang="id-ID" sz="2000" dirty="0">
                <a:solidFill>
                  <a:schemeClr val="tx1"/>
                </a:solidFill>
                <a:latin typeface="Cambria" panose="02040503050406030204" pitchFamily="18" charset="0"/>
                <a:cs typeface="Arial" panose="020B0604020202020204" pitchFamily="34" charset="0"/>
              </a:rPr>
              <a:t>: Banquet khusus untuk acara pernikahan yang biasanya memerlukan pengaturan khusus, seperti dekorasi bunga, meja pengantin, dan area dansa.</a:t>
            </a:r>
          </a:p>
        </p:txBody>
      </p:sp>
      <p:pic>
        <p:nvPicPr>
          <p:cNvPr id="5" name="Picture 4">
            <a:extLst>
              <a:ext uri="{FF2B5EF4-FFF2-40B4-BE49-F238E27FC236}">
                <a16:creationId xmlns:a16="http://schemas.microsoft.com/office/drawing/2014/main" id="{B9BBE670-728F-2E8B-2839-7E0F9C7856CF}"/>
              </a:ext>
            </a:extLst>
          </p:cNvPr>
          <p:cNvPicPr>
            <a:picLocks noChangeAspect="1"/>
          </p:cNvPicPr>
          <p:nvPr/>
        </p:nvPicPr>
        <p:blipFill>
          <a:blip r:embed="rId3"/>
          <a:stretch>
            <a:fillRect/>
          </a:stretch>
        </p:blipFill>
        <p:spPr>
          <a:xfrm>
            <a:off x="6012160" y="696020"/>
            <a:ext cx="2865535" cy="1915576"/>
          </a:xfrm>
          <a:prstGeom prst="rect">
            <a:avLst/>
          </a:prstGeom>
        </p:spPr>
      </p:pic>
      <p:pic>
        <p:nvPicPr>
          <p:cNvPr id="8" name="Picture 7">
            <a:extLst>
              <a:ext uri="{FF2B5EF4-FFF2-40B4-BE49-F238E27FC236}">
                <a16:creationId xmlns:a16="http://schemas.microsoft.com/office/drawing/2014/main" id="{08AF7944-7727-22C3-5FFA-42BD9F4032BB}"/>
              </a:ext>
            </a:extLst>
          </p:cNvPr>
          <p:cNvPicPr>
            <a:picLocks noChangeAspect="1"/>
          </p:cNvPicPr>
          <p:nvPr/>
        </p:nvPicPr>
        <p:blipFill>
          <a:blip r:embed="rId4"/>
          <a:stretch>
            <a:fillRect/>
          </a:stretch>
        </p:blipFill>
        <p:spPr>
          <a:xfrm>
            <a:off x="6026348" y="2611596"/>
            <a:ext cx="2865535" cy="1924301"/>
          </a:xfrm>
          <a:prstGeom prst="rect">
            <a:avLst/>
          </a:prstGeom>
        </p:spPr>
      </p:pic>
      <p:pic>
        <p:nvPicPr>
          <p:cNvPr id="10" name="Picture 9">
            <a:extLst>
              <a:ext uri="{FF2B5EF4-FFF2-40B4-BE49-F238E27FC236}">
                <a16:creationId xmlns:a16="http://schemas.microsoft.com/office/drawing/2014/main" id="{F4BDF7FD-F951-F17E-D8A2-72671BB5E58F}"/>
              </a:ext>
            </a:extLst>
          </p:cNvPr>
          <p:cNvPicPr>
            <a:picLocks noChangeAspect="1"/>
          </p:cNvPicPr>
          <p:nvPr/>
        </p:nvPicPr>
        <p:blipFill>
          <a:blip r:embed="rId5"/>
          <a:stretch>
            <a:fillRect/>
          </a:stretch>
        </p:blipFill>
        <p:spPr>
          <a:xfrm>
            <a:off x="6026347" y="4535897"/>
            <a:ext cx="2865535" cy="1873820"/>
          </a:xfrm>
          <a:prstGeom prst="rect">
            <a:avLst/>
          </a:prstGeom>
        </p:spPr>
      </p:pic>
    </p:spTree>
    <p:extLst>
      <p:ext uri="{BB962C8B-B14F-4D97-AF65-F5344CB8AC3E}">
        <p14:creationId xmlns:p14="http://schemas.microsoft.com/office/powerpoint/2010/main" val="450623766"/>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50F3-8B32-200E-AA3A-20F3DE412B2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1A292FC-1C16-3F1D-A75F-A32A1139EA31}"/>
              </a:ext>
            </a:extLst>
          </p:cNvPr>
          <p:cNvSpPr txBox="1">
            <a:spLocks/>
          </p:cNvSpPr>
          <p:nvPr/>
        </p:nvSpPr>
        <p:spPr>
          <a:xfrm>
            <a:off x="457200" y="692696"/>
            <a:ext cx="5194920" cy="543346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200" b="1" dirty="0">
                <a:solidFill>
                  <a:schemeClr val="tx1"/>
                </a:solidFill>
                <a:latin typeface="Cambria" panose="02040503050406030204" pitchFamily="18" charset="0"/>
                <a:cs typeface="Arial" panose="020B0604020202020204" pitchFamily="34" charset="0"/>
              </a:rPr>
              <a:t>Setup Ruangan Banquet</a:t>
            </a:r>
            <a:r>
              <a:rPr lang="en-US" sz="2200" b="1" dirty="0">
                <a:solidFill>
                  <a:schemeClr val="tx1"/>
                </a:solidFill>
                <a:latin typeface="Cambria" panose="02040503050406030204" pitchFamily="18" charset="0"/>
                <a:cs typeface="Arial" panose="020B0604020202020204" pitchFamily="34" charset="0"/>
              </a:rPr>
              <a:t> :</a:t>
            </a:r>
          </a:p>
          <a:p>
            <a:pPr algn="l"/>
            <a:endParaRPr lang="en-US" sz="2200" b="1"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id-ID" sz="2200" b="1" dirty="0">
                <a:solidFill>
                  <a:schemeClr val="tx1"/>
                </a:solidFill>
                <a:latin typeface="Cambria" panose="02040503050406030204" pitchFamily="18" charset="0"/>
                <a:cs typeface="Arial" panose="020B0604020202020204" pitchFamily="34" charset="0"/>
              </a:rPr>
              <a:t>Theater Style:</a:t>
            </a:r>
            <a:r>
              <a:rPr lang="id-ID" sz="2200" dirty="0">
                <a:solidFill>
                  <a:schemeClr val="tx1"/>
                </a:solidFill>
                <a:latin typeface="Cambria" panose="02040503050406030204" pitchFamily="18" charset="0"/>
                <a:cs typeface="Arial" panose="020B0604020202020204" pitchFamily="34" charset="0"/>
              </a:rPr>
              <a:t> Kursi diatur berbaris menghadap ke depan, seperti di bioskop. Cocok untuk presentasi atau seminar.</a:t>
            </a:r>
            <a:endParaRPr lang="en-US" sz="2200" dirty="0">
              <a:solidFill>
                <a:schemeClr val="tx1"/>
              </a:solidFill>
              <a:latin typeface="Cambria" panose="02040503050406030204" pitchFamily="18" charset="0"/>
              <a:cs typeface="Arial" panose="020B0604020202020204" pitchFamily="34" charset="0"/>
            </a:endParaRPr>
          </a:p>
          <a:p>
            <a:pPr marL="457200" indent="-457200" algn="l">
              <a:buAutoNum type="arabicPeriod"/>
            </a:pPr>
            <a:endParaRPr lang="en-US" sz="2200"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id-ID" sz="2200" b="1" dirty="0">
                <a:solidFill>
                  <a:schemeClr val="tx1"/>
                </a:solidFill>
                <a:latin typeface="Cambria" panose="02040503050406030204" pitchFamily="18" charset="0"/>
                <a:cs typeface="Arial" panose="020B0604020202020204" pitchFamily="34" charset="0"/>
              </a:rPr>
              <a:t>Classroom Style: </a:t>
            </a:r>
            <a:r>
              <a:rPr lang="id-ID" sz="2200" dirty="0">
                <a:solidFill>
                  <a:schemeClr val="tx1"/>
                </a:solidFill>
                <a:latin typeface="Cambria" panose="02040503050406030204" pitchFamily="18" charset="0"/>
                <a:cs typeface="Arial" panose="020B0604020202020204" pitchFamily="34" charset="0"/>
              </a:rPr>
              <a:t>Kursi diatur berbaris dengan meja di depannya. Cocok untuk pelatihan atau workshop.</a:t>
            </a:r>
            <a:endParaRPr lang="en-US" sz="2200" dirty="0">
              <a:solidFill>
                <a:schemeClr val="tx1"/>
              </a:solidFill>
              <a:latin typeface="Cambria" panose="02040503050406030204" pitchFamily="18" charset="0"/>
              <a:cs typeface="Arial" panose="020B0604020202020204" pitchFamily="34" charset="0"/>
            </a:endParaRPr>
          </a:p>
          <a:p>
            <a:pPr marL="457200" indent="-457200" algn="l">
              <a:buAutoNum type="arabicPeriod"/>
            </a:pPr>
            <a:endParaRPr lang="en-US" sz="2200"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id-ID" sz="2200" b="1" dirty="0">
                <a:solidFill>
                  <a:schemeClr val="tx1"/>
                </a:solidFill>
                <a:latin typeface="Cambria" panose="02040503050406030204" pitchFamily="18" charset="0"/>
                <a:cs typeface="Arial" panose="020B0604020202020204" pitchFamily="34" charset="0"/>
              </a:rPr>
              <a:t>Banquet Style</a:t>
            </a:r>
            <a:r>
              <a:rPr lang="id-ID" sz="2200" dirty="0">
                <a:solidFill>
                  <a:schemeClr val="tx1"/>
                </a:solidFill>
                <a:latin typeface="Cambria" panose="02040503050406030204" pitchFamily="18" charset="0"/>
                <a:cs typeface="Arial" panose="020B0604020202020204" pitchFamily="34" charset="0"/>
              </a:rPr>
              <a:t>: Meja bulat dikelilingi kursi. Cocok untuk makan bersama, seperti pada acara pernikahan.</a:t>
            </a:r>
          </a:p>
        </p:txBody>
      </p:sp>
      <p:pic>
        <p:nvPicPr>
          <p:cNvPr id="3" name="Picture 2">
            <a:extLst>
              <a:ext uri="{FF2B5EF4-FFF2-40B4-BE49-F238E27FC236}">
                <a16:creationId xmlns:a16="http://schemas.microsoft.com/office/drawing/2014/main" id="{2C989D74-486B-61AF-4DBF-F272408245BF}"/>
              </a:ext>
            </a:extLst>
          </p:cNvPr>
          <p:cNvPicPr>
            <a:picLocks noChangeAspect="1"/>
          </p:cNvPicPr>
          <p:nvPr/>
        </p:nvPicPr>
        <p:blipFill>
          <a:blip r:embed="rId3"/>
          <a:stretch>
            <a:fillRect/>
          </a:stretch>
        </p:blipFill>
        <p:spPr>
          <a:xfrm>
            <a:off x="6084168" y="1124744"/>
            <a:ext cx="2771772" cy="1846427"/>
          </a:xfrm>
          <a:prstGeom prst="rect">
            <a:avLst/>
          </a:prstGeom>
        </p:spPr>
      </p:pic>
      <p:pic>
        <p:nvPicPr>
          <p:cNvPr id="7" name="Picture 6">
            <a:extLst>
              <a:ext uri="{FF2B5EF4-FFF2-40B4-BE49-F238E27FC236}">
                <a16:creationId xmlns:a16="http://schemas.microsoft.com/office/drawing/2014/main" id="{DA01CE00-D857-B9BD-BC7D-E583C1D544E4}"/>
              </a:ext>
            </a:extLst>
          </p:cNvPr>
          <p:cNvPicPr>
            <a:picLocks noChangeAspect="1"/>
          </p:cNvPicPr>
          <p:nvPr/>
        </p:nvPicPr>
        <p:blipFill>
          <a:blip r:embed="rId4"/>
          <a:stretch>
            <a:fillRect/>
          </a:stretch>
        </p:blipFill>
        <p:spPr>
          <a:xfrm>
            <a:off x="5935299" y="2984243"/>
            <a:ext cx="3069509" cy="1846428"/>
          </a:xfrm>
          <a:prstGeom prst="rect">
            <a:avLst/>
          </a:prstGeom>
        </p:spPr>
      </p:pic>
      <p:pic>
        <p:nvPicPr>
          <p:cNvPr id="11" name="Picture 10">
            <a:extLst>
              <a:ext uri="{FF2B5EF4-FFF2-40B4-BE49-F238E27FC236}">
                <a16:creationId xmlns:a16="http://schemas.microsoft.com/office/drawing/2014/main" id="{59BDE78B-33CB-5263-6257-5B1A108F1E57}"/>
              </a:ext>
            </a:extLst>
          </p:cNvPr>
          <p:cNvPicPr>
            <a:picLocks noChangeAspect="1"/>
          </p:cNvPicPr>
          <p:nvPr/>
        </p:nvPicPr>
        <p:blipFill>
          <a:blip r:embed="rId5"/>
          <a:stretch>
            <a:fillRect/>
          </a:stretch>
        </p:blipFill>
        <p:spPr>
          <a:xfrm>
            <a:off x="6084168" y="4830672"/>
            <a:ext cx="2825818" cy="1882430"/>
          </a:xfrm>
          <a:prstGeom prst="rect">
            <a:avLst/>
          </a:prstGeom>
        </p:spPr>
      </p:pic>
    </p:spTree>
    <p:extLst>
      <p:ext uri="{BB962C8B-B14F-4D97-AF65-F5344CB8AC3E}">
        <p14:creationId xmlns:p14="http://schemas.microsoft.com/office/powerpoint/2010/main" val="191731006"/>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538B9-9E90-005F-97B7-C828D721DC5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3780116-D8CA-6745-D77B-D2034600562E}"/>
              </a:ext>
            </a:extLst>
          </p:cNvPr>
          <p:cNvSpPr txBox="1">
            <a:spLocks/>
          </p:cNvSpPr>
          <p:nvPr/>
        </p:nvSpPr>
        <p:spPr>
          <a:xfrm>
            <a:off x="457200" y="692696"/>
            <a:ext cx="5194920" cy="543346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200" b="1" dirty="0">
                <a:solidFill>
                  <a:schemeClr val="tx1"/>
                </a:solidFill>
                <a:latin typeface="Cambria" panose="02040503050406030204" pitchFamily="18" charset="0"/>
                <a:cs typeface="Arial" panose="020B0604020202020204" pitchFamily="34" charset="0"/>
              </a:rPr>
              <a:t>Setup Ruangan Banquet</a:t>
            </a:r>
            <a:r>
              <a:rPr lang="en-US" sz="2200" b="1" dirty="0">
                <a:solidFill>
                  <a:schemeClr val="tx1"/>
                </a:solidFill>
                <a:latin typeface="Cambria" panose="02040503050406030204" pitchFamily="18" charset="0"/>
                <a:cs typeface="Arial" panose="020B0604020202020204" pitchFamily="34" charset="0"/>
              </a:rPr>
              <a:t> :</a:t>
            </a:r>
          </a:p>
          <a:p>
            <a:pPr algn="l"/>
            <a:endParaRPr lang="en-US" sz="2200" b="1" dirty="0">
              <a:solidFill>
                <a:schemeClr val="tx1"/>
              </a:solidFill>
              <a:latin typeface="Cambria" panose="02040503050406030204" pitchFamily="18" charset="0"/>
              <a:cs typeface="Arial" panose="020B0604020202020204" pitchFamily="34" charset="0"/>
            </a:endParaRPr>
          </a:p>
          <a:p>
            <a:pPr marL="457200" indent="-457200" algn="l">
              <a:buFont typeface="+mj-lt"/>
              <a:buAutoNum type="arabicPeriod" startAt="4"/>
            </a:pPr>
            <a:r>
              <a:rPr lang="en-US" sz="2300" b="1" dirty="0">
                <a:solidFill>
                  <a:schemeClr val="tx1"/>
                </a:solidFill>
                <a:latin typeface="Cambria" panose="02040503050406030204" pitchFamily="18" charset="0"/>
                <a:cs typeface="Arial" panose="020B0604020202020204" pitchFamily="34" charset="0"/>
              </a:rPr>
              <a:t>U-Shape Style</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Meja</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diatur</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berbentuk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huruf</a:t>
            </a:r>
            <a:r>
              <a:rPr lang="en-US" sz="2300" dirty="0">
                <a:solidFill>
                  <a:schemeClr val="tx1"/>
                </a:solidFill>
                <a:latin typeface="Cambria" panose="02040503050406030204" pitchFamily="18" charset="0"/>
                <a:cs typeface="Arial" panose="020B0604020202020204" pitchFamily="34" charset="0"/>
              </a:rPr>
              <a:t> U, </a:t>
            </a:r>
            <a:r>
              <a:rPr lang="en-US" sz="2300" dirty="0" err="1">
                <a:solidFill>
                  <a:schemeClr val="tx1"/>
                </a:solidFill>
                <a:latin typeface="Cambria" panose="02040503050406030204" pitchFamily="18" charset="0"/>
                <a:cs typeface="Arial" panose="020B0604020202020204" pitchFamily="34" charset="0"/>
              </a:rPr>
              <a:t>dengan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kursi</a:t>
            </a:r>
            <a:r>
              <a:rPr lang="en-US" sz="2300" dirty="0">
                <a:solidFill>
                  <a:schemeClr val="tx1"/>
                </a:solidFill>
                <a:latin typeface="Cambria" panose="02040503050406030204" pitchFamily="18" charset="0"/>
                <a:cs typeface="Arial" panose="020B0604020202020204" pitchFamily="34" charset="0"/>
              </a:rPr>
              <a:t> di </a:t>
            </a:r>
            <a:r>
              <a:rPr lang="en-US" sz="2300" dirty="0" err="1">
                <a:solidFill>
                  <a:schemeClr val="tx1"/>
                </a:solidFill>
                <a:latin typeface="Cambria" panose="02040503050406030204" pitchFamily="18" charset="0"/>
                <a:cs typeface="Arial" panose="020B0604020202020204" pitchFamily="34" charset="0"/>
              </a:rPr>
              <a:t>bagian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luar</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Cocok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untuk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pertemuan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kecil</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atau</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diskusi</a:t>
            </a:r>
            <a:r>
              <a:rPr lang="en-US" sz="23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rabicPeriod" startAt="4"/>
            </a:pPr>
            <a:endParaRPr lang="en-US" sz="2300" dirty="0">
              <a:solidFill>
                <a:schemeClr val="tx1"/>
              </a:solidFill>
              <a:latin typeface="Cambria" panose="02040503050406030204" pitchFamily="18" charset="0"/>
              <a:cs typeface="Arial" panose="020B0604020202020204" pitchFamily="34" charset="0"/>
            </a:endParaRPr>
          </a:p>
          <a:p>
            <a:pPr marL="457200" indent="-457200" algn="l">
              <a:buFont typeface="+mj-lt"/>
              <a:buAutoNum type="arabicPeriod" startAt="4"/>
            </a:pPr>
            <a:r>
              <a:rPr lang="en-US" sz="2300" b="1" dirty="0">
                <a:solidFill>
                  <a:schemeClr val="tx1"/>
                </a:solidFill>
                <a:latin typeface="Cambria" panose="02040503050406030204" pitchFamily="18" charset="0"/>
                <a:cs typeface="Arial" panose="020B0604020202020204" pitchFamily="34" charset="0"/>
              </a:rPr>
              <a:t>Hollow Square</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Meja</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diatur</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berbentuk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persegi</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dengan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kursi</a:t>
            </a:r>
            <a:r>
              <a:rPr lang="en-US" sz="2300" dirty="0">
                <a:solidFill>
                  <a:schemeClr val="tx1"/>
                </a:solidFill>
                <a:latin typeface="Cambria" panose="02040503050406030204" pitchFamily="18" charset="0"/>
                <a:cs typeface="Arial" panose="020B0604020202020204" pitchFamily="34" charset="0"/>
              </a:rPr>
              <a:t> di </a:t>
            </a:r>
            <a:r>
              <a:rPr lang="en-US" sz="2300" dirty="0" err="1">
                <a:solidFill>
                  <a:schemeClr val="tx1"/>
                </a:solidFill>
                <a:latin typeface="Cambria" panose="02040503050406030204" pitchFamily="18" charset="0"/>
                <a:cs typeface="Arial" panose="020B0604020202020204" pitchFamily="34" charset="0"/>
              </a:rPr>
              <a:t>bagian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luar</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Cocok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untuk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rapat</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atau</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diskusi</a:t>
            </a:r>
            <a:r>
              <a:rPr lang="en-US" sz="2300" dirty="0">
                <a:solidFill>
                  <a:schemeClr val="tx1"/>
                </a:solidFill>
                <a:latin typeface="Cambria" panose="02040503050406030204" pitchFamily="18" charset="0"/>
                <a:cs typeface="Arial" panose="020B0604020202020204" pitchFamily="34" charset="0"/>
              </a:rPr>
              <a:t> yang </a:t>
            </a:r>
            <a:r>
              <a:rPr lang="en-US" sz="2300" dirty="0" err="1">
                <a:solidFill>
                  <a:schemeClr val="tx1"/>
                </a:solidFill>
                <a:latin typeface="Cambria" panose="02040503050406030204" pitchFamily="18" charset="0"/>
                <a:cs typeface="Arial" panose="020B0604020202020204" pitchFamily="34" charset="0"/>
              </a:rPr>
              <a:t>melibatkan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interaksi</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antar</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peserta</a:t>
            </a:r>
            <a:r>
              <a:rPr lang="en-US" sz="2300" dirty="0">
                <a:solidFill>
                  <a:schemeClr val="tx1"/>
                </a:solidFill>
                <a:latin typeface="Cambria" panose="02040503050406030204" pitchFamily="18" charset="0"/>
                <a:cs typeface="Arial" panose="020B0604020202020204" pitchFamily="34" charset="0"/>
              </a:rPr>
              <a:t>.</a:t>
            </a:r>
          </a:p>
        </p:txBody>
      </p:sp>
      <p:pic>
        <p:nvPicPr>
          <p:cNvPr id="5" name="Picture 4">
            <a:extLst>
              <a:ext uri="{FF2B5EF4-FFF2-40B4-BE49-F238E27FC236}">
                <a16:creationId xmlns:a16="http://schemas.microsoft.com/office/drawing/2014/main" id="{F11BD151-CA5C-BD1D-125D-E09DC9A6CA29}"/>
              </a:ext>
            </a:extLst>
          </p:cNvPr>
          <p:cNvPicPr>
            <a:picLocks noChangeAspect="1"/>
          </p:cNvPicPr>
          <p:nvPr/>
        </p:nvPicPr>
        <p:blipFill>
          <a:blip r:embed="rId3"/>
          <a:stretch>
            <a:fillRect/>
          </a:stretch>
        </p:blipFill>
        <p:spPr>
          <a:xfrm>
            <a:off x="5652120" y="1412776"/>
            <a:ext cx="3312748" cy="2201703"/>
          </a:xfrm>
          <a:prstGeom prst="rect">
            <a:avLst/>
          </a:prstGeom>
        </p:spPr>
      </p:pic>
      <p:pic>
        <p:nvPicPr>
          <p:cNvPr id="8" name="Picture 7">
            <a:extLst>
              <a:ext uri="{FF2B5EF4-FFF2-40B4-BE49-F238E27FC236}">
                <a16:creationId xmlns:a16="http://schemas.microsoft.com/office/drawing/2014/main" id="{281D45CF-2B23-9983-6A64-007C7B770462}"/>
              </a:ext>
            </a:extLst>
          </p:cNvPr>
          <p:cNvPicPr>
            <a:picLocks noChangeAspect="1"/>
          </p:cNvPicPr>
          <p:nvPr/>
        </p:nvPicPr>
        <p:blipFill>
          <a:blip r:embed="rId4"/>
          <a:stretch>
            <a:fillRect/>
          </a:stretch>
        </p:blipFill>
        <p:spPr>
          <a:xfrm>
            <a:off x="6014627" y="3717032"/>
            <a:ext cx="2532021" cy="2541648"/>
          </a:xfrm>
          <a:prstGeom prst="rect">
            <a:avLst/>
          </a:prstGeom>
        </p:spPr>
      </p:pic>
    </p:spTree>
    <p:extLst>
      <p:ext uri="{BB962C8B-B14F-4D97-AF65-F5344CB8AC3E}">
        <p14:creationId xmlns:p14="http://schemas.microsoft.com/office/powerpoint/2010/main" val="22840551"/>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669E7-5F48-70D4-CA1F-F1E59D36353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CED45DF-2199-61D8-A620-3815B956479B}"/>
              </a:ext>
            </a:extLst>
          </p:cNvPr>
          <p:cNvSpPr txBox="1">
            <a:spLocks/>
          </p:cNvSpPr>
          <p:nvPr/>
        </p:nvSpPr>
        <p:spPr>
          <a:xfrm>
            <a:off x="457200" y="1340768"/>
            <a:ext cx="8363272" cy="478539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200" b="1" dirty="0" err="1">
                <a:solidFill>
                  <a:schemeClr val="tx1"/>
                </a:solidFill>
                <a:latin typeface="Cambria" panose="02040503050406030204" pitchFamily="18" charset="0"/>
                <a:cs typeface="Arial" panose="020B0604020202020204" pitchFamily="34" charset="0"/>
              </a:rPr>
              <a:t>Faktor</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Penting</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dalam</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Penataan</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Ruangan</a:t>
            </a:r>
            <a:r>
              <a:rPr lang="en-US" sz="2200" b="1" dirty="0">
                <a:solidFill>
                  <a:schemeClr val="tx1"/>
                </a:solidFill>
                <a:latin typeface="Cambria" panose="02040503050406030204" pitchFamily="18" charset="0"/>
                <a:cs typeface="Arial" panose="020B0604020202020204" pitchFamily="34" charset="0"/>
              </a:rPr>
              <a:t> Banquet :</a:t>
            </a:r>
          </a:p>
          <a:p>
            <a:pPr marL="457200" indent="-457200" algn="l">
              <a:buAutoNum type="arabicPeriod"/>
            </a:pPr>
            <a:r>
              <a:rPr lang="en-US" sz="2200" b="1" dirty="0" err="1">
                <a:solidFill>
                  <a:schemeClr val="tx1"/>
                </a:solidFill>
                <a:latin typeface="Cambria" panose="02040503050406030204" pitchFamily="18" charset="0"/>
                <a:cs typeface="Arial" panose="020B0604020202020204" pitchFamily="34" charset="0"/>
              </a:rPr>
              <a:t>Kapasitas</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Ruangan</a:t>
            </a:r>
            <a:r>
              <a:rPr lang="en-US" sz="2200" b="1"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Penataan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harus</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mempertimbangkan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kapasitas</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ruangan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memastikan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tamu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nyaman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tanpa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merasa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terlalu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sempit</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atau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terlalu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luas</a:t>
            </a:r>
            <a:r>
              <a:rPr lang="en-US" sz="2200" b="1" dirty="0">
                <a:solidFill>
                  <a:schemeClr val="tx1"/>
                </a:solidFill>
                <a:latin typeface="Cambria" panose="02040503050406030204" pitchFamily="18" charset="0"/>
                <a:cs typeface="Arial" panose="020B0604020202020204" pitchFamily="34" charset="0"/>
              </a:rPr>
              <a:t>.</a:t>
            </a:r>
          </a:p>
          <a:p>
            <a:pPr marL="457200" indent="-457200" algn="l">
              <a:buAutoNum type="arabicPeriod"/>
            </a:pPr>
            <a:endParaRPr lang="en-US" sz="2200" b="1"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en-US" sz="2200" b="1" dirty="0">
                <a:solidFill>
                  <a:schemeClr val="tx1"/>
                </a:solidFill>
                <a:latin typeface="Cambria" panose="02040503050406030204" pitchFamily="18" charset="0"/>
                <a:cs typeface="Arial" panose="020B0604020202020204" pitchFamily="34" charset="0"/>
              </a:rPr>
              <a:t>Tema dan </a:t>
            </a:r>
            <a:r>
              <a:rPr lang="en-US" sz="2200" b="1" dirty="0" err="1">
                <a:solidFill>
                  <a:schemeClr val="tx1"/>
                </a:solidFill>
                <a:latin typeface="Cambria" panose="02040503050406030204" pitchFamily="18" charset="0"/>
                <a:cs typeface="Arial" panose="020B0604020202020204" pitchFamily="34" charset="0"/>
              </a:rPr>
              <a:t>Dekorasi</a:t>
            </a:r>
            <a:r>
              <a:rPr lang="en-US" sz="2200" b="1"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Dekorasi</a:t>
            </a:r>
            <a:r>
              <a:rPr lang="en-US" sz="2200" dirty="0">
                <a:solidFill>
                  <a:schemeClr val="tx1"/>
                </a:solidFill>
                <a:latin typeface="Cambria" panose="02040503050406030204" pitchFamily="18" charset="0"/>
                <a:cs typeface="Arial" panose="020B0604020202020204" pitchFamily="34" charset="0"/>
              </a:rPr>
              <a:t> dan </a:t>
            </a:r>
            <a:r>
              <a:rPr lang="en-US" sz="2200" dirty="0" err="1">
                <a:solidFill>
                  <a:schemeClr val="tx1"/>
                </a:solidFill>
                <a:latin typeface="Cambria" panose="02040503050406030204" pitchFamily="18" charset="0"/>
                <a:cs typeface="Arial" panose="020B0604020202020204" pitchFamily="34" charset="0"/>
              </a:rPr>
              <a:t>tema</a:t>
            </a:r>
            <a:r>
              <a:rPr lang="en-US" sz="2200" dirty="0">
                <a:solidFill>
                  <a:schemeClr val="tx1"/>
                </a:solidFill>
                <a:latin typeface="Cambria" panose="02040503050406030204" pitchFamily="18" charset="0"/>
                <a:cs typeface="Arial" panose="020B0604020202020204" pitchFamily="34" charset="0"/>
              </a:rPr>
              <a:t> yang </a:t>
            </a:r>
            <a:r>
              <a:rPr lang="en-US" sz="2200" dirty="0" err="1">
                <a:solidFill>
                  <a:schemeClr val="tx1"/>
                </a:solidFill>
                <a:latin typeface="Cambria" panose="02040503050406030204" pitchFamily="18" charset="0"/>
                <a:cs typeface="Arial" panose="020B0604020202020204" pitchFamily="34" charset="0"/>
              </a:rPr>
              <a:t>sesuai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dengan</a:t>
            </a:r>
            <a:r>
              <a:rPr lang="en-US" sz="2200" dirty="0">
                <a:solidFill>
                  <a:schemeClr val="tx1"/>
                </a:solidFill>
                <a:latin typeface="Cambria" panose="02040503050406030204" pitchFamily="18" charset="0"/>
                <a:cs typeface="Arial" panose="020B0604020202020204" pitchFamily="34" charset="0"/>
              </a:rPr>
              <a:t> acara sangat </a:t>
            </a:r>
            <a:r>
              <a:rPr lang="en-US" sz="2200" dirty="0" err="1">
                <a:solidFill>
                  <a:schemeClr val="tx1"/>
                </a:solidFill>
                <a:latin typeface="Cambria" panose="02040503050406030204" pitchFamily="18" charset="0"/>
                <a:cs typeface="Arial" panose="020B0604020202020204" pitchFamily="34" charset="0"/>
              </a:rPr>
              <a:t>penting</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memberikan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kesan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sesuai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keinginan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klien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seperti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warna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pencahayaan</a:t>
            </a:r>
            <a:r>
              <a:rPr lang="en-US" sz="2200" dirty="0">
                <a:solidFill>
                  <a:schemeClr val="tx1"/>
                </a:solidFill>
                <a:latin typeface="Cambria" panose="02040503050406030204" pitchFamily="18" charset="0"/>
                <a:cs typeface="Arial" panose="020B0604020202020204" pitchFamily="34" charset="0"/>
              </a:rPr>
              <a:t>, dan </a:t>
            </a:r>
            <a:r>
              <a:rPr lang="en-US" sz="2200" dirty="0" err="1">
                <a:solidFill>
                  <a:schemeClr val="tx1"/>
                </a:solidFill>
                <a:latin typeface="Cambria" panose="02040503050406030204" pitchFamily="18" charset="0"/>
                <a:cs typeface="Arial" panose="020B0604020202020204" pitchFamily="34" charset="0"/>
              </a:rPr>
              <a:t>ornamen</a:t>
            </a:r>
            <a:r>
              <a:rPr lang="en-US" sz="2200" dirty="0">
                <a:solidFill>
                  <a:schemeClr val="tx1"/>
                </a:solidFill>
                <a:latin typeface="Cambria" panose="02040503050406030204" pitchFamily="18" charset="0"/>
                <a:cs typeface="Arial" panose="020B0604020202020204" pitchFamily="34" charset="0"/>
              </a:rPr>
              <a:t>.</a:t>
            </a:r>
          </a:p>
          <a:p>
            <a:pPr marL="457200" indent="-457200" algn="l">
              <a:buAutoNum type="arabicPeriod"/>
            </a:pPr>
            <a:endParaRPr lang="en-US" sz="2200"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en-US" sz="2200" b="1" dirty="0" err="1">
                <a:solidFill>
                  <a:schemeClr val="tx1"/>
                </a:solidFill>
                <a:latin typeface="Cambria" panose="02040503050406030204" pitchFamily="18" charset="0"/>
                <a:cs typeface="Arial" panose="020B0604020202020204" pitchFamily="34" charset="0"/>
              </a:rPr>
              <a:t>Aksesibilitas</a:t>
            </a:r>
            <a:r>
              <a:rPr lang="en-US" sz="2200" b="1"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Memastikan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bahwa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tamu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mudah</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mengakses</a:t>
            </a:r>
            <a:r>
              <a:rPr lang="en-US" sz="2200" dirty="0">
                <a:solidFill>
                  <a:schemeClr val="tx1"/>
                </a:solidFill>
                <a:latin typeface="Cambria" panose="02040503050406030204" pitchFamily="18" charset="0"/>
                <a:cs typeface="Arial" panose="020B0604020202020204" pitchFamily="34" charset="0"/>
              </a:rPr>
              <a:t> area </a:t>
            </a:r>
            <a:r>
              <a:rPr lang="en-US" sz="2200" dirty="0" err="1">
                <a:solidFill>
                  <a:schemeClr val="tx1"/>
                </a:solidFill>
                <a:latin typeface="Cambria" panose="02040503050406030204" pitchFamily="18" charset="0"/>
                <a:cs typeface="Arial" panose="020B0604020202020204" pitchFamily="34" charset="0"/>
              </a:rPr>
              <a:t>penting</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seperti</a:t>
            </a:r>
            <a:r>
              <a:rPr lang="en-US" sz="2200" dirty="0">
                <a:solidFill>
                  <a:schemeClr val="tx1"/>
                </a:solidFill>
                <a:latin typeface="Cambria" panose="02040503050406030204" pitchFamily="18" charset="0"/>
                <a:cs typeface="Arial" panose="020B0604020202020204" pitchFamily="34" charset="0"/>
              </a:rPr>
              <a:t> buffet, bar, </a:t>
            </a:r>
            <a:r>
              <a:rPr lang="en-US" sz="2200" dirty="0" err="1">
                <a:solidFill>
                  <a:schemeClr val="tx1"/>
                </a:solidFill>
                <a:latin typeface="Cambria" panose="02040503050406030204" pitchFamily="18" charset="0"/>
                <a:cs typeface="Arial" panose="020B0604020202020204" pitchFamily="34" charset="0"/>
              </a:rPr>
              <a:t>atau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pintu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keluar</a:t>
            </a:r>
            <a:r>
              <a:rPr lang="en-US" sz="2200" dirty="0">
                <a:solidFill>
                  <a:schemeClr val="tx1"/>
                </a:solidFill>
                <a:latin typeface="Cambria" panose="02040503050406030204" pitchFamily="18" charset="0"/>
                <a:cs typeface="Arial" panose="020B0604020202020204" pitchFamily="34" charset="0"/>
              </a:rPr>
              <a:t>.</a:t>
            </a:r>
          </a:p>
        </p:txBody>
      </p:sp>
      <p:sp>
        <p:nvSpPr>
          <p:cNvPr id="2" name="Title 1">
            <a:extLst>
              <a:ext uri="{FF2B5EF4-FFF2-40B4-BE49-F238E27FC236}">
                <a16:creationId xmlns:a16="http://schemas.microsoft.com/office/drawing/2014/main" id="{2C46F4DF-7931-1FAA-A92C-D8B160BECB15}"/>
              </a:ext>
            </a:extLst>
          </p:cNvPr>
          <p:cNvSpPr txBox="1">
            <a:spLocks/>
          </p:cNvSpPr>
          <p:nvPr/>
        </p:nvSpPr>
        <p:spPr>
          <a:xfrm>
            <a:off x="457200" y="557808"/>
            <a:ext cx="8229600" cy="78296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4. Penataan Ruangan</a:t>
            </a:r>
          </a:p>
        </p:txBody>
      </p:sp>
    </p:spTree>
    <p:extLst>
      <p:ext uri="{BB962C8B-B14F-4D97-AF65-F5344CB8AC3E}">
        <p14:creationId xmlns:p14="http://schemas.microsoft.com/office/powerpoint/2010/main" val="3337278945"/>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DD60D-4EA1-5DF4-7B42-411CF82EA63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CB72F5C-9977-4747-7A60-DDD3DA18216D}"/>
              </a:ext>
            </a:extLst>
          </p:cNvPr>
          <p:cNvSpPr txBox="1">
            <a:spLocks/>
          </p:cNvSpPr>
          <p:nvPr/>
        </p:nvSpPr>
        <p:spPr>
          <a:xfrm>
            <a:off x="457200" y="1340768"/>
            <a:ext cx="8363272" cy="478539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200" b="1" dirty="0" err="1">
                <a:solidFill>
                  <a:schemeClr val="tx1"/>
                </a:solidFill>
                <a:latin typeface="Cambria" panose="02040503050406030204" pitchFamily="18" charset="0"/>
                <a:cs typeface="Arial" panose="020B0604020202020204" pitchFamily="34" charset="0"/>
              </a:rPr>
              <a:t>Faktor</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Penting</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dalam</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Penataan</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Ruangan</a:t>
            </a:r>
            <a:r>
              <a:rPr lang="en-US" sz="2200" b="1" dirty="0">
                <a:solidFill>
                  <a:schemeClr val="tx1"/>
                </a:solidFill>
                <a:latin typeface="Cambria" panose="02040503050406030204" pitchFamily="18" charset="0"/>
                <a:cs typeface="Arial" panose="020B0604020202020204" pitchFamily="34" charset="0"/>
              </a:rPr>
              <a:t> Banquet :</a:t>
            </a:r>
          </a:p>
          <a:p>
            <a:pPr marL="457200" indent="-457200" algn="l">
              <a:buFont typeface="+mj-lt"/>
              <a:buAutoNum type="arabicPeriod" startAt="4"/>
            </a:pPr>
            <a:r>
              <a:rPr lang="en-US" sz="2200" b="1" dirty="0" err="1">
                <a:solidFill>
                  <a:schemeClr val="tx1"/>
                </a:solidFill>
                <a:latin typeface="Cambria" panose="02040503050406030204" pitchFamily="18" charset="0"/>
                <a:cs typeface="Arial" panose="020B0604020202020204" pitchFamily="34" charset="0"/>
              </a:rPr>
              <a:t>Pencahayaan</a:t>
            </a:r>
            <a:r>
              <a:rPr lang="en-US" sz="2200" b="1"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Pencahayaan</a:t>
            </a:r>
            <a:r>
              <a:rPr lang="en-US" sz="2200" dirty="0">
                <a:solidFill>
                  <a:schemeClr val="tx1"/>
                </a:solidFill>
                <a:latin typeface="Cambria" panose="02040503050406030204" pitchFamily="18" charset="0"/>
                <a:cs typeface="Arial" panose="020B0604020202020204" pitchFamily="34" charset="0"/>
              </a:rPr>
              <a:t> yang </a:t>
            </a:r>
            <a:r>
              <a:rPr lang="en-US" sz="2200" dirty="0" err="1">
                <a:solidFill>
                  <a:schemeClr val="tx1"/>
                </a:solidFill>
                <a:latin typeface="Cambria" panose="02040503050406030204" pitchFamily="18" charset="0"/>
                <a:cs typeface="Arial" panose="020B0604020202020204" pitchFamily="34" charset="0"/>
              </a:rPr>
              <a:t>tepat</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dapat</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menciptakan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suasana</a:t>
            </a:r>
            <a:r>
              <a:rPr lang="en-US" sz="2200" dirty="0">
                <a:solidFill>
                  <a:schemeClr val="tx1"/>
                </a:solidFill>
                <a:latin typeface="Cambria" panose="02040503050406030204" pitchFamily="18" charset="0"/>
                <a:cs typeface="Arial" panose="020B0604020202020204" pitchFamily="34" charset="0"/>
              </a:rPr>
              <a:t> yang </a:t>
            </a:r>
            <a:r>
              <a:rPr lang="en-US" sz="2200" dirty="0" err="1">
                <a:solidFill>
                  <a:schemeClr val="tx1"/>
                </a:solidFill>
                <a:latin typeface="Cambria" panose="02040503050406030204" pitchFamily="18" charset="0"/>
                <a:cs typeface="Arial" panose="020B0604020202020204" pitchFamily="34" charset="0"/>
              </a:rPr>
              <a:t>mendukung</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jenis</a:t>
            </a:r>
            <a:r>
              <a:rPr lang="en-US" sz="2200" dirty="0">
                <a:solidFill>
                  <a:schemeClr val="tx1"/>
                </a:solidFill>
                <a:latin typeface="Cambria" panose="02040503050406030204" pitchFamily="18" charset="0"/>
                <a:cs typeface="Arial" panose="020B0604020202020204" pitchFamily="34" charset="0"/>
              </a:rPr>
              <a:t> acara, </a:t>
            </a:r>
            <a:r>
              <a:rPr lang="en-US" sz="2200" dirty="0" err="1">
                <a:solidFill>
                  <a:schemeClr val="tx1"/>
                </a:solidFill>
                <a:latin typeface="Cambria" panose="02040503050406030204" pitchFamily="18" charset="0"/>
                <a:cs typeface="Arial" panose="020B0604020202020204" pitchFamily="34" charset="0"/>
              </a:rPr>
              <a:t>seperti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suasana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romantis</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pernikahan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atau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pencahayaan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terang</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konferensi</a:t>
            </a:r>
            <a:r>
              <a:rPr lang="en-US" sz="22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rabicPeriod" startAt="4"/>
            </a:pPr>
            <a:endParaRPr lang="en-US" sz="2200" dirty="0">
              <a:solidFill>
                <a:schemeClr val="tx1"/>
              </a:solidFill>
              <a:latin typeface="Cambria" panose="02040503050406030204" pitchFamily="18" charset="0"/>
              <a:cs typeface="Arial" panose="020B0604020202020204" pitchFamily="34" charset="0"/>
            </a:endParaRPr>
          </a:p>
          <a:p>
            <a:pPr marL="457200" indent="-457200" algn="l">
              <a:buFont typeface="+mj-lt"/>
              <a:buAutoNum type="arabicPeriod" startAt="4"/>
            </a:pPr>
            <a:r>
              <a:rPr lang="en-US" sz="2200" b="1" dirty="0">
                <a:solidFill>
                  <a:schemeClr val="tx1"/>
                </a:solidFill>
                <a:latin typeface="Cambria" panose="02040503050406030204" pitchFamily="18" charset="0"/>
                <a:cs typeface="Arial" panose="020B0604020202020204" pitchFamily="34" charset="0"/>
              </a:rPr>
              <a:t>Audio dan Visual: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acara yang </a:t>
            </a:r>
            <a:r>
              <a:rPr lang="en-US" sz="2200" dirty="0" err="1">
                <a:solidFill>
                  <a:schemeClr val="tx1"/>
                </a:solidFill>
                <a:latin typeface="Cambria" panose="02040503050406030204" pitchFamily="18" charset="0"/>
                <a:cs typeface="Arial" panose="020B0604020202020204" pitchFamily="34" charset="0"/>
              </a:rPr>
              <a:t>membutuhkan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presentasi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atau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hiburan</a:t>
            </a:r>
            <a:r>
              <a:rPr lang="en-US" sz="2200" dirty="0">
                <a:solidFill>
                  <a:schemeClr val="tx1"/>
                </a:solidFill>
                <a:latin typeface="Cambria" panose="02040503050406030204" pitchFamily="18" charset="0"/>
                <a:cs typeface="Arial" panose="020B0604020202020204" pitchFamily="34" charset="0"/>
              </a:rPr>
              <a:t>, sound system dan </a:t>
            </a:r>
            <a:r>
              <a:rPr lang="en-US" sz="2200" dirty="0" err="1">
                <a:solidFill>
                  <a:schemeClr val="tx1"/>
                </a:solidFill>
                <a:latin typeface="Cambria" panose="02040503050406030204" pitchFamily="18" charset="0"/>
                <a:cs typeface="Arial" panose="020B0604020202020204" pitchFamily="34" charset="0"/>
              </a:rPr>
              <a:t>alat</a:t>
            </a:r>
            <a:r>
              <a:rPr lang="en-US" sz="2200" dirty="0">
                <a:solidFill>
                  <a:schemeClr val="tx1"/>
                </a:solidFill>
                <a:latin typeface="Cambria" panose="02040503050406030204" pitchFamily="18" charset="0"/>
                <a:cs typeface="Arial" panose="020B0604020202020204" pitchFamily="34" charset="0"/>
              </a:rPr>
              <a:t> visual (</a:t>
            </a:r>
            <a:r>
              <a:rPr lang="en-US" sz="2200" dirty="0" err="1">
                <a:solidFill>
                  <a:schemeClr val="tx1"/>
                </a:solidFill>
                <a:latin typeface="Cambria" panose="02040503050406030204" pitchFamily="18" charset="0"/>
                <a:cs typeface="Arial" panose="020B0604020202020204" pitchFamily="34" charset="0"/>
              </a:rPr>
              <a:t>seperti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proyektor</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harus</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diatur</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dengan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baik</a:t>
            </a:r>
            <a:r>
              <a:rPr lang="en-US" sz="2200" dirty="0">
                <a:solidFill>
                  <a:schemeClr val="tx1"/>
                </a:solidFill>
                <a:latin typeface="Cambria" panose="02040503050406030204" pitchFamily="18" charset="0"/>
                <a:cs typeface="Arial" panose="020B0604020202020204" pitchFamily="34" charset="0"/>
              </a:rPr>
              <a:t> dan </a:t>
            </a:r>
            <a:r>
              <a:rPr lang="en-US" sz="2200" dirty="0" err="1">
                <a:solidFill>
                  <a:schemeClr val="tx1"/>
                </a:solidFill>
                <a:latin typeface="Cambria" panose="02040503050406030204" pitchFamily="18" charset="0"/>
                <a:cs typeface="Arial" panose="020B0604020202020204" pitchFamily="34" charset="0"/>
              </a:rPr>
              <a:t>diuji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sebelum</a:t>
            </a:r>
            <a:r>
              <a:rPr lang="en-US" sz="2200" dirty="0">
                <a:solidFill>
                  <a:schemeClr val="tx1"/>
                </a:solidFill>
                <a:latin typeface="Cambria" panose="02040503050406030204" pitchFamily="18" charset="0"/>
                <a:cs typeface="Arial" panose="020B0604020202020204" pitchFamily="34" charset="0"/>
              </a:rPr>
              <a:t> acara </a:t>
            </a:r>
            <a:r>
              <a:rPr lang="en-US" sz="2200" dirty="0" err="1">
                <a:solidFill>
                  <a:schemeClr val="tx1"/>
                </a:solidFill>
                <a:latin typeface="Cambria" panose="02040503050406030204" pitchFamily="18" charset="0"/>
                <a:cs typeface="Arial" panose="020B0604020202020204" pitchFamily="34" charset="0"/>
              </a:rPr>
              <a:t>berlangsung</a:t>
            </a:r>
            <a:r>
              <a:rPr lang="en-US" sz="22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rabicPeriod" startAt="4"/>
            </a:pPr>
            <a:endParaRPr lang="en-US" sz="2200" dirty="0">
              <a:solidFill>
                <a:schemeClr val="tx1"/>
              </a:solidFill>
              <a:latin typeface="Cambria" panose="02040503050406030204" pitchFamily="18" charset="0"/>
              <a:cs typeface="Arial" panose="020B0604020202020204" pitchFamily="34" charset="0"/>
            </a:endParaRPr>
          </a:p>
          <a:p>
            <a:pPr marL="457200" indent="-457200" algn="l">
              <a:buFont typeface="+mj-lt"/>
              <a:buAutoNum type="arabicPeriod" startAt="4"/>
            </a:pPr>
            <a:r>
              <a:rPr lang="en-US" sz="2200" b="1" dirty="0" err="1">
                <a:solidFill>
                  <a:schemeClr val="tx1"/>
                </a:solidFill>
                <a:latin typeface="Cambria" panose="02040503050406030204" pitchFamily="18" charset="0"/>
                <a:cs typeface="Arial" panose="020B0604020202020204" pitchFamily="34" charset="0"/>
              </a:rPr>
              <a:t>Sirkulasi</a:t>
            </a:r>
            <a:r>
              <a:rPr lang="en-US" sz="2200" b="1" dirty="0">
                <a:solidFill>
                  <a:schemeClr val="tx1"/>
                </a:solidFill>
                <a:latin typeface="Cambria" panose="02040503050406030204" pitchFamily="18" charset="0"/>
                <a:cs typeface="Arial" panose="020B0604020202020204" pitchFamily="34" charset="0"/>
              </a:rPr>
              <a:t> Udara: </a:t>
            </a:r>
            <a:r>
              <a:rPr lang="en-US" sz="2200" dirty="0" err="1">
                <a:solidFill>
                  <a:schemeClr val="tx1"/>
                </a:solidFill>
                <a:latin typeface="Cambria" panose="02040503050406030204" pitchFamily="18" charset="0"/>
                <a:cs typeface="Arial" panose="020B0604020202020204" pitchFamily="34" charset="0"/>
              </a:rPr>
              <a:t>Pendingin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ruangan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atau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sistem</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ventilasi</a:t>
            </a:r>
            <a:r>
              <a:rPr lang="en-US" sz="2200" dirty="0">
                <a:solidFill>
                  <a:schemeClr val="tx1"/>
                </a:solidFill>
                <a:latin typeface="Cambria" panose="02040503050406030204" pitchFamily="18" charset="0"/>
                <a:cs typeface="Arial" panose="020B0604020202020204" pitchFamily="34" charset="0"/>
              </a:rPr>
              <a:t> yang </a:t>
            </a:r>
            <a:r>
              <a:rPr lang="en-US" sz="2200" dirty="0" err="1">
                <a:solidFill>
                  <a:schemeClr val="tx1"/>
                </a:solidFill>
                <a:latin typeface="Cambria" panose="02040503050406030204" pitchFamily="18" charset="0"/>
                <a:cs typeface="Arial" panose="020B0604020202020204" pitchFamily="34" charset="0"/>
              </a:rPr>
              <a:t>baik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diperlukan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terutama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ruangan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tertutup</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dengan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jumlah</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tamu</a:t>
            </a:r>
            <a:r>
              <a:rPr lang="en-US" sz="2200" dirty="0">
                <a:solidFill>
                  <a:schemeClr val="tx1"/>
                </a:solidFill>
                <a:latin typeface="Cambria" panose="02040503050406030204" pitchFamily="18" charset="0"/>
                <a:cs typeface="Arial" panose="020B0604020202020204" pitchFamily="34" charset="0"/>
              </a:rPr>
              <a:t> yang </a:t>
            </a:r>
            <a:r>
              <a:rPr lang="en-US" sz="2200" dirty="0" err="1">
                <a:solidFill>
                  <a:schemeClr val="tx1"/>
                </a:solidFill>
                <a:latin typeface="Cambria" panose="02040503050406030204" pitchFamily="18" charset="0"/>
                <a:cs typeface="Arial" panose="020B0604020202020204" pitchFamily="34" charset="0"/>
              </a:rPr>
              <a:t>banyak</a:t>
            </a:r>
            <a:r>
              <a:rPr lang="en-US" sz="2200" dirty="0">
                <a:solidFill>
                  <a:schemeClr val="tx1"/>
                </a:solidFill>
                <a:latin typeface="Cambria" panose="02040503050406030204" pitchFamily="18" charset="0"/>
                <a:cs typeface="Arial" panose="020B0604020202020204" pitchFamily="34" charset="0"/>
              </a:rPr>
              <a:t>.</a:t>
            </a:r>
          </a:p>
        </p:txBody>
      </p:sp>
      <p:sp>
        <p:nvSpPr>
          <p:cNvPr id="2" name="Title 1">
            <a:extLst>
              <a:ext uri="{FF2B5EF4-FFF2-40B4-BE49-F238E27FC236}">
                <a16:creationId xmlns:a16="http://schemas.microsoft.com/office/drawing/2014/main" id="{63BAAA90-19C6-B4B6-0E17-600F507AFF3E}"/>
              </a:ext>
            </a:extLst>
          </p:cNvPr>
          <p:cNvSpPr txBox="1">
            <a:spLocks/>
          </p:cNvSpPr>
          <p:nvPr/>
        </p:nvSpPr>
        <p:spPr>
          <a:xfrm>
            <a:off x="457200" y="557808"/>
            <a:ext cx="8229600" cy="78296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4. Penataan Ruangan</a:t>
            </a:r>
          </a:p>
        </p:txBody>
      </p:sp>
    </p:spTree>
    <p:extLst>
      <p:ext uri="{BB962C8B-B14F-4D97-AF65-F5344CB8AC3E}">
        <p14:creationId xmlns:p14="http://schemas.microsoft.com/office/powerpoint/2010/main" val="1167917848"/>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EF0BA0-0640-D36F-3A41-19736BBA8F88}"/>
              </a:ext>
            </a:extLst>
          </p:cNvPr>
          <p:cNvPicPr>
            <a:picLocks noChangeAspect="1"/>
          </p:cNvPicPr>
          <p:nvPr/>
        </p:nvPicPr>
        <p:blipFill>
          <a:blip r:embed="rId2"/>
          <a:srcRect l="19728"/>
          <a:stretch/>
        </p:blipFill>
        <p:spPr>
          <a:xfrm>
            <a:off x="2195736" y="209100"/>
            <a:ext cx="6301111" cy="6439799"/>
          </a:xfrm>
          <a:prstGeom prst="rect">
            <a:avLst/>
          </a:prstGeom>
        </p:spPr>
      </p:pic>
    </p:spTree>
    <p:extLst>
      <p:ext uri="{BB962C8B-B14F-4D97-AF65-F5344CB8AC3E}">
        <p14:creationId xmlns:p14="http://schemas.microsoft.com/office/powerpoint/2010/main" val="1706364737"/>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39E57-8918-EC1A-878F-7F686334E5B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C516D26-2A39-4F0F-DF19-57241B9336D5}"/>
              </a:ext>
            </a:extLst>
          </p:cNvPr>
          <p:cNvPicPr>
            <a:picLocks noChangeAspect="1"/>
          </p:cNvPicPr>
          <p:nvPr/>
        </p:nvPicPr>
        <p:blipFill>
          <a:blip r:embed="rId2"/>
          <a:stretch>
            <a:fillRect/>
          </a:stretch>
        </p:blipFill>
        <p:spPr>
          <a:xfrm>
            <a:off x="647152" y="209100"/>
            <a:ext cx="7849695" cy="6439799"/>
          </a:xfrm>
          <a:prstGeom prst="rect">
            <a:avLst/>
          </a:prstGeom>
        </p:spPr>
      </p:pic>
    </p:spTree>
    <p:extLst>
      <p:ext uri="{BB962C8B-B14F-4D97-AF65-F5344CB8AC3E}">
        <p14:creationId xmlns:p14="http://schemas.microsoft.com/office/powerpoint/2010/main" val="2123949284"/>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Perhelatan</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4258816" cy="4525963"/>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Banquet atau</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perhelatan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atau</a:t>
            </a:r>
            <a:r>
              <a:rPr lang="id-ID" sz="2600" b="1" dirty="0">
                <a:solidFill>
                  <a:schemeClr val="tx1"/>
                </a:solidFill>
                <a:latin typeface="Cambria" panose="02040503050406030204" pitchFamily="18" charset="0"/>
                <a:cs typeface="Arial" panose="020B0604020202020204" pitchFamily="34" charset="0"/>
              </a:rPr>
              <a:t> perjamuan </a:t>
            </a:r>
            <a:r>
              <a:rPr lang="id-ID" sz="2600" dirty="0">
                <a:solidFill>
                  <a:schemeClr val="tx1"/>
                </a:solidFill>
                <a:latin typeface="Cambria" panose="02040503050406030204" pitchFamily="18" charset="0"/>
                <a:cs typeface="Arial" panose="020B0604020202020204" pitchFamily="34" charset="0"/>
              </a:rPr>
              <a:t>adalah layanan khusus yang disediakan oleh hotel atau tempat acara untuk mengadakan pertemuan, perayaan, pesta, atau acara lainnya. Banquet melibatkan persiapan dan penyajian makanan serta minuman dalam skala besar dengan setup yang sudah diatur sebelumnya.</a:t>
            </a:r>
          </a:p>
        </p:txBody>
      </p:sp>
      <p:pic>
        <p:nvPicPr>
          <p:cNvPr id="6" name="Picture 5">
            <a:extLst>
              <a:ext uri="{FF2B5EF4-FFF2-40B4-BE49-F238E27FC236}">
                <a16:creationId xmlns:a16="http://schemas.microsoft.com/office/drawing/2014/main" id="{4A07A153-A8A2-6469-0B0A-5D945AB1216A}"/>
              </a:ext>
            </a:extLst>
          </p:cNvPr>
          <p:cNvPicPr>
            <a:picLocks noChangeAspect="1"/>
          </p:cNvPicPr>
          <p:nvPr/>
        </p:nvPicPr>
        <p:blipFill>
          <a:blip r:embed="rId3"/>
          <a:stretch>
            <a:fillRect/>
          </a:stretch>
        </p:blipFill>
        <p:spPr>
          <a:xfrm>
            <a:off x="4860034" y="2523469"/>
            <a:ext cx="4055739" cy="2679423"/>
          </a:xfrm>
          <a:prstGeom prst="rect">
            <a:avLst/>
          </a:prstGeom>
        </p:spPr>
      </p:pic>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endParaRPr lang="id-ID" sz="2400" b="1" dirty="0">
              <a:sym typeface="Wingdings" panose="05000000000000000000" pitchFamily="2" charset="2"/>
            </a:endParaRPr>
          </a:p>
          <a:p>
            <a:pPr marL="571500" indent="-571500">
              <a:buFont typeface="Wingdings" panose="05000000000000000000" pitchFamily="2" charset="2"/>
              <a:buChar char="J"/>
            </a:pPr>
            <a:r>
              <a:rPr lang="en-US" sz="4000" b="1" dirty="0"/>
              <a:t>END</a:t>
            </a:r>
            <a:r>
              <a:rPr lang="id-ID" sz="4000" b="1" dirty="0"/>
              <a:t> </a:t>
            </a:r>
            <a:r>
              <a:rPr lang="id-ID" sz="4000" b="1" dirty="0">
                <a:sym typeface="Wingdings" panose="05000000000000000000" pitchFamily="2" charset="2"/>
              </a:rPr>
              <a:t></a:t>
            </a:r>
            <a:endParaRPr lang="en-US" sz="4000" b="1" dirty="0">
              <a:sym typeface="Wingdings" panose="05000000000000000000" pitchFamily="2" charset="2"/>
            </a:endParaRPr>
          </a:p>
          <a:p>
            <a:r>
              <a:rPr lang="en-US" sz="4000" b="1" dirty="0">
                <a:sym typeface="Wingdings" panose="05000000000000000000" pitchFamily="2" charset="2"/>
              </a:rPr>
              <a:t>Thanks for attention</a:t>
            </a:r>
          </a:p>
          <a:p>
            <a:r>
              <a:rPr lang="en-US" sz="4000" b="1" dirty="0">
                <a:sym typeface="Wingdings" panose="05000000000000000000" pitchFamily="2" charset="2"/>
              </a:rPr>
              <a:t>See you next week</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78AAC-61DD-CE05-0A64-F927951D2FB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DBE1A28-C6A1-F4B9-2395-3E46F6D66AF0}"/>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Struktur</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Organisasi</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DCF38DC9-C337-D239-46C7-02A4040E8F62}"/>
              </a:ext>
            </a:extLst>
          </p:cNvPr>
          <p:cNvSpPr txBox="1">
            <a:spLocks/>
          </p:cNvSpPr>
          <p:nvPr/>
        </p:nvSpPr>
        <p:spPr>
          <a:xfrm>
            <a:off x="457200" y="1600200"/>
            <a:ext cx="4258816" cy="4525963"/>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1. Banquet Manager</a:t>
            </a: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Bertanggung jawab atas kelancaran banquet section dalam melayani function</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Bertanggung jawab dalam mengawasi dan mengarahkan seluruh pramusaji</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Mengikuti dan menghadiri food and beverage meeting yang diselenggarakan oleh food and beverage manager</a:t>
            </a:r>
          </a:p>
        </p:txBody>
      </p:sp>
      <p:sp>
        <p:nvSpPr>
          <p:cNvPr id="2" name="TextBox 1">
            <a:extLst>
              <a:ext uri="{FF2B5EF4-FFF2-40B4-BE49-F238E27FC236}">
                <a16:creationId xmlns:a16="http://schemas.microsoft.com/office/drawing/2014/main" id="{41985610-7C55-8E1B-796D-7AC0EA53CE38}"/>
              </a:ext>
            </a:extLst>
          </p:cNvPr>
          <p:cNvSpPr txBox="1"/>
          <p:nvPr/>
        </p:nvSpPr>
        <p:spPr>
          <a:xfrm>
            <a:off x="5724128" y="1959977"/>
            <a:ext cx="2664296" cy="369332"/>
          </a:xfrm>
          <a:prstGeom prst="rect">
            <a:avLst/>
          </a:prstGeom>
          <a:noFill/>
          <a:ln w="28575">
            <a:solidFill>
              <a:schemeClr val="tx1"/>
            </a:solidFill>
          </a:ln>
        </p:spPr>
        <p:txBody>
          <a:bodyPr wrap="square" rtlCol="0">
            <a:spAutoFit/>
          </a:bodyPr>
          <a:lstStyle/>
          <a:p>
            <a:pPr algn="ctr"/>
            <a:r>
              <a:rPr lang="en-US" dirty="0"/>
              <a:t>BANQUET MANAGER</a:t>
            </a:r>
            <a:endParaRPr lang="id-ID" dirty="0"/>
          </a:p>
        </p:txBody>
      </p:sp>
      <p:sp>
        <p:nvSpPr>
          <p:cNvPr id="5" name="TextBox 4">
            <a:extLst>
              <a:ext uri="{FF2B5EF4-FFF2-40B4-BE49-F238E27FC236}">
                <a16:creationId xmlns:a16="http://schemas.microsoft.com/office/drawing/2014/main" id="{6173B04C-23B8-F7A3-7839-65F8F453D286}"/>
              </a:ext>
            </a:extLst>
          </p:cNvPr>
          <p:cNvSpPr txBox="1"/>
          <p:nvPr/>
        </p:nvSpPr>
        <p:spPr>
          <a:xfrm>
            <a:off x="5724128" y="2708920"/>
            <a:ext cx="2736304" cy="369332"/>
          </a:xfrm>
          <a:prstGeom prst="rect">
            <a:avLst/>
          </a:prstGeom>
          <a:noFill/>
          <a:ln w="28575">
            <a:solidFill>
              <a:schemeClr val="tx1"/>
            </a:solidFill>
          </a:ln>
        </p:spPr>
        <p:txBody>
          <a:bodyPr wrap="square" rtlCol="0">
            <a:spAutoFit/>
          </a:bodyPr>
          <a:lstStyle/>
          <a:p>
            <a:pPr algn="ctr"/>
            <a:r>
              <a:rPr lang="en-US" dirty="0"/>
              <a:t>ASS. BANQUET MANAGER</a:t>
            </a:r>
            <a:endParaRPr lang="id-ID" dirty="0"/>
          </a:p>
        </p:txBody>
      </p:sp>
      <p:sp>
        <p:nvSpPr>
          <p:cNvPr id="7" name="TextBox 6">
            <a:extLst>
              <a:ext uri="{FF2B5EF4-FFF2-40B4-BE49-F238E27FC236}">
                <a16:creationId xmlns:a16="http://schemas.microsoft.com/office/drawing/2014/main" id="{A652A97D-17DB-55BC-2703-91ABEAB100FA}"/>
              </a:ext>
            </a:extLst>
          </p:cNvPr>
          <p:cNvSpPr txBox="1"/>
          <p:nvPr/>
        </p:nvSpPr>
        <p:spPr>
          <a:xfrm>
            <a:off x="5724128" y="3433485"/>
            <a:ext cx="2737560" cy="646331"/>
          </a:xfrm>
          <a:prstGeom prst="rect">
            <a:avLst/>
          </a:prstGeom>
          <a:noFill/>
          <a:ln w="28575">
            <a:solidFill>
              <a:schemeClr val="tx1"/>
            </a:solidFill>
          </a:ln>
        </p:spPr>
        <p:txBody>
          <a:bodyPr wrap="square" rtlCol="0">
            <a:spAutoFit/>
          </a:bodyPr>
          <a:lstStyle/>
          <a:p>
            <a:pPr algn="ctr"/>
            <a:r>
              <a:rPr lang="en-US" dirty="0"/>
              <a:t>BANQUETING HEAD WAITER</a:t>
            </a:r>
          </a:p>
        </p:txBody>
      </p:sp>
      <p:sp>
        <p:nvSpPr>
          <p:cNvPr id="8" name="TextBox 7">
            <a:extLst>
              <a:ext uri="{FF2B5EF4-FFF2-40B4-BE49-F238E27FC236}">
                <a16:creationId xmlns:a16="http://schemas.microsoft.com/office/drawing/2014/main" id="{A8F8C947-A633-2B1C-7D1E-ADAAC777FB39}"/>
              </a:ext>
            </a:extLst>
          </p:cNvPr>
          <p:cNvSpPr txBox="1"/>
          <p:nvPr/>
        </p:nvSpPr>
        <p:spPr>
          <a:xfrm>
            <a:off x="5722872" y="4428846"/>
            <a:ext cx="2737560" cy="369332"/>
          </a:xfrm>
          <a:prstGeom prst="rect">
            <a:avLst/>
          </a:prstGeom>
          <a:noFill/>
          <a:ln w="28575">
            <a:solidFill>
              <a:schemeClr val="tx1"/>
            </a:solidFill>
          </a:ln>
        </p:spPr>
        <p:txBody>
          <a:bodyPr wrap="square" rtlCol="0">
            <a:spAutoFit/>
          </a:bodyPr>
          <a:lstStyle/>
          <a:p>
            <a:pPr algn="ctr"/>
            <a:r>
              <a:rPr lang="en-US" dirty="0"/>
              <a:t>CAPTAIN</a:t>
            </a:r>
          </a:p>
        </p:txBody>
      </p:sp>
      <p:cxnSp>
        <p:nvCxnSpPr>
          <p:cNvPr id="9" name="Straight Arrow Connector 8">
            <a:extLst>
              <a:ext uri="{FF2B5EF4-FFF2-40B4-BE49-F238E27FC236}">
                <a16:creationId xmlns:a16="http://schemas.microsoft.com/office/drawing/2014/main" id="{39B8F734-E100-5532-1B05-AB8C2B348A06}"/>
              </a:ext>
            </a:extLst>
          </p:cNvPr>
          <p:cNvCxnSpPr>
            <a:cxnSpLocks/>
            <a:stCxn id="2" idx="2"/>
          </p:cNvCxnSpPr>
          <p:nvPr/>
        </p:nvCxnSpPr>
        <p:spPr>
          <a:xfrm>
            <a:off x="7056276" y="2329309"/>
            <a:ext cx="0" cy="36933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95696179-D75C-FE28-3A34-C5CAB480ECB7}"/>
              </a:ext>
            </a:extLst>
          </p:cNvPr>
          <p:cNvCxnSpPr>
            <a:cxnSpLocks/>
          </p:cNvCxnSpPr>
          <p:nvPr/>
        </p:nvCxnSpPr>
        <p:spPr>
          <a:xfrm>
            <a:off x="7056276" y="3078252"/>
            <a:ext cx="0" cy="3507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5AC37E0D-D0A3-04EB-1AC9-B2FF32A64EBD}"/>
              </a:ext>
            </a:extLst>
          </p:cNvPr>
          <p:cNvCxnSpPr>
            <a:cxnSpLocks/>
          </p:cNvCxnSpPr>
          <p:nvPr/>
        </p:nvCxnSpPr>
        <p:spPr>
          <a:xfrm>
            <a:off x="7094016" y="4079816"/>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C73DB00C-277F-F650-435D-3D1A421F0115}"/>
              </a:ext>
            </a:extLst>
          </p:cNvPr>
          <p:cNvSpPr txBox="1"/>
          <p:nvPr/>
        </p:nvSpPr>
        <p:spPr>
          <a:xfrm>
            <a:off x="5744948" y="5147208"/>
            <a:ext cx="2737560" cy="369332"/>
          </a:xfrm>
          <a:prstGeom prst="rect">
            <a:avLst/>
          </a:prstGeom>
          <a:noFill/>
          <a:ln w="28575">
            <a:solidFill>
              <a:schemeClr val="tx1"/>
            </a:solidFill>
          </a:ln>
        </p:spPr>
        <p:txBody>
          <a:bodyPr wrap="square" rtlCol="0">
            <a:spAutoFit/>
          </a:bodyPr>
          <a:lstStyle/>
          <a:p>
            <a:pPr algn="ctr"/>
            <a:r>
              <a:rPr lang="en-US" dirty="0"/>
              <a:t>WAITER</a:t>
            </a:r>
          </a:p>
        </p:txBody>
      </p:sp>
      <p:cxnSp>
        <p:nvCxnSpPr>
          <p:cNvPr id="17" name="Straight Arrow Connector 16">
            <a:extLst>
              <a:ext uri="{FF2B5EF4-FFF2-40B4-BE49-F238E27FC236}">
                <a16:creationId xmlns:a16="http://schemas.microsoft.com/office/drawing/2014/main" id="{7A2D5F7D-0757-368D-CD2F-318EA406AE08}"/>
              </a:ext>
            </a:extLst>
          </p:cNvPr>
          <p:cNvCxnSpPr>
            <a:cxnSpLocks/>
          </p:cNvCxnSpPr>
          <p:nvPr/>
        </p:nvCxnSpPr>
        <p:spPr>
          <a:xfrm>
            <a:off x="7086368" y="4798178"/>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5808BF95-7DE7-03FB-6F91-7659D017813B}"/>
              </a:ext>
            </a:extLst>
          </p:cNvPr>
          <p:cNvSpPr txBox="1"/>
          <p:nvPr/>
        </p:nvSpPr>
        <p:spPr>
          <a:xfrm>
            <a:off x="5744948" y="5853534"/>
            <a:ext cx="2737560" cy="369332"/>
          </a:xfrm>
          <a:prstGeom prst="rect">
            <a:avLst/>
          </a:prstGeom>
          <a:noFill/>
          <a:ln w="28575">
            <a:solidFill>
              <a:schemeClr val="tx1"/>
            </a:solidFill>
          </a:ln>
        </p:spPr>
        <p:txBody>
          <a:bodyPr wrap="square" rtlCol="0">
            <a:spAutoFit/>
          </a:bodyPr>
          <a:lstStyle/>
          <a:p>
            <a:pPr algn="ctr"/>
            <a:r>
              <a:rPr lang="en-US" dirty="0"/>
              <a:t>BUSBOY</a:t>
            </a:r>
          </a:p>
        </p:txBody>
      </p:sp>
      <p:cxnSp>
        <p:nvCxnSpPr>
          <p:cNvPr id="19" name="Straight Arrow Connector 18">
            <a:extLst>
              <a:ext uri="{FF2B5EF4-FFF2-40B4-BE49-F238E27FC236}">
                <a16:creationId xmlns:a16="http://schemas.microsoft.com/office/drawing/2014/main" id="{D2E07A32-6C0C-9D82-5700-E5C8095D5A70}"/>
              </a:ext>
            </a:extLst>
          </p:cNvPr>
          <p:cNvCxnSpPr>
            <a:cxnSpLocks/>
          </p:cNvCxnSpPr>
          <p:nvPr/>
        </p:nvCxnSpPr>
        <p:spPr>
          <a:xfrm>
            <a:off x="7086368" y="5504504"/>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1621248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D1201-3924-96EE-D536-38C9F31ABE9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A72B07A-71BF-D11B-B007-9FBC830032A9}"/>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Struktur</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Organisasi</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116849EA-857E-F68F-D37C-1947EDDA9154}"/>
              </a:ext>
            </a:extLst>
          </p:cNvPr>
          <p:cNvSpPr txBox="1">
            <a:spLocks/>
          </p:cNvSpPr>
          <p:nvPr/>
        </p:nvSpPr>
        <p:spPr>
          <a:xfrm>
            <a:off x="457200" y="1600200"/>
            <a:ext cx="4258816"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3</a:t>
            </a:r>
            <a:r>
              <a:rPr lang="id-ID" sz="2600" b="1" dirty="0">
                <a:solidFill>
                  <a:schemeClr val="tx1"/>
                </a:solidFill>
                <a:latin typeface="Cambria" panose="02040503050406030204" pitchFamily="18" charset="0"/>
                <a:cs typeface="Arial" panose="020B0604020202020204" pitchFamily="34" charset="0"/>
              </a:rPr>
              <a:t>. Banquet </a:t>
            </a:r>
            <a:r>
              <a:rPr lang="en-US" sz="2600" b="1" dirty="0">
                <a:solidFill>
                  <a:schemeClr val="tx1"/>
                </a:solidFill>
                <a:latin typeface="Cambria" panose="02040503050406030204" pitchFamily="18" charset="0"/>
                <a:cs typeface="Arial" panose="020B0604020202020204" pitchFamily="34" charset="0"/>
              </a:rPr>
              <a:t>Head Waiter</a:t>
            </a:r>
            <a:endParaRPr lang="id-ID"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bertanggung-jawab atas sederet kegiatan banquet dan organisasinya sehingga semuanya siap untuk menangani aneka ragam upacara yang ada</a:t>
            </a:r>
          </a:p>
        </p:txBody>
      </p:sp>
      <p:sp>
        <p:nvSpPr>
          <p:cNvPr id="2" name="TextBox 1">
            <a:extLst>
              <a:ext uri="{FF2B5EF4-FFF2-40B4-BE49-F238E27FC236}">
                <a16:creationId xmlns:a16="http://schemas.microsoft.com/office/drawing/2014/main" id="{3CF33D75-F6C0-B7EF-0D09-1532636BEB99}"/>
              </a:ext>
            </a:extLst>
          </p:cNvPr>
          <p:cNvSpPr txBox="1"/>
          <p:nvPr/>
        </p:nvSpPr>
        <p:spPr>
          <a:xfrm>
            <a:off x="5724128" y="1959977"/>
            <a:ext cx="2664296" cy="369332"/>
          </a:xfrm>
          <a:prstGeom prst="rect">
            <a:avLst/>
          </a:prstGeom>
          <a:noFill/>
          <a:ln w="28575">
            <a:solidFill>
              <a:schemeClr val="tx1"/>
            </a:solidFill>
          </a:ln>
        </p:spPr>
        <p:txBody>
          <a:bodyPr wrap="square" rtlCol="0">
            <a:spAutoFit/>
          </a:bodyPr>
          <a:lstStyle/>
          <a:p>
            <a:pPr algn="ctr"/>
            <a:r>
              <a:rPr lang="en-US" dirty="0"/>
              <a:t>BANQUET MANAGER</a:t>
            </a:r>
            <a:endParaRPr lang="id-ID" dirty="0"/>
          </a:p>
        </p:txBody>
      </p:sp>
      <p:sp>
        <p:nvSpPr>
          <p:cNvPr id="5" name="TextBox 4">
            <a:extLst>
              <a:ext uri="{FF2B5EF4-FFF2-40B4-BE49-F238E27FC236}">
                <a16:creationId xmlns:a16="http://schemas.microsoft.com/office/drawing/2014/main" id="{587D7181-3CBA-EB29-D466-74835B492D1A}"/>
              </a:ext>
            </a:extLst>
          </p:cNvPr>
          <p:cNvSpPr txBox="1"/>
          <p:nvPr/>
        </p:nvSpPr>
        <p:spPr>
          <a:xfrm>
            <a:off x="5724128" y="2708920"/>
            <a:ext cx="2736304" cy="369332"/>
          </a:xfrm>
          <a:prstGeom prst="rect">
            <a:avLst/>
          </a:prstGeom>
          <a:noFill/>
          <a:ln w="28575">
            <a:solidFill>
              <a:schemeClr val="tx1"/>
            </a:solidFill>
          </a:ln>
        </p:spPr>
        <p:txBody>
          <a:bodyPr wrap="square" rtlCol="0">
            <a:spAutoFit/>
          </a:bodyPr>
          <a:lstStyle/>
          <a:p>
            <a:pPr algn="ctr"/>
            <a:r>
              <a:rPr lang="en-US" dirty="0"/>
              <a:t>ASS. BANQUET MANAGER</a:t>
            </a:r>
            <a:endParaRPr lang="id-ID" dirty="0"/>
          </a:p>
        </p:txBody>
      </p:sp>
      <p:sp>
        <p:nvSpPr>
          <p:cNvPr id="7" name="TextBox 6">
            <a:extLst>
              <a:ext uri="{FF2B5EF4-FFF2-40B4-BE49-F238E27FC236}">
                <a16:creationId xmlns:a16="http://schemas.microsoft.com/office/drawing/2014/main" id="{BBF95704-9712-BEF8-5E1B-6AE43FDA2D99}"/>
              </a:ext>
            </a:extLst>
          </p:cNvPr>
          <p:cNvSpPr txBox="1"/>
          <p:nvPr/>
        </p:nvSpPr>
        <p:spPr>
          <a:xfrm>
            <a:off x="5724128" y="3433485"/>
            <a:ext cx="2737560" cy="646331"/>
          </a:xfrm>
          <a:prstGeom prst="rect">
            <a:avLst/>
          </a:prstGeom>
          <a:noFill/>
          <a:ln w="28575">
            <a:solidFill>
              <a:schemeClr val="tx1"/>
            </a:solidFill>
          </a:ln>
        </p:spPr>
        <p:txBody>
          <a:bodyPr wrap="square" rtlCol="0">
            <a:spAutoFit/>
          </a:bodyPr>
          <a:lstStyle/>
          <a:p>
            <a:pPr algn="ctr"/>
            <a:r>
              <a:rPr lang="en-US" dirty="0"/>
              <a:t>BANQUETING HEAD WAITER</a:t>
            </a:r>
          </a:p>
        </p:txBody>
      </p:sp>
      <p:sp>
        <p:nvSpPr>
          <p:cNvPr id="8" name="TextBox 7">
            <a:extLst>
              <a:ext uri="{FF2B5EF4-FFF2-40B4-BE49-F238E27FC236}">
                <a16:creationId xmlns:a16="http://schemas.microsoft.com/office/drawing/2014/main" id="{68A17808-B7B6-5317-7C56-E1732DEC2C6C}"/>
              </a:ext>
            </a:extLst>
          </p:cNvPr>
          <p:cNvSpPr txBox="1"/>
          <p:nvPr/>
        </p:nvSpPr>
        <p:spPr>
          <a:xfrm>
            <a:off x="5722872" y="4428846"/>
            <a:ext cx="2737560" cy="369332"/>
          </a:xfrm>
          <a:prstGeom prst="rect">
            <a:avLst/>
          </a:prstGeom>
          <a:noFill/>
          <a:ln w="28575">
            <a:solidFill>
              <a:schemeClr val="tx1"/>
            </a:solidFill>
          </a:ln>
        </p:spPr>
        <p:txBody>
          <a:bodyPr wrap="square" rtlCol="0">
            <a:spAutoFit/>
          </a:bodyPr>
          <a:lstStyle/>
          <a:p>
            <a:pPr algn="ctr"/>
            <a:r>
              <a:rPr lang="en-US" dirty="0"/>
              <a:t>CAPTAIN</a:t>
            </a:r>
          </a:p>
        </p:txBody>
      </p:sp>
      <p:cxnSp>
        <p:nvCxnSpPr>
          <p:cNvPr id="9" name="Straight Arrow Connector 8">
            <a:extLst>
              <a:ext uri="{FF2B5EF4-FFF2-40B4-BE49-F238E27FC236}">
                <a16:creationId xmlns:a16="http://schemas.microsoft.com/office/drawing/2014/main" id="{05EE619A-37AA-71B7-703E-BE5865438114}"/>
              </a:ext>
            </a:extLst>
          </p:cNvPr>
          <p:cNvCxnSpPr>
            <a:cxnSpLocks/>
            <a:stCxn id="2" idx="2"/>
          </p:cNvCxnSpPr>
          <p:nvPr/>
        </p:nvCxnSpPr>
        <p:spPr>
          <a:xfrm>
            <a:off x="7056276" y="2329309"/>
            <a:ext cx="0" cy="36933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B680961F-2FEE-99FF-F9BE-DC68F86323E7}"/>
              </a:ext>
            </a:extLst>
          </p:cNvPr>
          <p:cNvCxnSpPr>
            <a:cxnSpLocks/>
          </p:cNvCxnSpPr>
          <p:nvPr/>
        </p:nvCxnSpPr>
        <p:spPr>
          <a:xfrm>
            <a:off x="7056276" y="3078252"/>
            <a:ext cx="0" cy="3507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61D7E255-1AC1-C378-1120-0FAA867F82F7}"/>
              </a:ext>
            </a:extLst>
          </p:cNvPr>
          <p:cNvCxnSpPr>
            <a:cxnSpLocks/>
          </p:cNvCxnSpPr>
          <p:nvPr/>
        </p:nvCxnSpPr>
        <p:spPr>
          <a:xfrm>
            <a:off x="7094016" y="4079816"/>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0F2B6CFD-D679-FA68-495E-AD58372D5B2E}"/>
              </a:ext>
            </a:extLst>
          </p:cNvPr>
          <p:cNvSpPr txBox="1"/>
          <p:nvPr/>
        </p:nvSpPr>
        <p:spPr>
          <a:xfrm>
            <a:off x="5744948" y="5147208"/>
            <a:ext cx="2737560" cy="369332"/>
          </a:xfrm>
          <a:prstGeom prst="rect">
            <a:avLst/>
          </a:prstGeom>
          <a:noFill/>
          <a:ln w="28575">
            <a:solidFill>
              <a:schemeClr val="tx1"/>
            </a:solidFill>
          </a:ln>
        </p:spPr>
        <p:txBody>
          <a:bodyPr wrap="square" rtlCol="0">
            <a:spAutoFit/>
          </a:bodyPr>
          <a:lstStyle/>
          <a:p>
            <a:pPr algn="ctr"/>
            <a:r>
              <a:rPr lang="en-US" dirty="0"/>
              <a:t>WAITER</a:t>
            </a:r>
          </a:p>
        </p:txBody>
      </p:sp>
      <p:cxnSp>
        <p:nvCxnSpPr>
          <p:cNvPr id="17" name="Straight Arrow Connector 16">
            <a:extLst>
              <a:ext uri="{FF2B5EF4-FFF2-40B4-BE49-F238E27FC236}">
                <a16:creationId xmlns:a16="http://schemas.microsoft.com/office/drawing/2014/main" id="{58AA915E-C45C-2193-AD28-70C77F21F4CA}"/>
              </a:ext>
            </a:extLst>
          </p:cNvPr>
          <p:cNvCxnSpPr>
            <a:cxnSpLocks/>
          </p:cNvCxnSpPr>
          <p:nvPr/>
        </p:nvCxnSpPr>
        <p:spPr>
          <a:xfrm>
            <a:off x="7086368" y="4798178"/>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48509FEB-84B3-4A2C-9296-C0E8BC27FB6B}"/>
              </a:ext>
            </a:extLst>
          </p:cNvPr>
          <p:cNvSpPr txBox="1"/>
          <p:nvPr/>
        </p:nvSpPr>
        <p:spPr>
          <a:xfrm>
            <a:off x="5744948" y="5853534"/>
            <a:ext cx="2737560" cy="369332"/>
          </a:xfrm>
          <a:prstGeom prst="rect">
            <a:avLst/>
          </a:prstGeom>
          <a:noFill/>
          <a:ln w="28575">
            <a:solidFill>
              <a:schemeClr val="tx1"/>
            </a:solidFill>
          </a:ln>
        </p:spPr>
        <p:txBody>
          <a:bodyPr wrap="square" rtlCol="0">
            <a:spAutoFit/>
          </a:bodyPr>
          <a:lstStyle/>
          <a:p>
            <a:pPr algn="ctr"/>
            <a:r>
              <a:rPr lang="en-US" dirty="0"/>
              <a:t>BUSBOY</a:t>
            </a:r>
          </a:p>
        </p:txBody>
      </p:sp>
      <p:cxnSp>
        <p:nvCxnSpPr>
          <p:cNvPr id="19" name="Straight Arrow Connector 18">
            <a:extLst>
              <a:ext uri="{FF2B5EF4-FFF2-40B4-BE49-F238E27FC236}">
                <a16:creationId xmlns:a16="http://schemas.microsoft.com/office/drawing/2014/main" id="{2986ADB8-92C4-2B72-39AC-B84C07CFDEC4}"/>
              </a:ext>
            </a:extLst>
          </p:cNvPr>
          <p:cNvCxnSpPr>
            <a:cxnSpLocks/>
          </p:cNvCxnSpPr>
          <p:nvPr/>
        </p:nvCxnSpPr>
        <p:spPr>
          <a:xfrm>
            <a:off x="7086368" y="5504504"/>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71049605"/>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D73D4-AD38-56D2-D19F-7ECFF846DFD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1A7A1DD-6233-C13E-EDAC-B29192DDBE9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Struktur</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Organisasi</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52475ACC-0BAE-983B-1F19-948B74286E01}"/>
              </a:ext>
            </a:extLst>
          </p:cNvPr>
          <p:cNvSpPr txBox="1">
            <a:spLocks/>
          </p:cNvSpPr>
          <p:nvPr/>
        </p:nvSpPr>
        <p:spPr>
          <a:xfrm>
            <a:off x="457200" y="1600200"/>
            <a:ext cx="4258816" cy="4525963"/>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4</a:t>
            </a:r>
            <a:r>
              <a:rPr lang="id-ID" sz="2600" b="1" dirty="0">
                <a:solidFill>
                  <a:schemeClr val="tx1"/>
                </a:solidFill>
                <a:latin typeface="Cambria" panose="02040503050406030204" pitchFamily="18" charset="0"/>
                <a:cs typeface="Arial" panose="020B0604020202020204" pitchFamily="34" charset="0"/>
              </a:rPr>
              <a:t>. </a:t>
            </a:r>
            <a:r>
              <a:rPr lang="en-US" sz="2600" b="1" dirty="0">
                <a:solidFill>
                  <a:schemeClr val="tx1"/>
                </a:solidFill>
                <a:latin typeface="Cambria" panose="02040503050406030204" pitchFamily="18" charset="0"/>
                <a:cs typeface="Arial" panose="020B0604020202020204" pitchFamily="34" charset="0"/>
              </a:rPr>
              <a:t>Captain</a:t>
            </a:r>
            <a:endParaRPr lang="id-ID" sz="2600"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mengawasi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jalannya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operasional</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Mewakili</a:t>
            </a:r>
            <a:r>
              <a:rPr lang="en-US" sz="2600" dirty="0">
                <a:solidFill>
                  <a:schemeClr val="tx1"/>
                </a:solidFill>
                <a:latin typeface="Cambria" panose="02040503050406030204" pitchFamily="18" charset="0"/>
                <a:cs typeface="Arial" panose="020B0604020202020204" pitchFamily="34" charset="0"/>
              </a:rPr>
              <a:t> head waiter </a:t>
            </a:r>
            <a:r>
              <a:rPr lang="en-US" sz="2600" dirty="0" err="1">
                <a:solidFill>
                  <a:schemeClr val="tx1"/>
                </a:solidFill>
                <a:latin typeface="Cambria" panose="02040503050406030204" pitchFamily="18" charset="0"/>
                <a:cs typeface="Arial" panose="020B0604020202020204" pitchFamily="34" charset="0"/>
              </a:rPr>
              <a:t>apabila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berhalangan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hadir</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waiter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melayani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Memelihara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hubungan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pramusaji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kelancaran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operasinya</a:t>
            </a:r>
            <a:endParaRPr lang="id-ID" sz="2600" dirty="0">
              <a:solidFill>
                <a:schemeClr val="tx1"/>
              </a:solidFill>
              <a:latin typeface="Cambria" panose="02040503050406030204" pitchFamily="18" charset="0"/>
              <a:cs typeface="Arial" panose="020B0604020202020204" pitchFamily="34" charset="0"/>
            </a:endParaRPr>
          </a:p>
        </p:txBody>
      </p:sp>
      <p:sp>
        <p:nvSpPr>
          <p:cNvPr id="2" name="TextBox 1">
            <a:extLst>
              <a:ext uri="{FF2B5EF4-FFF2-40B4-BE49-F238E27FC236}">
                <a16:creationId xmlns:a16="http://schemas.microsoft.com/office/drawing/2014/main" id="{76C2758D-EA53-D7C2-642C-90C93F3D6A84}"/>
              </a:ext>
            </a:extLst>
          </p:cNvPr>
          <p:cNvSpPr txBox="1"/>
          <p:nvPr/>
        </p:nvSpPr>
        <p:spPr>
          <a:xfrm>
            <a:off x="5724128" y="1959977"/>
            <a:ext cx="2664296" cy="369332"/>
          </a:xfrm>
          <a:prstGeom prst="rect">
            <a:avLst/>
          </a:prstGeom>
          <a:noFill/>
          <a:ln w="28575">
            <a:solidFill>
              <a:schemeClr val="tx1"/>
            </a:solidFill>
          </a:ln>
        </p:spPr>
        <p:txBody>
          <a:bodyPr wrap="square" rtlCol="0">
            <a:spAutoFit/>
          </a:bodyPr>
          <a:lstStyle/>
          <a:p>
            <a:pPr algn="ctr"/>
            <a:r>
              <a:rPr lang="en-US" dirty="0"/>
              <a:t>BANQUET MANAGER</a:t>
            </a:r>
            <a:endParaRPr lang="id-ID" dirty="0"/>
          </a:p>
        </p:txBody>
      </p:sp>
      <p:sp>
        <p:nvSpPr>
          <p:cNvPr id="5" name="TextBox 4">
            <a:extLst>
              <a:ext uri="{FF2B5EF4-FFF2-40B4-BE49-F238E27FC236}">
                <a16:creationId xmlns:a16="http://schemas.microsoft.com/office/drawing/2014/main" id="{DB51C626-CD3F-1B80-1114-DDD1157D2783}"/>
              </a:ext>
            </a:extLst>
          </p:cNvPr>
          <p:cNvSpPr txBox="1"/>
          <p:nvPr/>
        </p:nvSpPr>
        <p:spPr>
          <a:xfrm>
            <a:off x="5724128" y="2708920"/>
            <a:ext cx="2736304" cy="369332"/>
          </a:xfrm>
          <a:prstGeom prst="rect">
            <a:avLst/>
          </a:prstGeom>
          <a:noFill/>
          <a:ln w="28575">
            <a:solidFill>
              <a:schemeClr val="tx1"/>
            </a:solidFill>
          </a:ln>
        </p:spPr>
        <p:txBody>
          <a:bodyPr wrap="square" rtlCol="0">
            <a:spAutoFit/>
          </a:bodyPr>
          <a:lstStyle/>
          <a:p>
            <a:pPr algn="ctr"/>
            <a:r>
              <a:rPr lang="en-US" dirty="0"/>
              <a:t>ASS. BANQUET MANAGER</a:t>
            </a:r>
            <a:endParaRPr lang="id-ID" dirty="0"/>
          </a:p>
        </p:txBody>
      </p:sp>
      <p:sp>
        <p:nvSpPr>
          <p:cNvPr id="7" name="TextBox 6">
            <a:extLst>
              <a:ext uri="{FF2B5EF4-FFF2-40B4-BE49-F238E27FC236}">
                <a16:creationId xmlns:a16="http://schemas.microsoft.com/office/drawing/2014/main" id="{60B2AA6C-DCD4-8C84-2D35-E9EECA66A9CF}"/>
              </a:ext>
            </a:extLst>
          </p:cNvPr>
          <p:cNvSpPr txBox="1"/>
          <p:nvPr/>
        </p:nvSpPr>
        <p:spPr>
          <a:xfrm>
            <a:off x="5724128" y="3433485"/>
            <a:ext cx="2737560" cy="646331"/>
          </a:xfrm>
          <a:prstGeom prst="rect">
            <a:avLst/>
          </a:prstGeom>
          <a:noFill/>
          <a:ln w="28575">
            <a:solidFill>
              <a:schemeClr val="tx1"/>
            </a:solidFill>
          </a:ln>
        </p:spPr>
        <p:txBody>
          <a:bodyPr wrap="square" rtlCol="0">
            <a:spAutoFit/>
          </a:bodyPr>
          <a:lstStyle/>
          <a:p>
            <a:pPr algn="ctr"/>
            <a:r>
              <a:rPr lang="en-US" dirty="0"/>
              <a:t>BANQUETING HEAD WAITER</a:t>
            </a:r>
          </a:p>
        </p:txBody>
      </p:sp>
      <p:sp>
        <p:nvSpPr>
          <p:cNvPr id="8" name="TextBox 7">
            <a:extLst>
              <a:ext uri="{FF2B5EF4-FFF2-40B4-BE49-F238E27FC236}">
                <a16:creationId xmlns:a16="http://schemas.microsoft.com/office/drawing/2014/main" id="{B8CB2EF9-9AED-D074-3987-F76301CF36AD}"/>
              </a:ext>
            </a:extLst>
          </p:cNvPr>
          <p:cNvSpPr txBox="1"/>
          <p:nvPr/>
        </p:nvSpPr>
        <p:spPr>
          <a:xfrm>
            <a:off x="5722872" y="4428846"/>
            <a:ext cx="2737560" cy="369332"/>
          </a:xfrm>
          <a:prstGeom prst="rect">
            <a:avLst/>
          </a:prstGeom>
          <a:noFill/>
          <a:ln w="28575">
            <a:solidFill>
              <a:schemeClr val="tx1"/>
            </a:solidFill>
          </a:ln>
        </p:spPr>
        <p:txBody>
          <a:bodyPr wrap="square" rtlCol="0">
            <a:spAutoFit/>
          </a:bodyPr>
          <a:lstStyle/>
          <a:p>
            <a:pPr algn="ctr"/>
            <a:r>
              <a:rPr lang="en-US" dirty="0"/>
              <a:t>CAPTAIN</a:t>
            </a:r>
          </a:p>
        </p:txBody>
      </p:sp>
      <p:cxnSp>
        <p:nvCxnSpPr>
          <p:cNvPr id="9" name="Straight Arrow Connector 8">
            <a:extLst>
              <a:ext uri="{FF2B5EF4-FFF2-40B4-BE49-F238E27FC236}">
                <a16:creationId xmlns:a16="http://schemas.microsoft.com/office/drawing/2014/main" id="{F0FA05DF-22B3-6EE2-C6F8-28062ADC6E24}"/>
              </a:ext>
            </a:extLst>
          </p:cNvPr>
          <p:cNvCxnSpPr>
            <a:cxnSpLocks/>
            <a:stCxn id="2" idx="2"/>
          </p:cNvCxnSpPr>
          <p:nvPr/>
        </p:nvCxnSpPr>
        <p:spPr>
          <a:xfrm>
            <a:off x="7056276" y="2329309"/>
            <a:ext cx="0" cy="36933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7F88FC7A-CE60-EE4C-EFF9-2820AFEC2906}"/>
              </a:ext>
            </a:extLst>
          </p:cNvPr>
          <p:cNvCxnSpPr>
            <a:cxnSpLocks/>
          </p:cNvCxnSpPr>
          <p:nvPr/>
        </p:nvCxnSpPr>
        <p:spPr>
          <a:xfrm>
            <a:off x="7056276" y="3078252"/>
            <a:ext cx="0" cy="3507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30440B2E-1BBC-9765-B0C5-2EC7BBDDEF76}"/>
              </a:ext>
            </a:extLst>
          </p:cNvPr>
          <p:cNvCxnSpPr>
            <a:cxnSpLocks/>
          </p:cNvCxnSpPr>
          <p:nvPr/>
        </p:nvCxnSpPr>
        <p:spPr>
          <a:xfrm>
            <a:off x="7094016" y="4079816"/>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E7858BCC-C82C-1E19-E47F-2400D0B0FBD2}"/>
              </a:ext>
            </a:extLst>
          </p:cNvPr>
          <p:cNvSpPr txBox="1"/>
          <p:nvPr/>
        </p:nvSpPr>
        <p:spPr>
          <a:xfrm>
            <a:off x="5744948" y="5147208"/>
            <a:ext cx="2737560" cy="369332"/>
          </a:xfrm>
          <a:prstGeom prst="rect">
            <a:avLst/>
          </a:prstGeom>
          <a:noFill/>
          <a:ln w="28575">
            <a:solidFill>
              <a:schemeClr val="tx1"/>
            </a:solidFill>
          </a:ln>
        </p:spPr>
        <p:txBody>
          <a:bodyPr wrap="square" rtlCol="0">
            <a:spAutoFit/>
          </a:bodyPr>
          <a:lstStyle/>
          <a:p>
            <a:pPr algn="ctr"/>
            <a:r>
              <a:rPr lang="en-US" dirty="0"/>
              <a:t>WAITER</a:t>
            </a:r>
          </a:p>
        </p:txBody>
      </p:sp>
      <p:cxnSp>
        <p:nvCxnSpPr>
          <p:cNvPr id="17" name="Straight Arrow Connector 16">
            <a:extLst>
              <a:ext uri="{FF2B5EF4-FFF2-40B4-BE49-F238E27FC236}">
                <a16:creationId xmlns:a16="http://schemas.microsoft.com/office/drawing/2014/main" id="{EF20B164-1264-30FE-5BAE-622077241039}"/>
              </a:ext>
            </a:extLst>
          </p:cNvPr>
          <p:cNvCxnSpPr>
            <a:cxnSpLocks/>
          </p:cNvCxnSpPr>
          <p:nvPr/>
        </p:nvCxnSpPr>
        <p:spPr>
          <a:xfrm>
            <a:off x="7086368" y="4798178"/>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0F385204-E792-228A-EB65-CA0E7C911FF4}"/>
              </a:ext>
            </a:extLst>
          </p:cNvPr>
          <p:cNvSpPr txBox="1"/>
          <p:nvPr/>
        </p:nvSpPr>
        <p:spPr>
          <a:xfrm>
            <a:off x="5744948" y="5853534"/>
            <a:ext cx="2737560" cy="369332"/>
          </a:xfrm>
          <a:prstGeom prst="rect">
            <a:avLst/>
          </a:prstGeom>
          <a:noFill/>
          <a:ln w="28575">
            <a:solidFill>
              <a:schemeClr val="tx1"/>
            </a:solidFill>
          </a:ln>
        </p:spPr>
        <p:txBody>
          <a:bodyPr wrap="square" rtlCol="0">
            <a:spAutoFit/>
          </a:bodyPr>
          <a:lstStyle/>
          <a:p>
            <a:pPr algn="ctr"/>
            <a:r>
              <a:rPr lang="en-US" dirty="0"/>
              <a:t>BUSBOY</a:t>
            </a:r>
          </a:p>
        </p:txBody>
      </p:sp>
      <p:cxnSp>
        <p:nvCxnSpPr>
          <p:cNvPr id="19" name="Straight Arrow Connector 18">
            <a:extLst>
              <a:ext uri="{FF2B5EF4-FFF2-40B4-BE49-F238E27FC236}">
                <a16:creationId xmlns:a16="http://schemas.microsoft.com/office/drawing/2014/main" id="{A9140A41-BC5B-E0CA-2357-606DAB51F68B}"/>
              </a:ext>
            </a:extLst>
          </p:cNvPr>
          <p:cNvCxnSpPr>
            <a:cxnSpLocks/>
          </p:cNvCxnSpPr>
          <p:nvPr/>
        </p:nvCxnSpPr>
        <p:spPr>
          <a:xfrm>
            <a:off x="7086368" y="5504504"/>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4622761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6EB96-EF1E-6476-B58D-470469EB493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EB72314-F120-708B-215E-0B477C1D656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Struktur</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Organisasi</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54569BAB-706D-26E4-DE36-5CDB873F9B11}"/>
              </a:ext>
            </a:extLst>
          </p:cNvPr>
          <p:cNvSpPr txBox="1">
            <a:spLocks/>
          </p:cNvSpPr>
          <p:nvPr/>
        </p:nvSpPr>
        <p:spPr>
          <a:xfrm>
            <a:off x="457200" y="1600200"/>
            <a:ext cx="4258816" cy="4525963"/>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5. </a:t>
            </a:r>
            <a:r>
              <a:rPr lang="id-ID" sz="2600" b="1" dirty="0">
                <a:solidFill>
                  <a:schemeClr val="tx1"/>
                </a:solidFill>
                <a:latin typeface="Cambria" panose="02040503050406030204" pitchFamily="18" charset="0"/>
                <a:cs typeface="Arial" panose="020B0604020202020204" pitchFamily="34" charset="0"/>
              </a:rPr>
              <a:t>Waiter</a:t>
            </a: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Mengikuti briefing harian yang diselenggarakan oleh head waiter</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Melakukan table set-up</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Melakukan persiapan untuk setiap acara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Memberikan untuk setiap acara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Membersihkan peralatan yang kotor</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Memelihara peralatan banquet</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Mengantar linen yang kotor ke laundry dan mengambil linen yang bersih ke housekeeping</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Menghadiri program training</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Melaporkan kepada head waiter setiap ada kejadian</a:t>
            </a:r>
          </a:p>
        </p:txBody>
      </p:sp>
      <p:sp>
        <p:nvSpPr>
          <p:cNvPr id="2" name="TextBox 1">
            <a:extLst>
              <a:ext uri="{FF2B5EF4-FFF2-40B4-BE49-F238E27FC236}">
                <a16:creationId xmlns:a16="http://schemas.microsoft.com/office/drawing/2014/main" id="{0C36956B-C5E3-CD76-D4E4-78F82285B801}"/>
              </a:ext>
            </a:extLst>
          </p:cNvPr>
          <p:cNvSpPr txBox="1"/>
          <p:nvPr/>
        </p:nvSpPr>
        <p:spPr>
          <a:xfrm>
            <a:off x="5724128" y="1959977"/>
            <a:ext cx="2664296" cy="369332"/>
          </a:xfrm>
          <a:prstGeom prst="rect">
            <a:avLst/>
          </a:prstGeom>
          <a:noFill/>
          <a:ln w="28575">
            <a:solidFill>
              <a:schemeClr val="tx1"/>
            </a:solidFill>
          </a:ln>
        </p:spPr>
        <p:txBody>
          <a:bodyPr wrap="square" rtlCol="0">
            <a:spAutoFit/>
          </a:bodyPr>
          <a:lstStyle/>
          <a:p>
            <a:pPr algn="ctr"/>
            <a:r>
              <a:rPr lang="en-US" dirty="0"/>
              <a:t>BANQUET MANAGER</a:t>
            </a:r>
            <a:endParaRPr lang="id-ID" dirty="0"/>
          </a:p>
        </p:txBody>
      </p:sp>
      <p:sp>
        <p:nvSpPr>
          <p:cNvPr id="5" name="TextBox 4">
            <a:extLst>
              <a:ext uri="{FF2B5EF4-FFF2-40B4-BE49-F238E27FC236}">
                <a16:creationId xmlns:a16="http://schemas.microsoft.com/office/drawing/2014/main" id="{A0E17094-0DAE-3247-1921-22E5B8491080}"/>
              </a:ext>
            </a:extLst>
          </p:cNvPr>
          <p:cNvSpPr txBox="1"/>
          <p:nvPr/>
        </p:nvSpPr>
        <p:spPr>
          <a:xfrm>
            <a:off x="5724128" y="2708920"/>
            <a:ext cx="2736304" cy="369332"/>
          </a:xfrm>
          <a:prstGeom prst="rect">
            <a:avLst/>
          </a:prstGeom>
          <a:noFill/>
          <a:ln w="28575">
            <a:solidFill>
              <a:schemeClr val="tx1"/>
            </a:solidFill>
          </a:ln>
        </p:spPr>
        <p:txBody>
          <a:bodyPr wrap="square" rtlCol="0">
            <a:spAutoFit/>
          </a:bodyPr>
          <a:lstStyle/>
          <a:p>
            <a:pPr algn="ctr"/>
            <a:r>
              <a:rPr lang="en-US" dirty="0"/>
              <a:t>ASS. BANQUET MANAGER</a:t>
            </a:r>
            <a:endParaRPr lang="id-ID" dirty="0"/>
          </a:p>
        </p:txBody>
      </p:sp>
      <p:sp>
        <p:nvSpPr>
          <p:cNvPr id="7" name="TextBox 6">
            <a:extLst>
              <a:ext uri="{FF2B5EF4-FFF2-40B4-BE49-F238E27FC236}">
                <a16:creationId xmlns:a16="http://schemas.microsoft.com/office/drawing/2014/main" id="{FE761F40-E6B3-B615-6F29-6E4B0982E9D9}"/>
              </a:ext>
            </a:extLst>
          </p:cNvPr>
          <p:cNvSpPr txBox="1"/>
          <p:nvPr/>
        </p:nvSpPr>
        <p:spPr>
          <a:xfrm>
            <a:off x="5724128" y="3433485"/>
            <a:ext cx="2737560" cy="646331"/>
          </a:xfrm>
          <a:prstGeom prst="rect">
            <a:avLst/>
          </a:prstGeom>
          <a:noFill/>
          <a:ln w="28575">
            <a:solidFill>
              <a:schemeClr val="tx1"/>
            </a:solidFill>
          </a:ln>
        </p:spPr>
        <p:txBody>
          <a:bodyPr wrap="square" rtlCol="0">
            <a:spAutoFit/>
          </a:bodyPr>
          <a:lstStyle/>
          <a:p>
            <a:pPr algn="ctr"/>
            <a:r>
              <a:rPr lang="en-US" dirty="0"/>
              <a:t>BANQUETING HEAD WAITER</a:t>
            </a:r>
          </a:p>
        </p:txBody>
      </p:sp>
      <p:sp>
        <p:nvSpPr>
          <p:cNvPr id="8" name="TextBox 7">
            <a:extLst>
              <a:ext uri="{FF2B5EF4-FFF2-40B4-BE49-F238E27FC236}">
                <a16:creationId xmlns:a16="http://schemas.microsoft.com/office/drawing/2014/main" id="{21F18F8D-2AE5-39D9-E8D0-0DFBD76DF749}"/>
              </a:ext>
            </a:extLst>
          </p:cNvPr>
          <p:cNvSpPr txBox="1"/>
          <p:nvPr/>
        </p:nvSpPr>
        <p:spPr>
          <a:xfrm>
            <a:off x="5722872" y="4428846"/>
            <a:ext cx="2737560" cy="369332"/>
          </a:xfrm>
          <a:prstGeom prst="rect">
            <a:avLst/>
          </a:prstGeom>
          <a:noFill/>
          <a:ln w="28575">
            <a:solidFill>
              <a:schemeClr val="tx1"/>
            </a:solidFill>
          </a:ln>
        </p:spPr>
        <p:txBody>
          <a:bodyPr wrap="square" rtlCol="0">
            <a:spAutoFit/>
          </a:bodyPr>
          <a:lstStyle/>
          <a:p>
            <a:pPr algn="ctr"/>
            <a:r>
              <a:rPr lang="en-US" dirty="0"/>
              <a:t>CAPTAIN</a:t>
            </a:r>
          </a:p>
        </p:txBody>
      </p:sp>
      <p:cxnSp>
        <p:nvCxnSpPr>
          <p:cNvPr id="9" name="Straight Arrow Connector 8">
            <a:extLst>
              <a:ext uri="{FF2B5EF4-FFF2-40B4-BE49-F238E27FC236}">
                <a16:creationId xmlns:a16="http://schemas.microsoft.com/office/drawing/2014/main" id="{3951C242-589E-C4CD-D853-43ECEED58373}"/>
              </a:ext>
            </a:extLst>
          </p:cNvPr>
          <p:cNvCxnSpPr>
            <a:cxnSpLocks/>
            <a:stCxn id="2" idx="2"/>
          </p:cNvCxnSpPr>
          <p:nvPr/>
        </p:nvCxnSpPr>
        <p:spPr>
          <a:xfrm>
            <a:off x="7056276" y="2329309"/>
            <a:ext cx="0" cy="36933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89A9FC79-21BA-67F7-5956-807440CD327A}"/>
              </a:ext>
            </a:extLst>
          </p:cNvPr>
          <p:cNvCxnSpPr>
            <a:cxnSpLocks/>
          </p:cNvCxnSpPr>
          <p:nvPr/>
        </p:nvCxnSpPr>
        <p:spPr>
          <a:xfrm>
            <a:off x="7056276" y="3078252"/>
            <a:ext cx="0" cy="3507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4046AB67-D67B-5529-50EB-DD28C833AA4C}"/>
              </a:ext>
            </a:extLst>
          </p:cNvPr>
          <p:cNvCxnSpPr>
            <a:cxnSpLocks/>
          </p:cNvCxnSpPr>
          <p:nvPr/>
        </p:nvCxnSpPr>
        <p:spPr>
          <a:xfrm>
            <a:off x="7094016" y="4079816"/>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D6342FE2-4B9C-D3F0-D004-2BFB6CDC2A34}"/>
              </a:ext>
            </a:extLst>
          </p:cNvPr>
          <p:cNvSpPr txBox="1"/>
          <p:nvPr/>
        </p:nvSpPr>
        <p:spPr>
          <a:xfrm>
            <a:off x="5744948" y="5147208"/>
            <a:ext cx="2737560" cy="369332"/>
          </a:xfrm>
          <a:prstGeom prst="rect">
            <a:avLst/>
          </a:prstGeom>
          <a:noFill/>
          <a:ln w="28575">
            <a:solidFill>
              <a:schemeClr val="tx1"/>
            </a:solidFill>
          </a:ln>
        </p:spPr>
        <p:txBody>
          <a:bodyPr wrap="square" rtlCol="0">
            <a:spAutoFit/>
          </a:bodyPr>
          <a:lstStyle/>
          <a:p>
            <a:pPr algn="ctr"/>
            <a:r>
              <a:rPr lang="en-US" dirty="0"/>
              <a:t>WAITER</a:t>
            </a:r>
          </a:p>
        </p:txBody>
      </p:sp>
      <p:cxnSp>
        <p:nvCxnSpPr>
          <p:cNvPr id="17" name="Straight Arrow Connector 16">
            <a:extLst>
              <a:ext uri="{FF2B5EF4-FFF2-40B4-BE49-F238E27FC236}">
                <a16:creationId xmlns:a16="http://schemas.microsoft.com/office/drawing/2014/main" id="{9C405330-7179-62EA-4888-20CCAC58ACAC}"/>
              </a:ext>
            </a:extLst>
          </p:cNvPr>
          <p:cNvCxnSpPr>
            <a:cxnSpLocks/>
          </p:cNvCxnSpPr>
          <p:nvPr/>
        </p:nvCxnSpPr>
        <p:spPr>
          <a:xfrm>
            <a:off x="7086368" y="4798178"/>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6CCED5A1-78B7-2E8F-2890-0B96461C4069}"/>
              </a:ext>
            </a:extLst>
          </p:cNvPr>
          <p:cNvSpPr txBox="1"/>
          <p:nvPr/>
        </p:nvSpPr>
        <p:spPr>
          <a:xfrm>
            <a:off x="5744948" y="5853534"/>
            <a:ext cx="2737560" cy="369332"/>
          </a:xfrm>
          <a:prstGeom prst="rect">
            <a:avLst/>
          </a:prstGeom>
          <a:noFill/>
          <a:ln w="28575">
            <a:solidFill>
              <a:schemeClr val="tx1"/>
            </a:solidFill>
          </a:ln>
        </p:spPr>
        <p:txBody>
          <a:bodyPr wrap="square" rtlCol="0">
            <a:spAutoFit/>
          </a:bodyPr>
          <a:lstStyle/>
          <a:p>
            <a:pPr algn="ctr"/>
            <a:r>
              <a:rPr lang="en-US" dirty="0"/>
              <a:t>BUSBOY</a:t>
            </a:r>
          </a:p>
        </p:txBody>
      </p:sp>
      <p:cxnSp>
        <p:nvCxnSpPr>
          <p:cNvPr id="19" name="Straight Arrow Connector 18">
            <a:extLst>
              <a:ext uri="{FF2B5EF4-FFF2-40B4-BE49-F238E27FC236}">
                <a16:creationId xmlns:a16="http://schemas.microsoft.com/office/drawing/2014/main" id="{E2F6D202-50C3-7771-6507-19A681B1C366}"/>
              </a:ext>
            </a:extLst>
          </p:cNvPr>
          <p:cNvCxnSpPr>
            <a:cxnSpLocks/>
          </p:cNvCxnSpPr>
          <p:nvPr/>
        </p:nvCxnSpPr>
        <p:spPr>
          <a:xfrm>
            <a:off x="7086368" y="5504504"/>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5270495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0AD0-C981-EADB-E7C1-F875D989588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AD222DA-02A2-BB7B-93DD-D6470CAD4D2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Struktur</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Organisasi</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C4F2E2E1-B484-C34D-677A-7087F7CBA992}"/>
              </a:ext>
            </a:extLst>
          </p:cNvPr>
          <p:cNvSpPr txBox="1">
            <a:spLocks/>
          </p:cNvSpPr>
          <p:nvPr/>
        </p:nvSpPr>
        <p:spPr>
          <a:xfrm>
            <a:off x="457200" y="1600200"/>
            <a:ext cx="4258816"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6. Busboy</a:t>
            </a:r>
          </a:p>
          <a:p>
            <a:pPr algn="l"/>
            <a:r>
              <a:rPr lang="id-ID" sz="2600" dirty="0">
                <a:solidFill>
                  <a:schemeClr val="tx1"/>
                </a:solidFill>
                <a:latin typeface="Cambria" panose="02040503050406030204" pitchFamily="18" charset="0"/>
                <a:cs typeface="Arial" panose="020B0604020202020204" pitchFamily="34" charset="0"/>
              </a:rPr>
              <a:t>Bertugas mebantu waiter terutama pada waktu persiapan, mengangkat piring kotor dan mengambil makanan dari dapur.</a:t>
            </a:r>
          </a:p>
          <a:p>
            <a:pPr algn="l"/>
            <a:endParaRPr lang="id-ID" sz="2600" dirty="0">
              <a:solidFill>
                <a:schemeClr val="tx1"/>
              </a:solidFill>
              <a:latin typeface="Cambria" panose="02040503050406030204" pitchFamily="18" charset="0"/>
              <a:cs typeface="Arial" panose="020B0604020202020204" pitchFamily="34" charset="0"/>
            </a:endParaRPr>
          </a:p>
        </p:txBody>
      </p:sp>
      <p:sp>
        <p:nvSpPr>
          <p:cNvPr id="2" name="TextBox 1">
            <a:extLst>
              <a:ext uri="{FF2B5EF4-FFF2-40B4-BE49-F238E27FC236}">
                <a16:creationId xmlns:a16="http://schemas.microsoft.com/office/drawing/2014/main" id="{250CB292-65E2-2E1B-313E-BE9E10531A7E}"/>
              </a:ext>
            </a:extLst>
          </p:cNvPr>
          <p:cNvSpPr txBox="1"/>
          <p:nvPr/>
        </p:nvSpPr>
        <p:spPr>
          <a:xfrm>
            <a:off x="5724128" y="1959977"/>
            <a:ext cx="2664296" cy="369332"/>
          </a:xfrm>
          <a:prstGeom prst="rect">
            <a:avLst/>
          </a:prstGeom>
          <a:noFill/>
          <a:ln w="28575">
            <a:solidFill>
              <a:schemeClr val="tx1"/>
            </a:solidFill>
          </a:ln>
        </p:spPr>
        <p:txBody>
          <a:bodyPr wrap="square" rtlCol="0">
            <a:spAutoFit/>
          </a:bodyPr>
          <a:lstStyle/>
          <a:p>
            <a:pPr algn="ctr"/>
            <a:r>
              <a:rPr lang="en-US" dirty="0"/>
              <a:t>BANQUET MANAGER</a:t>
            </a:r>
            <a:endParaRPr lang="id-ID" dirty="0"/>
          </a:p>
        </p:txBody>
      </p:sp>
      <p:sp>
        <p:nvSpPr>
          <p:cNvPr id="5" name="TextBox 4">
            <a:extLst>
              <a:ext uri="{FF2B5EF4-FFF2-40B4-BE49-F238E27FC236}">
                <a16:creationId xmlns:a16="http://schemas.microsoft.com/office/drawing/2014/main" id="{6CFA647C-35A2-B84C-BC43-03696F9C9388}"/>
              </a:ext>
            </a:extLst>
          </p:cNvPr>
          <p:cNvSpPr txBox="1"/>
          <p:nvPr/>
        </p:nvSpPr>
        <p:spPr>
          <a:xfrm>
            <a:off x="5724128" y="2708920"/>
            <a:ext cx="2736304" cy="369332"/>
          </a:xfrm>
          <a:prstGeom prst="rect">
            <a:avLst/>
          </a:prstGeom>
          <a:noFill/>
          <a:ln w="28575">
            <a:solidFill>
              <a:schemeClr val="tx1"/>
            </a:solidFill>
          </a:ln>
        </p:spPr>
        <p:txBody>
          <a:bodyPr wrap="square" rtlCol="0">
            <a:spAutoFit/>
          </a:bodyPr>
          <a:lstStyle/>
          <a:p>
            <a:pPr algn="ctr"/>
            <a:r>
              <a:rPr lang="en-US" dirty="0"/>
              <a:t>ASS. BANQUET MANAGER</a:t>
            </a:r>
            <a:endParaRPr lang="id-ID" dirty="0"/>
          </a:p>
        </p:txBody>
      </p:sp>
      <p:sp>
        <p:nvSpPr>
          <p:cNvPr id="7" name="TextBox 6">
            <a:extLst>
              <a:ext uri="{FF2B5EF4-FFF2-40B4-BE49-F238E27FC236}">
                <a16:creationId xmlns:a16="http://schemas.microsoft.com/office/drawing/2014/main" id="{56DB3FD9-FC25-C9CF-D576-3AE982C0DF18}"/>
              </a:ext>
            </a:extLst>
          </p:cNvPr>
          <p:cNvSpPr txBox="1"/>
          <p:nvPr/>
        </p:nvSpPr>
        <p:spPr>
          <a:xfrm>
            <a:off x="5724128" y="3433485"/>
            <a:ext cx="2737560" cy="646331"/>
          </a:xfrm>
          <a:prstGeom prst="rect">
            <a:avLst/>
          </a:prstGeom>
          <a:noFill/>
          <a:ln w="28575">
            <a:solidFill>
              <a:schemeClr val="tx1"/>
            </a:solidFill>
          </a:ln>
        </p:spPr>
        <p:txBody>
          <a:bodyPr wrap="square" rtlCol="0">
            <a:spAutoFit/>
          </a:bodyPr>
          <a:lstStyle/>
          <a:p>
            <a:pPr algn="ctr"/>
            <a:r>
              <a:rPr lang="en-US" dirty="0"/>
              <a:t>BANQUETING HEAD WAITER</a:t>
            </a:r>
          </a:p>
        </p:txBody>
      </p:sp>
      <p:sp>
        <p:nvSpPr>
          <p:cNvPr id="8" name="TextBox 7">
            <a:extLst>
              <a:ext uri="{FF2B5EF4-FFF2-40B4-BE49-F238E27FC236}">
                <a16:creationId xmlns:a16="http://schemas.microsoft.com/office/drawing/2014/main" id="{D377FB73-3EFF-5B18-C1FD-38563FC35732}"/>
              </a:ext>
            </a:extLst>
          </p:cNvPr>
          <p:cNvSpPr txBox="1"/>
          <p:nvPr/>
        </p:nvSpPr>
        <p:spPr>
          <a:xfrm>
            <a:off x="5722872" y="4428846"/>
            <a:ext cx="2737560" cy="369332"/>
          </a:xfrm>
          <a:prstGeom prst="rect">
            <a:avLst/>
          </a:prstGeom>
          <a:noFill/>
          <a:ln w="28575">
            <a:solidFill>
              <a:schemeClr val="tx1"/>
            </a:solidFill>
          </a:ln>
        </p:spPr>
        <p:txBody>
          <a:bodyPr wrap="square" rtlCol="0">
            <a:spAutoFit/>
          </a:bodyPr>
          <a:lstStyle/>
          <a:p>
            <a:pPr algn="ctr"/>
            <a:r>
              <a:rPr lang="en-US" dirty="0"/>
              <a:t>CAPTAIN</a:t>
            </a:r>
          </a:p>
        </p:txBody>
      </p:sp>
      <p:cxnSp>
        <p:nvCxnSpPr>
          <p:cNvPr id="9" name="Straight Arrow Connector 8">
            <a:extLst>
              <a:ext uri="{FF2B5EF4-FFF2-40B4-BE49-F238E27FC236}">
                <a16:creationId xmlns:a16="http://schemas.microsoft.com/office/drawing/2014/main" id="{D72AE6B8-E5EE-697F-EFE2-072961C60A58}"/>
              </a:ext>
            </a:extLst>
          </p:cNvPr>
          <p:cNvCxnSpPr>
            <a:cxnSpLocks/>
            <a:stCxn id="2" idx="2"/>
          </p:cNvCxnSpPr>
          <p:nvPr/>
        </p:nvCxnSpPr>
        <p:spPr>
          <a:xfrm>
            <a:off x="7056276" y="2329309"/>
            <a:ext cx="0" cy="36933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D7EFA72A-FDB4-E0E1-AF71-370E69A76178}"/>
              </a:ext>
            </a:extLst>
          </p:cNvPr>
          <p:cNvCxnSpPr>
            <a:cxnSpLocks/>
          </p:cNvCxnSpPr>
          <p:nvPr/>
        </p:nvCxnSpPr>
        <p:spPr>
          <a:xfrm>
            <a:off x="7056276" y="3078252"/>
            <a:ext cx="0" cy="3507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3E250FB3-DABF-A087-37D1-74360BFB0750}"/>
              </a:ext>
            </a:extLst>
          </p:cNvPr>
          <p:cNvCxnSpPr>
            <a:cxnSpLocks/>
          </p:cNvCxnSpPr>
          <p:nvPr/>
        </p:nvCxnSpPr>
        <p:spPr>
          <a:xfrm>
            <a:off x="7094016" y="4079816"/>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B37E8EC3-CB5B-507E-53AD-9417F43908C7}"/>
              </a:ext>
            </a:extLst>
          </p:cNvPr>
          <p:cNvSpPr txBox="1"/>
          <p:nvPr/>
        </p:nvSpPr>
        <p:spPr>
          <a:xfrm>
            <a:off x="5744948" y="5147208"/>
            <a:ext cx="2737560" cy="369332"/>
          </a:xfrm>
          <a:prstGeom prst="rect">
            <a:avLst/>
          </a:prstGeom>
          <a:noFill/>
          <a:ln w="28575">
            <a:solidFill>
              <a:schemeClr val="tx1"/>
            </a:solidFill>
          </a:ln>
        </p:spPr>
        <p:txBody>
          <a:bodyPr wrap="square" rtlCol="0">
            <a:spAutoFit/>
          </a:bodyPr>
          <a:lstStyle/>
          <a:p>
            <a:pPr algn="ctr"/>
            <a:r>
              <a:rPr lang="en-US" dirty="0"/>
              <a:t>WAITER</a:t>
            </a:r>
          </a:p>
        </p:txBody>
      </p:sp>
      <p:cxnSp>
        <p:nvCxnSpPr>
          <p:cNvPr id="17" name="Straight Arrow Connector 16">
            <a:extLst>
              <a:ext uri="{FF2B5EF4-FFF2-40B4-BE49-F238E27FC236}">
                <a16:creationId xmlns:a16="http://schemas.microsoft.com/office/drawing/2014/main" id="{6A6C0AAD-FF8F-CC64-D86A-64E5E2F63CA5}"/>
              </a:ext>
            </a:extLst>
          </p:cNvPr>
          <p:cNvCxnSpPr>
            <a:cxnSpLocks/>
          </p:cNvCxnSpPr>
          <p:nvPr/>
        </p:nvCxnSpPr>
        <p:spPr>
          <a:xfrm>
            <a:off x="7086368" y="4798178"/>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EADBEEDD-BC5C-7469-512E-52ECAEE9AFDD}"/>
              </a:ext>
            </a:extLst>
          </p:cNvPr>
          <p:cNvSpPr txBox="1"/>
          <p:nvPr/>
        </p:nvSpPr>
        <p:spPr>
          <a:xfrm>
            <a:off x="5744948" y="5853534"/>
            <a:ext cx="2737560" cy="369332"/>
          </a:xfrm>
          <a:prstGeom prst="rect">
            <a:avLst/>
          </a:prstGeom>
          <a:noFill/>
          <a:ln w="28575">
            <a:solidFill>
              <a:schemeClr val="tx1"/>
            </a:solidFill>
          </a:ln>
        </p:spPr>
        <p:txBody>
          <a:bodyPr wrap="square" rtlCol="0">
            <a:spAutoFit/>
          </a:bodyPr>
          <a:lstStyle/>
          <a:p>
            <a:pPr algn="ctr"/>
            <a:r>
              <a:rPr lang="en-US" dirty="0"/>
              <a:t>BUSBOY</a:t>
            </a:r>
          </a:p>
        </p:txBody>
      </p:sp>
      <p:cxnSp>
        <p:nvCxnSpPr>
          <p:cNvPr id="19" name="Straight Arrow Connector 18">
            <a:extLst>
              <a:ext uri="{FF2B5EF4-FFF2-40B4-BE49-F238E27FC236}">
                <a16:creationId xmlns:a16="http://schemas.microsoft.com/office/drawing/2014/main" id="{B41F3514-12A4-739A-24DB-AD73CD08B554}"/>
              </a:ext>
            </a:extLst>
          </p:cNvPr>
          <p:cNvCxnSpPr>
            <a:cxnSpLocks/>
          </p:cNvCxnSpPr>
          <p:nvPr/>
        </p:nvCxnSpPr>
        <p:spPr>
          <a:xfrm>
            <a:off x="7086368" y="5504504"/>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69965897"/>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A5611-09AC-832F-231F-C2181B8CA9E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7E4C4F8-94BB-AE16-F855-3A236F64BE61}"/>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Hubungan Kerjasama </a:t>
            </a:r>
            <a:r>
              <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 </a:t>
            </a: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dengan Bagian Lain</a:t>
            </a:r>
          </a:p>
        </p:txBody>
      </p:sp>
      <p:sp>
        <p:nvSpPr>
          <p:cNvPr id="4" name="Content Placeholder 2">
            <a:extLst>
              <a:ext uri="{FF2B5EF4-FFF2-40B4-BE49-F238E27FC236}">
                <a16:creationId xmlns:a16="http://schemas.microsoft.com/office/drawing/2014/main" id="{B395FC7B-1235-CF62-EEF2-2B92DF63DCC3}"/>
              </a:ext>
            </a:extLst>
          </p:cNvPr>
          <p:cNvSpPr txBox="1">
            <a:spLocks/>
          </p:cNvSpPr>
          <p:nvPr/>
        </p:nvSpPr>
        <p:spPr>
          <a:xfrm>
            <a:off x="457200" y="1988840"/>
            <a:ext cx="8363272" cy="413732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Food and Beverage (F&amp;B): </a:t>
            </a:r>
            <a:r>
              <a:rPr lang="en-US" sz="2600" dirty="0">
                <a:solidFill>
                  <a:schemeClr val="tx1"/>
                </a:solidFill>
                <a:latin typeface="Cambria" panose="02040503050406030204" pitchFamily="18" charset="0"/>
                <a:cs typeface="Arial" panose="020B0604020202020204" pitchFamily="34" charset="0"/>
              </a:rPr>
              <a:t>Banquet sangat </a:t>
            </a:r>
            <a:r>
              <a:rPr lang="en-US" sz="2600" dirty="0" err="1">
                <a:solidFill>
                  <a:schemeClr val="tx1"/>
                </a:solidFill>
                <a:latin typeface="Cambria" panose="02040503050406030204" pitchFamily="18" charset="0"/>
                <a:cs typeface="Arial" panose="020B0604020202020204" pitchFamily="34" charset="0"/>
              </a:rPr>
              <a:t>bergantung</a:t>
            </a:r>
            <a:r>
              <a:rPr lang="en-US" sz="2600" dirty="0">
                <a:solidFill>
                  <a:schemeClr val="tx1"/>
                </a:solidFill>
                <a:latin typeface="Cambria" panose="02040503050406030204" pitchFamily="18" charset="0"/>
                <a:cs typeface="Arial" panose="020B0604020202020204" pitchFamily="34" charset="0"/>
              </a:rPr>
              <a:t> pada </a:t>
            </a:r>
            <a:r>
              <a:rPr lang="en-US" sz="2600" dirty="0" err="1">
                <a:solidFill>
                  <a:schemeClr val="tx1"/>
                </a:solidFill>
                <a:latin typeface="Cambria" panose="02040503050406030204" pitchFamily="18" charset="0"/>
                <a:cs typeface="Arial" panose="020B0604020202020204" pitchFamily="34" charset="0"/>
              </a:rPr>
              <a:t>tim</a:t>
            </a:r>
            <a:r>
              <a:rPr lang="en-US" sz="2600" dirty="0">
                <a:solidFill>
                  <a:schemeClr val="tx1"/>
                </a:solidFill>
                <a:latin typeface="Cambria" panose="02040503050406030204" pitchFamily="18" charset="0"/>
                <a:cs typeface="Arial" panose="020B0604020202020204" pitchFamily="34" charset="0"/>
              </a:rPr>
              <a:t> F&amp;B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penyediaan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makanan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Kolaborasi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menyiapkan</a:t>
            </a:r>
            <a:r>
              <a:rPr lang="en-US" sz="2600" dirty="0">
                <a:solidFill>
                  <a:schemeClr val="tx1"/>
                </a:solidFill>
                <a:latin typeface="Cambria" panose="02040503050406030204" pitchFamily="18" charset="0"/>
                <a:cs typeface="Arial" panose="020B0604020202020204" pitchFamily="34" charset="0"/>
              </a:rPr>
              <a:t> menu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permintaan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klien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makanan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disajikan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waktu</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Housekeeping:</a:t>
            </a:r>
            <a:r>
              <a:rPr lang="en-US" sz="2600" dirty="0">
                <a:solidFill>
                  <a:schemeClr val="tx1"/>
                </a:solidFill>
                <a:latin typeface="Cambria" panose="02040503050406030204" pitchFamily="18" charset="0"/>
                <a:cs typeface="Arial" panose="020B0604020202020204" pitchFamily="34" charset="0"/>
              </a:rPr>
              <a:t> Tim housekeeping </a:t>
            </a:r>
            <a:r>
              <a:rPr lang="en-US" sz="2600" dirty="0" err="1">
                <a:solidFill>
                  <a:schemeClr val="tx1"/>
                </a:solidFill>
                <a:latin typeface="Cambria" panose="02040503050406030204" pitchFamily="18" charset="0"/>
                <a:cs typeface="Arial" panose="020B0604020202020204" pitchFamily="34" charset="0"/>
              </a:rPr>
              <a:t>bertanggung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jawab</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kebersihan</a:t>
            </a:r>
            <a:r>
              <a:rPr lang="en-US" sz="2600" dirty="0">
                <a:solidFill>
                  <a:schemeClr val="tx1"/>
                </a:solidFill>
                <a:latin typeface="Cambria" panose="02040503050406030204" pitchFamily="18" charset="0"/>
                <a:cs typeface="Arial" panose="020B0604020202020204" pitchFamily="34" charset="0"/>
              </a:rPr>
              <a:t> area banquet,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sebelum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maupun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setelah</a:t>
            </a:r>
            <a:r>
              <a:rPr lang="en-US" sz="2600" dirty="0">
                <a:solidFill>
                  <a:schemeClr val="tx1"/>
                </a:solidFill>
                <a:latin typeface="Cambria" panose="02040503050406030204" pitchFamily="18" charset="0"/>
                <a:cs typeface="Arial" panose="020B0604020202020204" pitchFamily="34" charset="0"/>
              </a:rPr>
              <a:t> acara </a:t>
            </a:r>
            <a:r>
              <a:rPr lang="en-US" sz="2600" dirty="0" err="1">
                <a:solidFill>
                  <a:schemeClr val="tx1"/>
                </a:solidFill>
                <a:latin typeface="Cambria" panose="02040503050406030204" pitchFamily="18" charset="0"/>
                <a:cs typeface="Arial" panose="020B0604020202020204" pitchFamily="34" charset="0"/>
              </a:rPr>
              <a:t>berlangsung</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7563572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71500-9CE4-ECA8-B673-7987F3A4A9E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60932A1-B427-2473-1009-D32616B73351}"/>
              </a:ext>
            </a:extLst>
          </p:cNvPr>
          <p:cNvSpPr txBox="1">
            <a:spLocks/>
          </p:cNvSpPr>
          <p:nvPr/>
        </p:nvSpPr>
        <p:spPr>
          <a:xfrm>
            <a:off x="457200" y="692696"/>
            <a:ext cx="8363272" cy="54334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3. Sales and Marketing: </a:t>
            </a:r>
            <a:r>
              <a:rPr lang="en-US" sz="2600" dirty="0">
                <a:solidFill>
                  <a:schemeClr val="tx1"/>
                </a:solidFill>
                <a:latin typeface="Cambria" panose="02040503050406030204" pitchFamily="18" charset="0"/>
                <a:cs typeface="Arial" panose="020B0604020202020204" pitchFamily="34" charset="0"/>
              </a:rPr>
              <a:t>Bagian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mempromosikan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banquet dan </a:t>
            </a:r>
            <a:r>
              <a:rPr lang="en-US" sz="2600" dirty="0" err="1">
                <a:solidFill>
                  <a:schemeClr val="tx1"/>
                </a:solidFill>
                <a:latin typeface="Cambria" panose="02040503050406030204" pitchFamily="18" charset="0"/>
                <a:cs typeface="Arial" panose="020B0604020202020204" pitchFamily="34" charset="0"/>
              </a:rPr>
              <a:t>mengoordinasikan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pemesanan</a:t>
            </a:r>
            <a:r>
              <a:rPr lang="en-US" sz="2600" dirty="0">
                <a:solidFill>
                  <a:schemeClr val="tx1"/>
                </a:solidFill>
                <a:latin typeface="Cambria" panose="02040503050406030204" pitchFamily="18" charset="0"/>
                <a:cs typeface="Arial" panose="020B0604020202020204" pitchFamily="34" charset="0"/>
              </a:rPr>
              <a:t> acara. </a:t>
            </a:r>
            <a:r>
              <a:rPr lang="en-US" sz="2600" dirty="0" err="1">
                <a:solidFill>
                  <a:schemeClr val="tx1"/>
                </a:solidFill>
                <a:latin typeface="Cambria" panose="02040503050406030204" pitchFamily="18" charset="0"/>
                <a:cs typeface="Arial" panose="020B0604020202020204" pitchFamily="34" charset="0"/>
              </a:rPr>
              <a:t>Mereka</a:t>
            </a:r>
            <a:r>
              <a:rPr lang="en-US" sz="2600" dirty="0">
                <a:solidFill>
                  <a:schemeClr val="tx1"/>
                </a:solidFill>
                <a:latin typeface="Cambria" panose="02040503050406030204" pitchFamily="18" charset="0"/>
                <a:cs typeface="Arial" panose="020B0604020202020204" pitchFamily="34" charset="0"/>
              </a:rPr>
              <a:t> juga </a:t>
            </a:r>
            <a:r>
              <a:rPr lang="en-US" sz="2600" dirty="0" err="1">
                <a:solidFill>
                  <a:schemeClr val="tx1"/>
                </a:solidFill>
                <a:latin typeface="Cambria" panose="02040503050406030204" pitchFamily="18" charset="0"/>
                <a:cs typeface="Arial" panose="020B0604020202020204" pitchFamily="34" charset="0"/>
              </a:rPr>
              <a:t>berperan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berkomunikasi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klien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tentang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kebutuhan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preferensi</a:t>
            </a:r>
            <a:r>
              <a:rPr lang="en-US" sz="2600" dirty="0">
                <a:solidFill>
                  <a:schemeClr val="tx1"/>
                </a:solidFill>
                <a:latin typeface="Cambria" panose="02040503050406030204" pitchFamily="18" charset="0"/>
                <a:cs typeface="Arial" panose="020B0604020202020204" pitchFamily="34" charset="0"/>
              </a:rPr>
              <a:t> acara.</a:t>
            </a: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4. Front Office: </a:t>
            </a:r>
            <a:r>
              <a:rPr lang="en-US" sz="2600" dirty="0">
                <a:solidFill>
                  <a:schemeClr val="tx1"/>
                </a:solidFill>
                <a:latin typeface="Cambria" panose="02040503050406030204" pitchFamily="18" charset="0"/>
                <a:cs typeface="Arial" panose="020B0604020202020204" pitchFamily="34" charset="0"/>
              </a:rPr>
              <a:t>Front office </a:t>
            </a: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informasi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terkait</a:t>
            </a:r>
            <a:r>
              <a:rPr lang="en-US" sz="2600" dirty="0">
                <a:solidFill>
                  <a:schemeClr val="tx1"/>
                </a:solidFill>
                <a:latin typeface="Cambria" panose="02040503050406030204" pitchFamily="18" charset="0"/>
                <a:cs typeface="Arial" panose="020B0604020202020204" pitchFamily="34" charset="0"/>
              </a:rPr>
              <a:t> acara </a:t>
            </a:r>
            <a:r>
              <a:rPr lang="en-US" sz="2600" dirty="0" err="1">
                <a:solidFill>
                  <a:schemeClr val="tx1"/>
                </a:solidFill>
                <a:latin typeface="Cambria" panose="02040503050406030204" pitchFamily="18" charset="0"/>
                <a:cs typeface="Arial" panose="020B0604020202020204" pitchFamily="34" charset="0"/>
              </a:rPr>
              <a:t>tersampaikan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benar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pelanggan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datang</a:t>
            </a:r>
            <a:r>
              <a:rPr lang="en-US" sz="2600" dirty="0">
                <a:solidFill>
                  <a:schemeClr val="tx1"/>
                </a:solidFill>
                <a:latin typeface="Cambria" panose="02040503050406030204" pitchFamily="18" charset="0"/>
                <a:cs typeface="Arial" panose="020B0604020202020204" pitchFamily="34" charset="0"/>
              </a:rPr>
              <a:t>.</a:t>
            </a: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5. </a:t>
            </a:r>
            <a:r>
              <a:rPr lang="id-ID" sz="2600" b="1" dirty="0">
                <a:solidFill>
                  <a:schemeClr val="tx1"/>
                </a:solidFill>
                <a:latin typeface="Cambria" panose="02040503050406030204" pitchFamily="18" charset="0"/>
                <a:cs typeface="Arial" panose="020B0604020202020204" pitchFamily="34" charset="0"/>
              </a:rPr>
              <a:t>Engineering/Maintenance</a:t>
            </a:r>
            <a:r>
              <a:rPr lang="id-ID" sz="2600" dirty="0">
                <a:solidFill>
                  <a:schemeClr val="tx1"/>
                </a:solidFill>
                <a:latin typeface="Cambria" panose="02040503050406030204" pitchFamily="18" charset="0"/>
                <a:cs typeface="Arial" panose="020B0604020202020204" pitchFamily="34" charset="0"/>
              </a:rPr>
              <a:t>: Bagian ini bertanggung jawab dalam memastikan kondisi fasilitas dan peralatan banquet, seperti pencahayaan, pendingin ruangan, dan sound system, bekerja dengan baik.</a:t>
            </a:r>
          </a:p>
        </p:txBody>
      </p:sp>
    </p:spTree>
    <p:extLst>
      <p:ext uri="{BB962C8B-B14F-4D97-AF65-F5344CB8AC3E}">
        <p14:creationId xmlns:p14="http://schemas.microsoft.com/office/powerpoint/2010/main" val="3891797408"/>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12933</TotalTime>
  <Words>851</Words>
  <Application>Microsoft Office PowerPoint</Application>
  <PresentationFormat>On-screen Show (4:3)</PresentationFormat>
  <Paragraphs>112</Paragraphs>
  <Slides>20</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538</cp:revision>
  <cp:lastPrinted>2017-08-29T02:54:51Z</cp:lastPrinted>
  <dcterms:created xsi:type="dcterms:W3CDTF">2010-04-18T12:06:30Z</dcterms:created>
  <dcterms:modified xsi:type="dcterms:W3CDTF">2024-10-31T06:16:04Z</dcterms:modified>
</cp:coreProperties>
</file>