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00" r:id="rId3"/>
    <p:sldId id="334" r:id="rId4"/>
    <p:sldId id="333" r:id="rId5"/>
    <p:sldId id="301" r:id="rId6"/>
    <p:sldId id="310" r:id="rId7"/>
    <p:sldId id="316" r:id="rId8"/>
    <p:sldId id="309" r:id="rId9"/>
    <p:sldId id="313" r:id="rId10"/>
    <p:sldId id="315" r:id="rId11"/>
    <p:sldId id="304" r:id="rId12"/>
    <p:sldId id="317" r:id="rId13"/>
    <p:sldId id="308" r:id="rId14"/>
    <p:sldId id="328" r:id="rId15"/>
    <p:sldId id="329" r:id="rId16"/>
    <p:sldId id="330" r:id="rId17"/>
    <p:sldId id="331" r:id="rId18"/>
    <p:sldId id="332" r:id="rId19"/>
    <p:sldId id="335" r:id="rId20"/>
    <p:sldId id="336" r:id="rId21"/>
    <p:sldId id="299" r:id="rId22"/>
  </p:sldIdLst>
  <p:sldSz cx="9144000" cy="6858000" type="screen4x3"/>
  <p:notesSz cx="7102475" cy="9388475"/>
  <p:custDataLst>
    <p:tags r:id="rId2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77563" autoAdjust="0"/>
  </p:normalViewPr>
  <p:slideViewPr>
    <p:cSldViewPr>
      <p:cViewPr varScale="1">
        <p:scale>
          <a:sx n="49" d="100"/>
          <a:sy n="49" d="100"/>
        </p:scale>
        <p:origin x="165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3/13/2018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773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3/13/2018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56051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73288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err="1" smtClean="0">
                <a:sym typeface="Wingdings" panose="05000000000000000000" pitchFamily="2" charset="2"/>
              </a:rPr>
              <a:t>mengetahui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metode</a:t>
            </a:r>
            <a:r>
              <a:rPr lang="en-US" baseline="0" dirty="0" smtClean="0">
                <a:sym typeface="Wingdings" panose="05000000000000000000" pitchFamily="2" charset="2"/>
              </a:rPr>
              <a:t> </a:t>
            </a:r>
            <a:r>
              <a:rPr lang="en-US" baseline="0" dirty="0" err="1" smtClean="0">
                <a:sym typeface="Wingdings" panose="05000000000000000000" pitchFamily="2" charset="2"/>
              </a:rPr>
              <a:t>belajar</a:t>
            </a:r>
            <a:r>
              <a:rPr lang="en-US" baseline="0" dirty="0" smtClean="0">
                <a:sym typeface="Wingdings" panose="05000000000000000000" pitchFamily="2" charset="2"/>
              </a:rPr>
              <a:t> yang </a:t>
            </a:r>
            <a:r>
              <a:rPr lang="en-US" baseline="0" dirty="0" err="1" smtClean="0">
                <a:sym typeface="Wingdings" panose="05000000000000000000" pitchFamily="2" charset="2"/>
              </a:rPr>
              <a:t>cocok</a:t>
            </a:r>
            <a:r>
              <a:rPr lang="en-US" baseline="0" dirty="0" smtClean="0">
                <a:sym typeface="Wingdings" panose="05000000000000000000" pitchFamily="2" charset="2"/>
              </a:rPr>
              <a:t> di </a:t>
            </a:r>
            <a:r>
              <a:rPr lang="en-US" baseline="0" dirty="0" err="1" smtClean="0">
                <a:sym typeface="Wingdings" panose="05000000000000000000" pitchFamily="2" charset="2"/>
              </a:rPr>
              <a:t>kelas</a:t>
            </a:r>
            <a:endParaRPr lang="en-US" dirty="0" smtClean="0">
              <a:sym typeface="Wingdings" panose="05000000000000000000" pitchFamily="2" charset="2"/>
            </a:endParaRPr>
          </a:p>
          <a:p>
            <a:endParaRPr lang="en-US" dirty="0" smtClean="0">
              <a:sym typeface="Wingdings" panose="05000000000000000000" pitchFamily="2" charset="2"/>
            </a:endParaRPr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karir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membimbing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individu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memilih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jurusan</a:t>
            </a:r>
            <a:r>
              <a:rPr lang="en-US" dirty="0" smtClean="0">
                <a:sym typeface="Wingdings" panose="05000000000000000000" pitchFamily="2" charset="2"/>
              </a:rPr>
              <a:t>, </a:t>
            </a:r>
            <a:r>
              <a:rPr lang="en-US" dirty="0" err="1" smtClean="0">
                <a:sym typeface="Wingdings" panose="05000000000000000000" pitchFamily="2" charset="2"/>
              </a:rPr>
              <a:t>bidang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pekerjaan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jenis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pekerjaan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yng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cocok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249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39608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88306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lbum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/>
          </p:nvPr>
        </p:nvSpPr>
        <p:spPr>
          <a:xfrm>
            <a:off x="752669" y="4572000"/>
            <a:ext cx="7781731" cy="990600"/>
          </a:xfrm>
        </p:spPr>
        <p:txBody>
          <a:bodyPr bIns="0" anchor="b"/>
          <a:lstStyle>
            <a:lvl1pPr>
              <a:defRPr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/>
          </p:nvPr>
        </p:nvSpPr>
        <p:spPr>
          <a:xfrm>
            <a:off x="752669" y="5600700"/>
            <a:ext cx="7772400" cy="838200"/>
          </a:xfrm>
        </p:spPr>
        <p:txBody>
          <a:bodyPr tIns="0"/>
          <a:lstStyle>
            <a:lvl1pPr>
              <a:buFontTx/>
              <a:buNone/>
              <a:defRPr sz="180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9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1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8DA1E18-4D1E-4E87-AB15-0BB7B9BEB2CD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wedg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857364"/>
            <a:ext cx="9144000" cy="298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CHAPTER 2</a:t>
            </a:r>
            <a:endParaRPr lang="en-US" sz="40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MENGENAL</a:t>
            </a:r>
            <a:endParaRPr lang="en-US" sz="5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DAN MENERIMA </a:t>
            </a:r>
            <a:r>
              <a:rPr lang="id-ID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DIRI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9/14/2015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Flowchart: Process 4"/>
          <p:cNvSpPr/>
          <p:nvPr/>
        </p:nvSpPr>
        <p:spPr>
          <a:xfrm>
            <a:off x="428596" y="1571612"/>
            <a:ext cx="4143404" cy="857256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Type </a:t>
            </a:r>
            <a:r>
              <a:rPr lang="en-US" sz="3200" b="1" dirty="0" err="1" smtClean="0"/>
              <a:t>interaksi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sosial</a:t>
            </a:r>
            <a:endParaRPr lang="en-US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3000364" y="357166"/>
            <a:ext cx="1877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mbti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86446" y="1428736"/>
            <a:ext cx="292895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Introvert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5786446" y="2000240"/>
            <a:ext cx="292895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Extrovert</a:t>
            </a:r>
            <a:endParaRPr lang="en-US" sz="2800" b="1" dirty="0"/>
          </a:p>
        </p:txBody>
      </p:sp>
      <p:sp>
        <p:nvSpPr>
          <p:cNvPr id="9" name="Right Arrow 8"/>
          <p:cNvSpPr/>
          <p:nvPr/>
        </p:nvSpPr>
        <p:spPr>
          <a:xfrm>
            <a:off x="4786314" y="1785926"/>
            <a:ext cx="714380" cy="428628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Process 9"/>
          <p:cNvSpPr/>
          <p:nvPr/>
        </p:nvSpPr>
        <p:spPr>
          <a:xfrm>
            <a:off x="428596" y="2857496"/>
            <a:ext cx="4143404" cy="857256"/>
          </a:xfrm>
          <a:prstGeom prst="flowChart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Dalam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memperoleh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informasi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1" name="Flowchart: Process 10"/>
          <p:cNvSpPr/>
          <p:nvPr/>
        </p:nvSpPr>
        <p:spPr>
          <a:xfrm>
            <a:off x="428596" y="4143380"/>
            <a:ext cx="4143404" cy="857256"/>
          </a:xfrm>
          <a:prstGeom prst="flowChartProces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Dalam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membuat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keputusan</a:t>
            </a:r>
            <a:endParaRPr lang="en-US" sz="3200" b="1" dirty="0"/>
          </a:p>
        </p:txBody>
      </p:sp>
      <p:sp>
        <p:nvSpPr>
          <p:cNvPr id="12" name="Flowchart: Process 11"/>
          <p:cNvSpPr/>
          <p:nvPr/>
        </p:nvSpPr>
        <p:spPr>
          <a:xfrm>
            <a:off x="428596" y="5429264"/>
            <a:ext cx="4143404" cy="857256"/>
          </a:xfrm>
          <a:prstGeom prst="flowChartProces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Gaya </a:t>
            </a:r>
            <a:r>
              <a:rPr lang="en-US" sz="3200" b="1" dirty="0" err="1" smtClean="0"/>
              <a:t>pengambilan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keputusan</a:t>
            </a:r>
            <a:endParaRPr lang="en-US" sz="3200" b="1" dirty="0"/>
          </a:p>
        </p:txBody>
      </p:sp>
      <p:sp>
        <p:nvSpPr>
          <p:cNvPr id="13" name="Rectangle 12"/>
          <p:cNvSpPr/>
          <p:nvPr/>
        </p:nvSpPr>
        <p:spPr>
          <a:xfrm>
            <a:off x="5786446" y="2714620"/>
            <a:ext cx="2928958" cy="42862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Sensing</a:t>
            </a:r>
            <a:endParaRPr lang="en-US" sz="2800" b="1" dirty="0"/>
          </a:p>
        </p:txBody>
      </p:sp>
      <p:sp>
        <p:nvSpPr>
          <p:cNvPr id="14" name="Rectangle 13"/>
          <p:cNvSpPr/>
          <p:nvPr/>
        </p:nvSpPr>
        <p:spPr>
          <a:xfrm>
            <a:off x="5786446" y="3286124"/>
            <a:ext cx="2928958" cy="42862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Intuitive</a:t>
            </a:r>
            <a:endParaRPr lang="en-US" sz="2800" b="1" dirty="0"/>
          </a:p>
        </p:txBody>
      </p:sp>
      <p:sp>
        <p:nvSpPr>
          <p:cNvPr id="15" name="Rectangle 14"/>
          <p:cNvSpPr/>
          <p:nvPr/>
        </p:nvSpPr>
        <p:spPr>
          <a:xfrm>
            <a:off x="5786446" y="4000504"/>
            <a:ext cx="2928958" cy="4286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Feeling</a:t>
            </a:r>
            <a:endParaRPr lang="en-US" sz="2800" b="1" dirty="0"/>
          </a:p>
        </p:txBody>
      </p:sp>
      <p:sp>
        <p:nvSpPr>
          <p:cNvPr id="16" name="Rectangle 15"/>
          <p:cNvSpPr/>
          <p:nvPr/>
        </p:nvSpPr>
        <p:spPr>
          <a:xfrm>
            <a:off x="5786446" y="4572008"/>
            <a:ext cx="2928958" cy="4286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Thinking</a:t>
            </a:r>
            <a:endParaRPr lang="en-US" sz="2800" b="1" dirty="0"/>
          </a:p>
        </p:txBody>
      </p:sp>
      <p:sp>
        <p:nvSpPr>
          <p:cNvPr id="17" name="Rectangle 16"/>
          <p:cNvSpPr/>
          <p:nvPr/>
        </p:nvSpPr>
        <p:spPr>
          <a:xfrm>
            <a:off x="5786446" y="5357826"/>
            <a:ext cx="2928958" cy="42862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Perceptive</a:t>
            </a:r>
            <a:endParaRPr lang="en-US" sz="2800" b="1" dirty="0"/>
          </a:p>
        </p:txBody>
      </p:sp>
      <p:sp>
        <p:nvSpPr>
          <p:cNvPr id="18" name="Rectangle 17"/>
          <p:cNvSpPr/>
          <p:nvPr/>
        </p:nvSpPr>
        <p:spPr>
          <a:xfrm>
            <a:off x="5786446" y="5929330"/>
            <a:ext cx="2928958" cy="42862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Judgmental</a:t>
            </a:r>
            <a:endParaRPr lang="en-US" sz="2800" b="1" dirty="0"/>
          </a:p>
        </p:txBody>
      </p:sp>
      <p:sp>
        <p:nvSpPr>
          <p:cNvPr id="19" name="Right Arrow 18"/>
          <p:cNvSpPr/>
          <p:nvPr/>
        </p:nvSpPr>
        <p:spPr>
          <a:xfrm>
            <a:off x="4786314" y="5643578"/>
            <a:ext cx="714380" cy="428628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4786314" y="4429132"/>
            <a:ext cx="714380" cy="428628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4786314" y="3000372"/>
            <a:ext cx="714380" cy="428628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BAKAT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Bakat merupakan potensi yang dimiliki oleh seseorang sebagai bawaan sejak lahir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Bakat adalah suatu bentuk kemampuan khusus, yang memungkinkan seseorang memperoleh keuntungan dari hasil pelatihannya sampai satu tingkat lebih tinggi</a:t>
            </a:r>
          </a:p>
          <a:p>
            <a:pPr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Bakat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merupakan suatu karakteristik unik individu yang membuatnya mampu melakukan suatu aktivitas dan tugas secara mudah dan sukses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C1C-4B63-480A-A702-8F1EC5983B72}" type="slidenum">
              <a:rPr lang="en-US"/>
              <a:pPr/>
              <a:t>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id-ID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1026" name="Picture 2" descr="F:\LAMPUNG\GALERY PAPA\KARIKATUR\Profesional-1-300x22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982498"/>
            <a:ext cx="4214842" cy="3161132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28596" y="571480"/>
            <a:ext cx="80010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Tiap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orang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memiliki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keprbadian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watak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karakter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sifat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kecerdasan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8596" y="1780278"/>
            <a:ext cx="80010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Kecerdasan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untuk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mengolah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diri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merupakan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kunci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kesuksesan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r>
              <a:rPr lang="en-US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32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3857620" y="357166"/>
            <a:ext cx="37147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PENUGASAN</a:t>
            </a:r>
            <a:endParaRPr lang="en-US" sz="4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7" name="Date Placeholder 12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9/14/2015</a:t>
            </a:r>
            <a:endParaRPr lang="en-US" dirty="0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28596" y="1428736"/>
            <a:ext cx="34339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Kenali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dirimu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71538" y="2285992"/>
            <a:ext cx="534793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Ciri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fisik</a:t>
            </a:r>
            <a:endParaRPr lang="en-US" sz="36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Kepribadian</a:t>
            </a:r>
            <a:endParaRPr lang="en-US" sz="36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Watak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/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Temperamen</a:t>
            </a:r>
            <a:endParaRPr lang="en-US" sz="36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Bakat</a:t>
            </a: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Kekuatan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-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kelemahan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428596" y="2357430"/>
            <a:ext cx="8229600" cy="279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id-ID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Suatu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sikap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memandang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diri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sendiri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sebagaimana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adanya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dan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memperlakukannya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secara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baik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disertai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rasa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senang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serta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bangga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sambil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terus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mengusahakan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kemajuannya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</a:t>
            </a:r>
            <a:endParaRPr kumimoji="0" lang="id-ID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609600" y="5714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Menerima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diri</a:t>
            </a:r>
            <a:endParaRPr kumimoji="0" lang="en-US" sz="60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Cara Menerima Diri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609600" y="1493838"/>
            <a:ext cx="822960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Selalu syukuri apa yang telah dimiliki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Jangan terlalu sering mengkritik diri sendiri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Terima pujian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Luangkan waktu bersama orang-orang positif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Tanamkan pikiran kita akan berhasil dan bahagia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Membaca buku-buku pengembangan kepribadian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Berusaha menggali potensi yang terbaik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609600" y="1709738"/>
            <a:ext cx="8229600" cy="456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-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Merasa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senang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terhadap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diri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sendiri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-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Merasa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lebih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berharga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-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Menerima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kelebihan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kekurangan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-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Percaya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diri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-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Membangun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sikap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positif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terhadap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diri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sendiri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-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Mampu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menerima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orang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lain</a:t>
            </a: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Manfaat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menerima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diri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9E4F03-9016-4A7D-A7EC-9B1B92041B6E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Character Building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5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8/30/2010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Etika Profesi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BB9DD-AED3-4587-A805-96DD90910B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34" y="785794"/>
            <a:ext cx="814393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Tuhan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memberi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bekal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kemampuan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sesuai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dengan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apa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yang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dibutuhkan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0034" y="2228671"/>
            <a:ext cx="81439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Tugas</a:t>
            </a:r>
            <a:r>
              <a:rPr lang="en-US" sz="3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manusia</a:t>
            </a:r>
            <a:r>
              <a:rPr lang="en-US" sz="3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adalah</a:t>
            </a:r>
            <a:r>
              <a:rPr lang="en-US" sz="3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memanfaatkan</a:t>
            </a:r>
            <a:r>
              <a:rPr lang="en-US" sz="3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potensi</a:t>
            </a:r>
            <a:r>
              <a:rPr lang="en-US" sz="3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yang </a:t>
            </a:r>
            <a:r>
              <a:rPr lang="en-US" sz="36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dimiliki</a:t>
            </a:r>
            <a:r>
              <a:rPr lang="en-US" sz="3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untuk</a:t>
            </a:r>
            <a:r>
              <a:rPr lang="en-US" sz="3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mengukir</a:t>
            </a:r>
            <a:r>
              <a:rPr lang="en-US" sz="3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sejarah</a:t>
            </a:r>
            <a:r>
              <a:rPr lang="en-US" sz="3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hidup</a:t>
            </a:r>
            <a:r>
              <a:rPr lang="en-US" sz="3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endParaRPr lang="en-US" sz="36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0034" y="4371811"/>
            <a:ext cx="814393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cap="none" spc="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Tapi</a:t>
            </a:r>
            <a:r>
              <a:rPr lang="en-US" sz="36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600" b="1" cap="none" spc="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tidak</a:t>
            </a:r>
            <a:r>
              <a:rPr lang="en-US" sz="36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semua</a:t>
            </a:r>
            <a:r>
              <a:rPr lang="en-US" sz="36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orang</a:t>
            </a:r>
            <a:r>
              <a:rPr lang="en-US" sz="36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mampu</a:t>
            </a:r>
            <a:r>
              <a:rPr lang="en-US" sz="36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membuat</a:t>
            </a:r>
            <a:r>
              <a:rPr lang="en-US" sz="36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sejarah</a:t>
            </a:r>
            <a:r>
              <a:rPr lang="en-US" sz="36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yang </a:t>
            </a:r>
            <a:r>
              <a:rPr lang="en-US" sz="3600" b="1" cap="none" spc="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baik</a:t>
            </a:r>
            <a:r>
              <a:rPr lang="en-US" sz="36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 </a:t>
            </a:r>
            <a:endParaRPr lang="en-US" sz="36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5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8/30/2010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Etika Profesi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BB9DD-AED3-4587-A805-96DD90910B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714356"/>
            <a:ext cx="835824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Hanya</a:t>
            </a:r>
            <a:r>
              <a:rPr lang="en-U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orang</a:t>
            </a:r>
            <a:r>
              <a:rPr lang="en-U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yang </a:t>
            </a:r>
            <a:r>
              <a:rPr lang="en-US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memahami</a:t>
            </a:r>
            <a:r>
              <a:rPr lang="en-U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dirinya</a:t>
            </a:r>
            <a:r>
              <a:rPr lang="en-US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lah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yang </a:t>
            </a:r>
            <a:r>
              <a:rPr lang="en-US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akan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mengukir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sejarah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dirinya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dengan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benar</a:t>
            </a:r>
            <a:endParaRPr lang="en-US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428596" y="357166"/>
            <a:ext cx="528641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T</a:t>
            </a:r>
            <a:r>
              <a:rPr lang="id-ID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UGAS</a:t>
            </a:r>
            <a:endParaRPr lang="en-US" sz="6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57158" y="1465162"/>
            <a:ext cx="860269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BUATLAH POSTER</a:t>
            </a:r>
          </a:p>
          <a:p>
            <a:r>
              <a:rPr lang="en-US" sz="36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Tentukan</a:t>
            </a:r>
            <a:r>
              <a:rPr lang="en-US" sz="36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3 </a:t>
            </a:r>
            <a:r>
              <a:rPr lang="en-US" sz="36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alternatif</a:t>
            </a:r>
            <a:r>
              <a:rPr lang="en-US" sz="36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profesi</a:t>
            </a:r>
            <a:r>
              <a:rPr lang="en-US" sz="36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masa</a:t>
            </a:r>
            <a:r>
              <a:rPr lang="en-US" sz="36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depan</a:t>
            </a:r>
            <a:r>
              <a:rPr lang="en-US" sz="36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Anda</a:t>
            </a:r>
            <a:endParaRPr lang="en-US" sz="36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7158" y="3000372"/>
            <a:ext cx="835824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Uraikan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apa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rencana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Anda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untuk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mewujudkan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obsesi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Anda</a:t>
            </a:r>
            <a:endParaRPr lang="en-US" sz="40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Buat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rencana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upaya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yang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dapat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dikerjakan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dalam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3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tahun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depan</a:t>
            </a:r>
            <a:endParaRPr lang="en-US" sz="40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29124" y="357166"/>
            <a:ext cx="44113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4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Mengenal</a:t>
            </a:r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Diri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500063" y="1604082"/>
            <a:ext cx="8143875" cy="35394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Kenali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diri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Anda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1" eaLnBrk="0" hangingPunct="0">
              <a:buFont typeface="Arial" pitchFamily="34" charset="0"/>
              <a:buChar char="•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kekhasan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fisik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lvl="1" eaLnBrk="0" hangingPunct="0">
              <a:buFont typeface="Arial" pitchFamily="34" charset="0"/>
              <a:buChar char="•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kepribadian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lvl="1" eaLnBrk="0" hangingPunct="0">
              <a:buFont typeface="Arial" pitchFamily="34" charset="0"/>
              <a:buChar char="•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Watak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lvl="1" eaLnBrk="0" hangingPunct="0">
              <a:buFont typeface="Arial" pitchFamily="34" charset="0"/>
              <a:buChar char="•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Temperamen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lvl="1" eaLnBrk="0" hangingPunct="0">
              <a:buFont typeface="Arial" pitchFamily="34" charset="0"/>
              <a:buChar char="•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bakat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bakat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lvl="1" eaLnBrk="0" hangingPunct="0">
              <a:buFont typeface="Arial" pitchFamily="34" charset="0"/>
              <a:buChar char="•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kekuatan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kelemahan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ooter Placeholder 11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/>
            <a:r>
              <a:rPr lang="id-ID" sz="1200" dirty="0" smtClean="0">
                <a:solidFill>
                  <a:srgbClr val="898989"/>
                </a:solidFill>
                <a:latin typeface="Calibri" pitchFamily="34" charset="0"/>
              </a:rPr>
              <a:t>Character Building</a:t>
            </a:r>
            <a:endParaRPr 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4" name="Slide Number Placeholder 1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E939406-0D30-4B49-BC18-EBDBB02746DC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2980606" y="-103188"/>
            <a:ext cx="3096344" cy="16561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PSIKOLOG</a:t>
            </a:r>
            <a:endParaRPr lang="en-US" dirty="0"/>
          </a:p>
        </p:txBody>
      </p:sp>
      <p:sp>
        <p:nvSpPr>
          <p:cNvPr id="6" name="5-Point Star 5"/>
          <p:cNvSpPr/>
          <p:nvPr/>
        </p:nvSpPr>
        <p:spPr>
          <a:xfrm>
            <a:off x="6051798" y="5184"/>
            <a:ext cx="2912690" cy="16236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Dosen</a:t>
            </a:r>
            <a:endParaRPr lang="en-US" dirty="0"/>
          </a:p>
        </p:txBody>
      </p:sp>
      <p:sp>
        <p:nvSpPr>
          <p:cNvPr id="7" name="5-Point Star 6"/>
          <p:cNvSpPr/>
          <p:nvPr/>
        </p:nvSpPr>
        <p:spPr>
          <a:xfrm>
            <a:off x="-5468" y="0"/>
            <a:ext cx="3127052" cy="18722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Memmiliki</a:t>
            </a:r>
            <a:r>
              <a:rPr lang="en-US" dirty="0" smtClean="0"/>
              <a:t> BIRO PSI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3067521" y="5242768"/>
            <a:ext cx="2518792" cy="129614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LULUS S1 3,5 </a:t>
            </a:r>
            <a:r>
              <a:rPr lang="en-US" dirty="0" err="1" smtClean="0"/>
              <a:t>Thn</a:t>
            </a:r>
            <a:endParaRPr lang="en-US" dirty="0" smtClean="0"/>
          </a:p>
          <a:p>
            <a:pPr algn="ctr"/>
            <a:r>
              <a:rPr lang="en-US" dirty="0" smtClean="0"/>
              <a:t>IP 3,5</a:t>
            </a:r>
          </a:p>
          <a:p>
            <a:pPr algn="ctr"/>
            <a:r>
              <a:rPr lang="en-US" dirty="0" smtClean="0"/>
              <a:t>CUMLAUDE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856470" y="2781287"/>
            <a:ext cx="255265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S2 </a:t>
            </a:r>
            <a:r>
              <a:rPr lang="en-US" dirty="0" err="1" smtClean="0"/>
              <a:t>Psikologi</a:t>
            </a:r>
            <a:endParaRPr lang="en-US" dirty="0" smtClean="0"/>
          </a:p>
          <a:p>
            <a:pPr algn="ctr"/>
            <a:r>
              <a:rPr lang="en-US" dirty="0" smtClean="0"/>
              <a:t>Les Bhs INGGRIS</a:t>
            </a:r>
          </a:p>
          <a:p>
            <a:pPr algn="ctr"/>
            <a:r>
              <a:rPr lang="en-US" dirty="0" smtClean="0"/>
              <a:t>LULUS 2 THN</a:t>
            </a:r>
          </a:p>
          <a:p>
            <a:pPr algn="ctr"/>
            <a:r>
              <a:rPr lang="en-US" dirty="0" smtClean="0"/>
              <a:t>IPK 3,77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8" idx="0"/>
          </p:cNvCxnSpPr>
          <p:nvPr/>
        </p:nvCxnSpPr>
        <p:spPr>
          <a:xfrm flipV="1">
            <a:off x="4326917" y="4112720"/>
            <a:ext cx="0" cy="1130048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885841" y="2563800"/>
            <a:ext cx="3244603" cy="42955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HOW TO GET IT !!!</a:t>
            </a:r>
          </a:p>
          <a:p>
            <a:pPr marL="285750" indent="-285750" algn="ctr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Jadwal</a:t>
            </a:r>
            <a:r>
              <a:rPr lang="en-US" dirty="0" smtClean="0"/>
              <a:t> HARIAN</a:t>
            </a:r>
          </a:p>
          <a:p>
            <a:pPr marL="285750" indent="-285750" algn="ctr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dirty="0" err="1" smtClean="0"/>
              <a:t>Mengikuti</a:t>
            </a:r>
            <a:r>
              <a:rPr lang="en-US" dirty="0" smtClean="0"/>
              <a:t> Les </a:t>
            </a:r>
            <a:r>
              <a:rPr lang="en-US" dirty="0" err="1" smtClean="0"/>
              <a:t>Inggris</a:t>
            </a:r>
            <a:endParaRPr lang="en-US" dirty="0" smtClean="0"/>
          </a:p>
          <a:p>
            <a:pPr marL="285750" indent="-285750" algn="ctr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dirty="0" err="1" smtClean="0"/>
              <a:t>Sholat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endParaRPr lang="en-US" dirty="0" smtClean="0"/>
          </a:p>
          <a:p>
            <a:pPr marL="285750" indent="-285750" algn="ctr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dirty="0" err="1" smtClean="0"/>
              <a:t>Evaluasi</a:t>
            </a:r>
            <a:r>
              <a:rPr lang="en-US" dirty="0" smtClean="0"/>
              <a:t> IP </a:t>
            </a:r>
            <a:r>
              <a:rPr lang="en-US" dirty="0" err="1" smtClean="0"/>
              <a:t>setiap</a:t>
            </a:r>
            <a:r>
              <a:rPr lang="en-US" dirty="0" smtClean="0"/>
              <a:t> semester</a:t>
            </a:r>
          </a:p>
          <a:p>
            <a:pPr marL="285750" indent="-285750" algn="ctr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BEM </a:t>
            </a:r>
            <a:r>
              <a:rPr lang="en-US" dirty="0" err="1" smtClean="0"/>
              <a:t>diluar</a:t>
            </a:r>
            <a:r>
              <a:rPr lang="en-US" dirty="0" smtClean="0"/>
              <a:t> JAM </a:t>
            </a:r>
            <a:r>
              <a:rPr lang="en-US" dirty="0" err="1" smtClean="0"/>
              <a:t>kuliah</a:t>
            </a:r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 rot="13263143">
            <a:off x="1417962" y="2391624"/>
            <a:ext cx="1692151" cy="32445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17" name="Right Arrow 16"/>
          <p:cNvSpPr/>
          <p:nvPr/>
        </p:nvSpPr>
        <p:spPr>
          <a:xfrm rot="16200000">
            <a:off x="3769788" y="1908029"/>
            <a:ext cx="1131438" cy="3390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18856538">
            <a:off x="5013912" y="2255877"/>
            <a:ext cx="1908557" cy="37216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730" name="Picture 2" descr="Image result for karikatur orang wisu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39" t="-265308" r="9507" b="265308"/>
          <a:stretch/>
        </p:blipFill>
        <p:spPr bwMode="auto">
          <a:xfrm>
            <a:off x="1403648" y="-868363"/>
            <a:ext cx="1276052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2" name="Picture 4" descr="Image result for karikatur orang wisu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74" y="3556356"/>
            <a:ext cx="2483470" cy="248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125019"/>
      </p:ext>
    </p:extLst>
  </p:cSld>
  <p:clrMapOvr>
    <a:masterClrMapping/>
  </p:clrMapOvr>
  <p:transition spd="slow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3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905000" y="0"/>
            <a:ext cx="505779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TIPE</a:t>
            </a:r>
            <a:r>
              <a:rPr lang="en-US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FISIK</a:t>
            </a:r>
          </a:p>
          <a:p>
            <a:pPr algn="ctr"/>
            <a:r>
              <a:rPr lang="en-US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</a:t>
            </a:r>
            <a:r>
              <a:rPr lang="en-US" sz="4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Kretschemer</a:t>
            </a:r>
            <a:r>
              <a:rPr lang="en-US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  <a:endParaRPr lang="en-US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5800" y="1493460"/>
            <a:ext cx="20229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Atletis</a:t>
            </a:r>
            <a:endParaRPr lang="en-US" sz="5400" b="1" cap="none" spc="0" dirty="0">
              <a:ln w="11430"/>
              <a:solidFill>
                <a:sysClr val="windowText" lastClr="0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733800" y="1569660"/>
            <a:ext cx="18309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Picnis</a:t>
            </a:r>
            <a:endParaRPr lang="en-US" sz="5400" b="1" cap="none" spc="0" dirty="0">
              <a:ln w="11430"/>
              <a:solidFill>
                <a:sysClr val="windowText" lastClr="0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324600" y="1569660"/>
            <a:ext cx="22699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Astenis</a:t>
            </a:r>
            <a:endParaRPr lang="en-US" sz="5400" b="1" cap="none" spc="0" dirty="0">
              <a:ln w="11430"/>
              <a:solidFill>
                <a:sysClr val="windowText" lastClr="0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2" name="Picture 2" descr="F:\LAMPUNG\KAMPUS\DARMAJAYA\KBK\PERANGKAT KULIAH\PERANGKAT 2016\PERANGKAT CHARACTER BUILDING\atlet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2686788"/>
            <a:ext cx="2390804" cy="2726230"/>
          </a:xfrm>
          <a:prstGeom prst="rect">
            <a:avLst/>
          </a:prstGeom>
          <a:noFill/>
        </p:spPr>
      </p:pic>
      <p:pic>
        <p:nvPicPr>
          <p:cNvPr id="23" name="Picture 2" descr="F:\LAMPUNG\KAMPUS\DARMAJAYA\KBK\PERANGKAT KULIAH\PERANGKAT 2016\PERANGKAT CHARACTER BUILDING\Pikni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0412" y="2394716"/>
            <a:ext cx="2238388" cy="34421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" descr="F:\LAMPUNG\KAMPUS\DARMAJAYA\KBK\PERANGKAT KULIAH\PERANGKAT 2016\PERANGKAT CHARACTER BUILDING\astenis.jpg"/>
          <p:cNvPicPr>
            <a:picLocks noChangeAspect="1" noChangeArrowheads="1"/>
          </p:cNvPicPr>
          <p:nvPr/>
        </p:nvPicPr>
        <p:blipFill>
          <a:blip r:embed="rId4"/>
          <a:srcRect l="6638" r="17116"/>
          <a:stretch>
            <a:fillRect/>
          </a:stretch>
        </p:blipFill>
        <p:spPr bwMode="auto">
          <a:xfrm>
            <a:off x="5943600" y="2636460"/>
            <a:ext cx="2752867" cy="2707902"/>
          </a:xfrm>
          <a:prstGeom prst="rect">
            <a:avLst/>
          </a:prstGeom>
          <a:noFill/>
        </p:spPr>
      </p:pic>
      <p:sp>
        <p:nvSpPr>
          <p:cNvPr id="25" name="Rectangle 24"/>
          <p:cNvSpPr/>
          <p:nvPr/>
        </p:nvSpPr>
        <p:spPr>
          <a:xfrm>
            <a:off x="1066800" y="5783759"/>
            <a:ext cx="693959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Dysplas</a:t>
            </a:r>
            <a:r>
              <a:rPr lang="en-US" sz="4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tic</a:t>
            </a:r>
            <a:r>
              <a:rPr lang="en-US" sz="40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(yang </a:t>
            </a:r>
            <a:r>
              <a:rPr lang="en-US" sz="32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tidak</a:t>
            </a:r>
            <a:r>
              <a:rPr lang="en-US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masuk</a:t>
            </a:r>
            <a:r>
              <a:rPr lang="en-US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3 </a:t>
            </a:r>
            <a:r>
              <a:rPr lang="en-US" sz="32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tipe</a:t>
            </a:r>
            <a:r>
              <a:rPr lang="en-US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  <a:endParaRPr lang="en-US" sz="40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5" name="Picture 3" descr="F:\LAMPUNG\KAMPUS\DARMAJAYA\KBK\PERANGKAT KULIAH\PERANGKAT 2016\PERANGKAT CHARACTER BUILDING\GAMBAR\13692459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00108"/>
            <a:ext cx="7231430" cy="5432567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411735" y="214290"/>
            <a:ext cx="616066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Menurut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Whiliam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H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Seldon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/>
          </p:cNvSpPr>
          <p:nvPr>
            <p:ph type="title"/>
          </p:nvPr>
        </p:nvSpPr>
        <p:spPr>
          <a:xfrm>
            <a:off x="142844" y="71414"/>
            <a:ext cx="3043230" cy="725470"/>
          </a:xfrm>
        </p:spPr>
        <p:txBody>
          <a:bodyPr/>
          <a:lstStyle/>
          <a:p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Kepribadian</a:t>
            </a:r>
            <a:endParaRPr 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8787" name="Rectangle 3"/>
          <p:cNvSpPr>
            <a:spLocks noGrp="1"/>
          </p:cNvSpPr>
          <p:nvPr>
            <p:ph type="body" idx="1"/>
          </p:nvPr>
        </p:nvSpPr>
        <p:spPr>
          <a:xfrm>
            <a:off x="-32" y="642918"/>
            <a:ext cx="8858312" cy="1714512"/>
          </a:xfrm>
        </p:spPr>
        <p:txBody>
          <a:bodyPr/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Kepribadian adalah organisasi dinamis di dalam individu yang terdiri dari sistem-sistem psikofisik yang menentukan tingkah laku dan pikirannya secara karakteristik dalam menyesuaikan diri terhadap lingkungannya (G. Allport)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99EFCC-150F-4373-970C-24C209C68EA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Character Building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14282" y="3136187"/>
            <a:ext cx="8355172" cy="329320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Sanguinis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: </a:t>
            </a:r>
            <a:r>
              <a:rPr lang="en-US" sz="2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spontan</a:t>
            </a:r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lincah</a:t>
            </a:r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riang</a:t>
            </a:r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optimis</a:t>
            </a:r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</a:p>
          <a:p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</a:t>
            </a:r>
            <a:r>
              <a:rPr lang="en-US" sz="2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pamer</a:t>
            </a:r>
            <a:r>
              <a:rPr lang="en-US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suka</a:t>
            </a:r>
            <a:r>
              <a:rPr lang="en-US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mem</a:t>
            </a:r>
            <a:r>
              <a:rPr lang="en-US" sz="2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erintah</a:t>
            </a:r>
            <a:r>
              <a:rPr lang="en-US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Melankolis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: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penuh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pemikiran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hati-hati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setia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tekun</a:t>
            </a:r>
            <a:endParaRPr lang="en-US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</a:t>
            </a: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pesimis</a:t>
            </a:r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introvert</a:t>
            </a:r>
          </a:p>
          <a:p>
            <a:pPr>
              <a:buFont typeface="Arial" pitchFamily="34" charset="0"/>
              <a:buChar char="•"/>
            </a:pP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Koleris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: </a:t>
            </a:r>
            <a:r>
              <a:rPr lang="en-US" sz="2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berpetualang</a:t>
            </a:r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cap="none" spc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persuasif</a:t>
            </a:r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percaya</a:t>
            </a:r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diri</a:t>
            </a:r>
            <a:endParaRPr lang="en-US" sz="2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</a:t>
            </a: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keras</a:t>
            </a:r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kepala</a:t>
            </a:r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kurang</a:t>
            </a:r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simpatik</a:t>
            </a:r>
            <a:endParaRPr lang="en-US" sz="24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Phlegmatis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: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ramah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sabar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puas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diplomatis</a:t>
            </a:r>
            <a:endParaRPr lang="en-US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</a:t>
            </a:r>
            <a:r>
              <a:rPr lang="en-US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pemurung</a:t>
            </a:r>
            <a:r>
              <a:rPr lang="en-US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kurang</a:t>
            </a:r>
            <a:r>
              <a:rPr lang="en-US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semangat</a:t>
            </a:r>
            <a:endParaRPr lang="en-US" sz="2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2"/>
          <p:cNvSpPr txBox="1">
            <a:spLocks/>
          </p:cNvSpPr>
          <p:nvPr/>
        </p:nvSpPr>
        <p:spPr bwMode="auto">
          <a:xfrm>
            <a:off x="214282" y="2560654"/>
            <a:ext cx="6143668" cy="725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Tipology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Hippocrates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456" y="274638"/>
            <a:ext cx="6686568" cy="868346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TIPE KEPRIBADIAN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TIPE A (</a:t>
            </a:r>
            <a:r>
              <a:rPr lang="en-US" b="1" dirty="0" err="1" smtClean="0"/>
              <a:t>mudah</a:t>
            </a:r>
            <a:r>
              <a:rPr lang="en-US" b="1" dirty="0" smtClean="0"/>
              <a:t> </a:t>
            </a:r>
            <a:r>
              <a:rPr lang="en-US" b="1" dirty="0" err="1" smtClean="0"/>
              <a:t>kena</a:t>
            </a:r>
            <a:r>
              <a:rPr lang="en-US" b="1" dirty="0" smtClean="0"/>
              <a:t> stress)</a:t>
            </a:r>
          </a:p>
          <a:p>
            <a:pPr>
              <a:buNone/>
            </a:pPr>
            <a:r>
              <a:rPr lang="en-US" b="1" dirty="0" smtClean="0"/>
              <a:t>     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sabaran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ingin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semua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pekerjan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selesai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waktu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suka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memotong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pembicaraan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bilangan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pengukur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keberhasilan</a:t>
            </a:r>
            <a:r>
              <a:rPr lang="en-US" sz="2800" b="1" dirty="0" smtClean="0"/>
              <a:t>.</a:t>
            </a:r>
          </a:p>
          <a:p>
            <a:pPr>
              <a:buNone/>
            </a:pPr>
            <a:endParaRPr lang="en-US" sz="2800" b="1" dirty="0" smtClean="0"/>
          </a:p>
          <a:p>
            <a:r>
              <a:rPr lang="en-US" b="1" dirty="0" smtClean="0"/>
              <a:t>TIPE B</a:t>
            </a:r>
          </a:p>
          <a:p>
            <a:pPr lvl="1">
              <a:buNone/>
            </a:pPr>
            <a:r>
              <a:rPr lang="en-US" b="1" dirty="0" smtClean="0"/>
              <a:t> </a:t>
            </a:r>
            <a:r>
              <a:rPr lang="en-US" b="1" dirty="0" err="1" smtClean="0"/>
              <a:t>Santai</a:t>
            </a:r>
            <a:r>
              <a:rPr lang="en-US" b="1" dirty="0" smtClean="0"/>
              <a:t>, </a:t>
            </a:r>
            <a:r>
              <a:rPr lang="en-US" b="1" dirty="0" err="1" smtClean="0"/>
              <a:t>tak</a:t>
            </a:r>
            <a:r>
              <a:rPr lang="en-US" b="1" dirty="0" smtClean="0"/>
              <a:t> </a:t>
            </a:r>
            <a:r>
              <a:rPr lang="en-US" b="1" dirty="0" err="1" smtClean="0"/>
              <a:t>tergoda</a:t>
            </a:r>
            <a:r>
              <a:rPr lang="en-US" b="1" dirty="0" smtClean="0"/>
              <a:t> </a:t>
            </a:r>
            <a:r>
              <a:rPr lang="en-US" b="1" dirty="0" err="1" smtClean="0"/>
              <a:t>prestasi</a:t>
            </a:r>
            <a:r>
              <a:rPr lang="en-US" b="1" dirty="0" smtClean="0"/>
              <a:t>,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menyukasi</a:t>
            </a:r>
            <a:r>
              <a:rPr lang="en-US" b="1" dirty="0" smtClean="0"/>
              <a:t> </a:t>
            </a:r>
            <a:r>
              <a:rPr lang="en-US" b="1" dirty="0" err="1" smtClean="0"/>
              <a:t>kesenangan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Kepribadian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Sigmund Freud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0266"/>
            <a:ext cx="8229600" cy="3328998"/>
          </a:xfrm>
        </p:spPr>
        <p:txBody>
          <a:bodyPr/>
          <a:lstStyle/>
          <a:p>
            <a:r>
              <a:rPr lang="en-US" dirty="0" smtClean="0"/>
              <a:t>Id                :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alami</a:t>
            </a:r>
            <a:endParaRPr lang="en-US" dirty="0" smtClean="0"/>
          </a:p>
          <a:p>
            <a:r>
              <a:rPr lang="en-US" dirty="0" smtClean="0"/>
              <a:t>Ego             :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id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                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realita</a:t>
            </a:r>
            <a:endParaRPr lang="en-US" dirty="0" smtClean="0"/>
          </a:p>
          <a:p>
            <a:r>
              <a:rPr lang="en-US" dirty="0" smtClean="0"/>
              <a:t>Super ego  : </a:t>
            </a:r>
            <a:r>
              <a:rPr lang="en-US" dirty="0" err="1" smtClean="0"/>
              <a:t>kekuatan</a:t>
            </a:r>
            <a:r>
              <a:rPr lang="en-US" dirty="0" smtClean="0"/>
              <a:t> moral </a:t>
            </a:r>
            <a:r>
              <a:rPr lang="en-US" dirty="0" err="1" smtClean="0"/>
              <a:t>etik</a:t>
            </a:r>
            <a:r>
              <a:rPr lang="en-US" dirty="0" smtClean="0"/>
              <a:t> yang </a:t>
            </a:r>
          </a:p>
          <a:p>
            <a:pPr>
              <a:buNone/>
            </a:pPr>
            <a:r>
              <a:rPr lang="en-US" dirty="0" smtClean="0"/>
              <a:t>                          </a:t>
            </a:r>
            <a:r>
              <a:rPr lang="en-US" dirty="0" err="1" smtClean="0"/>
              <a:t>mengendalikan</a:t>
            </a:r>
            <a:r>
              <a:rPr lang="en-US" dirty="0" smtClean="0"/>
              <a:t> ego.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7" name="Title 1"/>
          <p:cNvSpPr txBox="1">
            <a:spLocks noGrp="1"/>
          </p:cNvSpPr>
          <p:nvPr>
            <p:ph type="title" idx="4294967295"/>
          </p:nvPr>
        </p:nvSpPr>
        <p:spPr bwMode="auto">
          <a:xfrm>
            <a:off x="500066" y="488935"/>
            <a:ext cx="5357818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Watak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G.Ewald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endParaRPr kumimoji="0" lang="id-ID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Subtitle 2"/>
          <p:cNvSpPr txBox="1">
            <a:spLocks noGrp="1"/>
          </p:cNvSpPr>
          <p:nvPr>
            <p:ph idx="4294967295"/>
          </p:nvPr>
        </p:nvSpPr>
        <p:spPr bwMode="auto">
          <a:xfrm>
            <a:off x="342928" y="1285876"/>
            <a:ext cx="8229600" cy="1071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</a:t>
            </a:r>
            <a:r>
              <a:rPr kumimoji="0" lang="id-ID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otalitas dari keadaan-keadaan dan cara bereaksi jiwa terhadap perangsang</a:t>
            </a:r>
            <a:endParaRPr kumimoji="0" lang="id-ID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/>
          </p:cNvSpPr>
          <p:nvPr/>
        </p:nvSpPr>
        <p:spPr bwMode="auto">
          <a:xfrm>
            <a:off x="214282" y="2428876"/>
            <a:ext cx="8229600" cy="1000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Temperamen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Allport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</p:txBody>
      </p:sp>
      <p:sp>
        <p:nvSpPr>
          <p:cNvPr id="10" name="Rectangle 3"/>
          <p:cNvSpPr txBox="1">
            <a:spLocks/>
          </p:cNvSpPr>
          <p:nvPr/>
        </p:nvSpPr>
        <p:spPr bwMode="auto">
          <a:xfrm>
            <a:off x="71406" y="3286124"/>
            <a:ext cx="864399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Gejala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karakteristik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daripada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emosi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individu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termasuk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juga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mudah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tidaknya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terkena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rangsangan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emosi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kekuatan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serta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kecepatannya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bereaksi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kualitas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kekuatan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suasana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hatinya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segala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cara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dari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pada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fluktuasi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intensitas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suasana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hati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Gejala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bergantung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pada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faktor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konstitusional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karenanya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terutama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berasal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dari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keturunan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40052" y="285728"/>
            <a:ext cx="820391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Myers - Briggs Type Indicator (MBTI)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071546"/>
            <a:ext cx="835824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800" b="1" cap="none" spc="50" dirty="0" err="1" smtClean="0">
                <a:ln w="11430"/>
                <a:solidFill>
                  <a:srgbClr val="002060"/>
                </a:solidFill>
              </a:rPr>
              <a:t>Mengenali</a:t>
            </a:r>
            <a:r>
              <a:rPr lang="en-US" sz="2800" b="1" cap="none" spc="50" dirty="0" smtClean="0">
                <a:ln w="11430"/>
                <a:solidFill>
                  <a:srgbClr val="002060"/>
                </a:solidFill>
              </a:rPr>
              <a:t> </a:t>
            </a:r>
            <a:r>
              <a:rPr lang="en-US" sz="2800" b="1" cap="none" spc="50" dirty="0" err="1" smtClean="0">
                <a:ln w="11430"/>
                <a:solidFill>
                  <a:srgbClr val="002060"/>
                </a:solidFill>
              </a:rPr>
              <a:t>bagaimana</a:t>
            </a:r>
            <a:r>
              <a:rPr lang="en-US" sz="2800" b="1" cap="none" spc="50" dirty="0" smtClean="0">
                <a:ln w="11430"/>
                <a:solidFill>
                  <a:srgbClr val="002060"/>
                </a:solidFill>
              </a:rPr>
              <a:t> </a:t>
            </a:r>
            <a:r>
              <a:rPr lang="en-US" sz="2800" b="1" cap="none" spc="50" dirty="0" err="1" smtClean="0">
                <a:ln w="11430"/>
                <a:solidFill>
                  <a:srgbClr val="002060"/>
                </a:solidFill>
              </a:rPr>
              <a:t>individu</a:t>
            </a:r>
            <a:r>
              <a:rPr lang="en-US" sz="2800" b="1" cap="none" spc="50" dirty="0" smtClean="0">
                <a:ln w="11430"/>
                <a:solidFill>
                  <a:srgbClr val="002060"/>
                </a:solidFill>
              </a:rPr>
              <a:t> </a:t>
            </a:r>
            <a:r>
              <a:rPr lang="en-US" sz="2800" b="1" cap="none" spc="50" dirty="0" err="1" smtClean="0">
                <a:ln w="11430"/>
                <a:solidFill>
                  <a:srgbClr val="002060"/>
                </a:solidFill>
              </a:rPr>
              <a:t>merasakan</a:t>
            </a:r>
            <a:r>
              <a:rPr lang="en-US" sz="2800" b="1" cap="none" spc="50" dirty="0" smtClean="0">
                <a:ln w="11430"/>
                <a:solidFill>
                  <a:srgbClr val="002060"/>
                </a:solidFill>
              </a:rPr>
              <a:t> </a:t>
            </a:r>
            <a:r>
              <a:rPr lang="en-US" sz="2800" b="1" cap="none" spc="50" dirty="0" err="1" smtClean="0">
                <a:ln w="11430"/>
                <a:solidFill>
                  <a:srgbClr val="002060"/>
                </a:solidFill>
              </a:rPr>
              <a:t>dan</a:t>
            </a:r>
            <a:r>
              <a:rPr lang="en-US" sz="2800" b="1" cap="none" spc="50" dirty="0" smtClean="0">
                <a:ln w="11430"/>
                <a:solidFill>
                  <a:srgbClr val="002060"/>
                </a:solidFill>
              </a:rPr>
              <a:t> </a:t>
            </a:r>
            <a:r>
              <a:rPr lang="en-US" sz="2800" b="1" cap="none" spc="50" dirty="0" err="1" smtClean="0">
                <a:ln w="11430"/>
                <a:solidFill>
                  <a:srgbClr val="002060"/>
                </a:solidFill>
              </a:rPr>
              <a:t>bertindak</a:t>
            </a:r>
            <a:r>
              <a:rPr lang="en-US" sz="2800" b="1" cap="none" spc="50" dirty="0" smtClean="0">
                <a:ln w="11430"/>
                <a:solidFill>
                  <a:srgbClr val="002060"/>
                </a:solidFill>
              </a:rPr>
              <a:t> </a:t>
            </a:r>
            <a:r>
              <a:rPr lang="en-US" sz="2800" b="1" cap="none" spc="50" dirty="0" err="1" smtClean="0">
                <a:ln w="11430"/>
                <a:solidFill>
                  <a:srgbClr val="002060"/>
                </a:solidFill>
              </a:rPr>
              <a:t>dalam</a:t>
            </a:r>
            <a:r>
              <a:rPr lang="en-US" sz="2800" b="1" cap="none" spc="50" dirty="0" smtClean="0">
                <a:ln w="11430"/>
                <a:solidFill>
                  <a:srgbClr val="002060"/>
                </a:solidFill>
              </a:rPr>
              <a:t> </a:t>
            </a:r>
            <a:r>
              <a:rPr lang="en-US" sz="2800" b="1" cap="none" spc="50" dirty="0" err="1" smtClean="0">
                <a:ln w="11430"/>
                <a:solidFill>
                  <a:srgbClr val="002060"/>
                </a:solidFill>
              </a:rPr>
              <a:t>situasi</a:t>
            </a:r>
            <a:r>
              <a:rPr lang="en-US" sz="2800" b="1" cap="none" spc="50" dirty="0" smtClean="0">
                <a:ln w="11430"/>
                <a:solidFill>
                  <a:srgbClr val="002060"/>
                </a:solidFill>
              </a:rPr>
              <a:t> </a:t>
            </a:r>
            <a:r>
              <a:rPr lang="en-US" sz="2800" b="1" cap="none" spc="50" dirty="0" err="1" smtClean="0">
                <a:ln w="11430"/>
                <a:solidFill>
                  <a:srgbClr val="002060"/>
                </a:solidFill>
              </a:rPr>
              <a:t>tertentu</a:t>
            </a:r>
            <a:r>
              <a:rPr lang="en-US" sz="2800" b="1" cap="none" spc="50" dirty="0" smtClean="0">
                <a:ln w="11430"/>
                <a:solidFill>
                  <a:srgbClr val="002060"/>
                </a:solidFill>
              </a:rPr>
              <a:t> </a:t>
            </a:r>
            <a:endParaRPr lang="en-US" sz="28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2844" y="2285992"/>
            <a:ext cx="71336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Introvert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(I) or </a:t>
            </a:r>
            <a:r>
              <a:rPr lang="en-US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Extrovert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(E) -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lingkungan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2844" y="3000372"/>
            <a:ext cx="831028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Sensing</a:t>
            </a:r>
            <a:r>
              <a:rPr lang="en-US" sz="28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(S) or </a:t>
            </a:r>
            <a:r>
              <a:rPr lang="en-US" sz="28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Intuition</a:t>
            </a:r>
            <a:r>
              <a:rPr lang="en-US" sz="28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(N) – </a:t>
            </a:r>
            <a:r>
              <a:rPr lang="en-US" sz="28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lndera</a:t>
            </a:r>
            <a:r>
              <a:rPr lang="en-US" sz="28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atau</a:t>
            </a:r>
            <a:r>
              <a:rPr lang="en-US" sz="28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intuisi</a:t>
            </a:r>
            <a:r>
              <a:rPr lang="en-US" sz="28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n-US" sz="28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2844" y="3786190"/>
            <a:ext cx="88136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Thinking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(T) or </a:t>
            </a:r>
            <a:r>
              <a:rPr lang="en-US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Feeling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(F) –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pikiran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atau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perasaan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5571" y="4620292"/>
            <a:ext cx="867270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Perceiving</a:t>
            </a:r>
            <a:r>
              <a:rPr lang="en-US" sz="28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(P) or </a:t>
            </a:r>
            <a:r>
              <a:rPr lang="en-US" sz="2800" b="1" i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Judging</a:t>
            </a:r>
            <a:r>
              <a:rPr lang="en-US" sz="28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(J) – </a:t>
            </a:r>
            <a:r>
              <a:rPr lang="en-US" sz="2800" b="1" cap="none" spc="0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penilaian</a:t>
            </a:r>
            <a:r>
              <a:rPr lang="en-US" sz="28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cap="none" spc="0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atau</a:t>
            </a:r>
            <a:r>
              <a:rPr lang="en-US" sz="28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cap="none" spc="0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pendapat</a:t>
            </a:r>
            <a:r>
              <a:rPr lang="en-US" sz="28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n-US" sz="28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19628</TotalTime>
  <Words>788</Words>
  <Application>Microsoft Office PowerPoint</Application>
  <PresentationFormat>On-screen Show (4:3)</PresentationFormat>
  <Paragraphs>192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Calibri</vt:lpstr>
      <vt:lpstr>MV Boli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Kepribadian</vt:lpstr>
      <vt:lpstr>TIPE KEPRIBADIAN</vt:lpstr>
      <vt:lpstr>Struktur Kepribadian Sigmund Freud</vt:lpstr>
      <vt:lpstr>Watak (G.Ewald)</vt:lpstr>
      <vt:lpstr>PowerPoint Presentation</vt:lpstr>
      <vt:lpstr>PowerPoint Presentation</vt:lpstr>
      <vt:lpstr>BAKAT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Selesai 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275</cp:revision>
  <dcterms:created xsi:type="dcterms:W3CDTF">2010-04-18T12:06:30Z</dcterms:created>
  <dcterms:modified xsi:type="dcterms:W3CDTF">2018-03-13T02:00:48Z</dcterms:modified>
</cp:coreProperties>
</file>