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5BF4F3F-6BCF-4C22-9804-55B7A8A0A4A6}" type="datetimeFigureOut">
              <a:rPr lang="en-US" smtClean="0"/>
              <a:t>9/27/2022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869DB7-7101-4E37-8D81-001CAD32FD72}" type="slidenum">
              <a:rPr lang="en-US" smtClean="0"/>
              <a:t>‹#›</a:t>
            </a:fld>
            <a:endParaRPr lang="en-US"/>
          </a:p>
        </p:txBody>
      </p:sp>
    </p:spTree>
    <p:extLst>
      <p:ext uri="{BB962C8B-B14F-4D97-AF65-F5344CB8AC3E}">
        <p14:creationId xmlns:p14="http://schemas.microsoft.com/office/powerpoint/2010/main" val="656775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BF4F3F-6BCF-4C22-9804-55B7A8A0A4A6}" type="datetimeFigureOut">
              <a:rPr lang="en-US" smtClean="0"/>
              <a:t>9/27/2022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869DB7-7101-4E37-8D81-001CAD32FD72}" type="slidenum">
              <a:rPr lang="en-US" smtClean="0"/>
              <a:t>‹#›</a:t>
            </a:fld>
            <a:endParaRPr lang="en-US"/>
          </a:p>
        </p:txBody>
      </p:sp>
    </p:spTree>
    <p:extLst>
      <p:ext uri="{BB962C8B-B14F-4D97-AF65-F5344CB8AC3E}">
        <p14:creationId xmlns:p14="http://schemas.microsoft.com/office/powerpoint/2010/main" val="2638778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BF4F3F-6BCF-4C22-9804-55B7A8A0A4A6}" type="datetimeFigureOut">
              <a:rPr lang="en-US" smtClean="0"/>
              <a:t>9/27/2022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869DB7-7101-4E37-8D81-001CAD32FD72}" type="slidenum">
              <a:rPr lang="en-US" smtClean="0"/>
              <a:t>‹#›</a:t>
            </a:fld>
            <a:endParaRPr lang="en-US"/>
          </a:p>
        </p:txBody>
      </p:sp>
    </p:spTree>
    <p:extLst>
      <p:ext uri="{BB962C8B-B14F-4D97-AF65-F5344CB8AC3E}">
        <p14:creationId xmlns:p14="http://schemas.microsoft.com/office/powerpoint/2010/main" val="1734721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BF4F3F-6BCF-4C22-9804-55B7A8A0A4A6}" type="datetimeFigureOut">
              <a:rPr lang="en-US" smtClean="0"/>
              <a:t>9/27/2022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869DB7-7101-4E37-8D81-001CAD32FD72}" type="slidenum">
              <a:rPr lang="en-US" smtClean="0"/>
              <a:t>‹#›</a:t>
            </a:fld>
            <a:endParaRPr lang="en-US"/>
          </a:p>
        </p:txBody>
      </p:sp>
    </p:spTree>
    <p:extLst>
      <p:ext uri="{BB962C8B-B14F-4D97-AF65-F5344CB8AC3E}">
        <p14:creationId xmlns:p14="http://schemas.microsoft.com/office/powerpoint/2010/main" val="362645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BF4F3F-6BCF-4C22-9804-55B7A8A0A4A6}" type="datetimeFigureOut">
              <a:rPr lang="en-US" smtClean="0"/>
              <a:t>9/27/2022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869DB7-7101-4E37-8D81-001CAD32FD72}" type="slidenum">
              <a:rPr lang="en-US" smtClean="0"/>
              <a:t>‹#›</a:t>
            </a:fld>
            <a:endParaRPr lang="en-US"/>
          </a:p>
        </p:txBody>
      </p:sp>
    </p:spTree>
    <p:extLst>
      <p:ext uri="{BB962C8B-B14F-4D97-AF65-F5344CB8AC3E}">
        <p14:creationId xmlns:p14="http://schemas.microsoft.com/office/powerpoint/2010/main" val="3286675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5BF4F3F-6BCF-4C22-9804-55B7A8A0A4A6}" type="datetimeFigureOut">
              <a:rPr lang="en-US" smtClean="0"/>
              <a:t>9/27/2022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869DB7-7101-4E37-8D81-001CAD32FD72}" type="slidenum">
              <a:rPr lang="en-US" smtClean="0"/>
              <a:t>‹#›</a:t>
            </a:fld>
            <a:endParaRPr lang="en-US"/>
          </a:p>
        </p:txBody>
      </p:sp>
    </p:spTree>
    <p:extLst>
      <p:ext uri="{BB962C8B-B14F-4D97-AF65-F5344CB8AC3E}">
        <p14:creationId xmlns:p14="http://schemas.microsoft.com/office/powerpoint/2010/main" val="3599900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5BF4F3F-6BCF-4C22-9804-55B7A8A0A4A6}" type="datetimeFigureOut">
              <a:rPr lang="en-US" smtClean="0"/>
              <a:t>9/27/2022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869DB7-7101-4E37-8D81-001CAD32FD72}" type="slidenum">
              <a:rPr lang="en-US" smtClean="0"/>
              <a:t>‹#›</a:t>
            </a:fld>
            <a:endParaRPr lang="en-US"/>
          </a:p>
        </p:txBody>
      </p:sp>
    </p:spTree>
    <p:extLst>
      <p:ext uri="{BB962C8B-B14F-4D97-AF65-F5344CB8AC3E}">
        <p14:creationId xmlns:p14="http://schemas.microsoft.com/office/powerpoint/2010/main" val="3822095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5BF4F3F-6BCF-4C22-9804-55B7A8A0A4A6}" type="datetimeFigureOut">
              <a:rPr lang="en-US" smtClean="0"/>
              <a:t>9/27/2022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869DB7-7101-4E37-8D81-001CAD32FD72}" type="slidenum">
              <a:rPr lang="en-US" smtClean="0"/>
              <a:t>‹#›</a:t>
            </a:fld>
            <a:endParaRPr lang="en-US"/>
          </a:p>
        </p:txBody>
      </p:sp>
    </p:spTree>
    <p:extLst>
      <p:ext uri="{BB962C8B-B14F-4D97-AF65-F5344CB8AC3E}">
        <p14:creationId xmlns:p14="http://schemas.microsoft.com/office/powerpoint/2010/main" val="3527919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BF4F3F-6BCF-4C22-9804-55B7A8A0A4A6}" type="datetimeFigureOut">
              <a:rPr lang="en-US" smtClean="0"/>
              <a:t>9/27/2022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869DB7-7101-4E37-8D81-001CAD32FD72}" type="slidenum">
              <a:rPr lang="en-US" smtClean="0"/>
              <a:t>‹#›</a:t>
            </a:fld>
            <a:endParaRPr lang="en-US"/>
          </a:p>
        </p:txBody>
      </p:sp>
    </p:spTree>
    <p:extLst>
      <p:ext uri="{BB962C8B-B14F-4D97-AF65-F5344CB8AC3E}">
        <p14:creationId xmlns:p14="http://schemas.microsoft.com/office/powerpoint/2010/main" val="3308007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BF4F3F-6BCF-4C22-9804-55B7A8A0A4A6}" type="datetimeFigureOut">
              <a:rPr lang="en-US" smtClean="0"/>
              <a:t>9/27/2022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869DB7-7101-4E37-8D81-001CAD32FD72}" type="slidenum">
              <a:rPr lang="en-US" smtClean="0"/>
              <a:t>‹#›</a:t>
            </a:fld>
            <a:endParaRPr lang="en-US"/>
          </a:p>
        </p:txBody>
      </p:sp>
    </p:spTree>
    <p:extLst>
      <p:ext uri="{BB962C8B-B14F-4D97-AF65-F5344CB8AC3E}">
        <p14:creationId xmlns:p14="http://schemas.microsoft.com/office/powerpoint/2010/main" val="3097172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BF4F3F-6BCF-4C22-9804-55B7A8A0A4A6}" type="datetimeFigureOut">
              <a:rPr lang="en-US" smtClean="0"/>
              <a:t>9/27/2022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869DB7-7101-4E37-8D81-001CAD32FD72}" type="slidenum">
              <a:rPr lang="en-US" smtClean="0"/>
              <a:t>‹#›</a:t>
            </a:fld>
            <a:endParaRPr lang="en-US"/>
          </a:p>
        </p:txBody>
      </p:sp>
    </p:spTree>
    <p:extLst>
      <p:ext uri="{BB962C8B-B14F-4D97-AF65-F5344CB8AC3E}">
        <p14:creationId xmlns:p14="http://schemas.microsoft.com/office/powerpoint/2010/main" val="3692097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BF4F3F-6BCF-4C22-9804-55B7A8A0A4A6}" type="datetimeFigureOut">
              <a:rPr lang="en-US" smtClean="0"/>
              <a:t>9/27/2022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869DB7-7101-4E37-8D81-001CAD32FD72}" type="slidenum">
              <a:rPr lang="en-US" smtClean="0"/>
              <a:t>‹#›</a:t>
            </a:fld>
            <a:endParaRPr lang="en-US"/>
          </a:p>
        </p:txBody>
      </p:sp>
    </p:spTree>
    <p:extLst>
      <p:ext uri="{BB962C8B-B14F-4D97-AF65-F5344CB8AC3E}">
        <p14:creationId xmlns:p14="http://schemas.microsoft.com/office/powerpoint/2010/main" val="2775872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Bayi</a:t>
            </a:r>
            <a:r>
              <a:rPr lang="en-US" dirty="0"/>
              <a:t> </a:t>
            </a:r>
            <a:r>
              <a:rPr lang="en-US" dirty="0" err="1"/>
              <a:t>tabung</a:t>
            </a:r>
            <a:r>
              <a:rPr lang="en-US" dirty="0"/>
              <a:t> &amp; euthanasia</a:t>
            </a:r>
          </a:p>
        </p:txBody>
      </p:sp>
      <p:sp>
        <p:nvSpPr>
          <p:cNvPr id="3" name="Subtitle 2"/>
          <p:cNvSpPr>
            <a:spLocks noGrp="1"/>
          </p:cNvSpPr>
          <p:nvPr>
            <p:ph type="subTitle" idx="1"/>
          </p:nvPr>
        </p:nvSpPr>
        <p:spPr/>
        <p:txBody>
          <a:bodyPr/>
          <a:lstStyle/>
          <a:p>
            <a:r>
              <a:rPr lang="en-US" dirty="0" err="1"/>
              <a:t>JAYATI,S.Ag</a:t>
            </a:r>
            <a:endParaRPr lang="en-US" dirty="0"/>
          </a:p>
        </p:txBody>
      </p:sp>
    </p:spTree>
    <p:extLst>
      <p:ext uri="{BB962C8B-B14F-4D97-AF65-F5344CB8AC3E}">
        <p14:creationId xmlns:p14="http://schemas.microsoft.com/office/powerpoint/2010/main" val="654104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EUTHANASIA</a:t>
            </a:r>
          </a:p>
        </p:txBody>
      </p:sp>
      <p:sp>
        <p:nvSpPr>
          <p:cNvPr id="3" name="Content Placeholder 2"/>
          <p:cNvSpPr>
            <a:spLocks noGrp="1"/>
          </p:cNvSpPr>
          <p:nvPr>
            <p:ph idx="1"/>
          </p:nvPr>
        </p:nvSpPr>
        <p:spPr/>
        <p:txBody>
          <a:bodyPr>
            <a:normAutofit lnSpcReduction="10000"/>
          </a:bodyPr>
          <a:lstStyle/>
          <a:p>
            <a:r>
              <a:rPr lang="id-ID" dirty="0"/>
              <a:t>Istilah euthanasia berasal dari bahasa yunani, yaitu yaitu terdiri dari dua kata: “Eu” yang berarti baik, dan “Thanatos” yang berarti mati. (Derek, Aan 1986 : 3). Jadi maksud mati disini yaitu kematian secara baik. “Orang romawi tidak menunggu sampai mereka sakit, setiap saat mereka dapat mengambil keputusan untuk mati, sekali pun dalam masa puncak, sehingga mereka hanya akan memiliki kenangan yang indah tentang kehidupan</a:t>
            </a:r>
          </a:p>
        </p:txBody>
      </p:sp>
    </p:spTree>
    <p:extLst>
      <p:ext uri="{BB962C8B-B14F-4D97-AF65-F5344CB8AC3E}">
        <p14:creationId xmlns:p14="http://schemas.microsoft.com/office/powerpoint/2010/main" val="4109578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49962"/>
          </a:xfrm>
        </p:spPr>
        <p:txBody>
          <a:bodyPr>
            <a:normAutofit/>
          </a:bodyPr>
          <a:lstStyle/>
          <a:p>
            <a:pPr algn="l"/>
            <a:r>
              <a:rPr lang="id-ID" sz="2400" dirty="0"/>
              <a:t>Dalam agam buddha terdapat tiga jenis nafsu keinginan (tanha) yaitu, </a:t>
            </a:r>
            <a:br>
              <a:rPr lang="id-ID" sz="2400" dirty="0"/>
            </a:br>
            <a:r>
              <a:rPr lang="id-ID" sz="2400" dirty="0"/>
              <a:t>1.keinginan untuk memuaskan nafsu indra (kama tanha), </a:t>
            </a:r>
            <a:br>
              <a:rPr lang="id-ID" sz="2400" dirty="0"/>
            </a:br>
            <a:r>
              <a:rPr lang="id-ID" sz="2400" dirty="0"/>
              <a:t>2.keinginan untuk hidup terus (bhava tanha) </a:t>
            </a:r>
            <a:br>
              <a:rPr lang="id-ID" sz="2400" dirty="0"/>
            </a:br>
            <a:r>
              <a:rPr lang="id-ID" sz="2400" dirty="0"/>
              <a:t>3. keinginan untuk mengakhiri hidup (vibhava tanha). </a:t>
            </a:r>
            <a:br>
              <a:rPr lang="id-ID" sz="2400" dirty="0"/>
            </a:br>
            <a:br>
              <a:rPr lang="id-ID" sz="3600" dirty="0"/>
            </a:br>
            <a:r>
              <a:rPr lang="id-ID" sz="3600" dirty="0"/>
              <a:t>Bunuh diri adalah salah satu dari nafsu keinginan (tanha), yaitu vibhava tanha.</a:t>
            </a:r>
          </a:p>
        </p:txBody>
      </p:sp>
    </p:spTree>
    <p:extLst>
      <p:ext uri="{BB962C8B-B14F-4D97-AF65-F5344CB8AC3E}">
        <p14:creationId xmlns:p14="http://schemas.microsoft.com/office/powerpoint/2010/main" val="25238019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02362"/>
          </a:xfrm>
        </p:spPr>
        <p:txBody>
          <a:bodyPr/>
          <a:lstStyle/>
          <a:p>
            <a:pPr algn="just"/>
            <a:r>
              <a:rPr lang="id-ID" dirty="0"/>
              <a:t>Keinginan ini muncul karena ia melihat bahwa kehidupan ini dengan pandangan pesimis artinya semua yang dijalani membuatnya kecewa dan tidak pernah memuaskan, hingga akhirnya ia memiliki pandangan bahwa hidup semua masalah dapat diselesaikan dengan kematian</a:t>
            </a:r>
          </a:p>
        </p:txBody>
      </p:sp>
    </p:spTree>
    <p:extLst>
      <p:ext uri="{BB962C8B-B14F-4D97-AF65-F5344CB8AC3E}">
        <p14:creationId xmlns:p14="http://schemas.microsoft.com/office/powerpoint/2010/main" val="39036883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normAutofit fontScale="90000"/>
          </a:bodyPr>
          <a:lstStyle/>
          <a:p>
            <a:r>
              <a:rPr lang="id-ID" sz="2800" dirty="0"/>
              <a:t>Dalam ajaran buddha dijelaskan bahwa kita hendaknya dapat melaksanakan sila dengan baik, karena melaksanakan sila dapar terlahir di alam bahagia. Sang Buddha menjelaskan bahwa:</a:t>
            </a:r>
            <a:br>
              <a:rPr lang="id-ID" sz="2800" dirty="0"/>
            </a:br>
            <a:r>
              <a:rPr lang="id-ID" sz="2800" dirty="0"/>
              <a:t>“.....Bagi orang yang melaksanakan sila (kebajikan moral) akan mendapat pahala dan kekayaan akan bertambah besar. Orang yang rajin mengerjakan apa yang harus dikerjakan, berkelakuan baik dan memiliki keyakinan yang kuat, tidak berbuat hal-hal yang memalukan dalam masyaraka, apakah dia dari golongan kesatrya, para Brahmana, perumah tangga atau pun pertapa. Jika mereka meninggal, mereka akan meninggal dengan tenang dan pada saat  kehancuran tubuh mereka setelah kematian, mereka akan terlahir kembali dalam keadaan bahagia di alam surga (suggati)”. (Tim Penterjemah 1979 : 16-17).</a:t>
            </a:r>
          </a:p>
        </p:txBody>
      </p:sp>
    </p:spTree>
    <p:extLst>
      <p:ext uri="{BB962C8B-B14F-4D97-AF65-F5344CB8AC3E}">
        <p14:creationId xmlns:p14="http://schemas.microsoft.com/office/powerpoint/2010/main" val="3022159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02362"/>
          </a:xfrm>
        </p:spPr>
        <p:txBody>
          <a:bodyPr>
            <a:normAutofit fontScale="90000"/>
          </a:bodyPr>
          <a:lstStyle/>
          <a:p>
            <a:r>
              <a:rPr lang="id-ID" sz="3600" dirty="0"/>
              <a:t>Suatu perbuatan dapat dikatakan sebagai pembunuhan apabila memenuhi lima syarat yaitu:</a:t>
            </a:r>
            <a:br>
              <a:rPr lang="id-ID" sz="3600" dirty="0"/>
            </a:br>
            <a:r>
              <a:rPr lang="id-ID" sz="3600" dirty="0"/>
              <a:t>1. ada makhluk hidup lain (pamo)</a:t>
            </a:r>
            <a:br>
              <a:rPr lang="id-ID" sz="3600" dirty="0"/>
            </a:br>
            <a:r>
              <a:rPr lang="id-ID" sz="3600" dirty="0"/>
              <a:t>2. mengetahi bahwa makhluk itu hidup (panasannita)</a:t>
            </a:r>
            <a:br>
              <a:rPr lang="id-ID" sz="3600" dirty="0"/>
            </a:br>
            <a:r>
              <a:rPr lang="id-ID" sz="3600" dirty="0"/>
              <a:t>3. berniat untuk membunuh (vadhakacittam)</a:t>
            </a:r>
            <a:br>
              <a:rPr lang="id-ID" sz="3600" dirty="0"/>
            </a:br>
            <a:r>
              <a:rPr lang="id-ID" sz="3600" dirty="0"/>
              <a:t>4. melakukan usaha untuk membunuh (upakamo)</a:t>
            </a:r>
            <a:br>
              <a:rPr lang="id-ID" sz="3600" dirty="0"/>
            </a:br>
            <a:r>
              <a:rPr lang="id-ID" sz="3600" dirty="0"/>
              <a:t>5. makhluk itu mati melalui usahanya (tena maranam)</a:t>
            </a:r>
          </a:p>
        </p:txBody>
      </p:sp>
    </p:spTree>
    <p:extLst>
      <p:ext uri="{BB962C8B-B14F-4D97-AF65-F5344CB8AC3E}">
        <p14:creationId xmlns:p14="http://schemas.microsoft.com/office/powerpoint/2010/main" val="30496742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49962"/>
          </a:xfrm>
        </p:spPr>
        <p:txBody>
          <a:bodyPr>
            <a:normAutofit/>
          </a:bodyPr>
          <a:lstStyle/>
          <a:p>
            <a:r>
              <a:rPr lang="id-ID" sz="3200" dirty="0"/>
              <a:t>Dalam Majjhima Nikaya, dijelaskan bahwa:</a:t>
            </a:r>
            <a:br>
              <a:rPr lang="id-ID" sz="3200" dirty="0"/>
            </a:br>
            <a:r>
              <a:rPr lang="id-ID" sz="3200" dirty="0"/>
              <a:t>“seorang wanita atau pria yang membunuh mekhluk hidup, kejam dan gemar memukul serta membunuh tanpa belas kasihan kepada makhluk hidup, akibat perbuatan yang dilakukannya itu dapat membawanya ke alam-alam r</a:t>
            </a:r>
            <a:r>
              <a:rPr lang="en-US" sz="3200" dirty="0"/>
              <a:t>e</a:t>
            </a:r>
            <a:r>
              <a:rPr lang="id-ID" sz="3200" dirty="0"/>
              <a:t>ndah atau neraka yang penuh dengan kesedihan dan penderitaan. Apabila terlahir kembali sebagai manusia, di mana saja ia akan bertumimbal lahir, maka umurnya tidaklah akan panjang.”. (Majjhima Nikaya 135).</a:t>
            </a:r>
          </a:p>
        </p:txBody>
      </p:sp>
    </p:spTree>
    <p:extLst>
      <p:ext uri="{BB962C8B-B14F-4D97-AF65-F5344CB8AC3E}">
        <p14:creationId xmlns:p14="http://schemas.microsoft.com/office/powerpoint/2010/main" val="26812853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26162"/>
          </a:xfrm>
        </p:spPr>
        <p:txBody>
          <a:bodyPr>
            <a:normAutofit/>
          </a:bodyPr>
          <a:lstStyle/>
          <a:p>
            <a:pPr algn="just"/>
            <a:r>
              <a:rPr lang="id-ID" sz="2800" dirty="0"/>
              <a:t>Untuk pelaku bunuh diri dapat terbebas dari jeratan hukum karena mereka meninggal, namun bagi mereka yang membantu melakukan tindakan euthanasia dapat dijerat oleh hukum. Manusia yang melakukan bunuh diri dapat terbebas dari jeratan hukum tetapi, mereka tidak akan terbebas dari kamma yang telah dilakukannya. Tidak ada makhluk apapun yang dapat menghindari akibat dari perbuatan yang mereka lakukan. Dalam Dhammapada dijelasklan bahwa: “Tidak di langit, di tengah lautan, di celah-celah gunug, atau di manapun ditemukan suatu tempat bagi seseorang untuk dapat menyembunyikan diri dari akibat perbuatan jahatnya</a:t>
            </a:r>
          </a:p>
        </p:txBody>
      </p:sp>
    </p:spTree>
    <p:extLst>
      <p:ext uri="{BB962C8B-B14F-4D97-AF65-F5344CB8AC3E}">
        <p14:creationId xmlns:p14="http://schemas.microsoft.com/office/powerpoint/2010/main" val="4139702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BAYI TABUNG DALAM SUDUT PANDANG MEDIS</a:t>
            </a:r>
          </a:p>
        </p:txBody>
      </p:sp>
      <p:sp>
        <p:nvSpPr>
          <p:cNvPr id="3" name="Content Placeholder 2"/>
          <p:cNvSpPr>
            <a:spLocks noGrp="1"/>
          </p:cNvSpPr>
          <p:nvPr>
            <p:ph idx="1"/>
          </p:nvPr>
        </p:nvSpPr>
        <p:spPr/>
        <p:txBody>
          <a:bodyPr/>
          <a:lstStyle/>
          <a:p>
            <a:r>
              <a:rPr lang="id-ID" dirty="0"/>
              <a:t>Bayi tabung atau dalam bahasa kedokteran disebut In Vitro Fertilization (IVF) adalah suatu upaya memperoleh kehamilan dengan jalan mempertemukan sel sperma dan sel telur dalam suatu wadah khusus</a:t>
            </a:r>
          </a:p>
          <a:p>
            <a:r>
              <a:rPr lang="id-ID" dirty="0"/>
              <a:t> Bayi tabung merupakan pilihan untuk memperoleh keturunan bagi ibu-ibu yang memiliki gangguan pada saluran tubanya.</a:t>
            </a:r>
          </a:p>
        </p:txBody>
      </p:sp>
    </p:spTree>
    <p:extLst>
      <p:ext uri="{BB962C8B-B14F-4D97-AF65-F5344CB8AC3E}">
        <p14:creationId xmlns:p14="http://schemas.microsoft.com/office/powerpoint/2010/main" val="3148514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305800" cy="6324600"/>
          </a:xfrm>
        </p:spPr>
        <p:txBody>
          <a:bodyPr>
            <a:normAutofit/>
          </a:bodyPr>
          <a:lstStyle/>
          <a:p>
            <a:pPr marL="0" indent="0">
              <a:buNone/>
            </a:pPr>
            <a:r>
              <a:rPr lang="en-US" sz="2800" dirty="0"/>
              <a:t> </a:t>
            </a:r>
            <a:r>
              <a:rPr lang="id-ID" sz="2800" dirty="0"/>
              <a:t>Dari segi tehnik, karena prosedur konsepsi buatan ini sangat menegangkan, tingkat keberhasilannya belum begitu tinggi, dan biayanya sangat mahal, maka pasangan suami istri (pasutri) yang diterima untuk program ini harus memenuhi syarat-syarat sebagai berikut :</a:t>
            </a:r>
          </a:p>
          <a:p>
            <a:pPr marL="0" indent="0">
              <a:buNone/>
            </a:pPr>
            <a:r>
              <a:rPr lang="id-ID" sz="2800" dirty="0"/>
              <a:t>1.        Telah dilakukan pengelolaan infertilitas selengkapnya.</a:t>
            </a:r>
          </a:p>
          <a:p>
            <a:pPr marL="0" indent="0">
              <a:buNone/>
            </a:pPr>
            <a:r>
              <a:rPr lang="id-ID" sz="2800" dirty="0"/>
              <a:t>2.        Terdapat indikasi yang sangat jelas.</a:t>
            </a:r>
          </a:p>
          <a:p>
            <a:pPr marL="0" indent="0">
              <a:buNone/>
            </a:pPr>
            <a:r>
              <a:rPr lang="id-ID" sz="2800" dirty="0"/>
              <a:t>3.        Memahami seluk beluk prosedur konsepsi buatan secara umum</a:t>
            </a:r>
          </a:p>
          <a:p>
            <a:pPr marL="0" indent="0">
              <a:buNone/>
            </a:pPr>
            <a:r>
              <a:rPr lang="id-ID" sz="2800" dirty="0"/>
              <a:t>4.        Mampu membiayai prosedur bayi tabung ini</a:t>
            </a:r>
          </a:p>
          <a:p>
            <a:endParaRPr lang="en-US" sz="2800" dirty="0"/>
          </a:p>
          <a:p>
            <a:endParaRPr lang="en-US" sz="2000" dirty="0"/>
          </a:p>
        </p:txBody>
      </p:sp>
    </p:spTree>
    <p:extLst>
      <p:ext uri="{BB962C8B-B14F-4D97-AF65-F5344CB8AC3E}">
        <p14:creationId xmlns:p14="http://schemas.microsoft.com/office/powerpoint/2010/main" val="3094431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it-IT" dirty="0"/>
            </a:br>
            <a:r>
              <a:rPr lang="it-IT" sz="3600" dirty="0"/>
              <a:t>PANDANGAN HUKUM PERDATA DI INDONESIA</a:t>
            </a:r>
            <a:endParaRPr lang="en-US" sz="3600" dirty="0"/>
          </a:p>
        </p:txBody>
      </p:sp>
      <p:sp>
        <p:nvSpPr>
          <p:cNvPr id="3" name="Content Placeholder 2"/>
          <p:cNvSpPr>
            <a:spLocks noGrp="1"/>
          </p:cNvSpPr>
          <p:nvPr>
            <p:ph idx="1"/>
          </p:nvPr>
        </p:nvSpPr>
        <p:spPr/>
        <p:txBody>
          <a:bodyPr/>
          <a:lstStyle/>
          <a:p>
            <a:r>
              <a:rPr lang="en-US" dirty="0"/>
              <a:t> </a:t>
            </a:r>
            <a:r>
              <a:rPr lang="id-ID" dirty="0"/>
              <a:t>Jika benihnya berasal dari Suami Istri, dilakukan proses fertilisasi-in-vitro transfer embrio dan diimplantasikan ke dalam rahim Istri maka anak tersebut baik secara biologis ataupun yuridis mempunyai status sebagai anak sah (keturunan genetik) dari pasangan tersebut. Akibatnya memiliki hubungan mewaris dan hubungan keperdataan lainnya</a:t>
            </a:r>
          </a:p>
        </p:txBody>
      </p:sp>
    </p:spTree>
    <p:extLst>
      <p:ext uri="{BB962C8B-B14F-4D97-AF65-F5344CB8AC3E}">
        <p14:creationId xmlns:p14="http://schemas.microsoft.com/office/powerpoint/2010/main" val="1316158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normAutofit/>
          </a:bodyPr>
          <a:lstStyle/>
          <a:p>
            <a:pPr algn="just"/>
            <a:r>
              <a:rPr lang="id-ID" sz="2800" dirty="0"/>
              <a:t>	 Jika ketika embrio diimplantasikan kedalam rahim ibunya di saat ibunya telah bercerai dari suaminya maka jika anak itu lahir sebelum 300 hari perceraian mempunyai status sebagai anak sah dari pasangan tersebut. Namun jika dilahirkan setelah masa 300 hari, maka anak itu bukan anak sah bekas suami ibunya dan tidak memiliki hubungan keperdataan apapun dengan bekas suami ibunya. Dasar hukum ps. 255 KUHPer.</a:t>
            </a:r>
          </a:p>
        </p:txBody>
      </p:sp>
    </p:spTree>
    <p:extLst>
      <p:ext uri="{BB962C8B-B14F-4D97-AF65-F5344CB8AC3E}">
        <p14:creationId xmlns:p14="http://schemas.microsoft.com/office/powerpoint/2010/main" val="3632780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49962"/>
          </a:xfrm>
        </p:spPr>
        <p:txBody>
          <a:bodyPr>
            <a:normAutofit/>
          </a:bodyPr>
          <a:lstStyle/>
          <a:p>
            <a:pPr algn="just"/>
            <a:r>
              <a:rPr lang="en-US" sz="2000" dirty="0"/>
              <a:t> </a:t>
            </a:r>
            <a:r>
              <a:rPr lang="id-ID" sz="2800" dirty="0"/>
              <a:t>Jika embrio diimplantasikan kedalam rahim wanita lain yang bersuami, maka secara yuridis status anak itu adalah anak sah dari pasangan penghamil, bukan pasangan yang mempunyai benih. Dasar hukum ps. 42 UU No. 1/1974 dan ps. 250 KUHPer. Dalam hal ini Suami dari Istri penghamil dapat menyangkal anak tersebut sebagai anak sah-nya melalui tes golongan darah atau dengan jalan tes DNA. (Biasanya dilakukan perjanjian antara kedua pasangan tersebut dan perjanjian semacam itu dinilai sah secara perdata barat, sesuai dengan ps. 1320 dan 1338 KUHPer.)</a:t>
            </a:r>
          </a:p>
        </p:txBody>
      </p:sp>
    </p:spTree>
    <p:extLst>
      <p:ext uri="{BB962C8B-B14F-4D97-AF65-F5344CB8AC3E}">
        <p14:creationId xmlns:p14="http://schemas.microsoft.com/office/powerpoint/2010/main" val="2163310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PANDANGAN AGAMA BUDDHA TERHADAP BAYI TABUNG</a:t>
            </a:r>
          </a:p>
        </p:txBody>
      </p:sp>
      <p:sp>
        <p:nvSpPr>
          <p:cNvPr id="3" name="Content Placeholder 2"/>
          <p:cNvSpPr>
            <a:spLocks noGrp="1"/>
          </p:cNvSpPr>
          <p:nvPr>
            <p:ph idx="1"/>
          </p:nvPr>
        </p:nvSpPr>
        <p:spPr/>
        <p:txBody>
          <a:bodyPr>
            <a:normAutofit fontScale="92500" lnSpcReduction="10000"/>
          </a:bodyPr>
          <a:lstStyle/>
          <a:p>
            <a:r>
              <a:rPr lang="id-ID" dirty="0"/>
              <a:t>Bayi tabung atau pembuahan in vitro (bahasa Inggris: in vitro fertilisation) adalah sebuah teknik pembuahan dimana sel telur (ovum) dibuahi diluar tubuh wanita.</a:t>
            </a:r>
          </a:p>
          <a:p>
            <a:r>
              <a:rPr lang="id-ID" dirty="0"/>
              <a:t> Program bayi tabung sendiri untuk pertama kali diperkenalkan oleh  dokter asal Inggris yaitu,  Patrick C. Steptoe dan Robert G. Edwards pada sekitar tahun 1970-an dan melahirkan  bayi tabung pertama di dunia, yang diberi nama Louise Brown pada tahun 1978.</a:t>
            </a:r>
          </a:p>
        </p:txBody>
      </p:sp>
    </p:spTree>
    <p:extLst>
      <p:ext uri="{BB962C8B-B14F-4D97-AF65-F5344CB8AC3E}">
        <p14:creationId xmlns:p14="http://schemas.microsoft.com/office/powerpoint/2010/main" val="3274959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73762"/>
          </a:xfrm>
        </p:spPr>
        <p:txBody>
          <a:bodyPr>
            <a:normAutofit/>
          </a:bodyPr>
          <a:lstStyle/>
          <a:p>
            <a:pPr algn="just"/>
            <a:r>
              <a:rPr lang="id-ID" sz="4000" dirty="0"/>
              <a:t>Dalam agama Buddha tidak menolak adanya bayi tabung, bayi tabung tidak melanggar Dhammaniyama ataupun melanggar Dhamma dan Vinaya, bayi tabung sendiri malah memberi ruang atau kesempatan makhluk lain untuk  kembali terlahir sebagai manusia.</a:t>
            </a:r>
          </a:p>
        </p:txBody>
      </p:sp>
    </p:spTree>
    <p:extLst>
      <p:ext uri="{BB962C8B-B14F-4D97-AF65-F5344CB8AC3E}">
        <p14:creationId xmlns:p14="http://schemas.microsoft.com/office/powerpoint/2010/main" val="2341814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6126162"/>
          </a:xfrm>
        </p:spPr>
        <p:txBody>
          <a:bodyPr>
            <a:normAutofit/>
          </a:bodyPr>
          <a:lstStyle/>
          <a:p>
            <a:pPr algn="l"/>
            <a:r>
              <a:rPr lang="id-ID" sz="2800" dirty="0"/>
              <a:t>Dalam agama Buddha sendiri kelahiran dibagi menjadi empat cara yaitu:</a:t>
            </a:r>
            <a:br>
              <a:rPr lang="id-ID" sz="2800" dirty="0"/>
            </a:br>
            <a:r>
              <a:rPr lang="id-ID" sz="2800" dirty="0"/>
              <a:t>1. jalabuja yoni yaitu kelahiran melalui kandungan, 2.andaja yoni terlahir melalui telur, </a:t>
            </a:r>
            <a:br>
              <a:rPr lang="id-ID" sz="2800" dirty="0"/>
            </a:br>
            <a:r>
              <a:rPr lang="id-ID" sz="2800" dirty="0"/>
              <a:t>3.sansedaja yoni terlahir melalui kelembaban, serta 4.opapatika yoni adalah kelahiran secara spontan, </a:t>
            </a:r>
            <a:br>
              <a:rPr lang="id-ID" sz="2800" dirty="0"/>
            </a:br>
            <a:br>
              <a:rPr lang="id-ID" sz="2800" dirty="0"/>
            </a:br>
            <a:r>
              <a:rPr lang="id-ID" sz="2800" dirty="0"/>
              <a:t>dan bayi tabung sendiri termasuk dalam jalabuja yoni yaitu kelahiran melalui kandungan karena sel sperma pria disuntikan kedalam rahim sang wanita dan terjadi pembuahannya didalam rahim wanita tersebut,</a:t>
            </a:r>
          </a:p>
        </p:txBody>
      </p:sp>
    </p:spTree>
    <p:extLst>
      <p:ext uri="{BB962C8B-B14F-4D97-AF65-F5344CB8AC3E}">
        <p14:creationId xmlns:p14="http://schemas.microsoft.com/office/powerpoint/2010/main" val="17961296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TotalTime>
  <Words>1095</Words>
  <Application>Microsoft Office PowerPoint</Application>
  <PresentationFormat>On-screen Show (4:3)</PresentationFormat>
  <Paragraphs>27</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Bayi tabung &amp; euthanasia</vt:lpstr>
      <vt:lpstr>BAYI TABUNG DALAM SUDUT PANDANG MEDIS</vt:lpstr>
      <vt:lpstr>PowerPoint Presentation</vt:lpstr>
      <vt:lpstr> PANDANGAN HUKUM PERDATA DI INDONESIA</vt:lpstr>
      <vt:lpstr>  Jika ketika embrio diimplantasikan kedalam rahim ibunya di saat ibunya telah bercerai dari suaminya maka jika anak itu lahir sebelum 300 hari perceraian mempunyai status sebagai anak sah dari pasangan tersebut. Namun jika dilahirkan setelah masa 300 hari, maka anak itu bukan anak sah bekas suami ibunya dan tidak memiliki hubungan keperdataan apapun dengan bekas suami ibunya. Dasar hukum ps. 255 KUHPer.</vt:lpstr>
      <vt:lpstr> Jika embrio diimplantasikan kedalam rahim wanita lain yang bersuami, maka secara yuridis status anak itu adalah anak sah dari pasangan penghamil, bukan pasangan yang mempunyai benih. Dasar hukum ps. 42 UU No. 1/1974 dan ps. 250 KUHPer. Dalam hal ini Suami dari Istri penghamil dapat menyangkal anak tersebut sebagai anak sah-nya melalui tes golongan darah atau dengan jalan tes DNA. (Biasanya dilakukan perjanjian antara kedua pasangan tersebut dan perjanjian semacam itu dinilai sah secara perdata barat, sesuai dengan ps. 1320 dan 1338 KUHPer.)</vt:lpstr>
      <vt:lpstr>PANDANGAN AGAMA BUDDHA TERHADAP BAYI TABUNG</vt:lpstr>
      <vt:lpstr>Dalam agama Buddha tidak menolak adanya bayi tabung, bayi tabung tidak melanggar Dhammaniyama ataupun melanggar Dhamma dan Vinaya, bayi tabung sendiri malah memberi ruang atau kesempatan makhluk lain untuk  kembali terlahir sebagai manusia.</vt:lpstr>
      <vt:lpstr>Dalam agama Buddha sendiri kelahiran dibagi menjadi empat cara yaitu: 1. jalabuja yoni yaitu kelahiran melalui kandungan, 2.andaja yoni terlahir melalui telur,  3.sansedaja yoni terlahir melalui kelembaban, serta 4.opapatika yoni adalah kelahiran secara spontan,   dan bayi tabung sendiri termasuk dalam jalabuja yoni yaitu kelahiran melalui kandungan karena sel sperma pria disuntikan kedalam rahim sang wanita dan terjadi pembuahannya didalam rahim wanita tersebut,</vt:lpstr>
      <vt:lpstr>EUTHANASIA</vt:lpstr>
      <vt:lpstr>Dalam agam buddha terdapat tiga jenis nafsu keinginan (tanha) yaitu,  1.keinginan untuk memuaskan nafsu indra (kama tanha),  2.keinginan untuk hidup terus (bhava tanha)  3. keinginan untuk mengakhiri hidup (vibhava tanha).   Bunuh diri adalah salah satu dari nafsu keinginan (tanha), yaitu vibhava tanha.</vt:lpstr>
      <vt:lpstr>Keinginan ini muncul karena ia melihat bahwa kehidupan ini dengan pandangan pesimis artinya semua yang dijalani membuatnya kecewa dan tidak pernah memuaskan, hingga akhirnya ia memiliki pandangan bahwa hidup semua masalah dapat diselesaikan dengan kematian</vt:lpstr>
      <vt:lpstr>Dalam ajaran buddha dijelaskan bahwa kita hendaknya dapat melaksanakan sila dengan baik, karena melaksanakan sila dapar terlahir di alam bahagia. Sang Buddha menjelaskan bahwa: “.....Bagi orang yang melaksanakan sila (kebajikan moral) akan mendapat pahala dan kekayaan akan bertambah besar. Orang yang rajin mengerjakan apa yang harus dikerjakan, berkelakuan baik dan memiliki keyakinan yang kuat, tidak berbuat hal-hal yang memalukan dalam masyaraka, apakah dia dari golongan kesatrya, para Brahmana, perumah tangga atau pun pertapa. Jika mereka meninggal, mereka akan meninggal dengan tenang dan pada saat  kehancuran tubuh mereka setelah kematian, mereka akan terlahir kembali dalam keadaan bahagia di alam surga (suggati)”. (Tim Penterjemah 1979 : 16-17).</vt:lpstr>
      <vt:lpstr>Suatu perbuatan dapat dikatakan sebagai pembunuhan apabila memenuhi lima syarat yaitu: 1. ada makhluk hidup lain (pamo) 2. mengetahi bahwa makhluk itu hidup (panasannita) 3. berniat untuk membunuh (vadhakacittam) 4. melakukan usaha untuk membunuh (upakamo) 5. makhluk itu mati melalui usahanya (tena maranam)</vt:lpstr>
      <vt:lpstr>Dalam Majjhima Nikaya, dijelaskan bahwa: “seorang wanita atau pria yang membunuh mekhluk hidup, kejam dan gemar memukul serta membunuh tanpa belas kasihan kepada makhluk hidup, akibat perbuatan yang dilakukannya itu dapat membawanya ke alam-alam rendah atau neraka yang penuh dengan kesedihan dan penderitaan. Apabila terlahir kembali sebagai manusia, di mana saja ia akan bertumimbal lahir, maka umurnya tidaklah akan panjang.”. (Majjhima Nikaya 135).</vt:lpstr>
      <vt:lpstr>Untuk pelaku bunuh diri dapat terbebas dari jeratan hukum karena mereka meninggal, namun bagi mereka yang membantu melakukan tindakan euthanasia dapat dijerat oleh hukum. Manusia yang melakukan bunuh diri dapat terbebas dari jeratan hukum tetapi, mereka tidak akan terbebas dari kamma yang telah dilakukannya. Tidak ada makhluk apapun yang dapat menghindari akibat dari perbuatan yang mereka lakukan. Dalam Dhammapada dijelasklan bahwa: “Tidak di langit, di tengah lautan, di celah-celah gunug, atau di manapun ditemukan suatu tempat bagi seseorang untuk dapat menyembunyikan diri dari akibat perbuatan jahatnya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Bayi tabung &amp; euthanasia</dc:title>
  <dc:creator>USER</dc:creator>
  <cp:lastModifiedBy>JAYATI</cp:lastModifiedBy>
  <cp:revision>22</cp:revision>
  <dcterms:created xsi:type="dcterms:W3CDTF">2019-07-19T05:04:22Z</dcterms:created>
  <dcterms:modified xsi:type="dcterms:W3CDTF">2022-09-27T02:40:09Z</dcterms:modified>
</cp:coreProperties>
</file>