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44"/>
  </p:notesMasterIdLst>
  <p:handoutMasterIdLst>
    <p:handoutMasterId r:id="rId45"/>
  </p:handoutMasterIdLst>
  <p:sldIdLst>
    <p:sldId id="256" r:id="rId2"/>
    <p:sldId id="338" r:id="rId3"/>
    <p:sldId id="339" r:id="rId4"/>
    <p:sldId id="340" r:id="rId5"/>
    <p:sldId id="257" r:id="rId6"/>
    <p:sldId id="258" r:id="rId7"/>
    <p:sldId id="332" r:id="rId8"/>
    <p:sldId id="306" r:id="rId9"/>
    <p:sldId id="264" r:id="rId10"/>
    <p:sldId id="341" r:id="rId11"/>
    <p:sldId id="283" r:id="rId12"/>
    <p:sldId id="284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262" r:id="rId24"/>
    <p:sldId id="263" r:id="rId25"/>
    <p:sldId id="285" r:id="rId26"/>
    <p:sldId id="286" r:id="rId27"/>
    <p:sldId id="287" r:id="rId28"/>
    <p:sldId id="288" r:id="rId29"/>
    <p:sldId id="289" r:id="rId30"/>
    <p:sldId id="266" r:id="rId31"/>
    <p:sldId id="267" r:id="rId32"/>
    <p:sldId id="321" r:id="rId33"/>
    <p:sldId id="333" r:id="rId34"/>
    <p:sldId id="302" r:id="rId35"/>
    <p:sldId id="303" r:id="rId36"/>
    <p:sldId id="301" r:id="rId37"/>
    <p:sldId id="342" r:id="rId38"/>
    <p:sldId id="343" r:id="rId39"/>
    <p:sldId id="344" r:id="rId40"/>
    <p:sldId id="345" r:id="rId41"/>
    <p:sldId id="346" r:id="rId42"/>
    <p:sldId id="347" r:id="rId4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FFFF66"/>
    <a:srgbClr val="FF3300"/>
    <a:srgbClr val="FF66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0B70C9F6-9403-41F9-A6FB-3F4F39C2D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873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53B17-CCB4-4468-A247-F9D599E64972}" type="datetimeFigureOut">
              <a:rPr lang="id-ID" smtClean="0"/>
              <a:t>10/04/2021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C9595-13C6-4609-AE17-4794C245B7E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767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Dell has three production sites worldwide and builds to order. Compaq does both. Consider some decisions involved - where to locate facilities? How to size them? Where is the push/pull boundary? What modes of transport to use? How much inventory to carry? In what form? Where to source from?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03E-707A-479C-83F7-8654CE3E9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56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B713-AB46-4CBA-B49B-A4D8C8905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2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57474-DFE5-414C-9EA7-0C7A11989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32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09800" y="1927225"/>
            <a:ext cx="6775450" cy="4151313"/>
          </a:xfrm>
        </p:spPr>
        <p:txBody>
          <a:bodyPr rtlCol="0">
            <a:normAutofit/>
          </a:bodyPr>
          <a:lstStyle/>
          <a:p>
            <a:pPr lvl="0"/>
            <a:endParaRPr lang="id-ID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9438" y="6415088"/>
            <a:ext cx="159385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263" y="6415088"/>
            <a:ext cx="5091112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3213" y="6415088"/>
            <a:ext cx="969962" cy="4238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4D288-6F4C-416B-9FF8-47F9106AF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46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2E4E3-D90A-4440-A0F7-4EFB4A307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4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96C00-808D-4F7D-826D-763B9A0AE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87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AEF1F-7540-48A1-9805-6E7DA1D52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8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15131-CC5A-4C39-9576-02FD76FF8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4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ACABD-237E-4FF6-903A-1D914F9A8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4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7753A-2F32-4158-A49C-BDBCE42F9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9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B8F54-650C-459D-881E-E3B563B96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7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C2C0F-E6ED-4655-B003-4DEBE5828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9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lasticWrap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smtClean="0"/>
              <a:t>Click to edit Master text styles</a:t>
            </a:r>
          </a:p>
          <a:p>
            <a:pPr lvl="1"/>
            <a:r>
              <a:rPr lang="en-US" altLang="id-ID" smtClean="0"/>
              <a:t>Second level</a:t>
            </a:r>
          </a:p>
          <a:p>
            <a:pPr lvl="2"/>
            <a:r>
              <a:rPr lang="en-US" altLang="id-ID" smtClean="0"/>
              <a:t>Third level</a:t>
            </a:r>
          </a:p>
          <a:p>
            <a:pPr lvl="3"/>
            <a:r>
              <a:rPr lang="en-US" altLang="id-ID" smtClean="0"/>
              <a:t>Fourth level</a:t>
            </a:r>
          </a:p>
          <a:p>
            <a:pPr lvl="4"/>
            <a:r>
              <a:rPr lang="en-US" altLang="id-ID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87406F6-A7B4-4E65-B322-A31F38838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0" r:id="rId2"/>
    <p:sldLayoutId id="2147483878" r:id="rId3"/>
    <p:sldLayoutId id="2147483871" r:id="rId4"/>
    <p:sldLayoutId id="2147483879" r:id="rId5"/>
    <p:sldLayoutId id="2147483872" r:id="rId6"/>
    <p:sldLayoutId id="2147483873" r:id="rId7"/>
    <p:sldLayoutId id="2147483880" r:id="rId8"/>
    <p:sldLayoutId id="2147483874" r:id="rId9"/>
    <p:sldLayoutId id="2147483875" r:id="rId10"/>
    <p:sldLayoutId id="2147483876" r:id="rId11"/>
    <p:sldLayoutId id="214748388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82414" y="3648759"/>
            <a:ext cx="7597227" cy="18272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800" b="0" kern="1200" cap="all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dirty="0" smtClean="0">
                <a:solidFill>
                  <a:schemeClr val="bg2"/>
                </a:solidFill>
              </a:rPr>
              <a:t>Understanding the Supply Chain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825047" y="400721"/>
            <a:ext cx="903316" cy="6057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662152" y="1898973"/>
            <a:ext cx="7914289" cy="426534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182880" tIns="182880" rIns="182880" bIns="182880" rtlCol="0">
            <a:noAutofit/>
          </a:bodyPr>
          <a:lstStyle/>
          <a:p>
            <a:pPr marL="11397">
              <a:lnSpc>
                <a:spcPts val="2486"/>
              </a:lnSpc>
              <a:spcBef>
                <a:spcPts val="124"/>
              </a:spcBef>
            </a:pPr>
            <a:r>
              <a:rPr sz="3600" spc="-292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3600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sz="3600" spc="102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sz="3600" spc="17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sz="3600" spc="-4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sz="3600" spc="17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sz="3600" spc="4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sz="3600" spc="38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spc="4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3600" spc="-4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3600" spc="4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sz="3600" spc="8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sz="3600" spc="-4" dirty="0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3600" spc="-4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</a:p>
          <a:p>
            <a:pPr marL="273989" marR="44516">
              <a:lnSpc>
                <a:spcPct val="95825"/>
              </a:lnSpc>
              <a:spcBef>
                <a:spcPts val="1200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-10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-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sz="2800" b="1" spc="8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</a:t>
            </a:r>
          </a:p>
          <a:p>
            <a:pPr marL="487340" marR="44516">
              <a:lnSpc>
                <a:spcPct val="95825"/>
              </a:lnSpc>
              <a:spcBef>
                <a:spcPts val="451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11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sz="2800" spc="4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ream</a:t>
            </a:r>
            <a:r>
              <a:rPr sz="2800" spc="62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gga</a:t>
            </a:r>
            <a:r>
              <a:rPr sz="2800" spc="37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wn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ream</a:t>
            </a:r>
          </a:p>
          <a:p>
            <a:pPr marL="273989" marR="44516">
              <a:lnSpc>
                <a:spcPct val="95825"/>
              </a:lnSpc>
              <a:spcBef>
                <a:spcPts val="1200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-10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-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sz="2800" b="1" spc="8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</a:t>
            </a:r>
          </a:p>
          <a:p>
            <a:pPr marL="487340" marR="44516">
              <a:lnSpc>
                <a:spcPct val="95825"/>
              </a:lnSpc>
              <a:spcBef>
                <a:spcPts val="451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11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800" spc="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sz="2800" spc="4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800" spc="31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800" spc="28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hul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</a:p>
          <a:p>
            <a:pPr marL="273989" marR="44516">
              <a:lnSpc>
                <a:spcPct val="95825"/>
              </a:lnSpc>
              <a:spcBef>
                <a:spcPts val="1200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-10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-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sz="2800" b="1" spc="8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spc="-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nfo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800" b="1" spc="-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b="1" spc="4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  <a:p>
            <a:pPr marL="487340" marR="44516">
              <a:lnSpc>
                <a:spcPct val="95825"/>
              </a:lnSpc>
              <a:spcBef>
                <a:spcPts val="451"/>
              </a:spcBef>
            </a:pP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2800" spc="11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Bis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spc="8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erjadi</a:t>
            </a:r>
            <a:r>
              <a:rPr sz="2800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sz="2800" spc="4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hul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2800" spc="348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2800" spc="28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2800" spc="31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sz="2800" spc="-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eba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2800" spc="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kny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407988"/>
            <a:ext cx="82296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7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7988"/>
            <a:ext cx="8229600" cy="990600"/>
          </a:xfr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16" name="Picture 2" descr="http://www.biz-development.com/SupplyChain/Integrated_Supply_Ch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56" y="1809092"/>
            <a:ext cx="8196377" cy="3961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SC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57" y="1951037"/>
            <a:ext cx="8100949" cy="375607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7988"/>
            <a:ext cx="8229600" cy="990600"/>
          </a:xfr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927" y="254603"/>
            <a:ext cx="8285107" cy="99087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</a:t>
            </a: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</a:t>
            </a:r>
            <a:endParaRPr lang="id-ID" sz="3600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28" y="2228194"/>
            <a:ext cx="7801467" cy="2879834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marL="0" indent="0" algn="ctr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id-ID" sz="2800" dirty="0"/>
              <a:t>Memaksimalkan </a:t>
            </a:r>
            <a:r>
              <a:rPr lang="id-ID" sz="2800" dirty="0" smtClean="0"/>
              <a:t>keseluruhan nilai </a:t>
            </a:r>
          </a:p>
          <a:p>
            <a:pPr marL="274320" indent="-27432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d-ID" sz="2800" dirty="0"/>
          </a:p>
          <a:p>
            <a:pPr marL="628650" indent="0" eaLnBrk="1" fontAlgn="auto" hangingPunct="1"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en-US" sz="2800" i="1" dirty="0" smtClean="0">
                <a:solidFill>
                  <a:srgbClr val="002060"/>
                </a:solidFill>
              </a:rPr>
              <a:t>Supply </a:t>
            </a:r>
            <a:r>
              <a:rPr lang="en-US" sz="2800" i="1" dirty="0">
                <a:solidFill>
                  <a:srgbClr val="002060"/>
                </a:solidFill>
              </a:rPr>
              <a:t>Chain Surplus </a:t>
            </a:r>
            <a:r>
              <a:rPr lang="id-ID" sz="2800" i="1" dirty="0" smtClean="0">
                <a:solidFill>
                  <a:srgbClr val="002060"/>
                </a:solidFill>
              </a:rPr>
              <a:t> </a:t>
            </a:r>
            <a:endParaRPr lang="en-US" sz="2800" i="1" dirty="0">
              <a:solidFill>
                <a:srgbClr val="00206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en-US" sz="2800" i="1" dirty="0">
                <a:solidFill>
                  <a:srgbClr val="002060"/>
                </a:solidFill>
              </a:rPr>
              <a:t>	= Customer Value – Supply Chain Cost</a:t>
            </a:r>
            <a:endParaRPr lang="en-US" sz="28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8731" y="1765738"/>
            <a:ext cx="8497614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61495" y="1876100"/>
            <a:ext cx="8324850" cy="4225159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ClrTx/>
              <a:buFont typeface="Wingdings" panose="05000000000000000000" pitchFamily="2" charset="2"/>
              <a:buChar char="§"/>
            </a:pPr>
            <a:r>
              <a:rPr lang="id-ID" altLang="id-ID" dirty="0" smtClean="0"/>
              <a:t>Contoh: dari penjualan sebuah Router , diperoleh pendapatan sebesar $ 60 </a:t>
            </a:r>
          </a:p>
          <a:p>
            <a:pPr eaLnBrk="1" hangingPunct="1">
              <a:spcBef>
                <a:spcPts val="1200"/>
              </a:spcBef>
              <a:buClrTx/>
              <a:buFont typeface="Wingdings" panose="05000000000000000000" pitchFamily="2" charset="2"/>
              <a:buChar char="§"/>
            </a:pPr>
            <a:r>
              <a:rPr lang="id-ID" altLang="id-ID" dirty="0" smtClean="0">
                <a:solidFill>
                  <a:srgbClr val="C00000"/>
                </a:solidFill>
              </a:rPr>
              <a:t>Rantai pasokan </a:t>
            </a:r>
            <a:r>
              <a:rPr lang="id-ID" altLang="id-ID" dirty="0" smtClean="0"/>
              <a:t>menimbulkan biaya-biaya (informasi, penyimpanan, transportasi, komponen, perakitan, dll)</a:t>
            </a:r>
          </a:p>
          <a:p>
            <a:pPr eaLnBrk="1" hangingPunct="1">
              <a:spcBef>
                <a:spcPts val="1200"/>
              </a:spcBef>
              <a:buClrTx/>
              <a:buFont typeface="Wingdings" panose="05000000000000000000" pitchFamily="2" charset="2"/>
              <a:buChar char="§"/>
            </a:pPr>
            <a:r>
              <a:rPr lang="id-ID" altLang="id-ID" dirty="0" smtClean="0">
                <a:solidFill>
                  <a:srgbClr val="C00000"/>
                </a:solidFill>
              </a:rPr>
              <a:t>Keuntungan rantai pasokan </a:t>
            </a:r>
            <a:r>
              <a:rPr lang="id-ID" altLang="id-ID" dirty="0" smtClean="0"/>
              <a:t>= $ 60 - jumlah biaya</a:t>
            </a:r>
            <a:r>
              <a:rPr lang="id-ID" altLang="id-ID" sz="3200" baseline="26000" dirty="0" smtClean="0"/>
              <a:t>2</a:t>
            </a:r>
          </a:p>
          <a:p>
            <a:pPr eaLnBrk="1" hangingPunct="1">
              <a:spcBef>
                <a:spcPts val="1200"/>
              </a:spcBef>
              <a:buClrTx/>
              <a:buFont typeface="Wingdings" panose="05000000000000000000" pitchFamily="2" charset="2"/>
              <a:buChar char="§"/>
            </a:pPr>
            <a:r>
              <a:rPr lang="id-ID" altLang="id-ID" dirty="0" smtClean="0"/>
              <a:t>Keuntungan rantai pasokan / total laba dibagikan di semua tahap rantai pasokan</a:t>
            </a:r>
          </a:p>
          <a:p>
            <a:pPr eaLnBrk="1" hangingPunct="1">
              <a:spcBef>
                <a:spcPts val="1200"/>
              </a:spcBef>
              <a:buClrTx/>
              <a:buFont typeface="Wingdings" panose="05000000000000000000" pitchFamily="2" charset="2"/>
              <a:buChar char="§"/>
            </a:pPr>
            <a:r>
              <a:rPr lang="id-ID" altLang="id-ID" dirty="0" smtClean="0"/>
              <a:t>Keberhasilan  diukur dari keuntungan rantai pasokan, bukan keuntungan pada tahap individu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5927" y="254603"/>
            <a:ext cx="8285107" cy="99087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</a:t>
            </a: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</a:t>
            </a:r>
            <a:endParaRPr lang="id-ID" sz="3600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8731" y="1765738"/>
            <a:ext cx="8497614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73075" y="2090738"/>
            <a:ext cx="8213725" cy="4075112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/>
              <a:t>Pelanggan merupakan sumber pendapatan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solidFill>
                  <a:srgbClr val="C00000"/>
                </a:solidFill>
              </a:rPr>
              <a:t>Sumber biaya </a:t>
            </a:r>
            <a:r>
              <a:rPr lang="id-ID" altLang="id-ID" sz="2800" dirty="0" smtClean="0"/>
              <a:t>adalah </a:t>
            </a:r>
            <a:r>
              <a:rPr lang="id-ID" altLang="id-ID" sz="2800" dirty="0" smtClean="0">
                <a:solidFill>
                  <a:srgbClr val="C00000"/>
                </a:solidFill>
              </a:rPr>
              <a:t>arus informasi, produk &amp; finansial </a:t>
            </a:r>
            <a:r>
              <a:rPr lang="id-ID" altLang="id-ID" sz="2800" dirty="0" smtClean="0"/>
              <a:t>yang terjadi  diantara tahapan-tahapan rantai pasokan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solidFill>
                  <a:srgbClr val="C00000"/>
                </a:solidFill>
              </a:rPr>
              <a:t>MRP yang efektif </a:t>
            </a:r>
            <a:r>
              <a:rPr lang="id-ID" altLang="id-ID" sz="2800" dirty="0" smtClean="0"/>
              <a:t>adalah manajemen arus di antara tahap-tahap  rantai pasok  untuk memaksimalkan jumlah keuntungan </a:t>
            </a:r>
            <a:r>
              <a:rPr lang="id-ID" altLang="id-ID" sz="2800" i="1" dirty="0" smtClean="0"/>
              <a:t>supply chain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5927" y="254603"/>
            <a:ext cx="8285107" cy="99087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Tujuan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</a:t>
            </a: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</a:t>
            </a:r>
            <a:endParaRPr lang="id-ID" sz="3600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8731" y="1545021"/>
            <a:ext cx="8497614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45" y="227505"/>
            <a:ext cx="8229600" cy="781488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Masalah </a:t>
            </a:r>
            <a:r>
              <a:rPr lang="id-ID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Chain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14800" y="1713787"/>
            <a:ext cx="8245475" cy="4355936"/>
          </a:xfrm>
        </p:spPr>
        <p:txBody>
          <a:bodyPr/>
          <a:lstStyle/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Rantai pasokan bisa sangat panjang 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karena melibatkan banyak mitra internal dan eksternal yang terletak di tempat yang berbeda.</a:t>
            </a:r>
          </a:p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Bahan dan informasi harus mengalir di antara beberapa entitas, </a:t>
            </a: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proses transfer ini  bisa lambat dan rawan kesalahan 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terutama ketika ditangani secara manual.</a:t>
            </a:r>
          </a:p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Perusahaan dapat </a:t>
            </a: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meningkatkan peramalan permintaan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mereka dengan menggunakan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545021"/>
            <a:ext cx="8671035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67833" y="1707000"/>
            <a:ext cx="8418512" cy="4425786"/>
          </a:xfrm>
        </p:spPr>
        <p:txBody>
          <a:bodyPr/>
          <a:lstStyle/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Kurangnya infrastruktur logistik 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menimbulkan  ketidakpastian waktu pengiriman</a:t>
            </a:r>
          </a:p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Masalah </a:t>
            </a: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kualitas bahan dan komponen 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dapat berkontribusi untuk kekurangan dalam rantai pasokan</a:t>
            </a:r>
          </a:p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Perusahaan </a:t>
            </a:r>
            <a:r>
              <a:rPr lang="id-ID" altLang="id-ID" sz="28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</a:t>
            </a:r>
            <a:r>
              <a:rPr lang="id-ID" altLang="id-ID" sz="28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murni cenderung memiliki lebih banyak masalah 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rantai pasokan karena mereka tidak memiliki infrastruktur logistik dan terpaksa menggunakan jasa logistik eksternal.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9545" y="227505"/>
            <a:ext cx="8229600" cy="781488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Masalah </a:t>
            </a:r>
            <a:r>
              <a:rPr lang="id-ID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Chain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40777" y="2227125"/>
            <a:ext cx="8420100" cy="342850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US" altLang="id-ID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en-US" altLang="id-ID" sz="28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Kompleksitas</a:t>
            </a:r>
            <a:r>
              <a:rPr lang="en-US" altLang="id-ID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r>
              <a:rPr lang="en-US" altLang="id-ID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Supply Chain</a:t>
            </a:r>
          </a:p>
          <a:p>
            <a:pPr lvl="1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kompleksitas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melibatkan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internal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maupun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eksternal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altLang="id-ID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Kompleksitas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pembayaran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budaya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bahasa</a:t>
            </a: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eaLnBrk="1" hangingPunct="1">
              <a:lnSpc>
                <a:spcPct val="11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Contoh: ........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  <a:buFont typeface="Wingdings" pitchFamily="2" charset="2"/>
              <a:buNone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id-ID" altLang="id-ID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15913" y="141890"/>
            <a:ext cx="8496300" cy="8741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Tantangan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Mengelola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endParaRPr lang="id-ID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315913" y="1854200"/>
            <a:ext cx="8434387" cy="4641850"/>
          </a:xfrm>
        </p:spPr>
        <p:txBody>
          <a:bodyPr rtlCol="0">
            <a:normAutofit/>
          </a:bodyPr>
          <a:lstStyle/>
          <a:p>
            <a:pPr lvl="1" indent="-182880" eaLnBrk="1" fontAlgn="auto" hangingPunct="1"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800" dirty="0" smtClean="0"/>
              <a:t>Contoh kompleksitas internal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marketing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, </a:t>
            </a:r>
            <a:endParaRPr lang="id-ID" sz="2800" dirty="0" smtClean="0"/>
          </a:p>
          <a:p>
            <a:pPr marL="985838" lvl="1" indent="-358775" eaLnBrk="1" fontAlgn="auto" hangingPunct="1"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à"/>
              <a:defRPr/>
            </a:pPr>
            <a:r>
              <a:rPr lang="en-US" sz="2400" dirty="0" smtClean="0"/>
              <a:t>marketing </a:t>
            </a:r>
            <a:r>
              <a:rPr lang="en-US" sz="2400" dirty="0" err="1" smtClean="0"/>
              <a:t>seringkali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kesepakatan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mengecek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, </a:t>
            </a:r>
            <a:r>
              <a:rPr lang="id-ID" sz="2400" dirty="0" smtClean="0"/>
              <a:t>sehingga terjadi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jad</a:t>
            </a:r>
            <a:r>
              <a:rPr lang="id-ID" sz="2400" dirty="0" smtClean="0"/>
              <a:t>w</a:t>
            </a:r>
            <a:r>
              <a:rPr lang="en-US" sz="2400" dirty="0" smtClean="0"/>
              <a:t>al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tiba-tiba</a:t>
            </a:r>
            <a:r>
              <a:rPr lang="en-US" sz="2400" dirty="0" smtClean="0"/>
              <a:t>. </a:t>
            </a:r>
            <a:endParaRPr lang="id-ID" sz="2400" dirty="0" smtClean="0"/>
          </a:p>
          <a:p>
            <a:pPr marL="985838" lvl="1" indent="-358775" eaLnBrk="1" fontAlgn="auto" hangingPunct="1"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à"/>
              <a:defRPr/>
            </a:pPr>
            <a:r>
              <a:rPr lang="en-US" sz="2400" dirty="0" err="1" smtClean="0"/>
              <a:t>Disisi</a:t>
            </a:r>
            <a:r>
              <a:rPr lang="en-US" sz="2400" dirty="0" smtClean="0"/>
              <a:t> lain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resistant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mendadak</a:t>
            </a:r>
            <a:r>
              <a:rPr lang="en-US" sz="2400" dirty="0" smtClean="0"/>
              <a:t>.</a:t>
            </a:r>
          </a:p>
          <a:p>
            <a:pPr marL="182880" indent="-182880" eaLnBrk="1" fontAlgn="auto" hangingPunct="1">
              <a:spcBef>
                <a:spcPts val="18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dirty="0" smtClean="0"/>
              <a:t>	</a:t>
            </a:r>
            <a:endParaRPr lang="id-ID" sz="32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15913" y="141890"/>
            <a:ext cx="8496300" cy="8741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Tantangan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Mengelola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endParaRPr lang="id-ID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oyle Thomas' 1951 Ford Club Coupe Is His Latest Car And His First C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50" y="990709"/>
            <a:ext cx="8334375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/>
          <p:nvPr/>
        </p:nvSpPr>
        <p:spPr>
          <a:xfrm>
            <a:off x="904695" y="1286883"/>
            <a:ext cx="3010593" cy="317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4695" y="1288222"/>
            <a:ext cx="3009213" cy="314666"/>
          </a:xfrm>
          <a:custGeom>
            <a:avLst/>
            <a:gdLst/>
            <a:ahLst/>
            <a:cxnLst/>
            <a:rect l="l" t="t" r="r" b="b"/>
            <a:pathLst>
              <a:path w="3310134" h="356622">
                <a:moveTo>
                  <a:pt x="1324362" y="0"/>
                </a:moveTo>
                <a:lnTo>
                  <a:pt x="1322838" y="0"/>
                </a:lnTo>
                <a:lnTo>
                  <a:pt x="1460919" y="349002"/>
                </a:lnTo>
                <a:lnTo>
                  <a:pt x="1461522" y="349002"/>
                </a:lnTo>
                <a:lnTo>
                  <a:pt x="1324362" y="0"/>
                </a:lnTo>
                <a:close/>
              </a:path>
              <a:path w="3310134" h="356622">
                <a:moveTo>
                  <a:pt x="1368558" y="278898"/>
                </a:moveTo>
                <a:lnTo>
                  <a:pt x="1251210" y="278898"/>
                </a:lnTo>
                <a:lnTo>
                  <a:pt x="1249686" y="280422"/>
                </a:lnTo>
                <a:lnTo>
                  <a:pt x="1226826" y="350526"/>
                </a:lnTo>
                <a:lnTo>
                  <a:pt x="1228350" y="350526"/>
                </a:lnTo>
                <a:lnTo>
                  <a:pt x="1251210" y="280422"/>
                </a:lnTo>
                <a:lnTo>
                  <a:pt x="1368558" y="280422"/>
                </a:lnTo>
                <a:lnTo>
                  <a:pt x="1394466" y="350526"/>
                </a:lnTo>
                <a:lnTo>
                  <a:pt x="1394466" y="349002"/>
                </a:lnTo>
                <a:lnTo>
                  <a:pt x="1395990" y="350526"/>
                </a:lnTo>
                <a:lnTo>
                  <a:pt x="1463046" y="350526"/>
                </a:lnTo>
                <a:lnTo>
                  <a:pt x="1324362" y="0"/>
                </a:lnTo>
                <a:lnTo>
                  <a:pt x="1461522" y="349002"/>
                </a:lnTo>
                <a:lnTo>
                  <a:pt x="1395426" y="349002"/>
                </a:lnTo>
                <a:lnTo>
                  <a:pt x="1370082" y="280422"/>
                </a:lnTo>
                <a:lnTo>
                  <a:pt x="1368558" y="278898"/>
                </a:lnTo>
                <a:close/>
              </a:path>
              <a:path w="3310134" h="356622">
                <a:moveTo>
                  <a:pt x="1226826" y="350526"/>
                </a:moveTo>
                <a:lnTo>
                  <a:pt x="1226826" y="349002"/>
                </a:lnTo>
                <a:lnTo>
                  <a:pt x="1160366" y="349002"/>
                </a:lnTo>
                <a:lnTo>
                  <a:pt x="1296930" y="0"/>
                </a:lnTo>
                <a:lnTo>
                  <a:pt x="1295406" y="0"/>
                </a:lnTo>
                <a:lnTo>
                  <a:pt x="1158842" y="349002"/>
                </a:lnTo>
                <a:lnTo>
                  <a:pt x="1158246" y="349002"/>
                </a:lnTo>
                <a:lnTo>
                  <a:pt x="1158674" y="349430"/>
                </a:lnTo>
                <a:lnTo>
                  <a:pt x="1158246" y="350526"/>
                </a:lnTo>
                <a:lnTo>
                  <a:pt x="1226826" y="350526"/>
                </a:lnTo>
                <a:close/>
              </a:path>
              <a:path w="3310134" h="356622">
                <a:moveTo>
                  <a:pt x="1322838" y="0"/>
                </a:moveTo>
                <a:lnTo>
                  <a:pt x="1296930" y="0"/>
                </a:lnTo>
                <a:lnTo>
                  <a:pt x="1296930" y="1523"/>
                </a:lnTo>
                <a:lnTo>
                  <a:pt x="1322838" y="1523"/>
                </a:lnTo>
                <a:lnTo>
                  <a:pt x="1322838" y="0"/>
                </a:lnTo>
                <a:close/>
              </a:path>
              <a:path w="3310134" h="356622">
                <a:moveTo>
                  <a:pt x="1394466" y="349002"/>
                </a:moveTo>
                <a:lnTo>
                  <a:pt x="1394466" y="350526"/>
                </a:lnTo>
                <a:lnTo>
                  <a:pt x="1395990" y="350526"/>
                </a:lnTo>
                <a:lnTo>
                  <a:pt x="1394466" y="349002"/>
                </a:lnTo>
                <a:close/>
              </a:path>
              <a:path w="3310134" h="356622">
                <a:moveTo>
                  <a:pt x="2953518" y="349002"/>
                </a:moveTo>
                <a:lnTo>
                  <a:pt x="2953518" y="350526"/>
                </a:lnTo>
                <a:lnTo>
                  <a:pt x="2955042" y="350526"/>
                </a:lnTo>
                <a:lnTo>
                  <a:pt x="2953518" y="349002"/>
                </a:lnTo>
                <a:close/>
              </a:path>
              <a:path w="3310134" h="356622">
                <a:moveTo>
                  <a:pt x="882402" y="4571"/>
                </a:moveTo>
                <a:lnTo>
                  <a:pt x="880878" y="4571"/>
                </a:lnTo>
                <a:lnTo>
                  <a:pt x="880878" y="350526"/>
                </a:lnTo>
                <a:lnTo>
                  <a:pt x="979938" y="350526"/>
                </a:lnTo>
                <a:lnTo>
                  <a:pt x="1001274" y="347478"/>
                </a:lnTo>
                <a:lnTo>
                  <a:pt x="979938" y="349002"/>
                </a:lnTo>
                <a:lnTo>
                  <a:pt x="882402" y="349002"/>
                </a:lnTo>
                <a:lnTo>
                  <a:pt x="882402" y="6095"/>
                </a:lnTo>
                <a:lnTo>
                  <a:pt x="899166" y="4571"/>
                </a:lnTo>
                <a:lnTo>
                  <a:pt x="941838" y="4571"/>
                </a:lnTo>
                <a:lnTo>
                  <a:pt x="952506" y="3047"/>
                </a:lnTo>
                <a:lnTo>
                  <a:pt x="973842" y="3047"/>
                </a:lnTo>
                <a:lnTo>
                  <a:pt x="992130" y="4571"/>
                </a:lnTo>
                <a:lnTo>
                  <a:pt x="1010418" y="6095"/>
                </a:lnTo>
                <a:lnTo>
                  <a:pt x="1025658" y="9143"/>
                </a:lnTo>
                <a:lnTo>
                  <a:pt x="1042422" y="13715"/>
                </a:lnTo>
                <a:lnTo>
                  <a:pt x="1056138" y="19811"/>
                </a:lnTo>
                <a:lnTo>
                  <a:pt x="1042422" y="12191"/>
                </a:lnTo>
                <a:lnTo>
                  <a:pt x="1027182" y="7619"/>
                </a:lnTo>
                <a:lnTo>
                  <a:pt x="1010418" y="4571"/>
                </a:lnTo>
                <a:lnTo>
                  <a:pt x="992130" y="3047"/>
                </a:lnTo>
                <a:lnTo>
                  <a:pt x="973842" y="1523"/>
                </a:lnTo>
                <a:lnTo>
                  <a:pt x="952506" y="1523"/>
                </a:lnTo>
                <a:lnTo>
                  <a:pt x="941838" y="3047"/>
                </a:lnTo>
                <a:lnTo>
                  <a:pt x="899166" y="3047"/>
                </a:lnTo>
                <a:lnTo>
                  <a:pt x="882402" y="4571"/>
                </a:lnTo>
                <a:close/>
              </a:path>
              <a:path w="3310134" h="356622">
                <a:moveTo>
                  <a:pt x="283464" y="350526"/>
                </a:moveTo>
                <a:lnTo>
                  <a:pt x="502920" y="350526"/>
                </a:lnTo>
                <a:lnTo>
                  <a:pt x="502920" y="295662"/>
                </a:lnTo>
                <a:lnTo>
                  <a:pt x="344424" y="295662"/>
                </a:lnTo>
                <a:lnTo>
                  <a:pt x="345948" y="297186"/>
                </a:lnTo>
                <a:lnTo>
                  <a:pt x="501395" y="297186"/>
                </a:lnTo>
                <a:lnTo>
                  <a:pt x="501396" y="349002"/>
                </a:lnTo>
                <a:lnTo>
                  <a:pt x="284988" y="349002"/>
                </a:lnTo>
                <a:lnTo>
                  <a:pt x="284988" y="6095"/>
                </a:lnTo>
                <a:lnTo>
                  <a:pt x="504444" y="6095"/>
                </a:lnTo>
                <a:lnTo>
                  <a:pt x="504444" y="4571"/>
                </a:lnTo>
                <a:lnTo>
                  <a:pt x="283464" y="4571"/>
                </a:lnTo>
                <a:lnTo>
                  <a:pt x="283464" y="350526"/>
                </a:lnTo>
                <a:close/>
              </a:path>
              <a:path w="3310134" h="356622">
                <a:moveTo>
                  <a:pt x="344424" y="295662"/>
                </a:moveTo>
                <a:lnTo>
                  <a:pt x="345948" y="295662"/>
                </a:lnTo>
                <a:lnTo>
                  <a:pt x="345948" y="193554"/>
                </a:lnTo>
                <a:lnTo>
                  <a:pt x="460248" y="193554"/>
                </a:lnTo>
                <a:lnTo>
                  <a:pt x="460248" y="140214"/>
                </a:lnTo>
                <a:lnTo>
                  <a:pt x="345948" y="140214"/>
                </a:lnTo>
                <a:lnTo>
                  <a:pt x="345948" y="59435"/>
                </a:lnTo>
                <a:lnTo>
                  <a:pt x="505968" y="59435"/>
                </a:lnTo>
                <a:lnTo>
                  <a:pt x="505968" y="4571"/>
                </a:lnTo>
                <a:lnTo>
                  <a:pt x="504444" y="4571"/>
                </a:lnTo>
                <a:lnTo>
                  <a:pt x="504444" y="57911"/>
                </a:lnTo>
                <a:lnTo>
                  <a:pt x="345948" y="57912"/>
                </a:lnTo>
                <a:lnTo>
                  <a:pt x="344424" y="59435"/>
                </a:lnTo>
                <a:lnTo>
                  <a:pt x="344424" y="140214"/>
                </a:lnTo>
                <a:lnTo>
                  <a:pt x="345948" y="141738"/>
                </a:lnTo>
                <a:lnTo>
                  <a:pt x="458723" y="141738"/>
                </a:lnTo>
                <a:lnTo>
                  <a:pt x="458724" y="192030"/>
                </a:lnTo>
                <a:lnTo>
                  <a:pt x="344424" y="192030"/>
                </a:lnTo>
                <a:lnTo>
                  <a:pt x="344424" y="295662"/>
                </a:lnTo>
                <a:close/>
              </a:path>
              <a:path w="3310134" h="356622">
                <a:moveTo>
                  <a:pt x="751338" y="6095"/>
                </a:moveTo>
                <a:lnTo>
                  <a:pt x="751338" y="211414"/>
                </a:lnTo>
                <a:lnTo>
                  <a:pt x="589794" y="4571"/>
                </a:lnTo>
                <a:lnTo>
                  <a:pt x="588270" y="4571"/>
                </a:lnTo>
                <a:lnTo>
                  <a:pt x="751338" y="213366"/>
                </a:lnTo>
                <a:lnTo>
                  <a:pt x="752862" y="213366"/>
                </a:lnTo>
                <a:lnTo>
                  <a:pt x="752862" y="6095"/>
                </a:lnTo>
                <a:lnTo>
                  <a:pt x="809250" y="6095"/>
                </a:lnTo>
                <a:lnTo>
                  <a:pt x="809250" y="355098"/>
                </a:lnTo>
                <a:lnTo>
                  <a:pt x="786390" y="355098"/>
                </a:lnTo>
                <a:lnTo>
                  <a:pt x="618750" y="137166"/>
                </a:lnTo>
                <a:lnTo>
                  <a:pt x="618750" y="139147"/>
                </a:lnTo>
                <a:lnTo>
                  <a:pt x="784866" y="355098"/>
                </a:lnTo>
                <a:lnTo>
                  <a:pt x="784866" y="356622"/>
                </a:lnTo>
                <a:lnTo>
                  <a:pt x="810774" y="356622"/>
                </a:lnTo>
                <a:lnTo>
                  <a:pt x="810774" y="4571"/>
                </a:lnTo>
                <a:lnTo>
                  <a:pt x="751338" y="4571"/>
                </a:lnTo>
                <a:lnTo>
                  <a:pt x="751338" y="6095"/>
                </a:lnTo>
                <a:close/>
              </a:path>
              <a:path w="3310134" h="356622">
                <a:moveTo>
                  <a:pt x="1699266" y="350526"/>
                </a:moveTo>
                <a:lnTo>
                  <a:pt x="1758702" y="350526"/>
                </a:lnTo>
                <a:lnTo>
                  <a:pt x="1758702" y="4571"/>
                </a:lnTo>
                <a:lnTo>
                  <a:pt x="1697742" y="4571"/>
                </a:lnTo>
                <a:lnTo>
                  <a:pt x="1697742" y="140214"/>
                </a:lnTo>
                <a:lnTo>
                  <a:pt x="1560582" y="140214"/>
                </a:lnTo>
                <a:lnTo>
                  <a:pt x="1560582" y="4571"/>
                </a:lnTo>
                <a:lnTo>
                  <a:pt x="1498098" y="4571"/>
                </a:lnTo>
                <a:lnTo>
                  <a:pt x="1498098" y="350526"/>
                </a:lnTo>
                <a:lnTo>
                  <a:pt x="1559058" y="350526"/>
                </a:lnTo>
                <a:lnTo>
                  <a:pt x="1559058" y="349002"/>
                </a:lnTo>
                <a:lnTo>
                  <a:pt x="1499622" y="349002"/>
                </a:lnTo>
                <a:lnTo>
                  <a:pt x="1499622" y="6095"/>
                </a:lnTo>
                <a:lnTo>
                  <a:pt x="1559058" y="6095"/>
                </a:lnTo>
                <a:lnTo>
                  <a:pt x="1559058" y="140214"/>
                </a:lnTo>
                <a:lnTo>
                  <a:pt x="1560582" y="141738"/>
                </a:lnTo>
                <a:lnTo>
                  <a:pt x="1697742" y="141738"/>
                </a:lnTo>
                <a:lnTo>
                  <a:pt x="1699266" y="140214"/>
                </a:lnTo>
                <a:lnTo>
                  <a:pt x="1699266" y="6095"/>
                </a:lnTo>
                <a:lnTo>
                  <a:pt x="1757178" y="6096"/>
                </a:lnTo>
                <a:lnTo>
                  <a:pt x="1757178" y="349002"/>
                </a:lnTo>
                <a:lnTo>
                  <a:pt x="1699266" y="349002"/>
                </a:lnTo>
                <a:lnTo>
                  <a:pt x="1699266" y="195078"/>
                </a:lnTo>
                <a:lnTo>
                  <a:pt x="1560582" y="195078"/>
                </a:lnTo>
                <a:lnTo>
                  <a:pt x="1697742" y="195078"/>
                </a:lnTo>
                <a:lnTo>
                  <a:pt x="1697742" y="350526"/>
                </a:lnTo>
                <a:lnTo>
                  <a:pt x="1699266" y="350526"/>
                </a:lnTo>
                <a:close/>
              </a:path>
              <a:path w="3310134" h="356622">
                <a:moveTo>
                  <a:pt x="1830330" y="242322"/>
                </a:moveTo>
                <a:lnTo>
                  <a:pt x="1830330" y="6095"/>
                </a:lnTo>
                <a:lnTo>
                  <a:pt x="1889766" y="6096"/>
                </a:lnTo>
                <a:lnTo>
                  <a:pt x="1889766" y="239274"/>
                </a:lnTo>
                <a:lnTo>
                  <a:pt x="1891290" y="252990"/>
                </a:lnTo>
                <a:lnTo>
                  <a:pt x="1894338" y="265182"/>
                </a:lnTo>
                <a:lnTo>
                  <a:pt x="1900434" y="275850"/>
                </a:lnTo>
                <a:lnTo>
                  <a:pt x="1908054" y="284994"/>
                </a:lnTo>
                <a:lnTo>
                  <a:pt x="1917198" y="292614"/>
                </a:lnTo>
                <a:lnTo>
                  <a:pt x="1927866" y="298710"/>
                </a:lnTo>
                <a:lnTo>
                  <a:pt x="1940058" y="301758"/>
                </a:lnTo>
                <a:lnTo>
                  <a:pt x="1941582" y="301758"/>
                </a:lnTo>
                <a:lnTo>
                  <a:pt x="1955298" y="303282"/>
                </a:lnTo>
                <a:lnTo>
                  <a:pt x="1970538" y="301758"/>
                </a:lnTo>
                <a:lnTo>
                  <a:pt x="1984254" y="298710"/>
                </a:lnTo>
                <a:lnTo>
                  <a:pt x="1996446" y="292614"/>
                </a:lnTo>
                <a:lnTo>
                  <a:pt x="2007114" y="284994"/>
                </a:lnTo>
                <a:lnTo>
                  <a:pt x="2011686" y="280422"/>
                </a:lnTo>
                <a:lnTo>
                  <a:pt x="2014734" y="275850"/>
                </a:lnTo>
                <a:lnTo>
                  <a:pt x="2019306" y="271278"/>
                </a:lnTo>
                <a:lnTo>
                  <a:pt x="2020830" y="265182"/>
                </a:lnTo>
                <a:lnTo>
                  <a:pt x="2023878" y="259086"/>
                </a:lnTo>
                <a:lnTo>
                  <a:pt x="2025402" y="251466"/>
                </a:lnTo>
                <a:lnTo>
                  <a:pt x="2025402" y="6095"/>
                </a:lnTo>
                <a:lnTo>
                  <a:pt x="2086362" y="6095"/>
                </a:lnTo>
                <a:lnTo>
                  <a:pt x="2086362" y="242322"/>
                </a:lnTo>
                <a:lnTo>
                  <a:pt x="2084838" y="256038"/>
                </a:lnTo>
                <a:lnTo>
                  <a:pt x="2083314" y="268230"/>
                </a:lnTo>
                <a:lnTo>
                  <a:pt x="2080266" y="278898"/>
                </a:lnTo>
                <a:lnTo>
                  <a:pt x="2077218" y="289566"/>
                </a:lnTo>
                <a:lnTo>
                  <a:pt x="2072646" y="300234"/>
                </a:lnTo>
                <a:lnTo>
                  <a:pt x="2078742" y="291090"/>
                </a:lnTo>
                <a:lnTo>
                  <a:pt x="2081790" y="278898"/>
                </a:lnTo>
                <a:lnTo>
                  <a:pt x="2084838" y="268230"/>
                </a:lnTo>
                <a:lnTo>
                  <a:pt x="2086362" y="256038"/>
                </a:lnTo>
                <a:lnTo>
                  <a:pt x="2087886" y="242322"/>
                </a:lnTo>
                <a:lnTo>
                  <a:pt x="2087886" y="4571"/>
                </a:lnTo>
                <a:lnTo>
                  <a:pt x="2023878" y="4571"/>
                </a:lnTo>
                <a:lnTo>
                  <a:pt x="2023878" y="251466"/>
                </a:lnTo>
                <a:lnTo>
                  <a:pt x="2022354" y="257562"/>
                </a:lnTo>
                <a:lnTo>
                  <a:pt x="2019306" y="263658"/>
                </a:lnTo>
                <a:lnTo>
                  <a:pt x="2017782" y="269754"/>
                </a:lnTo>
                <a:lnTo>
                  <a:pt x="2014734" y="274326"/>
                </a:lnTo>
                <a:lnTo>
                  <a:pt x="2010162" y="280422"/>
                </a:lnTo>
                <a:lnTo>
                  <a:pt x="2005590" y="283470"/>
                </a:lnTo>
                <a:lnTo>
                  <a:pt x="1996446" y="291090"/>
                </a:lnTo>
                <a:lnTo>
                  <a:pt x="1984254" y="297186"/>
                </a:lnTo>
                <a:lnTo>
                  <a:pt x="1970538" y="300234"/>
                </a:lnTo>
                <a:lnTo>
                  <a:pt x="1955298" y="301758"/>
                </a:lnTo>
                <a:lnTo>
                  <a:pt x="1941582" y="300234"/>
                </a:lnTo>
                <a:lnTo>
                  <a:pt x="1927866" y="297186"/>
                </a:lnTo>
                <a:lnTo>
                  <a:pt x="1929390" y="297186"/>
                </a:lnTo>
                <a:lnTo>
                  <a:pt x="1917198" y="291090"/>
                </a:lnTo>
                <a:lnTo>
                  <a:pt x="1918722" y="291090"/>
                </a:lnTo>
                <a:lnTo>
                  <a:pt x="1908054" y="283470"/>
                </a:lnTo>
                <a:lnTo>
                  <a:pt x="1909578" y="283470"/>
                </a:lnTo>
                <a:lnTo>
                  <a:pt x="1901958" y="274326"/>
                </a:lnTo>
                <a:lnTo>
                  <a:pt x="1895862" y="263658"/>
                </a:lnTo>
                <a:lnTo>
                  <a:pt x="1892814" y="251466"/>
                </a:lnTo>
                <a:lnTo>
                  <a:pt x="1892814" y="252990"/>
                </a:lnTo>
                <a:lnTo>
                  <a:pt x="1891290" y="239274"/>
                </a:lnTo>
                <a:lnTo>
                  <a:pt x="1891290" y="4571"/>
                </a:lnTo>
                <a:lnTo>
                  <a:pt x="1828806" y="4571"/>
                </a:lnTo>
                <a:lnTo>
                  <a:pt x="1828806" y="242322"/>
                </a:lnTo>
                <a:lnTo>
                  <a:pt x="1830330" y="256038"/>
                </a:lnTo>
                <a:lnTo>
                  <a:pt x="1831854" y="268230"/>
                </a:lnTo>
                <a:lnTo>
                  <a:pt x="1833378" y="280422"/>
                </a:lnTo>
                <a:lnTo>
                  <a:pt x="1837950" y="291090"/>
                </a:lnTo>
                <a:lnTo>
                  <a:pt x="1842522" y="301758"/>
                </a:lnTo>
                <a:lnTo>
                  <a:pt x="1847094" y="310902"/>
                </a:lnTo>
                <a:lnTo>
                  <a:pt x="1854714" y="320046"/>
                </a:lnTo>
                <a:lnTo>
                  <a:pt x="1862334" y="327666"/>
                </a:lnTo>
                <a:lnTo>
                  <a:pt x="1871478" y="333762"/>
                </a:lnTo>
                <a:lnTo>
                  <a:pt x="1862334" y="326142"/>
                </a:lnTo>
                <a:lnTo>
                  <a:pt x="1856238" y="318522"/>
                </a:lnTo>
                <a:lnTo>
                  <a:pt x="1848618" y="309378"/>
                </a:lnTo>
                <a:lnTo>
                  <a:pt x="1844046" y="300234"/>
                </a:lnTo>
                <a:lnTo>
                  <a:pt x="1839474" y="291090"/>
                </a:lnTo>
                <a:lnTo>
                  <a:pt x="1834902" y="280422"/>
                </a:lnTo>
                <a:lnTo>
                  <a:pt x="1833378" y="268230"/>
                </a:lnTo>
                <a:lnTo>
                  <a:pt x="1831854" y="256038"/>
                </a:lnTo>
                <a:lnTo>
                  <a:pt x="1830330" y="242322"/>
                </a:lnTo>
                <a:close/>
              </a:path>
              <a:path w="3310134" h="356622">
                <a:moveTo>
                  <a:pt x="2424690" y="242322"/>
                </a:moveTo>
                <a:lnTo>
                  <a:pt x="2424690" y="6095"/>
                </a:lnTo>
                <a:lnTo>
                  <a:pt x="2484126" y="6096"/>
                </a:lnTo>
                <a:lnTo>
                  <a:pt x="2484126" y="239274"/>
                </a:lnTo>
                <a:lnTo>
                  <a:pt x="2485650" y="252990"/>
                </a:lnTo>
                <a:lnTo>
                  <a:pt x="2488698" y="265182"/>
                </a:lnTo>
                <a:lnTo>
                  <a:pt x="2494794" y="275850"/>
                </a:lnTo>
                <a:lnTo>
                  <a:pt x="2502414" y="284994"/>
                </a:lnTo>
                <a:lnTo>
                  <a:pt x="2511558" y="292614"/>
                </a:lnTo>
                <a:lnTo>
                  <a:pt x="2522226" y="298710"/>
                </a:lnTo>
                <a:lnTo>
                  <a:pt x="2534418" y="301758"/>
                </a:lnTo>
                <a:lnTo>
                  <a:pt x="2535942" y="301758"/>
                </a:lnTo>
                <a:lnTo>
                  <a:pt x="2549658" y="303282"/>
                </a:lnTo>
                <a:lnTo>
                  <a:pt x="2564898" y="301758"/>
                </a:lnTo>
                <a:lnTo>
                  <a:pt x="2578614" y="298710"/>
                </a:lnTo>
                <a:lnTo>
                  <a:pt x="2590806" y="292614"/>
                </a:lnTo>
                <a:lnTo>
                  <a:pt x="2601474" y="284994"/>
                </a:lnTo>
                <a:lnTo>
                  <a:pt x="2606046" y="280422"/>
                </a:lnTo>
                <a:lnTo>
                  <a:pt x="2609094" y="275850"/>
                </a:lnTo>
                <a:lnTo>
                  <a:pt x="2613666" y="271278"/>
                </a:lnTo>
                <a:lnTo>
                  <a:pt x="2615190" y="265182"/>
                </a:lnTo>
                <a:lnTo>
                  <a:pt x="2618238" y="259086"/>
                </a:lnTo>
                <a:lnTo>
                  <a:pt x="2619762" y="251466"/>
                </a:lnTo>
                <a:lnTo>
                  <a:pt x="2619762" y="6095"/>
                </a:lnTo>
                <a:lnTo>
                  <a:pt x="2680722" y="6095"/>
                </a:lnTo>
                <a:lnTo>
                  <a:pt x="2680722" y="242322"/>
                </a:lnTo>
                <a:lnTo>
                  <a:pt x="2679198" y="256038"/>
                </a:lnTo>
                <a:lnTo>
                  <a:pt x="2677674" y="268230"/>
                </a:lnTo>
                <a:lnTo>
                  <a:pt x="2674626" y="278898"/>
                </a:lnTo>
                <a:lnTo>
                  <a:pt x="2671578" y="289566"/>
                </a:lnTo>
                <a:lnTo>
                  <a:pt x="2667006" y="300234"/>
                </a:lnTo>
                <a:lnTo>
                  <a:pt x="2673102" y="291090"/>
                </a:lnTo>
                <a:lnTo>
                  <a:pt x="2676150" y="278898"/>
                </a:lnTo>
                <a:lnTo>
                  <a:pt x="2679198" y="268230"/>
                </a:lnTo>
                <a:lnTo>
                  <a:pt x="2680722" y="256038"/>
                </a:lnTo>
                <a:lnTo>
                  <a:pt x="2682246" y="242322"/>
                </a:lnTo>
                <a:lnTo>
                  <a:pt x="2682246" y="4571"/>
                </a:lnTo>
                <a:lnTo>
                  <a:pt x="2618238" y="4571"/>
                </a:lnTo>
                <a:lnTo>
                  <a:pt x="2618238" y="251466"/>
                </a:lnTo>
                <a:lnTo>
                  <a:pt x="2616714" y="257562"/>
                </a:lnTo>
                <a:lnTo>
                  <a:pt x="2613666" y="263658"/>
                </a:lnTo>
                <a:lnTo>
                  <a:pt x="2612142" y="269754"/>
                </a:lnTo>
                <a:lnTo>
                  <a:pt x="2609094" y="274326"/>
                </a:lnTo>
                <a:lnTo>
                  <a:pt x="2604522" y="280422"/>
                </a:lnTo>
                <a:lnTo>
                  <a:pt x="2599950" y="283470"/>
                </a:lnTo>
                <a:lnTo>
                  <a:pt x="2590806" y="291090"/>
                </a:lnTo>
                <a:lnTo>
                  <a:pt x="2578614" y="297186"/>
                </a:lnTo>
                <a:lnTo>
                  <a:pt x="2564898" y="300234"/>
                </a:lnTo>
                <a:lnTo>
                  <a:pt x="2549658" y="301758"/>
                </a:lnTo>
                <a:lnTo>
                  <a:pt x="2535942" y="300234"/>
                </a:lnTo>
                <a:lnTo>
                  <a:pt x="2522226" y="297186"/>
                </a:lnTo>
                <a:lnTo>
                  <a:pt x="2523750" y="297186"/>
                </a:lnTo>
                <a:lnTo>
                  <a:pt x="2511558" y="291090"/>
                </a:lnTo>
                <a:lnTo>
                  <a:pt x="2513082" y="291090"/>
                </a:lnTo>
                <a:lnTo>
                  <a:pt x="2502414" y="283470"/>
                </a:lnTo>
                <a:lnTo>
                  <a:pt x="2503938" y="283470"/>
                </a:lnTo>
                <a:lnTo>
                  <a:pt x="2496318" y="274326"/>
                </a:lnTo>
                <a:lnTo>
                  <a:pt x="2490222" y="263658"/>
                </a:lnTo>
                <a:lnTo>
                  <a:pt x="2487174" y="251466"/>
                </a:lnTo>
                <a:lnTo>
                  <a:pt x="2487174" y="252990"/>
                </a:lnTo>
                <a:lnTo>
                  <a:pt x="2485650" y="239274"/>
                </a:lnTo>
                <a:lnTo>
                  <a:pt x="2485650" y="4571"/>
                </a:lnTo>
                <a:lnTo>
                  <a:pt x="2423166" y="4571"/>
                </a:lnTo>
                <a:lnTo>
                  <a:pt x="2423166" y="242322"/>
                </a:lnTo>
                <a:lnTo>
                  <a:pt x="2424690" y="256038"/>
                </a:lnTo>
                <a:lnTo>
                  <a:pt x="2426214" y="268230"/>
                </a:lnTo>
                <a:lnTo>
                  <a:pt x="2427738" y="280422"/>
                </a:lnTo>
                <a:lnTo>
                  <a:pt x="2432310" y="291090"/>
                </a:lnTo>
                <a:lnTo>
                  <a:pt x="2436882" y="301758"/>
                </a:lnTo>
                <a:lnTo>
                  <a:pt x="2441454" y="310902"/>
                </a:lnTo>
                <a:lnTo>
                  <a:pt x="2449074" y="320046"/>
                </a:lnTo>
                <a:lnTo>
                  <a:pt x="2456694" y="327666"/>
                </a:lnTo>
                <a:lnTo>
                  <a:pt x="2465838" y="333762"/>
                </a:lnTo>
                <a:lnTo>
                  <a:pt x="2456694" y="326142"/>
                </a:lnTo>
                <a:lnTo>
                  <a:pt x="2450598" y="318522"/>
                </a:lnTo>
                <a:lnTo>
                  <a:pt x="2442978" y="309378"/>
                </a:lnTo>
                <a:lnTo>
                  <a:pt x="2438406" y="300234"/>
                </a:lnTo>
                <a:lnTo>
                  <a:pt x="2433834" y="291090"/>
                </a:lnTo>
                <a:lnTo>
                  <a:pt x="2429262" y="280422"/>
                </a:lnTo>
                <a:lnTo>
                  <a:pt x="2427738" y="268230"/>
                </a:lnTo>
                <a:lnTo>
                  <a:pt x="2426214" y="256038"/>
                </a:lnTo>
                <a:lnTo>
                  <a:pt x="2424690" y="242322"/>
                </a:lnTo>
                <a:close/>
              </a:path>
              <a:path w="3310134" h="356622">
                <a:moveTo>
                  <a:pt x="3250698" y="6095"/>
                </a:moveTo>
                <a:lnTo>
                  <a:pt x="3250698" y="211414"/>
                </a:lnTo>
                <a:lnTo>
                  <a:pt x="3089154" y="4571"/>
                </a:lnTo>
                <a:lnTo>
                  <a:pt x="3087630" y="4571"/>
                </a:lnTo>
                <a:lnTo>
                  <a:pt x="3250698" y="213366"/>
                </a:lnTo>
                <a:lnTo>
                  <a:pt x="3252222" y="213366"/>
                </a:lnTo>
                <a:lnTo>
                  <a:pt x="3252222" y="6095"/>
                </a:lnTo>
                <a:lnTo>
                  <a:pt x="3308610" y="6095"/>
                </a:lnTo>
                <a:lnTo>
                  <a:pt x="3308610" y="355098"/>
                </a:lnTo>
                <a:lnTo>
                  <a:pt x="3285750" y="355098"/>
                </a:lnTo>
                <a:lnTo>
                  <a:pt x="3118110" y="137166"/>
                </a:lnTo>
                <a:lnTo>
                  <a:pt x="3118110" y="139147"/>
                </a:lnTo>
                <a:lnTo>
                  <a:pt x="3284226" y="355098"/>
                </a:lnTo>
                <a:lnTo>
                  <a:pt x="3284226" y="356622"/>
                </a:lnTo>
                <a:lnTo>
                  <a:pt x="3310134" y="356622"/>
                </a:lnTo>
                <a:lnTo>
                  <a:pt x="3310134" y="4571"/>
                </a:lnTo>
                <a:lnTo>
                  <a:pt x="3250698" y="4571"/>
                </a:lnTo>
                <a:lnTo>
                  <a:pt x="3250698" y="6095"/>
                </a:lnTo>
                <a:close/>
              </a:path>
              <a:path w="3310134" h="356622">
                <a:moveTo>
                  <a:pt x="0" y="350526"/>
                </a:moveTo>
                <a:lnTo>
                  <a:pt x="62484" y="350526"/>
                </a:lnTo>
                <a:lnTo>
                  <a:pt x="62484" y="224034"/>
                </a:lnTo>
                <a:lnTo>
                  <a:pt x="70104" y="224034"/>
                </a:lnTo>
                <a:lnTo>
                  <a:pt x="77724" y="225558"/>
                </a:lnTo>
                <a:lnTo>
                  <a:pt x="106680" y="225558"/>
                </a:lnTo>
                <a:lnTo>
                  <a:pt x="123444" y="224034"/>
                </a:lnTo>
                <a:lnTo>
                  <a:pt x="138684" y="220986"/>
                </a:lnTo>
                <a:lnTo>
                  <a:pt x="152400" y="217938"/>
                </a:lnTo>
                <a:lnTo>
                  <a:pt x="164592" y="213366"/>
                </a:lnTo>
                <a:lnTo>
                  <a:pt x="150876" y="216414"/>
                </a:lnTo>
                <a:lnTo>
                  <a:pt x="137160" y="219462"/>
                </a:lnTo>
                <a:lnTo>
                  <a:pt x="123444" y="222510"/>
                </a:lnTo>
                <a:lnTo>
                  <a:pt x="106680" y="224034"/>
                </a:lnTo>
                <a:lnTo>
                  <a:pt x="77724" y="224034"/>
                </a:lnTo>
                <a:lnTo>
                  <a:pt x="70104" y="222510"/>
                </a:lnTo>
                <a:lnTo>
                  <a:pt x="60960" y="222510"/>
                </a:lnTo>
                <a:lnTo>
                  <a:pt x="60960" y="349002"/>
                </a:lnTo>
                <a:lnTo>
                  <a:pt x="1524" y="349002"/>
                </a:lnTo>
                <a:lnTo>
                  <a:pt x="1524" y="6095"/>
                </a:lnTo>
                <a:lnTo>
                  <a:pt x="15240" y="4571"/>
                </a:lnTo>
                <a:lnTo>
                  <a:pt x="50292" y="4571"/>
                </a:lnTo>
                <a:lnTo>
                  <a:pt x="57912" y="3047"/>
                </a:lnTo>
                <a:lnTo>
                  <a:pt x="92964" y="3047"/>
                </a:lnTo>
                <a:lnTo>
                  <a:pt x="111252" y="4571"/>
                </a:lnTo>
                <a:lnTo>
                  <a:pt x="128015" y="6095"/>
                </a:lnTo>
                <a:lnTo>
                  <a:pt x="143256" y="9143"/>
                </a:lnTo>
                <a:lnTo>
                  <a:pt x="158496" y="13715"/>
                </a:lnTo>
                <a:lnTo>
                  <a:pt x="170688" y="16763"/>
                </a:lnTo>
                <a:lnTo>
                  <a:pt x="181356" y="22859"/>
                </a:lnTo>
                <a:lnTo>
                  <a:pt x="192024" y="28956"/>
                </a:lnTo>
                <a:lnTo>
                  <a:pt x="201168" y="35051"/>
                </a:lnTo>
                <a:lnTo>
                  <a:pt x="208788" y="42671"/>
                </a:lnTo>
                <a:lnTo>
                  <a:pt x="214884" y="50291"/>
                </a:lnTo>
                <a:lnTo>
                  <a:pt x="220980" y="59435"/>
                </a:lnTo>
                <a:lnTo>
                  <a:pt x="216408" y="50291"/>
                </a:lnTo>
                <a:lnTo>
                  <a:pt x="210312" y="41147"/>
                </a:lnTo>
                <a:lnTo>
                  <a:pt x="201168" y="33528"/>
                </a:lnTo>
                <a:lnTo>
                  <a:pt x="193548" y="27431"/>
                </a:lnTo>
                <a:lnTo>
                  <a:pt x="182880" y="21335"/>
                </a:lnTo>
                <a:lnTo>
                  <a:pt x="170688" y="15239"/>
                </a:lnTo>
                <a:lnTo>
                  <a:pt x="158496" y="12191"/>
                </a:lnTo>
                <a:lnTo>
                  <a:pt x="143256" y="7619"/>
                </a:lnTo>
                <a:lnTo>
                  <a:pt x="128015" y="4571"/>
                </a:lnTo>
                <a:lnTo>
                  <a:pt x="111252" y="3047"/>
                </a:lnTo>
                <a:lnTo>
                  <a:pt x="92964" y="1523"/>
                </a:lnTo>
                <a:lnTo>
                  <a:pt x="57912" y="1523"/>
                </a:lnTo>
                <a:lnTo>
                  <a:pt x="50292" y="3047"/>
                </a:lnTo>
                <a:lnTo>
                  <a:pt x="15240" y="3047"/>
                </a:lnTo>
                <a:lnTo>
                  <a:pt x="1524" y="4571"/>
                </a:lnTo>
                <a:lnTo>
                  <a:pt x="0" y="4571"/>
                </a:lnTo>
                <a:lnTo>
                  <a:pt x="0" y="350526"/>
                </a:lnTo>
                <a:close/>
              </a:path>
              <a:path w="3310134" h="356622">
                <a:moveTo>
                  <a:pt x="941838" y="294138"/>
                </a:moveTo>
                <a:lnTo>
                  <a:pt x="943362" y="295662"/>
                </a:lnTo>
                <a:lnTo>
                  <a:pt x="958602" y="295662"/>
                </a:lnTo>
                <a:lnTo>
                  <a:pt x="975366" y="297186"/>
                </a:lnTo>
                <a:lnTo>
                  <a:pt x="987558" y="295662"/>
                </a:lnTo>
                <a:lnTo>
                  <a:pt x="998226" y="294138"/>
                </a:lnTo>
                <a:lnTo>
                  <a:pt x="1007370" y="292614"/>
                </a:lnTo>
                <a:lnTo>
                  <a:pt x="1016514" y="288042"/>
                </a:lnTo>
                <a:lnTo>
                  <a:pt x="1025658" y="283470"/>
                </a:lnTo>
                <a:lnTo>
                  <a:pt x="1034802" y="277374"/>
                </a:lnTo>
                <a:lnTo>
                  <a:pt x="1042422" y="271278"/>
                </a:lnTo>
                <a:lnTo>
                  <a:pt x="1048518" y="262134"/>
                </a:lnTo>
                <a:lnTo>
                  <a:pt x="1054614" y="254514"/>
                </a:lnTo>
                <a:lnTo>
                  <a:pt x="1060710" y="243846"/>
                </a:lnTo>
                <a:lnTo>
                  <a:pt x="1065282" y="233178"/>
                </a:lnTo>
                <a:lnTo>
                  <a:pt x="1068330" y="222510"/>
                </a:lnTo>
                <a:lnTo>
                  <a:pt x="1071378" y="210318"/>
                </a:lnTo>
                <a:lnTo>
                  <a:pt x="1072902" y="196602"/>
                </a:lnTo>
                <a:lnTo>
                  <a:pt x="1074426" y="182886"/>
                </a:lnTo>
                <a:lnTo>
                  <a:pt x="1075950" y="167646"/>
                </a:lnTo>
                <a:lnTo>
                  <a:pt x="1074426" y="153930"/>
                </a:lnTo>
                <a:lnTo>
                  <a:pt x="1072902" y="141738"/>
                </a:lnTo>
                <a:lnTo>
                  <a:pt x="1071378" y="129546"/>
                </a:lnTo>
                <a:lnTo>
                  <a:pt x="1068330" y="118878"/>
                </a:lnTo>
                <a:lnTo>
                  <a:pt x="1065282" y="109734"/>
                </a:lnTo>
                <a:lnTo>
                  <a:pt x="1060710" y="100590"/>
                </a:lnTo>
                <a:lnTo>
                  <a:pt x="1054614" y="92970"/>
                </a:lnTo>
                <a:lnTo>
                  <a:pt x="1059186" y="100590"/>
                </a:lnTo>
                <a:lnTo>
                  <a:pt x="1063758" y="109734"/>
                </a:lnTo>
                <a:lnTo>
                  <a:pt x="1066806" y="118878"/>
                </a:lnTo>
                <a:lnTo>
                  <a:pt x="1069854" y="129546"/>
                </a:lnTo>
                <a:lnTo>
                  <a:pt x="1071378" y="141738"/>
                </a:lnTo>
                <a:lnTo>
                  <a:pt x="1072902" y="153930"/>
                </a:lnTo>
                <a:lnTo>
                  <a:pt x="1074426" y="167646"/>
                </a:lnTo>
                <a:lnTo>
                  <a:pt x="1072902" y="182886"/>
                </a:lnTo>
                <a:lnTo>
                  <a:pt x="1071378" y="196602"/>
                </a:lnTo>
                <a:lnTo>
                  <a:pt x="1069854" y="208794"/>
                </a:lnTo>
                <a:lnTo>
                  <a:pt x="1066806" y="220986"/>
                </a:lnTo>
                <a:lnTo>
                  <a:pt x="1063758" y="233178"/>
                </a:lnTo>
                <a:lnTo>
                  <a:pt x="1059186" y="243846"/>
                </a:lnTo>
                <a:lnTo>
                  <a:pt x="1053090" y="252990"/>
                </a:lnTo>
                <a:lnTo>
                  <a:pt x="1046994" y="262134"/>
                </a:lnTo>
                <a:lnTo>
                  <a:pt x="1040898" y="269754"/>
                </a:lnTo>
                <a:lnTo>
                  <a:pt x="1033278" y="275850"/>
                </a:lnTo>
                <a:lnTo>
                  <a:pt x="1025658" y="281946"/>
                </a:lnTo>
                <a:lnTo>
                  <a:pt x="1016514" y="286518"/>
                </a:lnTo>
                <a:lnTo>
                  <a:pt x="1007370" y="291090"/>
                </a:lnTo>
                <a:lnTo>
                  <a:pt x="996702" y="292614"/>
                </a:lnTo>
                <a:lnTo>
                  <a:pt x="986034" y="294138"/>
                </a:lnTo>
                <a:lnTo>
                  <a:pt x="975366" y="295662"/>
                </a:lnTo>
                <a:lnTo>
                  <a:pt x="958602" y="294138"/>
                </a:lnTo>
                <a:lnTo>
                  <a:pt x="943362" y="294138"/>
                </a:lnTo>
                <a:lnTo>
                  <a:pt x="943362" y="59435"/>
                </a:lnTo>
                <a:lnTo>
                  <a:pt x="952506" y="57911"/>
                </a:lnTo>
                <a:lnTo>
                  <a:pt x="995178" y="57911"/>
                </a:lnTo>
                <a:lnTo>
                  <a:pt x="984510" y="56387"/>
                </a:lnTo>
                <a:lnTo>
                  <a:pt x="952506" y="56387"/>
                </a:lnTo>
                <a:lnTo>
                  <a:pt x="943362" y="57911"/>
                </a:lnTo>
                <a:lnTo>
                  <a:pt x="941838" y="57911"/>
                </a:lnTo>
                <a:lnTo>
                  <a:pt x="941838" y="294138"/>
                </a:lnTo>
                <a:close/>
              </a:path>
              <a:path w="3310134" h="356622">
                <a:moveTo>
                  <a:pt x="2869698" y="106686"/>
                </a:moveTo>
                <a:lnTo>
                  <a:pt x="2868936" y="109028"/>
                </a:lnTo>
                <a:lnTo>
                  <a:pt x="2909322" y="233178"/>
                </a:lnTo>
                <a:lnTo>
                  <a:pt x="2828550" y="233178"/>
                </a:lnTo>
                <a:lnTo>
                  <a:pt x="2868936" y="109028"/>
                </a:lnTo>
                <a:lnTo>
                  <a:pt x="2869698" y="106686"/>
                </a:lnTo>
                <a:lnTo>
                  <a:pt x="2910846" y="233178"/>
                </a:lnTo>
                <a:lnTo>
                  <a:pt x="2869698" y="105162"/>
                </a:lnTo>
                <a:lnTo>
                  <a:pt x="2868174" y="106686"/>
                </a:lnTo>
                <a:lnTo>
                  <a:pt x="2827026" y="233178"/>
                </a:lnTo>
                <a:lnTo>
                  <a:pt x="2827026" y="234702"/>
                </a:lnTo>
                <a:lnTo>
                  <a:pt x="2910846" y="234702"/>
                </a:lnTo>
                <a:lnTo>
                  <a:pt x="2910846" y="233178"/>
                </a:lnTo>
                <a:lnTo>
                  <a:pt x="2869698" y="106686"/>
                </a:lnTo>
                <a:close/>
              </a:path>
              <a:path w="3310134" h="356622">
                <a:moveTo>
                  <a:pt x="2868174" y="106686"/>
                </a:moveTo>
                <a:lnTo>
                  <a:pt x="2869698" y="105162"/>
                </a:lnTo>
                <a:lnTo>
                  <a:pt x="2868174" y="105162"/>
                </a:lnTo>
                <a:lnTo>
                  <a:pt x="2827026" y="233178"/>
                </a:lnTo>
                <a:lnTo>
                  <a:pt x="2868174" y="106686"/>
                </a:lnTo>
                <a:close/>
              </a:path>
              <a:path w="3310134" h="356622">
                <a:moveTo>
                  <a:pt x="1310646" y="106686"/>
                </a:moveTo>
                <a:lnTo>
                  <a:pt x="1309884" y="109028"/>
                </a:lnTo>
                <a:lnTo>
                  <a:pt x="1350270" y="233178"/>
                </a:lnTo>
                <a:lnTo>
                  <a:pt x="1269498" y="233178"/>
                </a:lnTo>
                <a:lnTo>
                  <a:pt x="1309884" y="109028"/>
                </a:lnTo>
                <a:lnTo>
                  <a:pt x="1310646" y="106686"/>
                </a:lnTo>
                <a:lnTo>
                  <a:pt x="1351794" y="233178"/>
                </a:lnTo>
                <a:lnTo>
                  <a:pt x="1310646" y="105162"/>
                </a:lnTo>
                <a:lnTo>
                  <a:pt x="1309122" y="106686"/>
                </a:lnTo>
                <a:lnTo>
                  <a:pt x="1267974" y="233178"/>
                </a:lnTo>
                <a:lnTo>
                  <a:pt x="1267974" y="234702"/>
                </a:lnTo>
                <a:lnTo>
                  <a:pt x="1351794" y="234702"/>
                </a:lnTo>
                <a:lnTo>
                  <a:pt x="1351794" y="233178"/>
                </a:lnTo>
                <a:lnTo>
                  <a:pt x="1310646" y="106686"/>
                </a:lnTo>
                <a:close/>
              </a:path>
              <a:path w="3310134" h="356622">
                <a:moveTo>
                  <a:pt x="1309122" y="106686"/>
                </a:moveTo>
                <a:lnTo>
                  <a:pt x="1310646" y="105162"/>
                </a:lnTo>
                <a:lnTo>
                  <a:pt x="1309122" y="105162"/>
                </a:lnTo>
                <a:lnTo>
                  <a:pt x="1267974" y="233178"/>
                </a:lnTo>
                <a:lnTo>
                  <a:pt x="1309122" y="106686"/>
                </a:lnTo>
                <a:close/>
              </a:path>
              <a:path w="3310134" h="356622">
                <a:moveTo>
                  <a:pt x="970794" y="57911"/>
                </a:moveTo>
                <a:lnTo>
                  <a:pt x="984510" y="57911"/>
                </a:lnTo>
                <a:lnTo>
                  <a:pt x="995178" y="59435"/>
                </a:lnTo>
                <a:lnTo>
                  <a:pt x="1005846" y="60959"/>
                </a:lnTo>
                <a:lnTo>
                  <a:pt x="1016514" y="64007"/>
                </a:lnTo>
                <a:lnTo>
                  <a:pt x="1025658" y="68586"/>
                </a:lnTo>
                <a:lnTo>
                  <a:pt x="1033278" y="73158"/>
                </a:lnTo>
                <a:lnTo>
                  <a:pt x="1040898" y="79254"/>
                </a:lnTo>
                <a:lnTo>
                  <a:pt x="1048518" y="85350"/>
                </a:lnTo>
                <a:lnTo>
                  <a:pt x="1054614" y="92970"/>
                </a:lnTo>
                <a:lnTo>
                  <a:pt x="1060710" y="100590"/>
                </a:lnTo>
                <a:lnTo>
                  <a:pt x="1056138" y="91446"/>
                </a:lnTo>
                <a:lnTo>
                  <a:pt x="1050042" y="83826"/>
                </a:lnTo>
                <a:lnTo>
                  <a:pt x="1042422" y="77730"/>
                </a:lnTo>
                <a:lnTo>
                  <a:pt x="1034802" y="71634"/>
                </a:lnTo>
                <a:lnTo>
                  <a:pt x="1025658" y="67062"/>
                </a:lnTo>
                <a:lnTo>
                  <a:pt x="1016514" y="62483"/>
                </a:lnTo>
                <a:lnTo>
                  <a:pt x="1007370" y="59435"/>
                </a:lnTo>
                <a:lnTo>
                  <a:pt x="995178" y="57911"/>
                </a:lnTo>
                <a:lnTo>
                  <a:pt x="970794" y="57911"/>
                </a:lnTo>
                <a:close/>
              </a:path>
              <a:path w="3310134" h="356622">
                <a:moveTo>
                  <a:pt x="166116" y="99066"/>
                </a:moveTo>
                <a:lnTo>
                  <a:pt x="166116" y="124974"/>
                </a:lnTo>
                <a:lnTo>
                  <a:pt x="164592" y="131070"/>
                </a:lnTo>
                <a:lnTo>
                  <a:pt x="161544" y="137166"/>
                </a:lnTo>
                <a:lnTo>
                  <a:pt x="160020" y="143262"/>
                </a:lnTo>
                <a:lnTo>
                  <a:pt x="163068" y="138690"/>
                </a:lnTo>
                <a:lnTo>
                  <a:pt x="166116" y="132594"/>
                </a:lnTo>
                <a:lnTo>
                  <a:pt x="167640" y="124974"/>
                </a:lnTo>
                <a:lnTo>
                  <a:pt x="167640" y="97542"/>
                </a:lnTo>
                <a:lnTo>
                  <a:pt x="164592" y="92970"/>
                </a:lnTo>
                <a:lnTo>
                  <a:pt x="166116" y="99066"/>
                </a:lnTo>
                <a:close/>
              </a:path>
              <a:path w="3310134" h="356622">
                <a:moveTo>
                  <a:pt x="160020" y="143262"/>
                </a:moveTo>
                <a:lnTo>
                  <a:pt x="155448" y="147834"/>
                </a:lnTo>
                <a:lnTo>
                  <a:pt x="152400" y="152406"/>
                </a:lnTo>
                <a:lnTo>
                  <a:pt x="147828" y="155454"/>
                </a:lnTo>
                <a:lnTo>
                  <a:pt x="143256" y="158502"/>
                </a:lnTo>
                <a:lnTo>
                  <a:pt x="137160" y="161550"/>
                </a:lnTo>
                <a:lnTo>
                  <a:pt x="131064" y="164598"/>
                </a:lnTo>
                <a:lnTo>
                  <a:pt x="123444" y="166122"/>
                </a:lnTo>
                <a:lnTo>
                  <a:pt x="115824" y="167646"/>
                </a:lnTo>
                <a:lnTo>
                  <a:pt x="106680" y="169170"/>
                </a:lnTo>
                <a:lnTo>
                  <a:pt x="70104" y="169170"/>
                </a:lnTo>
                <a:lnTo>
                  <a:pt x="62484" y="167646"/>
                </a:lnTo>
                <a:lnTo>
                  <a:pt x="62484" y="59435"/>
                </a:lnTo>
                <a:lnTo>
                  <a:pt x="71628" y="57912"/>
                </a:lnTo>
                <a:lnTo>
                  <a:pt x="100584" y="57912"/>
                </a:lnTo>
                <a:lnTo>
                  <a:pt x="109728" y="59435"/>
                </a:lnTo>
                <a:lnTo>
                  <a:pt x="118872" y="60959"/>
                </a:lnTo>
                <a:lnTo>
                  <a:pt x="126492" y="62484"/>
                </a:lnTo>
                <a:lnTo>
                  <a:pt x="134112" y="65538"/>
                </a:lnTo>
                <a:lnTo>
                  <a:pt x="140208" y="68586"/>
                </a:lnTo>
                <a:lnTo>
                  <a:pt x="146304" y="71634"/>
                </a:lnTo>
                <a:lnTo>
                  <a:pt x="150876" y="74682"/>
                </a:lnTo>
                <a:lnTo>
                  <a:pt x="155448" y="79254"/>
                </a:lnTo>
                <a:lnTo>
                  <a:pt x="158496" y="82302"/>
                </a:lnTo>
                <a:lnTo>
                  <a:pt x="161544" y="86874"/>
                </a:lnTo>
                <a:lnTo>
                  <a:pt x="164592" y="92970"/>
                </a:lnTo>
                <a:lnTo>
                  <a:pt x="163068" y="86874"/>
                </a:lnTo>
                <a:lnTo>
                  <a:pt x="160020" y="82302"/>
                </a:lnTo>
                <a:lnTo>
                  <a:pt x="155448" y="77730"/>
                </a:lnTo>
                <a:lnTo>
                  <a:pt x="150876" y="73158"/>
                </a:lnTo>
                <a:lnTo>
                  <a:pt x="146304" y="70110"/>
                </a:lnTo>
                <a:lnTo>
                  <a:pt x="140208" y="67062"/>
                </a:lnTo>
                <a:lnTo>
                  <a:pt x="134112" y="64007"/>
                </a:lnTo>
                <a:lnTo>
                  <a:pt x="126492" y="60959"/>
                </a:lnTo>
                <a:lnTo>
                  <a:pt x="118872" y="59435"/>
                </a:lnTo>
                <a:lnTo>
                  <a:pt x="111252" y="57912"/>
                </a:lnTo>
                <a:lnTo>
                  <a:pt x="102108" y="56387"/>
                </a:lnTo>
                <a:lnTo>
                  <a:pt x="71628" y="56387"/>
                </a:lnTo>
                <a:lnTo>
                  <a:pt x="62484" y="57912"/>
                </a:lnTo>
                <a:lnTo>
                  <a:pt x="60960" y="57912"/>
                </a:lnTo>
                <a:lnTo>
                  <a:pt x="60960" y="169170"/>
                </a:lnTo>
                <a:lnTo>
                  <a:pt x="62484" y="169170"/>
                </a:lnTo>
                <a:lnTo>
                  <a:pt x="70104" y="170694"/>
                </a:lnTo>
                <a:lnTo>
                  <a:pt x="106680" y="170694"/>
                </a:lnTo>
                <a:lnTo>
                  <a:pt x="115824" y="169170"/>
                </a:lnTo>
                <a:lnTo>
                  <a:pt x="123444" y="167646"/>
                </a:lnTo>
                <a:lnTo>
                  <a:pt x="131064" y="166122"/>
                </a:lnTo>
                <a:lnTo>
                  <a:pt x="137160" y="163074"/>
                </a:lnTo>
                <a:lnTo>
                  <a:pt x="143256" y="160026"/>
                </a:lnTo>
                <a:lnTo>
                  <a:pt x="149352" y="156978"/>
                </a:lnTo>
                <a:lnTo>
                  <a:pt x="153924" y="153930"/>
                </a:lnTo>
                <a:lnTo>
                  <a:pt x="156972" y="149358"/>
                </a:lnTo>
                <a:lnTo>
                  <a:pt x="160020" y="143262"/>
                </a:lnTo>
                <a:close/>
              </a:path>
              <a:path w="3310134" h="356622">
                <a:moveTo>
                  <a:pt x="3285750" y="355098"/>
                </a:moveTo>
                <a:lnTo>
                  <a:pt x="3118110" y="135642"/>
                </a:lnTo>
                <a:lnTo>
                  <a:pt x="3116586" y="135642"/>
                </a:lnTo>
                <a:lnTo>
                  <a:pt x="3116586" y="350526"/>
                </a:lnTo>
                <a:lnTo>
                  <a:pt x="3058674" y="350526"/>
                </a:lnTo>
                <a:lnTo>
                  <a:pt x="3058674" y="6095"/>
                </a:lnTo>
                <a:lnTo>
                  <a:pt x="3087630" y="6095"/>
                </a:lnTo>
                <a:lnTo>
                  <a:pt x="3087630" y="4571"/>
                </a:lnTo>
                <a:lnTo>
                  <a:pt x="3057150" y="4571"/>
                </a:lnTo>
                <a:lnTo>
                  <a:pt x="3057150" y="350526"/>
                </a:lnTo>
                <a:lnTo>
                  <a:pt x="3058674" y="352050"/>
                </a:lnTo>
                <a:lnTo>
                  <a:pt x="3116586" y="352050"/>
                </a:lnTo>
                <a:lnTo>
                  <a:pt x="3118110" y="350526"/>
                </a:lnTo>
                <a:lnTo>
                  <a:pt x="3118110" y="137166"/>
                </a:lnTo>
                <a:lnTo>
                  <a:pt x="3285750" y="355098"/>
                </a:lnTo>
                <a:close/>
              </a:path>
              <a:path w="3310134" h="356622">
                <a:moveTo>
                  <a:pt x="2485650" y="344430"/>
                </a:moveTo>
                <a:lnTo>
                  <a:pt x="2474982" y="338334"/>
                </a:lnTo>
                <a:lnTo>
                  <a:pt x="2465838" y="333762"/>
                </a:lnTo>
                <a:lnTo>
                  <a:pt x="2474982" y="339858"/>
                </a:lnTo>
                <a:lnTo>
                  <a:pt x="2485650" y="345954"/>
                </a:lnTo>
                <a:lnTo>
                  <a:pt x="2496318" y="349002"/>
                </a:lnTo>
                <a:lnTo>
                  <a:pt x="2485650" y="344430"/>
                </a:lnTo>
                <a:close/>
              </a:path>
              <a:path w="3310134" h="356622">
                <a:moveTo>
                  <a:pt x="2660910" y="309378"/>
                </a:moveTo>
                <a:lnTo>
                  <a:pt x="2653290" y="316998"/>
                </a:lnTo>
                <a:lnTo>
                  <a:pt x="2644146" y="326142"/>
                </a:lnTo>
                <a:lnTo>
                  <a:pt x="2635002" y="332238"/>
                </a:lnTo>
                <a:lnTo>
                  <a:pt x="2625858" y="338334"/>
                </a:lnTo>
                <a:lnTo>
                  <a:pt x="2615190" y="344430"/>
                </a:lnTo>
                <a:lnTo>
                  <a:pt x="2602998" y="347478"/>
                </a:lnTo>
                <a:lnTo>
                  <a:pt x="2590806" y="352050"/>
                </a:lnTo>
                <a:lnTo>
                  <a:pt x="2602998" y="349002"/>
                </a:lnTo>
                <a:lnTo>
                  <a:pt x="2615190" y="345954"/>
                </a:lnTo>
                <a:lnTo>
                  <a:pt x="2625858" y="339858"/>
                </a:lnTo>
                <a:lnTo>
                  <a:pt x="2636526" y="333762"/>
                </a:lnTo>
                <a:lnTo>
                  <a:pt x="2645670" y="326142"/>
                </a:lnTo>
                <a:lnTo>
                  <a:pt x="2654814" y="318522"/>
                </a:lnTo>
                <a:lnTo>
                  <a:pt x="2660910" y="309378"/>
                </a:lnTo>
                <a:close/>
              </a:path>
              <a:path w="3310134" h="356622">
                <a:moveTo>
                  <a:pt x="2590806" y="352050"/>
                </a:moveTo>
                <a:lnTo>
                  <a:pt x="2578614" y="353574"/>
                </a:lnTo>
                <a:lnTo>
                  <a:pt x="2564898" y="355098"/>
                </a:lnTo>
                <a:lnTo>
                  <a:pt x="2535942" y="355098"/>
                </a:lnTo>
                <a:lnTo>
                  <a:pt x="2520702" y="353574"/>
                </a:lnTo>
                <a:lnTo>
                  <a:pt x="2508510" y="352050"/>
                </a:lnTo>
                <a:lnTo>
                  <a:pt x="2496318" y="349002"/>
                </a:lnTo>
                <a:lnTo>
                  <a:pt x="2508510" y="353574"/>
                </a:lnTo>
                <a:lnTo>
                  <a:pt x="2520702" y="355098"/>
                </a:lnTo>
                <a:lnTo>
                  <a:pt x="2534418" y="356622"/>
                </a:lnTo>
                <a:lnTo>
                  <a:pt x="2564898" y="356622"/>
                </a:lnTo>
                <a:lnTo>
                  <a:pt x="2578614" y="355098"/>
                </a:lnTo>
                <a:lnTo>
                  <a:pt x="2590806" y="352050"/>
                </a:lnTo>
                <a:close/>
              </a:path>
              <a:path w="3310134" h="356622">
                <a:moveTo>
                  <a:pt x="2156466" y="4571"/>
                </a:moveTo>
                <a:lnTo>
                  <a:pt x="2156466" y="350526"/>
                </a:lnTo>
                <a:lnTo>
                  <a:pt x="2157990" y="6095"/>
                </a:lnTo>
                <a:lnTo>
                  <a:pt x="2217426" y="6096"/>
                </a:lnTo>
                <a:lnTo>
                  <a:pt x="2217426" y="295662"/>
                </a:lnTo>
                <a:lnTo>
                  <a:pt x="2218950" y="297186"/>
                </a:lnTo>
                <a:lnTo>
                  <a:pt x="2374398" y="297186"/>
                </a:lnTo>
                <a:lnTo>
                  <a:pt x="2374398" y="349002"/>
                </a:lnTo>
                <a:lnTo>
                  <a:pt x="2375922" y="350526"/>
                </a:lnTo>
                <a:lnTo>
                  <a:pt x="2375922" y="295662"/>
                </a:lnTo>
                <a:lnTo>
                  <a:pt x="2218950" y="295662"/>
                </a:lnTo>
                <a:lnTo>
                  <a:pt x="2218950" y="4571"/>
                </a:lnTo>
                <a:lnTo>
                  <a:pt x="2156466" y="4571"/>
                </a:lnTo>
                <a:close/>
              </a:path>
              <a:path w="3310134" h="356622">
                <a:moveTo>
                  <a:pt x="2157990" y="6095"/>
                </a:moveTo>
                <a:lnTo>
                  <a:pt x="2156466" y="350526"/>
                </a:lnTo>
                <a:lnTo>
                  <a:pt x="2375922" y="350526"/>
                </a:lnTo>
                <a:lnTo>
                  <a:pt x="2374398" y="349002"/>
                </a:lnTo>
                <a:lnTo>
                  <a:pt x="2157990" y="349002"/>
                </a:lnTo>
                <a:lnTo>
                  <a:pt x="2157990" y="6095"/>
                </a:lnTo>
                <a:close/>
              </a:path>
              <a:path w="3310134" h="356622">
                <a:moveTo>
                  <a:pt x="1891290" y="344430"/>
                </a:moveTo>
                <a:lnTo>
                  <a:pt x="1880622" y="338334"/>
                </a:lnTo>
                <a:lnTo>
                  <a:pt x="1871478" y="333762"/>
                </a:lnTo>
                <a:lnTo>
                  <a:pt x="1880622" y="339858"/>
                </a:lnTo>
                <a:lnTo>
                  <a:pt x="1891290" y="345954"/>
                </a:lnTo>
                <a:lnTo>
                  <a:pt x="1901958" y="349002"/>
                </a:lnTo>
                <a:lnTo>
                  <a:pt x="1891290" y="344430"/>
                </a:lnTo>
                <a:close/>
              </a:path>
              <a:path w="3310134" h="356622">
                <a:moveTo>
                  <a:pt x="2066550" y="309378"/>
                </a:moveTo>
                <a:lnTo>
                  <a:pt x="2058930" y="316998"/>
                </a:lnTo>
                <a:lnTo>
                  <a:pt x="2049786" y="326142"/>
                </a:lnTo>
                <a:lnTo>
                  <a:pt x="2040642" y="332238"/>
                </a:lnTo>
                <a:lnTo>
                  <a:pt x="2031498" y="338334"/>
                </a:lnTo>
                <a:lnTo>
                  <a:pt x="2020830" y="344430"/>
                </a:lnTo>
                <a:lnTo>
                  <a:pt x="2008638" y="347478"/>
                </a:lnTo>
                <a:lnTo>
                  <a:pt x="1996446" y="352050"/>
                </a:lnTo>
                <a:lnTo>
                  <a:pt x="2008638" y="349002"/>
                </a:lnTo>
                <a:lnTo>
                  <a:pt x="2020830" y="345954"/>
                </a:lnTo>
                <a:lnTo>
                  <a:pt x="2031498" y="339858"/>
                </a:lnTo>
                <a:lnTo>
                  <a:pt x="2042166" y="333762"/>
                </a:lnTo>
                <a:lnTo>
                  <a:pt x="2051310" y="326142"/>
                </a:lnTo>
                <a:lnTo>
                  <a:pt x="2060454" y="318522"/>
                </a:lnTo>
                <a:lnTo>
                  <a:pt x="2066550" y="309378"/>
                </a:lnTo>
                <a:close/>
              </a:path>
              <a:path w="3310134" h="356622">
                <a:moveTo>
                  <a:pt x="1996446" y="352050"/>
                </a:moveTo>
                <a:lnTo>
                  <a:pt x="1984254" y="353574"/>
                </a:lnTo>
                <a:lnTo>
                  <a:pt x="1970538" y="355098"/>
                </a:lnTo>
                <a:lnTo>
                  <a:pt x="1941582" y="355098"/>
                </a:lnTo>
                <a:lnTo>
                  <a:pt x="1926342" y="353574"/>
                </a:lnTo>
                <a:lnTo>
                  <a:pt x="1914150" y="352050"/>
                </a:lnTo>
                <a:lnTo>
                  <a:pt x="1901958" y="349002"/>
                </a:lnTo>
                <a:lnTo>
                  <a:pt x="1914150" y="353574"/>
                </a:lnTo>
                <a:lnTo>
                  <a:pt x="1926342" y="355098"/>
                </a:lnTo>
                <a:lnTo>
                  <a:pt x="1940058" y="356622"/>
                </a:lnTo>
                <a:lnTo>
                  <a:pt x="1970538" y="356622"/>
                </a:lnTo>
                <a:lnTo>
                  <a:pt x="1984254" y="355098"/>
                </a:lnTo>
                <a:lnTo>
                  <a:pt x="1996446" y="352050"/>
                </a:lnTo>
                <a:close/>
              </a:path>
              <a:path w="3310134" h="356622">
                <a:moveTo>
                  <a:pt x="1699266" y="195078"/>
                </a:moveTo>
                <a:lnTo>
                  <a:pt x="1697742" y="193554"/>
                </a:lnTo>
                <a:lnTo>
                  <a:pt x="1560582" y="193554"/>
                </a:lnTo>
                <a:lnTo>
                  <a:pt x="1559058" y="195078"/>
                </a:lnTo>
                <a:lnTo>
                  <a:pt x="1559058" y="350526"/>
                </a:lnTo>
                <a:lnTo>
                  <a:pt x="1560582" y="350526"/>
                </a:lnTo>
                <a:lnTo>
                  <a:pt x="1560582" y="195078"/>
                </a:lnTo>
                <a:lnTo>
                  <a:pt x="1699266" y="195078"/>
                </a:lnTo>
                <a:close/>
              </a:path>
              <a:path w="3310134" h="356622">
                <a:moveTo>
                  <a:pt x="786390" y="355098"/>
                </a:moveTo>
                <a:lnTo>
                  <a:pt x="618750" y="135642"/>
                </a:lnTo>
                <a:lnTo>
                  <a:pt x="617226" y="135642"/>
                </a:lnTo>
                <a:lnTo>
                  <a:pt x="617226" y="350526"/>
                </a:lnTo>
                <a:lnTo>
                  <a:pt x="559314" y="350526"/>
                </a:lnTo>
                <a:lnTo>
                  <a:pt x="559314" y="6095"/>
                </a:lnTo>
                <a:lnTo>
                  <a:pt x="588270" y="6095"/>
                </a:lnTo>
                <a:lnTo>
                  <a:pt x="588270" y="4571"/>
                </a:lnTo>
                <a:lnTo>
                  <a:pt x="557790" y="4571"/>
                </a:lnTo>
                <a:lnTo>
                  <a:pt x="557790" y="350526"/>
                </a:lnTo>
                <a:lnTo>
                  <a:pt x="559314" y="352050"/>
                </a:lnTo>
                <a:lnTo>
                  <a:pt x="617226" y="352050"/>
                </a:lnTo>
                <a:lnTo>
                  <a:pt x="618750" y="350526"/>
                </a:lnTo>
                <a:lnTo>
                  <a:pt x="618750" y="137166"/>
                </a:lnTo>
                <a:lnTo>
                  <a:pt x="786390" y="355098"/>
                </a:lnTo>
                <a:close/>
              </a:path>
              <a:path w="3310134" h="356622">
                <a:moveTo>
                  <a:pt x="1112526" y="71634"/>
                </a:moveTo>
                <a:lnTo>
                  <a:pt x="1120146" y="83826"/>
                </a:lnTo>
                <a:lnTo>
                  <a:pt x="1126242" y="99066"/>
                </a:lnTo>
                <a:lnTo>
                  <a:pt x="1130814" y="114306"/>
                </a:lnTo>
                <a:lnTo>
                  <a:pt x="1135386" y="129546"/>
                </a:lnTo>
                <a:lnTo>
                  <a:pt x="1132338" y="112782"/>
                </a:lnTo>
                <a:lnTo>
                  <a:pt x="1127766" y="97542"/>
                </a:lnTo>
                <a:lnTo>
                  <a:pt x="1121670" y="83826"/>
                </a:lnTo>
                <a:lnTo>
                  <a:pt x="1114050" y="70110"/>
                </a:lnTo>
                <a:lnTo>
                  <a:pt x="1104906" y="57911"/>
                </a:lnTo>
                <a:lnTo>
                  <a:pt x="1094238" y="45719"/>
                </a:lnTo>
                <a:lnTo>
                  <a:pt x="1083570" y="35051"/>
                </a:lnTo>
                <a:lnTo>
                  <a:pt x="1069854" y="27431"/>
                </a:lnTo>
                <a:lnTo>
                  <a:pt x="1082046" y="36575"/>
                </a:lnTo>
                <a:lnTo>
                  <a:pt x="1092714" y="47243"/>
                </a:lnTo>
                <a:lnTo>
                  <a:pt x="1103382" y="59435"/>
                </a:lnTo>
                <a:lnTo>
                  <a:pt x="1112526" y="71634"/>
                </a:lnTo>
                <a:close/>
              </a:path>
              <a:path w="3310134" h="356622">
                <a:moveTo>
                  <a:pt x="1135386" y="129546"/>
                </a:moveTo>
                <a:lnTo>
                  <a:pt x="1136910" y="146310"/>
                </a:lnTo>
                <a:lnTo>
                  <a:pt x="1136910" y="185934"/>
                </a:lnTo>
                <a:lnTo>
                  <a:pt x="1133862" y="207270"/>
                </a:lnTo>
                <a:lnTo>
                  <a:pt x="1130814" y="227082"/>
                </a:lnTo>
                <a:lnTo>
                  <a:pt x="1126242" y="245370"/>
                </a:lnTo>
                <a:lnTo>
                  <a:pt x="1120146" y="262134"/>
                </a:lnTo>
                <a:lnTo>
                  <a:pt x="1112526" y="277374"/>
                </a:lnTo>
                <a:lnTo>
                  <a:pt x="1103382" y="291090"/>
                </a:lnTo>
                <a:lnTo>
                  <a:pt x="1092714" y="303282"/>
                </a:lnTo>
                <a:lnTo>
                  <a:pt x="1080522" y="313950"/>
                </a:lnTo>
                <a:lnTo>
                  <a:pt x="1068330" y="323094"/>
                </a:lnTo>
                <a:lnTo>
                  <a:pt x="1053090" y="332238"/>
                </a:lnTo>
                <a:lnTo>
                  <a:pt x="1068330" y="324618"/>
                </a:lnTo>
                <a:lnTo>
                  <a:pt x="1082046" y="315474"/>
                </a:lnTo>
                <a:lnTo>
                  <a:pt x="1094238" y="304806"/>
                </a:lnTo>
                <a:lnTo>
                  <a:pt x="1104906" y="292614"/>
                </a:lnTo>
                <a:lnTo>
                  <a:pt x="1114050" y="277374"/>
                </a:lnTo>
                <a:lnTo>
                  <a:pt x="1121670" y="262134"/>
                </a:lnTo>
                <a:lnTo>
                  <a:pt x="1127766" y="245370"/>
                </a:lnTo>
                <a:lnTo>
                  <a:pt x="1132338" y="227082"/>
                </a:lnTo>
                <a:lnTo>
                  <a:pt x="1135386" y="207270"/>
                </a:lnTo>
                <a:lnTo>
                  <a:pt x="1138434" y="187458"/>
                </a:lnTo>
                <a:lnTo>
                  <a:pt x="1138434" y="146310"/>
                </a:lnTo>
                <a:lnTo>
                  <a:pt x="1135386" y="129546"/>
                </a:lnTo>
                <a:close/>
              </a:path>
              <a:path w="3310134" h="356622">
                <a:moveTo>
                  <a:pt x="1053090" y="332238"/>
                </a:moveTo>
                <a:lnTo>
                  <a:pt x="1036326" y="338334"/>
                </a:lnTo>
                <a:lnTo>
                  <a:pt x="1019562" y="342906"/>
                </a:lnTo>
                <a:lnTo>
                  <a:pt x="1001274" y="347478"/>
                </a:lnTo>
                <a:lnTo>
                  <a:pt x="1019562" y="344430"/>
                </a:lnTo>
                <a:lnTo>
                  <a:pt x="1037850" y="339858"/>
                </a:lnTo>
                <a:lnTo>
                  <a:pt x="1053090" y="332238"/>
                </a:lnTo>
                <a:close/>
              </a:path>
              <a:path w="3310134" h="356622">
                <a:moveTo>
                  <a:pt x="220980" y="59435"/>
                </a:moveTo>
                <a:lnTo>
                  <a:pt x="224028" y="70110"/>
                </a:lnTo>
                <a:lnTo>
                  <a:pt x="227076" y="80778"/>
                </a:lnTo>
                <a:lnTo>
                  <a:pt x="228600" y="92970"/>
                </a:lnTo>
                <a:lnTo>
                  <a:pt x="230124" y="106686"/>
                </a:lnTo>
                <a:lnTo>
                  <a:pt x="228600" y="120402"/>
                </a:lnTo>
                <a:lnTo>
                  <a:pt x="227076" y="134118"/>
                </a:lnTo>
                <a:lnTo>
                  <a:pt x="224028" y="146310"/>
                </a:lnTo>
                <a:lnTo>
                  <a:pt x="220980" y="158502"/>
                </a:lnTo>
                <a:lnTo>
                  <a:pt x="216408" y="169170"/>
                </a:lnTo>
                <a:lnTo>
                  <a:pt x="210312" y="178314"/>
                </a:lnTo>
                <a:lnTo>
                  <a:pt x="202692" y="187458"/>
                </a:lnTo>
                <a:lnTo>
                  <a:pt x="195072" y="195078"/>
                </a:lnTo>
                <a:lnTo>
                  <a:pt x="185928" y="201174"/>
                </a:lnTo>
                <a:lnTo>
                  <a:pt x="175260" y="207270"/>
                </a:lnTo>
                <a:lnTo>
                  <a:pt x="164592" y="213366"/>
                </a:lnTo>
                <a:lnTo>
                  <a:pt x="176784" y="208794"/>
                </a:lnTo>
                <a:lnTo>
                  <a:pt x="185928" y="202698"/>
                </a:lnTo>
                <a:lnTo>
                  <a:pt x="196596" y="195078"/>
                </a:lnTo>
                <a:lnTo>
                  <a:pt x="204216" y="187458"/>
                </a:lnTo>
                <a:lnTo>
                  <a:pt x="211836" y="178314"/>
                </a:lnTo>
                <a:lnTo>
                  <a:pt x="217932" y="169170"/>
                </a:lnTo>
                <a:lnTo>
                  <a:pt x="222504" y="158502"/>
                </a:lnTo>
                <a:lnTo>
                  <a:pt x="225552" y="146310"/>
                </a:lnTo>
                <a:lnTo>
                  <a:pt x="228600" y="134118"/>
                </a:lnTo>
                <a:lnTo>
                  <a:pt x="230124" y="120402"/>
                </a:lnTo>
                <a:lnTo>
                  <a:pt x="231648" y="106686"/>
                </a:lnTo>
                <a:lnTo>
                  <a:pt x="230124" y="92970"/>
                </a:lnTo>
                <a:lnTo>
                  <a:pt x="228600" y="80778"/>
                </a:lnTo>
                <a:lnTo>
                  <a:pt x="225552" y="70110"/>
                </a:lnTo>
                <a:lnTo>
                  <a:pt x="220980" y="59435"/>
                </a:lnTo>
                <a:close/>
              </a:path>
              <a:path w="3310134" h="356622">
                <a:moveTo>
                  <a:pt x="2883414" y="0"/>
                </a:moveTo>
                <a:lnTo>
                  <a:pt x="2881890" y="0"/>
                </a:lnTo>
                <a:lnTo>
                  <a:pt x="3019971" y="349002"/>
                </a:lnTo>
                <a:lnTo>
                  <a:pt x="3020574" y="349002"/>
                </a:lnTo>
                <a:lnTo>
                  <a:pt x="2883414" y="0"/>
                </a:lnTo>
                <a:close/>
              </a:path>
              <a:path w="3310134" h="356622">
                <a:moveTo>
                  <a:pt x="2927610" y="278898"/>
                </a:moveTo>
                <a:lnTo>
                  <a:pt x="2810262" y="278898"/>
                </a:lnTo>
                <a:lnTo>
                  <a:pt x="2808738" y="280422"/>
                </a:lnTo>
                <a:lnTo>
                  <a:pt x="2785878" y="350526"/>
                </a:lnTo>
                <a:lnTo>
                  <a:pt x="2787402" y="350526"/>
                </a:lnTo>
                <a:lnTo>
                  <a:pt x="2810262" y="280422"/>
                </a:lnTo>
                <a:lnTo>
                  <a:pt x="2927610" y="280422"/>
                </a:lnTo>
                <a:lnTo>
                  <a:pt x="2953518" y="350526"/>
                </a:lnTo>
                <a:lnTo>
                  <a:pt x="2953518" y="349002"/>
                </a:lnTo>
                <a:lnTo>
                  <a:pt x="2955042" y="350526"/>
                </a:lnTo>
                <a:lnTo>
                  <a:pt x="3022098" y="350526"/>
                </a:lnTo>
                <a:lnTo>
                  <a:pt x="2883414" y="0"/>
                </a:lnTo>
                <a:lnTo>
                  <a:pt x="3020574" y="349002"/>
                </a:lnTo>
                <a:lnTo>
                  <a:pt x="2954478" y="349002"/>
                </a:lnTo>
                <a:lnTo>
                  <a:pt x="2929134" y="280422"/>
                </a:lnTo>
                <a:lnTo>
                  <a:pt x="2927610" y="278898"/>
                </a:lnTo>
                <a:close/>
              </a:path>
              <a:path w="3310134" h="356622">
                <a:moveTo>
                  <a:pt x="2785878" y="350526"/>
                </a:moveTo>
                <a:lnTo>
                  <a:pt x="2785878" y="349002"/>
                </a:lnTo>
                <a:lnTo>
                  <a:pt x="2719418" y="349002"/>
                </a:lnTo>
                <a:lnTo>
                  <a:pt x="2855982" y="0"/>
                </a:lnTo>
                <a:lnTo>
                  <a:pt x="2854458" y="0"/>
                </a:lnTo>
                <a:lnTo>
                  <a:pt x="2717894" y="349002"/>
                </a:lnTo>
                <a:lnTo>
                  <a:pt x="2717298" y="349002"/>
                </a:lnTo>
                <a:lnTo>
                  <a:pt x="2717726" y="349430"/>
                </a:lnTo>
                <a:lnTo>
                  <a:pt x="2717298" y="350526"/>
                </a:lnTo>
                <a:lnTo>
                  <a:pt x="2785878" y="350526"/>
                </a:lnTo>
                <a:close/>
              </a:path>
              <a:path w="3310134" h="356622">
                <a:moveTo>
                  <a:pt x="2881890" y="0"/>
                </a:moveTo>
                <a:lnTo>
                  <a:pt x="2855982" y="0"/>
                </a:lnTo>
                <a:lnTo>
                  <a:pt x="2855982" y="1523"/>
                </a:lnTo>
                <a:lnTo>
                  <a:pt x="2881890" y="1523"/>
                </a:lnTo>
                <a:lnTo>
                  <a:pt x="2881890" y="0"/>
                </a:lnTo>
                <a:close/>
              </a:path>
            </a:pathLst>
          </a:custGeom>
          <a:solidFill>
            <a:srgbClr val="59134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04694" y="2286000"/>
            <a:ext cx="7135719" cy="3342290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lIns="182880" tIns="182880" rIns="0" bIns="0" rtlCol="0">
            <a:noAutofit/>
          </a:bodyPr>
          <a:lstStyle/>
          <a:p>
            <a:pPr marL="11397" marR="39388">
              <a:lnSpc>
                <a:spcPts val="2486"/>
              </a:lnSpc>
              <a:spcBef>
                <a:spcPts val="124"/>
              </a:spcBef>
            </a:pP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24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1960</a:t>
            </a:r>
            <a:r>
              <a:rPr sz="2800" spc="4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an</a:t>
            </a:r>
          </a:p>
          <a:p>
            <a:pPr marL="731189" marR="39388" indent="-457200">
              <a:lnSpc>
                <a:spcPct val="95825"/>
              </a:lnSpc>
              <a:spcBef>
                <a:spcPts val="437"/>
              </a:spcBef>
              <a:buFont typeface="Wingdings" panose="05000000000000000000" pitchFamily="2" charset="2"/>
              <a:buChar char="§"/>
            </a:pPr>
            <a:r>
              <a:rPr sz="2800" spc="4" dirty="0" smtClean="0">
                <a:latin typeface="Times New Roman"/>
                <a:cs typeface="Times New Roman"/>
              </a:rPr>
              <a:t>Er</a:t>
            </a:r>
            <a:r>
              <a:rPr sz="2800" dirty="0" smtClean="0">
                <a:latin typeface="Times New Roman"/>
                <a:cs typeface="Times New Roman"/>
              </a:rPr>
              <a:t>a</a:t>
            </a:r>
            <a:r>
              <a:rPr sz="2800" spc="209" dirty="0" smtClean="0">
                <a:latin typeface="Times New Roman"/>
                <a:cs typeface="Times New Roman"/>
              </a:rPr>
              <a:t> </a:t>
            </a:r>
            <a:r>
              <a:rPr sz="2800" spc="-98" dirty="0">
                <a:latin typeface="Times New Roman"/>
                <a:cs typeface="Times New Roman"/>
              </a:rPr>
              <a:t>P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oduk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i </a:t>
            </a:r>
            <a:r>
              <a:rPr sz="2800" spc="31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al</a:t>
            </a:r>
          </a:p>
          <a:p>
            <a:pPr marL="731189" marR="39388" indent="-457200">
              <a:lnSpc>
                <a:spcPct val="95825"/>
              </a:lnSpc>
              <a:spcBef>
                <a:spcPts val="545"/>
              </a:spcBef>
              <a:buFont typeface="Wingdings" panose="05000000000000000000" pitchFamily="2" charset="2"/>
              <a:buChar char="§"/>
            </a:pPr>
            <a:r>
              <a:rPr sz="2800" spc="-4" dirty="0" smtClean="0">
                <a:latin typeface="Times New Roman"/>
                <a:cs typeface="Times New Roman"/>
              </a:rPr>
              <a:t>M</a:t>
            </a:r>
            <a:r>
              <a:rPr sz="2800" dirty="0" smtClean="0">
                <a:latin typeface="Times New Roman"/>
                <a:cs typeface="Times New Roman"/>
              </a:rPr>
              <a:t>ob</a:t>
            </a:r>
            <a:r>
              <a:rPr sz="2800" spc="4" dirty="0" smtClean="0">
                <a:latin typeface="Times New Roman"/>
                <a:cs typeface="Times New Roman"/>
              </a:rPr>
              <a:t>i</a:t>
            </a:r>
            <a:r>
              <a:rPr sz="2800" dirty="0" smtClean="0">
                <a:latin typeface="Times New Roman"/>
                <a:cs typeface="Times New Roman"/>
              </a:rPr>
              <a:t>l</a:t>
            </a:r>
            <a:r>
              <a:rPr sz="2800" spc="102" dirty="0" smtClean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F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d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“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odel</a:t>
            </a:r>
            <a:r>
              <a:rPr sz="2800" spc="48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”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wa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na</a:t>
            </a:r>
            <a:r>
              <a:rPr sz="2800" spc="43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Hi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am</a:t>
            </a:r>
          </a:p>
          <a:p>
            <a:pPr marL="731189" indent="-457200">
              <a:lnSpc>
                <a:spcPct val="95825"/>
              </a:lnSpc>
              <a:spcBef>
                <a:spcPts val="555"/>
              </a:spcBef>
              <a:buFont typeface="Wingdings" panose="05000000000000000000" pitchFamily="2" charset="2"/>
              <a:buChar char="§"/>
            </a:pPr>
            <a:r>
              <a:rPr sz="2800" spc="-4" dirty="0" err="1" smtClean="0">
                <a:latin typeface="Times New Roman"/>
                <a:cs typeface="Times New Roman"/>
              </a:rPr>
              <a:t>M</a:t>
            </a:r>
            <a:r>
              <a:rPr sz="2800" dirty="0" err="1" smtClean="0">
                <a:latin typeface="Times New Roman"/>
                <a:cs typeface="Times New Roman"/>
              </a:rPr>
              <a:t>en</a:t>
            </a:r>
            <a:r>
              <a:rPr sz="2800" spc="-4" dirty="0" err="1" smtClean="0">
                <a:latin typeface="Times New Roman"/>
                <a:cs typeface="Times New Roman"/>
              </a:rPr>
              <a:t>g</a:t>
            </a:r>
            <a:r>
              <a:rPr sz="2800" dirty="0" err="1" smtClean="0">
                <a:latin typeface="Times New Roman"/>
                <a:cs typeface="Times New Roman"/>
              </a:rPr>
              <a:t>u</a:t>
            </a:r>
            <a:r>
              <a:rPr sz="2800" spc="-4" dirty="0" err="1" smtClean="0">
                <a:latin typeface="Times New Roman"/>
                <a:cs typeface="Times New Roman"/>
              </a:rPr>
              <a:t>t</a:t>
            </a:r>
            <a:r>
              <a:rPr sz="2800" dirty="0" err="1" smtClean="0">
                <a:latin typeface="Times New Roman"/>
                <a:cs typeface="Times New Roman"/>
              </a:rPr>
              <a:t>a</a:t>
            </a:r>
            <a:r>
              <a:rPr sz="2800" spc="-4" dirty="0" err="1" smtClean="0">
                <a:latin typeface="Times New Roman"/>
                <a:cs typeface="Times New Roman"/>
              </a:rPr>
              <a:t>m</a:t>
            </a:r>
            <a:r>
              <a:rPr sz="2800" dirty="0" err="1" smtClean="0">
                <a:latin typeface="Times New Roman"/>
                <a:cs typeface="Times New Roman"/>
              </a:rPr>
              <a:t>akan</a:t>
            </a:r>
            <a:r>
              <a:rPr sz="2800" spc="107" dirty="0" smtClean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j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spc="4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ah</a:t>
            </a:r>
            <a:r>
              <a:rPr sz="2800" spc="-156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ou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put</a:t>
            </a:r>
            <a:r>
              <a:rPr sz="2800" spc="10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 </a:t>
            </a:r>
            <a:r>
              <a:rPr sz="2800" spc="21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uan</a:t>
            </a:r>
            <a:r>
              <a:rPr sz="2800" spc="2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wak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u</a:t>
            </a:r>
          </a:p>
          <a:p>
            <a:pPr marL="731189" marR="39388" indent="-457200">
              <a:lnSpc>
                <a:spcPct val="95825"/>
              </a:lnSpc>
              <a:spcBef>
                <a:spcPts val="555"/>
              </a:spcBef>
              <a:buFont typeface="Wingdings" panose="05000000000000000000" pitchFamily="2" charset="2"/>
              <a:buChar char="§"/>
            </a:pPr>
            <a:r>
              <a:rPr sz="2800" spc="-57" dirty="0" err="1" smtClean="0">
                <a:latin typeface="Times New Roman"/>
                <a:cs typeface="Times New Roman"/>
              </a:rPr>
              <a:t>K</a:t>
            </a:r>
            <a:r>
              <a:rPr sz="2800" dirty="0" err="1" smtClean="0">
                <a:latin typeface="Times New Roman"/>
                <a:cs typeface="Times New Roman"/>
              </a:rPr>
              <a:t>unc</a:t>
            </a:r>
            <a:r>
              <a:rPr sz="2800" spc="4" dirty="0" err="1" smtClean="0">
                <a:latin typeface="Times New Roman"/>
                <a:cs typeface="Times New Roman"/>
              </a:rPr>
              <a:t>i</a:t>
            </a:r>
            <a:r>
              <a:rPr sz="2800" dirty="0" err="1" smtClean="0">
                <a:latin typeface="Times New Roman"/>
                <a:cs typeface="Times New Roman"/>
              </a:rPr>
              <a:t>n</a:t>
            </a:r>
            <a:r>
              <a:rPr sz="2800" spc="4" dirty="0" err="1" smtClean="0">
                <a:latin typeface="Times New Roman"/>
                <a:cs typeface="Times New Roman"/>
              </a:rPr>
              <a:t>y</a:t>
            </a:r>
            <a:r>
              <a:rPr sz="2800" dirty="0" err="1" smtClean="0">
                <a:latin typeface="Times New Roman"/>
                <a:cs typeface="Times New Roman"/>
              </a:rPr>
              <a:t>a</a:t>
            </a:r>
            <a:r>
              <a:rPr sz="2800" spc="84" dirty="0" smtClean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62" dirty="0">
                <a:latin typeface="Times New Roman"/>
                <a:cs typeface="Times New Roman"/>
              </a:rPr>
              <a:t> </a:t>
            </a:r>
            <a:r>
              <a:rPr sz="2800" spc="-98" dirty="0">
                <a:latin typeface="Times New Roman"/>
                <a:cs typeface="Times New Roman"/>
              </a:rPr>
              <a:t>P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oduk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4" dirty="0">
                <a:latin typeface="Times New Roman"/>
                <a:cs typeface="Times New Roman"/>
              </a:rPr>
              <a:t>isi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-8" dirty="0">
                <a:latin typeface="Times New Roman"/>
                <a:cs typeface="Times New Roman"/>
              </a:rPr>
              <a:t>si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dan</a:t>
            </a:r>
            <a:r>
              <a:rPr sz="2800" spc="469" dirty="0">
                <a:latin typeface="Times New Roman"/>
                <a:cs typeface="Times New Roman"/>
              </a:rPr>
              <a:t> </a:t>
            </a:r>
            <a:r>
              <a:rPr sz="2800" spc="4" dirty="0" err="1" smtClean="0">
                <a:latin typeface="Times New Roman"/>
                <a:cs typeface="Times New Roman"/>
              </a:rPr>
              <a:t>U</a:t>
            </a:r>
            <a:r>
              <a:rPr sz="2800" spc="-4" dirty="0" err="1" smtClean="0">
                <a:latin typeface="Times New Roman"/>
                <a:cs typeface="Times New Roman"/>
              </a:rPr>
              <a:t>t</a:t>
            </a:r>
            <a:r>
              <a:rPr sz="2800" spc="4" dirty="0" err="1" smtClean="0">
                <a:latin typeface="Times New Roman"/>
                <a:cs typeface="Times New Roman"/>
              </a:rPr>
              <a:t>ili</a:t>
            </a:r>
            <a:r>
              <a:rPr sz="2800" spc="-4" dirty="0" err="1" smtClean="0">
                <a:latin typeface="Times New Roman"/>
                <a:cs typeface="Times New Roman"/>
              </a:rPr>
              <a:t>t</a:t>
            </a:r>
            <a:r>
              <a:rPr sz="2800" dirty="0" err="1" smtClean="0">
                <a:latin typeface="Times New Roman"/>
                <a:cs typeface="Times New Roman"/>
              </a:rPr>
              <a:t>as</a:t>
            </a:r>
            <a:r>
              <a:rPr lang="en-US" sz="2800" dirty="0" smtClean="0">
                <a:latin typeface="Times New Roman"/>
                <a:cs typeface="Times New Roman"/>
              </a:rPr>
              <a:t>, </a:t>
            </a:r>
            <a:r>
              <a:rPr sz="2800" spc="-4" dirty="0" err="1" smtClean="0">
                <a:latin typeface="Times New Roman"/>
                <a:cs typeface="Times New Roman"/>
              </a:rPr>
              <a:t>S</a:t>
            </a:r>
            <a:r>
              <a:rPr sz="2800" spc="4" dirty="0" err="1" smtClean="0">
                <a:latin typeface="Times New Roman"/>
                <a:cs typeface="Times New Roman"/>
              </a:rPr>
              <a:t>is</a:t>
            </a:r>
            <a:r>
              <a:rPr sz="2800" spc="-4" dirty="0" err="1" smtClean="0">
                <a:latin typeface="Times New Roman"/>
                <a:cs typeface="Times New Roman"/>
              </a:rPr>
              <a:t>t</a:t>
            </a:r>
            <a:r>
              <a:rPr sz="2800" dirty="0" err="1" smtClean="0">
                <a:latin typeface="Times New Roman"/>
                <a:cs typeface="Times New Roman"/>
              </a:rPr>
              <a:t>em</a:t>
            </a:r>
            <a:r>
              <a:rPr sz="2800" spc="71" dirty="0" smtClean="0">
                <a:latin typeface="Times New Roman"/>
                <a:cs typeface="Times New Roman"/>
              </a:rPr>
              <a:t> </a:t>
            </a:r>
            <a:r>
              <a:rPr sz="2800" spc="-98" dirty="0">
                <a:latin typeface="Times New Roman"/>
                <a:cs typeface="Times New Roman"/>
              </a:rPr>
              <a:t>P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oduk</a:t>
            </a:r>
            <a:r>
              <a:rPr sz="2800" spc="4" dirty="0">
                <a:latin typeface="Times New Roman"/>
                <a:cs typeface="Times New Roman"/>
              </a:rPr>
              <a:t>si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392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038" y="1698625"/>
            <a:ext cx="8512175" cy="4970463"/>
          </a:xfrm>
        </p:spPr>
        <p:txBody>
          <a:bodyPr rtlCol="0">
            <a:normAutofit fontScale="92500"/>
          </a:bodyPr>
          <a:lstStyle/>
          <a:p>
            <a:pPr marL="640080" lvl="1" indent="-27432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Contoh kompleksitas Ekster</a:t>
            </a:r>
            <a:r>
              <a:rPr lang="en-US" sz="2400" dirty="0" err="1" smtClean="0"/>
              <a:t>nal</a:t>
            </a:r>
            <a:r>
              <a:rPr lang="en-US" sz="2400" dirty="0" smtClean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smtClean="0"/>
              <a:t>:</a:t>
            </a:r>
            <a:endParaRPr lang="id-ID" sz="2400" dirty="0" smtClean="0"/>
          </a:p>
          <a:p>
            <a:pPr marL="712788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id-ID" sz="2200" dirty="0" smtClean="0"/>
              <a:t>S</a:t>
            </a:r>
            <a:r>
              <a:rPr lang="en-US" sz="2200" dirty="0" err="1" smtClean="0"/>
              <a:t>upplier</a:t>
            </a:r>
            <a:r>
              <a:rPr lang="en-US" sz="2200" dirty="0" smtClean="0"/>
              <a:t> </a:t>
            </a:r>
            <a:r>
              <a:rPr lang="en-US" sz="2200" dirty="0" err="1" smtClean="0"/>
              <a:t>menginginkan</a:t>
            </a:r>
            <a:r>
              <a:rPr lang="en-US" sz="2200" dirty="0" smtClean="0"/>
              <a:t> </a:t>
            </a:r>
            <a:r>
              <a:rPr lang="en-US" sz="2200" dirty="0" err="1"/>
              <a:t>pemesanan</a:t>
            </a:r>
            <a:r>
              <a:rPr lang="en-US" sz="2200" dirty="0"/>
              <a:t> </a:t>
            </a:r>
            <a:r>
              <a:rPr lang="en-US" sz="2200" dirty="0" err="1" smtClean="0"/>
              <a:t>produk</a:t>
            </a:r>
            <a:r>
              <a:rPr lang="id-ID" sz="2200" dirty="0" smtClean="0"/>
              <a:t> dilakukan</a:t>
            </a:r>
            <a:r>
              <a:rPr lang="en-US" sz="2200" dirty="0" smtClean="0"/>
              <a:t> </a:t>
            </a:r>
            <a:r>
              <a:rPr lang="en-US" sz="2200" dirty="0" err="1"/>
              <a:t>jauh-jauh</a:t>
            </a:r>
            <a:r>
              <a:rPr lang="en-US" sz="2200" dirty="0"/>
              <a:t> </a:t>
            </a:r>
            <a:r>
              <a:rPr lang="en-US" sz="2200" dirty="0" err="1"/>
              <a:t>hari</a:t>
            </a:r>
            <a:r>
              <a:rPr lang="en-US" sz="2200" dirty="0"/>
              <a:t> </a:t>
            </a:r>
            <a:r>
              <a:rPr lang="en-US" sz="2200" dirty="0" err="1"/>
              <a:t>sebelum</a:t>
            </a:r>
            <a:r>
              <a:rPr lang="en-US" sz="2200" dirty="0"/>
              <a:t> </a:t>
            </a:r>
            <a:r>
              <a:rPr lang="en-US" sz="2200" dirty="0" err="1"/>
              <a:t>waktu</a:t>
            </a:r>
            <a:r>
              <a:rPr lang="en-US" sz="2200" dirty="0"/>
              <a:t> </a:t>
            </a:r>
            <a:r>
              <a:rPr lang="en-US" sz="2200" dirty="0" err="1"/>
              <a:t>pengiriman</a:t>
            </a:r>
            <a:r>
              <a:rPr lang="en-US" sz="2200" dirty="0"/>
              <a:t> </a:t>
            </a:r>
            <a:r>
              <a:rPr lang="id-ID" sz="2200" dirty="0" smtClean="0"/>
              <a:t>&amp; diharapkan</a:t>
            </a:r>
            <a:r>
              <a:rPr lang="en-US" sz="2200" dirty="0" smtClean="0"/>
              <a:t> </a:t>
            </a:r>
            <a:r>
              <a:rPr lang="en-US" sz="2200" dirty="0" err="1"/>
              <a:t>pesanan</a:t>
            </a:r>
            <a:r>
              <a:rPr lang="en-US" sz="2200" dirty="0"/>
              <a:t>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berubah</a:t>
            </a:r>
            <a:r>
              <a:rPr lang="en-US" sz="2200" dirty="0"/>
              <a:t>. </a:t>
            </a:r>
            <a:r>
              <a:rPr lang="id-ID" sz="2200" dirty="0" smtClean="0"/>
              <a:t> </a:t>
            </a:r>
          </a:p>
          <a:p>
            <a:pPr marL="712788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200" dirty="0" smtClean="0"/>
              <a:t>Supplier </a:t>
            </a:r>
            <a:r>
              <a:rPr lang="en-US" sz="2200" dirty="0" err="1"/>
              <a:t>juga</a:t>
            </a:r>
            <a:r>
              <a:rPr lang="en-US" sz="2200" dirty="0"/>
              <a:t> </a:t>
            </a:r>
            <a:r>
              <a:rPr lang="en-US" sz="2200" dirty="0" err="1"/>
              <a:t>menginginkan</a:t>
            </a:r>
            <a:r>
              <a:rPr lang="en-US" sz="2200" dirty="0"/>
              <a:t> </a:t>
            </a:r>
            <a:r>
              <a:rPr lang="en-US" sz="2200" dirty="0" err="1"/>
              <a:t>pengiriman</a:t>
            </a:r>
            <a:r>
              <a:rPr lang="en-US" sz="2200" dirty="0"/>
              <a:t> </a:t>
            </a:r>
            <a:r>
              <a:rPr lang="en-US" sz="2200" dirty="0" err="1"/>
              <a:t>segera</a:t>
            </a:r>
            <a:r>
              <a:rPr lang="en-US" sz="2200" dirty="0"/>
              <a:t> </a:t>
            </a:r>
            <a:r>
              <a:rPr lang="en-US" sz="2200" dirty="0" err="1"/>
              <a:t>setelah</a:t>
            </a:r>
            <a:r>
              <a:rPr lang="en-US" sz="2200" dirty="0"/>
              <a:t> </a:t>
            </a:r>
            <a:r>
              <a:rPr lang="en-US" sz="2200" dirty="0" err="1"/>
              <a:t>produksinya</a:t>
            </a:r>
            <a:r>
              <a:rPr lang="en-US" sz="2200" dirty="0"/>
              <a:t> </a:t>
            </a:r>
            <a:r>
              <a:rPr lang="en-US" sz="2200" dirty="0" err="1"/>
              <a:t>selesai</a:t>
            </a:r>
            <a:r>
              <a:rPr lang="en-US" sz="2200" dirty="0"/>
              <a:t>.</a:t>
            </a:r>
          </a:p>
          <a:p>
            <a:pPr marL="712788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en-US" sz="2200" dirty="0" err="1"/>
              <a:t>Disisi</a:t>
            </a:r>
            <a:r>
              <a:rPr lang="en-US" sz="2200" dirty="0"/>
              <a:t> </a:t>
            </a:r>
            <a:r>
              <a:rPr lang="en-US" sz="2200" dirty="0" smtClean="0"/>
              <a:t>lain</a:t>
            </a:r>
            <a:r>
              <a:rPr lang="id-ID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 err="1"/>
              <a:t>perusahaan</a:t>
            </a:r>
            <a:r>
              <a:rPr lang="en-US" sz="2200" dirty="0"/>
              <a:t> </a:t>
            </a:r>
            <a:r>
              <a:rPr lang="en-US" sz="2200" dirty="0" err="1"/>
              <a:t>menghendaki</a:t>
            </a:r>
            <a:r>
              <a:rPr lang="en-US" sz="2200" dirty="0"/>
              <a:t> </a:t>
            </a:r>
            <a:r>
              <a:rPr lang="en-US" sz="2200" dirty="0" err="1"/>
              <a:t>fleksibilitas</a:t>
            </a:r>
            <a:r>
              <a:rPr lang="en-US" sz="2200" dirty="0"/>
              <a:t> yang </a:t>
            </a:r>
            <a:r>
              <a:rPr lang="en-US" sz="2200" dirty="0" err="1"/>
              <a:t>tinggi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mengubah</a:t>
            </a:r>
            <a:r>
              <a:rPr lang="en-US" sz="2200" dirty="0"/>
              <a:t> </a:t>
            </a:r>
            <a:r>
              <a:rPr lang="en-US" sz="2200" dirty="0" err="1"/>
              <a:t>jumlah</a:t>
            </a:r>
            <a:r>
              <a:rPr lang="en-US" sz="2200" dirty="0"/>
              <a:t>, </a:t>
            </a:r>
            <a:r>
              <a:rPr lang="en-US" sz="2200" dirty="0" err="1"/>
              <a:t>spesifikasi</a:t>
            </a:r>
            <a:r>
              <a:rPr lang="en-US" sz="2200" dirty="0"/>
              <a:t> </a:t>
            </a:r>
            <a:r>
              <a:rPr lang="en-US" sz="2200" dirty="0" err="1"/>
              <a:t>maupun</a:t>
            </a:r>
            <a:r>
              <a:rPr lang="en-US" sz="2200" dirty="0"/>
              <a:t> </a:t>
            </a:r>
            <a:r>
              <a:rPr lang="en-US" sz="2200" dirty="0" err="1"/>
              <a:t>jadual</a:t>
            </a:r>
            <a:r>
              <a:rPr lang="en-US" sz="2200" dirty="0"/>
              <a:t> </a:t>
            </a:r>
            <a:r>
              <a:rPr lang="en-US" sz="2200" dirty="0" err="1"/>
              <a:t>pengiriman</a:t>
            </a:r>
            <a:r>
              <a:rPr lang="en-US" sz="2200" dirty="0"/>
              <a:t> </a:t>
            </a:r>
            <a:r>
              <a:rPr lang="en-US" sz="2200" dirty="0" err="1"/>
              <a:t>bahan</a:t>
            </a:r>
            <a:r>
              <a:rPr lang="en-US" sz="2200" dirty="0"/>
              <a:t> </a:t>
            </a:r>
            <a:r>
              <a:rPr lang="en-US" sz="2200" dirty="0" err="1"/>
              <a:t>baku</a:t>
            </a:r>
            <a:r>
              <a:rPr lang="en-US" sz="2200" dirty="0"/>
              <a:t> yang </a:t>
            </a:r>
            <a:r>
              <a:rPr lang="en-US" sz="2200" dirty="0" err="1"/>
              <a:t>dipesan</a:t>
            </a:r>
            <a:r>
              <a:rPr lang="en-US" sz="2200" dirty="0"/>
              <a:t>. </a:t>
            </a:r>
            <a:endParaRPr lang="id-ID" sz="2200" dirty="0" smtClean="0"/>
          </a:p>
          <a:p>
            <a:pPr marL="712788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en-US" sz="2200" dirty="0" smtClean="0"/>
              <a:t>Perusahaan </a:t>
            </a:r>
            <a:r>
              <a:rPr lang="en-US" sz="2200" dirty="0" err="1"/>
              <a:t>juga</a:t>
            </a:r>
            <a:r>
              <a:rPr lang="en-US" sz="2200" dirty="0"/>
              <a:t> </a:t>
            </a:r>
            <a:r>
              <a:rPr lang="en-US" sz="2200" dirty="0" err="1"/>
              <a:t>menginginkan</a:t>
            </a:r>
            <a:r>
              <a:rPr lang="en-US" sz="2200" dirty="0"/>
              <a:t> supplier </a:t>
            </a:r>
            <a:r>
              <a:rPr lang="en-US" sz="2200" dirty="0" err="1" smtClean="0"/>
              <a:t>mengirimkan</a:t>
            </a:r>
            <a:r>
              <a:rPr lang="en-US" sz="2200" dirty="0" smtClean="0"/>
              <a:t> </a:t>
            </a:r>
            <a:r>
              <a:rPr lang="en-US" sz="2200" dirty="0" err="1"/>
              <a:t>produk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waktu</a:t>
            </a:r>
            <a:r>
              <a:rPr lang="en-US" sz="2200" dirty="0"/>
              <a:t> yang </a:t>
            </a:r>
            <a:r>
              <a:rPr lang="en-US" sz="2200" dirty="0" err="1"/>
              <a:t>tepat</a:t>
            </a:r>
            <a:r>
              <a:rPr lang="en-US" sz="2200" dirty="0"/>
              <a:t> </a:t>
            </a:r>
            <a:r>
              <a:rPr lang="en-US" sz="2200" dirty="0" smtClean="0"/>
              <a:t>d</a:t>
            </a:r>
            <a:r>
              <a:rPr lang="id-ID" sz="2200" dirty="0" smtClean="0"/>
              <a:t>engan sistem JIT  (</a:t>
            </a:r>
            <a:r>
              <a:rPr lang="en-US" sz="2200" dirty="0" err="1" smtClean="0"/>
              <a:t>kuantitas</a:t>
            </a:r>
            <a:r>
              <a:rPr lang="en-US" sz="2200" dirty="0" smtClean="0"/>
              <a:t> </a:t>
            </a:r>
            <a:r>
              <a:rPr lang="en-US" sz="2200" dirty="0" err="1" smtClean="0"/>
              <a:t>kecil-kecil</a:t>
            </a:r>
            <a:r>
              <a:rPr lang="id-ID" sz="2200" dirty="0" smtClean="0"/>
              <a:t>)</a:t>
            </a:r>
            <a:r>
              <a:rPr lang="en-US" sz="2200" dirty="0" smtClean="0"/>
              <a:t>.</a:t>
            </a:r>
            <a:endParaRPr lang="en-US" sz="2200" dirty="0"/>
          </a:p>
          <a:p>
            <a:pPr marL="985838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d-ID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15913" y="141890"/>
            <a:ext cx="8496300" cy="8741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Tantangan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Mengelola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endParaRPr lang="id-ID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788" y="1814513"/>
            <a:ext cx="8450262" cy="474345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/>
              <a:t>Tantangan</a:t>
            </a:r>
            <a:r>
              <a:rPr lang="en-US" b="1" dirty="0"/>
              <a:t> 2</a:t>
            </a:r>
            <a:r>
              <a:rPr lang="en-US" dirty="0"/>
              <a:t> : </a:t>
            </a:r>
            <a:r>
              <a:rPr lang="en-US" dirty="0" err="1">
                <a:solidFill>
                  <a:srgbClr val="C00000"/>
                </a:solidFill>
              </a:rPr>
              <a:t>Ketidakpastian</a:t>
            </a:r>
            <a:endParaRPr lang="en-US" dirty="0">
              <a:solidFill>
                <a:srgbClr val="C00000"/>
              </a:solidFill>
            </a:endParaRPr>
          </a:p>
          <a:p>
            <a:pPr marL="534988" indent="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err="1" smtClean="0"/>
              <a:t>Ketidakpastian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ketidakpercayaan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. </a:t>
            </a:r>
            <a:endParaRPr lang="id-ID" dirty="0" smtClean="0"/>
          </a:p>
          <a:p>
            <a:pPr marL="534988" indent="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akibatnya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pengaman</a:t>
            </a:r>
            <a:r>
              <a:rPr lang="en-US" dirty="0" smtClean="0"/>
              <a:t> di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i="1" dirty="0" smtClean="0"/>
              <a:t>supply chain</a:t>
            </a:r>
            <a:r>
              <a:rPr lang="en-US" dirty="0" smtClean="0"/>
              <a:t>. </a:t>
            </a:r>
            <a:endParaRPr lang="id-ID" dirty="0" smtClean="0"/>
          </a:p>
          <a:p>
            <a:pPr marL="534988" indent="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err="1" smtClean="0"/>
              <a:t>Pengaman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i="1" dirty="0" smtClean="0"/>
              <a:t>safety stock, safety time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transportasi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dirty="0" smtClean="0"/>
              <a:t>	</a:t>
            </a:r>
            <a:endParaRPr lang="id-ID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15913" y="141890"/>
            <a:ext cx="8496300" cy="8741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Tantangan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Mengelola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endParaRPr lang="id-ID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38" y="1985963"/>
            <a:ext cx="8591550" cy="4556125"/>
          </a:xfrm>
        </p:spPr>
        <p:txBody>
          <a:bodyPr rtlCol="0">
            <a:normAutofit/>
          </a:bodyPr>
          <a:lstStyle/>
          <a:p>
            <a:pPr marL="450850" indent="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 dirty="0" err="1" smtClean="0"/>
              <a:t>Sumber</a:t>
            </a:r>
            <a:r>
              <a:rPr lang="en-US" sz="2800" dirty="0" smtClean="0"/>
              <a:t> </a:t>
            </a:r>
            <a:r>
              <a:rPr lang="en-US" sz="2800" dirty="0" err="1"/>
              <a:t>ketidakpastian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 :</a:t>
            </a:r>
          </a:p>
          <a:p>
            <a:pPr marL="985838" indent="-4508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/>
              <a:t>ketidakpastian</a:t>
            </a:r>
            <a:r>
              <a:rPr lang="en-US" sz="2800" dirty="0" smtClean="0"/>
              <a:t> </a:t>
            </a:r>
            <a:r>
              <a:rPr lang="en-US" sz="2800" dirty="0" err="1"/>
              <a:t>pembeli</a:t>
            </a:r>
            <a:r>
              <a:rPr lang="en-US" sz="2800" dirty="0"/>
              <a:t>, </a:t>
            </a:r>
          </a:p>
          <a:p>
            <a:pPr marL="985838" indent="-4508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/>
              <a:t>ketidakpastian</a:t>
            </a:r>
            <a:r>
              <a:rPr lang="en-US" sz="2800" dirty="0" smtClean="0"/>
              <a:t> </a:t>
            </a:r>
            <a:r>
              <a:rPr lang="en-US" sz="2800" dirty="0" err="1"/>
              <a:t>dari</a:t>
            </a:r>
            <a:r>
              <a:rPr lang="en-US" sz="2800" dirty="0"/>
              <a:t> supplier </a:t>
            </a:r>
            <a:r>
              <a:rPr lang="en-US" sz="2800" dirty="0" err="1" smtClean="0"/>
              <a:t>terkait</a:t>
            </a:r>
            <a:r>
              <a:rPr lang="en-US" sz="2800" dirty="0" smtClean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pengiriman</a:t>
            </a:r>
            <a:r>
              <a:rPr lang="en-US" sz="2800" dirty="0"/>
              <a:t>, </a:t>
            </a:r>
            <a:r>
              <a:rPr lang="en-US" sz="2800" dirty="0" err="1"/>
              <a:t>harga</a:t>
            </a:r>
            <a:r>
              <a:rPr lang="en-US" sz="2800" dirty="0"/>
              <a:t>, </a:t>
            </a:r>
            <a:r>
              <a:rPr lang="en-US" sz="2800" dirty="0" err="1"/>
              <a:t>kualitas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</a:t>
            </a:r>
            <a:r>
              <a:rPr lang="en-US" sz="2800" dirty="0" err="1"/>
              <a:t>kuantitas</a:t>
            </a:r>
            <a:r>
              <a:rPr lang="en-US" sz="2800" dirty="0"/>
              <a:t>,             </a:t>
            </a:r>
          </a:p>
          <a:p>
            <a:pPr marL="985838" indent="-4508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800" dirty="0" smtClean="0"/>
              <a:t>k</a:t>
            </a:r>
            <a:r>
              <a:rPr lang="en-US" sz="2800" dirty="0" err="1" smtClean="0"/>
              <a:t>etidakpastian</a:t>
            </a:r>
            <a:r>
              <a:rPr lang="en-US" sz="2800" dirty="0" smtClean="0"/>
              <a:t> </a:t>
            </a:r>
            <a:r>
              <a:rPr lang="en-US" sz="2800" dirty="0"/>
              <a:t>internal yang </a:t>
            </a:r>
            <a:r>
              <a:rPr lang="en-US" sz="2800" dirty="0" err="1"/>
              <a:t>bisa</a:t>
            </a:r>
            <a:r>
              <a:rPr lang="en-US" sz="2800" dirty="0"/>
              <a:t> </a:t>
            </a:r>
            <a:r>
              <a:rPr lang="en-US" sz="2800" dirty="0" err="1"/>
              <a:t>disebabkan</a:t>
            </a:r>
            <a:r>
              <a:rPr lang="en-US" sz="2800" dirty="0"/>
              <a:t> </a:t>
            </a:r>
            <a:r>
              <a:rPr lang="en-US" sz="2800" dirty="0" err="1"/>
              <a:t>kerusakan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, </a:t>
            </a:r>
            <a:r>
              <a:rPr lang="en-US" sz="2800" dirty="0" err="1"/>
              <a:t>kinerja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 yang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sempurna</a:t>
            </a:r>
            <a:r>
              <a:rPr lang="en-US" sz="2800" dirty="0"/>
              <a:t>, </a:t>
            </a:r>
            <a:r>
              <a:rPr lang="en-US" sz="2800" dirty="0" err="1"/>
              <a:t>tenaga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</a:t>
            </a:r>
            <a:r>
              <a:rPr lang="en-US" sz="2800" dirty="0" err="1"/>
              <a:t>produksi</a:t>
            </a:r>
            <a:endParaRPr lang="en-US" sz="2800" dirty="0"/>
          </a:p>
          <a:p>
            <a:pPr marL="274320" indent="-274320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d-ID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15913" y="141890"/>
            <a:ext cx="8496300" cy="8741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  <a:extLst/>
        </p:spPr>
        <p:txBody>
          <a:bodyPr anchor="ctr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Tantangan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Mengelola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endParaRPr lang="id-ID" sz="3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8961" y="263032"/>
            <a:ext cx="8229600" cy="840554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Chain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d-ID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vs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46075" y="1876425"/>
            <a:ext cx="8420100" cy="4745038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US" altLang="id-ID" sz="2800" i="1" smtClean="0">
                <a:solidFill>
                  <a:srgbClr val="C00000"/>
                </a:solidFill>
              </a:rPr>
              <a:t>Supply chain </a:t>
            </a:r>
            <a:r>
              <a:rPr lang="en-US" altLang="id-ID" sz="2800" smtClean="0"/>
              <a:t>adalah </a:t>
            </a:r>
            <a:r>
              <a:rPr lang="en-US" altLang="id-ID" sz="2800" smtClean="0">
                <a:solidFill>
                  <a:srgbClr val="C00000"/>
                </a:solidFill>
              </a:rPr>
              <a:t>jaringan fisik</a:t>
            </a:r>
            <a:r>
              <a:rPr lang="en-US" altLang="id-ID" sz="2800" smtClean="0"/>
              <a:t>nya, yakni perusahaan-perusahaan yang terlibat dalam memasok bahan baku, memproduksi barang maupun mengirimkannya ke pemakai akhir</a:t>
            </a:r>
            <a:endParaRPr lang="id-ID" altLang="id-ID" sz="2800" smtClean="0"/>
          </a:p>
          <a:p>
            <a:pPr eaLnBrk="1" hangingPunct="1">
              <a:spcBef>
                <a:spcPts val="1800"/>
              </a:spcBef>
            </a:pPr>
            <a:r>
              <a:rPr lang="en-US" altLang="id-ID" sz="2800" smtClean="0">
                <a:solidFill>
                  <a:srgbClr val="C00000"/>
                </a:solidFill>
              </a:rPr>
              <a:t>SCM</a:t>
            </a:r>
            <a:r>
              <a:rPr lang="en-US" altLang="id-ID" sz="2800" smtClean="0"/>
              <a:t> adalah </a:t>
            </a:r>
            <a:r>
              <a:rPr lang="en-US" altLang="id-ID" sz="2800" smtClean="0">
                <a:solidFill>
                  <a:srgbClr val="C00000"/>
                </a:solidFill>
              </a:rPr>
              <a:t>metode</a:t>
            </a:r>
            <a:r>
              <a:rPr lang="en-US" altLang="id-ID" sz="2800" smtClean="0"/>
              <a:t>, alat atau pendekatan </a:t>
            </a:r>
            <a:r>
              <a:rPr lang="en-US" altLang="id-ID" sz="2800" smtClean="0">
                <a:solidFill>
                  <a:srgbClr val="C00000"/>
                </a:solidFill>
              </a:rPr>
              <a:t>pengelolaan</a:t>
            </a:r>
            <a:r>
              <a:rPr lang="en-US" altLang="id-ID" sz="2800" smtClean="0"/>
              <a:t>nya.</a:t>
            </a:r>
          </a:p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Pendekatan yang ditekankan dalam SCM adalah </a:t>
            </a:r>
            <a:r>
              <a:rPr lang="en-US" altLang="id-ID" sz="2800" smtClean="0">
                <a:solidFill>
                  <a:srgbClr val="C00000"/>
                </a:solidFill>
              </a:rPr>
              <a:t>terintegrasi</a:t>
            </a:r>
            <a:r>
              <a:rPr lang="en-US" altLang="id-ID" sz="2800" smtClean="0"/>
              <a:t> dengan semangat </a:t>
            </a:r>
            <a:r>
              <a:rPr lang="en-US" altLang="id-ID" sz="2800" smtClean="0">
                <a:solidFill>
                  <a:srgbClr val="C00000"/>
                </a:solidFill>
              </a:rPr>
              <a:t>kolaborasi</a:t>
            </a:r>
            <a:r>
              <a:rPr lang="en-US" altLang="id-ID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545021"/>
            <a:ext cx="8496903" cy="47927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014"/>
            <a:ext cx="8229600" cy="99322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Definisi 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SCM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47336" y="1781502"/>
            <a:ext cx="8434387" cy="4083269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800" b="1" dirty="0" smtClean="0"/>
              <a:t>SCM</a:t>
            </a:r>
            <a:r>
              <a:rPr lang="id-ID" sz="2800" dirty="0" smtClean="0"/>
              <a:t> adalah </a:t>
            </a:r>
            <a:r>
              <a:rPr lang="id-ID" sz="2800" dirty="0" smtClean="0">
                <a:solidFill>
                  <a:srgbClr val="C00000"/>
                </a:solidFill>
              </a:rPr>
              <a:t>rangkaian pendekatan</a:t>
            </a:r>
            <a:r>
              <a:rPr lang="id-ID" sz="2800" dirty="0" smtClean="0"/>
              <a:t> yang digunakan untuk </a:t>
            </a:r>
            <a:r>
              <a:rPr lang="id-ID" sz="2800" dirty="0" smtClean="0">
                <a:solidFill>
                  <a:srgbClr val="C00000"/>
                </a:solidFill>
              </a:rPr>
              <a:t>mengintegrasikan pemasok, produsen, gudang dan toko </a:t>
            </a:r>
            <a:r>
              <a:rPr lang="id-ID" sz="2800" dirty="0" smtClean="0"/>
              <a:t>secara efektif agar persediaan barang dapat </a:t>
            </a:r>
            <a:r>
              <a:rPr lang="id-ID" sz="2800" dirty="0" smtClean="0">
                <a:solidFill>
                  <a:srgbClr val="C00000"/>
                </a:solidFill>
              </a:rPr>
              <a:t>diproduksi dan didistribusi</a:t>
            </a:r>
            <a:r>
              <a:rPr lang="id-ID" sz="2800" dirty="0" smtClean="0"/>
              <a:t> pada </a:t>
            </a:r>
            <a:r>
              <a:rPr lang="id-ID" sz="2800" dirty="0" smtClean="0">
                <a:solidFill>
                  <a:srgbClr val="C00000"/>
                </a:solidFill>
              </a:rPr>
              <a:t>jumlah yang tepat</a:t>
            </a:r>
            <a:r>
              <a:rPr lang="id-ID" sz="2800" dirty="0" smtClean="0"/>
              <a:t>, ke </a:t>
            </a:r>
            <a:r>
              <a:rPr lang="id-ID" sz="2800" dirty="0" smtClean="0">
                <a:solidFill>
                  <a:srgbClr val="C00000"/>
                </a:solidFill>
              </a:rPr>
              <a:t>lokasi yang tepat</a:t>
            </a:r>
            <a:r>
              <a:rPr lang="id-ID" sz="2800" dirty="0" smtClean="0"/>
              <a:t>, dan pada </a:t>
            </a:r>
            <a:r>
              <a:rPr lang="id-ID" sz="2800" dirty="0" smtClean="0">
                <a:solidFill>
                  <a:srgbClr val="C00000"/>
                </a:solidFill>
              </a:rPr>
              <a:t>waktu yang tepat </a:t>
            </a:r>
            <a:r>
              <a:rPr lang="id-ID" sz="2800" dirty="0" smtClean="0"/>
              <a:t>sehingga </a:t>
            </a:r>
            <a:r>
              <a:rPr lang="id-ID" sz="2800" dirty="0" smtClean="0">
                <a:solidFill>
                  <a:srgbClr val="C00000"/>
                </a:solidFill>
              </a:rPr>
              <a:t>biaya </a:t>
            </a:r>
            <a:r>
              <a:rPr lang="id-ID" sz="2800" dirty="0" smtClean="0"/>
              <a:t>keseluruhan sistem dapat </a:t>
            </a:r>
            <a:r>
              <a:rPr lang="id-ID" sz="2800" dirty="0" smtClean="0">
                <a:solidFill>
                  <a:srgbClr val="C00000"/>
                </a:solidFill>
              </a:rPr>
              <a:t>diminimalisir</a:t>
            </a:r>
            <a:r>
              <a:rPr lang="id-ID" sz="2800" dirty="0" smtClean="0"/>
              <a:t> selagi berusaha </a:t>
            </a:r>
            <a:r>
              <a:rPr lang="id-ID" sz="2800" dirty="0" smtClean="0">
                <a:solidFill>
                  <a:srgbClr val="C00000"/>
                </a:solidFill>
              </a:rPr>
              <a:t>memuaskan kebutuhan dan layanan . </a:t>
            </a:r>
          </a:p>
          <a:p>
            <a:pPr marL="0" indent="0" algn="r" eaLnBrk="1" fontAlgn="auto" hangingPunct="1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id-ID" sz="2000" dirty="0" smtClean="0">
                <a:solidFill>
                  <a:srgbClr val="0070C0"/>
                </a:solidFill>
              </a:rPr>
              <a:t>(Simchi-Levi, dkk (2004))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310" y="1545021"/>
            <a:ext cx="8496903" cy="51237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258270"/>
            <a:ext cx="8351838" cy="101873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96875" y="1677988"/>
            <a:ext cx="8351838" cy="3484562"/>
          </a:xfrm>
        </p:spPr>
        <p:txBody>
          <a:bodyPr/>
          <a:lstStyle/>
          <a:p>
            <a:pPr marL="0" indent="0" eaLnBrk="1" hangingPunct="1">
              <a:spcBef>
                <a:spcPts val="1800"/>
              </a:spcBef>
              <a:buFont typeface="Arial" charset="0"/>
              <a:buNone/>
            </a:pPr>
            <a:r>
              <a:rPr lang="id-ID" altLang="id-ID" smtClean="0"/>
              <a:t>Komponen SCM menurut Turban (2004) terdiri dari tiga komponen utama yaitu:</a:t>
            </a:r>
          </a:p>
          <a:p>
            <a:pPr marL="0" indent="0" eaLnBrk="1" hangingPunct="1">
              <a:spcBef>
                <a:spcPts val="1800"/>
              </a:spcBef>
              <a:buFont typeface="Arial" charset="0"/>
              <a:buNone/>
            </a:pPr>
            <a:endParaRPr lang="id-ID" altLang="id-ID" smtClean="0"/>
          </a:p>
        </p:txBody>
      </p:sp>
      <p:pic>
        <p:nvPicPr>
          <p:cNvPr id="27652" name="Picture 2" descr="http://www.mlpinvestor.com/wp-content/uploads/2007/08/commodity_ch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2651125"/>
            <a:ext cx="8351838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310" y="1545021"/>
            <a:ext cx="8496903" cy="5092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300038" y="1600200"/>
            <a:ext cx="8512175" cy="3484563"/>
          </a:xfrm>
        </p:spPr>
        <p:txBody>
          <a:bodyPr/>
          <a:lstStyle/>
          <a:p>
            <a:pPr marL="6350" lvl="1" indent="0" eaLnBrk="1" hangingPunct="1">
              <a:lnSpc>
                <a:spcPct val="120000"/>
              </a:lnSpc>
              <a:spcBef>
                <a:spcPts val="1800"/>
              </a:spcBef>
              <a:buFont typeface="Arial" charset="0"/>
              <a:buNone/>
            </a:pPr>
            <a:r>
              <a:rPr lang="id-ID" altLang="id-ID" sz="2800" b="1" i="1" dirty="0" smtClean="0">
                <a:solidFill>
                  <a:srgbClr val="0070C0"/>
                </a:solidFill>
              </a:rPr>
              <a:t>1. Upstream Supply Chain</a:t>
            </a:r>
          </a:p>
          <a:p>
            <a:pPr marL="904875" lvl="2" indent="-354013" eaLnBrk="1" hangingPunct="1">
              <a:spcBef>
                <a:spcPts val="1200"/>
              </a:spcBef>
            </a:pPr>
            <a:r>
              <a:rPr lang="id-ID" altLang="id-ID" sz="2400" dirty="0" smtClean="0"/>
              <a:t>Meliputi aktivitas dari suatu perusahaan manufaktur dengan para penyalurnya dan koneksi mereka kepada para penyalur mereka. </a:t>
            </a:r>
          </a:p>
          <a:p>
            <a:pPr marL="904875" lvl="2" indent="-354013" eaLnBrk="1" hangingPunct="1">
              <a:spcBef>
                <a:spcPts val="1200"/>
              </a:spcBef>
            </a:pPr>
            <a:r>
              <a:rPr lang="id-ID" altLang="id-ID" sz="2400" dirty="0" smtClean="0"/>
              <a:t>Aktivitas utama adalah </a:t>
            </a:r>
            <a:r>
              <a:rPr lang="id-ID" altLang="id-ID" sz="2400" dirty="0" smtClean="0">
                <a:solidFill>
                  <a:srgbClr val="C00000"/>
                </a:solidFill>
              </a:rPr>
              <a:t>pengadaan</a:t>
            </a:r>
            <a:r>
              <a:rPr lang="id-ID" altLang="id-ID" sz="2400" dirty="0" smtClean="0"/>
              <a:t>.</a:t>
            </a:r>
          </a:p>
          <a:p>
            <a:pPr marL="0" indent="0" eaLnBrk="1" hangingPunct="1">
              <a:lnSpc>
                <a:spcPct val="120000"/>
              </a:lnSpc>
              <a:spcBef>
                <a:spcPts val="1800"/>
              </a:spcBef>
              <a:buFont typeface="Arial" charset="0"/>
              <a:buNone/>
            </a:pPr>
            <a:endParaRPr lang="id-ID" altLang="id-ID" sz="3200" dirty="0" smtClean="0"/>
          </a:p>
        </p:txBody>
      </p:sp>
      <p:pic>
        <p:nvPicPr>
          <p:cNvPr id="28676" name="Picture 2" descr="http://www.gs1au.org/assets/images/industry/i_upstre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4132263"/>
            <a:ext cx="616743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6875" y="258270"/>
            <a:ext cx="8351838" cy="101873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913" y="1600200"/>
            <a:ext cx="8482012" cy="500538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b="1" i="1" dirty="0" smtClean="0">
                <a:solidFill>
                  <a:srgbClr val="0070C0"/>
                </a:solidFill>
              </a:rPr>
              <a:t>Upstream </a:t>
            </a:r>
            <a:r>
              <a:rPr lang="id-ID" b="1" i="1" dirty="0">
                <a:solidFill>
                  <a:srgbClr val="0070C0"/>
                </a:solidFill>
              </a:rPr>
              <a:t>Supply </a:t>
            </a:r>
            <a:r>
              <a:rPr lang="id-ID" b="1" i="1" dirty="0" smtClean="0">
                <a:solidFill>
                  <a:srgbClr val="0070C0"/>
                </a:solidFill>
              </a:rPr>
              <a:t>Chain </a:t>
            </a:r>
            <a:r>
              <a:rPr lang="id-ID" dirty="0" smtClean="0"/>
              <a:t>-lanjt</a:t>
            </a:r>
            <a:endParaRPr lang="id-ID" dirty="0"/>
          </a:p>
          <a:p>
            <a:pPr marL="450850" lvl="1" indent="19050" eaLnBrk="1" fontAlgn="auto" hangingPunct="1"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400" dirty="0" smtClean="0"/>
              <a:t>Contoh kegiatan </a:t>
            </a:r>
            <a:r>
              <a:rPr lang="id-ID" sz="2400" i="1" dirty="0" smtClean="0"/>
              <a:t>Upstream </a:t>
            </a:r>
            <a:r>
              <a:rPr lang="id-ID" sz="2400" dirty="0" smtClean="0"/>
              <a:t>untuk</a:t>
            </a:r>
            <a:r>
              <a:rPr lang="id-ID" sz="2400" i="1" dirty="0" smtClean="0"/>
              <a:t> </a:t>
            </a:r>
            <a:r>
              <a:rPr lang="id-ID" sz="2400" dirty="0" smtClean="0"/>
              <a:t> pabrik perakitan, </a:t>
            </a:r>
            <a:r>
              <a:rPr lang="id-ID" sz="2400" dirty="0"/>
              <a:t>sebagai fokus dari rantai </a:t>
            </a:r>
            <a:r>
              <a:rPr lang="id-ID" sz="2400" dirty="0" smtClean="0"/>
              <a:t>pasokan adalah:</a:t>
            </a:r>
          </a:p>
          <a:p>
            <a:pPr marL="728663" lvl="1" indent="-258763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Memasok </a:t>
            </a:r>
            <a:r>
              <a:rPr lang="id-ID" sz="2400" dirty="0"/>
              <a:t>bahan baku, yang merupakan bahan tidak </a:t>
            </a:r>
            <a:r>
              <a:rPr lang="id-ID" sz="2400" dirty="0" smtClean="0"/>
              <a:t>diproses. Misal : logam spt </a:t>
            </a:r>
            <a:r>
              <a:rPr lang="id-ID" sz="2400" dirty="0"/>
              <a:t>aluminium dan </a:t>
            </a:r>
            <a:r>
              <a:rPr lang="id-ID" sz="2400" dirty="0" smtClean="0"/>
              <a:t>tembaga.</a:t>
            </a:r>
          </a:p>
          <a:p>
            <a:pPr marL="728663" lvl="1" indent="-258763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Fokus </a:t>
            </a:r>
            <a:r>
              <a:rPr lang="id-ID" sz="2400" dirty="0"/>
              <a:t>kegiatan </a:t>
            </a:r>
            <a:r>
              <a:rPr lang="id-ID" sz="2400" dirty="0" smtClean="0"/>
              <a:t>:</a:t>
            </a:r>
          </a:p>
          <a:p>
            <a:pPr marL="1165225" lvl="2" indent="-258763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Menambang bahan </a:t>
            </a:r>
            <a:r>
              <a:rPr lang="id-ID" sz="2400" dirty="0"/>
              <a:t>yang diminta secepat dan seefisien mungkin. </a:t>
            </a:r>
            <a:endParaRPr lang="id-ID" sz="2400" dirty="0" smtClean="0"/>
          </a:p>
          <a:p>
            <a:pPr marL="1165225" lvl="2" indent="-258763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Mengangkut </a:t>
            </a:r>
            <a:r>
              <a:rPr lang="id-ID" sz="2400" dirty="0"/>
              <a:t>atau pengiriman ke </a:t>
            </a:r>
            <a:r>
              <a:rPr lang="id-ID" sz="2400" dirty="0" smtClean="0"/>
              <a:t>pabrik.</a:t>
            </a:r>
            <a:endParaRPr lang="id-ID" sz="2400" dirty="0"/>
          </a:p>
          <a:p>
            <a:pPr marL="274320" lvl="1" indent="0" eaLnBrk="1" fontAlgn="auto" hangingPunct="1">
              <a:spcBef>
                <a:spcPts val="18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id-ID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6875" y="258270"/>
            <a:ext cx="8351838" cy="101873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5310" y="1340069"/>
            <a:ext cx="8496903" cy="53088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09575" y="1473854"/>
            <a:ext cx="8434388" cy="4876800"/>
          </a:xfrm>
        </p:spPr>
        <p:txBody>
          <a:bodyPr/>
          <a:lstStyle/>
          <a:p>
            <a:pPr marL="6350" lvl="1" indent="0" eaLnBrk="1" hangingPunct="1">
              <a:spcBef>
                <a:spcPts val="1800"/>
              </a:spcBef>
              <a:buFont typeface="Arial" charset="0"/>
              <a:buNone/>
            </a:pPr>
            <a:r>
              <a:rPr lang="id-ID" altLang="id-ID" sz="2800" b="1" i="1" dirty="0" smtClean="0">
                <a:solidFill>
                  <a:srgbClr val="0070C0"/>
                </a:solidFill>
              </a:rPr>
              <a:t>2. Internal Supply Chain</a:t>
            </a:r>
          </a:p>
          <a:p>
            <a:pPr marL="900113" lvl="2" indent="-354013" eaLnBrk="1" hangingPunct="1">
              <a:spcBef>
                <a:spcPts val="1800"/>
              </a:spcBef>
            </a:pPr>
            <a:r>
              <a:rPr lang="id-ID" altLang="id-ID" sz="2400" dirty="0" smtClean="0"/>
              <a:t>Meliputi </a:t>
            </a:r>
            <a:r>
              <a:rPr lang="id-ID" altLang="id-ID" sz="2400" dirty="0" smtClean="0">
                <a:solidFill>
                  <a:srgbClr val="C00000"/>
                </a:solidFill>
              </a:rPr>
              <a:t>semua proses </a:t>
            </a:r>
            <a:r>
              <a:rPr lang="id-ID" altLang="id-ID" sz="2400" i="1" dirty="0" smtClean="0">
                <a:solidFill>
                  <a:srgbClr val="C00000"/>
                </a:solidFill>
              </a:rPr>
              <a:t>inhouse</a:t>
            </a:r>
            <a:r>
              <a:rPr lang="id-ID" altLang="id-ID" sz="2400" dirty="0" smtClean="0">
                <a:solidFill>
                  <a:srgbClr val="C00000"/>
                </a:solidFill>
              </a:rPr>
              <a:t> </a:t>
            </a:r>
            <a:r>
              <a:rPr lang="id-ID" altLang="id-ID" sz="2400" dirty="0" smtClean="0"/>
              <a:t>yang digunakan dalam mentransformasikan masukan dari para penyalur ke dalam keluaran organisasi itu. </a:t>
            </a:r>
          </a:p>
          <a:p>
            <a:pPr marL="900113" lvl="2" indent="-354013" eaLnBrk="1" hangingPunct="1">
              <a:spcBef>
                <a:spcPts val="1800"/>
              </a:spcBef>
            </a:pPr>
            <a:r>
              <a:rPr lang="id-ID" altLang="id-ID" sz="2400" dirty="0" smtClean="0"/>
              <a:t>Aktifitas utama adalah </a:t>
            </a:r>
            <a:r>
              <a:rPr lang="id-ID" altLang="id-ID" sz="2400" dirty="0" smtClean="0">
                <a:solidFill>
                  <a:srgbClr val="C00000"/>
                </a:solidFill>
              </a:rPr>
              <a:t>manajemen produksi</a:t>
            </a:r>
            <a:r>
              <a:rPr lang="id-ID" altLang="id-ID" sz="2400" dirty="0" smtClean="0"/>
              <a:t>, </a:t>
            </a:r>
            <a:r>
              <a:rPr lang="id-ID" altLang="id-ID" sz="2400" dirty="0" smtClean="0">
                <a:solidFill>
                  <a:srgbClr val="C00000"/>
                </a:solidFill>
              </a:rPr>
              <a:t>pabrikasi</a:t>
            </a:r>
            <a:r>
              <a:rPr lang="id-ID" altLang="id-ID" sz="2400" dirty="0" smtClean="0"/>
              <a:t> dan </a:t>
            </a:r>
            <a:r>
              <a:rPr lang="id-ID" altLang="id-ID" sz="2400" dirty="0" smtClean="0">
                <a:solidFill>
                  <a:srgbClr val="C00000"/>
                </a:solidFill>
              </a:rPr>
              <a:t>pengendalian persediaan</a:t>
            </a:r>
            <a:r>
              <a:rPr lang="id-ID" altLang="id-ID" sz="2400" dirty="0" smtClean="0"/>
              <a:t>.</a:t>
            </a:r>
          </a:p>
        </p:txBody>
      </p:sp>
      <p:pic>
        <p:nvPicPr>
          <p:cNvPr id="30724" name="Picture 2" descr="http://upload.wikimedia.org/wikipedia/commons/thumb/2/23/A_company's_supply_chain_(en).png/500px-A_company's_supply_chain_(en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5" b="12891"/>
          <a:stretch>
            <a:fillRect/>
          </a:stretch>
        </p:blipFill>
        <p:spPr bwMode="auto">
          <a:xfrm>
            <a:off x="849313" y="4406076"/>
            <a:ext cx="7453312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96875" y="258270"/>
            <a:ext cx="8351838" cy="101873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31788" y="1359384"/>
            <a:ext cx="8512175" cy="3603625"/>
          </a:xfrm>
        </p:spPr>
        <p:txBody>
          <a:bodyPr/>
          <a:lstStyle/>
          <a:p>
            <a:pPr marL="0" lvl="1" indent="0" eaLnBrk="1" hangingPunct="1">
              <a:spcBef>
                <a:spcPts val="1800"/>
              </a:spcBef>
              <a:buFont typeface="Arial" charset="0"/>
              <a:buNone/>
            </a:pPr>
            <a:r>
              <a:rPr lang="id-ID" altLang="id-ID" sz="2800" b="1" i="1" dirty="0" smtClean="0">
                <a:solidFill>
                  <a:srgbClr val="0070C0"/>
                </a:solidFill>
              </a:rPr>
              <a:t>3. Downstream Supply Chain</a:t>
            </a:r>
          </a:p>
          <a:p>
            <a:pPr marL="900113" lvl="2" indent="-354013" eaLnBrk="1" hangingPunct="1">
              <a:spcBef>
                <a:spcPts val="1800"/>
              </a:spcBef>
            </a:pPr>
            <a:r>
              <a:rPr lang="id-ID" altLang="id-ID" sz="2400" dirty="0" smtClean="0"/>
              <a:t>Meliputi semua aktivitas yang melibatkan pengiriman produk kepada pelanggan akhir. </a:t>
            </a:r>
          </a:p>
          <a:p>
            <a:pPr marL="900113" lvl="2" indent="-354013" eaLnBrk="1" hangingPunct="1">
              <a:spcBef>
                <a:spcPts val="1800"/>
              </a:spcBef>
            </a:pPr>
            <a:r>
              <a:rPr lang="id-ID" altLang="id-ID" sz="2400" dirty="0" smtClean="0"/>
              <a:t>Aktifitas diarahkan pada </a:t>
            </a:r>
            <a:r>
              <a:rPr lang="id-ID" altLang="id-ID" sz="2400" dirty="0" smtClean="0">
                <a:solidFill>
                  <a:srgbClr val="C00000"/>
                </a:solidFill>
              </a:rPr>
              <a:t>distribusi</a:t>
            </a:r>
            <a:r>
              <a:rPr lang="id-ID" altLang="id-ID" sz="2400" dirty="0" smtClean="0"/>
              <a:t>, </a:t>
            </a:r>
            <a:r>
              <a:rPr lang="id-ID" altLang="id-ID" sz="2400" dirty="0" smtClean="0">
                <a:solidFill>
                  <a:srgbClr val="C00000"/>
                </a:solidFill>
              </a:rPr>
              <a:t>transportasi pergudangan</a:t>
            </a:r>
            <a:r>
              <a:rPr lang="id-ID" altLang="id-ID" sz="2400" dirty="0" smtClean="0"/>
              <a:t> dan </a:t>
            </a:r>
            <a:r>
              <a:rPr lang="id-ID" altLang="id-ID" sz="2400" i="1" dirty="0" smtClean="0">
                <a:solidFill>
                  <a:srgbClr val="C00000"/>
                </a:solidFill>
              </a:rPr>
              <a:t>after-sale service</a:t>
            </a:r>
            <a:r>
              <a:rPr lang="id-ID" altLang="id-ID" sz="2400" dirty="0" smtClean="0"/>
              <a:t>.</a:t>
            </a:r>
          </a:p>
        </p:txBody>
      </p:sp>
      <p:pic>
        <p:nvPicPr>
          <p:cNvPr id="31748" name="Picture 2" descr="https://s3.amazonaws.com/test.classconnection/602/flashcards/452602/jpg/pict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834950"/>
            <a:ext cx="7581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6875" y="258270"/>
            <a:ext cx="8351838" cy="1018737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</a:t>
            </a:r>
            <a:r>
              <a:rPr lang="id-ID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</a:t>
            </a:r>
            <a:endParaRPr lang="id-ID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46841" y="1505073"/>
            <a:ext cx="2743200" cy="5917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182880" tIns="182880" rIns="182880" bIns="182880" rtlCol="0">
            <a:noAutofit/>
          </a:bodyPr>
          <a:lstStyle/>
          <a:p>
            <a:pPr marL="11397">
              <a:lnSpc>
                <a:spcPts val="2486"/>
              </a:lnSpc>
              <a:spcBef>
                <a:spcPts val="124"/>
              </a:spcBef>
            </a:pP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24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70</a:t>
            </a:r>
            <a:r>
              <a:rPr sz="2800" spc="4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80an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4040" y="2299987"/>
            <a:ext cx="8087711" cy="4384591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182880" tIns="182880" rIns="182880" bIns="182880" rtlCol="0">
            <a:noAutofit/>
          </a:bodyPr>
          <a:lstStyle/>
          <a:p>
            <a:pPr marL="468597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4" dirty="0">
                <a:latin typeface="Times New Roman"/>
                <a:cs typeface="Times New Roman"/>
              </a:rPr>
              <a:t>Er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20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ke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ng</a:t>
            </a:r>
          </a:p>
          <a:p>
            <a:pPr marL="468597" marR="468734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-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ndu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i</a:t>
            </a:r>
            <a:r>
              <a:rPr spc="90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j</a:t>
            </a:r>
            <a:r>
              <a:rPr dirty="0">
                <a:latin typeface="Times New Roman"/>
                <a:cs typeface="Times New Roman"/>
              </a:rPr>
              <a:t>epang</a:t>
            </a:r>
            <a:r>
              <a:rPr spc="77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u</a:t>
            </a:r>
            <a:r>
              <a:rPr spc="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ai</a:t>
            </a:r>
            <a:r>
              <a:rPr spc="51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pe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h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un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dirty="0">
                <a:latin typeface="Times New Roman"/>
                <a:cs typeface="Times New Roman"/>
              </a:rPr>
              <a:t>kan</a:t>
            </a:r>
            <a:r>
              <a:rPr spc="8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di</a:t>
            </a:r>
            <a:r>
              <a:rPr spc="229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b</a:t>
            </a:r>
            <a:r>
              <a:rPr spc="4" dirty="0">
                <a:latin typeface="Times New Roman"/>
                <a:cs typeface="Times New Roman"/>
              </a:rPr>
              <a:t>is</a:t>
            </a:r>
            <a:r>
              <a:rPr dirty="0">
                <a:latin typeface="Times New Roman"/>
                <a:cs typeface="Times New Roman"/>
              </a:rPr>
              <a:t>n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s 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spc="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obal</a:t>
            </a:r>
          </a:p>
          <a:p>
            <a:pPr marL="468597" marR="49784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-98" dirty="0">
                <a:latin typeface="Times New Roman"/>
                <a:cs typeface="Times New Roman"/>
              </a:rPr>
              <a:t>P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oduk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v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as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-4" dirty="0">
                <a:latin typeface="Times New Roman"/>
                <a:cs typeface="Times New Roman"/>
              </a:rPr>
              <a:t>j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4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dak</a:t>
            </a:r>
            <a:r>
              <a:rPr spc="8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cukup </a:t>
            </a:r>
            <a:r>
              <a:rPr spc="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un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uk</a:t>
            </a:r>
            <a:r>
              <a:rPr spc="107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be</a:t>
            </a:r>
            <a:r>
              <a:rPr spc="4" dirty="0">
                <a:latin typeface="Times New Roman"/>
                <a:cs typeface="Times New Roman"/>
              </a:rPr>
              <a:t>rs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ng </a:t>
            </a:r>
          </a:p>
          <a:p>
            <a:pPr marL="468597" marR="497841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-106" dirty="0">
                <a:latin typeface="Times New Roman"/>
                <a:cs typeface="Times New Roman"/>
              </a:rPr>
              <a:t>P</a:t>
            </a:r>
            <a:r>
              <a:rPr dirty="0">
                <a:latin typeface="Times New Roman"/>
                <a:cs typeface="Times New Roman"/>
              </a:rPr>
              <a:t>e</a:t>
            </a:r>
            <a:r>
              <a:rPr spc="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an</a:t>
            </a:r>
            <a:r>
              <a:rPr spc="-4" dirty="0">
                <a:latin typeface="Times New Roman"/>
                <a:cs typeface="Times New Roman"/>
              </a:rPr>
              <a:t>gg</a:t>
            </a:r>
            <a:r>
              <a:rPr dirty="0">
                <a:latin typeface="Times New Roman"/>
                <a:cs typeface="Times New Roman"/>
              </a:rPr>
              <a:t>an</a:t>
            </a:r>
            <a:r>
              <a:rPr spc="12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u</a:t>
            </a:r>
            <a:r>
              <a:rPr spc="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ai 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en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nkan</a:t>
            </a:r>
            <a:r>
              <a:rPr spc="118" dirty="0">
                <a:latin typeface="Times New Roman"/>
                <a:cs typeface="Times New Roman"/>
              </a:rPr>
              <a:t> </a:t>
            </a:r>
            <a:r>
              <a:rPr dirty="0" err="1">
                <a:latin typeface="Times New Roman"/>
                <a:cs typeface="Times New Roman"/>
              </a:rPr>
              <a:t>p</a:t>
            </a:r>
            <a:r>
              <a:rPr spc="4" dirty="0" err="1">
                <a:latin typeface="Times New Roman"/>
                <a:cs typeface="Times New Roman"/>
              </a:rPr>
              <a:t>r</a:t>
            </a:r>
            <a:r>
              <a:rPr dirty="0" err="1">
                <a:latin typeface="Times New Roman"/>
                <a:cs typeface="Times New Roman"/>
              </a:rPr>
              <a:t>oduk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be</a:t>
            </a:r>
            <a:r>
              <a:rPr spc="4" dirty="0" err="1" smtClean="0">
                <a:latin typeface="Times New Roman"/>
                <a:cs typeface="Times New Roman"/>
              </a:rPr>
              <a:t>r</a:t>
            </a:r>
            <a:r>
              <a:rPr dirty="0" err="1" smtClean="0">
                <a:latin typeface="Times New Roman"/>
                <a:cs typeface="Times New Roman"/>
              </a:rPr>
              <a:t>da</a:t>
            </a:r>
            <a:r>
              <a:rPr spc="4" dirty="0" err="1" smtClean="0">
                <a:latin typeface="Times New Roman"/>
                <a:cs typeface="Times New Roman"/>
              </a:rPr>
              <a:t>s</a:t>
            </a:r>
            <a:r>
              <a:rPr dirty="0" err="1" smtClean="0">
                <a:latin typeface="Times New Roman"/>
                <a:cs typeface="Times New Roman"/>
              </a:rPr>
              <a:t>a</a:t>
            </a:r>
            <a:r>
              <a:rPr spc="4" dirty="0" err="1" smtClean="0">
                <a:latin typeface="Times New Roman"/>
                <a:cs typeface="Times New Roman"/>
              </a:rPr>
              <a:t>r</a:t>
            </a:r>
            <a:r>
              <a:rPr dirty="0" err="1" smtClean="0">
                <a:latin typeface="Times New Roman"/>
                <a:cs typeface="Times New Roman"/>
              </a:rPr>
              <a:t>kan</a:t>
            </a:r>
            <a:r>
              <a:rPr spc="112" dirty="0" smtClean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kua</a:t>
            </a:r>
            <a:r>
              <a:rPr spc="4" dirty="0">
                <a:latin typeface="Times New Roman"/>
                <a:cs typeface="Times New Roman"/>
              </a:rPr>
              <a:t>li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.</a:t>
            </a:r>
          </a:p>
          <a:p>
            <a:pPr marL="468597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-57" dirty="0">
                <a:latin typeface="Times New Roman"/>
                <a:cs typeface="Times New Roman"/>
              </a:rPr>
              <a:t>K</a:t>
            </a:r>
            <a:r>
              <a:rPr dirty="0">
                <a:latin typeface="Times New Roman"/>
                <a:cs typeface="Times New Roman"/>
              </a:rPr>
              <a:t>unc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n</a:t>
            </a:r>
            <a:r>
              <a:rPr spc="4" dirty="0">
                <a:latin typeface="Times New Roman"/>
                <a:cs typeface="Times New Roman"/>
              </a:rPr>
              <a:t>y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8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:</a:t>
            </a:r>
            <a:r>
              <a:rPr spc="-62" dirty="0">
                <a:latin typeface="Times New Roman"/>
                <a:cs typeface="Times New Roman"/>
              </a:rPr>
              <a:t> </a:t>
            </a:r>
            <a:r>
              <a:rPr spc="-98" dirty="0">
                <a:latin typeface="Times New Roman"/>
                <a:cs typeface="Times New Roman"/>
              </a:rPr>
              <a:t>P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oduk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v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E</a:t>
            </a:r>
            <a:r>
              <a:rPr dirty="0">
                <a:latin typeface="Times New Roman"/>
                <a:cs typeface="Times New Roman"/>
              </a:rPr>
              <a:t>f</a:t>
            </a:r>
            <a:r>
              <a:rPr spc="4" dirty="0">
                <a:latin typeface="Times New Roman"/>
                <a:cs typeface="Times New Roman"/>
              </a:rPr>
              <a:t>isi</a:t>
            </a:r>
            <a:r>
              <a:rPr dirty="0">
                <a:latin typeface="Times New Roman"/>
                <a:cs typeface="Times New Roman"/>
              </a:rPr>
              <a:t>en</a:t>
            </a:r>
            <a:r>
              <a:rPr spc="-8" dirty="0">
                <a:latin typeface="Times New Roman"/>
                <a:cs typeface="Times New Roman"/>
              </a:rPr>
              <a:t>si</a:t>
            </a:r>
            <a:r>
              <a:rPr dirty="0">
                <a:latin typeface="Times New Roman"/>
                <a:cs typeface="Times New Roman"/>
              </a:rPr>
              <a:t>,</a:t>
            </a:r>
            <a:r>
              <a:rPr spc="80" dirty="0">
                <a:latin typeface="Times New Roman"/>
                <a:cs typeface="Times New Roman"/>
              </a:rPr>
              <a:t> </a:t>
            </a:r>
            <a:r>
              <a:rPr spc="-57" dirty="0" err="1">
                <a:latin typeface="Times New Roman"/>
                <a:cs typeface="Times New Roman"/>
              </a:rPr>
              <a:t>K</a:t>
            </a:r>
            <a:r>
              <a:rPr dirty="0" err="1">
                <a:latin typeface="Times New Roman"/>
                <a:cs typeface="Times New Roman"/>
              </a:rPr>
              <a:t>ua</a:t>
            </a:r>
            <a:r>
              <a:rPr spc="4" dirty="0" err="1">
                <a:latin typeface="Times New Roman"/>
                <a:cs typeface="Times New Roman"/>
              </a:rPr>
              <a:t>li</a:t>
            </a:r>
            <a:r>
              <a:rPr spc="-4" dirty="0" err="1">
                <a:latin typeface="Times New Roman"/>
                <a:cs typeface="Times New Roman"/>
              </a:rPr>
              <a:t>t</a:t>
            </a:r>
            <a:r>
              <a:rPr dirty="0" err="1">
                <a:latin typeface="Times New Roman"/>
                <a:cs typeface="Times New Roman"/>
              </a:rPr>
              <a:t>as</a:t>
            </a:r>
            <a:r>
              <a:rPr spc="67" dirty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dan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spc="-57" dirty="0" err="1" smtClean="0">
                <a:latin typeface="Times New Roman"/>
                <a:cs typeface="Times New Roman"/>
              </a:rPr>
              <a:t>K</a:t>
            </a:r>
            <a:r>
              <a:rPr dirty="0" err="1" smtClean="0">
                <a:latin typeface="Times New Roman"/>
                <a:cs typeface="Times New Roman"/>
              </a:rPr>
              <a:t>e</a:t>
            </a:r>
            <a:r>
              <a:rPr spc="4" dirty="0" err="1" smtClean="0">
                <a:latin typeface="Times New Roman"/>
                <a:cs typeface="Times New Roman"/>
              </a:rPr>
              <a:t>r</a:t>
            </a:r>
            <a:r>
              <a:rPr dirty="0" err="1" smtClean="0">
                <a:latin typeface="Times New Roman"/>
                <a:cs typeface="Times New Roman"/>
              </a:rPr>
              <a:t>a</a:t>
            </a:r>
            <a:r>
              <a:rPr spc="-4" dirty="0" err="1" smtClean="0">
                <a:latin typeface="Times New Roman"/>
                <a:cs typeface="Times New Roman"/>
              </a:rPr>
              <a:t>g</a:t>
            </a:r>
            <a:r>
              <a:rPr dirty="0" err="1" smtClean="0">
                <a:latin typeface="Times New Roman"/>
                <a:cs typeface="Times New Roman"/>
              </a:rPr>
              <a:t>a</a:t>
            </a:r>
            <a:r>
              <a:rPr spc="-4" dirty="0" err="1" smtClean="0">
                <a:latin typeface="Times New Roman"/>
                <a:cs typeface="Times New Roman"/>
              </a:rPr>
              <a:t>m</a:t>
            </a:r>
            <a:r>
              <a:rPr dirty="0" err="1" smtClean="0">
                <a:latin typeface="Times New Roman"/>
                <a:cs typeface="Times New Roman"/>
              </a:rPr>
              <a:t>an</a:t>
            </a:r>
            <a:r>
              <a:rPr spc="84" dirty="0" smtClean="0">
                <a:latin typeface="Times New Roman"/>
                <a:cs typeface="Times New Roman"/>
              </a:rPr>
              <a:t> </a:t>
            </a:r>
            <a:r>
              <a:rPr spc="-98" dirty="0">
                <a:latin typeface="Times New Roman"/>
                <a:cs typeface="Times New Roman"/>
              </a:rPr>
              <a:t>P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oduk.</a:t>
            </a:r>
          </a:p>
          <a:p>
            <a:pPr marL="468597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uncu</a:t>
            </a:r>
            <a:r>
              <a:rPr spc="4" dirty="0">
                <a:latin typeface="Times New Roman"/>
                <a:cs typeface="Times New Roman"/>
              </a:rPr>
              <a:t>l</a:t>
            </a:r>
            <a:r>
              <a:rPr dirty="0">
                <a:latin typeface="Times New Roman"/>
                <a:cs typeface="Times New Roman"/>
              </a:rPr>
              <a:t>n</a:t>
            </a:r>
            <a:r>
              <a:rPr spc="4" dirty="0">
                <a:latin typeface="Times New Roman"/>
                <a:cs typeface="Times New Roman"/>
              </a:rPr>
              <a:t>y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98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ekn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k</a:t>
            </a:r>
            <a:r>
              <a:rPr spc="84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pen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dirty="0">
                <a:latin typeface="Times New Roman"/>
                <a:cs typeface="Times New Roman"/>
              </a:rPr>
              <a:t>enda</a:t>
            </a:r>
            <a:r>
              <a:rPr spc="4" dirty="0">
                <a:latin typeface="Times New Roman"/>
                <a:cs typeface="Times New Roman"/>
              </a:rPr>
              <a:t>li</a:t>
            </a:r>
            <a:r>
              <a:rPr dirty="0">
                <a:latin typeface="Times New Roman"/>
                <a:cs typeface="Times New Roman"/>
              </a:rPr>
              <a:t>an</a:t>
            </a:r>
            <a:r>
              <a:rPr spc="116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epe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i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: </a:t>
            </a:r>
            <a:r>
              <a:rPr spc="-4" dirty="0">
                <a:latin typeface="Times New Roman"/>
                <a:cs typeface="Times New Roman"/>
              </a:rPr>
              <a:t>St</a:t>
            </a:r>
            <a:r>
              <a:rPr dirty="0">
                <a:latin typeface="Times New Roman"/>
                <a:cs typeface="Times New Roman"/>
              </a:rPr>
              <a:t>a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is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cal</a:t>
            </a:r>
            <a:r>
              <a:rPr spc="67" dirty="0">
                <a:latin typeface="Times New Roman"/>
                <a:cs typeface="Times New Roman"/>
              </a:rPr>
              <a:t> </a:t>
            </a:r>
            <a:r>
              <a:rPr spc="-98" dirty="0">
                <a:latin typeface="Times New Roman"/>
                <a:cs typeface="Times New Roman"/>
              </a:rPr>
              <a:t>P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oce</a:t>
            </a:r>
            <a:r>
              <a:rPr spc="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s </a:t>
            </a:r>
            <a:r>
              <a:rPr spc="108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Con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r</a:t>
            </a:r>
            <a:r>
              <a:rPr dirty="0">
                <a:latin typeface="Times New Roman"/>
                <a:cs typeface="Times New Roman"/>
              </a:rPr>
              <a:t>ol</a:t>
            </a:r>
            <a:r>
              <a:rPr spc="102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(</a:t>
            </a:r>
            <a:r>
              <a:rPr spc="-4"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PC)</a:t>
            </a:r>
            <a:r>
              <a:rPr spc="-71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dan</a:t>
            </a:r>
            <a:r>
              <a:rPr spc="438" dirty="0">
                <a:latin typeface="Times New Roman"/>
                <a:cs typeface="Times New Roman"/>
              </a:rPr>
              <a:t> </a:t>
            </a:r>
            <a:r>
              <a:rPr spc="-26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o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al</a:t>
            </a:r>
            <a:r>
              <a:rPr spc="102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Q</a:t>
            </a:r>
            <a:r>
              <a:rPr dirty="0">
                <a:latin typeface="Times New Roman"/>
                <a:cs typeface="Times New Roman"/>
              </a:rPr>
              <a:t>ua</a:t>
            </a:r>
            <a:r>
              <a:rPr spc="4" dirty="0">
                <a:latin typeface="Times New Roman"/>
                <a:cs typeface="Times New Roman"/>
              </a:rPr>
              <a:t>li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dirty="0">
                <a:latin typeface="Times New Roman"/>
                <a:cs typeface="Times New Roman"/>
              </a:rPr>
              <a:t>y 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ana</a:t>
            </a:r>
            <a:r>
              <a:rPr spc="-4" dirty="0">
                <a:latin typeface="Times New Roman"/>
                <a:cs typeface="Times New Roman"/>
              </a:rPr>
              <a:t>g</a:t>
            </a:r>
            <a:r>
              <a:rPr dirty="0">
                <a:latin typeface="Times New Roman"/>
                <a:cs typeface="Times New Roman"/>
              </a:rPr>
              <a:t>e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dirty="0">
                <a:latin typeface="Times New Roman"/>
                <a:cs typeface="Times New Roman"/>
              </a:rPr>
              <a:t>ent</a:t>
            </a:r>
            <a:r>
              <a:rPr spc="93" dirty="0">
                <a:latin typeface="Times New Roman"/>
                <a:cs typeface="Times New Roman"/>
              </a:rPr>
              <a:t> </a:t>
            </a:r>
            <a:r>
              <a:rPr spc="4" dirty="0">
                <a:latin typeface="Times New Roman"/>
                <a:cs typeface="Times New Roman"/>
              </a:rPr>
              <a:t>(</a:t>
            </a:r>
            <a:r>
              <a:rPr spc="-4" dirty="0">
                <a:latin typeface="Times New Roman"/>
                <a:cs typeface="Times New Roman"/>
              </a:rPr>
              <a:t>T</a:t>
            </a:r>
            <a:r>
              <a:rPr spc="4" dirty="0">
                <a:latin typeface="Times New Roman"/>
                <a:cs typeface="Times New Roman"/>
              </a:rPr>
              <a:t>Q</a:t>
            </a:r>
            <a:r>
              <a:rPr spc="-4" dirty="0">
                <a:latin typeface="Times New Roman"/>
                <a:cs typeface="Times New Roman"/>
              </a:rPr>
              <a:t>M</a:t>
            </a:r>
            <a:r>
              <a:rPr spc="4" dirty="0">
                <a:latin typeface="Times New Roman"/>
                <a:cs typeface="Times New Roman"/>
              </a:rPr>
              <a:t>)</a:t>
            </a:r>
            <a:r>
              <a:rPr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46841" y="215627"/>
            <a:ext cx="8229600" cy="990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Pendahuluan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801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" y="141890"/>
            <a:ext cx="8229600" cy="993227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</a:t>
            </a:r>
            <a:r>
              <a:rPr lang="en-US" sz="36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Cakupan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SCM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41325" y="1722438"/>
            <a:ext cx="8402638" cy="4783137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Apabila mengacu pada sebuah perusahaan </a:t>
            </a:r>
            <a:r>
              <a:rPr lang="en-US" altLang="id-ID" sz="2800" smtClean="0">
                <a:solidFill>
                  <a:srgbClr val="C00000"/>
                </a:solidFill>
              </a:rPr>
              <a:t>manufaktur</a:t>
            </a:r>
            <a:r>
              <a:rPr lang="en-US" altLang="id-ID" sz="2800" smtClean="0"/>
              <a:t>, kegiatan-ke</a:t>
            </a:r>
            <a:r>
              <a:rPr lang="id-ID" altLang="id-ID" sz="2800" smtClean="0"/>
              <a:t>g</a:t>
            </a:r>
            <a:r>
              <a:rPr lang="en-US" altLang="id-ID" sz="2800" smtClean="0"/>
              <a:t>iatan utama yang masuk dalam klasifikasi SCM adalah :</a:t>
            </a:r>
          </a:p>
          <a:p>
            <a:pPr lvl="1" eaLnBrk="1" hangingPunct="1">
              <a:spcBef>
                <a:spcPts val="1800"/>
              </a:spcBef>
            </a:pPr>
            <a:r>
              <a:rPr lang="id-ID" altLang="id-ID" sz="2400" smtClean="0"/>
              <a:t>m</a:t>
            </a:r>
            <a:r>
              <a:rPr lang="en-US" altLang="id-ID" sz="2400" smtClean="0"/>
              <a:t>erancang produk baru (</a:t>
            </a:r>
            <a:r>
              <a:rPr lang="en-US" altLang="id-ID" sz="2400" i="1" smtClean="0"/>
              <a:t>product development</a:t>
            </a:r>
            <a:r>
              <a:rPr lang="en-US" altLang="id-ID" sz="240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id-ID" sz="2400" smtClean="0"/>
              <a:t>mendapatkan bahan baku (</a:t>
            </a:r>
            <a:r>
              <a:rPr lang="en-US" altLang="id-ID" sz="2400" i="1" smtClean="0"/>
              <a:t>procurement</a:t>
            </a:r>
            <a:r>
              <a:rPr lang="en-US" altLang="id-ID" sz="240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id-ID" sz="2400" smtClean="0"/>
              <a:t>merencanakan produksi dan persediaan</a:t>
            </a:r>
            <a:r>
              <a:rPr lang="id-ID" altLang="id-ID" sz="2400" smtClean="0"/>
              <a:t> </a:t>
            </a:r>
            <a:r>
              <a:rPr lang="en-US" altLang="id-ID" sz="2400" smtClean="0"/>
              <a:t>(</a:t>
            </a:r>
            <a:r>
              <a:rPr lang="en-US" altLang="id-ID" sz="2400" i="1" smtClean="0"/>
              <a:t>planning and control</a:t>
            </a:r>
            <a:r>
              <a:rPr lang="en-US" altLang="id-ID" sz="240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id-ID" sz="2400" smtClean="0"/>
              <a:t>melakukan produksi </a:t>
            </a:r>
            <a:r>
              <a:rPr lang="id-ID" altLang="id-ID" sz="2400" smtClean="0"/>
              <a:t> </a:t>
            </a:r>
            <a:r>
              <a:rPr lang="en-US" altLang="id-ID" sz="2400" smtClean="0"/>
              <a:t>(</a:t>
            </a:r>
            <a:r>
              <a:rPr lang="en-US" altLang="id-ID" sz="2400" i="1" smtClean="0"/>
              <a:t>production</a:t>
            </a:r>
            <a:r>
              <a:rPr lang="en-US" altLang="id-ID" sz="240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id-ID" sz="2400" smtClean="0"/>
              <a:t>melakukan pengiriman </a:t>
            </a:r>
            <a:r>
              <a:rPr lang="id-ID" altLang="id-ID" sz="2400" smtClean="0"/>
              <a:t> </a:t>
            </a:r>
            <a:r>
              <a:rPr lang="en-US" altLang="id-ID" sz="2400" smtClean="0"/>
              <a:t>(</a:t>
            </a:r>
            <a:r>
              <a:rPr lang="en-US" altLang="id-ID" sz="2400" i="1" smtClean="0"/>
              <a:t>distribution</a:t>
            </a:r>
            <a:r>
              <a:rPr lang="en-US" altLang="id-ID" sz="240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58" name="Group 7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509320948"/>
              </p:ext>
            </p:extLst>
          </p:nvPr>
        </p:nvGraphicFramePr>
        <p:xfrm>
          <a:off x="704850" y="1512888"/>
          <a:ext cx="8067675" cy="5013324"/>
        </p:xfrm>
        <a:graphic>
          <a:graphicData uri="http://schemas.openxmlformats.org/drawingml/2006/table">
            <a:tbl>
              <a:tblPr firstRow="1">
                <a:tableStyleId>{91EBBBCC-DAD2-459C-BE2E-F6DE35CF9A28}</a:tableStyleId>
              </a:tblPr>
              <a:tblGrid>
                <a:gridCol w="2462893"/>
                <a:gridCol w="5604782"/>
              </a:tblGrid>
              <a:tr h="522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Bagian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Cakupan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Kegiatan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Pengembangan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Produk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Melakukan riset pasar, merancang produk baru, melibatkan supplier dalam perancangan produk baru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Pengadaan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Memilih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supplier</a:t>
                      </a:r>
                      <a:r>
                        <a:rPr kumimoji="0" lang="id-ID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mengevaluasi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kinerja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supplier,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melakukan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pembelian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bahan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baku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komponen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memonitor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supply risk,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membina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memelihara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hubungan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dengan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supplier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Perencanaan dan Pengendalian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Demand planning,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peramalan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permintaan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perencanaan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kapasitas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perencanaan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produksi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persediaan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Produksi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Eksekusi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produksi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pengendalian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kualitas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Distribusi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Perencanaan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jaringan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distribusi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penjadwalan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pengiriman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mencari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memelihara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hubungan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dengan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perusahaan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jasa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pengiriman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memonitor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service level di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riap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pusat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distribusi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25" marR="91425" marT="45723" marB="45723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12750" y="141890"/>
            <a:ext cx="8229600" cy="993227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</a:t>
            </a:r>
            <a:r>
              <a:rPr lang="en-US" sz="36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Cakupan</a:t>
            </a:r>
            <a:r>
              <a:rPr lang="en-US" sz="3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428625"/>
            <a:ext cx="8197850" cy="1203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</a:t>
            </a:r>
            <a:r>
              <a:rPr lang="id-ID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 Decisions</a:t>
            </a:r>
            <a:endParaRPr lang="id-ID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347663" y="1594971"/>
            <a:ext cx="8464550" cy="4487863"/>
          </a:xfrm>
        </p:spPr>
        <p:txBody>
          <a:bodyPr/>
          <a:lstStyle/>
          <a:p>
            <a:pPr eaLnBrk="1" hangingPunct="1"/>
            <a:endParaRPr lang="id-ID" altLang="id-ID" sz="2800" dirty="0" smtClean="0"/>
          </a:p>
          <a:p>
            <a:pPr eaLnBrk="1" hangingPunct="1"/>
            <a:r>
              <a:rPr lang="id-ID" altLang="id-ID" sz="2800" dirty="0" smtClean="0"/>
              <a:t>Manajemen Rantai Pasokan yang efektif </a:t>
            </a:r>
            <a:r>
              <a:rPr lang="id-ID" altLang="id-ID" sz="2800" dirty="0" smtClean="0">
                <a:solidFill>
                  <a:srgbClr val="C00000"/>
                </a:solidFill>
              </a:rPr>
              <a:t>menjadikan suplier sebagai partner </a:t>
            </a:r>
            <a:r>
              <a:rPr lang="id-ID" altLang="id-ID" sz="2800" dirty="0" smtClean="0"/>
              <a:t>dalam strategi perusahaan untuk memuaskan pasar sasaran </a:t>
            </a:r>
          </a:p>
          <a:p>
            <a:pPr eaLnBrk="1" hangingPunct="1"/>
            <a:endParaRPr lang="id-ID" altLang="id-ID" sz="2800" dirty="0" smtClean="0"/>
          </a:p>
          <a:p>
            <a:pPr eaLnBrk="1" hangingPunct="1"/>
            <a:r>
              <a:rPr lang="id-ID" altLang="id-ID" sz="2800" dirty="0" smtClean="0"/>
              <a:t>Keunggulan bersaing tergantung pada </a:t>
            </a:r>
            <a:r>
              <a:rPr lang="id-ID" altLang="id-ID" sz="2800" dirty="0" smtClean="0">
                <a:solidFill>
                  <a:srgbClr val="C00000"/>
                </a:solidFill>
              </a:rPr>
              <a:t>hubungan</a:t>
            </a:r>
            <a:r>
              <a:rPr lang="id-ID" altLang="id-ID" sz="2800" dirty="0" smtClean="0"/>
              <a:t> yang erat dengan suplier dalam </a:t>
            </a:r>
            <a:r>
              <a:rPr lang="id-ID" altLang="id-ID" sz="2800" dirty="0" smtClean="0">
                <a:solidFill>
                  <a:srgbClr val="C00000"/>
                </a:solidFill>
              </a:rPr>
              <a:t>jangka panjang </a:t>
            </a:r>
            <a:r>
              <a:rPr lang="id-ID" altLang="id-ID" sz="2800" dirty="0" smtClean="0"/>
              <a:t>(</a:t>
            </a:r>
            <a:r>
              <a:rPr lang="id-ID" altLang="id-ID" sz="2800" i="1" dirty="0" smtClean="0"/>
              <a:t>close-longterm strategic relationship</a:t>
            </a:r>
            <a:r>
              <a:rPr lang="id-ID" altLang="id-ID" sz="2800" dirty="0" smtClean="0"/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63" y="396875"/>
            <a:ext cx="8639175" cy="12033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of </a:t>
            </a:r>
            <a:r>
              <a:rPr lang="id-ID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 Decisions</a:t>
            </a:r>
            <a:endParaRPr lang="id-ID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25450" y="2133600"/>
            <a:ext cx="8340725" cy="4248150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Wal-Mart, $1 billion sales in 1980 to $408 billion in 2010</a:t>
            </a:r>
          </a:p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Seven-Eleven Japan, ¥1 billion sales in 1974 to ¥3 trillion in 2009</a:t>
            </a:r>
          </a:p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Webvan folded in two years</a:t>
            </a:r>
          </a:p>
          <a:p>
            <a:pPr eaLnBrk="1" hangingPunct="1">
              <a:spcBef>
                <a:spcPts val="1800"/>
              </a:spcBef>
            </a:pPr>
            <a:r>
              <a:rPr lang="en-US" altLang="id-ID" sz="2800" smtClean="0"/>
              <a:t>Dell, $56 billion in 2006, adopted new supply chain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519113"/>
            <a:ext cx="8229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SCM secara </a:t>
            </a:r>
            <a:r>
              <a:rPr lang="id-ID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 </a:t>
            </a:r>
            <a:r>
              <a:rPr lang="id-ID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langsung (1) </a:t>
            </a:r>
            <a:endParaRPr lang="id-ID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46075" y="1700213"/>
            <a:ext cx="8404225" cy="4635500"/>
          </a:xfrm>
        </p:spPr>
        <p:txBody>
          <a:bodyPr/>
          <a:lstStyle/>
          <a:p>
            <a:pPr lvl="1" eaLnBrk="1" hangingPunct="1">
              <a:spcBef>
                <a:spcPts val="1800"/>
              </a:spcBef>
            </a:pPr>
            <a:r>
              <a:rPr lang="id-ID" altLang="id-ID" sz="2800" smtClean="0">
                <a:solidFill>
                  <a:srgbClr val="0070C0"/>
                </a:solidFill>
              </a:rPr>
              <a:t>Kepuasan pelanggan</a:t>
            </a:r>
            <a:r>
              <a:rPr lang="id-ID" altLang="id-ID" sz="2800" smtClean="0"/>
              <a:t>. Kepuasan konsumen berdampak pada loyalitas konsumen.</a:t>
            </a:r>
          </a:p>
          <a:p>
            <a:pPr lvl="1" eaLnBrk="1" hangingPunct="1">
              <a:spcBef>
                <a:spcPts val="1800"/>
              </a:spcBef>
            </a:pPr>
            <a:r>
              <a:rPr lang="id-ID" altLang="id-ID" sz="2800" smtClean="0">
                <a:solidFill>
                  <a:srgbClr val="0070C0"/>
                </a:solidFill>
              </a:rPr>
              <a:t>Meningkatkan pendapatan</a:t>
            </a:r>
            <a:r>
              <a:rPr lang="id-ID" altLang="id-ID" sz="2800" smtClean="0"/>
              <a:t>. Semakin banyak konsumen yang setia dan menjadi mitra perusahaan berarti akan turut pula meningkatkan pendapatan perusahaan. </a:t>
            </a:r>
          </a:p>
          <a:p>
            <a:pPr lvl="1" eaLnBrk="1" hangingPunct="1">
              <a:spcBef>
                <a:spcPts val="1800"/>
              </a:spcBef>
            </a:pPr>
            <a:r>
              <a:rPr lang="id-ID" altLang="id-ID" sz="2800" smtClean="0">
                <a:solidFill>
                  <a:srgbClr val="0070C0"/>
                </a:solidFill>
              </a:rPr>
              <a:t>Menurunkan biaya</a:t>
            </a:r>
            <a:r>
              <a:rPr lang="id-ID" altLang="id-ID" sz="2800" smtClean="0"/>
              <a:t>. Pengintegrasian aliran produk dari perusahan kepada konsumen akhir berarti pula mengurangi biaya-biaya pada jalur distribusi.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63" y="519113"/>
            <a:ext cx="8229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SCM secara tidak langsung </a:t>
            </a:r>
            <a:r>
              <a:rPr lang="id-ID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 </a:t>
            </a:r>
            <a:endParaRPr lang="id-ID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25450" y="1733550"/>
            <a:ext cx="8450263" cy="4478338"/>
          </a:xfrm>
        </p:spPr>
        <p:txBody>
          <a:bodyPr/>
          <a:lstStyle/>
          <a:p>
            <a:pPr marL="273050" lvl="1" indent="-261938" eaLnBrk="1" hangingPunct="1">
              <a:spcBef>
                <a:spcPts val="1800"/>
              </a:spcBef>
            </a:pPr>
            <a:r>
              <a:rPr lang="id-ID" altLang="id-ID" sz="2400" smtClean="0">
                <a:solidFill>
                  <a:srgbClr val="0070C0"/>
                </a:solidFill>
              </a:rPr>
              <a:t>Pemanfaatan aset semakin tinggi.  </a:t>
            </a:r>
            <a:r>
              <a:rPr lang="id-ID" altLang="id-ID" sz="2400" smtClean="0"/>
              <a:t>Karyawan semakin terlatih dan terampil dari segi pengetahuan / </a:t>
            </a:r>
            <a:r>
              <a:rPr lang="id-ID" altLang="id-ID" sz="2400" i="1" smtClean="0"/>
              <a:t>skill</a:t>
            </a:r>
            <a:r>
              <a:rPr lang="id-ID" altLang="id-ID" sz="2400" smtClean="0"/>
              <a:t>, sehingga mampu memberdayakan penggunaan teknologi tinggi dengan baik.</a:t>
            </a:r>
          </a:p>
          <a:p>
            <a:pPr marL="273050" lvl="1" indent="-261938" eaLnBrk="1" hangingPunct="1">
              <a:spcBef>
                <a:spcPts val="1800"/>
              </a:spcBef>
            </a:pPr>
            <a:r>
              <a:rPr lang="id-ID" altLang="id-ID" sz="2400" smtClean="0">
                <a:solidFill>
                  <a:srgbClr val="0070C0"/>
                </a:solidFill>
              </a:rPr>
              <a:t>Peningkatan laba</a:t>
            </a:r>
            <a:r>
              <a:rPr lang="id-ID" altLang="id-ID" sz="2400" smtClean="0"/>
              <a:t>. Semakin meningkatnya jumlah konsumen yang setia, akan meningkatkan laba perusahaan.</a:t>
            </a:r>
          </a:p>
          <a:p>
            <a:pPr marL="273050" lvl="1" indent="-261938" eaLnBrk="1" hangingPunct="1">
              <a:spcBef>
                <a:spcPts val="1800"/>
              </a:spcBef>
            </a:pPr>
            <a:r>
              <a:rPr lang="id-ID" altLang="id-ID" sz="2400" smtClean="0">
                <a:solidFill>
                  <a:srgbClr val="0070C0"/>
                </a:solidFill>
              </a:rPr>
              <a:t>Perusahaan semakin besar</a:t>
            </a:r>
            <a:r>
              <a:rPr lang="id-ID" altLang="id-ID" sz="2400" smtClean="0"/>
              <a:t>. Perusahaan yang mendapat keuntungan dari proses distribusi produk, lambat laun akan menjadi besar &amp; tumbuh lebih kuat.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22275"/>
            <a:ext cx="8229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Manfaat </a:t>
            </a:r>
            <a:r>
              <a:rPr lang="id-ID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SCM </a:t>
            </a:r>
            <a:r>
              <a:rPr lang="id-ID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</a:t>
            </a:r>
            <a:r>
              <a:rPr lang="id-ID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langsung</a:t>
            </a:r>
            <a:endParaRPr lang="id-ID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25450" y="1560513"/>
            <a:ext cx="8340725" cy="4683125"/>
          </a:xfrm>
        </p:spPr>
        <p:txBody>
          <a:bodyPr rtlCol="0">
            <a:noAutofit/>
          </a:bodyPr>
          <a:lstStyle/>
          <a:p>
            <a:pPr marL="354013" lvl="1" indent="-18288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SCM secara fisik dapat </a:t>
            </a:r>
            <a:r>
              <a:rPr lang="id-ID" sz="2400" dirty="0" smtClean="0">
                <a:solidFill>
                  <a:srgbClr val="0070C0"/>
                </a:solidFill>
              </a:rPr>
              <a:t>mengkonversi</a:t>
            </a:r>
            <a:r>
              <a:rPr lang="id-ID" sz="2400" dirty="0" smtClean="0"/>
              <a:t> bahan baku menjadi produk jadi dan </a:t>
            </a:r>
            <a:r>
              <a:rPr lang="id-ID" sz="2400" dirty="0" smtClean="0">
                <a:solidFill>
                  <a:srgbClr val="0070C0"/>
                </a:solidFill>
              </a:rPr>
              <a:t>mengantarkannya</a:t>
            </a:r>
            <a:r>
              <a:rPr lang="id-ID" sz="2400" dirty="0" smtClean="0"/>
              <a:t> kepada konsumen akhir. </a:t>
            </a:r>
          </a:p>
          <a:p>
            <a:pPr marL="354013" lvl="1" indent="-18288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sz="2400" dirty="0" smtClean="0"/>
              <a:t>SCM berfungsi sebagai </a:t>
            </a:r>
            <a:r>
              <a:rPr lang="id-ID" sz="2400" dirty="0" smtClean="0">
                <a:solidFill>
                  <a:srgbClr val="0070C0"/>
                </a:solidFill>
              </a:rPr>
              <a:t>mediasi pasar</a:t>
            </a:r>
            <a:r>
              <a:rPr lang="id-ID" sz="2400" dirty="0" smtClean="0"/>
              <a:t>, yaitu memastikan apa yang dipasok sesuai dengan aspirasi pelanggan. </a:t>
            </a:r>
          </a:p>
          <a:p>
            <a:pPr marL="354013" lvl="1" indent="0" eaLnBrk="1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Font typeface="Brush Script MT" pitchFamily="66" charset="0"/>
              <a:buNone/>
              <a:defRPr/>
            </a:pPr>
            <a:r>
              <a:rPr lang="id-ID" sz="2400" dirty="0" smtClean="0"/>
              <a:t>Melalui pelaksanaan SCM, pemasaran dapat </a:t>
            </a:r>
            <a:r>
              <a:rPr lang="id-ID" sz="2400" dirty="0" smtClean="0">
                <a:solidFill>
                  <a:srgbClr val="0070C0"/>
                </a:solidFill>
              </a:rPr>
              <a:t>mengidentifikasi produk </a:t>
            </a:r>
            <a:r>
              <a:rPr lang="id-ID" sz="2400" dirty="0" smtClean="0"/>
              <a:t>dengan karakteristik dan  atribut yang </a:t>
            </a:r>
            <a:r>
              <a:rPr lang="id-ID" sz="2400" dirty="0" smtClean="0">
                <a:solidFill>
                  <a:srgbClr val="0070C0"/>
                </a:solidFill>
              </a:rPr>
              <a:t>diharapkan konsumen</a:t>
            </a:r>
            <a:r>
              <a:rPr lang="id-ID" sz="2400" dirty="0" smtClean="0"/>
              <a:t>, sehingga bisa dikomunikasikan kepada perancang produk.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5310"/>
            <a:ext cx="8229600" cy="898635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Supply Chain Macro Processes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3400"/>
            <a:ext cx="8229600" cy="4876800"/>
          </a:xfrm>
        </p:spPr>
        <p:txBody>
          <a:bodyPr/>
          <a:lstStyle/>
          <a:p>
            <a:pPr eaLnBrk="1" hangingPunct="1"/>
            <a:r>
              <a:rPr lang="en-US" smtClean="0"/>
              <a:t>Supply chain processes discussed in the two views can be classified into</a:t>
            </a:r>
          </a:p>
          <a:p>
            <a:pPr lvl="1" eaLnBrk="1" hangingPunct="1"/>
            <a:r>
              <a:rPr lang="en-US" smtClean="0"/>
              <a:t>Customer Relationship Management (CRM)</a:t>
            </a:r>
          </a:p>
          <a:p>
            <a:pPr lvl="1" eaLnBrk="1" hangingPunct="1"/>
            <a:r>
              <a:rPr lang="en-US" smtClean="0"/>
              <a:t>Internal Supply Chain Management (ISCM)</a:t>
            </a:r>
          </a:p>
          <a:p>
            <a:pPr lvl="1" eaLnBrk="1" hangingPunct="1"/>
            <a:r>
              <a:rPr lang="en-US" smtClean="0"/>
              <a:t>Supplier Relationship Management (SRM)</a:t>
            </a:r>
          </a:p>
          <a:p>
            <a:pPr eaLnBrk="1" hangingPunct="1"/>
            <a:r>
              <a:rPr lang="en-US" smtClean="0"/>
              <a:t>Integration among the above three macro processes is critical for effective and successful supply chain management</a:t>
            </a:r>
          </a:p>
        </p:txBody>
      </p:sp>
    </p:spTree>
    <p:extLst>
      <p:ext uri="{BB962C8B-B14F-4D97-AF65-F5344CB8AC3E}">
        <p14:creationId xmlns:p14="http://schemas.microsoft.com/office/powerpoint/2010/main" val="349925034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958013" y="5026025"/>
            <a:ext cx="10033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Figure 1-8</a:t>
            </a:r>
          </a:p>
        </p:txBody>
      </p:sp>
      <p:pic>
        <p:nvPicPr>
          <p:cNvPr id="44037" name="Picture 5" descr="FG_01_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89150"/>
            <a:ext cx="8229600" cy="2681288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5310"/>
            <a:ext cx="8229600" cy="898635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Supply Chain Macro Processes</a:t>
            </a:r>
          </a:p>
        </p:txBody>
      </p:sp>
    </p:spTree>
    <p:extLst>
      <p:ext uri="{BB962C8B-B14F-4D97-AF65-F5344CB8AC3E}">
        <p14:creationId xmlns:p14="http://schemas.microsoft.com/office/powerpoint/2010/main" val="4435794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0262" y="1340070"/>
            <a:ext cx="8119241" cy="37206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3780"/>
            <a:ext cx="8229600" cy="83557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Examples of Supply Chains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600201"/>
            <a:ext cx="7747000" cy="3097924"/>
          </a:xfrm>
        </p:spPr>
        <p:txBody>
          <a:bodyPr/>
          <a:lstStyle/>
          <a:p>
            <a:pPr eaLnBrk="1" hangingPunct="1"/>
            <a:r>
              <a:rPr lang="en-US" sz="3200" dirty="0" smtClean="0"/>
              <a:t>Gateway and Apple</a:t>
            </a:r>
          </a:p>
          <a:p>
            <a:pPr eaLnBrk="1" hangingPunct="1"/>
            <a:r>
              <a:rPr lang="en-US" sz="3200" dirty="0" smtClean="0"/>
              <a:t>Zara</a:t>
            </a:r>
          </a:p>
          <a:p>
            <a:pPr eaLnBrk="1" hangingPunct="1"/>
            <a:r>
              <a:rPr lang="en-US" sz="3200" dirty="0" smtClean="0"/>
              <a:t>W.W. Grainger and McMaster-Carr</a:t>
            </a:r>
          </a:p>
          <a:p>
            <a:pPr eaLnBrk="1" hangingPunct="1"/>
            <a:r>
              <a:rPr lang="en-US" sz="3200" dirty="0" smtClean="0"/>
              <a:t>Toyota</a:t>
            </a:r>
          </a:p>
          <a:p>
            <a:pPr eaLnBrk="1" hangingPunct="1"/>
            <a:r>
              <a:rPr lang="en-US" sz="3200" dirty="0" smtClean="0"/>
              <a:t>Amazon</a:t>
            </a:r>
          </a:p>
        </p:txBody>
      </p:sp>
    </p:spTree>
    <p:extLst>
      <p:ext uri="{BB962C8B-B14F-4D97-AF65-F5344CB8AC3E}">
        <p14:creationId xmlns:p14="http://schemas.microsoft.com/office/powerpoint/2010/main" val="109501686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4234" y="1662491"/>
            <a:ext cx="7672207" cy="450182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11397" marR="33816">
              <a:spcBef>
                <a:spcPts val="600"/>
              </a:spcBef>
            </a:pPr>
            <a:r>
              <a:rPr sz="3200" b="1" dirty="0">
                <a:latin typeface="Times New Roman"/>
                <a:cs typeface="Times New Roman"/>
              </a:rPr>
              <a:t> </a:t>
            </a:r>
            <a:r>
              <a:rPr sz="3200" b="1" spc="-13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</a:t>
            </a:r>
            <a:r>
              <a:rPr sz="3200" b="1" spc="-4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a</a:t>
            </a:r>
            <a:r>
              <a:rPr sz="3200" b="1" spc="241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90</a:t>
            </a:r>
            <a:r>
              <a:rPr sz="3200" b="1" spc="4" dirty="0">
                <a:latin typeface="Times New Roman"/>
                <a:cs typeface="Times New Roman"/>
              </a:rPr>
              <a:t>-</a:t>
            </a:r>
            <a:r>
              <a:rPr sz="3200" b="1" dirty="0">
                <a:latin typeface="Times New Roman"/>
                <a:cs typeface="Times New Roman"/>
              </a:rPr>
              <a:t>an</a:t>
            </a:r>
          </a:p>
          <a:p>
            <a:pPr marL="731189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z="2800" spc="-108" dirty="0" err="1" smtClean="0">
                <a:latin typeface="Times New Roman"/>
                <a:cs typeface="Times New Roman"/>
              </a:rPr>
              <a:t>P</a:t>
            </a:r>
            <a:r>
              <a:rPr sz="2800" dirty="0" err="1" smtClean="0">
                <a:latin typeface="Times New Roman"/>
                <a:cs typeface="Times New Roman"/>
              </a:rPr>
              <a:t>e</a:t>
            </a:r>
            <a:r>
              <a:rPr sz="2800" spc="4" dirty="0" err="1" smtClean="0">
                <a:latin typeface="Times New Roman"/>
                <a:cs typeface="Times New Roman"/>
              </a:rPr>
              <a:t>r</a:t>
            </a:r>
            <a:r>
              <a:rPr sz="2800" dirty="0" err="1" smtClean="0">
                <a:latin typeface="Times New Roman"/>
                <a:cs typeface="Times New Roman"/>
              </a:rPr>
              <a:t>ke</a:t>
            </a:r>
            <a:r>
              <a:rPr sz="2800" spc="-4" dirty="0" err="1" smtClean="0">
                <a:latin typeface="Times New Roman"/>
                <a:cs typeface="Times New Roman"/>
              </a:rPr>
              <a:t>m</a:t>
            </a:r>
            <a:r>
              <a:rPr sz="2800" dirty="0" err="1" smtClean="0">
                <a:latin typeface="Times New Roman"/>
                <a:cs typeface="Times New Roman"/>
              </a:rPr>
              <a:t>ban</a:t>
            </a:r>
            <a:r>
              <a:rPr sz="2800" spc="-4" dirty="0" err="1" smtClean="0">
                <a:latin typeface="Times New Roman"/>
                <a:cs typeface="Times New Roman"/>
              </a:rPr>
              <a:t>g</a:t>
            </a:r>
            <a:r>
              <a:rPr sz="2800" dirty="0" err="1" smtClean="0">
                <a:latin typeface="Times New Roman"/>
                <a:cs typeface="Times New Roman"/>
              </a:rPr>
              <a:t>an</a:t>
            </a:r>
            <a:r>
              <a:rPr sz="2800" spc="68" dirty="0" smtClean="0">
                <a:latin typeface="Times New Roman"/>
                <a:cs typeface="Times New Roman"/>
              </a:rPr>
              <a:t> </a:t>
            </a:r>
            <a:r>
              <a:rPr sz="2800" spc="-26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ekno</a:t>
            </a:r>
            <a:r>
              <a:rPr sz="2800" spc="4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-4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i 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4" dirty="0" err="1">
                <a:latin typeface="Times New Roman"/>
                <a:cs typeface="Times New Roman"/>
              </a:rPr>
              <a:t>I</a:t>
            </a:r>
            <a:r>
              <a:rPr sz="2800" dirty="0" err="1">
                <a:latin typeface="Times New Roman"/>
                <a:cs typeface="Times New Roman"/>
              </a:rPr>
              <a:t>nfo</a:t>
            </a:r>
            <a:r>
              <a:rPr sz="2800" spc="4" dirty="0" err="1">
                <a:latin typeface="Times New Roman"/>
                <a:cs typeface="Times New Roman"/>
              </a:rPr>
              <a:t>r</a:t>
            </a:r>
            <a:r>
              <a:rPr sz="2800" spc="-4" dirty="0" err="1">
                <a:latin typeface="Times New Roman"/>
                <a:cs typeface="Times New Roman"/>
              </a:rPr>
              <a:t>m</a:t>
            </a:r>
            <a:r>
              <a:rPr sz="2800" dirty="0" err="1">
                <a:latin typeface="Times New Roman"/>
                <a:cs typeface="Times New Roman"/>
              </a:rPr>
              <a:t>a</a:t>
            </a:r>
            <a:r>
              <a:rPr sz="2800" spc="4" dirty="0" err="1">
                <a:latin typeface="Times New Roman"/>
                <a:cs typeface="Times New Roman"/>
              </a:rPr>
              <a:t>s</a:t>
            </a:r>
            <a:r>
              <a:rPr sz="2800" dirty="0" err="1">
                <a:latin typeface="Times New Roman"/>
                <a:cs typeface="Times New Roman"/>
              </a:rPr>
              <a:t>i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dirty="0" err="1" smtClean="0">
                <a:latin typeface="Times New Roman"/>
                <a:cs typeface="Times New Roman"/>
              </a:rPr>
              <a:t>dan</a:t>
            </a:r>
            <a:r>
              <a:rPr lang="en-US" sz="2800" dirty="0">
                <a:latin typeface="Times New Roman"/>
                <a:cs typeface="Times New Roman"/>
              </a:rPr>
              <a:t> </a:t>
            </a:r>
            <a:r>
              <a:rPr sz="2800" spc="-57" dirty="0" err="1" smtClean="0">
                <a:latin typeface="Times New Roman"/>
                <a:cs typeface="Times New Roman"/>
              </a:rPr>
              <a:t>K</a:t>
            </a:r>
            <a:r>
              <a:rPr sz="2800" dirty="0" err="1" smtClean="0">
                <a:latin typeface="Times New Roman"/>
                <a:cs typeface="Times New Roman"/>
              </a:rPr>
              <a:t>o</a:t>
            </a:r>
            <a:r>
              <a:rPr sz="2800" spc="-4" dirty="0" err="1" smtClean="0">
                <a:latin typeface="Times New Roman"/>
                <a:cs typeface="Times New Roman"/>
              </a:rPr>
              <a:t>m</a:t>
            </a:r>
            <a:r>
              <a:rPr sz="2800" dirty="0" err="1" smtClean="0">
                <a:latin typeface="Times New Roman"/>
                <a:cs typeface="Times New Roman"/>
              </a:rPr>
              <a:t>un</a:t>
            </a:r>
            <a:r>
              <a:rPr sz="2800" spc="4" dirty="0" err="1" smtClean="0">
                <a:latin typeface="Times New Roman"/>
                <a:cs typeface="Times New Roman"/>
              </a:rPr>
              <a:t>i</a:t>
            </a:r>
            <a:r>
              <a:rPr sz="2800" dirty="0" err="1" smtClean="0">
                <a:latin typeface="Times New Roman"/>
                <a:cs typeface="Times New Roman"/>
              </a:rPr>
              <a:t>ka</a:t>
            </a:r>
            <a:r>
              <a:rPr sz="2800" spc="4" dirty="0" err="1" smtClean="0">
                <a:latin typeface="Times New Roman"/>
                <a:cs typeface="Times New Roman"/>
              </a:rPr>
              <a:t>s</a:t>
            </a:r>
            <a:r>
              <a:rPr sz="2800" dirty="0" err="1" smtClean="0">
                <a:latin typeface="Times New Roman"/>
                <a:cs typeface="Times New Roman"/>
              </a:rPr>
              <a:t>i</a:t>
            </a:r>
            <a:endParaRPr sz="2800" dirty="0">
              <a:latin typeface="Times New Roman"/>
              <a:cs typeface="Times New Roman"/>
            </a:endParaRPr>
          </a:p>
          <a:p>
            <a:pPr marL="731189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z="2800" spc="-107" dirty="0" err="1" smtClean="0">
                <a:latin typeface="Times New Roman"/>
                <a:cs typeface="Times New Roman"/>
              </a:rPr>
              <a:t>P</a:t>
            </a:r>
            <a:r>
              <a:rPr sz="2800" dirty="0" err="1" smtClean="0">
                <a:latin typeface="Times New Roman"/>
                <a:cs typeface="Times New Roman"/>
              </a:rPr>
              <a:t>e</a:t>
            </a:r>
            <a:r>
              <a:rPr sz="2800" spc="4" dirty="0" err="1" smtClean="0">
                <a:latin typeface="Times New Roman"/>
                <a:cs typeface="Times New Roman"/>
              </a:rPr>
              <a:t>rs</a:t>
            </a:r>
            <a:r>
              <a:rPr sz="2800" dirty="0" err="1" smtClean="0">
                <a:latin typeface="Times New Roman"/>
                <a:cs typeface="Times New Roman"/>
              </a:rPr>
              <a:t>a</a:t>
            </a:r>
            <a:r>
              <a:rPr sz="2800" spc="4" dirty="0" err="1" smtClean="0">
                <a:latin typeface="Times New Roman"/>
                <a:cs typeface="Times New Roman"/>
              </a:rPr>
              <a:t>i</a:t>
            </a:r>
            <a:r>
              <a:rPr sz="2800" dirty="0" err="1" smtClean="0">
                <a:latin typeface="Times New Roman"/>
                <a:cs typeface="Times New Roman"/>
              </a:rPr>
              <a:t>n</a:t>
            </a:r>
            <a:r>
              <a:rPr sz="2800" spc="-4" dirty="0" err="1" smtClean="0">
                <a:latin typeface="Times New Roman"/>
                <a:cs typeface="Times New Roman"/>
              </a:rPr>
              <a:t>g</a:t>
            </a:r>
            <a:r>
              <a:rPr sz="2800" dirty="0" err="1" smtClean="0">
                <a:latin typeface="Times New Roman"/>
                <a:cs typeface="Times New Roman"/>
              </a:rPr>
              <a:t>an</a:t>
            </a:r>
            <a:r>
              <a:rPr sz="2800" spc="108" dirty="0" smtClean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dun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6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4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ak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ke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at</a:t>
            </a:r>
          </a:p>
          <a:p>
            <a:pPr marL="731189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z="2800" spc="-98" dirty="0" err="1" smtClean="0">
                <a:latin typeface="Times New Roman"/>
                <a:cs typeface="Times New Roman"/>
              </a:rPr>
              <a:t>P</a:t>
            </a:r>
            <a:r>
              <a:rPr sz="2800" spc="4" dirty="0" err="1" smtClean="0">
                <a:latin typeface="Times New Roman"/>
                <a:cs typeface="Times New Roman"/>
              </a:rPr>
              <a:t>r</a:t>
            </a:r>
            <a:r>
              <a:rPr sz="2800" dirty="0" err="1" smtClean="0">
                <a:latin typeface="Times New Roman"/>
                <a:cs typeface="Times New Roman"/>
              </a:rPr>
              <a:t>oduk</a:t>
            </a:r>
            <a:r>
              <a:rPr sz="2800" spc="506" dirty="0" smtClean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ah </a:t>
            </a:r>
            <a:r>
              <a:rPr sz="2800" spc="16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dan</a:t>
            </a:r>
            <a:r>
              <a:rPr sz="2800" spc="478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kua</a:t>
            </a:r>
            <a:r>
              <a:rPr sz="2800" spc="4" dirty="0">
                <a:latin typeface="Times New Roman"/>
                <a:cs typeface="Times New Roman"/>
              </a:rPr>
              <a:t>li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as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dak</a:t>
            </a:r>
            <a:r>
              <a:rPr sz="2800" spc="4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ah</a:t>
            </a:r>
            <a:r>
              <a:rPr sz="2800" spc="8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cukup</a:t>
            </a:r>
          </a:p>
          <a:p>
            <a:pPr marL="731189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800" dirty="0" err="1" smtClean="0">
                <a:latin typeface="Times New Roman"/>
                <a:cs typeface="Times New Roman"/>
              </a:rPr>
              <a:t>K</a:t>
            </a:r>
            <a:r>
              <a:rPr sz="2800" dirty="0" err="1" smtClean="0">
                <a:latin typeface="Times New Roman"/>
                <a:cs typeface="Times New Roman"/>
              </a:rPr>
              <a:t>unc</a:t>
            </a:r>
            <a:r>
              <a:rPr sz="2800" spc="4" dirty="0" err="1" smtClean="0">
                <a:latin typeface="Times New Roman"/>
                <a:cs typeface="Times New Roman"/>
              </a:rPr>
              <a:t>i</a:t>
            </a:r>
            <a:r>
              <a:rPr sz="2800" dirty="0" err="1" smtClean="0">
                <a:latin typeface="Times New Roman"/>
                <a:cs typeface="Times New Roman"/>
              </a:rPr>
              <a:t>n</a:t>
            </a:r>
            <a:r>
              <a:rPr sz="2800" spc="4" dirty="0" err="1" smtClean="0">
                <a:latin typeface="Times New Roman"/>
                <a:cs typeface="Times New Roman"/>
              </a:rPr>
              <a:t>y</a:t>
            </a:r>
            <a:r>
              <a:rPr sz="2800" dirty="0" err="1" smtClean="0">
                <a:latin typeface="Times New Roman"/>
                <a:cs typeface="Times New Roman"/>
              </a:rPr>
              <a:t>a</a:t>
            </a:r>
            <a:r>
              <a:rPr sz="2800" spc="84" dirty="0" smtClean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62" dirty="0">
                <a:latin typeface="Times New Roman"/>
                <a:cs typeface="Times New Roman"/>
              </a:rPr>
              <a:t> </a:t>
            </a:r>
            <a:r>
              <a:rPr sz="2800" spc="-98" dirty="0">
                <a:latin typeface="Times New Roman"/>
                <a:cs typeface="Times New Roman"/>
              </a:rPr>
              <a:t>P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oduk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4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4" dirty="0">
                <a:latin typeface="Times New Roman"/>
                <a:cs typeface="Times New Roman"/>
              </a:rPr>
              <a:t>isi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-8" dirty="0">
                <a:latin typeface="Times New Roman"/>
                <a:cs typeface="Times New Roman"/>
              </a:rPr>
              <a:t>si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7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ua</a:t>
            </a:r>
            <a:r>
              <a:rPr sz="2800" spc="4" dirty="0">
                <a:latin typeface="Times New Roman"/>
                <a:cs typeface="Times New Roman"/>
              </a:rPr>
              <a:t>li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-57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4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an</a:t>
            </a:r>
            <a:r>
              <a:rPr sz="2800" spc="84" dirty="0">
                <a:latin typeface="Times New Roman"/>
                <a:cs typeface="Times New Roman"/>
              </a:rPr>
              <a:t> </a:t>
            </a:r>
            <a:r>
              <a:rPr sz="2800" spc="-98" dirty="0">
                <a:latin typeface="Times New Roman"/>
                <a:cs typeface="Times New Roman"/>
              </a:rPr>
              <a:t>P</a:t>
            </a:r>
            <a:r>
              <a:rPr sz="2800" spc="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oduk,</a:t>
            </a:r>
            <a:r>
              <a:rPr sz="2800" spc="112" dirty="0">
                <a:latin typeface="Times New Roman"/>
                <a:cs typeface="Times New Roman"/>
              </a:rPr>
              <a:t> </a:t>
            </a:r>
            <a:r>
              <a:rPr sz="2800" spc="-57" dirty="0">
                <a:latin typeface="Times New Roman"/>
                <a:cs typeface="Times New Roman"/>
              </a:rPr>
              <a:t>K</a:t>
            </a:r>
            <a:r>
              <a:rPr sz="2800" dirty="0">
                <a:latin typeface="Times New Roman"/>
                <a:cs typeface="Times New Roman"/>
              </a:rPr>
              <a:t>ecepa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an</a:t>
            </a:r>
            <a:r>
              <a:rPr sz="2800" spc="84" dirty="0">
                <a:latin typeface="Times New Roman"/>
                <a:cs typeface="Times New Roman"/>
              </a:rPr>
              <a:t> </a:t>
            </a:r>
            <a:r>
              <a:rPr sz="2800" spc="-84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pon,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nova</a:t>
            </a:r>
            <a:r>
              <a:rPr sz="2800" spc="4" dirty="0">
                <a:latin typeface="Times New Roman"/>
                <a:cs typeface="Times New Roman"/>
              </a:rPr>
              <a:t>si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4" dirty="0">
                <a:latin typeface="Times New Roman"/>
                <a:cs typeface="Times New Roman"/>
              </a:rPr>
              <a:t>Fl</a:t>
            </a:r>
            <a:r>
              <a:rPr sz="2800" dirty="0">
                <a:latin typeface="Times New Roman"/>
                <a:cs typeface="Times New Roman"/>
              </a:rPr>
              <a:t>ek</a:t>
            </a:r>
            <a:r>
              <a:rPr sz="2800" spc="4" dirty="0">
                <a:latin typeface="Times New Roman"/>
                <a:cs typeface="Times New Roman"/>
              </a:rPr>
              <a:t>si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8" dirty="0">
                <a:latin typeface="Times New Roman"/>
                <a:cs typeface="Times New Roman"/>
              </a:rPr>
              <a:t>i</a:t>
            </a:r>
            <a:r>
              <a:rPr sz="2800" spc="-4" dirty="0">
                <a:latin typeface="Times New Roman"/>
                <a:cs typeface="Times New Roman"/>
              </a:rPr>
              <a:t>l</a:t>
            </a:r>
            <a:r>
              <a:rPr sz="2800" spc="-8" dirty="0">
                <a:latin typeface="Times New Roman"/>
                <a:cs typeface="Times New Roman"/>
              </a:rPr>
              <a:t>i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  <a:p>
            <a:pPr marL="731189" marR="33816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sz="2800" spc="-4" dirty="0" err="1" smtClean="0">
                <a:latin typeface="Times New Roman"/>
                <a:cs typeface="Times New Roman"/>
              </a:rPr>
              <a:t>M</a:t>
            </a:r>
            <a:r>
              <a:rPr sz="2800" dirty="0" err="1" smtClean="0">
                <a:latin typeface="Times New Roman"/>
                <a:cs typeface="Times New Roman"/>
              </a:rPr>
              <a:t>uncul</a:t>
            </a:r>
            <a:r>
              <a:rPr sz="2800" spc="102" dirty="0" smtClean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kon</a:t>
            </a:r>
            <a:r>
              <a:rPr sz="2800" spc="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ep </a:t>
            </a:r>
            <a:r>
              <a:rPr sz="2800" spc="101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upp</a:t>
            </a:r>
            <a:r>
              <a:rPr sz="2800" spc="4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7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Cha</a:t>
            </a:r>
            <a:r>
              <a:rPr sz="2800" spc="4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314" dirty="0">
                <a:latin typeface="Times New Roman"/>
                <a:cs typeface="Times New Roman"/>
              </a:rPr>
              <a:t> 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ana</a:t>
            </a:r>
            <a:r>
              <a:rPr sz="2800" spc="-4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4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-4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46841" y="215627"/>
            <a:ext cx="8229600" cy="990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Pendahuluan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0" y="1600200"/>
            <a:ext cx="7823200" cy="4154214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SzPct val="100000"/>
              <a:buFont typeface="Arial" charset="0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Why did Gateway choose not to carry any finished-product inventory at its retail stores? Why did Apple choose to carry inventory at its stores?</a:t>
            </a:r>
          </a:p>
          <a:p>
            <a:pPr marL="457200" indent="-457200" eaLnBrk="1" hangingPunct="1">
              <a:lnSpc>
                <a:spcPct val="90000"/>
              </a:lnSpc>
              <a:buSzPct val="100000"/>
              <a:buFont typeface="Arial" charset="0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Should a firm with an investment in retail stores carry any finished-goods inventory? What are the characteristics of products that are most suitable to be carried in finished-goods inventory? What characterizes products that are best manufactured to order?</a:t>
            </a:r>
          </a:p>
          <a:p>
            <a:pPr marL="457200" indent="-457200" eaLnBrk="1" hangingPunct="1">
              <a:lnSpc>
                <a:spcPct val="90000"/>
              </a:lnSpc>
              <a:buSzPct val="100000"/>
              <a:buFont typeface="Arial" charset="0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How does product variety affect the level of inventory a retail store must carry?</a:t>
            </a:r>
          </a:p>
          <a:p>
            <a:pPr marL="457200" indent="-457200" eaLnBrk="1" hangingPunct="1">
              <a:lnSpc>
                <a:spcPct val="90000"/>
              </a:lnSpc>
              <a:buSzPct val="100000"/>
              <a:buFont typeface="Arial" charset="0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Is a direct selling supply chain without retail stores always less expensive than a supply chain with retail stores?</a:t>
            </a:r>
          </a:p>
          <a:p>
            <a:pPr marL="457200" indent="-457200" eaLnBrk="1" hangingPunct="1">
              <a:lnSpc>
                <a:spcPct val="90000"/>
              </a:lnSpc>
              <a:buSzPct val="100000"/>
              <a:buFont typeface="Arial" charset="0"/>
              <a:buAutoNum type="arabicPeriod"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What factors explain the success of Apple retail and the failure of Gateway country stores?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3780"/>
            <a:ext cx="8229600" cy="835572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hangingPunct="1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Examples of Supply Chains</a:t>
            </a:r>
          </a:p>
        </p:txBody>
      </p:sp>
    </p:spTree>
    <p:extLst>
      <p:ext uri="{BB962C8B-B14F-4D97-AF65-F5344CB8AC3E}">
        <p14:creationId xmlns:p14="http://schemas.microsoft.com/office/powerpoint/2010/main" val="94508896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41438" y="155027"/>
            <a:ext cx="8229600" cy="990600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eaLnBrk="1" hangingPunct="1"/>
            <a:r>
              <a:rPr lang="en-US" dirty="0" smtClean="0"/>
              <a:t>Zara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marL="514350" indent="-514350" eaLnBrk="1" hangingPunct="1">
              <a:buSzPct val="100000"/>
              <a:buFont typeface="Arial" charset="0"/>
              <a:buAutoNum type="arabicPeriod"/>
            </a:pPr>
            <a:r>
              <a:rPr lang="en-US" sz="2000" smtClean="0"/>
              <a:t>What advantage does Zara gain against the competition by having a very responsive supply chain?</a:t>
            </a:r>
          </a:p>
          <a:p>
            <a:pPr marL="514350" indent="-514350" eaLnBrk="1" hangingPunct="1">
              <a:buSzPct val="100000"/>
              <a:buFont typeface="Arial" charset="0"/>
              <a:buAutoNum type="arabicPeriod"/>
            </a:pPr>
            <a:r>
              <a:rPr lang="en-US" sz="2000" smtClean="0"/>
              <a:t>Why has Inditex chosen to have both in-house manufacturing and outsourced manufacturing? Why has Inditex maintained manufacturing capacity in Europe even though manufacturing in Asia is much cheaper?</a:t>
            </a:r>
          </a:p>
          <a:p>
            <a:pPr marL="514350" indent="-514350" eaLnBrk="1" hangingPunct="1">
              <a:buSzPct val="100000"/>
              <a:buFont typeface="Arial" charset="0"/>
              <a:buAutoNum type="arabicPeriod"/>
            </a:pPr>
            <a:r>
              <a:rPr lang="en-US" sz="2000" smtClean="0"/>
              <a:t>Why does Zara source products with uncertain demand from local manufacturers and products with predictable demand from Asian manufacturers?</a:t>
            </a:r>
          </a:p>
          <a:p>
            <a:pPr marL="514350" indent="-514350" eaLnBrk="1" hangingPunct="1">
              <a:buSzPct val="100000"/>
              <a:buFont typeface="Arial" charset="0"/>
              <a:buAutoNum type="arabicPeriod"/>
            </a:pPr>
            <a:r>
              <a:rPr lang="en-US" sz="2000" smtClean="0"/>
              <a:t>What advantage does Zara gain from replenishing its stores multiple times a week compared to a less frequent schedule? How does the frequency of replenishment affect the design of its distribution system?</a:t>
            </a:r>
          </a:p>
          <a:p>
            <a:pPr marL="514350" indent="-514350" eaLnBrk="1" hangingPunct="1">
              <a:buSzPct val="100000"/>
              <a:buFont typeface="Arial" charset="0"/>
              <a:buAutoNum type="arabicPeriod"/>
            </a:pPr>
            <a:r>
              <a:rPr lang="en-US" sz="2000" smtClean="0"/>
              <a:t>Do you think Zara’s responsive replenishment infrastructure is better suited for online sales or retail sales?</a:t>
            </a:r>
          </a:p>
        </p:txBody>
      </p:sp>
    </p:spTree>
    <p:extLst>
      <p:ext uri="{BB962C8B-B14F-4D97-AF65-F5344CB8AC3E}">
        <p14:creationId xmlns:p14="http://schemas.microsoft.com/office/powerpoint/2010/main" val="214683357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310" y="1340069"/>
            <a:ext cx="8496903" cy="499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9546"/>
            <a:ext cx="8229600" cy="898634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W.W. Grainger and </a:t>
            </a:r>
            <a:r>
              <a:rPr lang="en-US" dirty="0" smtClean="0"/>
              <a:t>McMaster-Carr</a:t>
            </a:r>
            <a:endParaRPr lang="en-US" dirty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5186362"/>
          </a:xfrm>
        </p:spPr>
        <p:txBody>
          <a:bodyPr/>
          <a:lstStyle/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How many DCs should be built and where should they be located?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How should product stocking be managed at the DCs? Should all DCs carry all products?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What products should be carried in inventory and what products should be left with the supplier to be shipped directly in response to a customer order?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What products should W.W. Grainger carry at a store?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How should markets be allocated to DCs in terms of order fulfillment? What should be done if an order cannot be completely filled from a DC? Should there be specified backup locations? How should they be selected?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How should replenishment of inventory be managed at the various stocking locations?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How should Web orders be handled relative to the existing business? Is it better to integrate the Web business with the existing business or to set up separate distribution?</a:t>
            </a:r>
          </a:p>
          <a:p>
            <a:pPr eaLnBrk="1" hangingPunct="1">
              <a:buSzPct val="100000"/>
              <a:buFont typeface="Arial" charset="0"/>
              <a:buAutoNum type="arabicPeriod"/>
            </a:pPr>
            <a:r>
              <a:rPr lang="en-US" sz="1800" smtClean="0"/>
              <a:t>What transportation modes should be used for order fulfillment and stock replenishment?</a:t>
            </a:r>
            <a:endParaRPr lang="en-US" sz="18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10987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6841" y="215627"/>
            <a:ext cx="8229600" cy="9906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Pendahuluan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95338" y="1636713"/>
            <a:ext cx="7720012" cy="4727575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tIns="182880" rtlCol="0">
            <a:normAutofit lnSpcReduction="10000"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menyediakan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murah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berkualitas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cepat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cukup</a:t>
            </a:r>
            <a:r>
              <a:rPr 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hanya dengan melakukan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perbaikan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lingkungan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saja.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Dibutuhkan</a:t>
            </a:r>
            <a:r>
              <a:rPr 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eran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supplier,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transportasi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jaringan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distributor.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Kesadaran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murah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cepat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berkualitas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inilah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melahirkan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tahun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1990-an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 </a:t>
            </a:r>
            <a:r>
              <a:rPr lang="en-US" sz="2800" i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</a:t>
            </a:r>
            <a:r>
              <a:rPr lang="id-ID" sz="2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2800" i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ement</a:t>
            </a:r>
            <a:r>
              <a:rPr lang="en-US" sz="2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(SCM)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7988"/>
            <a:ext cx="8229600" cy="990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90588" y="1858963"/>
            <a:ext cx="7780446" cy="3895451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altLang="id-ID" sz="2800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jaringan</a:t>
            </a:r>
            <a:r>
              <a:rPr lang="en-US" altLang="id-ID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perusahaan-perusahaan</a:t>
            </a:r>
            <a:r>
              <a:rPr lang="en-US" altLang="id-ID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yang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bersama-sama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menciptakan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menghantarkan</a:t>
            </a:r>
            <a:r>
              <a:rPr lang="en-US" altLang="id-ID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tangan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pemakai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Perusahaan-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termasuk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supplier,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pabrik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distributor,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toko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ritel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sert</a:t>
            </a:r>
            <a:r>
              <a:rPr lang="id-ID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pendukung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jasa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d-ID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logistik</a:t>
            </a: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G_01_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89138"/>
            <a:ext cx="8229600" cy="4002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7988"/>
            <a:ext cx="8229600" cy="990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20786" r="31712" b="12822"/>
          <a:stretch>
            <a:fillRect/>
          </a:stretch>
        </p:blipFill>
        <p:spPr bwMode="auto">
          <a:xfrm>
            <a:off x="425670" y="1423494"/>
            <a:ext cx="8276896" cy="5256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9158"/>
            <a:ext cx="8229600" cy="990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879474" y="1722438"/>
            <a:ext cx="7823091" cy="4548187"/>
          </a:xfrm>
          <a:solidFill>
            <a:schemeClr val="bg2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 lnSpcReduction="10000"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id-ID" sz="2800" dirty="0" smtClean="0"/>
              <a:t>Perubahan paradigma persaingan bisnis dari </a:t>
            </a:r>
            <a:r>
              <a:rPr lang="id-ID" sz="2800" i="1" dirty="0" smtClean="0">
                <a:solidFill>
                  <a:srgbClr val="C00000"/>
                </a:solidFill>
              </a:rPr>
              <a:t>single alone competition </a:t>
            </a:r>
            <a:r>
              <a:rPr lang="id-ID" sz="2800" dirty="0" smtClean="0"/>
              <a:t>menjadi </a:t>
            </a:r>
            <a:r>
              <a:rPr lang="id-ID" sz="2800" i="1" dirty="0" smtClean="0">
                <a:solidFill>
                  <a:srgbClr val="C00000"/>
                </a:solidFill>
              </a:rPr>
              <a:t>network competition</a:t>
            </a:r>
            <a:r>
              <a:rPr lang="id-ID" sz="2800" dirty="0" smtClean="0"/>
              <a:t>. 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id-ID" sz="2800" dirty="0" smtClean="0"/>
              <a:t>Kondisi ini menuntut organisasi untuk fokus pada </a:t>
            </a:r>
            <a:r>
              <a:rPr lang="id-ID" sz="2800" dirty="0" smtClean="0">
                <a:solidFill>
                  <a:srgbClr val="C00000"/>
                </a:solidFill>
              </a:rPr>
              <a:t>strategi</a:t>
            </a:r>
            <a:r>
              <a:rPr lang="id-ID" sz="2800" dirty="0" smtClean="0"/>
              <a:t> baru melalui </a:t>
            </a:r>
            <a:r>
              <a:rPr lang="id-ID" sz="2800" dirty="0" smtClean="0">
                <a:solidFill>
                  <a:srgbClr val="C00000"/>
                </a:solidFill>
              </a:rPr>
              <a:t>pengelolaan koordinasi antar organisasi terkait </a:t>
            </a:r>
            <a:r>
              <a:rPr lang="id-ID" sz="2800" dirty="0" smtClean="0"/>
              <a:t>yang lebih dikenal dengan suatu rantai pasokan.</a:t>
            </a:r>
          </a:p>
          <a:p>
            <a:pPr eaLnBrk="1" fontAlgn="auto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800" dirty="0" err="1" smtClean="0"/>
              <a:t>Persaingan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sekarang</a:t>
            </a:r>
            <a:r>
              <a:rPr lang="en-US" sz="2800" dirty="0" smtClean="0"/>
              <a:t> </a:t>
            </a:r>
            <a:r>
              <a:rPr lang="id-ID" sz="2800" dirty="0" smtClean="0"/>
              <a:t>adalah persaingan antara</a:t>
            </a:r>
            <a:r>
              <a:rPr lang="en-US" sz="2800" dirty="0" smtClean="0"/>
              <a:t> </a:t>
            </a:r>
            <a:r>
              <a:rPr lang="en-US" sz="2800" i="1" dirty="0" smtClean="0"/>
              <a:t>supply chain </a:t>
            </a:r>
            <a:r>
              <a:rPr lang="en-US" sz="2800" dirty="0" smtClean="0"/>
              <a:t>yang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i="1" dirty="0" smtClean="0"/>
              <a:t>supply chain </a:t>
            </a:r>
            <a:r>
              <a:rPr lang="en-US" sz="2800" dirty="0" smtClean="0"/>
              <a:t>yang lain.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7988"/>
            <a:ext cx="8229600" cy="990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Supply </a:t>
            </a:r>
            <a:r>
              <a:rPr lang="en-US" sz="36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Chain</a:t>
            </a:r>
            <a:endParaRPr lang="en-US" sz="3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atch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4497</TotalTime>
  <Words>1911</Words>
  <Application>Microsoft Office PowerPoint</Application>
  <PresentationFormat>On-screen Show (4:3)</PresentationFormat>
  <Paragraphs>201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Clarity</vt:lpstr>
      <vt:lpstr>PowerPoint Presentation</vt:lpstr>
      <vt:lpstr>PowerPoint Presentation</vt:lpstr>
      <vt:lpstr>PowerPoint Presentation</vt:lpstr>
      <vt:lpstr>PowerPoint Presentation</vt:lpstr>
      <vt:lpstr>Pendahuluan</vt:lpstr>
      <vt:lpstr>Supply Chain</vt:lpstr>
      <vt:lpstr>Supply Chain</vt:lpstr>
      <vt:lpstr>Supply Chain</vt:lpstr>
      <vt:lpstr>Supply Chain</vt:lpstr>
      <vt:lpstr>PowerPoint Presentation</vt:lpstr>
      <vt:lpstr>Supply Chain</vt:lpstr>
      <vt:lpstr>Supply Chain</vt:lpstr>
      <vt:lpstr>Tujuan Supply Chain</vt:lpstr>
      <vt:lpstr>Tujuan Supply Chain</vt:lpstr>
      <vt:lpstr>Tujuan Supply Chain</vt:lpstr>
      <vt:lpstr>Masalah pada Supply Chain</vt:lpstr>
      <vt:lpstr>Masalah pada Supply Chain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Supply Chain  vs  SCM</vt:lpstr>
      <vt:lpstr>Definisi SCM</vt:lpstr>
      <vt:lpstr>Komponen SCM</vt:lpstr>
      <vt:lpstr>Komponen SCM</vt:lpstr>
      <vt:lpstr>Komponen SCM</vt:lpstr>
      <vt:lpstr>Komponen SCM</vt:lpstr>
      <vt:lpstr>Komponen SCM</vt:lpstr>
      <vt:lpstr>Area Cakupan SCM</vt:lpstr>
      <vt:lpstr>Area Cakupan SCM</vt:lpstr>
      <vt:lpstr>Importance of  Supply Chain Decisions</vt:lpstr>
      <vt:lpstr>Importance of  Supply Chain Decisions</vt:lpstr>
      <vt:lpstr>Manfaat SCM secara tidak langsung (1) </vt:lpstr>
      <vt:lpstr>Manfaat SCM secara tidak langsung (2) </vt:lpstr>
      <vt:lpstr>Manfaat SCM secara langsung</vt:lpstr>
      <vt:lpstr>Supply Chain Macro Processes</vt:lpstr>
      <vt:lpstr>Supply Chain Macro Processes</vt:lpstr>
      <vt:lpstr>Examples of Supply Chains</vt:lpstr>
      <vt:lpstr>Examples of Supply Chains</vt:lpstr>
      <vt:lpstr>Zara</vt:lpstr>
      <vt:lpstr>W.W. Grainger and McMaster-Carr</vt:lpstr>
    </vt:vector>
  </TitlesOfParts>
  <Company>Mechanical Engineering UMS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SUPPLY CHAIN MANAJEMENT  ( SCM )</dc:title>
  <dc:creator>RZ Abd Aziz</dc:creator>
  <cp:lastModifiedBy>Rz Aziz</cp:lastModifiedBy>
  <cp:revision>86</cp:revision>
  <dcterms:created xsi:type="dcterms:W3CDTF">2006-12-17T09:01:56Z</dcterms:created>
  <dcterms:modified xsi:type="dcterms:W3CDTF">2021-04-09T23:57:59Z</dcterms:modified>
</cp:coreProperties>
</file>