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70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3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B38026-0B02-49A0-9B04-4E7B0BD385E0}" type="datetimeFigureOut">
              <a:rPr lang="en-US" smtClean="0"/>
              <a:t>6/2/2016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FE8D34-D9E3-415F-BCED-2578A4D54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245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4pPr marL="1714500" indent="-3429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6248400" y="6381750"/>
            <a:ext cx="2895600" cy="476250"/>
          </a:xfrm>
        </p:spPr>
        <p:txBody>
          <a:bodyPr/>
          <a:lstStyle>
            <a:lvl1pPr algn="l" eaLnBrk="0" hangingPunct="0">
              <a:defRPr sz="1000"/>
            </a:lvl1pPr>
          </a:lstStyle>
          <a:p>
            <a:pPr>
              <a:defRPr/>
            </a:pPr>
            <a:r>
              <a:rPr lang="en-US"/>
              <a:t>Learning objective 1:  </a:t>
            </a:r>
            <a:r>
              <a:rPr lang="en-US" b="0"/>
              <a:t>Explain why managers analyze financial statements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0" y="6381750"/>
            <a:ext cx="1066800" cy="476250"/>
          </a:xfrm>
        </p:spPr>
        <p:txBody>
          <a:bodyPr/>
          <a:lstStyle>
            <a:lvl1pPr eaLnBrk="0" hangingPunct="0">
              <a:defRPr sz="1000" dirty="0" smtClean="0"/>
            </a:lvl1pPr>
          </a:lstStyle>
          <a:p>
            <a:pPr>
              <a:defRPr/>
            </a:pPr>
            <a:r>
              <a:rPr lang="en-US"/>
              <a:t>Slide 14-</a:t>
            </a:r>
            <a:fld id="{25455474-B86E-48AB-8C1A-AED91F11E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374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Learning objective 1:  </a:t>
            </a:r>
            <a:r>
              <a:rPr lang="en-US" b="0"/>
              <a:t>Explain why managers analyze financial statements</a:t>
            </a:r>
            <a:endParaRPr lang="en-US" sz="1400" b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dirty="0" smtClean="0"/>
            </a:lvl1pPr>
          </a:lstStyle>
          <a:p>
            <a:pPr>
              <a:defRPr/>
            </a:pPr>
            <a:r>
              <a:rPr lang="en-US"/>
              <a:t>Slide 14-</a:t>
            </a:r>
            <a:fld id="{4DA1A11A-D225-4088-A9A6-66B459ACE9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222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71600"/>
            <a:ext cx="4038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371600"/>
            <a:ext cx="4038600" cy="22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33800"/>
            <a:ext cx="4038600" cy="22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Learning objective 1:  </a:t>
            </a:r>
            <a:r>
              <a:rPr lang="en-US" b="0"/>
              <a:t>Explain why managers analyze financial statements</a:t>
            </a:r>
            <a:endParaRPr lang="en-US" sz="1400" b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dirty="0" smtClean="0"/>
            </a:lvl1pPr>
          </a:lstStyle>
          <a:p>
            <a:pPr>
              <a:defRPr/>
            </a:pPr>
            <a:r>
              <a:rPr lang="en-US"/>
              <a:t>Slide 14-</a:t>
            </a:r>
            <a:fld id="{9A4CB5EB-F50F-4F6C-9F46-5DB0A9EA64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805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7B739B-1D12-4A8C-A96C-B3430D7AF09D}" type="datetimeFigureOut">
              <a:rPr lang="en-IN" smtClean="0"/>
              <a:t>02-06-2016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61A-8BA0-4B55-A4AE-53330D451B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51299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944562"/>
          </a:xfrm>
          <a:prstGeom prst="rect">
            <a:avLst/>
          </a:prstGeom>
          <a:solidFill>
            <a:srgbClr val="005B88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71842" dir="2700000" algn="ctr" rotWithShape="0">
              <a:srgbClr val="A5002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59436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 dirty="0" smtClean="0">
                <a:solidFill>
                  <a:srgbClr val="000000"/>
                </a:solidFill>
                <a:latin typeface="Liberation Sans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Learning objective 1:  Explain why managers analyze financial statements</a:t>
            </a:r>
            <a:endParaRPr lang="en-US" sz="140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01980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dirty="0" smtClean="0">
                <a:solidFill>
                  <a:srgbClr val="000000"/>
                </a:solidFill>
                <a:latin typeface="Liberation Sans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Slide 14-</a:t>
            </a:r>
            <a:fld id="{4C986A13-A00D-47C9-BC99-4762D576A65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087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anose="020B060402020202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9pPr>
    </p:titleStyle>
    <p:bodyStyle>
      <a:lvl1pPr marL="342900" indent="-3429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Font typeface="Wingdings" pitchFamily="2" charset="2"/>
        <a:buChar char="§"/>
        <a:defRPr sz="3000" b="1">
          <a:solidFill>
            <a:schemeClr val="tx1"/>
          </a:solidFill>
          <a:latin typeface="Liberation Sans" panose="020B060402020202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Font typeface="Wingdings" pitchFamily="2" charset="2"/>
        <a:buChar char="§"/>
        <a:defRPr sz="2800" b="1">
          <a:solidFill>
            <a:schemeClr val="tx1"/>
          </a:solidFill>
          <a:latin typeface="Liberation Sans" panose="020B0604020202020204" pitchFamily="34" charset="0"/>
        </a:defRPr>
      </a:lvl2pPr>
      <a:lvl3pPr marL="1143000" indent="-2286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Font typeface="Wingdings" pitchFamily="2" charset="2"/>
        <a:buChar char="§"/>
        <a:defRPr sz="2600" b="1">
          <a:solidFill>
            <a:schemeClr val="tx1"/>
          </a:solidFill>
          <a:latin typeface="Liberation Sans" panose="020B0604020202020204" pitchFamily="34" charset="0"/>
        </a:defRPr>
      </a:lvl3pPr>
      <a:lvl4pPr marL="1600200" indent="-2286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Char char="–"/>
        <a:defRPr sz="2400" b="1">
          <a:solidFill>
            <a:schemeClr val="tx1"/>
          </a:solidFill>
          <a:latin typeface="Liberation Sans" panose="020B0604020202020204" pitchFamily="34" charset="0"/>
        </a:defRPr>
      </a:lvl4pPr>
      <a:lvl5pPr marL="2057400" indent="-2286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Liberation Sans" panose="020B0604020202020204" pitchFamily="34" charset="0"/>
        </a:defRPr>
      </a:lvl5pPr>
      <a:lvl6pPr marL="25146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6012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Mediating Variable</a:t>
            </a:r>
          </a:p>
        </p:txBody>
      </p:sp>
      <p:sp>
        <p:nvSpPr>
          <p:cNvPr id="67587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71922" y="1244682"/>
            <a:ext cx="8229600" cy="45720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endParaRPr lang="en-US" altLang="en-US" dirty="0" smtClean="0">
              <a:cs typeface="Liberation Sans" pitchFamily="34" charset="0"/>
            </a:endParaRPr>
          </a:p>
          <a:p>
            <a:pPr marL="609600" indent="-609600" eaLnBrk="1" hangingPunct="1">
              <a:lnSpc>
                <a:spcPct val="90000"/>
              </a:lnSpc>
            </a:pPr>
            <a:r>
              <a:rPr lang="en-US" altLang="en-US" dirty="0" smtClean="0">
                <a:cs typeface="Liberation Sans" pitchFamily="34" charset="0"/>
              </a:rPr>
              <a:t>Mediating variable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altLang="en-US" sz="3000" dirty="0" smtClean="0">
                <a:cs typeface="Liberation Sans" pitchFamily="34" charset="0"/>
              </a:rPr>
              <a:t>surfaces between the time the independent variables start operating to influence the dependent variable and the time their impact is felt on it. 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US" altLang="en-US" dirty="0" smtClean="0">
              <a:cs typeface="Liberation Sans" pitchFamily="34" charset="0"/>
            </a:endParaRPr>
          </a:p>
          <a:p>
            <a:pPr marL="609600" indent="-609600" eaLnBrk="1" hangingPunct="1">
              <a:lnSpc>
                <a:spcPct val="90000"/>
              </a:lnSpc>
            </a:pPr>
            <a:r>
              <a:rPr lang="en-US" altLang="en-US" dirty="0" smtClean="0">
                <a:cs typeface="Liberation Sans" pitchFamily="34" charset="0"/>
              </a:rPr>
              <a:t>Example </a:t>
            </a:r>
          </a:p>
          <a:p>
            <a:pPr marL="990600" lvl="1" indent="-533400" eaLnBrk="1" hangingPunct="1">
              <a:lnSpc>
                <a:spcPct val="90000"/>
              </a:lnSpc>
            </a:pPr>
            <a:endParaRPr lang="en-US" altLang="en-US" sz="3000" dirty="0" smtClean="0">
              <a:solidFill>
                <a:srgbClr val="FF0000"/>
              </a:solidFill>
              <a:cs typeface="Liberation Sans" pitchFamily="34" charset="0"/>
            </a:endParaRPr>
          </a:p>
        </p:txBody>
      </p:sp>
      <p:pic>
        <p:nvPicPr>
          <p:cNvPr id="6758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4724" y="4793500"/>
            <a:ext cx="7518276" cy="1981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5-</a:t>
            </a:r>
            <a:fld id="{25455474-B86E-48AB-8C1A-AED91F11EEB4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328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Hypothesis</a:t>
            </a:r>
          </a:p>
        </p:txBody>
      </p:sp>
      <p:sp>
        <p:nvSpPr>
          <p:cNvPr id="68611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67544" y="1196752"/>
            <a:ext cx="8229600" cy="54006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endParaRPr lang="en-US" altLang="en-US" dirty="0" smtClean="0">
              <a:cs typeface="Liberation Sans" pitchFamily="34" charset="0"/>
            </a:endParaRPr>
          </a:p>
          <a:p>
            <a:pPr marL="609600" indent="-609600" eaLnBrk="1" hangingPunct="1">
              <a:lnSpc>
                <a:spcPct val="80000"/>
              </a:lnSpc>
            </a:pPr>
            <a:r>
              <a:rPr lang="en-US" altLang="en-US" dirty="0" smtClean="0">
                <a:cs typeface="Liberation Sans" pitchFamily="34" charset="0"/>
              </a:rPr>
              <a:t>A proposition that is empirically testable. It is an empirical statement concerned with the relationship among variables.</a:t>
            </a:r>
          </a:p>
          <a:p>
            <a:pPr marL="2209800" lvl="4" indent="-381000" eaLnBrk="1" hangingPunct="1">
              <a:lnSpc>
                <a:spcPct val="80000"/>
              </a:lnSpc>
            </a:pPr>
            <a:endParaRPr lang="en-US" altLang="en-US" sz="3000" dirty="0" smtClean="0">
              <a:cs typeface="Liberation Sans" pitchFamily="34" charset="0"/>
            </a:endParaRPr>
          </a:p>
          <a:p>
            <a:pPr marL="609600" indent="-609600" eaLnBrk="1" hangingPunct="1">
              <a:lnSpc>
                <a:spcPct val="80000"/>
              </a:lnSpc>
            </a:pPr>
            <a:r>
              <a:rPr lang="en-US" altLang="en-US" dirty="0" smtClean="0">
                <a:cs typeface="Liberation Sans" pitchFamily="34" charset="0"/>
              </a:rPr>
              <a:t>Good hypothesis:</a:t>
            </a:r>
          </a:p>
          <a:p>
            <a:pPr marL="990600" lvl="1" indent="-533400" eaLnBrk="1" hangingPunct="1">
              <a:lnSpc>
                <a:spcPct val="80000"/>
              </a:lnSpc>
            </a:pPr>
            <a:r>
              <a:rPr lang="en-US" altLang="en-US" sz="3000" dirty="0" smtClean="0">
                <a:cs typeface="Liberation Sans" pitchFamily="34" charset="0"/>
              </a:rPr>
              <a:t>Must be adequate for its purpose</a:t>
            </a:r>
          </a:p>
          <a:p>
            <a:pPr marL="990600" lvl="1" indent="-533400" eaLnBrk="1" hangingPunct="1">
              <a:lnSpc>
                <a:spcPct val="80000"/>
              </a:lnSpc>
            </a:pPr>
            <a:r>
              <a:rPr lang="en-US" altLang="en-US" sz="3000" dirty="0" smtClean="0">
                <a:cs typeface="Liberation Sans" pitchFamily="34" charset="0"/>
              </a:rPr>
              <a:t>Must be testable</a:t>
            </a:r>
          </a:p>
          <a:p>
            <a:pPr marL="990600" lvl="1" indent="-533400" eaLnBrk="1" hangingPunct="1">
              <a:lnSpc>
                <a:spcPct val="80000"/>
              </a:lnSpc>
            </a:pPr>
            <a:r>
              <a:rPr lang="en-US" altLang="en-US" sz="3000" dirty="0" smtClean="0">
                <a:cs typeface="Liberation Sans" pitchFamily="34" charset="0"/>
              </a:rPr>
              <a:t>Must be better than its rivals</a:t>
            </a:r>
          </a:p>
          <a:p>
            <a:pPr marL="2209800" lvl="4" indent="-381000" eaLnBrk="1" hangingPunct="1">
              <a:lnSpc>
                <a:spcPct val="80000"/>
              </a:lnSpc>
            </a:pPr>
            <a:endParaRPr lang="en-US" altLang="en-US" sz="3000" dirty="0" smtClean="0">
              <a:cs typeface="Liberation Sans" pitchFamily="34" charset="0"/>
            </a:endParaRPr>
          </a:p>
          <a:p>
            <a:pPr marL="609600" indent="-609600" eaLnBrk="1" hangingPunct="1">
              <a:lnSpc>
                <a:spcPct val="80000"/>
              </a:lnSpc>
            </a:pPr>
            <a:r>
              <a:rPr lang="en-US" altLang="en-US" dirty="0" smtClean="0">
                <a:cs typeface="Liberation Sans" pitchFamily="34" charset="0"/>
              </a:rPr>
              <a:t>Can be:</a:t>
            </a:r>
          </a:p>
          <a:p>
            <a:pPr marL="990600" lvl="1" indent="-533400" eaLnBrk="1" hangingPunct="1">
              <a:lnSpc>
                <a:spcPct val="80000"/>
              </a:lnSpc>
            </a:pPr>
            <a:r>
              <a:rPr lang="en-US" altLang="en-US" sz="3000" dirty="0" smtClean="0">
                <a:cs typeface="Liberation Sans" pitchFamily="34" charset="0"/>
              </a:rPr>
              <a:t>Directional</a:t>
            </a:r>
          </a:p>
          <a:p>
            <a:pPr marL="990600" lvl="1" indent="-533400" eaLnBrk="1" hangingPunct="1">
              <a:lnSpc>
                <a:spcPct val="80000"/>
              </a:lnSpc>
            </a:pPr>
            <a:r>
              <a:rPr lang="en-US" altLang="en-US" sz="3000" dirty="0" smtClean="0">
                <a:cs typeface="Liberation Sans" pitchFamily="34" charset="0"/>
              </a:rPr>
              <a:t>Non-directional</a:t>
            </a:r>
          </a:p>
          <a:p>
            <a:pPr marL="990600" lvl="1" indent="-533400" eaLnBrk="1" hangingPunct="1">
              <a:lnSpc>
                <a:spcPct val="80000"/>
              </a:lnSpc>
            </a:pPr>
            <a:endParaRPr lang="en-US" altLang="en-US" sz="3000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5-</a:t>
            </a:r>
            <a:fld id="{25455474-B86E-48AB-8C1A-AED91F11EEB4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7003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Exercise</a:t>
            </a:r>
          </a:p>
        </p:txBody>
      </p:sp>
      <p:sp>
        <p:nvSpPr>
          <p:cNvPr id="69636" name="Text Box 3"/>
          <p:cNvSpPr txBox="1">
            <a:spLocks noChangeArrowheads="1"/>
          </p:cNvSpPr>
          <p:nvPr/>
        </p:nvSpPr>
        <p:spPr bwMode="auto">
          <a:xfrm>
            <a:off x="533400" y="1690688"/>
            <a:ext cx="73993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"/>
              </a:spcBef>
              <a:buClr>
                <a:srgbClr val="A50021"/>
              </a:buClr>
              <a:buFont typeface="Wingdings" pitchFamily="2" charset="2"/>
              <a:buChar char="§"/>
              <a:defRPr sz="3000" b="1">
                <a:solidFill>
                  <a:schemeClr val="tx1"/>
                </a:solidFill>
                <a:latin typeface="Liberation Sans" pitchFamily="34" charset="0"/>
              </a:defRPr>
            </a:lvl1pPr>
            <a:lvl2pPr marL="742950" indent="-285750">
              <a:spcBef>
                <a:spcPct val="5000"/>
              </a:spcBef>
              <a:buClr>
                <a:srgbClr val="A50021"/>
              </a:buClr>
              <a:buFont typeface="Wingdings" pitchFamily="2" charset="2"/>
              <a:buChar char="§"/>
              <a:defRPr sz="2800" b="1">
                <a:solidFill>
                  <a:schemeClr val="tx1"/>
                </a:solidFill>
                <a:latin typeface="Liberation Sans" pitchFamily="34" charset="0"/>
              </a:defRPr>
            </a:lvl2pPr>
            <a:lvl3pPr marL="1143000" indent="-228600">
              <a:spcBef>
                <a:spcPct val="5000"/>
              </a:spcBef>
              <a:buClr>
                <a:srgbClr val="A50021"/>
              </a:buClr>
              <a:buFont typeface="Wingdings" pitchFamily="2" charset="2"/>
              <a:buChar char="§"/>
              <a:defRPr sz="2600" b="1">
                <a:solidFill>
                  <a:schemeClr val="tx1"/>
                </a:solidFill>
                <a:latin typeface="Liberation Sans" pitchFamily="34" charset="0"/>
              </a:defRPr>
            </a:lvl3pPr>
            <a:lvl4pPr marL="1600200" indent="-228600">
              <a:spcBef>
                <a:spcPct val="5000"/>
              </a:spcBef>
              <a:buClr>
                <a:srgbClr val="A50021"/>
              </a:buClr>
              <a:buChar char="–"/>
              <a:defRPr sz="2400" b="1">
                <a:solidFill>
                  <a:schemeClr val="tx1"/>
                </a:solidFill>
                <a:latin typeface="Liberation Sans" pitchFamily="34" charset="0"/>
              </a:defRPr>
            </a:lvl4pPr>
            <a:lvl5pPr marL="2057400" indent="-228600">
              <a:spcBef>
                <a:spcPct val="5000"/>
              </a:spcBef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5pPr>
            <a:lvl6pPr marL="25146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6pPr>
            <a:lvl7pPr marL="29718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7pPr>
            <a:lvl8pPr marL="34290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8pPr>
            <a:lvl9pPr marL="38862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800" b="0">
                <a:solidFill>
                  <a:srgbClr val="000000"/>
                </a:solidFill>
                <a:latin typeface="Times New Roman" pitchFamily="18" charset="0"/>
              </a:rPr>
              <a:t>Give the hypotheses for the following framework: </a:t>
            </a:r>
          </a:p>
        </p:txBody>
      </p:sp>
      <p:sp>
        <p:nvSpPr>
          <p:cNvPr id="69637" name="Text Box 4"/>
          <p:cNvSpPr txBox="1">
            <a:spLocks noChangeArrowheads="1"/>
          </p:cNvSpPr>
          <p:nvPr/>
        </p:nvSpPr>
        <p:spPr bwMode="auto">
          <a:xfrm>
            <a:off x="762000" y="3201988"/>
            <a:ext cx="1676400" cy="91281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5000"/>
              </a:spcBef>
              <a:buClr>
                <a:srgbClr val="A50021"/>
              </a:buClr>
              <a:buFont typeface="Wingdings" pitchFamily="2" charset="2"/>
              <a:buChar char="§"/>
              <a:defRPr sz="3000" b="1">
                <a:solidFill>
                  <a:schemeClr val="tx1"/>
                </a:solidFill>
                <a:latin typeface="Liberation Sans" pitchFamily="34" charset="0"/>
              </a:defRPr>
            </a:lvl1pPr>
            <a:lvl2pPr marL="742950" indent="-285750">
              <a:spcBef>
                <a:spcPct val="5000"/>
              </a:spcBef>
              <a:buClr>
                <a:srgbClr val="A50021"/>
              </a:buClr>
              <a:buFont typeface="Wingdings" pitchFamily="2" charset="2"/>
              <a:buChar char="§"/>
              <a:defRPr sz="2800" b="1">
                <a:solidFill>
                  <a:schemeClr val="tx1"/>
                </a:solidFill>
                <a:latin typeface="Liberation Sans" pitchFamily="34" charset="0"/>
              </a:defRPr>
            </a:lvl2pPr>
            <a:lvl3pPr marL="1143000" indent="-228600">
              <a:spcBef>
                <a:spcPct val="5000"/>
              </a:spcBef>
              <a:buClr>
                <a:srgbClr val="A50021"/>
              </a:buClr>
              <a:buFont typeface="Wingdings" pitchFamily="2" charset="2"/>
              <a:buChar char="§"/>
              <a:defRPr sz="2600" b="1">
                <a:solidFill>
                  <a:schemeClr val="tx1"/>
                </a:solidFill>
                <a:latin typeface="Liberation Sans" pitchFamily="34" charset="0"/>
              </a:defRPr>
            </a:lvl3pPr>
            <a:lvl4pPr marL="1600200" indent="-228600">
              <a:spcBef>
                <a:spcPct val="5000"/>
              </a:spcBef>
              <a:buClr>
                <a:srgbClr val="A50021"/>
              </a:buClr>
              <a:buChar char="–"/>
              <a:defRPr sz="2400" b="1">
                <a:solidFill>
                  <a:schemeClr val="tx1"/>
                </a:solidFill>
                <a:latin typeface="Liberation Sans" pitchFamily="34" charset="0"/>
              </a:defRPr>
            </a:lvl4pPr>
            <a:lvl5pPr marL="2057400" indent="-228600">
              <a:spcBef>
                <a:spcPct val="5000"/>
              </a:spcBef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5pPr>
            <a:lvl6pPr marL="25146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6pPr>
            <a:lvl7pPr marL="29718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7pPr>
            <a:lvl8pPr marL="34290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8pPr>
            <a:lvl9pPr marL="38862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400" b="0">
                <a:solidFill>
                  <a:srgbClr val="000000"/>
                </a:solidFill>
                <a:latin typeface="Times New Roman" pitchFamily="18" charset="0"/>
              </a:rPr>
              <a:t>Service</a:t>
            </a:r>
            <a:r>
              <a:rPr lang="en-US" altLang="en-US" sz="2800" b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2400" b="0">
                <a:solidFill>
                  <a:srgbClr val="000000"/>
                </a:solidFill>
                <a:latin typeface="Times New Roman" pitchFamily="18" charset="0"/>
              </a:rPr>
              <a:t>quality</a:t>
            </a:r>
          </a:p>
        </p:txBody>
      </p:sp>
      <p:sp>
        <p:nvSpPr>
          <p:cNvPr id="69638" name="Line 5"/>
          <p:cNvSpPr>
            <a:spLocks noChangeShapeType="1"/>
          </p:cNvSpPr>
          <p:nvPr/>
        </p:nvSpPr>
        <p:spPr bwMode="auto">
          <a:xfrm flipV="1">
            <a:off x="2438400" y="3581400"/>
            <a:ext cx="44196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9639" name="AutoShape 6"/>
          <p:cNvSpPr>
            <a:spLocks noChangeArrowheads="1"/>
          </p:cNvSpPr>
          <p:nvPr/>
        </p:nvSpPr>
        <p:spPr bwMode="auto">
          <a:xfrm>
            <a:off x="6858000" y="3200400"/>
            <a:ext cx="1828800" cy="914400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5000"/>
              </a:spcBef>
              <a:buClr>
                <a:srgbClr val="A50021"/>
              </a:buClr>
              <a:buFont typeface="Wingdings" pitchFamily="2" charset="2"/>
              <a:buChar char="§"/>
              <a:defRPr sz="3000" b="1">
                <a:solidFill>
                  <a:schemeClr val="tx1"/>
                </a:solidFill>
                <a:latin typeface="Liberation Sans" pitchFamily="34" charset="0"/>
              </a:defRPr>
            </a:lvl1pPr>
            <a:lvl2pPr marL="742950" indent="-285750">
              <a:spcBef>
                <a:spcPct val="5000"/>
              </a:spcBef>
              <a:buClr>
                <a:srgbClr val="A50021"/>
              </a:buClr>
              <a:buFont typeface="Wingdings" pitchFamily="2" charset="2"/>
              <a:buChar char="§"/>
              <a:defRPr sz="2800" b="1">
                <a:solidFill>
                  <a:schemeClr val="tx1"/>
                </a:solidFill>
                <a:latin typeface="Liberation Sans" pitchFamily="34" charset="0"/>
              </a:defRPr>
            </a:lvl2pPr>
            <a:lvl3pPr marL="1143000" indent="-228600">
              <a:spcBef>
                <a:spcPct val="5000"/>
              </a:spcBef>
              <a:buClr>
                <a:srgbClr val="A50021"/>
              </a:buClr>
              <a:buFont typeface="Wingdings" pitchFamily="2" charset="2"/>
              <a:buChar char="§"/>
              <a:defRPr sz="2600" b="1">
                <a:solidFill>
                  <a:schemeClr val="tx1"/>
                </a:solidFill>
                <a:latin typeface="Liberation Sans" pitchFamily="34" charset="0"/>
              </a:defRPr>
            </a:lvl3pPr>
            <a:lvl4pPr marL="1600200" indent="-228600">
              <a:spcBef>
                <a:spcPct val="5000"/>
              </a:spcBef>
              <a:buClr>
                <a:srgbClr val="A50021"/>
              </a:buClr>
              <a:buChar char="–"/>
              <a:defRPr sz="2400" b="1">
                <a:solidFill>
                  <a:schemeClr val="tx1"/>
                </a:solidFill>
                <a:latin typeface="Liberation Sans" pitchFamily="34" charset="0"/>
              </a:defRPr>
            </a:lvl4pPr>
            <a:lvl5pPr marL="2057400" indent="-228600">
              <a:spcBef>
                <a:spcPct val="5000"/>
              </a:spcBef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5pPr>
            <a:lvl6pPr marL="25146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6pPr>
            <a:lvl7pPr marL="29718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7pPr>
            <a:lvl8pPr marL="34290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8pPr>
            <a:lvl9pPr marL="38862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9pPr>
          </a:lstStyle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FontTx/>
              <a:buChar char="•"/>
            </a:pPr>
            <a:endParaRPr lang="en-US" altLang="en-US" sz="2400" b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9640" name="Text Box 7"/>
          <p:cNvSpPr txBox="1">
            <a:spLocks noChangeArrowheads="1"/>
          </p:cNvSpPr>
          <p:nvPr/>
        </p:nvSpPr>
        <p:spPr bwMode="auto">
          <a:xfrm>
            <a:off x="6934200" y="3200400"/>
            <a:ext cx="1676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5000"/>
              </a:spcBef>
              <a:buClr>
                <a:srgbClr val="A50021"/>
              </a:buClr>
              <a:buFont typeface="Wingdings" pitchFamily="2" charset="2"/>
              <a:buChar char="§"/>
              <a:defRPr sz="3000" b="1">
                <a:solidFill>
                  <a:schemeClr val="tx1"/>
                </a:solidFill>
                <a:latin typeface="Liberation Sans" pitchFamily="34" charset="0"/>
              </a:defRPr>
            </a:lvl1pPr>
            <a:lvl2pPr marL="742950" indent="-285750">
              <a:spcBef>
                <a:spcPct val="5000"/>
              </a:spcBef>
              <a:buClr>
                <a:srgbClr val="A50021"/>
              </a:buClr>
              <a:buFont typeface="Wingdings" pitchFamily="2" charset="2"/>
              <a:buChar char="§"/>
              <a:defRPr sz="2800" b="1">
                <a:solidFill>
                  <a:schemeClr val="tx1"/>
                </a:solidFill>
                <a:latin typeface="Liberation Sans" pitchFamily="34" charset="0"/>
              </a:defRPr>
            </a:lvl2pPr>
            <a:lvl3pPr marL="1143000" indent="-228600">
              <a:spcBef>
                <a:spcPct val="5000"/>
              </a:spcBef>
              <a:buClr>
                <a:srgbClr val="A50021"/>
              </a:buClr>
              <a:buFont typeface="Wingdings" pitchFamily="2" charset="2"/>
              <a:buChar char="§"/>
              <a:defRPr sz="2600" b="1">
                <a:solidFill>
                  <a:schemeClr val="tx1"/>
                </a:solidFill>
                <a:latin typeface="Liberation Sans" pitchFamily="34" charset="0"/>
              </a:defRPr>
            </a:lvl3pPr>
            <a:lvl4pPr marL="1600200" indent="-228600">
              <a:spcBef>
                <a:spcPct val="5000"/>
              </a:spcBef>
              <a:buClr>
                <a:srgbClr val="A50021"/>
              </a:buClr>
              <a:buChar char="–"/>
              <a:defRPr sz="2400" b="1">
                <a:solidFill>
                  <a:schemeClr val="tx1"/>
                </a:solidFill>
                <a:latin typeface="Liberation Sans" pitchFamily="34" charset="0"/>
              </a:defRPr>
            </a:lvl4pPr>
            <a:lvl5pPr marL="2057400" indent="-228600">
              <a:spcBef>
                <a:spcPct val="5000"/>
              </a:spcBef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5pPr>
            <a:lvl6pPr marL="25146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6pPr>
            <a:lvl7pPr marL="29718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7pPr>
            <a:lvl8pPr marL="34290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8pPr>
            <a:lvl9pPr marL="38862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400" b="0">
                <a:solidFill>
                  <a:srgbClr val="000000"/>
                </a:solidFill>
                <a:latin typeface="Times New Roman" pitchFamily="18" charset="0"/>
              </a:rPr>
              <a:t>Customer switching</a:t>
            </a:r>
            <a:endParaRPr lang="en-US" altLang="en-US" sz="2000" b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9641" name="Line 8"/>
          <p:cNvSpPr>
            <a:spLocks noChangeShapeType="1"/>
          </p:cNvSpPr>
          <p:nvPr/>
        </p:nvSpPr>
        <p:spPr bwMode="auto">
          <a:xfrm flipV="1">
            <a:off x="4572000" y="3657600"/>
            <a:ext cx="0" cy="792163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9642" name="AutoShape 9"/>
          <p:cNvSpPr>
            <a:spLocks noChangeArrowheads="1"/>
          </p:cNvSpPr>
          <p:nvPr/>
        </p:nvSpPr>
        <p:spPr bwMode="auto">
          <a:xfrm>
            <a:off x="3429000" y="4419600"/>
            <a:ext cx="2209800" cy="1219200"/>
          </a:xfrm>
          <a:prstGeom prst="diamond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5000"/>
              </a:spcBef>
              <a:buClr>
                <a:srgbClr val="A50021"/>
              </a:buClr>
              <a:buFont typeface="Wingdings" pitchFamily="2" charset="2"/>
              <a:buChar char="§"/>
              <a:defRPr sz="3000" b="1">
                <a:solidFill>
                  <a:schemeClr val="tx1"/>
                </a:solidFill>
                <a:latin typeface="Liberation Sans" pitchFamily="34" charset="0"/>
              </a:defRPr>
            </a:lvl1pPr>
            <a:lvl2pPr marL="742950" indent="-285750">
              <a:spcBef>
                <a:spcPct val="5000"/>
              </a:spcBef>
              <a:buClr>
                <a:srgbClr val="A50021"/>
              </a:buClr>
              <a:buFont typeface="Wingdings" pitchFamily="2" charset="2"/>
              <a:buChar char="§"/>
              <a:defRPr sz="2800" b="1">
                <a:solidFill>
                  <a:schemeClr val="tx1"/>
                </a:solidFill>
                <a:latin typeface="Liberation Sans" pitchFamily="34" charset="0"/>
              </a:defRPr>
            </a:lvl2pPr>
            <a:lvl3pPr marL="1143000" indent="-228600">
              <a:spcBef>
                <a:spcPct val="5000"/>
              </a:spcBef>
              <a:buClr>
                <a:srgbClr val="A50021"/>
              </a:buClr>
              <a:buFont typeface="Wingdings" pitchFamily="2" charset="2"/>
              <a:buChar char="§"/>
              <a:defRPr sz="2600" b="1">
                <a:solidFill>
                  <a:schemeClr val="tx1"/>
                </a:solidFill>
                <a:latin typeface="Liberation Sans" pitchFamily="34" charset="0"/>
              </a:defRPr>
            </a:lvl3pPr>
            <a:lvl4pPr marL="1600200" indent="-228600">
              <a:spcBef>
                <a:spcPct val="5000"/>
              </a:spcBef>
              <a:buClr>
                <a:srgbClr val="A50021"/>
              </a:buClr>
              <a:buChar char="–"/>
              <a:defRPr sz="2400" b="1">
                <a:solidFill>
                  <a:schemeClr val="tx1"/>
                </a:solidFill>
                <a:latin typeface="Liberation Sans" pitchFamily="34" charset="0"/>
              </a:defRPr>
            </a:lvl4pPr>
            <a:lvl5pPr marL="2057400" indent="-228600">
              <a:spcBef>
                <a:spcPct val="5000"/>
              </a:spcBef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5pPr>
            <a:lvl6pPr marL="25146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6pPr>
            <a:lvl7pPr marL="29718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7pPr>
            <a:lvl8pPr marL="34290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8pPr>
            <a:lvl9pPr marL="38862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9pPr>
          </a:lstStyle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FontTx/>
              <a:buChar char="•"/>
            </a:pPr>
            <a:endParaRPr lang="en-US" altLang="en-US" sz="2400" b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9643" name="Text Box 10"/>
          <p:cNvSpPr txBox="1">
            <a:spLocks noChangeArrowheads="1"/>
          </p:cNvSpPr>
          <p:nvPr/>
        </p:nvSpPr>
        <p:spPr bwMode="auto">
          <a:xfrm>
            <a:off x="3733800" y="4664075"/>
            <a:ext cx="1676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5000"/>
              </a:spcBef>
              <a:buClr>
                <a:srgbClr val="A50021"/>
              </a:buClr>
              <a:buFont typeface="Wingdings" pitchFamily="2" charset="2"/>
              <a:buChar char="§"/>
              <a:defRPr sz="3000" b="1">
                <a:solidFill>
                  <a:schemeClr val="tx1"/>
                </a:solidFill>
                <a:latin typeface="Liberation Sans" pitchFamily="34" charset="0"/>
              </a:defRPr>
            </a:lvl1pPr>
            <a:lvl2pPr marL="742950" indent="-285750">
              <a:spcBef>
                <a:spcPct val="5000"/>
              </a:spcBef>
              <a:buClr>
                <a:srgbClr val="A50021"/>
              </a:buClr>
              <a:buFont typeface="Wingdings" pitchFamily="2" charset="2"/>
              <a:buChar char="§"/>
              <a:defRPr sz="2800" b="1">
                <a:solidFill>
                  <a:schemeClr val="tx1"/>
                </a:solidFill>
                <a:latin typeface="Liberation Sans" pitchFamily="34" charset="0"/>
              </a:defRPr>
            </a:lvl2pPr>
            <a:lvl3pPr marL="1143000" indent="-228600">
              <a:spcBef>
                <a:spcPct val="5000"/>
              </a:spcBef>
              <a:buClr>
                <a:srgbClr val="A50021"/>
              </a:buClr>
              <a:buFont typeface="Wingdings" pitchFamily="2" charset="2"/>
              <a:buChar char="§"/>
              <a:defRPr sz="2600" b="1">
                <a:solidFill>
                  <a:schemeClr val="tx1"/>
                </a:solidFill>
                <a:latin typeface="Liberation Sans" pitchFamily="34" charset="0"/>
              </a:defRPr>
            </a:lvl3pPr>
            <a:lvl4pPr marL="1600200" indent="-228600">
              <a:spcBef>
                <a:spcPct val="5000"/>
              </a:spcBef>
              <a:buClr>
                <a:srgbClr val="A50021"/>
              </a:buClr>
              <a:buChar char="–"/>
              <a:defRPr sz="2400" b="1">
                <a:solidFill>
                  <a:schemeClr val="tx1"/>
                </a:solidFill>
                <a:latin typeface="Liberation Sans" pitchFamily="34" charset="0"/>
              </a:defRPr>
            </a:lvl4pPr>
            <a:lvl5pPr marL="2057400" indent="-228600">
              <a:spcBef>
                <a:spcPct val="5000"/>
              </a:spcBef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5pPr>
            <a:lvl6pPr marL="25146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6pPr>
            <a:lvl7pPr marL="29718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7pPr>
            <a:lvl8pPr marL="34290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8pPr>
            <a:lvl9pPr marL="38862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400" b="0">
                <a:solidFill>
                  <a:srgbClr val="000000"/>
                </a:solidFill>
                <a:latin typeface="Times New Roman" pitchFamily="18" charset="0"/>
              </a:rPr>
              <a:t>Switching cost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5-</a:t>
            </a:r>
            <a:fld id="{25455474-B86E-48AB-8C1A-AED91F11EEB4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1874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Exercise</a:t>
            </a:r>
          </a:p>
        </p:txBody>
      </p:sp>
      <p:sp>
        <p:nvSpPr>
          <p:cNvPr id="70660" name="Text Box 3"/>
          <p:cNvSpPr txBox="1">
            <a:spLocks noChangeArrowheads="1"/>
          </p:cNvSpPr>
          <p:nvPr/>
        </p:nvSpPr>
        <p:spPr bwMode="auto">
          <a:xfrm>
            <a:off x="533400" y="1690688"/>
            <a:ext cx="73993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5000"/>
              </a:spcBef>
              <a:buClr>
                <a:srgbClr val="A50021"/>
              </a:buClr>
              <a:buFont typeface="Wingdings" pitchFamily="2" charset="2"/>
              <a:buChar char="§"/>
              <a:defRPr sz="3000" b="1">
                <a:solidFill>
                  <a:schemeClr val="tx1"/>
                </a:solidFill>
                <a:latin typeface="Liberation Sans" pitchFamily="34" charset="0"/>
              </a:defRPr>
            </a:lvl1pPr>
            <a:lvl2pPr marL="742950" indent="-285750">
              <a:spcBef>
                <a:spcPct val="5000"/>
              </a:spcBef>
              <a:buClr>
                <a:srgbClr val="A50021"/>
              </a:buClr>
              <a:buFont typeface="Wingdings" pitchFamily="2" charset="2"/>
              <a:buChar char="§"/>
              <a:defRPr sz="2800" b="1">
                <a:solidFill>
                  <a:schemeClr val="tx1"/>
                </a:solidFill>
                <a:latin typeface="Liberation Sans" pitchFamily="34" charset="0"/>
              </a:defRPr>
            </a:lvl2pPr>
            <a:lvl3pPr marL="1143000" indent="-228600">
              <a:spcBef>
                <a:spcPct val="5000"/>
              </a:spcBef>
              <a:buClr>
                <a:srgbClr val="A50021"/>
              </a:buClr>
              <a:buFont typeface="Wingdings" pitchFamily="2" charset="2"/>
              <a:buChar char="§"/>
              <a:defRPr sz="2600" b="1">
                <a:solidFill>
                  <a:schemeClr val="tx1"/>
                </a:solidFill>
                <a:latin typeface="Liberation Sans" pitchFamily="34" charset="0"/>
              </a:defRPr>
            </a:lvl3pPr>
            <a:lvl4pPr marL="1600200" indent="-228600">
              <a:spcBef>
                <a:spcPct val="5000"/>
              </a:spcBef>
              <a:buClr>
                <a:srgbClr val="A50021"/>
              </a:buClr>
              <a:buChar char="–"/>
              <a:defRPr sz="2400" b="1">
                <a:solidFill>
                  <a:schemeClr val="tx1"/>
                </a:solidFill>
                <a:latin typeface="Liberation Sans" pitchFamily="34" charset="0"/>
              </a:defRPr>
            </a:lvl4pPr>
            <a:lvl5pPr marL="2057400" indent="-228600">
              <a:spcBef>
                <a:spcPct val="5000"/>
              </a:spcBef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5pPr>
            <a:lvl6pPr marL="25146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6pPr>
            <a:lvl7pPr marL="29718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7pPr>
            <a:lvl8pPr marL="34290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8pPr>
            <a:lvl9pPr marL="38862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800" b="0" dirty="0">
                <a:solidFill>
                  <a:srgbClr val="000000"/>
                </a:solidFill>
                <a:latin typeface="Times New Roman" pitchFamily="18" charset="0"/>
              </a:rPr>
              <a:t>Give the hypotheses for the following framework: </a:t>
            </a:r>
          </a:p>
        </p:txBody>
      </p:sp>
      <p:sp>
        <p:nvSpPr>
          <p:cNvPr id="70661" name="Line 4"/>
          <p:cNvSpPr>
            <a:spLocks noChangeShapeType="1"/>
          </p:cNvSpPr>
          <p:nvPr/>
        </p:nvSpPr>
        <p:spPr bwMode="auto">
          <a:xfrm flipV="1">
            <a:off x="5486400" y="3581400"/>
            <a:ext cx="13716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0662" name="Line 5"/>
          <p:cNvSpPr>
            <a:spLocks noChangeShapeType="1"/>
          </p:cNvSpPr>
          <p:nvPr/>
        </p:nvSpPr>
        <p:spPr bwMode="auto">
          <a:xfrm flipV="1">
            <a:off x="2438400" y="3581400"/>
            <a:ext cx="12192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0663" name="AutoShape 6"/>
          <p:cNvSpPr>
            <a:spLocks noChangeArrowheads="1"/>
          </p:cNvSpPr>
          <p:nvPr/>
        </p:nvSpPr>
        <p:spPr bwMode="auto">
          <a:xfrm>
            <a:off x="3352800" y="3124200"/>
            <a:ext cx="2362200" cy="1066800"/>
          </a:xfrm>
          <a:prstGeom prst="parallelogram">
            <a:avLst>
              <a:gd name="adj" fmla="val 55357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5000"/>
              </a:spcBef>
              <a:buClr>
                <a:srgbClr val="A50021"/>
              </a:buClr>
              <a:buFont typeface="Wingdings" pitchFamily="2" charset="2"/>
              <a:buChar char="§"/>
              <a:defRPr sz="3000" b="1">
                <a:solidFill>
                  <a:schemeClr val="tx1"/>
                </a:solidFill>
                <a:latin typeface="Liberation Sans" pitchFamily="34" charset="0"/>
              </a:defRPr>
            </a:lvl1pPr>
            <a:lvl2pPr marL="742950" indent="-285750">
              <a:spcBef>
                <a:spcPct val="5000"/>
              </a:spcBef>
              <a:buClr>
                <a:srgbClr val="A50021"/>
              </a:buClr>
              <a:buFont typeface="Wingdings" pitchFamily="2" charset="2"/>
              <a:buChar char="§"/>
              <a:defRPr sz="2800" b="1">
                <a:solidFill>
                  <a:schemeClr val="tx1"/>
                </a:solidFill>
                <a:latin typeface="Liberation Sans" pitchFamily="34" charset="0"/>
              </a:defRPr>
            </a:lvl2pPr>
            <a:lvl3pPr marL="1143000" indent="-228600">
              <a:spcBef>
                <a:spcPct val="5000"/>
              </a:spcBef>
              <a:buClr>
                <a:srgbClr val="A50021"/>
              </a:buClr>
              <a:buFont typeface="Wingdings" pitchFamily="2" charset="2"/>
              <a:buChar char="§"/>
              <a:defRPr sz="2600" b="1">
                <a:solidFill>
                  <a:schemeClr val="tx1"/>
                </a:solidFill>
                <a:latin typeface="Liberation Sans" pitchFamily="34" charset="0"/>
              </a:defRPr>
            </a:lvl3pPr>
            <a:lvl4pPr marL="1600200" indent="-228600">
              <a:spcBef>
                <a:spcPct val="5000"/>
              </a:spcBef>
              <a:buClr>
                <a:srgbClr val="A50021"/>
              </a:buClr>
              <a:buChar char="–"/>
              <a:defRPr sz="2400" b="1">
                <a:solidFill>
                  <a:schemeClr val="tx1"/>
                </a:solidFill>
                <a:latin typeface="Liberation Sans" pitchFamily="34" charset="0"/>
              </a:defRPr>
            </a:lvl4pPr>
            <a:lvl5pPr marL="2057400" indent="-228600">
              <a:spcBef>
                <a:spcPct val="5000"/>
              </a:spcBef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5pPr>
            <a:lvl6pPr marL="25146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6pPr>
            <a:lvl7pPr marL="29718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7pPr>
            <a:lvl8pPr marL="34290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8pPr>
            <a:lvl9pPr marL="38862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9pPr>
          </a:lstStyle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FontTx/>
              <a:buChar char="•"/>
            </a:pPr>
            <a:endParaRPr lang="en-US" altLang="en-US" sz="2400" b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0664" name="Text Box 7"/>
          <p:cNvSpPr txBox="1">
            <a:spLocks noChangeArrowheads="1"/>
          </p:cNvSpPr>
          <p:nvPr/>
        </p:nvSpPr>
        <p:spPr bwMode="auto">
          <a:xfrm>
            <a:off x="3581400" y="3200400"/>
            <a:ext cx="1981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5000"/>
              </a:spcBef>
              <a:buClr>
                <a:srgbClr val="A50021"/>
              </a:buClr>
              <a:buFont typeface="Wingdings" pitchFamily="2" charset="2"/>
              <a:buChar char="§"/>
              <a:defRPr sz="3000" b="1">
                <a:solidFill>
                  <a:schemeClr val="tx1"/>
                </a:solidFill>
                <a:latin typeface="Liberation Sans" pitchFamily="34" charset="0"/>
              </a:defRPr>
            </a:lvl1pPr>
            <a:lvl2pPr marL="742950" indent="-285750">
              <a:spcBef>
                <a:spcPct val="5000"/>
              </a:spcBef>
              <a:buClr>
                <a:srgbClr val="A50021"/>
              </a:buClr>
              <a:buFont typeface="Wingdings" pitchFamily="2" charset="2"/>
              <a:buChar char="§"/>
              <a:defRPr sz="2800" b="1">
                <a:solidFill>
                  <a:schemeClr val="tx1"/>
                </a:solidFill>
                <a:latin typeface="Liberation Sans" pitchFamily="34" charset="0"/>
              </a:defRPr>
            </a:lvl2pPr>
            <a:lvl3pPr marL="1143000" indent="-228600">
              <a:spcBef>
                <a:spcPct val="5000"/>
              </a:spcBef>
              <a:buClr>
                <a:srgbClr val="A50021"/>
              </a:buClr>
              <a:buFont typeface="Wingdings" pitchFamily="2" charset="2"/>
              <a:buChar char="§"/>
              <a:defRPr sz="2600" b="1">
                <a:solidFill>
                  <a:schemeClr val="tx1"/>
                </a:solidFill>
                <a:latin typeface="Liberation Sans" pitchFamily="34" charset="0"/>
              </a:defRPr>
            </a:lvl3pPr>
            <a:lvl4pPr marL="1600200" indent="-228600">
              <a:spcBef>
                <a:spcPct val="5000"/>
              </a:spcBef>
              <a:buClr>
                <a:srgbClr val="A50021"/>
              </a:buClr>
              <a:buChar char="–"/>
              <a:defRPr sz="2400" b="1">
                <a:solidFill>
                  <a:schemeClr val="tx1"/>
                </a:solidFill>
                <a:latin typeface="Liberation Sans" pitchFamily="34" charset="0"/>
              </a:defRPr>
            </a:lvl4pPr>
            <a:lvl5pPr marL="2057400" indent="-228600">
              <a:spcBef>
                <a:spcPct val="5000"/>
              </a:spcBef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5pPr>
            <a:lvl6pPr marL="25146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6pPr>
            <a:lvl7pPr marL="29718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7pPr>
            <a:lvl8pPr marL="34290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8pPr>
            <a:lvl9pPr marL="38862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400" b="0">
                <a:solidFill>
                  <a:srgbClr val="000000"/>
                </a:solidFill>
                <a:latin typeface="Times New Roman" pitchFamily="18" charset="0"/>
              </a:rPr>
              <a:t>Customer satisfaction</a:t>
            </a:r>
          </a:p>
        </p:txBody>
      </p:sp>
      <p:sp>
        <p:nvSpPr>
          <p:cNvPr id="70665" name="Text Box 8"/>
          <p:cNvSpPr txBox="1">
            <a:spLocks noChangeArrowheads="1"/>
          </p:cNvSpPr>
          <p:nvPr/>
        </p:nvSpPr>
        <p:spPr bwMode="auto">
          <a:xfrm>
            <a:off x="762000" y="3201988"/>
            <a:ext cx="1676400" cy="91281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5000"/>
              </a:spcBef>
              <a:buClr>
                <a:srgbClr val="A50021"/>
              </a:buClr>
              <a:buFont typeface="Wingdings" pitchFamily="2" charset="2"/>
              <a:buChar char="§"/>
              <a:defRPr sz="3000" b="1">
                <a:solidFill>
                  <a:schemeClr val="tx1"/>
                </a:solidFill>
                <a:latin typeface="Liberation Sans" pitchFamily="34" charset="0"/>
              </a:defRPr>
            </a:lvl1pPr>
            <a:lvl2pPr marL="742950" indent="-285750">
              <a:spcBef>
                <a:spcPct val="5000"/>
              </a:spcBef>
              <a:buClr>
                <a:srgbClr val="A50021"/>
              </a:buClr>
              <a:buFont typeface="Wingdings" pitchFamily="2" charset="2"/>
              <a:buChar char="§"/>
              <a:defRPr sz="2800" b="1">
                <a:solidFill>
                  <a:schemeClr val="tx1"/>
                </a:solidFill>
                <a:latin typeface="Liberation Sans" pitchFamily="34" charset="0"/>
              </a:defRPr>
            </a:lvl2pPr>
            <a:lvl3pPr marL="1143000" indent="-228600">
              <a:spcBef>
                <a:spcPct val="5000"/>
              </a:spcBef>
              <a:buClr>
                <a:srgbClr val="A50021"/>
              </a:buClr>
              <a:buFont typeface="Wingdings" pitchFamily="2" charset="2"/>
              <a:buChar char="§"/>
              <a:defRPr sz="2600" b="1">
                <a:solidFill>
                  <a:schemeClr val="tx1"/>
                </a:solidFill>
                <a:latin typeface="Liberation Sans" pitchFamily="34" charset="0"/>
              </a:defRPr>
            </a:lvl3pPr>
            <a:lvl4pPr marL="1600200" indent="-228600">
              <a:spcBef>
                <a:spcPct val="5000"/>
              </a:spcBef>
              <a:buClr>
                <a:srgbClr val="A50021"/>
              </a:buClr>
              <a:buChar char="–"/>
              <a:defRPr sz="2400" b="1">
                <a:solidFill>
                  <a:schemeClr val="tx1"/>
                </a:solidFill>
                <a:latin typeface="Liberation Sans" pitchFamily="34" charset="0"/>
              </a:defRPr>
            </a:lvl4pPr>
            <a:lvl5pPr marL="2057400" indent="-228600">
              <a:spcBef>
                <a:spcPct val="5000"/>
              </a:spcBef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5pPr>
            <a:lvl6pPr marL="25146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6pPr>
            <a:lvl7pPr marL="29718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7pPr>
            <a:lvl8pPr marL="34290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8pPr>
            <a:lvl9pPr marL="38862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400" b="0">
                <a:solidFill>
                  <a:srgbClr val="000000"/>
                </a:solidFill>
                <a:latin typeface="Times New Roman" pitchFamily="18" charset="0"/>
              </a:rPr>
              <a:t>Service</a:t>
            </a:r>
            <a:r>
              <a:rPr lang="en-US" altLang="en-US" sz="2800" b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2400" b="0">
                <a:solidFill>
                  <a:srgbClr val="000000"/>
                </a:solidFill>
                <a:latin typeface="Times New Roman" pitchFamily="18" charset="0"/>
              </a:rPr>
              <a:t>quality</a:t>
            </a:r>
          </a:p>
        </p:txBody>
      </p:sp>
      <p:sp>
        <p:nvSpPr>
          <p:cNvPr id="70666" name="AutoShape 9"/>
          <p:cNvSpPr>
            <a:spLocks noChangeArrowheads="1"/>
          </p:cNvSpPr>
          <p:nvPr/>
        </p:nvSpPr>
        <p:spPr bwMode="auto">
          <a:xfrm>
            <a:off x="6858000" y="3200400"/>
            <a:ext cx="1828800" cy="914400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5000"/>
              </a:spcBef>
              <a:buClr>
                <a:srgbClr val="A50021"/>
              </a:buClr>
              <a:buFont typeface="Wingdings" pitchFamily="2" charset="2"/>
              <a:buChar char="§"/>
              <a:defRPr sz="3000" b="1">
                <a:solidFill>
                  <a:schemeClr val="tx1"/>
                </a:solidFill>
                <a:latin typeface="Liberation Sans" pitchFamily="34" charset="0"/>
              </a:defRPr>
            </a:lvl1pPr>
            <a:lvl2pPr marL="742950" indent="-285750">
              <a:spcBef>
                <a:spcPct val="5000"/>
              </a:spcBef>
              <a:buClr>
                <a:srgbClr val="A50021"/>
              </a:buClr>
              <a:buFont typeface="Wingdings" pitchFamily="2" charset="2"/>
              <a:buChar char="§"/>
              <a:defRPr sz="2800" b="1">
                <a:solidFill>
                  <a:schemeClr val="tx1"/>
                </a:solidFill>
                <a:latin typeface="Liberation Sans" pitchFamily="34" charset="0"/>
              </a:defRPr>
            </a:lvl2pPr>
            <a:lvl3pPr marL="1143000" indent="-228600">
              <a:spcBef>
                <a:spcPct val="5000"/>
              </a:spcBef>
              <a:buClr>
                <a:srgbClr val="A50021"/>
              </a:buClr>
              <a:buFont typeface="Wingdings" pitchFamily="2" charset="2"/>
              <a:buChar char="§"/>
              <a:defRPr sz="2600" b="1">
                <a:solidFill>
                  <a:schemeClr val="tx1"/>
                </a:solidFill>
                <a:latin typeface="Liberation Sans" pitchFamily="34" charset="0"/>
              </a:defRPr>
            </a:lvl3pPr>
            <a:lvl4pPr marL="1600200" indent="-228600">
              <a:spcBef>
                <a:spcPct val="5000"/>
              </a:spcBef>
              <a:buClr>
                <a:srgbClr val="A50021"/>
              </a:buClr>
              <a:buChar char="–"/>
              <a:defRPr sz="2400" b="1">
                <a:solidFill>
                  <a:schemeClr val="tx1"/>
                </a:solidFill>
                <a:latin typeface="Liberation Sans" pitchFamily="34" charset="0"/>
              </a:defRPr>
            </a:lvl4pPr>
            <a:lvl5pPr marL="2057400" indent="-228600">
              <a:spcBef>
                <a:spcPct val="5000"/>
              </a:spcBef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5pPr>
            <a:lvl6pPr marL="25146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6pPr>
            <a:lvl7pPr marL="29718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7pPr>
            <a:lvl8pPr marL="34290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8pPr>
            <a:lvl9pPr marL="38862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9pPr>
          </a:lstStyle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FontTx/>
              <a:buChar char="•"/>
            </a:pPr>
            <a:endParaRPr lang="en-US" altLang="en-US" sz="2400" b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0667" name="Text Box 10"/>
          <p:cNvSpPr txBox="1">
            <a:spLocks noChangeArrowheads="1"/>
          </p:cNvSpPr>
          <p:nvPr/>
        </p:nvSpPr>
        <p:spPr bwMode="auto">
          <a:xfrm>
            <a:off x="6934200" y="3200400"/>
            <a:ext cx="1676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5000"/>
              </a:spcBef>
              <a:buClr>
                <a:srgbClr val="A50021"/>
              </a:buClr>
              <a:buFont typeface="Wingdings" pitchFamily="2" charset="2"/>
              <a:buChar char="§"/>
              <a:defRPr sz="3000" b="1">
                <a:solidFill>
                  <a:schemeClr val="tx1"/>
                </a:solidFill>
                <a:latin typeface="Liberation Sans" pitchFamily="34" charset="0"/>
              </a:defRPr>
            </a:lvl1pPr>
            <a:lvl2pPr marL="742950" indent="-285750">
              <a:spcBef>
                <a:spcPct val="5000"/>
              </a:spcBef>
              <a:buClr>
                <a:srgbClr val="A50021"/>
              </a:buClr>
              <a:buFont typeface="Wingdings" pitchFamily="2" charset="2"/>
              <a:buChar char="§"/>
              <a:defRPr sz="2800" b="1">
                <a:solidFill>
                  <a:schemeClr val="tx1"/>
                </a:solidFill>
                <a:latin typeface="Liberation Sans" pitchFamily="34" charset="0"/>
              </a:defRPr>
            </a:lvl2pPr>
            <a:lvl3pPr marL="1143000" indent="-228600">
              <a:spcBef>
                <a:spcPct val="5000"/>
              </a:spcBef>
              <a:buClr>
                <a:srgbClr val="A50021"/>
              </a:buClr>
              <a:buFont typeface="Wingdings" pitchFamily="2" charset="2"/>
              <a:buChar char="§"/>
              <a:defRPr sz="2600" b="1">
                <a:solidFill>
                  <a:schemeClr val="tx1"/>
                </a:solidFill>
                <a:latin typeface="Liberation Sans" pitchFamily="34" charset="0"/>
              </a:defRPr>
            </a:lvl3pPr>
            <a:lvl4pPr marL="1600200" indent="-228600">
              <a:spcBef>
                <a:spcPct val="5000"/>
              </a:spcBef>
              <a:buClr>
                <a:srgbClr val="A50021"/>
              </a:buClr>
              <a:buChar char="–"/>
              <a:defRPr sz="2400" b="1">
                <a:solidFill>
                  <a:schemeClr val="tx1"/>
                </a:solidFill>
                <a:latin typeface="Liberation Sans" pitchFamily="34" charset="0"/>
              </a:defRPr>
            </a:lvl4pPr>
            <a:lvl5pPr marL="2057400" indent="-228600">
              <a:spcBef>
                <a:spcPct val="5000"/>
              </a:spcBef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5pPr>
            <a:lvl6pPr marL="25146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6pPr>
            <a:lvl7pPr marL="29718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7pPr>
            <a:lvl8pPr marL="34290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8pPr>
            <a:lvl9pPr marL="3886200" indent="-228600" eaLnBrk="0" fontAlgn="base" hangingPunct="0">
              <a:spcBef>
                <a:spcPct val="5000"/>
              </a:spcBef>
              <a:spcAft>
                <a:spcPct val="0"/>
              </a:spcAft>
              <a:buClr>
                <a:srgbClr val="A50021"/>
              </a:buClr>
              <a:buChar char="»"/>
              <a:defRPr sz="2200" b="1">
                <a:solidFill>
                  <a:schemeClr val="tx1"/>
                </a:solidFill>
                <a:latin typeface="Liberation Sans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400" b="0">
                <a:solidFill>
                  <a:srgbClr val="000000"/>
                </a:solidFill>
                <a:latin typeface="Times New Roman" pitchFamily="18" charset="0"/>
              </a:rPr>
              <a:t>Customer switching</a:t>
            </a:r>
            <a:endParaRPr lang="en-US" altLang="en-US" sz="2000" b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5-</a:t>
            </a:r>
            <a:fld id="{25455474-B86E-48AB-8C1A-AED91F11EEB4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7250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Argumentation</a:t>
            </a:r>
            <a:r>
              <a:rPr lang="en-US" altLang="en-US" dirty="0" smtClean="0">
                <a:solidFill>
                  <a:schemeClr val="hlink"/>
                </a:solidFill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</a:p>
        </p:txBody>
      </p:sp>
      <p:sp>
        <p:nvSpPr>
          <p:cNvPr id="71683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/>
            <a:endParaRPr lang="en-US" altLang="en-US" dirty="0" smtClean="0">
              <a:cs typeface="Liberation Sans" pitchFamily="34" charset="0"/>
            </a:endParaRPr>
          </a:p>
          <a:p>
            <a:pPr marL="609600" indent="-609600" eaLnBrk="1" hangingPunct="1"/>
            <a:endParaRPr lang="en-US" altLang="en-US" dirty="0" smtClean="0">
              <a:cs typeface="Liberation Sans" pitchFamily="34" charset="0"/>
            </a:endParaRPr>
          </a:p>
          <a:p>
            <a:pPr marL="609600" indent="-609600" eaLnBrk="1" hangingPunct="1"/>
            <a:r>
              <a:rPr lang="en-US" altLang="en-US" dirty="0" smtClean="0">
                <a:cs typeface="Liberation Sans" pitchFamily="34" charset="0"/>
              </a:rPr>
              <a:t>The expected relationships / hypotheses are an integration of:</a:t>
            </a:r>
          </a:p>
          <a:p>
            <a:pPr marL="990600" lvl="1" indent="-533400" eaLnBrk="1" hangingPunct="1"/>
            <a:r>
              <a:rPr lang="en-US" altLang="en-US" sz="3000" dirty="0" smtClean="0">
                <a:cs typeface="Liberation Sans" pitchFamily="34" charset="0"/>
              </a:rPr>
              <a:t>Exploratory research</a:t>
            </a:r>
          </a:p>
          <a:p>
            <a:pPr marL="990600" lvl="1" indent="-533400" eaLnBrk="1" hangingPunct="1"/>
            <a:r>
              <a:rPr lang="en-US" altLang="en-US" sz="3000" dirty="0" smtClean="0">
                <a:cs typeface="Liberation Sans" pitchFamily="34" charset="0"/>
              </a:rPr>
              <a:t>Common sense and logical reasoning</a:t>
            </a:r>
          </a:p>
          <a:p>
            <a:pPr marL="2209800" lvl="4" indent="-381000" eaLnBrk="1" hangingPunct="1"/>
            <a:endParaRPr lang="en-US" altLang="en-US" sz="3000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5-</a:t>
            </a:r>
            <a:fld id="{25455474-B86E-48AB-8C1A-AED91F11EEB4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804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60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Chapter 5</a:t>
            </a:r>
          </a:p>
        </p:txBody>
      </p:sp>
      <p:sp>
        <p:nvSpPr>
          <p:cNvPr id="59396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endParaRPr lang="en-US" altLang="en-US" sz="48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Liberation Sans" pitchFamily="34" charset="0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endParaRPr lang="en-US" altLang="en-US" sz="4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Liberation Sans" pitchFamily="34" charset="0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r>
              <a:rPr lang="en-US" altLang="en-US" sz="4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iberation Sans" pitchFamily="34" charset="0"/>
              </a:rPr>
              <a:t>Theoretical Framework &amp; Hypothesis Development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5-</a:t>
            </a:r>
            <a:fld id="{25455474-B86E-48AB-8C1A-AED91F11EEB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78910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Theoretical Framework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dirty="0" smtClean="0">
              <a:cs typeface="Liberation Sans" pitchFamily="34" charset="0"/>
            </a:endParaRPr>
          </a:p>
          <a:p>
            <a:pPr eaLnBrk="1" hangingPunct="1"/>
            <a:endParaRPr lang="en-US" altLang="en-US" dirty="0" smtClean="0">
              <a:cs typeface="Liberation Sans" pitchFamily="34" charset="0"/>
            </a:endParaRPr>
          </a:p>
          <a:p>
            <a:pPr eaLnBrk="1" hangingPunct="1"/>
            <a:r>
              <a:rPr lang="en-US" altLang="en-US" dirty="0" smtClean="0">
                <a:cs typeface="Liberation Sans" pitchFamily="34" charset="0"/>
              </a:rPr>
              <a:t>Foundation deductive research project! </a:t>
            </a:r>
          </a:p>
          <a:p>
            <a:pPr eaLnBrk="1" hangingPunct="1"/>
            <a:endParaRPr lang="en-US" altLang="en-US" dirty="0" smtClean="0">
              <a:cs typeface="Liberation Sans" pitchFamily="34" charset="0"/>
            </a:endParaRPr>
          </a:p>
          <a:p>
            <a:pPr eaLnBrk="1" hangingPunct="1"/>
            <a:r>
              <a:rPr lang="en-US" altLang="en-US" dirty="0" smtClean="0">
                <a:cs typeface="Liberation Sans" pitchFamily="34" charset="0"/>
              </a:rPr>
              <a:t>Deductive research: moving from the general (</a:t>
            </a:r>
            <a:r>
              <a:rPr lang="en-US" altLang="en-US" dirty="0" smtClean="0">
                <a:solidFill>
                  <a:schemeClr val="tx2"/>
                </a:solidFill>
                <a:cs typeface="Liberation Sans" pitchFamily="34" charset="0"/>
              </a:rPr>
              <a:t>a theory</a:t>
            </a:r>
            <a:r>
              <a:rPr lang="en-US" altLang="en-US" dirty="0" smtClean="0">
                <a:cs typeface="Liberation Sans" pitchFamily="34" charset="0"/>
              </a:rPr>
              <a:t>) to the specific (</a:t>
            </a:r>
            <a:r>
              <a:rPr lang="en-US" altLang="en-US" dirty="0" smtClean="0">
                <a:solidFill>
                  <a:schemeClr val="tx2"/>
                </a:solidFill>
                <a:cs typeface="Liberation Sans" pitchFamily="34" charset="0"/>
              </a:rPr>
              <a:t>observations</a:t>
            </a:r>
            <a:r>
              <a:rPr lang="en-US" altLang="en-US" dirty="0" smtClean="0">
                <a:cs typeface="Liberation Sans" pitchFamily="34" charset="0"/>
              </a:rPr>
              <a:t>).</a:t>
            </a:r>
          </a:p>
          <a:p>
            <a:pPr eaLnBrk="1" hangingPunct="1"/>
            <a:endParaRPr lang="en-US" altLang="en-US" dirty="0" smtClean="0">
              <a:cs typeface="Liberation Sans" pitchFamily="34" charset="0"/>
            </a:endParaRPr>
          </a:p>
          <a:p>
            <a:pPr eaLnBrk="1" hangingPunct="1"/>
            <a:endParaRPr lang="en-US" altLang="en-US" dirty="0" smtClean="0">
              <a:cs typeface="Liberation Sans" pitchFamily="34" charset="0"/>
            </a:endParaRPr>
          </a:p>
          <a:p>
            <a:pPr eaLnBrk="1" hangingPunct="1"/>
            <a:endParaRPr lang="en-US" altLang="en-US" dirty="0" smtClean="0">
              <a:solidFill>
                <a:srgbClr val="C00000"/>
              </a:solidFill>
              <a:cs typeface="Liberation Sans" pitchFamily="34" charset="0"/>
            </a:endParaRPr>
          </a:p>
          <a:p>
            <a:pPr eaLnBrk="1" hangingPunct="1"/>
            <a:endParaRPr lang="en-US" altLang="en-US" dirty="0" smtClean="0">
              <a:solidFill>
                <a:srgbClr val="C00000"/>
              </a:solidFill>
              <a:cs typeface="Liberation Sans" pitchFamily="34" charset="0"/>
            </a:endParaRPr>
          </a:p>
          <a:p>
            <a:pPr eaLnBrk="1" hangingPunct="1"/>
            <a:endParaRPr lang="en-US" altLang="en-US" dirty="0" smtClean="0">
              <a:cs typeface="Liberation Sans" pitchFamily="34" charset="0"/>
            </a:endParaRPr>
          </a:p>
          <a:p>
            <a:pPr eaLnBrk="1" hangingPunct="1"/>
            <a:endParaRPr lang="en-US" altLang="en-US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5-</a:t>
            </a:r>
            <a:fld id="{25455474-B86E-48AB-8C1A-AED91F11EEB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16925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Theoretical Framework</a:t>
            </a:r>
          </a:p>
        </p:txBody>
      </p:sp>
      <p:sp>
        <p:nvSpPr>
          <p:cNvPr id="61443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dirty="0" smtClean="0">
              <a:cs typeface="Liberation Sans" pitchFamily="34" charset="0"/>
            </a:endParaRPr>
          </a:p>
          <a:p>
            <a:pPr eaLnBrk="1" hangingPunct="1"/>
            <a:r>
              <a:rPr lang="en-US" altLang="en-US" dirty="0" smtClean="0">
                <a:cs typeface="Liberation Sans" pitchFamily="34" charset="0"/>
              </a:rPr>
              <a:t>A theoretical framework represents your beliefs on </a:t>
            </a:r>
            <a:r>
              <a:rPr lang="en-US" altLang="en-US" i="1" dirty="0" smtClean="0">
                <a:cs typeface="Liberation Sans" pitchFamily="34" charset="0"/>
              </a:rPr>
              <a:t>how</a:t>
            </a:r>
            <a:r>
              <a:rPr lang="en-US" altLang="en-US" dirty="0" smtClean="0">
                <a:cs typeface="Liberation Sans" pitchFamily="34" charset="0"/>
              </a:rPr>
              <a:t> certain phenomena (or variables or concepts) are related to each other (a model) and an explanation on </a:t>
            </a:r>
            <a:r>
              <a:rPr lang="en-US" altLang="en-US" i="1" dirty="0" smtClean="0">
                <a:cs typeface="Liberation Sans" pitchFamily="34" charset="0"/>
              </a:rPr>
              <a:t>why</a:t>
            </a:r>
            <a:r>
              <a:rPr lang="en-US" altLang="en-US" dirty="0" smtClean="0">
                <a:cs typeface="Liberation Sans" pitchFamily="34" charset="0"/>
              </a:rPr>
              <a:t> you believe that these variables are associated to each other (a theory).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5-</a:t>
            </a:r>
            <a:fld id="{25455474-B86E-48AB-8C1A-AED91F11EEB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389494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Theoretical Framework</a:t>
            </a:r>
          </a:p>
        </p:txBody>
      </p:sp>
      <p:sp>
        <p:nvSpPr>
          <p:cNvPr id="62467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/>
            <a:endParaRPr lang="en-US" altLang="en-US" dirty="0" smtClean="0">
              <a:cs typeface="Liberation Sans" pitchFamily="34" charset="0"/>
            </a:endParaRPr>
          </a:p>
          <a:p>
            <a:pPr marL="609600" indent="-609600" eaLnBrk="1" hangingPunct="1"/>
            <a:r>
              <a:rPr lang="en-US" altLang="en-US" dirty="0" smtClean="0">
                <a:cs typeface="Liberation Sans" pitchFamily="34" charset="0"/>
              </a:rPr>
              <a:t>Basic steps:</a:t>
            </a:r>
          </a:p>
          <a:p>
            <a:pPr marL="1289050" lvl="1" indent="-533400" eaLnBrk="1" hangingPunct="1"/>
            <a:r>
              <a:rPr lang="en-US" altLang="en-US" sz="3000" i="1" dirty="0" smtClean="0">
                <a:cs typeface="Liberation Sans" pitchFamily="34" charset="0"/>
              </a:rPr>
              <a:t>Identify and label</a:t>
            </a:r>
            <a:r>
              <a:rPr lang="en-US" altLang="en-US" sz="3000" dirty="0" smtClean="0">
                <a:cs typeface="Liberation Sans" pitchFamily="34" charset="0"/>
              </a:rPr>
              <a:t> the variables correctly</a:t>
            </a:r>
          </a:p>
          <a:p>
            <a:pPr marL="1289050" lvl="1" indent="-533400" eaLnBrk="1" hangingPunct="1"/>
            <a:r>
              <a:rPr lang="en-US" altLang="en-US" sz="3000" dirty="0" smtClean="0">
                <a:cs typeface="Liberation Sans" pitchFamily="34" charset="0"/>
              </a:rPr>
              <a:t>State the </a:t>
            </a:r>
            <a:r>
              <a:rPr lang="en-US" altLang="en-US" sz="3000" i="1" dirty="0" smtClean="0">
                <a:cs typeface="Liberation Sans" pitchFamily="34" charset="0"/>
              </a:rPr>
              <a:t>relationships</a:t>
            </a:r>
            <a:r>
              <a:rPr lang="en-US" altLang="en-US" sz="3000" dirty="0" smtClean="0">
                <a:cs typeface="Liberation Sans" pitchFamily="34" charset="0"/>
              </a:rPr>
              <a:t> among the variables: formulate </a:t>
            </a:r>
            <a:r>
              <a:rPr lang="en-US" altLang="en-US" sz="3000" i="1" dirty="0" smtClean="0">
                <a:cs typeface="Liberation Sans" pitchFamily="34" charset="0"/>
              </a:rPr>
              <a:t>hypotheses</a:t>
            </a:r>
          </a:p>
          <a:p>
            <a:pPr marL="1289050" lvl="1" indent="-533400" eaLnBrk="1" hangingPunct="1"/>
            <a:r>
              <a:rPr lang="en-US" altLang="en-US" sz="3000" dirty="0" smtClean="0">
                <a:cs typeface="Liberation Sans" pitchFamily="34" charset="0"/>
              </a:rPr>
              <a:t>Explain </a:t>
            </a:r>
            <a:r>
              <a:rPr lang="en-US" altLang="en-US" sz="3000" i="1" dirty="0" smtClean="0">
                <a:cs typeface="Liberation Sans" pitchFamily="34" charset="0"/>
              </a:rPr>
              <a:t>how or why</a:t>
            </a:r>
            <a:r>
              <a:rPr lang="en-US" altLang="en-US" sz="3000" dirty="0" smtClean="0">
                <a:cs typeface="Liberation Sans" pitchFamily="34" charset="0"/>
              </a:rPr>
              <a:t> you expect these relationships</a:t>
            </a:r>
            <a:endParaRPr lang="en-US" altLang="en-US" sz="3000" i="1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5-</a:t>
            </a:r>
            <a:fld id="{25455474-B86E-48AB-8C1A-AED91F11EEB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472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Variable </a:t>
            </a:r>
          </a:p>
        </p:txBody>
      </p:sp>
      <p:sp>
        <p:nvSpPr>
          <p:cNvPr id="63491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/>
            <a:endParaRPr lang="en-US" altLang="en-US" dirty="0" smtClean="0">
              <a:cs typeface="Liberation Sans" pitchFamily="34" charset="0"/>
            </a:endParaRPr>
          </a:p>
          <a:p>
            <a:pPr marL="609600" indent="-609600" eaLnBrk="1" hangingPunct="1"/>
            <a:r>
              <a:rPr lang="en-US" altLang="en-US" dirty="0" smtClean="0">
                <a:cs typeface="Liberation Sans" pitchFamily="34" charset="0"/>
              </a:rPr>
              <a:t>Any concept or construct that varies or changes in value</a:t>
            </a:r>
            <a:br>
              <a:rPr lang="en-US" altLang="en-US" dirty="0" smtClean="0">
                <a:cs typeface="Liberation Sans" pitchFamily="34" charset="0"/>
              </a:rPr>
            </a:br>
            <a:endParaRPr lang="en-US" altLang="en-US" dirty="0" smtClean="0">
              <a:cs typeface="Liberation Sans" pitchFamily="34" charset="0"/>
            </a:endParaRPr>
          </a:p>
          <a:p>
            <a:pPr marL="609600" indent="-609600" eaLnBrk="1" hangingPunct="1"/>
            <a:r>
              <a:rPr lang="en-US" altLang="en-US" dirty="0" smtClean="0">
                <a:cs typeface="Liberation Sans" pitchFamily="34" charset="0"/>
              </a:rPr>
              <a:t>Main types of variables:</a:t>
            </a:r>
            <a:endParaRPr lang="en-US" altLang="en-US" u="sng" dirty="0" smtClean="0">
              <a:cs typeface="Liberation Sans" pitchFamily="34" charset="0"/>
            </a:endParaRPr>
          </a:p>
          <a:p>
            <a:pPr marL="1289050" lvl="1" indent="-533400" eaLnBrk="1" hangingPunct="1"/>
            <a:r>
              <a:rPr lang="en-US" altLang="en-US" sz="3000" dirty="0" smtClean="0">
                <a:cs typeface="Liberation Sans" pitchFamily="34" charset="0"/>
              </a:rPr>
              <a:t>Dependent variable</a:t>
            </a:r>
          </a:p>
          <a:p>
            <a:pPr marL="1289050" lvl="1" indent="-533400" eaLnBrk="1" hangingPunct="1"/>
            <a:r>
              <a:rPr lang="en-US" altLang="en-US" sz="3000" dirty="0" smtClean="0">
                <a:cs typeface="Liberation Sans" pitchFamily="34" charset="0"/>
              </a:rPr>
              <a:t>Independent variable</a:t>
            </a:r>
          </a:p>
          <a:p>
            <a:pPr marL="1289050" lvl="1" indent="-533400" eaLnBrk="1" hangingPunct="1"/>
            <a:r>
              <a:rPr lang="en-US" altLang="en-US" sz="3000" dirty="0" smtClean="0">
                <a:cs typeface="Liberation Sans" pitchFamily="34" charset="0"/>
              </a:rPr>
              <a:t>Moderating variable </a:t>
            </a:r>
          </a:p>
          <a:p>
            <a:pPr marL="1289050" lvl="1" indent="-533400" eaLnBrk="1" hangingPunct="1"/>
            <a:r>
              <a:rPr lang="en-US" altLang="en-US" sz="3000" dirty="0" smtClean="0">
                <a:cs typeface="Liberation Sans" pitchFamily="34" charset="0"/>
              </a:rPr>
              <a:t>Mediating variable</a:t>
            </a:r>
          </a:p>
          <a:p>
            <a:pPr marL="609600" indent="-609600" eaLnBrk="1" hangingPunct="1"/>
            <a:endParaRPr lang="en-US" altLang="en-US" i="1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5-</a:t>
            </a:r>
            <a:fld id="{25455474-B86E-48AB-8C1A-AED91F11EEB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23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(In)dependent Variables</a:t>
            </a:r>
          </a:p>
        </p:txBody>
      </p:sp>
      <p:sp>
        <p:nvSpPr>
          <p:cNvPr id="64515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endParaRPr lang="en-US" altLang="en-US" dirty="0" smtClean="0">
              <a:cs typeface="Liberation Sans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cs typeface="Liberation Sans" pitchFamily="34" charset="0"/>
              </a:rPr>
              <a:t>Dependent variable (DV)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000" dirty="0" smtClean="0">
                <a:cs typeface="Liberation Sans" pitchFamily="34" charset="0"/>
              </a:rPr>
              <a:t>Is of primary interest to the researcher. The goal of the research project is to understand, predict or explain the variability of this variable. </a:t>
            </a:r>
          </a:p>
          <a:p>
            <a:pPr lvl="4" eaLnBrk="1" hangingPunct="1">
              <a:lnSpc>
                <a:spcPct val="90000"/>
              </a:lnSpc>
            </a:pPr>
            <a:endParaRPr lang="en-US" altLang="en-US" sz="3000" dirty="0" smtClean="0">
              <a:cs typeface="Liberation Sans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cs typeface="Liberation Sans" pitchFamily="34" charset="0"/>
              </a:rPr>
              <a:t>Independent variable (IV)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000" dirty="0" smtClean="0">
                <a:cs typeface="Liberation Sans" pitchFamily="34" charset="0"/>
              </a:rPr>
              <a:t>Influences the DV in either positive or negative way. The variance in the DV is accounted for by the IV.</a:t>
            </a:r>
          </a:p>
          <a:p>
            <a:pPr lvl="4" eaLnBrk="1" hangingPunct="1">
              <a:lnSpc>
                <a:spcPct val="90000"/>
              </a:lnSpc>
            </a:pPr>
            <a:endParaRPr lang="en-US" altLang="en-US" sz="3000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5-</a:t>
            </a:r>
            <a:fld id="{25455474-B86E-48AB-8C1A-AED91F11EEB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450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Example </a:t>
            </a:r>
          </a:p>
        </p:txBody>
      </p:sp>
      <p:pic>
        <p:nvPicPr>
          <p:cNvPr id="6554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600896"/>
            <a:ext cx="7219988" cy="2340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5-</a:t>
            </a:r>
            <a:fld id="{25455474-B86E-48AB-8C1A-AED91F11EEB4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350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Moderators</a:t>
            </a:r>
          </a:p>
        </p:txBody>
      </p:sp>
      <p:sp>
        <p:nvSpPr>
          <p:cNvPr id="66563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sz="2400" dirty="0" smtClean="0">
              <a:cs typeface="Liberation Sans" pitchFamily="34" charset="0"/>
            </a:endParaRPr>
          </a:p>
          <a:p>
            <a:pPr eaLnBrk="1" hangingPunct="1"/>
            <a:r>
              <a:rPr lang="en-US" altLang="en-US" sz="2400" dirty="0" smtClean="0">
                <a:cs typeface="Liberation Sans" pitchFamily="34" charset="0"/>
              </a:rPr>
              <a:t>Moderating variable</a:t>
            </a:r>
          </a:p>
          <a:p>
            <a:pPr lvl="1" eaLnBrk="1" hangingPunct="1"/>
            <a:r>
              <a:rPr lang="en-US" altLang="en-US" sz="2400" dirty="0" smtClean="0">
                <a:cs typeface="Liberation Sans" pitchFamily="34" charset="0"/>
              </a:rPr>
              <a:t>Moderator is qualitative (e.g., gender, race, class) or quantitative (e.g., level of reward) variable that affects the direction and/or strength of relation between independent and dependent variable.</a:t>
            </a:r>
          </a:p>
          <a:p>
            <a:pPr eaLnBrk="1" hangingPunct="1"/>
            <a:endParaRPr lang="en-US" altLang="en-US" sz="2400" dirty="0" smtClean="0">
              <a:cs typeface="Liberation Sans" pitchFamily="34" charset="0"/>
            </a:endParaRPr>
          </a:p>
          <a:p>
            <a:pPr eaLnBrk="1" hangingPunct="1"/>
            <a:r>
              <a:rPr lang="en-US" altLang="en-US" sz="2400" dirty="0" smtClean="0">
                <a:cs typeface="Liberation Sans" pitchFamily="34" charset="0"/>
              </a:rPr>
              <a:t>Example</a:t>
            </a:r>
          </a:p>
          <a:p>
            <a:pPr marL="0" indent="0" eaLnBrk="1" hangingPunct="1">
              <a:buNone/>
            </a:pPr>
            <a:endParaRPr lang="en-US" altLang="en-US" dirty="0" smtClean="0">
              <a:cs typeface="Liberation Sans" pitchFamily="34" charset="0"/>
            </a:endParaRPr>
          </a:p>
          <a:p>
            <a:pPr lvl="4" eaLnBrk="1" hangingPunct="1">
              <a:buFontTx/>
              <a:buNone/>
            </a:pPr>
            <a:endParaRPr lang="en-US" altLang="en-US" sz="3000" dirty="0" smtClean="0">
              <a:cs typeface="Liberation Sans" pitchFamily="34" charset="0"/>
            </a:endParaRPr>
          </a:p>
        </p:txBody>
      </p:sp>
      <p:pic>
        <p:nvPicPr>
          <p:cNvPr id="6656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861048"/>
            <a:ext cx="4105275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5-</a:t>
            </a:r>
            <a:fld id="{25455474-B86E-48AB-8C1A-AED91F11EEB4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66165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365</Words>
  <Application>Microsoft Office PowerPoint</Application>
  <PresentationFormat>On-screen Show (4:3)</PresentationFormat>
  <Paragraphs>92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Default Design</vt:lpstr>
      <vt:lpstr>PowerPoint Presentation</vt:lpstr>
      <vt:lpstr>Chapter 5</vt:lpstr>
      <vt:lpstr>Theoretical Framework</vt:lpstr>
      <vt:lpstr>Theoretical Framework</vt:lpstr>
      <vt:lpstr>Theoretical Framework</vt:lpstr>
      <vt:lpstr>Variable </vt:lpstr>
      <vt:lpstr>(In)dependent Variables</vt:lpstr>
      <vt:lpstr>Example </vt:lpstr>
      <vt:lpstr>Moderators</vt:lpstr>
      <vt:lpstr>Mediating Variable</vt:lpstr>
      <vt:lpstr>Hypothesis</vt:lpstr>
      <vt:lpstr>Exercise</vt:lpstr>
      <vt:lpstr>Exercise</vt:lpstr>
      <vt:lpstr>Argumentation </vt:lpstr>
    </vt:vector>
  </TitlesOfParts>
  <Company>John Wiley and Sons,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5</dc:title>
  <dc:creator>Farrar, Alden - Hoboken</dc:creator>
  <cp:lastModifiedBy>Farrar, Alden - Hoboken</cp:lastModifiedBy>
  <cp:revision>4</cp:revision>
  <dcterms:created xsi:type="dcterms:W3CDTF">2016-05-29T17:32:23Z</dcterms:created>
  <dcterms:modified xsi:type="dcterms:W3CDTF">2016-06-02T13:56:20Z</dcterms:modified>
</cp:coreProperties>
</file>