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38026-0B02-49A0-9B04-4E7B0BD385E0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E8D34-D9E3-415F-BCED-2578A4D54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45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7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22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05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7B739B-1D12-4A8C-A96C-B3430D7AF09D}" type="datetimeFigureOut">
              <a:rPr lang="en-IN" smtClean="0"/>
              <a:t>02-06-2016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08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Mediating Variable</a:t>
            </a:r>
          </a:p>
        </p:txBody>
      </p:sp>
      <p:sp>
        <p:nvSpPr>
          <p:cNvPr id="67587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71922" y="1244682"/>
            <a:ext cx="8229600" cy="4572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endParaRPr lang="en-US" altLang="en-US" dirty="0" smtClean="0">
              <a:cs typeface="Liberation Sans" pitchFamily="34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Mediating variable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surfaces between the time the independent variables start operating to influence the dependent variable and the time their impact is felt on it. 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altLang="en-US" dirty="0" smtClean="0">
              <a:cs typeface="Liberation Sans" pitchFamily="34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Example </a:t>
            </a:r>
          </a:p>
          <a:p>
            <a:pPr marL="990600" lvl="1" indent="-533400" eaLnBrk="1" hangingPunct="1">
              <a:lnSpc>
                <a:spcPct val="90000"/>
              </a:lnSpc>
            </a:pPr>
            <a:endParaRPr lang="en-US" altLang="en-US" sz="3000" dirty="0" smtClean="0">
              <a:solidFill>
                <a:srgbClr val="FF0000"/>
              </a:solidFill>
              <a:cs typeface="Liberation Sans" pitchFamily="34" charset="0"/>
            </a:endParaRP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724" y="4793500"/>
            <a:ext cx="7518276" cy="198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28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Hypothesis</a:t>
            </a:r>
          </a:p>
        </p:txBody>
      </p:sp>
      <p:sp>
        <p:nvSpPr>
          <p:cNvPr id="68611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67544" y="1196752"/>
            <a:ext cx="8229600" cy="54006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endParaRPr lang="en-US" altLang="en-US" dirty="0" smtClean="0">
              <a:cs typeface="Liberation Sans" pitchFamily="34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dirty="0" smtClean="0">
                <a:cs typeface="Liberation Sans" pitchFamily="34" charset="0"/>
              </a:rPr>
              <a:t>A proposition that is empirically testable. It is an empirical statement concerned with the relationship among variables.</a:t>
            </a:r>
          </a:p>
          <a:p>
            <a:pPr marL="2209800" lvl="4" indent="-381000" eaLnBrk="1" hangingPunct="1">
              <a:lnSpc>
                <a:spcPct val="8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dirty="0" smtClean="0">
                <a:cs typeface="Liberation Sans" pitchFamily="34" charset="0"/>
              </a:rPr>
              <a:t>Good hypothesis: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altLang="en-US" sz="3000" dirty="0" smtClean="0">
                <a:cs typeface="Liberation Sans" pitchFamily="34" charset="0"/>
              </a:rPr>
              <a:t>Must be adequate for its purpose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altLang="en-US" sz="3000" dirty="0" smtClean="0">
                <a:cs typeface="Liberation Sans" pitchFamily="34" charset="0"/>
              </a:rPr>
              <a:t>Must be testable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altLang="en-US" sz="3000" dirty="0" smtClean="0">
                <a:cs typeface="Liberation Sans" pitchFamily="34" charset="0"/>
              </a:rPr>
              <a:t>Must be better than its rivals</a:t>
            </a:r>
          </a:p>
          <a:p>
            <a:pPr marL="2209800" lvl="4" indent="-381000" eaLnBrk="1" hangingPunct="1">
              <a:lnSpc>
                <a:spcPct val="8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altLang="en-US" dirty="0" smtClean="0">
                <a:cs typeface="Liberation Sans" pitchFamily="34" charset="0"/>
              </a:rPr>
              <a:t>Can be: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altLang="en-US" sz="3000" dirty="0" smtClean="0">
                <a:cs typeface="Liberation Sans" pitchFamily="34" charset="0"/>
              </a:rPr>
              <a:t>Directional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altLang="en-US" sz="3000" dirty="0" smtClean="0">
                <a:cs typeface="Liberation Sans" pitchFamily="34" charset="0"/>
              </a:rPr>
              <a:t>Non-directional</a:t>
            </a:r>
          </a:p>
          <a:p>
            <a:pPr marL="990600" lvl="1" indent="-533400" eaLnBrk="1" hangingPunct="1">
              <a:lnSpc>
                <a:spcPct val="80000"/>
              </a:lnSpc>
            </a:pPr>
            <a:endParaRPr lang="en-US" altLang="en-US" sz="30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700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Exercise</a:t>
            </a:r>
          </a:p>
        </p:txBody>
      </p:sp>
      <p:sp>
        <p:nvSpPr>
          <p:cNvPr id="69636" name="Text Box 3"/>
          <p:cNvSpPr txBox="1">
            <a:spLocks noChangeArrowheads="1"/>
          </p:cNvSpPr>
          <p:nvPr/>
        </p:nvSpPr>
        <p:spPr bwMode="auto">
          <a:xfrm>
            <a:off x="533400" y="1690688"/>
            <a:ext cx="73993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0">
                <a:solidFill>
                  <a:srgbClr val="000000"/>
                </a:solidFill>
                <a:latin typeface="Times New Roman" pitchFamily="18" charset="0"/>
              </a:rPr>
              <a:t>Give the hypotheses for the following framework: </a:t>
            </a:r>
          </a:p>
        </p:txBody>
      </p:sp>
      <p:sp>
        <p:nvSpPr>
          <p:cNvPr id="69637" name="Text Box 4"/>
          <p:cNvSpPr txBox="1">
            <a:spLocks noChangeArrowheads="1"/>
          </p:cNvSpPr>
          <p:nvPr/>
        </p:nvSpPr>
        <p:spPr bwMode="auto">
          <a:xfrm>
            <a:off x="762000" y="3201988"/>
            <a:ext cx="1676400" cy="9128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>
                <a:solidFill>
                  <a:srgbClr val="000000"/>
                </a:solidFill>
                <a:latin typeface="Times New Roman" pitchFamily="18" charset="0"/>
              </a:rPr>
              <a:t>Service</a:t>
            </a:r>
            <a:r>
              <a:rPr lang="en-US" altLang="en-US" sz="2800" b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b="0">
                <a:solidFill>
                  <a:srgbClr val="000000"/>
                </a:solidFill>
                <a:latin typeface="Times New Roman" pitchFamily="18" charset="0"/>
              </a:rPr>
              <a:t>quality</a:t>
            </a:r>
          </a:p>
        </p:txBody>
      </p:sp>
      <p:sp>
        <p:nvSpPr>
          <p:cNvPr id="69638" name="Line 5"/>
          <p:cNvSpPr>
            <a:spLocks noChangeShapeType="1"/>
          </p:cNvSpPr>
          <p:nvPr/>
        </p:nvSpPr>
        <p:spPr bwMode="auto">
          <a:xfrm flipV="1">
            <a:off x="2438400" y="3581400"/>
            <a:ext cx="44196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9639" name="AutoShape 6"/>
          <p:cNvSpPr>
            <a:spLocks noChangeArrowheads="1"/>
          </p:cNvSpPr>
          <p:nvPr/>
        </p:nvSpPr>
        <p:spPr bwMode="auto">
          <a:xfrm>
            <a:off x="6858000" y="3200400"/>
            <a:ext cx="1828800" cy="9144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endParaRPr lang="en-US" altLang="en-US" sz="24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9640" name="Text Box 7"/>
          <p:cNvSpPr txBox="1">
            <a:spLocks noChangeArrowheads="1"/>
          </p:cNvSpPr>
          <p:nvPr/>
        </p:nvSpPr>
        <p:spPr bwMode="auto">
          <a:xfrm>
            <a:off x="6934200" y="3200400"/>
            <a:ext cx="1676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>
                <a:solidFill>
                  <a:srgbClr val="000000"/>
                </a:solidFill>
                <a:latin typeface="Times New Roman" pitchFamily="18" charset="0"/>
              </a:rPr>
              <a:t>Customer switching</a:t>
            </a:r>
            <a:endParaRPr lang="en-US" altLang="en-US" sz="20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9641" name="Line 8"/>
          <p:cNvSpPr>
            <a:spLocks noChangeShapeType="1"/>
          </p:cNvSpPr>
          <p:nvPr/>
        </p:nvSpPr>
        <p:spPr bwMode="auto">
          <a:xfrm flipV="1">
            <a:off x="4572000" y="3657600"/>
            <a:ext cx="0" cy="7921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9642" name="AutoShape 9"/>
          <p:cNvSpPr>
            <a:spLocks noChangeArrowheads="1"/>
          </p:cNvSpPr>
          <p:nvPr/>
        </p:nvSpPr>
        <p:spPr bwMode="auto">
          <a:xfrm>
            <a:off x="3429000" y="4419600"/>
            <a:ext cx="2209800" cy="1219200"/>
          </a:xfrm>
          <a:prstGeom prst="diamond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endParaRPr lang="en-US" altLang="en-US" sz="24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9643" name="Text Box 10"/>
          <p:cNvSpPr txBox="1">
            <a:spLocks noChangeArrowheads="1"/>
          </p:cNvSpPr>
          <p:nvPr/>
        </p:nvSpPr>
        <p:spPr bwMode="auto">
          <a:xfrm>
            <a:off x="3733800" y="4664075"/>
            <a:ext cx="1676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>
                <a:solidFill>
                  <a:srgbClr val="000000"/>
                </a:solidFill>
                <a:latin typeface="Times New Roman" pitchFamily="18" charset="0"/>
              </a:rPr>
              <a:t>Switching cost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187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Exercise</a:t>
            </a:r>
          </a:p>
        </p:txBody>
      </p:sp>
      <p:sp>
        <p:nvSpPr>
          <p:cNvPr id="70660" name="Text Box 3"/>
          <p:cNvSpPr txBox="1">
            <a:spLocks noChangeArrowheads="1"/>
          </p:cNvSpPr>
          <p:nvPr/>
        </p:nvSpPr>
        <p:spPr bwMode="auto">
          <a:xfrm>
            <a:off x="533400" y="1690688"/>
            <a:ext cx="73993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0" dirty="0">
                <a:solidFill>
                  <a:srgbClr val="000000"/>
                </a:solidFill>
                <a:latin typeface="Times New Roman" pitchFamily="18" charset="0"/>
              </a:rPr>
              <a:t>Give the hypotheses for the following framework: </a:t>
            </a:r>
          </a:p>
        </p:txBody>
      </p:sp>
      <p:sp>
        <p:nvSpPr>
          <p:cNvPr id="70661" name="Line 4"/>
          <p:cNvSpPr>
            <a:spLocks noChangeShapeType="1"/>
          </p:cNvSpPr>
          <p:nvPr/>
        </p:nvSpPr>
        <p:spPr bwMode="auto">
          <a:xfrm flipV="1">
            <a:off x="5486400" y="3581400"/>
            <a:ext cx="13716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62" name="Line 5"/>
          <p:cNvSpPr>
            <a:spLocks noChangeShapeType="1"/>
          </p:cNvSpPr>
          <p:nvPr/>
        </p:nvSpPr>
        <p:spPr bwMode="auto">
          <a:xfrm flipV="1">
            <a:off x="2438400" y="3581400"/>
            <a:ext cx="12192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63" name="AutoShape 6"/>
          <p:cNvSpPr>
            <a:spLocks noChangeArrowheads="1"/>
          </p:cNvSpPr>
          <p:nvPr/>
        </p:nvSpPr>
        <p:spPr bwMode="auto">
          <a:xfrm>
            <a:off x="3352800" y="3124200"/>
            <a:ext cx="2362200" cy="1066800"/>
          </a:xfrm>
          <a:prstGeom prst="parallelogram">
            <a:avLst>
              <a:gd name="adj" fmla="val 5535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endParaRPr lang="en-US" altLang="en-US" sz="24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64" name="Text Box 7"/>
          <p:cNvSpPr txBox="1">
            <a:spLocks noChangeArrowheads="1"/>
          </p:cNvSpPr>
          <p:nvPr/>
        </p:nvSpPr>
        <p:spPr bwMode="auto">
          <a:xfrm>
            <a:off x="3581400" y="3200400"/>
            <a:ext cx="1981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>
                <a:solidFill>
                  <a:srgbClr val="000000"/>
                </a:solidFill>
                <a:latin typeface="Times New Roman" pitchFamily="18" charset="0"/>
              </a:rPr>
              <a:t>Customer satisfaction</a:t>
            </a:r>
          </a:p>
        </p:txBody>
      </p:sp>
      <p:sp>
        <p:nvSpPr>
          <p:cNvPr id="70665" name="Text Box 8"/>
          <p:cNvSpPr txBox="1">
            <a:spLocks noChangeArrowheads="1"/>
          </p:cNvSpPr>
          <p:nvPr/>
        </p:nvSpPr>
        <p:spPr bwMode="auto">
          <a:xfrm>
            <a:off x="762000" y="3201988"/>
            <a:ext cx="1676400" cy="9128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>
                <a:solidFill>
                  <a:srgbClr val="000000"/>
                </a:solidFill>
                <a:latin typeface="Times New Roman" pitchFamily="18" charset="0"/>
              </a:rPr>
              <a:t>Service</a:t>
            </a:r>
            <a:r>
              <a:rPr lang="en-US" altLang="en-US" sz="2800" b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b="0">
                <a:solidFill>
                  <a:srgbClr val="000000"/>
                </a:solidFill>
                <a:latin typeface="Times New Roman" pitchFamily="18" charset="0"/>
              </a:rPr>
              <a:t>quality</a:t>
            </a:r>
          </a:p>
        </p:txBody>
      </p:sp>
      <p:sp>
        <p:nvSpPr>
          <p:cNvPr id="70666" name="AutoShape 9"/>
          <p:cNvSpPr>
            <a:spLocks noChangeArrowheads="1"/>
          </p:cNvSpPr>
          <p:nvPr/>
        </p:nvSpPr>
        <p:spPr bwMode="auto">
          <a:xfrm>
            <a:off x="6858000" y="3200400"/>
            <a:ext cx="1828800" cy="9144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endParaRPr lang="en-US" altLang="en-US" sz="24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0667" name="Text Box 10"/>
          <p:cNvSpPr txBox="1">
            <a:spLocks noChangeArrowheads="1"/>
          </p:cNvSpPr>
          <p:nvPr/>
        </p:nvSpPr>
        <p:spPr bwMode="auto">
          <a:xfrm>
            <a:off x="6934200" y="3200400"/>
            <a:ext cx="1676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>
                <a:solidFill>
                  <a:srgbClr val="000000"/>
                </a:solidFill>
                <a:latin typeface="Times New Roman" pitchFamily="18" charset="0"/>
              </a:rPr>
              <a:t>Customer switching</a:t>
            </a:r>
            <a:endParaRPr lang="en-US" altLang="en-US" sz="20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725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Argumentation</a:t>
            </a:r>
            <a:r>
              <a:rPr lang="en-US" altLang="en-US" dirty="0" smtClean="0">
                <a:solidFill>
                  <a:schemeClr val="hlink"/>
                </a:solidFill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</a:p>
        </p:txBody>
      </p:sp>
      <p:sp>
        <p:nvSpPr>
          <p:cNvPr id="7168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endParaRPr lang="en-US" altLang="en-US" dirty="0" smtClean="0">
              <a:cs typeface="Liberation Sans" pitchFamily="34" charset="0"/>
            </a:endParaRPr>
          </a:p>
          <a:p>
            <a:pPr marL="609600" indent="-609600" eaLnBrk="1" hangingPunct="1"/>
            <a:endParaRPr lang="en-US" altLang="en-US" dirty="0" smtClean="0">
              <a:cs typeface="Liberation Sans" pitchFamily="34" charset="0"/>
            </a:endParaRPr>
          </a:p>
          <a:p>
            <a:pPr marL="609600" indent="-609600" eaLnBrk="1" hangingPunct="1"/>
            <a:r>
              <a:rPr lang="en-US" altLang="en-US" dirty="0" smtClean="0">
                <a:cs typeface="Liberation Sans" pitchFamily="34" charset="0"/>
              </a:rPr>
              <a:t>The expected relationships / hypotheses are an integration of:</a:t>
            </a:r>
          </a:p>
          <a:p>
            <a:pPr marL="990600" lvl="1" indent="-533400" eaLnBrk="1" hangingPunct="1"/>
            <a:r>
              <a:rPr lang="en-US" altLang="en-US" sz="3000" dirty="0" smtClean="0">
                <a:cs typeface="Liberation Sans" pitchFamily="34" charset="0"/>
              </a:rPr>
              <a:t>Exploratory research</a:t>
            </a:r>
          </a:p>
          <a:p>
            <a:pPr marL="990600" lvl="1" indent="-533400" eaLnBrk="1" hangingPunct="1"/>
            <a:r>
              <a:rPr lang="en-US" altLang="en-US" sz="3000" dirty="0" smtClean="0">
                <a:cs typeface="Liberation Sans" pitchFamily="34" charset="0"/>
              </a:rPr>
              <a:t>Common sense and logical reasoning</a:t>
            </a:r>
          </a:p>
          <a:p>
            <a:pPr marL="2209800" lvl="4" indent="-381000" eaLnBrk="1" hangingPunct="1"/>
            <a:endParaRPr lang="en-US" altLang="en-US" sz="30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804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Chapter 5</a:t>
            </a:r>
          </a:p>
        </p:txBody>
      </p:sp>
      <p:sp>
        <p:nvSpPr>
          <p:cNvPr id="59396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Theoretical Framework &amp; Hypothesis Development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78910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Theoretical Framework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Foundation deductive research project! </a:t>
            </a: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Deductive research: moving from the general (</a:t>
            </a:r>
            <a:r>
              <a:rPr lang="en-US" altLang="en-US" dirty="0" smtClean="0">
                <a:solidFill>
                  <a:schemeClr val="tx2"/>
                </a:solidFill>
                <a:cs typeface="Liberation Sans" pitchFamily="34" charset="0"/>
              </a:rPr>
              <a:t>a theory</a:t>
            </a:r>
            <a:r>
              <a:rPr lang="en-US" altLang="en-US" dirty="0" smtClean="0">
                <a:cs typeface="Liberation Sans" pitchFamily="34" charset="0"/>
              </a:rPr>
              <a:t>) to the specific (</a:t>
            </a:r>
            <a:r>
              <a:rPr lang="en-US" altLang="en-US" dirty="0" smtClean="0">
                <a:solidFill>
                  <a:schemeClr val="tx2"/>
                </a:solidFill>
                <a:cs typeface="Liberation Sans" pitchFamily="34" charset="0"/>
              </a:rPr>
              <a:t>observations</a:t>
            </a:r>
            <a:r>
              <a:rPr lang="en-US" altLang="en-US" dirty="0" smtClean="0">
                <a:cs typeface="Liberation Sans" pitchFamily="34" charset="0"/>
              </a:rPr>
              <a:t>).</a:t>
            </a: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solidFill>
                <a:srgbClr val="C00000"/>
              </a:solidFill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solidFill>
                <a:srgbClr val="C00000"/>
              </a:solidFill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1692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Theoretical Framework</a:t>
            </a:r>
          </a:p>
        </p:txBody>
      </p:sp>
      <p:sp>
        <p:nvSpPr>
          <p:cNvPr id="6144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A theoretical framework represents your beliefs on </a:t>
            </a:r>
            <a:r>
              <a:rPr lang="en-US" altLang="en-US" i="1" dirty="0" smtClean="0">
                <a:cs typeface="Liberation Sans" pitchFamily="34" charset="0"/>
              </a:rPr>
              <a:t>how</a:t>
            </a:r>
            <a:r>
              <a:rPr lang="en-US" altLang="en-US" dirty="0" smtClean="0">
                <a:cs typeface="Liberation Sans" pitchFamily="34" charset="0"/>
              </a:rPr>
              <a:t> certain phenomena (or variables or concepts) are related to each other (a model) and an explanation on </a:t>
            </a:r>
            <a:r>
              <a:rPr lang="en-US" altLang="en-US" i="1" dirty="0" smtClean="0">
                <a:cs typeface="Liberation Sans" pitchFamily="34" charset="0"/>
              </a:rPr>
              <a:t>why</a:t>
            </a:r>
            <a:r>
              <a:rPr lang="en-US" altLang="en-US" dirty="0" smtClean="0">
                <a:cs typeface="Liberation Sans" pitchFamily="34" charset="0"/>
              </a:rPr>
              <a:t> you believe that these variables are associated to each other (a theory).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389494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Theoretical Framework</a:t>
            </a:r>
          </a:p>
        </p:txBody>
      </p:sp>
      <p:sp>
        <p:nvSpPr>
          <p:cNvPr id="62467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endParaRPr lang="en-US" altLang="en-US" dirty="0" smtClean="0">
              <a:cs typeface="Liberation Sans" pitchFamily="34" charset="0"/>
            </a:endParaRPr>
          </a:p>
          <a:p>
            <a:pPr marL="609600" indent="-609600" eaLnBrk="1" hangingPunct="1"/>
            <a:r>
              <a:rPr lang="en-US" altLang="en-US" dirty="0" smtClean="0">
                <a:cs typeface="Liberation Sans" pitchFamily="34" charset="0"/>
              </a:rPr>
              <a:t>Basic steps:</a:t>
            </a:r>
          </a:p>
          <a:p>
            <a:pPr marL="1289050" lvl="1" indent="-533400" eaLnBrk="1" hangingPunct="1"/>
            <a:r>
              <a:rPr lang="en-US" altLang="en-US" sz="3000" i="1" dirty="0" smtClean="0">
                <a:cs typeface="Liberation Sans" pitchFamily="34" charset="0"/>
              </a:rPr>
              <a:t>Identify and label</a:t>
            </a:r>
            <a:r>
              <a:rPr lang="en-US" altLang="en-US" sz="3000" dirty="0" smtClean="0">
                <a:cs typeface="Liberation Sans" pitchFamily="34" charset="0"/>
              </a:rPr>
              <a:t> the variables correctly</a:t>
            </a:r>
          </a:p>
          <a:p>
            <a:pPr marL="1289050" lvl="1" indent="-533400" eaLnBrk="1" hangingPunct="1"/>
            <a:r>
              <a:rPr lang="en-US" altLang="en-US" sz="3000" dirty="0" smtClean="0">
                <a:cs typeface="Liberation Sans" pitchFamily="34" charset="0"/>
              </a:rPr>
              <a:t>State the </a:t>
            </a:r>
            <a:r>
              <a:rPr lang="en-US" altLang="en-US" sz="3000" i="1" dirty="0" smtClean="0">
                <a:cs typeface="Liberation Sans" pitchFamily="34" charset="0"/>
              </a:rPr>
              <a:t>relationships</a:t>
            </a:r>
            <a:r>
              <a:rPr lang="en-US" altLang="en-US" sz="3000" dirty="0" smtClean="0">
                <a:cs typeface="Liberation Sans" pitchFamily="34" charset="0"/>
              </a:rPr>
              <a:t> among the variables: formulate </a:t>
            </a:r>
            <a:r>
              <a:rPr lang="en-US" altLang="en-US" sz="3000" i="1" dirty="0" smtClean="0">
                <a:cs typeface="Liberation Sans" pitchFamily="34" charset="0"/>
              </a:rPr>
              <a:t>hypotheses</a:t>
            </a:r>
          </a:p>
          <a:p>
            <a:pPr marL="1289050" lvl="1" indent="-533400" eaLnBrk="1" hangingPunct="1"/>
            <a:r>
              <a:rPr lang="en-US" altLang="en-US" sz="3000" dirty="0" smtClean="0">
                <a:cs typeface="Liberation Sans" pitchFamily="34" charset="0"/>
              </a:rPr>
              <a:t>Explain </a:t>
            </a:r>
            <a:r>
              <a:rPr lang="en-US" altLang="en-US" sz="3000" i="1" dirty="0" smtClean="0">
                <a:cs typeface="Liberation Sans" pitchFamily="34" charset="0"/>
              </a:rPr>
              <a:t>how or why</a:t>
            </a:r>
            <a:r>
              <a:rPr lang="en-US" altLang="en-US" sz="3000" dirty="0" smtClean="0">
                <a:cs typeface="Liberation Sans" pitchFamily="34" charset="0"/>
              </a:rPr>
              <a:t> you expect these relationships</a:t>
            </a:r>
            <a:endParaRPr lang="en-US" altLang="en-US" sz="3000" i="1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472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Variable </a:t>
            </a:r>
          </a:p>
        </p:txBody>
      </p:sp>
      <p:sp>
        <p:nvSpPr>
          <p:cNvPr id="63491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endParaRPr lang="en-US" altLang="en-US" dirty="0" smtClean="0">
              <a:cs typeface="Liberation Sans" pitchFamily="34" charset="0"/>
            </a:endParaRPr>
          </a:p>
          <a:p>
            <a:pPr marL="609600" indent="-609600" eaLnBrk="1" hangingPunct="1"/>
            <a:r>
              <a:rPr lang="en-US" altLang="en-US" dirty="0" smtClean="0">
                <a:cs typeface="Liberation Sans" pitchFamily="34" charset="0"/>
              </a:rPr>
              <a:t>Any concept or construct that varies or changes in value</a:t>
            </a:r>
            <a:br>
              <a:rPr lang="en-US" altLang="en-US" dirty="0" smtClean="0">
                <a:cs typeface="Liberation Sans" pitchFamily="34" charset="0"/>
              </a:rPr>
            </a:br>
            <a:endParaRPr lang="en-US" altLang="en-US" dirty="0" smtClean="0">
              <a:cs typeface="Liberation Sans" pitchFamily="34" charset="0"/>
            </a:endParaRPr>
          </a:p>
          <a:p>
            <a:pPr marL="609600" indent="-609600" eaLnBrk="1" hangingPunct="1"/>
            <a:r>
              <a:rPr lang="en-US" altLang="en-US" dirty="0" smtClean="0">
                <a:cs typeface="Liberation Sans" pitchFamily="34" charset="0"/>
              </a:rPr>
              <a:t>Main types of variables:</a:t>
            </a:r>
            <a:endParaRPr lang="en-US" altLang="en-US" u="sng" dirty="0" smtClean="0">
              <a:cs typeface="Liberation Sans" pitchFamily="34" charset="0"/>
            </a:endParaRPr>
          </a:p>
          <a:p>
            <a:pPr marL="1289050" lvl="1" indent="-533400" eaLnBrk="1" hangingPunct="1"/>
            <a:r>
              <a:rPr lang="en-US" altLang="en-US" sz="3000" dirty="0" smtClean="0">
                <a:cs typeface="Liberation Sans" pitchFamily="34" charset="0"/>
              </a:rPr>
              <a:t>Dependent variable</a:t>
            </a:r>
          </a:p>
          <a:p>
            <a:pPr marL="1289050" lvl="1" indent="-533400" eaLnBrk="1" hangingPunct="1"/>
            <a:r>
              <a:rPr lang="en-US" altLang="en-US" sz="3000" dirty="0" smtClean="0">
                <a:cs typeface="Liberation Sans" pitchFamily="34" charset="0"/>
              </a:rPr>
              <a:t>Independent variable</a:t>
            </a:r>
          </a:p>
          <a:p>
            <a:pPr marL="1289050" lvl="1" indent="-533400" eaLnBrk="1" hangingPunct="1"/>
            <a:r>
              <a:rPr lang="en-US" altLang="en-US" sz="3000" dirty="0" smtClean="0">
                <a:cs typeface="Liberation Sans" pitchFamily="34" charset="0"/>
              </a:rPr>
              <a:t>Moderating variable </a:t>
            </a:r>
          </a:p>
          <a:p>
            <a:pPr marL="1289050" lvl="1" indent="-533400" eaLnBrk="1" hangingPunct="1"/>
            <a:r>
              <a:rPr lang="en-US" altLang="en-US" sz="3000" dirty="0" smtClean="0">
                <a:cs typeface="Liberation Sans" pitchFamily="34" charset="0"/>
              </a:rPr>
              <a:t>Mediating variable</a:t>
            </a:r>
          </a:p>
          <a:p>
            <a:pPr marL="609600" indent="-609600" eaLnBrk="1" hangingPunct="1"/>
            <a:endParaRPr lang="en-US" altLang="en-US" i="1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23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(In)dependent Variables</a:t>
            </a:r>
          </a:p>
        </p:txBody>
      </p:sp>
      <p:sp>
        <p:nvSpPr>
          <p:cNvPr id="6451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endParaRPr lang="en-US" altLang="en-US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Dependent variable (DV)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Is of primary interest to the researcher. The goal of the research project is to understand, predict or explain the variability of this variable. 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Independent variable (IV)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dirty="0" smtClean="0">
                <a:cs typeface="Liberation Sans" pitchFamily="34" charset="0"/>
              </a:rPr>
              <a:t>Influences the DV in either positive or negative way. The variance in the DV is accounted for by the IV.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30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450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Example </a:t>
            </a:r>
          </a:p>
        </p:txBody>
      </p:sp>
      <p:pic>
        <p:nvPicPr>
          <p:cNvPr id="6554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0896"/>
            <a:ext cx="7219988" cy="234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350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Moderators</a:t>
            </a:r>
          </a:p>
        </p:txBody>
      </p:sp>
      <p:sp>
        <p:nvSpPr>
          <p:cNvPr id="6656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z="2400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sz="2400" dirty="0" smtClean="0">
                <a:cs typeface="Liberation Sans" pitchFamily="34" charset="0"/>
              </a:rPr>
              <a:t>Moderating variable</a:t>
            </a:r>
          </a:p>
          <a:p>
            <a:pPr lvl="1" eaLnBrk="1" hangingPunct="1"/>
            <a:r>
              <a:rPr lang="en-US" altLang="en-US" sz="2400" dirty="0" smtClean="0">
                <a:cs typeface="Liberation Sans" pitchFamily="34" charset="0"/>
              </a:rPr>
              <a:t>Moderator is qualitative (e.g., gender, race, class) or quantitative (e.g., level of reward) variable that affects the direction and/or strength of relation between independent and dependent variable.</a:t>
            </a:r>
          </a:p>
          <a:p>
            <a:pPr eaLnBrk="1" hangingPunct="1"/>
            <a:endParaRPr lang="en-US" altLang="en-US" sz="2400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sz="2400" dirty="0" smtClean="0">
                <a:cs typeface="Liberation Sans" pitchFamily="34" charset="0"/>
              </a:rPr>
              <a:t>Example</a:t>
            </a:r>
          </a:p>
          <a:p>
            <a:pPr marL="0" indent="0" eaLnBrk="1" hangingPunct="1">
              <a:buNone/>
            </a:pPr>
            <a:endParaRPr lang="en-US" altLang="en-US" dirty="0" smtClean="0">
              <a:cs typeface="Liberation Sans" pitchFamily="34" charset="0"/>
            </a:endParaRPr>
          </a:p>
          <a:p>
            <a:pPr lvl="4" eaLnBrk="1" hangingPunct="1">
              <a:buFontTx/>
              <a:buNone/>
            </a:pPr>
            <a:endParaRPr lang="en-US" altLang="en-US" sz="3000" dirty="0" smtClean="0">
              <a:cs typeface="Liberation Sans" pitchFamily="34" charset="0"/>
            </a:endParaRPr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861048"/>
            <a:ext cx="41052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5-</a:t>
            </a:r>
            <a:fld id="{25455474-B86E-48AB-8C1A-AED91F11EEB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66165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365</Words>
  <Application>Microsoft Office PowerPoint</Application>
  <PresentationFormat>On-screen Show (4:3)</PresentationFormat>
  <Paragraphs>92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 Design</vt:lpstr>
      <vt:lpstr>PowerPoint Presentation</vt:lpstr>
      <vt:lpstr>Chapter 5</vt:lpstr>
      <vt:lpstr>Theoretical Framework</vt:lpstr>
      <vt:lpstr>Theoretical Framework</vt:lpstr>
      <vt:lpstr>Theoretical Framework</vt:lpstr>
      <vt:lpstr>Variable </vt:lpstr>
      <vt:lpstr>(In)dependent Variables</vt:lpstr>
      <vt:lpstr>Example </vt:lpstr>
      <vt:lpstr>Moderators</vt:lpstr>
      <vt:lpstr>Mediating Variable</vt:lpstr>
      <vt:lpstr>Hypothesis</vt:lpstr>
      <vt:lpstr>Exercise</vt:lpstr>
      <vt:lpstr>Exercise</vt:lpstr>
      <vt:lpstr>Argumentation </vt:lpstr>
    </vt:vector>
  </TitlesOfParts>
  <Company>John Wiley and Sons,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</dc:title>
  <dc:creator>Farrar, Alden - Hoboken</dc:creator>
  <cp:lastModifiedBy>Farrar, Alden - Hoboken</cp:lastModifiedBy>
  <cp:revision>4</cp:revision>
  <dcterms:created xsi:type="dcterms:W3CDTF">2016-05-29T17:32:23Z</dcterms:created>
  <dcterms:modified xsi:type="dcterms:W3CDTF">2016-06-02T13:56:20Z</dcterms:modified>
</cp:coreProperties>
</file>