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65" d="100"/>
          <a:sy n="65" d="100"/>
        </p:scale>
        <p:origin x="8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7215F-0F09-4B93-834D-6C0A127AD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7E94C7-5E70-4613-BFEF-26709D9172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196E5F-EDBC-4FD4-88A9-0BA7D39CB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BF02A-E06A-4128-B1EC-3822B9465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343AB-FCE6-443A-A9ED-D7FB98B1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287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0FA33-BC84-41A4-ADFB-880CC1B44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AFCDAB-CF41-405E-932D-57A77705B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7B0CE-3338-48F1-AC6F-6BC0EA9FB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A9B15-23B3-4477-B7E8-597EA0103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36663-3D99-405E-AE9E-91089727E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055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BB561F-118F-4E48-B59D-6E7B730748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B23352-6BA5-4748-A68E-8AF10770C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B1FC0-0DE4-40FC-89F7-6D9A417B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C1176-D272-4BFB-92B6-297D9739E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1CC9B-DB75-4B72-B299-4EEE8DDD9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B863F-432A-4DF9-8B21-C9D0B365B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B3427-4D22-44F0-AB8A-43EF01DFD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70297-7F29-429C-88BF-BD5ADC07B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BEDE0-F726-46E3-92EC-DB3978C53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63C4A-D9CA-41FB-A1B3-FAD8A5776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642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404A4-1CE9-4C0E-AD05-32DB78D66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7D50B-CD74-4EC0-B7ED-99FB36BE9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20870-2912-4251-80C5-2B459BA57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E0A5B-BEE8-431C-8F65-C162E0648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B0C14B-3778-4021-B13F-7ABB054CA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78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78FD2-FDE3-4277-BABF-D301FF5CA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5E65F-9FF3-4339-A10A-669A49B5D4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70DAA-9B3D-40CC-B43B-FC02B3A0ED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4EF636-6E15-40F8-A3A7-CF37B0461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E45114-81A8-4318-8CDF-CD3CC2157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A58954-577E-40E1-8D19-F7278A07A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4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C15C8-755A-48D0-899E-A22A1D72E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19BFE-F98D-4D23-A393-C592FEBF7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ADD1E-E598-4EA7-BE26-C26FE7284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7ABBA-48FA-4227-89A7-8108121CD7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A5EC62-EF9C-4FD0-B2DB-FFE2B65FE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3A6045-5F8F-48CD-903A-0E7F560D7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8FBBB1-476D-44FF-B1DF-2A6A7DA81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CC847F-63A3-4DAE-8292-71D1A31B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5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361F7-2C74-45CB-B632-EE51D3D2A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EB1433-6358-4099-9034-98040B42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80AC47-215E-464F-B41A-159DD9CC7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C440D-86D5-4AE5-A50C-3FAABBC2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7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0247D8-0EA9-4763-8EC1-919B2968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257F12-BF8E-4EF6-B2A0-D0BF5987F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16CEE7-66AF-4FDF-80EE-B5DD63AD0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60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FDE52-989F-4FF2-A104-2D5D47492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3A08C-7E41-49B2-8D78-654BD0BBF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177EF-38FB-4402-BC9A-E149733D2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ABDEE8-4031-4ED8-A0D0-327474813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D622B9-620A-42B4-8238-E2975E848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79681-5801-4A18-A796-114730DFB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488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A189C-5E0E-469A-A21C-2491DC051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76D731-FFA6-4F74-81B7-030E31A177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B8B08-0FB3-49A8-81FF-67149F4B2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76BDF6-852F-42E0-B108-1260C1A1C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B96001-4D4D-4B1D-B00D-2A95EF3A1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61E1B-439F-4235-91DA-C4FC3C55D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82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A67D28-356F-4004-B1EA-77D10D1DB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B8A3E-AA91-4850-9B86-95F496C09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6E6D1B-0396-424D-BA80-DB727A50F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7CC9B-4833-4FB7-8158-E4BE70BB452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0AEFF-9FA7-472D-840D-C764003F1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C41D4-053D-471A-A0E6-39DC4E1FDA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BE2DE-D33A-4AAA-84DC-819EF8464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83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4812D-39CE-4568-8CBF-3458211E0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542" y="1216742"/>
            <a:ext cx="7575755" cy="4424515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TEKNIK 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9600" dirty="0">
                <a:latin typeface="Aharoni" panose="02010803020104030203" pitchFamily="2" charset="-79"/>
                <a:cs typeface="Aharoni" panose="02010803020104030203" pitchFamily="2" charset="-79"/>
              </a:rPr>
              <a:t>ARSIRAN </a:t>
            </a:r>
            <a:br>
              <a:rPr lang="en-US" sz="96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13300" dirty="0">
                <a:latin typeface="Aharoni" panose="02010803020104030203" pitchFamily="2" charset="-79"/>
                <a:cs typeface="Aharoni" panose="02010803020104030203" pitchFamily="2" charset="-79"/>
              </a:rPr>
              <a:t>LANJUT</a:t>
            </a:r>
          </a:p>
        </p:txBody>
      </p:sp>
    </p:spTree>
    <p:extLst>
      <p:ext uri="{BB962C8B-B14F-4D97-AF65-F5344CB8AC3E}">
        <p14:creationId xmlns:p14="http://schemas.microsoft.com/office/powerpoint/2010/main" val="2554236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D02566-C9C8-4F69-A78A-F04EA59514A4}"/>
              </a:ext>
            </a:extLst>
          </p:cNvPr>
          <p:cNvSpPr txBox="1"/>
          <p:nvPr/>
        </p:nvSpPr>
        <p:spPr>
          <a:xfrm>
            <a:off x="1131938" y="2090172"/>
            <a:ext cx="574081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Arsiran</a:t>
            </a:r>
            <a:r>
              <a:rPr lang="en-US" sz="2400" dirty="0"/>
              <a:t> </a:t>
            </a:r>
            <a:r>
              <a:rPr lang="en-US" sz="2400" dirty="0" err="1"/>
              <a:t>lanjut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pengembangan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teknik</a:t>
            </a:r>
            <a:r>
              <a:rPr lang="en-US" sz="2400" dirty="0"/>
              <a:t> </a:t>
            </a:r>
            <a:r>
              <a:rPr lang="en-US" sz="2400" dirty="0" err="1"/>
              <a:t>arsiran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arsiran</a:t>
            </a:r>
            <a:r>
              <a:rPr lang="en-US" sz="2400" dirty="0"/>
              <a:t> </a:t>
            </a:r>
            <a:r>
              <a:rPr lang="en-US" sz="2400" dirty="0" err="1"/>
              <a:t>sejajar</a:t>
            </a:r>
            <a:r>
              <a:rPr lang="en-US" sz="2400" dirty="0"/>
              <a:t>, </a:t>
            </a:r>
            <a:r>
              <a:rPr lang="en-US" sz="2400" dirty="0" err="1"/>
              <a:t>silang</a:t>
            </a:r>
            <a:r>
              <a:rPr lang="en-US" sz="2400" dirty="0"/>
              <a:t>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kontur</a:t>
            </a:r>
            <a:r>
              <a:rPr lang="en-US" sz="2400" dirty="0"/>
              <a:t>,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menghasilkan</a:t>
            </a:r>
            <a:r>
              <a:rPr lang="en-US" sz="2400" dirty="0"/>
              <a:t> </a:t>
            </a:r>
            <a:r>
              <a:rPr lang="en-US" sz="2400" b="1" dirty="0" err="1"/>
              <a:t>nilai</a:t>
            </a:r>
            <a:r>
              <a:rPr lang="en-US" sz="2400" b="1" dirty="0"/>
              <a:t> </a:t>
            </a:r>
            <a:r>
              <a:rPr lang="en-US" sz="2400" b="1" dirty="0" err="1"/>
              <a:t>gelap-terang</a:t>
            </a:r>
            <a:r>
              <a:rPr lang="en-US" sz="2400" b="1" dirty="0"/>
              <a:t> (value)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halus</a:t>
            </a:r>
            <a:r>
              <a:rPr lang="en-US" sz="2400" dirty="0"/>
              <a:t> dan </a:t>
            </a:r>
            <a:r>
              <a:rPr lang="en-US" sz="2400" dirty="0" err="1"/>
              <a:t>realistis</a:t>
            </a:r>
            <a:r>
              <a:rPr lang="en-US" sz="2400" dirty="0"/>
              <a:t>. </a:t>
            </a:r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</p:txBody>
      </p:sp>
      <p:pic>
        <p:nvPicPr>
          <p:cNvPr id="6" name="91dad2e6bf67d141e5953553756ba20d">
            <a:hlinkClick r:id="" action="ppaction://media"/>
            <a:extLst>
              <a:ext uri="{FF2B5EF4-FFF2-40B4-BE49-F238E27FC236}">
                <a16:creationId xmlns:a16="http://schemas.microsoft.com/office/drawing/2014/main" id="{0E51CE3C-1959-448B-983C-0C3C001047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4375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9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FEE3A9-BA06-4723-8DE2-552692CF5854}"/>
              </a:ext>
            </a:extLst>
          </p:cNvPr>
          <p:cNvSpPr txBox="1"/>
          <p:nvPr/>
        </p:nvSpPr>
        <p:spPr>
          <a:xfrm>
            <a:off x="1338416" y="2014563"/>
            <a:ext cx="391201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2400" b="1" dirty="0"/>
          </a:p>
          <a:p>
            <a:pPr algn="just"/>
            <a:r>
              <a:rPr lang="en-US" sz="2400" b="1" dirty="0" err="1"/>
              <a:t>Menggunakan</a:t>
            </a:r>
            <a:r>
              <a:rPr lang="en-US" sz="2400" b="1" dirty="0"/>
              <a:t> </a:t>
            </a:r>
            <a:r>
              <a:rPr lang="en-US" sz="2400" b="1" dirty="0" err="1"/>
              <a:t>kombinasi</a:t>
            </a:r>
            <a:r>
              <a:rPr lang="en-US" sz="2400" b="1" dirty="0"/>
              <a:t> </a:t>
            </a:r>
            <a:r>
              <a:rPr lang="en-US" sz="2400" b="1" dirty="0" err="1"/>
              <a:t>berbagai</a:t>
            </a:r>
            <a:r>
              <a:rPr lang="en-US" sz="2400" b="1" dirty="0"/>
              <a:t> </a:t>
            </a:r>
            <a:r>
              <a:rPr lang="en-US" sz="2400" b="1" dirty="0" err="1"/>
              <a:t>arah</a:t>
            </a:r>
            <a:r>
              <a:rPr lang="en-US" sz="2400" b="1" dirty="0"/>
              <a:t> garis</a:t>
            </a:r>
            <a:r>
              <a:rPr lang="en-US" sz="2400" dirty="0"/>
              <a:t> (</a:t>
            </a:r>
            <a:r>
              <a:rPr lang="en-US" sz="2400" dirty="0" err="1"/>
              <a:t>misalnya</a:t>
            </a:r>
            <a:r>
              <a:rPr lang="en-US" sz="2400" dirty="0"/>
              <a:t> diagonal, </a:t>
            </a:r>
            <a:r>
              <a:rPr lang="en-US" sz="2400" dirty="0" err="1"/>
              <a:t>melingkar</a:t>
            </a:r>
            <a:r>
              <a:rPr lang="en-US" sz="2400" dirty="0"/>
              <a:t>, </a:t>
            </a:r>
            <a:r>
              <a:rPr lang="en-US" sz="2400" dirty="0" err="1"/>
              <a:t>silang</a:t>
            </a:r>
            <a:r>
              <a:rPr lang="en-US" sz="2400" dirty="0"/>
              <a:t>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acak</a:t>
            </a:r>
            <a:r>
              <a:rPr lang="en-US" sz="2400" dirty="0"/>
              <a:t>).</a:t>
            </a:r>
          </a:p>
          <a:p>
            <a:pPr algn="just"/>
            <a:endParaRPr lang="en-US" sz="2400" b="1" dirty="0"/>
          </a:p>
          <a:p>
            <a:pPr algn="just"/>
            <a:r>
              <a:rPr lang="en-US" sz="2400" b="1" dirty="0" err="1"/>
              <a:t>Perubahan</a:t>
            </a:r>
            <a:r>
              <a:rPr lang="en-US" sz="2400" b="1" dirty="0"/>
              <a:t> </a:t>
            </a:r>
            <a:r>
              <a:rPr lang="en-US" sz="2400" b="1" dirty="0" err="1"/>
              <a:t>tekanan</a:t>
            </a:r>
            <a:r>
              <a:rPr lang="en-US" sz="2400" b="1" dirty="0"/>
              <a:t> </a:t>
            </a:r>
            <a:r>
              <a:rPr lang="en-US" sz="2400" b="1" dirty="0" err="1"/>
              <a:t>pensil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alat</a:t>
            </a:r>
            <a:r>
              <a:rPr lang="en-US" sz="2400" b="1" dirty="0"/>
              <a:t> </a:t>
            </a:r>
            <a:r>
              <a:rPr lang="en-US" sz="2400" b="1" dirty="0" err="1"/>
              <a:t>gambar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menghasilkan</a:t>
            </a:r>
            <a:r>
              <a:rPr lang="en-US" sz="2400" dirty="0"/>
              <a:t> </a:t>
            </a:r>
            <a:r>
              <a:rPr lang="en-US" sz="2400" dirty="0" err="1"/>
              <a:t>gradasi</a:t>
            </a:r>
            <a:r>
              <a:rPr lang="en-US" sz="2400" dirty="0"/>
              <a:t> </a:t>
            </a:r>
            <a:r>
              <a:rPr lang="en-US" sz="2400" dirty="0" err="1"/>
              <a:t>halus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terang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gelap</a:t>
            </a:r>
            <a:r>
              <a:rPr lang="en-US" sz="2400" dirty="0"/>
              <a:t>.</a:t>
            </a:r>
          </a:p>
          <a:p>
            <a:pPr algn="just"/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3059F5-1264-4D5A-A8D7-B56524B7BF00}"/>
              </a:ext>
            </a:extLst>
          </p:cNvPr>
          <p:cNvSpPr txBox="1"/>
          <p:nvPr/>
        </p:nvSpPr>
        <p:spPr>
          <a:xfrm>
            <a:off x="843118" y="962633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/>
              <a:t>Ciri-ciri</a:t>
            </a:r>
            <a:r>
              <a:rPr lang="en-US" sz="3200" b="1" dirty="0"/>
              <a:t> </a:t>
            </a:r>
            <a:r>
              <a:rPr lang="en-US" sz="3200" b="1" dirty="0" err="1"/>
              <a:t>Arsiran</a:t>
            </a:r>
            <a:r>
              <a:rPr lang="en-US" sz="3200" b="1" dirty="0"/>
              <a:t> </a:t>
            </a:r>
            <a:r>
              <a:rPr lang="en-US" sz="3200" b="1" dirty="0" err="1"/>
              <a:t>Lanjut</a:t>
            </a:r>
            <a:r>
              <a:rPr lang="en-US" sz="3200" b="1" dirty="0"/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3A2786-6831-467B-A86D-BFEB8A0A1A36}"/>
              </a:ext>
            </a:extLst>
          </p:cNvPr>
          <p:cNvSpPr txBox="1"/>
          <p:nvPr/>
        </p:nvSpPr>
        <p:spPr>
          <a:xfrm>
            <a:off x="7074310" y="2383895"/>
            <a:ext cx="377927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/>
              <a:t>Pengulangan</a:t>
            </a:r>
            <a:r>
              <a:rPr lang="en-US" sz="2400" b="1" dirty="0"/>
              <a:t> dan </a:t>
            </a:r>
            <a:r>
              <a:rPr lang="en-US" sz="2400" b="1" dirty="0" err="1"/>
              <a:t>penumpukan</a:t>
            </a:r>
            <a:r>
              <a:rPr lang="en-US" sz="2400" b="1" dirty="0"/>
              <a:t> garis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menambah</a:t>
            </a:r>
            <a:r>
              <a:rPr lang="en-US" sz="2400" dirty="0"/>
              <a:t> </a:t>
            </a:r>
            <a:r>
              <a:rPr lang="en-US" sz="2400" dirty="0" err="1"/>
              <a:t>kedalaman</a:t>
            </a:r>
            <a:r>
              <a:rPr lang="en-US" sz="2400" dirty="0"/>
              <a:t> dan </a:t>
            </a:r>
            <a:r>
              <a:rPr lang="en-US" sz="2400" dirty="0" err="1"/>
              <a:t>dimensi</a:t>
            </a:r>
            <a:r>
              <a:rPr lang="en-US" sz="2400" dirty="0"/>
              <a:t>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 err="1"/>
              <a:t>Dipadukan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b="1" dirty="0" err="1"/>
              <a:t>teknik</a:t>
            </a:r>
            <a:r>
              <a:rPr lang="en-US" sz="2400" b="1" dirty="0"/>
              <a:t> smudging (</a:t>
            </a:r>
            <a:r>
              <a:rPr lang="en-US" sz="2400" b="1" dirty="0" err="1"/>
              <a:t>penghalusan</a:t>
            </a:r>
            <a:r>
              <a:rPr lang="en-US" sz="2400" b="1" dirty="0"/>
              <a:t>)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transisi</a:t>
            </a:r>
            <a:r>
              <a:rPr lang="en-US" sz="2400" dirty="0"/>
              <a:t> </a:t>
            </a:r>
            <a:r>
              <a:rPr lang="en-US" sz="2400" dirty="0" err="1"/>
              <a:t>lembut</a:t>
            </a:r>
            <a:r>
              <a:rPr lang="en-US" sz="2400" dirty="0"/>
              <a:t>.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CB3F7832-4425-4CD0-B481-C191D9EBDE98}"/>
              </a:ext>
            </a:extLst>
          </p:cNvPr>
          <p:cNvSpPr/>
          <p:nvPr/>
        </p:nvSpPr>
        <p:spPr>
          <a:xfrm>
            <a:off x="1053281" y="2748066"/>
            <a:ext cx="196645" cy="231107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B9AE0FDF-16E1-49D0-9544-4250545D2FBB}"/>
              </a:ext>
            </a:extLst>
          </p:cNvPr>
          <p:cNvSpPr/>
          <p:nvPr/>
        </p:nvSpPr>
        <p:spPr>
          <a:xfrm>
            <a:off x="1053281" y="4498258"/>
            <a:ext cx="196645" cy="231107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EA4B0C92-B7CE-4F50-805F-1E95CD38BFC1}"/>
              </a:ext>
            </a:extLst>
          </p:cNvPr>
          <p:cNvSpPr/>
          <p:nvPr/>
        </p:nvSpPr>
        <p:spPr>
          <a:xfrm>
            <a:off x="6744931" y="2748066"/>
            <a:ext cx="196645" cy="231107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B8400F6B-A6D9-4746-9D17-7CBA49926889}"/>
              </a:ext>
            </a:extLst>
          </p:cNvPr>
          <p:cNvSpPr/>
          <p:nvPr/>
        </p:nvSpPr>
        <p:spPr>
          <a:xfrm>
            <a:off x="6744931" y="4498258"/>
            <a:ext cx="196645" cy="231107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6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FC33ED-425C-4E91-BEBC-8CC24489F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99" y="0"/>
            <a:ext cx="3844241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2D9E02-ECD4-4F7A-9CA7-E4E512E67218}"/>
              </a:ext>
            </a:extLst>
          </p:cNvPr>
          <p:cNvSpPr txBox="1"/>
          <p:nvPr/>
        </p:nvSpPr>
        <p:spPr>
          <a:xfrm>
            <a:off x="1163809" y="2068360"/>
            <a:ext cx="609845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Cross-hatching </a:t>
            </a:r>
            <a:r>
              <a:rPr lang="en-US" sz="2400" b="1" dirty="0" err="1"/>
              <a:t>kompleks</a:t>
            </a:r>
            <a:r>
              <a:rPr lang="en-US" sz="2400" dirty="0"/>
              <a:t> → </a:t>
            </a:r>
            <a:r>
              <a:rPr lang="en-US" sz="2400" dirty="0" err="1"/>
              <a:t>Arsiran</a:t>
            </a:r>
            <a:r>
              <a:rPr lang="en-US" sz="2400" dirty="0"/>
              <a:t> </a:t>
            </a:r>
            <a:r>
              <a:rPr lang="en-US" sz="2400" dirty="0" err="1"/>
              <a:t>silang</a:t>
            </a:r>
            <a:r>
              <a:rPr lang="en-US" sz="2400" dirty="0"/>
              <a:t> </a:t>
            </a:r>
            <a:r>
              <a:rPr lang="en-US" sz="2400" dirty="0" err="1"/>
              <a:t>berlapis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arah</a:t>
            </a:r>
            <a:r>
              <a:rPr lang="en-US" sz="2400" dirty="0"/>
              <a:t> dan </a:t>
            </a:r>
            <a:r>
              <a:rPr lang="en-US" sz="2400" dirty="0" err="1"/>
              <a:t>intensitas</a:t>
            </a:r>
            <a:r>
              <a:rPr lang="en-US" sz="2400" dirty="0"/>
              <a:t> </a:t>
            </a:r>
            <a:r>
              <a:rPr lang="en-US" sz="2400" dirty="0" err="1"/>
              <a:t>berbeda</a:t>
            </a:r>
            <a:r>
              <a:rPr lang="en-US" sz="2400" dirty="0"/>
              <a:t>.</a:t>
            </a:r>
          </a:p>
          <a:p>
            <a:endParaRPr lang="en-US" sz="2400" b="1" dirty="0"/>
          </a:p>
          <a:p>
            <a:r>
              <a:rPr lang="en-US" sz="2400" b="1" dirty="0"/>
              <a:t>Stippling </a:t>
            </a:r>
            <a:r>
              <a:rPr lang="en-US" sz="2400" b="1" dirty="0" err="1"/>
              <a:t>lanjut</a:t>
            </a:r>
            <a:r>
              <a:rPr lang="en-US" sz="2400" dirty="0"/>
              <a:t> →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kerapatan</a:t>
            </a:r>
            <a:r>
              <a:rPr lang="en-US" sz="2400" dirty="0"/>
              <a:t> </a:t>
            </a:r>
            <a:r>
              <a:rPr lang="en-US" sz="2400" dirty="0" err="1"/>
              <a:t>bervariasi</a:t>
            </a:r>
            <a:r>
              <a:rPr lang="en-US" sz="2400" dirty="0"/>
              <a:t>.</a:t>
            </a:r>
          </a:p>
          <a:p>
            <a:endParaRPr lang="en-US" sz="2400" b="1" dirty="0"/>
          </a:p>
          <a:p>
            <a:r>
              <a:rPr lang="en-US" sz="2400" b="1" dirty="0"/>
              <a:t>Contour hatching</a:t>
            </a:r>
            <a:r>
              <a:rPr lang="en-US" sz="2400" dirty="0"/>
              <a:t> → </a:t>
            </a:r>
            <a:r>
              <a:rPr lang="en-US" sz="2400" dirty="0" err="1"/>
              <a:t>Mengikuti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objek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menegaskan</a:t>
            </a:r>
            <a:r>
              <a:rPr lang="en-US" sz="2400" dirty="0"/>
              <a:t> volume.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7A6A15-CA67-4FBA-9168-A6EEEE7426CE}"/>
              </a:ext>
            </a:extLst>
          </p:cNvPr>
          <p:cNvSpPr txBox="1"/>
          <p:nvPr/>
        </p:nvSpPr>
        <p:spPr>
          <a:xfrm>
            <a:off x="1163809" y="545380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/>
              <a:t>Jenis-jenis</a:t>
            </a:r>
            <a:r>
              <a:rPr lang="en-US" sz="3200" b="1" dirty="0"/>
              <a:t> Teknik </a:t>
            </a:r>
            <a:r>
              <a:rPr lang="en-US" sz="3200" b="1" dirty="0" err="1"/>
              <a:t>Arsiran</a:t>
            </a:r>
            <a:r>
              <a:rPr lang="en-US" sz="3200" b="1" dirty="0"/>
              <a:t> </a:t>
            </a:r>
            <a:r>
              <a:rPr lang="en-US" sz="3200" b="1" dirty="0" err="1"/>
              <a:t>Lanjut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73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2635E2-283A-4A92-AD9D-85C0CF473593}"/>
              </a:ext>
            </a:extLst>
          </p:cNvPr>
          <p:cNvSpPr txBox="1"/>
          <p:nvPr/>
        </p:nvSpPr>
        <p:spPr>
          <a:xfrm>
            <a:off x="1216551" y="2459504"/>
            <a:ext cx="54753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Random hatching</a:t>
            </a:r>
            <a:r>
              <a:rPr lang="en-US" sz="2400" dirty="0"/>
              <a:t> → garis </a:t>
            </a:r>
            <a:r>
              <a:rPr lang="en-US" sz="2400" dirty="0" err="1"/>
              <a:t>acak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efek</a:t>
            </a:r>
            <a:r>
              <a:rPr lang="en-US" sz="2400" dirty="0"/>
              <a:t> </a:t>
            </a:r>
            <a:r>
              <a:rPr lang="en-US" sz="2400" dirty="0" err="1"/>
              <a:t>tekstur</a:t>
            </a:r>
            <a:r>
              <a:rPr lang="en-US" sz="2400" dirty="0"/>
              <a:t> natural.</a:t>
            </a:r>
          </a:p>
          <a:p>
            <a:endParaRPr lang="en-US" sz="2400" b="1" dirty="0"/>
          </a:p>
          <a:p>
            <a:r>
              <a:rPr lang="en-US" sz="2400" b="1" dirty="0"/>
              <a:t>Graded shading</a:t>
            </a:r>
            <a:r>
              <a:rPr lang="en-US" sz="2400" dirty="0"/>
              <a:t> → </a:t>
            </a:r>
            <a:r>
              <a:rPr lang="en-US" sz="2400" dirty="0" err="1"/>
              <a:t>peralihan</a:t>
            </a:r>
            <a:r>
              <a:rPr lang="en-US" sz="2400" dirty="0"/>
              <a:t> </a:t>
            </a:r>
            <a:r>
              <a:rPr lang="en-US" sz="2400" dirty="0" err="1"/>
              <a:t>halus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terang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gelap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tekanan</a:t>
            </a:r>
            <a:r>
              <a:rPr lang="en-US" sz="2400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FF3B5C-E598-4DF3-9F3C-2A4AC9564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780" y="0"/>
            <a:ext cx="3914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6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178767F-1021-48D8-9298-A98C1011F4DF}"/>
              </a:ext>
            </a:extLst>
          </p:cNvPr>
          <p:cNvSpPr txBox="1"/>
          <p:nvPr/>
        </p:nvSpPr>
        <p:spPr>
          <a:xfrm>
            <a:off x="910713" y="1973430"/>
            <a:ext cx="609845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sz="2400" dirty="0"/>
          </a:p>
          <a:p>
            <a:r>
              <a:rPr lang="sv-SE" sz="2400" dirty="0"/>
              <a:t>Menampilkan </a:t>
            </a:r>
            <a:r>
              <a:rPr lang="sv-SE" sz="2400" b="1" dirty="0"/>
              <a:t>realitas bentuk dan cahaya</a:t>
            </a:r>
            <a:r>
              <a:rPr lang="sv-SE" sz="2400" dirty="0"/>
              <a:t>.</a:t>
            </a:r>
          </a:p>
          <a:p>
            <a:endParaRPr lang="sv-SE" sz="2400" dirty="0"/>
          </a:p>
          <a:p>
            <a:r>
              <a:rPr lang="sv-SE" sz="2400" dirty="0"/>
              <a:t>Menunjukkan </a:t>
            </a:r>
            <a:r>
              <a:rPr lang="sv-SE" sz="2400" b="1" dirty="0"/>
              <a:t>tekstur material</a:t>
            </a:r>
            <a:r>
              <a:rPr lang="sv-SE" sz="2400" dirty="0"/>
              <a:t> (kulit, kain, logam, dsb.).</a:t>
            </a:r>
          </a:p>
          <a:p>
            <a:endParaRPr lang="sv-SE" sz="2400" dirty="0"/>
          </a:p>
          <a:p>
            <a:r>
              <a:rPr lang="sv-SE" sz="2400" dirty="0"/>
              <a:t>Memberi </a:t>
            </a:r>
            <a:r>
              <a:rPr lang="sv-SE" sz="2400" b="1" dirty="0"/>
              <a:t>kesan tiga dimensi (3D)</a:t>
            </a:r>
            <a:r>
              <a:rPr lang="sv-SE" sz="2400" dirty="0"/>
              <a:t> pada objek gambar.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90B7-66C4-4CD2-9813-0A19AD930689}"/>
              </a:ext>
            </a:extLst>
          </p:cNvPr>
          <p:cNvSpPr txBox="1"/>
          <p:nvPr/>
        </p:nvSpPr>
        <p:spPr>
          <a:xfrm>
            <a:off x="910713" y="781353"/>
            <a:ext cx="60984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 dirty="0"/>
              <a:t>Tujuan Arsiran Lanjut 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99AA92-6504-45F2-A04C-D8119BE03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759" y="0"/>
            <a:ext cx="3844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77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C600FD-58F8-43BF-8677-4FDF3E09E68F}"/>
              </a:ext>
            </a:extLst>
          </p:cNvPr>
          <p:cNvSpPr txBox="1"/>
          <p:nvPr/>
        </p:nvSpPr>
        <p:spPr>
          <a:xfrm>
            <a:off x="609600" y="3185652"/>
            <a:ext cx="4036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Bahan</a:t>
            </a:r>
            <a:r>
              <a:rPr lang="en-US" sz="2400" b="1" dirty="0"/>
              <a:t> Latihan Gambar </a:t>
            </a:r>
          </a:p>
          <a:p>
            <a:r>
              <a:rPr lang="en-US" sz="2400" b="1" dirty="0" err="1"/>
              <a:t>Bentuk</a:t>
            </a:r>
            <a:r>
              <a:rPr lang="en-US" sz="2400" b="1" dirty="0"/>
              <a:t> Still Life </a:t>
            </a:r>
            <a:r>
              <a:rPr lang="en-US" sz="2400" b="1" dirty="0" err="1"/>
              <a:t>Arsiran</a:t>
            </a:r>
            <a:r>
              <a:rPr lang="en-US" sz="2400" b="1" dirty="0"/>
              <a:t> </a:t>
            </a:r>
            <a:r>
              <a:rPr lang="en-US" sz="2400" b="1" dirty="0" err="1"/>
              <a:t>Lanjut</a:t>
            </a:r>
            <a:r>
              <a:rPr lang="en-US" sz="2400" b="1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726B2B-614A-4FF9-82FC-5343A0283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671" y="-1"/>
            <a:ext cx="6902245" cy="690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804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191</Words>
  <Application>Microsoft Office PowerPoint</Application>
  <PresentationFormat>Widescreen</PresentationFormat>
  <Paragraphs>28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Aharoni</vt:lpstr>
      <vt:lpstr>Arial</vt:lpstr>
      <vt:lpstr>Calibri</vt:lpstr>
      <vt:lpstr>Calibri Light</vt:lpstr>
      <vt:lpstr>Office Theme</vt:lpstr>
      <vt:lpstr>TEKNIK  ARSIRAN  LANJUT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TEKNIK  ARSIRAN  LANJUT</dc:title>
  <dc:creator>Ade M</dc:creator>
  <cp:lastModifiedBy>Ade M</cp:lastModifiedBy>
  <cp:revision>3</cp:revision>
  <dcterms:created xsi:type="dcterms:W3CDTF">2025-10-19T17:48:37Z</dcterms:created>
  <dcterms:modified xsi:type="dcterms:W3CDTF">2025-10-19T18:03:53Z</dcterms:modified>
</cp:coreProperties>
</file>