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03" r:id="rId3"/>
    <p:sldId id="342" r:id="rId4"/>
    <p:sldId id="347" r:id="rId5"/>
    <p:sldId id="343" r:id="rId6"/>
    <p:sldId id="330" r:id="rId7"/>
    <p:sldId id="345" r:id="rId8"/>
    <p:sldId id="344" r:id="rId9"/>
    <p:sldId id="346" r:id="rId10"/>
    <p:sldId id="300" r:id="rId11"/>
  </p:sldIdLst>
  <p:sldSz cx="9144000" cy="6858000" type="screen4x3"/>
  <p:notesSz cx="7045325" cy="9345613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2kATbn2LHsWASrdnwvUgHQ==" hashData="36FS5M0LkYGKbpnGc93JBXzaNTQ="/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71" d="100"/>
          <a:sy n="71" d="100"/>
        </p:scale>
        <p:origin x="-12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164165" y="601577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1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 userDrawn="1"/>
        </p:nvSpPr>
        <p:spPr bwMode="auto">
          <a:xfrm>
            <a:off x="251520" y="6237312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technet.microsoft.com/en-us/library/ms174400(v=sql.105).aspx" TargetMode="External"/><Relationship Id="rId13" Type="http://schemas.openxmlformats.org/officeDocument/2006/relationships/hyperlink" Target="https://technet.microsoft.com/en-us/library/ms189527(v=sql.105).aspx" TargetMode="External"/><Relationship Id="rId3" Type="http://schemas.openxmlformats.org/officeDocument/2006/relationships/hyperlink" Target="https://technet.microsoft.com/en-us/library/ms174383(v=sql.105).aspx" TargetMode="External"/><Relationship Id="rId7" Type="http://schemas.openxmlformats.org/officeDocument/2006/relationships/hyperlink" Target="https://technet.microsoft.com/en-us/library/ms186862(v=sql.105).aspx" TargetMode="External"/><Relationship Id="rId12" Type="http://schemas.openxmlformats.org/officeDocument/2006/relationships/hyperlink" Target="https://technet.microsoft.com/en-us/library/ms178660(v=sql.105).aspx" TargetMode="External"/><Relationship Id="rId2" Type="http://schemas.openxmlformats.org/officeDocument/2006/relationships/hyperlink" Target="https://technet.microsoft.com/en-us/library/ms177601(v=sql.105).asp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echnet.microsoft.com/en-us/library/ms180040(v=sql.105).aspx" TargetMode="External"/><Relationship Id="rId11" Type="http://schemas.openxmlformats.org/officeDocument/2006/relationships/hyperlink" Target="https://technet.microsoft.com/en-us/library/ms177827(v=sql.105).aspx" TargetMode="External"/><Relationship Id="rId5" Type="http://schemas.openxmlformats.org/officeDocument/2006/relationships/hyperlink" Target="https://technet.microsoft.com/en-us/library/ms190329(v=sql.105).aspx" TargetMode="External"/><Relationship Id="rId10" Type="http://schemas.openxmlformats.org/officeDocument/2006/relationships/hyperlink" Target="https://technet.microsoft.com/en-us/library/ms180055(v=sql.105).aspx" TargetMode="External"/><Relationship Id="rId4" Type="http://schemas.openxmlformats.org/officeDocument/2006/relationships/hyperlink" Target="https://technet.microsoft.com/en-us/library/ms187748(v=sql.105).aspx" TargetMode="External"/><Relationship Id="rId9" Type="http://schemas.openxmlformats.org/officeDocument/2006/relationships/hyperlink" Target="https://technet.microsoft.com/en-us/library/ms177532(v=sql.105).aspx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STRING FUNCTION, CAST, CONVERT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STRING FUNCTION SQL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STRING FUNCTION</a:t>
            </a:r>
            <a:r>
              <a:rPr lang="id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digunakan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memanipulasi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string, kata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kalimat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operator string 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Left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mencari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kiri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Right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mencari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kanan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Substring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mencari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ditengan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Replace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mengganti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kata yang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diinginkan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91904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BEBERAPA STRING FUNCTION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8382797"/>
              </p:ext>
            </p:extLst>
          </p:nvPr>
        </p:nvGraphicFramePr>
        <p:xfrm>
          <a:off x="457200" y="1844824"/>
          <a:ext cx="8229600" cy="185928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743200"/>
                <a:gridCol w="2743200"/>
                <a:gridCol w="2743200"/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u="none" strike="noStrike" dirty="0">
                          <a:effectLst/>
                          <a:hlinkClick r:id="rId2"/>
                        </a:rPr>
                        <a:t>LEFT</a:t>
                      </a:r>
                      <a:endParaRPr lang="en-US" dirty="0">
                        <a:solidFill>
                          <a:srgbClr val="2A2A2A"/>
                        </a:solidFill>
                        <a:effectLst/>
                      </a:endParaRPr>
                    </a:p>
                  </a:txBody>
                  <a:tcPr marL="76200" marR="76200" marT="95250" marB="952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u="none" strike="noStrike">
                          <a:effectLst/>
                          <a:hlinkClick r:id="rId3"/>
                        </a:rPr>
                        <a:t>REPLICATE</a:t>
                      </a:r>
                      <a:endParaRPr lang="en-US">
                        <a:solidFill>
                          <a:srgbClr val="2A2A2A"/>
                        </a:solidFill>
                        <a:effectLst/>
                      </a:endParaRPr>
                    </a:p>
                  </a:txBody>
                  <a:tcPr marL="76200" marR="76200" marT="95250" marB="952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u="none" strike="noStrike" dirty="0">
                          <a:effectLst/>
                          <a:hlinkClick r:id="rId4"/>
                        </a:rPr>
                        <a:t>SUBSTRING</a:t>
                      </a:r>
                      <a:endParaRPr lang="en-US" dirty="0">
                        <a:solidFill>
                          <a:srgbClr val="2A2A2A"/>
                        </a:solidFill>
                        <a:effectLst/>
                      </a:endParaRPr>
                    </a:p>
                  </a:txBody>
                  <a:tcPr marL="76200" marR="76200" marT="95250" marB="95250"/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u="none" strike="noStrike">
                          <a:effectLst/>
                          <a:hlinkClick r:id="rId5"/>
                        </a:rPr>
                        <a:t>LEN</a:t>
                      </a:r>
                      <a:endParaRPr lang="en-US">
                        <a:solidFill>
                          <a:srgbClr val="2A2A2A"/>
                        </a:solidFill>
                        <a:effectLst/>
                      </a:endParaRPr>
                    </a:p>
                  </a:txBody>
                  <a:tcPr marL="76200" marR="76200" marT="95250" marB="952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u="none" strike="noStrike">
                          <a:effectLst/>
                          <a:hlinkClick r:id="rId6"/>
                        </a:rPr>
                        <a:t>REVERSE</a:t>
                      </a:r>
                      <a:endParaRPr lang="en-US">
                        <a:solidFill>
                          <a:srgbClr val="2A2A2A"/>
                        </a:solidFill>
                        <a:effectLst/>
                      </a:endParaRPr>
                    </a:p>
                  </a:txBody>
                  <a:tcPr marL="76200" marR="76200" marT="95250" marB="9525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none" strike="noStrike" dirty="0" smtClean="0">
                          <a:effectLst/>
                          <a:hlinkClick r:id="rId7"/>
                        </a:rPr>
                        <a:t>REPLACE</a:t>
                      </a:r>
                      <a:endParaRPr lang="en-US" dirty="0">
                        <a:solidFill>
                          <a:srgbClr val="2A2A2A"/>
                        </a:solidFill>
                        <a:effectLst/>
                      </a:endParaRPr>
                    </a:p>
                  </a:txBody>
                  <a:tcPr marL="76200" marR="76200" marT="95250" marB="95250"/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u="none" strike="noStrike">
                          <a:effectLst/>
                          <a:hlinkClick r:id="rId8"/>
                        </a:rPr>
                        <a:t>LOWER</a:t>
                      </a:r>
                      <a:endParaRPr lang="en-US">
                        <a:solidFill>
                          <a:srgbClr val="2A2A2A"/>
                        </a:solidFill>
                        <a:effectLst/>
                      </a:endParaRPr>
                    </a:p>
                  </a:txBody>
                  <a:tcPr marL="76200" marR="76200" marT="95250" marB="952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u="none" strike="noStrike">
                          <a:effectLst/>
                          <a:hlinkClick r:id="rId9"/>
                        </a:rPr>
                        <a:t>RIGHT</a:t>
                      </a:r>
                      <a:endParaRPr lang="en-US">
                        <a:solidFill>
                          <a:srgbClr val="2A2A2A"/>
                        </a:solidFill>
                        <a:effectLst/>
                      </a:endParaRPr>
                    </a:p>
                  </a:txBody>
                  <a:tcPr marL="76200" marR="76200" marT="95250" marB="952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u="none" strike="noStrike" dirty="0">
                          <a:effectLst/>
                          <a:hlinkClick r:id="rId10"/>
                        </a:rPr>
                        <a:t>UPPER</a:t>
                      </a:r>
                      <a:endParaRPr lang="en-US" dirty="0">
                        <a:solidFill>
                          <a:srgbClr val="2A2A2A"/>
                        </a:solidFill>
                        <a:effectLst/>
                      </a:endParaRPr>
                    </a:p>
                  </a:txBody>
                  <a:tcPr marL="76200" marR="76200" marT="95250" marB="95250"/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u="none" strike="noStrike">
                          <a:effectLst/>
                          <a:hlinkClick r:id="rId11"/>
                        </a:rPr>
                        <a:t>LTRIM</a:t>
                      </a:r>
                      <a:endParaRPr lang="en-US">
                        <a:solidFill>
                          <a:srgbClr val="2A2A2A"/>
                        </a:solidFill>
                        <a:effectLst/>
                      </a:endParaRPr>
                    </a:p>
                  </a:txBody>
                  <a:tcPr marL="76200" marR="76200" marT="95250" marB="952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u="none" strike="noStrike">
                          <a:effectLst/>
                          <a:hlinkClick r:id="rId12"/>
                        </a:rPr>
                        <a:t>RTRIM</a:t>
                      </a:r>
                      <a:endParaRPr lang="en-US">
                        <a:solidFill>
                          <a:srgbClr val="2A2A2A"/>
                        </a:solidFill>
                        <a:effectLst/>
                      </a:endParaRPr>
                    </a:p>
                  </a:txBody>
                  <a:tcPr marL="76200" marR="76200" marT="95250" marB="9525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effectLst/>
                        </a:rPr>
                        <a:t> </a:t>
                      </a:r>
                      <a:r>
                        <a:rPr lang="en-US" u="none" strike="noStrike" dirty="0" smtClean="0">
                          <a:effectLst/>
                          <a:hlinkClick r:id="rId13"/>
                        </a:rPr>
                        <a:t>STR</a:t>
                      </a:r>
                      <a:endParaRPr lang="en-US" dirty="0" smtClean="0">
                        <a:solidFill>
                          <a:srgbClr val="2A2A2A"/>
                        </a:solidFill>
                        <a:effectLst/>
                      </a:endParaRPr>
                    </a:p>
                  </a:txBody>
                  <a:tcPr marL="76200" marR="76200" marT="95250" marB="9525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856059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PENGERTIAN BEBERAPA STRING FUNCTION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772816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Left,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berfungsi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mengambil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sebelah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kiri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Right,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berfungsi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mengambil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sebelah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kanan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Substring,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berfungsi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mengambil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di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tengah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Len,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Menghitung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jumlah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Lower,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Menjadikan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huruf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kecil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Upper,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Menjadikan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huruf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Replace,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Mengubah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huruf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16268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penggunaan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String Function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entuk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penulisan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1560" y="2541546"/>
            <a:ext cx="6336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LEFT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CustomerName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, 5)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AS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Nama_Customer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Customers;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12395" y="3415117"/>
            <a:ext cx="52557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RIGHT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>
                <a:solidFill>
                  <a:srgbClr val="A52A2A"/>
                </a:solidFill>
                <a:latin typeface="Consolas"/>
              </a:rPr>
              <a:t>'SQL Tutorial'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, 3)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AS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 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Nama_Customer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;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33609" y="4346467"/>
            <a:ext cx="55421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SUBSTRING(</a:t>
            </a:r>
            <a:r>
              <a:rPr lang="en-US" dirty="0">
                <a:solidFill>
                  <a:srgbClr val="A52A2A"/>
                </a:solidFill>
                <a:latin typeface="Consolas"/>
              </a:rPr>
              <a:t>'SQL Tutorial'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, 1, 3)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AS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Nama_entitas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;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25615" y="5157192"/>
            <a:ext cx="6048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REPLACE(</a:t>
            </a:r>
            <a:r>
              <a:rPr lang="en-US" dirty="0">
                <a:solidFill>
                  <a:srgbClr val="A52A2A"/>
                </a:solidFill>
                <a:latin typeface="Consolas"/>
              </a:rPr>
              <a:t>'SQL Tutorial'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, </a:t>
            </a:r>
            <a:r>
              <a:rPr lang="en-US" dirty="0">
                <a:solidFill>
                  <a:srgbClr val="A52A2A"/>
                </a:solidFill>
                <a:latin typeface="Consolas"/>
              </a:rPr>
              <a:t>'T'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, </a:t>
            </a:r>
            <a:r>
              <a:rPr lang="en-US" dirty="0">
                <a:solidFill>
                  <a:srgbClr val="A52A2A"/>
                </a:solidFill>
                <a:latin typeface="Consolas"/>
              </a:rPr>
              <a:t>'M'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);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26156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CAST &amp; CONVERT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Cast </a:t>
            </a:r>
            <a:r>
              <a:rPr lang="en-US" i="1" dirty="0" err="1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Convert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mengkonversi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ekspresi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tipe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lain.</a:t>
            </a:r>
          </a:p>
          <a:p>
            <a:pPr algn="just"/>
            <a:r>
              <a:rPr lang="en-US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Cast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Merupakan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Standar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ASCII,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bisa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digunakan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database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jenis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lain,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Sedangkan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Convert</a:t>
            </a:r>
            <a:r>
              <a:rPr lang="en-US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SQL 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Server</a:t>
            </a:r>
          </a:p>
          <a:p>
            <a:pPr algn="just"/>
            <a:endParaRPr lang="en-US" dirty="0" smtClean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Cast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mempunyai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style,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Sementara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Convert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Punya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Style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78300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Cast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" y="1916832"/>
            <a:ext cx="56166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onsolas"/>
              </a:rPr>
              <a:t>CAST(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expression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AS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data_type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(length)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)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851577"/>
              </p:ext>
            </p:extLst>
          </p:nvPr>
        </p:nvGraphicFramePr>
        <p:xfrm>
          <a:off x="450268" y="2562914"/>
          <a:ext cx="8229600" cy="2668276"/>
        </p:xfrm>
        <a:graphic>
          <a:graphicData uri="http://schemas.openxmlformats.org/drawingml/2006/table">
            <a:tbl>
              <a:tblPr/>
              <a:tblGrid>
                <a:gridCol w="2465255"/>
                <a:gridCol w="5764345"/>
              </a:tblGrid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Value</a:t>
                      </a: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Description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i="1">
                          <a:effectLst/>
                        </a:rPr>
                        <a:t>expression</a:t>
                      </a:r>
                      <a:endParaRPr lang="en-US" sz="170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Required. The value to convert to another data type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1189123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i="1">
                          <a:effectLst/>
                        </a:rPr>
                        <a:t>data_type</a:t>
                      </a:r>
                      <a:endParaRPr lang="en-US" sz="170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Required. The datatype to convert </a:t>
                      </a:r>
                      <a:r>
                        <a:rPr lang="en-US" sz="1700" i="1">
                          <a:effectLst/>
                        </a:rPr>
                        <a:t>expression</a:t>
                      </a:r>
                      <a:r>
                        <a:rPr lang="en-US" sz="1700">
                          <a:effectLst/>
                        </a:rPr>
                        <a:t> to. Can be one of the following: bigint, int, smallint, tinyint, bit, decimal, numeric, money, smallmoney, float, real, datetime, smalldatetime, char, varchar, text, nchar, nvarchar, ntext, binary, varbinary, or image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7069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i="1" dirty="0">
                          <a:effectLst/>
                        </a:rPr>
                        <a:t>(length)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Optional. The length of the resulting data type (for char, varchar, </a:t>
                      </a:r>
                      <a:r>
                        <a:rPr lang="en-US" sz="1700" dirty="0" err="1">
                          <a:effectLst/>
                        </a:rPr>
                        <a:t>nchar</a:t>
                      </a:r>
                      <a:r>
                        <a:rPr lang="en-US" sz="1700" dirty="0">
                          <a:effectLst/>
                        </a:rPr>
                        <a:t>, </a:t>
                      </a:r>
                      <a:r>
                        <a:rPr lang="en-US" sz="1700" dirty="0" err="1">
                          <a:effectLst/>
                        </a:rPr>
                        <a:t>nvarchar</a:t>
                      </a:r>
                      <a:r>
                        <a:rPr lang="en-US" sz="1700" dirty="0">
                          <a:effectLst/>
                        </a:rPr>
                        <a:t>, binary and </a:t>
                      </a:r>
                      <a:r>
                        <a:rPr lang="en-US" sz="1700" dirty="0" err="1">
                          <a:effectLst/>
                        </a:rPr>
                        <a:t>varbinary</a:t>
                      </a:r>
                      <a:r>
                        <a:rPr lang="en-US" sz="1700" dirty="0">
                          <a:effectLst/>
                        </a:rPr>
                        <a:t>)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247947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3600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Convert</a:t>
            </a:r>
            <a:endParaRPr lang="id-ID" sz="36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9200060"/>
              </p:ext>
            </p:extLst>
          </p:nvPr>
        </p:nvGraphicFramePr>
        <p:xfrm>
          <a:off x="539552" y="2344900"/>
          <a:ext cx="8229600" cy="3335345"/>
        </p:xfrm>
        <a:graphic>
          <a:graphicData uri="http://schemas.openxmlformats.org/drawingml/2006/table">
            <a:tbl>
              <a:tblPr/>
              <a:tblGrid>
                <a:gridCol w="2465255"/>
                <a:gridCol w="5764345"/>
              </a:tblGrid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Value</a:t>
                      </a: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Description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i="1">
                          <a:effectLst/>
                        </a:rPr>
                        <a:t>expression</a:t>
                      </a:r>
                      <a:endParaRPr lang="en-US" sz="170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Required. The value to convert to another data type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1189123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i="1">
                          <a:effectLst/>
                        </a:rPr>
                        <a:t>data_type</a:t>
                      </a:r>
                      <a:endParaRPr lang="en-US" sz="170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Required. The datatype to convert </a:t>
                      </a:r>
                      <a:r>
                        <a:rPr lang="en-US" sz="1700" i="1">
                          <a:effectLst/>
                        </a:rPr>
                        <a:t>expression</a:t>
                      </a:r>
                      <a:r>
                        <a:rPr lang="en-US" sz="1700">
                          <a:effectLst/>
                        </a:rPr>
                        <a:t> to. Can be one of the following: bigint, int, smallint, tinyint, bit, decimal, numeric, money, smallmoney, float, real, datetime, smalldatetime, char, varchar, text, nchar, nvarchar, ntext, binary, varbinary, or image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7069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i="1">
                          <a:effectLst/>
                        </a:rPr>
                        <a:t>(length)</a:t>
                      </a:r>
                      <a:endParaRPr lang="en-US" sz="170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Optional. The length of the resulting data type (for char, varchar, </a:t>
                      </a:r>
                      <a:r>
                        <a:rPr lang="en-US" sz="1700" dirty="0" err="1">
                          <a:effectLst/>
                        </a:rPr>
                        <a:t>nchar</a:t>
                      </a:r>
                      <a:r>
                        <a:rPr lang="en-US" sz="1700" dirty="0">
                          <a:effectLst/>
                        </a:rPr>
                        <a:t>, </a:t>
                      </a:r>
                      <a:r>
                        <a:rPr lang="en-US" sz="1700" dirty="0" err="1">
                          <a:effectLst/>
                        </a:rPr>
                        <a:t>nvarchar</a:t>
                      </a:r>
                      <a:r>
                        <a:rPr lang="en-US" sz="1700" dirty="0">
                          <a:effectLst/>
                        </a:rPr>
                        <a:t>, binary and </a:t>
                      </a:r>
                      <a:r>
                        <a:rPr lang="en-US" sz="1700" dirty="0" err="1">
                          <a:effectLst/>
                        </a:rPr>
                        <a:t>varbinary</a:t>
                      </a:r>
                      <a:r>
                        <a:rPr lang="en-US" sz="1700" dirty="0" smtClean="0">
                          <a:effectLst/>
                        </a:rPr>
                        <a:t>)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667069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i="1" dirty="0" smtClean="0">
                          <a:effectLst/>
                        </a:rPr>
                        <a:t>Style</a:t>
                      </a:r>
                      <a:endParaRPr lang="en-US" sz="1700" i="1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Optional.</a:t>
                      </a:r>
                      <a:r>
                        <a:rPr lang="en-US" sz="1700" baseline="0" dirty="0" smtClean="0">
                          <a:effectLst/>
                        </a:rPr>
                        <a:t> Output Data</a:t>
                      </a:r>
                      <a:endParaRPr lang="en-US" sz="1700" dirty="0" smtClean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1835840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CD"/>
                </a:solidFill>
                <a:latin typeface="Consolas"/>
              </a:rPr>
              <a:t>CONVERT (</a:t>
            </a:r>
            <a:r>
              <a:rPr lang="nn-NO" dirty="0" smtClean="0"/>
              <a:t>[</a:t>
            </a:r>
            <a:r>
              <a:rPr lang="nn-NO" dirty="0"/>
              <a:t>TYPE DATA</a:t>
            </a:r>
            <a:r>
              <a:rPr lang="nn-NO" dirty="0" smtClean="0"/>
              <a:t>] (</a:t>
            </a:r>
            <a:r>
              <a:rPr lang="nn-NO" dirty="0"/>
              <a:t>PanjangData), [Ekspresi], [Style</a:t>
            </a:r>
            <a:r>
              <a:rPr lang="nn-NO" dirty="0" smtClean="0"/>
              <a:t>] 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01353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penggunaan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</a:t>
            </a: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ast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&amp; Convert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</a:t>
            </a:r>
            <a:r>
              <a:rPr lang="en-US" sz="2400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entuk</a:t>
            </a:r>
            <a:r>
              <a:rPr lang="en-US" sz="2400" i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penulisan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en-US" sz="2400" i="1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1560" y="2541546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CD"/>
                </a:solidFill>
                <a:latin typeface="Consolas"/>
              </a:rPr>
              <a:t>CAST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([</a:t>
            </a:r>
            <a:r>
              <a:rPr lang="nn-NO" dirty="0"/>
              <a:t>Ekspresi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]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AS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[TYPE DATA ])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18456" y="2843644"/>
            <a:ext cx="7913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CAST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smtClean="0">
                <a:solidFill>
                  <a:srgbClr val="A52A2A"/>
                </a:solidFill>
                <a:latin typeface="Consolas"/>
              </a:rPr>
              <a:t>TGL_LAHIR 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AS</a:t>
            </a:r>
            <a:r>
              <a:rPr lang="en-US" dirty="0" smtClean="0">
                <a:solidFill>
                  <a:srgbClr val="A52A2A"/>
                </a:solidFill>
                <a:latin typeface="Consolas"/>
              </a:rPr>
              <a:t> VARCHAR) TANGGAL_LAHIR 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FROM </a:t>
            </a:r>
            <a:r>
              <a:rPr lang="en-US" dirty="0" smtClean="0">
                <a:latin typeface="Consolas"/>
              </a:rPr>
              <a:t>CUSTOMER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19327" y="3923202"/>
            <a:ext cx="7553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 CONVERT 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(</a:t>
            </a:r>
            <a:r>
              <a:rPr lang="en-US" dirty="0" smtClean="0">
                <a:solidFill>
                  <a:srgbClr val="A52A2A"/>
                </a:solidFill>
                <a:latin typeface="Consolas"/>
              </a:rPr>
              <a:t>VARCHAR(12),</a:t>
            </a:r>
            <a:r>
              <a:rPr lang="en-US" dirty="0">
                <a:solidFill>
                  <a:srgbClr val="A52A2A"/>
                </a:solidFill>
                <a:latin typeface="Consolas"/>
              </a:rPr>
              <a:t> </a:t>
            </a:r>
            <a:r>
              <a:rPr lang="en-US" dirty="0" smtClean="0">
                <a:solidFill>
                  <a:srgbClr val="A52A2A"/>
                </a:solidFill>
                <a:latin typeface="Consolas"/>
              </a:rPr>
              <a:t>TGL_LAHIR,</a:t>
            </a:r>
            <a:r>
              <a:rPr lang="en-US" dirty="0" smtClean="0">
                <a:latin typeface="Consolas"/>
              </a:rPr>
              <a:t>103</a:t>
            </a:r>
            <a:r>
              <a:rPr lang="en-US" dirty="0" smtClean="0">
                <a:solidFill>
                  <a:srgbClr val="A52A2A"/>
                </a:solidFill>
                <a:latin typeface="Consolas"/>
              </a:rPr>
              <a:t>) 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AS</a:t>
            </a:r>
            <a:r>
              <a:rPr lang="en-US" dirty="0" smtClean="0">
                <a:solidFill>
                  <a:srgbClr val="A52A2A"/>
                </a:solidFill>
                <a:latin typeface="Consolas"/>
              </a:rPr>
              <a:t> TANGGAL_LAHIR 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FROM </a:t>
            </a:r>
            <a:r>
              <a:rPr lang="en-US" dirty="0">
                <a:latin typeface="Consolas"/>
              </a:rPr>
              <a:t>CUSTOMER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18456" y="3567934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CD"/>
                </a:solidFill>
                <a:latin typeface="Consolas"/>
              </a:rPr>
              <a:t>CONVERT (</a:t>
            </a:r>
            <a:r>
              <a:rPr lang="nn-NO" dirty="0" smtClean="0"/>
              <a:t>[</a:t>
            </a:r>
            <a:r>
              <a:rPr lang="nn-NO" dirty="0"/>
              <a:t>TYPE DATA</a:t>
            </a:r>
            <a:r>
              <a:rPr lang="nn-NO" dirty="0" smtClean="0"/>
              <a:t>] (</a:t>
            </a:r>
            <a:r>
              <a:rPr lang="nn-NO" dirty="0"/>
              <a:t>PanjangData), [Ekspresi], [Style</a:t>
            </a:r>
            <a:r>
              <a:rPr lang="nn-NO" dirty="0" smtClean="0"/>
              <a:t>] )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11560" y="4764290"/>
            <a:ext cx="31683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DATE </a:t>
            </a:r>
            <a:r>
              <a:rPr lang="en-US" b="1" dirty="0" smtClean="0"/>
              <a:t>STYLE :</a:t>
            </a:r>
            <a:endParaRPr lang="en-US" i="1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dirty="0" smtClean="0"/>
              <a:t>101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 </a:t>
            </a:r>
            <a:r>
              <a:rPr lang="en-US" dirty="0"/>
              <a:t>[mm/</a:t>
            </a:r>
            <a:r>
              <a:rPr lang="en-US" dirty="0" err="1"/>
              <a:t>dd</a:t>
            </a:r>
            <a:r>
              <a:rPr lang="en-US" dirty="0"/>
              <a:t>/</a:t>
            </a:r>
            <a:r>
              <a:rPr lang="en-US" dirty="0" err="1"/>
              <a:t>yyyy</a:t>
            </a:r>
            <a:r>
              <a:rPr lang="en-US" dirty="0" smtClean="0"/>
              <a:t>]</a:t>
            </a:r>
          </a:p>
          <a:p>
            <a:r>
              <a:rPr lang="en-US" dirty="0"/>
              <a:t>102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[</a:t>
            </a:r>
            <a:r>
              <a:rPr lang="en-US" dirty="0"/>
              <a:t>yy.mm.dd</a:t>
            </a:r>
            <a:r>
              <a:rPr lang="en-US" dirty="0" smtClean="0"/>
              <a:t>]</a:t>
            </a:r>
          </a:p>
          <a:p>
            <a:r>
              <a:rPr lang="en-US" dirty="0"/>
              <a:t>103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[</a:t>
            </a:r>
            <a:r>
              <a:rPr lang="en-US" dirty="0" err="1"/>
              <a:t>dd</a:t>
            </a:r>
            <a:r>
              <a:rPr lang="en-US" dirty="0"/>
              <a:t>/mm/</a:t>
            </a:r>
            <a:r>
              <a:rPr lang="en-US" dirty="0" err="1"/>
              <a:t>yyyy</a:t>
            </a:r>
            <a:r>
              <a:rPr lang="en-US" dirty="0"/>
              <a:t>]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995936" y="5085184"/>
            <a:ext cx="3168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104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[</a:t>
            </a:r>
            <a:r>
              <a:rPr lang="en-US" dirty="0" err="1"/>
              <a:t>dd.mm.yy</a:t>
            </a:r>
            <a:r>
              <a:rPr lang="en-US" dirty="0" smtClean="0"/>
              <a:t>]</a:t>
            </a:r>
          </a:p>
          <a:p>
            <a:r>
              <a:rPr lang="en-US" dirty="0"/>
              <a:t>105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[</a:t>
            </a:r>
            <a:r>
              <a:rPr lang="en-US" dirty="0" err="1"/>
              <a:t>dd</a:t>
            </a:r>
            <a:r>
              <a:rPr lang="en-US" dirty="0"/>
              <a:t>-mm-</a:t>
            </a:r>
            <a:r>
              <a:rPr lang="en-US" dirty="0" err="1"/>
              <a:t>yy</a:t>
            </a:r>
            <a:r>
              <a:rPr lang="en-US" dirty="0"/>
              <a:t>]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8082640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3773</TotalTime>
  <Words>368</Words>
  <Application>Microsoft Office PowerPoint</Application>
  <PresentationFormat>On-screen Show (4:3)</PresentationFormat>
  <Paragraphs>85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530</cp:revision>
  <cp:lastPrinted>2017-08-29T02:54:51Z</cp:lastPrinted>
  <dcterms:created xsi:type="dcterms:W3CDTF">2010-04-18T12:06:30Z</dcterms:created>
  <dcterms:modified xsi:type="dcterms:W3CDTF">2019-03-21T01:04:01Z</dcterms:modified>
</cp:coreProperties>
</file>