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724" r:id="rId2"/>
    <p:sldMasterId id="2147484048" r:id="rId3"/>
    <p:sldMasterId id="2147484229" r:id="rId4"/>
    <p:sldMasterId id="2147484451" r:id="rId5"/>
  </p:sldMasterIdLst>
  <p:notesMasterIdLst>
    <p:notesMasterId r:id="rId317"/>
  </p:notesMasterIdLst>
  <p:handoutMasterIdLst>
    <p:handoutMasterId r:id="rId318"/>
  </p:handoutMasterIdLst>
  <p:sldIdLst>
    <p:sldId id="278" r:id="rId6"/>
    <p:sldId id="277" r:id="rId7"/>
    <p:sldId id="280" r:id="rId8"/>
    <p:sldId id="283" r:id="rId9"/>
    <p:sldId id="284" r:id="rId10"/>
    <p:sldId id="281" r:id="rId11"/>
    <p:sldId id="282" r:id="rId12"/>
    <p:sldId id="279"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85" r:id="rId34"/>
    <p:sldId id="295" r:id="rId35"/>
    <p:sldId id="296" r:id="rId36"/>
    <p:sldId id="297" r:id="rId37"/>
    <p:sldId id="298" r:id="rId38"/>
    <p:sldId id="299" r:id="rId39"/>
    <p:sldId id="300" r:id="rId40"/>
    <p:sldId id="301" r:id="rId41"/>
    <p:sldId id="302" r:id="rId42"/>
    <p:sldId id="303" r:id="rId43"/>
    <p:sldId id="304" r:id="rId44"/>
    <p:sldId id="288" r:id="rId45"/>
    <p:sldId id="286" r:id="rId46"/>
    <p:sldId id="287" r:id="rId47"/>
    <p:sldId id="312" r:id="rId48"/>
    <p:sldId id="290" r:id="rId49"/>
    <p:sldId id="292" r:id="rId50"/>
    <p:sldId id="293" r:id="rId51"/>
    <p:sldId id="305" r:id="rId52"/>
    <p:sldId id="306" r:id="rId53"/>
    <p:sldId id="307" r:id="rId54"/>
    <p:sldId id="308" r:id="rId55"/>
    <p:sldId id="309" r:id="rId56"/>
    <p:sldId id="310" r:id="rId57"/>
    <p:sldId id="311"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8" r:id="rId80"/>
    <p:sldId id="339" r:id="rId81"/>
    <p:sldId id="340" r:id="rId82"/>
    <p:sldId id="341" r:id="rId83"/>
    <p:sldId id="342" r:id="rId84"/>
    <p:sldId id="334" r:id="rId85"/>
    <p:sldId id="335" r:id="rId86"/>
    <p:sldId id="336" r:id="rId87"/>
    <p:sldId id="337" r:id="rId88"/>
    <p:sldId id="344"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2" r:id="rId116"/>
    <p:sldId id="373" r:id="rId117"/>
    <p:sldId id="374" r:id="rId118"/>
    <p:sldId id="375" r:id="rId119"/>
    <p:sldId id="376" r:id="rId120"/>
    <p:sldId id="377" r:id="rId121"/>
    <p:sldId id="378" r:id="rId122"/>
    <p:sldId id="379" r:id="rId123"/>
    <p:sldId id="380" r:id="rId124"/>
    <p:sldId id="381" r:id="rId125"/>
    <p:sldId id="382" r:id="rId126"/>
    <p:sldId id="383" r:id="rId127"/>
    <p:sldId id="384" r:id="rId128"/>
    <p:sldId id="385" r:id="rId129"/>
    <p:sldId id="386" r:id="rId130"/>
    <p:sldId id="387" r:id="rId131"/>
    <p:sldId id="388" r:id="rId132"/>
    <p:sldId id="389" r:id="rId133"/>
    <p:sldId id="390" r:id="rId134"/>
    <p:sldId id="391" r:id="rId135"/>
    <p:sldId id="392" r:id="rId136"/>
    <p:sldId id="393" r:id="rId137"/>
    <p:sldId id="394" r:id="rId138"/>
    <p:sldId id="395" r:id="rId139"/>
    <p:sldId id="396" r:id="rId140"/>
    <p:sldId id="397" r:id="rId141"/>
    <p:sldId id="398" r:id="rId142"/>
    <p:sldId id="399" r:id="rId143"/>
    <p:sldId id="400" r:id="rId144"/>
    <p:sldId id="401" r:id="rId145"/>
    <p:sldId id="402" r:id="rId146"/>
    <p:sldId id="403" r:id="rId147"/>
    <p:sldId id="404" r:id="rId148"/>
    <p:sldId id="405" r:id="rId149"/>
    <p:sldId id="406" r:id="rId150"/>
    <p:sldId id="407" r:id="rId151"/>
    <p:sldId id="408" r:id="rId152"/>
    <p:sldId id="409" r:id="rId153"/>
    <p:sldId id="410" r:id="rId154"/>
    <p:sldId id="411" r:id="rId155"/>
    <p:sldId id="412" r:id="rId156"/>
    <p:sldId id="413" r:id="rId157"/>
    <p:sldId id="414" r:id="rId158"/>
    <p:sldId id="415" r:id="rId159"/>
    <p:sldId id="416" r:id="rId160"/>
    <p:sldId id="417" r:id="rId161"/>
    <p:sldId id="418" r:id="rId162"/>
    <p:sldId id="419" r:id="rId163"/>
    <p:sldId id="420" r:id="rId164"/>
    <p:sldId id="421" r:id="rId165"/>
    <p:sldId id="422" r:id="rId166"/>
    <p:sldId id="423" r:id="rId167"/>
    <p:sldId id="424" r:id="rId168"/>
    <p:sldId id="425" r:id="rId169"/>
    <p:sldId id="426" r:id="rId170"/>
    <p:sldId id="427" r:id="rId171"/>
    <p:sldId id="428" r:id="rId172"/>
    <p:sldId id="429" r:id="rId173"/>
    <p:sldId id="484" r:id="rId174"/>
    <p:sldId id="430" r:id="rId175"/>
    <p:sldId id="485" r:id="rId176"/>
    <p:sldId id="431" r:id="rId177"/>
    <p:sldId id="432" r:id="rId178"/>
    <p:sldId id="433" r:id="rId179"/>
    <p:sldId id="434" r:id="rId180"/>
    <p:sldId id="435" r:id="rId181"/>
    <p:sldId id="436" r:id="rId182"/>
    <p:sldId id="437" r:id="rId183"/>
    <p:sldId id="438" r:id="rId184"/>
    <p:sldId id="439" r:id="rId185"/>
    <p:sldId id="440" r:id="rId186"/>
    <p:sldId id="446" r:id="rId187"/>
    <p:sldId id="447" r:id="rId188"/>
    <p:sldId id="453" r:id="rId189"/>
    <p:sldId id="454" r:id="rId190"/>
    <p:sldId id="455" r:id="rId191"/>
    <p:sldId id="456" r:id="rId192"/>
    <p:sldId id="457" r:id="rId193"/>
    <p:sldId id="458" r:id="rId194"/>
    <p:sldId id="459" r:id="rId195"/>
    <p:sldId id="460" r:id="rId196"/>
    <p:sldId id="461" r:id="rId197"/>
    <p:sldId id="462" r:id="rId198"/>
    <p:sldId id="463" r:id="rId199"/>
    <p:sldId id="464" r:id="rId200"/>
    <p:sldId id="465" r:id="rId201"/>
    <p:sldId id="466" r:id="rId202"/>
    <p:sldId id="467" r:id="rId203"/>
    <p:sldId id="468" r:id="rId204"/>
    <p:sldId id="469" r:id="rId205"/>
    <p:sldId id="470" r:id="rId206"/>
    <p:sldId id="471" r:id="rId207"/>
    <p:sldId id="472" r:id="rId208"/>
    <p:sldId id="473" r:id="rId209"/>
    <p:sldId id="477" r:id="rId210"/>
    <p:sldId id="486" r:id="rId211"/>
    <p:sldId id="478" r:id="rId212"/>
    <p:sldId id="479" r:id="rId213"/>
    <p:sldId id="481" r:id="rId214"/>
    <p:sldId id="482" r:id="rId215"/>
    <p:sldId id="483" r:id="rId216"/>
    <p:sldId id="488" r:id="rId217"/>
    <p:sldId id="489" r:id="rId218"/>
    <p:sldId id="490" r:id="rId219"/>
    <p:sldId id="491" r:id="rId220"/>
    <p:sldId id="492" r:id="rId221"/>
    <p:sldId id="493" r:id="rId222"/>
    <p:sldId id="494" r:id="rId223"/>
    <p:sldId id="495" r:id="rId224"/>
    <p:sldId id="496" r:id="rId225"/>
    <p:sldId id="497" r:id="rId226"/>
    <p:sldId id="498" r:id="rId227"/>
    <p:sldId id="499" r:id="rId228"/>
    <p:sldId id="500" r:id="rId229"/>
    <p:sldId id="501" r:id="rId230"/>
    <p:sldId id="502" r:id="rId231"/>
    <p:sldId id="503" r:id="rId232"/>
    <p:sldId id="504" r:id="rId233"/>
    <p:sldId id="505" r:id="rId234"/>
    <p:sldId id="506" r:id="rId235"/>
    <p:sldId id="507" r:id="rId236"/>
    <p:sldId id="522" r:id="rId237"/>
    <p:sldId id="508" r:id="rId238"/>
    <p:sldId id="509" r:id="rId239"/>
    <p:sldId id="510" r:id="rId240"/>
    <p:sldId id="511" r:id="rId241"/>
    <p:sldId id="512" r:id="rId242"/>
    <p:sldId id="513" r:id="rId243"/>
    <p:sldId id="514" r:id="rId244"/>
    <p:sldId id="515" r:id="rId245"/>
    <p:sldId id="516" r:id="rId246"/>
    <p:sldId id="517" r:id="rId247"/>
    <p:sldId id="518" r:id="rId248"/>
    <p:sldId id="519" r:id="rId249"/>
    <p:sldId id="520" r:id="rId250"/>
    <p:sldId id="521" r:id="rId251"/>
    <p:sldId id="523" r:id="rId252"/>
    <p:sldId id="524" r:id="rId253"/>
    <p:sldId id="525" r:id="rId254"/>
    <p:sldId id="526" r:id="rId255"/>
    <p:sldId id="527" r:id="rId256"/>
    <p:sldId id="528" r:id="rId257"/>
    <p:sldId id="529" r:id="rId258"/>
    <p:sldId id="530" r:id="rId259"/>
    <p:sldId id="531" r:id="rId260"/>
    <p:sldId id="532" r:id="rId261"/>
    <p:sldId id="533" r:id="rId262"/>
    <p:sldId id="534" r:id="rId263"/>
    <p:sldId id="535" r:id="rId264"/>
    <p:sldId id="536" r:id="rId265"/>
    <p:sldId id="537" r:id="rId266"/>
    <p:sldId id="538" r:id="rId267"/>
    <p:sldId id="539" r:id="rId268"/>
    <p:sldId id="540" r:id="rId269"/>
    <p:sldId id="541" r:id="rId270"/>
    <p:sldId id="542" r:id="rId271"/>
    <p:sldId id="543" r:id="rId272"/>
    <p:sldId id="544" r:id="rId273"/>
    <p:sldId id="545" r:id="rId274"/>
    <p:sldId id="546" r:id="rId275"/>
    <p:sldId id="547" r:id="rId276"/>
    <p:sldId id="548" r:id="rId277"/>
    <p:sldId id="549" r:id="rId278"/>
    <p:sldId id="550" r:id="rId279"/>
    <p:sldId id="551" r:id="rId280"/>
    <p:sldId id="552" r:id="rId281"/>
    <p:sldId id="553" r:id="rId282"/>
    <p:sldId id="554" r:id="rId283"/>
    <p:sldId id="555" r:id="rId284"/>
    <p:sldId id="556" r:id="rId285"/>
    <p:sldId id="557" r:id="rId286"/>
    <p:sldId id="558" r:id="rId287"/>
    <p:sldId id="559" r:id="rId288"/>
    <p:sldId id="560" r:id="rId289"/>
    <p:sldId id="561" r:id="rId290"/>
    <p:sldId id="562" r:id="rId291"/>
    <p:sldId id="563" r:id="rId292"/>
    <p:sldId id="564" r:id="rId293"/>
    <p:sldId id="565" r:id="rId294"/>
    <p:sldId id="566" r:id="rId295"/>
    <p:sldId id="567" r:id="rId296"/>
    <p:sldId id="568" r:id="rId297"/>
    <p:sldId id="569" r:id="rId298"/>
    <p:sldId id="570" r:id="rId299"/>
    <p:sldId id="571" r:id="rId300"/>
    <p:sldId id="572" r:id="rId301"/>
    <p:sldId id="573" r:id="rId302"/>
    <p:sldId id="574" r:id="rId303"/>
    <p:sldId id="575" r:id="rId304"/>
    <p:sldId id="576" r:id="rId305"/>
    <p:sldId id="577" r:id="rId306"/>
    <p:sldId id="578" r:id="rId307"/>
    <p:sldId id="579" r:id="rId308"/>
    <p:sldId id="580" r:id="rId309"/>
    <p:sldId id="581" r:id="rId310"/>
    <p:sldId id="582" r:id="rId311"/>
    <p:sldId id="583" r:id="rId312"/>
    <p:sldId id="584" r:id="rId313"/>
    <p:sldId id="585" r:id="rId314"/>
    <p:sldId id="586" r:id="rId315"/>
    <p:sldId id="591" r:id="rId316"/>
  </p:sldIdLst>
  <p:sldSz cx="9144000" cy="6858000" type="screen4x3"/>
  <p:notesSz cx="6858000" cy="9144000"/>
  <p:defaultTextStyle>
    <a:defPPr>
      <a:defRPr lang="en-US"/>
    </a:defPPr>
    <a:lvl1pPr algn="l" rtl="0" eaLnBrk="0" fontAlgn="base" hangingPunct="0">
      <a:spcBef>
        <a:spcPct val="0"/>
      </a:spcBef>
      <a:spcAft>
        <a:spcPct val="0"/>
      </a:spcAft>
      <a:defRPr sz="800" kern="1200">
        <a:solidFill>
          <a:schemeClr val="tx1"/>
        </a:solidFill>
        <a:latin typeface="Arial" charset="0"/>
        <a:ea typeface="+mn-ea"/>
        <a:cs typeface="+mn-cs"/>
      </a:defRPr>
    </a:lvl1pPr>
    <a:lvl2pPr marL="457200" algn="l" rtl="0" eaLnBrk="0" fontAlgn="base" hangingPunct="0">
      <a:spcBef>
        <a:spcPct val="0"/>
      </a:spcBef>
      <a:spcAft>
        <a:spcPct val="0"/>
      </a:spcAft>
      <a:defRPr sz="800" kern="1200">
        <a:solidFill>
          <a:schemeClr val="tx1"/>
        </a:solidFill>
        <a:latin typeface="Arial" charset="0"/>
        <a:ea typeface="+mn-ea"/>
        <a:cs typeface="+mn-cs"/>
      </a:defRPr>
    </a:lvl2pPr>
    <a:lvl3pPr marL="914400" algn="l" rtl="0" eaLnBrk="0" fontAlgn="base" hangingPunct="0">
      <a:spcBef>
        <a:spcPct val="0"/>
      </a:spcBef>
      <a:spcAft>
        <a:spcPct val="0"/>
      </a:spcAft>
      <a:defRPr sz="800" kern="1200">
        <a:solidFill>
          <a:schemeClr val="tx1"/>
        </a:solidFill>
        <a:latin typeface="Arial" charset="0"/>
        <a:ea typeface="+mn-ea"/>
        <a:cs typeface="+mn-cs"/>
      </a:defRPr>
    </a:lvl3pPr>
    <a:lvl4pPr marL="1371600" algn="l" rtl="0" eaLnBrk="0" fontAlgn="base" hangingPunct="0">
      <a:spcBef>
        <a:spcPct val="0"/>
      </a:spcBef>
      <a:spcAft>
        <a:spcPct val="0"/>
      </a:spcAft>
      <a:defRPr sz="800" kern="1200">
        <a:solidFill>
          <a:schemeClr val="tx1"/>
        </a:solidFill>
        <a:latin typeface="Arial" charset="0"/>
        <a:ea typeface="+mn-ea"/>
        <a:cs typeface="+mn-cs"/>
      </a:defRPr>
    </a:lvl4pPr>
    <a:lvl5pPr marL="1828800" algn="l" rtl="0" eaLnBrk="0" fontAlgn="base" hangingPunct="0">
      <a:spcBef>
        <a:spcPct val="0"/>
      </a:spcBef>
      <a:spcAft>
        <a:spcPct val="0"/>
      </a:spcAft>
      <a:defRPr sz="800" kern="1200">
        <a:solidFill>
          <a:schemeClr val="tx1"/>
        </a:solidFill>
        <a:latin typeface="Arial" charset="0"/>
        <a:ea typeface="+mn-ea"/>
        <a:cs typeface="+mn-cs"/>
      </a:defRPr>
    </a:lvl5pPr>
    <a:lvl6pPr marL="2286000" algn="l" defTabSz="914400" rtl="0" eaLnBrk="1" latinLnBrk="0" hangingPunct="1">
      <a:defRPr sz="800" kern="1200">
        <a:solidFill>
          <a:schemeClr val="tx1"/>
        </a:solidFill>
        <a:latin typeface="Arial" charset="0"/>
        <a:ea typeface="+mn-ea"/>
        <a:cs typeface="+mn-cs"/>
      </a:defRPr>
    </a:lvl6pPr>
    <a:lvl7pPr marL="2743200" algn="l" defTabSz="914400" rtl="0" eaLnBrk="1" latinLnBrk="0" hangingPunct="1">
      <a:defRPr sz="800" kern="1200">
        <a:solidFill>
          <a:schemeClr val="tx1"/>
        </a:solidFill>
        <a:latin typeface="Arial" charset="0"/>
        <a:ea typeface="+mn-ea"/>
        <a:cs typeface="+mn-cs"/>
      </a:defRPr>
    </a:lvl7pPr>
    <a:lvl8pPr marL="3200400" algn="l" defTabSz="914400" rtl="0" eaLnBrk="1" latinLnBrk="0" hangingPunct="1">
      <a:defRPr sz="800" kern="1200">
        <a:solidFill>
          <a:schemeClr val="tx1"/>
        </a:solidFill>
        <a:latin typeface="Arial" charset="0"/>
        <a:ea typeface="+mn-ea"/>
        <a:cs typeface="+mn-cs"/>
      </a:defRPr>
    </a:lvl8pPr>
    <a:lvl9pPr marL="3657600" algn="l" defTabSz="914400" rtl="0" eaLnBrk="1" latinLnBrk="0" hangingPunct="1">
      <a:defRPr sz="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4660"/>
  </p:normalViewPr>
  <p:slideViewPr>
    <p:cSldViewPr>
      <p:cViewPr varScale="1">
        <p:scale>
          <a:sx n="69" d="100"/>
          <a:sy n="69" d="100"/>
        </p:scale>
        <p:origin x="145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99" Type="http://schemas.openxmlformats.org/officeDocument/2006/relationships/slide" Target="slides/slide294.xml"/><Relationship Id="rId303" Type="http://schemas.openxmlformats.org/officeDocument/2006/relationships/slide" Target="slides/slide298.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slide" Target="slides/slide200.xml"/><Relationship Id="rId226" Type="http://schemas.openxmlformats.org/officeDocument/2006/relationships/slide" Target="slides/slide221.xml"/><Relationship Id="rId247" Type="http://schemas.openxmlformats.org/officeDocument/2006/relationships/slide" Target="slides/slide242.xml"/><Relationship Id="rId107" Type="http://schemas.openxmlformats.org/officeDocument/2006/relationships/slide" Target="slides/slide102.xml"/><Relationship Id="rId268" Type="http://schemas.openxmlformats.org/officeDocument/2006/relationships/slide" Target="slides/slide263.xml"/><Relationship Id="rId289" Type="http://schemas.openxmlformats.org/officeDocument/2006/relationships/slide" Target="slides/slide284.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314" Type="http://schemas.openxmlformats.org/officeDocument/2006/relationships/slide" Target="slides/slide309.xml"/><Relationship Id="rId5" Type="http://schemas.openxmlformats.org/officeDocument/2006/relationships/slideMaster" Target="slideMasters/slideMaster5.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16" Type="http://schemas.openxmlformats.org/officeDocument/2006/relationships/slide" Target="slides/slide211.xml"/><Relationship Id="rId237" Type="http://schemas.openxmlformats.org/officeDocument/2006/relationships/slide" Target="slides/slide232.xml"/><Relationship Id="rId258" Type="http://schemas.openxmlformats.org/officeDocument/2006/relationships/slide" Target="slides/slide253.xml"/><Relationship Id="rId279" Type="http://schemas.openxmlformats.org/officeDocument/2006/relationships/slide" Target="slides/slide274.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290" Type="http://schemas.openxmlformats.org/officeDocument/2006/relationships/slide" Target="slides/slide285.xml"/><Relationship Id="rId304" Type="http://schemas.openxmlformats.org/officeDocument/2006/relationships/slide" Target="slides/slide299.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slide" Target="slides/slide166.xml"/><Relationship Id="rId192" Type="http://schemas.openxmlformats.org/officeDocument/2006/relationships/slide" Target="slides/slide187.xml"/><Relationship Id="rId206" Type="http://schemas.openxmlformats.org/officeDocument/2006/relationships/slide" Target="slides/slide201.xml"/><Relationship Id="rId227" Type="http://schemas.openxmlformats.org/officeDocument/2006/relationships/slide" Target="slides/slide222.xml"/><Relationship Id="rId248" Type="http://schemas.openxmlformats.org/officeDocument/2006/relationships/slide" Target="slides/slide243.xml"/><Relationship Id="rId269" Type="http://schemas.openxmlformats.org/officeDocument/2006/relationships/slide" Target="slides/slide264.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280" Type="http://schemas.openxmlformats.org/officeDocument/2006/relationships/slide" Target="slides/slide275.xml"/><Relationship Id="rId315" Type="http://schemas.openxmlformats.org/officeDocument/2006/relationships/slide" Target="slides/slide310.xml"/><Relationship Id="rId54" Type="http://schemas.openxmlformats.org/officeDocument/2006/relationships/slide" Target="slides/slide49.xml"/><Relationship Id="rId75" Type="http://schemas.openxmlformats.org/officeDocument/2006/relationships/slide" Target="slides/slide70.xml"/><Relationship Id="rId96" Type="http://schemas.openxmlformats.org/officeDocument/2006/relationships/slide" Target="slides/slide91.xml"/><Relationship Id="rId140" Type="http://schemas.openxmlformats.org/officeDocument/2006/relationships/slide" Target="slides/slide135.xml"/><Relationship Id="rId161" Type="http://schemas.openxmlformats.org/officeDocument/2006/relationships/slide" Target="slides/slide156.xml"/><Relationship Id="rId182" Type="http://schemas.openxmlformats.org/officeDocument/2006/relationships/slide" Target="slides/slide177.xml"/><Relationship Id="rId217" Type="http://schemas.openxmlformats.org/officeDocument/2006/relationships/slide" Target="slides/slide212.xml"/><Relationship Id="rId6" Type="http://schemas.openxmlformats.org/officeDocument/2006/relationships/slide" Target="slides/slide1.xml"/><Relationship Id="rId238" Type="http://schemas.openxmlformats.org/officeDocument/2006/relationships/slide" Target="slides/slide233.xml"/><Relationship Id="rId259" Type="http://schemas.openxmlformats.org/officeDocument/2006/relationships/slide" Target="slides/slide254.xml"/><Relationship Id="rId23" Type="http://schemas.openxmlformats.org/officeDocument/2006/relationships/slide" Target="slides/slide18.xml"/><Relationship Id="rId119" Type="http://schemas.openxmlformats.org/officeDocument/2006/relationships/slide" Target="slides/slide114.xml"/><Relationship Id="rId270" Type="http://schemas.openxmlformats.org/officeDocument/2006/relationships/slide" Target="slides/slide265.xml"/><Relationship Id="rId291" Type="http://schemas.openxmlformats.org/officeDocument/2006/relationships/slide" Target="slides/slide286.xml"/><Relationship Id="rId305" Type="http://schemas.openxmlformats.org/officeDocument/2006/relationships/slide" Target="slides/slide300.xml"/><Relationship Id="rId44" Type="http://schemas.openxmlformats.org/officeDocument/2006/relationships/slide" Target="slides/slide39.xml"/><Relationship Id="rId65" Type="http://schemas.openxmlformats.org/officeDocument/2006/relationships/slide" Target="slides/slide60.xml"/><Relationship Id="rId86" Type="http://schemas.openxmlformats.org/officeDocument/2006/relationships/slide" Target="slides/slide81.xml"/><Relationship Id="rId130" Type="http://schemas.openxmlformats.org/officeDocument/2006/relationships/slide" Target="slides/slide125.xml"/><Relationship Id="rId151" Type="http://schemas.openxmlformats.org/officeDocument/2006/relationships/slide" Target="slides/slide146.xml"/><Relationship Id="rId172" Type="http://schemas.openxmlformats.org/officeDocument/2006/relationships/slide" Target="slides/slide167.xml"/><Relationship Id="rId193" Type="http://schemas.openxmlformats.org/officeDocument/2006/relationships/slide" Target="slides/slide188.xml"/><Relationship Id="rId207" Type="http://schemas.openxmlformats.org/officeDocument/2006/relationships/slide" Target="slides/slide202.xml"/><Relationship Id="rId228" Type="http://schemas.openxmlformats.org/officeDocument/2006/relationships/slide" Target="slides/slide223.xml"/><Relationship Id="rId249" Type="http://schemas.openxmlformats.org/officeDocument/2006/relationships/slide" Target="slides/slide244.xml"/><Relationship Id="rId13" Type="http://schemas.openxmlformats.org/officeDocument/2006/relationships/slide" Target="slides/slide8.xml"/><Relationship Id="rId109" Type="http://schemas.openxmlformats.org/officeDocument/2006/relationships/slide" Target="slides/slide104.xml"/><Relationship Id="rId260" Type="http://schemas.openxmlformats.org/officeDocument/2006/relationships/slide" Target="slides/slide255.xml"/><Relationship Id="rId281" Type="http://schemas.openxmlformats.org/officeDocument/2006/relationships/slide" Target="slides/slide276.xml"/><Relationship Id="rId316" Type="http://schemas.openxmlformats.org/officeDocument/2006/relationships/slide" Target="slides/slide311.xml"/><Relationship Id="rId34" Type="http://schemas.openxmlformats.org/officeDocument/2006/relationships/slide" Target="slides/slide29.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20" Type="http://schemas.openxmlformats.org/officeDocument/2006/relationships/slide" Target="slides/slide115.xml"/><Relationship Id="rId141" Type="http://schemas.openxmlformats.org/officeDocument/2006/relationships/slide" Target="slides/slide136.xml"/><Relationship Id="rId7" Type="http://schemas.openxmlformats.org/officeDocument/2006/relationships/slide" Target="slides/slide2.xml"/><Relationship Id="rId162" Type="http://schemas.openxmlformats.org/officeDocument/2006/relationships/slide" Target="slides/slide157.xml"/><Relationship Id="rId183" Type="http://schemas.openxmlformats.org/officeDocument/2006/relationships/slide" Target="slides/slide178.xml"/><Relationship Id="rId218" Type="http://schemas.openxmlformats.org/officeDocument/2006/relationships/slide" Target="slides/slide213.xml"/><Relationship Id="rId239" Type="http://schemas.openxmlformats.org/officeDocument/2006/relationships/slide" Target="slides/slide234.xml"/><Relationship Id="rId250" Type="http://schemas.openxmlformats.org/officeDocument/2006/relationships/slide" Target="slides/slide245.xml"/><Relationship Id="rId271" Type="http://schemas.openxmlformats.org/officeDocument/2006/relationships/slide" Target="slides/slide266.xml"/><Relationship Id="rId292" Type="http://schemas.openxmlformats.org/officeDocument/2006/relationships/slide" Target="slides/slide287.xml"/><Relationship Id="rId306" Type="http://schemas.openxmlformats.org/officeDocument/2006/relationships/slide" Target="slides/slide301.xml"/><Relationship Id="rId24" Type="http://schemas.openxmlformats.org/officeDocument/2006/relationships/slide" Target="slides/slide19.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31" Type="http://schemas.openxmlformats.org/officeDocument/2006/relationships/slide" Target="slides/slide126.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208" Type="http://schemas.openxmlformats.org/officeDocument/2006/relationships/slide" Target="slides/slide203.xml"/><Relationship Id="rId229" Type="http://schemas.openxmlformats.org/officeDocument/2006/relationships/slide" Target="slides/slide224.xml"/><Relationship Id="rId19" Type="http://schemas.openxmlformats.org/officeDocument/2006/relationships/slide" Target="slides/slide14.xml"/><Relationship Id="rId224" Type="http://schemas.openxmlformats.org/officeDocument/2006/relationships/slide" Target="slides/slide219.xml"/><Relationship Id="rId240" Type="http://schemas.openxmlformats.org/officeDocument/2006/relationships/slide" Target="slides/slide235.xml"/><Relationship Id="rId245" Type="http://schemas.openxmlformats.org/officeDocument/2006/relationships/slide" Target="slides/slide240.xml"/><Relationship Id="rId261" Type="http://schemas.openxmlformats.org/officeDocument/2006/relationships/slide" Target="slides/slide256.xml"/><Relationship Id="rId266" Type="http://schemas.openxmlformats.org/officeDocument/2006/relationships/slide" Target="slides/slide261.xml"/><Relationship Id="rId287" Type="http://schemas.openxmlformats.org/officeDocument/2006/relationships/slide" Target="slides/slide282.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282" Type="http://schemas.openxmlformats.org/officeDocument/2006/relationships/slide" Target="slides/slide277.xml"/><Relationship Id="rId312" Type="http://schemas.openxmlformats.org/officeDocument/2006/relationships/slide" Target="slides/slide307.xml"/><Relationship Id="rId31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219" Type="http://schemas.openxmlformats.org/officeDocument/2006/relationships/slide" Target="slides/slide214.xml"/><Relationship Id="rId3" Type="http://schemas.openxmlformats.org/officeDocument/2006/relationships/slideMaster" Target="slideMasters/slideMaster3.xml"/><Relationship Id="rId214" Type="http://schemas.openxmlformats.org/officeDocument/2006/relationships/slide" Target="slides/slide209.xml"/><Relationship Id="rId230" Type="http://schemas.openxmlformats.org/officeDocument/2006/relationships/slide" Target="slides/slide225.xml"/><Relationship Id="rId235" Type="http://schemas.openxmlformats.org/officeDocument/2006/relationships/slide" Target="slides/slide230.xml"/><Relationship Id="rId251" Type="http://schemas.openxmlformats.org/officeDocument/2006/relationships/slide" Target="slides/slide246.xml"/><Relationship Id="rId256" Type="http://schemas.openxmlformats.org/officeDocument/2006/relationships/slide" Target="slides/slide251.xml"/><Relationship Id="rId277" Type="http://schemas.openxmlformats.org/officeDocument/2006/relationships/slide" Target="slides/slide272.xml"/><Relationship Id="rId298" Type="http://schemas.openxmlformats.org/officeDocument/2006/relationships/slide" Target="slides/slide29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72" Type="http://schemas.openxmlformats.org/officeDocument/2006/relationships/slide" Target="slides/slide267.xml"/><Relationship Id="rId293" Type="http://schemas.openxmlformats.org/officeDocument/2006/relationships/slide" Target="slides/slide288.xml"/><Relationship Id="rId302" Type="http://schemas.openxmlformats.org/officeDocument/2006/relationships/slide" Target="slides/slide297.xml"/><Relationship Id="rId307" Type="http://schemas.openxmlformats.org/officeDocument/2006/relationships/slide" Target="slides/slide30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209" Type="http://schemas.openxmlformats.org/officeDocument/2006/relationships/slide" Target="slides/slide204.xml"/><Relationship Id="rId190" Type="http://schemas.openxmlformats.org/officeDocument/2006/relationships/slide" Target="slides/slide185.xml"/><Relationship Id="rId204" Type="http://schemas.openxmlformats.org/officeDocument/2006/relationships/slide" Target="slides/slide199.xml"/><Relationship Id="rId220" Type="http://schemas.openxmlformats.org/officeDocument/2006/relationships/slide" Target="slides/slide215.xml"/><Relationship Id="rId225" Type="http://schemas.openxmlformats.org/officeDocument/2006/relationships/slide" Target="slides/slide220.xml"/><Relationship Id="rId241" Type="http://schemas.openxmlformats.org/officeDocument/2006/relationships/slide" Target="slides/slide236.xml"/><Relationship Id="rId246" Type="http://schemas.openxmlformats.org/officeDocument/2006/relationships/slide" Target="slides/slide241.xml"/><Relationship Id="rId267" Type="http://schemas.openxmlformats.org/officeDocument/2006/relationships/slide" Target="slides/slide262.xml"/><Relationship Id="rId288" Type="http://schemas.openxmlformats.org/officeDocument/2006/relationships/slide" Target="slides/slide283.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262" Type="http://schemas.openxmlformats.org/officeDocument/2006/relationships/slide" Target="slides/slide257.xml"/><Relationship Id="rId283" Type="http://schemas.openxmlformats.org/officeDocument/2006/relationships/slide" Target="slides/slide278.xml"/><Relationship Id="rId313" Type="http://schemas.openxmlformats.org/officeDocument/2006/relationships/slide" Target="slides/slide308.xml"/><Relationship Id="rId318" Type="http://schemas.openxmlformats.org/officeDocument/2006/relationships/handoutMaster" Target="handoutMasters/handoutMaster1.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4.xml"/><Relationship Id="rId9" Type="http://schemas.openxmlformats.org/officeDocument/2006/relationships/slide" Target="slides/slide4.xml"/><Relationship Id="rId180" Type="http://schemas.openxmlformats.org/officeDocument/2006/relationships/slide" Target="slides/slide175.xml"/><Relationship Id="rId210" Type="http://schemas.openxmlformats.org/officeDocument/2006/relationships/slide" Target="slides/slide205.xml"/><Relationship Id="rId215" Type="http://schemas.openxmlformats.org/officeDocument/2006/relationships/slide" Target="slides/slide210.xml"/><Relationship Id="rId236" Type="http://schemas.openxmlformats.org/officeDocument/2006/relationships/slide" Target="slides/slide231.xml"/><Relationship Id="rId257" Type="http://schemas.openxmlformats.org/officeDocument/2006/relationships/slide" Target="slides/slide252.xml"/><Relationship Id="rId278" Type="http://schemas.openxmlformats.org/officeDocument/2006/relationships/slide" Target="slides/slide273.xml"/><Relationship Id="rId26" Type="http://schemas.openxmlformats.org/officeDocument/2006/relationships/slide" Target="slides/slide21.xml"/><Relationship Id="rId231" Type="http://schemas.openxmlformats.org/officeDocument/2006/relationships/slide" Target="slides/slide226.xml"/><Relationship Id="rId252" Type="http://schemas.openxmlformats.org/officeDocument/2006/relationships/slide" Target="slides/slide247.xml"/><Relationship Id="rId273" Type="http://schemas.openxmlformats.org/officeDocument/2006/relationships/slide" Target="slides/slide268.xml"/><Relationship Id="rId294" Type="http://schemas.openxmlformats.org/officeDocument/2006/relationships/slide" Target="slides/slide289.xml"/><Relationship Id="rId308" Type="http://schemas.openxmlformats.org/officeDocument/2006/relationships/slide" Target="slides/slide303.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 Id="rId16" Type="http://schemas.openxmlformats.org/officeDocument/2006/relationships/slide" Target="slides/slide11.xml"/><Relationship Id="rId221" Type="http://schemas.openxmlformats.org/officeDocument/2006/relationships/slide" Target="slides/slide216.xml"/><Relationship Id="rId242" Type="http://schemas.openxmlformats.org/officeDocument/2006/relationships/slide" Target="slides/slide237.xml"/><Relationship Id="rId263" Type="http://schemas.openxmlformats.org/officeDocument/2006/relationships/slide" Target="slides/slide258.xml"/><Relationship Id="rId284" Type="http://schemas.openxmlformats.org/officeDocument/2006/relationships/slide" Target="slides/slide279.xml"/><Relationship Id="rId319" Type="http://schemas.openxmlformats.org/officeDocument/2006/relationships/presProps" Target="presProps.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slide" Target="slides/slide181.xml"/><Relationship Id="rId211" Type="http://schemas.openxmlformats.org/officeDocument/2006/relationships/slide" Target="slides/slide206.xml"/><Relationship Id="rId232" Type="http://schemas.openxmlformats.org/officeDocument/2006/relationships/slide" Target="slides/slide227.xml"/><Relationship Id="rId253" Type="http://schemas.openxmlformats.org/officeDocument/2006/relationships/slide" Target="slides/slide248.xml"/><Relationship Id="rId274" Type="http://schemas.openxmlformats.org/officeDocument/2006/relationships/slide" Target="slides/slide269.xml"/><Relationship Id="rId295" Type="http://schemas.openxmlformats.org/officeDocument/2006/relationships/slide" Target="slides/slide290.xml"/><Relationship Id="rId309" Type="http://schemas.openxmlformats.org/officeDocument/2006/relationships/slide" Target="slides/slide304.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320" Type="http://schemas.openxmlformats.org/officeDocument/2006/relationships/viewProps" Target="viewProps.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97" Type="http://schemas.openxmlformats.org/officeDocument/2006/relationships/slide" Target="slides/slide192.xml"/><Relationship Id="rId201" Type="http://schemas.openxmlformats.org/officeDocument/2006/relationships/slide" Target="slides/slide196.xml"/><Relationship Id="rId222" Type="http://schemas.openxmlformats.org/officeDocument/2006/relationships/slide" Target="slides/slide217.xml"/><Relationship Id="rId243" Type="http://schemas.openxmlformats.org/officeDocument/2006/relationships/slide" Target="slides/slide238.xml"/><Relationship Id="rId264" Type="http://schemas.openxmlformats.org/officeDocument/2006/relationships/slide" Target="slides/slide259.xml"/><Relationship Id="rId285" Type="http://schemas.openxmlformats.org/officeDocument/2006/relationships/slide" Target="slides/slide280.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310" Type="http://schemas.openxmlformats.org/officeDocument/2006/relationships/slide" Target="slides/slide305.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 Id="rId187" Type="http://schemas.openxmlformats.org/officeDocument/2006/relationships/slide" Target="slides/slide182.xml"/><Relationship Id="rId1" Type="http://schemas.openxmlformats.org/officeDocument/2006/relationships/slideMaster" Target="slideMasters/slideMaster1.xml"/><Relationship Id="rId212" Type="http://schemas.openxmlformats.org/officeDocument/2006/relationships/slide" Target="slides/slide207.xml"/><Relationship Id="rId233" Type="http://schemas.openxmlformats.org/officeDocument/2006/relationships/slide" Target="slides/slide228.xml"/><Relationship Id="rId254" Type="http://schemas.openxmlformats.org/officeDocument/2006/relationships/slide" Target="slides/slide249.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275" Type="http://schemas.openxmlformats.org/officeDocument/2006/relationships/slide" Target="slides/slide270.xml"/><Relationship Id="rId296" Type="http://schemas.openxmlformats.org/officeDocument/2006/relationships/slide" Target="slides/slide291.xml"/><Relationship Id="rId300" Type="http://schemas.openxmlformats.org/officeDocument/2006/relationships/slide" Target="slides/slide295.xml"/><Relationship Id="rId60" Type="http://schemas.openxmlformats.org/officeDocument/2006/relationships/slide" Target="slides/slide55.xml"/><Relationship Id="rId81" Type="http://schemas.openxmlformats.org/officeDocument/2006/relationships/slide" Target="slides/slide76.xml"/><Relationship Id="rId135" Type="http://schemas.openxmlformats.org/officeDocument/2006/relationships/slide" Target="slides/slide130.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321" Type="http://schemas.openxmlformats.org/officeDocument/2006/relationships/theme" Target="theme/theme1.xml"/><Relationship Id="rId202" Type="http://schemas.openxmlformats.org/officeDocument/2006/relationships/slide" Target="slides/slide197.xml"/><Relationship Id="rId223" Type="http://schemas.openxmlformats.org/officeDocument/2006/relationships/slide" Target="slides/slide218.xml"/><Relationship Id="rId244" Type="http://schemas.openxmlformats.org/officeDocument/2006/relationships/slide" Target="slides/slide239.xml"/><Relationship Id="rId18" Type="http://schemas.openxmlformats.org/officeDocument/2006/relationships/slide" Target="slides/slide13.xml"/><Relationship Id="rId39" Type="http://schemas.openxmlformats.org/officeDocument/2006/relationships/slide" Target="slides/slide34.xml"/><Relationship Id="rId265" Type="http://schemas.openxmlformats.org/officeDocument/2006/relationships/slide" Target="slides/slide260.xml"/><Relationship Id="rId286" Type="http://schemas.openxmlformats.org/officeDocument/2006/relationships/slide" Target="slides/slide281.xml"/><Relationship Id="rId50" Type="http://schemas.openxmlformats.org/officeDocument/2006/relationships/slide" Target="slides/slide45.xml"/><Relationship Id="rId104" Type="http://schemas.openxmlformats.org/officeDocument/2006/relationships/slide" Target="slides/slide99.xml"/><Relationship Id="rId125" Type="http://schemas.openxmlformats.org/officeDocument/2006/relationships/slide" Target="slides/slide120.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311" Type="http://schemas.openxmlformats.org/officeDocument/2006/relationships/slide" Target="slides/slide306.xml"/><Relationship Id="rId71" Type="http://schemas.openxmlformats.org/officeDocument/2006/relationships/slide" Target="slides/slide66.xml"/><Relationship Id="rId92" Type="http://schemas.openxmlformats.org/officeDocument/2006/relationships/slide" Target="slides/slide87.xml"/><Relationship Id="rId213" Type="http://schemas.openxmlformats.org/officeDocument/2006/relationships/slide" Target="slides/slide208.xml"/><Relationship Id="rId234" Type="http://schemas.openxmlformats.org/officeDocument/2006/relationships/slide" Target="slides/slide229.xml"/><Relationship Id="rId2" Type="http://schemas.openxmlformats.org/officeDocument/2006/relationships/slideMaster" Target="slideMasters/slideMaster2.xml"/><Relationship Id="rId29" Type="http://schemas.openxmlformats.org/officeDocument/2006/relationships/slide" Target="slides/slide24.xml"/><Relationship Id="rId255" Type="http://schemas.openxmlformats.org/officeDocument/2006/relationships/slide" Target="slides/slide250.xml"/><Relationship Id="rId276" Type="http://schemas.openxmlformats.org/officeDocument/2006/relationships/slide" Target="slides/slide271.xml"/><Relationship Id="rId297" Type="http://schemas.openxmlformats.org/officeDocument/2006/relationships/slide" Target="slides/slide292.xml"/><Relationship Id="rId40" Type="http://schemas.openxmlformats.org/officeDocument/2006/relationships/slide" Target="slides/slide35.xml"/><Relationship Id="rId115" Type="http://schemas.openxmlformats.org/officeDocument/2006/relationships/slide" Target="slides/slide110.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301" Type="http://schemas.openxmlformats.org/officeDocument/2006/relationships/slide" Target="slides/slide296.xml"/><Relationship Id="rId322"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slide" Target="slides/slide77.xml"/><Relationship Id="rId199" Type="http://schemas.openxmlformats.org/officeDocument/2006/relationships/slide" Target="slides/slide194.xml"/><Relationship Id="rId203" Type="http://schemas.openxmlformats.org/officeDocument/2006/relationships/slide" Target="slides/slide19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2.wmf"/><Relationship Id="rId4"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4.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3.wmf"/><Relationship Id="rId5" Type="http://schemas.openxmlformats.org/officeDocument/2006/relationships/image" Target="../media/image18.wmf"/><Relationship Id="rId4"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C9EDA6B9-CBF9-47C0-993B-1251679E17FE}" type="datetimeFigureOut">
              <a:rPr lang="en-US"/>
              <a:pPr>
                <a:defRPr/>
              </a:pPr>
              <a:t>9/9/2023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hangingPunct="1">
              <a:defRPr sz="1200">
                <a:latin typeface="Arial" charset="0"/>
              </a:defRPr>
            </a:lvl1pPr>
          </a:lstStyle>
          <a:p>
            <a:pPr>
              <a:defRPr/>
            </a:pPr>
            <a:fld id="{F9589007-7D43-47A4-BC06-D867BE6C01E0}"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34F41C2-1DB2-4C4C-B7FD-35A66C8EBAE2}" type="datetimeFigureOut">
              <a:rPr lang="en-US"/>
              <a:pPr>
                <a:defRPr/>
              </a:pPr>
              <a:t>9/9/2023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911210B-A200-4602-8E85-F5E9EB05CB1C}"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bwMode="auto">
          <a:noFill/>
          <a:ln>
            <a:solidFill>
              <a:srgbClr val="000000"/>
            </a:solidFill>
            <a:miter lim="800000"/>
            <a:headEnd/>
            <a:tailEnd/>
          </a:ln>
        </p:spPr>
      </p:sp>
      <p:sp>
        <p:nvSpPr>
          <p:cNvPr id="363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363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BEAF04-797B-41EC-873B-12E38B521528}" type="slidenum">
              <a:rPr lang="en-US" smtClean="0">
                <a:solidFill>
                  <a:srgbClr val="000000"/>
                </a:solidFill>
                <a:latin typeface="Arial" charset="0"/>
              </a:rPr>
              <a:pPr fontAlgn="base">
                <a:spcBef>
                  <a:spcPct val="0"/>
                </a:spcBef>
                <a:spcAft>
                  <a:spcPct val="0"/>
                </a:spcAft>
              </a:pPr>
              <a:t>101</a:t>
            </a:fld>
            <a:endParaRPr lang="en-US" smtClean="0">
              <a:solidFill>
                <a:srgbClr val="000000"/>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Image Placeholder 1"/>
          <p:cNvSpPr>
            <a:spLocks noGrp="1" noRot="1" noChangeAspect="1" noTextEdit="1"/>
          </p:cNvSpPr>
          <p:nvPr>
            <p:ph type="sldImg"/>
          </p:nvPr>
        </p:nvSpPr>
        <p:spPr bwMode="auto">
          <a:noFill/>
          <a:ln>
            <a:solidFill>
              <a:srgbClr val="000000"/>
            </a:solidFill>
            <a:miter lim="800000"/>
            <a:headEnd/>
            <a:tailEnd/>
          </a:ln>
        </p:spPr>
      </p:sp>
      <p:sp>
        <p:nvSpPr>
          <p:cNvPr id="364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CFA6903-90D9-4DB5-93F3-F2A4C6EF0FBA}" type="slidenum">
              <a:rPr lang="en-US" smtClean="0"/>
              <a:pPr>
                <a:defRPr/>
              </a:pPr>
              <a:t>189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p:spPr>
          <p:txBody>
            <a:bodyPr wrap="none" anchor="ctr"/>
            <a:lstStyle/>
            <a:p>
              <a:pPr algn="ctr" eaLnBrk="1" hangingPunct="1"/>
              <a:endParaRPr lang="id-ID" sz="240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p:spPr>
          <p:txBody>
            <a:bodyPr wrap="none" anchor="ctr"/>
            <a:lstStyle/>
            <a:p>
              <a:pPr algn="ctr" eaLnBrk="1" hangingPunct="1"/>
              <a:endParaRPr lang="id-ID" sz="240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p:spPr>
          <p:txBody>
            <a:bodyPr wrap="none" anchor="ctr"/>
            <a:lstStyle/>
            <a:p>
              <a:pPr algn="ctr" eaLnBrk="1" hangingPunct="1"/>
              <a:endParaRPr lang="id-ID" sz="240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p:spPr>
          <p:txBody>
            <a:bodyPr wrap="none" anchor="ctr"/>
            <a:lstStyle/>
            <a:p>
              <a:pPr algn="ctr" eaLnBrk="1" hangingPunct="1"/>
              <a:endParaRPr lang="id-ID" sz="240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p:spPr>
          <p:txBody>
            <a:bodyPr wrap="none" anchor="ctr"/>
            <a:lstStyle/>
            <a:p>
              <a:pPr algn="ctr" eaLnBrk="1" hangingPunct="1"/>
              <a:endParaRPr lang="id-ID" sz="240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p:spPr>
          <p:txBody>
            <a:bodyPr wrap="none" anchor="ctr"/>
            <a:lstStyle/>
            <a:p>
              <a:pPr algn="ctr" eaLnBrk="1" hangingPunct="1"/>
              <a:endParaRPr lang="id-ID" sz="2400">
                <a:latin typeface="Times New Roman" pitchFamily="18" charset="0"/>
              </a:endParaRPr>
            </a:p>
          </p:txBody>
        </p:sp>
      </p:grpSp>
      <p:sp>
        <p:nvSpPr>
          <p:cNvPr id="61452"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61453"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fld id="{8CF77B18-6E22-417C-A869-ADFA05852E90}" type="datetime1">
              <a:rPr lang="en-US"/>
              <a:pPr>
                <a:defRPr/>
              </a:pPr>
              <a:t>9/9/2023</a:t>
            </a:fld>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73705F2C-E6E9-4298-9565-68B84093E2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fld id="{4E1AF44A-C5DD-4807-89DA-8A6361E05201}" type="datetime1">
              <a:rPr lang="en-US"/>
              <a:pPr>
                <a:defRPr/>
              </a:pPr>
              <a:t>9/9/2023</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CD1356F-756E-4B8A-BB56-C58914351AD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fld id="{057E78AB-AA00-4ED0-9E92-0FF2359B156F}" type="datetime1">
              <a:rPr lang="en-US"/>
              <a:pPr>
                <a:defRPr/>
              </a:pPr>
              <a:t>9/9/2023</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818042F-8A1D-4C9D-B382-957CF0D9E29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a:defRPr/>
            </a:pPr>
            <a:fld id="{90B4F5FF-1E3B-4CCF-8E0B-70E829A400BA}" type="datetimeFigureOut">
              <a:rPr lang="en-US"/>
              <a:pPr>
                <a:defRPr/>
              </a:pPr>
              <a:t>9/9/2023</a:t>
            </a:fld>
            <a:endParaRPr lang="en-US"/>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BF5F9">
                    <a:shade val="90000"/>
                  </a:srgbClr>
                </a:solidFill>
              </a:defRPr>
            </a:lvl1pPr>
          </a:lstStyle>
          <a:p>
            <a:pPr>
              <a:defRPr/>
            </a:pPr>
            <a:fld id="{36BABA89-517B-4AF7-B015-C859EC10EF1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B17A1D6-231B-4A14-8649-2D690438DD4D}" type="datetimeFigureOut">
              <a:rPr lang="en-US"/>
              <a:pPr>
                <a:defRPr/>
              </a:pPr>
              <a:t>9/9/2023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1514CFE-F4A2-45B7-BF30-DB1638F714C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a:defRPr/>
            </a:pPr>
            <a:fld id="{C4AA7092-1D88-4024-B8D7-563F5F190E0F}" type="datetimeFigureOut">
              <a:rPr lang="en-US"/>
              <a:pPr>
                <a:defRPr/>
              </a:pPr>
              <a:t>9/9/2023</a:t>
            </a:fld>
            <a:endParaRPr lang="en-US"/>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BF5F9">
                    <a:shade val="90000"/>
                  </a:srgbClr>
                </a:solidFill>
              </a:defRPr>
            </a:lvl1pPr>
          </a:lstStyle>
          <a:p>
            <a:pPr>
              <a:defRPr/>
            </a:pPr>
            <a:fld id="{32569F84-85C3-4EFE-8321-217A365911C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B17A1D6-231B-4A14-8649-2D690438DD4D}" type="datetimeFigureOut">
              <a:rPr lang="en-US"/>
              <a:pPr>
                <a:defRPr/>
              </a:pPr>
              <a:t>9/9/2023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348E2DB-D10D-4712-A275-7B3EC10C6E7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0B17A1D6-231B-4A14-8649-2D690438DD4D}" type="datetimeFigureOut">
              <a:rPr lang="en-US"/>
              <a:pPr>
                <a:defRPr/>
              </a:pPr>
              <a:t>9/9/2023</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2F6B0274-D2BB-46CF-B710-593E233D2E20}"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0B17A1D6-231B-4A14-8649-2D690438DD4D}" type="datetimeFigureOut">
              <a:rPr lang="en-US"/>
              <a:pPr>
                <a:defRPr/>
              </a:pPr>
              <a:t>9/9/2023</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CA6988E8-A4EA-435E-A201-87409F577EB3}"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B17A1D6-231B-4A14-8649-2D690438DD4D}" type="datetimeFigureOut">
              <a:rPr lang="en-US"/>
              <a:pPr>
                <a:defRPr/>
              </a:pPr>
              <a:t>9/9/2023</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ACA6A863-75E4-4525-989C-07AE6D79195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B17A1D6-231B-4A14-8649-2D690438DD4D}" type="datetimeFigureOut">
              <a:rPr lang="en-US"/>
              <a:pPr>
                <a:defRPr/>
              </a:pPr>
              <a:t>9/9/2023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4773F97-6334-4A9E-822C-88BBF9A9F94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fld id="{34E59761-8997-4800-932B-BC439E8DC1A2}" type="datetime1">
              <a:rPr lang="en-US"/>
              <a:pPr>
                <a:defRPr/>
              </a:pPr>
              <a:t>9/9/2023</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1B8881B-8772-41B1-938D-FF09F416824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solidFill>
                <a:prstClr val="black"/>
              </a:solidFill>
              <a:latin typeface="Constanti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solidFill>
                <a:prstClr val="black"/>
              </a:solidFill>
              <a:latin typeface="Constanti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CEFF15D0-5584-4F8D-862E-EBAA6D552202}" type="datetimeFigureOut">
              <a:rPr lang="en-US"/>
              <a:pPr>
                <a:defRPr/>
              </a:pPr>
              <a:t>9/9/2023</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CDA12465-8A5D-4AB1-A767-C318FD28A1A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B17A1D6-231B-4A14-8649-2D690438DD4D}" type="datetimeFigureOut">
              <a:rPr lang="en-US"/>
              <a:pPr>
                <a:defRPr/>
              </a:pPr>
              <a:t>9/9/2023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8FB2B62-40D0-49EC-97C7-09594634D6C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B17A1D6-231B-4A14-8649-2D690438DD4D}" type="datetimeFigureOut">
              <a:rPr lang="en-US"/>
              <a:pPr>
                <a:defRPr/>
              </a:pPr>
              <a:t>9/9/2023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B535872-D314-47CB-9C0D-E958011E4623}"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2642CD10-5BA2-4F03-8BB7-57980476B5E6}"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2BECBFEE-4809-40D6-8C3F-D4A47C13A3C6}"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78409834-9135-47C8-8330-4CBD233C6761}"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810E4BF7-B495-4B1D-BC80-2EE6A81556B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vl1pPr>
          </a:lstStyle>
          <a:p>
            <a:pPr>
              <a:defRPr/>
            </a:pPr>
            <a:fld id="{F249F276-AB1E-47DA-A537-E8FF0B991A0D}"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5C0FE4D4-2382-4F76-A614-5520CBADB820}"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vl1pPr>
          </a:lstStyle>
          <a:p>
            <a:pPr>
              <a:defRPr/>
            </a:pPr>
            <a:fld id="{DB38B816-DC93-42AC-8BB5-1F7365283E4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fld id="{D240EF65-3D8A-45D0-A2F4-66538368C138}" type="datetime1">
              <a:rPr lang="en-US"/>
              <a:pPr>
                <a:defRPr/>
              </a:pPr>
              <a:t>9/9/2023</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22CD179-A3B8-4DB1-A430-79C50FAC13C7}"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7450E9D8-26C1-4436-BF12-1B9C91BB6723}"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49BC7D79-16B5-4AF6-B63A-19774E9F0342}"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0A5EDD45-B403-479D-899C-939490DE8B1F}"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DAC230DB-0D46-449D-AF03-94D77148303C}"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275FFBBD-F604-49E7-8BB5-DD7F34833FED}" type="datetime1">
              <a:rPr lang="en-US"/>
              <a:pPr>
                <a:defRPr/>
              </a:pPr>
              <a:t>9/9/2023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E4E2979B-DD43-4329-B60A-A149E83D22F7}"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309C82E0-A6CD-419C-BF67-582952DBAB8A}" type="datetime1">
              <a:rPr lang="en-US"/>
              <a:pPr>
                <a:defRPr/>
              </a:pPr>
              <a:t>9/9/2023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100D8700-0126-4E6D-81AC-99908A49D18C}"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fld id="{111EFAFA-3FBB-46A6-92EC-9ED64474699A}" type="datetime1">
              <a:rPr lang="en-US"/>
              <a:pPr>
                <a:defRPr/>
              </a:pPr>
              <a:t>9/9/2023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106BC22A-DA68-4821-B9D5-C5DA805B4B67}"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0" hangingPunct="0">
              <a:defRPr/>
            </a:lvl1pPr>
          </a:lstStyle>
          <a:p>
            <a:pPr>
              <a:defRPr/>
            </a:pPr>
            <a:fld id="{AE1EABC6-A5DD-47DC-910E-3AD64A64F327}" type="datetime1">
              <a:rPr lang="en-US"/>
              <a:pPr>
                <a:defRPr/>
              </a:pPr>
              <a:t>9/9/2023</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B019109D-395B-49A9-8300-0539F0B75EDC}"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eaLnBrk="0" hangingPunct="0">
              <a:defRPr/>
            </a:lvl1pPr>
          </a:lstStyle>
          <a:p>
            <a:pPr>
              <a:defRPr/>
            </a:pPr>
            <a:fld id="{05199209-BFE8-4F20-A766-855DE6D14B6F}" type="datetime1">
              <a:rPr lang="en-US"/>
              <a:pPr>
                <a:defRPr/>
              </a:pPr>
              <a:t>9/9/2023</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lvl1pPr>
          </a:lstStyle>
          <a:p>
            <a:pPr>
              <a:defRPr/>
            </a:pPr>
            <a:fld id="{B2095612-1DD7-4408-A0EB-7D92B39EB386}"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eaLnBrk="0" hangingPunct="0">
              <a:defRPr/>
            </a:lvl1pPr>
          </a:lstStyle>
          <a:p>
            <a:pPr>
              <a:defRPr/>
            </a:pPr>
            <a:fld id="{31BDA8B1-DCF0-428A-9381-5F32D7959DCE}" type="datetime1">
              <a:rPr lang="en-US"/>
              <a:pPr>
                <a:defRPr/>
              </a:pPr>
              <a:t>9/9/2023</a:t>
            </a:fld>
            <a:endParaRPr 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lvl1pPr>
          </a:lstStyle>
          <a:p>
            <a:pPr>
              <a:defRPr/>
            </a:pPr>
            <a:fld id="{14BFE023-C0F5-47E6-BDD7-6197F940209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fld id="{645590DC-1642-45A3-864C-839A1D098F5D}" type="datetime1">
              <a:rPr lang="en-US"/>
              <a:pPr>
                <a:defRPr/>
              </a:pPr>
              <a:t>9/9/2023</a:t>
            </a:fld>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F8DD8FA-AC98-4427-A985-448DD3592F28}"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vl1pPr>
          </a:lstStyle>
          <a:p>
            <a:pPr>
              <a:defRPr/>
            </a:pPr>
            <a:fld id="{3AC000A1-D4B6-4D7E-B8A7-A471D8A0CA52}" type="datetime1">
              <a:rPr lang="en-US"/>
              <a:pPr>
                <a:defRPr/>
              </a:pPr>
              <a:t>9/9/2023</a:t>
            </a:fld>
            <a:endParaRPr lang="en-US"/>
          </a:p>
        </p:txBody>
      </p:sp>
      <p:sp>
        <p:nvSpPr>
          <p:cNvPr id="3" name="Footer Placeholder 4"/>
          <p:cNvSpPr>
            <a:spLocks noGrp="1"/>
          </p:cNvSpPr>
          <p:nvPr>
            <p:ph type="ftr" sz="quarter" idx="11"/>
          </p:nvPr>
        </p:nvSpPr>
        <p:spPr/>
        <p:txBody>
          <a:bodyPr/>
          <a:lstStyle>
            <a:lvl1pPr eaLnBrk="0" hangingPunct="0">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lvl1pPr>
          </a:lstStyle>
          <a:p>
            <a:pPr>
              <a:defRPr/>
            </a:pPr>
            <a:fld id="{01D618A6-AB16-43E4-AFE5-8B4423434D6E}"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52285BCA-D86E-4650-A6AB-9A3AC3111D70}" type="datetime1">
              <a:rPr lang="en-US"/>
              <a:pPr>
                <a:defRPr/>
              </a:pPr>
              <a:t>9/9/2023</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3F77412E-D6AD-4C48-BF99-015942CE356E}"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A0E59237-12EE-4A4E-AD59-BEF6FE874B6A}" type="datetime1">
              <a:rPr lang="en-US"/>
              <a:pPr>
                <a:defRPr/>
              </a:pPr>
              <a:t>9/9/2023</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3E5BB5DF-48C0-4193-A32F-EF04355DF46A}"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E16A1AD5-1C62-4EC7-8B62-1D671687DBB7}" type="datetime1">
              <a:rPr lang="en-US"/>
              <a:pPr>
                <a:defRPr/>
              </a:pPr>
              <a:t>9/9/2023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36811942-C067-408C-BC1C-5354506ABF4C}"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A7B088BA-A4D2-4FC9-9E8C-B988A97CF47E}" type="datetime1">
              <a:rPr lang="en-US"/>
              <a:pPr>
                <a:defRPr/>
              </a:pPr>
              <a:t>9/9/2023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D36590EA-310D-4E5C-B7B7-57A60DDBF4F1}"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1B2CB723-8E76-4779-9260-8959185D1194}" type="datetime1">
              <a:rPr lang="en-US"/>
              <a:pPr>
                <a:defRPr/>
              </a:pPr>
              <a:t>9/9/2023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F60A1A76-3B80-4102-AEA4-685AC7587FF3}"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73B53E94-C039-41B4-ADAD-BA24AB3292E0}" type="datetime1">
              <a:rPr lang="en-US"/>
              <a:pPr>
                <a:defRPr/>
              </a:pPr>
              <a:t>9/9/2023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5468AF1C-875D-4F8F-8C9A-3B0E26DF6B08}"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fld id="{6BE2D8D1-ABAF-427C-8233-E0D9E2090006}" type="datetime1">
              <a:rPr lang="en-US"/>
              <a:pPr>
                <a:defRPr/>
              </a:pPr>
              <a:t>9/9/2023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EA5D40BC-5ABD-458E-93C8-73F0660A1DB7}"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0" hangingPunct="0">
              <a:defRPr/>
            </a:lvl1pPr>
          </a:lstStyle>
          <a:p>
            <a:pPr>
              <a:defRPr/>
            </a:pPr>
            <a:fld id="{45333352-A631-4168-A1D8-77CD791B27C0}" type="datetime1">
              <a:rPr lang="en-US"/>
              <a:pPr>
                <a:defRPr/>
              </a:pPr>
              <a:t>9/9/2023</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7092F737-4517-483E-855E-0C287DEE41E3}"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eaLnBrk="0" hangingPunct="0">
              <a:defRPr/>
            </a:lvl1pPr>
          </a:lstStyle>
          <a:p>
            <a:pPr>
              <a:defRPr/>
            </a:pPr>
            <a:fld id="{E666E592-BAFB-48B5-A851-F9CCCDEB4194}" type="datetime1">
              <a:rPr lang="en-US"/>
              <a:pPr>
                <a:defRPr/>
              </a:pPr>
              <a:t>9/9/2023</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lvl1pPr>
          </a:lstStyle>
          <a:p>
            <a:pPr>
              <a:defRPr/>
            </a:pPr>
            <a:fld id="{CF68AE9C-07E5-49CB-ABF9-121E7D6564A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fld id="{459A3005-9142-469B-A160-0D01FF1760F0}" type="datetime1">
              <a:rPr lang="en-US"/>
              <a:pPr>
                <a:defRPr/>
              </a:pPr>
              <a:t>9/9/2023</a:t>
            </a:fld>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7D94488A-2B5D-4832-8741-0D83F6D0E10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eaLnBrk="0" hangingPunct="0">
              <a:defRPr/>
            </a:lvl1pPr>
          </a:lstStyle>
          <a:p>
            <a:pPr>
              <a:defRPr/>
            </a:pPr>
            <a:fld id="{4B02F005-6CFE-4CD1-B76C-A76307F9DBFE}" type="datetime1">
              <a:rPr lang="en-US"/>
              <a:pPr>
                <a:defRPr/>
              </a:pPr>
              <a:t>9/9/2023</a:t>
            </a:fld>
            <a:endParaRPr 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lvl1pPr>
          </a:lstStyle>
          <a:p>
            <a:pPr>
              <a:defRPr/>
            </a:pPr>
            <a:fld id="{337ED9F7-E2DD-4B2A-9C6E-3A7A9FE0DC3D}"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vl1pPr>
          </a:lstStyle>
          <a:p>
            <a:pPr>
              <a:defRPr/>
            </a:pPr>
            <a:fld id="{5B02F113-9E83-468E-9D93-34A787EF28BA}" type="datetime1">
              <a:rPr lang="en-US"/>
              <a:pPr>
                <a:defRPr/>
              </a:pPr>
              <a:t>9/9/2023</a:t>
            </a:fld>
            <a:endParaRPr lang="en-US"/>
          </a:p>
        </p:txBody>
      </p:sp>
      <p:sp>
        <p:nvSpPr>
          <p:cNvPr id="3" name="Footer Placeholder 4"/>
          <p:cNvSpPr>
            <a:spLocks noGrp="1"/>
          </p:cNvSpPr>
          <p:nvPr>
            <p:ph type="ftr" sz="quarter" idx="11"/>
          </p:nvPr>
        </p:nvSpPr>
        <p:spPr/>
        <p:txBody>
          <a:bodyPr/>
          <a:lstStyle>
            <a:lvl1pPr eaLnBrk="0" hangingPunct="0">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lvl1pPr>
          </a:lstStyle>
          <a:p>
            <a:pPr>
              <a:defRPr/>
            </a:pPr>
            <a:fld id="{0E1B5999-5152-4A2B-9700-040C9BA550C9}"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83EB6A17-47CD-4B80-B1E8-AD89E80F2821}" type="datetime1">
              <a:rPr lang="en-US"/>
              <a:pPr>
                <a:defRPr/>
              </a:pPr>
              <a:t>9/9/2023</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FA009467-5106-4773-8F29-08565F7C69CA}"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141B783B-CB9D-42BB-ADD7-AEDC2893A52B}" type="datetime1">
              <a:rPr lang="en-US"/>
              <a:pPr>
                <a:defRPr/>
              </a:pPr>
              <a:t>9/9/2023</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F086442A-2F44-4E3E-9592-EB6FDF6A1D32}"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0D3B4426-95A4-4E4B-AA6F-D15749807F52}" type="datetime1">
              <a:rPr lang="en-US"/>
              <a:pPr>
                <a:defRPr/>
              </a:pPr>
              <a:t>9/9/2023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87566F67-D0ED-4FA3-9674-C836E7D6438B}"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752119FB-0A71-4EF5-A4B3-DB158BE7F1D0}" type="datetime1">
              <a:rPr lang="en-US"/>
              <a:pPr>
                <a:defRPr/>
              </a:pPr>
              <a:t>9/9/2023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6EEAFED3-796C-4492-A632-5B13D2278774}"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B6F9C57-B5EE-4191-8220-D9CF471E5045}" type="datetime1">
              <a:rPr lang="en-US"/>
              <a:pPr>
                <a:defRPr/>
              </a:pPr>
              <a:t>9/9/2023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C00B11-C220-46AF-B316-A9209D4BCC2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fld id="{5B81D50C-9A9C-48B0-8533-2C434CE11D42}" type="datetime1">
              <a:rPr lang="en-US"/>
              <a:pPr>
                <a:defRPr/>
              </a:pPr>
              <a:t>9/9/2023</a:t>
            </a:fld>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5F280793-8D12-4019-B125-F4211938837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fld id="{AD623B09-BDD0-470C-893F-CEF7DDC7E53D}" type="datetime1">
              <a:rPr lang="en-US"/>
              <a:pPr>
                <a:defRPr/>
              </a:pPr>
              <a:t>9/9/2023</a:t>
            </a:fld>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2FAED19E-A747-449E-97CC-CA0925939EC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fld id="{25374EA2-9C90-4E45-BDF8-EA397182753F}" type="datetime1">
              <a:rPr lang="en-US"/>
              <a:pPr>
                <a:defRPr/>
              </a:pPr>
              <a:t>9/9/2023</a:t>
            </a:fld>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E5207C7-27A3-49D6-B9F3-DA48884248D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fld id="{BB05AAEF-0C3A-43E7-873F-455F1475CF5E}" type="datetime1">
              <a:rPr lang="en-US"/>
              <a:pPr>
                <a:defRPr/>
              </a:pPr>
              <a:t>9/9/2023</a:t>
            </a:fld>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6AB0A75D-F489-4B57-8939-50DBABA1285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3" y="304800"/>
            <a:ext cx="7615237"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w="28575">
              <a:noFill/>
              <a:round/>
              <a:headEnd/>
              <a:tailEnd/>
            </a:ln>
          </p:spPr>
          <p:txBody>
            <a:bodyPr wrap="none" anchor="ctr"/>
            <a:lstStyle/>
            <a:p>
              <a:pPr algn="ctr" eaLnBrk="1" hangingPunct="1"/>
              <a:endParaRPr lang="id-ID" sz="2400">
                <a:latin typeface="Times New Roman" pitchFamily="18" charset="0"/>
              </a:endParaRPr>
            </a:p>
          </p:txBody>
        </p:sp>
        <p:sp>
          <p:nvSpPr>
            <p:cNvPr id="1033" name="Oval 4"/>
            <p:cNvSpPr>
              <a:spLocks noChangeArrowheads="1"/>
            </p:cNvSpPr>
            <p:nvPr/>
          </p:nvSpPr>
          <p:spPr bwMode="hidden">
            <a:xfrm flipH="1">
              <a:off x="4777" y="192"/>
              <a:ext cx="695" cy="696"/>
            </a:xfrm>
            <a:prstGeom prst="ellipse">
              <a:avLst/>
            </a:prstGeom>
            <a:solidFill>
              <a:schemeClr val="accent2"/>
            </a:solidFill>
            <a:ln w="28575">
              <a:noFill/>
              <a:round/>
              <a:headEnd/>
              <a:tailEnd/>
            </a:ln>
          </p:spPr>
          <p:txBody>
            <a:bodyPr wrap="none" anchor="ctr"/>
            <a:lstStyle/>
            <a:p>
              <a:pPr algn="ctr" eaLnBrk="1" hangingPunct="1"/>
              <a:endParaRPr lang="id-ID" sz="2400">
                <a:latin typeface="Times New Roman" pitchFamily="18" charset="0"/>
              </a:endParaRPr>
            </a:p>
          </p:txBody>
        </p:sp>
        <p:sp>
          <p:nvSpPr>
            <p:cNvPr id="1034" name="Oval 5"/>
            <p:cNvSpPr>
              <a:spLocks noChangeArrowheads="1"/>
            </p:cNvSpPr>
            <p:nvPr/>
          </p:nvSpPr>
          <p:spPr bwMode="hidden">
            <a:xfrm flipH="1">
              <a:off x="675" y="193"/>
              <a:ext cx="695" cy="696"/>
            </a:xfrm>
            <a:prstGeom prst="ellipse">
              <a:avLst/>
            </a:prstGeom>
            <a:solidFill>
              <a:schemeClr val="accent2"/>
            </a:solidFill>
            <a:ln w="28575">
              <a:noFill/>
              <a:round/>
              <a:headEnd/>
              <a:tailEnd/>
            </a:ln>
          </p:spPr>
          <p:txBody>
            <a:bodyPr wrap="none" anchor="ctr"/>
            <a:lstStyle/>
            <a:p>
              <a:pPr algn="ctr" eaLnBrk="1" hangingPunct="1"/>
              <a:endParaRPr lang="id-ID" sz="2400">
                <a:latin typeface="Times New Roman" pitchFamily="18" charset="0"/>
              </a:endParaRPr>
            </a:p>
          </p:txBody>
        </p:sp>
        <p:sp>
          <p:nvSpPr>
            <p:cNvPr id="1035" name="Oval 6"/>
            <p:cNvSpPr>
              <a:spLocks noChangeArrowheads="1"/>
            </p:cNvSpPr>
            <p:nvPr/>
          </p:nvSpPr>
          <p:spPr bwMode="hidden">
            <a:xfrm flipH="1">
              <a:off x="3984" y="192"/>
              <a:ext cx="695" cy="696"/>
            </a:xfrm>
            <a:prstGeom prst="ellipse">
              <a:avLst/>
            </a:prstGeom>
            <a:noFill/>
            <a:ln w="28575">
              <a:solidFill>
                <a:schemeClr val="accent2"/>
              </a:solidFill>
              <a:round/>
              <a:headEnd/>
              <a:tailEnd/>
            </a:ln>
          </p:spPr>
          <p:txBody>
            <a:bodyPr wrap="none" anchor="ctr"/>
            <a:lstStyle/>
            <a:p>
              <a:pPr algn="ctr" eaLnBrk="1" hangingPunct="1"/>
              <a:endParaRPr lang="id-ID" sz="2400">
                <a:latin typeface="Times New Roman" pitchFamily="18" charset="0"/>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headEnd/>
              <a:tailEnd/>
            </a:ln>
          </p:spPr>
          <p:txBody>
            <a:bodyPr wrap="none" anchor="ctr"/>
            <a:lstStyle/>
            <a:p>
              <a:pPr algn="ctr" eaLnBrk="1" hangingPunct="1"/>
              <a:endParaRPr lang="id-ID" sz="2400">
                <a:latin typeface="Times New Roman" pitchFamily="18" charset="0"/>
              </a:endParaRPr>
            </a:p>
          </p:txBody>
        </p:sp>
      </p:grpSp>
      <p:sp>
        <p:nvSpPr>
          <p:cNvPr id="1027"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0425"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fld id="{B8ED71BE-540A-4620-8945-BF67548B9420}" type="datetime1">
              <a:rPr lang="en-US"/>
              <a:pPr>
                <a:defRPr/>
              </a:pPr>
              <a:t>9/9/2023</a:t>
            </a:fld>
            <a:endParaRPr lang="en-US"/>
          </a:p>
        </p:txBody>
      </p:sp>
      <p:sp>
        <p:nvSpPr>
          <p:cNvPr id="60426"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p>
        </p:txBody>
      </p:sp>
      <p:sp>
        <p:nvSpPr>
          <p:cNvPr id="60427"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a:defRPr/>
            </a:pPr>
            <a:fld id="{94737764-33DD-494D-84FE-7118A0059C5D}" type="slidenum">
              <a:rPr lang="en-US"/>
              <a:pPr>
                <a:defRPr/>
              </a:pPr>
              <a:t>‹#›</a:t>
            </a:fld>
            <a:endParaRPr lang="en-US"/>
          </a:p>
        </p:txBody>
      </p:sp>
      <p:sp>
        <p:nvSpPr>
          <p:cNvPr id="1031"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5631" r:id="rId1"/>
    <p:sldLayoutId id="2147485612" r:id="rId2"/>
    <p:sldLayoutId id="2147485613" r:id="rId3"/>
    <p:sldLayoutId id="2147485614" r:id="rId4"/>
    <p:sldLayoutId id="2147485615" r:id="rId5"/>
    <p:sldLayoutId id="2147485616" r:id="rId6"/>
    <p:sldLayoutId id="2147485617" r:id="rId7"/>
    <p:sldLayoutId id="2147485618" r:id="rId8"/>
    <p:sldLayoutId id="2147485619" r:id="rId9"/>
    <p:sldLayoutId id="2147485620" r:id="rId10"/>
    <p:sldLayoutId id="2147485621"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solidFill>
                <a:prstClr val="black"/>
              </a:solidFill>
              <a:latin typeface="Constantia"/>
            </a:endParaRPr>
          </a:p>
        </p:txBody>
      </p:sp>
      <p:sp>
        <p:nvSpPr>
          <p:cNvPr id="2052"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defRPr>
            </a:lvl1pPr>
          </a:lstStyle>
          <a:p>
            <a:pPr>
              <a:defRPr/>
            </a:pPr>
            <a:fld id="{0B17A1D6-231B-4A14-8649-2D690438DD4D}" type="datetimeFigureOut">
              <a:rPr lang="en-US"/>
              <a:pPr>
                <a:defRPr/>
              </a:pPr>
              <a:t>9/9/2023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Arial" charset="0"/>
              </a:defRPr>
            </a:lvl1pPr>
          </a:lstStyle>
          <a:p>
            <a:pPr>
              <a:defRPr/>
            </a:pPr>
            <a:fld id="{0A8EAF6E-C20F-443E-A73E-88FEF625FB78}" type="slidenum">
              <a:rPr lang="en-US"/>
              <a:pPr>
                <a:defRPr/>
              </a:pPr>
              <a:t>‹#›</a:t>
            </a:fld>
            <a:endParaRPr lang="en-US"/>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en-US" sz="180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en-US" sz="1800">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5632" r:id="rId1"/>
    <p:sldLayoutId id="2147485622" r:id="rId2"/>
    <p:sldLayoutId id="2147485633" r:id="rId3"/>
    <p:sldLayoutId id="2147485623" r:id="rId4"/>
    <p:sldLayoutId id="2147485624" r:id="rId5"/>
    <p:sldLayoutId id="2147485625" r:id="rId6"/>
    <p:sldLayoutId id="2147485626" r:id="rId7"/>
    <p:sldLayoutId id="2147485627" r:id="rId8"/>
    <p:sldLayoutId id="2147485634" r:id="rId9"/>
    <p:sldLayoutId id="2147485628" r:id="rId10"/>
    <p:sldLayoutId id="2147485629"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2C07152F-CED6-49A7-845D-FAA0F8EFA1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635" r:id="rId1"/>
    <p:sldLayoutId id="2147485636" r:id="rId2"/>
    <p:sldLayoutId id="2147485637" r:id="rId3"/>
    <p:sldLayoutId id="2147485638" r:id="rId4"/>
    <p:sldLayoutId id="2147485639" r:id="rId5"/>
    <p:sldLayoutId id="2147485640" r:id="rId6"/>
    <p:sldLayoutId id="2147485641" r:id="rId7"/>
    <p:sldLayoutId id="2147485642" r:id="rId8"/>
    <p:sldLayoutId id="2147485643" r:id="rId9"/>
    <p:sldLayoutId id="2147485644" r:id="rId10"/>
    <p:sldLayoutId id="214748564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6C60EFC8-19E9-45C4-8D9E-E06F48382CBD}" type="datetime1">
              <a:rPr lang="en-US"/>
              <a:pPr>
                <a:defRPr/>
              </a:pPr>
              <a:t>9/9/2023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cs typeface="+mn-cs"/>
              </a:defRPr>
            </a:lvl1pPr>
          </a:lstStyle>
          <a:p>
            <a:pPr>
              <a:defRPr/>
            </a:pPr>
            <a:fld id="{D6670158-FC84-454A-AC9A-358AB6798E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646" r:id="rId1"/>
    <p:sldLayoutId id="2147485647" r:id="rId2"/>
    <p:sldLayoutId id="2147485648" r:id="rId3"/>
    <p:sldLayoutId id="2147485649" r:id="rId4"/>
    <p:sldLayoutId id="2147485650" r:id="rId5"/>
    <p:sldLayoutId id="2147485651" r:id="rId6"/>
    <p:sldLayoutId id="2147485652" r:id="rId7"/>
    <p:sldLayoutId id="2147485653" r:id="rId8"/>
    <p:sldLayoutId id="2147485654" r:id="rId9"/>
    <p:sldLayoutId id="2147485655" r:id="rId10"/>
    <p:sldLayoutId id="214748565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67F46DAD-F6C9-45B4-976D-AE00D9A64253}" type="datetime1">
              <a:rPr lang="en-US"/>
              <a:pPr>
                <a:defRPr/>
              </a:pPr>
              <a:t>9/9/2023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cs typeface="+mn-cs"/>
              </a:defRPr>
            </a:lvl1pPr>
          </a:lstStyle>
          <a:p>
            <a:pPr>
              <a:defRPr/>
            </a:pPr>
            <a:fld id="{F0A5290F-B411-472F-9761-A7C9F1BA17E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657" r:id="rId1"/>
    <p:sldLayoutId id="2147485658" r:id="rId2"/>
    <p:sldLayoutId id="2147485659" r:id="rId3"/>
    <p:sldLayoutId id="2147485660" r:id="rId4"/>
    <p:sldLayoutId id="2147485661" r:id="rId5"/>
    <p:sldLayoutId id="2147485662" r:id="rId6"/>
    <p:sldLayoutId id="2147485663" r:id="rId7"/>
    <p:sldLayoutId id="2147485664" r:id="rId8"/>
    <p:sldLayoutId id="2147485665" r:id="rId9"/>
    <p:sldLayoutId id="2147485666" r:id="rId10"/>
    <p:sldLayoutId id="2147485667" r:id="rId11"/>
    <p:sldLayoutId id="2147485630"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51.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5.bin"/><Relationship Id="rId4" Type="http://schemas.openxmlformats.org/officeDocument/2006/relationships/image" Target="../media/image12.wmf"/><Relationship Id="rId9" Type="http://schemas.openxmlformats.org/officeDocument/2006/relationships/oleObject" Target="../embeddings/oleObject7.bin"/></Relationships>
</file>

<file path=ppt/slides/_rels/slide261.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51.xml"/><Relationship Id="rId1" Type="http://schemas.openxmlformats.org/officeDocument/2006/relationships/vmlDrawing" Target="../drawings/vmlDrawing5.vml"/><Relationship Id="rId6" Type="http://schemas.openxmlformats.org/officeDocument/2006/relationships/image" Target="../media/image14.wmf"/><Relationship Id="rId5" Type="http://schemas.openxmlformats.org/officeDocument/2006/relationships/oleObject" Target="../embeddings/oleObject9.bin"/><Relationship Id="rId10" Type="http://schemas.openxmlformats.org/officeDocument/2006/relationships/image" Target="../media/image16.wmf"/><Relationship Id="rId4" Type="http://schemas.openxmlformats.org/officeDocument/2006/relationships/image" Target="../media/image12.wmf"/><Relationship Id="rId9" Type="http://schemas.openxmlformats.org/officeDocument/2006/relationships/oleObject" Target="../embeddings/oleObject11.bin"/></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51.xml"/><Relationship Id="rId1" Type="http://schemas.openxmlformats.org/officeDocument/2006/relationships/vmlDrawing" Target="../drawings/vmlDrawing6.vml"/><Relationship Id="rId6" Type="http://schemas.openxmlformats.org/officeDocument/2006/relationships/image" Target="../media/image18.wmf"/><Relationship Id="rId5" Type="http://schemas.openxmlformats.org/officeDocument/2006/relationships/oleObject" Target="../embeddings/oleObject13.bin"/><Relationship Id="rId4" Type="http://schemas.openxmlformats.org/officeDocument/2006/relationships/image" Target="../media/image17.wmf"/></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5.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19.bin"/><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18.wmf"/><Relationship Id="rId2" Type="http://schemas.openxmlformats.org/officeDocument/2006/relationships/slideLayout" Target="../slideLayouts/slideLayout51.xml"/><Relationship Id="rId16" Type="http://schemas.openxmlformats.org/officeDocument/2006/relationships/image" Target="../media/image24.wmf"/><Relationship Id="rId1" Type="http://schemas.openxmlformats.org/officeDocument/2006/relationships/vmlDrawing" Target="../drawings/vmlDrawing7.vml"/><Relationship Id="rId6" Type="http://schemas.openxmlformats.org/officeDocument/2006/relationships/image" Target="../media/image20.wmf"/><Relationship Id="rId11" Type="http://schemas.openxmlformats.org/officeDocument/2006/relationships/oleObject" Target="../embeddings/oleObject18.bin"/><Relationship Id="rId5" Type="http://schemas.openxmlformats.org/officeDocument/2006/relationships/oleObject" Target="../embeddings/oleObject15.bin"/><Relationship Id="rId15" Type="http://schemas.openxmlformats.org/officeDocument/2006/relationships/oleObject" Target="../embeddings/oleObject20.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17.bin"/><Relationship Id="rId14" Type="http://schemas.openxmlformats.org/officeDocument/2006/relationships/image" Target="../media/image23.wmf"/></Relationships>
</file>

<file path=ppt/slides/_rels/slide26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51.xml"/><Relationship Id="rId1" Type="http://schemas.openxmlformats.org/officeDocument/2006/relationships/vmlDrawing" Target="../drawings/vmlDrawing8.vml"/><Relationship Id="rId4" Type="http://schemas.openxmlformats.org/officeDocument/2006/relationships/image" Target="../media/image25.wmf"/></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46.xml"/><Relationship Id="rId1" Type="http://schemas.openxmlformats.org/officeDocument/2006/relationships/vmlDrawing" Target="../drawings/vmlDrawing9.vml"/><Relationship Id="rId4" Type="http://schemas.openxmlformats.org/officeDocument/2006/relationships/image" Target="../media/image26.wmf"/></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51.xml"/><Relationship Id="rId1" Type="http://schemas.openxmlformats.org/officeDocument/2006/relationships/vmlDrawing" Target="../drawings/vmlDrawing10.vml"/><Relationship Id="rId4" Type="http://schemas.openxmlformats.org/officeDocument/2006/relationships/image" Target="../media/image27.wmf"/></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0.w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5952194"/>
            <a:ext cx="7772400" cy="90580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Aft>
                <a:spcPts val="0"/>
              </a:spcAft>
              <a:defRPr/>
            </a:pPr>
            <a:r>
              <a:rPr lang="en-US" sz="2800" dirty="0" err="1" smtClean="0">
                <a:ln w="10541" cmpd="sng">
                  <a:solidFill>
                    <a:srgbClr val="7D7D7D">
                      <a:tint val="100000"/>
                      <a:shade val="100000"/>
                      <a:satMod val="110000"/>
                    </a:srgbClr>
                  </a:solidFill>
                  <a:prstDash val="solid"/>
                </a:ln>
                <a:solidFill>
                  <a:srgbClr val="7030A0"/>
                </a:solidFill>
                <a:effectLst/>
              </a:rPr>
              <a:t>suwandi@darmajaya</a:t>
            </a:r>
            <a:r>
              <a:rPr lang="en-US" sz="2800" dirty="0" smtClean="0">
                <a:ln w="10541" cmpd="sng">
                  <a:solidFill>
                    <a:srgbClr val="7D7D7D">
                      <a:tint val="100000"/>
                      <a:shade val="100000"/>
                      <a:satMod val="110000"/>
                    </a:srgbClr>
                  </a:solidFill>
                  <a:prstDash val="solid"/>
                </a:ln>
                <a:solidFill>
                  <a:srgbClr val="7030A0"/>
                </a:solidFill>
                <a:effectLst/>
              </a:rPr>
              <a:t>.</a:t>
            </a:r>
            <a:r>
              <a:rPr lang="id-ID" sz="2800" dirty="0" smtClean="0">
                <a:ln w="10541" cmpd="sng">
                  <a:solidFill>
                    <a:srgbClr val="7D7D7D">
                      <a:tint val="100000"/>
                      <a:shade val="100000"/>
                      <a:satMod val="110000"/>
                    </a:srgbClr>
                  </a:solidFill>
                  <a:prstDash val="solid"/>
                </a:ln>
                <a:solidFill>
                  <a:srgbClr val="7030A0"/>
                </a:solidFill>
                <a:effectLst/>
              </a:rPr>
              <a:t>ac.id</a:t>
            </a:r>
            <a:br>
              <a:rPr lang="id-ID" sz="2800" dirty="0" smtClean="0">
                <a:ln w="10541" cmpd="sng">
                  <a:solidFill>
                    <a:srgbClr val="7D7D7D">
                      <a:tint val="100000"/>
                      <a:shade val="100000"/>
                      <a:satMod val="110000"/>
                    </a:srgbClr>
                  </a:solidFill>
                  <a:prstDash val="solid"/>
                </a:ln>
                <a:solidFill>
                  <a:srgbClr val="7030A0"/>
                </a:solidFill>
                <a:effectLst/>
              </a:rPr>
            </a:br>
            <a:r>
              <a:rPr lang="en-US" sz="2800" dirty="0" smtClean="0">
                <a:ln w="10541" cmpd="sng">
                  <a:solidFill>
                    <a:srgbClr val="7D7D7D">
                      <a:tint val="100000"/>
                      <a:shade val="100000"/>
                      <a:satMod val="110000"/>
                    </a:srgbClr>
                  </a:solidFill>
                  <a:prstDash val="solid"/>
                </a:ln>
                <a:solidFill>
                  <a:srgbClr val="7030A0"/>
                </a:solidFill>
                <a:effectLst/>
              </a:rPr>
              <a:t>082184794223</a:t>
            </a:r>
            <a:endParaRPr lang="en-US" sz="2800" dirty="0">
              <a:ln w="10541" cmpd="sng">
                <a:solidFill>
                  <a:srgbClr val="7D7D7D">
                    <a:tint val="100000"/>
                    <a:shade val="100000"/>
                    <a:satMod val="110000"/>
                  </a:srgbClr>
                </a:solidFill>
                <a:prstDash val="solid"/>
              </a:ln>
              <a:solidFill>
                <a:srgbClr val="7030A0"/>
              </a:solidFill>
              <a:effectLst/>
            </a:endParaRPr>
          </a:p>
        </p:txBody>
      </p:sp>
      <p:sp>
        <p:nvSpPr>
          <p:cNvPr id="3" name="Subtitle 2"/>
          <p:cNvSpPr>
            <a:spLocks noGrp="1"/>
          </p:cNvSpPr>
          <p:nvPr>
            <p:ph type="subTitle" idx="1"/>
          </p:nvPr>
        </p:nvSpPr>
        <p:spPr>
          <a:xfrm>
            <a:off x="719796" y="457200"/>
            <a:ext cx="7772400" cy="2362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fontAlgn="auto" hangingPunct="1">
              <a:spcAft>
                <a:spcPts val="0"/>
              </a:spcAft>
              <a:buClr>
                <a:schemeClr val="accent3"/>
              </a:buClr>
              <a:buFont typeface="Wingdings 2"/>
              <a:buNone/>
              <a:defRPr/>
            </a:pPr>
            <a:endParaRPr lang="en-US" sz="3600" b="1" dirty="0" smtClean="0"/>
          </a:p>
          <a:p>
            <a:pPr algn="ctr" eaLnBrk="1" fontAlgn="auto" hangingPunct="1">
              <a:spcAft>
                <a:spcPts val="0"/>
              </a:spcAft>
              <a:buClr>
                <a:schemeClr val="accent3"/>
              </a:buClr>
              <a:buFont typeface="Wingdings 2"/>
              <a:buNone/>
              <a:defRPr/>
            </a:pPr>
            <a:r>
              <a:rPr lang="id-ID" sz="3600" b="1" dirty="0" smtClean="0"/>
              <a:t>MANAJEMEN OPERASIONAL</a:t>
            </a:r>
          </a:p>
          <a:p>
            <a:pPr eaLnBrk="1" fontAlgn="auto" hangingPunct="1">
              <a:spcAft>
                <a:spcPts val="0"/>
              </a:spcAft>
              <a:buClr>
                <a:schemeClr val="accent3"/>
              </a:buClr>
              <a:buFont typeface="Wingdings 2"/>
              <a:buNone/>
              <a:defRPr/>
            </a:pPr>
            <a:endParaRPr lang="id-ID" sz="3600" b="1" dirty="0">
              <a:ln w="10541" cmpd="sng">
                <a:solidFill>
                  <a:srgbClr val="7D7D7D">
                    <a:tint val="100000"/>
                    <a:shade val="100000"/>
                    <a:satMod val="110000"/>
                  </a:srgbClr>
                </a:solidFill>
                <a:prstDash val="solid"/>
              </a:ln>
              <a:solidFill>
                <a:srgbClr val="FF0000"/>
              </a:solidFill>
            </a:endParaRPr>
          </a:p>
          <a:p>
            <a:pPr eaLnBrk="1" fontAlgn="auto" hangingPunct="1">
              <a:spcAft>
                <a:spcPts val="0"/>
              </a:spcAft>
              <a:buClr>
                <a:schemeClr val="accent3"/>
              </a:buClr>
              <a:buFont typeface="Wingdings 2"/>
              <a:buNone/>
              <a:defRPr/>
            </a:pPr>
            <a:endParaRPr lang="en-US" sz="3600" b="1" dirty="0">
              <a:ln w="10541" cmpd="sng">
                <a:solidFill>
                  <a:srgbClr val="7D7D7D">
                    <a:tint val="100000"/>
                    <a:shade val="100000"/>
                    <a:satMod val="110000"/>
                  </a:srgbClr>
                </a:solidFill>
                <a:prstDash val="solid"/>
              </a:ln>
              <a:solidFill>
                <a:srgbClr val="FF0000"/>
              </a:solidFill>
            </a:endParaRPr>
          </a:p>
        </p:txBody>
      </p:sp>
      <p:sp>
        <p:nvSpPr>
          <p:cNvPr id="5" name="Rectangle 4"/>
          <p:cNvSpPr/>
          <p:nvPr/>
        </p:nvSpPr>
        <p:spPr>
          <a:xfrm>
            <a:off x="1503800" y="4495800"/>
            <a:ext cx="6477000" cy="757130"/>
          </a:xfrm>
          <a:prstGeom prst="rect">
            <a:avLst/>
          </a:prstGeom>
        </p:spPr>
        <p:txBody>
          <a:bodyPr>
            <a:spAutoFit/>
          </a:bodyPr>
          <a:lstStyle/>
          <a:p>
            <a:pPr algn="ctr" eaLnBrk="1" fontAlgn="auto" hangingPunct="1">
              <a:lnSpc>
                <a:spcPct val="90000"/>
              </a:lnSpc>
              <a:spcBef>
                <a:spcPts val="0"/>
              </a:spcBef>
              <a:spcAft>
                <a:spcPts val="0"/>
              </a:spcAft>
              <a:defRPr/>
            </a:pPr>
            <a:r>
              <a:rPr lang="en-US" sz="2400" kern="0" cap="all" dirty="0">
                <a:ln w="9000" cmpd="sng">
                  <a:solidFill>
                    <a:srgbClr val="C3986D">
                      <a:shade val="50000"/>
                      <a:satMod val="120000"/>
                    </a:srgbClr>
                  </a:solidFill>
                  <a:prstDash val="solid"/>
                </a:ln>
                <a:solidFill>
                  <a:srgbClr val="7030A0"/>
                </a:solidFill>
                <a:effectLst>
                  <a:outerShdw blurRad="38100" dist="38100" dir="2700000" algn="tl">
                    <a:srgbClr val="000000">
                      <a:alpha val="43137"/>
                    </a:srgbClr>
                  </a:outerShdw>
                  <a:reflection blurRad="12700" stA="28000" endPos="45000" dist="1000" dir="5400000" sy="-100000" algn="bl" rotWithShape="0"/>
                </a:effectLst>
                <a:latin typeface="Aharoni" pitchFamily="2" charset="-79"/>
                <a:cs typeface="Aharoni" pitchFamily="2" charset="-79"/>
              </a:rPr>
              <a:t>OLEH </a:t>
            </a:r>
            <a:endParaRPr lang="en-US" sz="2400" kern="0" cap="all" dirty="0" smtClean="0">
              <a:ln w="9000" cmpd="sng">
                <a:solidFill>
                  <a:srgbClr val="C3986D">
                    <a:shade val="50000"/>
                    <a:satMod val="120000"/>
                  </a:srgbClr>
                </a:solidFill>
                <a:prstDash val="solid"/>
              </a:ln>
              <a:solidFill>
                <a:srgbClr val="7030A0"/>
              </a:solidFill>
              <a:effectLst>
                <a:outerShdw blurRad="38100" dist="38100" dir="2700000" algn="tl">
                  <a:srgbClr val="000000">
                    <a:alpha val="43137"/>
                  </a:srgbClr>
                </a:outerShdw>
                <a:reflection blurRad="12700" stA="28000" endPos="45000" dist="1000" dir="5400000" sy="-100000" algn="bl" rotWithShape="0"/>
              </a:effectLst>
              <a:latin typeface="Aharoni" pitchFamily="2" charset="-79"/>
              <a:cs typeface="Aharoni" pitchFamily="2" charset="-79"/>
            </a:endParaRPr>
          </a:p>
          <a:p>
            <a:pPr algn="ctr" eaLnBrk="1" fontAlgn="auto" hangingPunct="1">
              <a:lnSpc>
                <a:spcPct val="90000"/>
              </a:lnSpc>
              <a:spcBef>
                <a:spcPts val="0"/>
              </a:spcBef>
              <a:spcAft>
                <a:spcPts val="0"/>
              </a:spcAft>
              <a:defRPr/>
            </a:pPr>
            <a:r>
              <a:rPr lang="en-US" sz="2400" kern="0" cap="all" dirty="0" err="1" smtClean="0">
                <a:ln w="9000" cmpd="sng">
                  <a:solidFill>
                    <a:srgbClr val="C3986D">
                      <a:shade val="50000"/>
                      <a:satMod val="120000"/>
                    </a:srgbClr>
                  </a:solidFill>
                  <a:prstDash val="solid"/>
                </a:ln>
                <a:solidFill>
                  <a:srgbClr val="7030A0"/>
                </a:solidFill>
                <a:effectLst>
                  <a:outerShdw blurRad="38100" dist="38100" dir="2700000" algn="tl">
                    <a:srgbClr val="000000">
                      <a:alpha val="43137"/>
                    </a:srgbClr>
                  </a:outerShdw>
                  <a:reflection blurRad="12700" stA="28000" endPos="45000" dist="1000" dir="5400000" sy="-100000" algn="bl" rotWithShape="0"/>
                </a:effectLst>
                <a:latin typeface="Aharoni" pitchFamily="2" charset="-79"/>
                <a:cs typeface="Aharoni" pitchFamily="2" charset="-79"/>
              </a:rPr>
              <a:t>suwandi</a:t>
            </a:r>
            <a:endParaRPr lang="en-US" sz="2400" kern="0" cap="all" dirty="0">
              <a:ln w="9000" cmpd="sng">
                <a:solidFill>
                  <a:srgbClr val="C3986D">
                    <a:shade val="50000"/>
                    <a:satMod val="120000"/>
                  </a:srgbClr>
                </a:solidFill>
                <a:prstDash val="solid"/>
              </a:ln>
              <a:solidFill>
                <a:srgbClr val="7030A0"/>
              </a:solidFill>
              <a:effectLst>
                <a:outerShdw blurRad="38100" dist="38100" dir="2700000" algn="tl">
                  <a:srgbClr val="000000">
                    <a:alpha val="43137"/>
                  </a:srgbClr>
                </a:outerShdw>
                <a:reflection blurRad="12700" stA="28000" endPos="45000" dist="1000" dir="5400000" sy="-100000" algn="bl" rotWithShape="0"/>
              </a:effectLst>
              <a:latin typeface="Aharoni" pitchFamily="2" charset="-79"/>
              <a:cs typeface="Aharoni" pitchFamily="2" charset="-79"/>
            </a:endParaRPr>
          </a:p>
        </p:txBody>
      </p:sp>
      <p:sp>
        <p:nvSpPr>
          <p:cNvPr id="7" name="Title 1"/>
          <p:cNvSpPr txBox="1">
            <a:spLocks/>
          </p:cNvSpPr>
          <p:nvPr/>
        </p:nvSpPr>
        <p:spPr>
          <a:xfrm>
            <a:off x="719796" y="457200"/>
            <a:ext cx="7772400" cy="685800"/>
          </a:xfrm>
          <a:prstGeom prst="rect">
            <a:avLst/>
          </a:prstGeom>
        </p:spPr>
        <p:txBody>
          <a:bodyPr lIns="45720" tIns="0" rIns="45720" bIns="0" anchor="b">
            <a:normAutofit/>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z="2800"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MATERI KULIAH</a:t>
            </a:r>
            <a:endParaRPr lang="en-US" sz="28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
        <p:nvSpPr>
          <p:cNvPr id="8" name="Subtitle 2"/>
          <p:cNvSpPr txBox="1">
            <a:spLocks/>
          </p:cNvSpPr>
          <p:nvPr/>
        </p:nvSpPr>
        <p:spPr>
          <a:xfrm>
            <a:off x="1676400" y="2054772"/>
            <a:ext cx="6304400" cy="1529256"/>
          </a:xfrm>
          <a:prstGeom prst="rect">
            <a:avLst/>
          </a:prstGeom>
        </p:spPr>
        <p:txBody>
          <a:bodyPr spcFirstLastPara="1" lIns="45720" tIns="0" rIns="45720" bIns="0">
            <a:prstTxWarp prst="textArchUp">
              <a:avLst/>
            </a:prstTxWarp>
          </a:bodyPr>
          <a:lstStyle/>
          <a:p>
            <a:pPr algn="ctr" eaLnBrk="1" fontAlgn="auto" hangingPunct="1">
              <a:spcBef>
                <a:spcPts val="600"/>
              </a:spcBef>
              <a:spcAft>
                <a:spcPts val="0"/>
              </a:spcAft>
              <a:buClr>
                <a:srgbClr val="B13F9A"/>
              </a:buClr>
              <a:buSzPct val="73000"/>
              <a:buFont typeface="Wingdings 2"/>
              <a:buNone/>
              <a:defRPr/>
            </a:pPr>
            <a:r>
              <a:rPr lang="en-US" sz="2400" dirty="0" smtClean="0">
                <a:solidFill>
                  <a:srgbClr val="FFFFFF"/>
                </a:solidFill>
                <a:latin typeface="Trebuchet MS"/>
              </a:rPr>
              <a:t>INSTITUT INFORMATIKA BUSNIS DARMAJAYA</a:t>
            </a:r>
            <a:endParaRPr lang="en-US" sz="2400" dirty="0">
              <a:solidFill>
                <a:srgbClr val="FFFFFF"/>
              </a:solidFill>
              <a:latin typeface="Trebuchet M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a:xfrm>
            <a:off x="457200" y="274638"/>
            <a:ext cx="8229600" cy="715962"/>
          </a:xfrm>
        </p:spPr>
        <p:txBody>
          <a:bodyPr/>
          <a:lstStyle/>
          <a:p>
            <a:pPr marL="342900" indent="-342900" eaLnBrk="1" hangingPunct="1"/>
            <a:r>
              <a:rPr lang="en-US" sz="1900" b="1" smtClean="0">
                <a:solidFill>
                  <a:srgbClr val="C00000"/>
                </a:solidFill>
              </a:rPr>
              <a:t>Apa saja yang dilakukan oleh Manajer Operasional dan Lingkup Tanggung Jawabnya ? </a:t>
            </a:r>
            <a:r>
              <a:rPr lang="en-US" sz="1900" smtClean="0">
                <a:solidFill>
                  <a:srgbClr val="000000"/>
                </a:solidFill>
              </a:rPr>
              <a:t/>
            </a:r>
            <a:br>
              <a:rPr lang="en-US" sz="1900" smtClean="0">
                <a:solidFill>
                  <a:srgbClr val="000000"/>
                </a:solidFill>
              </a:rPr>
            </a:br>
            <a:endParaRPr lang="en-US" sz="1900" smtClean="0">
              <a:solidFill>
                <a:srgbClr val="000000"/>
              </a:solidFill>
            </a:endParaRPr>
          </a:p>
        </p:txBody>
      </p:sp>
      <p:sp>
        <p:nvSpPr>
          <p:cNvPr id="53251" name="Content Placeholder 2"/>
          <p:cNvSpPr>
            <a:spLocks noGrp="1"/>
          </p:cNvSpPr>
          <p:nvPr>
            <p:ph idx="4294967295"/>
          </p:nvPr>
        </p:nvSpPr>
        <p:spPr>
          <a:xfrm>
            <a:off x="457200" y="1066800"/>
            <a:ext cx="8229600" cy="5059363"/>
          </a:xfrm>
        </p:spPr>
        <p:txBody>
          <a:bodyPr/>
          <a:lstStyle/>
          <a:p>
            <a:pPr algn="just" eaLnBrk="1" hangingPunct="1">
              <a:lnSpc>
                <a:spcPct val="80000"/>
              </a:lnSpc>
              <a:buFont typeface="Wingdings" pitchFamily="2" charset="2"/>
              <a:buNone/>
            </a:pPr>
            <a:r>
              <a:rPr lang="en-US" sz="1800" b="1" smtClean="0"/>
              <a:t>1. Desain barang dan jasa. </a:t>
            </a:r>
            <a:endParaRPr lang="en-US" sz="1800" smtClean="0"/>
          </a:p>
          <a:p>
            <a:pPr algn="just" eaLnBrk="1" hangingPunct="1">
              <a:lnSpc>
                <a:spcPct val="80000"/>
              </a:lnSpc>
              <a:buFont typeface="Wingdings" pitchFamily="2" charset="2"/>
              <a:buNone/>
            </a:pPr>
            <a:r>
              <a:rPr lang="en-US" sz="1800" smtClean="0"/>
              <a:t>	Keputusan ini menyangkut sebagian besar proses transformasi yang akan dilakukan, dengan kata lain keputusan operasional berikutnya tergantung pada keputusan desain barang dan jasa. </a:t>
            </a:r>
          </a:p>
          <a:p>
            <a:pPr algn="just" eaLnBrk="1" hangingPunct="1">
              <a:lnSpc>
                <a:spcPct val="80000"/>
              </a:lnSpc>
              <a:buFont typeface="Wingdings" pitchFamily="2" charset="2"/>
              <a:buNone/>
            </a:pPr>
            <a:endParaRPr lang="fi-FI" sz="800" b="1" smtClean="0"/>
          </a:p>
          <a:p>
            <a:pPr algn="just" eaLnBrk="1" hangingPunct="1">
              <a:lnSpc>
                <a:spcPct val="80000"/>
              </a:lnSpc>
              <a:buFont typeface="Wingdings" pitchFamily="2" charset="2"/>
              <a:buNone/>
            </a:pPr>
            <a:r>
              <a:rPr lang="fi-FI" sz="1800" b="1" smtClean="0"/>
              <a:t>2. Manajemen Kualitas. </a:t>
            </a:r>
            <a:endParaRPr lang="en-US" sz="1800" smtClean="0"/>
          </a:p>
          <a:p>
            <a:pPr algn="just" eaLnBrk="1" hangingPunct="1">
              <a:lnSpc>
                <a:spcPct val="80000"/>
              </a:lnSpc>
              <a:buFont typeface="Wingdings" pitchFamily="2" charset="2"/>
              <a:buNone/>
            </a:pPr>
            <a:r>
              <a:rPr lang="fi-FI" sz="1800" smtClean="0"/>
              <a:t>	Kualitas yang diinginkan konsumen harus ditetapkan, sehingga aturan maupun prosedur untuk mengenali dan memenuhi kualitas tersebut dapat dibakukan. </a:t>
            </a:r>
            <a:endParaRPr lang="en-US" sz="1800" smtClean="0"/>
          </a:p>
          <a:p>
            <a:pPr algn="just" eaLnBrk="1" hangingPunct="1">
              <a:lnSpc>
                <a:spcPct val="80000"/>
              </a:lnSpc>
              <a:buFont typeface="Wingdings" pitchFamily="2" charset="2"/>
              <a:buNone/>
            </a:pPr>
            <a:endParaRPr lang="fi-FI" sz="800" b="1" smtClean="0"/>
          </a:p>
          <a:p>
            <a:pPr algn="just" eaLnBrk="1" hangingPunct="1">
              <a:lnSpc>
                <a:spcPct val="80000"/>
              </a:lnSpc>
              <a:buFont typeface="Wingdings" pitchFamily="2" charset="2"/>
              <a:buNone/>
            </a:pPr>
            <a:r>
              <a:rPr lang="fi-FI" sz="1800" b="1" smtClean="0"/>
              <a:t>3. Desain proses dan kapasitas</a:t>
            </a:r>
            <a:r>
              <a:rPr lang="fi-FI" sz="1800" smtClean="0"/>
              <a:t>. </a:t>
            </a:r>
            <a:endParaRPr lang="en-US" sz="1800" smtClean="0"/>
          </a:p>
          <a:p>
            <a:pPr algn="just" eaLnBrk="1" hangingPunct="1">
              <a:lnSpc>
                <a:spcPct val="80000"/>
              </a:lnSpc>
              <a:buFont typeface="Wingdings" pitchFamily="2" charset="2"/>
              <a:buNone/>
            </a:pPr>
            <a:r>
              <a:rPr lang="fi-FI" sz="1800" smtClean="0"/>
              <a:t>	Menentukan proses yang akan digunakan dalam kegiatan operasional dan kapasitas yang akan digunakan merupakan hal penting dalam manajemen operasional karena berkaitan dengan berbagai hal. </a:t>
            </a:r>
            <a:endParaRPr lang="en-US" sz="1800" smtClean="0"/>
          </a:p>
          <a:p>
            <a:pPr algn="just" eaLnBrk="1" hangingPunct="1">
              <a:lnSpc>
                <a:spcPct val="80000"/>
              </a:lnSpc>
              <a:buFont typeface="Wingdings" pitchFamily="2" charset="2"/>
              <a:buNone/>
            </a:pPr>
            <a:endParaRPr lang="fi-FI" sz="800" b="1" smtClean="0"/>
          </a:p>
          <a:p>
            <a:pPr algn="just" eaLnBrk="1" hangingPunct="1">
              <a:lnSpc>
                <a:spcPct val="80000"/>
              </a:lnSpc>
              <a:buFont typeface="Wingdings" pitchFamily="2" charset="2"/>
              <a:buNone/>
            </a:pPr>
            <a:r>
              <a:rPr lang="fi-FI" sz="1800" b="1" smtClean="0"/>
              <a:t>4. Strategi lokasi.</a:t>
            </a:r>
            <a:r>
              <a:rPr lang="fi-FI" sz="1800" smtClean="0"/>
              <a:t> </a:t>
            </a:r>
          </a:p>
          <a:p>
            <a:pPr algn="just" eaLnBrk="1" hangingPunct="1">
              <a:lnSpc>
                <a:spcPct val="80000"/>
              </a:lnSpc>
              <a:buFont typeface="Wingdings" pitchFamily="2" charset="2"/>
              <a:buNone/>
            </a:pPr>
            <a:r>
              <a:rPr lang="fi-FI" sz="1800" smtClean="0"/>
              <a:t>	Lokasi yang dipilih untuk melakukan kegiatan operasional perusahaan baik yang bergerak di sector barang maupun jasa akan sangat menentukan prestasi perusahaan. </a:t>
            </a:r>
            <a:endParaRPr lang="en-US" sz="1800" smtClean="0"/>
          </a:p>
          <a:p>
            <a:pPr algn="just" eaLnBrk="1" hangingPunct="1">
              <a:lnSpc>
                <a:spcPct val="80000"/>
              </a:lnSpc>
              <a:buFont typeface="Wingdings" pitchFamily="2" charset="2"/>
              <a:buNone/>
            </a:pPr>
            <a:endParaRPr lang="en-US" sz="800" b="1" smtClean="0"/>
          </a:p>
          <a:p>
            <a:pPr algn="just" eaLnBrk="1" hangingPunct="1">
              <a:lnSpc>
                <a:spcPct val="80000"/>
              </a:lnSpc>
              <a:buFont typeface="Wingdings" pitchFamily="2" charset="2"/>
              <a:buNone/>
            </a:pPr>
            <a:r>
              <a:rPr lang="en-US" sz="1800" b="1" smtClean="0"/>
              <a:t>5. Strategi layout.</a:t>
            </a:r>
            <a:r>
              <a:rPr lang="en-US" sz="1800" smtClean="0"/>
              <a:t> Layout atau tata letak akan berdampak pada efisiensi dan efektifitas kegiatan oprasional.</a:t>
            </a:r>
            <a:r>
              <a:rPr lang="en-US" sz="2000" smtClean="0"/>
              <a:t> </a:t>
            </a:r>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7265CFCE-B15C-4CE4-9AB7-049D20752506}" type="slidenum">
              <a:rPr lang="en-US" sz="1200">
                <a:solidFill>
                  <a:schemeClr val="tx1">
                    <a:tint val="75000"/>
                  </a:schemeClr>
                </a:solidFill>
                <a:latin typeface="+mn-lt"/>
              </a:rPr>
              <a:pPr fontAlgn="auto">
                <a:spcBef>
                  <a:spcPts val="0"/>
                </a:spcBef>
                <a:spcAft>
                  <a:spcPts val="0"/>
                </a:spcAft>
                <a:defRPr/>
              </a:pPr>
              <a:t>10</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Number Placeholder 1"/>
          <p:cNvSpPr>
            <a:spLocks noGrp="1"/>
          </p:cNvSpPr>
          <p:nvPr>
            <p:ph type="sldNum" sz="quarter" idx="12"/>
          </p:nvPr>
        </p:nvSpPr>
        <p:spPr>
          <a:noFill/>
        </p:spPr>
        <p:txBody>
          <a:bodyPr/>
          <a:lstStyle/>
          <a:p>
            <a:pPr eaLnBrk="1" hangingPunct="1"/>
            <a:fld id="{C9F91360-C433-4438-8FF0-1FAF86D76076}" type="slidenum">
              <a:rPr lang="en-US" smtClean="0"/>
              <a:pPr eaLnBrk="1" hangingPunct="1"/>
              <a:t>100</a:t>
            </a:fld>
            <a:endParaRPr lang="en-US" smtClean="0"/>
          </a:p>
        </p:txBody>
      </p:sp>
      <p:sp>
        <p:nvSpPr>
          <p:cNvPr id="145411" name="Rectangle 2"/>
          <p:cNvSpPr>
            <a:spLocks noChangeArrowheads="1"/>
          </p:cNvSpPr>
          <p:nvPr/>
        </p:nvSpPr>
        <p:spPr bwMode="auto">
          <a:xfrm>
            <a:off x="381000" y="762000"/>
            <a:ext cx="8305800" cy="4967288"/>
          </a:xfrm>
          <a:prstGeom prst="rect">
            <a:avLst/>
          </a:prstGeom>
          <a:noFill/>
          <a:ln w="9525">
            <a:noFill/>
            <a:miter lim="800000"/>
            <a:headEnd/>
            <a:tailEnd/>
          </a:ln>
        </p:spPr>
        <p:txBody>
          <a:bodyPr>
            <a:spAutoFit/>
          </a:bodyPr>
          <a:lstStyle/>
          <a:p>
            <a:pPr eaLnBrk="1" hangingPunct="1">
              <a:lnSpc>
                <a:spcPct val="80000"/>
              </a:lnSpc>
            </a:pPr>
            <a:r>
              <a:rPr lang="fi-FI" sz="2800">
                <a:solidFill>
                  <a:srgbClr val="0000FF"/>
                </a:solidFill>
              </a:rPr>
              <a:t>Ada teknik yang dapat diterapkan pada produk jasa untuk mengefisienkan biaya dan meningkatkan produk diantaranya</a:t>
            </a:r>
            <a:r>
              <a:rPr lang="fi-FI" sz="2800">
                <a:solidFill>
                  <a:srgbClr val="000000"/>
                </a:solidFill>
              </a:rPr>
              <a:t> : </a:t>
            </a:r>
          </a:p>
          <a:p>
            <a:pPr eaLnBrk="1" hangingPunct="1">
              <a:lnSpc>
                <a:spcPct val="80000"/>
              </a:lnSpc>
            </a:pPr>
            <a:endParaRPr lang="fi-FI">
              <a:solidFill>
                <a:srgbClr val="000000"/>
              </a:solidFill>
            </a:endParaRPr>
          </a:p>
          <a:p>
            <a:pPr marL="514350" lvl="1" indent="-514350" eaLnBrk="1" hangingPunct="1">
              <a:lnSpc>
                <a:spcPct val="80000"/>
              </a:lnSpc>
              <a:buFont typeface="Arial" charset="0"/>
              <a:buAutoNum type="arabicPeriod"/>
            </a:pPr>
            <a:r>
              <a:rPr lang="fi-FI" sz="2800">
                <a:solidFill>
                  <a:srgbClr val="000000"/>
                </a:solidFill>
              </a:rPr>
              <a:t>Penyelarasan selera (</a:t>
            </a:r>
            <a:r>
              <a:rPr lang="fi-FI" sz="2800">
                <a:solidFill>
                  <a:srgbClr val="FF0000"/>
                </a:solidFill>
              </a:rPr>
              <a:t>customization</a:t>
            </a:r>
            <a:r>
              <a:rPr lang="fi-FI" sz="2800">
                <a:solidFill>
                  <a:srgbClr val="000000"/>
                </a:solidFill>
              </a:rPr>
              <a:t>) yang ditunda sedapat mungkin.</a:t>
            </a:r>
          </a:p>
          <a:p>
            <a:pPr marL="514350" lvl="1" indent="-514350" eaLnBrk="1" hangingPunct="1">
              <a:lnSpc>
                <a:spcPct val="80000"/>
              </a:lnSpc>
              <a:buFont typeface="Arial" charset="0"/>
              <a:buAutoNum type="arabicPeriod"/>
            </a:pPr>
            <a:endParaRPr lang="fi-FI">
              <a:solidFill>
                <a:srgbClr val="000000"/>
              </a:solidFill>
            </a:endParaRPr>
          </a:p>
          <a:p>
            <a:pPr marL="514350" lvl="1" indent="-514350" eaLnBrk="1" hangingPunct="1">
              <a:lnSpc>
                <a:spcPct val="80000"/>
              </a:lnSpc>
              <a:buFont typeface="Arial" charset="0"/>
              <a:buAutoNum type="arabicPeriod"/>
            </a:pPr>
            <a:r>
              <a:rPr lang="fi-FI" sz="2800">
                <a:solidFill>
                  <a:srgbClr val="FF0000"/>
                </a:solidFill>
              </a:rPr>
              <a:t>Modulirize</a:t>
            </a:r>
            <a:r>
              <a:rPr lang="fi-FI" sz="2800">
                <a:solidFill>
                  <a:srgbClr val="000000"/>
                </a:solidFill>
              </a:rPr>
              <a:t> dengan menyediakan paket-paket. </a:t>
            </a:r>
          </a:p>
          <a:p>
            <a:pPr marL="514350" lvl="1" indent="-514350" eaLnBrk="1" hangingPunct="1">
              <a:lnSpc>
                <a:spcPct val="80000"/>
              </a:lnSpc>
              <a:buFont typeface="Arial" charset="0"/>
              <a:buAutoNum type="arabicPeriod"/>
            </a:pPr>
            <a:endParaRPr lang="fi-FI">
              <a:solidFill>
                <a:srgbClr val="000000"/>
              </a:solidFill>
            </a:endParaRPr>
          </a:p>
          <a:p>
            <a:pPr marL="514350" lvl="1" indent="-514350" eaLnBrk="1" hangingPunct="1">
              <a:lnSpc>
                <a:spcPct val="80000"/>
              </a:lnSpc>
              <a:buFont typeface="Arial" charset="0"/>
              <a:buAutoNum type="arabicPeriod"/>
            </a:pPr>
            <a:r>
              <a:rPr lang="fi-FI" sz="2800">
                <a:solidFill>
                  <a:srgbClr val="FF0000"/>
                </a:solidFill>
              </a:rPr>
              <a:t>Automatisasi</a:t>
            </a:r>
            <a:r>
              <a:rPr lang="fi-FI" sz="2800">
                <a:solidFill>
                  <a:srgbClr val="000000"/>
                </a:solidFill>
              </a:rPr>
              <a:t> atau mengurangi interaksi konsumen dengan menggunakan mesin untuk mengganti tenaga manusia. </a:t>
            </a:r>
          </a:p>
          <a:p>
            <a:pPr marL="514350" lvl="1" indent="-514350" eaLnBrk="1" hangingPunct="1">
              <a:lnSpc>
                <a:spcPct val="80000"/>
              </a:lnSpc>
              <a:buFont typeface="Arial" charset="0"/>
              <a:buAutoNum type="arabicPeriod"/>
            </a:pPr>
            <a:endParaRPr lang="fi-FI">
              <a:solidFill>
                <a:srgbClr val="000000"/>
              </a:solidFill>
            </a:endParaRPr>
          </a:p>
          <a:p>
            <a:pPr marL="514350" lvl="1" indent="-514350" eaLnBrk="1" hangingPunct="1">
              <a:lnSpc>
                <a:spcPct val="80000"/>
              </a:lnSpc>
              <a:buFont typeface="Arial" charset="0"/>
              <a:buAutoNum type="arabicPeriod"/>
            </a:pPr>
            <a:r>
              <a:rPr lang="fi-FI" sz="2800">
                <a:solidFill>
                  <a:srgbClr val="FF0000"/>
                </a:solidFill>
              </a:rPr>
              <a:t>Moment of Truth </a:t>
            </a:r>
            <a:r>
              <a:rPr lang="fi-FI" sz="2800">
                <a:solidFill>
                  <a:srgbClr val="000000"/>
                </a:solidFill>
              </a:rPr>
              <a:t>adalah saat penting antara penyedia jasa dan konsumen yang berkesan meningkatkan atau menurunkan harapan konsumen. </a:t>
            </a:r>
            <a:endParaRPr lang="en-US" sz="2800">
              <a:solidFill>
                <a:srgbClr val="000000"/>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p:spPr>
        <p:txBody>
          <a:bodyPr/>
          <a:lstStyle/>
          <a:p>
            <a:pPr eaLnBrk="1" hangingPunct="1"/>
            <a:fld id="{2237F01B-42F6-4E05-A086-A430EFA1F214}" type="slidenum">
              <a:rPr lang="en-US" smtClean="0"/>
              <a:pPr eaLnBrk="1" hangingPunct="1"/>
              <a:t>101</a:t>
            </a:fld>
            <a:endParaRPr lang="en-US" smtClean="0"/>
          </a:p>
        </p:txBody>
      </p:sp>
      <p:sp>
        <p:nvSpPr>
          <p:cNvPr id="146435" name="Rectangle 2"/>
          <p:cNvSpPr>
            <a:spLocks noGrp="1" noChangeArrowheads="1"/>
          </p:cNvSpPr>
          <p:nvPr>
            <p:ph type="title"/>
          </p:nvPr>
        </p:nvSpPr>
        <p:spPr>
          <a:xfrm>
            <a:off x="457200" y="274638"/>
            <a:ext cx="8229600" cy="334962"/>
          </a:xfrm>
        </p:spPr>
        <p:txBody>
          <a:bodyPr/>
          <a:lstStyle/>
          <a:p>
            <a:pPr eaLnBrk="1" hangingPunct="1"/>
            <a:r>
              <a:rPr lang="sv-SE" sz="2000" b="1" i="1" smtClean="0">
                <a:solidFill>
                  <a:srgbClr val="0000FF"/>
                </a:solidFill>
              </a:rPr>
              <a:t>MANAJEMEN KUALITAS</a:t>
            </a:r>
            <a:endParaRPr lang="en-US" sz="2000" b="1" i="1" smtClean="0">
              <a:solidFill>
                <a:srgbClr val="0000FF"/>
              </a:solidFill>
            </a:endParaRPr>
          </a:p>
        </p:txBody>
      </p:sp>
      <p:sp>
        <p:nvSpPr>
          <p:cNvPr id="146436" name="Rectangle 3"/>
          <p:cNvSpPr>
            <a:spLocks noGrp="1" noChangeArrowheads="1"/>
          </p:cNvSpPr>
          <p:nvPr>
            <p:ph type="body" idx="1"/>
          </p:nvPr>
        </p:nvSpPr>
        <p:spPr>
          <a:xfrm>
            <a:off x="457200" y="685800"/>
            <a:ext cx="8229600" cy="5440363"/>
          </a:xfrm>
        </p:spPr>
        <p:txBody>
          <a:bodyPr/>
          <a:lstStyle/>
          <a:p>
            <a:pPr eaLnBrk="1" hangingPunct="1">
              <a:lnSpc>
                <a:spcPct val="80000"/>
              </a:lnSpc>
              <a:buFontTx/>
              <a:buNone/>
            </a:pPr>
            <a:r>
              <a:rPr lang="sv-SE" sz="2000" b="1" smtClean="0">
                <a:solidFill>
                  <a:srgbClr val="FF0000"/>
                </a:solidFill>
              </a:rPr>
              <a:t>A. Pengertian Kualitas</a:t>
            </a:r>
            <a:r>
              <a:rPr lang="sv-SE" sz="2000" smtClean="0"/>
              <a:t> </a:t>
            </a:r>
          </a:p>
          <a:p>
            <a:pPr eaLnBrk="1" hangingPunct="1">
              <a:lnSpc>
                <a:spcPct val="80000"/>
              </a:lnSpc>
            </a:pPr>
            <a:r>
              <a:rPr lang="sv-SE" sz="1800" smtClean="0"/>
              <a:t>dapat didefinisikan sebagai kecocokan atau melebihi kebutuhan konsumen akan penggunaan produk . </a:t>
            </a:r>
          </a:p>
          <a:p>
            <a:pPr eaLnBrk="1" hangingPunct="1">
              <a:lnSpc>
                <a:spcPct val="80000"/>
              </a:lnSpc>
            </a:pPr>
            <a:r>
              <a:rPr lang="sv-SE" sz="1800" smtClean="0"/>
              <a:t>Memahami kualitas produk bisa dilihat dari empat dimensi , seperti yang digambarkan berikut ini :</a:t>
            </a:r>
          </a:p>
          <a:p>
            <a:pPr eaLnBrk="1" hangingPunct="1">
              <a:lnSpc>
                <a:spcPct val="80000"/>
              </a:lnSpc>
            </a:pPr>
            <a:r>
              <a:rPr lang="en-US" sz="1600" smtClean="0"/>
              <a:t>Gambar : Dimensi kualitas</a:t>
            </a:r>
            <a:r>
              <a:rPr lang="sv-SE" sz="1600" smtClean="0"/>
              <a:t>         </a:t>
            </a:r>
          </a:p>
          <a:p>
            <a:pPr eaLnBrk="1" hangingPunct="1">
              <a:lnSpc>
                <a:spcPct val="80000"/>
              </a:lnSpc>
              <a:buFontTx/>
              <a:buNone/>
            </a:pPr>
            <a:r>
              <a:rPr lang="sv-SE" sz="1600" smtClean="0"/>
              <a:t>                                                                                                  Kualitas riset pasar</a:t>
            </a:r>
          </a:p>
          <a:p>
            <a:pPr eaLnBrk="1" hangingPunct="1">
              <a:lnSpc>
                <a:spcPct val="80000"/>
              </a:lnSpc>
              <a:buFontTx/>
              <a:buNone/>
            </a:pPr>
            <a:r>
              <a:rPr lang="sv-SE" sz="1600" smtClean="0"/>
              <a:t>                                               Kualitas rancangan                     Kualitas konsep</a:t>
            </a:r>
          </a:p>
          <a:p>
            <a:pPr eaLnBrk="1" hangingPunct="1">
              <a:lnSpc>
                <a:spcPct val="80000"/>
              </a:lnSpc>
              <a:buFontTx/>
              <a:buNone/>
            </a:pPr>
            <a:r>
              <a:rPr lang="sv-SE" sz="1600" smtClean="0"/>
              <a:t>                                                                                                  Kualitas spesifikasi</a:t>
            </a:r>
          </a:p>
          <a:p>
            <a:pPr eaLnBrk="1" hangingPunct="1">
              <a:lnSpc>
                <a:spcPct val="80000"/>
              </a:lnSpc>
              <a:buFontTx/>
              <a:buNone/>
            </a:pPr>
            <a:r>
              <a:rPr lang="sv-SE" sz="1600" smtClean="0"/>
              <a:t>                                                                                                  Teknologi</a:t>
            </a:r>
          </a:p>
          <a:p>
            <a:pPr eaLnBrk="1" hangingPunct="1">
              <a:lnSpc>
                <a:spcPct val="80000"/>
              </a:lnSpc>
              <a:buFontTx/>
              <a:buNone/>
            </a:pPr>
            <a:r>
              <a:rPr lang="sv-SE" sz="1600" smtClean="0"/>
              <a:t>                                               Kualitas kesesuaian                    Sumber daya manusia</a:t>
            </a:r>
          </a:p>
          <a:p>
            <a:pPr eaLnBrk="1" hangingPunct="1">
              <a:lnSpc>
                <a:spcPct val="80000"/>
              </a:lnSpc>
              <a:buFontTx/>
              <a:buNone/>
            </a:pPr>
            <a:r>
              <a:rPr lang="sv-SE" sz="1600" smtClean="0"/>
              <a:t>                                                                                                   Manajemen</a:t>
            </a:r>
          </a:p>
          <a:p>
            <a:pPr eaLnBrk="1" hangingPunct="1">
              <a:lnSpc>
                <a:spcPct val="80000"/>
              </a:lnSpc>
              <a:buFontTx/>
              <a:buNone/>
            </a:pPr>
            <a:r>
              <a:rPr lang="sv-SE" sz="1600" smtClean="0"/>
              <a:t>Kecocokan pengguna</a:t>
            </a:r>
          </a:p>
          <a:p>
            <a:pPr eaLnBrk="1" hangingPunct="1">
              <a:lnSpc>
                <a:spcPct val="80000"/>
              </a:lnSpc>
              <a:buFontTx/>
              <a:buNone/>
            </a:pPr>
            <a:r>
              <a:rPr lang="sv-SE" sz="1600" smtClean="0"/>
              <a:t>                                                                                                  Kehandalan</a:t>
            </a:r>
          </a:p>
          <a:p>
            <a:pPr eaLnBrk="1" hangingPunct="1">
              <a:lnSpc>
                <a:spcPct val="80000"/>
              </a:lnSpc>
              <a:buFontTx/>
              <a:buNone/>
            </a:pPr>
            <a:r>
              <a:rPr lang="sv-SE" sz="1600" smtClean="0"/>
              <a:t>                                               Ketersediaan                              Kemampuan</a:t>
            </a:r>
          </a:p>
          <a:p>
            <a:pPr eaLnBrk="1" hangingPunct="1">
              <a:lnSpc>
                <a:spcPct val="80000"/>
              </a:lnSpc>
              <a:buFontTx/>
              <a:buNone/>
            </a:pPr>
            <a:r>
              <a:rPr lang="sv-SE" sz="1600" smtClean="0"/>
              <a:t>                                                                                                  Perawatan</a:t>
            </a:r>
          </a:p>
          <a:p>
            <a:pPr eaLnBrk="1" hangingPunct="1">
              <a:lnSpc>
                <a:spcPct val="80000"/>
              </a:lnSpc>
              <a:buFontTx/>
              <a:buNone/>
            </a:pPr>
            <a:r>
              <a:rPr lang="sv-SE" sz="1600" smtClean="0"/>
              <a:t>                                                                                                  Dukungan logistik</a:t>
            </a:r>
          </a:p>
          <a:p>
            <a:pPr eaLnBrk="1" hangingPunct="1">
              <a:lnSpc>
                <a:spcPct val="80000"/>
              </a:lnSpc>
              <a:buFontTx/>
              <a:buNone/>
            </a:pPr>
            <a:r>
              <a:rPr lang="sv-SE" sz="1600" smtClean="0"/>
              <a:t>                                                                                                  Ketepatan</a:t>
            </a:r>
          </a:p>
          <a:p>
            <a:pPr eaLnBrk="1" hangingPunct="1">
              <a:lnSpc>
                <a:spcPct val="80000"/>
              </a:lnSpc>
              <a:buFontTx/>
              <a:buNone/>
            </a:pPr>
            <a:r>
              <a:rPr lang="sv-SE" sz="1600" smtClean="0"/>
              <a:t>                                               Bidang pelayanan                       Kompetensi</a:t>
            </a:r>
          </a:p>
          <a:p>
            <a:pPr eaLnBrk="1" hangingPunct="1">
              <a:lnSpc>
                <a:spcPct val="80000"/>
              </a:lnSpc>
              <a:buFontTx/>
              <a:buNone/>
            </a:pPr>
            <a:r>
              <a:rPr lang="sv-SE" sz="1600" smtClean="0"/>
              <a:t>                                                                                                  Integritas</a:t>
            </a:r>
          </a:p>
          <a:p>
            <a:pPr eaLnBrk="1" hangingPunct="1">
              <a:lnSpc>
                <a:spcPct val="80000"/>
              </a:lnSpc>
              <a:buFontTx/>
              <a:buNone/>
            </a:pPr>
            <a:r>
              <a:rPr lang="sv-SE" sz="1600" smtClean="0"/>
              <a:t>  Sumber : Scroeder (1993, 94)</a:t>
            </a:r>
            <a:endParaRPr lang="en-US" sz="1600" smtClean="0"/>
          </a:p>
        </p:txBody>
      </p:sp>
      <p:sp>
        <p:nvSpPr>
          <p:cNvPr id="146437" name="Line 4"/>
          <p:cNvSpPr>
            <a:spLocks noChangeShapeType="1"/>
          </p:cNvSpPr>
          <p:nvPr/>
        </p:nvSpPr>
        <p:spPr bwMode="auto">
          <a:xfrm>
            <a:off x="2895600" y="2514600"/>
            <a:ext cx="0" cy="2743200"/>
          </a:xfrm>
          <a:prstGeom prst="line">
            <a:avLst/>
          </a:prstGeom>
          <a:noFill/>
          <a:ln w="9525">
            <a:solidFill>
              <a:schemeClr val="tx1"/>
            </a:solidFill>
            <a:round/>
            <a:headEnd/>
            <a:tailEnd/>
          </a:ln>
        </p:spPr>
        <p:txBody>
          <a:bodyPr/>
          <a:lstStyle/>
          <a:p>
            <a:endParaRPr lang="id-ID"/>
          </a:p>
        </p:txBody>
      </p:sp>
      <p:sp>
        <p:nvSpPr>
          <p:cNvPr id="146438" name="Line 5"/>
          <p:cNvSpPr>
            <a:spLocks noChangeShapeType="1"/>
          </p:cNvSpPr>
          <p:nvPr/>
        </p:nvSpPr>
        <p:spPr bwMode="auto">
          <a:xfrm>
            <a:off x="2895600" y="2514600"/>
            <a:ext cx="304800" cy="0"/>
          </a:xfrm>
          <a:prstGeom prst="line">
            <a:avLst/>
          </a:prstGeom>
          <a:noFill/>
          <a:ln w="9525">
            <a:solidFill>
              <a:schemeClr val="tx1"/>
            </a:solidFill>
            <a:round/>
            <a:headEnd/>
            <a:tailEnd type="triangle" w="med" len="med"/>
          </a:ln>
        </p:spPr>
        <p:txBody>
          <a:bodyPr/>
          <a:lstStyle/>
          <a:p>
            <a:endParaRPr lang="id-ID"/>
          </a:p>
        </p:txBody>
      </p:sp>
      <p:sp>
        <p:nvSpPr>
          <p:cNvPr id="146439" name="Line 6"/>
          <p:cNvSpPr>
            <a:spLocks noChangeShapeType="1"/>
          </p:cNvSpPr>
          <p:nvPr/>
        </p:nvSpPr>
        <p:spPr bwMode="auto">
          <a:xfrm>
            <a:off x="2895600" y="5257800"/>
            <a:ext cx="304800" cy="0"/>
          </a:xfrm>
          <a:prstGeom prst="line">
            <a:avLst/>
          </a:prstGeom>
          <a:noFill/>
          <a:ln w="9525">
            <a:solidFill>
              <a:schemeClr val="tx1"/>
            </a:solidFill>
            <a:round/>
            <a:headEnd/>
            <a:tailEnd type="triangle" w="med" len="med"/>
          </a:ln>
        </p:spPr>
        <p:txBody>
          <a:bodyPr/>
          <a:lstStyle/>
          <a:p>
            <a:endParaRPr lang="id-ID"/>
          </a:p>
        </p:txBody>
      </p:sp>
      <p:sp>
        <p:nvSpPr>
          <p:cNvPr id="146440" name="Line 7"/>
          <p:cNvSpPr>
            <a:spLocks noChangeShapeType="1"/>
          </p:cNvSpPr>
          <p:nvPr/>
        </p:nvSpPr>
        <p:spPr bwMode="auto">
          <a:xfrm>
            <a:off x="2895600" y="3276600"/>
            <a:ext cx="304800" cy="0"/>
          </a:xfrm>
          <a:prstGeom prst="line">
            <a:avLst/>
          </a:prstGeom>
          <a:noFill/>
          <a:ln w="9525">
            <a:solidFill>
              <a:schemeClr val="tx1"/>
            </a:solidFill>
            <a:round/>
            <a:headEnd/>
            <a:tailEnd type="triangle" w="med" len="med"/>
          </a:ln>
        </p:spPr>
        <p:txBody>
          <a:bodyPr/>
          <a:lstStyle/>
          <a:p>
            <a:endParaRPr lang="id-ID"/>
          </a:p>
        </p:txBody>
      </p:sp>
      <p:sp>
        <p:nvSpPr>
          <p:cNvPr id="146441" name="Line 8"/>
          <p:cNvSpPr>
            <a:spLocks noChangeShapeType="1"/>
          </p:cNvSpPr>
          <p:nvPr/>
        </p:nvSpPr>
        <p:spPr bwMode="auto">
          <a:xfrm>
            <a:off x="2895600" y="4267200"/>
            <a:ext cx="228600" cy="0"/>
          </a:xfrm>
          <a:prstGeom prst="line">
            <a:avLst/>
          </a:prstGeom>
          <a:noFill/>
          <a:ln w="9525">
            <a:solidFill>
              <a:schemeClr val="tx1"/>
            </a:solidFill>
            <a:round/>
            <a:headEnd/>
            <a:tailEnd type="triangle" w="med" len="med"/>
          </a:ln>
        </p:spPr>
        <p:txBody>
          <a:bodyPr/>
          <a:lstStyle/>
          <a:p>
            <a:endParaRPr lang="id-ID"/>
          </a:p>
        </p:txBody>
      </p:sp>
      <p:sp>
        <p:nvSpPr>
          <p:cNvPr id="146442" name="Line 9"/>
          <p:cNvSpPr>
            <a:spLocks noChangeShapeType="1"/>
          </p:cNvSpPr>
          <p:nvPr/>
        </p:nvSpPr>
        <p:spPr bwMode="auto">
          <a:xfrm>
            <a:off x="2590800" y="3810000"/>
            <a:ext cx="304800" cy="0"/>
          </a:xfrm>
          <a:prstGeom prst="line">
            <a:avLst/>
          </a:prstGeom>
          <a:noFill/>
          <a:ln w="9525">
            <a:solidFill>
              <a:schemeClr val="tx1"/>
            </a:solidFill>
            <a:round/>
            <a:headEnd/>
            <a:tailEnd/>
          </a:ln>
        </p:spPr>
        <p:txBody>
          <a:bodyPr/>
          <a:lstStyle/>
          <a:p>
            <a:endParaRPr lang="id-ID"/>
          </a:p>
        </p:txBody>
      </p:sp>
      <p:sp>
        <p:nvSpPr>
          <p:cNvPr id="146443" name="Line 10"/>
          <p:cNvSpPr>
            <a:spLocks noChangeShapeType="1"/>
          </p:cNvSpPr>
          <p:nvPr/>
        </p:nvSpPr>
        <p:spPr bwMode="auto">
          <a:xfrm>
            <a:off x="5791200" y="2286000"/>
            <a:ext cx="0" cy="457200"/>
          </a:xfrm>
          <a:prstGeom prst="line">
            <a:avLst/>
          </a:prstGeom>
          <a:noFill/>
          <a:ln w="9525">
            <a:solidFill>
              <a:schemeClr val="tx1"/>
            </a:solidFill>
            <a:round/>
            <a:headEnd/>
            <a:tailEnd/>
          </a:ln>
        </p:spPr>
        <p:txBody>
          <a:bodyPr/>
          <a:lstStyle/>
          <a:p>
            <a:endParaRPr lang="id-ID"/>
          </a:p>
        </p:txBody>
      </p:sp>
      <p:sp>
        <p:nvSpPr>
          <p:cNvPr id="146444" name="Line 11"/>
          <p:cNvSpPr>
            <a:spLocks noChangeShapeType="1"/>
          </p:cNvSpPr>
          <p:nvPr/>
        </p:nvSpPr>
        <p:spPr bwMode="auto">
          <a:xfrm>
            <a:off x="5791200" y="2286000"/>
            <a:ext cx="228600" cy="0"/>
          </a:xfrm>
          <a:prstGeom prst="line">
            <a:avLst/>
          </a:prstGeom>
          <a:noFill/>
          <a:ln w="9525">
            <a:solidFill>
              <a:schemeClr val="tx1"/>
            </a:solidFill>
            <a:round/>
            <a:headEnd/>
            <a:tailEnd type="triangle" w="med" len="med"/>
          </a:ln>
        </p:spPr>
        <p:txBody>
          <a:bodyPr/>
          <a:lstStyle/>
          <a:p>
            <a:endParaRPr lang="id-ID"/>
          </a:p>
        </p:txBody>
      </p:sp>
      <p:sp>
        <p:nvSpPr>
          <p:cNvPr id="146445" name="Line 12"/>
          <p:cNvSpPr>
            <a:spLocks noChangeShapeType="1"/>
          </p:cNvSpPr>
          <p:nvPr/>
        </p:nvSpPr>
        <p:spPr bwMode="auto">
          <a:xfrm>
            <a:off x="5791200" y="2743200"/>
            <a:ext cx="228600" cy="0"/>
          </a:xfrm>
          <a:prstGeom prst="line">
            <a:avLst/>
          </a:prstGeom>
          <a:noFill/>
          <a:ln w="9525">
            <a:solidFill>
              <a:schemeClr val="tx1"/>
            </a:solidFill>
            <a:round/>
            <a:headEnd/>
            <a:tailEnd type="triangle" w="med" len="med"/>
          </a:ln>
        </p:spPr>
        <p:txBody>
          <a:bodyPr/>
          <a:lstStyle/>
          <a:p>
            <a:endParaRPr lang="id-ID"/>
          </a:p>
        </p:txBody>
      </p:sp>
      <p:sp>
        <p:nvSpPr>
          <p:cNvPr id="146446" name="Line 13"/>
          <p:cNvSpPr>
            <a:spLocks noChangeShapeType="1"/>
          </p:cNvSpPr>
          <p:nvPr/>
        </p:nvSpPr>
        <p:spPr bwMode="auto">
          <a:xfrm>
            <a:off x="5105400" y="2514600"/>
            <a:ext cx="685800" cy="0"/>
          </a:xfrm>
          <a:prstGeom prst="line">
            <a:avLst/>
          </a:prstGeom>
          <a:noFill/>
          <a:ln w="9525">
            <a:solidFill>
              <a:schemeClr val="tx1"/>
            </a:solidFill>
            <a:round/>
            <a:headEnd/>
            <a:tailEnd/>
          </a:ln>
        </p:spPr>
        <p:txBody>
          <a:bodyPr/>
          <a:lstStyle/>
          <a:p>
            <a:endParaRPr lang="id-ID"/>
          </a:p>
        </p:txBody>
      </p:sp>
      <p:sp>
        <p:nvSpPr>
          <p:cNvPr id="146447" name="Line 14"/>
          <p:cNvSpPr>
            <a:spLocks noChangeShapeType="1"/>
          </p:cNvSpPr>
          <p:nvPr/>
        </p:nvSpPr>
        <p:spPr bwMode="auto">
          <a:xfrm>
            <a:off x="5105400" y="3276600"/>
            <a:ext cx="685800" cy="0"/>
          </a:xfrm>
          <a:prstGeom prst="line">
            <a:avLst/>
          </a:prstGeom>
          <a:noFill/>
          <a:ln w="9525">
            <a:solidFill>
              <a:schemeClr val="tx1"/>
            </a:solidFill>
            <a:round/>
            <a:headEnd/>
            <a:tailEnd/>
          </a:ln>
        </p:spPr>
        <p:txBody>
          <a:bodyPr/>
          <a:lstStyle/>
          <a:p>
            <a:endParaRPr lang="id-ID"/>
          </a:p>
        </p:txBody>
      </p:sp>
      <p:sp>
        <p:nvSpPr>
          <p:cNvPr id="146448" name="Line 15"/>
          <p:cNvSpPr>
            <a:spLocks noChangeShapeType="1"/>
          </p:cNvSpPr>
          <p:nvPr/>
        </p:nvSpPr>
        <p:spPr bwMode="auto">
          <a:xfrm>
            <a:off x="5791200" y="3048000"/>
            <a:ext cx="0" cy="457200"/>
          </a:xfrm>
          <a:prstGeom prst="line">
            <a:avLst/>
          </a:prstGeom>
          <a:noFill/>
          <a:ln w="9525">
            <a:solidFill>
              <a:schemeClr val="tx1"/>
            </a:solidFill>
            <a:round/>
            <a:headEnd/>
            <a:tailEnd/>
          </a:ln>
        </p:spPr>
        <p:txBody>
          <a:bodyPr/>
          <a:lstStyle/>
          <a:p>
            <a:endParaRPr lang="id-ID"/>
          </a:p>
        </p:txBody>
      </p:sp>
      <p:sp>
        <p:nvSpPr>
          <p:cNvPr id="146449" name="Line 16"/>
          <p:cNvSpPr>
            <a:spLocks noChangeShapeType="1"/>
          </p:cNvSpPr>
          <p:nvPr/>
        </p:nvSpPr>
        <p:spPr bwMode="auto">
          <a:xfrm>
            <a:off x="5791200" y="3048000"/>
            <a:ext cx="228600" cy="0"/>
          </a:xfrm>
          <a:prstGeom prst="line">
            <a:avLst/>
          </a:prstGeom>
          <a:noFill/>
          <a:ln w="9525">
            <a:solidFill>
              <a:schemeClr val="tx1"/>
            </a:solidFill>
            <a:round/>
            <a:headEnd/>
            <a:tailEnd type="triangle" w="med" len="med"/>
          </a:ln>
        </p:spPr>
        <p:txBody>
          <a:bodyPr/>
          <a:lstStyle/>
          <a:p>
            <a:endParaRPr lang="id-ID"/>
          </a:p>
        </p:txBody>
      </p:sp>
      <p:sp>
        <p:nvSpPr>
          <p:cNvPr id="146450" name="Line 17"/>
          <p:cNvSpPr>
            <a:spLocks noChangeShapeType="1"/>
          </p:cNvSpPr>
          <p:nvPr/>
        </p:nvSpPr>
        <p:spPr bwMode="auto">
          <a:xfrm>
            <a:off x="5791200" y="3505200"/>
            <a:ext cx="228600" cy="0"/>
          </a:xfrm>
          <a:prstGeom prst="line">
            <a:avLst/>
          </a:prstGeom>
          <a:noFill/>
          <a:ln w="9525">
            <a:solidFill>
              <a:schemeClr val="tx1"/>
            </a:solidFill>
            <a:round/>
            <a:headEnd/>
            <a:tailEnd type="triangle" w="med" len="med"/>
          </a:ln>
        </p:spPr>
        <p:txBody>
          <a:bodyPr/>
          <a:lstStyle/>
          <a:p>
            <a:endParaRPr lang="id-ID"/>
          </a:p>
        </p:txBody>
      </p:sp>
      <p:sp>
        <p:nvSpPr>
          <p:cNvPr id="146451" name="Line 18"/>
          <p:cNvSpPr>
            <a:spLocks noChangeShapeType="1"/>
          </p:cNvSpPr>
          <p:nvPr/>
        </p:nvSpPr>
        <p:spPr bwMode="auto">
          <a:xfrm>
            <a:off x="5791200" y="3962400"/>
            <a:ext cx="0" cy="762000"/>
          </a:xfrm>
          <a:prstGeom prst="line">
            <a:avLst/>
          </a:prstGeom>
          <a:noFill/>
          <a:ln w="9525">
            <a:solidFill>
              <a:schemeClr val="tx1"/>
            </a:solidFill>
            <a:round/>
            <a:headEnd/>
            <a:tailEnd/>
          </a:ln>
        </p:spPr>
        <p:txBody>
          <a:bodyPr/>
          <a:lstStyle/>
          <a:p>
            <a:endParaRPr lang="id-ID"/>
          </a:p>
        </p:txBody>
      </p:sp>
      <p:sp>
        <p:nvSpPr>
          <p:cNvPr id="146452" name="Line 19"/>
          <p:cNvSpPr>
            <a:spLocks noChangeShapeType="1"/>
          </p:cNvSpPr>
          <p:nvPr/>
        </p:nvSpPr>
        <p:spPr bwMode="auto">
          <a:xfrm>
            <a:off x="5791200" y="4724400"/>
            <a:ext cx="228600" cy="0"/>
          </a:xfrm>
          <a:prstGeom prst="line">
            <a:avLst/>
          </a:prstGeom>
          <a:noFill/>
          <a:ln w="9525">
            <a:solidFill>
              <a:schemeClr val="tx1"/>
            </a:solidFill>
            <a:round/>
            <a:headEnd/>
            <a:tailEnd type="triangle" w="med" len="med"/>
          </a:ln>
        </p:spPr>
        <p:txBody>
          <a:bodyPr/>
          <a:lstStyle/>
          <a:p>
            <a:endParaRPr lang="id-ID"/>
          </a:p>
        </p:txBody>
      </p:sp>
      <p:sp>
        <p:nvSpPr>
          <p:cNvPr id="146453" name="Line 20"/>
          <p:cNvSpPr>
            <a:spLocks noChangeShapeType="1"/>
          </p:cNvSpPr>
          <p:nvPr/>
        </p:nvSpPr>
        <p:spPr bwMode="auto">
          <a:xfrm>
            <a:off x="5791200" y="3962400"/>
            <a:ext cx="228600" cy="0"/>
          </a:xfrm>
          <a:prstGeom prst="line">
            <a:avLst/>
          </a:prstGeom>
          <a:noFill/>
          <a:ln w="9525">
            <a:solidFill>
              <a:schemeClr val="tx1"/>
            </a:solidFill>
            <a:round/>
            <a:headEnd/>
            <a:tailEnd type="triangle" w="med" len="med"/>
          </a:ln>
        </p:spPr>
        <p:txBody>
          <a:bodyPr/>
          <a:lstStyle/>
          <a:p>
            <a:endParaRPr lang="id-ID"/>
          </a:p>
        </p:txBody>
      </p:sp>
      <p:sp>
        <p:nvSpPr>
          <p:cNvPr id="146454" name="Line 21"/>
          <p:cNvSpPr>
            <a:spLocks noChangeShapeType="1"/>
          </p:cNvSpPr>
          <p:nvPr/>
        </p:nvSpPr>
        <p:spPr bwMode="auto">
          <a:xfrm>
            <a:off x="4724400" y="4267200"/>
            <a:ext cx="1066800" cy="0"/>
          </a:xfrm>
          <a:prstGeom prst="line">
            <a:avLst/>
          </a:prstGeom>
          <a:noFill/>
          <a:ln w="9525">
            <a:solidFill>
              <a:schemeClr val="tx1"/>
            </a:solidFill>
            <a:round/>
            <a:headEnd/>
            <a:tailEnd/>
          </a:ln>
        </p:spPr>
        <p:txBody>
          <a:bodyPr/>
          <a:lstStyle/>
          <a:p>
            <a:endParaRPr lang="id-ID"/>
          </a:p>
        </p:txBody>
      </p:sp>
      <p:sp>
        <p:nvSpPr>
          <p:cNvPr id="146455" name="Line 22"/>
          <p:cNvSpPr>
            <a:spLocks noChangeShapeType="1"/>
          </p:cNvSpPr>
          <p:nvPr/>
        </p:nvSpPr>
        <p:spPr bwMode="auto">
          <a:xfrm>
            <a:off x="5791200" y="4953000"/>
            <a:ext cx="0" cy="533400"/>
          </a:xfrm>
          <a:prstGeom prst="line">
            <a:avLst/>
          </a:prstGeom>
          <a:noFill/>
          <a:ln w="9525">
            <a:solidFill>
              <a:schemeClr val="tx1"/>
            </a:solidFill>
            <a:round/>
            <a:headEnd/>
            <a:tailEnd/>
          </a:ln>
        </p:spPr>
        <p:txBody>
          <a:bodyPr/>
          <a:lstStyle/>
          <a:p>
            <a:endParaRPr lang="id-ID"/>
          </a:p>
        </p:txBody>
      </p:sp>
      <p:sp>
        <p:nvSpPr>
          <p:cNvPr id="146456" name="Line 23"/>
          <p:cNvSpPr>
            <a:spLocks noChangeShapeType="1"/>
          </p:cNvSpPr>
          <p:nvPr/>
        </p:nvSpPr>
        <p:spPr bwMode="auto">
          <a:xfrm>
            <a:off x="5791200" y="4953000"/>
            <a:ext cx="228600" cy="0"/>
          </a:xfrm>
          <a:prstGeom prst="line">
            <a:avLst/>
          </a:prstGeom>
          <a:noFill/>
          <a:ln w="9525">
            <a:solidFill>
              <a:schemeClr val="tx1"/>
            </a:solidFill>
            <a:round/>
            <a:headEnd/>
            <a:tailEnd type="triangle" w="med" len="med"/>
          </a:ln>
        </p:spPr>
        <p:txBody>
          <a:bodyPr/>
          <a:lstStyle/>
          <a:p>
            <a:endParaRPr lang="id-ID"/>
          </a:p>
        </p:txBody>
      </p:sp>
      <p:sp>
        <p:nvSpPr>
          <p:cNvPr id="146457" name="Line 24"/>
          <p:cNvSpPr>
            <a:spLocks noChangeShapeType="1"/>
          </p:cNvSpPr>
          <p:nvPr/>
        </p:nvSpPr>
        <p:spPr bwMode="auto">
          <a:xfrm>
            <a:off x="5791200" y="5486400"/>
            <a:ext cx="228600" cy="0"/>
          </a:xfrm>
          <a:prstGeom prst="line">
            <a:avLst/>
          </a:prstGeom>
          <a:noFill/>
          <a:ln w="9525">
            <a:solidFill>
              <a:schemeClr val="tx1"/>
            </a:solidFill>
            <a:round/>
            <a:headEnd/>
            <a:tailEnd type="triangle" w="med" len="med"/>
          </a:ln>
        </p:spPr>
        <p:txBody>
          <a:bodyPr/>
          <a:lstStyle/>
          <a:p>
            <a:endParaRPr lang="id-ID"/>
          </a:p>
        </p:txBody>
      </p:sp>
      <p:cxnSp>
        <p:nvCxnSpPr>
          <p:cNvPr id="28" name="Straight Connector 27"/>
          <p:cNvCxnSpPr/>
          <p:nvPr/>
        </p:nvCxnSpPr>
        <p:spPr>
          <a:xfrm>
            <a:off x="5105400" y="5256213"/>
            <a:ext cx="685800" cy="1587"/>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Number Placeholder 5"/>
          <p:cNvSpPr>
            <a:spLocks noGrp="1"/>
          </p:cNvSpPr>
          <p:nvPr>
            <p:ph type="sldNum" sz="quarter" idx="12"/>
          </p:nvPr>
        </p:nvSpPr>
        <p:spPr>
          <a:noFill/>
        </p:spPr>
        <p:txBody>
          <a:bodyPr/>
          <a:lstStyle/>
          <a:p>
            <a:pPr eaLnBrk="1" hangingPunct="1"/>
            <a:fld id="{D24FF2A8-1CFA-4EBB-9D26-14BEA0D026F0}" type="slidenum">
              <a:rPr lang="en-US" smtClean="0"/>
              <a:pPr eaLnBrk="1" hangingPunct="1"/>
              <a:t>102</a:t>
            </a:fld>
            <a:endParaRPr lang="en-US" smtClean="0"/>
          </a:p>
        </p:txBody>
      </p:sp>
      <p:sp>
        <p:nvSpPr>
          <p:cNvPr id="147459" name="Rectangle 3"/>
          <p:cNvSpPr>
            <a:spLocks noGrp="1" noChangeArrowheads="1"/>
          </p:cNvSpPr>
          <p:nvPr>
            <p:ph type="body" idx="1"/>
          </p:nvPr>
        </p:nvSpPr>
        <p:spPr>
          <a:xfrm>
            <a:off x="457200" y="304800"/>
            <a:ext cx="8229600" cy="5821363"/>
          </a:xfrm>
        </p:spPr>
        <p:txBody>
          <a:bodyPr/>
          <a:lstStyle/>
          <a:p>
            <a:pPr eaLnBrk="1" hangingPunct="1">
              <a:lnSpc>
                <a:spcPct val="80000"/>
              </a:lnSpc>
              <a:buFontTx/>
              <a:buNone/>
            </a:pPr>
            <a:r>
              <a:rPr lang="fi-FI" sz="2000" smtClean="0"/>
              <a:t>Ada </a:t>
            </a:r>
            <a:r>
              <a:rPr lang="fi-FI" sz="2000" smtClean="0">
                <a:solidFill>
                  <a:srgbClr val="0000FF"/>
                </a:solidFill>
              </a:rPr>
              <a:t>3 alasan kualitas merupakan sesuatu yang penting</a:t>
            </a:r>
            <a:r>
              <a:rPr lang="fi-FI" sz="2000" smtClean="0"/>
              <a:t> yaitu: </a:t>
            </a:r>
          </a:p>
          <a:p>
            <a:pPr lvl="1" eaLnBrk="1" hangingPunct="1">
              <a:lnSpc>
                <a:spcPct val="80000"/>
              </a:lnSpc>
              <a:buFontTx/>
              <a:buNone/>
            </a:pPr>
            <a:r>
              <a:rPr lang="fi-FI" sz="2000" smtClean="0"/>
              <a:t>1. Reputasi perusahaan. </a:t>
            </a:r>
            <a:endParaRPr lang="fi-FI" sz="2000" b="1" smtClean="0"/>
          </a:p>
          <a:p>
            <a:pPr lvl="1" eaLnBrk="1" hangingPunct="1">
              <a:lnSpc>
                <a:spcPct val="80000"/>
              </a:lnSpc>
              <a:buFontTx/>
              <a:buNone/>
            </a:pPr>
            <a:r>
              <a:rPr lang="fi-FI" sz="2000" b="1" smtClean="0"/>
              <a:t>2. </a:t>
            </a:r>
            <a:r>
              <a:rPr lang="fi-FI" sz="2000" smtClean="0"/>
              <a:t>Keandalan produk </a:t>
            </a:r>
            <a:endParaRPr lang="fi-FI" sz="2000" b="1" smtClean="0"/>
          </a:p>
          <a:p>
            <a:pPr lvl="1" eaLnBrk="1" hangingPunct="1">
              <a:lnSpc>
                <a:spcPct val="80000"/>
              </a:lnSpc>
              <a:buFontTx/>
              <a:buNone/>
            </a:pPr>
            <a:r>
              <a:rPr lang="fi-FI" sz="2000" b="1" smtClean="0"/>
              <a:t>3. </a:t>
            </a:r>
            <a:r>
              <a:rPr lang="fi-FI" sz="2000" smtClean="0"/>
              <a:t>Keterlibatan global </a:t>
            </a:r>
            <a:endParaRPr lang="en-US" sz="2000" smtClean="0"/>
          </a:p>
          <a:p>
            <a:pPr eaLnBrk="1" hangingPunct="1">
              <a:lnSpc>
                <a:spcPct val="80000"/>
              </a:lnSpc>
              <a:buFontTx/>
              <a:buNone/>
            </a:pPr>
            <a:endParaRPr lang="en-US" sz="2000" smtClean="0"/>
          </a:p>
          <a:p>
            <a:pPr eaLnBrk="1" hangingPunct="1">
              <a:lnSpc>
                <a:spcPct val="80000"/>
              </a:lnSpc>
              <a:buFontTx/>
              <a:buNone/>
            </a:pPr>
            <a:r>
              <a:rPr lang="en-US" sz="2000" smtClean="0"/>
              <a:t>Ada 4 kategori biaya kualitas yang disebut </a:t>
            </a:r>
            <a:r>
              <a:rPr lang="en-US" sz="2000" b="1" i="1" smtClean="0"/>
              <a:t>cost of quality</a:t>
            </a:r>
            <a:r>
              <a:rPr lang="en-US" sz="2000" smtClean="0"/>
              <a:t> yaitu: </a:t>
            </a:r>
            <a:endParaRPr lang="fi-FI" sz="2000" smtClean="0"/>
          </a:p>
          <a:p>
            <a:pPr eaLnBrk="1" hangingPunct="1">
              <a:lnSpc>
                <a:spcPct val="80000"/>
              </a:lnSpc>
              <a:buFontTx/>
              <a:buNone/>
            </a:pPr>
            <a:r>
              <a:rPr lang="fi-FI" sz="2000" smtClean="0"/>
              <a:t>1. </a:t>
            </a:r>
            <a:r>
              <a:rPr lang="fi-FI" sz="2000" b="1" i="1" smtClean="0"/>
              <a:t>Prevention cost</a:t>
            </a:r>
            <a:r>
              <a:rPr lang="fi-FI" sz="2000" smtClean="0"/>
              <a:t> </a:t>
            </a:r>
          </a:p>
          <a:p>
            <a:pPr eaLnBrk="1" hangingPunct="1">
              <a:lnSpc>
                <a:spcPct val="80000"/>
              </a:lnSpc>
            </a:pPr>
            <a:r>
              <a:rPr lang="fi-FI" sz="2000" smtClean="0"/>
              <a:t>Biaya yang terkait dengan pengurangan komponen atau jasa yang rusak, contoh: pelatihan, program peningkatan kualitas. </a:t>
            </a:r>
          </a:p>
          <a:p>
            <a:pPr eaLnBrk="1" hangingPunct="1">
              <a:lnSpc>
                <a:spcPct val="80000"/>
              </a:lnSpc>
              <a:buFontTx/>
              <a:buNone/>
            </a:pPr>
            <a:r>
              <a:rPr lang="fi-FI" sz="2000" smtClean="0"/>
              <a:t>2. </a:t>
            </a:r>
            <a:r>
              <a:rPr lang="fi-FI" sz="2000" b="1" i="1" smtClean="0"/>
              <a:t>Appraisal cost</a:t>
            </a:r>
            <a:r>
              <a:rPr lang="fi-FI" sz="2000" smtClean="0"/>
              <a:t> </a:t>
            </a:r>
          </a:p>
          <a:p>
            <a:pPr eaLnBrk="1" hangingPunct="1">
              <a:lnSpc>
                <a:spcPct val="80000"/>
              </a:lnSpc>
            </a:pPr>
            <a:r>
              <a:rPr lang="fi-FI" sz="2000" smtClean="0"/>
              <a:t>Biaya yang dikaitkan dengan proses evaluasi produk, proses, komponen dan jasa, contoh: biaya percobaan, laboratorium, pengujian. </a:t>
            </a:r>
          </a:p>
          <a:p>
            <a:pPr eaLnBrk="1" hangingPunct="1">
              <a:lnSpc>
                <a:spcPct val="80000"/>
              </a:lnSpc>
              <a:buFontTx/>
              <a:buNone/>
            </a:pPr>
            <a:r>
              <a:rPr lang="fi-FI" sz="2000" smtClean="0"/>
              <a:t>3. </a:t>
            </a:r>
            <a:r>
              <a:rPr lang="fi-FI" sz="2000" b="1" i="1" smtClean="0"/>
              <a:t>Internal failure</a:t>
            </a:r>
            <a:r>
              <a:rPr lang="fi-FI" sz="2000" smtClean="0"/>
              <a:t> </a:t>
            </a:r>
          </a:p>
          <a:p>
            <a:pPr eaLnBrk="1" hangingPunct="1">
              <a:lnSpc>
                <a:spcPct val="80000"/>
              </a:lnSpc>
            </a:pPr>
            <a:r>
              <a:rPr lang="fi-FI" sz="2000" smtClean="0"/>
              <a:t>Biaya yang diakibatkan proses produksi yang menyebabkan kerusakan sebelum dikirim ke konsumen, contoh: rework, scrap, downtime. </a:t>
            </a:r>
          </a:p>
          <a:p>
            <a:pPr eaLnBrk="1" hangingPunct="1">
              <a:lnSpc>
                <a:spcPct val="80000"/>
              </a:lnSpc>
              <a:buFontTx/>
              <a:buNone/>
            </a:pPr>
            <a:r>
              <a:rPr lang="fi-FI" sz="2000" smtClean="0"/>
              <a:t>4. </a:t>
            </a:r>
            <a:r>
              <a:rPr lang="fi-FI" sz="2000" b="1" i="1" smtClean="0"/>
              <a:t>External failure</a:t>
            </a:r>
            <a:r>
              <a:rPr lang="fi-FI" sz="2000" smtClean="0"/>
              <a:t> </a:t>
            </a:r>
          </a:p>
          <a:p>
            <a:pPr eaLnBrk="1" hangingPunct="1">
              <a:lnSpc>
                <a:spcPct val="80000"/>
              </a:lnSpc>
            </a:pPr>
            <a:r>
              <a:rPr lang="fi-FI" sz="2000" smtClean="0"/>
              <a:t>Biaya yang terjadi setelah pengiriman produk ke konsumen, contoh: retur, biaya sosial. </a:t>
            </a:r>
            <a:endParaRPr lang="en-US" sz="2000"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Number Placeholder 5"/>
          <p:cNvSpPr>
            <a:spLocks noGrp="1"/>
          </p:cNvSpPr>
          <p:nvPr>
            <p:ph type="sldNum" sz="quarter" idx="12"/>
          </p:nvPr>
        </p:nvSpPr>
        <p:spPr>
          <a:noFill/>
        </p:spPr>
        <p:txBody>
          <a:bodyPr/>
          <a:lstStyle/>
          <a:p>
            <a:pPr eaLnBrk="1" hangingPunct="1"/>
            <a:fld id="{4EC264C0-88C0-4BF4-93CB-326A0EE96363}" type="slidenum">
              <a:rPr lang="en-US" smtClean="0"/>
              <a:pPr eaLnBrk="1" hangingPunct="1"/>
              <a:t>103</a:t>
            </a:fld>
            <a:endParaRPr lang="en-US" smtClean="0"/>
          </a:p>
        </p:txBody>
      </p:sp>
      <p:sp>
        <p:nvSpPr>
          <p:cNvPr id="148483" name="Rectangle 2"/>
          <p:cNvSpPr>
            <a:spLocks noGrp="1" noChangeArrowheads="1"/>
          </p:cNvSpPr>
          <p:nvPr>
            <p:ph type="title"/>
          </p:nvPr>
        </p:nvSpPr>
        <p:spPr>
          <a:xfrm>
            <a:off x="457200" y="274638"/>
            <a:ext cx="8229600" cy="411162"/>
          </a:xfrm>
        </p:spPr>
        <p:txBody>
          <a:bodyPr/>
          <a:lstStyle/>
          <a:p>
            <a:pPr eaLnBrk="1" hangingPunct="1"/>
            <a:r>
              <a:rPr lang="fi-FI" sz="1800" b="1" i="1" smtClean="0">
                <a:solidFill>
                  <a:srgbClr val="FF0000"/>
                </a:solidFill>
              </a:rPr>
              <a:t>B. ISO (INTERNATIONAL STANDARD ORGANIZATION)</a:t>
            </a:r>
            <a:r>
              <a:rPr lang="fi-FI" sz="4000" smtClean="0">
                <a:solidFill>
                  <a:srgbClr val="FF0000"/>
                </a:solidFill>
              </a:rPr>
              <a:t> </a:t>
            </a:r>
            <a:endParaRPr lang="en-US" sz="4000" smtClean="0">
              <a:solidFill>
                <a:srgbClr val="FF0000"/>
              </a:solidFill>
            </a:endParaRPr>
          </a:p>
        </p:txBody>
      </p:sp>
      <p:sp>
        <p:nvSpPr>
          <p:cNvPr id="148484" name="Rectangle 3"/>
          <p:cNvSpPr>
            <a:spLocks noGrp="1" noChangeArrowheads="1"/>
          </p:cNvSpPr>
          <p:nvPr>
            <p:ph type="body" idx="1"/>
          </p:nvPr>
        </p:nvSpPr>
        <p:spPr>
          <a:xfrm>
            <a:off x="457200" y="914400"/>
            <a:ext cx="8229600" cy="5211763"/>
          </a:xfrm>
        </p:spPr>
        <p:txBody>
          <a:bodyPr/>
          <a:lstStyle/>
          <a:p>
            <a:pPr marL="533400" indent="-533400" eaLnBrk="1" hangingPunct="1"/>
            <a:r>
              <a:rPr lang="fi-FI" sz="2000" smtClean="0"/>
              <a:t>Perusahaan yang telah go internasional, lazimnya sudah memahami bahwa produk yang dihasilkan harus memenuhi standar kualitas internasional. </a:t>
            </a:r>
          </a:p>
          <a:p>
            <a:pPr marL="533400" indent="-533400" eaLnBrk="1" hangingPunct="1"/>
            <a:r>
              <a:rPr lang="fi-FI" sz="2000" smtClean="0"/>
              <a:t>Oleh karena itu dikenal </a:t>
            </a:r>
            <a:r>
              <a:rPr lang="fi-FI" sz="2000" smtClean="0">
                <a:solidFill>
                  <a:srgbClr val="0000FF"/>
                </a:solidFill>
              </a:rPr>
              <a:t>standar kualitas tunggal</a:t>
            </a:r>
            <a:r>
              <a:rPr lang="fi-FI" sz="2000" smtClean="0"/>
              <a:t> (</a:t>
            </a:r>
            <a:r>
              <a:rPr lang="fi-FI" sz="2000" b="1" i="1" smtClean="0"/>
              <a:t>Single Quality Standard</a:t>
            </a:r>
            <a:r>
              <a:rPr lang="fi-FI" sz="2000" i="1" smtClean="0"/>
              <a:t>) </a:t>
            </a:r>
            <a:r>
              <a:rPr lang="fi-FI" sz="2000" smtClean="0"/>
              <a:t>yang mulai diterapkan sejak 1987 oleh ISO (</a:t>
            </a:r>
            <a:r>
              <a:rPr lang="fi-FI" sz="2000" b="1" smtClean="0"/>
              <a:t>International Standart Organization</a:t>
            </a:r>
            <a:r>
              <a:rPr lang="fi-FI" sz="2000" smtClean="0"/>
              <a:t>) yang beranggotakan 91 negara dengan mempublikasikan a series of quality standard. </a:t>
            </a:r>
          </a:p>
          <a:p>
            <a:pPr marL="533400" indent="-533400" eaLnBrk="1" hangingPunct="1">
              <a:buFontTx/>
              <a:buNone/>
            </a:pPr>
            <a:r>
              <a:rPr lang="fi-FI" sz="2000" smtClean="0"/>
              <a:t>1.   </a:t>
            </a:r>
            <a:r>
              <a:rPr lang="fi-FI" sz="2000" smtClean="0">
                <a:solidFill>
                  <a:srgbClr val="0000FF"/>
                </a:solidFill>
              </a:rPr>
              <a:t>ISO 9000</a:t>
            </a:r>
            <a:r>
              <a:rPr lang="fi-FI" sz="2000" smtClean="0"/>
              <a:t> yang memfokuskan standar kualitas pada prosedur manajemen, kepemimpinan, dokumentasi secara rinci, instruksi kerja dan pelaporan. </a:t>
            </a:r>
          </a:p>
          <a:p>
            <a:pPr marL="533400" indent="-533400" eaLnBrk="1" hangingPunct="1">
              <a:buFontTx/>
              <a:buNone/>
            </a:pPr>
            <a:r>
              <a:rPr lang="fi-FI" sz="2000" smtClean="0"/>
              <a:t>2.   </a:t>
            </a:r>
            <a:r>
              <a:rPr lang="fi-FI" sz="2000" smtClean="0">
                <a:solidFill>
                  <a:srgbClr val="0000FF"/>
                </a:solidFill>
              </a:rPr>
              <a:t>ISO 9001</a:t>
            </a:r>
            <a:r>
              <a:rPr lang="fi-FI" sz="2000" smtClean="0"/>
              <a:t> : terdiri dari 2.000 komponen untuk melihat kualitas. </a:t>
            </a:r>
          </a:p>
          <a:p>
            <a:pPr marL="533400" indent="-533400" eaLnBrk="1" hangingPunct="1">
              <a:buFontTx/>
              <a:buNone/>
            </a:pPr>
            <a:r>
              <a:rPr lang="fi-FI" sz="2000" smtClean="0"/>
              <a:t>3.   </a:t>
            </a:r>
            <a:r>
              <a:rPr lang="fi-FI" sz="2000" smtClean="0">
                <a:solidFill>
                  <a:srgbClr val="0000FF"/>
                </a:solidFill>
              </a:rPr>
              <a:t>ISO 14000</a:t>
            </a:r>
            <a:r>
              <a:rPr lang="fi-FI" sz="2000" smtClean="0"/>
              <a:t> yangg memasukkan unsur standar manajemen lingkungan yang berisi 5 elemen dasar yaitu: </a:t>
            </a:r>
          </a:p>
          <a:p>
            <a:pPr marL="533400" indent="-533400" eaLnBrk="1" hangingPunct="1">
              <a:buFontTx/>
              <a:buNone/>
            </a:pPr>
            <a:r>
              <a:rPr lang="fi-FI" sz="2000" smtClean="0"/>
              <a:t>	a. Manajemen lingkungan      c. Evaluasi kinerja    e. Penaksiran         </a:t>
            </a:r>
          </a:p>
          <a:p>
            <a:pPr marL="533400" indent="-533400" eaLnBrk="1" hangingPunct="1">
              <a:buFontTx/>
              <a:buNone/>
            </a:pPr>
            <a:r>
              <a:rPr lang="fi-FI" sz="2000" smtClean="0"/>
              <a:t>	b. Auditing                               d. Pelabelan                 siklus hidup </a:t>
            </a:r>
            <a:endParaRPr lang="en-US" sz="2000"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Number Placeholder 5"/>
          <p:cNvSpPr>
            <a:spLocks noGrp="1"/>
          </p:cNvSpPr>
          <p:nvPr>
            <p:ph type="sldNum" sz="quarter" idx="12"/>
          </p:nvPr>
        </p:nvSpPr>
        <p:spPr>
          <a:noFill/>
        </p:spPr>
        <p:txBody>
          <a:bodyPr/>
          <a:lstStyle/>
          <a:p>
            <a:pPr eaLnBrk="1" hangingPunct="1"/>
            <a:fld id="{E9CFAE8F-F87E-4062-834E-2BC96A8D228A}" type="slidenum">
              <a:rPr lang="en-US" smtClean="0"/>
              <a:pPr eaLnBrk="1" hangingPunct="1"/>
              <a:t>104</a:t>
            </a:fld>
            <a:endParaRPr lang="en-US" smtClean="0"/>
          </a:p>
        </p:txBody>
      </p:sp>
      <p:sp>
        <p:nvSpPr>
          <p:cNvPr id="149507" name="Rectangle 3"/>
          <p:cNvSpPr>
            <a:spLocks noGrp="1" noChangeArrowheads="1"/>
          </p:cNvSpPr>
          <p:nvPr>
            <p:ph type="body" idx="1"/>
          </p:nvPr>
        </p:nvSpPr>
        <p:spPr>
          <a:xfrm>
            <a:off x="457200" y="685800"/>
            <a:ext cx="8229600" cy="5440363"/>
          </a:xfrm>
        </p:spPr>
        <p:txBody>
          <a:bodyPr/>
          <a:lstStyle/>
          <a:p>
            <a:pPr marL="609600" indent="-609600" eaLnBrk="1" hangingPunct="1">
              <a:lnSpc>
                <a:spcPct val="90000"/>
              </a:lnSpc>
              <a:buFontTx/>
              <a:buNone/>
            </a:pPr>
            <a:r>
              <a:rPr lang="fi-FI" sz="2400" smtClean="0"/>
              <a:t>	</a:t>
            </a:r>
            <a:r>
              <a:rPr lang="fi-FI" sz="2400" smtClean="0">
                <a:solidFill>
                  <a:srgbClr val="0000FF"/>
                </a:solidFill>
              </a:rPr>
              <a:t>Keuntungan </a:t>
            </a:r>
            <a:r>
              <a:rPr lang="fi-FI" sz="2400" smtClean="0"/>
              <a:t>dari penggunaan standar kualitas diantaranya adalah: </a:t>
            </a:r>
          </a:p>
          <a:p>
            <a:pPr marL="609600" indent="-609600" eaLnBrk="1" hangingPunct="1">
              <a:lnSpc>
                <a:spcPct val="90000"/>
              </a:lnSpc>
              <a:buFontTx/>
              <a:buNone/>
            </a:pPr>
            <a:endParaRPr lang="fi-FI" sz="1000" smtClean="0"/>
          </a:p>
          <a:p>
            <a:pPr marL="609600" indent="-609600" eaLnBrk="1" hangingPunct="1">
              <a:lnSpc>
                <a:spcPct val="90000"/>
              </a:lnSpc>
              <a:buFontTx/>
              <a:buAutoNum type="arabicPeriod"/>
            </a:pPr>
            <a:r>
              <a:rPr lang="fi-FI" sz="2400" smtClean="0"/>
              <a:t>Citra positif dari masyarakat dan mengurangi eksploitasi pada pertanggung jawaban. </a:t>
            </a:r>
          </a:p>
          <a:p>
            <a:pPr marL="609600" indent="-609600" eaLnBrk="1" hangingPunct="1">
              <a:lnSpc>
                <a:spcPct val="90000"/>
              </a:lnSpc>
              <a:buFontTx/>
              <a:buAutoNum type="arabicPeriod"/>
            </a:pPr>
            <a:endParaRPr lang="fi-FI" sz="1000" smtClean="0"/>
          </a:p>
          <a:p>
            <a:pPr marL="609600" indent="-609600" eaLnBrk="1" hangingPunct="1">
              <a:lnSpc>
                <a:spcPct val="90000"/>
              </a:lnSpc>
              <a:buFontTx/>
              <a:buNone/>
            </a:pPr>
            <a:r>
              <a:rPr lang="fi-FI" sz="2400" smtClean="0"/>
              <a:t>2. 	Pendekatan sistimatis yang bagus pada pencegahan terhadap polusi melalui minimisasi dampak ekologi pada produk dan aktifitas. </a:t>
            </a:r>
          </a:p>
          <a:p>
            <a:pPr marL="609600" indent="-609600" eaLnBrk="1" hangingPunct="1">
              <a:lnSpc>
                <a:spcPct val="90000"/>
              </a:lnSpc>
              <a:buFontTx/>
              <a:buNone/>
            </a:pPr>
            <a:endParaRPr lang="fi-FI" sz="1000" smtClean="0"/>
          </a:p>
          <a:p>
            <a:pPr marL="609600" indent="-609600" eaLnBrk="1" hangingPunct="1">
              <a:lnSpc>
                <a:spcPct val="90000"/>
              </a:lnSpc>
              <a:buFontTx/>
              <a:buNone/>
            </a:pPr>
            <a:r>
              <a:rPr lang="fi-FI" sz="2400" smtClean="0"/>
              <a:t>3. 	Memenuhi ketentuan yang berlaku dan kesempatan memperoleh keunggulan bersaing. </a:t>
            </a:r>
          </a:p>
          <a:p>
            <a:pPr marL="609600" indent="-609600" eaLnBrk="1" hangingPunct="1">
              <a:lnSpc>
                <a:spcPct val="90000"/>
              </a:lnSpc>
              <a:buFontTx/>
              <a:buNone/>
            </a:pPr>
            <a:endParaRPr lang="en-US" sz="1000" smtClean="0"/>
          </a:p>
          <a:p>
            <a:pPr marL="609600" indent="-609600" eaLnBrk="1" hangingPunct="1">
              <a:lnSpc>
                <a:spcPct val="90000"/>
              </a:lnSpc>
              <a:buFontTx/>
              <a:buNone/>
            </a:pPr>
            <a:r>
              <a:rPr lang="en-US" sz="2400" smtClean="0"/>
              <a:t>4. 	Mengurangi kebutuhan audit yang bermacam-macam. </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Number Placeholder 5"/>
          <p:cNvSpPr>
            <a:spLocks noGrp="1"/>
          </p:cNvSpPr>
          <p:nvPr>
            <p:ph type="sldNum" sz="quarter" idx="12"/>
          </p:nvPr>
        </p:nvSpPr>
        <p:spPr>
          <a:noFill/>
        </p:spPr>
        <p:txBody>
          <a:bodyPr/>
          <a:lstStyle/>
          <a:p>
            <a:pPr eaLnBrk="1" hangingPunct="1"/>
            <a:fld id="{B8BED7D7-9BDB-4CB2-8783-56CC09A74972}" type="slidenum">
              <a:rPr lang="en-US" smtClean="0"/>
              <a:pPr eaLnBrk="1" hangingPunct="1"/>
              <a:t>105</a:t>
            </a:fld>
            <a:endParaRPr lang="en-US" smtClean="0"/>
          </a:p>
        </p:txBody>
      </p:sp>
      <p:sp>
        <p:nvSpPr>
          <p:cNvPr id="150531" name="Rectangle 2"/>
          <p:cNvSpPr>
            <a:spLocks noGrp="1" noChangeArrowheads="1"/>
          </p:cNvSpPr>
          <p:nvPr>
            <p:ph type="title"/>
          </p:nvPr>
        </p:nvSpPr>
        <p:spPr>
          <a:xfrm>
            <a:off x="457200" y="274638"/>
            <a:ext cx="8229600" cy="792162"/>
          </a:xfrm>
        </p:spPr>
        <p:txBody>
          <a:bodyPr/>
          <a:lstStyle/>
          <a:p>
            <a:pPr eaLnBrk="1" hangingPunct="1"/>
            <a:r>
              <a:rPr lang="en-US" sz="2400" b="1" i="1" smtClean="0">
                <a:solidFill>
                  <a:srgbClr val="FF0000"/>
                </a:solidFill>
              </a:rPr>
              <a:t>C. TQM (TOTAL QUALITY MANAGEMENT)</a:t>
            </a:r>
          </a:p>
        </p:txBody>
      </p:sp>
      <p:sp>
        <p:nvSpPr>
          <p:cNvPr id="150532" name="Rectangle 3"/>
          <p:cNvSpPr>
            <a:spLocks noGrp="1" noChangeArrowheads="1"/>
          </p:cNvSpPr>
          <p:nvPr>
            <p:ph type="body" idx="1"/>
          </p:nvPr>
        </p:nvSpPr>
        <p:spPr>
          <a:xfrm>
            <a:off x="457200" y="1295400"/>
            <a:ext cx="8229600" cy="4830763"/>
          </a:xfrm>
        </p:spPr>
        <p:txBody>
          <a:bodyPr/>
          <a:lstStyle/>
          <a:p>
            <a:pPr algn="just" eaLnBrk="1" hangingPunct="1"/>
            <a:r>
              <a:rPr lang="en-US" sz="2400" smtClean="0"/>
              <a:t>yaitu manajemen organisasi keseluruhan yang menjadikannya unggul dalam semua aspek produk barang dan jasa yang penting bagi konsumen. </a:t>
            </a:r>
          </a:p>
          <a:p>
            <a:pPr algn="just" eaLnBrk="1" hangingPunct="1"/>
            <a:endParaRPr lang="en-US" sz="1000" smtClean="0"/>
          </a:p>
          <a:p>
            <a:pPr algn="just" eaLnBrk="1" hangingPunct="1"/>
            <a:r>
              <a:rPr lang="en-US" sz="2400" smtClean="0"/>
              <a:t>TQM penting karena keputusan kualitas mempengaruhi setiap keputusan utama dalam manajemen operasional yang dibuat. </a:t>
            </a:r>
          </a:p>
          <a:p>
            <a:pPr algn="just" eaLnBrk="1" hangingPunct="1"/>
            <a:endParaRPr lang="en-US" sz="1000" smtClean="0"/>
          </a:p>
          <a:p>
            <a:pPr algn="just" eaLnBrk="1" hangingPunct="1"/>
            <a:r>
              <a:rPr lang="en-US" sz="2400" smtClean="0"/>
              <a:t>Adapun konsep ini sebetulnya mengacu pada 14 prinsip dari </a:t>
            </a:r>
            <a:r>
              <a:rPr lang="en-US" sz="2400" b="1" smtClean="0"/>
              <a:t>W. Edwards Deming</a:t>
            </a:r>
            <a:r>
              <a:rPr lang="en-US" sz="2400" smtClean="0"/>
              <a:t> yang kemudian dikembangkan menjadi 6 konsep program TQM yang efektif </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Number Placeholder 6"/>
          <p:cNvSpPr>
            <a:spLocks noGrp="1"/>
          </p:cNvSpPr>
          <p:nvPr>
            <p:ph type="sldNum" sz="quarter" idx="12"/>
          </p:nvPr>
        </p:nvSpPr>
        <p:spPr>
          <a:noFill/>
        </p:spPr>
        <p:txBody>
          <a:bodyPr/>
          <a:lstStyle/>
          <a:p>
            <a:pPr eaLnBrk="1" hangingPunct="1"/>
            <a:fld id="{3AC7B30A-00F1-42D7-A4B4-321A083207DC}" type="slidenum">
              <a:rPr lang="en-US" smtClean="0"/>
              <a:pPr eaLnBrk="1" hangingPunct="1"/>
              <a:t>106</a:t>
            </a:fld>
            <a:endParaRPr lang="en-US" smtClean="0"/>
          </a:p>
        </p:txBody>
      </p:sp>
      <p:sp>
        <p:nvSpPr>
          <p:cNvPr id="151555" name="Rectangle 4"/>
          <p:cNvSpPr>
            <a:spLocks noGrp="1" noChangeArrowheads="1"/>
          </p:cNvSpPr>
          <p:nvPr>
            <p:ph type="title"/>
          </p:nvPr>
        </p:nvSpPr>
        <p:spPr>
          <a:xfrm>
            <a:off x="457200" y="533400"/>
            <a:ext cx="8229600" cy="457200"/>
          </a:xfrm>
        </p:spPr>
        <p:txBody>
          <a:bodyPr/>
          <a:lstStyle/>
          <a:p>
            <a:pPr eaLnBrk="1" hangingPunct="1"/>
            <a:r>
              <a:rPr lang="en-US" sz="2400" smtClean="0"/>
              <a:t> 14 Poin Deming sbb:</a:t>
            </a:r>
          </a:p>
        </p:txBody>
      </p:sp>
      <p:sp>
        <p:nvSpPr>
          <p:cNvPr id="151556" name="Rectangle 5"/>
          <p:cNvSpPr>
            <a:spLocks noGrp="1" noChangeArrowheads="1"/>
          </p:cNvSpPr>
          <p:nvPr>
            <p:ph type="body" sz="half" idx="1"/>
          </p:nvPr>
        </p:nvSpPr>
        <p:spPr>
          <a:xfrm>
            <a:off x="457200" y="1295400"/>
            <a:ext cx="4038600" cy="4830763"/>
          </a:xfrm>
        </p:spPr>
        <p:txBody>
          <a:bodyPr/>
          <a:lstStyle/>
          <a:p>
            <a:pPr marL="381000" indent="-381000" eaLnBrk="1" hangingPunct="1">
              <a:lnSpc>
                <a:spcPct val="80000"/>
              </a:lnSpc>
              <a:buFontTx/>
              <a:buNone/>
            </a:pPr>
            <a:r>
              <a:rPr lang="sv-SE" sz="2000" smtClean="0"/>
              <a:t>1. 	Membuat tujuan yang konsisten </a:t>
            </a:r>
          </a:p>
          <a:p>
            <a:pPr marL="381000" indent="-381000" eaLnBrk="1" hangingPunct="1">
              <a:lnSpc>
                <a:spcPct val="80000"/>
              </a:lnSpc>
              <a:buFontTx/>
              <a:buNone/>
            </a:pPr>
            <a:r>
              <a:rPr lang="sv-SE" sz="2000" smtClean="0"/>
              <a:t>2. 	Memimpin dalam mempromosikan perubahan. </a:t>
            </a:r>
          </a:p>
          <a:p>
            <a:pPr marL="381000" indent="-381000" eaLnBrk="1" hangingPunct="1">
              <a:lnSpc>
                <a:spcPct val="80000"/>
              </a:lnSpc>
              <a:buFontTx/>
              <a:buNone/>
            </a:pPr>
            <a:r>
              <a:rPr lang="sv-SE" sz="2000" smtClean="0"/>
              <a:t>3. 	Membangun kualitas pada produk, menghentikan ketergantungan pada inspeksi untuk menangkap permasalahan. </a:t>
            </a:r>
          </a:p>
          <a:p>
            <a:pPr marL="381000" indent="-381000" eaLnBrk="1" hangingPunct="1">
              <a:lnSpc>
                <a:spcPct val="80000"/>
              </a:lnSpc>
              <a:buFontTx/>
              <a:buNone/>
            </a:pPr>
            <a:r>
              <a:rPr lang="sv-SE" sz="2000" smtClean="0"/>
              <a:t>4. 	Membangun hubungan jangka panjang berdasarkan kinerja bukan pada harga. </a:t>
            </a:r>
          </a:p>
          <a:p>
            <a:pPr marL="381000" indent="-381000" eaLnBrk="1" hangingPunct="1">
              <a:lnSpc>
                <a:spcPct val="80000"/>
              </a:lnSpc>
              <a:buFontTx/>
              <a:buNone/>
            </a:pPr>
            <a:r>
              <a:rPr lang="sv-SE" sz="2000" smtClean="0"/>
              <a:t>5. 	Meningkatkan produk, kualitas, dan jasa secara terus menerus. </a:t>
            </a:r>
            <a:endParaRPr lang="fi-FI" sz="2000" smtClean="0"/>
          </a:p>
          <a:p>
            <a:pPr marL="381000" indent="-381000" eaLnBrk="1" hangingPunct="1">
              <a:lnSpc>
                <a:spcPct val="80000"/>
              </a:lnSpc>
              <a:buFontTx/>
              <a:buNone/>
            </a:pPr>
            <a:r>
              <a:rPr lang="fi-FI" sz="2000" smtClean="0"/>
              <a:t>6. 	Memulai pelatihan. </a:t>
            </a:r>
          </a:p>
          <a:p>
            <a:pPr marL="381000" indent="-381000" eaLnBrk="1" hangingPunct="1">
              <a:lnSpc>
                <a:spcPct val="80000"/>
              </a:lnSpc>
              <a:buFontTx/>
              <a:buAutoNum type="arabicPeriod" startAt="7"/>
            </a:pPr>
            <a:r>
              <a:rPr lang="fi-FI" sz="2000" smtClean="0"/>
              <a:t>Menekankan kepemimpinan. </a:t>
            </a:r>
          </a:p>
          <a:p>
            <a:pPr marL="381000" indent="-381000" eaLnBrk="1" hangingPunct="1">
              <a:lnSpc>
                <a:spcPct val="80000"/>
              </a:lnSpc>
              <a:buFontTx/>
              <a:buNone/>
            </a:pPr>
            <a:r>
              <a:rPr lang="fi-FI" sz="2000" smtClean="0"/>
              <a:t>8. 	Membuang rasa takut. </a:t>
            </a:r>
            <a:endParaRPr lang="en-US" sz="2000" smtClean="0"/>
          </a:p>
        </p:txBody>
      </p:sp>
      <p:sp>
        <p:nvSpPr>
          <p:cNvPr id="151557" name="Rectangle 6"/>
          <p:cNvSpPr>
            <a:spLocks noGrp="1" noChangeArrowheads="1"/>
          </p:cNvSpPr>
          <p:nvPr>
            <p:ph type="body" sz="half" idx="2"/>
          </p:nvPr>
        </p:nvSpPr>
        <p:spPr>
          <a:xfrm>
            <a:off x="4648200" y="1219200"/>
            <a:ext cx="4038600" cy="4906963"/>
          </a:xfrm>
        </p:spPr>
        <p:txBody>
          <a:bodyPr/>
          <a:lstStyle/>
          <a:p>
            <a:pPr eaLnBrk="1" hangingPunct="1">
              <a:lnSpc>
                <a:spcPct val="80000"/>
              </a:lnSpc>
              <a:buFontTx/>
              <a:buNone/>
            </a:pPr>
            <a:r>
              <a:rPr lang="fi-FI" sz="2000" smtClean="0"/>
              <a:t>9. 	Mendobrak batasan antar </a:t>
            </a:r>
          </a:p>
          <a:p>
            <a:pPr eaLnBrk="1" hangingPunct="1">
              <a:lnSpc>
                <a:spcPct val="80000"/>
              </a:lnSpc>
              <a:buFontTx/>
              <a:buNone/>
            </a:pPr>
            <a:r>
              <a:rPr lang="fi-FI" sz="2000" smtClean="0"/>
              <a:t>      departemen. </a:t>
            </a:r>
          </a:p>
          <a:p>
            <a:pPr eaLnBrk="1" hangingPunct="1">
              <a:lnSpc>
                <a:spcPct val="80000"/>
              </a:lnSpc>
              <a:buFontTx/>
              <a:buNone/>
            </a:pPr>
            <a:r>
              <a:rPr lang="fi-FI" sz="2000" smtClean="0"/>
              <a:t>10. Menghentikan pidato panjang  </a:t>
            </a:r>
          </a:p>
          <a:p>
            <a:pPr eaLnBrk="1" hangingPunct="1">
              <a:lnSpc>
                <a:spcPct val="80000"/>
              </a:lnSpc>
              <a:buFontTx/>
              <a:buNone/>
            </a:pPr>
            <a:r>
              <a:rPr lang="fi-FI" sz="2000" smtClean="0"/>
              <a:t>      lebar pada pekerja. </a:t>
            </a:r>
          </a:p>
          <a:p>
            <a:pPr eaLnBrk="1" hangingPunct="1">
              <a:lnSpc>
                <a:spcPct val="80000"/>
              </a:lnSpc>
              <a:buFontTx/>
              <a:buNone/>
            </a:pPr>
            <a:r>
              <a:rPr lang="fi-FI" sz="2000" smtClean="0"/>
              <a:t>11. Mendukung, membantu, </a:t>
            </a:r>
          </a:p>
          <a:p>
            <a:pPr eaLnBrk="1" hangingPunct="1">
              <a:lnSpc>
                <a:spcPct val="80000"/>
              </a:lnSpc>
              <a:buFontTx/>
              <a:buNone/>
            </a:pPr>
            <a:r>
              <a:rPr lang="fi-FI" sz="2000" smtClean="0"/>
              <a:t>      memperbaiki. </a:t>
            </a:r>
            <a:endParaRPr lang="sv-SE" sz="2000" smtClean="0"/>
          </a:p>
          <a:p>
            <a:pPr eaLnBrk="1" hangingPunct="1">
              <a:lnSpc>
                <a:spcPct val="80000"/>
              </a:lnSpc>
              <a:buFontTx/>
              <a:buNone/>
            </a:pPr>
            <a:r>
              <a:rPr lang="sv-SE" sz="2000" smtClean="0"/>
              <a:t>12. Mendobrak penghalang untuk </a:t>
            </a:r>
          </a:p>
          <a:p>
            <a:pPr eaLnBrk="1" hangingPunct="1">
              <a:lnSpc>
                <a:spcPct val="80000"/>
              </a:lnSpc>
              <a:buFontTx/>
              <a:buNone/>
            </a:pPr>
            <a:r>
              <a:rPr lang="sv-SE" sz="2000" smtClean="0"/>
              <a:t>      bangga atas kinerja masing-</a:t>
            </a:r>
          </a:p>
          <a:p>
            <a:pPr eaLnBrk="1" hangingPunct="1">
              <a:lnSpc>
                <a:spcPct val="80000"/>
              </a:lnSpc>
              <a:buFontTx/>
              <a:buNone/>
            </a:pPr>
            <a:r>
              <a:rPr lang="sv-SE" sz="2000" smtClean="0"/>
              <a:t>      masing. </a:t>
            </a:r>
            <a:endParaRPr lang="fi-FI" sz="2000" smtClean="0"/>
          </a:p>
          <a:p>
            <a:pPr eaLnBrk="1" hangingPunct="1">
              <a:lnSpc>
                <a:spcPct val="80000"/>
              </a:lnSpc>
              <a:buFontTx/>
              <a:buNone/>
            </a:pPr>
            <a:r>
              <a:rPr lang="fi-FI" sz="2000" smtClean="0"/>
              <a:t>13. Mendidikan program  </a:t>
            </a:r>
          </a:p>
          <a:p>
            <a:pPr eaLnBrk="1" hangingPunct="1">
              <a:lnSpc>
                <a:spcPct val="80000"/>
              </a:lnSpc>
              <a:buFontTx/>
              <a:buNone/>
            </a:pPr>
            <a:r>
              <a:rPr lang="fi-FI" sz="2000" smtClean="0"/>
              <a:t>      pendidikan yang kuat dan </a:t>
            </a:r>
          </a:p>
          <a:p>
            <a:pPr eaLnBrk="1" hangingPunct="1">
              <a:lnSpc>
                <a:spcPct val="80000"/>
              </a:lnSpc>
              <a:buFontTx/>
              <a:buNone/>
            </a:pPr>
            <a:r>
              <a:rPr lang="fi-FI" sz="2000" smtClean="0"/>
              <a:t>      perbaikan mandiri. </a:t>
            </a:r>
          </a:p>
          <a:p>
            <a:pPr eaLnBrk="1" hangingPunct="1">
              <a:lnSpc>
                <a:spcPct val="80000"/>
              </a:lnSpc>
              <a:buFontTx/>
              <a:buNone/>
            </a:pPr>
            <a:r>
              <a:rPr lang="fi-FI" sz="2000" smtClean="0"/>
              <a:t>14. Menempatkan orang </a:t>
            </a:r>
          </a:p>
          <a:p>
            <a:pPr eaLnBrk="1" hangingPunct="1">
              <a:lnSpc>
                <a:spcPct val="80000"/>
              </a:lnSpc>
              <a:buFontTx/>
              <a:buNone/>
            </a:pPr>
            <a:r>
              <a:rPr lang="fi-FI" sz="2000" smtClean="0"/>
              <a:t>      diperusahaan untuk bekerja </a:t>
            </a:r>
          </a:p>
          <a:p>
            <a:pPr eaLnBrk="1" hangingPunct="1">
              <a:lnSpc>
                <a:spcPct val="80000"/>
              </a:lnSpc>
              <a:buFontTx/>
              <a:buNone/>
            </a:pPr>
            <a:r>
              <a:rPr lang="fi-FI" sz="2000" smtClean="0"/>
              <a:t>      pada suatu transformasi. </a:t>
            </a:r>
            <a:endParaRPr lang="en-US" sz="2000"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Number Placeholder 5"/>
          <p:cNvSpPr>
            <a:spLocks noGrp="1"/>
          </p:cNvSpPr>
          <p:nvPr>
            <p:ph type="sldNum" sz="quarter" idx="12"/>
          </p:nvPr>
        </p:nvSpPr>
        <p:spPr>
          <a:noFill/>
        </p:spPr>
        <p:txBody>
          <a:bodyPr/>
          <a:lstStyle/>
          <a:p>
            <a:pPr eaLnBrk="1" hangingPunct="1"/>
            <a:fld id="{D58AADBA-39AF-40DF-909F-56DDF86EF6F8}" type="slidenum">
              <a:rPr lang="en-US" smtClean="0"/>
              <a:pPr eaLnBrk="1" hangingPunct="1"/>
              <a:t>107</a:t>
            </a:fld>
            <a:endParaRPr lang="en-US" smtClean="0"/>
          </a:p>
        </p:txBody>
      </p:sp>
      <p:sp>
        <p:nvSpPr>
          <p:cNvPr id="152579" name="Rectangle 2"/>
          <p:cNvSpPr>
            <a:spLocks noGrp="1" noChangeArrowheads="1"/>
          </p:cNvSpPr>
          <p:nvPr>
            <p:ph type="title"/>
          </p:nvPr>
        </p:nvSpPr>
        <p:spPr>
          <a:xfrm>
            <a:off x="457200" y="274638"/>
            <a:ext cx="8229600" cy="258762"/>
          </a:xfrm>
        </p:spPr>
        <p:txBody>
          <a:bodyPr/>
          <a:lstStyle/>
          <a:p>
            <a:pPr eaLnBrk="1" hangingPunct="1"/>
            <a:r>
              <a:rPr lang="sv-SE" sz="2800" smtClean="0"/>
              <a:t>6 konsep program TQM yang efektif adalah:</a:t>
            </a:r>
            <a:endParaRPr lang="en-US" sz="2800" smtClean="0"/>
          </a:p>
        </p:txBody>
      </p:sp>
      <p:sp>
        <p:nvSpPr>
          <p:cNvPr id="152580" name="Rectangle 3"/>
          <p:cNvSpPr>
            <a:spLocks noGrp="1" noChangeArrowheads="1"/>
          </p:cNvSpPr>
          <p:nvPr>
            <p:ph type="body" idx="1"/>
          </p:nvPr>
        </p:nvSpPr>
        <p:spPr>
          <a:xfrm>
            <a:off x="457200" y="731838"/>
            <a:ext cx="8229600" cy="5516562"/>
          </a:xfrm>
        </p:spPr>
        <p:txBody>
          <a:bodyPr/>
          <a:lstStyle/>
          <a:p>
            <a:pPr algn="just" eaLnBrk="1" hangingPunct="1">
              <a:lnSpc>
                <a:spcPct val="80000"/>
              </a:lnSpc>
              <a:buFontTx/>
              <a:buNone/>
            </a:pPr>
            <a:r>
              <a:rPr lang="sv-SE" sz="2800" b="1" smtClean="0"/>
              <a:t>1.</a:t>
            </a:r>
            <a:r>
              <a:rPr lang="sv-SE" sz="2800" smtClean="0"/>
              <a:t> </a:t>
            </a:r>
            <a:r>
              <a:rPr lang="sv-SE" sz="2800" b="1" i="1" smtClean="0"/>
              <a:t>Perbaikan terus menerus, menggunakan model</a:t>
            </a:r>
            <a:r>
              <a:rPr lang="sv-SE" sz="2800" smtClean="0"/>
              <a:t> diantaranya: </a:t>
            </a:r>
          </a:p>
          <a:p>
            <a:pPr algn="just" eaLnBrk="1" hangingPunct="1">
              <a:lnSpc>
                <a:spcPct val="80000"/>
              </a:lnSpc>
              <a:buFontTx/>
              <a:buNone/>
            </a:pPr>
            <a:r>
              <a:rPr lang="sv-SE" sz="2800" smtClean="0"/>
              <a:t>a. </a:t>
            </a:r>
            <a:r>
              <a:rPr lang="sv-SE" sz="2800" b="1" i="1" smtClean="0"/>
              <a:t>PDCA </a:t>
            </a:r>
            <a:r>
              <a:rPr lang="sv-SE" sz="2800" smtClean="0"/>
              <a:t>(Plan Do Check Act) yaitu model dalam melakukan perbaikan terus menerus dengan merencanakan, melakukan, memeriksa , dan melakukan tindakan. </a:t>
            </a:r>
          </a:p>
          <a:p>
            <a:pPr algn="just" eaLnBrk="1" hangingPunct="1">
              <a:lnSpc>
                <a:spcPct val="80000"/>
              </a:lnSpc>
              <a:buFontTx/>
              <a:buNone/>
            </a:pPr>
            <a:r>
              <a:rPr lang="sv-SE" sz="2800" smtClean="0"/>
              <a:t>b. </a:t>
            </a:r>
            <a:r>
              <a:rPr lang="sv-SE" sz="2800" b="1" i="1" smtClean="0"/>
              <a:t>Six Sigma</a:t>
            </a:r>
            <a:r>
              <a:rPr lang="sv-SE" sz="2800" smtClean="0"/>
              <a:t> atau </a:t>
            </a:r>
            <a:r>
              <a:rPr lang="sv-SE" sz="2800" b="1" i="1" smtClean="0"/>
              <a:t>Kaizen </a:t>
            </a:r>
            <a:r>
              <a:rPr lang="sv-SE" sz="2800" smtClean="0"/>
              <a:t>yaitu menjelaskan proses dari suatu perbaikan yang tidak pernah berhenti dengan penetapan pada pencapaian tujuan yang lebih tinggi. Konsep ini banyak diterapkan di Amerika maupun Jepang. </a:t>
            </a:r>
          </a:p>
          <a:p>
            <a:pPr algn="just" eaLnBrk="1" hangingPunct="1">
              <a:lnSpc>
                <a:spcPct val="80000"/>
              </a:lnSpc>
              <a:buFontTx/>
              <a:buNone/>
            </a:pPr>
            <a:r>
              <a:rPr lang="sv-SE" sz="2800" smtClean="0"/>
              <a:t>c. </a:t>
            </a:r>
            <a:r>
              <a:rPr lang="sv-SE" sz="2800" b="1" i="1" smtClean="0"/>
              <a:t>Zero defect</a:t>
            </a:r>
            <a:r>
              <a:rPr lang="sv-SE" sz="2800" smtClean="0"/>
              <a:t> yaitu proses produk tanpa cacat yang juga digunakan untuk menjelaskan usaha perbaikan yang terus menerus. Konsep ini banyak diterapkan di Amerika Serikat. </a:t>
            </a:r>
            <a:endParaRPr lang="sv-SE" sz="2800" b="1" smtClean="0"/>
          </a:p>
          <a:p>
            <a:pPr algn="just" eaLnBrk="1" hangingPunct="1">
              <a:lnSpc>
                <a:spcPct val="80000"/>
              </a:lnSpc>
              <a:buFontTx/>
              <a:buNone/>
            </a:pPr>
            <a:r>
              <a:rPr lang="sv-SE" sz="1900" smtClean="0"/>
              <a:t> </a:t>
            </a:r>
            <a:endParaRPr lang="sv-SE" sz="1900" b="1"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Number Placeholder 1"/>
          <p:cNvSpPr>
            <a:spLocks noGrp="1"/>
          </p:cNvSpPr>
          <p:nvPr>
            <p:ph type="sldNum" sz="quarter" idx="12"/>
          </p:nvPr>
        </p:nvSpPr>
        <p:spPr>
          <a:noFill/>
        </p:spPr>
        <p:txBody>
          <a:bodyPr/>
          <a:lstStyle/>
          <a:p>
            <a:pPr eaLnBrk="1" hangingPunct="1"/>
            <a:fld id="{E1720339-45AA-498D-AC56-1C9B553A1A54}" type="slidenum">
              <a:rPr lang="en-US" smtClean="0"/>
              <a:pPr eaLnBrk="1" hangingPunct="1"/>
              <a:t>108</a:t>
            </a:fld>
            <a:endParaRPr lang="en-US" smtClean="0"/>
          </a:p>
        </p:txBody>
      </p:sp>
      <p:sp>
        <p:nvSpPr>
          <p:cNvPr id="3" name="Rectangle 2"/>
          <p:cNvSpPr/>
          <p:nvPr/>
        </p:nvSpPr>
        <p:spPr>
          <a:xfrm>
            <a:off x="381000" y="457200"/>
            <a:ext cx="8382000" cy="5903913"/>
          </a:xfrm>
          <a:prstGeom prst="rect">
            <a:avLst/>
          </a:prstGeom>
        </p:spPr>
        <p:txBody>
          <a:bodyPr>
            <a:spAutoFit/>
          </a:bodyPr>
          <a:lstStyle/>
          <a:p>
            <a:pPr algn="just" eaLnBrk="1" hangingPunct="1">
              <a:lnSpc>
                <a:spcPct val="80000"/>
              </a:lnSpc>
              <a:defRPr/>
            </a:pPr>
            <a:r>
              <a:rPr lang="sv-SE" sz="2800" b="1" i="1" dirty="0">
                <a:solidFill>
                  <a:srgbClr val="000000"/>
                </a:solidFill>
              </a:rPr>
              <a:t>2. Pemberdayaan Karyawan</a:t>
            </a:r>
            <a:r>
              <a:rPr lang="sv-SE" sz="2800" dirty="0">
                <a:solidFill>
                  <a:srgbClr val="000000"/>
                </a:solidFill>
              </a:rPr>
              <a:t> </a:t>
            </a:r>
          </a:p>
          <a:p>
            <a:pPr algn="just" eaLnBrk="1" hangingPunct="1">
              <a:lnSpc>
                <a:spcPct val="80000"/>
              </a:lnSpc>
              <a:defRPr/>
            </a:pPr>
            <a:endParaRPr lang="sv-SE" dirty="0">
              <a:solidFill>
                <a:srgbClr val="000000"/>
              </a:solidFill>
              <a:effectLst>
                <a:outerShdw blurRad="38100" dist="38100" dir="2700000" algn="tl">
                  <a:srgbClr val="000000">
                    <a:alpha val="43137"/>
                  </a:srgbClr>
                </a:outerShdw>
              </a:effectLst>
            </a:endParaRPr>
          </a:p>
          <a:p>
            <a:pPr algn="just" eaLnBrk="1" hangingPunct="1">
              <a:lnSpc>
                <a:spcPct val="80000"/>
              </a:lnSpc>
              <a:defRPr/>
            </a:pPr>
            <a:r>
              <a:rPr lang="sv-SE" sz="2800" dirty="0">
                <a:solidFill>
                  <a:srgbClr val="000000"/>
                </a:solidFill>
              </a:rPr>
              <a:t>memperluas pekerjaan karyawan sehingga tanggung jawab dan kewenangan tambahan dipindahkan sedapat mungkin pada tingkat terendah dalam organisasi. </a:t>
            </a:r>
          </a:p>
          <a:p>
            <a:pPr algn="just" eaLnBrk="1" hangingPunct="1">
              <a:lnSpc>
                <a:spcPct val="80000"/>
              </a:lnSpc>
              <a:defRPr/>
            </a:pPr>
            <a:endParaRPr lang="sv-SE" dirty="0">
              <a:solidFill>
                <a:srgbClr val="000000"/>
              </a:solidFill>
              <a:effectLst>
                <a:outerShdw blurRad="38100" dist="38100" dir="2700000" algn="tl">
                  <a:srgbClr val="000000">
                    <a:alpha val="43137"/>
                  </a:srgbClr>
                </a:outerShdw>
              </a:effectLst>
            </a:endParaRPr>
          </a:p>
          <a:p>
            <a:pPr algn="just" eaLnBrk="1" hangingPunct="1">
              <a:lnSpc>
                <a:spcPct val="80000"/>
              </a:lnSpc>
              <a:defRPr/>
            </a:pPr>
            <a:r>
              <a:rPr lang="sv-SE" sz="2800" dirty="0">
                <a:solidFill>
                  <a:srgbClr val="000000"/>
                </a:solidFill>
              </a:rPr>
              <a:t>Teknik yang digunakan termasuk: </a:t>
            </a:r>
          </a:p>
          <a:p>
            <a:pPr algn="just" eaLnBrk="1" hangingPunct="1">
              <a:lnSpc>
                <a:spcPct val="80000"/>
              </a:lnSpc>
              <a:defRPr/>
            </a:pPr>
            <a:endParaRPr lang="sv-SE" dirty="0">
              <a:solidFill>
                <a:srgbClr val="000000"/>
              </a:solidFill>
            </a:endParaRPr>
          </a:p>
          <a:p>
            <a:pPr marL="457200" indent="-457200" algn="just" eaLnBrk="1" hangingPunct="1">
              <a:lnSpc>
                <a:spcPct val="80000"/>
              </a:lnSpc>
              <a:buFont typeface="+mj-lt"/>
              <a:buAutoNum type="alphaLcPeriod"/>
              <a:defRPr/>
            </a:pPr>
            <a:r>
              <a:rPr lang="sv-SE" sz="2800" dirty="0">
                <a:solidFill>
                  <a:srgbClr val="000000"/>
                </a:solidFill>
              </a:rPr>
              <a:t>Membangun jaringan komunikasi yang melibatkan karyawan. </a:t>
            </a:r>
          </a:p>
          <a:p>
            <a:pPr marL="457200" indent="-457200" algn="just" eaLnBrk="1" hangingPunct="1">
              <a:lnSpc>
                <a:spcPct val="80000"/>
              </a:lnSpc>
              <a:buFont typeface="+mj-lt"/>
              <a:buAutoNum type="alphaLcPeriod"/>
              <a:defRPr/>
            </a:pPr>
            <a:r>
              <a:rPr lang="sv-SE" sz="2800" dirty="0">
                <a:solidFill>
                  <a:srgbClr val="000000"/>
                </a:solidFill>
              </a:rPr>
              <a:t>Membentuk penyelia yang terbuka dan mendukung. </a:t>
            </a:r>
          </a:p>
          <a:p>
            <a:pPr marL="457200" indent="-457200" algn="just" eaLnBrk="1" hangingPunct="1">
              <a:lnSpc>
                <a:spcPct val="80000"/>
              </a:lnSpc>
              <a:buFont typeface="+mj-lt"/>
              <a:buAutoNum type="alphaLcPeriod"/>
              <a:defRPr/>
            </a:pPr>
            <a:r>
              <a:rPr lang="sv-SE" sz="2800" dirty="0">
                <a:solidFill>
                  <a:srgbClr val="000000"/>
                </a:solidFill>
              </a:rPr>
              <a:t>Memindahkan tanggung jawab dari manajer dan staf pada karyawan di bagian operasi. </a:t>
            </a:r>
          </a:p>
          <a:p>
            <a:pPr marL="457200" indent="-457200" algn="just" eaLnBrk="1" hangingPunct="1">
              <a:lnSpc>
                <a:spcPct val="80000"/>
              </a:lnSpc>
              <a:buFont typeface="+mj-lt"/>
              <a:buAutoNum type="alphaLcPeriod"/>
              <a:defRPr/>
            </a:pPr>
            <a:r>
              <a:rPr lang="sv-SE" sz="2800" dirty="0">
                <a:solidFill>
                  <a:srgbClr val="000000"/>
                </a:solidFill>
              </a:rPr>
              <a:t>Membangun organisasi yang memiliki moral yang tinggi. </a:t>
            </a:r>
          </a:p>
          <a:p>
            <a:pPr marL="457200" indent="-457200" algn="just" eaLnBrk="1" hangingPunct="1">
              <a:lnSpc>
                <a:spcPct val="80000"/>
              </a:lnSpc>
              <a:buFont typeface="+mj-lt"/>
              <a:buAutoNum type="alphaLcPeriod"/>
              <a:defRPr/>
            </a:pPr>
            <a:r>
              <a:rPr lang="sv-SE" sz="2800" dirty="0">
                <a:solidFill>
                  <a:srgbClr val="000000"/>
                </a:solidFill>
              </a:rPr>
              <a:t>Menciptakan struktur organisasi formal sebagai tim dan lingkaran kualitas. </a:t>
            </a:r>
            <a:endParaRPr lang="sv-SE" sz="2800" b="1" dirty="0">
              <a:solidFill>
                <a:srgbClr val="000000"/>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Number Placeholder 5"/>
          <p:cNvSpPr>
            <a:spLocks noGrp="1"/>
          </p:cNvSpPr>
          <p:nvPr>
            <p:ph type="sldNum" sz="quarter" idx="12"/>
          </p:nvPr>
        </p:nvSpPr>
        <p:spPr>
          <a:noFill/>
        </p:spPr>
        <p:txBody>
          <a:bodyPr/>
          <a:lstStyle/>
          <a:p>
            <a:pPr eaLnBrk="1" hangingPunct="1"/>
            <a:fld id="{5C351E11-8C6C-450D-9EE3-A8F239560906}" type="slidenum">
              <a:rPr lang="en-US" smtClean="0"/>
              <a:pPr eaLnBrk="1" hangingPunct="1"/>
              <a:t>109</a:t>
            </a:fld>
            <a:endParaRPr lang="en-US" smtClean="0"/>
          </a:p>
        </p:txBody>
      </p:sp>
      <p:sp>
        <p:nvSpPr>
          <p:cNvPr id="154627" name="Rectangle 3"/>
          <p:cNvSpPr>
            <a:spLocks noGrp="1" noChangeArrowheads="1"/>
          </p:cNvSpPr>
          <p:nvPr>
            <p:ph type="body" idx="1"/>
          </p:nvPr>
        </p:nvSpPr>
        <p:spPr>
          <a:xfrm>
            <a:off x="457200" y="457200"/>
            <a:ext cx="8229600" cy="5791200"/>
          </a:xfrm>
        </p:spPr>
        <p:txBody>
          <a:bodyPr/>
          <a:lstStyle/>
          <a:p>
            <a:pPr eaLnBrk="1" hangingPunct="1">
              <a:lnSpc>
                <a:spcPct val="80000"/>
              </a:lnSpc>
              <a:buFontTx/>
              <a:buNone/>
            </a:pPr>
            <a:r>
              <a:rPr lang="sv-SE" sz="2400" b="1" smtClean="0"/>
              <a:t>3.</a:t>
            </a:r>
            <a:r>
              <a:rPr lang="sv-SE" sz="2400" smtClean="0"/>
              <a:t> </a:t>
            </a:r>
            <a:r>
              <a:rPr lang="sv-SE" sz="2400" b="1" i="1" smtClean="0"/>
              <a:t>Benchmarking </a:t>
            </a:r>
            <a:endParaRPr lang="sv-SE" sz="2400" smtClean="0"/>
          </a:p>
          <a:p>
            <a:pPr eaLnBrk="1" hangingPunct="1">
              <a:lnSpc>
                <a:spcPct val="80000"/>
              </a:lnSpc>
              <a:buFontTx/>
              <a:buNone/>
            </a:pPr>
            <a:r>
              <a:rPr lang="sv-SE" sz="2400" smtClean="0"/>
              <a:t>	Yaitu pemilihan standar kinerja yang mewakili kinerja terbaik sebuah proses atau aktifitas. </a:t>
            </a:r>
          </a:p>
          <a:p>
            <a:pPr eaLnBrk="1" hangingPunct="1">
              <a:lnSpc>
                <a:spcPct val="80000"/>
              </a:lnSpc>
              <a:buFontTx/>
              <a:buNone/>
            </a:pPr>
            <a:endParaRPr lang="sv-SE" sz="800" b="1" smtClean="0"/>
          </a:p>
          <a:p>
            <a:pPr eaLnBrk="1" hangingPunct="1">
              <a:lnSpc>
                <a:spcPct val="80000"/>
              </a:lnSpc>
              <a:buFontTx/>
              <a:buNone/>
            </a:pPr>
            <a:r>
              <a:rPr lang="sv-SE" sz="2400" b="1" smtClean="0"/>
              <a:t>4.</a:t>
            </a:r>
            <a:r>
              <a:rPr lang="sv-SE" sz="2400" smtClean="0"/>
              <a:t> </a:t>
            </a:r>
            <a:r>
              <a:rPr lang="sv-SE" sz="2400" b="1" i="1" smtClean="0"/>
              <a:t>Just in Time</a:t>
            </a:r>
            <a:r>
              <a:rPr lang="sv-SE" sz="2400" smtClean="0"/>
              <a:t> (JIT). JIT berkaitan dengan 3 hal yaitu: </a:t>
            </a:r>
          </a:p>
          <a:p>
            <a:pPr eaLnBrk="1" hangingPunct="1">
              <a:lnSpc>
                <a:spcPct val="80000"/>
              </a:lnSpc>
              <a:buFontTx/>
              <a:buNone/>
            </a:pPr>
            <a:r>
              <a:rPr lang="sv-SE" sz="2400" smtClean="0"/>
              <a:t>	a. JIT memangkas biaya kualitas </a:t>
            </a:r>
          </a:p>
          <a:p>
            <a:pPr eaLnBrk="1" hangingPunct="1">
              <a:lnSpc>
                <a:spcPct val="80000"/>
              </a:lnSpc>
              <a:buFontTx/>
              <a:buNone/>
            </a:pPr>
            <a:r>
              <a:rPr lang="sv-SE" sz="2400" smtClean="0"/>
              <a:t>	b. JIT meningkatkan kualitas </a:t>
            </a:r>
          </a:p>
          <a:p>
            <a:pPr eaLnBrk="1" hangingPunct="1">
              <a:lnSpc>
                <a:spcPct val="80000"/>
              </a:lnSpc>
              <a:buFontTx/>
              <a:buNone/>
            </a:pPr>
            <a:r>
              <a:rPr lang="sv-SE" sz="2400" smtClean="0"/>
              <a:t>	c. Kualitas yang lebih baik berarti persediaan yang lebih sedikit, serta system JIT yang lebih baik dan mudah digunakan. </a:t>
            </a:r>
            <a:endParaRPr lang="sv-SE" sz="2400" b="1" smtClean="0"/>
          </a:p>
          <a:p>
            <a:pPr eaLnBrk="1" hangingPunct="1">
              <a:lnSpc>
                <a:spcPct val="80000"/>
              </a:lnSpc>
              <a:buFontTx/>
              <a:buNone/>
            </a:pPr>
            <a:endParaRPr lang="sv-SE" sz="800" b="1" smtClean="0"/>
          </a:p>
          <a:p>
            <a:pPr eaLnBrk="1" hangingPunct="1">
              <a:lnSpc>
                <a:spcPct val="80000"/>
              </a:lnSpc>
              <a:buFontTx/>
              <a:buNone/>
            </a:pPr>
            <a:r>
              <a:rPr lang="sv-SE" sz="2400" b="1" smtClean="0"/>
              <a:t>5</a:t>
            </a:r>
            <a:r>
              <a:rPr lang="sv-SE" sz="2400" smtClean="0"/>
              <a:t>. </a:t>
            </a:r>
            <a:r>
              <a:rPr lang="sv-SE" sz="2400" b="1" i="1" smtClean="0"/>
              <a:t>Konsep Taguchi</a:t>
            </a:r>
            <a:r>
              <a:rPr lang="sv-SE" sz="2400" smtClean="0"/>
              <a:t> </a:t>
            </a:r>
          </a:p>
          <a:p>
            <a:pPr eaLnBrk="1" hangingPunct="1">
              <a:lnSpc>
                <a:spcPct val="80000"/>
              </a:lnSpc>
              <a:buFontTx/>
              <a:buNone/>
            </a:pPr>
            <a:r>
              <a:rPr lang="sv-SE" sz="2400" smtClean="0"/>
              <a:t>	Dalam konsep ini disediakan 3 hal yang bertujuan memperbaiki kualitas produk dan proses yaitu: </a:t>
            </a:r>
            <a:endParaRPr lang="en-US" sz="2400" smtClean="0"/>
          </a:p>
          <a:p>
            <a:pPr eaLnBrk="1" hangingPunct="1">
              <a:lnSpc>
                <a:spcPct val="80000"/>
              </a:lnSpc>
              <a:buFontTx/>
              <a:buNone/>
            </a:pPr>
            <a:r>
              <a:rPr lang="en-US" sz="2400" smtClean="0"/>
              <a:t>	a. Ketangguhan kualitas (quality robustness) </a:t>
            </a:r>
          </a:p>
          <a:p>
            <a:pPr eaLnBrk="1" hangingPunct="1">
              <a:lnSpc>
                <a:spcPct val="80000"/>
              </a:lnSpc>
              <a:buFontTx/>
              <a:buNone/>
            </a:pPr>
            <a:r>
              <a:rPr lang="en-US" sz="2400" smtClean="0"/>
              <a:t>	b. Fungsi kerugian kualitas (quality loss function - QLF) </a:t>
            </a:r>
          </a:p>
          <a:p>
            <a:pPr eaLnBrk="1" hangingPunct="1">
              <a:lnSpc>
                <a:spcPct val="80000"/>
              </a:lnSpc>
              <a:buFontTx/>
              <a:buNone/>
            </a:pPr>
            <a:r>
              <a:rPr lang="en-US" sz="2400" smtClean="0"/>
              <a:t>	c. Kualitas berorientasi target (target oriented quality)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4294967295"/>
          </p:nvPr>
        </p:nvSpPr>
        <p:spPr>
          <a:xfrm>
            <a:off x="457200" y="1371600"/>
            <a:ext cx="8229600" cy="4983163"/>
          </a:xfrm>
        </p:spPr>
        <p:txBody>
          <a:bodyPr/>
          <a:lstStyle/>
          <a:p>
            <a:pPr algn="just" eaLnBrk="1" hangingPunct="1">
              <a:lnSpc>
                <a:spcPct val="80000"/>
              </a:lnSpc>
              <a:buFont typeface="Wingdings" pitchFamily="2" charset="2"/>
              <a:buNone/>
            </a:pPr>
            <a:r>
              <a:rPr lang="en-US" sz="2000" b="1" smtClean="0"/>
              <a:t>6. Sumber daya manusia dan desain pekerjaan.</a:t>
            </a:r>
            <a:r>
              <a:rPr lang="en-US" sz="2000" smtClean="0"/>
              <a:t> Karena tenaga kerja merupakan bagian integral dan paling penting dari seluruh input yang digunakan dalam perusahaan maka keputusan yang berkaitan dengan hal ini adalah sesuatu yang paling penting. </a:t>
            </a:r>
          </a:p>
          <a:p>
            <a:pPr algn="just" eaLnBrk="1" hangingPunct="1">
              <a:lnSpc>
                <a:spcPct val="80000"/>
              </a:lnSpc>
              <a:buFont typeface="Wingdings" pitchFamily="2" charset="2"/>
              <a:buNone/>
            </a:pPr>
            <a:endParaRPr lang="en-US" sz="800" b="1" smtClean="0"/>
          </a:p>
          <a:p>
            <a:pPr algn="just" eaLnBrk="1" hangingPunct="1">
              <a:lnSpc>
                <a:spcPct val="80000"/>
              </a:lnSpc>
              <a:buFont typeface="Wingdings" pitchFamily="2" charset="2"/>
              <a:buNone/>
            </a:pPr>
            <a:r>
              <a:rPr lang="en-US" sz="2000" b="1" smtClean="0"/>
              <a:t>7. Manajemen Rantai Pasokan.</a:t>
            </a:r>
            <a:r>
              <a:rPr lang="en-US" sz="2000" smtClean="0"/>
              <a:t> </a:t>
            </a:r>
            <a:r>
              <a:rPr lang="en-US" sz="2000" b="1" i="1" smtClean="0"/>
              <a:t>(Supply Chain Management)</a:t>
            </a:r>
            <a:r>
              <a:rPr lang="en-US" sz="2000" i="1" smtClean="0"/>
              <a:t>. </a:t>
            </a:r>
            <a:r>
              <a:rPr lang="en-US" sz="2000" smtClean="0"/>
              <a:t>Keputusan ini menjelaskan akan   pentingnya integrasi antara perusahaan dengan pihak supplier maupun distributor karena adanya interdependensi. </a:t>
            </a:r>
          </a:p>
          <a:p>
            <a:pPr algn="just" eaLnBrk="1" hangingPunct="1">
              <a:lnSpc>
                <a:spcPct val="80000"/>
              </a:lnSpc>
              <a:buFont typeface="Wingdings" pitchFamily="2" charset="2"/>
              <a:buNone/>
            </a:pPr>
            <a:endParaRPr lang="fi-FI" sz="800" b="1" smtClean="0"/>
          </a:p>
          <a:p>
            <a:pPr algn="just" eaLnBrk="1" hangingPunct="1">
              <a:lnSpc>
                <a:spcPct val="80000"/>
              </a:lnSpc>
              <a:buFont typeface="Wingdings" pitchFamily="2" charset="2"/>
              <a:buNone/>
            </a:pPr>
            <a:r>
              <a:rPr lang="fi-FI" sz="2000" b="1" smtClean="0"/>
              <a:t>8. Manajemen Persediaan.</a:t>
            </a:r>
            <a:r>
              <a:rPr lang="fi-FI" sz="2000" smtClean="0"/>
              <a:t> Keputusan ini penting untuk dipahami karena persediaan yang tepat akan menentukan efisiensi dan efektifitas perusahaan. </a:t>
            </a:r>
            <a:endParaRPr lang="en-US" sz="2000" smtClean="0"/>
          </a:p>
          <a:p>
            <a:pPr algn="just" eaLnBrk="1" hangingPunct="1">
              <a:lnSpc>
                <a:spcPct val="80000"/>
              </a:lnSpc>
              <a:buFont typeface="Wingdings" pitchFamily="2" charset="2"/>
              <a:buNone/>
            </a:pPr>
            <a:endParaRPr lang="fi-FI" sz="800" b="1" smtClean="0"/>
          </a:p>
          <a:p>
            <a:pPr algn="just" eaLnBrk="1" hangingPunct="1">
              <a:lnSpc>
                <a:spcPct val="80000"/>
              </a:lnSpc>
              <a:buFont typeface="Wingdings" pitchFamily="2" charset="2"/>
              <a:buNone/>
            </a:pPr>
            <a:r>
              <a:rPr lang="fi-FI" sz="2000" b="1" smtClean="0"/>
              <a:t>9. Penjadwalan.</a:t>
            </a:r>
            <a:r>
              <a:rPr lang="fi-FI" sz="2000" smtClean="0"/>
              <a:t> Keputusan tentang jadwal operasional merupakan hal kriti</a:t>
            </a:r>
            <a:r>
              <a:rPr lang="id-ID" sz="2000" smtClean="0"/>
              <a:t>s</a:t>
            </a:r>
            <a:r>
              <a:rPr lang="fi-FI" sz="2000" smtClean="0"/>
              <a:t> yang harus benar-benar dimengerti karena sangat menentukan sekali bagi perusahaan. </a:t>
            </a:r>
            <a:endParaRPr lang="en-US" sz="2000" smtClean="0"/>
          </a:p>
          <a:p>
            <a:pPr algn="just" eaLnBrk="1" hangingPunct="1">
              <a:lnSpc>
                <a:spcPct val="80000"/>
              </a:lnSpc>
              <a:buFont typeface="Wingdings" pitchFamily="2" charset="2"/>
              <a:buNone/>
            </a:pPr>
            <a:endParaRPr lang="fi-FI" sz="800" b="1" smtClean="0"/>
          </a:p>
          <a:p>
            <a:pPr algn="just" eaLnBrk="1" hangingPunct="1">
              <a:lnSpc>
                <a:spcPct val="80000"/>
              </a:lnSpc>
              <a:buFont typeface="Wingdings" pitchFamily="2" charset="2"/>
              <a:buNone/>
            </a:pPr>
            <a:r>
              <a:rPr lang="fi-FI" sz="2000" b="1" smtClean="0"/>
              <a:t>10.Pemeliharaan.</a:t>
            </a:r>
            <a:r>
              <a:rPr lang="fi-FI" sz="2000" smtClean="0"/>
              <a:t> Keputusan yang dibuat harus dengan system yang handal dan stabil. </a:t>
            </a:r>
            <a:endParaRPr lang="en-US" sz="2000" smtClean="0"/>
          </a:p>
          <a:p>
            <a:pPr eaLnBrk="1" hangingPunct="1">
              <a:lnSpc>
                <a:spcPct val="80000"/>
              </a:lnSpc>
              <a:buFont typeface="Wingdings" pitchFamily="2" charset="2"/>
              <a:buNone/>
            </a:pPr>
            <a:endParaRPr lang="en-US" sz="2000" smtClean="0"/>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5FAB970A-CA71-4AAA-8D1B-197D4E34AC0B}" type="slidenum">
              <a:rPr lang="en-US" sz="1200">
                <a:solidFill>
                  <a:schemeClr val="tx1">
                    <a:tint val="75000"/>
                  </a:schemeClr>
                </a:solidFill>
                <a:latin typeface="+mn-lt"/>
              </a:rPr>
              <a:pPr fontAlgn="auto">
                <a:spcBef>
                  <a:spcPts val="0"/>
                </a:spcBef>
                <a:spcAft>
                  <a:spcPts val="0"/>
                </a:spcAft>
                <a:defRPr/>
              </a:pPr>
              <a:t>11</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Number Placeholder 5"/>
          <p:cNvSpPr>
            <a:spLocks noGrp="1"/>
          </p:cNvSpPr>
          <p:nvPr>
            <p:ph type="sldNum" sz="quarter" idx="12"/>
          </p:nvPr>
        </p:nvSpPr>
        <p:spPr>
          <a:noFill/>
        </p:spPr>
        <p:txBody>
          <a:bodyPr/>
          <a:lstStyle/>
          <a:p>
            <a:pPr eaLnBrk="1" hangingPunct="1"/>
            <a:fld id="{AFBA4AED-68AB-4EE8-B8C6-D50343A09E37}" type="slidenum">
              <a:rPr lang="en-US" smtClean="0"/>
              <a:pPr eaLnBrk="1" hangingPunct="1"/>
              <a:t>110</a:t>
            </a:fld>
            <a:endParaRPr lang="en-US" smtClean="0"/>
          </a:p>
        </p:txBody>
      </p:sp>
      <p:sp>
        <p:nvSpPr>
          <p:cNvPr id="155651" name="Rectangle 2"/>
          <p:cNvSpPr>
            <a:spLocks noGrp="1" noChangeArrowheads="1"/>
          </p:cNvSpPr>
          <p:nvPr>
            <p:ph type="title"/>
          </p:nvPr>
        </p:nvSpPr>
        <p:spPr>
          <a:xfrm>
            <a:off x="457200" y="274638"/>
            <a:ext cx="8229600" cy="1249362"/>
          </a:xfrm>
        </p:spPr>
        <p:txBody>
          <a:bodyPr/>
          <a:lstStyle/>
          <a:p>
            <a:pPr algn="just" eaLnBrk="1" hangingPunct="1"/>
            <a:r>
              <a:rPr lang="sv-SE" sz="2800" b="1" smtClean="0"/>
              <a:t>6</a:t>
            </a:r>
            <a:r>
              <a:rPr lang="sv-SE" sz="2800" smtClean="0"/>
              <a:t>. </a:t>
            </a:r>
            <a:r>
              <a:rPr lang="sv-SE" sz="2800" b="1" i="1" smtClean="0"/>
              <a:t>Pengetahuan mengenai  Alat-alat TQM</a:t>
            </a:r>
            <a:r>
              <a:rPr lang="sv-SE" sz="2800" smtClean="0"/>
              <a:t> , yang paling umum ada 7 macam yaitu :</a:t>
            </a:r>
            <a:endParaRPr lang="en-US" sz="2800" smtClean="0"/>
          </a:p>
        </p:txBody>
      </p:sp>
      <p:sp>
        <p:nvSpPr>
          <p:cNvPr id="155652" name="Rectangle 3"/>
          <p:cNvSpPr>
            <a:spLocks noGrp="1" noChangeArrowheads="1"/>
          </p:cNvSpPr>
          <p:nvPr>
            <p:ph type="body" idx="1"/>
          </p:nvPr>
        </p:nvSpPr>
        <p:spPr>
          <a:xfrm>
            <a:off x="457200" y="1600200"/>
            <a:ext cx="8229600" cy="3810000"/>
          </a:xfrm>
        </p:spPr>
        <p:txBody>
          <a:bodyPr/>
          <a:lstStyle/>
          <a:p>
            <a:pPr algn="just" eaLnBrk="1" hangingPunct="1">
              <a:lnSpc>
                <a:spcPct val="80000"/>
              </a:lnSpc>
              <a:buFontTx/>
              <a:buNone/>
            </a:pPr>
            <a:r>
              <a:rPr lang="en-US" sz="2800" smtClean="0"/>
              <a:t>a.  </a:t>
            </a:r>
            <a:r>
              <a:rPr lang="en-US" sz="2800" b="1" i="1" smtClean="0"/>
              <a:t>Lembar Pengecekan</a:t>
            </a:r>
            <a:r>
              <a:rPr lang="en-US" sz="2800" smtClean="0"/>
              <a:t> </a:t>
            </a:r>
            <a:r>
              <a:rPr lang="en-US" sz="2800" i="1" smtClean="0"/>
              <a:t>(Check Sheet)</a:t>
            </a:r>
            <a:r>
              <a:rPr lang="en-US" sz="2800" smtClean="0"/>
              <a:t> : Adalah formulir yang didisain untuk mencatat data. </a:t>
            </a:r>
            <a:endParaRPr lang="sv-SE" sz="2800" smtClean="0"/>
          </a:p>
          <a:p>
            <a:pPr algn="just" eaLnBrk="1" hangingPunct="1">
              <a:lnSpc>
                <a:spcPct val="80000"/>
              </a:lnSpc>
              <a:buFontTx/>
              <a:buNone/>
            </a:pPr>
            <a:r>
              <a:rPr lang="sv-SE" sz="2800" smtClean="0"/>
              <a:t>b. </a:t>
            </a:r>
            <a:r>
              <a:rPr lang="sv-SE" sz="2800" b="1" i="1" smtClean="0"/>
              <a:t>Diagram Sebar</a:t>
            </a:r>
            <a:r>
              <a:rPr lang="sv-SE" sz="2800" smtClean="0"/>
              <a:t> (</a:t>
            </a:r>
            <a:r>
              <a:rPr lang="sv-SE" sz="2800" i="1" smtClean="0"/>
              <a:t>Scatter Diagram)</a:t>
            </a:r>
            <a:r>
              <a:rPr lang="sv-SE" sz="2800" smtClean="0"/>
              <a:t> :</a:t>
            </a:r>
          </a:p>
          <a:p>
            <a:pPr algn="just" eaLnBrk="1" hangingPunct="1">
              <a:lnSpc>
                <a:spcPct val="80000"/>
              </a:lnSpc>
              <a:buFontTx/>
              <a:buNone/>
            </a:pPr>
            <a:r>
              <a:rPr lang="sv-SE" sz="2800" smtClean="0"/>
              <a:t>    Menunjukkan hubungan antar-dua perhitungan </a:t>
            </a:r>
          </a:p>
          <a:p>
            <a:pPr algn="just" eaLnBrk="1" hangingPunct="1">
              <a:lnSpc>
                <a:spcPct val="80000"/>
              </a:lnSpc>
              <a:buFontTx/>
              <a:buNone/>
            </a:pPr>
            <a:r>
              <a:rPr lang="sv-SE" sz="2800" smtClean="0"/>
              <a:t>c. </a:t>
            </a:r>
            <a:r>
              <a:rPr lang="sv-SE" sz="2800" b="1" i="1" smtClean="0"/>
              <a:t>Diagram Sebab Akibat</a:t>
            </a:r>
            <a:r>
              <a:rPr lang="sv-SE" sz="2800" smtClean="0"/>
              <a:t> </a:t>
            </a:r>
            <a:r>
              <a:rPr lang="sv-SE" sz="2800" i="1" smtClean="0"/>
              <a:t>(Cause and Effect Diagram)</a:t>
            </a:r>
            <a:r>
              <a:rPr lang="sv-SE" sz="2800" smtClean="0"/>
              <a:t> atau diagram </a:t>
            </a:r>
            <a:r>
              <a:rPr lang="sv-SE" sz="2800" i="1" smtClean="0"/>
              <a:t>Ishikawa </a:t>
            </a:r>
            <a:r>
              <a:rPr lang="sv-SE" sz="2800" smtClean="0"/>
              <a:t>atau </a:t>
            </a:r>
            <a:r>
              <a:rPr lang="sv-SE" sz="2800" i="1" smtClean="0"/>
              <a:t>diagram Tulang Ikan (Fish Bone Diagram)</a:t>
            </a:r>
            <a:r>
              <a:rPr lang="sv-SE" sz="2800" smtClean="0"/>
              <a:t> : adalah teknik skematis yang digunakan untuk menemukan lokasi yang mungkin pada permasalahan kualitas. </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Number Placeholder 1"/>
          <p:cNvSpPr>
            <a:spLocks noGrp="1"/>
          </p:cNvSpPr>
          <p:nvPr>
            <p:ph type="sldNum" sz="quarter" idx="12"/>
          </p:nvPr>
        </p:nvSpPr>
        <p:spPr>
          <a:noFill/>
        </p:spPr>
        <p:txBody>
          <a:bodyPr/>
          <a:lstStyle/>
          <a:p>
            <a:pPr eaLnBrk="1" hangingPunct="1"/>
            <a:fld id="{8C87A86B-17F6-4EF6-A227-87C80BE6903E}" type="slidenum">
              <a:rPr lang="en-US" smtClean="0"/>
              <a:pPr eaLnBrk="1" hangingPunct="1"/>
              <a:t>111</a:t>
            </a:fld>
            <a:endParaRPr lang="en-US" smtClean="0"/>
          </a:p>
        </p:txBody>
      </p:sp>
      <p:sp>
        <p:nvSpPr>
          <p:cNvPr id="156675" name="Rectangle 2"/>
          <p:cNvSpPr>
            <a:spLocks noChangeArrowheads="1"/>
          </p:cNvSpPr>
          <p:nvPr/>
        </p:nvSpPr>
        <p:spPr bwMode="auto">
          <a:xfrm>
            <a:off x="609600" y="533400"/>
            <a:ext cx="8077200" cy="5903913"/>
          </a:xfrm>
          <a:prstGeom prst="rect">
            <a:avLst/>
          </a:prstGeom>
          <a:noFill/>
          <a:ln w="9525">
            <a:noFill/>
            <a:miter lim="800000"/>
            <a:headEnd/>
            <a:tailEnd/>
          </a:ln>
        </p:spPr>
        <p:txBody>
          <a:bodyPr>
            <a:spAutoFit/>
          </a:bodyPr>
          <a:lstStyle/>
          <a:p>
            <a:pPr algn="just" eaLnBrk="1" hangingPunct="1">
              <a:lnSpc>
                <a:spcPct val="80000"/>
              </a:lnSpc>
            </a:pPr>
            <a:r>
              <a:rPr lang="sv-SE" sz="2800">
                <a:solidFill>
                  <a:srgbClr val="000000"/>
                </a:solidFill>
              </a:rPr>
              <a:t>d. </a:t>
            </a:r>
            <a:r>
              <a:rPr lang="sv-SE" sz="2800" b="1" i="1">
                <a:solidFill>
                  <a:srgbClr val="000000"/>
                </a:solidFill>
              </a:rPr>
              <a:t>Diagram Pareto</a:t>
            </a:r>
            <a:r>
              <a:rPr lang="sv-SE" sz="2800">
                <a:solidFill>
                  <a:srgbClr val="000000"/>
                </a:solidFill>
              </a:rPr>
              <a:t> </a:t>
            </a:r>
            <a:r>
              <a:rPr lang="sv-SE" sz="2800" i="1">
                <a:solidFill>
                  <a:srgbClr val="000000"/>
                </a:solidFill>
              </a:rPr>
              <a:t>(Pareto Chart)</a:t>
            </a:r>
            <a:r>
              <a:rPr lang="sv-SE" sz="2800">
                <a:solidFill>
                  <a:srgbClr val="000000"/>
                </a:solidFill>
              </a:rPr>
              <a:t> ; Adalah sebuah cara menggunakan diagram untuk mengidentifikasi masalah yang sedikit tetapi kritis tertentu dibandingkan dengan masalah yang banyak tetapi tidak penting. </a:t>
            </a:r>
          </a:p>
          <a:p>
            <a:pPr algn="just" eaLnBrk="1" hangingPunct="1">
              <a:lnSpc>
                <a:spcPct val="80000"/>
              </a:lnSpc>
            </a:pPr>
            <a:endParaRPr lang="sv-SE">
              <a:solidFill>
                <a:srgbClr val="000000"/>
              </a:solidFill>
            </a:endParaRPr>
          </a:p>
          <a:p>
            <a:pPr algn="just" eaLnBrk="1" hangingPunct="1">
              <a:lnSpc>
                <a:spcPct val="80000"/>
              </a:lnSpc>
            </a:pPr>
            <a:r>
              <a:rPr lang="sv-SE" sz="2800">
                <a:solidFill>
                  <a:srgbClr val="000000"/>
                </a:solidFill>
              </a:rPr>
              <a:t>e. </a:t>
            </a:r>
            <a:r>
              <a:rPr lang="sv-SE" sz="2800" b="1" i="1">
                <a:solidFill>
                  <a:srgbClr val="000000"/>
                </a:solidFill>
              </a:rPr>
              <a:t>Diagram Alir</a:t>
            </a:r>
            <a:r>
              <a:rPr lang="sv-SE" sz="2800">
                <a:solidFill>
                  <a:srgbClr val="000000"/>
                </a:solidFill>
              </a:rPr>
              <a:t> </a:t>
            </a:r>
            <a:r>
              <a:rPr lang="sv-SE" sz="2800" i="1">
                <a:solidFill>
                  <a:srgbClr val="000000"/>
                </a:solidFill>
              </a:rPr>
              <a:t>(Flow Chart)</a:t>
            </a:r>
            <a:r>
              <a:rPr lang="sv-SE" sz="2800">
                <a:solidFill>
                  <a:srgbClr val="000000"/>
                </a:solidFill>
              </a:rPr>
              <a:t> : Adalah diagram balok yang secara grafis menerangkan sebuah proses atau system. </a:t>
            </a:r>
          </a:p>
          <a:p>
            <a:pPr algn="just" eaLnBrk="1" hangingPunct="1">
              <a:lnSpc>
                <a:spcPct val="80000"/>
              </a:lnSpc>
            </a:pPr>
            <a:endParaRPr lang="sv-SE">
              <a:solidFill>
                <a:srgbClr val="000000"/>
              </a:solidFill>
            </a:endParaRPr>
          </a:p>
          <a:p>
            <a:pPr algn="just" eaLnBrk="1" hangingPunct="1">
              <a:lnSpc>
                <a:spcPct val="80000"/>
              </a:lnSpc>
            </a:pPr>
            <a:r>
              <a:rPr lang="sv-SE" sz="2800">
                <a:solidFill>
                  <a:srgbClr val="000000"/>
                </a:solidFill>
              </a:rPr>
              <a:t>f. </a:t>
            </a:r>
            <a:r>
              <a:rPr lang="sv-SE" sz="2800" b="1" i="1">
                <a:solidFill>
                  <a:srgbClr val="000000"/>
                </a:solidFill>
              </a:rPr>
              <a:t>Histogram</a:t>
            </a:r>
            <a:r>
              <a:rPr lang="sv-SE" sz="2800">
                <a:solidFill>
                  <a:srgbClr val="000000"/>
                </a:solidFill>
              </a:rPr>
              <a:t> : Menunjukkan cakupan nilai sebuah perhitungan dan frekuensi dari setiap nilai yang terjadi. </a:t>
            </a:r>
          </a:p>
          <a:p>
            <a:pPr algn="just" eaLnBrk="1" hangingPunct="1">
              <a:lnSpc>
                <a:spcPct val="80000"/>
              </a:lnSpc>
            </a:pPr>
            <a:endParaRPr lang="sv-SE">
              <a:solidFill>
                <a:srgbClr val="000000"/>
              </a:solidFill>
            </a:endParaRPr>
          </a:p>
          <a:p>
            <a:pPr algn="just" eaLnBrk="1" hangingPunct="1">
              <a:lnSpc>
                <a:spcPct val="80000"/>
              </a:lnSpc>
            </a:pPr>
            <a:r>
              <a:rPr lang="sv-SE" sz="2800">
                <a:solidFill>
                  <a:srgbClr val="000000"/>
                </a:solidFill>
              </a:rPr>
              <a:t>g. </a:t>
            </a:r>
            <a:r>
              <a:rPr lang="sv-SE" sz="2800" b="1" i="1">
                <a:solidFill>
                  <a:srgbClr val="000000"/>
                </a:solidFill>
              </a:rPr>
              <a:t>Statistical Process Control</a:t>
            </a:r>
            <a:r>
              <a:rPr lang="sv-SE" sz="2800">
                <a:solidFill>
                  <a:srgbClr val="000000"/>
                </a:solidFill>
              </a:rPr>
              <a:t> </a:t>
            </a:r>
            <a:r>
              <a:rPr lang="sv-SE" sz="2800" i="1">
                <a:solidFill>
                  <a:srgbClr val="000000"/>
                </a:solidFill>
              </a:rPr>
              <a:t>(SPC)</a:t>
            </a:r>
            <a:r>
              <a:rPr lang="sv-SE" sz="2800">
                <a:solidFill>
                  <a:srgbClr val="000000"/>
                </a:solidFill>
              </a:rPr>
              <a:t> adalah sebuah proses yang digunakan untuk mengawasi standar, membuat pengukuran dan mengambil tindakan perbaikan selagi sebuah produk atau jasa sedang diproduksi. </a:t>
            </a:r>
            <a:endParaRPr lang="en-US" sz="2800">
              <a:solidFill>
                <a:srgbClr val="000000"/>
              </a:solidFill>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Number Placeholder 5"/>
          <p:cNvSpPr>
            <a:spLocks noGrp="1"/>
          </p:cNvSpPr>
          <p:nvPr>
            <p:ph type="sldNum" sz="quarter" idx="12"/>
          </p:nvPr>
        </p:nvSpPr>
        <p:spPr>
          <a:noFill/>
        </p:spPr>
        <p:txBody>
          <a:bodyPr/>
          <a:lstStyle/>
          <a:p>
            <a:pPr eaLnBrk="1" hangingPunct="1"/>
            <a:fld id="{C7472020-A59A-4F29-A78F-8FF2117B977F}" type="slidenum">
              <a:rPr lang="en-US" smtClean="0"/>
              <a:pPr eaLnBrk="1" hangingPunct="1"/>
              <a:t>112</a:t>
            </a:fld>
            <a:endParaRPr lang="en-US" smtClean="0"/>
          </a:p>
        </p:txBody>
      </p:sp>
      <p:sp>
        <p:nvSpPr>
          <p:cNvPr id="157699" name="Rectangle 2"/>
          <p:cNvSpPr>
            <a:spLocks noGrp="1" noChangeArrowheads="1"/>
          </p:cNvSpPr>
          <p:nvPr>
            <p:ph type="title"/>
          </p:nvPr>
        </p:nvSpPr>
        <p:spPr>
          <a:xfrm>
            <a:off x="457200" y="503238"/>
            <a:ext cx="8229600" cy="563562"/>
          </a:xfrm>
        </p:spPr>
        <p:txBody>
          <a:bodyPr/>
          <a:lstStyle/>
          <a:p>
            <a:pPr eaLnBrk="1" hangingPunct="1"/>
            <a:r>
              <a:rPr lang="sv-SE" sz="2800" b="1" smtClean="0">
                <a:solidFill>
                  <a:srgbClr val="FF0000"/>
                </a:solidFill>
              </a:rPr>
              <a:t>D. PENGAWASAN (INSPEKSI)</a:t>
            </a:r>
            <a:r>
              <a:rPr lang="sv-SE" sz="2800" smtClean="0"/>
              <a:t> </a:t>
            </a:r>
            <a:endParaRPr lang="en-US" sz="2800" smtClean="0"/>
          </a:p>
        </p:txBody>
      </p:sp>
      <p:sp>
        <p:nvSpPr>
          <p:cNvPr id="157700" name="Rectangle 3"/>
          <p:cNvSpPr>
            <a:spLocks noGrp="1" noChangeArrowheads="1"/>
          </p:cNvSpPr>
          <p:nvPr>
            <p:ph type="body" idx="1"/>
          </p:nvPr>
        </p:nvSpPr>
        <p:spPr>
          <a:xfrm>
            <a:off x="533400" y="1524000"/>
            <a:ext cx="8229600" cy="4114800"/>
          </a:xfrm>
        </p:spPr>
        <p:txBody>
          <a:bodyPr/>
          <a:lstStyle/>
          <a:p>
            <a:pPr eaLnBrk="1" hangingPunct="1">
              <a:lnSpc>
                <a:spcPct val="80000"/>
              </a:lnSpc>
            </a:pPr>
            <a:r>
              <a:rPr lang="sv-SE" sz="2800" smtClean="0"/>
              <a:t>Dua masalah dasar yang berkaitan dengan inspeksi adalah </a:t>
            </a:r>
            <a:r>
              <a:rPr lang="sv-SE" sz="2800" b="1" i="1" smtClean="0"/>
              <a:t>Kapan </a:t>
            </a:r>
            <a:r>
              <a:rPr lang="sv-SE" sz="2800" smtClean="0"/>
              <a:t>dan </a:t>
            </a:r>
            <a:r>
              <a:rPr lang="sv-SE" sz="2800" b="1" i="1" smtClean="0"/>
              <a:t>Dimana</a:t>
            </a:r>
            <a:r>
              <a:rPr lang="sv-SE" sz="2800" smtClean="0"/>
              <a:t> inspeksi dilakukan, biasanya terjadi pada salah satu titik berikut : </a:t>
            </a:r>
          </a:p>
          <a:p>
            <a:pPr eaLnBrk="1" hangingPunct="1">
              <a:lnSpc>
                <a:spcPct val="80000"/>
              </a:lnSpc>
              <a:buFontTx/>
              <a:buNone/>
            </a:pPr>
            <a:r>
              <a:rPr lang="sv-SE" sz="2800" smtClean="0"/>
              <a:t>1. Pada pabrik supplier saat sedang meproduksi </a:t>
            </a:r>
            <a:endParaRPr lang="it-IT" sz="2800" smtClean="0"/>
          </a:p>
          <a:p>
            <a:pPr eaLnBrk="1" hangingPunct="1">
              <a:lnSpc>
                <a:spcPct val="80000"/>
              </a:lnSpc>
              <a:buFontTx/>
              <a:buNone/>
            </a:pPr>
            <a:r>
              <a:rPr lang="it-IT" sz="2800" smtClean="0"/>
              <a:t>2. Di tempat penerimaan produk dari supplier </a:t>
            </a:r>
          </a:p>
          <a:p>
            <a:pPr eaLnBrk="1" hangingPunct="1">
              <a:lnSpc>
                <a:spcPct val="80000"/>
              </a:lnSpc>
              <a:buFontTx/>
              <a:buNone/>
            </a:pPr>
            <a:r>
              <a:rPr lang="it-IT" sz="2800" smtClean="0"/>
              <a:t>3. Sebelum dilakukan proses yang mahal dan tidak dapat dirubah. </a:t>
            </a:r>
          </a:p>
          <a:p>
            <a:pPr eaLnBrk="1" hangingPunct="1">
              <a:lnSpc>
                <a:spcPct val="80000"/>
              </a:lnSpc>
              <a:buFontTx/>
              <a:buNone/>
            </a:pPr>
            <a:r>
              <a:rPr lang="it-IT" sz="2800" smtClean="0"/>
              <a:t>4. Selama tahap proses produksi. </a:t>
            </a:r>
            <a:endParaRPr lang="fi-FI" sz="2800" smtClean="0"/>
          </a:p>
          <a:p>
            <a:pPr eaLnBrk="1" hangingPunct="1">
              <a:lnSpc>
                <a:spcPct val="80000"/>
              </a:lnSpc>
              <a:buFontTx/>
              <a:buNone/>
            </a:pPr>
            <a:r>
              <a:rPr lang="fi-FI" sz="2800" smtClean="0"/>
              <a:t>5. Saat proses akhir atau selesai. </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Number Placeholder 1"/>
          <p:cNvSpPr>
            <a:spLocks noGrp="1"/>
          </p:cNvSpPr>
          <p:nvPr>
            <p:ph type="sldNum" sz="quarter" idx="12"/>
          </p:nvPr>
        </p:nvSpPr>
        <p:spPr>
          <a:noFill/>
        </p:spPr>
        <p:txBody>
          <a:bodyPr/>
          <a:lstStyle/>
          <a:p>
            <a:pPr eaLnBrk="1" hangingPunct="1"/>
            <a:fld id="{0C1D6541-2352-4C90-88F0-2A9C7905E994}" type="slidenum">
              <a:rPr lang="en-US" smtClean="0"/>
              <a:pPr eaLnBrk="1" hangingPunct="1"/>
              <a:t>113</a:t>
            </a:fld>
            <a:endParaRPr lang="en-US" smtClean="0"/>
          </a:p>
        </p:txBody>
      </p:sp>
      <p:sp>
        <p:nvSpPr>
          <p:cNvPr id="158723" name="Rectangle 2"/>
          <p:cNvSpPr>
            <a:spLocks noChangeArrowheads="1"/>
          </p:cNvSpPr>
          <p:nvPr/>
        </p:nvSpPr>
        <p:spPr bwMode="auto">
          <a:xfrm>
            <a:off x="609600" y="914400"/>
            <a:ext cx="7848600" cy="4179888"/>
          </a:xfrm>
          <a:prstGeom prst="rect">
            <a:avLst/>
          </a:prstGeom>
          <a:noFill/>
          <a:ln w="9525">
            <a:noFill/>
            <a:miter lim="800000"/>
            <a:headEnd/>
            <a:tailEnd/>
          </a:ln>
        </p:spPr>
        <p:txBody>
          <a:bodyPr>
            <a:spAutoFit/>
          </a:bodyPr>
          <a:lstStyle/>
          <a:p>
            <a:pPr eaLnBrk="1" hangingPunct="1">
              <a:lnSpc>
                <a:spcPct val="80000"/>
              </a:lnSpc>
            </a:pPr>
            <a:r>
              <a:rPr lang="fi-FI" sz="2800">
                <a:solidFill>
                  <a:srgbClr val="000000"/>
                </a:solidFill>
              </a:rPr>
              <a:t>6. Sebelum produk diantar </a:t>
            </a:r>
          </a:p>
          <a:p>
            <a:pPr eaLnBrk="1" hangingPunct="1">
              <a:lnSpc>
                <a:spcPct val="80000"/>
              </a:lnSpc>
            </a:pPr>
            <a:endParaRPr lang="fi-FI">
              <a:solidFill>
                <a:srgbClr val="000000"/>
              </a:solidFill>
            </a:endParaRPr>
          </a:p>
          <a:p>
            <a:pPr eaLnBrk="1" hangingPunct="1">
              <a:lnSpc>
                <a:spcPct val="80000"/>
              </a:lnSpc>
            </a:pPr>
            <a:r>
              <a:rPr lang="fi-FI" sz="2800">
                <a:solidFill>
                  <a:srgbClr val="000000"/>
                </a:solidFill>
              </a:rPr>
              <a:t>7. Pada titik kontak konsumen. </a:t>
            </a:r>
          </a:p>
          <a:p>
            <a:pPr eaLnBrk="1" hangingPunct="1">
              <a:lnSpc>
                <a:spcPct val="80000"/>
              </a:lnSpc>
            </a:pPr>
            <a:endParaRPr lang="fi-FI">
              <a:solidFill>
                <a:srgbClr val="000000"/>
              </a:solidFill>
            </a:endParaRPr>
          </a:p>
          <a:p>
            <a:pPr eaLnBrk="1" hangingPunct="1">
              <a:lnSpc>
                <a:spcPct val="80000"/>
              </a:lnSpc>
            </a:pPr>
            <a:r>
              <a:rPr lang="fi-FI" sz="2800">
                <a:solidFill>
                  <a:srgbClr val="000000"/>
                </a:solidFill>
              </a:rPr>
              <a:t>Inspeksi terbaik selalu dilakukan pada sumbernya sehingga dikenal Inspeksi Sumber yaitu pengendalian atau pengawasan pada titik produksi atau pada pembelian pada sumbernya. </a:t>
            </a:r>
          </a:p>
          <a:p>
            <a:pPr eaLnBrk="1" hangingPunct="1">
              <a:lnSpc>
                <a:spcPct val="80000"/>
              </a:lnSpc>
            </a:pPr>
            <a:endParaRPr lang="fi-FI">
              <a:solidFill>
                <a:srgbClr val="000000"/>
              </a:solidFill>
            </a:endParaRPr>
          </a:p>
          <a:p>
            <a:pPr eaLnBrk="1" hangingPunct="1">
              <a:lnSpc>
                <a:spcPct val="80000"/>
              </a:lnSpc>
            </a:pPr>
            <a:r>
              <a:rPr lang="fi-FI" sz="2800">
                <a:solidFill>
                  <a:srgbClr val="000000"/>
                </a:solidFill>
              </a:rPr>
              <a:t>Adapun alat sederhana yang sering digunakan untuk melakukan inspeksi adalah </a:t>
            </a:r>
            <a:r>
              <a:rPr lang="fi-FI" sz="2800" b="1" i="1">
                <a:solidFill>
                  <a:srgbClr val="000000"/>
                </a:solidFill>
              </a:rPr>
              <a:t>Poka Yoke</a:t>
            </a:r>
            <a:r>
              <a:rPr lang="fi-FI" sz="2800">
                <a:solidFill>
                  <a:srgbClr val="000000"/>
                </a:solidFill>
              </a:rPr>
              <a:t> yaitu “ bebas dari kesalahan” berarti</a:t>
            </a:r>
            <a:r>
              <a:rPr lang="fi-FI" sz="2800" b="1">
                <a:solidFill>
                  <a:srgbClr val="000000"/>
                </a:solidFill>
              </a:rPr>
              <a:t> </a:t>
            </a:r>
            <a:r>
              <a:rPr lang="fi-FI" sz="2800">
                <a:solidFill>
                  <a:srgbClr val="000000"/>
                </a:solidFill>
              </a:rPr>
              <a:t>teknik yang dapat memastikan produksi sebuah produk yang baik setiap saat. </a:t>
            </a:r>
            <a:endParaRPr lang="en-US" sz="2800">
              <a:solidFill>
                <a:srgbClr val="000000"/>
              </a:solidFill>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16"/>
          <p:cNvSpPr>
            <a:spLocks noGrp="1" noChangeArrowheads="1"/>
          </p:cNvSpPr>
          <p:nvPr>
            <p:ph type="sldNum" sz="quarter" idx="12"/>
          </p:nvPr>
        </p:nvSpPr>
        <p:spPr>
          <a:noFill/>
        </p:spPr>
        <p:txBody>
          <a:bodyPr/>
          <a:lstStyle/>
          <a:p>
            <a:fld id="{7DEC26AD-E3F8-4BC9-9EFF-4337E4B66273}" type="slidenum">
              <a:rPr lang="en-US" sz="1400" smtClean="0">
                <a:solidFill>
                  <a:srgbClr val="1C1C1C"/>
                </a:solidFill>
                <a:latin typeface="Tahoma" pitchFamily="34" charset="0"/>
              </a:rPr>
              <a:pPr/>
              <a:t>114</a:t>
            </a:fld>
            <a:endParaRPr lang="en-US" sz="1400" smtClean="0">
              <a:solidFill>
                <a:srgbClr val="1C1C1C"/>
              </a:solidFill>
              <a:latin typeface="Tahoma" pitchFamily="34" charset="0"/>
            </a:endParaRPr>
          </a:p>
        </p:txBody>
      </p:sp>
      <p:sp>
        <p:nvSpPr>
          <p:cNvPr id="159747" name="Rectangle 2"/>
          <p:cNvSpPr>
            <a:spLocks noGrp="1" noChangeArrowheads="1"/>
          </p:cNvSpPr>
          <p:nvPr>
            <p:ph type="ctrTitle" idx="4294967295"/>
          </p:nvPr>
        </p:nvSpPr>
        <p:spPr>
          <a:xfrm>
            <a:off x="76200" y="1828800"/>
            <a:ext cx="9067800" cy="1447800"/>
          </a:xfrm>
        </p:spPr>
        <p:txBody>
          <a:bodyPr/>
          <a:lstStyle/>
          <a:p>
            <a:pPr algn="ctr" eaLnBrk="1" hangingPunct="1"/>
            <a:r>
              <a:rPr lang="id-ID" sz="6000" b="1" smtClean="0"/>
              <a:t/>
            </a:r>
            <a:br>
              <a:rPr lang="id-ID" sz="6000" b="1" smtClean="0"/>
            </a:br>
            <a:r>
              <a:rPr lang="id-ID" sz="6000" b="1" smtClean="0"/>
              <a:t/>
            </a:r>
            <a:br>
              <a:rPr lang="id-ID" sz="6000" b="1" smtClean="0"/>
            </a:br>
            <a:r>
              <a:rPr lang="id-ID" sz="6000" b="1" smtClean="0"/>
              <a:t>5</a:t>
            </a:r>
            <a:br>
              <a:rPr lang="id-ID" sz="6000" b="1" smtClean="0"/>
            </a:br>
            <a:r>
              <a:rPr lang="en-US" sz="6000" b="1" smtClean="0"/>
              <a:t>PROSES STRATEGI </a:t>
            </a:r>
            <a:br>
              <a:rPr lang="en-US" sz="6000" b="1" smtClean="0"/>
            </a:br>
            <a:r>
              <a:rPr lang="en-US" sz="6000" b="1" smtClean="0"/>
              <a:t>DAN </a:t>
            </a:r>
            <a:br>
              <a:rPr lang="en-US" sz="6000" b="1" smtClean="0"/>
            </a:br>
            <a:r>
              <a:rPr lang="en-US" sz="6000" b="1" smtClean="0"/>
              <a:t>PERENCANAAN KAPASITAS</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Number Placeholder 5"/>
          <p:cNvSpPr>
            <a:spLocks noGrp="1"/>
          </p:cNvSpPr>
          <p:nvPr>
            <p:ph type="sldNum" sz="quarter" idx="12"/>
          </p:nvPr>
        </p:nvSpPr>
        <p:spPr>
          <a:noFill/>
        </p:spPr>
        <p:txBody>
          <a:bodyPr/>
          <a:lstStyle/>
          <a:p>
            <a:fld id="{31DF6B50-49C9-4749-B867-D6039BC94F6F}" type="slidenum">
              <a:rPr lang="en-US" sz="1400" smtClean="0">
                <a:solidFill>
                  <a:srgbClr val="000000"/>
                </a:solidFill>
                <a:latin typeface="Tahoma" pitchFamily="34" charset="0"/>
              </a:rPr>
              <a:pPr/>
              <a:t>115</a:t>
            </a:fld>
            <a:endParaRPr lang="en-US" sz="1400" smtClean="0">
              <a:solidFill>
                <a:srgbClr val="000000"/>
              </a:solidFill>
              <a:latin typeface="Tahoma" pitchFamily="34" charset="0"/>
            </a:endParaRPr>
          </a:p>
        </p:txBody>
      </p:sp>
      <p:sp>
        <p:nvSpPr>
          <p:cNvPr id="160771" name="Rectangle 2"/>
          <p:cNvSpPr>
            <a:spLocks noGrp="1" noChangeArrowheads="1"/>
          </p:cNvSpPr>
          <p:nvPr>
            <p:ph type="title" idx="4294967295"/>
          </p:nvPr>
        </p:nvSpPr>
        <p:spPr>
          <a:xfrm>
            <a:off x="1350963" y="914400"/>
            <a:ext cx="7793037" cy="762000"/>
          </a:xfrm>
        </p:spPr>
        <p:txBody>
          <a:bodyPr/>
          <a:lstStyle/>
          <a:p>
            <a:pPr eaLnBrk="1" hangingPunct="1"/>
            <a:r>
              <a:rPr lang="nb-NO" sz="2800" b="1" i="1" smtClean="0"/>
              <a:t>Proses Strategi</a:t>
            </a:r>
            <a:endParaRPr lang="en-US" sz="2800" b="1" i="1" smtClean="0"/>
          </a:p>
        </p:txBody>
      </p:sp>
      <p:sp>
        <p:nvSpPr>
          <p:cNvPr id="160772" name="Rectangle 3"/>
          <p:cNvSpPr>
            <a:spLocks noGrp="1" noChangeArrowheads="1"/>
          </p:cNvSpPr>
          <p:nvPr>
            <p:ph idx="4294967295"/>
          </p:nvPr>
        </p:nvSpPr>
        <p:spPr>
          <a:xfrm>
            <a:off x="0" y="2133600"/>
            <a:ext cx="8229600" cy="4114800"/>
          </a:xfrm>
        </p:spPr>
        <p:txBody>
          <a:bodyPr/>
          <a:lstStyle/>
          <a:p>
            <a:pPr eaLnBrk="1" hangingPunct="1">
              <a:lnSpc>
                <a:spcPct val="80000"/>
              </a:lnSpc>
            </a:pPr>
            <a:r>
              <a:rPr lang="nb-NO" sz="2000" b="1" smtClean="0"/>
              <a:t>A. TIPE STRATEGI PROSES </a:t>
            </a:r>
            <a:endParaRPr lang="nb-NO" sz="2000" smtClean="0"/>
          </a:p>
          <a:p>
            <a:pPr algn="just" eaLnBrk="1" hangingPunct="1">
              <a:lnSpc>
                <a:spcPct val="80000"/>
              </a:lnSpc>
            </a:pPr>
            <a:r>
              <a:rPr lang="nb-NO" sz="2200" b="1" smtClean="0">
                <a:solidFill>
                  <a:srgbClr val="0033CC"/>
                </a:solidFill>
              </a:rPr>
              <a:t>Strategi proses</a:t>
            </a:r>
            <a:r>
              <a:rPr lang="nb-NO" sz="2200" smtClean="0"/>
              <a:t> atau </a:t>
            </a:r>
            <a:r>
              <a:rPr lang="nb-NO" sz="2200" b="1" smtClean="0">
                <a:solidFill>
                  <a:srgbClr val="0033CC"/>
                </a:solidFill>
              </a:rPr>
              <a:t>transformasi</a:t>
            </a:r>
            <a:r>
              <a:rPr lang="nb-NO" sz="2200" smtClean="0"/>
              <a:t> adalah pendekatan organisasi untuk mengubah sumber daya menjadi barang dan jasa. </a:t>
            </a:r>
          </a:p>
          <a:p>
            <a:pPr algn="just" eaLnBrk="1" hangingPunct="1">
              <a:lnSpc>
                <a:spcPct val="80000"/>
              </a:lnSpc>
            </a:pPr>
            <a:endParaRPr lang="nb-NO" sz="800" smtClean="0"/>
          </a:p>
          <a:p>
            <a:pPr algn="just" eaLnBrk="1" hangingPunct="1">
              <a:lnSpc>
                <a:spcPct val="80000"/>
              </a:lnSpc>
            </a:pPr>
            <a:r>
              <a:rPr lang="nb-NO" sz="2200" b="1" smtClean="0">
                <a:solidFill>
                  <a:srgbClr val="0033CC"/>
                </a:solidFill>
              </a:rPr>
              <a:t>Tujuan strategi proses</a:t>
            </a:r>
            <a:r>
              <a:rPr lang="nb-NO" sz="2200" smtClean="0"/>
              <a:t> adalah untuk menemukan suatu cara membuat produk barang dan jasa yang dapat memenuhi persyaratan dari konsumen dan spesifikasi produk yang berada dalam batasan biaya serta konstrain lainnya. </a:t>
            </a:r>
          </a:p>
          <a:p>
            <a:pPr algn="just" eaLnBrk="1" hangingPunct="1">
              <a:lnSpc>
                <a:spcPct val="80000"/>
              </a:lnSpc>
            </a:pPr>
            <a:endParaRPr lang="nb-NO" sz="800" smtClean="0"/>
          </a:p>
          <a:p>
            <a:pPr algn="just" eaLnBrk="1" hangingPunct="1">
              <a:lnSpc>
                <a:spcPct val="80000"/>
              </a:lnSpc>
            </a:pPr>
            <a:r>
              <a:rPr lang="nb-NO" sz="2200" smtClean="0"/>
              <a:t>Hasil dari keputusan ini berdampak pada efisiensi produksi jangka panjang, fleksibilitas, dan kualitas produk yang dihasilkan. Oleh karenanya banyak strategi perusahaan ditentukan pada saat keputusan tentang proses ini dilakukan. </a:t>
            </a:r>
            <a:endParaRPr lang="en-US" sz="2200"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Number Placeholder 5"/>
          <p:cNvSpPr>
            <a:spLocks noGrp="1"/>
          </p:cNvSpPr>
          <p:nvPr>
            <p:ph type="sldNum" sz="quarter" idx="12"/>
          </p:nvPr>
        </p:nvSpPr>
        <p:spPr>
          <a:noFill/>
        </p:spPr>
        <p:txBody>
          <a:bodyPr/>
          <a:lstStyle/>
          <a:p>
            <a:fld id="{17D00ABD-F3DA-4992-A610-355E800AC361}" type="slidenum">
              <a:rPr lang="en-US" sz="1400" smtClean="0">
                <a:solidFill>
                  <a:srgbClr val="000000"/>
                </a:solidFill>
                <a:latin typeface="Tahoma" pitchFamily="34" charset="0"/>
              </a:rPr>
              <a:pPr/>
              <a:t>116</a:t>
            </a:fld>
            <a:endParaRPr lang="en-US" sz="1400" smtClean="0">
              <a:solidFill>
                <a:srgbClr val="000000"/>
              </a:solidFill>
              <a:latin typeface="Tahoma" pitchFamily="34" charset="0"/>
            </a:endParaRPr>
          </a:p>
        </p:txBody>
      </p:sp>
      <p:sp>
        <p:nvSpPr>
          <p:cNvPr id="161795" name="Rectangle 2"/>
          <p:cNvSpPr>
            <a:spLocks noGrp="1" noChangeArrowheads="1"/>
          </p:cNvSpPr>
          <p:nvPr>
            <p:ph type="title" idx="4294967295"/>
          </p:nvPr>
        </p:nvSpPr>
        <p:spPr>
          <a:xfrm>
            <a:off x="1350963" y="685800"/>
            <a:ext cx="7793037" cy="990600"/>
          </a:xfrm>
        </p:spPr>
        <p:txBody>
          <a:bodyPr/>
          <a:lstStyle/>
          <a:p>
            <a:pPr eaLnBrk="1" hangingPunct="1"/>
            <a:r>
              <a:rPr lang="nb-NO" sz="2800" smtClean="0"/>
              <a:t>Ada 4 strategi proses : </a:t>
            </a:r>
            <a:endParaRPr lang="en-US" sz="2800" smtClean="0"/>
          </a:p>
        </p:txBody>
      </p:sp>
      <p:sp>
        <p:nvSpPr>
          <p:cNvPr id="161796" name="Rectangle 3"/>
          <p:cNvSpPr>
            <a:spLocks noGrp="1" noChangeArrowheads="1"/>
          </p:cNvSpPr>
          <p:nvPr>
            <p:ph idx="4294967295"/>
          </p:nvPr>
        </p:nvSpPr>
        <p:spPr>
          <a:xfrm>
            <a:off x="1371600" y="2017713"/>
            <a:ext cx="7772400" cy="4114800"/>
          </a:xfrm>
        </p:spPr>
        <p:txBody>
          <a:bodyPr/>
          <a:lstStyle/>
          <a:p>
            <a:pPr eaLnBrk="1" hangingPunct="1">
              <a:lnSpc>
                <a:spcPct val="90000"/>
              </a:lnSpc>
            </a:pPr>
            <a:r>
              <a:rPr lang="nb-NO" smtClean="0"/>
              <a:t>1. Fokus pada proses. </a:t>
            </a:r>
          </a:p>
          <a:p>
            <a:pPr eaLnBrk="1" hangingPunct="1">
              <a:lnSpc>
                <a:spcPct val="90000"/>
              </a:lnSpc>
            </a:pPr>
            <a:r>
              <a:rPr lang="nb-NO" smtClean="0"/>
              <a:t>2. Fokus berulang </a:t>
            </a:r>
            <a:endParaRPr lang="sv-SE" smtClean="0"/>
          </a:p>
          <a:p>
            <a:pPr eaLnBrk="1" hangingPunct="1">
              <a:lnSpc>
                <a:spcPct val="90000"/>
              </a:lnSpc>
            </a:pPr>
            <a:r>
              <a:rPr lang="sv-SE" smtClean="0"/>
              <a:t>3. Fokus pada produk </a:t>
            </a:r>
          </a:p>
          <a:p>
            <a:pPr eaLnBrk="1" hangingPunct="1">
              <a:lnSpc>
                <a:spcPct val="90000"/>
              </a:lnSpc>
            </a:pPr>
            <a:r>
              <a:rPr lang="sv-SE" smtClean="0"/>
              <a:t>4. Mass customization </a:t>
            </a:r>
          </a:p>
          <a:p>
            <a:pPr eaLnBrk="1" hangingPunct="1">
              <a:lnSpc>
                <a:spcPct val="90000"/>
              </a:lnSpc>
              <a:buFont typeface="Wingdings" pitchFamily="2" charset="2"/>
              <a:buNone/>
            </a:pPr>
            <a:r>
              <a:rPr lang="sv-SE" smtClean="0"/>
              <a:t> </a:t>
            </a:r>
            <a:endParaRPr lang="en-US"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5"/>
          <p:cNvSpPr>
            <a:spLocks noGrp="1"/>
          </p:cNvSpPr>
          <p:nvPr>
            <p:ph type="sldNum" sz="quarter" idx="12"/>
          </p:nvPr>
        </p:nvSpPr>
        <p:spPr>
          <a:noFill/>
        </p:spPr>
        <p:txBody>
          <a:bodyPr/>
          <a:lstStyle/>
          <a:p>
            <a:fld id="{2974B2DB-8E8A-46B2-979A-D04400265D06}" type="slidenum">
              <a:rPr lang="en-US" sz="1400" smtClean="0">
                <a:solidFill>
                  <a:srgbClr val="000000"/>
                </a:solidFill>
                <a:latin typeface="Tahoma" pitchFamily="34" charset="0"/>
              </a:rPr>
              <a:pPr/>
              <a:t>117</a:t>
            </a:fld>
            <a:endParaRPr lang="en-US" sz="1400" smtClean="0">
              <a:solidFill>
                <a:srgbClr val="000000"/>
              </a:solidFill>
              <a:latin typeface="Tahoma" pitchFamily="34" charset="0"/>
            </a:endParaRPr>
          </a:p>
        </p:txBody>
      </p:sp>
      <p:sp>
        <p:nvSpPr>
          <p:cNvPr id="162819" name="Rectangle 2"/>
          <p:cNvSpPr>
            <a:spLocks noGrp="1" noChangeArrowheads="1"/>
          </p:cNvSpPr>
          <p:nvPr>
            <p:ph type="title" idx="4294967295"/>
          </p:nvPr>
        </p:nvSpPr>
        <p:spPr>
          <a:xfrm>
            <a:off x="0" y="457200"/>
            <a:ext cx="5943600" cy="457200"/>
          </a:xfrm>
        </p:spPr>
        <p:txBody>
          <a:bodyPr/>
          <a:lstStyle/>
          <a:p>
            <a:pPr eaLnBrk="1" hangingPunct="1"/>
            <a:r>
              <a:rPr lang="nb-NO" sz="2800" smtClean="0"/>
              <a:t>Strategi Proses : </a:t>
            </a:r>
            <a:r>
              <a:rPr lang="sv-SE" sz="2400" b="1" smtClean="0"/>
              <a:t>Fokus pada Proses</a:t>
            </a:r>
            <a:endParaRPr lang="en-US" sz="2400" b="1" smtClean="0"/>
          </a:p>
        </p:txBody>
      </p:sp>
      <p:sp>
        <p:nvSpPr>
          <p:cNvPr id="162820" name="Rectangle 3"/>
          <p:cNvSpPr>
            <a:spLocks noGrp="1" noChangeArrowheads="1"/>
          </p:cNvSpPr>
          <p:nvPr>
            <p:ph idx="4294967295"/>
          </p:nvPr>
        </p:nvSpPr>
        <p:spPr>
          <a:xfrm>
            <a:off x="1103313" y="990600"/>
            <a:ext cx="8040687" cy="1524000"/>
          </a:xfrm>
        </p:spPr>
        <p:txBody>
          <a:bodyPr/>
          <a:lstStyle/>
          <a:p>
            <a:pPr algn="just" eaLnBrk="1" hangingPunct="1">
              <a:lnSpc>
                <a:spcPct val="80000"/>
              </a:lnSpc>
            </a:pPr>
            <a:r>
              <a:rPr lang="sv-SE" sz="2000" smtClean="0"/>
              <a:t>berarti mengatur fasilitas yang digunakan untuk operasional di sekeliling proses untuk menghasilkan produksi dengan volume produksi rendah tetapi variasinya tinggi. </a:t>
            </a:r>
          </a:p>
          <a:p>
            <a:pPr algn="just" eaLnBrk="1" hangingPunct="1">
              <a:lnSpc>
                <a:spcPct val="80000"/>
              </a:lnSpc>
            </a:pPr>
            <a:r>
              <a:rPr lang="sv-SE" sz="2000" smtClean="0"/>
              <a:t>Dan sebagian besar perusahaan global memilih menggunakan proses ini. Istilah lain yang sering digunakan adalah “</a:t>
            </a:r>
            <a:r>
              <a:rPr lang="sv-SE" sz="2000" b="1" smtClean="0">
                <a:solidFill>
                  <a:srgbClr val="0033CC"/>
                </a:solidFill>
              </a:rPr>
              <a:t>job shop</a:t>
            </a:r>
            <a:r>
              <a:rPr lang="sv-SE" sz="2000" smtClean="0"/>
              <a:t>” </a:t>
            </a:r>
          </a:p>
        </p:txBody>
      </p:sp>
      <p:sp>
        <p:nvSpPr>
          <p:cNvPr id="162821" name="Rectangle 4"/>
          <p:cNvSpPr>
            <a:spLocks noChangeArrowheads="1"/>
          </p:cNvSpPr>
          <p:nvPr/>
        </p:nvSpPr>
        <p:spPr bwMode="auto">
          <a:xfrm>
            <a:off x="228600" y="2514600"/>
            <a:ext cx="8574088" cy="1295400"/>
          </a:xfrm>
          <a:prstGeom prst="rect">
            <a:avLst/>
          </a:prstGeom>
          <a:noFill/>
          <a:ln w="9525">
            <a:noFill/>
            <a:miter lim="800000"/>
            <a:headEnd/>
            <a:tailEnd/>
          </a:ln>
        </p:spPr>
        <p:txBody>
          <a:bodyPr/>
          <a:lstStyle/>
          <a:p>
            <a:pPr marL="342900" indent="-342900" eaLnBrk="1" hangingPunct="1">
              <a:lnSpc>
                <a:spcPct val="80000"/>
              </a:lnSpc>
              <a:spcBef>
                <a:spcPct val="20000"/>
              </a:spcBef>
              <a:buClr>
                <a:srgbClr val="3333CC"/>
              </a:buClr>
              <a:buSzPct val="60000"/>
              <a:buFont typeface="Wingdings" pitchFamily="2" charset="2"/>
              <a:buNone/>
            </a:pPr>
            <a:endParaRPr lang="id-ID" sz="1000">
              <a:solidFill>
                <a:srgbClr val="000000"/>
              </a:solidFill>
              <a:latin typeface="Tahoma" pitchFamily="34" charset="0"/>
            </a:endParaRPr>
          </a:p>
        </p:txBody>
      </p:sp>
      <p:sp>
        <p:nvSpPr>
          <p:cNvPr id="162822" name="Rectangle 6"/>
          <p:cNvSpPr>
            <a:spLocks noChangeArrowheads="1"/>
          </p:cNvSpPr>
          <p:nvPr/>
        </p:nvSpPr>
        <p:spPr bwMode="auto">
          <a:xfrm>
            <a:off x="304800" y="4114800"/>
            <a:ext cx="8610600" cy="1752600"/>
          </a:xfrm>
          <a:prstGeom prst="rect">
            <a:avLst/>
          </a:prstGeom>
          <a:noFill/>
          <a:ln w="9525">
            <a:noFill/>
            <a:miter lim="800000"/>
            <a:headEnd/>
            <a:tailEnd/>
          </a:ln>
        </p:spPr>
        <p:txBody>
          <a:bodyPr/>
          <a:lstStyle/>
          <a:p>
            <a:pPr marL="342900" indent="-342900" algn="just" eaLnBrk="1" hangingPunct="1">
              <a:lnSpc>
                <a:spcPct val="80000"/>
              </a:lnSpc>
              <a:spcBef>
                <a:spcPct val="20000"/>
              </a:spcBef>
              <a:buClr>
                <a:srgbClr val="3333CC"/>
              </a:buClr>
              <a:buSzPct val="60000"/>
              <a:buFont typeface="Wingdings" pitchFamily="2" charset="2"/>
              <a:buChar char="n"/>
            </a:pPr>
            <a:r>
              <a:rPr lang="sv-SE" sz="2000">
                <a:solidFill>
                  <a:srgbClr val="000000"/>
                </a:solidFill>
                <a:latin typeface="Tahoma" pitchFamily="34" charset="0"/>
              </a:rPr>
              <a:t>Pada proses ini, fasilitas yang digunakan mengandung unsur biaya tinggi dengan utilitas sangat rendah. </a:t>
            </a:r>
          </a:p>
          <a:p>
            <a:pPr marL="342900" indent="-342900" algn="just" eaLnBrk="1" hangingPunct="1">
              <a:lnSpc>
                <a:spcPct val="80000"/>
              </a:lnSpc>
              <a:spcBef>
                <a:spcPct val="20000"/>
              </a:spcBef>
              <a:buClr>
                <a:srgbClr val="3333CC"/>
              </a:buClr>
              <a:buSzPct val="60000"/>
              <a:buFont typeface="Wingdings" pitchFamily="2" charset="2"/>
              <a:buChar char="n"/>
            </a:pPr>
            <a:r>
              <a:rPr lang="sv-SE" sz="2000">
                <a:solidFill>
                  <a:srgbClr val="000000"/>
                </a:solidFill>
                <a:latin typeface="Tahoma" pitchFamily="34" charset="0"/>
              </a:rPr>
              <a:t>Banyak penerapan pada usaha seperti restoran dan rumah sakit. Walaupun demikian, beberapa fasilitas dapat bekerja lebih baik dengan menggunakan peralatan yang canggih secara elektronis maupun komputerisasi. </a:t>
            </a:r>
          </a:p>
        </p:txBody>
      </p:sp>
      <p:sp>
        <p:nvSpPr>
          <p:cNvPr id="162823" name="Rectangle 7"/>
          <p:cNvSpPr>
            <a:spLocks noChangeArrowheads="1"/>
          </p:cNvSpPr>
          <p:nvPr/>
        </p:nvSpPr>
        <p:spPr bwMode="auto">
          <a:xfrm>
            <a:off x="304800" y="2590800"/>
            <a:ext cx="8534400" cy="1371600"/>
          </a:xfrm>
          <a:prstGeom prst="rect">
            <a:avLst/>
          </a:prstGeom>
          <a:noFill/>
          <a:ln w="9525">
            <a:noFill/>
            <a:miter lim="800000"/>
            <a:headEnd/>
            <a:tailEnd/>
          </a:ln>
        </p:spPr>
        <p:txBody>
          <a:bodyPr/>
          <a:lstStyle/>
          <a:p>
            <a:pPr marL="342900" indent="-342900" algn="just" eaLnBrk="1" hangingPunct="1">
              <a:lnSpc>
                <a:spcPct val="80000"/>
              </a:lnSpc>
              <a:spcBef>
                <a:spcPct val="20000"/>
              </a:spcBef>
              <a:buClr>
                <a:srgbClr val="3333CC"/>
              </a:buClr>
              <a:buSzPct val="60000"/>
              <a:buFont typeface="Wingdings" pitchFamily="2" charset="2"/>
              <a:buChar char="n"/>
            </a:pPr>
            <a:r>
              <a:rPr lang="sv-SE" sz="2000">
                <a:solidFill>
                  <a:srgbClr val="000000"/>
                </a:solidFill>
                <a:latin typeface="Tahoma" pitchFamily="34" charset="0"/>
              </a:rPr>
              <a:t>Pada proses ini, penyajian fleksibilitas tinggi karena produk berpindah diantara proses secara sebentar-sebentar (</a:t>
            </a:r>
            <a:r>
              <a:rPr lang="sv-SE" sz="2000">
                <a:solidFill>
                  <a:srgbClr val="0033CC"/>
                </a:solidFill>
                <a:latin typeface="Tahoma" pitchFamily="34" charset="0"/>
              </a:rPr>
              <a:t>intermittent</a:t>
            </a:r>
            <a:r>
              <a:rPr lang="sv-SE" sz="2000">
                <a:solidFill>
                  <a:srgbClr val="000000"/>
                </a:solidFill>
                <a:latin typeface="Tahoma" pitchFamily="34" charset="0"/>
              </a:rPr>
              <a:t>). Setiap proses didisain untuk melaksanakan beragam aktifitas dan menghadapi perubahan yang sering terjadi, oleh karenanya disebut juga proses intermittent. </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Number Placeholder 5"/>
          <p:cNvSpPr>
            <a:spLocks noGrp="1"/>
          </p:cNvSpPr>
          <p:nvPr>
            <p:ph type="sldNum" sz="quarter" idx="12"/>
          </p:nvPr>
        </p:nvSpPr>
        <p:spPr>
          <a:noFill/>
        </p:spPr>
        <p:txBody>
          <a:bodyPr/>
          <a:lstStyle/>
          <a:p>
            <a:fld id="{7178C595-759B-48DD-AF51-36F6D8CC1E0E}" type="slidenum">
              <a:rPr lang="en-US" sz="1400" smtClean="0">
                <a:solidFill>
                  <a:srgbClr val="000000"/>
                </a:solidFill>
                <a:latin typeface="Tahoma" pitchFamily="34" charset="0"/>
              </a:rPr>
              <a:pPr/>
              <a:t>118</a:t>
            </a:fld>
            <a:endParaRPr lang="en-US" sz="1400" smtClean="0">
              <a:solidFill>
                <a:srgbClr val="000000"/>
              </a:solidFill>
              <a:latin typeface="Tahoma" pitchFamily="34" charset="0"/>
            </a:endParaRPr>
          </a:p>
        </p:txBody>
      </p:sp>
      <p:sp>
        <p:nvSpPr>
          <p:cNvPr id="163843" name="Rectangle 2"/>
          <p:cNvSpPr>
            <a:spLocks noGrp="1" noChangeArrowheads="1"/>
          </p:cNvSpPr>
          <p:nvPr>
            <p:ph type="title" idx="4294967295"/>
          </p:nvPr>
        </p:nvSpPr>
        <p:spPr>
          <a:xfrm>
            <a:off x="0" y="457200"/>
            <a:ext cx="6697663" cy="457200"/>
          </a:xfrm>
        </p:spPr>
        <p:txBody>
          <a:bodyPr/>
          <a:lstStyle/>
          <a:p>
            <a:pPr eaLnBrk="1" hangingPunct="1"/>
            <a:r>
              <a:rPr lang="nb-NO" sz="2800" smtClean="0"/>
              <a:t>Strategi Proses : </a:t>
            </a:r>
            <a:r>
              <a:rPr lang="sv-SE" sz="2400" b="1" smtClean="0"/>
              <a:t>Fokus Berulang</a:t>
            </a:r>
            <a:endParaRPr lang="en-US" sz="2400" b="1" smtClean="0"/>
          </a:p>
        </p:txBody>
      </p:sp>
      <p:sp>
        <p:nvSpPr>
          <p:cNvPr id="163844" name="Rectangle 3"/>
          <p:cNvSpPr>
            <a:spLocks noGrp="1" noChangeArrowheads="1"/>
          </p:cNvSpPr>
          <p:nvPr>
            <p:ph idx="4294967295"/>
          </p:nvPr>
        </p:nvSpPr>
        <p:spPr>
          <a:xfrm>
            <a:off x="0" y="4419600"/>
            <a:ext cx="8382000" cy="1676400"/>
          </a:xfrm>
        </p:spPr>
        <p:txBody>
          <a:bodyPr/>
          <a:lstStyle/>
          <a:p>
            <a:pPr algn="just" eaLnBrk="1" hangingPunct="1">
              <a:lnSpc>
                <a:spcPct val="80000"/>
              </a:lnSpc>
            </a:pPr>
            <a:r>
              <a:rPr lang="sv-SE" sz="2000" smtClean="0"/>
              <a:t>Restoran cepat saji adalah suatu contoh penggunaan modul secara berulang, dengan proses ini memungkinkan dilakukannya customizing yang lebih daripada proses kontinyu. Dengan cara itu, perusahan mendapatkan keunggulan ekonomis dimana banyak modul disiapkan. </a:t>
            </a:r>
            <a:endParaRPr lang="en-US" sz="2000" smtClean="0"/>
          </a:p>
        </p:txBody>
      </p:sp>
      <p:sp>
        <p:nvSpPr>
          <p:cNvPr id="163845" name="Rectangle 4"/>
          <p:cNvSpPr>
            <a:spLocks noChangeArrowheads="1"/>
          </p:cNvSpPr>
          <p:nvPr/>
        </p:nvSpPr>
        <p:spPr bwMode="auto">
          <a:xfrm>
            <a:off x="762000" y="1143000"/>
            <a:ext cx="8153400" cy="3200400"/>
          </a:xfrm>
          <a:prstGeom prst="rect">
            <a:avLst/>
          </a:prstGeom>
          <a:noFill/>
          <a:ln w="9525">
            <a:noFill/>
            <a:miter lim="800000"/>
            <a:headEnd/>
            <a:tailEnd/>
          </a:ln>
        </p:spPr>
        <p:txBody>
          <a:bodyPr/>
          <a:lstStyle/>
          <a:p>
            <a:pPr marL="342900" indent="-342900" algn="just" eaLnBrk="1" hangingPunct="1">
              <a:lnSpc>
                <a:spcPct val="80000"/>
              </a:lnSpc>
              <a:spcBef>
                <a:spcPct val="20000"/>
              </a:spcBef>
              <a:buClr>
                <a:srgbClr val="3333CC"/>
              </a:buClr>
              <a:buSzPct val="60000"/>
              <a:buFont typeface="Wingdings" pitchFamily="2" charset="2"/>
              <a:buChar char="n"/>
            </a:pPr>
            <a:r>
              <a:rPr lang="sv-SE" sz="2000">
                <a:solidFill>
                  <a:srgbClr val="000000"/>
                </a:solidFill>
                <a:latin typeface="Tahoma" pitchFamily="34" charset="0"/>
              </a:rPr>
              <a:t>berarti proses produksinya berorientasi pada produk yang menggunakan modul.</a:t>
            </a:r>
          </a:p>
          <a:p>
            <a:pPr marL="342900" indent="-342900" algn="just" eaLnBrk="1" hangingPunct="1">
              <a:lnSpc>
                <a:spcPct val="80000"/>
              </a:lnSpc>
              <a:spcBef>
                <a:spcPct val="20000"/>
              </a:spcBef>
              <a:buClr>
                <a:srgbClr val="3333CC"/>
              </a:buClr>
              <a:buSzPct val="60000"/>
              <a:buFont typeface="Wingdings" pitchFamily="2" charset="2"/>
              <a:buNone/>
            </a:pPr>
            <a:r>
              <a:rPr lang="sv-SE" sz="2000">
                <a:solidFill>
                  <a:srgbClr val="000000"/>
                </a:solidFill>
                <a:latin typeface="Tahoma" pitchFamily="34" charset="0"/>
              </a:rPr>
              <a:t> </a:t>
            </a:r>
          </a:p>
          <a:p>
            <a:pPr marL="342900" indent="-342900" algn="just" eaLnBrk="1" hangingPunct="1">
              <a:lnSpc>
                <a:spcPct val="80000"/>
              </a:lnSpc>
              <a:spcBef>
                <a:spcPct val="20000"/>
              </a:spcBef>
              <a:buClr>
                <a:srgbClr val="3333CC"/>
              </a:buClr>
              <a:buSzPct val="60000"/>
              <a:buFont typeface="Wingdings" pitchFamily="2" charset="2"/>
              <a:buChar char="n"/>
            </a:pPr>
            <a:r>
              <a:rPr lang="sv-SE" sz="2000">
                <a:solidFill>
                  <a:srgbClr val="000000"/>
                </a:solidFill>
                <a:latin typeface="Tahoma" pitchFamily="34" charset="0"/>
              </a:rPr>
              <a:t>Modul adalah bagian atau komponen suatu produk yang telah disiapkan sebelumnya, biasanya dalam suatu proses yang kontinyu. </a:t>
            </a:r>
          </a:p>
          <a:p>
            <a:pPr marL="342900" indent="-342900" algn="just" eaLnBrk="1" hangingPunct="1">
              <a:lnSpc>
                <a:spcPct val="80000"/>
              </a:lnSpc>
              <a:spcBef>
                <a:spcPct val="20000"/>
              </a:spcBef>
              <a:buClr>
                <a:srgbClr val="3333CC"/>
              </a:buClr>
              <a:buSzPct val="60000"/>
              <a:buFont typeface="Wingdings" pitchFamily="2" charset="2"/>
              <a:buChar char="n"/>
            </a:pPr>
            <a:r>
              <a:rPr lang="sv-SE" sz="2000">
                <a:solidFill>
                  <a:srgbClr val="000000"/>
                </a:solidFill>
                <a:latin typeface="Tahoma" pitchFamily="34" charset="0"/>
              </a:rPr>
              <a:t>Lini proses berulang (repetitive process) mirip dengan lini perakitan klasik. </a:t>
            </a:r>
          </a:p>
          <a:p>
            <a:pPr marL="342900" indent="-342900" algn="just" eaLnBrk="1" hangingPunct="1">
              <a:lnSpc>
                <a:spcPct val="80000"/>
              </a:lnSpc>
              <a:spcBef>
                <a:spcPct val="20000"/>
              </a:spcBef>
              <a:buClr>
                <a:srgbClr val="3333CC"/>
              </a:buClr>
              <a:buSzPct val="60000"/>
              <a:buFont typeface="Wingdings" pitchFamily="2" charset="2"/>
              <a:buChar char="n"/>
            </a:pPr>
            <a:r>
              <a:rPr lang="sv-SE" sz="2000">
                <a:solidFill>
                  <a:srgbClr val="000000"/>
                </a:solidFill>
                <a:latin typeface="Tahoma" pitchFamily="34" charset="0"/>
              </a:rPr>
              <a:t>Penerapan secara luas pada industri perakitan baik kendaraan maupun peralatan rumah tangga (produk elektronik). Lini ini lebih terstruktur karenanya fleksibilitas kurang dibandingkan dengan fasilitas yang terfokus pada proses. </a:t>
            </a:r>
            <a:endParaRPr lang="en-US" sz="2000">
              <a:solidFill>
                <a:srgbClr val="000000"/>
              </a:solidFill>
              <a:latin typeface="Tahoma" pitchFamily="34" charset="0"/>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Number Placeholder 5"/>
          <p:cNvSpPr>
            <a:spLocks noGrp="1"/>
          </p:cNvSpPr>
          <p:nvPr>
            <p:ph type="sldNum" sz="quarter" idx="12"/>
          </p:nvPr>
        </p:nvSpPr>
        <p:spPr>
          <a:noFill/>
        </p:spPr>
        <p:txBody>
          <a:bodyPr/>
          <a:lstStyle/>
          <a:p>
            <a:fld id="{AA15BE41-C7B9-42FC-BBF3-C59A5A491BB8}" type="slidenum">
              <a:rPr lang="en-US" sz="1400" smtClean="0">
                <a:solidFill>
                  <a:srgbClr val="000000"/>
                </a:solidFill>
                <a:latin typeface="Tahoma" pitchFamily="34" charset="0"/>
              </a:rPr>
              <a:pPr/>
              <a:t>119</a:t>
            </a:fld>
            <a:endParaRPr lang="en-US" sz="1400" smtClean="0">
              <a:solidFill>
                <a:srgbClr val="000000"/>
              </a:solidFill>
              <a:latin typeface="Tahoma" pitchFamily="34" charset="0"/>
            </a:endParaRPr>
          </a:p>
        </p:txBody>
      </p:sp>
      <p:sp>
        <p:nvSpPr>
          <p:cNvPr id="164867" name="Rectangle 2"/>
          <p:cNvSpPr>
            <a:spLocks noGrp="1" noChangeArrowheads="1"/>
          </p:cNvSpPr>
          <p:nvPr>
            <p:ph type="title" idx="4294967295"/>
          </p:nvPr>
        </p:nvSpPr>
        <p:spPr>
          <a:xfrm>
            <a:off x="0" y="381000"/>
            <a:ext cx="6019800" cy="533400"/>
          </a:xfrm>
        </p:spPr>
        <p:txBody>
          <a:bodyPr/>
          <a:lstStyle/>
          <a:p>
            <a:pPr eaLnBrk="1" hangingPunct="1"/>
            <a:r>
              <a:rPr lang="nb-NO" sz="2800" smtClean="0"/>
              <a:t>Strategi Proses : </a:t>
            </a:r>
            <a:r>
              <a:rPr lang="sv-SE" sz="2400" b="1" smtClean="0"/>
              <a:t>Fokus pada Produk</a:t>
            </a:r>
            <a:endParaRPr lang="en-US" sz="4000" smtClean="0"/>
          </a:p>
        </p:txBody>
      </p:sp>
      <p:sp>
        <p:nvSpPr>
          <p:cNvPr id="164868" name="Rectangle 3"/>
          <p:cNvSpPr>
            <a:spLocks noGrp="1" noChangeArrowheads="1"/>
          </p:cNvSpPr>
          <p:nvPr>
            <p:ph idx="4294967295"/>
          </p:nvPr>
        </p:nvSpPr>
        <p:spPr>
          <a:xfrm>
            <a:off x="874713" y="990600"/>
            <a:ext cx="8269287" cy="5334000"/>
          </a:xfrm>
        </p:spPr>
        <p:txBody>
          <a:bodyPr/>
          <a:lstStyle/>
          <a:p>
            <a:pPr algn="just" eaLnBrk="1" hangingPunct="1">
              <a:lnSpc>
                <a:spcPct val="80000"/>
              </a:lnSpc>
            </a:pPr>
            <a:r>
              <a:rPr lang="sv-SE" sz="2000" smtClean="0"/>
              <a:t>Strategi Proses yang berfokus pada produk memiliki volume tinggi dan variasi yang rendah, yang mana fasilitas diatur sekeliling produk. </a:t>
            </a:r>
          </a:p>
          <a:p>
            <a:pPr algn="just" eaLnBrk="1" hangingPunct="1">
              <a:lnSpc>
                <a:spcPct val="80000"/>
              </a:lnSpc>
            </a:pPr>
            <a:endParaRPr lang="sv-SE" sz="2000" smtClean="0"/>
          </a:p>
          <a:p>
            <a:pPr algn="just" eaLnBrk="1" hangingPunct="1">
              <a:lnSpc>
                <a:spcPct val="80000"/>
              </a:lnSpc>
            </a:pPr>
            <a:r>
              <a:rPr lang="sv-SE" sz="2000" smtClean="0"/>
              <a:t>Proses ini disebut juga </a:t>
            </a:r>
            <a:r>
              <a:rPr lang="sv-SE" sz="2000" b="1" i="1" smtClean="0">
                <a:solidFill>
                  <a:srgbClr val="0033CC"/>
                </a:solidFill>
              </a:rPr>
              <a:t>proses kontinyu</a:t>
            </a:r>
            <a:r>
              <a:rPr lang="sv-SE" sz="2000" b="1" smtClean="0">
                <a:solidFill>
                  <a:srgbClr val="0033CC"/>
                </a:solidFill>
              </a:rPr>
              <a:t> </a:t>
            </a:r>
            <a:r>
              <a:rPr lang="sv-SE" sz="2000" smtClean="0"/>
              <a:t>karena mempunyai lintasan produksi yang panjang dan kontinyu. </a:t>
            </a:r>
          </a:p>
          <a:p>
            <a:pPr algn="just" eaLnBrk="1" hangingPunct="1">
              <a:lnSpc>
                <a:spcPct val="80000"/>
              </a:lnSpc>
              <a:buFont typeface="Wingdings" pitchFamily="2" charset="2"/>
              <a:buNone/>
            </a:pPr>
            <a:endParaRPr lang="sv-SE" sz="800" smtClean="0"/>
          </a:p>
          <a:p>
            <a:pPr algn="just" eaLnBrk="1" hangingPunct="1">
              <a:lnSpc>
                <a:spcPct val="80000"/>
              </a:lnSpc>
              <a:buFont typeface="Wingdings" pitchFamily="2" charset="2"/>
              <a:buNone/>
            </a:pPr>
            <a:r>
              <a:rPr lang="sv-SE" sz="2000" smtClean="0"/>
              <a:t>Contoh yang menerapkan proses ini :</a:t>
            </a:r>
          </a:p>
          <a:p>
            <a:pPr algn="just" eaLnBrk="1" hangingPunct="1">
              <a:lnSpc>
                <a:spcPct val="80000"/>
              </a:lnSpc>
            </a:pPr>
            <a:r>
              <a:rPr lang="sv-SE" sz="2000" smtClean="0"/>
              <a:t>Pabrik-pabrik yang memproduksi barang seperti kaca, timah lembaran, lampu bohlam, minuman, baut  </a:t>
            </a:r>
          </a:p>
          <a:p>
            <a:pPr algn="just" eaLnBrk="1" hangingPunct="1">
              <a:lnSpc>
                <a:spcPct val="80000"/>
              </a:lnSpc>
            </a:pPr>
            <a:r>
              <a:rPr lang="sv-SE" sz="2000" smtClean="0"/>
              <a:t>pada produk jasa seperti rumah sakit yang menetapkan proses penyembuhan penyakit tertentu melalui serangkaian proses panjang. </a:t>
            </a:r>
          </a:p>
          <a:p>
            <a:pPr algn="just" eaLnBrk="1" hangingPunct="1">
              <a:lnSpc>
                <a:spcPct val="80000"/>
              </a:lnSpc>
            </a:pPr>
            <a:r>
              <a:rPr lang="sv-SE" sz="2000" smtClean="0"/>
              <a:t>Dengan poroses seperti ini, standardisasi dan pengendalian kualitas yang efektif dapat dilakukan. </a:t>
            </a:r>
          </a:p>
          <a:p>
            <a:pPr algn="just" eaLnBrk="1" hangingPunct="1">
              <a:lnSpc>
                <a:spcPct val="80000"/>
              </a:lnSpc>
            </a:pPr>
            <a:r>
              <a:rPr lang="sv-SE" sz="2000" smtClean="0"/>
              <a:t>Perusahaan yang menetapkan strategi proses seperti ini biasanya fasilitas yang dimiliki membutuhkan biaya tetap yang tinggi tetapi biaya variable rendah sebagai dampak dari pemanfaatan fasilitas yang tinggi. </a:t>
            </a:r>
            <a:endParaRPr lang="en-US" sz="20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715962"/>
          </a:xfrm>
        </p:spPr>
        <p:txBody>
          <a:bodyPr>
            <a:normAutofit fontScale="90000"/>
          </a:bodyPr>
          <a:lstStyle/>
          <a:p>
            <a:pPr algn="ctr" eaLnBrk="1" hangingPunct="1">
              <a:defRPr/>
            </a:pPr>
            <a:r>
              <a:rPr lang="fi-FI" sz="2500" b="1" dirty="0" smtClean="0"/>
              <a:t/>
            </a:r>
            <a:br>
              <a:rPr lang="fi-FI" sz="2500" b="1" dirty="0" smtClean="0"/>
            </a:br>
            <a:r>
              <a:rPr lang="fi-FI" sz="1900" b="1" dirty="0" smtClean="0">
                <a:solidFill>
                  <a:srgbClr val="C00000"/>
                </a:solidFill>
              </a:rPr>
              <a:t>Bidang kegiatan apa saja yang memerlukan </a:t>
            </a:r>
            <a:br>
              <a:rPr lang="fi-FI" sz="1900" b="1" dirty="0" smtClean="0">
                <a:solidFill>
                  <a:srgbClr val="C00000"/>
                </a:solidFill>
              </a:rPr>
            </a:br>
            <a:r>
              <a:rPr lang="fi-FI" sz="1900" b="1" dirty="0" smtClean="0">
                <a:solidFill>
                  <a:srgbClr val="C00000"/>
                </a:solidFill>
              </a:rPr>
              <a:t>keahlian Manajemen Operasional  ? </a:t>
            </a:r>
            <a:r>
              <a:rPr lang="en-US" sz="3400" dirty="0" smtClean="0"/>
              <a:t/>
            </a:r>
            <a:br>
              <a:rPr lang="en-US" sz="3400" dirty="0" smtClean="0"/>
            </a:br>
            <a:endParaRPr lang="en-US" sz="3400" dirty="0" smtClean="0"/>
          </a:p>
        </p:txBody>
      </p:sp>
      <p:sp>
        <p:nvSpPr>
          <p:cNvPr id="55299" name="Content Placeholder 2"/>
          <p:cNvSpPr>
            <a:spLocks noGrp="1"/>
          </p:cNvSpPr>
          <p:nvPr>
            <p:ph idx="4294967295"/>
          </p:nvPr>
        </p:nvSpPr>
        <p:spPr>
          <a:xfrm>
            <a:off x="457200" y="990600"/>
            <a:ext cx="8229600" cy="5715000"/>
          </a:xfrm>
        </p:spPr>
        <p:txBody>
          <a:bodyPr/>
          <a:lstStyle/>
          <a:p>
            <a:pPr algn="just" eaLnBrk="1" hangingPunct="1">
              <a:lnSpc>
                <a:spcPct val="80000"/>
              </a:lnSpc>
              <a:buFont typeface="Wingdings" pitchFamily="2" charset="2"/>
              <a:buNone/>
            </a:pPr>
            <a:r>
              <a:rPr lang="fi-FI" sz="1800" b="1" smtClean="0"/>
              <a:t>1.  Manajer Pabrik </a:t>
            </a:r>
            <a:r>
              <a:rPr lang="fi-FI" sz="1800" b="1" i="1" smtClean="0"/>
              <a:t>(Plant Manager)</a:t>
            </a:r>
            <a:r>
              <a:rPr lang="fi-FI" sz="1800" i="1" smtClean="0"/>
              <a:t> </a:t>
            </a:r>
            <a:r>
              <a:rPr lang="fi-FI" sz="1800" smtClean="0"/>
              <a:t>:</a:t>
            </a:r>
            <a:r>
              <a:rPr lang="fi-FI" sz="1800" i="1" smtClean="0"/>
              <a:t> </a:t>
            </a:r>
            <a:r>
              <a:rPr lang="fi-FI" sz="1800" smtClean="0"/>
              <a:t>manajemen pabrik termasuk keahlian di bidang perencanaan produksi, manajemen pembelian, manajemen persediaan, termasuk pengelolaan karyawan di bagian operasional maupun pengelolalaan sumber daya lainnya yang dipergunakan di pabrik. </a:t>
            </a:r>
            <a:endParaRPr lang="en-US" sz="1800" smtClean="0"/>
          </a:p>
          <a:p>
            <a:pPr algn="just" eaLnBrk="1" hangingPunct="1">
              <a:lnSpc>
                <a:spcPct val="80000"/>
              </a:lnSpc>
              <a:buFont typeface="Wingdings" pitchFamily="2" charset="2"/>
              <a:buNone/>
            </a:pPr>
            <a:endParaRPr lang="fi-FI" sz="800" b="1" smtClean="0"/>
          </a:p>
          <a:p>
            <a:pPr algn="just" eaLnBrk="1" hangingPunct="1">
              <a:lnSpc>
                <a:spcPct val="80000"/>
              </a:lnSpc>
              <a:buFont typeface="Wingdings" pitchFamily="2" charset="2"/>
              <a:buNone/>
            </a:pPr>
            <a:r>
              <a:rPr lang="fi-FI" sz="1800" b="1" smtClean="0"/>
              <a:t>2. Direktur Pembelian </a:t>
            </a:r>
            <a:r>
              <a:rPr lang="fi-FI" sz="1800" b="1" i="1" smtClean="0"/>
              <a:t>(Director of Purchashing)</a:t>
            </a:r>
            <a:r>
              <a:rPr lang="fi-FI" sz="1800" smtClean="0"/>
              <a:t> : mengenai fungsi pembelian, kemampuan menelaah program penjualan, mengintegrasikan atau membuat keterkaitan dari supplier sampai distributor, mengkoordinasi aktifitas operasi. </a:t>
            </a:r>
            <a:endParaRPr lang="en-US" sz="1800" smtClean="0"/>
          </a:p>
          <a:p>
            <a:pPr algn="just" eaLnBrk="1" hangingPunct="1">
              <a:lnSpc>
                <a:spcPct val="80000"/>
              </a:lnSpc>
              <a:buFont typeface="Wingdings" pitchFamily="2" charset="2"/>
              <a:buNone/>
            </a:pPr>
            <a:endParaRPr lang="fi-FI" sz="800" b="1" smtClean="0"/>
          </a:p>
          <a:p>
            <a:pPr algn="just" eaLnBrk="1" hangingPunct="1">
              <a:lnSpc>
                <a:spcPct val="80000"/>
              </a:lnSpc>
              <a:buFont typeface="Wingdings" pitchFamily="2" charset="2"/>
              <a:buNone/>
            </a:pPr>
            <a:r>
              <a:rPr lang="fi-FI" sz="1800" b="1" smtClean="0"/>
              <a:t>3. Manajer Mutu </a:t>
            </a:r>
            <a:r>
              <a:rPr lang="fi-FI" sz="1800" b="1" i="1" smtClean="0"/>
              <a:t>(Quality Manager) </a:t>
            </a:r>
            <a:r>
              <a:rPr lang="fi-FI" sz="1800" smtClean="0"/>
              <a:t>:</a:t>
            </a:r>
            <a:r>
              <a:rPr lang="fi-FI" sz="1800" b="1" i="1" smtClean="0"/>
              <a:t> </a:t>
            </a:r>
            <a:r>
              <a:rPr lang="fi-FI" sz="1800" smtClean="0"/>
              <a:t>mengenai konsep statistic untuk dapat melakukan pengawasan semua aspek operasional karena kualitas merupakan tanggung jawab secara bersama diantara semua pihak yang terlibat dalam perusahaan terutama fungsi operasional. </a:t>
            </a:r>
            <a:endParaRPr lang="en-US" sz="1800" smtClean="0"/>
          </a:p>
          <a:p>
            <a:pPr algn="just" eaLnBrk="1" hangingPunct="1">
              <a:lnSpc>
                <a:spcPct val="80000"/>
              </a:lnSpc>
              <a:buFont typeface="Wingdings" pitchFamily="2" charset="2"/>
              <a:buNone/>
            </a:pPr>
            <a:endParaRPr lang="fi-FI" sz="800" b="1" smtClean="0"/>
          </a:p>
          <a:p>
            <a:pPr algn="just" eaLnBrk="1" hangingPunct="1">
              <a:lnSpc>
                <a:spcPct val="80000"/>
              </a:lnSpc>
              <a:buFont typeface="Wingdings" pitchFamily="2" charset="2"/>
              <a:buNone/>
            </a:pPr>
            <a:r>
              <a:rPr lang="fi-FI" sz="1800" b="1" smtClean="0"/>
              <a:t>4. Konsultan Perbaikan Proses </a:t>
            </a:r>
            <a:r>
              <a:rPr lang="fi-FI" sz="1800" smtClean="0"/>
              <a:t>(</a:t>
            </a:r>
            <a:r>
              <a:rPr lang="fi-FI" sz="1800" b="1" i="1" smtClean="0"/>
              <a:t>Process Improvement Consultants</a:t>
            </a:r>
            <a:r>
              <a:rPr lang="fi-FI" sz="1800" i="1" smtClean="0"/>
              <a:t>) </a:t>
            </a:r>
            <a:r>
              <a:rPr lang="fi-FI" sz="1800" smtClean="0"/>
              <a:t>: berkaitan dengan desain proses sehingga dapat memberikan berbagai konsultasi mengenai perbaikan proses untuk operasi perusahaan. </a:t>
            </a:r>
            <a:endParaRPr lang="en-US" sz="1800" smtClean="0"/>
          </a:p>
          <a:p>
            <a:pPr algn="just" eaLnBrk="1" hangingPunct="1">
              <a:lnSpc>
                <a:spcPct val="80000"/>
              </a:lnSpc>
              <a:buFont typeface="Wingdings" pitchFamily="2" charset="2"/>
              <a:buNone/>
            </a:pPr>
            <a:endParaRPr lang="fi-FI" sz="800" b="1" smtClean="0"/>
          </a:p>
          <a:p>
            <a:pPr algn="just" eaLnBrk="1" hangingPunct="1">
              <a:lnSpc>
                <a:spcPct val="80000"/>
              </a:lnSpc>
              <a:buFont typeface="Wingdings" pitchFamily="2" charset="2"/>
              <a:buNone/>
            </a:pPr>
            <a:r>
              <a:rPr lang="fi-FI" sz="1800" b="1" smtClean="0"/>
              <a:t>5. Manajer dan Perencana Rantai Pasokan </a:t>
            </a:r>
            <a:r>
              <a:rPr lang="fi-FI" sz="1800" smtClean="0"/>
              <a:t>(</a:t>
            </a:r>
            <a:r>
              <a:rPr lang="fi-FI" sz="1800" b="1" i="1" smtClean="0"/>
              <a:t>Supply Chain Manager and Planner</a:t>
            </a:r>
            <a:r>
              <a:rPr lang="fi-FI" sz="1800" i="1" smtClean="0"/>
              <a:t>) </a:t>
            </a:r>
            <a:r>
              <a:rPr lang="fi-FI" sz="1800" smtClean="0"/>
              <a:t>bertanggung jawab mengenai negosiasi kontrak jangka panjang antara perusahaan dengan supplier maupun distributor sehingga harus mempunyai keahlian tentang </a:t>
            </a:r>
            <a:r>
              <a:rPr lang="fi-FI" sz="1800" i="1" smtClean="0"/>
              <a:t>Material Requirement Planning, Supply Chain Management</a:t>
            </a:r>
            <a:r>
              <a:rPr lang="fi-FI" sz="1800" smtClean="0"/>
              <a:t>, Teknologi komunikasi canggih dalam dunia bisnis, konsep penjadwalan dan persediaan. </a:t>
            </a:r>
            <a:endParaRPr lang="en-US" sz="1800" smtClean="0"/>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8E0817DC-C1FC-4364-9FFA-884D5F422619}" type="slidenum">
              <a:rPr lang="en-US" sz="1200">
                <a:solidFill>
                  <a:schemeClr val="tx1">
                    <a:tint val="75000"/>
                  </a:schemeClr>
                </a:solidFill>
                <a:latin typeface="+mn-lt"/>
              </a:rPr>
              <a:pPr fontAlgn="auto">
                <a:spcBef>
                  <a:spcPts val="0"/>
                </a:spcBef>
                <a:spcAft>
                  <a:spcPts val="0"/>
                </a:spcAft>
                <a:defRPr/>
              </a:pPr>
              <a:t>12</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Number Placeholder 5"/>
          <p:cNvSpPr>
            <a:spLocks noGrp="1"/>
          </p:cNvSpPr>
          <p:nvPr>
            <p:ph type="sldNum" sz="quarter" idx="12"/>
          </p:nvPr>
        </p:nvSpPr>
        <p:spPr>
          <a:noFill/>
        </p:spPr>
        <p:txBody>
          <a:bodyPr/>
          <a:lstStyle/>
          <a:p>
            <a:fld id="{76FF721C-6C4E-47B3-B9A7-E813F40DD366}" type="slidenum">
              <a:rPr lang="en-US" sz="1400" smtClean="0">
                <a:solidFill>
                  <a:srgbClr val="000000"/>
                </a:solidFill>
                <a:latin typeface="Tahoma" pitchFamily="34" charset="0"/>
              </a:rPr>
              <a:pPr/>
              <a:t>120</a:t>
            </a:fld>
            <a:endParaRPr lang="en-US" sz="1400" smtClean="0">
              <a:solidFill>
                <a:srgbClr val="000000"/>
              </a:solidFill>
              <a:latin typeface="Tahoma" pitchFamily="34" charset="0"/>
            </a:endParaRPr>
          </a:p>
        </p:txBody>
      </p:sp>
      <p:sp>
        <p:nvSpPr>
          <p:cNvPr id="165891" name="Rectangle 2"/>
          <p:cNvSpPr>
            <a:spLocks noGrp="1" noChangeArrowheads="1"/>
          </p:cNvSpPr>
          <p:nvPr>
            <p:ph type="title" idx="4294967295"/>
          </p:nvPr>
        </p:nvSpPr>
        <p:spPr>
          <a:xfrm>
            <a:off x="1350963" y="381000"/>
            <a:ext cx="7793037" cy="609600"/>
          </a:xfrm>
        </p:spPr>
        <p:txBody>
          <a:bodyPr/>
          <a:lstStyle/>
          <a:p>
            <a:pPr eaLnBrk="1" hangingPunct="1"/>
            <a:r>
              <a:rPr lang="nb-NO" sz="2800" smtClean="0"/>
              <a:t>Strategi Proses : </a:t>
            </a:r>
            <a:r>
              <a:rPr lang="sv-SE" sz="2400" b="1" smtClean="0"/>
              <a:t>Mass Customization</a:t>
            </a:r>
            <a:r>
              <a:rPr lang="sv-SE" sz="4000" smtClean="0"/>
              <a:t> </a:t>
            </a:r>
            <a:endParaRPr lang="en-US" sz="4000" smtClean="0"/>
          </a:p>
        </p:txBody>
      </p:sp>
      <p:sp>
        <p:nvSpPr>
          <p:cNvPr id="165892" name="Rectangle 3"/>
          <p:cNvSpPr>
            <a:spLocks noGrp="1" noChangeArrowheads="1"/>
          </p:cNvSpPr>
          <p:nvPr>
            <p:ph idx="4294967295"/>
          </p:nvPr>
        </p:nvSpPr>
        <p:spPr>
          <a:xfrm>
            <a:off x="874713" y="914400"/>
            <a:ext cx="8269287" cy="5218113"/>
          </a:xfrm>
        </p:spPr>
        <p:txBody>
          <a:bodyPr/>
          <a:lstStyle/>
          <a:p>
            <a:pPr algn="just" eaLnBrk="1" hangingPunct="1">
              <a:lnSpc>
                <a:spcPct val="80000"/>
              </a:lnSpc>
            </a:pPr>
            <a:r>
              <a:rPr lang="sv-SE" sz="2000" smtClean="0"/>
              <a:t>Mass customization bisa diartikan variasi yang dihasilkan sangat beragam tetapi secara ekonomis mengetahui dengan tepat apa yang diinginkan konsumen dan kapan konsumen menginginkannya. </a:t>
            </a:r>
          </a:p>
          <a:p>
            <a:pPr algn="just" eaLnBrk="1" hangingPunct="1">
              <a:lnSpc>
                <a:spcPct val="80000"/>
              </a:lnSpc>
            </a:pPr>
            <a:endParaRPr lang="sv-SE" sz="2000" smtClean="0"/>
          </a:p>
          <a:p>
            <a:pPr algn="just" eaLnBrk="1" hangingPunct="1">
              <a:lnSpc>
                <a:spcPct val="80000"/>
              </a:lnSpc>
            </a:pPr>
            <a:r>
              <a:rPr lang="sv-SE" sz="2000" smtClean="0"/>
              <a:t>Mass customization merupakan pembuatan produk barang dan jasa yang dapat memenuhi keinginan konsumen yang semakin unik secara cepat dan murah. </a:t>
            </a:r>
          </a:p>
          <a:p>
            <a:pPr algn="just" eaLnBrk="1" hangingPunct="1">
              <a:lnSpc>
                <a:spcPct val="80000"/>
              </a:lnSpc>
            </a:pPr>
            <a:endParaRPr lang="sv-SE" sz="2000" smtClean="0"/>
          </a:p>
          <a:p>
            <a:pPr algn="just" eaLnBrk="1" hangingPunct="1">
              <a:lnSpc>
                <a:spcPct val="80000"/>
              </a:lnSpc>
            </a:pPr>
            <a:r>
              <a:rPr lang="sv-SE" sz="2000" smtClean="0"/>
              <a:t>Perusahaan yang menerapkan proses ini menghadapi tantangan yang membutuhkan kemampuan operasional karena keterkaitan logistik, produksi dan penjualan semakin erat. </a:t>
            </a:r>
          </a:p>
          <a:p>
            <a:pPr algn="just" eaLnBrk="1" hangingPunct="1">
              <a:lnSpc>
                <a:spcPct val="80000"/>
              </a:lnSpc>
            </a:pPr>
            <a:endParaRPr lang="sv-SE" sz="2000" smtClean="0"/>
          </a:p>
          <a:p>
            <a:pPr algn="just" eaLnBrk="1" hangingPunct="1">
              <a:lnSpc>
                <a:spcPct val="80000"/>
              </a:lnSpc>
            </a:pPr>
            <a:r>
              <a:rPr lang="sv-SE" sz="2000" smtClean="0"/>
              <a:t>Para manajer operasional harus menggunakan sumber daya yang imajinatif dan agresif untuk membentuk proses yang gesit yang dapat memproduksi produk tertentu dengan cepat dan murah. </a:t>
            </a:r>
            <a:endParaRPr lang="en-US" sz="2000"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Number Placeholder 5"/>
          <p:cNvSpPr>
            <a:spLocks noGrp="1"/>
          </p:cNvSpPr>
          <p:nvPr>
            <p:ph type="sldNum" sz="quarter" idx="12"/>
          </p:nvPr>
        </p:nvSpPr>
        <p:spPr>
          <a:noFill/>
        </p:spPr>
        <p:txBody>
          <a:bodyPr/>
          <a:lstStyle/>
          <a:p>
            <a:fld id="{D8360BCA-976C-4BD3-8EA3-935FB99B80A8}" type="slidenum">
              <a:rPr lang="en-US" sz="1400" smtClean="0">
                <a:solidFill>
                  <a:srgbClr val="000000"/>
                </a:solidFill>
                <a:latin typeface="Tahoma" pitchFamily="34" charset="0"/>
              </a:rPr>
              <a:pPr/>
              <a:t>121</a:t>
            </a:fld>
            <a:endParaRPr lang="en-US" sz="1400" smtClean="0">
              <a:solidFill>
                <a:srgbClr val="000000"/>
              </a:solidFill>
              <a:latin typeface="Tahoma" pitchFamily="34" charset="0"/>
            </a:endParaRPr>
          </a:p>
        </p:txBody>
      </p:sp>
      <p:sp>
        <p:nvSpPr>
          <p:cNvPr id="166915" name="Rectangle 2"/>
          <p:cNvSpPr>
            <a:spLocks noGrp="1" noChangeArrowheads="1"/>
          </p:cNvSpPr>
          <p:nvPr>
            <p:ph type="title" idx="4294967295"/>
          </p:nvPr>
        </p:nvSpPr>
        <p:spPr>
          <a:xfrm>
            <a:off x="0" y="533400"/>
            <a:ext cx="7696200" cy="381000"/>
          </a:xfrm>
        </p:spPr>
        <p:txBody>
          <a:bodyPr/>
          <a:lstStyle/>
          <a:p>
            <a:pPr eaLnBrk="1" hangingPunct="1"/>
            <a:r>
              <a:rPr lang="en-US" sz="2000" smtClean="0"/>
              <a:t>Contoh strategi proses Mass customization </a:t>
            </a:r>
          </a:p>
        </p:txBody>
      </p:sp>
      <p:sp>
        <p:nvSpPr>
          <p:cNvPr id="166916" name="Rectangle 3"/>
          <p:cNvSpPr>
            <a:spLocks noGrp="1" noChangeArrowheads="1"/>
          </p:cNvSpPr>
          <p:nvPr>
            <p:ph idx="4294967295"/>
          </p:nvPr>
        </p:nvSpPr>
        <p:spPr>
          <a:xfrm>
            <a:off x="950913" y="990600"/>
            <a:ext cx="8193087" cy="5218113"/>
          </a:xfrm>
        </p:spPr>
        <p:txBody>
          <a:bodyPr/>
          <a:lstStyle/>
          <a:p>
            <a:pPr algn="just" eaLnBrk="1" hangingPunct="1">
              <a:lnSpc>
                <a:spcPct val="80000"/>
              </a:lnSpc>
            </a:pPr>
            <a:r>
              <a:rPr lang="sv-SE" sz="2000" smtClean="0"/>
              <a:t>Industri jasa telah mulai menerapkannya, seperti jasa pelayanan telepon menyediakan pilihan caller ID, call waiting, voice mailbox, call forwarding sesuai kebutuhan konsumen. </a:t>
            </a:r>
          </a:p>
          <a:p>
            <a:pPr algn="just" eaLnBrk="1" hangingPunct="1">
              <a:lnSpc>
                <a:spcPct val="80000"/>
              </a:lnSpc>
            </a:pPr>
            <a:r>
              <a:rPr lang="sv-SE" sz="2000" smtClean="0"/>
              <a:t>Juga pada perusahaan yang mengadakan persediaan musik di internet yang memungkinkan konsumen memilih lagu pilihan mereka dan memasukkannya dalam sebuah CD khusus yang langsung bisa dikirim ke alamat masing-masing konsumen. </a:t>
            </a:r>
          </a:p>
          <a:p>
            <a:pPr algn="just" eaLnBrk="1" hangingPunct="1">
              <a:lnSpc>
                <a:spcPct val="80000"/>
              </a:lnSpc>
              <a:buFont typeface="Wingdings" pitchFamily="2" charset="2"/>
              <a:buNone/>
            </a:pPr>
            <a:r>
              <a:rPr lang="sv-SE" sz="2000" smtClean="0"/>
              <a:t>.</a:t>
            </a:r>
          </a:p>
          <a:p>
            <a:pPr algn="just" eaLnBrk="1" hangingPunct="1">
              <a:lnSpc>
                <a:spcPct val="80000"/>
              </a:lnSpc>
            </a:pPr>
            <a:r>
              <a:rPr lang="sv-SE" sz="2000" smtClean="0"/>
              <a:t>Salah satu persyaratan penting dalam mass customization adalah adanya ketergantungan pada desain modular. Walaupun demikian penjadwalan yang efektif dan throughput yang cepat juga diperlukan. </a:t>
            </a:r>
          </a:p>
          <a:p>
            <a:pPr algn="just" eaLnBrk="1" hangingPunct="1">
              <a:lnSpc>
                <a:spcPct val="80000"/>
              </a:lnSpc>
            </a:pPr>
            <a:r>
              <a:rPr lang="sv-SE" sz="2000" smtClean="0"/>
              <a:t>Dampak yang dapat terlihat adalah pada penurunan persediaan dan peningkatan tekanan pada kinerja penjadwalan dan rantai pasokan. </a:t>
            </a:r>
          </a:p>
          <a:p>
            <a:pPr algn="just" eaLnBrk="1" hangingPunct="1">
              <a:lnSpc>
                <a:spcPct val="80000"/>
              </a:lnSpc>
            </a:pPr>
            <a:r>
              <a:rPr lang="sv-SE" sz="2000" smtClean="0"/>
              <a:t>Strategi proses ini sulit, tetapi hampir semua organisasi menuju kesana dengan cara seperti yang ditujukkan dalam gambar berikut. </a:t>
            </a:r>
            <a:endParaRPr lang="en-US" sz="2000" smtClean="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Number Placeholder 5"/>
          <p:cNvSpPr>
            <a:spLocks noGrp="1"/>
          </p:cNvSpPr>
          <p:nvPr>
            <p:ph type="sldNum" sz="quarter" idx="12"/>
          </p:nvPr>
        </p:nvSpPr>
        <p:spPr>
          <a:noFill/>
        </p:spPr>
        <p:txBody>
          <a:bodyPr/>
          <a:lstStyle/>
          <a:p>
            <a:fld id="{4A9F5645-F056-4B53-8EE6-F8D9D33BDA40}" type="slidenum">
              <a:rPr lang="en-US" sz="1400" smtClean="0">
                <a:solidFill>
                  <a:srgbClr val="000000"/>
                </a:solidFill>
                <a:latin typeface="Tahoma" pitchFamily="34" charset="0"/>
              </a:rPr>
              <a:pPr/>
              <a:t>122</a:t>
            </a:fld>
            <a:endParaRPr lang="en-US" sz="1400" smtClean="0">
              <a:solidFill>
                <a:srgbClr val="000000"/>
              </a:solidFill>
              <a:latin typeface="Tahoma" pitchFamily="34" charset="0"/>
            </a:endParaRPr>
          </a:p>
        </p:txBody>
      </p:sp>
      <p:sp>
        <p:nvSpPr>
          <p:cNvPr id="167939" name="Rectangle 2"/>
          <p:cNvSpPr>
            <a:spLocks noGrp="1" noChangeArrowheads="1"/>
          </p:cNvSpPr>
          <p:nvPr>
            <p:ph type="title" idx="4294967295"/>
          </p:nvPr>
        </p:nvSpPr>
        <p:spPr>
          <a:xfrm>
            <a:off x="1350963" y="214313"/>
            <a:ext cx="7793037" cy="395287"/>
          </a:xfrm>
        </p:spPr>
        <p:txBody>
          <a:bodyPr/>
          <a:lstStyle/>
          <a:p>
            <a:pPr eaLnBrk="1" hangingPunct="1"/>
            <a:r>
              <a:rPr lang="sv-SE" sz="2400" smtClean="0"/>
              <a:t>Gambar : Cara mengarah pada mass customization</a:t>
            </a:r>
            <a:endParaRPr lang="en-US" sz="2400" smtClean="0"/>
          </a:p>
        </p:txBody>
      </p:sp>
      <p:sp>
        <p:nvSpPr>
          <p:cNvPr id="167940" name="Text Box 5"/>
          <p:cNvSpPr txBox="1">
            <a:spLocks noChangeArrowheads="1"/>
          </p:cNvSpPr>
          <p:nvPr/>
        </p:nvSpPr>
        <p:spPr bwMode="auto">
          <a:xfrm>
            <a:off x="3886200" y="1295400"/>
            <a:ext cx="2105025" cy="533400"/>
          </a:xfrm>
          <a:prstGeom prst="rect">
            <a:avLst/>
          </a:prstGeom>
          <a:solidFill>
            <a:srgbClr val="FFFFFF"/>
          </a:solidFill>
          <a:ln w="9525">
            <a:solidFill>
              <a:srgbClr val="000000"/>
            </a:solidFill>
            <a:miter lim="800000"/>
            <a:headEnd/>
            <a:tailEnd/>
          </a:ln>
        </p:spPr>
        <p:txBody>
          <a:bodyPr/>
          <a:lstStyle/>
          <a:p>
            <a:pPr algn="ctr"/>
            <a:r>
              <a:rPr lang="en-US" sz="2000">
                <a:solidFill>
                  <a:srgbClr val="000000"/>
                </a:solidFill>
              </a:rPr>
              <a:t>Fokus Berulang</a:t>
            </a:r>
          </a:p>
        </p:txBody>
      </p:sp>
      <p:sp>
        <p:nvSpPr>
          <p:cNvPr id="167941" name="Text Box 6"/>
          <p:cNvSpPr txBox="1">
            <a:spLocks noChangeArrowheads="1"/>
          </p:cNvSpPr>
          <p:nvPr/>
        </p:nvSpPr>
        <p:spPr bwMode="auto">
          <a:xfrm>
            <a:off x="3886200" y="2819400"/>
            <a:ext cx="2209800" cy="685800"/>
          </a:xfrm>
          <a:prstGeom prst="rect">
            <a:avLst/>
          </a:prstGeom>
          <a:solidFill>
            <a:srgbClr val="FFFFFF"/>
          </a:solidFill>
          <a:ln w="9525">
            <a:solidFill>
              <a:srgbClr val="000000"/>
            </a:solidFill>
            <a:miter lim="800000"/>
            <a:headEnd/>
            <a:tailEnd/>
          </a:ln>
        </p:spPr>
        <p:txBody>
          <a:bodyPr/>
          <a:lstStyle/>
          <a:p>
            <a:pPr algn="ctr"/>
            <a:r>
              <a:rPr lang="en-US" sz="2000">
                <a:solidFill>
                  <a:srgbClr val="000000"/>
                </a:solidFill>
              </a:rPr>
              <a:t>Mass Costumization</a:t>
            </a:r>
          </a:p>
        </p:txBody>
      </p:sp>
      <p:sp>
        <p:nvSpPr>
          <p:cNvPr id="167942" name="Text Box 7"/>
          <p:cNvSpPr txBox="1">
            <a:spLocks noChangeArrowheads="1"/>
          </p:cNvSpPr>
          <p:nvPr/>
        </p:nvSpPr>
        <p:spPr bwMode="auto">
          <a:xfrm>
            <a:off x="2057400" y="4343400"/>
            <a:ext cx="1916113" cy="685800"/>
          </a:xfrm>
          <a:prstGeom prst="rect">
            <a:avLst/>
          </a:prstGeom>
          <a:solidFill>
            <a:srgbClr val="FFFFFF"/>
          </a:solidFill>
          <a:ln w="9525">
            <a:solidFill>
              <a:srgbClr val="000000"/>
            </a:solidFill>
            <a:miter lim="800000"/>
            <a:headEnd/>
            <a:tailEnd/>
          </a:ln>
        </p:spPr>
        <p:txBody>
          <a:bodyPr/>
          <a:lstStyle/>
          <a:p>
            <a:pPr algn="ctr"/>
            <a:r>
              <a:rPr lang="en-US" sz="2000">
                <a:solidFill>
                  <a:srgbClr val="000000"/>
                </a:solidFill>
              </a:rPr>
              <a:t>Fokus pada Proses</a:t>
            </a:r>
          </a:p>
        </p:txBody>
      </p:sp>
      <p:sp>
        <p:nvSpPr>
          <p:cNvPr id="167943" name="Text Box 9"/>
          <p:cNvSpPr txBox="1">
            <a:spLocks noChangeArrowheads="1"/>
          </p:cNvSpPr>
          <p:nvPr/>
        </p:nvSpPr>
        <p:spPr bwMode="auto">
          <a:xfrm>
            <a:off x="5867400" y="4343400"/>
            <a:ext cx="1981200" cy="685800"/>
          </a:xfrm>
          <a:prstGeom prst="rect">
            <a:avLst/>
          </a:prstGeom>
          <a:solidFill>
            <a:srgbClr val="FFFFFF"/>
          </a:solidFill>
          <a:ln w="9525">
            <a:solidFill>
              <a:srgbClr val="000000"/>
            </a:solidFill>
            <a:miter lim="800000"/>
            <a:headEnd/>
            <a:tailEnd/>
          </a:ln>
        </p:spPr>
        <p:txBody>
          <a:bodyPr/>
          <a:lstStyle/>
          <a:p>
            <a:pPr algn="ctr"/>
            <a:r>
              <a:rPr lang="en-US" sz="2000">
                <a:solidFill>
                  <a:srgbClr val="000000"/>
                </a:solidFill>
              </a:rPr>
              <a:t>Fokus pada Produk</a:t>
            </a:r>
          </a:p>
        </p:txBody>
      </p:sp>
      <p:sp>
        <p:nvSpPr>
          <p:cNvPr id="167944" name="Text Box 11"/>
          <p:cNvSpPr txBox="1">
            <a:spLocks noChangeArrowheads="1"/>
          </p:cNvSpPr>
          <p:nvPr/>
        </p:nvSpPr>
        <p:spPr bwMode="auto">
          <a:xfrm>
            <a:off x="5241925" y="2063750"/>
            <a:ext cx="1565275" cy="304800"/>
          </a:xfrm>
          <a:prstGeom prst="rect">
            <a:avLst/>
          </a:prstGeom>
          <a:noFill/>
          <a:ln w="9525">
            <a:noFill/>
            <a:miter lim="800000"/>
            <a:headEnd/>
            <a:tailEnd/>
          </a:ln>
        </p:spPr>
        <p:txBody>
          <a:bodyPr wrap="none">
            <a:spAutoFit/>
          </a:bodyPr>
          <a:lstStyle/>
          <a:p>
            <a:r>
              <a:rPr lang="en-US" sz="1400" b="1">
                <a:solidFill>
                  <a:srgbClr val="000000"/>
                </a:solidFill>
                <a:latin typeface="Tahoma" pitchFamily="34" charset="0"/>
              </a:rPr>
              <a:t>Teknik Modular</a:t>
            </a:r>
          </a:p>
        </p:txBody>
      </p:sp>
      <p:sp>
        <p:nvSpPr>
          <p:cNvPr id="167945" name="Text Box 12"/>
          <p:cNvSpPr txBox="1">
            <a:spLocks noChangeArrowheads="1"/>
          </p:cNvSpPr>
          <p:nvPr/>
        </p:nvSpPr>
        <p:spPr bwMode="auto">
          <a:xfrm>
            <a:off x="6096000" y="3657600"/>
            <a:ext cx="1905000" cy="304800"/>
          </a:xfrm>
          <a:prstGeom prst="rect">
            <a:avLst/>
          </a:prstGeom>
          <a:noFill/>
          <a:ln w="9525">
            <a:noFill/>
            <a:miter lim="800000"/>
            <a:headEnd/>
            <a:tailEnd/>
          </a:ln>
        </p:spPr>
        <p:txBody>
          <a:bodyPr>
            <a:spAutoFit/>
          </a:bodyPr>
          <a:lstStyle/>
          <a:p>
            <a:r>
              <a:rPr lang="en-US" sz="1400" b="1">
                <a:solidFill>
                  <a:srgbClr val="000000"/>
                </a:solidFill>
                <a:latin typeface="Tahoma" pitchFamily="34" charset="0"/>
              </a:rPr>
              <a:t>Teknik Througput</a:t>
            </a:r>
          </a:p>
        </p:txBody>
      </p:sp>
      <p:sp>
        <p:nvSpPr>
          <p:cNvPr id="167946" name="Text Box 16"/>
          <p:cNvSpPr txBox="1">
            <a:spLocks noChangeArrowheads="1"/>
          </p:cNvSpPr>
          <p:nvPr/>
        </p:nvSpPr>
        <p:spPr bwMode="auto">
          <a:xfrm>
            <a:off x="1828800" y="3657600"/>
            <a:ext cx="2057400" cy="517525"/>
          </a:xfrm>
          <a:prstGeom prst="rect">
            <a:avLst/>
          </a:prstGeom>
          <a:noFill/>
          <a:ln w="9525">
            <a:noFill/>
            <a:miter lim="800000"/>
            <a:headEnd/>
            <a:tailEnd/>
          </a:ln>
        </p:spPr>
        <p:txBody>
          <a:bodyPr>
            <a:spAutoFit/>
          </a:bodyPr>
          <a:lstStyle/>
          <a:p>
            <a:pPr>
              <a:spcBef>
                <a:spcPct val="50000"/>
              </a:spcBef>
            </a:pPr>
            <a:r>
              <a:rPr lang="en-US" sz="1400" b="1">
                <a:solidFill>
                  <a:srgbClr val="000000"/>
                </a:solidFill>
                <a:latin typeface="Tahoma" pitchFamily="34" charset="0"/>
              </a:rPr>
              <a:t>Teknik Penjadwalan Efektif</a:t>
            </a:r>
          </a:p>
        </p:txBody>
      </p:sp>
      <p:sp>
        <p:nvSpPr>
          <p:cNvPr id="167947" name="Line 17"/>
          <p:cNvSpPr>
            <a:spLocks noChangeShapeType="1"/>
          </p:cNvSpPr>
          <p:nvPr/>
        </p:nvSpPr>
        <p:spPr bwMode="auto">
          <a:xfrm flipV="1">
            <a:off x="3581400" y="3581400"/>
            <a:ext cx="990600" cy="762000"/>
          </a:xfrm>
          <a:prstGeom prst="line">
            <a:avLst/>
          </a:prstGeom>
          <a:noFill/>
          <a:ln w="9525">
            <a:solidFill>
              <a:schemeClr val="tx1"/>
            </a:solidFill>
            <a:round/>
            <a:headEnd/>
            <a:tailEnd type="triangle" w="med" len="med"/>
          </a:ln>
        </p:spPr>
        <p:txBody>
          <a:bodyPr/>
          <a:lstStyle/>
          <a:p>
            <a:endParaRPr lang="id-ID"/>
          </a:p>
        </p:txBody>
      </p:sp>
      <p:sp>
        <p:nvSpPr>
          <p:cNvPr id="167948" name="Line 18"/>
          <p:cNvSpPr>
            <a:spLocks noChangeShapeType="1"/>
          </p:cNvSpPr>
          <p:nvPr/>
        </p:nvSpPr>
        <p:spPr bwMode="auto">
          <a:xfrm>
            <a:off x="4953000" y="1828800"/>
            <a:ext cx="0" cy="914400"/>
          </a:xfrm>
          <a:prstGeom prst="line">
            <a:avLst/>
          </a:prstGeom>
          <a:noFill/>
          <a:ln w="9525">
            <a:solidFill>
              <a:schemeClr val="tx1"/>
            </a:solidFill>
            <a:round/>
            <a:headEnd/>
            <a:tailEnd type="triangle" w="med" len="med"/>
          </a:ln>
        </p:spPr>
        <p:txBody>
          <a:bodyPr/>
          <a:lstStyle/>
          <a:p>
            <a:endParaRPr lang="id-ID"/>
          </a:p>
        </p:txBody>
      </p:sp>
      <p:sp>
        <p:nvSpPr>
          <p:cNvPr id="167949" name="Line 19"/>
          <p:cNvSpPr>
            <a:spLocks noChangeShapeType="1"/>
          </p:cNvSpPr>
          <p:nvPr/>
        </p:nvSpPr>
        <p:spPr bwMode="auto">
          <a:xfrm flipH="1" flipV="1">
            <a:off x="5334000" y="3581400"/>
            <a:ext cx="914400" cy="762000"/>
          </a:xfrm>
          <a:prstGeom prst="line">
            <a:avLst/>
          </a:prstGeom>
          <a:noFill/>
          <a:ln w="9525">
            <a:solidFill>
              <a:schemeClr val="tx1"/>
            </a:solidFill>
            <a:round/>
            <a:headEnd/>
            <a:tailEnd type="triangle" w="med" len="med"/>
          </a:ln>
        </p:spPr>
        <p:txBody>
          <a:bodyPr/>
          <a:lstStyle/>
          <a:p>
            <a:endParaRPr lang="id-ID"/>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Number Placeholder 5"/>
          <p:cNvSpPr>
            <a:spLocks noGrp="1"/>
          </p:cNvSpPr>
          <p:nvPr>
            <p:ph type="sldNum" sz="quarter" idx="12"/>
          </p:nvPr>
        </p:nvSpPr>
        <p:spPr>
          <a:noFill/>
        </p:spPr>
        <p:txBody>
          <a:bodyPr/>
          <a:lstStyle/>
          <a:p>
            <a:fld id="{0392B311-CEAF-42C9-80FD-2A3A725F1FCA}" type="slidenum">
              <a:rPr lang="en-US" sz="1400" smtClean="0">
                <a:solidFill>
                  <a:srgbClr val="000000"/>
                </a:solidFill>
                <a:latin typeface="Tahoma" pitchFamily="34" charset="0"/>
              </a:rPr>
              <a:pPr/>
              <a:t>123</a:t>
            </a:fld>
            <a:endParaRPr lang="en-US" sz="1400" smtClean="0">
              <a:solidFill>
                <a:srgbClr val="000000"/>
              </a:solidFill>
              <a:latin typeface="Tahoma" pitchFamily="34" charset="0"/>
            </a:endParaRPr>
          </a:p>
        </p:txBody>
      </p:sp>
      <p:sp>
        <p:nvSpPr>
          <p:cNvPr id="168963" name="Rectangle 2"/>
          <p:cNvSpPr>
            <a:spLocks noGrp="1" noChangeArrowheads="1"/>
          </p:cNvSpPr>
          <p:nvPr>
            <p:ph type="title" idx="4294967295"/>
          </p:nvPr>
        </p:nvSpPr>
        <p:spPr>
          <a:xfrm>
            <a:off x="1350963" y="0"/>
            <a:ext cx="7793037" cy="457200"/>
          </a:xfrm>
        </p:spPr>
        <p:txBody>
          <a:bodyPr/>
          <a:lstStyle/>
          <a:p>
            <a:pPr eaLnBrk="1" hangingPunct="1"/>
            <a:r>
              <a:rPr lang="en-US" sz="1600" b="1" smtClean="0"/>
              <a:t>B. PERBANDINGAN PILIHAN PROSES PRODUKSI</a:t>
            </a:r>
            <a:r>
              <a:rPr lang="en-US" sz="4000" smtClean="0"/>
              <a:t> </a:t>
            </a:r>
          </a:p>
        </p:txBody>
      </p:sp>
      <p:sp>
        <p:nvSpPr>
          <p:cNvPr id="168964" name="Rectangle 3"/>
          <p:cNvSpPr>
            <a:spLocks noGrp="1" noChangeArrowheads="1"/>
          </p:cNvSpPr>
          <p:nvPr>
            <p:ph idx="4294967295"/>
          </p:nvPr>
        </p:nvSpPr>
        <p:spPr>
          <a:xfrm>
            <a:off x="304800" y="457200"/>
            <a:ext cx="8153400" cy="5943600"/>
          </a:xfrm>
        </p:spPr>
        <p:txBody>
          <a:bodyPr/>
          <a:lstStyle/>
          <a:p>
            <a:pPr eaLnBrk="1" hangingPunct="1">
              <a:lnSpc>
                <a:spcPct val="80000"/>
              </a:lnSpc>
              <a:buFont typeface="Wingdings" pitchFamily="2" charset="2"/>
              <a:buNone/>
            </a:pPr>
            <a:r>
              <a:rPr lang="en-US" sz="1400" b="1" smtClean="0"/>
              <a:t>Fokus Pada Proses 	Fokus Berulang 	Fokus Pada Produk 	Mass Customization </a:t>
            </a:r>
            <a:endParaRPr lang="it-IT" sz="1400" b="1" smtClean="0"/>
          </a:p>
          <a:p>
            <a:pPr eaLnBrk="1" hangingPunct="1">
              <a:lnSpc>
                <a:spcPct val="80000"/>
              </a:lnSpc>
              <a:buFont typeface="Wingdings" pitchFamily="2" charset="2"/>
              <a:buNone/>
            </a:pPr>
            <a:r>
              <a:rPr lang="it-IT" sz="1400" b="1" smtClean="0"/>
              <a:t>1. Produk : </a:t>
            </a:r>
            <a:endParaRPr lang="it-IT" sz="1400" smtClean="0"/>
          </a:p>
          <a:p>
            <a:pPr eaLnBrk="1" hangingPunct="1">
              <a:lnSpc>
                <a:spcPct val="80000"/>
              </a:lnSpc>
              <a:buFont typeface="Wingdings" pitchFamily="2" charset="2"/>
              <a:buNone/>
            </a:pPr>
            <a:r>
              <a:rPr lang="it-IT" sz="1400" smtClean="0"/>
              <a:t>Volume rendah 	Standardisasi de- 	Volume tinggi va- 	Volume dan variasi </a:t>
            </a:r>
          </a:p>
          <a:p>
            <a:pPr eaLnBrk="1" hangingPunct="1">
              <a:lnSpc>
                <a:spcPct val="80000"/>
              </a:lnSpc>
              <a:buFont typeface="Wingdings" pitchFamily="2" charset="2"/>
              <a:buNone/>
            </a:pPr>
            <a:r>
              <a:rPr lang="it-IT" sz="1400" smtClean="0"/>
              <a:t>Variasi tinggi 	ngan pilihan modul 	riasi rendah	 tinggi </a:t>
            </a:r>
            <a:endParaRPr lang="en-US" sz="1400" b="1" smtClean="0"/>
          </a:p>
          <a:p>
            <a:pPr eaLnBrk="1" hangingPunct="1">
              <a:lnSpc>
                <a:spcPct val="80000"/>
              </a:lnSpc>
              <a:buFont typeface="Wingdings" pitchFamily="2" charset="2"/>
              <a:buNone/>
            </a:pPr>
            <a:r>
              <a:rPr lang="en-US" sz="1400" b="1" smtClean="0"/>
              <a:t>2. Alat: </a:t>
            </a:r>
            <a:endParaRPr lang="en-US" sz="1400" smtClean="0"/>
          </a:p>
          <a:p>
            <a:pPr eaLnBrk="1" hangingPunct="1">
              <a:lnSpc>
                <a:spcPct val="80000"/>
              </a:lnSpc>
              <a:buFont typeface="Wingdings" pitchFamily="2" charset="2"/>
              <a:buNone/>
            </a:pPr>
            <a:r>
              <a:rPr lang="en-US" sz="1400" smtClean="0"/>
              <a:t>General purpose 	Special purpose 	Special purpose 	Flexible equipment </a:t>
            </a:r>
            <a:endParaRPr lang="fi-FI" sz="1400" smtClean="0"/>
          </a:p>
          <a:p>
            <a:pPr eaLnBrk="1" hangingPunct="1">
              <a:lnSpc>
                <a:spcPct val="80000"/>
              </a:lnSpc>
              <a:buFont typeface="Wingdings" pitchFamily="2" charset="2"/>
              <a:buNone/>
            </a:pPr>
            <a:r>
              <a:rPr lang="fi-FI" sz="1400" smtClean="0"/>
              <a:t>untuk lini perakitan </a:t>
            </a:r>
            <a:endParaRPr lang="fi-FI" sz="1400" b="1" smtClean="0"/>
          </a:p>
          <a:p>
            <a:pPr eaLnBrk="1" hangingPunct="1">
              <a:lnSpc>
                <a:spcPct val="80000"/>
              </a:lnSpc>
              <a:buFont typeface="Wingdings" pitchFamily="2" charset="2"/>
              <a:buNone/>
            </a:pPr>
            <a:r>
              <a:rPr lang="fi-FI" sz="1400" b="1" smtClean="0"/>
              <a:t>3. Tenaga Kerja: </a:t>
            </a:r>
            <a:endParaRPr lang="fi-FI" sz="1400" smtClean="0"/>
          </a:p>
          <a:p>
            <a:pPr eaLnBrk="1" hangingPunct="1">
              <a:lnSpc>
                <a:spcPct val="80000"/>
              </a:lnSpc>
              <a:buFont typeface="Wingdings" pitchFamily="2" charset="2"/>
              <a:buNone/>
            </a:pPr>
            <a:r>
              <a:rPr lang="fi-FI" sz="1400" smtClean="0"/>
              <a:t>Skill menyeluruh 	Sering dilatih 	Skill kurang me</a:t>
            </a:r>
            <a:r>
              <a:rPr lang="id-ID" sz="1400" smtClean="0"/>
              <a:t>nyeluruh</a:t>
            </a:r>
            <a:r>
              <a:rPr lang="fi-FI" sz="1400" smtClean="0"/>
              <a:t> Flexible operator  </a:t>
            </a:r>
            <a:endParaRPr lang="fi-FI" sz="1400" b="1" smtClean="0"/>
          </a:p>
          <a:p>
            <a:pPr eaLnBrk="1" hangingPunct="1">
              <a:lnSpc>
                <a:spcPct val="80000"/>
              </a:lnSpc>
              <a:buFont typeface="Wingdings" pitchFamily="2" charset="2"/>
              <a:buNone/>
            </a:pPr>
            <a:r>
              <a:rPr lang="fi-FI" sz="1400" b="1" smtClean="0"/>
              <a:t>4. Instruksi kerja: </a:t>
            </a:r>
            <a:endParaRPr lang="fi-FI" sz="1400" smtClean="0"/>
          </a:p>
          <a:p>
            <a:pPr eaLnBrk="1" hangingPunct="1">
              <a:lnSpc>
                <a:spcPct val="80000"/>
              </a:lnSpc>
              <a:buFont typeface="Wingdings" pitchFamily="2" charset="2"/>
              <a:buNone/>
            </a:pPr>
            <a:r>
              <a:rPr lang="fi-FI" sz="1400" smtClean="0"/>
              <a:t>Banyak karena 	operasi berulang 	sedikit karena 	banyak karena </a:t>
            </a:r>
            <a:endParaRPr lang="it-IT" sz="1400" smtClean="0"/>
          </a:p>
          <a:p>
            <a:pPr eaLnBrk="1" hangingPunct="1">
              <a:lnSpc>
                <a:spcPct val="80000"/>
              </a:lnSpc>
              <a:buFont typeface="Wingdings" pitchFamily="2" charset="2"/>
              <a:buNone/>
            </a:pPr>
            <a:r>
              <a:rPr lang="it-IT" sz="1400" smtClean="0"/>
              <a:t>Ada perubahan 	mengurangi latihan 	standardisasi 	sesuai order </a:t>
            </a:r>
            <a:endParaRPr lang="it-IT" sz="1400" b="1" smtClean="0"/>
          </a:p>
          <a:p>
            <a:pPr eaLnBrk="1" hangingPunct="1">
              <a:lnSpc>
                <a:spcPct val="80000"/>
              </a:lnSpc>
              <a:buFont typeface="Wingdings" pitchFamily="2" charset="2"/>
              <a:buNone/>
            </a:pPr>
            <a:r>
              <a:rPr lang="it-IT" sz="1400" b="1" smtClean="0"/>
              <a:t>5. Persediaan: </a:t>
            </a:r>
            <a:endParaRPr lang="it-IT" sz="1400" smtClean="0"/>
          </a:p>
          <a:p>
            <a:pPr eaLnBrk="1" hangingPunct="1">
              <a:lnSpc>
                <a:spcPct val="80000"/>
              </a:lnSpc>
              <a:buFont typeface="Wingdings" pitchFamily="2" charset="2"/>
              <a:buNone/>
            </a:pPr>
            <a:r>
              <a:rPr lang="it-IT" sz="1400" smtClean="0"/>
              <a:t>Bahan baku 	Konsep JIT 	Bahan baku, WIP 	Konsep JIT, Out- </a:t>
            </a:r>
            <a:endParaRPr lang="en-US" sz="1400" smtClean="0"/>
          </a:p>
          <a:p>
            <a:pPr eaLnBrk="1" hangingPunct="1">
              <a:lnSpc>
                <a:spcPct val="80000"/>
              </a:lnSpc>
              <a:buFont typeface="Wingdings" pitchFamily="2" charset="2"/>
              <a:buNone/>
            </a:pPr>
            <a:r>
              <a:rPr lang="en-US" sz="1400" smtClean="0"/>
              <a:t>Dan WIP 		Output sesuai 	rendah, Output 	put sesuai order </a:t>
            </a:r>
            <a:endParaRPr lang="fi-FI" sz="1400" smtClean="0"/>
          </a:p>
          <a:p>
            <a:pPr eaLnBrk="1" hangingPunct="1">
              <a:lnSpc>
                <a:spcPct val="80000"/>
              </a:lnSpc>
              <a:buFont typeface="Wingdings" pitchFamily="2" charset="2"/>
              <a:buNone/>
            </a:pPr>
            <a:r>
              <a:rPr lang="fi-FI" sz="1400" smtClean="0"/>
              <a:t>Tinggi, output 	peramalan 		untuk pesanan &amp; </a:t>
            </a:r>
            <a:endParaRPr lang="en-US" sz="1400" smtClean="0"/>
          </a:p>
          <a:p>
            <a:pPr eaLnBrk="1" hangingPunct="1">
              <a:lnSpc>
                <a:spcPct val="80000"/>
              </a:lnSpc>
              <a:buFont typeface="Wingdings" pitchFamily="2" charset="2"/>
              <a:buNone/>
            </a:pPr>
            <a:r>
              <a:rPr lang="en-US" sz="1400" smtClean="0"/>
              <a:t>Rendah 				disimpan </a:t>
            </a:r>
            <a:endParaRPr lang="en-US" sz="1400" b="1" smtClean="0"/>
          </a:p>
          <a:p>
            <a:pPr eaLnBrk="1" hangingPunct="1">
              <a:lnSpc>
                <a:spcPct val="80000"/>
              </a:lnSpc>
              <a:buFont typeface="Wingdings" pitchFamily="2" charset="2"/>
              <a:buNone/>
            </a:pPr>
            <a:r>
              <a:rPr lang="en-US" sz="1400" b="1" smtClean="0"/>
              <a:t>6. Throughput </a:t>
            </a:r>
            <a:endParaRPr lang="en-US" sz="1400" smtClean="0"/>
          </a:p>
          <a:p>
            <a:pPr eaLnBrk="1" hangingPunct="1">
              <a:lnSpc>
                <a:spcPct val="80000"/>
              </a:lnSpc>
              <a:buFont typeface="Wingdings" pitchFamily="2" charset="2"/>
              <a:buNone/>
            </a:pPr>
            <a:r>
              <a:rPr lang="en-US" sz="1400" smtClean="0"/>
              <a:t>Lambat 		dalam hitungan 	swiftly movement 	swiftly movement </a:t>
            </a:r>
          </a:p>
          <a:p>
            <a:pPr eaLnBrk="1" hangingPunct="1">
              <a:lnSpc>
                <a:spcPct val="80000"/>
              </a:lnSpc>
              <a:buFont typeface="Wingdings" pitchFamily="2" charset="2"/>
              <a:buNone/>
            </a:pPr>
            <a:r>
              <a:rPr lang="en-US" sz="1400" smtClean="0"/>
              <a:t>                                     Jam atau hari </a:t>
            </a:r>
            <a:endParaRPr lang="en-US" sz="1400" b="1" smtClean="0"/>
          </a:p>
          <a:p>
            <a:pPr eaLnBrk="1" hangingPunct="1">
              <a:lnSpc>
                <a:spcPct val="80000"/>
              </a:lnSpc>
              <a:buFont typeface="Wingdings" pitchFamily="2" charset="2"/>
              <a:buNone/>
            </a:pPr>
            <a:r>
              <a:rPr lang="en-US" sz="1400" b="1" smtClean="0"/>
              <a:t>7. Schedulling: </a:t>
            </a:r>
            <a:endParaRPr lang="en-US" sz="1400" smtClean="0"/>
          </a:p>
          <a:p>
            <a:pPr eaLnBrk="1" hangingPunct="1">
              <a:lnSpc>
                <a:spcPct val="80000"/>
              </a:lnSpc>
              <a:buFont typeface="Wingdings" pitchFamily="2" charset="2"/>
              <a:buNone/>
            </a:pPr>
            <a:r>
              <a:rPr lang="en-US" sz="1400" smtClean="0"/>
              <a:t>     Kompleks 	didasarkan varia- 	relative simple 	sophisticated meng </a:t>
            </a:r>
          </a:p>
          <a:p>
            <a:pPr eaLnBrk="1" hangingPunct="1">
              <a:lnSpc>
                <a:spcPct val="80000"/>
              </a:lnSpc>
              <a:buFont typeface="Wingdings" pitchFamily="2" charset="2"/>
              <a:buNone/>
            </a:pPr>
            <a:r>
              <a:rPr lang="en-US" sz="1400" smtClean="0"/>
              <a:t>                                      si modul 				akomodir order </a:t>
            </a:r>
          </a:p>
          <a:p>
            <a:pPr eaLnBrk="1" hangingPunct="1">
              <a:lnSpc>
                <a:spcPct val="80000"/>
              </a:lnSpc>
              <a:buFont typeface="Wingdings" pitchFamily="2" charset="2"/>
              <a:buNone/>
            </a:pPr>
            <a:r>
              <a:rPr lang="en-US" sz="1400" b="1" smtClean="0"/>
              <a:t>8. Biaya: </a:t>
            </a:r>
            <a:endParaRPr lang="en-US" sz="1400" smtClean="0"/>
          </a:p>
          <a:p>
            <a:pPr eaLnBrk="1" hangingPunct="1">
              <a:lnSpc>
                <a:spcPct val="80000"/>
              </a:lnSpc>
              <a:buFont typeface="Wingdings" pitchFamily="2" charset="2"/>
              <a:buNone/>
            </a:pPr>
            <a:r>
              <a:rPr lang="en-US" sz="1400" smtClean="0"/>
              <a:t>FC rendah 		FC fleksibel 	FC tinggi 		FC tinggi </a:t>
            </a:r>
          </a:p>
          <a:p>
            <a:pPr eaLnBrk="1" hangingPunct="1">
              <a:lnSpc>
                <a:spcPct val="80000"/>
              </a:lnSpc>
              <a:buFont typeface="Wingdings" pitchFamily="2" charset="2"/>
              <a:buNone/>
            </a:pPr>
            <a:r>
              <a:rPr lang="en-US" sz="1400" smtClean="0"/>
              <a:t>VC tinggi 				VC rendah 		VC harus rendah</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Number Placeholder 5"/>
          <p:cNvSpPr>
            <a:spLocks noGrp="1"/>
          </p:cNvSpPr>
          <p:nvPr>
            <p:ph type="sldNum" sz="quarter" idx="12"/>
          </p:nvPr>
        </p:nvSpPr>
        <p:spPr>
          <a:noFill/>
        </p:spPr>
        <p:txBody>
          <a:bodyPr/>
          <a:lstStyle/>
          <a:p>
            <a:fld id="{BDB4CAC9-A472-40C3-9063-3A7AE05F474C}" type="slidenum">
              <a:rPr lang="en-US" sz="1400" smtClean="0">
                <a:solidFill>
                  <a:srgbClr val="000000"/>
                </a:solidFill>
                <a:latin typeface="Tahoma" pitchFamily="34" charset="0"/>
              </a:rPr>
              <a:pPr/>
              <a:t>124</a:t>
            </a:fld>
            <a:endParaRPr lang="en-US" sz="1400" smtClean="0">
              <a:solidFill>
                <a:srgbClr val="000000"/>
              </a:solidFill>
              <a:latin typeface="Tahoma" pitchFamily="34" charset="0"/>
            </a:endParaRPr>
          </a:p>
        </p:txBody>
      </p:sp>
      <p:sp>
        <p:nvSpPr>
          <p:cNvPr id="169987" name="Rectangle 2"/>
          <p:cNvSpPr>
            <a:spLocks noGrp="1" noChangeArrowheads="1"/>
          </p:cNvSpPr>
          <p:nvPr>
            <p:ph type="title" idx="4294967295"/>
          </p:nvPr>
        </p:nvSpPr>
        <p:spPr>
          <a:xfrm>
            <a:off x="0" y="228600"/>
            <a:ext cx="7793038" cy="457200"/>
          </a:xfrm>
        </p:spPr>
        <p:txBody>
          <a:bodyPr/>
          <a:lstStyle/>
          <a:p>
            <a:pPr eaLnBrk="1" hangingPunct="1"/>
            <a:r>
              <a:rPr lang="en-US" sz="2000" b="1" smtClean="0"/>
              <a:t>C. ANALISIS DAN DESAIN PROSES</a:t>
            </a:r>
            <a:endParaRPr lang="en-US" smtClean="0"/>
          </a:p>
        </p:txBody>
      </p:sp>
      <p:sp>
        <p:nvSpPr>
          <p:cNvPr id="169988" name="Rectangle 3"/>
          <p:cNvSpPr>
            <a:spLocks noGrp="1" noChangeArrowheads="1"/>
          </p:cNvSpPr>
          <p:nvPr>
            <p:ph idx="4294967295"/>
          </p:nvPr>
        </p:nvSpPr>
        <p:spPr>
          <a:xfrm>
            <a:off x="1103313" y="762000"/>
            <a:ext cx="8040687" cy="5370513"/>
          </a:xfrm>
        </p:spPr>
        <p:txBody>
          <a:bodyPr/>
          <a:lstStyle/>
          <a:p>
            <a:pPr eaLnBrk="1" hangingPunct="1">
              <a:lnSpc>
                <a:spcPct val="80000"/>
              </a:lnSpc>
              <a:buFont typeface="Wingdings" pitchFamily="2" charset="2"/>
              <a:buNone/>
            </a:pPr>
            <a:r>
              <a:rPr lang="en-US" sz="1800" b="1" smtClean="0"/>
              <a:t>1. Diagram Alir (Flow Diagram) </a:t>
            </a:r>
            <a:endParaRPr lang="en-US" sz="1800" smtClean="0"/>
          </a:p>
          <a:p>
            <a:pPr eaLnBrk="1" hangingPunct="1">
              <a:lnSpc>
                <a:spcPct val="80000"/>
              </a:lnSpc>
            </a:pPr>
            <a:r>
              <a:rPr lang="en-US" sz="1800" smtClean="0"/>
              <a:t>Adalah sebuah gambar atau skema yang digunakan untuk menganalisa pergerakan orang atau bahan. </a:t>
            </a:r>
            <a:endParaRPr lang="en-US" sz="1800" b="1" smtClean="0"/>
          </a:p>
          <a:p>
            <a:pPr eaLnBrk="1" hangingPunct="1">
              <a:lnSpc>
                <a:spcPct val="80000"/>
              </a:lnSpc>
              <a:buFont typeface="Wingdings" pitchFamily="2" charset="2"/>
              <a:buNone/>
            </a:pPr>
            <a:r>
              <a:rPr lang="en-US" sz="1800" b="1" smtClean="0"/>
              <a:t>2. Pemetaan Fungsi Waktu (Time Function Mapping) </a:t>
            </a:r>
            <a:endParaRPr lang="en-US" sz="1800" smtClean="0"/>
          </a:p>
          <a:p>
            <a:pPr algn="just" eaLnBrk="1" hangingPunct="1">
              <a:lnSpc>
                <a:spcPct val="80000"/>
              </a:lnSpc>
            </a:pPr>
            <a:r>
              <a:rPr lang="en-US" sz="1800" smtClean="0"/>
              <a:t>Adalah sebuah diagram alir tetapi dengan waktu ditambahkan pada sumbu horizontal. Diagram ini disebut juga pemetaan proses (process mapping) atau pemetaan fungsi waktu (time-function mapping). </a:t>
            </a:r>
          </a:p>
          <a:p>
            <a:pPr algn="just" eaLnBrk="1" hangingPunct="1">
              <a:lnSpc>
                <a:spcPct val="80000"/>
              </a:lnSpc>
            </a:pPr>
            <a:r>
              <a:rPr lang="en-US" sz="1800" smtClean="0"/>
              <a:t>Tipe analisa ini menjadikan pemakai dapat mengidentifikasi dan menghilangkan pemborosan seperti langkah tambahan, pengulangan, keterlambatan yang tidak perlu. </a:t>
            </a:r>
            <a:endParaRPr lang="en-US" sz="1800" b="1" smtClean="0"/>
          </a:p>
          <a:p>
            <a:pPr eaLnBrk="1" hangingPunct="1">
              <a:lnSpc>
                <a:spcPct val="80000"/>
              </a:lnSpc>
              <a:buFont typeface="Wingdings" pitchFamily="2" charset="2"/>
              <a:buNone/>
            </a:pPr>
            <a:r>
              <a:rPr lang="en-US" sz="1800" b="1" smtClean="0"/>
              <a:t>3. Diagram Proses (Process Diagram) </a:t>
            </a:r>
            <a:endParaRPr lang="en-US" sz="1800" smtClean="0"/>
          </a:p>
          <a:p>
            <a:pPr algn="just" eaLnBrk="1" hangingPunct="1">
              <a:lnSpc>
                <a:spcPct val="80000"/>
              </a:lnSpc>
            </a:pPr>
            <a:r>
              <a:rPr lang="en-US" sz="1800" smtClean="0"/>
              <a:t>Adalah diagram yang menggunakan simbul, waktu, dan jarak untuk mendapatkan cara uang obyektif dan terstruktur dalam menganalisis dan mencatat aktifitas yang membentuk sebuah proses. Dengan mengidentifikasi semua operasi yang dapat menambah nilai dapat menetapkan nilai tambah total aktifitas. </a:t>
            </a:r>
            <a:endParaRPr lang="en-US" sz="1800" b="1" smtClean="0"/>
          </a:p>
          <a:p>
            <a:pPr eaLnBrk="1" hangingPunct="1">
              <a:lnSpc>
                <a:spcPct val="80000"/>
              </a:lnSpc>
              <a:buFont typeface="Wingdings" pitchFamily="2" charset="2"/>
              <a:buNone/>
            </a:pPr>
            <a:r>
              <a:rPr lang="en-US" sz="1800" b="1" smtClean="0"/>
              <a:t>4. Perencanaan Pelayanan (Service Planning) </a:t>
            </a:r>
            <a:endParaRPr lang="en-US" sz="1800" smtClean="0"/>
          </a:p>
          <a:p>
            <a:pPr algn="just" eaLnBrk="1" hangingPunct="1">
              <a:lnSpc>
                <a:spcPct val="80000"/>
              </a:lnSpc>
            </a:pPr>
            <a:r>
              <a:rPr lang="en-US" sz="1800" smtClean="0"/>
              <a:t>Merupakan teknik analisis proses yang memusatkanm perhatian pada konsumen dan interaksi penyedia layanan dengan konsumennya.Aktifitas yang dilakukan memberikan permasalahan manajemen yang berbeda untuk tiap aktifitas yang berlainan.</a:t>
            </a:r>
            <a:r>
              <a:rPr lang="en-US" sz="1600" smtClean="0"/>
              <a:t> </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Number Placeholder 6"/>
          <p:cNvSpPr>
            <a:spLocks noGrp="1"/>
          </p:cNvSpPr>
          <p:nvPr>
            <p:ph type="sldNum" sz="quarter" idx="12"/>
          </p:nvPr>
        </p:nvSpPr>
        <p:spPr>
          <a:noFill/>
        </p:spPr>
        <p:txBody>
          <a:bodyPr/>
          <a:lstStyle/>
          <a:p>
            <a:fld id="{26C4A3D1-7967-4223-8512-0C624587BDC5}" type="slidenum">
              <a:rPr lang="en-US" sz="1400" smtClean="0">
                <a:solidFill>
                  <a:srgbClr val="000000"/>
                </a:solidFill>
                <a:latin typeface="Tahoma" pitchFamily="34" charset="0"/>
              </a:rPr>
              <a:pPr/>
              <a:t>125</a:t>
            </a:fld>
            <a:endParaRPr lang="en-US" sz="1400" smtClean="0">
              <a:solidFill>
                <a:srgbClr val="000000"/>
              </a:solidFill>
              <a:latin typeface="Tahoma" pitchFamily="34" charset="0"/>
            </a:endParaRPr>
          </a:p>
        </p:txBody>
      </p:sp>
      <p:sp>
        <p:nvSpPr>
          <p:cNvPr id="171011" name="Rectangle 2"/>
          <p:cNvSpPr>
            <a:spLocks noGrp="1" noChangeArrowheads="1"/>
          </p:cNvSpPr>
          <p:nvPr>
            <p:ph type="title" idx="4294967295"/>
          </p:nvPr>
        </p:nvSpPr>
        <p:spPr>
          <a:xfrm>
            <a:off x="1350963" y="214313"/>
            <a:ext cx="7793037" cy="1462087"/>
          </a:xfrm>
        </p:spPr>
        <p:txBody>
          <a:bodyPr/>
          <a:lstStyle/>
          <a:p>
            <a:pPr eaLnBrk="1" hangingPunct="1"/>
            <a:r>
              <a:rPr lang="en-US" sz="2400" b="1" smtClean="0"/>
              <a:t>D. DESAIN PROSES PADA SEKTOR JASA</a:t>
            </a:r>
            <a:r>
              <a:rPr lang="en-US" smtClean="0"/>
              <a:t> </a:t>
            </a:r>
          </a:p>
        </p:txBody>
      </p:sp>
      <p:sp>
        <p:nvSpPr>
          <p:cNvPr id="171012" name="Rectangle 3"/>
          <p:cNvSpPr>
            <a:spLocks noGrp="1" noChangeArrowheads="1"/>
          </p:cNvSpPr>
          <p:nvPr>
            <p:ph type="body" sz="half" idx="4294967295"/>
          </p:nvPr>
        </p:nvSpPr>
        <p:spPr>
          <a:xfrm>
            <a:off x="2173288" y="2017713"/>
            <a:ext cx="6970712" cy="1258887"/>
          </a:xfrm>
        </p:spPr>
        <p:txBody>
          <a:bodyPr/>
          <a:lstStyle/>
          <a:p>
            <a:pPr eaLnBrk="1" hangingPunct="1">
              <a:lnSpc>
                <a:spcPct val="90000"/>
              </a:lnSpc>
            </a:pPr>
            <a:r>
              <a:rPr lang="en-US" sz="2000" b="1" smtClean="0"/>
              <a:t>1. Matriks Proses Jasa </a:t>
            </a:r>
            <a:endParaRPr lang="en-US" sz="2000" smtClean="0"/>
          </a:p>
          <a:p>
            <a:pPr eaLnBrk="1" hangingPunct="1">
              <a:lnSpc>
                <a:spcPct val="90000"/>
              </a:lnSpc>
            </a:pPr>
            <a:r>
              <a:rPr lang="en-US" sz="2000" smtClean="0"/>
              <a:t>Untuk memahami bagaimana manajer operasional mendisain proses jasa maka digunakan matriks proses disain dalam gambar berikut. </a:t>
            </a:r>
          </a:p>
        </p:txBody>
      </p:sp>
      <p:graphicFrame>
        <p:nvGraphicFramePr>
          <p:cNvPr id="17451" name="Group 43"/>
          <p:cNvGraphicFramePr>
            <a:graphicFrameLocks noGrp="1"/>
          </p:cNvGraphicFramePr>
          <p:nvPr>
            <p:ph sz="half" idx="4294967295"/>
          </p:nvPr>
        </p:nvGraphicFramePr>
        <p:xfrm>
          <a:off x="3695700" y="4267200"/>
          <a:ext cx="4572000" cy="838200"/>
        </p:xfrm>
        <a:graphic>
          <a:graphicData uri="http://schemas.openxmlformats.org/drawingml/2006/table">
            <a:tbl>
              <a:tblPr/>
              <a:tblGrid>
                <a:gridCol w="2239963">
                  <a:extLst>
                    <a:ext uri="{9D8B030D-6E8A-4147-A177-3AD203B41FA5}">
                      <a16:colId xmlns:a16="http://schemas.microsoft.com/office/drawing/2014/main" val="20000"/>
                    </a:ext>
                  </a:extLst>
                </a:gridCol>
                <a:gridCol w="2332037">
                  <a:extLst>
                    <a:ext uri="{9D8B030D-6E8A-4147-A177-3AD203B41FA5}">
                      <a16:colId xmlns:a16="http://schemas.microsoft.com/office/drawing/2014/main" val="20001"/>
                    </a:ext>
                  </a:extLst>
                </a:gridCol>
              </a:tblGrid>
              <a:tr h="36565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Times New Roman" pitchFamily="18" charset="0"/>
                        </a:rPr>
                        <a:t>Mass Service</a:t>
                      </a:r>
                      <a:endParaRPr kumimoji="0" lang="en-US" sz="1800" b="0" i="0" u="none" strike="noStrike" cap="none" normalizeH="0" baseline="0" dirty="0" smtClean="0">
                        <a:ln>
                          <a:noFill/>
                        </a:ln>
                        <a:solidFill>
                          <a:schemeClr val="tx1"/>
                        </a:solidFill>
                        <a:effectLst/>
                        <a:latin typeface="Arial" charset="0"/>
                      </a:endParaRPr>
                    </a:p>
                  </a:txBody>
                  <a:tcPr marT="45669" marB="4566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Profesional Service</a:t>
                      </a:r>
                      <a:endParaRPr kumimoji="0" lang="en-US" sz="1800" b="0" i="0" u="none" strike="noStrike" cap="none" normalizeH="0" baseline="0" smtClean="0">
                        <a:ln>
                          <a:noFill/>
                        </a:ln>
                        <a:solidFill>
                          <a:schemeClr val="tx1"/>
                        </a:solidFill>
                        <a:effectLst/>
                        <a:latin typeface="Arial" charset="0"/>
                      </a:endParaRPr>
                    </a:p>
                  </a:txBody>
                  <a:tcPr marT="45669" marB="4566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254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Service Factory</a:t>
                      </a:r>
                      <a:endParaRPr kumimoji="0" lang="en-US" sz="1800" b="0" i="0" u="none" strike="noStrike" cap="none" normalizeH="0" baseline="0" smtClean="0">
                        <a:ln>
                          <a:noFill/>
                        </a:ln>
                        <a:solidFill>
                          <a:schemeClr val="tx1"/>
                        </a:solidFill>
                        <a:effectLst/>
                        <a:latin typeface="Arial" charset="0"/>
                      </a:endParaRPr>
                    </a:p>
                  </a:txBody>
                  <a:tcPr marT="45669" marB="4566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Times New Roman" pitchFamily="18" charset="0"/>
                        </a:rPr>
                        <a:t>Service Shop</a:t>
                      </a:r>
                      <a:endParaRPr kumimoji="0" lang="en-US" sz="1800" b="0" i="0" u="none" strike="noStrike" cap="none" normalizeH="0" baseline="0" dirty="0" smtClean="0">
                        <a:ln>
                          <a:noFill/>
                        </a:ln>
                        <a:solidFill>
                          <a:schemeClr val="tx1"/>
                        </a:solidFill>
                        <a:effectLst/>
                        <a:latin typeface="Arial" charset="0"/>
                      </a:endParaRPr>
                    </a:p>
                  </a:txBody>
                  <a:tcPr marT="45669" marB="4566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71024" name="Text Box 35"/>
          <p:cNvSpPr txBox="1">
            <a:spLocks noChangeArrowheads="1"/>
          </p:cNvSpPr>
          <p:nvPr/>
        </p:nvSpPr>
        <p:spPr bwMode="auto">
          <a:xfrm>
            <a:off x="4343400" y="3352800"/>
            <a:ext cx="2743200" cy="366713"/>
          </a:xfrm>
          <a:prstGeom prst="rect">
            <a:avLst/>
          </a:prstGeom>
          <a:noFill/>
          <a:ln w="9525">
            <a:noFill/>
            <a:miter lim="800000"/>
            <a:headEnd/>
            <a:tailEnd/>
          </a:ln>
        </p:spPr>
        <p:txBody>
          <a:bodyPr>
            <a:spAutoFit/>
          </a:bodyPr>
          <a:lstStyle/>
          <a:p>
            <a:pPr>
              <a:spcBef>
                <a:spcPct val="50000"/>
              </a:spcBef>
            </a:pPr>
            <a:r>
              <a:rPr lang="en-US" sz="1800">
                <a:solidFill>
                  <a:srgbClr val="000000"/>
                </a:solidFill>
                <a:latin typeface="Tahoma" pitchFamily="34" charset="0"/>
              </a:rPr>
              <a:t>Degree of Customization</a:t>
            </a:r>
          </a:p>
        </p:txBody>
      </p:sp>
      <p:sp>
        <p:nvSpPr>
          <p:cNvPr id="171025" name="Text Box 36"/>
          <p:cNvSpPr txBox="1">
            <a:spLocks noChangeArrowheads="1"/>
          </p:cNvSpPr>
          <p:nvPr/>
        </p:nvSpPr>
        <p:spPr bwMode="auto">
          <a:xfrm>
            <a:off x="4038600" y="3810000"/>
            <a:ext cx="3886200" cy="366713"/>
          </a:xfrm>
          <a:prstGeom prst="rect">
            <a:avLst/>
          </a:prstGeom>
          <a:noFill/>
          <a:ln w="9525">
            <a:noFill/>
            <a:miter lim="800000"/>
            <a:headEnd/>
            <a:tailEnd/>
          </a:ln>
        </p:spPr>
        <p:txBody>
          <a:bodyPr>
            <a:spAutoFit/>
          </a:bodyPr>
          <a:lstStyle/>
          <a:p>
            <a:pPr>
              <a:spcBef>
                <a:spcPct val="50000"/>
              </a:spcBef>
            </a:pPr>
            <a:r>
              <a:rPr lang="en-US" sz="1800">
                <a:solidFill>
                  <a:srgbClr val="000000"/>
                </a:solidFill>
                <a:latin typeface="Tahoma" pitchFamily="34" charset="0"/>
              </a:rPr>
              <a:t>  Rendah		       Tinggi</a:t>
            </a:r>
          </a:p>
        </p:txBody>
      </p:sp>
      <p:sp>
        <p:nvSpPr>
          <p:cNvPr id="171026" name="Text Box 37"/>
          <p:cNvSpPr txBox="1">
            <a:spLocks noChangeArrowheads="1"/>
          </p:cNvSpPr>
          <p:nvPr/>
        </p:nvSpPr>
        <p:spPr bwMode="auto">
          <a:xfrm>
            <a:off x="1752600" y="3733800"/>
            <a:ext cx="1828800" cy="366713"/>
          </a:xfrm>
          <a:prstGeom prst="rect">
            <a:avLst/>
          </a:prstGeom>
          <a:noFill/>
          <a:ln w="9525">
            <a:noFill/>
            <a:miter lim="800000"/>
            <a:headEnd/>
            <a:tailEnd/>
          </a:ln>
        </p:spPr>
        <p:txBody>
          <a:bodyPr>
            <a:spAutoFit/>
          </a:bodyPr>
          <a:lstStyle/>
          <a:p>
            <a:pPr>
              <a:spcBef>
                <a:spcPct val="50000"/>
              </a:spcBef>
            </a:pPr>
            <a:r>
              <a:rPr lang="en-US" sz="1800">
                <a:solidFill>
                  <a:srgbClr val="000000"/>
                </a:solidFill>
                <a:latin typeface="Tahoma" pitchFamily="34" charset="0"/>
              </a:rPr>
              <a:t>Degree of Labor</a:t>
            </a:r>
          </a:p>
        </p:txBody>
      </p:sp>
      <p:sp>
        <p:nvSpPr>
          <p:cNvPr id="171027" name="Text Box 39"/>
          <p:cNvSpPr txBox="1">
            <a:spLocks noChangeArrowheads="1"/>
          </p:cNvSpPr>
          <p:nvPr/>
        </p:nvSpPr>
        <p:spPr bwMode="auto">
          <a:xfrm>
            <a:off x="2286000" y="4267200"/>
            <a:ext cx="1219200" cy="779463"/>
          </a:xfrm>
          <a:prstGeom prst="rect">
            <a:avLst/>
          </a:prstGeom>
          <a:noFill/>
          <a:ln w="9525">
            <a:noFill/>
            <a:miter lim="800000"/>
            <a:headEnd/>
            <a:tailEnd/>
          </a:ln>
        </p:spPr>
        <p:txBody>
          <a:bodyPr>
            <a:spAutoFit/>
          </a:bodyPr>
          <a:lstStyle/>
          <a:p>
            <a:pPr>
              <a:spcBef>
                <a:spcPct val="50000"/>
              </a:spcBef>
            </a:pPr>
            <a:r>
              <a:rPr lang="en-US" sz="1800">
                <a:solidFill>
                  <a:srgbClr val="000000"/>
                </a:solidFill>
                <a:latin typeface="Tahoma" pitchFamily="34" charset="0"/>
              </a:rPr>
              <a:t>Tinggi</a:t>
            </a:r>
          </a:p>
          <a:p>
            <a:pPr>
              <a:spcBef>
                <a:spcPct val="50000"/>
              </a:spcBef>
            </a:pPr>
            <a:r>
              <a:rPr lang="en-US" sz="1800">
                <a:solidFill>
                  <a:srgbClr val="000000"/>
                </a:solidFill>
                <a:latin typeface="Tahoma" pitchFamily="34" charset="0"/>
              </a:rPr>
              <a:t>Rendah</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Number Placeholder 5"/>
          <p:cNvSpPr>
            <a:spLocks noGrp="1"/>
          </p:cNvSpPr>
          <p:nvPr>
            <p:ph type="sldNum" sz="quarter" idx="12"/>
          </p:nvPr>
        </p:nvSpPr>
        <p:spPr>
          <a:noFill/>
        </p:spPr>
        <p:txBody>
          <a:bodyPr/>
          <a:lstStyle/>
          <a:p>
            <a:fld id="{42D6A3EC-1119-4DC4-857D-77A70D7E2B17}" type="slidenum">
              <a:rPr lang="en-US" sz="1400" smtClean="0">
                <a:solidFill>
                  <a:srgbClr val="000000"/>
                </a:solidFill>
                <a:latin typeface="Tahoma" pitchFamily="34" charset="0"/>
              </a:rPr>
              <a:pPr/>
              <a:t>126</a:t>
            </a:fld>
            <a:endParaRPr lang="en-US" sz="1400" smtClean="0">
              <a:solidFill>
                <a:srgbClr val="000000"/>
              </a:solidFill>
              <a:latin typeface="Tahoma" pitchFamily="34" charset="0"/>
            </a:endParaRPr>
          </a:p>
        </p:txBody>
      </p:sp>
      <p:sp>
        <p:nvSpPr>
          <p:cNvPr id="172035" name="Rectangle 2"/>
          <p:cNvSpPr>
            <a:spLocks noGrp="1" noChangeArrowheads="1"/>
          </p:cNvSpPr>
          <p:nvPr>
            <p:ph type="title" idx="4294967295"/>
          </p:nvPr>
        </p:nvSpPr>
        <p:spPr>
          <a:xfrm>
            <a:off x="0" y="381000"/>
            <a:ext cx="5943600" cy="547688"/>
          </a:xfrm>
        </p:spPr>
        <p:txBody>
          <a:bodyPr/>
          <a:lstStyle/>
          <a:p>
            <a:pPr eaLnBrk="1" hangingPunct="1"/>
            <a:r>
              <a:rPr lang="en-US" sz="2000" b="1" smtClean="0"/>
              <a:t>2. Strategi dan Teknik untuk meningkatkan </a:t>
            </a:r>
            <a:br>
              <a:rPr lang="en-US" sz="2000" b="1" smtClean="0"/>
            </a:br>
            <a:r>
              <a:rPr lang="en-US" sz="2000" b="1" smtClean="0"/>
              <a:t>     Produktifitas Jasa</a:t>
            </a:r>
            <a:endParaRPr lang="en-US" sz="4000" smtClean="0"/>
          </a:p>
        </p:txBody>
      </p:sp>
      <p:sp>
        <p:nvSpPr>
          <p:cNvPr id="172036" name="Rectangle 3"/>
          <p:cNvSpPr>
            <a:spLocks noGrp="1" noChangeArrowheads="1"/>
          </p:cNvSpPr>
          <p:nvPr>
            <p:ph idx="4294967295"/>
          </p:nvPr>
        </p:nvSpPr>
        <p:spPr>
          <a:xfrm>
            <a:off x="1027113" y="1143000"/>
            <a:ext cx="8116887" cy="4760913"/>
          </a:xfrm>
        </p:spPr>
        <p:txBody>
          <a:bodyPr/>
          <a:lstStyle/>
          <a:p>
            <a:pPr eaLnBrk="1" hangingPunct="1">
              <a:lnSpc>
                <a:spcPct val="80000"/>
              </a:lnSpc>
            </a:pPr>
            <a:endParaRPr lang="en-US" sz="1600" b="1" smtClean="0"/>
          </a:p>
          <a:p>
            <a:pPr eaLnBrk="1" hangingPunct="1">
              <a:lnSpc>
                <a:spcPct val="80000"/>
              </a:lnSpc>
            </a:pPr>
            <a:r>
              <a:rPr lang="en-US" sz="1600" b="1" smtClean="0"/>
              <a:t>Strategi 	             Teknik 			      Contoh </a:t>
            </a:r>
          </a:p>
          <a:p>
            <a:pPr eaLnBrk="1" hangingPunct="1">
              <a:lnSpc>
                <a:spcPct val="80000"/>
              </a:lnSpc>
            </a:pPr>
            <a:endParaRPr lang="sv-SE" sz="1600" smtClean="0"/>
          </a:p>
          <a:p>
            <a:pPr eaLnBrk="1" hangingPunct="1">
              <a:lnSpc>
                <a:spcPct val="80000"/>
              </a:lnSpc>
            </a:pPr>
            <a:r>
              <a:rPr lang="sv-SE" sz="1600" smtClean="0"/>
              <a:t>Separation 	Membuat struktur pelayanan 	     Nasabah bank ke loket sesuai            		</a:t>
            </a:r>
            <a:r>
              <a:rPr lang="fi-FI" sz="1600" smtClean="0"/>
              <a:t>sehingga konsumen mengetahui   transaksinya </a:t>
            </a:r>
          </a:p>
          <a:p>
            <a:pPr eaLnBrk="1" hangingPunct="1">
              <a:lnSpc>
                <a:spcPct val="80000"/>
              </a:lnSpc>
              <a:buFont typeface="Wingdings" pitchFamily="2" charset="2"/>
              <a:buNone/>
            </a:pPr>
            <a:r>
              <a:rPr lang="fi-FI" sz="1600" smtClean="0"/>
              <a:t>			harus kemana sesuai jasa yang </a:t>
            </a:r>
          </a:p>
          <a:p>
            <a:pPr eaLnBrk="1" hangingPunct="1">
              <a:lnSpc>
                <a:spcPct val="80000"/>
              </a:lnSpc>
              <a:buFont typeface="Wingdings" pitchFamily="2" charset="2"/>
              <a:buNone/>
            </a:pPr>
            <a:r>
              <a:rPr lang="fi-FI" sz="1600" smtClean="0"/>
              <a:t>			ditawarkan </a:t>
            </a:r>
          </a:p>
          <a:p>
            <a:pPr eaLnBrk="1" hangingPunct="1">
              <a:lnSpc>
                <a:spcPct val="80000"/>
              </a:lnSpc>
            </a:pPr>
            <a:r>
              <a:rPr lang="fi-FI" sz="1600" smtClean="0"/>
              <a:t>Self Service 	Swalayan sehingga konsumen      Supermarket, Departemen store </a:t>
            </a:r>
          </a:p>
          <a:p>
            <a:pPr eaLnBrk="1" hangingPunct="1">
              <a:lnSpc>
                <a:spcPct val="80000"/>
              </a:lnSpc>
              <a:buFont typeface="Wingdings" pitchFamily="2" charset="2"/>
              <a:buNone/>
            </a:pPr>
            <a:r>
              <a:rPr lang="fi-FI" sz="1600" smtClean="0"/>
              <a:t>			membandingkan dan evaluasi </a:t>
            </a:r>
          </a:p>
          <a:p>
            <a:pPr eaLnBrk="1" hangingPunct="1">
              <a:lnSpc>
                <a:spcPct val="80000"/>
              </a:lnSpc>
              <a:buFont typeface="Wingdings" pitchFamily="2" charset="2"/>
              <a:buNone/>
            </a:pPr>
            <a:r>
              <a:rPr lang="fi-FI" sz="1600" smtClean="0"/>
              <a:t>			sendiri </a:t>
            </a:r>
          </a:p>
          <a:p>
            <a:pPr eaLnBrk="1" hangingPunct="1">
              <a:lnSpc>
                <a:spcPct val="80000"/>
              </a:lnSpc>
            </a:pPr>
            <a:r>
              <a:rPr lang="fi-FI" sz="1600" smtClean="0"/>
              <a:t>Postponement 	Customizing di saat pengantaran  Menu restoran dibedakan saus </a:t>
            </a:r>
          </a:p>
          <a:p>
            <a:pPr eaLnBrk="1" hangingPunct="1">
              <a:lnSpc>
                <a:spcPct val="80000"/>
              </a:lnSpc>
              <a:buFont typeface="Wingdings" pitchFamily="2" charset="2"/>
              <a:buNone/>
            </a:pPr>
            <a:r>
              <a:rPr lang="fi-FI" sz="1600" smtClean="0"/>
              <a:t>			dan sentuhan akhir </a:t>
            </a:r>
          </a:p>
          <a:p>
            <a:pPr eaLnBrk="1" hangingPunct="1">
              <a:lnSpc>
                <a:spcPct val="80000"/>
              </a:lnSpc>
            </a:pPr>
            <a:r>
              <a:rPr lang="fi-FI" sz="1600" smtClean="0"/>
              <a:t>Focus 	Pembatasan penawaran 	     Pembatasan Menu Restoran </a:t>
            </a:r>
          </a:p>
          <a:p>
            <a:pPr eaLnBrk="1" hangingPunct="1">
              <a:lnSpc>
                <a:spcPct val="80000"/>
              </a:lnSpc>
            </a:pPr>
            <a:r>
              <a:rPr lang="fi-FI" sz="1600" smtClean="0"/>
              <a:t>Modules 	Pilihan jasa modul 		     Paket investasi, Peket makanan </a:t>
            </a:r>
            <a:endParaRPr lang="sv-SE" sz="1600" smtClean="0"/>
          </a:p>
          <a:p>
            <a:pPr eaLnBrk="1" hangingPunct="1">
              <a:lnSpc>
                <a:spcPct val="80000"/>
              </a:lnSpc>
            </a:pPr>
            <a:r>
              <a:rPr lang="sv-SE" sz="1600" smtClean="0"/>
              <a:t>Automation 	Memisahkan jasa yang dapat 	     ATM, Internet Banking </a:t>
            </a:r>
          </a:p>
          <a:p>
            <a:pPr eaLnBrk="1" hangingPunct="1">
              <a:lnSpc>
                <a:spcPct val="80000"/>
              </a:lnSpc>
              <a:buFont typeface="Wingdings" pitchFamily="2" charset="2"/>
              <a:buNone/>
            </a:pPr>
            <a:r>
              <a:rPr lang="sv-SE" sz="1600" smtClean="0"/>
              <a:t>			diotomatisasi </a:t>
            </a:r>
          </a:p>
          <a:p>
            <a:pPr eaLnBrk="1" hangingPunct="1">
              <a:lnSpc>
                <a:spcPct val="80000"/>
              </a:lnSpc>
            </a:pPr>
            <a:r>
              <a:rPr lang="sv-SE" sz="1600" smtClean="0"/>
              <a:t>Schedulling 	Penjadwalan karyawan yang 	     Jadwal penjualan tiket selang </a:t>
            </a:r>
          </a:p>
          <a:p>
            <a:pPr eaLnBrk="1" hangingPunct="1">
              <a:lnSpc>
                <a:spcPct val="80000"/>
              </a:lnSpc>
              <a:buFont typeface="Wingdings" pitchFamily="2" charset="2"/>
              <a:buNone/>
            </a:pPr>
            <a:r>
              <a:rPr lang="sv-SE" sz="1600" smtClean="0"/>
              <a:t>			tepat 			     waktu 15 menit di penerbangan </a:t>
            </a:r>
          </a:p>
          <a:p>
            <a:pPr eaLnBrk="1" hangingPunct="1">
              <a:lnSpc>
                <a:spcPct val="80000"/>
              </a:lnSpc>
            </a:pPr>
            <a:r>
              <a:rPr lang="sv-SE" sz="1600" smtClean="0"/>
              <a:t>Training 	Menjelaskan pilihan layanan 	     Konsultasi investasi</a:t>
            </a:r>
            <a:endParaRPr lang="en-US" sz="1600" smtClean="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Number Placeholder 5"/>
          <p:cNvSpPr>
            <a:spLocks noGrp="1"/>
          </p:cNvSpPr>
          <p:nvPr>
            <p:ph type="sldNum" sz="quarter" idx="12"/>
          </p:nvPr>
        </p:nvSpPr>
        <p:spPr>
          <a:noFill/>
        </p:spPr>
        <p:txBody>
          <a:bodyPr/>
          <a:lstStyle/>
          <a:p>
            <a:fld id="{2436FA3E-41B8-4F61-B27D-3CEA965CCCF1}" type="slidenum">
              <a:rPr lang="en-US" sz="1400" smtClean="0">
                <a:solidFill>
                  <a:srgbClr val="000000"/>
                </a:solidFill>
                <a:latin typeface="Tahoma" pitchFamily="34" charset="0"/>
              </a:rPr>
              <a:pPr/>
              <a:t>127</a:t>
            </a:fld>
            <a:endParaRPr lang="en-US" sz="1400" smtClean="0">
              <a:solidFill>
                <a:srgbClr val="000000"/>
              </a:solidFill>
              <a:latin typeface="Tahoma" pitchFamily="34" charset="0"/>
            </a:endParaRPr>
          </a:p>
        </p:txBody>
      </p:sp>
      <p:sp>
        <p:nvSpPr>
          <p:cNvPr id="173059" name="Rectangle 2"/>
          <p:cNvSpPr>
            <a:spLocks noGrp="1" noChangeArrowheads="1"/>
          </p:cNvSpPr>
          <p:nvPr>
            <p:ph type="title" idx="4294967295"/>
          </p:nvPr>
        </p:nvSpPr>
        <p:spPr>
          <a:xfrm>
            <a:off x="0" y="228600"/>
            <a:ext cx="8021638" cy="381000"/>
          </a:xfrm>
        </p:spPr>
        <p:txBody>
          <a:bodyPr/>
          <a:lstStyle/>
          <a:p>
            <a:pPr eaLnBrk="1" hangingPunct="1"/>
            <a:r>
              <a:rPr lang="sv-SE" sz="1800" b="1" smtClean="0"/>
              <a:t>E. PEMILIHAN ALAT DAN TEKNOLOGI</a:t>
            </a:r>
            <a:endParaRPr lang="en-US" sz="4000" smtClean="0"/>
          </a:p>
        </p:txBody>
      </p:sp>
      <p:sp>
        <p:nvSpPr>
          <p:cNvPr id="173060" name="Rectangle 3"/>
          <p:cNvSpPr>
            <a:spLocks noGrp="1" noChangeArrowheads="1"/>
          </p:cNvSpPr>
          <p:nvPr>
            <p:ph idx="4294967295"/>
          </p:nvPr>
        </p:nvSpPr>
        <p:spPr>
          <a:xfrm>
            <a:off x="646113" y="609600"/>
            <a:ext cx="8497887" cy="5522913"/>
          </a:xfrm>
        </p:spPr>
        <p:txBody>
          <a:bodyPr/>
          <a:lstStyle/>
          <a:p>
            <a:pPr algn="just" eaLnBrk="1" hangingPunct="1">
              <a:lnSpc>
                <a:spcPct val="80000"/>
              </a:lnSpc>
            </a:pPr>
            <a:r>
              <a:rPr lang="sv-SE" sz="2000" smtClean="0"/>
              <a:t>konsep Fleksibilitas yaitu kemampuan untuk merespon dengan sedikit pengorbanan waktu, biaya, nilai konsumen. Hal ini dapat diartikan peralatan yang digunakan bersifat modular, dapat dipindahkan dan murah.</a:t>
            </a:r>
          </a:p>
          <a:p>
            <a:pPr eaLnBrk="1" hangingPunct="1">
              <a:lnSpc>
                <a:spcPct val="80000"/>
              </a:lnSpc>
            </a:pPr>
            <a:endParaRPr lang="sv-SE" sz="800" smtClean="0"/>
          </a:p>
          <a:p>
            <a:pPr eaLnBrk="1" hangingPunct="1">
              <a:lnSpc>
                <a:spcPct val="80000"/>
              </a:lnSpc>
              <a:buFont typeface="Wingdings" pitchFamily="2" charset="2"/>
              <a:buNone/>
            </a:pPr>
            <a:r>
              <a:rPr lang="sv-SE" sz="2000" smtClean="0"/>
              <a:t> </a:t>
            </a:r>
            <a:r>
              <a:rPr lang="sv-SE" sz="2000" b="1" smtClean="0">
                <a:solidFill>
                  <a:srgbClr val="0033CC"/>
                </a:solidFill>
              </a:rPr>
              <a:t>1. Teknologi Produksi</a:t>
            </a:r>
            <a:r>
              <a:rPr lang="sv-SE" sz="2000" b="1" smtClean="0"/>
              <a:t> </a:t>
            </a:r>
            <a:endParaRPr lang="sv-SE" sz="2000" smtClean="0"/>
          </a:p>
          <a:p>
            <a:pPr algn="just" eaLnBrk="1" hangingPunct="1">
              <a:lnSpc>
                <a:spcPct val="80000"/>
              </a:lnSpc>
            </a:pPr>
            <a:r>
              <a:rPr lang="sv-SE" sz="2000" smtClean="0"/>
              <a:t>Perkembangan teknologi diperlukan untuk meningkatkan produktifitas dan dapat diterapkan disemua sektor yang menghasilkan barang maupun jasa. Dalam bahasan ini akan diperkenalkan sembilan area tenologi yaitu: </a:t>
            </a:r>
          </a:p>
          <a:p>
            <a:pPr eaLnBrk="1" hangingPunct="1">
              <a:lnSpc>
                <a:spcPct val="80000"/>
              </a:lnSpc>
              <a:buFont typeface="Wingdings" pitchFamily="2" charset="2"/>
              <a:buNone/>
            </a:pPr>
            <a:r>
              <a:rPr lang="sv-SE" sz="2000" b="1" smtClean="0"/>
              <a:t>a. Teknologi Mesin </a:t>
            </a:r>
            <a:endParaRPr lang="sv-SE" sz="2000" smtClean="0"/>
          </a:p>
          <a:p>
            <a:pPr algn="just" eaLnBrk="1" hangingPunct="1">
              <a:lnSpc>
                <a:spcPct val="80000"/>
              </a:lnSpc>
            </a:pPr>
            <a:r>
              <a:rPr lang="sv-SE" sz="2000" smtClean="0"/>
              <a:t>Dalam era komputerisasi, diciptakan cara pengendalian mesin yang baru dengan menggunakan CHIP computer seperti CNC (computer numerical control) yaitu permesinan yang memiliki computer dan memori sendiri. </a:t>
            </a:r>
            <a:endParaRPr lang="en-US" sz="2000" b="1" smtClean="0"/>
          </a:p>
          <a:p>
            <a:pPr eaLnBrk="1" hangingPunct="1">
              <a:lnSpc>
                <a:spcPct val="80000"/>
              </a:lnSpc>
              <a:buFont typeface="Wingdings" pitchFamily="2" charset="2"/>
              <a:buNone/>
            </a:pPr>
            <a:r>
              <a:rPr lang="en-US" sz="2000" b="1" smtClean="0"/>
              <a:t>b. AIS (</a:t>
            </a:r>
            <a:r>
              <a:rPr lang="en-US" sz="2000" smtClean="0"/>
              <a:t>A</a:t>
            </a:r>
            <a:r>
              <a:rPr lang="en-US" sz="2000" b="1" smtClean="0"/>
              <a:t>u</a:t>
            </a:r>
            <a:r>
              <a:rPr lang="en-US" sz="2000" smtClean="0"/>
              <a:t>tomatic Identification System)</a:t>
            </a:r>
          </a:p>
          <a:p>
            <a:pPr algn="just" eaLnBrk="1" hangingPunct="1">
              <a:lnSpc>
                <a:spcPct val="80000"/>
              </a:lnSpc>
            </a:pPr>
            <a:r>
              <a:rPr lang="en-US" sz="2000" smtClean="0"/>
              <a:t>Peralatan baru dari CNC hingga ATM (automatic teller machine) dikendalikan dengan sinyal elektronik digital. Pembuatan data secara digital dilakukan melalui komputerisasi diantaranya dengan AIS (automatic identification system) yang membantu memindahkan data menjadi bentuk elektronik yang mudah untuk dimanipulasi. </a:t>
            </a:r>
            <a:endParaRPr lang="nb-NO" sz="2000" b="1"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Number Placeholder 5"/>
          <p:cNvSpPr>
            <a:spLocks noGrp="1"/>
          </p:cNvSpPr>
          <p:nvPr>
            <p:ph type="sldNum" sz="quarter" idx="12"/>
          </p:nvPr>
        </p:nvSpPr>
        <p:spPr>
          <a:noFill/>
        </p:spPr>
        <p:txBody>
          <a:bodyPr/>
          <a:lstStyle/>
          <a:p>
            <a:fld id="{B2452E2D-D08F-4731-BB06-386E675AD3F0}" type="slidenum">
              <a:rPr lang="en-US" sz="1400" smtClean="0">
                <a:solidFill>
                  <a:srgbClr val="000000"/>
                </a:solidFill>
                <a:latin typeface="Tahoma" pitchFamily="34" charset="0"/>
              </a:rPr>
              <a:pPr/>
              <a:t>128</a:t>
            </a:fld>
            <a:endParaRPr lang="en-US" sz="1400" smtClean="0">
              <a:solidFill>
                <a:srgbClr val="000000"/>
              </a:solidFill>
              <a:latin typeface="Tahoma" pitchFamily="34" charset="0"/>
            </a:endParaRPr>
          </a:p>
        </p:txBody>
      </p:sp>
      <p:sp>
        <p:nvSpPr>
          <p:cNvPr id="174083" name="Rectangle 3"/>
          <p:cNvSpPr>
            <a:spLocks noGrp="1" noChangeArrowheads="1"/>
          </p:cNvSpPr>
          <p:nvPr>
            <p:ph idx="4294967295"/>
          </p:nvPr>
        </p:nvSpPr>
        <p:spPr>
          <a:xfrm>
            <a:off x="1103313" y="381000"/>
            <a:ext cx="8040687" cy="5751513"/>
          </a:xfrm>
        </p:spPr>
        <p:txBody>
          <a:bodyPr/>
          <a:lstStyle/>
          <a:p>
            <a:pPr eaLnBrk="1" hangingPunct="1">
              <a:lnSpc>
                <a:spcPct val="80000"/>
              </a:lnSpc>
              <a:buFont typeface="Wingdings" pitchFamily="2" charset="2"/>
              <a:buNone/>
            </a:pPr>
            <a:r>
              <a:rPr lang="nb-NO" sz="2000" b="1" smtClean="0"/>
              <a:t>c. Pengendalian Proses </a:t>
            </a:r>
            <a:endParaRPr lang="nb-NO" sz="2000" smtClean="0"/>
          </a:p>
          <a:p>
            <a:pPr eaLnBrk="1" hangingPunct="1">
              <a:lnSpc>
                <a:spcPct val="80000"/>
              </a:lnSpc>
            </a:pPr>
            <a:r>
              <a:rPr lang="nb-NO" sz="2000" smtClean="0"/>
              <a:t>Adalah penggunaan teknologi informasi untuk mengendalikan proses fisik. </a:t>
            </a:r>
          </a:p>
          <a:p>
            <a:pPr eaLnBrk="1" hangingPunct="1">
              <a:lnSpc>
                <a:spcPct val="80000"/>
              </a:lnSpc>
            </a:pPr>
            <a:endParaRPr lang="nb-NO" sz="800" b="1" smtClean="0"/>
          </a:p>
          <a:p>
            <a:pPr eaLnBrk="1" hangingPunct="1">
              <a:lnSpc>
                <a:spcPct val="80000"/>
              </a:lnSpc>
            </a:pPr>
            <a:endParaRPr lang="nb-NO" sz="800" b="1" smtClean="0"/>
          </a:p>
          <a:p>
            <a:pPr eaLnBrk="1" hangingPunct="1">
              <a:lnSpc>
                <a:spcPct val="80000"/>
              </a:lnSpc>
              <a:buFont typeface="Wingdings" pitchFamily="2" charset="2"/>
              <a:buNone/>
            </a:pPr>
            <a:r>
              <a:rPr lang="nb-NO" sz="2000" b="1" smtClean="0"/>
              <a:t>d. Robot </a:t>
            </a:r>
            <a:endParaRPr lang="nb-NO" sz="2000" smtClean="0"/>
          </a:p>
          <a:p>
            <a:pPr eaLnBrk="1" hangingPunct="1">
              <a:lnSpc>
                <a:spcPct val="80000"/>
              </a:lnSpc>
            </a:pPr>
            <a:r>
              <a:rPr lang="nb-NO" sz="2000" smtClean="0"/>
              <a:t>Adalah sebuah mesin yang fleksibel, memiliki kemampuan untuk mengganti tenaga manusia bekerja melalui syaraf ektronk yang menjalankan sejumlah motor dan saklar. </a:t>
            </a:r>
            <a:endParaRPr lang="nb-NO" sz="2000" b="1" smtClean="0"/>
          </a:p>
          <a:p>
            <a:pPr eaLnBrk="1" hangingPunct="1">
              <a:lnSpc>
                <a:spcPct val="80000"/>
              </a:lnSpc>
            </a:pPr>
            <a:endParaRPr lang="nb-NO" sz="800" b="1" smtClean="0"/>
          </a:p>
          <a:p>
            <a:pPr eaLnBrk="1" hangingPunct="1">
              <a:lnSpc>
                <a:spcPct val="80000"/>
              </a:lnSpc>
              <a:buFont typeface="Wingdings" pitchFamily="2" charset="2"/>
              <a:buNone/>
            </a:pPr>
            <a:r>
              <a:rPr lang="nb-NO" sz="2000" b="1" smtClean="0"/>
              <a:t>e. Sistem Visi </a:t>
            </a:r>
            <a:endParaRPr lang="nb-NO" sz="2000" smtClean="0"/>
          </a:p>
          <a:p>
            <a:pPr eaLnBrk="1" hangingPunct="1">
              <a:lnSpc>
                <a:spcPct val="80000"/>
              </a:lnSpc>
            </a:pPr>
            <a:r>
              <a:rPr lang="nb-NO" sz="2000" smtClean="0"/>
              <a:t>Adalah penggunaan kamera video dan teknologi dalam peran pemeriksaan. </a:t>
            </a:r>
            <a:endParaRPr lang="nb-NO" sz="2000" b="1" smtClean="0"/>
          </a:p>
          <a:p>
            <a:pPr eaLnBrk="1" hangingPunct="1">
              <a:lnSpc>
                <a:spcPct val="80000"/>
              </a:lnSpc>
            </a:pPr>
            <a:endParaRPr lang="nb-NO" sz="800" b="1" smtClean="0"/>
          </a:p>
          <a:p>
            <a:pPr eaLnBrk="1" hangingPunct="1">
              <a:lnSpc>
                <a:spcPct val="80000"/>
              </a:lnSpc>
              <a:buFont typeface="Wingdings" pitchFamily="2" charset="2"/>
              <a:buNone/>
            </a:pPr>
            <a:r>
              <a:rPr lang="nb-NO" sz="2000" b="1" smtClean="0"/>
              <a:t>f. ASRS (Automated Storage and Retrival System) </a:t>
            </a:r>
            <a:endParaRPr lang="nb-NO" sz="2000" smtClean="0"/>
          </a:p>
          <a:p>
            <a:pPr eaLnBrk="1" hangingPunct="1">
              <a:lnSpc>
                <a:spcPct val="80000"/>
              </a:lnSpc>
            </a:pPr>
            <a:r>
              <a:rPr lang="nb-NO" sz="2000" smtClean="0"/>
              <a:t>Adalah gudang yang dikendalikan computer yang menempatkan komponen secara otomatis dari dan menuju temmpat tertentu dalam gudang. </a:t>
            </a:r>
          </a:p>
          <a:p>
            <a:pPr eaLnBrk="1" hangingPunct="1">
              <a:lnSpc>
                <a:spcPct val="80000"/>
              </a:lnSpc>
            </a:pPr>
            <a:endParaRPr lang="en-US" sz="800" b="1" smtClean="0"/>
          </a:p>
          <a:p>
            <a:pPr eaLnBrk="1" hangingPunct="1">
              <a:lnSpc>
                <a:spcPct val="80000"/>
              </a:lnSpc>
              <a:buFont typeface="Wingdings" pitchFamily="2" charset="2"/>
              <a:buNone/>
            </a:pPr>
            <a:r>
              <a:rPr lang="en-US" sz="2000" b="1" smtClean="0"/>
              <a:t>g. AGV (Automated Guided Vehicle) </a:t>
            </a:r>
            <a:endParaRPr lang="en-US" sz="2000" smtClean="0"/>
          </a:p>
          <a:p>
            <a:pPr eaLnBrk="1" hangingPunct="1">
              <a:lnSpc>
                <a:spcPct val="80000"/>
              </a:lnSpc>
            </a:pPr>
            <a:r>
              <a:rPr lang="en-US" sz="2000" smtClean="0"/>
              <a:t>Adalah kereta yang dipandu dan dikendalikan secara elektronik yang digunakan untuk  memindahkan bahan. </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Number Placeholder 5"/>
          <p:cNvSpPr>
            <a:spLocks noGrp="1"/>
          </p:cNvSpPr>
          <p:nvPr>
            <p:ph type="sldNum" sz="quarter" idx="12"/>
          </p:nvPr>
        </p:nvSpPr>
        <p:spPr>
          <a:noFill/>
        </p:spPr>
        <p:txBody>
          <a:bodyPr/>
          <a:lstStyle/>
          <a:p>
            <a:fld id="{D9DE4B5E-E141-43ED-8ED4-67BD71BABB03}" type="slidenum">
              <a:rPr lang="en-US" sz="1400" smtClean="0">
                <a:solidFill>
                  <a:srgbClr val="000000"/>
                </a:solidFill>
                <a:latin typeface="Tahoma" pitchFamily="34" charset="0"/>
              </a:rPr>
              <a:pPr/>
              <a:t>129</a:t>
            </a:fld>
            <a:endParaRPr lang="en-US" sz="1400" smtClean="0">
              <a:solidFill>
                <a:srgbClr val="000000"/>
              </a:solidFill>
              <a:latin typeface="Tahoma" pitchFamily="34" charset="0"/>
            </a:endParaRPr>
          </a:p>
        </p:txBody>
      </p:sp>
      <p:sp>
        <p:nvSpPr>
          <p:cNvPr id="175107" name="Rectangle 3"/>
          <p:cNvSpPr>
            <a:spLocks noGrp="1" noChangeArrowheads="1"/>
          </p:cNvSpPr>
          <p:nvPr>
            <p:ph idx="4294967295"/>
          </p:nvPr>
        </p:nvSpPr>
        <p:spPr>
          <a:xfrm>
            <a:off x="1027113" y="381000"/>
            <a:ext cx="8116887" cy="5751513"/>
          </a:xfrm>
        </p:spPr>
        <p:txBody>
          <a:bodyPr/>
          <a:lstStyle/>
          <a:p>
            <a:pPr eaLnBrk="1" hangingPunct="1">
              <a:lnSpc>
                <a:spcPct val="80000"/>
              </a:lnSpc>
              <a:buFont typeface="Wingdings" pitchFamily="2" charset="2"/>
              <a:buNone/>
            </a:pPr>
            <a:r>
              <a:rPr lang="en-US" sz="1800" b="1" smtClean="0"/>
              <a:t>h. FMS (Flexible Manufacturing System) </a:t>
            </a:r>
            <a:endParaRPr lang="en-US" sz="1800" smtClean="0"/>
          </a:p>
          <a:p>
            <a:pPr algn="just" eaLnBrk="1" hangingPunct="1">
              <a:lnSpc>
                <a:spcPct val="80000"/>
              </a:lnSpc>
            </a:pPr>
            <a:r>
              <a:rPr lang="en-US" sz="1800" smtClean="0"/>
              <a:t>Adalah sebuah system yang menggunakan sebuah sel kerja otomatis yang dikendalikan oleh sinyal elektronik dari sebuah computer induk. </a:t>
            </a:r>
          </a:p>
          <a:p>
            <a:pPr eaLnBrk="1" hangingPunct="1">
              <a:lnSpc>
                <a:spcPct val="80000"/>
              </a:lnSpc>
              <a:buFont typeface="Wingdings" pitchFamily="2" charset="2"/>
              <a:buNone/>
            </a:pPr>
            <a:endParaRPr lang="en-US" sz="800" smtClean="0"/>
          </a:p>
          <a:p>
            <a:pPr eaLnBrk="1" hangingPunct="1">
              <a:lnSpc>
                <a:spcPct val="80000"/>
              </a:lnSpc>
              <a:buFont typeface="Wingdings" pitchFamily="2" charset="2"/>
              <a:buNone/>
            </a:pPr>
            <a:r>
              <a:rPr lang="en-US" sz="1800" smtClean="0"/>
              <a:t>Kelebihan dari FMS : </a:t>
            </a:r>
          </a:p>
          <a:p>
            <a:pPr eaLnBrk="1" hangingPunct="1">
              <a:lnSpc>
                <a:spcPct val="80000"/>
              </a:lnSpc>
            </a:pPr>
            <a:r>
              <a:rPr lang="en-US" sz="1800" smtClean="0"/>
              <a:t>- Meningkatkan pemanfaatan modal </a:t>
            </a:r>
          </a:p>
          <a:p>
            <a:pPr eaLnBrk="1" hangingPunct="1">
              <a:lnSpc>
                <a:spcPct val="80000"/>
              </a:lnSpc>
            </a:pPr>
            <a:r>
              <a:rPr lang="en-US" sz="1800" smtClean="0"/>
              <a:t>- Menurunkan biaya tenaga kerja langsung </a:t>
            </a:r>
            <a:endParaRPr lang="fi-FI" sz="1800" smtClean="0"/>
          </a:p>
          <a:p>
            <a:pPr eaLnBrk="1" hangingPunct="1">
              <a:lnSpc>
                <a:spcPct val="80000"/>
              </a:lnSpc>
            </a:pPr>
            <a:r>
              <a:rPr lang="fi-FI" sz="1800" smtClean="0"/>
              <a:t>- Mengurangi Persediaan </a:t>
            </a:r>
          </a:p>
          <a:p>
            <a:pPr eaLnBrk="1" hangingPunct="1">
              <a:lnSpc>
                <a:spcPct val="80000"/>
              </a:lnSpc>
            </a:pPr>
            <a:r>
              <a:rPr lang="fi-FI" sz="1800" smtClean="0"/>
              <a:t>- Kualitas menjadi konsisten </a:t>
            </a:r>
          </a:p>
          <a:p>
            <a:pPr eaLnBrk="1" hangingPunct="1">
              <a:lnSpc>
                <a:spcPct val="80000"/>
              </a:lnSpc>
              <a:buFont typeface="Wingdings" pitchFamily="2" charset="2"/>
              <a:buNone/>
            </a:pPr>
            <a:r>
              <a:rPr lang="fi-FI" sz="1800" smtClean="0"/>
              <a:t>Kekurangan FMS: </a:t>
            </a:r>
            <a:endParaRPr lang="sv-SE" sz="1800" smtClean="0"/>
          </a:p>
          <a:p>
            <a:pPr eaLnBrk="1" hangingPunct="1">
              <a:lnSpc>
                <a:spcPct val="80000"/>
              </a:lnSpc>
            </a:pPr>
            <a:r>
              <a:rPr lang="sv-SE" sz="1800" smtClean="0"/>
              <a:t>- Terbatasnya kemampuan pada perubahan produk </a:t>
            </a:r>
          </a:p>
          <a:p>
            <a:pPr eaLnBrk="1" hangingPunct="1">
              <a:lnSpc>
                <a:spcPct val="80000"/>
              </a:lnSpc>
            </a:pPr>
            <a:r>
              <a:rPr lang="sv-SE" sz="1800" smtClean="0"/>
              <a:t>- Perlu perencanaan dan modal besar </a:t>
            </a:r>
          </a:p>
          <a:p>
            <a:pPr eaLnBrk="1" hangingPunct="1">
              <a:lnSpc>
                <a:spcPct val="80000"/>
              </a:lnSpc>
            </a:pPr>
            <a:r>
              <a:rPr lang="sv-SE" sz="1800" smtClean="0"/>
              <a:t>- Membutuhkan persyaratan peralatan dan alat bantu. </a:t>
            </a:r>
            <a:endParaRPr lang="en-US" sz="1800" b="1" smtClean="0"/>
          </a:p>
          <a:p>
            <a:pPr eaLnBrk="1" hangingPunct="1">
              <a:lnSpc>
                <a:spcPct val="80000"/>
              </a:lnSpc>
            </a:pPr>
            <a:endParaRPr lang="en-US" sz="1800" b="1" smtClean="0"/>
          </a:p>
          <a:p>
            <a:pPr eaLnBrk="1" hangingPunct="1">
              <a:lnSpc>
                <a:spcPct val="80000"/>
              </a:lnSpc>
              <a:buFont typeface="Wingdings" pitchFamily="2" charset="2"/>
              <a:buNone/>
            </a:pPr>
            <a:r>
              <a:rPr lang="en-US" sz="1800" b="1" smtClean="0"/>
              <a:t>i. CIM (Computer Integrated Manufacturing) </a:t>
            </a:r>
            <a:endParaRPr lang="en-US" sz="1800" smtClean="0"/>
          </a:p>
          <a:p>
            <a:pPr algn="just" eaLnBrk="1" hangingPunct="1">
              <a:lnSpc>
                <a:spcPct val="80000"/>
              </a:lnSpc>
            </a:pPr>
            <a:r>
              <a:rPr lang="en-US" sz="1800" smtClean="0"/>
              <a:t>Adalah sebuah sistem manufaktur dimana CAD, FMS, pengendalian persediaan, gudang dan pengiriman dipadukan. </a:t>
            </a:r>
          </a:p>
          <a:p>
            <a:pPr algn="just" eaLnBrk="1" hangingPunct="1">
              <a:lnSpc>
                <a:spcPct val="80000"/>
              </a:lnSpc>
            </a:pPr>
            <a:r>
              <a:rPr lang="en-US" sz="1800" smtClean="0"/>
              <a:t>Merupakan perluasan dari FMS. FMS dan CIM mengurangi perbedaan antara produksi dengan volume rendah variasi tinggi dengan produksi dengan volume tinggi variasi rendah. </a:t>
            </a:r>
          </a:p>
          <a:p>
            <a:pPr algn="just" eaLnBrk="1" hangingPunct="1">
              <a:lnSpc>
                <a:spcPct val="80000"/>
              </a:lnSpc>
            </a:pPr>
            <a:r>
              <a:rPr lang="en-US" sz="1800" smtClean="0"/>
              <a:t>Teknologi Informasi menjadikan FMS dan CIM mengatasi meningkatnya variasi yang bersamaan dengan meningkatnya volume.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a:xfrm>
            <a:off x="457200" y="274638"/>
            <a:ext cx="8229600" cy="563562"/>
          </a:xfrm>
        </p:spPr>
        <p:txBody>
          <a:bodyPr/>
          <a:lstStyle/>
          <a:p>
            <a:pPr eaLnBrk="1" hangingPunct="1"/>
            <a:r>
              <a:rPr lang="en-US" sz="2500" b="1" smtClean="0">
                <a:solidFill>
                  <a:srgbClr val="C00000"/>
                </a:solidFill>
              </a:rPr>
              <a:t/>
            </a:r>
            <a:br>
              <a:rPr lang="en-US" sz="2500" b="1" smtClean="0">
                <a:solidFill>
                  <a:srgbClr val="C00000"/>
                </a:solidFill>
              </a:rPr>
            </a:br>
            <a:r>
              <a:rPr lang="en-US" sz="1900" b="1" smtClean="0">
                <a:solidFill>
                  <a:srgbClr val="C00000"/>
                </a:solidFill>
              </a:rPr>
              <a:t>SEJARAH LAHIRNYA </a:t>
            </a:r>
            <a:br>
              <a:rPr lang="en-US" sz="1900" b="1" smtClean="0">
                <a:solidFill>
                  <a:srgbClr val="C00000"/>
                </a:solidFill>
              </a:rPr>
            </a:br>
            <a:r>
              <a:rPr lang="en-US" sz="1900" b="1" smtClean="0">
                <a:solidFill>
                  <a:srgbClr val="C00000"/>
                </a:solidFill>
              </a:rPr>
              <a:t>KONSEP MANAJEMEN</a:t>
            </a:r>
            <a:r>
              <a:rPr lang="id-ID" sz="1900" b="1" smtClean="0">
                <a:solidFill>
                  <a:srgbClr val="C00000"/>
                </a:solidFill>
              </a:rPr>
              <a:t> </a:t>
            </a:r>
            <a:r>
              <a:rPr lang="en-US" sz="1900" b="1" smtClean="0">
                <a:solidFill>
                  <a:srgbClr val="C00000"/>
                </a:solidFill>
              </a:rPr>
              <a:t>OPERASIONAL</a:t>
            </a:r>
            <a:r>
              <a:rPr lang="en-US" sz="1900" smtClean="0">
                <a:solidFill>
                  <a:srgbClr val="C00000"/>
                </a:solidFill>
              </a:rPr>
              <a:t/>
            </a:r>
            <a:br>
              <a:rPr lang="en-US" sz="1900" smtClean="0">
                <a:solidFill>
                  <a:srgbClr val="C00000"/>
                </a:solidFill>
              </a:rPr>
            </a:br>
            <a:endParaRPr lang="en-US" sz="1900" smtClean="0">
              <a:solidFill>
                <a:srgbClr val="C00000"/>
              </a:solidFill>
            </a:endParaRPr>
          </a:p>
        </p:txBody>
      </p:sp>
      <p:sp>
        <p:nvSpPr>
          <p:cNvPr id="56323" name="Content Placeholder 2"/>
          <p:cNvSpPr>
            <a:spLocks noGrp="1"/>
          </p:cNvSpPr>
          <p:nvPr>
            <p:ph idx="4294967295"/>
          </p:nvPr>
        </p:nvSpPr>
        <p:spPr>
          <a:xfrm>
            <a:off x="457200" y="990600"/>
            <a:ext cx="8229600" cy="5562600"/>
          </a:xfrm>
        </p:spPr>
        <p:txBody>
          <a:bodyPr/>
          <a:lstStyle/>
          <a:p>
            <a:pPr eaLnBrk="1" hangingPunct="1">
              <a:buFont typeface="Wingdings" pitchFamily="2" charset="2"/>
              <a:buNone/>
            </a:pPr>
            <a:r>
              <a:rPr lang="en-US" sz="2000" smtClean="0"/>
              <a:t>     Secara singkat, beberapa contoh sumbangan para pemikir yang antara lain adalah: </a:t>
            </a:r>
          </a:p>
          <a:p>
            <a:pPr algn="just" eaLnBrk="1" hangingPunct="1"/>
            <a:r>
              <a:rPr lang="en-US" sz="2000" b="1" smtClean="0"/>
              <a:t>Ely Whitney</a:t>
            </a:r>
            <a:r>
              <a:rPr lang="en-US" sz="2000" smtClean="0"/>
              <a:t> (1800) adalah ahli manajemen yang mempopulerkan </a:t>
            </a:r>
            <a:r>
              <a:rPr lang="en-US" sz="2000" b="1" smtClean="0"/>
              <a:t>konsep standardisasi dan pengendalian mutu </a:t>
            </a:r>
            <a:r>
              <a:rPr lang="en-US" sz="2000" smtClean="0"/>
              <a:t>dengan menghasilkan produk yang dapat dibongkar pasang untuk jenis produk senjata yang dapat dijual dengan harga tinggi. </a:t>
            </a:r>
          </a:p>
          <a:p>
            <a:pPr eaLnBrk="1" hangingPunct="1"/>
            <a:r>
              <a:rPr lang="en-US" sz="2000" b="1" smtClean="0"/>
              <a:t> Frederick W. Taylor</a:t>
            </a:r>
            <a:r>
              <a:rPr lang="en-US" sz="2000" smtClean="0"/>
              <a:t> (1881) beliau dianggap sebagai </a:t>
            </a:r>
            <a:r>
              <a:rPr lang="en-US" sz="2000" b="1" smtClean="0"/>
              <a:t>bapak ilmu manajemen,</a:t>
            </a:r>
            <a:r>
              <a:rPr lang="en-US" sz="2000" smtClean="0"/>
              <a:t> yang memberikan kontribusi pada keyakinannya bahwa manajemen bisa menjadi lebih kuat dan agresif dengan cara memperbaiki </a:t>
            </a:r>
            <a:r>
              <a:rPr lang="en-US" sz="2000" b="1" smtClean="0"/>
              <a:t>metode kerja</a:t>
            </a:r>
            <a:r>
              <a:rPr lang="en-US" sz="2000" smtClean="0"/>
              <a:t>. </a:t>
            </a:r>
          </a:p>
          <a:p>
            <a:pPr algn="just" eaLnBrk="1" hangingPunct="1"/>
            <a:r>
              <a:rPr lang="en-US" sz="2000" b="1" smtClean="0"/>
              <a:t>Taylor </a:t>
            </a:r>
            <a:r>
              <a:rPr lang="en-US" sz="2000" smtClean="0"/>
              <a:t>dan mitra kerjanya, </a:t>
            </a:r>
            <a:r>
              <a:rPr lang="en-US" sz="2000" b="1" smtClean="0"/>
              <a:t>Henry L. Gantt</a:t>
            </a:r>
            <a:r>
              <a:rPr lang="en-US" sz="2000" smtClean="0"/>
              <a:t> serta </a:t>
            </a:r>
            <a:r>
              <a:rPr lang="en-US" sz="2000" b="1" smtClean="0"/>
              <a:t>Frank</a:t>
            </a:r>
            <a:r>
              <a:rPr lang="en-US" sz="2000" smtClean="0"/>
              <a:t> dan </a:t>
            </a:r>
            <a:r>
              <a:rPr lang="en-US" sz="2000" b="1" smtClean="0"/>
              <a:t>Lillian Gilberth</a:t>
            </a:r>
            <a:r>
              <a:rPr lang="en-US" sz="2000" smtClean="0"/>
              <a:t> termasuk yang pertama kali mencari cara yang </a:t>
            </a:r>
            <a:r>
              <a:rPr lang="en-US" sz="2000" b="1" smtClean="0"/>
              <a:t>sistematis</a:t>
            </a:r>
            <a:r>
              <a:rPr lang="en-US" sz="2000" smtClean="0"/>
              <a:t> dan terbaik untuk </a:t>
            </a:r>
            <a:r>
              <a:rPr lang="en-US" sz="2000" b="1" smtClean="0"/>
              <a:t>memproduksi. </a:t>
            </a:r>
          </a:p>
          <a:p>
            <a:pPr algn="just" eaLnBrk="1" hangingPunct="1"/>
            <a:r>
              <a:rPr lang="en-US" sz="2000" b="1" smtClean="0"/>
              <a:t>Henry Ford</a:t>
            </a:r>
            <a:r>
              <a:rPr lang="en-US" sz="2000" smtClean="0"/>
              <a:t> dan </a:t>
            </a:r>
            <a:r>
              <a:rPr lang="en-US" sz="2000" b="1" smtClean="0"/>
              <a:t>Charles Sorensen</a:t>
            </a:r>
            <a:r>
              <a:rPr lang="en-US" sz="2000" smtClean="0"/>
              <a:t> (1913) berhasil memadukan pengetahuan mereka akan komponen yang distandardisasi dengan lini produksi sehingga memberikan sumbangan penting tentang </a:t>
            </a:r>
            <a:r>
              <a:rPr lang="en-US" sz="2000" b="1" i="1" smtClean="0"/>
              <a:t>mail order</a:t>
            </a:r>
            <a:r>
              <a:rPr lang="en-US" sz="2000" i="1" smtClean="0"/>
              <a:t>. </a:t>
            </a:r>
            <a:endParaRPr lang="en-US" sz="2000" smtClean="0"/>
          </a:p>
          <a:p>
            <a:pPr eaLnBrk="1" hangingPunct="1">
              <a:buFont typeface="Wingdings" pitchFamily="2" charset="2"/>
              <a:buNone/>
            </a:pPr>
            <a:endParaRPr lang="en-US" sz="1800" smtClean="0"/>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23F1D60B-DB43-4D2D-B50A-103DC8164324}" type="slidenum">
              <a:rPr lang="en-US" sz="1200">
                <a:solidFill>
                  <a:schemeClr val="tx1">
                    <a:tint val="75000"/>
                  </a:schemeClr>
                </a:solidFill>
                <a:latin typeface="+mn-lt"/>
              </a:rPr>
              <a:pPr fontAlgn="auto">
                <a:spcBef>
                  <a:spcPts val="0"/>
                </a:spcBef>
                <a:spcAft>
                  <a:spcPts val="0"/>
                </a:spcAft>
                <a:defRPr/>
              </a:pPr>
              <a:t>13</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Number Placeholder 5"/>
          <p:cNvSpPr>
            <a:spLocks noGrp="1"/>
          </p:cNvSpPr>
          <p:nvPr>
            <p:ph type="sldNum" sz="quarter" idx="12"/>
          </p:nvPr>
        </p:nvSpPr>
        <p:spPr>
          <a:noFill/>
        </p:spPr>
        <p:txBody>
          <a:bodyPr/>
          <a:lstStyle/>
          <a:p>
            <a:fld id="{8CA1FD33-5439-41CC-85BE-BCCB71CFDFB2}" type="slidenum">
              <a:rPr lang="en-US" sz="1400" smtClean="0">
                <a:solidFill>
                  <a:srgbClr val="000000"/>
                </a:solidFill>
                <a:latin typeface="Tahoma" pitchFamily="34" charset="0"/>
              </a:rPr>
              <a:pPr/>
              <a:t>130</a:t>
            </a:fld>
            <a:endParaRPr lang="en-US" sz="1400" smtClean="0">
              <a:solidFill>
                <a:srgbClr val="000000"/>
              </a:solidFill>
              <a:latin typeface="Tahoma" pitchFamily="34" charset="0"/>
            </a:endParaRPr>
          </a:p>
        </p:txBody>
      </p:sp>
      <p:sp>
        <p:nvSpPr>
          <p:cNvPr id="176131" name="Rectangle 2"/>
          <p:cNvSpPr>
            <a:spLocks noGrp="1" noChangeArrowheads="1"/>
          </p:cNvSpPr>
          <p:nvPr>
            <p:ph type="title" idx="4294967295"/>
          </p:nvPr>
        </p:nvSpPr>
        <p:spPr>
          <a:xfrm>
            <a:off x="0" y="228600"/>
            <a:ext cx="4038600" cy="381000"/>
          </a:xfrm>
        </p:spPr>
        <p:txBody>
          <a:bodyPr/>
          <a:lstStyle/>
          <a:p>
            <a:pPr eaLnBrk="1" hangingPunct="1"/>
            <a:r>
              <a:rPr lang="en-US" sz="2000" b="1" smtClean="0"/>
              <a:t>2. Teknologi di sektor jasa</a:t>
            </a:r>
            <a:endParaRPr lang="en-US" sz="2000" smtClean="0"/>
          </a:p>
        </p:txBody>
      </p:sp>
      <p:sp>
        <p:nvSpPr>
          <p:cNvPr id="176132" name="Rectangle 3"/>
          <p:cNvSpPr>
            <a:spLocks noGrp="1" noChangeArrowheads="1"/>
          </p:cNvSpPr>
          <p:nvPr>
            <p:ph idx="4294967295"/>
          </p:nvPr>
        </p:nvSpPr>
        <p:spPr>
          <a:xfrm>
            <a:off x="950913" y="685800"/>
            <a:ext cx="8193087" cy="5446713"/>
          </a:xfrm>
        </p:spPr>
        <p:txBody>
          <a:bodyPr/>
          <a:lstStyle/>
          <a:p>
            <a:pPr algn="just" eaLnBrk="1" hangingPunct="1">
              <a:lnSpc>
                <a:spcPct val="80000"/>
              </a:lnSpc>
            </a:pPr>
            <a:r>
              <a:rPr lang="en-US" sz="2000" smtClean="0"/>
              <a:t>Perkembangan teknologi yang cepat juga terjadi di sektor jasa, yang menyangkut peralatan diagnosa elektronik pada bengkel mobil, peralatan kesehatan, sampai peralatan yang digunakan di bandara dalam jasa penerbangan.</a:t>
            </a:r>
            <a:r>
              <a:rPr lang="en-US" sz="1800" smtClean="0"/>
              <a:t> </a:t>
            </a:r>
            <a:r>
              <a:rPr lang="sv-SE" sz="1800" smtClean="0"/>
              <a:t> </a:t>
            </a:r>
            <a:endParaRPr lang="sv-SE" sz="1800" b="1" smtClean="0"/>
          </a:p>
          <a:p>
            <a:pPr eaLnBrk="1" hangingPunct="1">
              <a:lnSpc>
                <a:spcPct val="80000"/>
              </a:lnSpc>
              <a:buFont typeface="Wingdings" pitchFamily="2" charset="2"/>
              <a:buNone/>
            </a:pPr>
            <a:endParaRPr lang="sv-SE" sz="900" b="1" smtClean="0"/>
          </a:p>
          <a:p>
            <a:pPr eaLnBrk="1" hangingPunct="1">
              <a:lnSpc>
                <a:spcPct val="80000"/>
              </a:lnSpc>
              <a:buFont typeface="Wingdings" pitchFamily="2" charset="2"/>
              <a:buNone/>
            </a:pPr>
            <a:r>
              <a:rPr lang="sv-SE" sz="1800" b="1" smtClean="0"/>
              <a:t>Contoh-contoh dampak teknologi pada industri jasa </a:t>
            </a:r>
          </a:p>
          <a:p>
            <a:pPr eaLnBrk="1" hangingPunct="1">
              <a:lnSpc>
                <a:spcPct val="80000"/>
              </a:lnSpc>
            </a:pPr>
            <a:r>
              <a:rPr lang="sv-SE" sz="1800" b="1" smtClean="0"/>
              <a:t>Industri Jasa 		Contoh </a:t>
            </a:r>
            <a:endParaRPr lang="sv-SE" sz="1800" smtClean="0"/>
          </a:p>
          <a:p>
            <a:pPr algn="just" eaLnBrk="1" hangingPunct="1">
              <a:lnSpc>
                <a:spcPct val="80000"/>
              </a:lnSpc>
            </a:pPr>
            <a:r>
              <a:rPr lang="sv-SE" sz="1800" smtClean="0"/>
              <a:t>Jasa Keungan 		Kartu debit, transfer via ATM, transaksi saham via 			internet </a:t>
            </a:r>
          </a:p>
          <a:p>
            <a:pPr algn="just" eaLnBrk="1" hangingPunct="1">
              <a:lnSpc>
                <a:spcPct val="80000"/>
              </a:lnSpc>
            </a:pPr>
            <a:r>
              <a:rPr lang="sv-SE" sz="1800" smtClean="0"/>
              <a:t>Pendidikan 		Majalah elektronik, jurnal online </a:t>
            </a:r>
          </a:p>
          <a:p>
            <a:pPr algn="just" eaLnBrk="1" hangingPunct="1">
              <a:lnSpc>
                <a:spcPct val="80000"/>
              </a:lnSpc>
            </a:pPr>
            <a:r>
              <a:rPr lang="sv-SE" sz="1800" smtClean="0"/>
              <a:t>Layanan umum 	Truk sampah otomatis, scanner bom, surat optikal, </a:t>
            </a:r>
          </a:p>
          <a:p>
            <a:pPr algn="just" eaLnBrk="1" hangingPunct="1">
              <a:lnSpc>
                <a:spcPct val="80000"/>
              </a:lnSpc>
            </a:pPr>
            <a:r>
              <a:rPr lang="sv-SE" sz="1800" smtClean="0"/>
              <a:t>Restoran 		Pesanan ke dapur via nirkabel, robot penjagal </a:t>
            </a:r>
          </a:p>
          <a:p>
            <a:pPr algn="just" eaLnBrk="1" hangingPunct="1">
              <a:lnSpc>
                <a:spcPct val="80000"/>
              </a:lnSpc>
            </a:pPr>
            <a:r>
              <a:rPr lang="sv-SE" sz="1800" smtClean="0"/>
              <a:t>Komunikasi 		TV interaktif, Penerbitan elektronik </a:t>
            </a:r>
          </a:p>
          <a:p>
            <a:pPr algn="just" eaLnBrk="1" hangingPunct="1">
              <a:lnSpc>
                <a:spcPct val="80000"/>
              </a:lnSpc>
            </a:pPr>
            <a:r>
              <a:rPr lang="sv-SE" sz="1800" smtClean="0"/>
              <a:t>Hotel 		Sistim penguncian elektronik, pendaftaran 				elektronik </a:t>
            </a:r>
            <a:endParaRPr lang="it-IT" sz="1800" smtClean="0"/>
          </a:p>
          <a:p>
            <a:pPr algn="just" eaLnBrk="1" hangingPunct="1">
              <a:lnSpc>
                <a:spcPct val="80000"/>
              </a:lnSpc>
            </a:pPr>
            <a:r>
              <a:rPr lang="it-IT" sz="1800" smtClean="0"/>
              <a:t>Perdagangan grosir/ 	Terminal POS, e-commerce, data dengan barcode </a:t>
            </a:r>
            <a:endParaRPr lang="sv-SE" sz="1800" smtClean="0"/>
          </a:p>
          <a:p>
            <a:pPr algn="just" eaLnBrk="1" hangingPunct="1">
              <a:lnSpc>
                <a:spcPct val="80000"/>
              </a:lnSpc>
              <a:buFont typeface="Wingdings" pitchFamily="2" charset="2"/>
              <a:buNone/>
            </a:pPr>
            <a:r>
              <a:rPr lang="sv-SE" sz="1800" smtClean="0"/>
              <a:t>	Eceran 		komunikasi elektronik antara took dengan suplier </a:t>
            </a:r>
          </a:p>
          <a:p>
            <a:pPr algn="just" eaLnBrk="1" hangingPunct="1">
              <a:lnSpc>
                <a:spcPct val="80000"/>
              </a:lnSpc>
            </a:pPr>
            <a:r>
              <a:rPr lang="sv-SE" sz="1800" smtClean="0"/>
              <a:t>Transportasi 		Loket tol otomatis, system navigasi dipandu satelit </a:t>
            </a:r>
          </a:p>
          <a:p>
            <a:pPr algn="just" eaLnBrk="1" hangingPunct="1">
              <a:lnSpc>
                <a:spcPct val="80000"/>
              </a:lnSpc>
            </a:pPr>
            <a:r>
              <a:rPr lang="sv-SE" sz="1800" smtClean="0"/>
              <a:t>Kesehatan 		Sistem informasi kesahatan on line, system 				pengawasan pasien secara online </a:t>
            </a:r>
          </a:p>
          <a:p>
            <a:pPr algn="just" eaLnBrk="1" hangingPunct="1">
              <a:lnSpc>
                <a:spcPct val="80000"/>
              </a:lnSpc>
            </a:pPr>
            <a:r>
              <a:rPr lang="sv-SE" sz="1800" smtClean="0"/>
              <a:t>Penerbangan 		Perjalanan tanpa tiket, penjadwalan, </a:t>
            </a:r>
            <a:endParaRPr lang="en-US" sz="1800"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Number Placeholder 5"/>
          <p:cNvSpPr>
            <a:spLocks noGrp="1"/>
          </p:cNvSpPr>
          <p:nvPr>
            <p:ph type="sldNum" sz="quarter" idx="12"/>
          </p:nvPr>
        </p:nvSpPr>
        <p:spPr>
          <a:noFill/>
        </p:spPr>
        <p:txBody>
          <a:bodyPr/>
          <a:lstStyle/>
          <a:p>
            <a:fld id="{11E4AC6F-49DA-4034-919E-B5D53F1782DE}" type="slidenum">
              <a:rPr lang="en-US" sz="1400" smtClean="0">
                <a:solidFill>
                  <a:srgbClr val="000000"/>
                </a:solidFill>
                <a:latin typeface="Tahoma" pitchFamily="34" charset="0"/>
              </a:rPr>
              <a:pPr/>
              <a:t>131</a:t>
            </a:fld>
            <a:endParaRPr lang="en-US" sz="1400" smtClean="0">
              <a:solidFill>
                <a:srgbClr val="000000"/>
              </a:solidFill>
              <a:latin typeface="Tahoma" pitchFamily="34" charset="0"/>
            </a:endParaRPr>
          </a:p>
        </p:txBody>
      </p:sp>
      <p:sp>
        <p:nvSpPr>
          <p:cNvPr id="177155" name="Rectangle 2"/>
          <p:cNvSpPr>
            <a:spLocks noGrp="1" noChangeArrowheads="1"/>
          </p:cNvSpPr>
          <p:nvPr>
            <p:ph type="title" idx="4294967295"/>
          </p:nvPr>
        </p:nvSpPr>
        <p:spPr>
          <a:xfrm>
            <a:off x="1350963" y="914400"/>
            <a:ext cx="7793037" cy="533400"/>
          </a:xfrm>
        </p:spPr>
        <p:txBody>
          <a:bodyPr/>
          <a:lstStyle/>
          <a:p>
            <a:pPr eaLnBrk="1" hangingPunct="1"/>
            <a:r>
              <a:rPr lang="sv-SE" sz="2000" b="1" smtClean="0"/>
              <a:t>F. PROSES REENGINEERING</a:t>
            </a:r>
            <a:endParaRPr lang="en-US" smtClean="0"/>
          </a:p>
        </p:txBody>
      </p:sp>
      <p:sp>
        <p:nvSpPr>
          <p:cNvPr id="177156" name="Rectangle 3"/>
          <p:cNvSpPr>
            <a:spLocks noGrp="1" noChangeArrowheads="1"/>
          </p:cNvSpPr>
          <p:nvPr>
            <p:ph idx="4294967295"/>
          </p:nvPr>
        </p:nvSpPr>
        <p:spPr>
          <a:xfrm>
            <a:off x="950913" y="1752600"/>
            <a:ext cx="8193087" cy="4379913"/>
          </a:xfrm>
        </p:spPr>
        <p:txBody>
          <a:bodyPr/>
          <a:lstStyle/>
          <a:p>
            <a:pPr algn="just" eaLnBrk="1" hangingPunct="1">
              <a:lnSpc>
                <a:spcPct val="80000"/>
              </a:lnSpc>
            </a:pPr>
            <a:endParaRPr lang="sv-SE" sz="800" smtClean="0"/>
          </a:p>
          <a:p>
            <a:pPr algn="just" eaLnBrk="1" hangingPunct="1">
              <a:lnSpc>
                <a:spcPct val="80000"/>
              </a:lnSpc>
            </a:pPr>
            <a:r>
              <a:rPr lang="sv-SE" sz="2000" smtClean="0"/>
              <a:t>Adalah proses pemikiran kembali dan mendisain ulang proses bisnis secara radikal untuk membawa peningkatan kinerja secara radikal. </a:t>
            </a:r>
          </a:p>
          <a:p>
            <a:pPr algn="just" eaLnBrk="1" hangingPunct="1">
              <a:lnSpc>
                <a:spcPct val="80000"/>
              </a:lnSpc>
            </a:pPr>
            <a:endParaRPr lang="sv-SE" sz="800" smtClean="0"/>
          </a:p>
          <a:p>
            <a:pPr algn="just" eaLnBrk="1" hangingPunct="1">
              <a:lnSpc>
                <a:spcPct val="80000"/>
              </a:lnSpc>
            </a:pPr>
            <a:r>
              <a:rPr lang="sv-SE" sz="2000" smtClean="0"/>
              <a:t>Hal ini dilakukan karena kedinamisan yang ada dimana konsumen, teknologi, maupun bauran produk berubah. </a:t>
            </a:r>
          </a:p>
          <a:p>
            <a:pPr algn="just" eaLnBrk="1" hangingPunct="1">
              <a:lnSpc>
                <a:spcPct val="80000"/>
              </a:lnSpc>
            </a:pPr>
            <a:endParaRPr lang="sv-SE" sz="800" smtClean="0"/>
          </a:p>
          <a:p>
            <a:pPr algn="just" eaLnBrk="1" hangingPunct="1">
              <a:lnSpc>
                <a:spcPct val="80000"/>
              </a:lnSpc>
            </a:pPr>
            <a:r>
              <a:rPr lang="sv-SE" sz="2000" smtClean="0"/>
              <a:t>Proses Reengineering yang efektif tergantung pada evaluasi ulang tujuan proses dan mendata ulang asumsi yang digunakan, ini dapat berjalan apabila proses dasar dan tujuannya dikaji ulang. </a:t>
            </a:r>
          </a:p>
          <a:p>
            <a:pPr algn="just" eaLnBrk="1" hangingPunct="1">
              <a:lnSpc>
                <a:spcPct val="80000"/>
              </a:lnSpc>
            </a:pPr>
            <a:endParaRPr lang="sv-SE" sz="800" smtClean="0"/>
          </a:p>
          <a:p>
            <a:pPr algn="just" eaLnBrk="1" hangingPunct="1">
              <a:lnSpc>
                <a:spcPct val="80000"/>
              </a:lnSpc>
            </a:pPr>
            <a:r>
              <a:rPr lang="sv-SE" sz="2000" smtClean="0"/>
              <a:t>Proses Reenginering juga memusatkan perhatian pada aktifitas yang mempunyai fungsi bersilang. Karena manajer sering bertanggung jawab pada fungsi “khusus” aktifitas yang melintas dari satu fungsi ke fungsi lain dapat diabaikan. </a:t>
            </a:r>
          </a:p>
          <a:p>
            <a:pPr algn="just" eaLnBrk="1" hangingPunct="1">
              <a:lnSpc>
                <a:spcPct val="80000"/>
              </a:lnSpc>
            </a:pPr>
            <a:endParaRPr lang="sv-SE" sz="900" smtClean="0"/>
          </a:p>
          <a:p>
            <a:pPr algn="just" eaLnBrk="1" hangingPunct="1">
              <a:lnSpc>
                <a:spcPct val="80000"/>
              </a:lnSpc>
            </a:pPr>
            <a:r>
              <a:rPr lang="sv-SE" sz="2000" smtClean="0"/>
              <a:t>Yang penting proses ini memusatkan perhatian pada perbaikan  dalam hal biaya, waktu dan nilai konsumen.</a:t>
            </a:r>
            <a:endParaRPr lang="en-US" sz="2000"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Number Placeholder 5"/>
          <p:cNvSpPr>
            <a:spLocks noGrp="1"/>
          </p:cNvSpPr>
          <p:nvPr>
            <p:ph type="sldNum" sz="quarter" idx="12"/>
          </p:nvPr>
        </p:nvSpPr>
        <p:spPr>
          <a:noFill/>
        </p:spPr>
        <p:txBody>
          <a:bodyPr/>
          <a:lstStyle/>
          <a:p>
            <a:fld id="{C91973FA-1A27-475D-9B37-19C80828B37F}" type="slidenum">
              <a:rPr lang="en-US" sz="1400" smtClean="0">
                <a:solidFill>
                  <a:srgbClr val="000000"/>
                </a:solidFill>
                <a:latin typeface="Tahoma" pitchFamily="34" charset="0"/>
              </a:rPr>
              <a:pPr/>
              <a:t>132</a:t>
            </a:fld>
            <a:endParaRPr lang="en-US" sz="1400" smtClean="0">
              <a:solidFill>
                <a:srgbClr val="000000"/>
              </a:solidFill>
              <a:latin typeface="Tahoma" pitchFamily="34" charset="0"/>
            </a:endParaRPr>
          </a:p>
        </p:txBody>
      </p:sp>
      <p:sp>
        <p:nvSpPr>
          <p:cNvPr id="178179" name="Rectangle 2"/>
          <p:cNvSpPr>
            <a:spLocks noGrp="1" noChangeArrowheads="1"/>
          </p:cNvSpPr>
          <p:nvPr>
            <p:ph type="title" idx="4294967295"/>
          </p:nvPr>
        </p:nvSpPr>
        <p:spPr>
          <a:xfrm>
            <a:off x="0" y="1066800"/>
            <a:ext cx="4724400" cy="533400"/>
          </a:xfrm>
        </p:spPr>
        <p:txBody>
          <a:bodyPr/>
          <a:lstStyle/>
          <a:p>
            <a:pPr eaLnBrk="1" hangingPunct="1"/>
            <a:r>
              <a:rPr lang="fi-FI" sz="2800" b="1" i="1" smtClean="0"/>
              <a:t>Perencanaan Kapasitas</a:t>
            </a:r>
            <a:endParaRPr lang="en-US" sz="2800" b="1" i="1" smtClean="0"/>
          </a:p>
        </p:txBody>
      </p:sp>
      <p:sp>
        <p:nvSpPr>
          <p:cNvPr id="178180" name="Rectangle 3"/>
          <p:cNvSpPr>
            <a:spLocks noGrp="1" noChangeArrowheads="1"/>
          </p:cNvSpPr>
          <p:nvPr>
            <p:ph idx="4294967295"/>
          </p:nvPr>
        </p:nvSpPr>
        <p:spPr>
          <a:xfrm>
            <a:off x="990600" y="1981200"/>
            <a:ext cx="8153400" cy="4114800"/>
          </a:xfrm>
        </p:spPr>
        <p:txBody>
          <a:bodyPr/>
          <a:lstStyle/>
          <a:p>
            <a:pPr eaLnBrk="1" hangingPunct="1">
              <a:lnSpc>
                <a:spcPct val="80000"/>
              </a:lnSpc>
              <a:buFont typeface="Wingdings" pitchFamily="2" charset="2"/>
              <a:buNone/>
            </a:pPr>
            <a:r>
              <a:rPr lang="fi-FI" sz="2000" b="1" smtClean="0"/>
              <a:t>KAPASITAS </a:t>
            </a:r>
            <a:endParaRPr lang="fi-FI" sz="2000" smtClean="0"/>
          </a:p>
          <a:p>
            <a:pPr algn="just" eaLnBrk="1" hangingPunct="1">
              <a:lnSpc>
                <a:spcPct val="80000"/>
              </a:lnSpc>
            </a:pPr>
            <a:r>
              <a:rPr lang="fi-FI" sz="2000" smtClean="0"/>
              <a:t>Kapasitas dapat diartikan sebagai hasil produksi atau jumlah unit yang dapat ditahan, diterima, disimpan atau diproduksi oleh sebuah fasilitas dalam suatu periode waktu tertentu. </a:t>
            </a:r>
          </a:p>
          <a:p>
            <a:pPr algn="just" eaLnBrk="1" hangingPunct="1">
              <a:lnSpc>
                <a:spcPct val="80000"/>
              </a:lnSpc>
              <a:buFont typeface="Wingdings" pitchFamily="2" charset="2"/>
              <a:buNone/>
            </a:pPr>
            <a:endParaRPr lang="fi-FI" sz="2000" smtClean="0"/>
          </a:p>
          <a:p>
            <a:pPr algn="just" eaLnBrk="1" hangingPunct="1">
              <a:lnSpc>
                <a:spcPct val="80000"/>
              </a:lnSpc>
              <a:buFont typeface="Wingdings" pitchFamily="2" charset="2"/>
              <a:buNone/>
            </a:pPr>
            <a:r>
              <a:rPr lang="fi-FI" sz="2000" smtClean="0"/>
              <a:t>Menurut pembagian </a:t>
            </a:r>
            <a:r>
              <a:rPr lang="fi-FI" sz="2000" b="1" i="1" smtClean="0"/>
              <a:t>waktu</a:t>
            </a:r>
            <a:r>
              <a:rPr lang="fi-FI" sz="2000" smtClean="0"/>
              <a:t>, kapasitas dibedakan :</a:t>
            </a:r>
          </a:p>
          <a:p>
            <a:pPr algn="just" eaLnBrk="1" hangingPunct="1">
              <a:lnSpc>
                <a:spcPct val="80000"/>
              </a:lnSpc>
            </a:pPr>
            <a:r>
              <a:rPr lang="fi-FI" sz="2000" b="1" smtClean="0">
                <a:solidFill>
                  <a:schemeClr val="folHlink"/>
                </a:solidFill>
              </a:rPr>
              <a:t>Kapasitas jangka panjang</a:t>
            </a:r>
            <a:r>
              <a:rPr lang="fi-FI" sz="2000" smtClean="0"/>
              <a:t> dengan durasi lebih dari 1 tahun, merupakan fungsi penambahan fasilitas dan peralatan yang dimiliki. </a:t>
            </a:r>
          </a:p>
          <a:p>
            <a:pPr algn="just" eaLnBrk="1" hangingPunct="1">
              <a:lnSpc>
                <a:spcPct val="80000"/>
              </a:lnSpc>
            </a:pPr>
            <a:r>
              <a:rPr lang="fi-FI" sz="2000" b="1" smtClean="0">
                <a:solidFill>
                  <a:schemeClr val="folHlink"/>
                </a:solidFill>
              </a:rPr>
              <a:t>Kapasitas jangka menengah</a:t>
            </a:r>
            <a:r>
              <a:rPr lang="fi-FI" sz="2000" smtClean="0"/>
              <a:t> dengan durasi 3 hingga kurang dari 1 tahun, yang dapat dengan menambahkan peralatan, karyawan, jumlah shift, subkontrak juga persediaan. </a:t>
            </a:r>
          </a:p>
          <a:p>
            <a:pPr algn="just" eaLnBrk="1" hangingPunct="1">
              <a:lnSpc>
                <a:spcPct val="80000"/>
              </a:lnSpc>
            </a:pPr>
            <a:r>
              <a:rPr lang="fi-FI" sz="2000" b="1" smtClean="0">
                <a:solidFill>
                  <a:schemeClr val="folHlink"/>
                </a:solidFill>
              </a:rPr>
              <a:t>Kapasitas jangka pendek</a:t>
            </a:r>
            <a:r>
              <a:rPr lang="fi-FI" sz="2000" smtClean="0"/>
              <a:t> biasanya sampai dengan 3 bulan, biasanya sulit diubah sehingga menggunakan kapasitas yang sudah ada. </a:t>
            </a:r>
            <a:endParaRPr lang="en-US" sz="2000" smtClean="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Number Placeholder 5"/>
          <p:cNvSpPr>
            <a:spLocks noGrp="1"/>
          </p:cNvSpPr>
          <p:nvPr>
            <p:ph type="sldNum" sz="quarter" idx="12"/>
          </p:nvPr>
        </p:nvSpPr>
        <p:spPr>
          <a:noFill/>
        </p:spPr>
        <p:txBody>
          <a:bodyPr/>
          <a:lstStyle/>
          <a:p>
            <a:fld id="{DEB377BC-D7AA-4FE6-838E-B3C843A8BE11}" type="slidenum">
              <a:rPr lang="en-US" sz="1400" smtClean="0">
                <a:solidFill>
                  <a:srgbClr val="000000"/>
                </a:solidFill>
                <a:latin typeface="Tahoma" pitchFamily="34" charset="0"/>
              </a:rPr>
              <a:pPr/>
              <a:t>133</a:t>
            </a:fld>
            <a:endParaRPr lang="en-US" sz="1400" smtClean="0">
              <a:solidFill>
                <a:srgbClr val="000000"/>
              </a:solidFill>
              <a:latin typeface="Tahoma" pitchFamily="34" charset="0"/>
            </a:endParaRPr>
          </a:p>
        </p:txBody>
      </p:sp>
      <p:sp>
        <p:nvSpPr>
          <p:cNvPr id="179203" name="Rectangle 3"/>
          <p:cNvSpPr>
            <a:spLocks noGrp="1" noChangeArrowheads="1"/>
          </p:cNvSpPr>
          <p:nvPr>
            <p:ph idx="4294967295"/>
          </p:nvPr>
        </p:nvSpPr>
        <p:spPr>
          <a:xfrm>
            <a:off x="950913" y="457200"/>
            <a:ext cx="8193087" cy="5675313"/>
          </a:xfrm>
        </p:spPr>
        <p:txBody>
          <a:bodyPr/>
          <a:lstStyle/>
          <a:p>
            <a:pPr eaLnBrk="1" hangingPunct="1">
              <a:lnSpc>
                <a:spcPct val="80000"/>
              </a:lnSpc>
            </a:pPr>
            <a:r>
              <a:rPr lang="fi-FI" sz="2400" b="1" smtClean="0"/>
              <a:t>Kapasitas Desain </a:t>
            </a:r>
            <a:endParaRPr lang="fi-FI" sz="2400" smtClean="0"/>
          </a:p>
          <a:p>
            <a:pPr algn="just" eaLnBrk="1" hangingPunct="1">
              <a:lnSpc>
                <a:spcPct val="80000"/>
              </a:lnSpc>
            </a:pPr>
            <a:r>
              <a:rPr lang="fi-FI" sz="2000" smtClean="0"/>
              <a:t>Adalah output maksimum system secara teoritis dalam suatu periode waktu tertentu, biasanya dinyatakan dalam satu tingkatan tertentu seperti jumlah yang diproduksi per minggu, per bulan, per tahun. </a:t>
            </a:r>
          </a:p>
          <a:p>
            <a:pPr algn="just" eaLnBrk="1" hangingPunct="1">
              <a:lnSpc>
                <a:spcPct val="80000"/>
              </a:lnSpc>
            </a:pPr>
            <a:endParaRPr lang="fi-FI" sz="2000" smtClean="0"/>
          </a:p>
          <a:p>
            <a:pPr algn="just" eaLnBrk="1" hangingPunct="1">
              <a:lnSpc>
                <a:spcPct val="80000"/>
              </a:lnSpc>
            </a:pPr>
            <a:r>
              <a:rPr lang="fi-FI" sz="2000" smtClean="0"/>
              <a:t>Sebagian besar organisasi beroperasi dibawah kapasitas desain sekitar 82 % karena kesadaran bahwa operasi dapat lebih efisien bila sumber daya tidak digunakan sampai batas maksimum</a:t>
            </a:r>
            <a:r>
              <a:rPr lang="fi-FI" sz="2400" smtClean="0"/>
              <a:t>.</a:t>
            </a:r>
            <a:endParaRPr lang="fi-FI" sz="2400" b="1" smtClean="0"/>
          </a:p>
          <a:p>
            <a:pPr algn="just" eaLnBrk="1" hangingPunct="1">
              <a:lnSpc>
                <a:spcPct val="80000"/>
              </a:lnSpc>
              <a:buFont typeface="Wingdings" pitchFamily="2" charset="2"/>
              <a:buNone/>
            </a:pPr>
            <a:endParaRPr lang="fi-FI" sz="800" b="1" smtClean="0"/>
          </a:p>
          <a:p>
            <a:pPr algn="just" eaLnBrk="1" hangingPunct="1">
              <a:lnSpc>
                <a:spcPct val="80000"/>
              </a:lnSpc>
            </a:pPr>
            <a:r>
              <a:rPr lang="fi-FI" sz="2400" b="1" smtClean="0"/>
              <a:t>Kapasitas Efektif </a:t>
            </a:r>
            <a:endParaRPr lang="fi-FI" sz="2400" smtClean="0"/>
          </a:p>
          <a:p>
            <a:pPr algn="just" eaLnBrk="1" hangingPunct="1">
              <a:lnSpc>
                <a:spcPct val="80000"/>
              </a:lnSpc>
            </a:pPr>
            <a:r>
              <a:rPr lang="fi-FI" sz="2000" smtClean="0"/>
              <a:t>Adalah kapasitas yang diharapkan dapat dicapai oleh sebuah perusahaan dengan bauran produk, metode penjadwalan, pemeliharaan, dan standar kualitas yang diberikan. </a:t>
            </a:r>
          </a:p>
          <a:p>
            <a:pPr algn="just" eaLnBrk="1" hangingPunct="1">
              <a:lnSpc>
                <a:spcPct val="80000"/>
              </a:lnSpc>
            </a:pPr>
            <a:r>
              <a:rPr lang="fi-FI" sz="2000" smtClean="0"/>
              <a:t>Dua pengukuran kinerja system adalah </a:t>
            </a:r>
            <a:r>
              <a:rPr lang="fi-FI" sz="2000" b="1" i="1" smtClean="0"/>
              <a:t>Utilisasi </a:t>
            </a:r>
            <a:r>
              <a:rPr lang="fi-FI" sz="2000" smtClean="0"/>
              <a:t>yaitu persentase kapasitas desain yang sesungguhnya telah dicapai, serta </a:t>
            </a:r>
            <a:r>
              <a:rPr lang="fi-FI" sz="2000" b="1" i="1" smtClean="0"/>
              <a:t>Efisiensi</a:t>
            </a:r>
            <a:r>
              <a:rPr lang="fi-FI" sz="2000" smtClean="0"/>
              <a:t> yaitu persentase kapasitas efektif yang sesunguhnya telah dicapai </a:t>
            </a:r>
            <a:endParaRPr lang="en-US" sz="2000" smtClean="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Number Placeholder 5"/>
          <p:cNvSpPr>
            <a:spLocks noGrp="1"/>
          </p:cNvSpPr>
          <p:nvPr>
            <p:ph type="sldNum" sz="quarter" idx="12"/>
          </p:nvPr>
        </p:nvSpPr>
        <p:spPr>
          <a:noFill/>
        </p:spPr>
        <p:txBody>
          <a:bodyPr/>
          <a:lstStyle/>
          <a:p>
            <a:fld id="{EE3A4D63-088C-4310-99E3-394C2E434DE6}" type="slidenum">
              <a:rPr lang="en-US" sz="1400" smtClean="0">
                <a:solidFill>
                  <a:srgbClr val="000000"/>
                </a:solidFill>
                <a:latin typeface="Tahoma" pitchFamily="34" charset="0"/>
              </a:rPr>
              <a:pPr/>
              <a:t>134</a:t>
            </a:fld>
            <a:endParaRPr lang="en-US" sz="1400" smtClean="0">
              <a:solidFill>
                <a:srgbClr val="000000"/>
              </a:solidFill>
              <a:latin typeface="Tahoma" pitchFamily="34" charset="0"/>
            </a:endParaRPr>
          </a:p>
        </p:txBody>
      </p:sp>
      <p:sp>
        <p:nvSpPr>
          <p:cNvPr id="180227" name="Rectangle 2"/>
          <p:cNvSpPr>
            <a:spLocks noGrp="1" noChangeArrowheads="1"/>
          </p:cNvSpPr>
          <p:nvPr>
            <p:ph type="title" idx="4294967295"/>
          </p:nvPr>
        </p:nvSpPr>
        <p:spPr>
          <a:xfrm>
            <a:off x="1350963" y="381000"/>
            <a:ext cx="7793037" cy="533400"/>
          </a:xfrm>
        </p:spPr>
        <p:txBody>
          <a:bodyPr/>
          <a:lstStyle/>
          <a:p>
            <a:pPr eaLnBrk="1" hangingPunct="1"/>
            <a:r>
              <a:rPr lang="fi-FI" sz="2000" b="1" smtClean="0"/>
              <a:t>PERTIMBANGAN KAPASITAS</a:t>
            </a:r>
            <a:r>
              <a:rPr lang="fi-FI" sz="4000" smtClean="0"/>
              <a:t> </a:t>
            </a:r>
            <a:endParaRPr lang="en-US" sz="4000" smtClean="0"/>
          </a:p>
        </p:txBody>
      </p:sp>
      <p:sp>
        <p:nvSpPr>
          <p:cNvPr id="180228" name="Rectangle 3"/>
          <p:cNvSpPr>
            <a:spLocks noGrp="1" noChangeArrowheads="1"/>
          </p:cNvSpPr>
          <p:nvPr>
            <p:ph idx="4294967295"/>
          </p:nvPr>
        </p:nvSpPr>
        <p:spPr>
          <a:xfrm>
            <a:off x="798513" y="1066800"/>
            <a:ext cx="8345487" cy="5065713"/>
          </a:xfrm>
        </p:spPr>
        <p:txBody>
          <a:bodyPr/>
          <a:lstStyle/>
          <a:p>
            <a:pPr eaLnBrk="1" hangingPunct="1">
              <a:lnSpc>
                <a:spcPct val="80000"/>
              </a:lnSpc>
            </a:pPr>
            <a:r>
              <a:rPr lang="fi-FI" sz="2000" smtClean="0"/>
              <a:t>Ada 4 pertimbangan khusus untuk integrasi strategi dan investasi berkaitan dengan kapasitas yaitu : </a:t>
            </a:r>
          </a:p>
          <a:p>
            <a:pPr eaLnBrk="1" hangingPunct="1">
              <a:lnSpc>
                <a:spcPct val="80000"/>
              </a:lnSpc>
              <a:buFont typeface="Wingdings" pitchFamily="2" charset="2"/>
              <a:buNone/>
            </a:pPr>
            <a:endParaRPr lang="fi-FI" sz="2000" smtClean="0"/>
          </a:p>
          <a:p>
            <a:pPr eaLnBrk="1" hangingPunct="1">
              <a:lnSpc>
                <a:spcPct val="80000"/>
              </a:lnSpc>
              <a:buFont typeface="Wingdings" pitchFamily="2" charset="2"/>
              <a:buNone/>
            </a:pPr>
            <a:r>
              <a:rPr lang="fi-FI" sz="2000" smtClean="0"/>
              <a:t>1. </a:t>
            </a:r>
            <a:r>
              <a:rPr lang="fi-FI" sz="2000" b="1" smtClean="0">
                <a:solidFill>
                  <a:schemeClr val="folHlink"/>
                </a:solidFill>
              </a:rPr>
              <a:t>Peramalan permintaan harus akurat.</a:t>
            </a:r>
            <a:r>
              <a:rPr lang="fi-FI" sz="2000" b="1" smtClean="0"/>
              <a:t> </a:t>
            </a:r>
          </a:p>
          <a:p>
            <a:pPr algn="just" eaLnBrk="1" hangingPunct="1">
              <a:lnSpc>
                <a:spcPct val="80000"/>
              </a:lnSpc>
            </a:pPr>
            <a:r>
              <a:rPr lang="fi-FI" sz="2000" smtClean="0"/>
              <a:t>Sebuah peramalan yang akurat merupakan hal paling utama bagi keputusan kapasitas, manajemen harus mengetahui produk mana yang sedang ditambahkan dan mana yang sedang dihentikan , begitu juga volume yang diharapkan. </a:t>
            </a:r>
          </a:p>
          <a:p>
            <a:pPr algn="just" eaLnBrk="1" hangingPunct="1">
              <a:lnSpc>
                <a:spcPct val="80000"/>
              </a:lnSpc>
              <a:buFont typeface="Wingdings" pitchFamily="2" charset="2"/>
              <a:buNone/>
            </a:pPr>
            <a:r>
              <a:rPr lang="fi-FI" sz="2000" smtClean="0"/>
              <a:t>2. </a:t>
            </a:r>
            <a:r>
              <a:rPr lang="fi-FI" sz="2000" b="1" smtClean="0">
                <a:solidFill>
                  <a:schemeClr val="folHlink"/>
                </a:solidFill>
              </a:rPr>
              <a:t>Memahami teknologi dan peningkatan kapasitas.</a:t>
            </a:r>
            <a:r>
              <a:rPr lang="fi-FI" sz="2000" smtClean="0"/>
              <a:t> </a:t>
            </a:r>
          </a:p>
          <a:p>
            <a:pPr algn="just" eaLnBrk="1" hangingPunct="1">
              <a:lnSpc>
                <a:spcPct val="80000"/>
              </a:lnSpc>
            </a:pPr>
            <a:r>
              <a:rPr lang="fi-FI" sz="2000" smtClean="0"/>
              <a:t>Volume ditentukan dengan peninjauan ulang pada beberapa alternative saja dan teknologi juga ikut menentukan kapasitas. </a:t>
            </a:r>
          </a:p>
          <a:p>
            <a:pPr algn="just" eaLnBrk="1" hangingPunct="1">
              <a:lnSpc>
                <a:spcPct val="80000"/>
              </a:lnSpc>
              <a:buFont typeface="Wingdings" pitchFamily="2" charset="2"/>
              <a:buNone/>
            </a:pPr>
            <a:r>
              <a:rPr lang="fi-FI" sz="2000" smtClean="0"/>
              <a:t>3. </a:t>
            </a:r>
            <a:r>
              <a:rPr lang="fi-FI" sz="2000" b="1" smtClean="0">
                <a:solidFill>
                  <a:schemeClr val="folHlink"/>
                </a:solidFill>
              </a:rPr>
              <a:t>Menentukan tingkat operasi yang optimum (volume)</a:t>
            </a:r>
            <a:r>
              <a:rPr lang="fi-FI" sz="2000" smtClean="0">
                <a:solidFill>
                  <a:schemeClr val="folHlink"/>
                </a:solidFill>
              </a:rPr>
              <a:t> </a:t>
            </a:r>
          </a:p>
          <a:p>
            <a:pPr algn="just" eaLnBrk="1" hangingPunct="1">
              <a:lnSpc>
                <a:spcPct val="80000"/>
              </a:lnSpc>
            </a:pPr>
            <a:r>
              <a:rPr lang="fi-FI" sz="2000" smtClean="0"/>
              <a:t>Sering ditentukan dengan istilah skala ekonomis dan disekonomis. </a:t>
            </a:r>
          </a:p>
          <a:p>
            <a:pPr algn="just" eaLnBrk="1" hangingPunct="1">
              <a:lnSpc>
                <a:spcPct val="80000"/>
              </a:lnSpc>
              <a:buFont typeface="Wingdings" pitchFamily="2" charset="2"/>
              <a:buNone/>
            </a:pPr>
            <a:r>
              <a:rPr lang="fi-FI" sz="2000" smtClean="0"/>
              <a:t>4. </a:t>
            </a:r>
            <a:r>
              <a:rPr lang="fi-FI" sz="2000" b="1" smtClean="0">
                <a:solidFill>
                  <a:schemeClr val="folHlink"/>
                </a:solidFill>
              </a:rPr>
              <a:t>Membangun untuk perubahan </a:t>
            </a:r>
          </a:p>
          <a:p>
            <a:pPr algn="just" eaLnBrk="1" hangingPunct="1">
              <a:lnSpc>
                <a:spcPct val="80000"/>
              </a:lnSpc>
            </a:pPr>
            <a:r>
              <a:rPr lang="fi-FI" sz="2000" smtClean="0"/>
              <a:t>Manajer operasi membangun fleksibilitas dalam fasilitas dan peralatan, dan mengadakan sensitivitas keputusan dengan menguji beberapa skenario. </a:t>
            </a:r>
            <a:endParaRPr lang="en-US" sz="2000" smtClean="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Number Placeholder 5"/>
          <p:cNvSpPr>
            <a:spLocks noGrp="1"/>
          </p:cNvSpPr>
          <p:nvPr>
            <p:ph type="sldNum" sz="quarter" idx="12"/>
          </p:nvPr>
        </p:nvSpPr>
        <p:spPr>
          <a:noFill/>
        </p:spPr>
        <p:txBody>
          <a:bodyPr/>
          <a:lstStyle/>
          <a:p>
            <a:fld id="{3CCADCCF-6F9A-4834-9C20-8446B9FBA29F}" type="slidenum">
              <a:rPr lang="en-US" sz="1400" smtClean="0">
                <a:solidFill>
                  <a:srgbClr val="000000"/>
                </a:solidFill>
                <a:latin typeface="Tahoma" pitchFamily="34" charset="0"/>
              </a:rPr>
              <a:pPr/>
              <a:t>135</a:t>
            </a:fld>
            <a:endParaRPr lang="en-US" sz="1400" smtClean="0">
              <a:solidFill>
                <a:srgbClr val="000000"/>
              </a:solidFill>
              <a:latin typeface="Tahoma" pitchFamily="34" charset="0"/>
            </a:endParaRPr>
          </a:p>
        </p:txBody>
      </p:sp>
      <p:sp>
        <p:nvSpPr>
          <p:cNvPr id="181251" name="Rectangle 2"/>
          <p:cNvSpPr>
            <a:spLocks noGrp="1" noChangeArrowheads="1"/>
          </p:cNvSpPr>
          <p:nvPr>
            <p:ph type="title" idx="4294967295"/>
          </p:nvPr>
        </p:nvSpPr>
        <p:spPr>
          <a:xfrm>
            <a:off x="1350963" y="304800"/>
            <a:ext cx="7793037" cy="1905000"/>
          </a:xfrm>
        </p:spPr>
        <p:txBody>
          <a:bodyPr/>
          <a:lstStyle/>
          <a:p>
            <a:pPr eaLnBrk="1" hangingPunct="1"/>
            <a:r>
              <a:rPr lang="fi-FI" sz="2000" b="1" smtClean="0"/>
              <a:t>Mengelola Permintaan</a:t>
            </a:r>
            <a:br>
              <a:rPr lang="fi-FI" sz="2000" b="1" smtClean="0"/>
            </a:br>
            <a:r>
              <a:rPr lang="fi-FI" sz="2000" smtClean="0">
                <a:solidFill>
                  <a:schemeClr val="tx1"/>
                </a:solidFill>
              </a:rPr>
              <a:t>Walaupun peramalan sudah baik, kadang terdapat ketidakcocokan permintaan dan kapasitas sehingga bisa terjadi permintaan melebihi kapasitas atau sebaliknya kapasitas melebihi permintaan . </a:t>
            </a:r>
            <a:br>
              <a:rPr lang="fi-FI" sz="2000" smtClean="0">
                <a:solidFill>
                  <a:schemeClr val="tx1"/>
                </a:solidFill>
              </a:rPr>
            </a:br>
            <a:r>
              <a:rPr lang="fi-FI" sz="2000" smtClean="0">
                <a:solidFill>
                  <a:schemeClr val="tx1"/>
                </a:solidFill>
              </a:rPr>
              <a:t>Oleh karena itu ada taktik untuk menyesuaikan kapasitas dengan permintan yaitu dengan:</a:t>
            </a:r>
            <a:endParaRPr lang="en-US" sz="4000" smtClean="0">
              <a:solidFill>
                <a:schemeClr val="tx1"/>
              </a:solidFill>
            </a:endParaRPr>
          </a:p>
        </p:txBody>
      </p:sp>
      <p:sp>
        <p:nvSpPr>
          <p:cNvPr id="181252" name="Rectangle 3"/>
          <p:cNvSpPr>
            <a:spLocks noGrp="1" noChangeArrowheads="1"/>
          </p:cNvSpPr>
          <p:nvPr>
            <p:ph idx="4294967295"/>
          </p:nvPr>
        </p:nvSpPr>
        <p:spPr>
          <a:xfrm>
            <a:off x="762000" y="2362200"/>
            <a:ext cx="8382000" cy="3770313"/>
          </a:xfrm>
        </p:spPr>
        <p:txBody>
          <a:bodyPr/>
          <a:lstStyle/>
          <a:p>
            <a:pPr algn="just" eaLnBrk="1" hangingPunct="1">
              <a:lnSpc>
                <a:spcPct val="80000"/>
              </a:lnSpc>
            </a:pPr>
            <a:r>
              <a:rPr lang="fi-FI" sz="1800" smtClean="0"/>
              <a:t>1. mengubah staff yang ada dengan menambah atau mengurangi </a:t>
            </a:r>
          </a:p>
          <a:p>
            <a:pPr algn="just" eaLnBrk="1" hangingPunct="1">
              <a:lnSpc>
                <a:spcPct val="80000"/>
              </a:lnSpc>
            </a:pPr>
            <a:r>
              <a:rPr lang="fi-FI" sz="1800" smtClean="0"/>
              <a:t>2. menyesuaikan peralatan dan proses dengan membeli , menjual atau   </a:t>
            </a:r>
          </a:p>
          <a:p>
            <a:pPr algn="just" eaLnBrk="1" hangingPunct="1">
              <a:lnSpc>
                <a:spcPct val="80000"/>
              </a:lnSpc>
              <a:buFont typeface="Wingdings" pitchFamily="2" charset="2"/>
              <a:buNone/>
            </a:pPr>
            <a:r>
              <a:rPr lang="fi-FI" sz="1800" smtClean="0"/>
              <a:t>        menyewa. </a:t>
            </a:r>
          </a:p>
          <a:p>
            <a:pPr algn="just" eaLnBrk="1" hangingPunct="1">
              <a:lnSpc>
                <a:spcPct val="80000"/>
              </a:lnSpc>
            </a:pPr>
            <a:r>
              <a:rPr lang="fi-FI" sz="1800" smtClean="0"/>
              <a:t>3. memperbaiki metode untuk meningkatkan hasil </a:t>
            </a:r>
          </a:p>
          <a:p>
            <a:pPr algn="just" eaLnBrk="1" hangingPunct="1">
              <a:lnSpc>
                <a:spcPct val="80000"/>
              </a:lnSpc>
            </a:pPr>
            <a:r>
              <a:rPr lang="fi-FI" sz="1800" smtClean="0"/>
              <a:t>4. mendisain ulang produk untuk meningkatkan hasil produksi </a:t>
            </a:r>
            <a:endParaRPr lang="fi-FI" sz="1800" b="1" smtClean="0"/>
          </a:p>
          <a:p>
            <a:pPr eaLnBrk="1" hangingPunct="1">
              <a:lnSpc>
                <a:spcPct val="80000"/>
              </a:lnSpc>
            </a:pPr>
            <a:endParaRPr lang="fi-FI" sz="700" b="1" smtClean="0"/>
          </a:p>
          <a:p>
            <a:pPr eaLnBrk="1" hangingPunct="1">
              <a:lnSpc>
                <a:spcPct val="80000"/>
              </a:lnSpc>
              <a:buFont typeface="Wingdings" pitchFamily="2" charset="2"/>
              <a:buNone/>
            </a:pPr>
            <a:r>
              <a:rPr lang="fi-FI" sz="1800" b="1" smtClean="0">
                <a:solidFill>
                  <a:srgbClr val="0033CC"/>
                </a:solidFill>
              </a:rPr>
              <a:t>Perencanaan kapasitas </a:t>
            </a:r>
            <a:endParaRPr lang="fi-FI" sz="1800" smtClean="0">
              <a:solidFill>
                <a:srgbClr val="0033CC"/>
              </a:solidFill>
            </a:endParaRPr>
          </a:p>
          <a:p>
            <a:pPr eaLnBrk="1" hangingPunct="1">
              <a:lnSpc>
                <a:spcPct val="80000"/>
              </a:lnSpc>
              <a:buFont typeface="Wingdings" pitchFamily="2" charset="2"/>
              <a:buNone/>
            </a:pPr>
            <a:r>
              <a:rPr lang="fi-FI" sz="1800" smtClean="0"/>
              <a:t>Perencanaan kapasitas membutuhkan dua tahap, </a:t>
            </a:r>
          </a:p>
          <a:p>
            <a:pPr algn="just" eaLnBrk="1" hangingPunct="1">
              <a:lnSpc>
                <a:spcPct val="80000"/>
              </a:lnSpc>
            </a:pPr>
            <a:r>
              <a:rPr lang="fi-FI" sz="1800" smtClean="0"/>
              <a:t>tahap pertama permintaan di masa yang akan datang diramalkan dengan model tradisional seperti konsep statistic, </a:t>
            </a:r>
          </a:p>
          <a:p>
            <a:pPr algn="just" eaLnBrk="1" hangingPunct="1">
              <a:lnSpc>
                <a:spcPct val="80000"/>
              </a:lnSpc>
            </a:pPr>
            <a:r>
              <a:rPr lang="fi-FI" sz="1800" smtClean="0"/>
              <a:t>tahap kedua peramalan digunakan untuk menentukan kapasitas serta peningkatan ukuran untuk setiap penambahan kapasitas. </a:t>
            </a:r>
          </a:p>
          <a:p>
            <a:pPr algn="just" eaLnBrk="1" hangingPunct="1">
              <a:lnSpc>
                <a:spcPct val="80000"/>
              </a:lnSpc>
            </a:pPr>
            <a:r>
              <a:rPr lang="fi-FI" sz="1800" smtClean="0"/>
              <a:t>Cara untuk menetapkan kapasitas yang harus dimiliki oleh sebuah fasilitas agar mendapatkan keuntungan adalah Analisis Titik Impas. </a:t>
            </a:r>
            <a:endParaRPr lang="en-US" sz="1800" smtClean="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Number Placeholder 5"/>
          <p:cNvSpPr>
            <a:spLocks noGrp="1"/>
          </p:cNvSpPr>
          <p:nvPr>
            <p:ph type="sldNum" sz="quarter" idx="12"/>
          </p:nvPr>
        </p:nvSpPr>
        <p:spPr>
          <a:noFill/>
        </p:spPr>
        <p:txBody>
          <a:bodyPr/>
          <a:lstStyle/>
          <a:p>
            <a:fld id="{92900D8A-506F-4B9E-BB61-5D12AC22C0E4}" type="slidenum">
              <a:rPr lang="en-US" sz="1400" smtClean="0">
                <a:solidFill>
                  <a:srgbClr val="000000"/>
                </a:solidFill>
                <a:latin typeface="Tahoma" pitchFamily="34" charset="0"/>
              </a:rPr>
              <a:pPr/>
              <a:t>136</a:t>
            </a:fld>
            <a:endParaRPr lang="en-US" sz="1400" smtClean="0">
              <a:solidFill>
                <a:srgbClr val="000000"/>
              </a:solidFill>
              <a:latin typeface="Tahoma" pitchFamily="34" charset="0"/>
            </a:endParaRPr>
          </a:p>
        </p:txBody>
      </p:sp>
      <p:sp>
        <p:nvSpPr>
          <p:cNvPr id="182275" name="Rectangle 2"/>
          <p:cNvSpPr>
            <a:spLocks noGrp="1" noChangeArrowheads="1"/>
          </p:cNvSpPr>
          <p:nvPr>
            <p:ph type="title" idx="4294967295"/>
          </p:nvPr>
        </p:nvSpPr>
        <p:spPr>
          <a:xfrm>
            <a:off x="1350963" y="1066800"/>
            <a:ext cx="7793037" cy="457200"/>
          </a:xfrm>
        </p:spPr>
        <p:txBody>
          <a:bodyPr/>
          <a:lstStyle/>
          <a:p>
            <a:pPr eaLnBrk="1" hangingPunct="1"/>
            <a:r>
              <a:rPr lang="fi-FI" sz="2400" b="1" smtClean="0"/>
              <a:t>ANALISIS TITIK IMPAS</a:t>
            </a:r>
            <a:endParaRPr lang="en-US" sz="2400" smtClean="0"/>
          </a:p>
        </p:txBody>
      </p:sp>
      <p:sp>
        <p:nvSpPr>
          <p:cNvPr id="182276" name="Rectangle 3"/>
          <p:cNvSpPr>
            <a:spLocks noGrp="1" noChangeArrowheads="1"/>
          </p:cNvSpPr>
          <p:nvPr>
            <p:ph idx="4294967295"/>
          </p:nvPr>
        </p:nvSpPr>
        <p:spPr>
          <a:xfrm>
            <a:off x="950913" y="1905000"/>
            <a:ext cx="8193087" cy="4227513"/>
          </a:xfrm>
        </p:spPr>
        <p:txBody>
          <a:bodyPr/>
          <a:lstStyle/>
          <a:p>
            <a:pPr algn="just" eaLnBrk="1" hangingPunct="1">
              <a:lnSpc>
                <a:spcPct val="80000"/>
              </a:lnSpc>
            </a:pPr>
            <a:r>
              <a:rPr lang="fi-FI" sz="2400" smtClean="0"/>
              <a:t>Merupakan cara untuk menetapkan kapasitas yang harus dimiliki oleh sebuah fasilitas untuk mendapatkan keuntungan. </a:t>
            </a:r>
          </a:p>
          <a:p>
            <a:pPr algn="just" eaLnBrk="1" hangingPunct="1">
              <a:lnSpc>
                <a:spcPct val="80000"/>
              </a:lnSpc>
            </a:pPr>
            <a:r>
              <a:rPr lang="fi-FI" sz="2400" smtClean="0"/>
              <a:t>Tujuan analisis ini adalah untuk menemukan sebuah titik dalam unit dan satuan nilai uang , dimana	                                               biaya  = pendapatan. </a:t>
            </a:r>
          </a:p>
          <a:p>
            <a:pPr algn="just" eaLnBrk="1" hangingPunct="1">
              <a:lnSpc>
                <a:spcPct val="80000"/>
              </a:lnSpc>
            </a:pPr>
            <a:r>
              <a:rPr lang="fi-FI" sz="2400" smtClean="0"/>
              <a:t>Titik tersebut disebut titik impas, perusahaan harus beroperasi di atas tingkat ini untuk mencapai keuntungan. </a:t>
            </a:r>
            <a:endParaRPr lang="fi-FI" sz="2400" b="1" smtClean="0"/>
          </a:p>
          <a:p>
            <a:pPr algn="just" eaLnBrk="1" hangingPunct="1">
              <a:lnSpc>
                <a:spcPct val="80000"/>
              </a:lnSpc>
            </a:pPr>
            <a:r>
              <a:rPr lang="fi-FI" sz="2400" b="1" smtClean="0"/>
              <a:t>Asumsi: </a:t>
            </a:r>
            <a:endParaRPr lang="fi-FI" sz="2400" smtClean="0"/>
          </a:p>
          <a:p>
            <a:pPr algn="just" eaLnBrk="1" hangingPunct="1">
              <a:lnSpc>
                <a:spcPct val="80000"/>
              </a:lnSpc>
            </a:pPr>
            <a:r>
              <a:rPr lang="fi-FI" sz="2400" smtClean="0"/>
              <a:t>Asumsi yang mendasari analisis titik impas adalah biaya dan pendapatan ditunjukkan sebagai garis lurus sehingga berbentuk fungsi linear. </a:t>
            </a:r>
            <a:endParaRPr lang="en-US" sz="2400" smtClean="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Number Placeholder 5"/>
          <p:cNvSpPr>
            <a:spLocks noGrp="1"/>
          </p:cNvSpPr>
          <p:nvPr>
            <p:ph type="sldNum" sz="quarter" idx="12"/>
          </p:nvPr>
        </p:nvSpPr>
        <p:spPr>
          <a:noFill/>
        </p:spPr>
        <p:txBody>
          <a:bodyPr/>
          <a:lstStyle/>
          <a:p>
            <a:fld id="{67049E81-F792-4214-B4FF-4A8AF5BCDA20}" type="slidenum">
              <a:rPr lang="en-US" sz="1400" smtClean="0">
                <a:solidFill>
                  <a:srgbClr val="000000"/>
                </a:solidFill>
                <a:latin typeface="Tahoma" pitchFamily="34" charset="0"/>
              </a:rPr>
              <a:pPr/>
              <a:t>137</a:t>
            </a:fld>
            <a:endParaRPr lang="en-US" sz="1400" smtClean="0">
              <a:solidFill>
                <a:srgbClr val="000000"/>
              </a:solidFill>
              <a:latin typeface="Tahoma" pitchFamily="34" charset="0"/>
            </a:endParaRPr>
          </a:p>
        </p:txBody>
      </p:sp>
      <p:sp>
        <p:nvSpPr>
          <p:cNvPr id="183299" name="Rectangle 2"/>
          <p:cNvSpPr>
            <a:spLocks noGrp="1" noChangeArrowheads="1"/>
          </p:cNvSpPr>
          <p:nvPr>
            <p:ph type="title" idx="4294967295"/>
          </p:nvPr>
        </p:nvSpPr>
        <p:spPr>
          <a:xfrm>
            <a:off x="1350963" y="685800"/>
            <a:ext cx="7793037" cy="533400"/>
          </a:xfrm>
        </p:spPr>
        <p:txBody>
          <a:bodyPr/>
          <a:lstStyle/>
          <a:p>
            <a:pPr eaLnBrk="1" hangingPunct="1"/>
            <a:r>
              <a:rPr lang="fi-FI" sz="2000" b="1" smtClean="0"/>
              <a:t>Pendekatan Grafik</a:t>
            </a:r>
            <a:r>
              <a:rPr lang="fi-FI" sz="4000" smtClean="0"/>
              <a:t> </a:t>
            </a:r>
            <a:endParaRPr lang="en-US" sz="4000" smtClean="0"/>
          </a:p>
        </p:txBody>
      </p:sp>
      <p:sp>
        <p:nvSpPr>
          <p:cNvPr id="183300" name="Line 4"/>
          <p:cNvSpPr>
            <a:spLocks noChangeShapeType="1"/>
          </p:cNvSpPr>
          <p:nvPr/>
        </p:nvSpPr>
        <p:spPr bwMode="auto">
          <a:xfrm>
            <a:off x="2362200" y="2590800"/>
            <a:ext cx="0" cy="1981200"/>
          </a:xfrm>
          <a:prstGeom prst="line">
            <a:avLst/>
          </a:prstGeom>
          <a:noFill/>
          <a:ln w="38100">
            <a:solidFill>
              <a:schemeClr val="tx1"/>
            </a:solidFill>
            <a:round/>
            <a:headEnd/>
            <a:tailEnd/>
          </a:ln>
        </p:spPr>
        <p:txBody>
          <a:bodyPr/>
          <a:lstStyle/>
          <a:p>
            <a:endParaRPr lang="id-ID"/>
          </a:p>
        </p:txBody>
      </p:sp>
      <p:sp>
        <p:nvSpPr>
          <p:cNvPr id="183301" name="Line 5"/>
          <p:cNvSpPr>
            <a:spLocks noChangeShapeType="1"/>
          </p:cNvSpPr>
          <p:nvPr/>
        </p:nvSpPr>
        <p:spPr bwMode="auto">
          <a:xfrm>
            <a:off x="2362200" y="4572000"/>
            <a:ext cx="2971800" cy="0"/>
          </a:xfrm>
          <a:prstGeom prst="line">
            <a:avLst/>
          </a:prstGeom>
          <a:noFill/>
          <a:ln w="38100">
            <a:solidFill>
              <a:schemeClr val="tx1"/>
            </a:solidFill>
            <a:round/>
            <a:headEnd/>
            <a:tailEnd/>
          </a:ln>
        </p:spPr>
        <p:txBody>
          <a:bodyPr/>
          <a:lstStyle/>
          <a:p>
            <a:endParaRPr lang="id-ID"/>
          </a:p>
        </p:txBody>
      </p:sp>
      <p:sp>
        <p:nvSpPr>
          <p:cNvPr id="183302" name="Line 6"/>
          <p:cNvSpPr>
            <a:spLocks noChangeShapeType="1"/>
          </p:cNvSpPr>
          <p:nvPr/>
        </p:nvSpPr>
        <p:spPr bwMode="auto">
          <a:xfrm>
            <a:off x="2362200" y="3657600"/>
            <a:ext cx="2895600" cy="0"/>
          </a:xfrm>
          <a:prstGeom prst="line">
            <a:avLst/>
          </a:prstGeom>
          <a:noFill/>
          <a:ln w="9525">
            <a:solidFill>
              <a:schemeClr val="tx1"/>
            </a:solidFill>
            <a:round/>
            <a:headEnd/>
            <a:tailEnd/>
          </a:ln>
        </p:spPr>
        <p:txBody>
          <a:bodyPr/>
          <a:lstStyle/>
          <a:p>
            <a:endParaRPr lang="id-ID"/>
          </a:p>
        </p:txBody>
      </p:sp>
      <p:sp>
        <p:nvSpPr>
          <p:cNvPr id="183303" name="Line 7"/>
          <p:cNvSpPr>
            <a:spLocks noChangeShapeType="1"/>
          </p:cNvSpPr>
          <p:nvPr/>
        </p:nvSpPr>
        <p:spPr bwMode="auto">
          <a:xfrm flipV="1">
            <a:off x="2362200" y="2514600"/>
            <a:ext cx="3124200" cy="2057400"/>
          </a:xfrm>
          <a:prstGeom prst="line">
            <a:avLst/>
          </a:prstGeom>
          <a:noFill/>
          <a:ln w="9525">
            <a:solidFill>
              <a:schemeClr val="tx1"/>
            </a:solidFill>
            <a:round/>
            <a:headEnd/>
            <a:tailEnd/>
          </a:ln>
        </p:spPr>
        <p:txBody>
          <a:bodyPr/>
          <a:lstStyle/>
          <a:p>
            <a:endParaRPr lang="id-ID"/>
          </a:p>
        </p:txBody>
      </p:sp>
      <p:sp>
        <p:nvSpPr>
          <p:cNvPr id="183304" name="Line 8"/>
          <p:cNvSpPr>
            <a:spLocks noChangeShapeType="1"/>
          </p:cNvSpPr>
          <p:nvPr/>
        </p:nvSpPr>
        <p:spPr bwMode="auto">
          <a:xfrm flipV="1">
            <a:off x="2362200" y="2819400"/>
            <a:ext cx="3429000" cy="838200"/>
          </a:xfrm>
          <a:prstGeom prst="line">
            <a:avLst/>
          </a:prstGeom>
          <a:noFill/>
          <a:ln w="9525">
            <a:solidFill>
              <a:schemeClr val="tx1"/>
            </a:solidFill>
            <a:round/>
            <a:headEnd/>
            <a:tailEnd/>
          </a:ln>
        </p:spPr>
        <p:txBody>
          <a:bodyPr/>
          <a:lstStyle/>
          <a:p>
            <a:endParaRPr lang="id-ID"/>
          </a:p>
        </p:txBody>
      </p:sp>
      <p:sp>
        <p:nvSpPr>
          <p:cNvPr id="183305" name="Text Box 9"/>
          <p:cNvSpPr txBox="1">
            <a:spLocks noChangeArrowheads="1"/>
          </p:cNvSpPr>
          <p:nvPr/>
        </p:nvSpPr>
        <p:spPr bwMode="auto">
          <a:xfrm>
            <a:off x="5486400" y="2133600"/>
            <a:ext cx="2209800" cy="366713"/>
          </a:xfrm>
          <a:prstGeom prst="rect">
            <a:avLst/>
          </a:prstGeom>
          <a:noFill/>
          <a:ln w="9525">
            <a:noFill/>
            <a:miter lim="800000"/>
            <a:headEnd/>
            <a:tailEnd/>
          </a:ln>
        </p:spPr>
        <p:txBody>
          <a:bodyPr>
            <a:spAutoFit/>
          </a:bodyPr>
          <a:lstStyle/>
          <a:p>
            <a:pPr>
              <a:spcBef>
                <a:spcPct val="50000"/>
              </a:spcBef>
            </a:pPr>
            <a:r>
              <a:rPr lang="en-US" sz="1800">
                <a:solidFill>
                  <a:srgbClr val="000000"/>
                </a:solidFill>
                <a:latin typeface="Tahoma" pitchFamily="34" charset="0"/>
              </a:rPr>
              <a:t>TR (Total Revenue)</a:t>
            </a:r>
          </a:p>
        </p:txBody>
      </p:sp>
      <p:sp>
        <p:nvSpPr>
          <p:cNvPr id="183306" name="Text Box 10"/>
          <p:cNvSpPr txBox="1">
            <a:spLocks noChangeArrowheads="1"/>
          </p:cNvSpPr>
          <p:nvPr/>
        </p:nvSpPr>
        <p:spPr bwMode="auto">
          <a:xfrm>
            <a:off x="5867400" y="2590800"/>
            <a:ext cx="2209800" cy="366713"/>
          </a:xfrm>
          <a:prstGeom prst="rect">
            <a:avLst/>
          </a:prstGeom>
          <a:noFill/>
          <a:ln w="9525">
            <a:noFill/>
            <a:miter lim="800000"/>
            <a:headEnd/>
            <a:tailEnd/>
          </a:ln>
        </p:spPr>
        <p:txBody>
          <a:bodyPr>
            <a:spAutoFit/>
          </a:bodyPr>
          <a:lstStyle/>
          <a:p>
            <a:pPr>
              <a:spcBef>
                <a:spcPct val="50000"/>
              </a:spcBef>
            </a:pPr>
            <a:r>
              <a:rPr lang="en-US" sz="1800">
                <a:solidFill>
                  <a:srgbClr val="000000"/>
                </a:solidFill>
                <a:latin typeface="Tahoma" pitchFamily="34" charset="0"/>
              </a:rPr>
              <a:t>TC (Total Cost)</a:t>
            </a:r>
          </a:p>
        </p:txBody>
      </p:sp>
      <p:sp>
        <p:nvSpPr>
          <p:cNvPr id="183307" name="Text Box 11"/>
          <p:cNvSpPr txBox="1">
            <a:spLocks noChangeArrowheads="1"/>
          </p:cNvSpPr>
          <p:nvPr/>
        </p:nvSpPr>
        <p:spPr bwMode="auto">
          <a:xfrm>
            <a:off x="5410200" y="3429000"/>
            <a:ext cx="1981200" cy="366713"/>
          </a:xfrm>
          <a:prstGeom prst="rect">
            <a:avLst/>
          </a:prstGeom>
          <a:noFill/>
          <a:ln w="9525">
            <a:noFill/>
            <a:miter lim="800000"/>
            <a:headEnd/>
            <a:tailEnd/>
          </a:ln>
        </p:spPr>
        <p:txBody>
          <a:bodyPr>
            <a:spAutoFit/>
          </a:bodyPr>
          <a:lstStyle/>
          <a:p>
            <a:pPr>
              <a:spcBef>
                <a:spcPct val="50000"/>
              </a:spcBef>
            </a:pPr>
            <a:r>
              <a:rPr lang="en-US" sz="1800">
                <a:solidFill>
                  <a:srgbClr val="000000"/>
                </a:solidFill>
                <a:latin typeface="Tahoma" pitchFamily="34" charset="0"/>
              </a:rPr>
              <a:t>FC (Fixed Cost)</a:t>
            </a:r>
          </a:p>
        </p:txBody>
      </p:sp>
      <p:sp>
        <p:nvSpPr>
          <p:cNvPr id="183308" name="Text Box 12"/>
          <p:cNvSpPr txBox="1">
            <a:spLocks noChangeArrowheads="1"/>
          </p:cNvSpPr>
          <p:nvPr/>
        </p:nvSpPr>
        <p:spPr bwMode="auto">
          <a:xfrm>
            <a:off x="5410200" y="4648200"/>
            <a:ext cx="1066800" cy="366713"/>
          </a:xfrm>
          <a:prstGeom prst="rect">
            <a:avLst/>
          </a:prstGeom>
          <a:noFill/>
          <a:ln w="9525">
            <a:noFill/>
            <a:miter lim="800000"/>
            <a:headEnd/>
            <a:tailEnd/>
          </a:ln>
        </p:spPr>
        <p:txBody>
          <a:bodyPr>
            <a:spAutoFit/>
          </a:bodyPr>
          <a:lstStyle/>
          <a:p>
            <a:pPr>
              <a:spcBef>
                <a:spcPct val="50000"/>
              </a:spcBef>
            </a:pPr>
            <a:r>
              <a:rPr lang="en-US" sz="1800">
                <a:solidFill>
                  <a:srgbClr val="000000"/>
                </a:solidFill>
                <a:latin typeface="Tahoma" pitchFamily="34" charset="0"/>
              </a:rPr>
              <a:t>Volume</a:t>
            </a:r>
          </a:p>
        </p:txBody>
      </p:sp>
      <p:sp>
        <p:nvSpPr>
          <p:cNvPr id="183309" name="Text Box 13"/>
          <p:cNvSpPr txBox="1">
            <a:spLocks noChangeArrowheads="1"/>
          </p:cNvSpPr>
          <p:nvPr/>
        </p:nvSpPr>
        <p:spPr bwMode="auto">
          <a:xfrm>
            <a:off x="1828800" y="2133600"/>
            <a:ext cx="914400" cy="366713"/>
          </a:xfrm>
          <a:prstGeom prst="rect">
            <a:avLst/>
          </a:prstGeom>
          <a:noFill/>
          <a:ln w="9525">
            <a:noFill/>
            <a:miter lim="800000"/>
            <a:headEnd/>
            <a:tailEnd/>
          </a:ln>
        </p:spPr>
        <p:txBody>
          <a:bodyPr>
            <a:spAutoFit/>
          </a:bodyPr>
          <a:lstStyle/>
          <a:p>
            <a:pPr>
              <a:spcBef>
                <a:spcPct val="50000"/>
              </a:spcBef>
            </a:pPr>
            <a:r>
              <a:rPr lang="en-US" sz="1800">
                <a:solidFill>
                  <a:srgbClr val="000000"/>
                </a:solidFill>
                <a:latin typeface="Tahoma" pitchFamily="34" charset="0"/>
              </a:rPr>
              <a:t>Biaya</a:t>
            </a:r>
          </a:p>
        </p:txBody>
      </p:sp>
      <p:sp>
        <p:nvSpPr>
          <p:cNvPr id="183310" name="Text Box 14"/>
          <p:cNvSpPr txBox="1">
            <a:spLocks noChangeArrowheads="1"/>
          </p:cNvSpPr>
          <p:nvPr/>
        </p:nvSpPr>
        <p:spPr bwMode="auto">
          <a:xfrm>
            <a:off x="2057400" y="4724400"/>
            <a:ext cx="609600" cy="366713"/>
          </a:xfrm>
          <a:prstGeom prst="rect">
            <a:avLst/>
          </a:prstGeom>
          <a:noFill/>
          <a:ln w="9525">
            <a:noFill/>
            <a:miter lim="800000"/>
            <a:headEnd/>
            <a:tailEnd/>
          </a:ln>
        </p:spPr>
        <p:txBody>
          <a:bodyPr>
            <a:spAutoFit/>
          </a:bodyPr>
          <a:lstStyle/>
          <a:p>
            <a:pPr>
              <a:spcBef>
                <a:spcPct val="50000"/>
              </a:spcBef>
            </a:pPr>
            <a:r>
              <a:rPr lang="en-US" sz="1800">
                <a:solidFill>
                  <a:srgbClr val="000000"/>
                </a:solidFill>
                <a:latin typeface="Tahoma" pitchFamily="34" charset="0"/>
              </a:rPr>
              <a:t>0</a:t>
            </a:r>
          </a:p>
        </p:txBody>
      </p:sp>
      <p:sp>
        <p:nvSpPr>
          <p:cNvPr id="183311" name="Line 15"/>
          <p:cNvSpPr>
            <a:spLocks noChangeShapeType="1"/>
          </p:cNvSpPr>
          <p:nvPr/>
        </p:nvSpPr>
        <p:spPr bwMode="auto">
          <a:xfrm>
            <a:off x="4572000" y="3124200"/>
            <a:ext cx="0" cy="1447800"/>
          </a:xfrm>
          <a:prstGeom prst="line">
            <a:avLst/>
          </a:prstGeom>
          <a:noFill/>
          <a:ln w="9525">
            <a:solidFill>
              <a:schemeClr val="tx1"/>
            </a:solidFill>
            <a:round/>
            <a:headEnd/>
            <a:tailEnd/>
          </a:ln>
        </p:spPr>
        <p:txBody>
          <a:bodyPr/>
          <a:lstStyle/>
          <a:p>
            <a:endParaRPr lang="id-ID"/>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Number Placeholder 6"/>
          <p:cNvSpPr>
            <a:spLocks noGrp="1"/>
          </p:cNvSpPr>
          <p:nvPr>
            <p:ph type="sldNum" sz="quarter" idx="12"/>
          </p:nvPr>
        </p:nvSpPr>
        <p:spPr>
          <a:noFill/>
        </p:spPr>
        <p:txBody>
          <a:bodyPr/>
          <a:lstStyle/>
          <a:p>
            <a:fld id="{704F9876-E24D-4078-95FD-9B7FBC4182AB}" type="slidenum">
              <a:rPr lang="en-US" sz="1400" smtClean="0">
                <a:solidFill>
                  <a:srgbClr val="000000"/>
                </a:solidFill>
                <a:latin typeface="Tahoma" pitchFamily="34" charset="0"/>
              </a:rPr>
              <a:pPr/>
              <a:t>138</a:t>
            </a:fld>
            <a:endParaRPr lang="en-US" sz="1400" smtClean="0">
              <a:solidFill>
                <a:srgbClr val="000000"/>
              </a:solidFill>
              <a:latin typeface="Tahoma" pitchFamily="34" charset="0"/>
            </a:endParaRPr>
          </a:p>
        </p:txBody>
      </p:sp>
      <p:sp>
        <p:nvSpPr>
          <p:cNvPr id="184323" name="Rectangle 2"/>
          <p:cNvSpPr>
            <a:spLocks noGrp="1" noChangeArrowheads="1"/>
          </p:cNvSpPr>
          <p:nvPr>
            <p:ph type="title" idx="4294967295"/>
          </p:nvPr>
        </p:nvSpPr>
        <p:spPr>
          <a:xfrm>
            <a:off x="1350963" y="214313"/>
            <a:ext cx="7793037" cy="1462087"/>
          </a:xfrm>
        </p:spPr>
        <p:txBody>
          <a:bodyPr/>
          <a:lstStyle/>
          <a:p>
            <a:pPr eaLnBrk="1" hangingPunct="1"/>
            <a:r>
              <a:rPr lang="es-ES" sz="2800" b="1" smtClean="0"/>
              <a:t>Pendekatan Aljabar</a:t>
            </a:r>
            <a:r>
              <a:rPr lang="es-ES" smtClean="0"/>
              <a:t> </a:t>
            </a:r>
            <a:endParaRPr lang="en-US" smtClean="0"/>
          </a:p>
        </p:txBody>
      </p:sp>
      <p:sp>
        <p:nvSpPr>
          <p:cNvPr id="184324" name="Rectangle 3"/>
          <p:cNvSpPr>
            <a:spLocks noGrp="1" noChangeArrowheads="1"/>
          </p:cNvSpPr>
          <p:nvPr>
            <p:ph type="body" sz="half" idx="4294967295"/>
          </p:nvPr>
        </p:nvSpPr>
        <p:spPr>
          <a:xfrm>
            <a:off x="2020888" y="2017713"/>
            <a:ext cx="7123112" cy="4114800"/>
          </a:xfrm>
        </p:spPr>
        <p:txBody>
          <a:bodyPr/>
          <a:lstStyle/>
          <a:p>
            <a:pPr eaLnBrk="1" hangingPunct="1">
              <a:lnSpc>
                <a:spcPct val="90000"/>
              </a:lnSpc>
            </a:pPr>
            <a:r>
              <a:rPr lang="sv-SE" sz="2000" smtClean="0"/>
              <a:t>Rumus yang berkaitan dengan titik impas adalah: </a:t>
            </a:r>
          </a:p>
          <a:p>
            <a:pPr eaLnBrk="1" hangingPunct="1">
              <a:lnSpc>
                <a:spcPct val="90000"/>
              </a:lnSpc>
            </a:pPr>
            <a:r>
              <a:rPr lang="sv-SE" sz="2000" smtClean="0"/>
              <a:t>BEP x  = Titik impas dalam unit </a:t>
            </a:r>
          </a:p>
          <a:p>
            <a:pPr eaLnBrk="1" hangingPunct="1">
              <a:lnSpc>
                <a:spcPct val="90000"/>
              </a:lnSpc>
            </a:pPr>
            <a:r>
              <a:rPr lang="sv-SE" sz="2000" smtClean="0"/>
              <a:t>BEP rp = Titik impas dalam rupiah </a:t>
            </a:r>
          </a:p>
          <a:p>
            <a:pPr eaLnBrk="1" hangingPunct="1">
              <a:lnSpc>
                <a:spcPct val="90000"/>
              </a:lnSpc>
            </a:pPr>
            <a:r>
              <a:rPr lang="sv-SE" sz="2000" smtClean="0"/>
              <a:t>        P = Harga per unit </a:t>
            </a:r>
          </a:p>
          <a:p>
            <a:pPr eaLnBrk="1" hangingPunct="1">
              <a:lnSpc>
                <a:spcPct val="90000"/>
              </a:lnSpc>
            </a:pPr>
            <a:r>
              <a:rPr lang="sv-SE" sz="2000" smtClean="0"/>
              <a:t>        x = Jumlah unit yang diproduksi </a:t>
            </a:r>
          </a:p>
          <a:p>
            <a:pPr eaLnBrk="1" hangingPunct="1">
              <a:lnSpc>
                <a:spcPct val="90000"/>
              </a:lnSpc>
            </a:pPr>
            <a:r>
              <a:rPr lang="sv-SE" sz="2000" smtClean="0"/>
              <a:t>      TR = Pendapatan total Px </a:t>
            </a:r>
          </a:p>
          <a:p>
            <a:pPr eaLnBrk="1" hangingPunct="1">
              <a:lnSpc>
                <a:spcPct val="90000"/>
              </a:lnSpc>
            </a:pPr>
            <a:r>
              <a:rPr lang="sv-SE" sz="2000" smtClean="0"/>
              <a:t>        F = Biaya tetap </a:t>
            </a:r>
          </a:p>
          <a:p>
            <a:pPr eaLnBrk="1" hangingPunct="1">
              <a:lnSpc>
                <a:spcPct val="90000"/>
              </a:lnSpc>
            </a:pPr>
            <a:r>
              <a:rPr lang="sv-SE" sz="2000" smtClean="0"/>
              <a:t>        V = Biaya variable per unit </a:t>
            </a:r>
          </a:p>
          <a:p>
            <a:pPr eaLnBrk="1" hangingPunct="1">
              <a:lnSpc>
                <a:spcPct val="90000"/>
              </a:lnSpc>
            </a:pPr>
            <a:r>
              <a:rPr lang="sv-SE" sz="2000" smtClean="0"/>
              <a:t>      TC = Biaya total = F + Vx </a:t>
            </a:r>
          </a:p>
          <a:p>
            <a:pPr eaLnBrk="1" hangingPunct="1">
              <a:lnSpc>
                <a:spcPct val="90000"/>
              </a:lnSpc>
            </a:pPr>
            <a:r>
              <a:rPr lang="sv-SE" sz="2000" smtClean="0"/>
              <a:t>Titik impas terjadi saat : TR = TC atau Px = F + Vx</a:t>
            </a:r>
            <a:endParaRPr lang="fi-FI" sz="2000" smtClean="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Number Placeholder 5"/>
          <p:cNvSpPr>
            <a:spLocks noGrp="1"/>
          </p:cNvSpPr>
          <p:nvPr>
            <p:ph type="sldNum" sz="quarter" idx="12"/>
          </p:nvPr>
        </p:nvSpPr>
        <p:spPr>
          <a:noFill/>
        </p:spPr>
        <p:txBody>
          <a:bodyPr/>
          <a:lstStyle/>
          <a:p>
            <a:fld id="{BFA3D523-081D-48DB-B38A-2881130B7113}" type="slidenum">
              <a:rPr lang="en-US" sz="1400" smtClean="0">
                <a:solidFill>
                  <a:srgbClr val="000000"/>
                </a:solidFill>
                <a:latin typeface="Tahoma" pitchFamily="34" charset="0"/>
              </a:rPr>
              <a:pPr/>
              <a:t>139</a:t>
            </a:fld>
            <a:endParaRPr lang="en-US" sz="1400" smtClean="0">
              <a:solidFill>
                <a:srgbClr val="000000"/>
              </a:solidFill>
              <a:latin typeface="Tahoma" pitchFamily="34" charset="0"/>
            </a:endParaRPr>
          </a:p>
        </p:txBody>
      </p:sp>
      <p:sp>
        <p:nvSpPr>
          <p:cNvPr id="185347" name="Rectangle 3"/>
          <p:cNvSpPr>
            <a:spLocks noGrp="1" noChangeArrowheads="1"/>
          </p:cNvSpPr>
          <p:nvPr>
            <p:ph idx="4294967295"/>
          </p:nvPr>
        </p:nvSpPr>
        <p:spPr>
          <a:xfrm>
            <a:off x="1371600" y="1066800"/>
            <a:ext cx="7772400" cy="5065713"/>
          </a:xfrm>
        </p:spPr>
        <p:txBody>
          <a:bodyPr/>
          <a:lstStyle/>
          <a:p>
            <a:pPr eaLnBrk="1" hangingPunct="1">
              <a:lnSpc>
                <a:spcPct val="80000"/>
              </a:lnSpc>
              <a:buFont typeface="Wingdings" pitchFamily="2" charset="2"/>
              <a:buNone/>
            </a:pPr>
            <a:r>
              <a:rPr lang="en-US" sz="1600" smtClean="0"/>
              <a:t>                    F</a:t>
            </a:r>
          </a:p>
          <a:p>
            <a:pPr eaLnBrk="1" hangingPunct="1">
              <a:lnSpc>
                <a:spcPct val="80000"/>
              </a:lnSpc>
            </a:pPr>
            <a:r>
              <a:rPr lang="en-US" sz="1600" smtClean="0"/>
              <a:t>BEP x = -------- </a:t>
            </a:r>
          </a:p>
          <a:p>
            <a:pPr eaLnBrk="1" hangingPunct="1">
              <a:lnSpc>
                <a:spcPct val="80000"/>
              </a:lnSpc>
              <a:buFont typeface="Wingdings" pitchFamily="2" charset="2"/>
              <a:buNone/>
            </a:pPr>
            <a:r>
              <a:rPr lang="en-US" sz="1600" smtClean="0"/>
              <a:t>                  P – V </a:t>
            </a:r>
          </a:p>
          <a:p>
            <a:pPr eaLnBrk="1" hangingPunct="1">
              <a:lnSpc>
                <a:spcPct val="80000"/>
              </a:lnSpc>
              <a:buFont typeface="Wingdings" pitchFamily="2" charset="2"/>
              <a:buNone/>
            </a:pPr>
            <a:r>
              <a:rPr lang="en-US" sz="1600" smtClean="0"/>
              <a:t>                                     F                   F                   F </a:t>
            </a:r>
          </a:p>
          <a:p>
            <a:pPr eaLnBrk="1" hangingPunct="1">
              <a:lnSpc>
                <a:spcPct val="80000"/>
              </a:lnSpc>
            </a:pPr>
            <a:r>
              <a:rPr lang="en-US" sz="1600" smtClean="0"/>
              <a:t>BEP rp = BEPx. P = -------- P = ------------- = ------------ </a:t>
            </a:r>
          </a:p>
          <a:p>
            <a:pPr eaLnBrk="1" hangingPunct="1">
              <a:lnSpc>
                <a:spcPct val="80000"/>
              </a:lnSpc>
              <a:buFont typeface="Wingdings" pitchFamily="2" charset="2"/>
              <a:buNone/>
            </a:pPr>
            <a:r>
              <a:rPr lang="en-US" sz="1600" smtClean="0"/>
              <a:t>                                   P – V         (P – V) / P      1 – (V/P) </a:t>
            </a:r>
          </a:p>
          <a:p>
            <a:pPr eaLnBrk="1" hangingPunct="1">
              <a:lnSpc>
                <a:spcPct val="80000"/>
              </a:lnSpc>
            </a:pPr>
            <a:r>
              <a:rPr lang="en-US" sz="1600" smtClean="0"/>
              <a:t>Laba = TR – TC </a:t>
            </a:r>
          </a:p>
          <a:p>
            <a:pPr eaLnBrk="1" hangingPunct="1">
              <a:lnSpc>
                <a:spcPct val="80000"/>
              </a:lnSpc>
              <a:buFont typeface="Wingdings" pitchFamily="2" charset="2"/>
              <a:buNone/>
            </a:pPr>
            <a:r>
              <a:rPr lang="en-US" sz="1600" smtClean="0"/>
              <a:t>         	= Px – ( F + Vx) = Px – F – Vx </a:t>
            </a:r>
          </a:p>
          <a:p>
            <a:pPr eaLnBrk="1" hangingPunct="1">
              <a:lnSpc>
                <a:spcPct val="80000"/>
              </a:lnSpc>
              <a:buFont typeface="Wingdings" pitchFamily="2" charset="2"/>
              <a:buNone/>
            </a:pPr>
            <a:r>
              <a:rPr lang="en-US" sz="1600" smtClean="0"/>
              <a:t>         	= ( P – V )x – F </a:t>
            </a:r>
          </a:p>
          <a:p>
            <a:pPr eaLnBrk="1" hangingPunct="1">
              <a:lnSpc>
                <a:spcPct val="80000"/>
              </a:lnSpc>
              <a:buFont typeface="Wingdings" pitchFamily="2" charset="2"/>
              <a:buNone/>
            </a:pPr>
            <a:endParaRPr lang="en-US" sz="1600" smtClean="0"/>
          </a:p>
          <a:p>
            <a:pPr eaLnBrk="1" hangingPunct="1">
              <a:lnSpc>
                <a:spcPct val="80000"/>
              </a:lnSpc>
              <a:buFont typeface="Wingdings" pitchFamily="2" charset="2"/>
              <a:buNone/>
            </a:pPr>
            <a:r>
              <a:rPr lang="en-US" sz="1600" smtClean="0"/>
              <a:t>                                               Biaya Tetap Total </a:t>
            </a:r>
          </a:p>
          <a:p>
            <a:pPr eaLnBrk="1" hangingPunct="1">
              <a:lnSpc>
                <a:spcPct val="80000"/>
              </a:lnSpc>
            </a:pPr>
            <a:r>
              <a:rPr lang="en-US" sz="1600" smtClean="0"/>
              <a:t>Titik impas dalam unit = --------------------------------- </a:t>
            </a:r>
          </a:p>
          <a:p>
            <a:pPr eaLnBrk="1" hangingPunct="1">
              <a:lnSpc>
                <a:spcPct val="80000"/>
              </a:lnSpc>
              <a:buFont typeface="Wingdings" pitchFamily="2" charset="2"/>
              <a:buNone/>
            </a:pPr>
            <a:r>
              <a:rPr lang="en-US" sz="1600" smtClean="0"/>
              <a:t>                                         Harga jual – Biaya Variabel </a:t>
            </a:r>
          </a:p>
          <a:p>
            <a:pPr eaLnBrk="1" hangingPunct="1">
              <a:lnSpc>
                <a:spcPct val="80000"/>
              </a:lnSpc>
              <a:buFont typeface="Wingdings" pitchFamily="2" charset="2"/>
              <a:buNone/>
            </a:pPr>
            <a:r>
              <a:rPr lang="en-US" sz="1600" smtClean="0"/>
              <a:t>                                                    </a:t>
            </a:r>
          </a:p>
          <a:p>
            <a:pPr eaLnBrk="1" hangingPunct="1">
              <a:lnSpc>
                <a:spcPct val="80000"/>
              </a:lnSpc>
              <a:buFont typeface="Wingdings" pitchFamily="2" charset="2"/>
              <a:buNone/>
            </a:pPr>
            <a:r>
              <a:rPr lang="en-US" sz="1600" smtClean="0"/>
              <a:t>                                                        Biaya Tetap Total </a:t>
            </a:r>
          </a:p>
          <a:p>
            <a:pPr eaLnBrk="1" hangingPunct="1">
              <a:lnSpc>
                <a:spcPct val="80000"/>
              </a:lnSpc>
            </a:pPr>
            <a:r>
              <a:rPr lang="en-US" sz="1600" smtClean="0"/>
              <a:t>Titik Impas dalam mata uang = ---------------------------- </a:t>
            </a:r>
          </a:p>
          <a:p>
            <a:pPr eaLnBrk="1" hangingPunct="1">
              <a:lnSpc>
                <a:spcPct val="80000"/>
              </a:lnSpc>
              <a:buFont typeface="Wingdings" pitchFamily="2" charset="2"/>
              <a:buNone/>
            </a:pPr>
            <a:r>
              <a:rPr lang="en-US" sz="1600" smtClean="0"/>
              <a:t>                                                             </a:t>
            </a:r>
            <a:r>
              <a:rPr lang="sv-SE" sz="1600" smtClean="0"/>
              <a:t>Biaya Variabel </a:t>
            </a:r>
          </a:p>
          <a:p>
            <a:pPr eaLnBrk="1" hangingPunct="1">
              <a:lnSpc>
                <a:spcPct val="80000"/>
              </a:lnSpc>
              <a:buFont typeface="Wingdings" pitchFamily="2" charset="2"/>
              <a:buNone/>
            </a:pPr>
            <a:r>
              <a:rPr lang="sv-SE" sz="1600" smtClean="0"/>
              <a:t>                                                       1 - -------------------- </a:t>
            </a:r>
          </a:p>
          <a:p>
            <a:pPr eaLnBrk="1" hangingPunct="1">
              <a:lnSpc>
                <a:spcPct val="80000"/>
              </a:lnSpc>
              <a:buFont typeface="Wingdings" pitchFamily="2" charset="2"/>
              <a:buNone/>
            </a:pPr>
            <a:r>
              <a:rPr lang="sv-SE" sz="1600" smtClean="0"/>
              <a:t>                                                                Harga Jual </a:t>
            </a:r>
            <a:endParaRPr lang="en-US" sz="16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609600"/>
          <a:ext cx="7924800" cy="5562600"/>
        </p:xfrm>
        <a:graphic>
          <a:graphicData uri="http://schemas.openxmlformats.org/drawingml/2006/table">
            <a:tbl>
              <a:tblPr/>
              <a:tblGrid>
                <a:gridCol w="2641600">
                  <a:extLst>
                    <a:ext uri="{9D8B030D-6E8A-4147-A177-3AD203B41FA5}">
                      <a16:colId xmlns:a16="http://schemas.microsoft.com/office/drawing/2014/main" val="20000"/>
                    </a:ext>
                  </a:extLst>
                </a:gridCol>
                <a:gridCol w="2641600">
                  <a:extLst>
                    <a:ext uri="{9D8B030D-6E8A-4147-A177-3AD203B41FA5}">
                      <a16:colId xmlns:a16="http://schemas.microsoft.com/office/drawing/2014/main" val="20001"/>
                    </a:ext>
                  </a:extLst>
                </a:gridCol>
                <a:gridCol w="2641600">
                  <a:extLst>
                    <a:ext uri="{9D8B030D-6E8A-4147-A177-3AD203B41FA5}">
                      <a16:colId xmlns:a16="http://schemas.microsoft.com/office/drawing/2014/main" val="20002"/>
                    </a:ext>
                  </a:extLst>
                </a:gridCol>
              </a:tblGrid>
              <a:tr h="690563">
                <a:tc>
                  <a:txBody>
                    <a:bodyPr/>
                    <a:lstStyle/>
                    <a:p>
                      <a:pPr marL="0" marR="0" lvl="0" indent="0" algn="just" defTabSz="914400" rtl="0" eaLnBrk="1" fontAlgn="base" latinLnBrk="0" hangingPunct="1">
                        <a:lnSpc>
                          <a:spcPct val="100000"/>
                        </a:lnSpc>
                        <a:spcBef>
                          <a:spcPct val="0"/>
                        </a:spcBef>
                        <a:spcAft>
                          <a:spcPct val="0"/>
                        </a:spcAft>
                        <a:buClr>
                          <a:schemeClr val="accent1"/>
                        </a:buClr>
                        <a:buSzTx/>
                        <a:buFontTx/>
                        <a:buNone/>
                        <a:tabLst/>
                      </a:pP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FOKUS PADA BIAYA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Tx/>
                        <a:buFontTx/>
                        <a:buNone/>
                        <a:tabLst/>
                      </a:pP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FOKUS PADA MUTU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Tx/>
                        <a:buFontTx/>
                        <a:buNone/>
                        <a:tabLst/>
                      </a:pP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FOKUS PADA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“CUSTOMIZATION”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72037">
                <a:tc>
                  <a:txBody>
                    <a:bodyPr/>
                    <a:lstStyle/>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sng" strike="noStrike" cap="none" normalizeH="0" baseline="0" smtClean="0">
                          <a:ln>
                            <a:noFill/>
                          </a:ln>
                          <a:solidFill>
                            <a:srgbClr val="FF0000"/>
                          </a:solidFill>
                          <a:effectLst/>
                          <a:latin typeface="Times New Roman" pitchFamily="18" charset="0"/>
                          <a:cs typeface="Times New Roman" pitchFamily="18" charset="0"/>
                        </a:rPr>
                        <a:t>Early Concept 1776-1880 </a:t>
                      </a:r>
                      <a:endParaRPr kumimoji="0" lang="en-US" sz="1400" b="1" i="0" u="none" strike="noStrike" cap="none" normalizeH="0" baseline="0" smtClean="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Labor Specialization (Smith,  </a:t>
                      </a: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Babbage)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Standardized Parts (Whitney)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endParaRPr kumimoji="0" lang="fr-FR" sz="1400" b="1" i="0" u="sng" strike="noStrike" cap="none" normalizeH="0" baseline="0" smtClean="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fr-FR" sz="1400" b="1" i="0" u="sng" strike="noStrike" cap="none" normalizeH="0" baseline="0" smtClean="0">
                          <a:ln>
                            <a:noFill/>
                          </a:ln>
                          <a:solidFill>
                            <a:srgbClr val="FF0000"/>
                          </a:solidFill>
                          <a:effectLst/>
                          <a:latin typeface="Times New Roman" pitchFamily="18" charset="0"/>
                          <a:cs typeface="Times New Roman" pitchFamily="18" charset="0"/>
                        </a:rPr>
                        <a:t>Scientific Management Era 1880-1910 </a:t>
                      </a:r>
                      <a:endParaRPr kumimoji="0" lang="en-US" sz="1400" b="1" i="0" u="none" strike="noStrike" cap="none" normalizeH="0" baseline="0" smtClean="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Gantt Chart (Gantt)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Motion &amp; Times Studies </a:t>
                      </a:r>
                    </a:p>
                    <a:p>
                      <a:pPr marL="0" marR="0" lvl="0" indent="0" algn="l" defTabSz="914400" rtl="0" eaLnBrk="1" fontAlgn="base" latinLnBrk="0" hangingPunct="1">
                        <a:lnSpc>
                          <a:spcPct val="100000"/>
                        </a:lnSpc>
                        <a:spcBef>
                          <a:spcPct val="0"/>
                        </a:spcBef>
                        <a:spcAft>
                          <a:spcPct val="0"/>
                        </a:spcAft>
                        <a:buClr>
                          <a:schemeClr val="accent1"/>
                        </a:buClr>
                        <a:buSzTx/>
                        <a:buFontTx/>
                        <a:buChar char="-"/>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(Gilberth)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Proceess Analysis (Taylor)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Queuing Theory (Erlang)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endParaRPr kumimoji="0" lang="en-US" sz="1400" b="1" i="0" u="sng" strike="noStrike" cap="none" normalizeH="0" baseline="0" smtClean="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sng" strike="noStrike" cap="none" normalizeH="0" baseline="0" smtClean="0">
                          <a:ln>
                            <a:noFill/>
                          </a:ln>
                          <a:solidFill>
                            <a:srgbClr val="FF0000"/>
                          </a:solidFill>
                          <a:effectLst/>
                          <a:latin typeface="Times New Roman" pitchFamily="18" charset="0"/>
                          <a:cs typeface="Times New Roman" pitchFamily="18" charset="0"/>
                        </a:rPr>
                        <a:t>Mass Production Era 1910-1980 </a:t>
                      </a:r>
                      <a:endParaRPr kumimoji="0" lang="en-US" sz="1400" b="1" i="0" u="none" strike="noStrike" cap="none" normalizeH="0" baseline="0" smtClean="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Moving Asssembly Line </a:t>
                      </a:r>
                    </a:p>
                    <a:p>
                      <a:pPr marL="0" marR="0" lvl="0" indent="0" algn="l" defTabSz="914400" rtl="0" eaLnBrk="1" fontAlgn="base" latinLnBrk="0" hangingPunct="1">
                        <a:lnSpc>
                          <a:spcPct val="100000"/>
                        </a:lnSpc>
                        <a:spcBef>
                          <a:spcPct val="0"/>
                        </a:spcBef>
                        <a:spcAft>
                          <a:spcPct val="0"/>
                        </a:spcAft>
                        <a:buClr>
                          <a:schemeClr val="accent1"/>
                        </a:buClr>
                        <a:buSzTx/>
                        <a:buFontTx/>
                        <a:buChar char="-"/>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(Ford/Sorensen)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Statistical Sampling (Shewhart)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Economiq Order Quantity </a:t>
                      </a:r>
                    </a:p>
                    <a:p>
                      <a:pPr marL="0" marR="0" lvl="0" indent="0" algn="l" defTabSz="914400" rtl="0" eaLnBrk="1" fontAlgn="base" latinLnBrk="0" hangingPunct="1">
                        <a:lnSpc>
                          <a:spcPct val="100000"/>
                        </a:lnSpc>
                        <a:spcBef>
                          <a:spcPct val="0"/>
                        </a:spcBef>
                        <a:spcAft>
                          <a:spcPct val="0"/>
                        </a:spcAft>
                        <a:buClr>
                          <a:schemeClr val="accent1"/>
                        </a:buClr>
                        <a:buSzTx/>
                        <a:buFontTx/>
                        <a:buChar char="-"/>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(Harris)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Linear Programming, </a:t>
                      </a:r>
                    </a:p>
                    <a:p>
                      <a:pPr marL="0" marR="0" lvl="0" indent="0" algn="l" defTabSz="914400" rtl="0" eaLnBrk="1" fontAlgn="base" latinLnBrk="0" hangingPunct="1">
                        <a:lnSpc>
                          <a:spcPct val="100000"/>
                        </a:lnSpc>
                        <a:spcBef>
                          <a:spcPct val="0"/>
                        </a:spcBef>
                        <a:spcAft>
                          <a:spcPct val="0"/>
                        </a:spcAft>
                        <a:buClr>
                          <a:schemeClr val="accent1"/>
                        </a:buClr>
                        <a:buSzTx/>
                        <a:buFontTx/>
                        <a:buChar char="-"/>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PERT/CPM (Du Pont),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Material Requiremet Planning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sng" strike="noStrike" cap="none" normalizeH="0" baseline="0" smtClean="0">
                          <a:ln>
                            <a:noFill/>
                          </a:ln>
                          <a:solidFill>
                            <a:srgbClr val="FF0000"/>
                          </a:solidFill>
                          <a:effectLst/>
                          <a:latin typeface="Times New Roman" pitchFamily="18" charset="0"/>
                          <a:cs typeface="Times New Roman" pitchFamily="18" charset="0"/>
                        </a:rPr>
                        <a:t>Lean Production Era 1980-1995 </a:t>
                      </a:r>
                      <a:endParaRPr kumimoji="0" lang="en-US" sz="1400" b="1" i="0" u="none" strike="noStrike" cap="none" normalizeH="0" baseline="0" smtClean="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Just in Time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Computer Aided Design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Electronic Data Interchange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Total Quality Managemnet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Baldrige Award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Empowerment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Kanbans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sng" strike="noStrike" cap="none" normalizeH="0" baseline="0" smtClean="0">
                          <a:ln>
                            <a:noFill/>
                          </a:ln>
                          <a:solidFill>
                            <a:srgbClr val="FF0000"/>
                          </a:solidFill>
                          <a:effectLst/>
                          <a:latin typeface="Times New Roman" pitchFamily="18" charset="0"/>
                          <a:cs typeface="Times New Roman" pitchFamily="18" charset="0"/>
                        </a:rPr>
                        <a:t>Mass Customization Era 1995-2010 </a:t>
                      </a:r>
                      <a:endParaRPr kumimoji="0" lang="en-US" sz="1400" b="1" i="0" u="none" strike="noStrike" cap="none" normalizeH="0" baseline="0" smtClean="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Globalization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Internet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Resource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Planning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Learning Organization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International Quality</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Standards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Finite Schedulling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Supply Chain Management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Agile Manufacturing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E-commerce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F49BBBF0-CA88-4184-A52E-091A71DE51AE}" type="slidenum">
              <a:rPr lang="en-US" sz="1200">
                <a:solidFill>
                  <a:schemeClr val="tx1">
                    <a:tint val="75000"/>
                  </a:schemeClr>
                </a:solidFill>
                <a:latin typeface="+mn-lt"/>
              </a:rPr>
              <a:pPr fontAlgn="auto">
                <a:spcBef>
                  <a:spcPts val="0"/>
                </a:spcBef>
                <a:spcAft>
                  <a:spcPts val="0"/>
                </a:spcAft>
                <a:defRPr/>
              </a:pPr>
              <a:t>14</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Number Placeholder 5"/>
          <p:cNvSpPr>
            <a:spLocks noGrp="1"/>
          </p:cNvSpPr>
          <p:nvPr>
            <p:ph type="sldNum" sz="quarter" idx="12"/>
          </p:nvPr>
        </p:nvSpPr>
        <p:spPr>
          <a:noFill/>
        </p:spPr>
        <p:txBody>
          <a:bodyPr/>
          <a:lstStyle/>
          <a:p>
            <a:fld id="{C7E57371-DD7D-453C-97EE-6C2FB9374630}" type="slidenum">
              <a:rPr lang="en-US" sz="1400" smtClean="0">
                <a:solidFill>
                  <a:srgbClr val="000000"/>
                </a:solidFill>
                <a:latin typeface="Tahoma" pitchFamily="34" charset="0"/>
              </a:rPr>
              <a:pPr/>
              <a:t>140</a:t>
            </a:fld>
            <a:endParaRPr lang="en-US" sz="1400" smtClean="0">
              <a:solidFill>
                <a:srgbClr val="000000"/>
              </a:solidFill>
              <a:latin typeface="Tahoma" pitchFamily="34" charset="0"/>
            </a:endParaRPr>
          </a:p>
        </p:txBody>
      </p:sp>
      <p:sp>
        <p:nvSpPr>
          <p:cNvPr id="186371" name="Rectangle 2"/>
          <p:cNvSpPr>
            <a:spLocks noGrp="1" noChangeArrowheads="1"/>
          </p:cNvSpPr>
          <p:nvPr>
            <p:ph type="title" idx="4294967295"/>
          </p:nvPr>
        </p:nvSpPr>
        <p:spPr>
          <a:xfrm>
            <a:off x="1350963" y="1143000"/>
            <a:ext cx="7793037" cy="533400"/>
          </a:xfrm>
        </p:spPr>
        <p:txBody>
          <a:bodyPr/>
          <a:lstStyle/>
          <a:p>
            <a:pPr eaLnBrk="1" hangingPunct="1"/>
            <a:r>
              <a:rPr lang="sv-SE" sz="2400" b="1" smtClean="0"/>
              <a:t>Kasus Produk Tunggal:</a:t>
            </a:r>
            <a:endParaRPr lang="en-US" smtClean="0"/>
          </a:p>
        </p:txBody>
      </p:sp>
      <p:sp>
        <p:nvSpPr>
          <p:cNvPr id="186372" name="Rectangle 3"/>
          <p:cNvSpPr>
            <a:spLocks noGrp="1" noChangeArrowheads="1"/>
          </p:cNvSpPr>
          <p:nvPr>
            <p:ph idx="4294967295"/>
          </p:nvPr>
        </p:nvSpPr>
        <p:spPr>
          <a:xfrm>
            <a:off x="1371600" y="2017713"/>
            <a:ext cx="7772400" cy="4114800"/>
          </a:xfrm>
        </p:spPr>
        <p:txBody>
          <a:bodyPr/>
          <a:lstStyle/>
          <a:p>
            <a:pPr eaLnBrk="1" hangingPunct="1">
              <a:lnSpc>
                <a:spcPct val="80000"/>
              </a:lnSpc>
            </a:pPr>
            <a:r>
              <a:rPr lang="sv-SE" sz="2000" smtClean="0"/>
              <a:t>Contoh: PT X memiliki biaya tetap = Rp 1.000.000,- Biaya tenaga kerja Rp 12.500,- per unit Biaya Bahan Baku Rp 7.500,- per unit , Harga jual Rp 40.000,- per unit. </a:t>
            </a:r>
            <a:endParaRPr lang="en-US" sz="2000" smtClean="0"/>
          </a:p>
          <a:p>
            <a:pPr eaLnBrk="1" hangingPunct="1">
              <a:lnSpc>
                <a:spcPct val="80000"/>
              </a:lnSpc>
              <a:buFont typeface="Wingdings" pitchFamily="2" charset="2"/>
              <a:buNone/>
            </a:pPr>
            <a:r>
              <a:rPr lang="en-US" sz="2000" smtClean="0"/>
              <a:t>Maka :</a:t>
            </a:r>
          </a:p>
          <a:p>
            <a:pPr eaLnBrk="1" hangingPunct="1">
              <a:lnSpc>
                <a:spcPct val="80000"/>
              </a:lnSpc>
              <a:buFont typeface="Wingdings" pitchFamily="2" charset="2"/>
              <a:buNone/>
            </a:pPr>
            <a:r>
              <a:rPr lang="en-US" sz="2000" smtClean="0"/>
              <a:t>				Rp 1.000.000,- </a:t>
            </a:r>
          </a:p>
          <a:p>
            <a:pPr eaLnBrk="1" hangingPunct="1">
              <a:lnSpc>
                <a:spcPct val="80000"/>
              </a:lnSpc>
            </a:pPr>
            <a:r>
              <a:rPr lang="en-US" sz="2000" smtClean="0"/>
              <a:t>BEP x = ------------------------------------------------- = 50 unit </a:t>
            </a:r>
          </a:p>
          <a:p>
            <a:pPr eaLnBrk="1" hangingPunct="1">
              <a:lnSpc>
                <a:spcPct val="80000"/>
              </a:lnSpc>
              <a:buFont typeface="Wingdings" pitchFamily="2" charset="2"/>
              <a:buNone/>
            </a:pPr>
            <a:r>
              <a:rPr lang="en-US" sz="2000" smtClean="0"/>
              <a:t>		     Rp 40.000,- - (Rp 12.500,- + Rp 7.500,-) </a:t>
            </a:r>
          </a:p>
          <a:p>
            <a:pPr eaLnBrk="1" hangingPunct="1">
              <a:lnSpc>
                <a:spcPct val="80000"/>
              </a:lnSpc>
              <a:buFont typeface="Wingdings" pitchFamily="2" charset="2"/>
              <a:buNone/>
            </a:pPr>
            <a:r>
              <a:rPr lang="en-US" sz="2000" smtClean="0"/>
              <a:t>                           Rp 1.000.000,- </a:t>
            </a:r>
          </a:p>
          <a:p>
            <a:pPr eaLnBrk="1" hangingPunct="1">
              <a:lnSpc>
                <a:spcPct val="80000"/>
              </a:lnSpc>
            </a:pPr>
            <a:r>
              <a:rPr lang="en-US" sz="2000" smtClean="0"/>
              <a:t>BEP rp = --------------------------------------- = Rp 2.000.000 ,- </a:t>
            </a:r>
          </a:p>
          <a:p>
            <a:pPr eaLnBrk="1" hangingPunct="1">
              <a:lnSpc>
                <a:spcPct val="80000"/>
              </a:lnSpc>
              <a:buFont typeface="Wingdings" pitchFamily="2" charset="2"/>
              <a:buNone/>
            </a:pPr>
            <a:r>
              <a:rPr lang="en-US" sz="2000" smtClean="0"/>
              <a:t>                       (Rp 12.500,- +Rp 7.500,-) </a:t>
            </a:r>
          </a:p>
          <a:p>
            <a:pPr eaLnBrk="1" hangingPunct="1">
              <a:lnSpc>
                <a:spcPct val="80000"/>
              </a:lnSpc>
              <a:buFont typeface="Wingdings" pitchFamily="2" charset="2"/>
              <a:buNone/>
            </a:pPr>
            <a:r>
              <a:rPr lang="en-US" sz="2000" smtClean="0"/>
              <a:t>                 1 -  ------------------------------- </a:t>
            </a:r>
          </a:p>
          <a:p>
            <a:pPr eaLnBrk="1" hangingPunct="1">
              <a:lnSpc>
                <a:spcPct val="80000"/>
              </a:lnSpc>
              <a:buFont typeface="Wingdings" pitchFamily="2" charset="2"/>
              <a:buNone/>
            </a:pPr>
            <a:r>
              <a:rPr lang="en-US" sz="2000" smtClean="0"/>
              <a:t>                              Rp 40.000,-</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Number Placeholder 5"/>
          <p:cNvSpPr>
            <a:spLocks noGrp="1"/>
          </p:cNvSpPr>
          <p:nvPr>
            <p:ph type="sldNum" sz="quarter" idx="12"/>
          </p:nvPr>
        </p:nvSpPr>
        <p:spPr>
          <a:noFill/>
        </p:spPr>
        <p:txBody>
          <a:bodyPr/>
          <a:lstStyle/>
          <a:p>
            <a:fld id="{87F527FF-8318-43BC-9028-244718FB94F1}" type="slidenum">
              <a:rPr lang="en-US" sz="1400" smtClean="0">
                <a:solidFill>
                  <a:srgbClr val="000000"/>
                </a:solidFill>
                <a:latin typeface="Tahoma" pitchFamily="34" charset="0"/>
              </a:rPr>
              <a:pPr/>
              <a:t>141</a:t>
            </a:fld>
            <a:endParaRPr lang="en-US" sz="1400" smtClean="0">
              <a:solidFill>
                <a:srgbClr val="000000"/>
              </a:solidFill>
              <a:latin typeface="Tahoma" pitchFamily="34" charset="0"/>
            </a:endParaRPr>
          </a:p>
        </p:txBody>
      </p:sp>
      <p:sp>
        <p:nvSpPr>
          <p:cNvPr id="187395" name="Rectangle 2"/>
          <p:cNvSpPr>
            <a:spLocks noGrp="1" noChangeArrowheads="1"/>
          </p:cNvSpPr>
          <p:nvPr>
            <p:ph type="title" idx="4294967295"/>
          </p:nvPr>
        </p:nvSpPr>
        <p:spPr>
          <a:xfrm>
            <a:off x="1350963" y="762000"/>
            <a:ext cx="7793037" cy="533400"/>
          </a:xfrm>
        </p:spPr>
        <p:txBody>
          <a:bodyPr/>
          <a:lstStyle/>
          <a:p>
            <a:pPr eaLnBrk="1" hangingPunct="1"/>
            <a:r>
              <a:rPr lang="en-US" sz="2400" b="1" smtClean="0"/>
              <a:t>Kasus Multi produk</a:t>
            </a:r>
            <a:endParaRPr lang="en-US" smtClean="0"/>
          </a:p>
        </p:txBody>
      </p:sp>
      <p:sp>
        <p:nvSpPr>
          <p:cNvPr id="187396" name="Rectangle 3"/>
          <p:cNvSpPr>
            <a:spLocks noGrp="1" noChangeArrowheads="1"/>
          </p:cNvSpPr>
          <p:nvPr>
            <p:ph idx="4294967295"/>
          </p:nvPr>
        </p:nvSpPr>
        <p:spPr>
          <a:xfrm>
            <a:off x="1371600" y="2017713"/>
            <a:ext cx="7772400" cy="4114800"/>
          </a:xfrm>
        </p:spPr>
        <p:txBody>
          <a:bodyPr/>
          <a:lstStyle/>
          <a:p>
            <a:pPr eaLnBrk="1" hangingPunct="1">
              <a:lnSpc>
                <a:spcPct val="80000"/>
              </a:lnSpc>
            </a:pPr>
            <a:r>
              <a:rPr lang="en-US" sz="2400" smtClean="0"/>
              <a:t>Hampir mirip kasus produk tunggal tetapi dengan rumus : </a:t>
            </a:r>
          </a:p>
          <a:p>
            <a:pPr eaLnBrk="1" hangingPunct="1">
              <a:lnSpc>
                <a:spcPct val="80000"/>
              </a:lnSpc>
              <a:buFont typeface="Wingdings" pitchFamily="2" charset="2"/>
              <a:buNone/>
            </a:pPr>
            <a:r>
              <a:rPr lang="en-US" sz="2400" smtClean="0"/>
              <a:t>                             F </a:t>
            </a:r>
          </a:p>
          <a:p>
            <a:pPr eaLnBrk="1" hangingPunct="1">
              <a:lnSpc>
                <a:spcPct val="80000"/>
              </a:lnSpc>
            </a:pPr>
            <a:r>
              <a:rPr lang="en-US" sz="2400" smtClean="0"/>
              <a:t>BEP rp = ----------------------- </a:t>
            </a:r>
          </a:p>
          <a:p>
            <a:pPr eaLnBrk="1" hangingPunct="1">
              <a:lnSpc>
                <a:spcPct val="80000"/>
              </a:lnSpc>
              <a:buFont typeface="Wingdings" pitchFamily="2" charset="2"/>
              <a:buNone/>
            </a:pPr>
            <a:r>
              <a:rPr lang="en-US" sz="2400" smtClean="0"/>
              <a:t>                   Σ [(1-Vi/Pi) x Wi] </a:t>
            </a:r>
            <a:endParaRPr lang="it-IT" sz="2400" smtClean="0"/>
          </a:p>
          <a:p>
            <a:pPr eaLnBrk="1" hangingPunct="1">
              <a:lnSpc>
                <a:spcPct val="80000"/>
              </a:lnSpc>
            </a:pPr>
            <a:r>
              <a:rPr lang="it-IT" sz="2400" smtClean="0"/>
              <a:t>Dimana : 	</a:t>
            </a:r>
          </a:p>
          <a:p>
            <a:pPr eaLnBrk="1" hangingPunct="1">
              <a:lnSpc>
                <a:spcPct val="80000"/>
              </a:lnSpc>
            </a:pPr>
            <a:r>
              <a:rPr lang="it-IT" sz="2400" smtClean="0"/>
              <a:t>V = biaya variable per unit </a:t>
            </a:r>
          </a:p>
          <a:p>
            <a:pPr eaLnBrk="1" hangingPunct="1">
              <a:lnSpc>
                <a:spcPct val="80000"/>
              </a:lnSpc>
            </a:pPr>
            <a:r>
              <a:rPr lang="it-IT" sz="2400" smtClean="0"/>
              <a:t>P = harga per unit </a:t>
            </a:r>
          </a:p>
          <a:p>
            <a:pPr eaLnBrk="1" hangingPunct="1">
              <a:lnSpc>
                <a:spcPct val="80000"/>
              </a:lnSpc>
            </a:pPr>
            <a:r>
              <a:rPr lang="it-IT" sz="2400" smtClean="0"/>
              <a:t>F = biaya tetap </a:t>
            </a:r>
          </a:p>
          <a:p>
            <a:pPr eaLnBrk="1" hangingPunct="1">
              <a:lnSpc>
                <a:spcPct val="80000"/>
              </a:lnSpc>
            </a:pPr>
            <a:r>
              <a:rPr lang="it-IT" sz="2400" smtClean="0"/>
              <a:t>W = persentase setiap produk dari total penjualan </a:t>
            </a:r>
          </a:p>
          <a:p>
            <a:pPr eaLnBrk="1" hangingPunct="1">
              <a:lnSpc>
                <a:spcPct val="80000"/>
              </a:lnSpc>
            </a:pPr>
            <a:r>
              <a:rPr lang="it-IT" sz="2400" smtClean="0"/>
              <a:t>i = masing-masing produk </a:t>
            </a:r>
            <a:endParaRPr lang="en-US" sz="2400" smtClean="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Number Placeholder 5"/>
          <p:cNvSpPr>
            <a:spLocks noGrp="1"/>
          </p:cNvSpPr>
          <p:nvPr>
            <p:ph type="sldNum" sz="quarter" idx="12"/>
          </p:nvPr>
        </p:nvSpPr>
        <p:spPr>
          <a:noFill/>
        </p:spPr>
        <p:txBody>
          <a:bodyPr/>
          <a:lstStyle/>
          <a:p>
            <a:fld id="{DB62F6D3-BC29-4E03-B452-BCE333405491}" type="slidenum">
              <a:rPr lang="en-US" sz="1400" smtClean="0">
                <a:solidFill>
                  <a:srgbClr val="000000"/>
                </a:solidFill>
                <a:latin typeface="Tahoma" pitchFamily="34" charset="0"/>
              </a:rPr>
              <a:pPr/>
              <a:t>142</a:t>
            </a:fld>
            <a:endParaRPr lang="en-US" sz="1400" smtClean="0">
              <a:solidFill>
                <a:srgbClr val="000000"/>
              </a:solidFill>
              <a:latin typeface="Tahoma" pitchFamily="34" charset="0"/>
            </a:endParaRPr>
          </a:p>
        </p:txBody>
      </p:sp>
      <p:sp>
        <p:nvSpPr>
          <p:cNvPr id="188419" name="Rectangle 2"/>
          <p:cNvSpPr>
            <a:spLocks noGrp="1" noChangeArrowheads="1"/>
          </p:cNvSpPr>
          <p:nvPr>
            <p:ph type="title" idx="4294967295"/>
          </p:nvPr>
        </p:nvSpPr>
        <p:spPr>
          <a:xfrm>
            <a:off x="1350963" y="1219200"/>
            <a:ext cx="7793037" cy="457200"/>
          </a:xfrm>
        </p:spPr>
        <p:txBody>
          <a:bodyPr/>
          <a:lstStyle/>
          <a:p>
            <a:pPr eaLnBrk="1" hangingPunct="1"/>
            <a:r>
              <a:rPr lang="it-IT" sz="2400" smtClean="0"/>
              <a:t>Contoh:</a:t>
            </a:r>
            <a:endParaRPr lang="en-US" sz="2400" smtClean="0"/>
          </a:p>
        </p:txBody>
      </p:sp>
      <p:sp>
        <p:nvSpPr>
          <p:cNvPr id="188420" name="Rectangle 3"/>
          <p:cNvSpPr>
            <a:spLocks noGrp="1" noChangeArrowheads="1"/>
          </p:cNvSpPr>
          <p:nvPr>
            <p:ph idx="4294967295"/>
          </p:nvPr>
        </p:nvSpPr>
        <p:spPr>
          <a:xfrm>
            <a:off x="0" y="2017713"/>
            <a:ext cx="8382000" cy="4114800"/>
          </a:xfrm>
        </p:spPr>
        <p:txBody>
          <a:bodyPr/>
          <a:lstStyle/>
          <a:p>
            <a:pPr eaLnBrk="1" hangingPunct="1">
              <a:lnSpc>
                <a:spcPct val="80000"/>
              </a:lnSpc>
            </a:pPr>
            <a:r>
              <a:rPr lang="it-IT" sz="2000" smtClean="0"/>
              <a:t>Biaya tetap sebuah rumah makan adalah Rp 35.000.000,- per bulan </a:t>
            </a:r>
          </a:p>
          <a:p>
            <a:pPr eaLnBrk="1" hangingPunct="1">
              <a:lnSpc>
                <a:spcPct val="80000"/>
              </a:lnSpc>
              <a:buFont typeface="Wingdings" pitchFamily="2" charset="2"/>
              <a:buNone/>
            </a:pPr>
            <a:endParaRPr lang="sv-SE" sz="2000" smtClean="0"/>
          </a:p>
          <a:p>
            <a:pPr eaLnBrk="1" hangingPunct="1">
              <a:lnSpc>
                <a:spcPct val="80000"/>
              </a:lnSpc>
            </a:pPr>
            <a:r>
              <a:rPr lang="sv-SE" sz="2000" smtClean="0"/>
              <a:t>Produk 	Harga/unit 	Biaya variabel     Perkiraan  penjualan </a:t>
            </a:r>
          </a:p>
          <a:p>
            <a:pPr eaLnBrk="1" hangingPunct="1">
              <a:lnSpc>
                <a:spcPct val="80000"/>
              </a:lnSpc>
              <a:buFont typeface="Wingdings" pitchFamily="2" charset="2"/>
              <a:buNone/>
            </a:pPr>
            <a:r>
              <a:rPr lang="sv-SE" sz="2000" smtClean="0"/>
              <a:t>                                                                       tahunan (unit) </a:t>
            </a:r>
          </a:p>
          <a:p>
            <a:pPr eaLnBrk="1" hangingPunct="1">
              <a:lnSpc>
                <a:spcPct val="80000"/>
              </a:lnSpc>
              <a:buFont typeface="Wingdings" pitchFamily="2" charset="2"/>
              <a:buNone/>
            </a:pPr>
            <a:r>
              <a:rPr lang="sv-SE" sz="2000" smtClean="0"/>
              <a:t>	   A		Rp 29.500,- 	Rp 12.500,- 		7.000 </a:t>
            </a:r>
            <a:endParaRPr lang="fi-FI" sz="2000" smtClean="0"/>
          </a:p>
          <a:p>
            <a:pPr eaLnBrk="1" hangingPunct="1">
              <a:lnSpc>
                <a:spcPct val="80000"/>
              </a:lnSpc>
              <a:buFont typeface="Wingdings" pitchFamily="2" charset="2"/>
              <a:buNone/>
            </a:pPr>
            <a:r>
              <a:rPr lang="fi-FI" sz="2000" smtClean="0"/>
              <a:t>	   B 		8.000,-    	3.000,- 			7.000 </a:t>
            </a:r>
          </a:p>
          <a:p>
            <a:pPr eaLnBrk="1" hangingPunct="1">
              <a:lnSpc>
                <a:spcPct val="80000"/>
              </a:lnSpc>
              <a:buFont typeface="Wingdings" pitchFamily="2" charset="2"/>
              <a:buNone/>
            </a:pPr>
            <a:r>
              <a:rPr lang="fi-FI" sz="2000" smtClean="0"/>
              <a:t>	   C 		15.000,- 	4.700,- 			5.000 </a:t>
            </a:r>
          </a:p>
          <a:p>
            <a:pPr eaLnBrk="1" hangingPunct="1">
              <a:lnSpc>
                <a:spcPct val="80000"/>
              </a:lnSpc>
              <a:buFont typeface="Wingdings" pitchFamily="2" charset="2"/>
              <a:buNone/>
            </a:pPr>
            <a:r>
              <a:rPr lang="fi-FI" sz="2000" smtClean="0"/>
              <a:t>	   D 		7.500,- 		2.500,- 			5.000 </a:t>
            </a:r>
          </a:p>
          <a:p>
            <a:pPr eaLnBrk="1" hangingPunct="1">
              <a:lnSpc>
                <a:spcPct val="80000"/>
              </a:lnSpc>
              <a:buFont typeface="Wingdings" pitchFamily="2" charset="2"/>
              <a:buNone/>
            </a:pPr>
            <a:r>
              <a:rPr lang="fi-FI" sz="2000" smtClean="0"/>
              <a:t>	   E 		28.500,- 	10.000,- 		3.000 </a:t>
            </a:r>
          </a:p>
          <a:p>
            <a:pPr eaLnBrk="1" hangingPunct="1">
              <a:lnSpc>
                <a:spcPct val="80000"/>
              </a:lnSpc>
              <a:buFont typeface="Wingdings" pitchFamily="2" charset="2"/>
              <a:buNone/>
            </a:pPr>
            <a:r>
              <a:rPr lang="es-ES" sz="2400" smtClean="0"/>
              <a:t> </a:t>
            </a:r>
            <a:endParaRPr lang="en-US" sz="2400" smtClean="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Number Placeholder 5"/>
          <p:cNvSpPr>
            <a:spLocks noGrp="1"/>
          </p:cNvSpPr>
          <p:nvPr>
            <p:ph type="sldNum" sz="quarter" idx="12"/>
          </p:nvPr>
        </p:nvSpPr>
        <p:spPr>
          <a:noFill/>
        </p:spPr>
        <p:txBody>
          <a:bodyPr/>
          <a:lstStyle/>
          <a:p>
            <a:fld id="{C4969A24-F316-40EF-A2CF-3392C6E1C206}" type="slidenum">
              <a:rPr lang="en-US" sz="1400" smtClean="0">
                <a:solidFill>
                  <a:srgbClr val="000000"/>
                </a:solidFill>
                <a:latin typeface="Tahoma" pitchFamily="34" charset="0"/>
              </a:rPr>
              <a:pPr/>
              <a:t>143</a:t>
            </a:fld>
            <a:endParaRPr lang="en-US" sz="1400" smtClean="0">
              <a:solidFill>
                <a:srgbClr val="000000"/>
              </a:solidFill>
              <a:latin typeface="Tahoma" pitchFamily="34" charset="0"/>
            </a:endParaRPr>
          </a:p>
        </p:txBody>
      </p:sp>
      <p:sp>
        <p:nvSpPr>
          <p:cNvPr id="189443" name="Rectangle 2"/>
          <p:cNvSpPr>
            <a:spLocks noGrp="1" noChangeArrowheads="1"/>
          </p:cNvSpPr>
          <p:nvPr>
            <p:ph type="title" idx="4294967295"/>
          </p:nvPr>
        </p:nvSpPr>
        <p:spPr>
          <a:xfrm>
            <a:off x="1350963" y="457200"/>
            <a:ext cx="7793037" cy="457200"/>
          </a:xfrm>
        </p:spPr>
        <p:txBody>
          <a:bodyPr/>
          <a:lstStyle/>
          <a:p>
            <a:pPr eaLnBrk="1" hangingPunct="1"/>
            <a:r>
              <a:rPr lang="fi-FI" sz="2000" smtClean="0"/>
              <a:t>Penyelesaian menggunakan pembobotan : </a:t>
            </a:r>
            <a:endParaRPr lang="en-US" sz="2000" smtClean="0"/>
          </a:p>
        </p:txBody>
      </p:sp>
      <p:sp>
        <p:nvSpPr>
          <p:cNvPr id="189444" name="Rectangle 3"/>
          <p:cNvSpPr>
            <a:spLocks noGrp="1" noChangeArrowheads="1"/>
          </p:cNvSpPr>
          <p:nvPr>
            <p:ph idx="4294967295"/>
          </p:nvPr>
        </p:nvSpPr>
        <p:spPr>
          <a:xfrm>
            <a:off x="417513" y="1219200"/>
            <a:ext cx="8726487" cy="4913313"/>
          </a:xfrm>
        </p:spPr>
        <p:txBody>
          <a:bodyPr/>
          <a:lstStyle/>
          <a:p>
            <a:pPr eaLnBrk="1" hangingPunct="1">
              <a:lnSpc>
                <a:spcPct val="80000"/>
              </a:lnSpc>
              <a:buFont typeface="Wingdings" pitchFamily="2" charset="2"/>
              <a:buNone/>
            </a:pPr>
            <a:r>
              <a:rPr lang="sv-SE" sz="1600" smtClean="0"/>
              <a:t>Produk	   Pi 	   Vi       Vi/Pi     1-Vi/Pi      Penjualan           Wi       (1-Vi/Pi) Wi </a:t>
            </a:r>
          </a:p>
          <a:p>
            <a:pPr eaLnBrk="1" hangingPunct="1">
              <a:lnSpc>
                <a:spcPct val="80000"/>
              </a:lnSpc>
              <a:buFont typeface="Wingdings" pitchFamily="2" charset="2"/>
              <a:buNone/>
            </a:pPr>
            <a:r>
              <a:rPr lang="sv-SE" sz="1600" smtClean="0"/>
              <a:t>                                                                    Tahunan </a:t>
            </a:r>
          </a:p>
          <a:p>
            <a:pPr eaLnBrk="1" hangingPunct="1">
              <a:lnSpc>
                <a:spcPct val="80000"/>
              </a:lnSpc>
              <a:buFont typeface="Wingdings" pitchFamily="2" charset="2"/>
              <a:buNone/>
            </a:pPr>
            <a:endParaRPr lang="it-IT" sz="800" smtClean="0"/>
          </a:p>
          <a:p>
            <a:pPr eaLnBrk="1" hangingPunct="1">
              <a:lnSpc>
                <a:spcPct val="80000"/>
              </a:lnSpc>
              <a:buFont typeface="Wingdings" pitchFamily="2" charset="2"/>
              <a:buNone/>
            </a:pPr>
            <a:r>
              <a:rPr lang="it-IT" sz="1600" smtClean="0"/>
              <a:t>A 	        29.500    12.500     0,42      0,58       206.500.000      0,446        0,259 </a:t>
            </a:r>
            <a:endParaRPr lang="es-ES" sz="1600" smtClean="0"/>
          </a:p>
          <a:p>
            <a:pPr eaLnBrk="1" hangingPunct="1">
              <a:lnSpc>
                <a:spcPct val="80000"/>
              </a:lnSpc>
              <a:buFont typeface="Wingdings" pitchFamily="2" charset="2"/>
              <a:buNone/>
            </a:pPr>
            <a:r>
              <a:rPr lang="es-ES" sz="1600" smtClean="0"/>
              <a:t>B              8.000      3.000     0,38      0,62         56.000.000      0,121       0,075 </a:t>
            </a:r>
          </a:p>
          <a:p>
            <a:pPr eaLnBrk="1" hangingPunct="1">
              <a:lnSpc>
                <a:spcPct val="80000"/>
              </a:lnSpc>
              <a:buFont typeface="Wingdings" pitchFamily="2" charset="2"/>
              <a:buNone/>
            </a:pPr>
            <a:r>
              <a:rPr lang="es-ES" sz="1600" smtClean="0"/>
              <a:t>C            15.000      4.700     0,30      0,70         77.500.000      0,167       0,117 </a:t>
            </a:r>
          </a:p>
          <a:p>
            <a:pPr eaLnBrk="1" hangingPunct="1">
              <a:lnSpc>
                <a:spcPct val="80000"/>
              </a:lnSpc>
              <a:buFont typeface="Wingdings" pitchFamily="2" charset="2"/>
              <a:buNone/>
            </a:pPr>
            <a:r>
              <a:rPr lang="es-ES" sz="1600" smtClean="0"/>
              <a:t>D             7.500      2.500     0,33      0,67         37.500.000      0,081        0,054 </a:t>
            </a:r>
          </a:p>
          <a:p>
            <a:pPr eaLnBrk="1" hangingPunct="1">
              <a:lnSpc>
                <a:spcPct val="80000"/>
              </a:lnSpc>
              <a:buFont typeface="Wingdings" pitchFamily="2" charset="2"/>
              <a:buNone/>
            </a:pPr>
            <a:r>
              <a:rPr lang="es-ES" sz="1600" smtClean="0"/>
              <a:t>E            28.500    10.000     0,35      0,65         85.500.000      0,185        0,120 </a:t>
            </a:r>
          </a:p>
          <a:p>
            <a:pPr eaLnBrk="1" hangingPunct="1">
              <a:lnSpc>
                <a:spcPct val="80000"/>
              </a:lnSpc>
              <a:buFont typeface="Wingdings" pitchFamily="2" charset="2"/>
              <a:buNone/>
            </a:pPr>
            <a:r>
              <a:rPr lang="es-ES" sz="1600" smtClean="0"/>
              <a:t>                                                                    ----------------                   -------- </a:t>
            </a:r>
          </a:p>
          <a:p>
            <a:pPr eaLnBrk="1" hangingPunct="1">
              <a:lnSpc>
                <a:spcPct val="80000"/>
              </a:lnSpc>
              <a:buFont typeface="Wingdings" pitchFamily="2" charset="2"/>
              <a:buNone/>
            </a:pPr>
            <a:r>
              <a:rPr lang="es-ES" sz="1600" smtClean="0"/>
              <a:t>                                                          Total   463.300.000                      0,625 </a:t>
            </a:r>
          </a:p>
          <a:p>
            <a:pPr eaLnBrk="1" hangingPunct="1">
              <a:lnSpc>
                <a:spcPct val="80000"/>
              </a:lnSpc>
              <a:buFont typeface="Wingdings" pitchFamily="2" charset="2"/>
              <a:buNone/>
            </a:pPr>
            <a:r>
              <a:rPr lang="es-ES" sz="1600" smtClean="0"/>
              <a:t>                Rp 35.000.000,- x 12 </a:t>
            </a:r>
            <a:endParaRPr lang="it-IT" sz="1600" smtClean="0"/>
          </a:p>
          <a:p>
            <a:pPr eaLnBrk="1" hangingPunct="1">
              <a:lnSpc>
                <a:spcPct val="80000"/>
              </a:lnSpc>
              <a:buFont typeface="Wingdings" pitchFamily="2" charset="2"/>
              <a:buNone/>
            </a:pPr>
            <a:r>
              <a:rPr lang="it-IT" sz="1600" smtClean="0"/>
              <a:t>BEP rp = ----------------------------- = Rp 672.000.000,- per tahun </a:t>
            </a:r>
          </a:p>
          <a:p>
            <a:pPr eaLnBrk="1" hangingPunct="1">
              <a:lnSpc>
                <a:spcPct val="80000"/>
              </a:lnSpc>
              <a:buFont typeface="Wingdings" pitchFamily="2" charset="2"/>
              <a:buNone/>
            </a:pPr>
            <a:r>
              <a:rPr lang="it-IT" sz="1600" smtClean="0"/>
              <a:t>                              </a:t>
            </a:r>
            <a:r>
              <a:rPr lang="fi-FI" sz="1600" smtClean="0"/>
              <a:t>0,625 </a:t>
            </a:r>
          </a:p>
          <a:p>
            <a:pPr eaLnBrk="1" hangingPunct="1">
              <a:lnSpc>
                <a:spcPct val="80000"/>
              </a:lnSpc>
              <a:buFont typeface="Wingdings" pitchFamily="2" charset="2"/>
              <a:buNone/>
            </a:pPr>
            <a:r>
              <a:rPr lang="fi-FI" sz="1600" smtClean="0"/>
              <a:t>Jika 1 tahun = 52 minggu, 1 minggu = 6 hari, maka 1 tahun = 312 hari </a:t>
            </a:r>
          </a:p>
          <a:p>
            <a:pPr eaLnBrk="1" hangingPunct="1">
              <a:lnSpc>
                <a:spcPct val="80000"/>
              </a:lnSpc>
              <a:buFont typeface="Wingdings" pitchFamily="2" charset="2"/>
              <a:buNone/>
            </a:pPr>
            <a:r>
              <a:rPr lang="fi-FI" sz="1600" smtClean="0"/>
              <a:t>                        Rp 672.000.000,- </a:t>
            </a:r>
          </a:p>
          <a:p>
            <a:pPr eaLnBrk="1" hangingPunct="1">
              <a:lnSpc>
                <a:spcPct val="80000"/>
              </a:lnSpc>
              <a:buFont typeface="Wingdings" pitchFamily="2" charset="2"/>
              <a:buNone/>
            </a:pPr>
            <a:r>
              <a:rPr lang="fi-FI" sz="1600" smtClean="0"/>
              <a:t>Jadi BEP rp = ---------------------- = Rp 2.153.846,20 </a:t>
            </a:r>
          </a:p>
          <a:p>
            <a:pPr eaLnBrk="1" hangingPunct="1">
              <a:lnSpc>
                <a:spcPct val="80000"/>
              </a:lnSpc>
              <a:buFont typeface="Wingdings" pitchFamily="2" charset="2"/>
              <a:buNone/>
            </a:pPr>
            <a:r>
              <a:rPr lang="fi-FI" sz="1600" smtClean="0"/>
              <a:t>                                  </a:t>
            </a:r>
            <a:r>
              <a:rPr lang="sv-SE" sz="1600" smtClean="0"/>
              <a:t>312 </a:t>
            </a:r>
            <a:endParaRPr lang="en-US" sz="1600" smtClean="0"/>
          </a:p>
          <a:p>
            <a:pPr eaLnBrk="1" hangingPunct="1">
              <a:lnSpc>
                <a:spcPct val="80000"/>
              </a:lnSpc>
              <a:buFont typeface="Wingdings" pitchFamily="2" charset="2"/>
              <a:buNone/>
            </a:pPr>
            <a:r>
              <a:rPr lang="en-US" sz="1600" smtClean="0"/>
              <a:t>                                                           WiA x BEP rp     0,446 x Rp 2.153.846,20 </a:t>
            </a:r>
            <a:endParaRPr lang="sv-SE" sz="1600" smtClean="0"/>
          </a:p>
          <a:p>
            <a:pPr eaLnBrk="1" hangingPunct="1">
              <a:lnSpc>
                <a:spcPct val="80000"/>
              </a:lnSpc>
              <a:buFont typeface="Wingdings" pitchFamily="2" charset="2"/>
              <a:buNone/>
            </a:pPr>
            <a:r>
              <a:rPr lang="sv-SE" sz="1600" smtClean="0"/>
              <a:t>Kapasitas penjualan Produk A per hari = ----------------- = ------------------------------  = 33 unit </a:t>
            </a:r>
          </a:p>
          <a:p>
            <a:pPr eaLnBrk="1" hangingPunct="1">
              <a:lnSpc>
                <a:spcPct val="80000"/>
              </a:lnSpc>
              <a:buFont typeface="Wingdings" pitchFamily="2" charset="2"/>
              <a:buNone/>
            </a:pPr>
            <a:r>
              <a:rPr lang="sv-SE" sz="1600" smtClean="0"/>
              <a:t>                                                                 PiA                        Rp 29.500,-</a:t>
            </a:r>
            <a:endParaRPr lang="en-US" sz="1600" smtClean="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16"/>
          <p:cNvSpPr>
            <a:spLocks noGrp="1" noChangeArrowheads="1"/>
          </p:cNvSpPr>
          <p:nvPr>
            <p:ph type="sldNum" sz="quarter" idx="12"/>
          </p:nvPr>
        </p:nvSpPr>
        <p:spPr>
          <a:noFill/>
        </p:spPr>
        <p:txBody>
          <a:bodyPr/>
          <a:lstStyle/>
          <a:p>
            <a:fld id="{097241B3-DB1B-4697-B0D4-A920AF4CBD5B}" type="slidenum">
              <a:rPr lang="en-US" smtClean="0">
                <a:solidFill>
                  <a:schemeClr val="bg2"/>
                </a:solidFill>
                <a:latin typeface="Tahoma" pitchFamily="34" charset="0"/>
              </a:rPr>
              <a:pPr/>
              <a:t>144</a:t>
            </a:fld>
            <a:endParaRPr lang="en-US" smtClean="0">
              <a:solidFill>
                <a:schemeClr val="bg2"/>
              </a:solidFill>
              <a:latin typeface="Tahoma" pitchFamily="34" charset="0"/>
            </a:endParaRPr>
          </a:p>
        </p:txBody>
      </p:sp>
      <p:sp>
        <p:nvSpPr>
          <p:cNvPr id="190467" name="Rectangle 2"/>
          <p:cNvSpPr>
            <a:spLocks noGrp="1" noChangeArrowheads="1"/>
          </p:cNvSpPr>
          <p:nvPr>
            <p:ph type="ctrTitle"/>
          </p:nvPr>
        </p:nvSpPr>
        <p:spPr>
          <a:xfrm>
            <a:off x="838200" y="685800"/>
            <a:ext cx="7772400" cy="623888"/>
          </a:xfrm>
        </p:spPr>
        <p:txBody>
          <a:bodyPr/>
          <a:lstStyle/>
          <a:p>
            <a:pPr algn="ctr" eaLnBrk="1" hangingPunct="1"/>
            <a:r>
              <a:rPr lang="en-US" sz="2800" b="1" smtClean="0"/>
              <a:t>STRATEGI LOKASI</a:t>
            </a:r>
            <a:endParaRPr lang="en-US" smtClean="0"/>
          </a:p>
        </p:txBody>
      </p:sp>
      <p:sp>
        <p:nvSpPr>
          <p:cNvPr id="190468" name="Rectangle 3"/>
          <p:cNvSpPr>
            <a:spLocks noGrp="1" noChangeArrowheads="1"/>
          </p:cNvSpPr>
          <p:nvPr>
            <p:ph type="subTitle" idx="1"/>
          </p:nvPr>
        </p:nvSpPr>
        <p:spPr>
          <a:xfrm>
            <a:off x="914400" y="1524000"/>
            <a:ext cx="7696200" cy="4572000"/>
          </a:xfrm>
        </p:spPr>
        <p:txBody>
          <a:bodyPr/>
          <a:lstStyle/>
          <a:p>
            <a:pPr marL="457200" indent="-457200" algn="just" eaLnBrk="1" hangingPunct="1">
              <a:lnSpc>
                <a:spcPct val="90000"/>
              </a:lnSpc>
              <a:buFont typeface="Wingdings" pitchFamily="2" charset="2"/>
              <a:buChar char="n"/>
            </a:pPr>
            <a:r>
              <a:rPr lang="en-US" sz="2400" smtClean="0"/>
              <a:t>Lokasi menentukan prestasi , merupakan ungkapan yang cukup tepat untuk segala jenis kegiatan, demikian pula untuk kegiatan bisnis di sektor barang maupun jasa. </a:t>
            </a:r>
          </a:p>
          <a:p>
            <a:pPr marL="457200" indent="-457200" algn="just" eaLnBrk="1" hangingPunct="1">
              <a:lnSpc>
                <a:spcPct val="90000"/>
              </a:lnSpc>
              <a:buFont typeface="Wingdings" pitchFamily="2" charset="2"/>
              <a:buChar char="n"/>
            </a:pPr>
            <a:r>
              <a:rPr lang="en-US" sz="2400" smtClean="0"/>
              <a:t>Dengan demikian strategi lokasi adalah hal yang tidak dapat diabaikan oleh perusahaan, mengapa demikian ? </a:t>
            </a:r>
          </a:p>
          <a:p>
            <a:pPr marL="457200" indent="-457200" algn="just" eaLnBrk="1" hangingPunct="1">
              <a:lnSpc>
                <a:spcPct val="90000"/>
              </a:lnSpc>
              <a:buFont typeface="Wingdings" pitchFamily="2" charset="2"/>
              <a:buChar char="n"/>
            </a:pPr>
            <a:r>
              <a:rPr lang="en-US" sz="2400" smtClean="0"/>
              <a:t>Banyak alasan yang mendasarinya diantaranya sektor barang memerlukan lokasi untuk melakukan kegiatan pembuatan produk barang tersebut atau tempat memproduksi (pabrik) sedangkan untuk sektor jasa memerlukan tempat untuk dapat memberikan pelayanan bagi konsumen. </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Number Placeholder 5"/>
          <p:cNvSpPr>
            <a:spLocks noGrp="1"/>
          </p:cNvSpPr>
          <p:nvPr>
            <p:ph type="sldNum" sz="quarter" idx="12"/>
          </p:nvPr>
        </p:nvSpPr>
        <p:spPr>
          <a:noFill/>
        </p:spPr>
        <p:txBody>
          <a:bodyPr/>
          <a:lstStyle/>
          <a:p>
            <a:fld id="{F82A0FFB-ED13-4443-AF42-80BD652AFAAF}" type="slidenum">
              <a:rPr lang="en-US" smtClean="0">
                <a:latin typeface="Tahoma" pitchFamily="34" charset="0"/>
              </a:rPr>
              <a:pPr/>
              <a:t>145</a:t>
            </a:fld>
            <a:endParaRPr lang="en-US" smtClean="0">
              <a:latin typeface="Tahoma" pitchFamily="34" charset="0"/>
            </a:endParaRPr>
          </a:p>
        </p:txBody>
      </p:sp>
      <p:sp>
        <p:nvSpPr>
          <p:cNvPr id="191491" name="Rectangle 2"/>
          <p:cNvSpPr>
            <a:spLocks noGrp="1" noChangeArrowheads="1"/>
          </p:cNvSpPr>
          <p:nvPr>
            <p:ph type="title"/>
          </p:nvPr>
        </p:nvSpPr>
        <p:spPr>
          <a:xfrm>
            <a:off x="685800" y="304800"/>
            <a:ext cx="7793038" cy="685800"/>
          </a:xfrm>
        </p:spPr>
        <p:txBody>
          <a:bodyPr/>
          <a:lstStyle/>
          <a:p>
            <a:pPr eaLnBrk="1" hangingPunct="1"/>
            <a:r>
              <a:rPr lang="sv-SE" sz="1800" b="1" i="1" smtClean="0"/>
              <a:t>Faktor-faktor Pertimbangan Lokasi</a:t>
            </a:r>
            <a:r>
              <a:rPr lang="sv-SE" sz="4000" smtClean="0"/>
              <a:t> </a:t>
            </a:r>
            <a:endParaRPr lang="en-US" sz="4000" smtClean="0"/>
          </a:p>
        </p:txBody>
      </p:sp>
      <p:sp>
        <p:nvSpPr>
          <p:cNvPr id="191492" name="Rectangle 3"/>
          <p:cNvSpPr>
            <a:spLocks noGrp="1" noChangeArrowheads="1"/>
          </p:cNvSpPr>
          <p:nvPr>
            <p:ph type="body" idx="1"/>
          </p:nvPr>
        </p:nvSpPr>
        <p:spPr>
          <a:xfrm>
            <a:off x="762000" y="1143000"/>
            <a:ext cx="8193088" cy="4989513"/>
          </a:xfrm>
        </p:spPr>
        <p:txBody>
          <a:bodyPr/>
          <a:lstStyle/>
          <a:p>
            <a:pPr eaLnBrk="1" hangingPunct="1">
              <a:lnSpc>
                <a:spcPct val="80000"/>
              </a:lnSpc>
            </a:pPr>
            <a:r>
              <a:rPr lang="sv-SE" sz="1400" b="1" smtClean="0"/>
              <a:t>A. PENTINGNYA LOKASI </a:t>
            </a:r>
            <a:endParaRPr lang="sv-SE" sz="1400" smtClean="0"/>
          </a:p>
          <a:p>
            <a:pPr algn="just" eaLnBrk="1" hangingPunct="1">
              <a:lnSpc>
                <a:spcPct val="80000"/>
              </a:lnSpc>
            </a:pPr>
            <a:r>
              <a:rPr lang="sv-SE" sz="1800" smtClean="0"/>
              <a:t>Salah satu keputusan yang paling penting yang dibuat oleh perusahaan adalah dimana mereka akan menempatkan kegiatan operasional mereka, maka keputusan yang harus diambil selanjutnya oleh manajer operasional adalah strategi lokasi. </a:t>
            </a:r>
          </a:p>
          <a:p>
            <a:pPr algn="just" eaLnBrk="1" hangingPunct="1">
              <a:lnSpc>
                <a:spcPct val="80000"/>
              </a:lnSpc>
            </a:pPr>
            <a:r>
              <a:rPr lang="sv-SE" sz="1800" smtClean="0"/>
              <a:t>Sejumlah perusahaan di dunia melakukannya mengingat lokasi untuk operasional sangat mempengaruhi biaya, baik biaya tetap maupun biaya variable. Lokasi sangat mempengaruhi resiko dan keuntungan perusahaan secara keseluruhan.</a:t>
            </a:r>
            <a:r>
              <a:rPr lang="en-US" sz="1800" smtClean="0"/>
              <a:t> </a:t>
            </a:r>
          </a:p>
          <a:p>
            <a:pPr algn="just" eaLnBrk="1" hangingPunct="1">
              <a:lnSpc>
                <a:spcPct val="80000"/>
              </a:lnSpc>
              <a:buFont typeface="Wingdings" pitchFamily="2" charset="2"/>
              <a:buNone/>
            </a:pPr>
            <a:endParaRPr lang="en-US" sz="1000" smtClean="0"/>
          </a:p>
          <a:p>
            <a:pPr algn="just" eaLnBrk="1" hangingPunct="1">
              <a:lnSpc>
                <a:spcPct val="80000"/>
              </a:lnSpc>
            </a:pPr>
            <a:r>
              <a:rPr lang="sv-SE" sz="1800" smtClean="0"/>
              <a:t>Pilihan-pilihan yang ada dalam lokasi meliputi: </a:t>
            </a:r>
          </a:p>
          <a:p>
            <a:pPr algn="just" eaLnBrk="1" hangingPunct="1">
              <a:lnSpc>
                <a:spcPct val="80000"/>
              </a:lnSpc>
              <a:buFont typeface="Wingdings" pitchFamily="2" charset="2"/>
              <a:buNone/>
            </a:pPr>
            <a:r>
              <a:rPr lang="sv-SE" sz="1800" b="1" smtClean="0"/>
              <a:t>1.</a:t>
            </a:r>
            <a:r>
              <a:rPr lang="sv-SE" sz="1800" smtClean="0"/>
              <a:t> Tidak pindah, tetapi meluaskan fasilitas yang ada </a:t>
            </a:r>
            <a:endParaRPr lang="fi-FI" sz="1800" b="1" smtClean="0"/>
          </a:p>
          <a:p>
            <a:pPr algn="just" eaLnBrk="1" hangingPunct="1">
              <a:lnSpc>
                <a:spcPct val="80000"/>
              </a:lnSpc>
              <a:buFont typeface="Wingdings" pitchFamily="2" charset="2"/>
              <a:buNone/>
            </a:pPr>
            <a:r>
              <a:rPr lang="fi-FI" sz="1800" b="1" smtClean="0"/>
              <a:t>2. </a:t>
            </a:r>
            <a:r>
              <a:rPr lang="fi-FI" sz="1800" smtClean="0"/>
              <a:t>Mempertahankan lokasi yang sekarang, selagi menambah fasilitas lain di tempat lain </a:t>
            </a:r>
            <a:endParaRPr lang="fi-FI" sz="1800" b="1" smtClean="0"/>
          </a:p>
          <a:p>
            <a:pPr algn="just" eaLnBrk="1" hangingPunct="1">
              <a:lnSpc>
                <a:spcPct val="80000"/>
              </a:lnSpc>
              <a:buFont typeface="Wingdings" pitchFamily="2" charset="2"/>
              <a:buNone/>
            </a:pPr>
            <a:r>
              <a:rPr lang="fi-FI" sz="1800" b="1" smtClean="0"/>
              <a:t>3. </a:t>
            </a:r>
            <a:r>
              <a:rPr lang="fi-FI" sz="1800" smtClean="0"/>
              <a:t>Menutup fasilitas yang ada dan pindah ke lokasi lain </a:t>
            </a:r>
          </a:p>
          <a:p>
            <a:pPr algn="just" eaLnBrk="1" hangingPunct="1">
              <a:lnSpc>
                <a:spcPct val="80000"/>
              </a:lnSpc>
            </a:pPr>
            <a:r>
              <a:rPr lang="fi-FI" sz="1800" smtClean="0"/>
              <a:t>Pada umumnya keputusan lokasi merupakan keputusan jangka panjang, susah sekali untuk direvisi, mempunyai efek pada biaya tetap maupun variable seperti biaya transportasi, pajak, upah, sewa dan lain-lain. </a:t>
            </a:r>
          </a:p>
          <a:p>
            <a:pPr algn="just" eaLnBrk="1" hangingPunct="1">
              <a:lnSpc>
                <a:spcPct val="80000"/>
              </a:lnSpc>
            </a:pPr>
            <a:r>
              <a:rPr lang="fi-FI" sz="1800" smtClean="0"/>
              <a:t>Dengan kata lain tujuan strategi lokasi adalah mamaksimumkan manfaat lokasi bagi perusahaan. </a:t>
            </a:r>
            <a:endParaRPr lang="en-US" sz="1800" smtClean="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Number Placeholder 5"/>
          <p:cNvSpPr>
            <a:spLocks noGrp="1"/>
          </p:cNvSpPr>
          <p:nvPr>
            <p:ph type="sldNum" sz="quarter" idx="12"/>
          </p:nvPr>
        </p:nvSpPr>
        <p:spPr>
          <a:noFill/>
        </p:spPr>
        <p:txBody>
          <a:bodyPr/>
          <a:lstStyle/>
          <a:p>
            <a:fld id="{F98C0F95-116A-4F82-B448-4FD6B8A98118}" type="slidenum">
              <a:rPr lang="en-US" smtClean="0">
                <a:latin typeface="Tahoma" pitchFamily="34" charset="0"/>
              </a:rPr>
              <a:pPr/>
              <a:t>146</a:t>
            </a:fld>
            <a:endParaRPr lang="en-US" smtClean="0">
              <a:latin typeface="Tahoma" pitchFamily="34" charset="0"/>
            </a:endParaRPr>
          </a:p>
        </p:txBody>
      </p:sp>
      <p:sp>
        <p:nvSpPr>
          <p:cNvPr id="192515" name="Rectangle 2"/>
          <p:cNvSpPr>
            <a:spLocks noGrp="1" noChangeArrowheads="1"/>
          </p:cNvSpPr>
          <p:nvPr>
            <p:ph type="title"/>
          </p:nvPr>
        </p:nvSpPr>
        <p:spPr>
          <a:xfrm>
            <a:off x="609600" y="381000"/>
            <a:ext cx="7793038" cy="533400"/>
          </a:xfrm>
        </p:spPr>
        <p:txBody>
          <a:bodyPr/>
          <a:lstStyle/>
          <a:p>
            <a:pPr eaLnBrk="1" hangingPunct="1"/>
            <a:r>
              <a:rPr lang="fi-FI" sz="1800" b="1" smtClean="0"/>
              <a:t>B. FAKTOR-FAKTOR YANG MEMPENGARUHI LOKASI</a:t>
            </a:r>
            <a:r>
              <a:rPr lang="fi-FI" sz="4000" smtClean="0"/>
              <a:t> </a:t>
            </a:r>
            <a:endParaRPr lang="en-US" sz="4000" smtClean="0"/>
          </a:p>
        </p:txBody>
      </p:sp>
      <p:sp>
        <p:nvSpPr>
          <p:cNvPr id="192516" name="Rectangle 3"/>
          <p:cNvSpPr>
            <a:spLocks noGrp="1" noChangeArrowheads="1"/>
          </p:cNvSpPr>
          <p:nvPr>
            <p:ph type="body" idx="1"/>
          </p:nvPr>
        </p:nvSpPr>
        <p:spPr>
          <a:xfrm>
            <a:off x="762000" y="990600"/>
            <a:ext cx="8193088" cy="5141913"/>
          </a:xfrm>
        </p:spPr>
        <p:txBody>
          <a:bodyPr/>
          <a:lstStyle/>
          <a:p>
            <a:pPr algn="just" eaLnBrk="1" hangingPunct="1">
              <a:lnSpc>
                <a:spcPct val="80000"/>
              </a:lnSpc>
            </a:pPr>
            <a:r>
              <a:rPr lang="fi-FI" sz="2000" smtClean="0">
                <a:latin typeface="Calibri" pitchFamily="34" charset="0"/>
              </a:rPr>
              <a:t>Secara umum perusahaan dalam melaksanakan strategi lokasi mempertimbangkan hal-hal sebagai berikut: </a:t>
            </a:r>
            <a:endParaRPr lang="fi-FI" sz="2000" b="1" smtClean="0">
              <a:latin typeface="Calibri" pitchFamily="34" charset="0"/>
            </a:endParaRPr>
          </a:p>
          <a:p>
            <a:pPr algn="just" eaLnBrk="1" hangingPunct="1">
              <a:lnSpc>
                <a:spcPct val="80000"/>
              </a:lnSpc>
            </a:pPr>
            <a:r>
              <a:rPr lang="fi-FI" sz="2000" b="1" smtClean="0">
                <a:latin typeface="Calibri" pitchFamily="34" charset="0"/>
              </a:rPr>
              <a:t>1. Produktifitas Tenaga Kerja </a:t>
            </a:r>
            <a:r>
              <a:rPr lang="fi-FI" sz="2000" smtClean="0">
                <a:latin typeface="Calibri" pitchFamily="34" charset="0"/>
              </a:rPr>
              <a:t>Karyawan merupakan input paling penting bagi perusahaan, sehingga tingkat produktifitas tenaga kerja sangat menentukan keberhasilan atau kesuksesan perusahaan. Berkaitan dengan strategi lokasi maka banyak perusahaan mempertimbangkan factor seberapa produktifitas tenaga kerja di beberapa alternative lokasi yang dipertimbangkan. Dan yang menarik bagi manajemen adalah kombinasi diantara produktifitas tenaga kerja dan tingkat upah tenaga kerja. </a:t>
            </a:r>
            <a:endParaRPr lang="fi-FI" sz="2000" b="1" smtClean="0">
              <a:latin typeface="Calibri" pitchFamily="34" charset="0"/>
            </a:endParaRPr>
          </a:p>
          <a:p>
            <a:pPr eaLnBrk="1" hangingPunct="1">
              <a:lnSpc>
                <a:spcPct val="80000"/>
              </a:lnSpc>
            </a:pPr>
            <a:r>
              <a:rPr lang="fi-FI" sz="2000" b="1" smtClean="0">
                <a:latin typeface="Calibri" pitchFamily="34" charset="0"/>
              </a:rPr>
              <a:t>2. Nilai Tukar dan Resiko Mata Uang </a:t>
            </a:r>
            <a:endParaRPr lang="fi-FI" sz="2000" smtClean="0">
              <a:latin typeface="Calibri" pitchFamily="34" charset="0"/>
            </a:endParaRPr>
          </a:p>
          <a:p>
            <a:pPr algn="just" eaLnBrk="1" hangingPunct="1">
              <a:lnSpc>
                <a:spcPct val="80000"/>
              </a:lnSpc>
            </a:pPr>
            <a:r>
              <a:rPr lang="fi-FI" sz="2000" smtClean="0">
                <a:latin typeface="Calibri" pitchFamily="34" charset="0"/>
              </a:rPr>
              <a:t>Walaupun tingkat upah dan produktifitas tenaga kerja membuat sebuah Negara terlihat ekonomis, tetapi nilai tukar mata uang suatu Negara terhadap mata uang negara lain yang tidak menguntungkan dapat mengeliminir penghematan yang telah dilakukan. Dan kadang-kadang perusahaan dapat mengambil keuntungan dari nilai tukar yang menguntungkan dengan memindahkan lokasi atau mengekspor produknya ke Negara lain. </a:t>
            </a:r>
          </a:p>
          <a:p>
            <a:pPr algn="just" eaLnBrk="1" hangingPunct="1">
              <a:lnSpc>
                <a:spcPct val="80000"/>
              </a:lnSpc>
            </a:pPr>
            <a:r>
              <a:rPr lang="fi-FI" sz="2000" smtClean="0">
                <a:latin typeface="Calibri" pitchFamily="34" charset="0"/>
              </a:rPr>
              <a:t>Dengan demikian fluktuasi mata uang mengandung unsure resiko yang cukup signifikan untuk dipertimbangkan dalam strategi lokasi. </a:t>
            </a:r>
            <a:endParaRPr lang="en-US" sz="2000" smtClean="0">
              <a:latin typeface="Calibri" pitchFamily="34" charset="0"/>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Number Placeholder 5"/>
          <p:cNvSpPr>
            <a:spLocks noGrp="1"/>
          </p:cNvSpPr>
          <p:nvPr>
            <p:ph type="sldNum" sz="quarter" idx="12"/>
          </p:nvPr>
        </p:nvSpPr>
        <p:spPr>
          <a:noFill/>
        </p:spPr>
        <p:txBody>
          <a:bodyPr/>
          <a:lstStyle/>
          <a:p>
            <a:fld id="{6ECF0A65-A1A8-49D4-9099-EFC8F3213E56}" type="slidenum">
              <a:rPr lang="en-US" smtClean="0">
                <a:latin typeface="Tahoma" pitchFamily="34" charset="0"/>
              </a:rPr>
              <a:pPr/>
              <a:t>147</a:t>
            </a:fld>
            <a:endParaRPr lang="en-US" smtClean="0">
              <a:latin typeface="Tahoma" pitchFamily="34" charset="0"/>
            </a:endParaRPr>
          </a:p>
        </p:txBody>
      </p:sp>
      <p:sp>
        <p:nvSpPr>
          <p:cNvPr id="193539" name="Rectangle 3"/>
          <p:cNvSpPr>
            <a:spLocks noGrp="1" noChangeArrowheads="1"/>
          </p:cNvSpPr>
          <p:nvPr>
            <p:ph type="body" idx="1"/>
          </p:nvPr>
        </p:nvSpPr>
        <p:spPr>
          <a:xfrm>
            <a:off x="1182688" y="609600"/>
            <a:ext cx="7772400" cy="5522913"/>
          </a:xfrm>
        </p:spPr>
        <p:txBody>
          <a:bodyPr/>
          <a:lstStyle/>
          <a:p>
            <a:pPr eaLnBrk="1" hangingPunct="1">
              <a:lnSpc>
                <a:spcPct val="80000"/>
              </a:lnSpc>
            </a:pPr>
            <a:r>
              <a:rPr lang="fi-FI" sz="1800" b="1" smtClean="0"/>
              <a:t>3. Biaya </a:t>
            </a:r>
            <a:endParaRPr lang="fi-FI" sz="1800" smtClean="0"/>
          </a:p>
          <a:p>
            <a:pPr eaLnBrk="1" hangingPunct="1">
              <a:lnSpc>
                <a:spcPct val="80000"/>
              </a:lnSpc>
            </a:pPr>
            <a:r>
              <a:rPr lang="fi-FI" sz="1800" smtClean="0"/>
              <a:t>Biaya yang terkadung dalam lokasi ada dua macam yaitu pertama adalah biaya nyata (tangible cost)yang dapat dihitung atau langsung dikenali secara tepat, meliputi antara lain: biaya pelayanan umu, tenaga kerja, bahan mentah, pajak, penyusutan, dan biaya lainnya. Sedangkan yang kedua adalah biaya tidak nyata (intangible cost) lebih sulit ditentukan,, meliputi kualitas pendidikan, sikap calon karyawan, standar hidup dan lain-lain yang dapat mempengaruhi proses rekrutmen. </a:t>
            </a:r>
            <a:endParaRPr lang="fi-FI" sz="1800" b="1" smtClean="0"/>
          </a:p>
          <a:p>
            <a:pPr eaLnBrk="1" hangingPunct="1">
              <a:lnSpc>
                <a:spcPct val="80000"/>
              </a:lnSpc>
            </a:pPr>
            <a:r>
              <a:rPr lang="fi-FI" sz="1800" b="1" smtClean="0"/>
              <a:t>4. Sikap </a:t>
            </a:r>
            <a:endParaRPr lang="fi-FI" sz="1800" smtClean="0"/>
          </a:p>
          <a:p>
            <a:pPr eaLnBrk="1" hangingPunct="1">
              <a:lnSpc>
                <a:spcPct val="80000"/>
              </a:lnSpc>
            </a:pPr>
            <a:r>
              <a:rPr lang="fi-FI" sz="1800" smtClean="0"/>
              <a:t>Sikap dari pemerintah pusat, wilayah maupun daerah terhadap kepemilikan swasta, penetapan zona, polusi, stabilitas tenaga kerja dan juga pola kepemimpinan. Dan tidak kalah penting adalh budaya masryarakat di lokasi tersebut. </a:t>
            </a:r>
            <a:endParaRPr lang="fi-FI" sz="1800" b="1" smtClean="0"/>
          </a:p>
          <a:p>
            <a:pPr eaLnBrk="1" hangingPunct="1">
              <a:lnSpc>
                <a:spcPct val="80000"/>
              </a:lnSpc>
            </a:pPr>
            <a:r>
              <a:rPr lang="fi-FI" sz="1800" b="1" smtClean="0"/>
              <a:t>5. Kedekatan dengan Pasar </a:t>
            </a:r>
            <a:endParaRPr lang="fi-FI" sz="1800" smtClean="0"/>
          </a:p>
          <a:p>
            <a:pPr eaLnBrk="1" hangingPunct="1">
              <a:lnSpc>
                <a:spcPct val="80000"/>
              </a:lnSpc>
            </a:pPr>
            <a:r>
              <a:rPr lang="fi-FI" sz="1800" smtClean="0"/>
              <a:t>Banyak perusahaan yang secar sengaja memilih lokasi operasionalnya dekat dengan konsumen seperti usaha restoran, salon, toko kelontong, yang menyadari bahwa kedekatandengan pasar merupakan factor utama keberhasilan usaha mereka. Deikian pula untuk uasah amanufaktur ada yang memilih lokasi dekat dengan konsumennya karena mahalnya biaya transportasi jika harus berada dio lokasi yang berjauhan. </a:t>
            </a:r>
            <a:endParaRPr lang="en-US" sz="1800" smtClean="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Number Placeholder 5"/>
          <p:cNvSpPr>
            <a:spLocks noGrp="1"/>
          </p:cNvSpPr>
          <p:nvPr>
            <p:ph type="sldNum" sz="quarter" idx="12"/>
          </p:nvPr>
        </p:nvSpPr>
        <p:spPr>
          <a:noFill/>
        </p:spPr>
        <p:txBody>
          <a:bodyPr/>
          <a:lstStyle/>
          <a:p>
            <a:fld id="{C22519CB-E85B-443D-B3D5-4E37B6EDDB60}" type="slidenum">
              <a:rPr lang="en-US" smtClean="0">
                <a:latin typeface="Tahoma" pitchFamily="34" charset="0"/>
              </a:rPr>
              <a:pPr/>
              <a:t>148</a:t>
            </a:fld>
            <a:endParaRPr lang="en-US" smtClean="0">
              <a:latin typeface="Tahoma" pitchFamily="34" charset="0"/>
            </a:endParaRPr>
          </a:p>
        </p:txBody>
      </p:sp>
      <p:sp>
        <p:nvSpPr>
          <p:cNvPr id="194563" name="Rectangle 3"/>
          <p:cNvSpPr>
            <a:spLocks noGrp="1" noChangeArrowheads="1"/>
          </p:cNvSpPr>
          <p:nvPr>
            <p:ph type="body" idx="1"/>
          </p:nvPr>
        </p:nvSpPr>
        <p:spPr>
          <a:xfrm>
            <a:off x="762000" y="685800"/>
            <a:ext cx="8193088" cy="5446713"/>
          </a:xfrm>
        </p:spPr>
        <p:txBody>
          <a:bodyPr/>
          <a:lstStyle/>
          <a:p>
            <a:pPr eaLnBrk="1" hangingPunct="1">
              <a:lnSpc>
                <a:spcPct val="80000"/>
              </a:lnSpc>
            </a:pPr>
            <a:r>
              <a:rPr lang="fi-FI" sz="2000" b="1" smtClean="0"/>
              <a:t>6. Kedekatan dengan Suplier </a:t>
            </a:r>
            <a:endParaRPr lang="fi-FI" sz="2000" smtClean="0"/>
          </a:p>
          <a:p>
            <a:pPr eaLnBrk="1" hangingPunct="1">
              <a:lnSpc>
                <a:spcPct val="80000"/>
              </a:lnSpc>
            </a:pPr>
            <a:r>
              <a:rPr lang="fi-FI" sz="2000" smtClean="0"/>
              <a:t>Penempatan lokasi yang dekat dengan pemasok dan bahan mentah disebabkan oleh: </a:t>
            </a:r>
          </a:p>
          <a:p>
            <a:pPr lvl="2" eaLnBrk="1" hangingPunct="1">
              <a:lnSpc>
                <a:spcPct val="80000"/>
              </a:lnSpc>
              <a:buFont typeface="Wingdings" pitchFamily="2" charset="2"/>
              <a:buNone/>
            </a:pPr>
            <a:r>
              <a:rPr lang="fi-FI" sz="2000" smtClean="0"/>
              <a:t>- Bahan baku mudah rusak</a:t>
            </a:r>
          </a:p>
          <a:p>
            <a:pPr lvl="2" eaLnBrk="1" hangingPunct="1">
              <a:lnSpc>
                <a:spcPct val="80000"/>
              </a:lnSpc>
              <a:buFont typeface="Wingdings" pitchFamily="2" charset="2"/>
              <a:buNone/>
            </a:pPr>
            <a:r>
              <a:rPr lang="fi-FI" sz="2000" smtClean="0"/>
              <a:t>- Biaya transportasi mahal </a:t>
            </a:r>
          </a:p>
          <a:p>
            <a:pPr lvl="2" eaLnBrk="1" hangingPunct="1">
              <a:lnSpc>
                <a:spcPct val="80000"/>
              </a:lnSpc>
              <a:buFont typeface="Wingdings" pitchFamily="2" charset="2"/>
              <a:buNone/>
            </a:pPr>
            <a:r>
              <a:rPr lang="fi-FI" sz="2000" smtClean="0"/>
              <a:t>- Jumlah produk yang banyak. </a:t>
            </a:r>
          </a:p>
          <a:p>
            <a:pPr eaLnBrk="1" hangingPunct="1">
              <a:lnSpc>
                <a:spcPct val="80000"/>
              </a:lnSpc>
            </a:pPr>
            <a:r>
              <a:rPr lang="fi-FI" sz="2000" smtClean="0"/>
              <a:t>Contoh banyak diterapkan pada pabrik semen, pengolahan ikan, produsen biji baja dan besi. </a:t>
            </a:r>
          </a:p>
          <a:p>
            <a:pPr eaLnBrk="1" hangingPunct="1">
              <a:lnSpc>
                <a:spcPct val="80000"/>
              </a:lnSpc>
              <a:buFont typeface="Wingdings" pitchFamily="2" charset="2"/>
              <a:buNone/>
            </a:pPr>
            <a:endParaRPr lang="sv-SE" sz="900" b="1" smtClean="0"/>
          </a:p>
          <a:p>
            <a:pPr eaLnBrk="1" hangingPunct="1">
              <a:lnSpc>
                <a:spcPct val="80000"/>
              </a:lnSpc>
            </a:pPr>
            <a:r>
              <a:rPr lang="sv-SE" sz="2000" b="1" smtClean="0"/>
              <a:t>7. Kedekatan dengan Pesaing (Clustering) </a:t>
            </a:r>
            <a:endParaRPr lang="sv-SE" sz="2000" smtClean="0"/>
          </a:p>
          <a:p>
            <a:pPr algn="just" eaLnBrk="1" hangingPunct="1">
              <a:lnSpc>
                <a:spcPct val="80000"/>
              </a:lnSpc>
            </a:pPr>
            <a:r>
              <a:rPr lang="sv-SE" sz="2000" smtClean="0"/>
              <a:t>Sepertinya agak mengherankan banyak usaha yang menempatkan lokasi operasionalnya yang dekat dengan pesaing. Akan tetapi saat ini kecenderungannya demikian dengan istilah </a:t>
            </a:r>
            <a:r>
              <a:rPr lang="sv-SE" sz="2000" b="1" i="1" smtClean="0"/>
              <a:t>clustering</a:t>
            </a:r>
            <a:r>
              <a:rPr lang="sv-SE" sz="2000" smtClean="0"/>
              <a:t> yaitu lokasi berdekatan para perusahaan yang saling bersaing, yang sering disebabkan oleh adanya informasi, bakat, modal proyek, atau sumber daya alam yang berlimpah di suatu daerah. </a:t>
            </a:r>
          </a:p>
          <a:p>
            <a:pPr algn="just" eaLnBrk="1" hangingPunct="1">
              <a:lnSpc>
                <a:spcPct val="80000"/>
              </a:lnSpc>
            </a:pPr>
            <a:r>
              <a:rPr lang="sv-SE" sz="2000" smtClean="0"/>
              <a:t>Tidak hanya usaha manufacturing seperti dibangunnya kawasan industri saja tetapi dalam bidang jasa juga ada misalnya pada pembangunan pusat perdagangan eletronik, pusat perdagangan tekstil dan lain-lain </a:t>
            </a:r>
            <a:endParaRPr lang="en-US" sz="2000" smtClean="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Number Placeholder 5"/>
          <p:cNvSpPr>
            <a:spLocks noGrp="1"/>
          </p:cNvSpPr>
          <p:nvPr>
            <p:ph type="sldNum" sz="quarter" idx="12"/>
          </p:nvPr>
        </p:nvSpPr>
        <p:spPr>
          <a:noFill/>
        </p:spPr>
        <p:txBody>
          <a:bodyPr/>
          <a:lstStyle/>
          <a:p>
            <a:fld id="{5E02D890-1B59-4A18-A9CE-BC1C34AF9A59}" type="slidenum">
              <a:rPr lang="en-US" smtClean="0">
                <a:latin typeface="Tahoma" pitchFamily="34" charset="0"/>
              </a:rPr>
              <a:pPr/>
              <a:t>149</a:t>
            </a:fld>
            <a:endParaRPr lang="en-US" smtClean="0">
              <a:latin typeface="Tahoma" pitchFamily="34" charset="0"/>
            </a:endParaRPr>
          </a:p>
        </p:txBody>
      </p:sp>
      <p:sp>
        <p:nvSpPr>
          <p:cNvPr id="195587" name="Rectangle 2"/>
          <p:cNvSpPr>
            <a:spLocks noGrp="1" noChangeArrowheads="1"/>
          </p:cNvSpPr>
          <p:nvPr>
            <p:ph type="title"/>
          </p:nvPr>
        </p:nvSpPr>
        <p:spPr>
          <a:xfrm>
            <a:off x="685800" y="304800"/>
            <a:ext cx="7793038" cy="609600"/>
          </a:xfrm>
        </p:spPr>
        <p:txBody>
          <a:bodyPr/>
          <a:lstStyle/>
          <a:p>
            <a:pPr eaLnBrk="1" hangingPunct="1"/>
            <a:r>
              <a:rPr lang="fi-FI" sz="1800" b="1" smtClean="0"/>
              <a:t>C. KEPUTUSAN LOKASI UNTUK PERUSAHAAN </a:t>
            </a:r>
            <a:br>
              <a:rPr lang="fi-FI" sz="1800" b="1" smtClean="0"/>
            </a:br>
            <a:r>
              <a:rPr lang="fi-FI" sz="1800" b="1" smtClean="0"/>
              <a:t>     YANG BEROPERASI SECARA GLOBAL</a:t>
            </a:r>
            <a:endParaRPr lang="en-US" sz="1800" smtClean="0"/>
          </a:p>
        </p:txBody>
      </p:sp>
      <p:sp>
        <p:nvSpPr>
          <p:cNvPr id="195588" name="Rectangle 3"/>
          <p:cNvSpPr>
            <a:spLocks noGrp="1" noChangeArrowheads="1"/>
          </p:cNvSpPr>
          <p:nvPr>
            <p:ph type="body" idx="1"/>
          </p:nvPr>
        </p:nvSpPr>
        <p:spPr>
          <a:xfrm>
            <a:off x="762000" y="990600"/>
            <a:ext cx="8193088" cy="5141913"/>
          </a:xfrm>
        </p:spPr>
        <p:txBody>
          <a:bodyPr/>
          <a:lstStyle/>
          <a:p>
            <a:pPr eaLnBrk="1" hangingPunct="1">
              <a:lnSpc>
                <a:spcPct val="80000"/>
              </a:lnSpc>
            </a:pPr>
            <a:r>
              <a:rPr lang="fi-FI" sz="1800" smtClean="0"/>
              <a:t>Keputusan lokasi bagi perusahaan uyang beroperasi secara global dimulai dari mempertimbangkan berbagai faktor untuk memilih Negara, dilanjutkan untuk memilih wilayah sampai memilih tempat. </a:t>
            </a:r>
          </a:p>
          <a:p>
            <a:pPr eaLnBrk="1" hangingPunct="1">
              <a:lnSpc>
                <a:spcPct val="80000"/>
              </a:lnSpc>
              <a:buFont typeface="Wingdings" pitchFamily="2" charset="2"/>
              <a:buNone/>
            </a:pPr>
            <a:endParaRPr lang="fi-FI" sz="800" smtClean="0"/>
          </a:p>
          <a:p>
            <a:pPr eaLnBrk="1" hangingPunct="1">
              <a:lnSpc>
                <a:spcPct val="80000"/>
              </a:lnSpc>
            </a:pPr>
            <a:r>
              <a:rPr lang="fi-FI" sz="1800" smtClean="0"/>
              <a:t>Adapun berbagai faktor tersebut diantaranya adalah  </a:t>
            </a:r>
            <a:endParaRPr lang="fi-FI" sz="1800" b="1" smtClean="0"/>
          </a:p>
          <a:p>
            <a:pPr eaLnBrk="1" hangingPunct="1">
              <a:lnSpc>
                <a:spcPct val="80000"/>
              </a:lnSpc>
              <a:buFont typeface="Wingdings" pitchFamily="2" charset="2"/>
              <a:buNone/>
            </a:pPr>
            <a:r>
              <a:rPr lang="fi-FI" sz="1800" b="1" smtClean="0"/>
              <a:t>1. Keputusan Pemilihan Lokasi Negara </a:t>
            </a:r>
            <a:endParaRPr lang="fi-FI" sz="1800" smtClean="0"/>
          </a:p>
          <a:p>
            <a:pPr eaLnBrk="1" hangingPunct="1">
              <a:lnSpc>
                <a:spcPct val="80000"/>
              </a:lnSpc>
              <a:buFont typeface="Wingdings" pitchFamily="2" charset="2"/>
              <a:buNone/>
            </a:pPr>
            <a:r>
              <a:rPr lang="fi-FI" sz="1800" smtClean="0"/>
              <a:t>Adapun faktor yang dipertimbangkan : </a:t>
            </a:r>
          </a:p>
          <a:p>
            <a:pPr algn="just" eaLnBrk="1" hangingPunct="1">
              <a:lnSpc>
                <a:spcPct val="80000"/>
              </a:lnSpc>
              <a:buFont typeface="Wingdings" pitchFamily="2" charset="2"/>
              <a:buNone/>
            </a:pPr>
            <a:r>
              <a:rPr lang="fi-FI" sz="1800" smtClean="0"/>
              <a:t>a. Resiko politik yang dihadapi, peraturan yang ada, sikap pemerintah,          serta insentif pemerintah. </a:t>
            </a:r>
            <a:endParaRPr lang="fi-FI" sz="1800" b="1" smtClean="0"/>
          </a:p>
          <a:p>
            <a:pPr algn="just" eaLnBrk="1" hangingPunct="1">
              <a:lnSpc>
                <a:spcPct val="80000"/>
              </a:lnSpc>
              <a:buFont typeface="Wingdings" pitchFamily="2" charset="2"/>
              <a:buNone/>
            </a:pPr>
            <a:r>
              <a:rPr lang="fi-FI" sz="1800" smtClean="0"/>
              <a:t>b.</a:t>
            </a:r>
            <a:r>
              <a:rPr lang="fi-FI" sz="1800" b="1" smtClean="0"/>
              <a:t> </a:t>
            </a:r>
            <a:r>
              <a:rPr lang="fi-FI" sz="1800" smtClean="0"/>
              <a:t>Permasalahan budaya dan ekonomi , termasuk budaya korupsi </a:t>
            </a:r>
            <a:endParaRPr lang="fi-FI" sz="1800" b="1" smtClean="0"/>
          </a:p>
          <a:p>
            <a:pPr algn="just" eaLnBrk="1" hangingPunct="1">
              <a:lnSpc>
                <a:spcPct val="80000"/>
              </a:lnSpc>
              <a:buFont typeface="Wingdings" pitchFamily="2" charset="2"/>
              <a:buNone/>
            </a:pPr>
            <a:r>
              <a:rPr lang="fi-FI" sz="1800" smtClean="0"/>
              <a:t>c</a:t>
            </a:r>
            <a:r>
              <a:rPr lang="fi-FI" sz="1800" b="1" smtClean="0"/>
              <a:t>. </a:t>
            </a:r>
            <a:r>
              <a:rPr lang="fi-FI" sz="1800" smtClean="0"/>
              <a:t>Lokasi pasar karena produk yang telah dibuat harus dapat diserap oleh         pasar agar keberlangsungan perusahaan dapat terjamin. </a:t>
            </a:r>
            <a:endParaRPr lang="sv-SE" sz="1800" b="1" smtClean="0"/>
          </a:p>
          <a:p>
            <a:pPr algn="just" eaLnBrk="1" hangingPunct="1">
              <a:lnSpc>
                <a:spcPct val="80000"/>
              </a:lnSpc>
              <a:buFont typeface="Wingdings" pitchFamily="2" charset="2"/>
              <a:buNone/>
            </a:pPr>
            <a:r>
              <a:rPr lang="sv-SE" sz="1800" smtClean="0"/>
              <a:t>d.</a:t>
            </a:r>
            <a:r>
              <a:rPr lang="sv-SE" sz="1800" b="1" smtClean="0"/>
              <a:t> </a:t>
            </a:r>
            <a:r>
              <a:rPr lang="sv-SE" sz="1800" smtClean="0"/>
              <a:t>Ketersediaan tenaga kerja, upah buruh, produktifitas, karena unsur         tenaga kerja adalah sangat penting bagi perusahaan. </a:t>
            </a:r>
            <a:endParaRPr lang="sv-SE" sz="1800" b="1" smtClean="0"/>
          </a:p>
          <a:p>
            <a:pPr algn="just" eaLnBrk="1" hangingPunct="1">
              <a:lnSpc>
                <a:spcPct val="80000"/>
              </a:lnSpc>
              <a:buFont typeface="Wingdings" pitchFamily="2" charset="2"/>
              <a:buNone/>
            </a:pPr>
            <a:r>
              <a:rPr lang="sv-SE" sz="1800" smtClean="0"/>
              <a:t>e.</a:t>
            </a:r>
            <a:r>
              <a:rPr lang="sv-SE" sz="1800" b="1" smtClean="0"/>
              <a:t> </a:t>
            </a:r>
            <a:r>
              <a:rPr lang="sv-SE" sz="1800" smtClean="0"/>
              <a:t>Ketersediaan pasokan, komunikasi dan energi, hal ini disebabkan ketergantungan perusahaan pada hal-hal tersebut karena tanpa bahan baku, komunikasi maupun energi maka perusahaan tidak dapat beroperasi. </a:t>
            </a:r>
            <a:endParaRPr lang="sv-SE" sz="1800" b="1" smtClean="0"/>
          </a:p>
          <a:p>
            <a:pPr algn="just" eaLnBrk="1" hangingPunct="1">
              <a:lnSpc>
                <a:spcPct val="80000"/>
              </a:lnSpc>
              <a:buFont typeface="Wingdings" pitchFamily="2" charset="2"/>
              <a:buNone/>
            </a:pPr>
            <a:r>
              <a:rPr lang="sv-SE" sz="1800" smtClean="0"/>
              <a:t>f</a:t>
            </a:r>
            <a:r>
              <a:rPr lang="sv-SE" sz="1800" b="1" smtClean="0"/>
              <a:t>. </a:t>
            </a:r>
            <a:r>
              <a:rPr lang="sv-SE" sz="1800" smtClean="0"/>
              <a:t>Resiko nilai tukar mata uang, karena mata uang dari suatu Negara yang sangat  fuktuatif akan berdampak sangat signifikan bagi kegiatan bisnis. </a:t>
            </a:r>
            <a:endParaRPr lang="en-US" sz="18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a:xfrm>
            <a:off x="457200" y="304800"/>
            <a:ext cx="8229600" cy="1143000"/>
          </a:xfrm>
        </p:spPr>
        <p:txBody>
          <a:bodyPr/>
          <a:lstStyle/>
          <a:p>
            <a:pPr algn="ctr" eaLnBrk="1" hangingPunct="1"/>
            <a:r>
              <a:rPr lang="en-US" sz="2100" b="1" smtClean="0"/>
              <a:t/>
            </a:r>
            <a:br>
              <a:rPr lang="en-US" sz="2100" b="1" smtClean="0"/>
            </a:br>
            <a:r>
              <a:rPr lang="en-US" sz="2100" b="1" smtClean="0"/>
              <a:t>CONTOH KEGIATAN MANAJEMEN OPERASIONAL DI SEKTOR BARANG DAN JASA. </a:t>
            </a:r>
            <a:endParaRPr lang="en-US" sz="3400" smtClean="0"/>
          </a:p>
        </p:txBody>
      </p:sp>
      <p:sp>
        <p:nvSpPr>
          <p:cNvPr id="3" name="Content Placeholder 2"/>
          <p:cNvSpPr>
            <a:spLocks noGrp="1"/>
          </p:cNvSpPr>
          <p:nvPr>
            <p:ph idx="4294967295"/>
          </p:nvPr>
        </p:nvSpPr>
        <p:spPr>
          <a:xfrm>
            <a:off x="457200" y="1371600"/>
            <a:ext cx="8229600" cy="4754563"/>
          </a:xfrm>
        </p:spPr>
        <p:txBody>
          <a:bodyPr>
            <a:normAutofit lnSpcReduction="10000"/>
          </a:bodyPr>
          <a:lstStyle/>
          <a:p>
            <a:pPr eaLnBrk="1" hangingPunct="1">
              <a:lnSpc>
                <a:spcPct val="80000"/>
              </a:lnSpc>
              <a:buFont typeface="Wingdings" pitchFamily="2" charset="2"/>
              <a:buNone/>
              <a:defRPr/>
            </a:pPr>
            <a:r>
              <a:rPr lang="en-US" sz="2500" smtClean="0"/>
              <a:t> </a:t>
            </a:r>
          </a:p>
          <a:p>
            <a:pPr eaLnBrk="1" hangingPunct="1">
              <a:lnSpc>
                <a:spcPct val="80000"/>
              </a:lnSpc>
              <a:buFont typeface="Wingdings" pitchFamily="2" charset="2"/>
              <a:buNone/>
              <a:defRPr/>
            </a:pPr>
            <a:r>
              <a:rPr lang="en-US" sz="2500" i="1" smtClean="0"/>
              <a:t>1. Produk barang </a:t>
            </a:r>
          </a:p>
          <a:p>
            <a:pPr algn="just" eaLnBrk="1" hangingPunct="1">
              <a:lnSpc>
                <a:spcPct val="80000"/>
              </a:lnSpc>
              <a:defRPr/>
            </a:pPr>
            <a:r>
              <a:rPr lang="en-US" sz="2500" smtClean="0"/>
              <a:t>Manufaktur, pertanian, perkebunan, perikanan, berbagai pabrik pembuatan produk barang, pertambangan, industri berat maupun ringan, konstruksi, otomotif, perumahan. </a:t>
            </a:r>
          </a:p>
          <a:p>
            <a:pPr eaLnBrk="1" hangingPunct="1">
              <a:lnSpc>
                <a:spcPct val="80000"/>
              </a:lnSpc>
              <a:buFont typeface="Wingdings" pitchFamily="2" charset="2"/>
              <a:buNone/>
              <a:defRPr/>
            </a:pPr>
            <a:endParaRPr lang="en-US" sz="2500" i="1" smtClean="0"/>
          </a:p>
          <a:p>
            <a:pPr eaLnBrk="1" hangingPunct="1">
              <a:lnSpc>
                <a:spcPct val="80000"/>
              </a:lnSpc>
              <a:buFont typeface="Wingdings" pitchFamily="2" charset="2"/>
              <a:buNone/>
              <a:defRPr/>
            </a:pPr>
            <a:r>
              <a:rPr lang="en-US" sz="2500" i="1" smtClean="0"/>
              <a:t>2. Produk jasa </a:t>
            </a:r>
          </a:p>
          <a:p>
            <a:pPr algn="just" eaLnBrk="1" hangingPunct="1">
              <a:lnSpc>
                <a:spcPct val="80000"/>
              </a:lnSpc>
              <a:defRPr/>
            </a:pPr>
            <a:r>
              <a:rPr lang="en-US" sz="2500" smtClean="0"/>
              <a:t>Jasa professional, pendidikan, hukum, kesehatan, perdagangan, layanan masyarakat, transportasi, perbankan, asuransi, hiburan, administrasi, real estate, jasa perbaikan. </a:t>
            </a:r>
          </a:p>
          <a:p>
            <a:pPr eaLnBrk="1" hangingPunct="1">
              <a:lnSpc>
                <a:spcPct val="80000"/>
              </a:lnSpc>
              <a:buFont typeface="Wingdings" pitchFamily="2" charset="2"/>
              <a:buNone/>
              <a:defRPr/>
            </a:pPr>
            <a:r>
              <a:rPr lang="nb-NO" sz="2500" b="1" smtClean="0"/>
              <a:t>  </a:t>
            </a:r>
            <a:endParaRPr lang="en-US" sz="2500" smtClean="0"/>
          </a:p>
          <a:p>
            <a:pPr eaLnBrk="1" hangingPunct="1">
              <a:lnSpc>
                <a:spcPct val="80000"/>
              </a:lnSpc>
              <a:buFont typeface="Wingdings" pitchFamily="2" charset="2"/>
              <a:buNone/>
              <a:defRPr/>
            </a:pPr>
            <a:r>
              <a:rPr lang="en-US" sz="2500" b="1" smtClean="0"/>
              <a:t>    </a:t>
            </a:r>
            <a:r>
              <a:rPr lang="en-US" sz="1600" b="1" smtClean="0"/>
              <a:t>Sumber: Heizer (2004; 12) </a:t>
            </a:r>
            <a:endParaRPr lang="en-US" sz="2500" smtClean="0"/>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1C33767D-8176-445A-9120-83E87CDED2B4}" type="slidenum">
              <a:rPr lang="en-US" sz="1200">
                <a:solidFill>
                  <a:schemeClr val="tx1">
                    <a:tint val="75000"/>
                  </a:schemeClr>
                </a:solidFill>
                <a:latin typeface="+mn-lt"/>
              </a:rPr>
              <a:pPr fontAlgn="auto">
                <a:spcBef>
                  <a:spcPts val="0"/>
                </a:spcBef>
                <a:spcAft>
                  <a:spcPts val="0"/>
                </a:spcAft>
                <a:defRPr/>
              </a:pPr>
              <a:t>15</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Number Placeholder 5"/>
          <p:cNvSpPr>
            <a:spLocks noGrp="1"/>
          </p:cNvSpPr>
          <p:nvPr>
            <p:ph type="sldNum" sz="quarter" idx="12"/>
          </p:nvPr>
        </p:nvSpPr>
        <p:spPr>
          <a:noFill/>
        </p:spPr>
        <p:txBody>
          <a:bodyPr/>
          <a:lstStyle/>
          <a:p>
            <a:fld id="{673E64D8-D69C-4764-87EE-8252316724D8}" type="slidenum">
              <a:rPr lang="en-US" smtClean="0">
                <a:latin typeface="Tahoma" pitchFamily="34" charset="0"/>
              </a:rPr>
              <a:pPr/>
              <a:t>150</a:t>
            </a:fld>
            <a:endParaRPr lang="en-US" smtClean="0">
              <a:latin typeface="Tahoma" pitchFamily="34" charset="0"/>
            </a:endParaRPr>
          </a:p>
        </p:txBody>
      </p:sp>
      <p:sp>
        <p:nvSpPr>
          <p:cNvPr id="196611" name="Rectangle 3"/>
          <p:cNvSpPr>
            <a:spLocks noGrp="1" noChangeArrowheads="1"/>
          </p:cNvSpPr>
          <p:nvPr>
            <p:ph type="body" idx="1"/>
          </p:nvPr>
        </p:nvSpPr>
        <p:spPr>
          <a:xfrm>
            <a:off x="762000" y="685800"/>
            <a:ext cx="8193088" cy="5599113"/>
          </a:xfrm>
        </p:spPr>
        <p:txBody>
          <a:bodyPr/>
          <a:lstStyle/>
          <a:p>
            <a:pPr eaLnBrk="1" hangingPunct="1">
              <a:lnSpc>
                <a:spcPct val="80000"/>
              </a:lnSpc>
              <a:buFont typeface="Wingdings" pitchFamily="2" charset="2"/>
              <a:buNone/>
            </a:pPr>
            <a:r>
              <a:rPr lang="fi-FI" sz="1800" b="1" smtClean="0">
                <a:solidFill>
                  <a:schemeClr val="folHlink"/>
                </a:solidFill>
              </a:rPr>
              <a:t>2. Keputusan Pemilihan Lokasi Daerah (Region)</a:t>
            </a:r>
            <a:endParaRPr lang="sv-SE" sz="1800" smtClean="0">
              <a:solidFill>
                <a:schemeClr val="folHlink"/>
              </a:solidFill>
            </a:endParaRPr>
          </a:p>
          <a:p>
            <a:pPr eaLnBrk="1" hangingPunct="1">
              <a:lnSpc>
                <a:spcPct val="80000"/>
              </a:lnSpc>
              <a:buFont typeface="Wingdings" pitchFamily="2" charset="2"/>
              <a:buNone/>
            </a:pPr>
            <a:r>
              <a:rPr lang="sv-SE" sz="1800" smtClean="0"/>
              <a:t>Faktor yang dipertimbangkan diantaranya : </a:t>
            </a:r>
          </a:p>
          <a:p>
            <a:pPr eaLnBrk="1" hangingPunct="1">
              <a:lnSpc>
                <a:spcPct val="80000"/>
              </a:lnSpc>
            </a:pPr>
            <a:r>
              <a:rPr lang="sv-SE" sz="1800" smtClean="0"/>
              <a:t>a. Keinginan perusahaan </a:t>
            </a:r>
          </a:p>
          <a:p>
            <a:pPr eaLnBrk="1" hangingPunct="1">
              <a:lnSpc>
                <a:spcPct val="80000"/>
              </a:lnSpc>
            </a:pPr>
            <a:r>
              <a:rPr lang="sv-SE" sz="1800" smtClean="0"/>
              <a:t>b. Segi-segi yang menarik dari wilayah tersebut (budaya, pajak, iklim) </a:t>
            </a:r>
            <a:endParaRPr lang="fi-FI" sz="1800" smtClean="0"/>
          </a:p>
          <a:p>
            <a:pPr eaLnBrk="1" hangingPunct="1">
              <a:lnSpc>
                <a:spcPct val="80000"/>
              </a:lnSpc>
            </a:pPr>
            <a:r>
              <a:rPr lang="fi-FI" sz="1800" smtClean="0"/>
              <a:t>c. Ketersediaan tanaga kerja, upah serta sikap terhadap serikat kerja </a:t>
            </a:r>
          </a:p>
          <a:p>
            <a:pPr eaLnBrk="1" hangingPunct="1">
              <a:lnSpc>
                <a:spcPct val="80000"/>
              </a:lnSpc>
            </a:pPr>
            <a:r>
              <a:rPr lang="fi-FI" sz="1800" smtClean="0"/>
              <a:t>d. Biaya dan ketersediaan pelayanan umum. </a:t>
            </a:r>
            <a:endParaRPr lang="sv-SE" sz="1800" smtClean="0"/>
          </a:p>
          <a:p>
            <a:pPr eaLnBrk="1" hangingPunct="1">
              <a:lnSpc>
                <a:spcPct val="80000"/>
              </a:lnSpc>
            </a:pPr>
            <a:r>
              <a:rPr lang="sv-SE" sz="1800" smtClean="0"/>
              <a:t>e. Peraturan mengenai lingkungan hidup. </a:t>
            </a:r>
          </a:p>
          <a:p>
            <a:pPr eaLnBrk="1" hangingPunct="1">
              <a:lnSpc>
                <a:spcPct val="80000"/>
              </a:lnSpc>
            </a:pPr>
            <a:r>
              <a:rPr lang="sv-SE" sz="1800" smtClean="0"/>
              <a:t>f. Insentif dari pemerintah. </a:t>
            </a:r>
          </a:p>
          <a:p>
            <a:pPr eaLnBrk="1" hangingPunct="1">
              <a:lnSpc>
                <a:spcPct val="80000"/>
              </a:lnSpc>
            </a:pPr>
            <a:r>
              <a:rPr lang="sv-SE" sz="1800" smtClean="0"/>
              <a:t>g. Kedekatan dengan bahan baku dan konsumen. </a:t>
            </a:r>
            <a:endParaRPr lang="fi-FI" sz="1800" smtClean="0"/>
          </a:p>
          <a:p>
            <a:pPr eaLnBrk="1" hangingPunct="1">
              <a:lnSpc>
                <a:spcPct val="80000"/>
              </a:lnSpc>
            </a:pPr>
            <a:r>
              <a:rPr lang="fi-FI" sz="1800" smtClean="0"/>
              <a:t>h. Biaya tanah dan pendirian bangunan. </a:t>
            </a:r>
          </a:p>
          <a:p>
            <a:pPr eaLnBrk="1" hangingPunct="1">
              <a:lnSpc>
                <a:spcPct val="80000"/>
              </a:lnSpc>
              <a:buFont typeface="Wingdings" pitchFamily="2" charset="2"/>
              <a:buNone/>
            </a:pPr>
            <a:endParaRPr lang="fi-FI" sz="1800" b="1" smtClean="0">
              <a:solidFill>
                <a:schemeClr val="folHlink"/>
              </a:solidFill>
            </a:endParaRPr>
          </a:p>
          <a:p>
            <a:pPr eaLnBrk="1" hangingPunct="1">
              <a:lnSpc>
                <a:spcPct val="80000"/>
              </a:lnSpc>
              <a:buFont typeface="Wingdings" pitchFamily="2" charset="2"/>
              <a:buNone/>
            </a:pPr>
            <a:r>
              <a:rPr lang="fi-FI" sz="1800" b="1" smtClean="0">
                <a:solidFill>
                  <a:schemeClr val="folHlink"/>
                </a:solidFill>
              </a:rPr>
              <a:t>3. Keputusan Lokasi untuk memilih tempat (site)</a:t>
            </a:r>
            <a:endParaRPr lang="sv-SE" sz="1800" smtClean="0">
              <a:solidFill>
                <a:schemeClr val="folHlink"/>
              </a:solidFill>
            </a:endParaRPr>
          </a:p>
          <a:p>
            <a:pPr eaLnBrk="1" hangingPunct="1">
              <a:lnSpc>
                <a:spcPct val="80000"/>
              </a:lnSpc>
              <a:buFont typeface="Wingdings" pitchFamily="2" charset="2"/>
              <a:buNone/>
            </a:pPr>
            <a:r>
              <a:rPr lang="sv-SE" sz="1800" smtClean="0"/>
              <a:t>Faktor yang dipertimbangkannya : </a:t>
            </a:r>
          </a:p>
          <a:p>
            <a:pPr eaLnBrk="1" hangingPunct="1">
              <a:lnSpc>
                <a:spcPct val="80000"/>
              </a:lnSpc>
            </a:pPr>
            <a:r>
              <a:rPr lang="sv-SE" sz="1800" smtClean="0"/>
              <a:t>a. Ukuran dan biaya lokasi </a:t>
            </a:r>
            <a:endParaRPr lang="sv-SE" sz="1800" b="1" smtClean="0"/>
          </a:p>
          <a:p>
            <a:pPr eaLnBrk="1" hangingPunct="1">
              <a:lnSpc>
                <a:spcPct val="80000"/>
              </a:lnSpc>
            </a:pPr>
            <a:r>
              <a:rPr lang="sv-SE" sz="1800" b="1" smtClean="0"/>
              <a:t>b. </a:t>
            </a:r>
            <a:r>
              <a:rPr lang="sv-SE" sz="1800" smtClean="0"/>
              <a:t>Sistem transportasi udara, kereta, jalan bebas maupun jalur laut. </a:t>
            </a:r>
            <a:endParaRPr lang="sv-SE" sz="1800" b="1" smtClean="0"/>
          </a:p>
          <a:p>
            <a:pPr eaLnBrk="1" hangingPunct="1">
              <a:lnSpc>
                <a:spcPct val="80000"/>
              </a:lnSpc>
            </a:pPr>
            <a:r>
              <a:rPr lang="sv-SE" sz="1800" b="1" smtClean="0"/>
              <a:t>c. </a:t>
            </a:r>
            <a:r>
              <a:rPr lang="sv-SE" sz="1800" smtClean="0"/>
              <a:t>Pembatasan daerah. </a:t>
            </a:r>
            <a:endParaRPr lang="sv-SE" sz="1800" b="1" smtClean="0"/>
          </a:p>
          <a:p>
            <a:pPr eaLnBrk="1" hangingPunct="1">
              <a:lnSpc>
                <a:spcPct val="80000"/>
              </a:lnSpc>
            </a:pPr>
            <a:r>
              <a:rPr lang="sv-SE" sz="1800" b="1" smtClean="0"/>
              <a:t>d. </a:t>
            </a:r>
            <a:r>
              <a:rPr lang="sv-SE" sz="1800" smtClean="0"/>
              <a:t>Kedekatan dengan jasa / pasokan yang dibutuhkan. </a:t>
            </a:r>
            <a:endParaRPr lang="sv-SE" sz="1800" b="1" smtClean="0"/>
          </a:p>
          <a:p>
            <a:pPr eaLnBrk="1" hangingPunct="1">
              <a:lnSpc>
                <a:spcPct val="80000"/>
              </a:lnSpc>
            </a:pPr>
            <a:r>
              <a:rPr lang="sv-SE" sz="1800" b="1" smtClean="0"/>
              <a:t>e. </a:t>
            </a:r>
            <a:r>
              <a:rPr lang="sv-SE" sz="1800" smtClean="0"/>
              <a:t>Permasalahan dampak lingkungan. </a:t>
            </a:r>
            <a:endParaRPr lang="en-US" sz="1800" smtClean="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Number Placeholder 5"/>
          <p:cNvSpPr>
            <a:spLocks noGrp="1"/>
          </p:cNvSpPr>
          <p:nvPr>
            <p:ph type="sldNum" sz="quarter" idx="12"/>
          </p:nvPr>
        </p:nvSpPr>
        <p:spPr>
          <a:noFill/>
        </p:spPr>
        <p:txBody>
          <a:bodyPr/>
          <a:lstStyle/>
          <a:p>
            <a:fld id="{BDB19323-FC6B-43C8-B8C2-7A8F7439B940}" type="slidenum">
              <a:rPr lang="en-US" smtClean="0">
                <a:latin typeface="Tahoma" pitchFamily="34" charset="0"/>
              </a:rPr>
              <a:pPr/>
              <a:t>151</a:t>
            </a:fld>
            <a:endParaRPr lang="en-US" smtClean="0">
              <a:latin typeface="Tahoma" pitchFamily="34" charset="0"/>
            </a:endParaRPr>
          </a:p>
        </p:txBody>
      </p:sp>
      <p:sp>
        <p:nvSpPr>
          <p:cNvPr id="197635" name="Rectangle 2"/>
          <p:cNvSpPr>
            <a:spLocks noGrp="1" noChangeArrowheads="1"/>
          </p:cNvSpPr>
          <p:nvPr>
            <p:ph type="title"/>
          </p:nvPr>
        </p:nvSpPr>
        <p:spPr>
          <a:xfrm>
            <a:off x="1066800" y="1066800"/>
            <a:ext cx="7793038" cy="457200"/>
          </a:xfrm>
        </p:spPr>
        <p:txBody>
          <a:bodyPr/>
          <a:lstStyle/>
          <a:p>
            <a:pPr eaLnBrk="1" hangingPunct="1"/>
            <a:r>
              <a:rPr lang="sv-SE" sz="2000" b="1" smtClean="0"/>
              <a:t>D. STRATEGI LOKASI USAHA SEKTOR JASA</a:t>
            </a:r>
            <a:endParaRPr lang="en-US" smtClean="0"/>
          </a:p>
        </p:txBody>
      </p:sp>
      <p:sp>
        <p:nvSpPr>
          <p:cNvPr id="197636" name="Rectangle 3"/>
          <p:cNvSpPr>
            <a:spLocks noGrp="1" noChangeArrowheads="1"/>
          </p:cNvSpPr>
          <p:nvPr>
            <p:ph type="body" idx="1"/>
          </p:nvPr>
        </p:nvSpPr>
        <p:spPr>
          <a:xfrm>
            <a:off x="838200" y="1905000"/>
            <a:ext cx="7772400" cy="4227513"/>
          </a:xfrm>
        </p:spPr>
        <p:txBody>
          <a:bodyPr/>
          <a:lstStyle/>
          <a:p>
            <a:pPr algn="just" eaLnBrk="1" hangingPunct="1">
              <a:lnSpc>
                <a:spcPct val="80000"/>
              </a:lnSpc>
            </a:pPr>
            <a:r>
              <a:rPr lang="sv-SE" sz="2000" smtClean="0"/>
              <a:t>Perusahaan yang bergerak di sektor jasa dalam menentukan lokasi mendasarkan pada volume dan revenue yang mungkin didapatkan dengan memperhatikan komponen-komponen diantaranya adalah: </a:t>
            </a:r>
          </a:p>
          <a:p>
            <a:pPr algn="just" eaLnBrk="1" hangingPunct="1">
              <a:lnSpc>
                <a:spcPct val="80000"/>
              </a:lnSpc>
              <a:buFont typeface="Wingdings" pitchFamily="2" charset="2"/>
              <a:buNone/>
            </a:pPr>
            <a:fld id="{F172ABC2-7DAA-40EE-AE6A-24CB09E05FC5}" type="slidenum">
              <a:rPr lang="sv-SE" sz="800" smtClean="0"/>
              <a:pPr algn="just" eaLnBrk="1" hangingPunct="1">
                <a:lnSpc>
                  <a:spcPct val="80000"/>
                </a:lnSpc>
                <a:buFont typeface="Wingdings" pitchFamily="2" charset="2"/>
                <a:buNone/>
              </a:pPr>
              <a:t>151</a:t>
            </a:fld>
            <a:endParaRPr lang="sv-SE" sz="800" smtClean="0"/>
          </a:p>
          <a:p>
            <a:pPr eaLnBrk="1" hangingPunct="1">
              <a:lnSpc>
                <a:spcPct val="80000"/>
              </a:lnSpc>
              <a:buFont typeface="Wingdings" pitchFamily="2" charset="2"/>
              <a:buNone/>
            </a:pPr>
            <a:r>
              <a:rPr lang="sv-SE" sz="2000" smtClean="0"/>
              <a:t>1. Daya beli konsumen di area lokasi tersebut. </a:t>
            </a:r>
          </a:p>
          <a:p>
            <a:pPr algn="just" eaLnBrk="1" hangingPunct="1">
              <a:lnSpc>
                <a:spcPct val="80000"/>
              </a:lnSpc>
              <a:buFont typeface="Wingdings" pitchFamily="2" charset="2"/>
              <a:buNone/>
            </a:pPr>
            <a:r>
              <a:rPr lang="sv-SE" sz="2000" smtClean="0"/>
              <a:t>2. Jasa dan citra yang cocok dengan kondisi demografis   konsumen di area lokasi. </a:t>
            </a:r>
          </a:p>
          <a:p>
            <a:pPr eaLnBrk="1" hangingPunct="1">
              <a:lnSpc>
                <a:spcPct val="80000"/>
              </a:lnSpc>
              <a:buFont typeface="Wingdings" pitchFamily="2" charset="2"/>
              <a:buNone/>
            </a:pPr>
            <a:r>
              <a:rPr lang="sv-SE" sz="2000" smtClean="0"/>
              <a:t>3. Persaingan di area lokasi </a:t>
            </a:r>
            <a:endParaRPr lang="fi-FI" sz="2000" smtClean="0"/>
          </a:p>
          <a:p>
            <a:pPr eaLnBrk="1" hangingPunct="1">
              <a:lnSpc>
                <a:spcPct val="80000"/>
              </a:lnSpc>
              <a:buFont typeface="Wingdings" pitchFamily="2" charset="2"/>
              <a:buNone/>
            </a:pPr>
            <a:r>
              <a:rPr lang="fi-FI" sz="2000" smtClean="0"/>
              <a:t>4. Kualitas Persaingan. </a:t>
            </a:r>
          </a:p>
          <a:p>
            <a:pPr eaLnBrk="1" hangingPunct="1">
              <a:lnSpc>
                <a:spcPct val="80000"/>
              </a:lnSpc>
              <a:buFont typeface="Wingdings" pitchFamily="2" charset="2"/>
              <a:buNone/>
            </a:pPr>
            <a:r>
              <a:rPr lang="fi-FI" sz="2000" smtClean="0"/>
              <a:t>5. Keunikan lokasi yang dimiliki perusahaan dsan pesaingnya. </a:t>
            </a:r>
            <a:endParaRPr lang="sv-SE" sz="2000" smtClean="0"/>
          </a:p>
          <a:p>
            <a:pPr eaLnBrk="1" hangingPunct="1">
              <a:lnSpc>
                <a:spcPct val="80000"/>
              </a:lnSpc>
              <a:buFont typeface="Wingdings" pitchFamily="2" charset="2"/>
              <a:buNone/>
            </a:pPr>
            <a:r>
              <a:rPr lang="sv-SE" sz="2000" smtClean="0"/>
              <a:t>6. Kualitas fisik dari fasilitas dan bisnis sekitar area lokasi. </a:t>
            </a:r>
            <a:endParaRPr lang="fi-FI" sz="2000" smtClean="0"/>
          </a:p>
          <a:p>
            <a:pPr eaLnBrk="1" hangingPunct="1">
              <a:lnSpc>
                <a:spcPct val="80000"/>
              </a:lnSpc>
              <a:buFont typeface="Wingdings" pitchFamily="2" charset="2"/>
              <a:buNone/>
            </a:pPr>
            <a:r>
              <a:rPr lang="fi-FI" sz="2000" smtClean="0"/>
              <a:t>7. Kebijakan operasional perusahaan. </a:t>
            </a:r>
          </a:p>
          <a:p>
            <a:pPr eaLnBrk="1" hangingPunct="1">
              <a:lnSpc>
                <a:spcPct val="80000"/>
              </a:lnSpc>
              <a:buFont typeface="Wingdings" pitchFamily="2" charset="2"/>
              <a:buNone/>
            </a:pPr>
            <a:r>
              <a:rPr lang="fi-FI" sz="2000" smtClean="0"/>
              <a:t>8. Kualitas manajemen. </a:t>
            </a:r>
            <a:endParaRPr lang="en-US" sz="2000" smtClean="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Number Placeholder 5"/>
          <p:cNvSpPr>
            <a:spLocks noGrp="1"/>
          </p:cNvSpPr>
          <p:nvPr>
            <p:ph type="sldNum" sz="quarter" idx="12"/>
          </p:nvPr>
        </p:nvSpPr>
        <p:spPr>
          <a:noFill/>
        </p:spPr>
        <p:txBody>
          <a:bodyPr/>
          <a:lstStyle/>
          <a:p>
            <a:fld id="{0DF429B3-A66E-416E-A157-025189A6E9E3}" type="slidenum">
              <a:rPr lang="en-US" smtClean="0">
                <a:latin typeface="Tahoma" pitchFamily="34" charset="0"/>
              </a:rPr>
              <a:pPr/>
              <a:t>152</a:t>
            </a:fld>
            <a:endParaRPr lang="en-US" smtClean="0">
              <a:latin typeface="Tahoma" pitchFamily="34" charset="0"/>
            </a:endParaRPr>
          </a:p>
        </p:txBody>
      </p:sp>
      <p:sp>
        <p:nvSpPr>
          <p:cNvPr id="198659" name="Rectangle 2"/>
          <p:cNvSpPr>
            <a:spLocks noGrp="1" noChangeArrowheads="1"/>
          </p:cNvSpPr>
          <p:nvPr>
            <p:ph type="title"/>
          </p:nvPr>
        </p:nvSpPr>
        <p:spPr>
          <a:xfrm>
            <a:off x="838200" y="381000"/>
            <a:ext cx="7793038" cy="457200"/>
          </a:xfrm>
        </p:spPr>
        <p:txBody>
          <a:bodyPr/>
          <a:lstStyle/>
          <a:p>
            <a:pPr eaLnBrk="1" hangingPunct="1"/>
            <a:r>
              <a:rPr lang="sv-SE" sz="2000" b="1" i="1" smtClean="0"/>
              <a:t>Metode Evaluasi Alternatif Lokasi</a:t>
            </a:r>
            <a:endParaRPr lang="en-US" smtClean="0"/>
          </a:p>
        </p:txBody>
      </p:sp>
      <p:sp>
        <p:nvSpPr>
          <p:cNvPr id="198660" name="Rectangle 3"/>
          <p:cNvSpPr>
            <a:spLocks noGrp="1" noChangeArrowheads="1"/>
          </p:cNvSpPr>
          <p:nvPr>
            <p:ph type="body" idx="1"/>
          </p:nvPr>
        </p:nvSpPr>
        <p:spPr>
          <a:xfrm>
            <a:off x="762000" y="1066800"/>
            <a:ext cx="8193088" cy="5065713"/>
          </a:xfrm>
        </p:spPr>
        <p:txBody>
          <a:bodyPr/>
          <a:lstStyle/>
          <a:p>
            <a:pPr eaLnBrk="1" hangingPunct="1">
              <a:lnSpc>
                <a:spcPct val="80000"/>
              </a:lnSpc>
            </a:pPr>
            <a:r>
              <a:rPr lang="sv-SE" sz="1600" b="1" smtClean="0"/>
              <a:t>A. FAKTOR PEMERINGKATAN LOKASI </a:t>
            </a:r>
            <a:endParaRPr lang="sv-SE" sz="1600" smtClean="0"/>
          </a:p>
          <a:p>
            <a:pPr algn="just" eaLnBrk="1" hangingPunct="1">
              <a:lnSpc>
                <a:spcPct val="80000"/>
              </a:lnSpc>
            </a:pPr>
            <a:r>
              <a:rPr lang="sv-SE" sz="1600" smtClean="0"/>
              <a:t>Adalah sebuah metode penentuan lokasi yang mementingkan adanya obyektifitas dalam proses mengenali biaya yang sulit untuk dievaluasi. Faktor yang dipertimbangkan factor baik yang kualitatif maupun kuantitatif dianalisis dengan cara mengkuantifisir semua factor. </a:t>
            </a:r>
          </a:p>
          <a:p>
            <a:pPr algn="just" eaLnBrk="1" hangingPunct="1">
              <a:lnSpc>
                <a:spcPct val="80000"/>
              </a:lnSpc>
            </a:pPr>
            <a:r>
              <a:rPr lang="sv-SE" sz="1600" smtClean="0"/>
              <a:t>Metode ini bisa diterapkan untuk factor-faktor yang secara umum digunakan untuk memilih lokasi, maupun factor-faktor yang dipertimbangkan untuk memilih Negara, wilayah, tempat bagi pemilihan lokasi untuk perusahan global.</a:t>
            </a:r>
          </a:p>
          <a:p>
            <a:pPr algn="just" eaLnBrk="1" hangingPunct="1">
              <a:lnSpc>
                <a:spcPct val="80000"/>
              </a:lnSpc>
              <a:buFont typeface="Wingdings" pitchFamily="2" charset="2"/>
              <a:buNone/>
            </a:pPr>
            <a:endParaRPr lang="sv-SE" sz="1600" smtClean="0"/>
          </a:p>
          <a:p>
            <a:pPr algn="just" eaLnBrk="1" hangingPunct="1">
              <a:lnSpc>
                <a:spcPct val="80000"/>
              </a:lnSpc>
            </a:pPr>
            <a:r>
              <a:rPr lang="sv-SE" sz="1600" smtClean="0"/>
              <a:t>Adapun langkah-langkah yang perlu dilakukan adalah sebagai berikut: </a:t>
            </a:r>
            <a:endParaRPr lang="en-US" sz="1600" smtClean="0"/>
          </a:p>
          <a:p>
            <a:pPr eaLnBrk="1" hangingPunct="1">
              <a:lnSpc>
                <a:spcPct val="80000"/>
              </a:lnSpc>
              <a:buFont typeface="Wingdings" pitchFamily="2" charset="2"/>
              <a:buNone/>
            </a:pPr>
            <a:r>
              <a:rPr lang="en-US" sz="1600" smtClean="0"/>
              <a:t>1. Membuat daftar faktor yang berhubungan yang sering disebut factor kunci sukses (Critical Success Factors – CSFs) </a:t>
            </a:r>
          </a:p>
          <a:p>
            <a:pPr eaLnBrk="1" hangingPunct="1">
              <a:lnSpc>
                <a:spcPct val="80000"/>
              </a:lnSpc>
              <a:buFont typeface="Wingdings" pitchFamily="2" charset="2"/>
              <a:buNone/>
            </a:pPr>
            <a:r>
              <a:rPr lang="en-US" sz="1600" smtClean="0"/>
              <a:t>2. Buat pembobotan untuk setiap faktor yang telah ditetapkan pada langkah 1. yang besar kecilnya tergantung signifikansinya bagi perusahaan. </a:t>
            </a:r>
          </a:p>
          <a:p>
            <a:pPr eaLnBrk="1" hangingPunct="1">
              <a:lnSpc>
                <a:spcPct val="80000"/>
              </a:lnSpc>
              <a:buFont typeface="Wingdings" pitchFamily="2" charset="2"/>
              <a:buNone/>
            </a:pPr>
            <a:r>
              <a:rPr lang="en-US" sz="1600" smtClean="0"/>
              <a:t>3. Buat skala penilaian untuk tiap faktor (contoh 1-10, atau 1-100) </a:t>
            </a:r>
          </a:p>
          <a:p>
            <a:pPr eaLnBrk="1" hangingPunct="1">
              <a:lnSpc>
                <a:spcPct val="80000"/>
              </a:lnSpc>
              <a:buFont typeface="Wingdings" pitchFamily="2" charset="2"/>
              <a:buNone/>
            </a:pPr>
            <a:r>
              <a:rPr lang="en-US" sz="1600" smtClean="0"/>
              <a:t>4. Menetapkan beberapa alternative lokasi yang dinominasikan </a:t>
            </a:r>
          </a:p>
          <a:p>
            <a:pPr eaLnBrk="1" hangingPunct="1">
              <a:lnSpc>
                <a:spcPct val="80000"/>
              </a:lnSpc>
              <a:buFont typeface="Wingdings" pitchFamily="2" charset="2"/>
              <a:buNone/>
            </a:pPr>
            <a:r>
              <a:rPr lang="en-US" sz="1600" smtClean="0"/>
              <a:t>5. Beri penilaian untuk setiap alternative lokasi pada setiap faktor dengan menggunakan skala penilaian pada langkah 3. </a:t>
            </a:r>
          </a:p>
          <a:p>
            <a:pPr eaLnBrk="1" hangingPunct="1">
              <a:lnSpc>
                <a:spcPct val="80000"/>
              </a:lnSpc>
              <a:buFont typeface="Wingdings" pitchFamily="2" charset="2"/>
              <a:buNone/>
            </a:pPr>
            <a:r>
              <a:rPr lang="en-US" sz="1600" smtClean="0"/>
              <a:t>6. Analisis tiap faktor dengan mengalokan bobot untuk tiap faktor dengan penilaian, dan jumlahkan hasilnya. </a:t>
            </a:r>
          </a:p>
          <a:p>
            <a:pPr eaLnBrk="1" hangingPunct="1">
              <a:lnSpc>
                <a:spcPct val="80000"/>
              </a:lnSpc>
              <a:buFont typeface="Wingdings" pitchFamily="2" charset="2"/>
              <a:buNone/>
            </a:pPr>
            <a:r>
              <a:rPr lang="en-US" sz="1600" smtClean="0"/>
              <a:t>7. Berikan rekomendasi berdasarkan nilai poin maksimal sesuai hasil yang didapatkan pada langkah 6. </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Number Placeholder 5"/>
          <p:cNvSpPr>
            <a:spLocks noGrp="1"/>
          </p:cNvSpPr>
          <p:nvPr>
            <p:ph type="sldNum" sz="quarter" idx="12"/>
          </p:nvPr>
        </p:nvSpPr>
        <p:spPr>
          <a:noFill/>
        </p:spPr>
        <p:txBody>
          <a:bodyPr/>
          <a:lstStyle/>
          <a:p>
            <a:fld id="{3F4F8461-DB89-4131-9BE3-74AD242FC10E}" type="slidenum">
              <a:rPr lang="en-US" smtClean="0">
                <a:latin typeface="Tahoma" pitchFamily="34" charset="0"/>
              </a:rPr>
              <a:pPr/>
              <a:t>153</a:t>
            </a:fld>
            <a:endParaRPr lang="en-US" smtClean="0">
              <a:latin typeface="Tahoma" pitchFamily="34" charset="0"/>
            </a:endParaRPr>
          </a:p>
        </p:txBody>
      </p:sp>
      <p:sp>
        <p:nvSpPr>
          <p:cNvPr id="199683" name="Rectangle 3"/>
          <p:cNvSpPr>
            <a:spLocks noGrp="1" noChangeArrowheads="1"/>
          </p:cNvSpPr>
          <p:nvPr>
            <p:ph type="body" idx="1"/>
          </p:nvPr>
        </p:nvSpPr>
        <p:spPr>
          <a:xfrm>
            <a:off x="304800" y="381000"/>
            <a:ext cx="8650288" cy="5751513"/>
          </a:xfrm>
        </p:spPr>
        <p:txBody>
          <a:bodyPr/>
          <a:lstStyle/>
          <a:p>
            <a:pPr eaLnBrk="1" hangingPunct="1">
              <a:lnSpc>
                <a:spcPct val="80000"/>
              </a:lnSpc>
            </a:pPr>
            <a:r>
              <a:rPr lang="en-US" sz="1600" b="1" smtClean="0"/>
              <a:t>Contoh:</a:t>
            </a:r>
            <a:r>
              <a:rPr lang="en-US" sz="1600" smtClean="0"/>
              <a:t> </a:t>
            </a:r>
          </a:p>
          <a:p>
            <a:pPr eaLnBrk="1" hangingPunct="1">
              <a:lnSpc>
                <a:spcPct val="80000"/>
              </a:lnSpc>
              <a:buFont typeface="Wingdings" pitchFamily="2" charset="2"/>
              <a:buNone/>
            </a:pPr>
            <a:r>
              <a:rPr lang="en-US" sz="1800" smtClean="0"/>
              <a:t>      Ada sebuah perusahaan yang beroperasi secara global mencoba menganalisis beberapa alternative Negara untuk dijadikan nominasi lokasi anak cabang perusahaannya di luar negeri. </a:t>
            </a:r>
          </a:p>
          <a:p>
            <a:pPr eaLnBrk="1" hangingPunct="1">
              <a:lnSpc>
                <a:spcPct val="80000"/>
              </a:lnSpc>
              <a:buFont typeface="Wingdings" pitchFamily="2" charset="2"/>
              <a:buNone/>
            </a:pPr>
            <a:endParaRPr lang="en-US" sz="1800" smtClean="0"/>
          </a:p>
          <a:p>
            <a:pPr eaLnBrk="1" hangingPunct="1">
              <a:lnSpc>
                <a:spcPct val="80000"/>
              </a:lnSpc>
              <a:buFont typeface="Wingdings" pitchFamily="2" charset="2"/>
              <a:buNone/>
            </a:pPr>
            <a:endParaRPr lang="en-US" sz="1800" smtClean="0"/>
          </a:p>
          <a:p>
            <a:pPr eaLnBrk="1" hangingPunct="1">
              <a:lnSpc>
                <a:spcPct val="80000"/>
              </a:lnSpc>
              <a:buFont typeface="Wingdings" pitchFamily="2" charset="2"/>
              <a:buNone/>
            </a:pPr>
            <a:r>
              <a:rPr lang="en-US" sz="1800" smtClean="0"/>
              <a:t>Adapun data dan perhitungannya adalah sebagai berikut: </a:t>
            </a:r>
          </a:p>
          <a:p>
            <a:pPr eaLnBrk="1" hangingPunct="1">
              <a:lnSpc>
                <a:spcPct val="80000"/>
              </a:lnSpc>
              <a:buFont typeface="Wingdings" pitchFamily="2" charset="2"/>
              <a:buNone/>
            </a:pPr>
            <a:r>
              <a:rPr lang="en-US" sz="1800" smtClean="0">
                <a:latin typeface="Calibri" pitchFamily="34" charset="0"/>
              </a:rPr>
              <a:t>Critical success factor        Bobot                    Nilai(1-10)                       Nilai x Bobot </a:t>
            </a:r>
          </a:p>
          <a:p>
            <a:pPr eaLnBrk="1" hangingPunct="1">
              <a:lnSpc>
                <a:spcPct val="80000"/>
              </a:lnSpc>
              <a:buFont typeface="Wingdings" pitchFamily="2" charset="2"/>
              <a:buNone/>
            </a:pPr>
            <a:r>
              <a:rPr lang="en-US" sz="1800" smtClean="0">
                <a:latin typeface="Calibri" pitchFamily="34" charset="0"/>
              </a:rPr>
              <a:t>                                                                             </a:t>
            </a:r>
            <a:r>
              <a:rPr lang="it-IT" sz="1800" smtClean="0">
                <a:latin typeface="Calibri" pitchFamily="34" charset="0"/>
              </a:rPr>
              <a:t>Negara                                  Negara </a:t>
            </a:r>
          </a:p>
          <a:p>
            <a:pPr eaLnBrk="1" hangingPunct="1">
              <a:lnSpc>
                <a:spcPct val="80000"/>
              </a:lnSpc>
              <a:buFont typeface="Wingdings" pitchFamily="2" charset="2"/>
              <a:buNone/>
            </a:pPr>
            <a:r>
              <a:rPr lang="it-IT" sz="1800" smtClean="0">
                <a:latin typeface="Calibri" pitchFamily="34" charset="0"/>
              </a:rPr>
              <a:t>                                                                      A         B           C                     A         B          C </a:t>
            </a:r>
            <a:endParaRPr lang="nb-NO" sz="1800" smtClean="0">
              <a:latin typeface="Calibri" pitchFamily="34" charset="0"/>
            </a:endParaRPr>
          </a:p>
          <a:p>
            <a:pPr eaLnBrk="1" hangingPunct="1">
              <a:lnSpc>
                <a:spcPct val="80000"/>
              </a:lnSpc>
              <a:buFont typeface="Wingdings" pitchFamily="2" charset="2"/>
              <a:buNone/>
            </a:pPr>
            <a:r>
              <a:rPr lang="nb-NO" sz="1800" smtClean="0">
                <a:latin typeface="Calibri" pitchFamily="34" charset="0"/>
              </a:rPr>
              <a:t>Teknologi                             0.15                8         7            6                   1,2      1,05     0,9 </a:t>
            </a:r>
          </a:p>
          <a:p>
            <a:pPr eaLnBrk="1" hangingPunct="1">
              <a:lnSpc>
                <a:spcPct val="80000"/>
              </a:lnSpc>
              <a:buFont typeface="Wingdings" pitchFamily="2" charset="2"/>
              <a:buNone/>
            </a:pPr>
            <a:r>
              <a:rPr lang="nb-NO" sz="1800" smtClean="0">
                <a:latin typeface="Calibri" pitchFamily="34" charset="0"/>
              </a:rPr>
              <a:t>Tingkat Pendidikan             0.2                  7         8            7                   1,4      1,6       1,4 </a:t>
            </a:r>
          </a:p>
          <a:p>
            <a:pPr eaLnBrk="1" hangingPunct="1">
              <a:lnSpc>
                <a:spcPct val="80000"/>
              </a:lnSpc>
              <a:buFont typeface="Wingdings" pitchFamily="2" charset="2"/>
              <a:buNone/>
            </a:pPr>
            <a:r>
              <a:rPr lang="nb-NO" sz="1800" smtClean="0">
                <a:latin typeface="Calibri" pitchFamily="34" charset="0"/>
              </a:rPr>
              <a:t>Aspek Politik/Hukum         0.15                6         6            7                   0,9      0,9       1,05 </a:t>
            </a:r>
          </a:p>
          <a:p>
            <a:pPr eaLnBrk="1" hangingPunct="1">
              <a:lnSpc>
                <a:spcPct val="80000"/>
              </a:lnSpc>
              <a:buFont typeface="Wingdings" pitchFamily="2" charset="2"/>
              <a:buNone/>
            </a:pPr>
            <a:r>
              <a:rPr lang="nb-NO" sz="1800" smtClean="0">
                <a:latin typeface="Calibri" pitchFamily="34" charset="0"/>
              </a:rPr>
              <a:t>Aspek Sosial Budaya          0.2                   8         9           8                   1,6      1,8       1,6 </a:t>
            </a:r>
          </a:p>
          <a:p>
            <a:pPr eaLnBrk="1" hangingPunct="1">
              <a:lnSpc>
                <a:spcPct val="80000"/>
              </a:lnSpc>
              <a:buFont typeface="Wingdings" pitchFamily="2" charset="2"/>
              <a:buNone/>
            </a:pPr>
            <a:r>
              <a:rPr lang="nb-NO" sz="1800" smtClean="0">
                <a:latin typeface="Calibri" pitchFamily="34" charset="0"/>
              </a:rPr>
              <a:t>Aspek Ekonomi                   0.3                   7        6            8                    2,1     1,8       2,4 </a:t>
            </a:r>
          </a:p>
          <a:p>
            <a:pPr eaLnBrk="1" hangingPunct="1">
              <a:lnSpc>
                <a:spcPct val="80000"/>
              </a:lnSpc>
              <a:buFont typeface="Wingdings" pitchFamily="2" charset="2"/>
              <a:buNone/>
            </a:pPr>
            <a:r>
              <a:rPr lang="nb-NO" sz="1800" smtClean="0">
                <a:latin typeface="Calibri" pitchFamily="34" charset="0"/>
              </a:rPr>
              <a:t>                                                                                                                    -----    -----       ----- </a:t>
            </a:r>
          </a:p>
          <a:p>
            <a:pPr eaLnBrk="1" hangingPunct="1">
              <a:lnSpc>
                <a:spcPct val="80000"/>
              </a:lnSpc>
              <a:buFont typeface="Wingdings" pitchFamily="2" charset="2"/>
              <a:buNone/>
            </a:pPr>
            <a:r>
              <a:rPr lang="nb-NO" sz="1800" smtClean="0">
                <a:latin typeface="Calibri" pitchFamily="34" charset="0"/>
              </a:rPr>
              <a:t>                                                                                                    Jumlah    6,2     7,15      7,35 </a:t>
            </a:r>
          </a:p>
          <a:p>
            <a:pPr eaLnBrk="1" hangingPunct="1">
              <a:lnSpc>
                <a:spcPct val="80000"/>
              </a:lnSpc>
              <a:buFont typeface="Wingdings" pitchFamily="2" charset="2"/>
              <a:buNone/>
            </a:pPr>
            <a:r>
              <a:rPr lang="nb-NO" sz="1800" smtClean="0">
                <a:latin typeface="Calibri" pitchFamily="34" charset="0"/>
              </a:rPr>
              <a:t>      </a:t>
            </a:r>
          </a:p>
          <a:p>
            <a:pPr eaLnBrk="1" hangingPunct="1">
              <a:lnSpc>
                <a:spcPct val="80000"/>
              </a:lnSpc>
              <a:buFont typeface="Wingdings" pitchFamily="2" charset="2"/>
              <a:buNone/>
            </a:pPr>
            <a:r>
              <a:rPr lang="nb-NO" sz="1800" smtClean="0">
                <a:latin typeface="Calibri" pitchFamily="34" charset="0"/>
              </a:rPr>
              <a:t>      Nilai maksimal adalah 7,35 yaitu Negara C sehingga direkomendasikan untuk dipilih sebagai Negara untuk lokasi pembuka anak cabang di luar negeri. </a:t>
            </a:r>
            <a:endParaRPr lang="en-US" sz="1800" smtClean="0">
              <a:latin typeface="Calibri" pitchFamily="34" charset="0"/>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Number Placeholder 5"/>
          <p:cNvSpPr>
            <a:spLocks noGrp="1"/>
          </p:cNvSpPr>
          <p:nvPr>
            <p:ph type="sldNum" sz="quarter" idx="12"/>
          </p:nvPr>
        </p:nvSpPr>
        <p:spPr>
          <a:noFill/>
        </p:spPr>
        <p:txBody>
          <a:bodyPr/>
          <a:lstStyle/>
          <a:p>
            <a:fld id="{7A43EC97-C8DB-495C-B8BD-8DD1404E3BAA}" type="slidenum">
              <a:rPr lang="en-US" smtClean="0">
                <a:latin typeface="Tahoma" pitchFamily="34" charset="0"/>
              </a:rPr>
              <a:pPr/>
              <a:t>154</a:t>
            </a:fld>
            <a:endParaRPr lang="en-US" smtClean="0">
              <a:latin typeface="Tahoma" pitchFamily="34" charset="0"/>
            </a:endParaRPr>
          </a:p>
        </p:txBody>
      </p:sp>
      <p:sp>
        <p:nvSpPr>
          <p:cNvPr id="200707" name="Rectangle 2"/>
          <p:cNvSpPr>
            <a:spLocks noGrp="1" noChangeArrowheads="1"/>
          </p:cNvSpPr>
          <p:nvPr>
            <p:ph type="title"/>
          </p:nvPr>
        </p:nvSpPr>
        <p:spPr>
          <a:xfrm>
            <a:off x="838200" y="685800"/>
            <a:ext cx="7793038" cy="381000"/>
          </a:xfrm>
        </p:spPr>
        <p:txBody>
          <a:bodyPr/>
          <a:lstStyle/>
          <a:p>
            <a:pPr eaLnBrk="1" hangingPunct="1"/>
            <a:r>
              <a:rPr lang="en-US" sz="2000" b="1" smtClean="0"/>
              <a:t>B. ANALISIS PULANG POKOK </a:t>
            </a:r>
            <a:r>
              <a:rPr lang="en-US" sz="2000" b="1" i="1" smtClean="0"/>
              <a:t>(BREAK EVEN ANALYSIS)</a:t>
            </a:r>
          </a:p>
        </p:txBody>
      </p:sp>
      <p:sp>
        <p:nvSpPr>
          <p:cNvPr id="200708" name="Rectangle 3"/>
          <p:cNvSpPr>
            <a:spLocks noGrp="1" noChangeArrowheads="1"/>
          </p:cNvSpPr>
          <p:nvPr>
            <p:ph type="body" idx="1"/>
          </p:nvPr>
        </p:nvSpPr>
        <p:spPr>
          <a:xfrm>
            <a:off x="762000" y="838200"/>
            <a:ext cx="8193088" cy="5294313"/>
          </a:xfrm>
        </p:spPr>
        <p:txBody>
          <a:bodyPr/>
          <a:lstStyle/>
          <a:p>
            <a:pPr algn="just" eaLnBrk="1" hangingPunct="1">
              <a:lnSpc>
                <a:spcPct val="80000"/>
              </a:lnSpc>
            </a:pPr>
            <a:endParaRPr lang="en-US" sz="2000" smtClean="0"/>
          </a:p>
          <a:p>
            <a:pPr algn="just" eaLnBrk="1" hangingPunct="1">
              <a:lnSpc>
                <a:spcPct val="80000"/>
              </a:lnSpc>
            </a:pPr>
            <a:r>
              <a:rPr lang="en-US" sz="2000" smtClean="0"/>
              <a:t>Merupakan sebuah analisis biaya-volume produksi untuk membuat perbandingan ekonomis alternative lokasi. </a:t>
            </a:r>
          </a:p>
          <a:p>
            <a:pPr algn="just" eaLnBrk="1" hangingPunct="1">
              <a:lnSpc>
                <a:spcPct val="80000"/>
              </a:lnSpc>
            </a:pPr>
            <a:endParaRPr lang="en-US" sz="2000" smtClean="0"/>
          </a:p>
          <a:p>
            <a:pPr algn="just" eaLnBrk="1" hangingPunct="1">
              <a:lnSpc>
                <a:spcPct val="80000"/>
              </a:lnSpc>
            </a:pPr>
            <a:r>
              <a:rPr lang="en-US" sz="2000" smtClean="0"/>
              <a:t>Data yang diperlukan adalah biaya baik biaya tetap maupun biaya variable, sedangkan analisanya dapat dilakukan secara matematis maupun grafis. Akan tetapi pendekatan grafis memiliki kelebihan karena memberikan rentang jumlah volume dimana lokasi dapat dipilih. </a:t>
            </a:r>
          </a:p>
          <a:p>
            <a:pPr algn="just" eaLnBrk="1" hangingPunct="1">
              <a:lnSpc>
                <a:spcPct val="80000"/>
              </a:lnSpc>
              <a:buFont typeface="Wingdings" pitchFamily="2" charset="2"/>
              <a:buNone/>
            </a:pPr>
            <a:endParaRPr lang="en-US" sz="800" smtClean="0"/>
          </a:p>
          <a:p>
            <a:pPr eaLnBrk="1" hangingPunct="1">
              <a:lnSpc>
                <a:spcPct val="80000"/>
              </a:lnSpc>
            </a:pPr>
            <a:r>
              <a:rPr lang="en-US" sz="2000" smtClean="0"/>
              <a:t>Adapun langkah dalam melakukan analisa pulang pokok adalah: </a:t>
            </a:r>
          </a:p>
          <a:p>
            <a:pPr algn="just" eaLnBrk="1" hangingPunct="1">
              <a:lnSpc>
                <a:spcPct val="80000"/>
              </a:lnSpc>
            </a:pPr>
            <a:r>
              <a:rPr lang="en-US" sz="2000" smtClean="0"/>
              <a:t>1. Tentukan semua biaya yang berkaitan dengan alternative lokasi yang dijadikan nominasi baik berupa biaya tetap maupun biaya variable </a:t>
            </a:r>
          </a:p>
          <a:p>
            <a:pPr algn="just" eaLnBrk="1" hangingPunct="1">
              <a:lnSpc>
                <a:spcPct val="80000"/>
              </a:lnSpc>
            </a:pPr>
            <a:r>
              <a:rPr lang="en-US" sz="2000" smtClean="0"/>
              <a:t>2. Buat dalam bentuk grafis semua data biaya yang telah dikumpulkan pada langkah 1 menggunakan gambar dua dimensi dengan biaya pada sumbu vertikal dan volume pada sumbu horizontal. </a:t>
            </a:r>
          </a:p>
          <a:p>
            <a:pPr algn="just" eaLnBrk="1" hangingPunct="1">
              <a:lnSpc>
                <a:spcPct val="80000"/>
              </a:lnSpc>
            </a:pPr>
            <a:r>
              <a:rPr lang="en-US" sz="2000" smtClean="0"/>
              <a:t>3. Pilih lokasi yang memiliki biaya total paling rendah untuk jumlah produksi yang diharapkan. </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Number Placeholder 5"/>
          <p:cNvSpPr>
            <a:spLocks noGrp="1"/>
          </p:cNvSpPr>
          <p:nvPr>
            <p:ph type="sldNum" sz="quarter" idx="12"/>
          </p:nvPr>
        </p:nvSpPr>
        <p:spPr>
          <a:noFill/>
        </p:spPr>
        <p:txBody>
          <a:bodyPr/>
          <a:lstStyle/>
          <a:p>
            <a:fld id="{814120F9-659F-4D1C-8B05-F203247C73B8}" type="slidenum">
              <a:rPr lang="en-US" smtClean="0">
                <a:latin typeface="Tahoma" pitchFamily="34" charset="0"/>
              </a:rPr>
              <a:pPr/>
              <a:t>155</a:t>
            </a:fld>
            <a:endParaRPr lang="en-US" smtClean="0">
              <a:latin typeface="Tahoma" pitchFamily="34" charset="0"/>
            </a:endParaRPr>
          </a:p>
        </p:txBody>
      </p:sp>
      <p:sp>
        <p:nvSpPr>
          <p:cNvPr id="201731" name="Rectangle 5"/>
          <p:cNvSpPr>
            <a:spLocks noGrp="1" noChangeArrowheads="1"/>
          </p:cNvSpPr>
          <p:nvPr>
            <p:ph type="body" idx="1"/>
          </p:nvPr>
        </p:nvSpPr>
        <p:spPr>
          <a:xfrm>
            <a:off x="762000" y="533400"/>
            <a:ext cx="8193088" cy="5751513"/>
          </a:xfrm>
        </p:spPr>
        <p:txBody>
          <a:bodyPr/>
          <a:lstStyle/>
          <a:p>
            <a:pPr eaLnBrk="1" hangingPunct="1">
              <a:lnSpc>
                <a:spcPct val="80000"/>
              </a:lnSpc>
            </a:pPr>
            <a:r>
              <a:rPr lang="en-US" sz="2000" smtClean="0"/>
              <a:t>Contoh: </a:t>
            </a:r>
            <a:r>
              <a:rPr lang="fr-FR" sz="2000" smtClean="0"/>
              <a:t>cara matematis.</a:t>
            </a:r>
            <a:endParaRPr lang="en-US" sz="2000" smtClean="0"/>
          </a:p>
          <a:p>
            <a:pPr algn="just" eaLnBrk="1" hangingPunct="1">
              <a:lnSpc>
                <a:spcPct val="80000"/>
              </a:lnSpc>
              <a:buFont typeface="Wingdings" pitchFamily="2" charset="2"/>
              <a:buNone/>
            </a:pPr>
            <a:r>
              <a:rPr lang="en-US" sz="2000" smtClean="0"/>
              <a:t>    Sebuah perusahaan yang memproduksi suatu barang mempertimbangkan tiga lokasi untuk didirikan pabrik baru. Studi yang telah dilakukan menghasilkan data sebagai berikut: </a:t>
            </a:r>
          </a:p>
          <a:p>
            <a:pPr algn="just" eaLnBrk="1" hangingPunct="1">
              <a:lnSpc>
                <a:spcPct val="80000"/>
              </a:lnSpc>
              <a:buFont typeface="Wingdings" pitchFamily="2" charset="2"/>
              <a:buNone/>
            </a:pPr>
            <a:endParaRPr lang="en-US" sz="2000" smtClean="0"/>
          </a:p>
          <a:p>
            <a:pPr eaLnBrk="1" hangingPunct="1">
              <a:lnSpc>
                <a:spcPct val="80000"/>
              </a:lnSpc>
              <a:buFont typeface="Wingdings" pitchFamily="2" charset="2"/>
              <a:buNone/>
            </a:pPr>
            <a:r>
              <a:rPr lang="en-US" sz="2000" smtClean="0"/>
              <a:t>    Harga jual = Rp 120.000,- jumlah produksi paling ekonomis = 2.000 unit per tahun </a:t>
            </a:r>
          </a:p>
          <a:p>
            <a:pPr eaLnBrk="1" hangingPunct="1">
              <a:lnSpc>
                <a:spcPct val="80000"/>
              </a:lnSpc>
              <a:buFont typeface="Wingdings" pitchFamily="2" charset="2"/>
              <a:buNone/>
            </a:pPr>
            <a:endParaRPr lang="en-US" sz="800" smtClean="0"/>
          </a:p>
          <a:p>
            <a:pPr eaLnBrk="1" hangingPunct="1">
              <a:lnSpc>
                <a:spcPct val="80000"/>
              </a:lnSpc>
              <a:buFont typeface="Wingdings" pitchFamily="2" charset="2"/>
              <a:buNone/>
            </a:pPr>
            <a:r>
              <a:rPr lang="en-US" sz="2000" b="1" smtClean="0">
                <a:solidFill>
                  <a:schemeClr val="folHlink"/>
                </a:solidFill>
                <a:latin typeface="Calibri" pitchFamily="34" charset="0"/>
              </a:rPr>
              <a:t>Lokasi         Biaya tetap           Biaya variable                   Biaya Total </a:t>
            </a:r>
          </a:p>
          <a:p>
            <a:pPr eaLnBrk="1" hangingPunct="1">
              <a:lnSpc>
                <a:spcPct val="80000"/>
              </a:lnSpc>
              <a:buFont typeface="Wingdings" pitchFamily="2" charset="2"/>
              <a:buNone/>
            </a:pPr>
            <a:r>
              <a:rPr lang="en-US" sz="2000" b="1" smtClean="0">
                <a:solidFill>
                  <a:schemeClr val="folHlink"/>
                </a:solidFill>
                <a:latin typeface="Calibri" pitchFamily="34" charset="0"/>
              </a:rPr>
              <a:t>                             F                      per unit (V)                        TC = F + Vx</a:t>
            </a:r>
            <a:r>
              <a:rPr lang="en-US" sz="2000" smtClean="0">
                <a:latin typeface="Calibri" pitchFamily="34" charset="0"/>
              </a:rPr>
              <a:t> </a:t>
            </a:r>
          </a:p>
          <a:p>
            <a:pPr eaLnBrk="1" hangingPunct="1">
              <a:lnSpc>
                <a:spcPct val="80000"/>
              </a:lnSpc>
              <a:buFont typeface="Wingdings" pitchFamily="2" charset="2"/>
              <a:buNone/>
            </a:pPr>
            <a:r>
              <a:rPr lang="en-US" sz="2000" smtClean="0">
                <a:latin typeface="Calibri" pitchFamily="34" charset="0"/>
              </a:rPr>
              <a:t>    X             Rp 30.000.000,-       Rp 75.000,-          30.000.000 + (75.000x2.000) </a:t>
            </a:r>
          </a:p>
          <a:p>
            <a:pPr eaLnBrk="1" hangingPunct="1">
              <a:lnSpc>
                <a:spcPct val="80000"/>
              </a:lnSpc>
              <a:buFont typeface="Wingdings" pitchFamily="2" charset="2"/>
              <a:buNone/>
            </a:pPr>
            <a:r>
              <a:rPr lang="en-US" sz="2000" smtClean="0">
                <a:latin typeface="Calibri" pitchFamily="34" charset="0"/>
              </a:rPr>
              <a:t>                                                                                                = Rp 180.000,- </a:t>
            </a:r>
          </a:p>
          <a:p>
            <a:pPr eaLnBrk="1" hangingPunct="1">
              <a:lnSpc>
                <a:spcPct val="80000"/>
              </a:lnSpc>
              <a:buFont typeface="Wingdings" pitchFamily="2" charset="2"/>
              <a:buNone/>
            </a:pPr>
            <a:r>
              <a:rPr lang="en-US" sz="2000" smtClean="0">
                <a:latin typeface="Calibri" pitchFamily="34" charset="0"/>
              </a:rPr>
              <a:t>    Y             Rp 60.000.000,-        Rp 45.000,-          60.000.000 + (45.000x2.000) </a:t>
            </a:r>
          </a:p>
          <a:p>
            <a:pPr eaLnBrk="1" hangingPunct="1">
              <a:lnSpc>
                <a:spcPct val="80000"/>
              </a:lnSpc>
              <a:buFont typeface="Wingdings" pitchFamily="2" charset="2"/>
              <a:buNone/>
            </a:pPr>
            <a:r>
              <a:rPr lang="en-US" sz="2000" smtClean="0">
                <a:latin typeface="Calibri" pitchFamily="34" charset="0"/>
              </a:rPr>
              <a:t>                                                                                                 = Rp 150.000.000,- </a:t>
            </a:r>
          </a:p>
          <a:p>
            <a:pPr eaLnBrk="1" hangingPunct="1">
              <a:lnSpc>
                <a:spcPct val="80000"/>
              </a:lnSpc>
              <a:buFont typeface="Wingdings" pitchFamily="2" charset="2"/>
              <a:buNone/>
            </a:pPr>
            <a:r>
              <a:rPr lang="en-US" sz="2000" smtClean="0">
                <a:latin typeface="Calibri" pitchFamily="34" charset="0"/>
              </a:rPr>
              <a:t>    Z            Rp 110.000.000,-      Rp 25.000,-         10.000.000 + (25.000x2.000) </a:t>
            </a:r>
          </a:p>
          <a:p>
            <a:pPr eaLnBrk="1" hangingPunct="1">
              <a:lnSpc>
                <a:spcPct val="80000"/>
              </a:lnSpc>
              <a:buFont typeface="Wingdings" pitchFamily="2" charset="2"/>
              <a:buNone/>
            </a:pPr>
            <a:r>
              <a:rPr lang="en-US" sz="2000" smtClean="0">
                <a:latin typeface="Calibri" pitchFamily="34" charset="0"/>
              </a:rPr>
              <a:t>                                                                                                 = Rp 160.000.000,- </a:t>
            </a:r>
          </a:p>
          <a:p>
            <a:pPr eaLnBrk="1" hangingPunct="1">
              <a:lnSpc>
                <a:spcPct val="80000"/>
              </a:lnSpc>
              <a:buFont typeface="Wingdings" pitchFamily="2" charset="2"/>
              <a:buNone/>
            </a:pPr>
            <a:endParaRPr lang="en-US" sz="800" smtClean="0"/>
          </a:p>
          <a:p>
            <a:pPr algn="just" eaLnBrk="1" hangingPunct="1">
              <a:lnSpc>
                <a:spcPct val="80000"/>
              </a:lnSpc>
            </a:pPr>
            <a:r>
              <a:rPr lang="en-US" sz="2000" smtClean="0"/>
              <a:t>Jadi dengan jumlah produksi yang diharapkan 2.000 unit maka Lokasi Y yang memberikan biaya paling kecil, direkomendasikan untuk dipilih. </a:t>
            </a:r>
            <a:r>
              <a:rPr lang="fr-FR" sz="2000" smtClean="0"/>
              <a:t>Cara yang dilakukan tersebut adalah</a:t>
            </a:r>
            <a:endParaRPr lang="en-US" sz="2000" smtClean="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Number Placeholder 3"/>
          <p:cNvSpPr>
            <a:spLocks noGrp="1"/>
          </p:cNvSpPr>
          <p:nvPr>
            <p:ph type="sldNum" sz="quarter" idx="12"/>
          </p:nvPr>
        </p:nvSpPr>
        <p:spPr>
          <a:noFill/>
        </p:spPr>
        <p:txBody>
          <a:bodyPr/>
          <a:lstStyle/>
          <a:p>
            <a:fld id="{A6DE0A9D-A26B-4DDE-A9FC-314C48C4822B}" type="slidenum">
              <a:rPr lang="en-US" smtClean="0">
                <a:latin typeface="Tahoma" pitchFamily="34" charset="0"/>
              </a:rPr>
              <a:pPr/>
              <a:t>156</a:t>
            </a:fld>
            <a:endParaRPr lang="en-US" smtClean="0">
              <a:latin typeface="Tahoma" pitchFamily="34" charset="0"/>
            </a:endParaRPr>
          </a:p>
        </p:txBody>
      </p:sp>
      <p:sp>
        <p:nvSpPr>
          <p:cNvPr id="202755" name="Rectangle 3"/>
          <p:cNvSpPr>
            <a:spLocks noGrp="1" noChangeArrowheads="1"/>
          </p:cNvSpPr>
          <p:nvPr>
            <p:ph type="body" idx="4294967295"/>
          </p:nvPr>
        </p:nvSpPr>
        <p:spPr>
          <a:xfrm>
            <a:off x="457200" y="1752600"/>
            <a:ext cx="7924800" cy="4648200"/>
          </a:xfrm>
        </p:spPr>
        <p:txBody>
          <a:bodyPr/>
          <a:lstStyle/>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buFont typeface="Wingdings" pitchFamily="2" charset="2"/>
              <a:buNone/>
            </a:pPr>
            <a:endParaRPr lang="en-US" sz="1600"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buFont typeface="Wingdings" pitchFamily="2" charset="2"/>
              <a:buNone/>
            </a:pPr>
            <a:r>
              <a:rPr lang="en-US" sz="1600" smtClean="0"/>
              <a:t>110</a:t>
            </a:r>
          </a:p>
          <a:p>
            <a:pPr eaLnBrk="1" hangingPunct="1">
              <a:lnSpc>
                <a:spcPct val="90000"/>
              </a:lnSpc>
            </a:pPr>
            <a:endParaRPr lang="en-US" sz="2800" smtClean="0"/>
          </a:p>
          <a:p>
            <a:pPr eaLnBrk="1" hangingPunct="1">
              <a:lnSpc>
                <a:spcPct val="90000"/>
              </a:lnSpc>
              <a:buFont typeface="Wingdings" pitchFamily="2" charset="2"/>
              <a:buNone/>
            </a:pPr>
            <a:r>
              <a:rPr lang="en-US" sz="1600" smtClean="0"/>
              <a:t>60</a:t>
            </a:r>
          </a:p>
          <a:p>
            <a:pPr eaLnBrk="1" hangingPunct="1">
              <a:lnSpc>
                <a:spcPct val="90000"/>
              </a:lnSpc>
            </a:pPr>
            <a:endParaRPr lang="en-US" sz="1600" smtClean="0"/>
          </a:p>
          <a:p>
            <a:pPr eaLnBrk="1" hangingPunct="1">
              <a:lnSpc>
                <a:spcPct val="90000"/>
              </a:lnSpc>
              <a:buFont typeface="Wingdings" pitchFamily="2" charset="2"/>
              <a:buNone/>
            </a:pPr>
            <a:r>
              <a:rPr lang="en-US" sz="1600" smtClean="0"/>
              <a:t>30</a:t>
            </a:r>
          </a:p>
          <a:p>
            <a:pPr eaLnBrk="1" hangingPunct="1">
              <a:lnSpc>
                <a:spcPct val="90000"/>
              </a:lnSpc>
              <a:buFont typeface="Wingdings" pitchFamily="2" charset="2"/>
              <a:buNone/>
            </a:pPr>
            <a:r>
              <a:rPr lang="en-US" sz="1200" smtClean="0"/>
              <a:t>             </a:t>
            </a:r>
            <a:r>
              <a:rPr lang="en-US" sz="1400" smtClean="0"/>
              <a:t>Biaya Rendah   Biaya Rendah  Biaya Rendah</a:t>
            </a:r>
          </a:p>
          <a:p>
            <a:pPr eaLnBrk="1" hangingPunct="1">
              <a:lnSpc>
                <a:spcPct val="90000"/>
              </a:lnSpc>
            </a:pPr>
            <a:endParaRPr lang="en-US" sz="1400" smtClean="0"/>
          </a:p>
          <a:p>
            <a:pPr eaLnBrk="1" hangingPunct="1">
              <a:lnSpc>
                <a:spcPct val="90000"/>
              </a:lnSpc>
            </a:pPr>
            <a:endParaRPr lang="en-US" sz="1200" smtClean="0"/>
          </a:p>
          <a:p>
            <a:pPr eaLnBrk="1" hangingPunct="1">
              <a:lnSpc>
                <a:spcPct val="90000"/>
              </a:lnSpc>
              <a:buFont typeface="Wingdings" pitchFamily="2" charset="2"/>
              <a:buNone/>
            </a:pPr>
            <a:r>
              <a:rPr lang="en-US" sz="1600" smtClean="0"/>
              <a:t>                500  1000  1500  2000  2500  3000          unit</a:t>
            </a:r>
          </a:p>
        </p:txBody>
      </p:sp>
      <p:sp>
        <p:nvSpPr>
          <p:cNvPr id="202756" name="Line 4"/>
          <p:cNvSpPr>
            <a:spLocks noChangeShapeType="1"/>
          </p:cNvSpPr>
          <p:nvPr/>
        </p:nvSpPr>
        <p:spPr bwMode="auto">
          <a:xfrm>
            <a:off x="1066800" y="2209800"/>
            <a:ext cx="0" cy="3810000"/>
          </a:xfrm>
          <a:prstGeom prst="line">
            <a:avLst/>
          </a:prstGeom>
          <a:noFill/>
          <a:ln w="9525">
            <a:solidFill>
              <a:schemeClr val="tx1"/>
            </a:solidFill>
            <a:round/>
            <a:headEnd/>
            <a:tailEnd/>
          </a:ln>
        </p:spPr>
        <p:txBody>
          <a:bodyPr/>
          <a:lstStyle/>
          <a:p>
            <a:endParaRPr lang="id-ID"/>
          </a:p>
        </p:txBody>
      </p:sp>
      <p:sp>
        <p:nvSpPr>
          <p:cNvPr id="202757" name="Line 5"/>
          <p:cNvSpPr>
            <a:spLocks noChangeShapeType="1"/>
          </p:cNvSpPr>
          <p:nvPr/>
        </p:nvSpPr>
        <p:spPr bwMode="auto">
          <a:xfrm>
            <a:off x="1066800" y="6019800"/>
            <a:ext cx="4572000" cy="0"/>
          </a:xfrm>
          <a:prstGeom prst="line">
            <a:avLst/>
          </a:prstGeom>
          <a:noFill/>
          <a:ln w="9525">
            <a:solidFill>
              <a:schemeClr val="tx1"/>
            </a:solidFill>
            <a:round/>
            <a:headEnd/>
            <a:tailEnd/>
          </a:ln>
        </p:spPr>
        <p:txBody>
          <a:bodyPr/>
          <a:lstStyle/>
          <a:p>
            <a:endParaRPr lang="id-ID"/>
          </a:p>
        </p:txBody>
      </p:sp>
      <p:sp>
        <p:nvSpPr>
          <p:cNvPr id="202758" name="Line 6"/>
          <p:cNvSpPr>
            <a:spLocks noChangeShapeType="1"/>
          </p:cNvSpPr>
          <p:nvPr/>
        </p:nvSpPr>
        <p:spPr bwMode="auto">
          <a:xfrm flipV="1">
            <a:off x="1066800" y="2057400"/>
            <a:ext cx="2971800" cy="3276600"/>
          </a:xfrm>
          <a:prstGeom prst="line">
            <a:avLst/>
          </a:prstGeom>
          <a:noFill/>
          <a:ln w="9525">
            <a:solidFill>
              <a:schemeClr val="tx1"/>
            </a:solidFill>
            <a:round/>
            <a:headEnd/>
            <a:tailEnd/>
          </a:ln>
        </p:spPr>
        <p:txBody>
          <a:bodyPr/>
          <a:lstStyle/>
          <a:p>
            <a:endParaRPr lang="id-ID"/>
          </a:p>
        </p:txBody>
      </p:sp>
      <p:sp>
        <p:nvSpPr>
          <p:cNvPr id="202759" name="Line 7"/>
          <p:cNvSpPr>
            <a:spLocks noChangeShapeType="1"/>
          </p:cNvSpPr>
          <p:nvPr/>
        </p:nvSpPr>
        <p:spPr bwMode="auto">
          <a:xfrm flipV="1">
            <a:off x="1066800" y="2133600"/>
            <a:ext cx="3962400" cy="2590800"/>
          </a:xfrm>
          <a:prstGeom prst="line">
            <a:avLst/>
          </a:prstGeom>
          <a:noFill/>
          <a:ln w="9525">
            <a:solidFill>
              <a:schemeClr val="tx1"/>
            </a:solidFill>
            <a:round/>
            <a:headEnd/>
            <a:tailEnd/>
          </a:ln>
        </p:spPr>
        <p:txBody>
          <a:bodyPr/>
          <a:lstStyle/>
          <a:p>
            <a:endParaRPr lang="id-ID"/>
          </a:p>
        </p:txBody>
      </p:sp>
      <p:sp>
        <p:nvSpPr>
          <p:cNvPr id="202760" name="Line 8"/>
          <p:cNvSpPr>
            <a:spLocks noChangeShapeType="1"/>
          </p:cNvSpPr>
          <p:nvPr/>
        </p:nvSpPr>
        <p:spPr bwMode="auto">
          <a:xfrm flipV="1">
            <a:off x="1066800" y="2590800"/>
            <a:ext cx="3962400" cy="1371600"/>
          </a:xfrm>
          <a:prstGeom prst="line">
            <a:avLst/>
          </a:prstGeom>
          <a:noFill/>
          <a:ln w="9525">
            <a:solidFill>
              <a:schemeClr val="tx1"/>
            </a:solidFill>
            <a:round/>
            <a:headEnd/>
            <a:tailEnd/>
          </a:ln>
        </p:spPr>
        <p:txBody>
          <a:bodyPr/>
          <a:lstStyle/>
          <a:p>
            <a:endParaRPr lang="id-ID"/>
          </a:p>
        </p:txBody>
      </p:sp>
      <p:sp>
        <p:nvSpPr>
          <p:cNvPr id="202761" name="Text Box 10"/>
          <p:cNvSpPr txBox="1">
            <a:spLocks noChangeArrowheads="1"/>
          </p:cNvSpPr>
          <p:nvPr/>
        </p:nvSpPr>
        <p:spPr bwMode="auto">
          <a:xfrm>
            <a:off x="4114800" y="1828800"/>
            <a:ext cx="304800" cy="366713"/>
          </a:xfrm>
          <a:prstGeom prst="rect">
            <a:avLst/>
          </a:prstGeom>
          <a:noFill/>
          <a:ln w="9525">
            <a:noFill/>
            <a:miter lim="800000"/>
            <a:headEnd/>
            <a:tailEnd/>
          </a:ln>
        </p:spPr>
        <p:txBody>
          <a:bodyPr>
            <a:spAutoFit/>
          </a:bodyPr>
          <a:lstStyle/>
          <a:p>
            <a:pPr>
              <a:spcBef>
                <a:spcPct val="50000"/>
              </a:spcBef>
            </a:pPr>
            <a:r>
              <a:rPr lang="en-US">
                <a:latin typeface="Tahoma" pitchFamily="34" charset="0"/>
              </a:rPr>
              <a:t>X</a:t>
            </a:r>
          </a:p>
        </p:txBody>
      </p:sp>
      <p:sp>
        <p:nvSpPr>
          <p:cNvPr id="202762" name="Text Box 11"/>
          <p:cNvSpPr txBox="1">
            <a:spLocks noChangeArrowheads="1"/>
          </p:cNvSpPr>
          <p:nvPr/>
        </p:nvSpPr>
        <p:spPr bwMode="auto">
          <a:xfrm>
            <a:off x="5181600" y="1828800"/>
            <a:ext cx="304800" cy="366713"/>
          </a:xfrm>
          <a:prstGeom prst="rect">
            <a:avLst/>
          </a:prstGeom>
          <a:noFill/>
          <a:ln w="9525">
            <a:noFill/>
            <a:miter lim="800000"/>
            <a:headEnd/>
            <a:tailEnd/>
          </a:ln>
        </p:spPr>
        <p:txBody>
          <a:bodyPr>
            <a:spAutoFit/>
          </a:bodyPr>
          <a:lstStyle/>
          <a:p>
            <a:pPr>
              <a:spcBef>
                <a:spcPct val="50000"/>
              </a:spcBef>
            </a:pPr>
            <a:r>
              <a:rPr lang="en-US">
                <a:latin typeface="Tahoma" pitchFamily="34" charset="0"/>
              </a:rPr>
              <a:t>Y</a:t>
            </a:r>
          </a:p>
        </p:txBody>
      </p:sp>
      <p:sp>
        <p:nvSpPr>
          <p:cNvPr id="202763" name="Rectangle 12"/>
          <p:cNvSpPr>
            <a:spLocks noChangeArrowheads="1"/>
          </p:cNvSpPr>
          <p:nvPr/>
        </p:nvSpPr>
        <p:spPr bwMode="auto">
          <a:xfrm>
            <a:off x="5181600" y="2362200"/>
            <a:ext cx="360363" cy="366713"/>
          </a:xfrm>
          <a:prstGeom prst="rect">
            <a:avLst/>
          </a:prstGeom>
          <a:noFill/>
          <a:ln w="9525">
            <a:noFill/>
            <a:miter lim="800000"/>
            <a:headEnd/>
            <a:tailEnd/>
          </a:ln>
        </p:spPr>
        <p:txBody>
          <a:bodyPr>
            <a:spAutoFit/>
          </a:bodyPr>
          <a:lstStyle/>
          <a:p>
            <a:pPr eaLnBrk="1" hangingPunct="1">
              <a:spcBef>
                <a:spcPct val="20000"/>
              </a:spcBef>
              <a:buClr>
                <a:schemeClr val="folHlink"/>
              </a:buClr>
              <a:buSzPct val="60000"/>
              <a:buFont typeface="Wingdings" pitchFamily="2" charset="2"/>
              <a:buNone/>
            </a:pPr>
            <a:r>
              <a:rPr lang="en-US"/>
              <a:t>Z</a:t>
            </a:r>
          </a:p>
        </p:txBody>
      </p:sp>
      <p:sp>
        <p:nvSpPr>
          <p:cNvPr id="202764" name="Line 13"/>
          <p:cNvSpPr>
            <a:spLocks noChangeShapeType="1"/>
          </p:cNvSpPr>
          <p:nvPr/>
        </p:nvSpPr>
        <p:spPr bwMode="auto">
          <a:xfrm>
            <a:off x="2362200" y="3886200"/>
            <a:ext cx="0" cy="2133600"/>
          </a:xfrm>
          <a:prstGeom prst="line">
            <a:avLst/>
          </a:prstGeom>
          <a:noFill/>
          <a:ln w="9525">
            <a:solidFill>
              <a:schemeClr val="tx1"/>
            </a:solidFill>
            <a:round/>
            <a:headEnd/>
            <a:tailEnd/>
          </a:ln>
        </p:spPr>
        <p:txBody>
          <a:bodyPr/>
          <a:lstStyle/>
          <a:p>
            <a:endParaRPr lang="id-ID"/>
          </a:p>
        </p:txBody>
      </p:sp>
      <p:sp>
        <p:nvSpPr>
          <p:cNvPr id="202765" name="Line 14"/>
          <p:cNvSpPr>
            <a:spLocks noChangeShapeType="1"/>
          </p:cNvSpPr>
          <p:nvPr/>
        </p:nvSpPr>
        <p:spPr bwMode="auto">
          <a:xfrm>
            <a:off x="3505200" y="3124200"/>
            <a:ext cx="0" cy="2895600"/>
          </a:xfrm>
          <a:prstGeom prst="line">
            <a:avLst/>
          </a:prstGeom>
          <a:noFill/>
          <a:ln w="9525">
            <a:solidFill>
              <a:schemeClr val="tx1"/>
            </a:solidFill>
            <a:round/>
            <a:headEnd/>
            <a:tailEnd/>
          </a:ln>
        </p:spPr>
        <p:txBody>
          <a:bodyPr/>
          <a:lstStyle/>
          <a:p>
            <a:endParaRPr lang="id-ID"/>
          </a:p>
        </p:txBody>
      </p:sp>
      <p:sp>
        <p:nvSpPr>
          <p:cNvPr id="202766" name="Text Box 15"/>
          <p:cNvSpPr txBox="1">
            <a:spLocks noChangeArrowheads="1"/>
          </p:cNvSpPr>
          <p:nvPr/>
        </p:nvSpPr>
        <p:spPr bwMode="auto">
          <a:xfrm>
            <a:off x="1524000" y="5638800"/>
            <a:ext cx="304800" cy="366713"/>
          </a:xfrm>
          <a:prstGeom prst="rect">
            <a:avLst/>
          </a:prstGeom>
          <a:noFill/>
          <a:ln w="9525">
            <a:noFill/>
            <a:miter lim="800000"/>
            <a:headEnd/>
            <a:tailEnd/>
          </a:ln>
        </p:spPr>
        <p:txBody>
          <a:bodyPr>
            <a:spAutoFit/>
          </a:bodyPr>
          <a:lstStyle/>
          <a:p>
            <a:pPr>
              <a:spcBef>
                <a:spcPct val="50000"/>
              </a:spcBef>
            </a:pPr>
            <a:r>
              <a:rPr lang="en-US">
                <a:latin typeface="Tahoma" pitchFamily="34" charset="0"/>
              </a:rPr>
              <a:t>X</a:t>
            </a:r>
          </a:p>
        </p:txBody>
      </p:sp>
      <p:sp>
        <p:nvSpPr>
          <p:cNvPr id="202767" name="Text Box 16"/>
          <p:cNvSpPr txBox="1">
            <a:spLocks noChangeArrowheads="1"/>
          </p:cNvSpPr>
          <p:nvPr/>
        </p:nvSpPr>
        <p:spPr bwMode="auto">
          <a:xfrm>
            <a:off x="2743200" y="5638800"/>
            <a:ext cx="381000" cy="366713"/>
          </a:xfrm>
          <a:prstGeom prst="rect">
            <a:avLst/>
          </a:prstGeom>
          <a:noFill/>
          <a:ln w="9525">
            <a:noFill/>
            <a:miter lim="800000"/>
            <a:headEnd/>
            <a:tailEnd/>
          </a:ln>
        </p:spPr>
        <p:txBody>
          <a:bodyPr>
            <a:spAutoFit/>
          </a:bodyPr>
          <a:lstStyle/>
          <a:p>
            <a:pPr>
              <a:spcBef>
                <a:spcPct val="50000"/>
              </a:spcBef>
            </a:pPr>
            <a:r>
              <a:rPr lang="en-US">
                <a:latin typeface="Tahoma" pitchFamily="34" charset="0"/>
              </a:rPr>
              <a:t>Y</a:t>
            </a:r>
          </a:p>
        </p:txBody>
      </p:sp>
      <p:sp>
        <p:nvSpPr>
          <p:cNvPr id="202768" name="Text Box 17"/>
          <p:cNvSpPr txBox="1">
            <a:spLocks noChangeArrowheads="1"/>
          </p:cNvSpPr>
          <p:nvPr/>
        </p:nvSpPr>
        <p:spPr bwMode="auto">
          <a:xfrm>
            <a:off x="3962400" y="5638800"/>
            <a:ext cx="304800" cy="366713"/>
          </a:xfrm>
          <a:prstGeom prst="rect">
            <a:avLst/>
          </a:prstGeom>
          <a:noFill/>
          <a:ln w="9525">
            <a:noFill/>
            <a:miter lim="800000"/>
            <a:headEnd/>
            <a:tailEnd/>
          </a:ln>
        </p:spPr>
        <p:txBody>
          <a:bodyPr>
            <a:spAutoFit/>
          </a:bodyPr>
          <a:lstStyle/>
          <a:p>
            <a:pPr>
              <a:spcBef>
                <a:spcPct val="50000"/>
              </a:spcBef>
            </a:pPr>
            <a:r>
              <a:rPr lang="en-US">
                <a:latin typeface="Tahoma" pitchFamily="34" charset="0"/>
              </a:rPr>
              <a:t>Z</a:t>
            </a:r>
          </a:p>
        </p:txBody>
      </p:sp>
      <p:sp>
        <p:nvSpPr>
          <p:cNvPr id="202769" name="Text Box 20"/>
          <p:cNvSpPr txBox="1">
            <a:spLocks noChangeArrowheads="1"/>
          </p:cNvSpPr>
          <p:nvPr/>
        </p:nvSpPr>
        <p:spPr bwMode="auto">
          <a:xfrm>
            <a:off x="609600" y="1981200"/>
            <a:ext cx="1981200" cy="366713"/>
          </a:xfrm>
          <a:prstGeom prst="rect">
            <a:avLst/>
          </a:prstGeom>
          <a:noFill/>
          <a:ln w="9525">
            <a:noFill/>
            <a:miter lim="800000"/>
            <a:headEnd/>
            <a:tailEnd/>
          </a:ln>
        </p:spPr>
        <p:txBody>
          <a:bodyPr>
            <a:spAutoFit/>
          </a:bodyPr>
          <a:lstStyle/>
          <a:p>
            <a:pPr>
              <a:spcBef>
                <a:spcPct val="50000"/>
              </a:spcBef>
            </a:pPr>
            <a:r>
              <a:rPr lang="en-US">
                <a:latin typeface="Tahoma" pitchFamily="34" charset="0"/>
              </a:rPr>
              <a:t>Biaya Tahunan</a:t>
            </a:r>
          </a:p>
        </p:txBody>
      </p:sp>
      <p:sp>
        <p:nvSpPr>
          <p:cNvPr id="202770" name="Rectangle 21"/>
          <p:cNvSpPr>
            <a:spLocks noChangeArrowheads="1"/>
          </p:cNvSpPr>
          <p:nvPr/>
        </p:nvSpPr>
        <p:spPr bwMode="auto">
          <a:xfrm>
            <a:off x="5638800" y="2141538"/>
            <a:ext cx="2971800" cy="3292475"/>
          </a:xfrm>
          <a:prstGeom prst="rect">
            <a:avLst/>
          </a:prstGeom>
          <a:noFill/>
          <a:ln w="9525">
            <a:noFill/>
            <a:miter lim="800000"/>
            <a:headEnd/>
            <a:tailEnd/>
          </a:ln>
        </p:spPr>
        <p:txBody>
          <a:bodyPr anchor="ctr">
            <a:spAutoFit/>
          </a:bodyPr>
          <a:lstStyle/>
          <a:p>
            <a:r>
              <a:rPr lang="fr-FR" sz="1600"/>
              <a:t>Dari gambar terlihat: </a:t>
            </a:r>
            <a:endParaRPr lang="en-US" sz="1600"/>
          </a:p>
          <a:p>
            <a:r>
              <a:rPr lang="fr-FR" sz="1600"/>
              <a:t>Pada Volume 1.000 unit biaya X dan Y sama </a:t>
            </a:r>
            <a:endParaRPr lang="en-US" sz="1600"/>
          </a:p>
          <a:p>
            <a:r>
              <a:rPr lang="fr-FR" sz="1600"/>
              <a:t>Pada Volume 2.500 unit biaya Y dan Z sama </a:t>
            </a:r>
            <a:endParaRPr lang="en-US" sz="1600"/>
          </a:p>
          <a:p>
            <a:r>
              <a:rPr lang="fr-FR" sz="1600"/>
              <a:t>Jika volume &lt; 1.000 unit biaya terendah X </a:t>
            </a:r>
            <a:endParaRPr lang="en-US" sz="1600"/>
          </a:p>
          <a:p>
            <a:r>
              <a:rPr lang="fr-FR" sz="1600"/>
              <a:t>Jika volume &gt; 1.000 unit dan &lt; 2.500 unit biaya terendah Y </a:t>
            </a:r>
            <a:endParaRPr lang="en-US" sz="1600"/>
          </a:p>
          <a:p>
            <a:r>
              <a:rPr lang="fr-FR" sz="1600"/>
              <a:t>Jika Volume &gt; 2.500 unit biaya terendah Z </a:t>
            </a:r>
            <a:endParaRPr lang="en-US" sz="1600"/>
          </a:p>
          <a:p>
            <a:r>
              <a:rPr lang="fr-FR" sz="1600"/>
              <a:t>Jadi pada produksi 2.000 unit biaya terendah Y </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Number Placeholder 5"/>
          <p:cNvSpPr>
            <a:spLocks noGrp="1"/>
          </p:cNvSpPr>
          <p:nvPr>
            <p:ph type="sldNum" sz="quarter" idx="12"/>
          </p:nvPr>
        </p:nvSpPr>
        <p:spPr>
          <a:noFill/>
        </p:spPr>
        <p:txBody>
          <a:bodyPr/>
          <a:lstStyle/>
          <a:p>
            <a:fld id="{20829ED1-5BE9-404F-9F10-54BCEF8DEF61}" type="slidenum">
              <a:rPr lang="en-US" smtClean="0">
                <a:latin typeface="Tahoma" pitchFamily="34" charset="0"/>
              </a:rPr>
              <a:pPr/>
              <a:t>157</a:t>
            </a:fld>
            <a:endParaRPr lang="en-US" smtClean="0">
              <a:latin typeface="Tahoma" pitchFamily="34" charset="0"/>
            </a:endParaRPr>
          </a:p>
        </p:txBody>
      </p:sp>
      <p:sp>
        <p:nvSpPr>
          <p:cNvPr id="203779" name="Rectangle 2"/>
          <p:cNvSpPr>
            <a:spLocks noGrp="1" noChangeArrowheads="1"/>
          </p:cNvSpPr>
          <p:nvPr>
            <p:ph type="title"/>
          </p:nvPr>
        </p:nvSpPr>
        <p:spPr>
          <a:xfrm>
            <a:off x="838200" y="304800"/>
            <a:ext cx="7793038" cy="685800"/>
          </a:xfrm>
        </p:spPr>
        <p:txBody>
          <a:bodyPr/>
          <a:lstStyle/>
          <a:p>
            <a:pPr eaLnBrk="1" hangingPunct="1"/>
            <a:r>
              <a:rPr lang="fr-FR" sz="1800" b="1" smtClean="0"/>
              <a:t>C. METODE PUSAT GRAFITASI </a:t>
            </a:r>
            <a:br>
              <a:rPr lang="fr-FR" sz="1800" b="1" smtClean="0"/>
            </a:br>
            <a:r>
              <a:rPr lang="fr-FR" sz="1800" b="1" smtClean="0"/>
              <a:t>    </a:t>
            </a:r>
            <a:r>
              <a:rPr lang="fr-FR" sz="1800" b="1" i="1" smtClean="0"/>
              <a:t>(CENTER OF GRAVITATION METHOD)</a:t>
            </a:r>
            <a:endParaRPr lang="en-US" sz="1800" smtClean="0"/>
          </a:p>
        </p:txBody>
      </p:sp>
      <p:sp>
        <p:nvSpPr>
          <p:cNvPr id="203780" name="Rectangle 3"/>
          <p:cNvSpPr>
            <a:spLocks noGrp="1" noChangeArrowheads="1"/>
          </p:cNvSpPr>
          <p:nvPr>
            <p:ph type="body" idx="1"/>
          </p:nvPr>
        </p:nvSpPr>
        <p:spPr>
          <a:xfrm>
            <a:off x="762000" y="1143000"/>
            <a:ext cx="8193088" cy="4989513"/>
          </a:xfrm>
        </p:spPr>
        <p:txBody>
          <a:bodyPr/>
          <a:lstStyle/>
          <a:p>
            <a:pPr eaLnBrk="1" hangingPunct="1">
              <a:lnSpc>
                <a:spcPct val="80000"/>
              </a:lnSpc>
            </a:pPr>
            <a:r>
              <a:rPr lang="fr-FR" sz="1600" smtClean="0"/>
              <a:t>Merupakan sebuah teknik matematis yang digunakan untuk menemukan lokasi yang paling baik untuk suatu titik distribusi tunggal yang melayani beberapa toko atau daera. Metode ini memperhitungkan jarak lokasi pasar, jumlah barang yang dikirim dan biaya pengiriman. </a:t>
            </a:r>
          </a:p>
          <a:p>
            <a:pPr eaLnBrk="1" hangingPunct="1">
              <a:lnSpc>
                <a:spcPct val="80000"/>
              </a:lnSpc>
            </a:pPr>
            <a:r>
              <a:rPr lang="fr-FR" sz="1600" smtClean="0"/>
              <a:t>Langkah menggunakan metode ini adalah sebagai berikut: </a:t>
            </a:r>
          </a:p>
          <a:p>
            <a:pPr eaLnBrk="1" hangingPunct="1">
              <a:lnSpc>
                <a:spcPct val="80000"/>
              </a:lnSpc>
              <a:buFont typeface="Wingdings" pitchFamily="2" charset="2"/>
              <a:buNone/>
            </a:pPr>
            <a:r>
              <a:rPr lang="fr-FR" sz="1600" smtClean="0"/>
              <a:t>1. Tetapkan jumlah barang yang dikirim dari lokasi ke gudang distribusi (yang akan dicari lokasinya) tiap periode tertentu </a:t>
            </a:r>
          </a:p>
          <a:p>
            <a:pPr eaLnBrk="1" hangingPunct="1">
              <a:lnSpc>
                <a:spcPct val="80000"/>
              </a:lnSpc>
              <a:buFont typeface="Wingdings" pitchFamily="2" charset="2"/>
              <a:buNone/>
            </a:pPr>
            <a:r>
              <a:rPr lang="fr-FR" sz="1600" smtClean="0"/>
              <a:t>2. Buka peta, tentukan suatu tempat sebagai titik origin (0,0) </a:t>
            </a:r>
          </a:p>
          <a:p>
            <a:pPr eaLnBrk="1" hangingPunct="1">
              <a:lnSpc>
                <a:spcPct val="80000"/>
              </a:lnSpc>
              <a:buFont typeface="Wingdings" pitchFamily="2" charset="2"/>
              <a:buNone/>
            </a:pPr>
            <a:r>
              <a:rPr lang="fr-FR" sz="1600" smtClean="0"/>
              <a:t>3. Tempatkan lokasi-lokasi pasar yang dilmiliki perusahaan pada suatu system koordinat dengan titik origin sebagai dasar. </a:t>
            </a:r>
            <a:endParaRPr lang="sv-SE" sz="1600" smtClean="0"/>
          </a:p>
          <a:p>
            <a:pPr eaLnBrk="1" hangingPunct="1">
              <a:lnSpc>
                <a:spcPct val="80000"/>
              </a:lnSpc>
              <a:buFont typeface="Wingdings" pitchFamily="2" charset="2"/>
              <a:buNone/>
            </a:pPr>
            <a:r>
              <a:rPr lang="sv-SE" sz="1600" smtClean="0"/>
              <a:t>4. Tentukan koordinat gudang distribusi dengan rumus: </a:t>
            </a:r>
          </a:p>
          <a:p>
            <a:pPr eaLnBrk="1" hangingPunct="1">
              <a:lnSpc>
                <a:spcPct val="80000"/>
              </a:lnSpc>
              <a:buFont typeface="Wingdings" pitchFamily="2" charset="2"/>
              <a:buNone/>
            </a:pPr>
            <a:r>
              <a:rPr lang="sv-SE" sz="1600" smtClean="0"/>
              <a:t>                                                 </a:t>
            </a:r>
            <a:r>
              <a:rPr lang="en-US" sz="1600" smtClean="0"/>
              <a:t>Σ</a:t>
            </a:r>
            <a:r>
              <a:rPr lang="sv-SE" sz="1600" smtClean="0"/>
              <a:t> d ix Qi </a:t>
            </a:r>
          </a:p>
          <a:p>
            <a:pPr eaLnBrk="1" hangingPunct="1">
              <a:lnSpc>
                <a:spcPct val="80000"/>
              </a:lnSpc>
            </a:pPr>
            <a:r>
              <a:rPr lang="sv-SE" sz="1600" smtClean="0"/>
              <a:t>Koordinat x pusat gravitasi = ---------------- </a:t>
            </a:r>
          </a:p>
          <a:p>
            <a:pPr eaLnBrk="1" hangingPunct="1">
              <a:lnSpc>
                <a:spcPct val="80000"/>
              </a:lnSpc>
              <a:buFont typeface="Wingdings" pitchFamily="2" charset="2"/>
              <a:buNone/>
            </a:pPr>
            <a:r>
              <a:rPr lang="sv-SE" sz="1600" smtClean="0"/>
              <a:t>                                                     </a:t>
            </a:r>
            <a:r>
              <a:rPr lang="en-US" sz="1600" smtClean="0"/>
              <a:t>Σ</a:t>
            </a:r>
            <a:r>
              <a:rPr lang="sv-SE" sz="1600" smtClean="0"/>
              <a:t> Qi </a:t>
            </a:r>
          </a:p>
          <a:p>
            <a:pPr eaLnBrk="1" hangingPunct="1">
              <a:lnSpc>
                <a:spcPct val="80000"/>
              </a:lnSpc>
              <a:buFont typeface="Wingdings" pitchFamily="2" charset="2"/>
              <a:buNone/>
            </a:pPr>
            <a:r>
              <a:rPr lang="sv-SE" sz="1600" smtClean="0"/>
              <a:t>                                                  </a:t>
            </a:r>
            <a:r>
              <a:rPr lang="en-US" sz="1600" smtClean="0"/>
              <a:t>Σ</a:t>
            </a:r>
            <a:r>
              <a:rPr lang="sv-SE" sz="1600" smtClean="0"/>
              <a:t> d iy Qi </a:t>
            </a:r>
            <a:endParaRPr lang="fi-FI" sz="1600" smtClean="0"/>
          </a:p>
          <a:p>
            <a:pPr eaLnBrk="1" hangingPunct="1">
              <a:lnSpc>
                <a:spcPct val="80000"/>
              </a:lnSpc>
            </a:pPr>
            <a:r>
              <a:rPr lang="fi-FI" sz="1600" smtClean="0"/>
              <a:t>Koordinat y pusat gravitasi = ---------------- </a:t>
            </a:r>
          </a:p>
          <a:p>
            <a:pPr eaLnBrk="1" hangingPunct="1">
              <a:lnSpc>
                <a:spcPct val="80000"/>
              </a:lnSpc>
              <a:buFont typeface="Wingdings" pitchFamily="2" charset="2"/>
              <a:buNone/>
            </a:pPr>
            <a:r>
              <a:rPr lang="fi-FI" sz="1600" smtClean="0"/>
              <a:t>                                                      </a:t>
            </a:r>
            <a:r>
              <a:rPr lang="en-US" sz="1600" smtClean="0"/>
              <a:t>Σ</a:t>
            </a:r>
            <a:r>
              <a:rPr lang="fi-FI" sz="1600" smtClean="0"/>
              <a:t> Qi </a:t>
            </a:r>
          </a:p>
          <a:p>
            <a:pPr eaLnBrk="1" hangingPunct="1">
              <a:lnSpc>
                <a:spcPct val="80000"/>
              </a:lnSpc>
            </a:pPr>
            <a:r>
              <a:rPr lang="fi-FI" sz="1600" smtClean="0"/>
              <a:t>Dimana d ix = koordinat x lokasi i </a:t>
            </a:r>
          </a:p>
          <a:p>
            <a:pPr eaLnBrk="1" hangingPunct="1">
              <a:lnSpc>
                <a:spcPct val="80000"/>
              </a:lnSpc>
            </a:pPr>
            <a:r>
              <a:rPr lang="fi-FI" sz="1600" smtClean="0"/>
              <a:t>d iy = koordinat y lokasi i </a:t>
            </a:r>
          </a:p>
          <a:p>
            <a:pPr eaLnBrk="1" hangingPunct="1">
              <a:lnSpc>
                <a:spcPct val="80000"/>
              </a:lnSpc>
            </a:pPr>
            <a:r>
              <a:rPr lang="fi-FI" sz="1600" smtClean="0"/>
              <a:t>Qi = Jumlah barang yang dipindahkan ke atau dari lokasi i </a:t>
            </a:r>
            <a:endParaRPr lang="en-US" sz="1600" smtClean="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Content Placeholder 2"/>
          <p:cNvSpPr>
            <a:spLocks noGrp="1"/>
          </p:cNvSpPr>
          <p:nvPr>
            <p:ph idx="1"/>
          </p:nvPr>
        </p:nvSpPr>
        <p:spPr>
          <a:xfrm>
            <a:off x="381000" y="304800"/>
            <a:ext cx="8574088" cy="5943600"/>
          </a:xfrm>
        </p:spPr>
        <p:txBody>
          <a:bodyPr/>
          <a:lstStyle/>
          <a:p>
            <a:pPr eaLnBrk="1" hangingPunct="1"/>
            <a:r>
              <a:rPr lang="fi-FI" sz="2000" smtClean="0">
                <a:cs typeface="Arial" charset="0"/>
              </a:rPr>
              <a:t>Contoh: </a:t>
            </a:r>
            <a:endParaRPr lang="en-US" sz="2000" smtClean="0">
              <a:cs typeface="Arial" charset="0"/>
            </a:endParaRPr>
          </a:p>
          <a:p>
            <a:pPr eaLnBrk="1" hangingPunct="1"/>
            <a:r>
              <a:rPr lang="fi-FI" sz="2000" smtClean="0">
                <a:cs typeface="Arial" charset="0"/>
              </a:rPr>
              <a:t>Perusahaan retailer mempunyai empat toko akan menentukan lokasi gudang distributornya dengan data sebagia berikut: </a:t>
            </a:r>
            <a:endParaRPr lang="en-US" sz="2000" smtClean="0">
              <a:cs typeface="Arial" charset="0"/>
            </a:endParaRPr>
          </a:p>
          <a:p>
            <a:pPr eaLnBrk="1" hangingPunct="1"/>
            <a:r>
              <a:rPr lang="en-US" sz="2000" smtClean="0">
                <a:cs typeface="Arial" charset="0"/>
              </a:rPr>
              <a:t>Toko 	Koordinat 	       Jumlah barang yang dikirim per  </a:t>
            </a:r>
          </a:p>
          <a:p>
            <a:pPr eaLnBrk="1" hangingPunct="1">
              <a:buFont typeface="Wingdings" pitchFamily="2" charset="2"/>
              <a:buNone/>
            </a:pPr>
            <a:r>
              <a:rPr lang="en-US" sz="2000" smtClean="0">
                <a:cs typeface="Arial" charset="0"/>
              </a:rPr>
              <a:t>                                                                                periode </a:t>
            </a:r>
          </a:p>
          <a:p>
            <a:pPr eaLnBrk="1" hangingPunct="1"/>
            <a:r>
              <a:rPr lang="en-US" sz="2000" smtClean="0">
                <a:cs typeface="Arial" charset="0"/>
              </a:rPr>
              <a:t>D		(30 ; 120) 			2.000 unit </a:t>
            </a:r>
          </a:p>
          <a:p>
            <a:pPr eaLnBrk="1" hangingPunct="1"/>
            <a:r>
              <a:rPr lang="en-US" sz="2000" smtClean="0">
                <a:cs typeface="Arial" charset="0"/>
              </a:rPr>
              <a:t>E 		(90 ; 110) 			1.000 unit</a:t>
            </a:r>
          </a:p>
          <a:p>
            <a:pPr eaLnBrk="1" hangingPunct="1"/>
            <a:r>
              <a:rPr lang="en-US" sz="2000" smtClean="0">
                <a:cs typeface="Arial" charset="0"/>
              </a:rPr>
              <a:t>F 		(130 ; 130) 			1.000 unit </a:t>
            </a:r>
          </a:p>
          <a:p>
            <a:pPr eaLnBrk="1" hangingPunct="1"/>
            <a:r>
              <a:rPr lang="en-US" sz="2000" smtClean="0">
                <a:cs typeface="Arial" charset="0"/>
              </a:rPr>
              <a:t>G 		(60 ; 40) 			2.000 unit </a:t>
            </a:r>
          </a:p>
          <a:p>
            <a:pPr eaLnBrk="1" hangingPunct="1">
              <a:buFont typeface="Wingdings" pitchFamily="2" charset="2"/>
              <a:buNone/>
            </a:pPr>
            <a:r>
              <a:rPr lang="en-US" sz="2000" smtClean="0">
                <a:cs typeface="Arial" charset="0"/>
              </a:rPr>
              <a:t>                                                       </a:t>
            </a:r>
          </a:p>
          <a:p>
            <a:pPr eaLnBrk="1" hangingPunct="1">
              <a:buFont typeface="Wingdings" pitchFamily="2" charset="2"/>
              <a:buNone/>
            </a:pPr>
            <a:r>
              <a:rPr lang="en-US" sz="2000" smtClean="0">
                <a:cs typeface="Arial" charset="0"/>
              </a:rPr>
              <a:t>                           30x2.000)+(90x1.000)+(130x1.000)+(60x2.000) </a:t>
            </a:r>
          </a:p>
          <a:p>
            <a:pPr eaLnBrk="1" hangingPunct="1">
              <a:buFont typeface="Wingdings" pitchFamily="2" charset="2"/>
              <a:buNone/>
            </a:pPr>
            <a:r>
              <a:rPr lang="en-US" sz="2000" smtClean="0">
                <a:latin typeface="Calibri" pitchFamily="34" charset="0"/>
                <a:cs typeface="Arial" charset="0"/>
              </a:rPr>
              <a:t>Koordinat X      </a:t>
            </a:r>
            <a:r>
              <a:rPr lang="en-US" sz="2000" smtClean="0">
                <a:cs typeface="Arial" charset="0"/>
              </a:rPr>
              <a:t>= ----------------------------------------------------------------  = 66,7 </a:t>
            </a:r>
          </a:p>
          <a:p>
            <a:pPr eaLnBrk="1" hangingPunct="1">
              <a:buFont typeface="Wingdings" pitchFamily="2" charset="2"/>
              <a:buNone/>
            </a:pPr>
            <a:r>
              <a:rPr lang="en-US" sz="2000" smtClean="0">
                <a:cs typeface="Arial" charset="0"/>
              </a:rPr>
              <a:t>                                     2.000 + 1.000 + 1.000 + 2.000                                     </a:t>
            </a:r>
          </a:p>
          <a:p>
            <a:pPr eaLnBrk="1" hangingPunct="1">
              <a:buFont typeface="Wingdings" pitchFamily="2" charset="2"/>
              <a:buNone/>
            </a:pPr>
            <a:r>
              <a:rPr lang="en-US" sz="2000" smtClean="0">
                <a:cs typeface="Arial" charset="0"/>
              </a:rPr>
              <a:t>                      (120x2.000)+(110x1.000)+(130x1.000)+(40x2.000) </a:t>
            </a:r>
          </a:p>
          <a:p>
            <a:pPr eaLnBrk="1" hangingPunct="1">
              <a:buFont typeface="Wingdings" pitchFamily="2" charset="2"/>
              <a:buNone/>
            </a:pPr>
            <a:r>
              <a:rPr lang="en-US" sz="2000" smtClean="0">
                <a:cs typeface="Arial" charset="0"/>
              </a:rPr>
              <a:t>Koordinat Y  = ---------------------------------------------------------------- = 93,3 </a:t>
            </a:r>
          </a:p>
          <a:p>
            <a:pPr eaLnBrk="1" hangingPunct="1">
              <a:buFont typeface="Wingdings" pitchFamily="2" charset="2"/>
              <a:buNone/>
            </a:pPr>
            <a:r>
              <a:rPr lang="en-US" sz="2000" smtClean="0">
                <a:cs typeface="Arial" charset="0"/>
              </a:rPr>
              <a:t>                                       2.000 + 1.000 + 1.000 + 2.000</a:t>
            </a:r>
          </a:p>
          <a:p>
            <a:pPr eaLnBrk="1" hangingPunct="1"/>
            <a:endParaRPr lang="en-US" sz="2000" smtClean="0">
              <a:cs typeface="Arial" charset="0"/>
            </a:endParaRPr>
          </a:p>
        </p:txBody>
      </p:sp>
      <p:sp>
        <p:nvSpPr>
          <p:cNvPr id="204803" name="Slide Number Placeholder 3"/>
          <p:cNvSpPr>
            <a:spLocks noGrp="1"/>
          </p:cNvSpPr>
          <p:nvPr>
            <p:ph type="sldNum" sz="quarter" idx="12"/>
          </p:nvPr>
        </p:nvSpPr>
        <p:spPr>
          <a:noFill/>
        </p:spPr>
        <p:txBody>
          <a:bodyPr/>
          <a:lstStyle/>
          <a:p>
            <a:fld id="{61D42625-2A63-44FA-A3C5-ADE4D923883F}" type="slidenum">
              <a:rPr lang="en-US" smtClean="0">
                <a:latin typeface="Tahoma" pitchFamily="34" charset="0"/>
              </a:rPr>
              <a:pPr/>
              <a:t>158</a:t>
            </a:fld>
            <a:endParaRPr lang="en-US" smtClean="0">
              <a:latin typeface="Tahoma" pitchFamily="34" charset="0"/>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Number Placeholder 3"/>
          <p:cNvSpPr>
            <a:spLocks noGrp="1"/>
          </p:cNvSpPr>
          <p:nvPr>
            <p:ph type="sldNum" sz="quarter" idx="12"/>
          </p:nvPr>
        </p:nvSpPr>
        <p:spPr>
          <a:noFill/>
        </p:spPr>
        <p:txBody>
          <a:bodyPr/>
          <a:lstStyle/>
          <a:p>
            <a:fld id="{0545B649-7E18-4367-BFFF-8137BA4BEE73}" type="slidenum">
              <a:rPr lang="en-US" smtClean="0">
                <a:latin typeface="Tahoma" pitchFamily="34" charset="0"/>
              </a:rPr>
              <a:pPr/>
              <a:t>159</a:t>
            </a:fld>
            <a:endParaRPr lang="en-US" smtClean="0">
              <a:latin typeface="Tahoma" pitchFamily="34" charset="0"/>
            </a:endParaRPr>
          </a:p>
        </p:txBody>
      </p:sp>
      <p:pic>
        <p:nvPicPr>
          <p:cNvPr id="205827" name="Picture 2"/>
          <p:cNvPicPr>
            <a:picLocks noGrp="1" noChangeAspect="1" noChangeArrowheads="1"/>
          </p:cNvPicPr>
          <p:nvPr>
            <p:ph idx="1"/>
          </p:nvPr>
        </p:nvPicPr>
        <p:blipFill>
          <a:blip r:embed="rId2"/>
          <a:srcRect/>
          <a:stretch>
            <a:fillRect/>
          </a:stretch>
        </p:blipFill>
        <p:spPr>
          <a:xfrm>
            <a:off x="1600200" y="1897063"/>
            <a:ext cx="6102350" cy="4090987"/>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4" name="Group 44"/>
          <p:cNvGraphicFramePr>
            <a:graphicFrameLocks noGrp="1"/>
          </p:cNvGraphicFramePr>
          <p:nvPr/>
        </p:nvGraphicFramePr>
        <p:xfrm>
          <a:off x="304800" y="914400"/>
          <a:ext cx="8534400" cy="5360989"/>
        </p:xfrm>
        <a:graphic>
          <a:graphicData uri="http://schemas.openxmlformats.org/drawingml/2006/table">
            <a:tbl>
              <a:tblPr/>
              <a:tblGrid>
                <a:gridCol w="2663825">
                  <a:extLst>
                    <a:ext uri="{9D8B030D-6E8A-4147-A177-3AD203B41FA5}">
                      <a16:colId xmlns:a16="http://schemas.microsoft.com/office/drawing/2014/main" val="20000"/>
                    </a:ext>
                  </a:extLst>
                </a:gridCol>
                <a:gridCol w="2884488">
                  <a:extLst>
                    <a:ext uri="{9D8B030D-6E8A-4147-A177-3AD203B41FA5}">
                      <a16:colId xmlns:a16="http://schemas.microsoft.com/office/drawing/2014/main" val="20001"/>
                    </a:ext>
                  </a:extLst>
                </a:gridCol>
                <a:gridCol w="2986087">
                  <a:extLst>
                    <a:ext uri="{9D8B030D-6E8A-4147-A177-3AD203B41FA5}">
                      <a16:colId xmlns:a16="http://schemas.microsoft.com/office/drawing/2014/main" val="20002"/>
                    </a:ext>
                  </a:extLst>
                </a:gridCol>
              </a:tblGrid>
              <a:tr h="274320">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DAHULU </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PENYEBAB </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SEKARANG </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2232">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Fokus local atau nasional</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it-IT" sz="1800" b="0" i="0" u="none" strike="noStrike" cap="none" normalizeH="0" baseline="0" smtClean="0">
                          <a:ln>
                            <a:noFill/>
                          </a:ln>
                          <a:solidFill>
                            <a:srgbClr val="000000"/>
                          </a:solidFill>
                          <a:effectLst/>
                          <a:latin typeface="Arial" charset="0"/>
                          <a:cs typeface="Times New Roman" pitchFamily="18" charset="0"/>
                        </a:rPr>
                        <a:t>Biaya rendah, komunikasi global, transportasi lancar</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Fokus global</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79381">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Jumlah pengiriman besar</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Siklus produk singkat, perlunya modal untuk mengurangi persediaan</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Pengiriman </a:t>
                      </a:r>
                      <a:r>
                        <a:rPr kumimoji="0" lang="en-US" sz="1800" b="0" i="1" u="none" strike="noStrike" cap="none" normalizeH="0" baseline="0" smtClean="0">
                          <a:ln>
                            <a:noFill/>
                          </a:ln>
                          <a:solidFill>
                            <a:srgbClr val="000000"/>
                          </a:solidFill>
                          <a:effectLst/>
                          <a:latin typeface="Arial" charset="0"/>
                          <a:cs typeface="Times New Roman" pitchFamily="18" charset="0"/>
                        </a:rPr>
                        <a:t>JIT </a:t>
                      </a:r>
                    </a:p>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1" u="none" strike="noStrike" cap="none" normalizeH="0" baseline="0" smtClean="0">
                          <a:ln>
                            <a:noFill/>
                          </a:ln>
                          <a:solidFill>
                            <a:srgbClr val="000000"/>
                          </a:solidFill>
                          <a:effectLst/>
                          <a:latin typeface="Arial" charset="0"/>
                          <a:cs typeface="Times New Roman" pitchFamily="18" charset="0"/>
                        </a:rPr>
                        <a:t>(Just in Time</a:t>
                      </a:r>
                      <a:r>
                        <a:rPr kumimoji="0" lang="en-US" sz="1800" b="0" i="0" u="none" strike="noStrike" cap="none" normalizeH="0" baseline="0" smtClean="0">
                          <a:ln>
                            <a:noFill/>
                          </a:ln>
                          <a:solidFill>
                            <a:srgbClr val="000000"/>
                          </a:solidFill>
                          <a:effectLst/>
                          <a:latin typeface="Arial" charset="0"/>
                          <a:cs typeface="Times New Roman" pitchFamily="18" charset="0"/>
                        </a:rPr>
                        <a:t>)</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6206">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Pembelian dengan tawaran terendah</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Penekanan mutu butuh pemasok yang terlibat peningkatan produksi</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fi-FI" sz="1800" b="0" i="0" u="none" strike="noStrike" cap="none" normalizeH="0" baseline="0" smtClean="0">
                          <a:ln>
                            <a:noFill/>
                          </a:ln>
                          <a:solidFill>
                            <a:srgbClr val="000000"/>
                          </a:solidFill>
                          <a:effectLst/>
                          <a:latin typeface="Arial" charset="0"/>
                          <a:cs typeface="Times New Roman" pitchFamily="18" charset="0"/>
                        </a:rPr>
                        <a:t>Kemitraan rantai pasokan, Perencanaan sumber daya perusahaan, e-commerce.</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71600">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Pengembangan produk lambat</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Siklus hidup produk lebih pendek, penggunaan teknologi computer untuk komunikasi maupun operasional</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Pengembangan produk cepat, aliansi, desain kerjasama</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22960">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Produk yang standarisasi</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nb-NO" sz="1800" b="0" i="0" u="none" strike="noStrike" cap="none" normalizeH="0" baseline="0" smtClean="0">
                          <a:ln>
                            <a:noFill/>
                          </a:ln>
                          <a:solidFill>
                            <a:srgbClr val="000000"/>
                          </a:solidFill>
                          <a:effectLst/>
                          <a:latin typeface="Arial" charset="0"/>
                          <a:cs typeface="Times New Roman" pitchFamily="18" charset="0"/>
                        </a:rPr>
                        <a:t>Pasar global yang berlimpah, proses produksi semakin fleksibel</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fi-FI" sz="1800" b="0" i="1" u="none" strike="noStrike" cap="none" normalizeH="0" baseline="0" smtClean="0">
                          <a:ln>
                            <a:noFill/>
                          </a:ln>
                          <a:solidFill>
                            <a:srgbClr val="000000"/>
                          </a:solidFill>
                          <a:effectLst/>
                          <a:latin typeface="Arial" charset="0"/>
                          <a:cs typeface="Times New Roman" pitchFamily="18" charset="0"/>
                        </a:rPr>
                        <a:t>Customization</a:t>
                      </a:r>
                      <a:r>
                        <a:rPr kumimoji="0" lang="fi-FI" sz="1800" b="0" i="0" u="none" strike="noStrike" cap="none" normalizeH="0" baseline="0" smtClean="0">
                          <a:ln>
                            <a:noFill/>
                          </a:ln>
                          <a:solidFill>
                            <a:srgbClr val="000000"/>
                          </a:solidFill>
                          <a:effectLst/>
                          <a:latin typeface="Arial" charset="0"/>
                          <a:cs typeface="Times New Roman" pitchFamily="18" charset="0"/>
                        </a:rPr>
                        <a:t> masal dengan penekanan pada kualitas</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4290">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Spesialisasi pekerjaan</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Kondisi sosial budaya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Pemberdayaan sumber</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9428" name="Rectangle 1"/>
          <p:cNvSpPr>
            <a:spLocks noChangeArrowheads="1"/>
          </p:cNvSpPr>
          <p:nvPr/>
        </p:nvSpPr>
        <p:spPr bwMode="auto">
          <a:xfrm>
            <a:off x="228600" y="117475"/>
            <a:ext cx="8458200" cy="641350"/>
          </a:xfrm>
          <a:prstGeom prst="rect">
            <a:avLst/>
          </a:prstGeom>
          <a:noFill/>
          <a:ln w="9525">
            <a:noFill/>
            <a:miter lim="800000"/>
            <a:headEnd/>
            <a:tailEnd/>
          </a:ln>
        </p:spPr>
        <p:txBody>
          <a:bodyPr anchor="ctr">
            <a:spAutoFit/>
          </a:bodyPr>
          <a:lstStyle/>
          <a:p>
            <a:pPr algn="just" eaLnBrk="1" hangingPunct="1"/>
            <a:r>
              <a:rPr lang="sv-SE" sz="1800" b="1">
                <a:solidFill>
                  <a:srgbClr val="000000"/>
                </a:solidFill>
                <a:cs typeface="Times New Roman" pitchFamily="18" charset="0"/>
              </a:rPr>
              <a:t>Kecenderungan terbaru yang menarik dalam Manajemen Operasional</a:t>
            </a:r>
          </a:p>
          <a:p>
            <a:pPr eaLnBrk="1" hangingPunct="1"/>
            <a:r>
              <a:rPr lang="sv-SE" sz="1800" b="1">
                <a:solidFill>
                  <a:srgbClr val="000000"/>
                </a:solidFill>
                <a:cs typeface="Times New Roman" pitchFamily="18" charset="0"/>
              </a:rPr>
              <a:t>Tabel . Tantangan Dinamis dalam manajemen operasional </a:t>
            </a:r>
            <a:endParaRPr lang="en-US" sz="1800"/>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CA251134-880C-411F-807E-EF56911CC281}" type="slidenum">
              <a:rPr lang="en-US" sz="1200">
                <a:solidFill>
                  <a:schemeClr val="tx1">
                    <a:tint val="75000"/>
                  </a:schemeClr>
                </a:solidFill>
                <a:latin typeface="+mn-lt"/>
              </a:rPr>
              <a:pPr fontAlgn="auto">
                <a:spcBef>
                  <a:spcPts val="0"/>
                </a:spcBef>
                <a:spcAft>
                  <a:spcPts val="0"/>
                </a:spcAft>
                <a:defRPr/>
              </a:pPr>
              <a:t>16</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p:cNvSpPr>
            <a:spLocks noGrp="1"/>
          </p:cNvSpPr>
          <p:nvPr>
            <p:ph type="title"/>
          </p:nvPr>
        </p:nvSpPr>
        <p:spPr>
          <a:xfrm>
            <a:off x="1150938" y="381000"/>
            <a:ext cx="7793037" cy="533400"/>
          </a:xfrm>
        </p:spPr>
        <p:txBody>
          <a:bodyPr/>
          <a:lstStyle/>
          <a:p>
            <a:r>
              <a:rPr lang="fr-FR" sz="2000" b="1" smtClean="0"/>
              <a:t>D. MODEL TRANSPORTASI </a:t>
            </a:r>
            <a:r>
              <a:rPr lang="fr-FR" sz="2000" b="1" i="1" smtClean="0"/>
              <a:t>(TRANSPORTATION METHOD) </a:t>
            </a:r>
            <a:endParaRPr lang="en-US" sz="2000" smtClean="0"/>
          </a:p>
        </p:txBody>
      </p:sp>
      <p:sp>
        <p:nvSpPr>
          <p:cNvPr id="206851" name="Content Placeholder 2"/>
          <p:cNvSpPr>
            <a:spLocks noGrp="1"/>
          </p:cNvSpPr>
          <p:nvPr>
            <p:ph idx="1"/>
          </p:nvPr>
        </p:nvSpPr>
        <p:spPr>
          <a:xfrm>
            <a:off x="762000" y="1066800"/>
            <a:ext cx="8193088" cy="5065713"/>
          </a:xfrm>
        </p:spPr>
        <p:txBody>
          <a:bodyPr/>
          <a:lstStyle/>
          <a:p>
            <a:r>
              <a:rPr lang="fr-FR" sz="2000" smtClean="0">
                <a:cs typeface="Arial" charset="0"/>
              </a:rPr>
              <a:t>Merupakan sebuah teknik untuk menyelesaikan masalah sebagai bagian dari pemograman linear. Tujuan model transportasi adalah menetapkan pola pengiriman terbaik dari beberapa titik pemasok (supplier) ke beberapa titik permintaan pabrik (tujuan) sedemikian rupa sehingga meminimalkan biaya produksi dan transportasi total. </a:t>
            </a:r>
            <a:endParaRPr lang="en-US" sz="2000" smtClean="0">
              <a:cs typeface="Arial" charset="0"/>
            </a:endParaRPr>
          </a:p>
          <a:p>
            <a:pPr>
              <a:buFont typeface="Wingdings" pitchFamily="2" charset="2"/>
              <a:buNone/>
            </a:pPr>
            <a:r>
              <a:rPr lang="fr-FR" sz="2000" smtClean="0">
                <a:cs typeface="Arial" charset="0"/>
              </a:rPr>
              <a:t> </a:t>
            </a:r>
            <a:endParaRPr lang="en-US" sz="2000" smtClean="0">
              <a:cs typeface="Arial" charset="0"/>
            </a:endParaRPr>
          </a:p>
          <a:p>
            <a:r>
              <a:rPr lang="fr-FR" sz="2000" smtClean="0">
                <a:cs typeface="Arial" charset="0"/>
              </a:rPr>
              <a:t>Langkah untuk mengguinakan model transportasi adalah sebagai berikut</a:t>
            </a:r>
            <a:endParaRPr lang="en-US" sz="2000" smtClean="0">
              <a:cs typeface="Arial" charset="0"/>
            </a:endParaRPr>
          </a:p>
          <a:p>
            <a:pPr>
              <a:buFont typeface="Wingdings" pitchFamily="2" charset="2"/>
              <a:buNone/>
            </a:pPr>
            <a:r>
              <a:rPr lang="fr-FR" sz="2000" smtClean="0">
                <a:cs typeface="Arial" charset="0"/>
              </a:rPr>
              <a:t>1. Buat baris untuk masing-masing pemasok dan kolom untuk masing masing pabrik (tujuan). </a:t>
            </a:r>
            <a:endParaRPr lang="en-US" sz="2000" smtClean="0">
              <a:cs typeface="Arial" charset="0"/>
            </a:endParaRPr>
          </a:p>
          <a:p>
            <a:pPr>
              <a:buFont typeface="Wingdings" pitchFamily="2" charset="2"/>
              <a:buNone/>
            </a:pPr>
            <a:r>
              <a:rPr lang="fi-FI" sz="2000" smtClean="0">
                <a:cs typeface="Arial" charset="0"/>
              </a:rPr>
              <a:t>2. Tambahkan baris untuk permintaan dan kolom untuk kapasitas kemudian isi nilainya </a:t>
            </a:r>
            <a:endParaRPr lang="en-US" sz="2000" smtClean="0">
              <a:cs typeface="Arial" charset="0"/>
            </a:endParaRPr>
          </a:p>
          <a:p>
            <a:pPr>
              <a:buFont typeface="Wingdings" pitchFamily="2" charset="2"/>
              <a:buNone/>
            </a:pPr>
            <a:r>
              <a:rPr lang="fi-FI" sz="2000" smtClean="0">
                <a:cs typeface="Arial" charset="0"/>
              </a:rPr>
              <a:t>3. Tiap sel masukkan biaya transportasi per unitnya. </a:t>
            </a:r>
            <a:endParaRPr lang="en-US" sz="2000" smtClean="0">
              <a:cs typeface="Arial" charset="0"/>
            </a:endParaRPr>
          </a:p>
          <a:p>
            <a:pPr>
              <a:buFont typeface="Wingdings" pitchFamily="2" charset="2"/>
              <a:buNone/>
            </a:pPr>
            <a:r>
              <a:rPr lang="fi-FI" sz="2000" smtClean="0">
                <a:cs typeface="Arial" charset="0"/>
              </a:rPr>
              <a:t>4. Buatlah penyelesaian dengan system coba-coba dengan mempertimbangkan data permintaan dan kapasitas. </a:t>
            </a:r>
            <a:endParaRPr lang="en-US" sz="2000" smtClean="0">
              <a:cs typeface="Arial" charset="0"/>
            </a:endParaRPr>
          </a:p>
          <a:p>
            <a:endParaRPr lang="en-US" smtClean="0"/>
          </a:p>
        </p:txBody>
      </p:sp>
      <p:sp>
        <p:nvSpPr>
          <p:cNvPr id="206852" name="Slide Number Placeholder 3"/>
          <p:cNvSpPr>
            <a:spLocks noGrp="1"/>
          </p:cNvSpPr>
          <p:nvPr>
            <p:ph type="sldNum" sz="quarter" idx="12"/>
          </p:nvPr>
        </p:nvSpPr>
        <p:spPr>
          <a:noFill/>
        </p:spPr>
        <p:txBody>
          <a:bodyPr/>
          <a:lstStyle/>
          <a:p>
            <a:fld id="{4A382C85-2DF3-4296-9449-C896C17F8D45}" type="slidenum">
              <a:rPr lang="en-US" smtClean="0">
                <a:latin typeface="Tahoma" pitchFamily="34" charset="0"/>
              </a:rPr>
              <a:pPr/>
              <a:t>160</a:t>
            </a:fld>
            <a:endParaRPr lang="en-US" smtClean="0">
              <a:latin typeface="Tahoma" pitchFamily="34" charset="0"/>
            </a:endParaRP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p:cNvSpPr>
            <a:spLocks noGrp="1"/>
          </p:cNvSpPr>
          <p:nvPr>
            <p:ph type="title"/>
          </p:nvPr>
        </p:nvSpPr>
        <p:spPr>
          <a:xfrm>
            <a:off x="685800" y="457200"/>
            <a:ext cx="8181975" cy="1066800"/>
          </a:xfrm>
        </p:spPr>
        <p:txBody>
          <a:bodyPr/>
          <a:lstStyle/>
          <a:p>
            <a:r>
              <a:rPr lang="fi-FI" sz="2000" smtClean="0">
                <a:solidFill>
                  <a:schemeClr val="tx1"/>
                </a:solidFill>
              </a:rPr>
              <a:t>Contoh: </a:t>
            </a:r>
            <a:r>
              <a:rPr lang="en-US" sz="2000" smtClean="0">
                <a:solidFill>
                  <a:schemeClr val="tx1"/>
                </a:solidFill>
              </a:rPr>
              <a:t/>
            </a:r>
            <a:br>
              <a:rPr lang="en-US" sz="2000" smtClean="0">
                <a:solidFill>
                  <a:schemeClr val="tx1"/>
                </a:solidFill>
              </a:rPr>
            </a:br>
            <a:r>
              <a:rPr lang="fi-FI" sz="2000" smtClean="0">
                <a:solidFill>
                  <a:schemeClr val="tx1"/>
                </a:solidFill>
              </a:rPr>
              <a:t>Suatu perusahaan mempunyai 2 pemasok dan 3 pabrik akan menentukan biaya transportasi yang minimal, datanya adalah:</a:t>
            </a:r>
            <a:endParaRPr lang="en-US" smtClean="0">
              <a:solidFill>
                <a:schemeClr val="tx1"/>
              </a:solidFill>
            </a:endParaRPr>
          </a:p>
        </p:txBody>
      </p:sp>
      <p:sp>
        <p:nvSpPr>
          <p:cNvPr id="207875" name="Slide Number Placeholder 2"/>
          <p:cNvSpPr>
            <a:spLocks noGrp="1"/>
          </p:cNvSpPr>
          <p:nvPr>
            <p:ph type="sldNum" sz="quarter" idx="12"/>
          </p:nvPr>
        </p:nvSpPr>
        <p:spPr>
          <a:noFill/>
        </p:spPr>
        <p:txBody>
          <a:bodyPr/>
          <a:lstStyle/>
          <a:p>
            <a:fld id="{3568087E-1194-418E-8B52-693869E91AA1}" type="slidenum">
              <a:rPr lang="en-US" smtClean="0">
                <a:latin typeface="Tahoma" pitchFamily="34" charset="0"/>
              </a:rPr>
              <a:pPr/>
              <a:t>161</a:t>
            </a:fld>
            <a:endParaRPr lang="en-US" smtClean="0">
              <a:latin typeface="Tahoma" pitchFamily="34" charset="0"/>
            </a:endParaRPr>
          </a:p>
        </p:txBody>
      </p:sp>
      <p:graphicFrame>
        <p:nvGraphicFramePr>
          <p:cNvPr id="4" name="Table 3"/>
          <p:cNvGraphicFramePr>
            <a:graphicFrameLocks noGrp="1"/>
          </p:cNvGraphicFramePr>
          <p:nvPr/>
        </p:nvGraphicFramePr>
        <p:xfrm>
          <a:off x="990600" y="2057400"/>
          <a:ext cx="7086600" cy="1752600"/>
        </p:xfrm>
        <a:graphic>
          <a:graphicData uri="http://schemas.openxmlformats.org/drawingml/2006/table">
            <a:tbl>
              <a:tblPr firstRow="1" bandRow="1">
                <a:tableStyleId>{21E4AEA4-8DFA-4A89-87EB-49C32662AFE0}</a:tableStyleId>
              </a:tblPr>
              <a:tblGrid>
                <a:gridCol w="1417320">
                  <a:extLst>
                    <a:ext uri="{9D8B030D-6E8A-4147-A177-3AD203B41FA5}">
                      <a16:colId xmlns:a16="http://schemas.microsoft.com/office/drawing/2014/main" val="20000"/>
                    </a:ext>
                  </a:extLst>
                </a:gridCol>
                <a:gridCol w="1417320">
                  <a:extLst>
                    <a:ext uri="{9D8B030D-6E8A-4147-A177-3AD203B41FA5}">
                      <a16:colId xmlns:a16="http://schemas.microsoft.com/office/drawing/2014/main" val="20001"/>
                    </a:ext>
                  </a:extLst>
                </a:gridCol>
                <a:gridCol w="1417320">
                  <a:extLst>
                    <a:ext uri="{9D8B030D-6E8A-4147-A177-3AD203B41FA5}">
                      <a16:colId xmlns:a16="http://schemas.microsoft.com/office/drawing/2014/main" val="20002"/>
                    </a:ext>
                  </a:extLst>
                </a:gridCol>
                <a:gridCol w="1417320">
                  <a:extLst>
                    <a:ext uri="{9D8B030D-6E8A-4147-A177-3AD203B41FA5}">
                      <a16:colId xmlns:a16="http://schemas.microsoft.com/office/drawing/2014/main" val="20003"/>
                    </a:ext>
                  </a:extLst>
                </a:gridCol>
                <a:gridCol w="1417320">
                  <a:extLst>
                    <a:ext uri="{9D8B030D-6E8A-4147-A177-3AD203B41FA5}">
                      <a16:colId xmlns:a16="http://schemas.microsoft.com/office/drawing/2014/main" val="20004"/>
                    </a:ext>
                  </a:extLst>
                </a:gridCol>
              </a:tblGrid>
              <a:tr h="438150">
                <a:tc>
                  <a:txBody>
                    <a:bodyPr/>
                    <a:lstStyle/>
                    <a:p>
                      <a:r>
                        <a:rPr lang="en-US" dirty="0" err="1" smtClean="0"/>
                        <a:t>Suplayer</a:t>
                      </a:r>
                      <a:endParaRPr lang="en-US" dirty="0"/>
                    </a:p>
                  </a:txBody>
                  <a:tcPr/>
                </a:tc>
                <a:tc>
                  <a:txBody>
                    <a:bodyPr/>
                    <a:lstStyle/>
                    <a:p>
                      <a:r>
                        <a:rPr lang="en-US" dirty="0" err="1" smtClean="0"/>
                        <a:t>Pabrik</a:t>
                      </a:r>
                      <a:r>
                        <a:rPr lang="en-US" dirty="0" smtClean="0"/>
                        <a:t> 1</a:t>
                      </a:r>
                      <a:endParaRPr lang="en-US" dirty="0"/>
                    </a:p>
                  </a:txBody>
                  <a:tcPr/>
                </a:tc>
                <a:tc>
                  <a:txBody>
                    <a:bodyPr/>
                    <a:lstStyle/>
                    <a:p>
                      <a:r>
                        <a:rPr lang="en-US" dirty="0" err="1" smtClean="0"/>
                        <a:t>Pabrik</a:t>
                      </a:r>
                      <a:r>
                        <a:rPr lang="en-US" dirty="0" smtClean="0"/>
                        <a:t> 2</a:t>
                      </a:r>
                      <a:endParaRPr lang="en-US" dirty="0"/>
                    </a:p>
                  </a:txBody>
                  <a:tcPr/>
                </a:tc>
                <a:tc>
                  <a:txBody>
                    <a:bodyPr/>
                    <a:lstStyle/>
                    <a:p>
                      <a:r>
                        <a:rPr lang="en-US" dirty="0" err="1" smtClean="0"/>
                        <a:t>Pabrik</a:t>
                      </a:r>
                      <a:r>
                        <a:rPr lang="en-US" dirty="0" smtClean="0"/>
                        <a:t> 3</a:t>
                      </a:r>
                      <a:endParaRPr lang="en-US" dirty="0"/>
                    </a:p>
                  </a:txBody>
                  <a:tcPr/>
                </a:tc>
                <a:tc>
                  <a:txBody>
                    <a:bodyPr/>
                    <a:lstStyle/>
                    <a:p>
                      <a:r>
                        <a:rPr lang="en-US" dirty="0" err="1" smtClean="0"/>
                        <a:t>Kapasitas</a:t>
                      </a:r>
                      <a:endParaRPr lang="en-US" dirty="0"/>
                    </a:p>
                  </a:txBody>
                  <a:tcPr/>
                </a:tc>
                <a:extLst>
                  <a:ext uri="{0D108BD9-81ED-4DB2-BD59-A6C34878D82A}">
                    <a16:rowId xmlns:a16="http://schemas.microsoft.com/office/drawing/2014/main" val="10000"/>
                  </a:ext>
                </a:extLst>
              </a:tr>
              <a:tr h="438150">
                <a:tc>
                  <a:txBody>
                    <a:bodyPr/>
                    <a:lstStyle/>
                    <a:p>
                      <a:pPr algn="ctr"/>
                      <a:r>
                        <a:rPr lang="en-US" dirty="0" smtClean="0"/>
                        <a:t>A</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algn="ctr"/>
                      <a:r>
                        <a:rPr lang="en-US" dirty="0" smtClean="0"/>
                        <a:t>400</a:t>
                      </a:r>
                      <a:endParaRPr lang="en-US" dirty="0"/>
                    </a:p>
                  </a:txBody>
                  <a:tcPr/>
                </a:tc>
                <a:extLst>
                  <a:ext uri="{0D108BD9-81ED-4DB2-BD59-A6C34878D82A}">
                    <a16:rowId xmlns:a16="http://schemas.microsoft.com/office/drawing/2014/main" val="10001"/>
                  </a:ext>
                </a:extLst>
              </a:tr>
              <a:tr h="438150">
                <a:tc>
                  <a:txBody>
                    <a:bodyPr/>
                    <a:lstStyle/>
                    <a:p>
                      <a:pPr algn="ctr"/>
                      <a:r>
                        <a:rPr lang="en-US" dirty="0" smtClean="0"/>
                        <a:t>B</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algn="ctr"/>
                      <a:r>
                        <a:rPr lang="en-US" dirty="0" smtClean="0"/>
                        <a:t>500</a:t>
                      </a:r>
                      <a:endParaRPr lang="en-US" dirty="0"/>
                    </a:p>
                  </a:txBody>
                  <a:tcPr/>
                </a:tc>
                <a:extLst>
                  <a:ext uri="{0D108BD9-81ED-4DB2-BD59-A6C34878D82A}">
                    <a16:rowId xmlns:a16="http://schemas.microsoft.com/office/drawing/2014/main" val="10002"/>
                  </a:ext>
                </a:extLst>
              </a:tr>
              <a:tr h="438150">
                <a:tc>
                  <a:txBody>
                    <a:bodyPr/>
                    <a:lstStyle/>
                    <a:p>
                      <a:r>
                        <a:rPr lang="en-US" dirty="0" err="1" smtClean="0"/>
                        <a:t>Permintaan</a:t>
                      </a:r>
                      <a:endParaRPr lang="en-US" dirty="0"/>
                    </a:p>
                  </a:txBody>
                  <a:tcPr/>
                </a:tc>
                <a:tc>
                  <a:txBody>
                    <a:bodyPr/>
                    <a:lstStyle/>
                    <a:p>
                      <a:pPr algn="ctr"/>
                      <a:r>
                        <a:rPr lang="en-US" dirty="0" smtClean="0"/>
                        <a:t>200</a:t>
                      </a:r>
                      <a:endParaRPr lang="en-US" dirty="0"/>
                    </a:p>
                  </a:txBody>
                  <a:tcPr/>
                </a:tc>
                <a:tc>
                  <a:txBody>
                    <a:bodyPr/>
                    <a:lstStyle/>
                    <a:p>
                      <a:pPr algn="ctr"/>
                      <a:r>
                        <a:rPr lang="en-US" dirty="0" smtClean="0"/>
                        <a:t>400</a:t>
                      </a:r>
                      <a:endParaRPr lang="en-US" dirty="0"/>
                    </a:p>
                  </a:txBody>
                  <a:tcPr/>
                </a:tc>
                <a:tc>
                  <a:txBody>
                    <a:bodyPr/>
                    <a:lstStyle/>
                    <a:p>
                      <a:pPr algn="ctr"/>
                      <a:r>
                        <a:rPr lang="en-US" dirty="0" smtClean="0"/>
                        <a:t>300</a:t>
                      </a:r>
                      <a:endParaRPr lang="en-US" dirty="0"/>
                    </a:p>
                  </a:txBody>
                  <a:tcPr/>
                </a:tc>
                <a:tc>
                  <a:txBody>
                    <a:bodyPr/>
                    <a:lstStyle/>
                    <a:p>
                      <a:pPr algn="ctr"/>
                      <a:r>
                        <a:rPr lang="en-US" dirty="0" smtClean="0"/>
                        <a:t>900</a:t>
                      </a:r>
                      <a:endParaRPr lang="en-US" dirty="0"/>
                    </a:p>
                  </a:txBody>
                  <a:tcPr/>
                </a:tc>
                <a:extLst>
                  <a:ext uri="{0D108BD9-81ED-4DB2-BD59-A6C34878D82A}">
                    <a16:rowId xmlns:a16="http://schemas.microsoft.com/office/drawing/2014/main" val="10003"/>
                  </a:ext>
                </a:extLst>
              </a:tr>
            </a:tbl>
          </a:graphicData>
        </a:graphic>
      </p:graphicFrame>
      <p:sp>
        <p:nvSpPr>
          <p:cNvPr id="207908" name="TextBox 5"/>
          <p:cNvSpPr txBox="1">
            <a:spLocks noChangeArrowheads="1"/>
          </p:cNvSpPr>
          <p:nvPr/>
        </p:nvSpPr>
        <p:spPr bwMode="auto">
          <a:xfrm>
            <a:off x="3276600" y="2438400"/>
            <a:ext cx="533400" cy="369888"/>
          </a:xfrm>
          <a:prstGeom prst="rect">
            <a:avLst/>
          </a:prstGeom>
          <a:noFill/>
          <a:ln w="9525">
            <a:noFill/>
            <a:miter lim="800000"/>
            <a:headEnd/>
            <a:tailEnd/>
          </a:ln>
        </p:spPr>
        <p:txBody>
          <a:bodyPr>
            <a:spAutoFit/>
          </a:bodyPr>
          <a:lstStyle/>
          <a:p>
            <a:r>
              <a:rPr lang="en-US">
                <a:latin typeface="Tahoma" pitchFamily="34" charset="0"/>
              </a:rPr>
              <a:t>5,0</a:t>
            </a:r>
          </a:p>
        </p:txBody>
      </p:sp>
      <p:sp>
        <p:nvSpPr>
          <p:cNvPr id="207909" name="TextBox 6"/>
          <p:cNvSpPr txBox="1">
            <a:spLocks noChangeArrowheads="1"/>
          </p:cNvSpPr>
          <p:nvPr/>
        </p:nvSpPr>
        <p:spPr bwMode="auto">
          <a:xfrm>
            <a:off x="4648200" y="2438400"/>
            <a:ext cx="609600" cy="369888"/>
          </a:xfrm>
          <a:prstGeom prst="rect">
            <a:avLst/>
          </a:prstGeom>
          <a:noFill/>
          <a:ln w="9525">
            <a:noFill/>
            <a:miter lim="800000"/>
            <a:headEnd/>
            <a:tailEnd/>
          </a:ln>
        </p:spPr>
        <p:txBody>
          <a:bodyPr>
            <a:spAutoFit/>
          </a:bodyPr>
          <a:lstStyle/>
          <a:p>
            <a:r>
              <a:rPr lang="en-US">
                <a:latin typeface="Tahoma" pitchFamily="34" charset="0"/>
              </a:rPr>
              <a:t>6,0</a:t>
            </a:r>
          </a:p>
        </p:txBody>
      </p:sp>
      <p:sp>
        <p:nvSpPr>
          <p:cNvPr id="207910" name="TextBox 7"/>
          <p:cNvSpPr txBox="1">
            <a:spLocks noChangeArrowheads="1"/>
          </p:cNvSpPr>
          <p:nvPr/>
        </p:nvSpPr>
        <p:spPr bwMode="auto">
          <a:xfrm>
            <a:off x="5943600" y="2438400"/>
            <a:ext cx="609600" cy="369888"/>
          </a:xfrm>
          <a:prstGeom prst="rect">
            <a:avLst/>
          </a:prstGeom>
          <a:noFill/>
          <a:ln w="9525">
            <a:noFill/>
            <a:miter lim="800000"/>
            <a:headEnd/>
            <a:tailEnd/>
          </a:ln>
        </p:spPr>
        <p:txBody>
          <a:bodyPr>
            <a:spAutoFit/>
          </a:bodyPr>
          <a:lstStyle/>
          <a:p>
            <a:r>
              <a:rPr lang="en-US">
                <a:latin typeface="Tahoma" pitchFamily="34" charset="0"/>
              </a:rPr>
              <a:t>5,4</a:t>
            </a:r>
          </a:p>
        </p:txBody>
      </p:sp>
      <p:sp>
        <p:nvSpPr>
          <p:cNvPr id="207911" name="TextBox 8"/>
          <p:cNvSpPr txBox="1">
            <a:spLocks noChangeArrowheads="1"/>
          </p:cNvSpPr>
          <p:nvPr/>
        </p:nvSpPr>
        <p:spPr bwMode="auto">
          <a:xfrm>
            <a:off x="3276600" y="2819400"/>
            <a:ext cx="609600" cy="369888"/>
          </a:xfrm>
          <a:prstGeom prst="rect">
            <a:avLst/>
          </a:prstGeom>
          <a:noFill/>
          <a:ln w="9525">
            <a:noFill/>
            <a:miter lim="800000"/>
            <a:headEnd/>
            <a:tailEnd/>
          </a:ln>
        </p:spPr>
        <p:txBody>
          <a:bodyPr>
            <a:spAutoFit/>
          </a:bodyPr>
          <a:lstStyle/>
          <a:p>
            <a:r>
              <a:rPr lang="en-US">
                <a:latin typeface="Tahoma" pitchFamily="34" charset="0"/>
              </a:rPr>
              <a:t>7,0</a:t>
            </a:r>
          </a:p>
        </p:txBody>
      </p:sp>
      <p:sp>
        <p:nvSpPr>
          <p:cNvPr id="207912" name="TextBox 9"/>
          <p:cNvSpPr txBox="1">
            <a:spLocks noChangeArrowheads="1"/>
          </p:cNvSpPr>
          <p:nvPr/>
        </p:nvSpPr>
        <p:spPr bwMode="auto">
          <a:xfrm>
            <a:off x="4648200" y="2819400"/>
            <a:ext cx="609600" cy="369888"/>
          </a:xfrm>
          <a:prstGeom prst="rect">
            <a:avLst/>
          </a:prstGeom>
          <a:noFill/>
          <a:ln w="9525">
            <a:noFill/>
            <a:miter lim="800000"/>
            <a:headEnd/>
            <a:tailEnd/>
          </a:ln>
        </p:spPr>
        <p:txBody>
          <a:bodyPr>
            <a:spAutoFit/>
          </a:bodyPr>
          <a:lstStyle/>
          <a:p>
            <a:r>
              <a:rPr lang="en-US">
                <a:latin typeface="Tahoma" pitchFamily="34" charset="0"/>
              </a:rPr>
              <a:t>4,6</a:t>
            </a:r>
          </a:p>
        </p:txBody>
      </p:sp>
      <p:sp>
        <p:nvSpPr>
          <p:cNvPr id="207913" name="TextBox 10"/>
          <p:cNvSpPr txBox="1">
            <a:spLocks noChangeArrowheads="1"/>
          </p:cNvSpPr>
          <p:nvPr/>
        </p:nvSpPr>
        <p:spPr bwMode="auto">
          <a:xfrm>
            <a:off x="5943600" y="2819400"/>
            <a:ext cx="533400" cy="369888"/>
          </a:xfrm>
          <a:prstGeom prst="rect">
            <a:avLst/>
          </a:prstGeom>
          <a:noFill/>
          <a:ln w="9525">
            <a:noFill/>
            <a:miter lim="800000"/>
            <a:headEnd/>
            <a:tailEnd/>
          </a:ln>
        </p:spPr>
        <p:txBody>
          <a:bodyPr>
            <a:spAutoFit/>
          </a:bodyPr>
          <a:lstStyle/>
          <a:p>
            <a:r>
              <a:rPr lang="en-US">
                <a:latin typeface="Tahoma" pitchFamily="34" charset="0"/>
              </a:rPr>
              <a:t>6,6</a:t>
            </a:r>
          </a:p>
        </p:txBody>
      </p:sp>
      <p:graphicFrame>
        <p:nvGraphicFramePr>
          <p:cNvPr id="12" name="Table 11"/>
          <p:cNvGraphicFramePr>
            <a:graphicFrameLocks noGrp="1"/>
          </p:cNvGraphicFramePr>
          <p:nvPr/>
        </p:nvGraphicFramePr>
        <p:xfrm>
          <a:off x="1066800" y="4038600"/>
          <a:ext cx="7086600" cy="1752600"/>
        </p:xfrm>
        <a:graphic>
          <a:graphicData uri="http://schemas.openxmlformats.org/drawingml/2006/table">
            <a:tbl>
              <a:tblPr firstRow="1" bandRow="1">
                <a:tableStyleId>{21E4AEA4-8DFA-4A89-87EB-49C32662AFE0}</a:tableStyleId>
              </a:tblPr>
              <a:tblGrid>
                <a:gridCol w="1417320">
                  <a:extLst>
                    <a:ext uri="{9D8B030D-6E8A-4147-A177-3AD203B41FA5}">
                      <a16:colId xmlns:a16="http://schemas.microsoft.com/office/drawing/2014/main" val="20000"/>
                    </a:ext>
                  </a:extLst>
                </a:gridCol>
                <a:gridCol w="1417320">
                  <a:extLst>
                    <a:ext uri="{9D8B030D-6E8A-4147-A177-3AD203B41FA5}">
                      <a16:colId xmlns:a16="http://schemas.microsoft.com/office/drawing/2014/main" val="20001"/>
                    </a:ext>
                  </a:extLst>
                </a:gridCol>
                <a:gridCol w="1417320">
                  <a:extLst>
                    <a:ext uri="{9D8B030D-6E8A-4147-A177-3AD203B41FA5}">
                      <a16:colId xmlns:a16="http://schemas.microsoft.com/office/drawing/2014/main" val="20002"/>
                    </a:ext>
                  </a:extLst>
                </a:gridCol>
                <a:gridCol w="1417320">
                  <a:extLst>
                    <a:ext uri="{9D8B030D-6E8A-4147-A177-3AD203B41FA5}">
                      <a16:colId xmlns:a16="http://schemas.microsoft.com/office/drawing/2014/main" val="20003"/>
                    </a:ext>
                  </a:extLst>
                </a:gridCol>
                <a:gridCol w="1417320">
                  <a:extLst>
                    <a:ext uri="{9D8B030D-6E8A-4147-A177-3AD203B41FA5}">
                      <a16:colId xmlns:a16="http://schemas.microsoft.com/office/drawing/2014/main" val="20004"/>
                    </a:ext>
                  </a:extLst>
                </a:gridCol>
              </a:tblGrid>
              <a:tr h="438150">
                <a:tc>
                  <a:txBody>
                    <a:bodyPr/>
                    <a:lstStyle/>
                    <a:p>
                      <a:r>
                        <a:rPr lang="en-US" dirty="0" err="1" smtClean="0"/>
                        <a:t>Suplayer</a:t>
                      </a:r>
                      <a:endParaRPr lang="en-US" dirty="0"/>
                    </a:p>
                  </a:txBody>
                  <a:tcPr/>
                </a:tc>
                <a:tc>
                  <a:txBody>
                    <a:bodyPr/>
                    <a:lstStyle/>
                    <a:p>
                      <a:r>
                        <a:rPr lang="en-US" dirty="0" err="1" smtClean="0"/>
                        <a:t>Pabrik</a:t>
                      </a:r>
                      <a:r>
                        <a:rPr lang="en-US" dirty="0" smtClean="0"/>
                        <a:t> 1</a:t>
                      </a:r>
                      <a:endParaRPr lang="en-US" dirty="0"/>
                    </a:p>
                  </a:txBody>
                  <a:tcPr/>
                </a:tc>
                <a:tc>
                  <a:txBody>
                    <a:bodyPr/>
                    <a:lstStyle/>
                    <a:p>
                      <a:r>
                        <a:rPr lang="en-US" dirty="0" err="1" smtClean="0"/>
                        <a:t>Pabrik</a:t>
                      </a:r>
                      <a:r>
                        <a:rPr lang="en-US" dirty="0" smtClean="0"/>
                        <a:t> 2</a:t>
                      </a:r>
                      <a:endParaRPr lang="en-US" dirty="0"/>
                    </a:p>
                  </a:txBody>
                  <a:tcPr/>
                </a:tc>
                <a:tc>
                  <a:txBody>
                    <a:bodyPr/>
                    <a:lstStyle/>
                    <a:p>
                      <a:r>
                        <a:rPr lang="en-US" dirty="0" err="1" smtClean="0"/>
                        <a:t>Pabrik</a:t>
                      </a:r>
                      <a:r>
                        <a:rPr lang="en-US" dirty="0" smtClean="0"/>
                        <a:t> 3</a:t>
                      </a:r>
                      <a:endParaRPr lang="en-US" dirty="0"/>
                    </a:p>
                  </a:txBody>
                  <a:tcPr/>
                </a:tc>
                <a:tc>
                  <a:txBody>
                    <a:bodyPr/>
                    <a:lstStyle/>
                    <a:p>
                      <a:r>
                        <a:rPr lang="en-US" dirty="0" err="1" smtClean="0"/>
                        <a:t>Kapasitas</a:t>
                      </a:r>
                      <a:endParaRPr lang="en-US" dirty="0"/>
                    </a:p>
                  </a:txBody>
                  <a:tcPr/>
                </a:tc>
                <a:extLst>
                  <a:ext uri="{0D108BD9-81ED-4DB2-BD59-A6C34878D82A}">
                    <a16:rowId xmlns:a16="http://schemas.microsoft.com/office/drawing/2014/main" val="10000"/>
                  </a:ext>
                </a:extLst>
              </a:tr>
              <a:tr h="438150">
                <a:tc>
                  <a:txBody>
                    <a:bodyPr/>
                    <a:lstStyle/>
                    <a:p>
                      <a:pPr algn="ctr"/>
                      <a:r>
                        <a:rPr lang="en-US" dirty="0" smtClean="0"/>
                        <a:t>A</a:t>
                      </a:r>
                      <a:endParaRPr lang="en-US" dirty="0"/>
                    </a:p>
                  </a:txBody>
                  <a:tcPr/>
                </a:tc>
                <a:tc>
                  <a:txBody>
                    <a:bodyPr/>
                    <a:lstStyle/>
                    <a:p>
                      <a:pPr algn="ctr"/>
                      <a:r>
                        <a:rPr lang="en-US" dirty="0" smtClean="0"/>
                        <a:t>200</a:t>
                      </a:r>
                      <a:endParaRPr lang="en-US" dirty="0"/>
                    </a:p>
                  </a:txBody>
                  <a:tcPr/>
                </a:tc>
                <a:tc>
                  <a:txBody>
                    <a:bodyPr/>
                    <a:lstStyle/>
                    <a:p>
                      <a:endParaRPr lang="en-US" dirty="0"/>
                    </a:p>
                  </a:txBody>
                  <a:tcPr/>
                </a:tc>
                <a:tc>
                  <a:txBody>
                    <a:bodyPr/>
                    <a:lstStyle/>
                    <a:p>
                      <a:pPr algn="ctr"/>
                      <a:r>
                        <a:rPr lang="en-US" dirty="0" smtClean="0"/>
                        <a:t>200</a:t>
                      </a:r>
                      <a:endParaRPr lang="en-US" dirty="0"/>
                    </a:p>
                  </a:txBody>
                  <a:tcPr/>
                </a:tc>
                <a:tc>
                  <a:txBody>
                    <a:bodyPr/>
                    <a:lstStyle/>
                    <a:p>
                      <a:pPr algn="ctr"/>
                      <a:r>
                        <a:rPr lang="en-US" dirty="0" smtClean="0"/>
                        <a:t>400</a:t>
                      </a:r>
                      <a:endParaRPr lang="en-US" dirty="0"/>
                    </a:p>
                  </a:txBody>
                  <a:tcPr/>
                </a:tc>
                <a:extLst>
                  <a:ext uri="{0D108BD9-81ED-4DB2-BD59-A6C34878D82A}">
                    <a16:rowId xmlns:a16="http://schemas.microsoft.com/office/drawing/2014/main" val="10001"/>
                  </a:ext>
                </a:extLst>
              </a:tr>
              <a:tr h="438150">
                <a:tc>
                  <a:txBody>
                    <a:bodyPr/>
                    <a:lstStyle/>
                    <a:p>
                      <a:pPr algn="ctr"/>
                      <a:r>
                        <a:rPr lang="en-US" dirty="0" smtClean="0"/>
                        <a:t>B</a:t>
                      </a:r>
                      <a:endParaRPr lang="en-US" dirty="0"/>
                    </a:p>
                  </a:txBody>
                  <a:tcPr/>
                </a:tc>
                <a:tc>
                  <a:txBody>
                    <a:bodyPr/>
                    <a:lstStyle/>
                    <a:p>
                      <a:endParaRPr lang="en-US" dirty="0"/>
                    </a:p>
                  </a:txBody>
                  <a:tcPr/>
                </a:tc>
                <a:tc>
                  <a:txBody>
                    <a:bodyPr/>
                    <a:lstStyle/>
                    <a:p>
                      <a:pPr algn="ctr"/>
                      <a:r>
                        <a:rPr lang="en-US" dirty="0" smtClean="0"/>
                        <a:t>400</a:t>
                      </a:r>
                      <a:endParaRPr lang="en-US" dirty="0"/>
                    </a:p>
                  </a:txBody>
                  <a:tcPr/>
                </a:tc>
                <a:tc>
                  <a:txBody>
                    <a:bodyPr/>
                    <a:lstStyle/>
                    <a:p>
                      <a:pPr algn="ctr"/>
                      <a:r>
                        <a:rPr lang="en-US" dirty="0" smtClean="0"/>
                        <a:t>100</a:t>
                      </a:r>
                      <a:endParaRPr lang="en-US" dirty="0"/>
                    </a:p>
                  </a:txBody>
                  <a:tcPr/>
                </a:tc>
                <a:tc>
                  <a:txBody>
                    <a:bodyPr/>
                    <a:lstStyle/>
                    <a:p>
                      <a:pPr algn="ctr"/>
                      <a:r>
                        <a:rPr lang="en-US" dirty="0" smtClean="0"/>
                        <a:t>500</a:t>
                      </a:r>
                      <a:endParaRPr lang="en-US" dirty="0"/>
                    </a:p>
                  </a:txBody>
                  <a:tcPr/>
                </a:tc>
                <a:extLst>
                  <a:ext uri="{0D108BD9-81ED-4DB2-BD59-A6C34878D82A}">
                    <a16:rowId xmlns:a16="http://schemas.microsoft.com/office/drawing/2014/main" val="10002"/>
                  </a:ext>
                </a:extLst>
              </a:tr>
              <a:tr h="438150">
                <a:tc>
                  <a:txBody>
                    <a:bodyPr/>
                    <a:lstStyle/>
                    <a:p>
                      <a:r>
                        <a:rPr lang="en-US" dirty="0" err="1" smtClean="0"/>
                        <a:t>Permintaan</a:t>
                      </a:r>
                      <a:endParaRPr lang="en-US" dirty="0"/>
                    </a:p>
                  </a:txBody>
                  <a:tcPr/>
                </a:tc>
                <a:tc>
                  <a:txBody>
                    <a:bodyPr/>
                    <a:lstStyle/>
                    <a:p>
                      <a:pPr algn="ctr"/>
                      <a:r>
                        <a:rPr lang="en-US" dirty="0" smtClean="0"/>
                        <a:t>200</a:t>
                      </a:r>
                      <a:endParaRPr lang="en-US" dirty="0"/>
                    </a:p>
                  </a:txBody>
                  <a:tcPr/>
                </a:tc>
                <a:tc>
                  <a:txBody>
                    <a:bodyPr/>
                    <a:lstStyle/>
                    <a:p>
                      <a:pPr algn="ctr"/>
                      <a:r>
                        <a:rPr lang="en-US" dirty="0" smtClean="0"/>
                        <a:t>400</a:t>
                      </a:r>
                      <a:endParaRPr lang="en-US" dirty="0"/>
                    </a:p>
                  </a:txBody>
                  <a:tcPr/>
                </a:tc>
                <a:tc>
                  <a:txBody>
                    <a:bodyPr/>
                    <a:lstStyle/>
                    <a:p>
                      <a:pPr algn="ctr"/>
                      <a:r>
                        <a:rPr lang="en-US" dirty="0" smtClean="0"/>
                        <a:t>300</a:t>
                      </a:r>
                      <a:endParaRPr lang="en-US" dirty="0"/>
                    </a:p>
                  </a:txBody>
                  <a:tcPr/>
                </a:tc>
                <a:tc>
                  <a:txBody>
                    <a:bodyPr/>
                    <a:lstStyle/>
                    <a:p>
                      <a:pPr algn="ctr"/>
                      <a:r>
                        <a:rPr lang="en-US" dirty="0" smtClean="0"/>
                        <a:t>900</a:t>
                      </a:r>
                      <a:endParaRPr lang="en-US" dirty="0"/>
                    </a:p>
                  </a:txBody>
                  <a:tcPr/>
                </a:tc>
                <a:extLst>
                  <a:ext uri="{0D108BD9-81ED-4DB2-BD59-A6C34878D82A}">
                    <a16:rowId xmlns:a16="http://schemas.microsoft.com/office/drawing/2014/main" val="10003"/>
                  </a:ext>
                </a:extLst>
              </a:tr>
            </a:tbl>
          </a:graphicData>
        </a:graphic>
      </p:graphicFrame>
      <p:sp>
        <p:nvSpPr>
          <p:cNvPr id="207946" name="TextBox 13"/>
          <p:cNvSpPr txBox="1">
            <a:spLocks noChangeArrowheads="1"/>
          </p:cNvSpPr>
          <p:nvPr/>
        </p:nvSpPr>
        <p:spPr bwMode="auto">
          <a:xfrm>
            <a:off x="3429000" y="4343400"/>
            <a:ext cx="533400" cy="369888"/>
          </a:xfrm>
          <a:prstGeom prst="rect">
            <a:avLst/>
          </a:prstGeom>
          <a:noFill/>
          <a:ln w="9525">
            <a:noFill/>
            <a:miter lim="800000"/>
            <a:headEnd/>
            <a:tailEnd/>
          </a:ln>
        </p:spPr>
        <p:txBody>
          <a:bodyPr>
            <a:spAutoFit/>
          </a:bodyPr>
          <a:lstStyle/>
          <a:p>
            <a:r>
              <a:rPr lang="en-US">
                <a:latin typeface="Tahoma" pitchFamily="34" charset="0"/>
              </a:rPr>
              <a:t>5,0</a:t>
            </a:r>
          </a:p>
        </p:txBody>
      </p:sp>
      <p:sp>
        <p:nvSpPr>
          <p:cNvPr id="207947" name="TextBox 14"/>
          <p:cNvSpPr txBox="1">
            <a:spLocks noChangeArrowheads="1"/>
          </p:cNvSpPr>
          <p:nvPr/>
        </p:nvSpPr>
        <p:spPr bwMode="auto">
          <a:xfrm>
            <a:off x="3429000" y="4800600"/>
            <a:ext cx="533400" cy="369888"/>
          </a:xfrm>
          <a:prstGeom prst="rect">
            <a:avLst/>
          </a:prstGeom>
          <a:noFill/>
          <a:ln w="9525">
            <a:noFill/>
            <a:miter lim="800000"/>
            <a:headEnd/>
            <a:tailEnd/>
          </a:ln>
        </p:spPr>
        <p:txBody>
          <a:bodyPr>
            <a:spAutoFit/>
          </a:bodyPr>
          <a:lstStyle/>
          <a:p>
            <a:r>
              <a:rPr lang="en-US">
                <a:latin typeface="Tahoma" pitchFamily="34" charset="0"/>
              </a:rPr>
              <a:t>7,0</a:t>
            </a:r>
          </a:p>
        </p:txBody>
      </p:sp>
      <p:sp>
        <p:nvSpPr>
          <p:cNvPr id="207948" name="TextBox 15"/>
          <p:cNvSpPr txBox="1">
            <a:spLocks noChangeArrowheads="1"/>
          </p:cNvSpPr>
          <p:nvPr/>
        </p:nvSpPr>
        <p:spPr bwMode="auto">
          <a:xfrm>
            <a:off x="4648200" y="4343400"/>
            <a:ext cx="533400" cy="369888"/>
          </a:xfrm>
          <a:prstGeom prst="rect">
            <a:avLst/>
          </a:prstGeom>
          <a:noFill/>
          <a:ln w="9525">
            <a:noFill/>
            <a:miter lim="800000"/>
            <a:headEnd/>
            <a:tailEnd/>
          </a:ln>
        </p:spPr>
        <p:txBody>
          <a:bodyPr>
            <a:spAutoFit/>
          </a:bodyPr>
          <a:lstStyle/>
          <a:p>
            <a:r>
              <a:rPr lang="en-US">
                <a:latin typeface="Tahoma" pitchFamily="34" charset="0"/>
              </a:rPr>
              <a:t>6,0</a:t>
            </a:r>
          </a:p>
        </p:txBody>
      </p:sp>
      <p:sp>
        <p:nvSpPr>
          <p:cNvPr id="207949" name="TextBox 16"/>
          <p:cNvSpPr txBox="1">
            <a:spLocks noChangeArrowheads="1"/>
          </p:cNvSpPr>
          <p:nvPr/>
        </p:nvSpPr>
        <p:spPr bwMode="auto">
          <a:xfrm>
            <a:off x="4724400" y="4800600"/>
            <a:ext cx="533400" cy="369888"/>
          </a:xfrm>
          <a:prstGeom prst="rect">
            <a:avLst/>
          </a:prstGeom>
          <a:noFill/>
          <a:ln w="9525">
            <a:noFill/>
            <a:miter lim="800000"/>
            <a:headEnd/>
            <a:tailEnd/>
          </a:ln>
        </p:spPr>
        <p:txBody>
          <a:bodyPr>
            <a:spAutoFit/>
          </a:bodyPr>
          <a:lstStyle/>
          <a:p>
            <a:r>
              <a:rPr lang="en-US">
                <a:latin typeface="Tahoma" pitchFamily="34" charset="0"/>
              </a:rPr>
              <a:t>4,6</a:t>
            </a:r>
          </a:p>
        </p:txBody>
      </p:sp>
      <p:sp>
        <p:nvSpPr>
          <p:cNvPr id="207950" name="TextBox 17"/>
          <p:cNvSpPr txBox="1">
            <a:spLocks noChangeArrowheads="1"/>
          </p:cNvSpPr>
          <p:nvPr/>
        </p:nvSpPr>
        <p:spPr bwMode="auto">
          <a:xfrm>
            <a:off x="6248400" y="4419600"/>
            <a:ext cx="533400" cy="369888"/>
          </a:xfrm>
          <a:prstGeom prst="rect">
            <a:avLst/>
          </a:prstGeom>
          <a:noFill/>
          <a:ln w="9525">
            <a:noFill/>
            <a:miter lim="800000"/>
            <a:headEnd/>
            <a:tailEnd/>
          </a:ln>
        </p:spPr>
        <p:txBody>
          <a:bodyPr>
            <a:spAutoFit/>
          </a:bodyPr>
          <a:lstStyle/>
          <a:p>
            <a:r>
              <a:rPr lang="en-US">
                <a:latin typeface="Tahoma" pitchFamily="34" charset="0"/>
              </a:rPr>
              <a:t>5,4</a:t>
            </a:r>
          </a:p>
        </p:txBody>
      </p:sp>
      <p:sp>
        <p:nvSpPr>
          <p:cNvPr id="207951" name="TextBox 18"/>
          <p:cNvSpPr txBox="1">
            <a:spLocks noChangeArrowheads="1"/>
          </p:cNvSpPr>
          <p:nvPr/>
        </p:nvSpPr>
        <p:spPr bwMode="auto">
          <a:xfrm>
            <a:off x="6248400" y="4800600"/>
            <a:ext cx="533400" cy="261938"/>
          </a:xfrm>
          <a:prstGeom prst="rect">
            <a:avLst/>
          </a:prstGeom>
          <a:noFill/>
          <a:ln w="9525">
            <a:noFill/>
            <a:miter lim="800000"/>
            <a:headEnd/>
            <a:tailEnd/>
          </a:ln>
        </p:spPr>
        <p:txBody>
          <a:bodyPr>
            <a:spAutoFit/>
          </a:bodyPr>
          <a:lstStyle/>
          <a:p>
            <a:r>
              <a:rPr lang="en-US" sz="1100">
                <a:latin typeface="Tahoma" pitchFamily="34" charset="0"/>
              </a:rPr>
              <a:t>6,6</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Number Placeholder 2"/>
          <p:cNvSpPr>
            <a:spLocks noGrp="1"/>
          </p:cNvSpPr>
          <p:nvPr>
            <p:ph type="sldNum" sz="quarter" idx="12"/>
          </p:nvPr>
        </p:nvSpPr>
        <p:spPr>
          <a:noFill/>
        </p:spPr>
        <p:txBody>
          <a:bodyPr/>
          <a:lstStyle/>
          <a:p>
            <a:fld id="{5A86CD3B-2C30-4E3C-B366-4FFA4A92CBAF}" type="slidenum">
              <a:rPr lang="en-US" smtClean="0">
                <a:latin typeface="Tahoma" pitchFamily="34" charset="0"/>
              </a:rPr>
              <a:pPr/>
              <a:t>162</a:t>
            </a:fld>
            <a:endParaRPr lang="en-US" smtClean="0">
              <a:latin typeface="Tahoma" pitchFamily="34" charset="0"/>
            </a:endParaRPr>
          </a:p>
        </p:txBody>
      </p:sp>
      <p:sp>
        <p:nvSpPr>
          <p:cNvPr id="208899" name="Rectangle 3"/>
          <p:cNvSpPr>
            <a:spLocks noChangeArrowheads="1"/>
          </p:cNvSpPr>
          <p:nvPr/>
        </p:nvSpPr>
        <p:spPr bwMode="auto">
          <a:xfrm>
            <a:off x="1143000" y="2286000"/>
            <a:ext cx="6705600" cy="1200150"/>
          </a:xfrm>
          <a:prstGeom prst="rect">
            <a:avLst/>
          </a:prstGeom>
          <a:noFill/>
          <a:ln w="9525">
            <a:noFill/>
            <a:miter lim="800000"/>
            <a:headEnd/>
            <a:tailEnd/>
          </a:ln>
        </p:spPr>
        <p:txBody>
          <a:bodyPr>
            <a:spAutoFit/>
          </a:bodyPr>
          <a:lstStyle/>
          <a:p>
            <a:r>
              <a:rPr lang="en-US" sz="1800"/>
              <a:t>Biaya     200x5 = 1.000    400x4,6=1.840    200x5,4 = 1.080 </a:t>
            </a:r>
          </a:p>
          <a:p>
            <a:pPr>
              <a:buFont typeface="Wingdings" pitchFamily="2" charset="2"/>
              <a:buNone/>
            </a:pPr>
            <a:r>
              <a:rPr lang="en-US" sz="1800"/>
              <a:t>                                                                 </a:t>
            </a:r>
            <a:r>
              <a:rPr lang="id-ID" sz="1800"/>
              <a:t>1</a:t>
            </a:r>
            <a:r>
              <a:rPr lang="en-US" sz="1800"/>
              <a:t>00x6,6 =    </a:t>
            </a:r>
            <a:r>
              <a:rPr lang="en-US" sz="1800" u="sng"/>
              <a:t>660 </a:t>
            </a:r>
            <a:endParaRPr lang="en-US" sz="1800"/>
          </a:p>
          <a:p>
            <a:pPr>
              <a:buFont typeface="Wingdings" pitchFamily="2" charset="2"/>
              <a:buNone/>
            </a:pPr>
            <a:r>
              <a:rPr lang="en-US" sz="1800"/>
              <a:t>                                                                               1.740 </a:t>
            </a:r>
          </a:p>
          <a:p>
            <a:r>
              <a:rPr lang="en-US" sz="1800"/>
              <a:t>Total Biaya     1000 + 1.840 + 1.080 + 660 = </a:t>
            </a:r>
            <a:r>
              <a:rPr lang="en-US" sz="1800" b="1"/>
              <a:t>4.580</a:t>
            </a:r>
            <a:endParaRPr lang="en-US" sz="180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1"/>
          <p:cNvSpPr>
            <a:spLocks noGrp="1"/>
          </p:cNvSpPr>
          <p:nvPr>
            <p:ph type="title"/>
          </p:nvPr>
        </p:nvSpPr>
        <p:spPr>
          <a:xfrm>
            <a:off x="914400" y="304800"/>
            <a:ext cx="7793038" cy="838200"/>
          </a:xfrm>
        </p:spPr>
        <p:txBody>
          <a:bodyPr/>
          <a:lstStyle/>
          <a:p>
            <a:r>
              <a:rPr lang="fi-FI" sz="2000" b="1" smtClean="0">
                <a:solidFill>
                  <a:schemeClr val="tx1"/>
                </a:solidFill>
                <a:cs typeface="Arial" charset="0"/>
              </a:rPr>
              <a:t>E. METODE PEMILIHAN LOKASI UNTUK INDUSTRI JASA: </a:t>
            </a:r>
            <a:r>
              <a:rPr lang="en-US" sz="2000" smtClean="0">
                <a:solidFill>
                  <a:schemeClr val="tx1"/>
                </a:solidFill>
                <a:cs typeface="Arial" charset="0"/>
              </a:rPr>
              <a:t/>
            </a:r>
            <a:br>
              <a:rPr lang="en-US" sz="2000" smtClean="0">
                <a:solidFill>
                  <a:schemeClr val="tx1"/>
                </a:solidFill>
                <a:cs typeface="Arial" charset="0"/>
              </a:rPr>
            </a:br>
            <a:endParaRPr lang="en-US" sz="2000" smtClean="0">
              <a:cs typeface="Arial" charset="0"/>
            </a:endParaRPr>
          </a:p>
        </p:txBody>
      </p:sp>
      <p:sp>
        <p:nvSpPr>
          <p:cNvPr id="209923" name="Content Placeholder 2"/>
          <p:cNvSpPr>
            <a:spLocks noGrp="1"/>
          </p:cNvSpPr>
          <p:nvPr>
            <p:ph idx="1"/>
          </p:nvPr>
        </p:nvSpPr>
        <p:spPr>
          <a:xfrm>
            <a:off x="762000" y="990600"/>
            <a:ext cx="8193088" cy="5141913"/>
          </a:xfrm>
        </p:spPr>
        <p:txBody>
          <a:bodyPr/>
          <a:lstStyle/>
          <a:p>
            <a:r>
              <a:rPr lang="en-US" sz="2000" b="1" smtClean="0"/>
              <a:t>1. Perhotelan </a:t>
            </a:r>
            <a:endParaRPr lang="en-US" sz="2000" smtClean="0"/>
          </a:p>
          <a:p>
            <a:pPr algn="just"/>
            <a:r>
              <a:rPr lang="en-US" sz="2000" smtClean="0"/>
              <a:t>Metode regresi telah banyak digunakan untuk menyelesaikan persoalan pemilihan lokasi dengan menggunakan sejumlah variable yang diramalkan. Dimulai dengan proses pemilihan dengan menguji sejumlah variable bebas dan mencoba untuk menemukan variable mana yang memiliki korelasi tertinggi dengan keuntungan yang diprediksikan yang merupakan variable terikat. </a:t>
            </a:r>
          </a:p>
          <a:p>
            <a:r>
              <a:rPr lang="en-US" sz="2000" smtClean="0"/>
              <a:t>Variabel bebas yang memungkinkan diantaranya adalah: </a:t>
            </a:r>
          </a:p>
          <a:p>
            <a:r>
              <a:rPr lang="en-US" sz="2000" smtClean="0"/>
              <a:t>a. Jumlah kamar hotel di daerah sekitar hotel </a:t>
            </a:r>
          </a:p>
          <a:p>
            <a:r>
              <a:rPr lang="en-US" sz="2000" smtClean="0"/>
              <a:t>b. Harga rata-rata sewa </a:t>
            </a:r>
          </a:p>
          <a:p>
            <a:r>
              <a:rPr lang="en-US" sz="2000" smtClean="0"/>
              <a:t>c. Variabel yang menghasilkan permintaan seperti adanya perkantoran atau rumah sakit atau tempat bisnis maupun rekreasi </a:t>
            </a:r>
          </a:p>
          <a:p>
            <a:r>
              <a:rPr lang="en-US" sz="2000" smtClean="0"/>
              <a:t>d. Variabel demografi seperti populasi </a:t>
            </a:r>
          </a:p>
          <a:p>
            <a:r>
              <a:rPr lang="en-US" sz="2000" smtClean="0"/>
              <a:t>e. Tingkat pengangguran </a:t>
            </a:r>
          </a:p>
          <a:p>
            <a:r>
              <a:rPr lang="en-US" sz="2000" smtClean="0"/>
              <a:t>f. Jumlah hotel yang ada </a:t>
            </a:r>
          </a:p>
          <a:p>
            <a:r>
              <a:rPr lang="en-US" sz="2000" smtClean="0"/>
              <a:t>g. Karakteristik fisik seperti kemudahan transportasi. </a:t>
            </a:r>
          </a:p>
          <a:p>
            <a:endParaRPr lang="en-US" smtClean="0"/>
          </a:p>
        </p:txBody>
      </p:sp>
      <p:sp>
        <p:nvSpPr>
          <p:cNvPr id="209924" name="Slide Number Placeholder 3"/>
          <p:cNvSpPr>
            <a:spLocks noGrp="1"/>
          </p:cNvSpPr>
          <p:nvPr>
            <p:ph type="sldNum" sz="quarter" idx="12"/>
          </p:nvPr>
        </p:nvSpPr>
        <p:spPr>
          <a:noFill/>
        </p:spPr>
        <p:txBody>
          <a:bodyPr/>
          <a:lstStyle/>
          <a:p>
            <a:fld id="{FBE84A30-1398-4CB4-B17F-69043E6EBC4F}" type="slidenum">
              <a:rPr lang="en-US" smtClean="0">
                <a:latin typeface="Tahoma" pitchFamily="34" charset="0"/>
              </a:rPr>
              <a:pPr/>
              <a:t>163</a:t>
            </a:fld>
            <a:endParaRPr lang="en-US" smtClean="0">
              <a:latin typeface="Tahoma" pitchFamily="34" charset="0"/>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p:cNvSpPr>
            <a:spLocks noGrp="1"/>
          </p:cNvSpPr>
          <p:nvPr>
            <p:ph type="title"/>
          </p:nvPr>
        </p:nvSpPr>
        <p:spPr>
          <a:xfrm>
            <a:off x="1066800" y="533400"/>
            <a:ext cx="7793038" cy="533400"/>
          </a:xfrm>
        </p:spPr>
        <p:txBody>
          <a:bodyPr/>
          <a:lstStyle/>
          <a:p>
            <a:r>
              <a:rPr lang="en-US" sz="2000" b="1" smtClean="0">
                <a:solidFill>
                  <a:schemeClr val="tx1"/>
                </a:solidFill>
              </a:rPr>
              <a:t>2. Telemarketing </a:t>
            </a:r>
            <a:endParaRPr lang="en-US" sz="2000" smtClean="0"/>
          </a:p>
        </p:txBody>
      </p:sp>
      <p:sp>
        <p:nvSpPr>
          <p:cNvPr id="210947" name="Content Placeholder 2"/>
          <p:cNvSpPr>
            <a:spLocks noGrp="1"/>
          </p:cNvSpPr>
          <p:nvPr>
            <p:ph idx="1"/>
          </p:nvPr>
        </p:nvSpPr>
        <p:spPr>
          <a:xfrm>
            <a:off x="1182688" y="1066800"/>
            <a:ext cx="7772400" cy="5065713"/>
          </a:xfrm>
        </p:spPr>
        <p:txBody>
          <a:bodyPr/>
          <a:lstStyle/>
          <a:p>
            <a:r>
              <a:rPr lang="en-US" sz="2000" smtClean="0"/>
              <a:t>Aktivitas perkantoran dan industri yang tidak lagi memerlukan kontak langsung secara tatap muka dengan konsumen dimungkinkan dengan adanya peralatan seperti telepon maupun penjualan melaui internet. Dalam hal ini variabel tradisional seperti yang telah dibahas sebelumnya menjadi tidak relevan. Pergerakan informasi secara elektronis begitu baik maka biaya tenaga kerja dan ketersediaan tenaga kerja adalah hal penting yang menentukan lokasi. </a:t>
            </a:r>
          </a:p>
          <a:p>
            <a:r>
              <a:rPr lang="en-US" sz="2000" smtClean="0"/>
              <a:t>Perubahan criteria lokasi juga dapat mempengaruhi berbagi jenis bisnis yang lain, contohnya di suatu tempat yang beban pajaknya lebih kecil memiliki keunggulan dari lokasi lain Begitu juga yang terjadi pada perusahaan penyedia jasa e-mail, pembuat software telecommuting, perusahaan pengguna konferensi video, pembuat alat elektronik untuk perkantoran, perusahaan pengiriman barang.</a:t>
            </a:r>
            <a:endParaRPr lang="en-US" smtClean="0"/>
          </a:p>
        </p:txBody>
      </p:sp>
      <p:sp>
        <p:nvSpPr>
          <p:cNvPr id="210948" name="Slide Number Placeholder 3"/>
          <p:cNvSpPr>
            <a:spLocks noGrp="1"/>
          </p:cNvSpPr>
          <p:nvPr>
            <p:ph type="sldNum" sz="quarter" idx="12"/>
          </p:nvPr>
        </p:nvSpPr>
        <p:spPr>
          <a:noFill/>
        </p:spPr>
        <p:txBody>
          <a:bodyPr/>
          <a:lstStyle/>
          <a:p>
            <a:fld id="{E042BF50-6748-4D30-8689-6238E1815A30}" type="slidenum">
              <a:rPr lang="en-US" smtClean="0">
                <a:latin typeface="Tahoma" pitchFamily="34" charset="0"/>
              </a:rPr>
              <a:pPr/>
              <a:t>164</a:t>
            </a:fld>
            <a:endParaRPr lang="en-US" smtClean="0">
              <a:latin typeface="Tahoma" pitchFamily="34" charset="0"/>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1"/>
          <p:cNvSpPr>
            <a:spLocks noGrp="1"/>
          </p:cNvSpPr>
          <p:nvPr>
            <p:ph type="title"/>
          </p:nvPr>
        </p:nvSpPr>
        <p:spPr>
          <a:xfrm>
            <a:off x="990600" y="304800"/>
            <a:ext cx="7793038" cy="685800"/>
          </a:xfrm>
        </p:spPr>
        <p:txBody>
          <a:bodyPr/>
          <a:lstStyle/>
          <a:p>
            <a:r>
              <a:rPr lang="en-US" sz="2000" b="1" smtClean="0"/>
              <a:t>3.Sistim Informasi Geografis </a:t>
            </a:r>
            <a:br>
              <a:rPr lang="en-US" sz="2000" b="1" smtClean="0"/>
            </a:br>
            <a:r>
              <a:rPr lang="en-US" sz="2000" b="1" smtClean="0"/>
              <a:t>(Geographic Information System = GIS) </a:t>
            </a:r>
            <a:endParaRPr lang="en-US" sz="2000" smtClean="0"/>
          </a:p>
        </p:txBody>
      </p:sp>
      <p:sp>
        <p:nvSpPr>
          <p:cNvPr id="211971" name="Content Placeholder 2"/>
          <p:cNvSpPr>
            <a:spLocks noGrp="1"/>
          </p:cNvSpPr>
          <p:nvPr>
            <p:ph idx="1"/>
          </p:nvPr>
        </p:nvSpPr>
        <p:spPr>
          <a:xfrm>
            <a:off x="457200" y="1066800"/>
            <a:ext cx="8497888" cy="5065713"/>
          </a:xfrm>
        </p:spPr>
        <p:txBody>
          <a:bodyPr/>
          <a:lstStyle/>
          <a:p>
            <a:pPr algn="just"/>
            <a:r>
              <a:rPr lang="en-US" sz="1800" smtClean="0"/>
              <a:t>Merupakan suatu alat penting untuk membantu perusahaan membuat keputusan analitis yang berhasil, yang berkaitan dengan lokasi. </a:t>
            </a:r>
          </a:p>
          <a:p>
            <a:pPr algn="just"/>
            <a:r>
              <a:rPr lang="en-US" sz="1800" smtClean="0"/>
              <a:t>Ritel, bank, pompa bensin, merupakan contoh usaha yang dapat menggunakan file yang telah diberikan kode secara geografis dari GIS muntuk melakukan analisa demografis.</a:t>
            </a:r>
          </a:p>
          <a:p>
            <a:r>
              <a:rPr lang="en-US" sz="1800" smtClean="0"/>
              <a:t>GIS digunakan untuk menganalisis factor-faktor yang mempengaruhi keputusan lokasi yang mencakup lima elemen untuk setiap tempat yaitu: </a:t>
            </a:r>
          </a:p>
          <a:p>
            <a:r>
              <a:rPr lang="en-US" sz="1800" smtClean="0"/>
              <a:t>1. Daerah pemukiman. 			</a:t>
            </a:r>
            <a:r>
              <a:rPr lang="fi-FI" sz="1800" smtClean="0"/>
              <a:t>4. Kejahatan kriminal </a:t>
            </a:r>
            <a:endParaRPr lang="en-US" sz="1800" smtClean="0"/>
          </a:p>
          <a:p>
            <a:r>
              <a:rPr lang="fi-FI" sz="1800" smtClean="0"/>
              <a:t>2. Toko eceran 			5. Pilihan transportasi </a:t>
            </a:r>
            <a:endParaRPr lang="en-US" sz="1800" smtClean="0"/>
          </a:p>
          <a:p>
            <a:r>
              <a:rPr lang="fi-FI" sz="1800" smtClean="0"/>
              <a:t>3. Pusat kebudayaan dan hiburan </a:t>
            </a:r>
            <a:endParaRPr lang="en-US" sz="1800" smtClean="0"/>
          </a:p>
          <a:p>
            <a:pPr algn="just"/>
            <a:r>
              <a:rPr lang="fi-FI" sz="1800" smtClean="0"/>
              <a:t>Contoh banyak diterapkan pada developer gedung perkantoran komersial untuk memilih kota-kota mana yang akan dibangun sebagai kota masa depan. </a:t>
            </a:r>
            <a:endParaRPr lang="en-US" sz="1800" smtClean="0"/>
          </a:p>
          <a:p>
            <a:pPr algn="just"/>
            <a:r>
              <a:rPr lang="fi-FI" sz="1800" smtClean="0"/>
              <a:t>Contoh lain pada perusahaan penerbangan menggunakan GIS untuk mengidentifikasi bandara mana yang paling efektif untuk melakukan jasa landasan, sehingga informasi ini dapat digunakan untuk penjadwalan, dan menentukan </a:t>
            </a:r>
            <a:r>
              <a:rPr lang="fi-FI" sz="2000" smtClean="0"/>
              <a:t>lokasi pembelian bahan bakar dan makanan.</a:t>
            </a:r>
            <a:endParaRPr lang="en-US" sz="2000" smtClean="0"/>
          </a:p>
          <a:p>
            <a:endParaRPr lang="en-US" sz="2000" smtClean="0"/>
          </a:p>
        </p:txBody>
      </p:sp>
      <p:sp>
        <p:nvSpPr>
          <p:cNvPr id="211972" name="Slide Number Placeholder 3"/>
          <p:cNvSpPr>
            <a:spLocks noGrp="1"/>
          </p:cNvSpPr>
          <p:nvPr>
            <p:ph type="sldNum" sz="quarter" idx="12"/>
          </p:nvPr>
        </p:nvSpPr>
        <p:spPr>
          <a:noFill/>
        </p:spPr>
        <p:txBody>
          <a:bodyPr/>
          <a:lstStyle/>
          <a:p>
            <a:fld id="{8B5C8F63-A35C-4F79-A7C9-8BF3E5C9D76B}" type="slidenum">
              <a:rPr lang="en-US" smtClean="0">
                <a:latin typeface="Tahoma" pitchFamily="34" charset="0"/>
              </a:rPr>
              <a:pPr/>
              <a:t>165</a:t>
            </a:fld>
            <a:endParaRPr lang="en-US" smtClean="0">
              <a:latin typeface="Tahoma" pitchFamily="34" charset="0"/>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1"/>
          <p:cNvSpPr>
            <a:spLocks noGrp="1"/>
          </p:cNvSpPr>
          <p:nvPr>
            <p:ph type="title"/>
          </p:nvPr>
        </p:nvSpPr>
        <p:spPr>
          <a:xfrm>
            <a:off x="533400" y="1219200"/>
            <a:ext cx="8229600" cy="3581400"/>
          </a:xfrm>
        </p:spPr>
        <p:txBody>
          <a:bodyPr/>
          <a:lstStyle/>
          <a:p>
            <a:r>
              <a:rPr lang="id-ID" sz="6000" b="1" smtClean="0">
                <a:solidFill>
                  <a:srgbClr val="FF0000"/>
                </a:solidFill>
                <a:latin typeface="Arial" charset="0"/>
                <a:cs typeface="Arial" charset="0"/>
              </a:rPr>
              <a:t>6</a:t>
            </a:r>
            <a:br>
              <a:rPr lang="id-ID" sz="6000" b="1" smtClean="0">
                <a:solidFill>
                  <a:srgbClr val="FF0000"/>
                </a:solidFill>
                <a:latin typeface="Arial" charset="0"/>
                <a:cs typeface="Arial" charset="0"/>
              </a:rPr>
            </a:br>
            <a:r>
              <a:rPr lang="en-US" sz="6000" b="1" smtClean="0">
                <a:solidFill>
                  <a:srgbClr val="FF0000"/>
                </a:solidFill>
                <a:latin typeface="Arial" charset="0"/>
                <a:cs typeface="Arial" charset="0"/>
              </a:rPr>
              <a:t>Tipe Strategi Layout</a:t>
            </a:r>
            <a:endParaRPr lang="en-US" sz="6000" smtClean="0">
              <a:solidFill>
                <a:srgbClr val="FF0000"/>
              </a:solidFill>
            </a:endParaRPr>
          </a:p>
        </p:txBody>
      </p:sp>
      <p:sp>
        <p:nvSpPr>
          <p:cNvPr id="4" name="Slide Number Placeholder 3"/>
          <p:cNvSpPr>
            <a:spLocks noGrp="1"/>
          </p:cNvSpPr>
          <p:nvPr>
            <p:ph type="sldNum" sz="quarter" idx="12"/>
          </p:nvPr>
        </p:nvSpPr>
        <p:spPr/>
        <p:txBody>
          <a:bodyPr/>
          <a:lstStyle/>
          <a:p>
            <a:pPr>
              <a:defRPr/>
            </a:pPr>
            <a:fld id="{FE297C8F-7C42-4AF1-B9A6-E361B2B70FC1}" type="slidenum">
              <a:rPr lang="en-US" smtClean="0"/>
              <a:pPr>
                <a:defRPr/>
              </a:pPr>
              <a:t>166</a:t>
            </a:fld>
            <a:endParaRPr lang="en-US"/>
          </a:p>
        </p:txBody>
      </p:sp>
    </p:spTree>
  </p:cSld>
  <p:clrMapOvr>
    <a:masterClrMapping/>
  </p:clrMapOvr>
  <p:transition>
    <p:wedge/>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57200" y="274638"/>
            <a:ext cx="8229600" cy="639762"/>
          </a:xfrm>
        </p:spPr>
        <p:txBody>
          <a:bodyPr/>
          <a:lstStyle/>
          <a:p>
            <a:pPr eaLnBrk="1" hangingPunct="1"/>
            <a:r>
              <a:rPr lang="en-US" b="1" smtClean="0">
                <a:solidFill>
                  <a:srgbClr val="00B050"/>
                </a:solidFill>
                <a:latin typeface="Arial" charset="0"/>
                <a:cs typeface="Arial" charset="0"/>
              </a:rPr>
              <a:t>Tipe Strategi Layout</a:t>
            </a:r>
            <a:endParaRPr lang="en-US" smtClean="0">
              <a:solidFill>
                <a:srgbClr val="00B050"/>
              </a:solidFill>
            </a:endParaRPr>
          </a:p>
        </p:txBody>
      </p:sp>
      <p:sp>
        <p:nvSpPr>
          <p:cNvPr id="3" name="Content Placeholder 2"/>
          <p:cNvSpPr>
            <a:spLocks noGrp="1"/>
          </p:cNvSpPr>
          <p:nvPr>
            <p:ph idx="1"/>
          </p:nvPr>
        </p:nvSpPr>
        <p:spPr>
          <a:xfrm>
            <a:off x="533400" y="1295400"/>
            <a:ext cx="8229600" cy="5135563"/>
          </a:xfrm>
        </p:spPr>
        <p:txBody>
          <a:bodyPr rtlCol="0">
            <a:normAutofit fontScale="70000" lnSpcReduction="20000"/>
          </a:bodyPr>
          <a:lstStyle/>
          <a:p>
            <a:pPr algn="just" eaLnBrk="1" fontAlgn="auto" hangingPunct="1">
              <a:spcAft>
                <a:spcPts val="0"/>
              </a:spcAft>
              <a:buFont typeface="Arial" pitchFamily="34" charset="0"/>
              <a:buNone/>
              <a:defRPr/>
            </a:pPr>
            <a:r>
              <a:rPr lang="en-US" sz="4000" b="1" dirty="0" smtClean="0">
                <a:solidFill>
                  <a:srgbClr val="7030A0"/>
                </a:solidFill>
              </a:rPr>
              <a:t>A. PENGERTIAN LAYOUT </a:t>
            </a:r>
            <a:endParaRPr lang="en-US" sz="4000" dirty="0" smtClean="0">
              <a:solidFill>
                <a:srgbClr val="7030A0"/>
              </a:solidFill>
            </a:endParaRPr>
          </a:p>
          <a:p>
            <a:pPr algn="just" eaLnBrk="1" fontAlgn="auto" hangingPunct="1">
              <a:spcAft>
                <a:spcPts val="0"/>
              </a:spcAft>
              <a:buFont typeface="Arial" pitchFamily="34" charset="0"/>
              <a:buChar char="•"/>
              <a:defRPr/>
            </a:pPr>
            <a:r>
              <a:rPr lang="en-US" sz="3400" dirty="0" smtClean="0"/>
              <a:t>Layout </a:t>
            </a:r>
            <a:r>
              <a:rPr lang="en-US" sz="3400" dirty="0" err="1" smtClean="0"/>
              <a:t>atau</a:t>
            </a:r>
            <a:r>
              <a:rPr lang="en-US" sz="3400" dirty="0" smtClean="0"/>
              <a:t> </a:t>
            </a:r>
            <a:r>
              <a:rPr lang="en-US" sz="3400" dirty="0" err="1" smtClean="0"/>
              <a:t>tata</a:t>
            </a:r>
            <a:r>
              <a:rPr lang="en-US" sz="3400" dirty="0" smtClean="0"/>
              <a:t> </a:t>
            </a:r>
            <a:r>
              <a:rPr lang="en-US" sz="3400" dirty="0" err="1" smtClean="0"/>
              <a:t>letak</a:t>
            </a:r>
            <a:r>
              <a:rPr lang="en-US" sz="3400" dirty="0" smtClean="0"/>
              <a:t> </a:t>
            </a:r>
            <a:r>
              <a:rPr lang="en-US" sz="3400" dirty="0" err="1" smtClean="0"/>
              <a:t>merupakan</a:t>
            </a:r>
            <a:r>
              <a:rPr lang="en-US" sz="3400" dirty="0" smtClean="0"/>
              <a:t> </a:t>
            </a:r>
            <a:r>
              <a:rPr lang="en-US" sz="3400" dirty="0" err="1" smtClean="0"/>
              <a:t>satu</a:t>
            </a:r>
            <a:r>
              <a:rPr lang="en-US" sz="3400" dirty="0" smtClean="0"/>
              <a:t> </a:t>
            </a:r>
            <a:r>
              <a:rPr lang="en-US" sz="3400" dirty="0" err="1" smtClean="0"/>
              <a:t>keputusan</a:t>
            </a:r>
            <a:r>
              <a:rPr lang="en-US" sz="3400" dirty="0" smtClean="0"/>
              <a:t> yang </a:t>
            </a:r>
            <a:r>
              <a:rPr lang="en-US" sz="3400" dirty="0" err="1" smtClean="0"/>
              <a:t>menentukan</a:t>
            </a:r>
            <a:r>
              <a:rPr lang="en-US" sz="3400" dirty="0" smtClean="0"/>
              <a:t> </a:t>
            </a:r>
            <a:r>
              <a:rPr lang="en-US" sz="3400" dirty="0" err="1" smtClean="0"/>
              <a:t>efisiensi</a:t>
            </a:r>
            <a:r>
              <a:rPr lang="en-US" sz="3400" dirty="0" smtClean="0"/>
              <a:t> </a:t>
            </a:r>
            <a:r>
              <a:rPr lang="id-ID" sz="3400" dirty="0" smtClean="0"/>
              <a:t>berdampak pada </a:t>
            </a:r>
            <a:r>
              <a:rPr lang="en-US" sz="3400" dirty="0" err="1" smtClean="0"/>
              <a:t>kapasitas</a:t>
            </a:r>
            <a:r>
              <a:rPr lang="en-US" sz="3400" dirty="0" smtClean="0"/>
              <a:t>, proses, </a:t>
            </a:r>
            <a:r>
              <a:rPr lang="en-US" sz="3400" dirty="0" err="1" smtClean="0"/>
              <a:t>fleksibilitas</a:t>
            </a:r>
            <a:r>
              <a:rPr lang="en-US" sz="3400" dirty="0" smtClean="0"/>
              <a:t>, </a:t>
            </a:r>
            <a:r>
              <a:rPr lang="en-US" sz="3400" dirty="0" err="1" smtClean="0"/>
              <a:t>biaya</a:t>
            </a:r>
            <a:r>
              <a:rPr lang="en-US" sz="3400" dirty="0" smtClean="0"/>
              <a:t>, </a:t>
            </a:r>
            <a:r>
              <a:rPr lang="en-US" sz="3400" dirty="0" err="1" smtClean="0"/>
              <a:t>kualitas</a:t>
            </a:r>
            <a:r>
              <a:rPr lang="en-US" sz="3400" dirty="0" smtClean="0"/>
              <a:t> </a:t>
            </a:r>
            <a:r>
              <a:rPr lang="en-US" sz="3400" dirty="0" err="1" smtClean="0"/>
              <a:t>lingkungan</a:t>
            </a:r>
            <a:r>
              <a:rPr lang="en-US" sz="3400" dirty="0" smtClean="0"/>
              <a:t> </a:t>
            </a:r>
            <a:r>
              <a:rPr lang="en-US" sz="3400" dirty="0" err="1" smtClean="0"/>
              <a:t>kerja</a:t>
            </a:r>
            <a:r>
              <a:rPr lang="en-US" sz="3400" dirty="0" smtClean="0"/>
              <a:t>, </a:t>
            </a:r>
            <a:r>
              <a:rPr lang="en-US" sz="3400" dirty="0" err="1" smtClean="0"/>
              <a:t>kontak</a:t>
            </a:r>
            <a:r>
              <a:rPr lang="en-US" sz="3400" dirty="0" smtClean="0"/>
              <a:t> </a:t>
            </a:r>
            <a:r>
              <a:rPr lang="en-US" sz="3400" dirty="0" err="1" smtClean="0"/>
              <a:t>konsumen</a:t>
            </a:r>
            <a:r>
              <a:rPr lang="en-US" sz="3400" dirty="0" smtClean="0"/>
              <a:t> </a:t>
            </a:r>
            <a:r>
              <a:rPr lang="en-US" sz="3400" dirty="0" err="1" smtClean="0"/>
              <a:t>dan</a:t>
            </a:r>
            <a:r>
              <a:rPr lang="en-US" sz="3400" dirty="0" smtClean="0"/>
              <a:t> </a:t>
            </a:r>
            <a:r>
              <a:rPr lang="en-US" sz="3400" dirty="0" err="1" smtClean="0"/>
              <a:t>citra</a:t>
            </a:r>
            <a:r>
              <a:rPr lang="en-US" sz="3400" dirty="0" smtClean="0"/>
              <a:t> </a:t>
            </a:r>
            <a:r>
              <a:rPr lang="en-US" sz="3400" dirty="0" err="1" smtClean="0"/>
              <a:t>perusahaan</a:t>
            </a:r>
            <a:r>
              <a:rPr lang="en-US" sz="3400" dirty="0" smtClean="0"/>
              <a:t>. </a:t>
            </a:r>
            <a:endParaRPr lang="id-ID" sz="3400" dirty="0" smtClean="0"/>
          </a:p>
          <a:p>
            <a:pPr algn="just" eaLnBrk="1" fontAlgn="auto" hangingPunct="1">
              <a:spcAft>
                <a:spcPts val="0"/>
              </a:spcAft>
              <a:buFont typeface="Arial" pitchFamily="34" charset="0"/>
              <a:buChar char="•"/>
              <a:defRPr/>
            </a:pPr>
            <a:endParaRPr lang="id-ID" sz="3400" dirty="0"/>
          </a:p>
          <a:p>
            <a:pPr algn="just" eaLnBrk="1" fontAlgn="auto" hangingPunct="1">
              <a:spcAft>
                <a:spcPts val="0"/>
              </a:spcAft>
              <a:buFont typeface="Arial" pitchFamily="34" charset="0"/>
              <a:buChar char="•"/>
              <a:defRPr/>
            </a:pPr>
            <a:r>
              <a:rPr lang="id-ID" sz="3400" dirty="0"/>
              <a:t>L</a:t>
            </a:r>
            <a:r>
              <a:rPr lang="en-US" sz="3400" dirty="0" err="1" smtClean="0"/>
              <a:t>ayout</a:t>
            </a:r>
            <a:r>
              <a:rPr lang="en-US" sz="3400" dirty="0" smtClean="0"/>
              <a:t> </a:t>
            </a:r>
            <a:r>
              <a:rPr lang="id-ID" sz="3400" dirty="0" smtClean="0"/>
              <a:t>harus</a:t>
            </a:r>
            <a:r>
              <a:rPr lang="en-US" sz="3400" dirty="0" err="1" smtClean="0"/>
              <a:t>mempertimbangkan</a:t>
            </a:r>
            <a:r>
              <a:rPr lang="en-US" sz="3400" dirty="0" smtClean="0"/>
              <a:t> </a:t>
            </a:r>
            <a:r>
              <a:rPr lang="en-US" sz="3400" dirty="0" err="1" smtClean="0"/>
              <a:t>bagaimana</a:t>
            </a:r>
            <a:r>
              <a:rPr lang="en-US" sz="3400" dirty="0" smtClean="0"/>
              <a:t> </a:t>
            </a:r>
            <a:r>
              <a:rPr lang="en-US" sz="3400" dirty="0" err="1" smtClean="0"/>
              <a:t>cara</a:t>
            </a:r>
            <a:r>
              <a:rPr lang="en-US" sz="3400" dirty="0" smtClean="0"/>
              <a:t> </a:t>
            </a:r>
            <a:r>
              <a:rPr lang="en-US" sz="3400" dirty="0" err="1" smtClean="0"/>
              <a:t>mencapai</a:t>
            </a:r>
            <a:r>
              <a:rPr lang="en-US" sz="3400" dirty="0" smtClean="0"/>
              <a:t> :</a:t>
            </a:r>
          </a:p>
          <a:p>
            <a:pPr indent="3175" algn="just" eaLnBrk="1" fontAlgn="auto" hangingPunct="1">
              <a:spcAft>
                <a:spcPts val="0"/>
              </a:spcAft>
              <a:buFont typeface="Arial" pitchFamily="34" charset="0"/>
              <a:buNone/>
              <a:defRPr/>
            </a:pPr>
            <a:r>
              <a:rPr lang="en-US" sz="3400" dirty="0" smtClean="0"/>
              <a:t>1. </a:t>
            </a:r>
            <a:r>
              <a:rPr lang="en-US" sz="3400" dirty="0" err="1" smtClean="0"/>
              <a:t>Pemanfaatan</a:t>
            </a:r>
            <a:r>
              <a:rPr lang="en-US" sz="3400" dirty="0" smtClean="0"/>
              <a:t> </a:t>
            </a:r>
            <a:r>
              <a:rPr lang="en-US" sz="3400" dirty="0" err="1" smtClean="0"/>
              <a:t>lebih</a:t>
            </a:r>
            <a:r>
              <a:rPr lang="en-US" sz="3400" dirty="0" smtClean="0"/>
              <a:t> </a:t>
            </a:r>
            <a:r>
              <a:rPr lang="en-US" sz="3400" dirty="0" err="1" smtClean="0"/>
              <a:t>tinggi</a:t>
            </a:r>
            <a:r>
              <a:rPr lang="en-US" sz="3400" dirty="0" smtClean="0"/>
              <a:t> </a:t>
            </a:r>
            <a:r>
              <a:rPr lang="en-US" sz="3400" dirty="0" err="1" smtClean="0"/>
              <a:t>atas</a:t>
            </a:r>
            <a:r>
              <a:rPr lang="en-US" sz="3400" dirty="0" smtClean="0"/>
              <a:t> </a:t>
            </a:r>
            <a:r>
              <a:rPr lang="en-US" sz="3400" dirty="0" err="1" smtClean="0"/>
              <a:t>ruang</a:t>
            </a:r>
            <a:r>
              <a:rPr lang="en-US" sz="3400" dirty="0" smtClean="0"/>
              <a:t>, </a:t>
            </a:r>
            <a:r>
              <a:rPr lang="en-US" sz="3400" dirty="0" err="1" smtClean="0"/>
              <a:t>fasilitas</a:t>
            </a:r>
            <a:r>
              <a:rPr lang="en-US" sz="3400" dirty="0" smtClean="0"/>
              <a:t> </a:t>
            </a:r>
            <a:r>
              <a:rPr lang="en-US" sz="3400" dirty="0" err="1" smtClean="0"/>
              <a:t>dan</a:t>
            </a:r>
            <a:r>
              <a:rPr lang="en-US" sz="3400" dirty="0" smtClean="0"/>
              <a:t> </a:t>
            </a:r>
            <a:r>
              <a:rPr lang="en-US" sz="3400" dirty="0" err="1" smtClean="0"/>
              <a:t>tenaga</a:t>
            </a:r>
            <a:r>
              <a:rPr lang="en-US" sz="3400" dirty="0" smtClean="0"/>
              <a:t> </a:t>
            </a:r>
            <a:r>
              <a:rPr lang="en-US" sz="3400" dirty="0" err="1" smtClean="0"/>
              <a:t>kerja</a:t>
            </a:r>
            <a:r>
              <a:rPr lang="en-US" sz="3400" dirty="0" smtClean="0"/>
              <a:t>. </a:t>
            </a:r>
          </a:p>
          <a:p>
            <a:pPr indent="3175" algn="just" eaLnBrk="1" fontAlgn="auto" hangingPunct="1">
              <a:spcAft>
                <a:spcPts val="0"/>
              </a:spcAft>
              <a:buFont typeface="Arial" pitchFamily="34" charset="0"/>
              <a:buNone/>
              <a:defRPr/>
            </a:pPr>
            <a:r>
              <a:rPr lang="en-US" sz="3400" dirty="0" smtClean="0"/>
              <a:t>2. </a:t>
            </a:r>
            <a:r>
              <a:rPr lang="en-US" sz="3400" dirty="0" err="1" smtClean="0"/>
              <a:t>Perbaikan</a:t>
            </a:r>
            <a:r>
              <a:rPr lang="en-US" sz="3400" dirty="0" smtClean="0"/>
              <a:t> </a:t>
            </a:r>
            <a:r>
              <a:rPr lang="en-US" sz="3400" dirty="0" err="1" smtClean="0"/>
              <a:t>aliran</a:t>
            </a:r>
            <a:r>
              <a:rPr lang="en-US" sz="3400" dirty="0" smtClean="0"/>
              <a:t> </a:t>
            </a:r>
            <a:r>
              <a:rPr lang="en-US" sz="3400" dirty="0" err="1" smtClean="0"/>
              <a:t>informasi</a:t>
            </a:r>
            <a:r>
              <a:rPr lang="en-US" sz="3400" dirty="0" smtClean="0"/>
              <a:t>, </a:t>
            </a:r>
            <a:r>
              <a:rPr lang="en-US" sz="3400" dirty="0" err="1" smtClean="0"/>
              <a:t>barang</a:t>
            </a:r>
            <a:r>
              <a:rPr lang="en-US" sz="3400" dirty="0" smtClean="0"/>
              <a:t> </a:t>
            </a:r>
            <a:r>
              <a:rPr lang="en-US" sz="3400" dirty="0" err="1" smtClean="0"/>
              <a:t>atau</a:t>
            </a:r>
            <a:r>
              <a:rPr lang="en-US" sz="3400" dirty="0" smtClean="0"/>
              <a:t> </a:t>
            </a:r>
            <a:r>
              <a:rPr lang="en-US" sz="3400" dirty="0" err="1" smtClean="0"/>
              <a:t>tenaga</a:t>
            </a:r>
            <a:r>
              <a:rPr lang="en-US" sz="3400" dirty="0" smtClean="0"/>
              <a:t> </a:t>
            </a:r>
            <a:r>
              <a:rPr lang="en-US" sz="3400" dirty="0" err="1" smtClean="0"/>
              <a:t>kerja</a:t>
            </a:r>
            <a:r>
              <a:rPr lang="en-US" sz="3400" dirty="0" smtClean="0"/>
              <a:t>. </a:t>
            </a:r>
          </a:p>
          <a:p>
            <a:pPr indent="3175" algn="just" eaLnBrk="1" fontAlgn="auto" hangingPunct="1">
              <a:spcAft>
                <a:spcPts val="0"/>
              </a:spcAft>
              <a:buFont typeface="Arial" pitchFamily="34" charset="0"/>
              <a:buNone/>
              <a:defRPr/>
            </a:pPr>
            <a:r>
              <a:rPr lang="en-US" sz="3400" dirty="0" smtClean="0"/>
              <a:t>3. </a:t>
            </a:r>
            <a:r>
              <a:rPr lang="en-US" sz="3400" dirty="0" err="1" smtClean="0"/>
              <a:t>Meningkatkan</a:t>
            </a:r>
            <a:r>
              <a:rPr lang="en-US" sz="3400" dirty="0" smtClean="0"/>
              <a:t> moral </a:t>
            </a:r>
            <a:r>
              <a:rPr lang="en-US" sz="3400" dirty="0" err="1" smtClean="0"/>
              <a:t>kerja</a:t>
            </a:r>
            <a:r>
              <a:rPr lang="en-US" sz="3400" dirty="0" smtClean="0"/>
              <a:t> </a:t>
            </a:r>
            <a:r>
              <a:rPr lang="en-US" sz="3400" dirty="0" err="1" smtClean="0"/>
              <a:t>dan</a:t>
            </a:r>
            <a:r>
              <a:rPr lang="en-US" sz="3400" dirty="0" smtClean="0"/>
              <a:t> </a:t>
            </a:r>
            <a:r>
              <a:rPr lang="en-US" sz="3400" dirty="0" err="1" smtClean="0"/>
              <a:t>kondisi</a:t>
            </a:r>
            <a:r>
              <a:rPr lang="en-US" sz="3400" dirty="0" smtClean="0"/>
              <a:t> </a:t>
            </a:r>
            <a:r>
              <a:rPr lang="en-US" sz="3400" dirty="0" err="1" smtClean="0"/>
              <a:t>keamanan</a:t>
            </a:r>
            <a:r>
              <a:rPr lang="en-US" sz="3400" dirty="0" smtClean="0"/>
              <a:t> yang </a:t>
            </a:r>
            <a:r>
              <a:rPr lang="en-US" sz="3400" dirty="0" err="1" smtClean="0"/>
              <a:t>lebih</a:t>
            </a:r>
            <a:r>
              <a:rPr lang="en-US" sz="3400" dirty="0" smtClean="0"/>
              <a:t> </a:t>
            </a:r>
            <a:r>
              <a:rPr lang="en-US" sz="3400" dirty="0" err="1" smtClean="0"/>
              <a:t>baik</a:t>
            </a:r>
            <a:r>
              <a:rPr lang="en-US" sz="3400" dirty="0" smtClean="0"/>
              <a:t> </a:t>
            </a:r>
          </a:p>
          <a:p>
            <a:pPr indent="3175" algn="just" eaLnBrk="1" fontAlgn="auto" hangingPunct="1">
              <a:spcAft>
                <a:spcPts val="0"/>
              </a:spcAft>
              <a:buFont typeface="Arial" pitchFamily="34" charset="0"/>
              <a:buNone/>
              <a:defRPr/>
            </a:pPr>
            <a:r>
              <a:rPr lang="en-US" sz="3400" dirty="0" smtClean="0"/>
              <a:t>4. </a:t>
            </a:r>
            <a:r>
              <a:rPr lang="en-US" sz="3400" dirty="0" err="1" smtClean="0"/>
              <a:t>Meningkatkan</a:t>
            </a:r>
            <a:r>
              <a:rPr lang="en-US" sz="3400" dirty="0" smtClean="0"/>
              <a:t> </a:t>
            </a:r>
            <a:r>
              <a:rPr lang="en-US" sz="3400" dirty="0" err="1" smtClean="0"/>
              <a:t>interaksi</a:t>
            </a:r>
            <a:r>
              <a:rPr lang="en-US" sz="3400" dirty="0" smtClean="0"/>
              <a:t> </a:t>
            </a:r>
            <a:r>
              <a:rPr lang="en-US" sz="3400" dirty="0" err="1" smtClean="0"/>
              <a:t>perusahaan</a:t>
            </a:r>
            <a:r>
              <a:rPr lang="en-US" sz="3400" dirty="0" smtClean="0"/>
              <a:t> </a:t>
            </a:r>
            <a:r>
              <a:rPr lang="en-US" sz="3400" dirty="0" err="1" smtClean="0"/>
              <a:t>dengan</a:t>
            </a:r>
            <a:r>
              <a:rPr lang="en-US" sz="3400" dirty="0" smtClean="0"/>
              <a:t> </a:t>
            </a:r>
            <a:r>
              <a:rPr lang="en-US" sz="3400" dirty="0" err="1" smtClean="0"/>
              <a:t>konsumen</a:t>
            </a:r>
            <a:r>
              <a:rPr lang="en-US" sz="3400" dirty="0" smtClean="0"/>
              <a:t>. </a:t>
            </a:r>
          </a:p>
          <a:p>
            <a:pPr indent="3175" algn="just" eaLnBrk="1" fontAlgn="auto" hangingPunct="1">
              <a:spcAft>
                <a:spcPts val="0"/>
              </a:spcAft>
              <a:buFont typeface="Arial" pitchFamily="34" charset="0"/>
              <a:buNone/>
              <a:defRPr/>
            </a:pPr>
            <a:r>
              <a:rPr lang="en-US" sz="3400" dirty="0" smtClean="0"/>
              <a:t>5. </a:t>
            </a:r>
            <a:r>
              <a:rPr lang="en-US" sz="3400" dirty="0" err="1" smtClean="0"/>
              <a:t>Peningkatan</a:t>
            </a:r>
            <a:r>
              <a:rPr lang="en-US" sz="3400" dirty="0" smtClean="0"/>
              <a:t> </a:t>
            </a:r>
            <a:r>
              <a:rPr lang="en-US" sz="3400" dirty="0" err="1" smtClean="0"/>
              <a:t>fleksibilitas</a:t>
            </a:r>
            <a:r>
              <a:rPr lang="en-US" sz="3400" dirty="0" smtClean="0"/>
              <a:t>. </a:t>
            </a:r>
          </a:p>
          <a:p>
            <a:pPr algn="just" eaLnBrk="1" fontAlgn="auto" hangingPunct="1">
              <a:spcAft>
                <a:spcPts val="0"/>
              </a:spcAft>
              <a:buFont typeface="Arial" pitchFamily="34" charset="0"/>
              <a:buNone/>
              <a:defRPr/>
            </a:pPr>
            <a:endParaRPr lang="en-US" sz="1300" dirty="0" smtClean="0"/>
          </a:p>
        </p:txBody>
      </p:sp>
      <p:sp>
        <p:nvSpPr>
          <p:cNvPr id="4" name="Slide Number Placeholder 3"/>
          <p:cNvSpPr>
            <a:spLocks noGrp="1"/>
          </p:cNvSpPr>
          <p:nvPr>
            <p:ph type="sldNum" sz="quarter" idx="12"/>
          </p:nvPr>
        </p:nvSpPr>
        <p:spPr/>
        <p:txBody>
          <a:bodyPr/>
          <a:lstStyle/>
          <a:p>
            <a:pPr>
              <a:defRPr/>
            </a:pPr>
            <a:fld id="{B811E152-F362-41A5-8D46-706850B02FBF}" type="slidenum">
              <a:rPr lang="en-US"/>
              <a:pPr>
                <a:defRPr/>
              </a:pPr>
              <a:t>167</a:t>
            </a:fld>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563563"/>
          </a:xfrm>
        </p:spPr>
        <p:txBody>
          <a:bodyPr/>
          <a:lstStyle/>
          <a:p>
            <a:pPr algn="just" eaLnBrk="1" hangingPunct="1"/>
            <a:r>
              <a:rPr lang="en-US" sz="3600" b="1" smtClean="0">
                <a:solidFill>
                  <a:srgbClr val="00B050"/>
                </a:solidFill>
              </a:rPr>
              <a:t>B. TIPE LAYOUT </a:t>
            </a:r>
            <a:endParaRPr lang="en-US" sz="3600" smtClean="0">
              <a:solidFill>
                <a:srgbClr val="00B050"/>
              </a:solidFill>
            </a:endParaRPr>
          </a:p>
        </p:txBody>
      </p:sp>
      <p:sp>
        <p:nvSpPr>
          <p:cNvPr id="3" name="Content Placeholder 2"/>
          <p:cNvSpPr>
            <a:spLocks noGrp="1"/>
          </p:cNvSpPr>
          <p:nvPr>
            <p:ph idx="1"/>
          </p:nvPr>
        </p:nvSpPr>
        <p:spPr>
          <a:xfrm>
            <a:off x="457200" y="838200"/>
            <a:ext cx="8229600" cy="5287963"/>
          </a:xfrm>
        </p:spPr>
        <p:txBody>
          <a:bodyPr rtlCol="0">
            <a:normAutofit fontScale="25000" lnSpcReduction="20000"/>
          </a:bodyPr>
          <a:lstStyle/>
          <a:p>
            <a:pPr eaLnBrk="1" fontAlgn="auto" hangingPunct="1">
              <a:spcAft>
                <a:spcPts val="0"/>
              </a:spcAft>
              <a:buFont typeface="Arial" pitchFamily="34" charset="0"/>
              <a:buChar char="•"/>
              <a:defRPr/>
            </a:pPr>
            <a:endParaRPr lang="en-US" sz="3600" dirty="0" smtClean="0">
              <a:latin typeface="Arial" pitchFamily="34" charset="0"/>
              <a:cs typeface="Arial" pitchFamily="34" charset="0"/>
            </a:endParaRPr>
          </a:p>
          <a:p>
            <a:pPr eaLnBrk="1" fontAlgn="auto" hangingPunct="1">
              <a:spcAft>
                <a:spcPts val="0"/>
              </a:spcAft>
              <a:buFont typeface="Arial" pitchFamily="34" charset="0"/>
              <a:buChar char="•"/>
              <a:defRPr/>
            </a:pPr>
            <a:r>
              <a:rPr lang="en-US" sz="9600" dirty="0" err="1" smtClean="0">
                <a:latin typeface="Arial" pitchFamily="34" charset="0"/>
                <a:cs typeface="Arial" pitchFamily="34" charset="0"/>
              </a:rPr>
              <a:t>Ada</a:t>
            </a:r>
            <a:r>
              <a:rPr lang="en-US" sz="9600" dirty="0" smtClean="0">
                <a:latin typeface="Arial" pitchFamily="34" charset="0"/>
                <a:cs typeface="Arial" pitchFamily="34" charset="0"/>
              </a:rPr>
              <a:t> 6 (</a:t>
            </a:r>
            <a:r>
              <a:rPr lang="en-US" sz="9600" dirty="0" err="1" smtClean="0">
                <a:latin typeface="Arial" pitchFamily="34" charset="0"/>
                <a:cs typeface="Arial" pitchFamily="34" charset="0"/>
              </a:rPr>
              <a:t>enam</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pendekatan</a:t>
            </a:r>
            <a:r>
              <a:rPr lang="en-US" sz="9600" dirty="0" smtClean="0">
                <a:latin typeface="Arial" pitchFamily="34" charset="0"/>
                <a:cs typeface="Arial" pitchFamily="34" charset="0"/>
              </a:rPr>
              <a:t> layout , </a:t>
            </a:r>
            <a:r>
              <a:rPr lang="en-US" sz="9600" dirty="0" err="1" smtClean="0">
                <a:latin typeface="Arial" pitchFamily="34" charset="0"/>
                <a:cs typeface="Arial" pitchFamily="34" charset="0"/>
              </a:rPr>
              <a:t>yaitu</a:t>
            </a:r>
            <a:r>
              <a:rPr lang="en-US" sz="9600"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n-US" sz="9600" dirty="0" smtClean="0">
                <a:latin typeface="Arial" pitchFamily="34" charset="0"/>
                <a:cs typeface="Arial" pitchFamily="34" charset="0"/>
              </a:rPr>
              <a:t>1.</a:t>
            </a:r>
            <a:r>
              <a:rPr lang="id-ID" sz="9600" dirty="0" smtClean="0">
                <a:latin typeface="Arial" pitchFamily="34" charset="0"/>
                <a:cs typeface="Arial" pitchFamily="34" charset="0"/>
              </a:rPr>
              <a:t>	</a:t>
            </a:r>
            <a:r>
              <a:rPr lang="en-US" sz="9600" dirty="0" smtClean="0">
                <a:solidFill>
                  <a:srgbClr val="FF0000"/>
                </a:solidFill>
                <a:latin typeface="Arial" pitchFamily="34" charset="0"/>
                <a:cs typeface="Arial" pitchFamily="34" charset="0"/>
              </a:rPr>
              <a:t>Layout </a:t>
            </a:r>
            <a:r>
              <a:rPr lang="en-US" sz="9600" dirty="0" err="1" smtClean="0">
                <a:solidFill>
                  <a:srgbClr val="FF0000"/>
                </a:solidFill>
                <a:latin typeface="Arial" pitchFamily="34" charset="0"/>
                <a:cs typeface="Arial" pitchFamily="34" charset="0"/>
              </a:rPr>
              <a:t>dengan</a:t>
            </a:r>
            <a:r>
              <a:rPr lang="en-US" sz="9600" dirty="0" smtClean="0">
                <a:solidFill>
                  <a:srgbClr val="FF0000"/>
                </a:solidFill>
                <a:latin typeface="Arial" pitchFamily="34" charset="0"/>
                <a:cs typeface="Arial" pitchFamily="34" charset="0"/>
              </a:rPr>
              <a:t> </a:t>
            </a:r>
            <a:r>
              <a:rPr lang="en-US" sz="9600" dirty="0" err="1" smtClean="0">
                <a:solidFill>
                  <a:srgbClr val="FF0000"/>
                </a:solidFill>
                <a:latin typeface="Arial" pitchFamily="34" charset="0"/>
                <a:cs typeface="Arial" pitchFamily="34" charset="0"/>
              </a:rPr>
              <a:t>posisi</a:t>
            </a:r>
            <a:r>
              <a:rPr lang="en-US" sz="9600" dirty="0" smtClean="0">
                <a:solidFill>
                  <a:srgbClr val="FF0000"/>
                </a:solidFill>
                <a:latin typeface="Arial" pitchFamily="34" charset="0"/>
                <a:cs typeface="Arial" pitchFamily="34" charset="0"/>
              </a:rPr>
              <a:t> </a:t>
            </a:r>
            <a:r>
              <a:rPr lang="en-US" sz="9600" dirty="0" err="1" smtClean="0">
                <a:solidFill>
                  <a:srgbClr val="FF0000"/>
                </a:solidFill>
                <a:latin typeface="Arial" pitchFamily="34" charset="0"/>
                <a:cs typeface="Arial" pitchFamily="34" charset="0"/>
              </a:rPr>
              <a:t>tetap</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memerlukan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tempat</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luas</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seperti</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pembuatan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jalan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layang</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maupun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gedung</a:t>
            </a:r>
            <a:r>
              <a:rPr lang="en-US" sz="9600"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n-US" sz="9600" dirty="0" smtClean="0">
                <a:latin typeface="Arial" pitchFamily="34" charset="0"/>
                <a:cs typeface="Arial" pitchFamily="34" charset="0"/>
              </a:rPr>
              <a:t>2.</a:t>
            </a:r>
            <a:r>
              <a:rPr lang="id-ID" sz="9600" dirty="0" smtClean="0">
                <a:latin typeface="Arial" pitchFamily="34" charset="0"/>
                <a:cs typeface="Arial" pitchFamily="34" charset="0"/>
              </a:rPr>
              <a:t>	</a:t>
            </a:r>
            <a:r>
              <a:rPr lang="en-US" sz="9600" dirty="0" smtClean="0">
                <a:solidFill>
                  <a:srgbClr val="FF0000"/>
                </a:solidFill>
                <a:latin typeface="Arial" pitchFamily="34" charset="0"/>
                <a:cs typeface="Arial" pitchFamily="34" charset="0"/>
              </a:rPr>
              <a:t>Layout </a:t>
            </a:r>
            <a:r>
              <a:rPr lang="en-US" sz="9600" dirty="0" err="1" smtClean="0">
                <a:solidFill>
                  <a:srgbClr val="FF0000"/>
                </a:solidFill>
                <a:latin typeface="Arial" pitchFamily="34" charset="0"/>
                <a:cs typeface="Arial" pitchFamily="34" charset="0"/>
              </a:rPr>
              <a:t>berorientasi</a:t>
            </a:r>
            <a:r>
              <a:rPr lang="en-US" sz="9600" dirty="0" smtClean="0">
                <a:solidFill>
                  <a:srgbClr val="FF0000"/>
                </a:solidFill>
                <a:latin typeface="Arial" pitchFamily="34" charset="0"/>
                <a:cs typeface="Arial" pitchFamily="34" charset="0"/>
              </a:rPr>
              <a:t> </a:t>
            </a:r>
            <a:r>
              <a:rPr lang="en-US" sz="9600" dirty="0" err="1" smtClean="0">
                <a:solidFill>
                  <a:srgbClr val="FF0000"/>
                </a:solidFill>
                <a:latin typeface="Arial" pitchFamily="34" charset="0"/>
                <a:cs typeface="Arial" pitchFamily="34" charset="0"/>
              </a:rPr>
              <a:t>pada</a:t>
            </a:r>
            <a:r>
              <a:rPr lang="en-US" sz="9600" dirty="0" smtClean="0">
                <a:solidFill>
                  <a:srgbClr val="FF0000"/>
                </a:solidFill>
                <a:latin typeface="Arial" pitchFamily="34" charset="0"/>
                <a:cs typeface="Arial" pitchFamily="34" charset="0"/>
              </a:rPr>
              <a:t> proses</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produksi</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dengan</a:t>
            </a:r>
            <a:r>
              <a:rPr lang="en-US" sz="9600" dirty="0" smtClean="0">
                <a:latin typeface="Arial" pitchFamily="34" charset="0"/>
                <a:cs typeface="Arial" pitchFamily="34" charset="0"/>
              </a:rPr>
              <a:t> volume </a:t>
            </a:r>
            <a:r>
              <a:rPr lang="en-US" sz="9600" dirty="0" err="1" smtClean="0">
                <a:latin typeface="Arial" pitchFamily="34" charset="0"/>
                <a:cs typeface="Arial" pitchFamily="34" charset="0"/>
              </a:rPr>
              <a:t>rendah</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dan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variasi</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tinggi</a:t>
            </a:r>
            <a:r>
              <a:rPr lang="en-US" sz="9600" dirty="0" smtClean="0">
                <a:latin typeface="Arial" pitchFamily="34" charset="0"/>
                <a:cs typeface="Arial" pitchFamily="34" charset="0"/>
              </a:rPr>
              <a:t> “</a:t>
            </a:r>
            <a:r>
              <a:rPr lang="en-US" sz="9600" i="1" dirty="0" smtClean="0">
                <a:latin typeface="Arial" pitchFamily="34" charset="0"/>
                <a:cs typeface="Arial" pitchFamily="34" charset="0"/>
              </a:rPr>
              <a:t>job shop</a:t>
            </a:r>
            <a:r>
              <a:rPr lang="en-US" sz="9600"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n-US" sz="9600" dirty="0" smtClean="0">
                <a:latin typeface="Arial" pitchFamily="34" charset="0"/>
                <a:cs typeface="Arial" pitchFamily="34" charset="0"/>
              </a:rPr>
              <a:t>3.</a:t>
            </a:r>
            <a:r>
              <a:rPr lang="id-ID" sz="9600" dirty="0">
                <a:solidFill>
                  <a:srgbClr val="FF0000"/>
                </a:solidFill>
                <a:latin typeface="Arial" pitchFamily="34" charset="0"/>
                <a:cs typeface="Arial" pitchFamily="34" charset="0"/>
              </a:rPr>
              <a:t>	</a:t>
            </a:r>
            <a:r>
              <a:rPr lang="en-US" sz="9600" dirty="0" smtClean="0">
                <a:solidFill>
                  <a:srgbClr val="FF0000"/>
                </a:solidFill>
                <a:latin typeface="Arial" pitchFamily="34" charset="0"/>
                <a:cs typeface="Arial" pitchFamily="34" charset="0"/>
              </a:rPr>
              <a:t>Layout </a:t>
            </a:r>
            <a:r>
              <a:rPr lang="en-US" sz="9600" dirty="0" err="1" smtClean="0">
                <a:solidFill>
                  <a:srgbClr val="FF0000"/>
                </a:solidFill>
                <a:latin typeface="Arial" pitchFamily="34" charset="0"/>
                <a:cs typeface="Arial" pitchFamily="34" charset="0"/>
              </a:rPr>
              <a:t>perkantoran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bagaimana</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menempatkan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tenaga</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kerja</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peralatan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kantor</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dan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ruangan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kantor</a:t>
            </a:r>
            <a:r>
              <a:rPr lang="en-US" sz="9600" dirty="0" smtClean="0">
                <a:latin typeface="Arial" pitchFamily="34" charset="0"/>
                <a:cs typeface="Arial" pitchFamily="34" charset="0"/>
              </a:rPr>
              <a:t> yang </a:t>
            </a:r>
            <a:r>
              <a:rPr lang="en-US" sz="9600" dirty="0" err="1" smtClean="0">
                <a:latin typeface="Arial" pitchFamily="34" charset="0"/>
                <a:cs typeface="Arial" pitchFamily="34" charset="0"/>
              </a:rPr>
              <a:t>melancarkan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aliran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informasi</a:t>
            </a:r>
            <a:r>
              <a:rPr lang="en-US" sz="9600"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n-US" sz="9600" dirty="0" smtClean="0">
                <a:latin typeface="Arial" pitchFamily="34" charset="0"/>
                <a:cs typeface="Arial" pitchFamily="34" charset="0"/>
              </a:rPr>
              <a:t>4. </a:t>
            </a:r>
            <a:r>
              <a:rPr lang="en-US" sz="9600" dirty="0" err="1" smtClean="0">
                <a:solidFill>
                  <a:srgbClr val="FF0000"/>
                </a:solidFill>
                <a:latin typeface="Arial" pitchFamily="34" charset="0"/>
                <a:cs typeface="Arial" pitchFamily="34" charset="0"/>
              </a:rPr>
              <a:t>Ritel</a:t>
            </a:r>
            <a:r>
              <a:rPr lang="en-US" sz="9600" dirty="0" smtClean="0">
                <a:solidFill>
                  <a:srgbClr val="FF0000"/>
                </a:solidFill>
                <a:latin typeface="Arial" pitchFamily="34" charset="0"/>
                <a:cs typeface="Arial" pitchFamily="34" charset="0"/>
              </a:rPr>
              <a:t> layout,</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penempatan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rak</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dan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pemberian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tanggapan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atas</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perilaku</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konsumen</a:t>
            </a:r>
            <a:r>
              <a:rPr lang="en-US" sz="9600"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n-US" sz="9600" dirty="0" smtClean="0">
                <a:latin typeface="Arial" pitchFamily="34" charset="0"/>
                <a:cs typeface="Arial" pitchFamily="34" charset="0"/>
              </a:rPr>
              <a:t>5. </a:t>
            </a:r>
            <a:r>
              <a:rPr lang="en-US" sz="9600" dirty="0" smtClean="0">
                <a:solidFill>
                  <a:srgbClr val="FF0000"/>
                </a:solidFill>
                <a:latin typeface="Arial" pitchFamily="34" charset="0"/>
                <a:cs typeface="Arial" pitchFamily="34" charset="0"/>
              </a:rPr>
              <a:t>Layout </a:t>
            </a:r>
            <a:r>
              <a:rPr lang="en-US" sz="9600" dirty="0" err="1" smtClean="0">
                <a:solidFill>
                  <a:srgbClr val="FF0000"/>
                </a:solidFill>
                <a:latin typeface="Arial" pitchFamily="34" charset="0"/>
                <a:cs typeface="Arial" pitchFamily="34" charset="0"/>
              </a:rPr>
              <a:t>gudang</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mengefisienkan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ruang</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penyimpanan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dan</a:t>
            </a:r>
            <a:r>
              <a:rPr lang="en-US" sz="9600" dirty="0" smtClean="0">
                <a:latin typeface="Arial" pitchFamily="34" charset="0"/>
                <a:cs typeface="Arial" pitchFamily="34" charset="0"/>
              </a:rPr>
              <a:t> system </a:t>
            </a:r>
            <a:r>
              <a:rPr lang="en-US" sz="9600" dirty="0" err="1" smtClean="0">
                <a:latin typeface="Arial" pitchFamily="34" charset="0"/>
                <a:cs typeface="Arial" pitchFamily="34" charset="0"/>
              </a:rPr>
              <a:t>penanganan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bahan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dengan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memperhatikan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kelebihan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dan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kekurangannya</a:t>
            </a:r>
            <a:r>
              <a:rPr lang="en-US" sz="9600"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n-US" sz="9600" dirty="0" smtClean="0">
                <a:latin typeface="Arial" pitchFamily="34" charset="0"/>
                <a:cs typeface="Arial" pitchFamily="34" charset="0"/>
              </a:rPr>
              <a:t>6</a:t>
            </a:r>
            <a:r>
              <a:rPr lang="en-US" sz="9600" dirty="0" smtClean="0">
                <a:solidFill>
                  <a:srgbClr val="FF0000"/>
                </a:solidFill>
                <a:latin typeface="Arial" pitchFamily="34" charset="0"/>
                <a:cs typeface="Arial" pitchFamily="34" charset="0"/>
              </a:rPr>
              <a:t>. Layout </a:t>
            </a:r>
            <a:r>
              <a:rPr lang="en-US" sz="9600" dirty="0" err="1" smtClean="0">
                <a:solidFill>
                  <a:srgbClr val="FF0000"/>
                </a:solidFill>
                <a:latin typeface="Arial" pitchFamily="34" charset="0"/>
                <a:cs typeface="Arial" pitchFamily="34" charset="0"/>
              </a:rPr>
              <a:t>berorientasi</a:t>
            </a:r>
            <a:r>
              <a:rPr lang="en-US" sz="9600" dirty="0" smtClean="0">
                <a:solidFill>
                  <a:srgbClr val="FF0000"/>
                </a:solidFill>
                <a:latin typeface="Arial" pitchFamily="34" charset="0"/>
                <a:cs typeface="Arial" pitchFamily="34" charset="0"/>
              </a:rPr>
              <a:t> </a:t>
            </a:r>
            <a:r>
              <a:rPr lang="en-US" sz="9600" dirty="0" err="1" smtClean="0">
                <a:solidFill>
                  <a:srgbClr val="FF0000"/>
                </a:solidFill>
                <a:latin typeface="Arial" pitchFamily="34" charset="0"/>
                <a:cs typeface="Arial" pitchFamily="34" charset="0"/>
              </a:rPr>
              <a:t>produk</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pemanfaatan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tenaga</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kerja</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mesin</a:t>
            </a:r>
            <a:r>
              <a:rPr lang="en-US" sz="9600" dirty="0" smtClean="0">
                <a:latin typeface="Arial" pitchFamily="34" charset="0"/>
                <a:cs typeface="Arial" pitchFamily="34" charset="0"/>
              </a:rPr>
              <a:t> yang </a:t>
            </a:r>
            <a:r>
              <a:rPr lang="en-US" sz="9600" dirty="0" err="1" smtClean="0">
                <a:latin typeface="Arial" pitchFamily="34" charset="0"/>
                <a:cs typeface="Arial" pitchFamily="34" charset="0"/>
              </a:rPr>
              <a:t>terbaik</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dalam</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produksi</a:t>
            </a:r>
            <a:r>
              <a:rPr lang="en-US" sz="9600" dirty="0" smtClean="0">
                <a:latin typeface="Arial" pitchFamily="34" charset="0"/>
                <a:cs typeface="Arial" pitchFamily="34" charset="0"/>
              </a:rPr>
              <a:t> yang </a:t>
            </a:r>
            <a:r>
              <a:rPr lang="en-US" sz="9600" dirty="0" err="1" smtClean="0">
                <a:latin typeface="Arial" pitchFamily="34" charset="0"/>
                <a:cs typeface="Arial" pitchFamily="34" charset="0"/>
              </a:rPr>
              <a:t>kontinyu</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atau</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berulang</a:t>
            </a:r>
            <a:r>
              <a:rPr lang="en-US" sz="9600" dirty="0" smtClean="0">
                <a:latin typeface="Arial" pitchFamily="34" charset="0"/>
                <a:cs typeface="Arial" pitchFamily="34" charset="0"/>
              </a:rPr>
              <a:t>. </a:t>
            </a:r>
          </a:p>
          <a:p>
            <a:pPr algn="just" eaLnBrk="1" fontAlgn="auto" hangingPunct="1">
              <a:spcAft>
                <a:spcPts val="0"/>
              </a:spcAft>
              <a:buFont typeface="Arial" pitchFamily="34" charset="0"/>
              <a:buNone/>
              <a:defRPr/>
            </a:pPr>
            <a:endParaRPr lang="en-US" sz="96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743403FF-604B-4BB0-BBE7-D3CA19300478}" type="slidenum">
              <a:rPr lang="en-US"/>
              <a:pPr>
                <a:defRPr/>
              </a:pPr>
              <a:t>168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calcmode="lin" valueType="num">
                                      <p:cBhvr additive="base">
                                        <p:cTn id="3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229600" cy="4525963"/>
          </a:xfrm>
        </p:spPr>
        <p:txBody>
          <a:bodyPr/>
          <a:lstStyle/>
          <a:p>
            <a:pPr marL="0" indent="0" algn="just" eaLnBrk="1" fontAlgn="auto" hangingPunct="1">
              <a:spcAft>
                <a:spcPts val="0"/>
              </a:spcAft>
              <a:buFont typeface="Arial" charset="0"/>
              <a:buNone/>
              <a:defRPr/>
            </a:pPr>
            <a:r>
              <a:rPr lang="id-ID" dirty="0" smtClean="0">
                <a:solidFill>
                  <a:srgbClr val="00B050"/>
                </a:solidFill>
                <a:latin typeface="Arial" pitchFamily="34" charset="0"/>
                <a:cs typeface="Arial" pitchFamily="34" charset="0"/>
              </a:rPr>
              <a:t>L</a:t>
            </a:r>
            <a:r>
              <a:rPr lang="en-US" dirty="0" err="1" smtClean="0">
                <a:solidFill>
                  <a:srgbClr val="00B050"/>
                </a:solidFill>
                <a:latin typeface="Arial" pitchFamily="34" charset="0"/>
                <a:cs typeface="Arial" pitchFamily="34" charset="0"/>
              </a:rPr>
              <a:t>ayout</a:t>
            </a:r>
            <a:r>
              <a:rPr lang="en-US" dirty="0" smtClean="0">
                <a:solidFill>
                  <a:srgbClr val="00B050"/>
                </a:solidFill>
                <a:latin typeface="Arial" pitchFamily="34" charset="0"/>
                <a:cs typeface="Arial" pitchFamily="34" charset="0"/>
              </a:rPr>
              <a:t> </a:t>
            </a:r>
            <a:r>
              <a:rPr lang="en-US" dirty="0">
                <a:solidFill>
                  <a:srgbClr val="00B050"/>
                </a:solidFill>
                <a:latin typeface="Arial" pitchFamily="34" charset="0"/>
                <a:cs typeface="Arial" pitchFamily="34" charset="0"/>
              </a:rPr>
              <a:t>yang </a:t>
            </a:r>
            <a:r>
              <a:rPr lang="en-US" dirty="0" err="1">
                <a:solidFill>
                  <a:srgbClr val="00B050"/>
                </a:solidFill>
                <a:latin typeface="Arial" pitchFamily="34" charset="0"/>
                <a:cs typeface="Arial" pitchFamily="34" charset="0"/>
              </a:rPr>
              <a:t>efektif</a:t>
            </a:r>
            <a:r>
              <a:rPr lang="en-US" dirty="0">
                <a:solidFill>
                  <a:srgbClr val="00B050"/>
                </a:solidFill>
                <a:latin typeface="Arial" pitchFamily="34" charset="0"/>
                <a:cs typeface="Arial" pitchFamily="34" charset="0"/>
              </a:rPr>
              <a:t> </a:t>
            </a:r>
            <a:r>
              <a:rPr lang="en-US" dirty="0" err="1" smtClean="0">
                <a:solidFill>
                  <a:srgbClr val="00B050"/>
                </a:solidFill>
                <a:latin typeface="Arial" pitchFamily="34" charset="0"/>
                <a:cs typeface="Arial" pitchFamily="34" charset="0"/>
              </a:rPr>
              <a:t>adalah</a:t>
            </a:r>
            <a:r>
              <a:rPr lang="en-US" dirty="0">
                <a:solidFill>
                  <a:srgbClr val="00B050"/>
                </a:solidFill>
                <a:latin typeface="Arial" pitchFamily="34" charset="0"/>
                <a:cs typeface="Arial" pitchFamily="34" charset="0"/>
              </a:rPr>
              <a:t>: </a:t>
            </a:r>
          </a:p>
          <a:p>
            <a:pPr eaLnBrk="1" fontAlgn="auto" hangingPunct="1">
              <a:spcAft>
                <a:spcPts val="0"/>
              </a:spcAft>
              <a:buFont typeface="Arial" pitchFamily="34" charset="0"/>
              <a:buNone/>
              <a:defRPr/>
            </a:pPr>
            <a:r>
              <a:rPr lang="en-US" dirty="0">
                <a:latin typeface="Arial" pitchFamily="34" charset="0"/>
                <a:cs typeface="Arial" pitchFamily="34" charset="0"/>
              </a:rPr>
              <a:t>1. </a:t>
            </a:r>
            <a:r>
              <a:rPr lang="en-US" dirty="0" err="1">
                <a:latin typeface="Arial" pitchFamily="34" charset="0"/>
                <a:cs typeface="Arial" pitchFamily="34" charset="0"/>
              </a:rPr>
              <a:t>Peralatan</a:t>
            </a:r>
            <a:r>
              <a:rPr lang="en-US" dirty="0">
                <a:latin typeface="Arial" pitchFamily="34" charset="0"/>
                <a:cs typeface="Arial" pitchFamily="34" charset="0"/>
              </a:rPr>
              <a:t> </a:t>
            </a:r>
            <a:r>
              <a:rPr lang="en-US" dirty="0" err="1">
                <a:latin typeface="Arial" pitchFamily="34" charset="0"/>
                <a:cs typeface="Arial" pitchFamily="34" charset="0"/>
              </a:rPr>
              <a:t>penanganan</a:t>
            </a:r>
            <a:r>
              <a:rPr lang="en-US" dirty="0">
                <a:latin typeface="Arial" pitchFamily="34" charset="0"/>
                <a:cs typeface="Arial" pitchFamily="34" charset="0"/>
              </a:rPr>
              <a:t> </a:t>
            </a:r>
            <a:r>
              <a:rPr lang="en-US" dirty="0" err="1">
                <a:latin typeface="Arial" pitchFamily="34" charset="0"/>
                <a:cs typeface="Arial" pitchFamily="34" charset="0"/>
              </a:rPr>
              <a:t>bahan</a:t>
            </a:r>
            <a:r>
              <a:rPr lang="en-US" dirty="0">
                <a:latin typeface="Arial" pitchFamily="34" charset="0"/>
                <a:cs typeface="Arial" pitchFamily="34" charset="0"/>
              </a:rPr>
              <a:t> </a:t>
            </a:r>
          </a:p>
          <a:p>
            <a:pPr eaLnBrk="1" fontAlgn="auto" hangingPunct="1">
              <a:spcAft>
                <a:spcPts val="0"/>
              </a:spcAft>
              <a:buFont typeface="Arial" pitchFamily="34" charset="0"/>
              <a:buNone/>
              <a:defRPr/>
            </a:pPr>
            <a:r>
              <a:rPr lang="en-US" dirty="0">
                <a:latin typeface="Arial" pitchFamily="34" charset="0"/>
                <a:cs typeface="Arial" pitchFamily="34" charset="0"/>
              </a:rPr>
              <a:t>2. </a:t>
            </a:r>
            <a:r>
              <a:rPr lang="en-US" dirty="0" err="1">
                <a:latin typeface="Arial" pitchFamily="34" charset="0"/>
                <a:cs typeface="Arial" pitchFamily="34" charset="0"/>
              </a:rPr>
              <a:t>Kapasitas</a:t>
            </a:r>
            <a:r>
              <a:rPr lang="en-US" dirty="0">
                <a:latin typeface="Arial" pitchFamily="34" charset="0"/>
                <a:cs typeface="Arial" pitchFamily="34" charset="0"/>
              </a:rPr>
              <a:t> </a:t>
            </a:r>
            <a:r>
              <a:rPr lang="en-US" dirty="0" err="1">
                <a:latin typeface="Arial" pitchFamily="34" charset="0"/>
                <a:cs typeface="Arial" pitchFamily="34" charset="0"/>
              </a:rPr>
              <a:t>dan</a:t>
            </a:r>
            <a:r>
              <a:rPr lang="en-US" dirty="0">
                <a:latin typeface="Arial" pitchFamily="34" charset="0"/>
                <a:cs typeface="Arial" pitchFamily="34" charset="0"/>
              </a:rPr>
              <a:t> </a:t>
            </a:r>
            <a:r>
              <a:rPr lang="en-US" dirty="0" err="1">
                <a:latin typeface="Arial" pitchFamily="34" charset="0"/>
                <a:cs typeface="Arial" pitchFamily="34" charset="0"/>
              </a:rPr>
              <a:t>persyaratan</a:t>
            </a:r>
            <a:r>
              <a:rPr lang="en-US" dirty="0">
                <a:latin typeface="Arial" pitchFamily="34" charset="0"/>
                <a:cs typeface="Arial" pitchFamily="34" charset="0"/>
              </a:rPr>
              <a:t> </a:t>
            </a:r>
            <a:r>
              <a:rPr lang="en-US" dirty="0" err="1">
                <a:latin typeface="Arial" pitchFamily="34" charset="0"/>
                <a:cs typeface="Arial" pitchFamily="34" charset="0"/>
              </a:rPr>
              <a:t>luas</a:t>
            </a:r>
            <a:r>
              <a:rPr lang="en-US" dirty="0">
                <a:latin typeface="Arial" pitchFamily="34" charset="0"/>
                <a:cs typeface="Arial" pitchFamily="34" charset="0"/>
              </a:rPr>
              <a:t> </a:t>
            </a:r>
            <a:r>
              <a:rPr lang="en-US" dirty="0" err="1">
                <a:latin typeface="Arial" pitchFamily="34" charset="0"/>
                <a:cs typeface="Arial" pitchFamily="34" charset="0"/>
              </a:rPr>
              <a:t>ruangan</a:t>
            </a:r>
            <a:r>
              <a:rPr lang="en-US" dirty="0">
                <a:latin typeface="Arial" pitchFamily="34" charset="0"/>
                <a:cs typeface="Arial" pitchFamily="34" charset="0"/>
              </a:rPr>
              <a:t> </a:t>
            </a:r>
          </a:p>
          <a:p>
            <a:pPr eaLnBrk="1" fontAlgn="auto" hangingPunct="1">
              <a:spcAft>
                <a:spcPts val="0"/>
              </a:spcAft>
              <a:buFont typeface="Arial" pitchFamily="34" charset="0"/>
              <a:buNone/>
              <a:defRPr/>
            </a:pPr>
            <a:r>
              <a:rPr lang="en-US" dirty="0">
                <a:latin typeface="Arial" pitchFamily="34" charset="0"/>
                <a:cs typeface="Arial" pitchFamily="34" charset="0"/>
              </a:rPr>
              <a:t>3. </a:t>
            </a:r>
            <a:r>
              <a:rPr lang="en-US" dirty="0" err="1">
                <a:latin typeface="Arial" pitchFamily="34" charset="0"/>
                <a:cs typeface="Arial" pitchFamily="34" charset="0"/>
              </a:rPr>
              <a:t>Lingkungan</a:t>
            </a:r>
            <a:r>
              <a:rPr lang="en-US" dirty="0">
                <a:latin typeface="Arial" pitchFamily="34" charset="0"/>
                <a:cs typeface="Arial" pitchFamily="34" charset="0"/>
              </a:rPr>
              <a:t> </a:t>
            </a:r>
            <a:r>
              <a:rPr lang="en-US" dirty="0" err="1">
                <a:latin typeface="Arial" pitchFamily="34" charset="0"/>
                <a:cs typeface="Arial" pitchFamily="34" charset="0"/>
              </a:rPr>
              <a:t>hidup</a:t>
            </a:r>
            <a:r>
              <a:rPr lang="en-US" dirty="0">
                <a:latin typeface="Arial" pitchFamily="34" charset="0"/>
                <a:cs typeface="Arial" pitchFamily="34" charset="0"/>
              </a:rPr>
              <a:t> </a:t>
            </a:r>
            <a:r>
              <a:rPr lang="en-US" dirty="0" err="1">
                <a:latin typeface="Arial" pitchFamily="34" charset="0"/>
                <a:cs typeface="Arial" pitchFamily="34" charset="0"/>
              </a:rPr>
              <a:t>dan</a:t>
            </a:r>
            <a:r>
              <a:rPr lang="en-US" dirty="0">
                <a:latin typeface="Arial" pitchFamily="34" charset="0"/>
                <a:cs typeface="Arial" pitchFamily="34" charset="0"/>
              </a:rPr>
              <a:t> </a:t>
            </a:r>
            <a:r>
              <a:rPr lang="en-US" dirty="0" err="1">
                <a:latin typeface="Arial" pitchFamily="34" charset="0"/>
                <a:cs typeface="Arial" pitchFamily="34" charset="0"/>
              </a:rPr>
              <a:t>estetika</a:t>
            </a:r>
            <a:r>
              <a:rPr lang="en-US" dirty="0">
                <a:latin typeface="Arial" pitchFamily="34" charset="0"/>
                <a:cs typeface="Arial" pitchFamily="34" charset="0"/>
              </a:rPr>
              <a:t> </a:t>
            </a:r>
          </a:p>
          <a:p>
            <a:pPr eaLnBrk="1" fontAlgn="auto" hangingPunct="1">
              <a:spcAft>
                <a:spcPts val="0"/>
              </a:spcAft>
              <a:buFont typeface="Arial" pitchFamily="34" charset="0"/>
              <a:buNone/>
              <a:defRPr/>
            </a:pPr>
            <a:r>
              <a:rPr lang="en-US" dirty="0">
                <a:latin typeface="Arial" pitchFamily="34" charset="0"/>
                <a:cs typeface="Arial" pitchFamily="34" charset="0"/>
              </a:rPr>
              <a:t>4. </a:t>
            </a:r>
            <a:r>
              <a:rPr lang="en-US" dirty="0" err="1">
                <a:latin typeface="Arial" pitchFamily="34" charset="0"/>
                <a:cs typeface="Arial" pitchFamily="34" charset="0"/>
              </a:rPr>
              <a:t>Aliran</a:t>
            </a:r>
            <a:r>
              <a:rPr lang="en-US" dirty="0">
                <a:latin typeface="Arial" pitchFamily="34" charset="0"/>
                <a:cs typeface="Arial" pitchFamily="34" charset="0"/>
              </a:rPr>
              <a:t> </a:t>
            </a:r>
            <a:r>
              <a:rPr lang="en-US" dirty="0" err="1">
                <a:latin typeface="Arial" pitchFamily="34" charset="0"/>
                <a:cs typeface="Arial" pitchFamily="34" charset="0"/>
              </a:rPr>
              <a:t>informasi</a:t>
            </a:r>
            <a:r>
              <a:rPr lang="en-US" dirty="0">
                <a:latin typeface="Arial" pitchFamily="34" charset="0"/>
                <a:cs typeface="Arial" pitchFamily="34" charset="0"/>
              </a:rPr>
              <a:t> </a:t>
            </a:r>
          </a:p>
          <a:p>
            <a:pPr eaLnBrk="1" fontAlgn="auto" hangingPunct="1">
              <a:spcAft>
                <a:spcPts val="0"/>
              </a:spcAft>
              <a:buFont typeface="Arial" pitchFamily="34" charset="0"/>
              <a:buNone/>
              <a:defRPr/>
            </a:pPr>
            <a:r>
              <a:rPr lang="en-US" dirty="0">
                <a:latin typeface="Arial" pitchFamily="34" charset="0"/>
                <a:cs typeface="Arial" pitchFamily="34" charset="0"/>
              </a:rPr>
              <a:t>5. </a:t>
            </a:r>
            <a:r>
              <a:rPr lang="en-US" dirty="0" err="1">
                <a:latin typeface="Arial" pitchFamily="34" charset="0"/>
                <a:cs typeface="Arial" pitchFamily="34" charset="0"/>
              </a:rPr>
              <a:t>Biaya</a:t>
            </a:r>
            <a:r>
              <a:rPr lang="en-US" dirty="0">
                <a:latin typeface="Arial" pitchFamily="34" charset="0"/>
                <a:cs typeface="Arial" pitchFamily="34" charset="0"/>
              </a:rPr>
              <a:t> </a:t>
            </a:r>
            <a:r>
              <a:rPr lang="en-US" dirty="0" err="1">
                <a:latin typeface="Arial" pitchFamily="34" charset="0"/>
                <a:cs typeface="Arial" pitchFamily="34" charset="0"/>
              </a:rPr>
              <a:t>perpindahan</a:t>
            </a:r>
            <a:r>
              <a:rPr lang="en-US" dirty="0">
                <a:latin typeface="Arial" pitchFamily="34" charset="0"/>
                <a:cs typeface="Arial" pitchFamily="34" charset="0"/>
              </a:rPr>
              <a:t> </a:t>
            </a:r>
            <a:r>
              <a:rPr lang="en-US" dirty="0" err="1">
                <a:latin typeface="Arial" pitchFamily="34" charset="0"/>
                <a:cs typeface="Arial" pitchFamily="34" charset="0"/>
              </a:rPr>
              <a:t>antar</a:t>
            </a:r>
            <a:r>
              <a:rPr lang="en-US" dirty="0">
                <a:latin typeface="Arial" pitchFamily="34" charset="0"/>
                <a:cs typeface="Arial" pitchFamily="34" charset="0"/>
              </a:rPr>
              <a:t> </a:t>
            </a:r>
            <a:r>
              <a:rPr lang="en-US" dirty="0" err="1">
                <a:latin typeface="Arial" pitchFamily="34" charset="0"/>
                <a:cs typeface="Arial" pitchFamily="34" charset="0"/>
              </a:rPr>
              <a:t>wilayah</a:t>
            </a:r>
            <a:r>
              <a:rPr lang="en-US" dirty="0">
                <a:latin typeface="Arial" pitchFamily="34" charset="0"/>
                <a:cs typeface="Arial" pitchFamily="34" charset="0"/>
              </a:rPr>
              <a:t> </a:t>
            </a:r>
            <a:r>
              <a:rPr lang="en-US" dirty="0" err="1">
                <a:latin typeface="Arial" pitchFamily="34" charset="0"/>
                <a:cs typeface="Arial" pitchFamily="34" charset="0"/>
              </a:rPr>
              <a:t>kerja</a:t>
            </a:r>
            <a:r>
              <a:rPr lang="en-US" dirty="0">
                <a:latin typeface="Arial" pitchFamily="34" charset="0"/>
                <a:cs typeface="Arial" pitchFamily="34" charset="0"/>
              </a:rPr>
              <a:t> yang </a:t>
            </a:r>
            <a:r>
              <a:rPr lang="en-US" dirty="0" err="1">
                <a:latin typeface="Arial" pitchFamily="34" charset="0"/>
                <a:cs typeface="Arial" pitchFamily="34" charset="0"/>
              </a:rPr>
              <a:t>berbeda</a:t>
            </a:r>
            <a:r>
              <a:rPr lang="en-US" dirty="0">
                <a:latin typeface="Arial" pitchFamily="34" charset="0"/>
                <a:cs typeface="Arial" pitchFamily="34" charset="0"/>
              </a:rPr>
              <a:t> </a:t>
            </a:r>
          </a:p>
          <a:p>
            <a:pPr eaLnBrk="1" fontAlgn="auto" hangingPunct="1">
              <a:spcAft>
                <a:spcPts val="0"/>
              </a:spcAft>
              <a:buFont typeface="Arial" pitchFamily="34" charset="0"/>
              <a:buChar char="•"/>
              <a:defRPr/>
            </a:pPr>
            <a:endParaRPr lang="en-US" dirty="0"/>
          </a:p>
          <a:p>
            <a:pPr>
              <a:defRPr/>
            </a:pPr>
            <a:endParaRPr lang="id-ID" dirty="0"/>
          </a:p>
        </p:txBody>
      </p:sp>
      <p:sp>
        <p:nvSpPr>
          <p:cNvPr id="4" name="Slide Number Placeholder 3"/>
          <p:cNvSpPr>
            <a:spLocks noGrp="1"/>
          </p:cNvSpPr>
          <p:nvPr>
            <p:ph type="sldNum" sz="quarter" idx="12"/>
          </p:nvPr>
        </p:nvSpPr>
        <p:spPr/>
        <p:txBody>
          <a:bodyPr/>
          <a:lstStyle/>
          <a:p>
            <a:pPr>
              <a:defRPr/>
            </a:pPr>
            <a:fld id="{DBEE126E-3BBD-4D4D-AD1D-E70273425EC5}" type="slidenum">
              <a:rPr lang="en-US" smtClean="0"/>
              <a:pPr>
                <a:defRPr/>
              </a:pPr>
              <a:t>169</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ChangeArrowheads="1"/>
          </p:cNvSpPr>
          <p:nvPr/>
        </p:nvSpPr>
        <p:spPr bwMode="auto">
          <a:xfrm>
            <a:off x="609600" y="609600"/>
            <a:ext cx="7772400" cy="396875"/>
          </a:xfrm>
          <a:prstGeom prst="rect">
            <a:avLst/>
          </a:prstGeom>
          <a:noFill/>
          <a:ln w="9525">
            <a:noFill/>
            <a:miter lim="800000"/>
            <a:headEnd/>
            <a:tailEnd/>
          </a:ln>
        </p:spPr>
        <p:txBody>
          <a:bodyPr anchor="ctr">
            <a:spAutoFit/>
          </a:bodyPr>
          <a:lstStyle/>
          <a:p>
            <a:pPr algn="ctr" eaLnBrk="1" hangingPunct="1"/>
            <a:r>
              <a:rPr lang="sv-SE" sz="2000" b="1">
                <a:solidFill>
                  <a:srgbClr val="000000"/>
                </a:solidFill>
                <a:cs typeface="Times New Roman" pitchFamily="18" charset="0"/>
              </a:rPr>
              <a:t>Tantangan Produktifitas </a:t>
            </a:r>
            <a:endParaRPr lang="sv-SE" sz="1800"/>
          </a:p>
        </p:txBody>
      </p:sp>
      <p:sp>
        <p:nvSpPr>
          <p:cNvPr id="60419" name="Rectangle 3"/>
          <p:cNvSpPr>
            <a:spLocks noChangeArrowheads="1"/>
          </p:cNvSpPr>
          <p:nvPr/>
        </p:nvSpPr>
        <p:spPr bwMode="auto">
          <a:xfrm>
            <a:off x="609600" y="1066800"/>
            <a:ext cx="4286250" cy="366713"/>
          </a:xfrm>
          <a:prstGeom prst="rect">
            <a:avLst/>
          </a:prstGeom>
          <a:noFill/>
          <a:ln w="9525">
            <a:noFill/>
            <a:miter lim="800000"/>
            <a:headEnd/>
            <a:tailEnd/>
          </a:ln>
        </p:spPr>
        <p:txBody>
          <a:bodyPr>
            <a:spAutoFit/>
          </a:bodyPr>
          <a:lstStyle/>
          <a:p>
            <a:pPr algn="ctr" eaLnBrk="1" hangingPunct="1"/>
            <a:r>
              <a:rPr lang="en-US" sz="1800" b="1">
                <a:solidFill>
                  <a:srgbClr val="000000"/>
                </a:solidFill>
                <a:cs typeface="Times New Roman" pitchFamily="18" charset="0"/>
              </a:rPr>
              <a:t>Tabel 2.1 Perbedaan Barang dan Jasa</a:t>
            </a:r>
            <a:endParaRPr lang="en-US" sz="3200"/>
          </a:p>
        </p:txBody>
      </p:sp>
      <p:graphicFrame>
        <p:nvGraphicFramePr>
          <p:cNvPr id="11287" name="Group 23"/>
          <p:cNvGraphicFramePr>
            <a:graphicFrameLocks noGrp="1"/>
          </p:cNvGraphicFramePr>
          <p:nvPr/>
        </p:nvGraphicFramePr>
        <p:xfrm>
          <a:off x="609600" y="1600200"/>
          <a:ext cx="7696200" cy="3322638"/>
        </p:xfrm>
        <a:graphic>
          <a:graphicData uri="http://schemas.openxmlformats.org/drawingml/2006/table">
            <a:tbl>
              <a:tblPr/>
              <a:tblGrid>
                <a:gridCol w="34290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304829">
                <a:tc>
                  <a:txBody>
                    <a:bodyPr/>
                    <a:lstStyle/>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800" b="1" i="0" u="none" strike="noStrike" cap="none" normalizeH="0" baseline="0" smtClean="0">
                          <a:ln>
                            <a:noFill/>
                          </a:ln>
                          <a:solidFill>
                            <a:srgbClr val="000000"/>
                          </a:solidFill>
                          <a:effectLst/>
                          <a:latin typeface="Arial" charset="0"/>
                          <a:cs typeface="Times New Roman" pitchFamily="18" charset="0"/>
                        </a:rPr>
                        <a:t>Karakteristik Barang	</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800" b="1" i="0" u="none" strike="noStrike" cap="none" normalizeH="0" baseline="0" smtClean="0">
                          <a:ln>
                            <a:noFill/>
                          </a:ln>
                          <a:solidFill>
                            <a:srgbClr val="000000"/>
                          </a:solidFill>
                          <a:effectLst/>
                          <a:latin typeface="Arial" charset="0"/>
                          <a:cs typeface="Times New Roman" pitchFamily="18" charset="0"/>
                        </a:rPr>
                        <a:t>Karakteristik Jasa</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17809">
                <a:tc>
                  <a:txBody>
                    <a:bodyPr/>
                    <a:lstStyle/>
                    <a:p>
                      <a:pPr marL="533400" marR="0" lvl="0" indent="-53340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 Dapat dijual lagi 	</a:t>
                      </a:r>
                    </a:p>
                    <a:p>
                      <a:pPr marL="533400" marR="0" lvl="0" indent="-53340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 Dapat disimpan 		</a:t>
                      </a:r>
                      <a:endParaRPr kumimoji="0" lang="en-US" sz="1800" b="0" i="0" u="none" strike="noStrike" cap="none" normalizeH="0" baseline="0" smtClean="0">
                        <a:ln>
                          <a:noFill/>
                        </a:ln>
                        <a:solidFill>
                          <a:schemeClr val="tx1"/>
                        </a:solidFill>
                        <a:effectLst/>
                        <a:latin typeface="Arial" charset="0"/>
                        <a:cs typeface="Times New Roman" pitchFamily="18" charset="0"/>
                      </a:endParaRPr>
                    </a:p>
                    <a:p>
                      <a:pPr marL="533400" marR="0" lvl="0" indent="-53340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 Kualitas dapat diukur 	</a:t>
                      </a:r>
                      <a:endParaRPr kumimoji="0" lang="en-US" sz="1800" b="0" i="0" u="none" strike="noStrike" cap="none" normalizeH="0" baseline="0" smtClean="0">
                        <a:ln>
                          <a:noFill/>
                        </a:ln>
                        <a:solidFill>
                          <a:schemeClr val="tx1"/>
                        </a:solidFill>
                        <a:effectLst/>
                        <a:latin typeface="Arial" charset="0"/>
                        <a:cs typeface="Times New Roman" pitchFamily="18" charset="0"/>
                      </a:endParaRPr>
                    </a:p>
                    <a:p>
                      <a:pPr marL="533400" marR="0" lvl="0" indent="-53340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 Penjualan terpisah dengan </a:t>
                      </a:r>
                    </a:p>
                    <a:p>
                      <a:pPr marL="533400" marR="0" lvl="0" indent="-53340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  produksi 	 </a:t>
                      </a:r>
                      <a:endParaRPr kumimoji="0" lang="en-US" sz="1800" b="0" i="0" u="none" strike="noStrike" cap="none" normalizeH="0" baseline="0" smtClean="0">
                        <a:ln>
                          <a:noFill/>
                        </a:ln>
                        <a:solidFill>
                          <a:schemeClr val="tx1"/>
                        </a:solidFill>
                        <a:effectLst/>
                        <a:latin typeface="Arial" charset="0"/>
                        <a:cs typeface="Times New Roman" pitchFamily="18" charset="0"/>
                      </a:endParaRPr>
                    </a:p>
                    <a:p>
                      <a:pPr marL="533400" marR="0" lvl="0" indent="-53340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 Dapat dipindahkan 	 </a:t>
                      </a:r>
                      <a:endParaRPr kumimoji="0" lang="en-US" sz="1800" b="0" i="0" u="none" strike="noStrike" cap="none" normalizeH="0" baseline="0" smtClean="0">
                        <a:ln>
                          <a:noFill/>
                        </a:ln>
                        <a:solidFill>
                          <a:schemeClr val="tx1"/>
                        </a:solidFill>
                        <a:effectLst/>
                        <a:latin typeface="Arial" charset="0"/>
                        <a:cs typeface="Times New Roman" pitchFamily="18" charset="0"/>
                      </a:endParaRPr>
                    </a:p>
                    <a:p>
                      <a:pPr marL="533400" marR="0" lvl="0" indent="-53340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 Lokasi sangat mempengaruhi </a:t>
                      </a:r>
                    </a:p>
                    <a:p>
                      <a:pPr marL="533400" marR="0" lvl="0" indent="-53340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  biaya 	 </a:t>
                      </a:r>
                      <a:endParaRPr kumimoji="0" lang="en-US" sz="1800" b="0" i="0" u="none" strike="noStrike" cap="none" normalizeH="0" baseline="0" smtClean="0">
                        <a:ln>
                          <a:noFill/>
                        </a:ln>
                        <a:solidFill>
                          <a:schemeClr val="tx1"/>
                        </a:solidFill>
                        <a:effectLst/>
                        <a:latin typeface="Arial" charset="0"/>
                        <a:cs typeface="Times New Roman" pitchFamily="18" charset="0"/>
                      </a:endParaRPr>
                    </a:p>
                    <a:p>
                      <a:pPr marL="533400" marR="0" lvl="0" indent="-53340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 Mudah diotomatisasi 	</a:t>
                      </a:r>
                      <a:endParaRPr kumimoji="0" lang="en-US" sz="1800" b="0" i="0" u="none" strike="noStrike" cap="none" normalizeH="0" baseline="0" smtClean="0">
                        <a:ln>
                          <a:noFill/>
                        </a:ln>
                        <a:solidFill>
                          <a:schemeClr val="tx1"/>
                        </a:solidFill>
                        <a:effectLst/>
                        <a:latin typeface="Arial" charset="0"/>
                        <a:cs typeface="Times New Roman" pitchFamily="18" charset="0"/>
                      </a:endParaRPr>
                    </a:p>
                    <a:p>
                      <a:pPr marL="533400" marR="0" lvl="0" indent="-53340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 Pendapatan dari produk nyata 		 </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Tidak bisa dijual lagi </a:t>
                      </a:r>
                      <a:endParaRPr kumimoji="0" lang="en-US" sz="18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Tidak dapat disimpan </a:t>
                      </a:r>
                      <a:endParaRPr kumimoji="0" lang="en-US" sz="18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Kualitas sulit diukur </a:t>
                      </a:r>
                      <a:endParaRPr kumimoji="0" lang="en-US" sz="18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Penjualan sebagai bagian jasa</a:t>
                      </a:r>
                      <a:endParaRPr kumimoji="0" lang="en-US" sz="18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endParaRPr kumimoji="0" lang="en-US" sz="1800" b="0" i="0" u="none" strike="noStrike" cap="none" normalizeH="0" baseline="0" smtClean="0">
                        <a:ln>
                          <a:noFill/>
                        </a:ln>
                        <a:solidFill>
                          <a:srgbClr val="000000"/>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Pemindahan pada tenaganya </a:t>
                      </a:r>
                      <a:endParaRPr kumimoji="0" lang="en-US" sz="18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Lokasi penting untuk interaksi dengan konsumen</a:t>
                      </a:r>
                      <a:endParaRPr kumimoji="0" lang="en-US" sz="18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fi-FI" sz="1800" b="0" i="0" u="none" strike="noStrike" cap="none" normalizeH="0" baseline="0" smtClean="0">
                          <a:ln>
                            <a:noFill/>
                          </a:ln>
                          <a:solidFill>
                            <a:srgbClr val="000000"/>
                          </a:solidFill>
                          <a:effectLst/>
                          <a:latin typeface="Arial" charset="0"/>
                          <a:cs typeface="Times New Roman" pitchFamily="18" charset="0"/>
                        </a:rPr>
                        <a:t>Sulit diotomatisasi </a:t>
                      </a:r>
                      <a:endParaRPr kumimoji="0" lang="en-US" sz="18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fi-FI" sz="1800" b="0" i="0" u="none" strike="noStrike" cap="none" normalizeH="0" baseline="0" smtClean="0">
                          <a:ln>
                            <a:noFill/>
                          </a:ln>
                          <a:solidFill>
                            <a:srgbClr val="000000"/>
                          </a:solidFill>
                          <a:effectLst/>
                          <a:latin typeface="Arial" charset="0"/>
                          <a:cs typeface="Times New Roman" pitchFamily="18" charset="0"/>
                        </a:rPr>
                        <a:t>Pendapatan dari pelayanan</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Slide Number Placeholder 5"/>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94597585-6AFB-4E8F-B568-2F57E676F39A}" type="slidenum">
              <a:rPr lang="en-US" sz="1200">
                <a:solidFill>
                  <a:schemeClr val="tx1">
                    <a:tint val="75000"/>
                  </a:schemeClr>
                </a:solidFill>
                <a:latin typeface="+mn-lt"/>
              </a:rPr>
              <a:pPr fontAlgn="auto">
                <a:spcBef>
                  <a:spcPts val="0"/>
                </a:spcBef>
                <a:spcAft>
                  <a:spcPts val="0"/>
                </a:spcAft>
                <a:defRPr/>
              </a:pPr>
              <a:t>17</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1"/>
          <p:cNvSpPr>
            <a:spLocks noGrp="1"/>
          </p:cNvSpPr>
          <p:nvPr>
            <p:ph type="title"/>
          </p:nvPr>
        </p:nvSpPr>
        <p:spPr>
          <a:xfrm>
            <a:off x="457200" y="457200"/>
            <a:ext cx="8229600" cy="563563"/>
          </a:xfrm>
        </p:spPr>
        <p:txBody>
          <a:bodyPr/>
          <a:lstStyle/>
          <a:p>
            <a:pPr eaLnBrk="1" hangingPunct="1"/>
            <a:r>
              <a:rPr lang="en-US" sz="3600" b="1" smtClean="0">
                <a:solidFill>
                  <a:srgbClr val="00B050"/>
                </a:solidFill>
              </a:rPr>
              <a:t>C. LAYOUT POSISI TETAP </a:t>
            </a:r>
            <a:r>
              <a:rPr lang="id-ID" sz="3600" b="1" smtClean="0">
                <a:solidFill>
                  <a:srgbClr val="00B050"/>
                </a:solidFill>
              </a:rPr>
              <a:t/>
            </a:r>
            <a:br>
              <a:rPr lang="id-ID" sz="3600" b="1" smtClean="0">
                <a:solidFill>
                  <a:srgbClr val="00B050"/>
                </a:solidFill>
              </a:rPr>
            </a:br>
            <a:r>
              <a:rPr lang="en-US" sz="3600" b="1" i="1" smtClean="0">
                <a:solidFill>
                  <a:srgbClr val="00B050"/>
                </a:solidFill>
              </a:rPr>
              <a:t>(FIXED POSITION LAYOUT) </a:t>
            </a:r>
            <a:endParaRPr lang="en-US" sz="3600" smtClean="0">
              <a:solidFill>
                <a:srgbClr val="00B050"/>
              </a:solidFill>
            </a:endParaRPr>
          </a:p>
        </p:txBody>
      </p:sp>
      <p:sp>
        <p:nvSpPr>
          <p:cNvPr id="3" name="Content Placeholder 2"/>
          <p:cNvSpPr>
            <a:spLocks noGrp="1"/>
          </p:cNvSpPr>
          <p:nvPr>
            <p:ph idx="1"/>
          </p:nvPr>
        </p:nvSpPr>
        <p:spPr>
          <a:xfrm>
            <a:off x="533400" y="1493838"/>
            <a:ext cx="8229600" cy="4449762"/>
          </a:xfrm>
        </p:spPr>
        <p:txBody>
          <a:bodyPr rtlCol="0">
            <a:normAutofit/>
          </a:bodyPr>
          <a:lstStyle/>
          <a:p>
            <a:pPr algn="just" eaLnBrk="1" fontAlgn="auto" hangingPunct="1">
              <a:spcAft>
                <a:spcPts val="0"/>
              </a:spcAft>
              <a:buFont typeface="Arial" pitchFamily="34" charset="0"/>
              <a:buChar char="•"/>
              <a:defRPr/>
            </a:pPr>
            <a:r>
              <a:rPr lang="en-US" dirty="0" err="1" smtClean="0"/>
              <a:t>Masalah</a:t>
            </a:r>
            <a:r>
              <a:rPr lang="en-US" dirty="0" smtClean="0"/>
              <a:t> yang </a:t>
            </a:r>
            <a:r>
              <a:rPr lang="en-US" dirty="0" err="1" smtClean="0"/>
              <a:t>dihadapi</a:t>
            </a:r>
            <a:r>
              <a:rPr lang="en-US" dirty="0" smtClean="0"/>
              <a:t> </a:t>
            </a:r>
            <a:r>
              <a:rPr lang="en-US" dirty="0" err="1" smtClean="0"/>
              <a:t>dalam</a:t>
            </a:r>
            <a:r>
              <a:rPr lang="en-US" dirty="0" smtClean="0"/>
              <a:t> layout </a:t>
            </a:r>
            <a:r>
              <a:rPr lang="en-US" dirty="0" err="1" smtClean="0"/>
              <a:t>posisi</a:t>
            </a:r>
            <a:r>
              <a:rPr lang="en-US" dirty="0" smtClean="0"/>
              <a:t> </a:t>
            </a:r>
            <a:r>
              <a:rPr lang="en-US" dirty="0" err="1" smtClean="0"/>
              <a:t>tetap</a:t>
            </a:r>
            <a:r>
              <a:rPr lang="en-US" dirty="0" smtClean="0"/>
              <a:t> </a:t>
            </a:r>
            <a:r>
              <a:rPr lang="en-US" dirty="0" err="1" smtClean="0"/>
              <a:t>adalah</a:t>
            </a:r>
            <a:r>
              <a:rPr lang="en-US" dirty="0" smtClean="0"/>
              <a:t> </a:t>
            </a:r>
            <a:r>
              <a:rPr lang="en-US" dirty="0" err="1" smtClean="0"/>
              <a:t>bagaimana</a:t>
            </a:r>
            <a:r>
              <a:rPr lang="en-US" dirty="0" smtClean="0"/>
              <a:t> </a:t>
            </a:r>
            <a:r>
              <a:rPr lang="en-US" dirty="0" err="1" smtClean="0"/>
              <a:t>mengatasi</a:t>
            </a:r>
            <a:r>
              <a:rPr lang="en-US" dirty="0" smtClean="0"/>
              <a:t> </a:t>
            </a:r>
            <a:r>
              <a:rPr lang="en-US" dirty="0" err="1" smtClean="0"/>
              <a:t>kebutuhan</a:t>
            </a:r>
            <a:r>
              <a:rPr lang="en-US" dirty="0" smtClean="0"/>
              <a:t> layout </a:t>
            </a:r>
            <a:r>
              <a:rPr lang="en-US" dirty="0" err="1" smtClean="0"/>
              <a:t>proyek</a:t>
            </a:r>
            <a:r>
              <a:rPr lang="en-US" dirty="0" smtClean="0"/>
              <a:t> yang </a:t>
            </a:r>
            <a:r>
              <a:rPr lang="en-US" dirty="0" err="1" smtClean="0"/>
              <a:t>tidak</a:t>
            </a:r>
            <a:r>
              <a:rPr lang="en-US" dirty="0" smtClean="0"/>
              <a:t> </a:t>
            </a:r>
            <a:r>
              <a:rPr lang="en-US" dirty="0" err="1" smtClean="0"/>
              <a:t>berpindah</a:t>
            </a:r>
            <a:r>
              <a:rPr lang="en-US" dirty="0" smtClean="0"/>
              <a:t> </a:t>
            </a:r>
            <a:r>
              <a:rPr lang="en-US" dirty="0" err="1" smtClean="0"/>
              <a:t>atau</a:t>
            </a:r>
            <a:r>
              <a:rPr lang="en-US" dirty="0" smtClean="0"/>
              <a:t> </a:t>
            </a:r>
            <a:r>
              <a:rPr lang="en-US" dirty="0" err="1" smtClean="0"/>
              <a:t>proyek</a:t>
            </a:r>
            <a:r>
              <a:rPr lang="en-US" dirty="0" smtClean="0"/>
              <a:t> yang </a:t>
            </a:r>
            <a:r>
              <a:rPr lang="en-US" dirty="0" err="1" smtClean="0"/>
              <a:t>menyita</a:t>
            </a:r>
            <a:r>
              <a:rPr lang="en-US" dirty="0" smtClean="0"/>
              <a:t> </a:t>
            </a:r>
            <a:r>
              <a:rPr lang="en-US" dirty="0" err="1" smtClean="0"/>
              <a:t>tempat</a:t>
            </a:r>
            <a:r>
              <a:rPr lang="en-US" dirty="0" smtClean="0"/>
              <a:t> yang </a:t>
            </a:r>
            <a:r>
              <a:rPr lang="en-US" dirty="0" err="1" smtClean="0"/>
              <a:t>luas</a:t>
            </a:r>
            <a:r>
              <a:rPr lang="en-US" dirty="0" smtClean="0"/>
              <a:t> (</a:t>
            </a:r>
            <a:r>
              <a:rPr lang="en-US" dirty="0" err="1" smtClean="0"/>
              <a:t>seperti</a:t>
            </a:r>
            <a:r>
              <a:rPr lang="en-US" dirty="0" smtClean="0"/>
              <a:t> </a:t>
            </a:r>
            <a:r>
              <a:rPr lang="en-US" dirty="0" err="1" smtClean="0"/>
              <a:t>pembuatan</a:t>
            </a:r>
            <a:r>
              <a:rPr lang="en-US" dirty="0" smtClean="0"/>
              <a:t> </a:t>
            </a:r>
            <a:r>
              <a:rPr lang="en-US" dirty="0" err="1" smtClean="0"/>
              <a:t>jalan</a:t>
            </a:r>
            <a:r>
              <a:rPr lang="en-US" dirty="0" smtClean="0"/>
              <a:t> </a:t>
            </a:r>
            <a:r>
              <a:rPr lang="en-US" dirty="0" err="1" smtClean="0"/>
              <a:t>layang</a:t>
            </a:r>
            <a:r>
              <a:rPr lang="en-US" dirty="0" smtClean="0"/>
              <a:t>, </a:t>
            </a:r>
            <a:r>
              <a:rPr lang="en-US" dirty="0" err="1" smtClean="0"/>
              <a:t>gedung</a:t>
            </a:r>
            <a:r>
              <a:rPr lang="en-US" dirty="0" smtClean="0"/>
              <a:t>). </a:t>
            </a:r>
          </a:p>
          <a:p>
            <a:pPr algn="just" eaLnBrk="1" fontAlgn="auto" hangingPunct="1">
              <a:spcAft>
                <a:spcPts val="0"/>
              </a:spcAft>
              <a:buFont typeface="Arial" pitchFamily="34" charset="0"/>
              <a:buChar char="•"/>
              <a:defRPr/>
            </a:pPr>
            <a:r>
              <a:rPr lang="en-US" dirty="0" err="1" smtClean="0"/>
              <a:t>Teknik</a:t>
            </a:r>
            <a:r>
              <a:rPr lang="en-US" dirty="0" smtClean="0"/>
              <a:t> layout </a:t>
            </a:r>
            <a:r>
              <a:rPr lang="en-US" dirty="0" err="1" smtClean="0"/>
              <a:t>posisi</a:t>
            </a:r>
            <a:r>
              <a:rPr lang="en-US" dirty="0" smtClean="0"/>
              <a:t> </a:t>
            </a:r>
            <a:r>
              <a:rPr lang="en-US" dirty="0" err="1" smtClean="0"/>
              <a:t>tetap</a:t>
            </a:r>
            <a:r>
              <a:rPr lang="en-US" dirty="0" smtClean="0"/>
              <a:t> </a:t>
            </a:r>
            <a:r>
              <a:rPr lang="en-US" dirty="0" err="1" smtClean="0"/>
              <a:t>tidak</a:t>
            </a:r>
            <a:r>
              <a:rPr lang="en-US" dirty="0" smtClean="0"/>
              <a:t> </a:t>
            </a:r>
            <a:r>
              <a:rPr lang="en-US" dirty="0" err="1" smtClean="0"/>
              <a:t>dikembangkan</a:t>
            </a:r>
            <a:r>
              <a:rPr lang="en-US" dirty="0" smtClean="0"/>
              <a:t> </a:t>
            </a:r>
            <a:r>
              <a:rPr lang="en-US" dirty="0" err="1" smtClean="0"/>
              <a:t>dengan</a:t>
            </a:r>
            <a:r>
              <a:rPr lang="en-US" dirty="0" smtClean="0"/>
              <a:t> </a:t>
            </a:r>
            <a:r>
              <a:rPr lang="en-US" dirty="0" err="1" smtClean="0"/>
              <a:t>baik</a:t>
            </a:r>
            <a:r>
              <a:rPr lang="en-US" dirty="0" smtClean="0"/>
              <a:t> </a:t>
            </a:r>
            <a:r>
              <a:rPr lang="en-US" dirty="0" err="1" smtClean="0"/>
              <a:t>dan</a:t>
            </a:r>
            <a:r>
              <a:rPr lang="en-US" dirty="0" smtClean="0"/>
              <a:t> </a:t>
            </a:r>
            <a:r>
              <a:rPr lang="en-US" dirty="0" err="1" smtClean="0"/>
              <a:t>kerumitannya</a:t>
            </a:r>
            <a:r>
              <a:rPr lang="en-US" dirty="0" smtClean="0"/>
              <a:t> </a:t>
            </a:r>
            <a:r>
              <a:rPr lang="en-US" dirty="0" err="1" smtClean="0"/>
              <a:t>bertambah</a:t>
            </a:r>
            <a:r>
              <a:rPr lang="en-US" dirty="0" smtClean="0"/>
              <a:t> </a:t>
            </a:r>
            <a:r>
              <a:rPr lang="en-US" dirty="0" err="1" smtClean="0"/>
              <a:t>disebabkan</a:t>
            </a:r>
            <a:r>
              <a:rPr lang="en-US" dirty="0" smtClean="0"/>
              <a:t> </a:t>
            </a:r>
            <a:r>
              <a:rPr lang="en-US" dirty="0" err="1" smtClean="0"/>
              <a:t>oleh</a:t>
            </a:r>
            <a:r>
              <a:rPr lang="en-US" dirty="0" smtClean="0"/>
              <a:t> 3 </a:t>
            </a:r>
            <a:r>
              <a:rPr lang="en-US" dirty="0" err="1" smtClean="0"/>
              <a:t>faktor</a:t>
            </a:r>
            <a:r>
              <a:rPr lang="en-US" dirty="0" smtClean="0"/>
              <a:t> </a:t>
            </a:r>
            <a:r>
              <a:rPr lang="en-US" dirty="0" err="1" smtClean="0"/>
              <a:t>yaitu</a:t>
            </a:r>
            <a:r>
              <a:rPr lang="en-US" dirty="0" smtClean="0"/>
              <a:t>: </a:t>
            </a:r>
          </a:p>
          <a:p>
            <a:pPr marL="0" indent="0" eaLnBrk="1" fontAlgn="auto" hangingPunct="1">
              <a:spcAft>
                <a:spcPts val="0"/>
              </a:spcAft>
              <a:buFont typeface="Arial" charset="0"/>
              <a:buNone/>
              <a:defRPr/>
            </a:pPr>
            <a:endParaRPr lang="en-US" dirty="0" smtClean="0"/>
          </a:p>
        </p:txBody>
      </p:sp>
      <p:sp>
        <p:nvSpPr>
          <p:cNvPr id="4" name="Slide Number Placeholder 3"/>
          <p:cNvSpPr>
            <a:spLocks noGrp="1"/>
          </p:cNvSpPr>
          <p:nvPr>
            <p:ph type="sldNum" sz="quarter" idx="12"/>
          </p:nvPr>
        </p:nvSpPr>
        <p:spPr/>
        <p:txBody>
          <a:bodyPr/>
          <a:lstStyle/>
          <a:p>
            <a:pPr>
              <a:defRPr/>
            </a:pPr>
            <a:fld id="{A5D9DA4C-860E-4AC5-961B-45FF92E0AEEF}" type="slidenum">
              <a:rPr lang="en-US"/>
              <a:pPr>
                <a:defRPr/>
              </a:pPr>
              <a:t>170</a:t>
            </a:fld>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525963"/>
          </a:xfrm>
        </p:spPr>
        <p:txBody>
          <a:bodyPr/>
          <a:lstStyle/>
          <a:p>
            <a:pPr marL="514350" indent="-514350" eaLnBrk="1" fontAlgn="auto" hangingPunct="1">
              <a:spcAft>
                <a:spcPts val="0"/>
              </a:spcAft>
              <a:buFont typeface="Arial" pitchFamily="34" charset="0"/>
              <a:buAutoNum type="arabicPeriod"/>
              <a:defRPr/>
            </a:pPr>
            <a:r>
              <a:rPr lang="en-US" dirty="0" err="1"/>
              <a:t>Tempatnya</a:t>
            </a:r>
            <a:r>
              <a:rPr lang="en-US" dirty="0"/>
              <a:t> yang </a:t>
            </a:r>
            <a:r>
              <a:rPr lang="en-US" dirty="0" err="1"/>
              <a:t>terbatas</a:t>
            </a:r>
            <a:r>
              <a:rPr lang="en-US" dirty="0"/>
              <a:t> </a:t>
            </a:r>
            <a:endParaRPr lang="id-ID" dirty="0"/>
          </a:p>
          <a:p>
            <a:pPr marL="514350" indent="-514350" eaLnBrk="1" fontAlgn="auto" hangingPunct="1">
              <a:spcAft>
                <a:spcPts val="0"/>
              </a:spcAft>
              <a:buFont typeface="Arial" pitchFamily="34" charset="0"/>
              <a:buAutoNum type="arabicPeriod"/>
              <a:defRPr/>
            </a:pPr>
            <a:r>
              <a:rPr lang="en-US" dirty="0" err="1"/>
              <a:t>Setiap</a:t>
            </a:r>
            <a:r>
              <a:rPr lang="en-US" dirty="0"/>
              <a:t> </a:t>
            </a:r>
            <a:r>
              <a:rPr lang="en-US" dirty="0" err="1"/>
              <a:t>tahapan</a:t>
            </a:r>
            <a:r>
              <a:rPr lang="en-US" dirty="0"/>
              <a:t> </a:t>
            </a:r>
            <a:r>
              <a:rPr lang="en-US" dirty="0" err="1"/>
              <a:t>berbeda</a:t>
            </a:r>
            <a:r>
              <a:rPr lang="en-US" dirty="0"/>
              <a:t> </a:t>
            </a:r>
            <a:r>
              <a:rPr lang="en-US" dirty="0" err="1"/>
              <a:t>pada</a:t>
            </a:r>
            <a:r>
              <a:rPr lang="en-US" dirty="0"/>
              <a:t> proses </a:t>
            </a:r>
            <a:r>
              <a:rPr lang="en-US" dirty="0" err="1"/>
              <a:t>produksi</a:t>
            </a:r>
            <a:r>
              <a:rPr lang="en-US" dirty="0"/>
              <a:t> </a:t>
            </a:r>
            <a:endParaRPr lang="id-ID" dirty="0"/>
          </a:p>
          <a:p>
            <a:pPr marL="514350" indent="-514350" eaLnBrk="1" fontAlgn="auto" hangingPunct="1">
              <a:spcAft>
                <a:spcPts val="0"/>
              </a:spcAft>
              <a:buFont typeface="Arial" pitchFamily="34" charset="0"/>
              <a:buAutoNum type="arabicPeriod"/>
              <a:defRPr/>
            </a:pPr>
            <a:r>
              <a:rPr lang="en-US" dirty="0"/>
              <a:t>Volume </a:t>
            </a:r>
            <a:r>
              <a:rPr lang="en-US" dirty="0" err="1"/>
              <a:t>bahan</a:t>
            </a:r>
            <a:r>
              <a:rPr lang="en-US" dirty="0"/>
              <a:t> yang </a:t>
            </a:r>
            <a:r>
              <a:rPr lang="en-US" dirty="0" err="1"/>
              <a:t>dibutuhkan</a:t>
            </a:r>
            <a:r>
              <a:rPr lang="en-US" dirty="0"/>
              <a:t> </a:t>
            </a:r>
            <a:r>
              <a:rPr lang="en-US" dirty="0" err="1"/>
              <a:t>sangat</a:t>
            </a:r>
            <a:r>
              <a:rPr lang="en-US" dirty="0"/>
              <a:t> </a:t>
            </a:r>
            <a:r>
              <a:rPr lang="en-US" dirty="0" err="1" smtClean="0"/>
              <a:t>dinamis</a:t>
            </a:r>
            <a:endParaRPr lang="en-US" dirty="0"/>
          </a:p>
          <a:p>
            <a:pPr algn="just" eaLnBrk="1" fontAlgn="auto" hangingPunct="1">
              <a:spcAft>
                <a:spcPts val="0"/>
              </a:spcAft>
              <a:buFont typeface="Arial" pitchFamily="34" charset="0"/>
              <a:buChar char="•"/>
              <a:defRPr/>
            </a:pPr>
            <a:r>
              <a:rPr lang="id-ID" dirty="0" err="1" smtClean="0"/>
              <a:t>M</a:t>
            </a:r>
            <a:r>
              <a:rPr lang="en-US" dirty="0" err="1" smtClean="0"/>
              <a:t>isalnya</a:t>
            </a:r>
            <a:r>
              <a:rPr lang="en-US" dirty="0" smtClean="0"/>
              <a:t> </a:t>
            </a:r>
            <a:r>
              <a:rPr lang="en-US" dirty="0" err="1"/>
              <a:t>pada</a:t>
            </a:r>
            <a:r>
              <a:rPr lang="en-US" dirty="0"/>
              <a:t> </a:t>
            </a:r>
            <a:r>
              <a:rPr lang="en-US" dirty="0" err="1"/>
              <a:t>proyek</a:t>
            </a:r>
            <a:r>
              <a:rPr lang="en-US" dirty="0"/>
              <a:t> </a:t>
            </a:r>
            <a:r>
              <a:rPr lang="en-US" dirty="0" err="1"/>
              <a:t>pembuatan</a:t>
            </a:r>
            <a:r>
              <a:rPr lang="en-US" dirty="0"/>
              <a:t> </a:t>
            </a:r>
            <a:r>
              <a:rPr lang="en-US" dirty="0" err="1"/>
              <a:t>jalan</a:t>
            </a:r>
            <a:r>
              <a:rPr lang="en-US" dirty="0"/>
              <a:t> </a:t>
            </a:r>
            <a:r>
              <a:rPr lang="en-US" dirty="0" err="1"/>
              <a:t>layang</a:t>
            </a:r>
            <a:r>
              <a:rPr lang="en-US" dirty="0"/>
              <a:t> </a:t>
            </a:r>
            <a:r>
              <a:rPr lang="en-US" dirty="0" err="1"/>
              <a:t>maka</a:t>
            </a:r>
            <a:r>
              <a:rPr lang="en-US" dirty="0"/>
              <a:t> </a:t>
            </a:r>
            <a:r>
              <a:rPr lang="en-US" dirty="0" err="1"/>
              <a:t>pembuatan</a:t>
            </a:r>
            <a:r>
              <a:rPr lang="en-US" dirty="0"/>
              <a:t> </a:t>
            </a:r>
            <a:r>
              <a:rPr lang="en-US" dirty="0" err="1"/>
              <a:t>konstruksi</a:t>
            </a:r>
            <a:r>
              <a:rPr lang="en-US" dirty="0"/>
              <a:t> </a:t>
            </a:r>
            <a:r>
              <a:rPr lang="en-US" dirty="0" err="1"/>
              <a:t>besi</a:t>
            </a:r>
            <a:r>
              <a:rPr lang="en-US" dirty="0"/>
              <a:t> </a:t>
            </a:r>
            <a:r>
              <a:rPr lang="en-US" dirty="0" err="1"/>
              <a:t>dilakukan</a:t>
            </a:r>
            <a:r>
              <a:rPr lang="en-US" dirty="0"/>
              <a:t> di </a:t>
            </a:r>
            <a:r>
              <a:rPr lang="en-US" dirty="0" err="1"/>
              <a:t>luar</a:t>
            </a:r>
            <a:r>
              <a:rPr lang="en-US" dirty="0"/>
              <a:t> </a:t>
            </a:r>
            <a:r>
              <a:rPr lang="en-US" dirty="0" err="1"/>
              <a:t>lokasi</a:t>
            </a:r>
            <a:r>
              <a:rPr lang="en-US" dirty="0"/>
              <a:t> </a:t>
            </a:r>
            <a:r>
              <a:rPr lang="en-US" dirty="0" err="1"/>
              <a:t>setelah</a:t>
            </a:r>
            <a:r>
              <a:rPr lang="en-US" dirty="0"/>
              <a:t> </a:t>
            </a:r>
            <a:r>
              <a:rPr lang="en-US" dirty="0" err="1"/>
              <a:t>jadi</a:t>
            </a:r>
            <a:r>
              <a:rPr lang="en-US" dirty="0"/>
              <a:t> </a:t>
            </a:r>
            <a:r>
              <a:rPr lang="en-US" dirty="0" err="1"/>
              <a:t>tinggal</a:t>
            </a:r>
            <a:r>
              <a:rPr lang="en-US" dirty="0"/>
              <a:t> </a:t>
            </a:r>
            <a:r>
              <a:rPr lang="en-US" dirty="0" err="1"/>
              <a:t>melakukan</a:t>
            </a:r>
            <a:r>
              <a:rPr lang="en-US" dirty="0"/>
              <a:t> </a:t>
            </a:r>
            <a:r>
              <a:rPr lang="en-US" dirty="0" err="1"/>
              <a:t>penanamannya</a:t>
            </a:r>
            <a:r>
              <a:rPr lang="en-US" dirty="0"/>
              <a:t> di </a:t>
            </a:r>
            <a:r>
              <a:rPr lang="en-US" dirty="0" err="1"/>
              <a:t>lokasi</a:t>
            </a:r>
            <a:r>
              <a:rPr lang="en-US" dirty="0"/>
              <a:t> </a:t>
            </a:r>
            <a:r>
              <a:rPr lang="en-US" dirty="0" err="1" smtClean="0"/>
              <a:t>proyek</a:t>
            </a:r>
            <a:endParaRPr lang="en-US" dirty="0"/>
          </a:p>
          <a:p>
            <a:pPr>
              <a:defRPr/>
            </a:pPr>
            <a:endParaRPr lang="id-ID" dirty="0"/>
          </a:p>
        </p:txBody>
      </p:sp>
      <p:sp>
        <p:nvSpPr>
          <p:cNvPr id="4" name="Slide Number Placeholder 3"/>
          <p:cNvSpPr>
            <a:spLocks noGrp="1"/>
          </p:cNvSpPr>
          <p:nvPr>
            <p:ph type="sldNum" sz="quarter" idx="12"/>
          </p:nvPr>
        </p:nvSpPr>
        <p:spPr/>
        <p:txBody>
          <a:bodyPr/>
          <a:lstStyle/>
          <a:p>
            <a:pPr>
              <a:defRPr/>
            </a:pPr>
            <a:fld id="{5309760E-A053-46A2-B528-D173830A5544}" type="slidenum">
              <a:rPr lang="en-US" smtClean="0"/>
              <a:pPr>
                <a:defRPr/>
              </a:pPr>
              <a:t>171</a:t>
            </a:fld>
            <a:endParaRPr lang="en-US"/>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p:cNvSpPr>
            <a:spLocks noGrp="1"/>
          </p:cNvSpPr>
          <p:nvPr>
            <p:ph type="title"/>
          </p:nvPr>
        </p:nvSpPr>
        <p:spPr>
          <a:xfrm>
            <a:off x="457200" y="381000"/>
            <a:ext cx="8229600" cy="411163"/>
          </a:xfrm>
        </p:spPr>
        <p:txBody>
          <a:bodyPr/>
          <a:lstStyle/>
          <a:p>
            <a:pPr eaLnBrk="1" hangingPunct="1"/>
            <a:r>
              <a:rPr lang="en-US" sz="3200" b="1" smtClean="0">
                <a:solidFill>
                  <a:srgbClr val="00B050"/>
                </a:solidFill>
              </a:rPr>
              <a:t>D. LAYOUT BERORIENTASI PROSES </a:t>
            </a:r>
            <a:r>
              <a:rPr lang="id-ID" sz="3200" b="1" smtClean="0">
                <a:solidFill>
                  <a:srgbClr val="00B050"/>
                </a:solidFill>
              </a:rPr>
              <a:t/>
            </a:r>
            <a:br>
              <a:rPr lang="id-ID" sz="3200" b="1" smtClean="0">
                <a:solidFill>
                  <a:srgbClr val="00B050"/>
                </a:solidFill>
              </a:rPr>
            </a:br>
            <a:r>
              <a:rPr lang="en-US" sz="3200" b="1" i="1" smtClean="0">
                <a:solidFill>
                  <a:srgbClr val="00B050"/>
                </a:solidFill>
              </a:rPr>
              <a:t>(PROCESS ORIENTED LAYOUT) </a:t>
            </a:r>
            <a:endParaRPr lang="en-US" sz="3200" smtClean="0">
              <a:solidFill>
                <a:srgbClr val="00B050"/>
              </a:solidFill>
            </a:endParaRPr>
          </a:p>
        </p:txBody>
      </p:sp>
      <p:sp>
        <p:nvSpPr>
          <p:cNvPr id="3" name="Content Placeholder 2"/>
          <p:cNvSpPr>
            <a:spLocks noGrp="1"/>
          </p:cNvSpPr>
          <p:nvPr>
            <p:ph idx="1"/>
          </p:nvPr>
        </p:nvSpPr>
        <p:spPr>
          <a:xfrm>
            <a:off x="457200" y="1143000"/>
            <a:ext cx="8229600" cy="5364163"/>
          </a:xfrm>
        </p:spPr>
        <p:txBody>
          <a:bodyPr/>
          <a:lstStyle/>
          <a:p>
            <a:pPr algn="just" eaLnBrk="1" hangingPunct="1"/>
            <a:r>
              <a:rPr lang="id-ID" sz="2000" smtClean="0">
                <a:latin typeface="Arial" charset="0"/>
                <a:cs typeface="Arial" charset="0"/>
              </a:rPr>
              <a:t>L</a:t>
            </a:r>
            <a:r>
              <a:rPr lang="en-US" sz="2000" smtClean="0">
                <a:latin typeface="Arial" charset="0"/>
                <a:cs typeface="Arial" charset="0"/>
              </a:rPr>
              <a:t>ayout yang berkaitan dengan proses produksi bervolume rendah dan variasi tinggi. </a:t>
            </a:r>
          </a:p>
          <a:p>
            <a:pPr algn="just" eaLnBrk="1" hangingPunct="1"/>
            <a:r>
              <a:rPr lang="id-ID" sz="2000" smtClean="0">
                <a:latin typeface="Arial" charset="0"/>
                <a:cs typeface="Arial" charset="0"/>
              </a:rPr>
              <a:t>Merupakan l</a:t>
            </a:r>
            <a:r>
              <a:rPr lang="en-US" sz="2000" smtClean="0">
                <a:latin typeface="Arial" charset="0"/>
                <a:cs typeface="Arial" charset="0"/>
              </a:rPr>
              <a:t>ayout yang paling tepat untuk pembuatan produk yang melayani konsumen dengan kebutuhan berbeda-beda.</a:t>
            </a:r>
            <a:r>
              <a:rPr lang="id-ID" sz="2000" smtClean="0">
                <a:latin typeface="Arial" charset="0"/>
                <a:cs typeface="Arial" charset="0"/>
              </a:rPr>
              <a:t> </a:t>
            </a:r>
            <a:r>
              <a:rPr lang="en-US" sz="2000" smtClean="0">
                <a:latin typeface="Arial" charset="0"/>
                <a:cs typeface="Arial" charset="0"/>
              </a:rPr>
              <a:t>setiap produk dalam kelompok kecil melalui urutan operasi yang berbeda, tiap</a:t>
            </a:r>
            <a:r>
              <a:rPr lang="id-ID" sz="2000" smtClean="0">
                <a:latin typeface="Arial" charset="0"/>
                <a:cs typeface="Arial" charset="0"/>
              </a:rPr>
              <a:t> </a:t>
            </a:r>
            <a:r>
              <a:rPr lang="en-US" sz="2000" smtClean="0">
                <a:latin typeface="Arial" charset="0"/>
                <a:cs typeface="Arial" charset="0"/>
              </a:rPr>
              <a:t>produk atau pesanan yang sedikit diproduksi dengan memindahkannya dari satu depa</a:t>
            </a:r>
            <a:r>
              <a:rPr lang="id-ID" sz="2000" smtClean="0">
                <a:latin typeface="Arial" charset="0"/>
                <a:cs typeface="Arial" charset="0"/>
              </a:rPr>
              <a:t>r</a:t>
            </a:r>
            <a:r>
              <a:rPr lang="en-US" sz="2000" smtClean="0">
                <a:latin typeface="Arial" charset="0"/>
                <a:cs typeface="Arial" charset="0"/>
              </a:rPr>
              <a:t>temen ke departemen lain dalam urutan yang tertentu dari tiap produk. Contoh yang tepat adalah pada rumah sakit atau klinik. </a:t>
            </a:r>
          </a:p>
          <a:p>
            <a:pPr algn="just" eaLnBrk="1" hangingPunct="1"/>
            <a:r>
              <a:rPr lang="en-US" sz="2000" smtClean="0">
                <a:solidFill>
                  <a:srgbClr val="0070C0"/>
                </a:solidFill>
                <a:latin typeface="Arial" charset="0"/>
                <a:cs typeface="Arial" charset="0"/>
              </a:rPr>
              <a:t>Kelebihan</a:t>
            </a:r>
            <a:r>
              <a:rPr lang="en-US" sz="2000" smtClean="0">
                <a:latin typeface="Arial" charset="0"/>
                <a:cs typeface="Arial" charset="0"/>
              </a:rPr>
              <a:t> adanya </a:t>
            </a:r>
            <a:r>
              <a:rPr lang="en-US" sz="2000" smtClean="0">
                <a:solidFill>
                  <a:srgbClr val="FF0000"/>
                </a:solidFill>
                <a:latin typeface="Arial" charset="0"/>
                <a:cs typeface="Arial" charset="0"/>
              </a:rPr>
              <a:t>fleksibilitas peralatan dan penugasan tenaga kerja.</a:t>
            </a:r>
            <a:r>
              <a:rPr lang="en-US" sz="2000" smtClean="0">
                <a:solidFill>
                  <a:srgbClr val="002060"/>
                </a:solidFill>
                <a:latin typeface="Arial" charset="0"/>
                <a:cs typeface="Arial" charset="0"/>
              </a:rPr>
              <a:t> </a:t>
            </a:r>
            <a:endParaRPr lang="en-US" sz="2000" smtClean="0">
              <a:solidFill>
                <a:srgbClr val="FF0000"/>
              </a:solidFill>
              <a:latin typeface="Arial" charset="0"/>
              <a:cs typeface="Arial" charset="0"/>
            </a:endParaRPr>
          </a:p>
          <a:p>
            <a:pPr algn="just" eaLnBrk="1" hangingPunct="1"/>
            <a:r>
              <a:rPr lang="fi-FI" sz="2000" smtClean="0">
                <a:solidFill>
                  <a:srgbClr val="0070C0"/>
                </a:solidFill>
                <a:latin typeface="Arial" charset="0"/>
                <a:cs typeface="Arial" charset="0"/>
              </a:rPr>
              <a:t>Kelemahan </a:t>
            </a:r>
            <a:r>
              <a:rPr lang="fi-FI" sz="2000" smtClean="0">
                <a:solidFill>
                  <a:srgbClr val="FF0000"/>
                </a:solidFill>
                <a:latin typeface="Arial" charset="0"/>
                <a:cs typeface="Arial" charset="0"/>
              </a:rPr>
              <a:t>Waktu produksi jadi lama </a:t>
            </a:r>
            <a:r>
              <a:rPr lang="fi-FI" sz="2000" smtClean="0">
                <a:latin typeface="Arial" charset="0"/>
                <a:cs typeface="Arial" charset="0"/>
              </a:rPr>
              <a:t>karena butuh waktu lama untuk berpindah dalam system karena sulitnya penjadwalan, perubahan penyetelan mesin, keunikan penanganan bahan. membutuhkan operator yang trampil dan </a:t>
            </a:r>
            <a:r>
              <a:rPr lang="fi-FI" sz="2000" smtClean="0">
                <a:solidFill>
                  <a:srgbClr val="FF0000"/>
                </a:solidFill>
                <a:latin typeface="Arial" charset="0"/>
                <a:cs typeface="Arial" charset="0"/>
              </a:rPr>
              <a:t>persediaan barang setengah jadi menjadi lebih tinggi karena ketidakseimbangan proses produksi</a:t>
            </a:r>
            <a:r>
              <a:rPr lang="fi-FI" sz="2000" smtClean="0">
                <a:latin typeface="Arial" charset="0"/>
                <a:cs typeface="Arial" charset="0"/>
              </a:rPr>
              <a:t>. Pada akhirnya kebutuhan modal akan semakin banyak </a:t>
            </a:r>
            <a:endParaRPr lang="en-US" sz="2000" smtClean="0">
              <a:latin typeface="Arial" charset="0"/>
              <a:cs typeface="Arial" charset="0"/>
            </a:endParaRPr>
          </a:p>
          <a:p>
            <a:pPr eaLnBrk="1" hangingPunct="1"/>
            <a:endParaRPr lang="en-US" sz="2000" smtClean="0"/>
          </a:p>
        </p:txBody>
      </p:sp>
      <p:sp>
        <p:nvSpPr>
          <p:cNvPr id="4" name="Slide Number Placeholder 3"/>
          <p:cNvSpPr>
            <a:spLocks noGrp="1"/>
          </p:cNvSpPr>
          <p:nvPr>
            <p:ph type="sldNum" sz="quarter" idx="12"/>
          </p:nvPr>
        </p:nvSpPr>
        <p:spPr/>
        <p:txBody>
          <a:bodyPr/>
          <a:lstStyle/>
          <a:p>
            <a:pPr>
              <a:defRPr/>
            </a:pPr>
            <a:fld id="{2E273658-1A9A-45C6-9B73-F6026E351051}" type="slidenum">
              <a:rPr lang="en-US"/>
              <a:pPr>
                <a:defRPr/>
              </a:pPr>
              <a:t>172</a:t>
            </a:fld>
            <a:endParaRPr lang="en-US"/>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09600" y="381000"/>
            <a:ext cx="8229600" cy="411163"/>
          </a:xfrm>
        </p:spPr>
        <p:txBody>
          <a:bodyPr/>
          <a:lstStyle/>
          <a:p>
            <a:pPr eaLnBrk="1" hangingPunct="1"/>
            <a:r>
              <a:rPr lang="en-US" sz="3200" b="1" smtClean="0">
                <a:solidFill>
                  <a:srgbClr val="00B050"/>
                </a:solidFill>
              </a:rPr>
              <a:t>E. LAYOUT PERKANTORAN (</a:t>
            </a:r>
            <a:r>
              <a:rPr lang="en-US" sz="3200" b="1" i="1" smtClean="0">
                <a:solidFill>
                  <a:srgbClr val="00B050"/>
                </a:solidFill>
              </a:rPr>
              <a:t>OFFICE LAYOUT) </a:t>
            </a:r>
            <a:endParaRPr lang="en-US" sz="3200" smtClean="0">
              <a:solidFill>
                <a:srgbClr val="00B050"/>
              </a:solidFill>
            </a:endParaRPr>
          </a:p>
        </p:txBody>
      </p:sp>
      <p:sp>
        <p:nvSpPr>
          <p:cNvPr id="6147" name="Content Placeholder 2"/>
          <p:cNvSpPr>
            <a:spLocks noGrp="1"/>
          </p:cNvSpPr>
          <p:nvPr>
            <p:ph idx="1"/>
          </p:nvPr>
        </p:nvSpPr>
        <p:spPr>
          <a:xfrm>
            <a:off x="457200" y="1143000"/>
            <a:ext cx="8229600" cy="4906963"/>
          </a:xfrm>
        </p:spPr>
        <p:txBody>
          <a:bodyPr/>
          <a:lstStyle/>
          <a:p>
            <a:pPr eaLnBrk="1" hangingPunct="1"/>
            <a:r>
              <a:rPr lang="en-US" sz="2400" smtClean="0"/>
              <a:t>Hal yang membedakan antara layout kantor dan pabrik adalah pada kepentingan informasi</a:t>
            </a:r>
            <a:r>
              <a:rPr lang="id-ID" sz="2400" smtClean="0"/>
              <a:t>. </a:t>
            </a:r>
            <a:r>
              <a:rPr lang="en-US" sz="2400" smtClean="0"/>
              <a:t>Cara penyelesaian layout kantor menggunakan analisa diagram hubungan (relationship chart) </a:t>
            </a:r>
            <a:r>
              <a:rPr lang="id-ID" sz="2400" smtClean="0"/>
              <a:t>contohnya adalah:</a:t>
            </a:r>
            <a:endParaRPr lang="en-US" sz="2400" smtClean="0"/>
          </a:p>
          <a:p>
            <a:pPr eaLnBrk="1" hangingPunct="1">
              <a:buFont typeface="Arial" charset="0"/>
              <a:buNone/>
            </a:pPr>
            <a:r>
              <a:rPr lang="fi-FI" sz="2400" smtClean="0"/>
              <a:t>	Suatu kantor memiliki 9 ruangan yaitu : </a:t>
            </a:r>
            <a:endParaRPr lang="en-US" sz="2400" smtClean="0"/>
          </a:p>
          <a:p>
            <a:pPr lvl="1" eaLnBrk="1" hangingPunct="1">
              <a:buFont typeface="Arial" charset="0"/>
              <a:buNone/>
            </a:pPr>
            <a:r>
              <a:rPr lang="fi-FI" sz="2400" smtClean="0"/>
              <a:t>1. Direktur 			6. Pusat arsip </a:t>
            </a:r>
            <a:endParaRPr lang="en-US" sz="2400" smtClean="0"/>
          </a:p>
          <a:p>
            <a:pPr lvl="1" eaLnBrk="1" hangingPunct="1">
              <a:buFont typeface="Arial" charset="0"/>
              <a:buNone/>
            </a:pPr>
            <a:r>
              <a:rPr lang="en-US" sz="2400" smtClean="0"/>
              <a:t>2. Direktur teknologi 		7. Lemari peralatan </a:t>
            </a:r>
          </a:p>
          <a:p>
            <a:pPr lvl="1" eaLnBrk="1" hangingPunct="1">
              <a:buFont typeface="Arial" charset="0"/>
              <a:buNone/>
            </a:pPr>
            <a:r>
              <a:rPr lang="en-US" sz="2400" smtClean="0"/>
              <a:t>3. Ruang para insinyur 		8. Peralatan fotokopi </a:t>
            </a:r>
          </a:p>
          <a:p>
            <a:pPr lvl="1" eaLnBrk="1" hangingPunct="1">
              <a:buFont typeface="Arial" charset="0"/>
              <a:buNone/>
            </a:pPr>
            <a:r>
              <a:rPr lang="en-US" sz="2400" smtClean="0"/>
              <a:t>4. Sekretaris 			9 Gudang </a:t>
            </a:r>
          </a:p>
          <a:p>
            <a:pPr lvl="1" eaLnBrk="1" hangingPunct="1">
              <a:buFont typeface="Arial" charset="0"/>
              <a:buNone/>
            </a:pPr>
            <a:r>
              <a:rPr lang="en-US" sz="2400" smtClean="0"/>
              <a:t>5. Pintu masuk kantor </a:t>
            </a:r>
          </a:p>
          <a:p>
            <a:pPr eaLnBrk="1" hangingPunct="1">
              <a:buFont typeface="Arial" charset="0"/>
              <a:buNone/>
            </a:pPr>
            <a:endParaRPr lang="en-US" sz="800" smtClean="0"/>
          </a:p>
        </p:txBody>
      </p:sp>
      <p:sp>
        <p:nvSpPr>
          <p:cNvPr id="4" name="Slide Number Placeholder 3"/>
          <p:cNvSpPr>
            <a:spLocks noGrp="1"/>
          </p:cNvSpPr>
          <p:nvPr>
            <p:ph type="sldNum" sz="quarter" idx="12"/>
          </p:nvPr>
        </p:nvSpPr>
        <p:spPr/>
        <p:txBody>
          <a:bodyPr/>
          <a:lstStyle/>
          <a:p>
            <a:pPr>
              <a:defRPr/>
            </a:pPr>
            <a:fld id="{C19677DA-5B8C-4B4A-9EEB-6CF0F2AD292D}" type="slidenum">
              <a:rPr lang="en-US"/>
              <a:pPr>
                <a:defRPr/>
              </a:pPr>
              <a:t>173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anim calcmode="lin" valueType="num">
                                      <p:cBhvr additive="base">
                                        <p:cTn id="13"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 calcmode="lin" valueType="num">
                                      <p:cBhvr additive="base">
                                        <p:cTn id="17"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6147">
                                            <p:txEl>
                                              <p:pRg st="2" end="2"/>
                                            </p:txEl>
                                          </p:spTgt>
                                        </p:tgtEl>
                                        <p:attrNameLst>
                                          <p:attrName>style.visibility</p:attrName>
                                        </p:attrNameLst>
                                      </p:cBhvr>
                                      <p:to>
                                        <p:strVal val="visible"/>
                                      </p:to>
                                    </p:set>
                                    <p:anim calcmode="lin" valueType="num">
                                      <p:cBhvr additive="base">
                                        <p:cTn id="23"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147">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147">
                                            <p:txEl>
                                              <p:pRg st="3" end="3"/>
                                            </p:txEl>
                                          </p:spTgt>
                                        </p:tgtEl>
                                        <p:attrNameLst>
                                          <p:attrName>style.visibility</p:attrName>
                                        </p:attrNameLst>
                                      </p:cBhvr>
                                      <p:to>
                                        <p:strVal val="visible"/>
                                      </p:to>
                                    </p:set>
                                    <p:anim calcmode="lin" valueType="num">
                                      <p:cBhvr additive="base">
                                        <p:cTn id="27"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147">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147">
                                            <p:txEl>
                                              <p:pRg st="4" end="4"/>
                                            </p:txEl>
                                          </p:spTgt>
                                        </p:tgtEl>
                                        <p:attrNameLst>
                                          <p:attrName>style.visibility</p:attrName>
                                        </p:attrNameLst>
                                      </p:cBhvr>
                                      <p:to>
                                        <p:strVal val="visible"/>
                                      </p:to>
                                    </p:set>
                                    <p:anim calcmode="lin" valueType="num">
                                      <p:cBhvr additive="base">
                                        <p:cTn id="31"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7">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147">
                                            <p:txEl>
                                              <p:pRg st="5" end="5"/>
                                            </p:txEl>
                                          </p:spTgt>
                                        </p:tgtEl>
                                        <p:attrNameLst>
                                          <p:attrName>style.visibility</p:attrName>
                                        </p:attrNameLst>
                                      </p:cBhvr>
                                      <p:to>
                                        <p:strVal val="visible"/>
                                      </p:to>
                                    </p:set>
                                    <p:anim calcmode="lin" valueType="num">
                                      <p:cBhvr additive="base">
                                        <p:cTn id="35"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147">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147">
                                            <p:txEl>
                                              <p:pRg st="6" end="6"/>
                                            </p:txEl>
                                          </p:spTgt>
                                        </p:tgtEl>
                                        <p:attrNameLst>
                                          <p:attrName>style.visibility</p:attrName>
                                        </p:attrNameLst>
                                      </p:cBhvr>
                                      <p:to>
                                        <p:strVal val="visible"/>
                                      </p:to>
                                    </p:set>
                                    <p:anim calcmode="lin" valueType="num">
                                      <p:cBhvr additive="base">
                                        <p:cTn id="39"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1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457200" y="228600"/>
            <a:ext cx="8229600" cy="5516563"/>
          </a:xfrm>
        </p:spPr>
        <p:txBody>
          <a:bodyPr/>
          <a:lstStyle/>
          <a:p>
            <a:pPr eaLnBrk="1" hangingPunct="1"/>
            <a:r>
              <a:rPr lang="en-US" sz="2100" smtClean="0"/>
              <a:t>Penempatan satu ruang dengan ruang lainnya dilakukan dengan cara memberikan nilai yaitu: </a:t>
            </a:r>
          </a:p>
          <a:p>
            <a:pPr eaLnBrk="1" hangingPunct="1"/>
            <a:r>
              <a:rPr lang="en-US" sz="2100" smtClean="0"/>
              <a:t>Nilai 	 Kedekatan  :</a:t>
            </a:r>
          </a:p>
          <a:p>
            <a:pPr eaLnBrk="1" hangingPunct="1">
              <a:buFont typeface="Arial" charset="0"/>
              <a:buNone/>
            </a:pPr>
            <a:r>
              <a:rPr lang="en-US" sz="2100" smtClean="0"/>
              <a:t>A  	Absolutely necessary (Sangat perlu) 	O    Ordinary Ok (Boleh) </a:t>
            </a:r>
          </a:p>
          <a:p>
            <a:pPr eaLnBrk="1" hangingPunct="1">
              <a:buFont typeface="Arial" charset="0"/>
              <a:buNone/>
            </a:pPr>
            <a:r>
              <a:rPr lang="it-IT" sz="2100" smtClean="0"/>
              <a:t>E 	Especially important (Sangat penting) 	</a:t>
            </a:r>
            <a:r>
              <a:rPr lang="en-US" sz="2100" smtClean="0"/>
              <a:t>U    Unimportant (Tidak penting) </a:t>
            </a:r>
          </a:p>
          <a:p>
            <a:pPr eaLnBrk="1" hangingPunct="1">
              <a:buFont typeface="Arial" charset="0"/>
              <a:buNone/>
            </a:pPr>
            <a:r>
              <a:rPr lang="it-IT" sz="2100" smtClean="0"/>
              <a:t>I 	Important (Penting)  			</a:t>
            </a:r>
            <a:r>
              <a:rPr lang="en-US" sz="2100" smtClean="0"/>
              <a:t>X     Not desirable (Tidak perlu) </a:t>
            </a:r>
            <a:endParaRPr lang="id-ID" sz="2100" smtClean="0"/>
          </a:p>
          <a:p>
            <a:pPr eaLnBrk="1" hangingPunct="1">
              <a:buFont typeface="Arial" charset="0"/>
              <a:buNone/>
            </a:pPr>
            <a:endParaRPr lang="en-US" sz="2100" smtClean="0"/>
          </a:p>
          <a:p>
            <a:pPr eaLnBrk="1" hangingPunct="1"/>
            <a:r>
              <a:rPr lang="en-US" sz="2100" smtClean="0"/>
              <a:t>Pada layout ini ada dua kecenderungan yang perlu diperhatikan yaitu: </a:t>
            </a:r>
          </a:p>
          <a:p>
            <a:pPr eaLnBrk="1" hangingPunct="1">
              <a:buFont typeface="Arial" charset="0"/>
              <a:buNone/>
            </a:pPr>
            <a:r>
              <a:rPr lang="en-US" sz="2100" smtClean="0"/>
              <a:t>1. Teknologi seperti telepon seluler, fax, internet, laptop PDA menyebabkan layout perkantoran menjadi makin fleksibel dengan memindahkan informasi secara elektronik. </a:t>
            </a:r>
          </a:p>
          <a:p>
            <a:pPr eaLnBrk="1" hangingPunct="1">
              <a:buFont typeface="Arial" charset="0"/>
              <a:buNone/>
            </a:pPr>
            <a:r>
              <a:rPr lang="en-US" sz="2100" smtClean="0"/>
              <a:t>2. Virtual company menciptakan kebutuhan dinamis akan ruang dan jasa. </a:t>
            </a:r>
          </a:p>
          <a:p>
            <a:pPr eaLnBrk="1" hangingPunct="1">
              <a:buFont typeface="Arial" charset="0"/>
              <a:buNone/>
            </a:pPr>
            <a:r>
              <a:rPr lang="en-US" sz="2100" smtClean="0"/>
              <a:t>     Kedua macam kecenderungan ini mengakibatkan kebutuhan karyawan lebih sedikit berada di kantor. </a:t>
            </a:r>
          </a:p>
          <a:p>
            <a:pPr eaLnBrk="1" hangingPunct="1"/>
            <a:endParaRPr lang="en-US" smtClean="0"/>
          </a:p>
        </p:txBody>
      </p:sp>
      <p:sp>
        <p:nvSpPr>
          <p:cNvPr id="4" name="Slide Number Placeholder 3"/>
          <p:cNvSpPr>
            <a:spLocks noGrp="1"/>
          </p:cNvSpPr>
          <p:nvPr>
            <p:ph type="sldNum" sz="quarter" idx="12"/>
          </p:nvPr>
        </p:nvSpPr>
        <p:spPr/>
        <p:txBody>
          <a:bodyPr/>
          <a:lstStyle/>
          <a:p>
            <a:pPr>
              <a:defRPr/>
            </a:pPr>
            <a:fld id="{2F6907CA-3E69-4015-B523-CE96CA66008C}" type="slidenum">
              <a:rPr lang="en-US"/>
              <a:pPr>
                <a:defRPr/>
              </a:pPr>
              <a:t>174</a:t>
            </a:fld>
            <a:endParaRPr lang="en-US"/>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171">
                                            <p:txEl>
                                              <p:pRg st="3" end="3"/>
                                            </p:txEl>
                                          </p:spTgt>
                                        </p:tgtEl>
                                        <p:attrNameLst>
                                          <p:attrName>style.visibility</p:attrName>
                                        </p:attrNameLst>
                                      </p:cBhvr>
                                      <p:to>
                                        <p:strVal val="visible"/>
                                      </p:to>
                                    </p:set>
                                    <p:anim calcmode="lin" valueType="num">
                                      <p:cBhvr additive="base">
                                        <p:cTn id="23"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1">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 calcmode="lin" valueType="num">
                                      <p:cBhvr additive="base">
                                        <p:cTn id="27"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7171">
                                            <p:txEl>
                                              <p:pRg st="6" end="6"/>
                                            </p:txEl>
                                          </p:spTgt>
                                        </p:tgtEl>
                                        <p:attrNameLst>
                                          <p:attrName>style.visibility</p:attrName>
                                        </p:attrNameLst>
                                      </p:cBhvr>
                                      <p:to>
                                        <p:strVal val="visible"/>
                                      </p:to>
                                    </p:set>
                                    <p:anim calcmode="lin" valueType="num">
                                      <p:cBhvr additive="base">
                                        <p:cTn id="33"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7171">
                                            <p:txEl>
                                              <p:pRg st="7" end="7"/>
                                            </p:txEl>
                                          </p:spTgt>
                                        </p:tgtEl>
                                        <p:attrNameLst>
                                          <p:attrName>style.visibility</p:attrName>
                                        </p:attrNameLst>
                                      </p:cBhvr>
                                      <p:to>
                                        <p:strVal val="visible"/>
                                      </p:to>
                                    </p:set>
                                    <p:anim calcmode="lin" valueType="num">
                                      <p:cBhvr additive="base">
                                        <p:cTn id="39"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7171">
                                            <p:txEl>
                                              <p:pRg st="8" end="8"/>
                                            </p:txEl>
                                          </p:spTgt>
                                        </p:tgtEl>
                                        <p:attrNameLst>
                                          <p:attrName>style.visibility</p:attrName>
                                        </p:attrNameLst>
                                      </p:cBhvr>
                                      <p:to>
                                        <p:strVal val="visible"/>
                                      </p:to>
                                    </p:set>
                                    <p:anim calcmode="lin" valueType="num">
                                      <p:cBhvr additive="base">
                                        <p:cTn id="45"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171">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7171">
                                            <p:txEl>
                                              <p:pRg st="9" end="9"/>
                                            </p:txEl>
                                          </p:spTgt>
                                        </p:tgtEl>
                                        <p:attrNameLst>
                                          <p:attrName>style.visibility</p:attrName>
                                        </p:attrNameLst>
                                      </p:cBhvr>
                                      <p:to>
                                        <p:strVal val="visible"/>
                                      </p:to>
                                    </p:set>
                                    <p:anim calcmode="lin" valueType="num">
                                      <p:cBhvr additive="base">
                                        <p:cTn id="49" dur="500" fill="hold"/>
                                        <p:tgtEl>
                                          <p:spTgt spid="7171">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411162"/>
          </a:xfrm>
        </p:spPr>
        <p:txBody>
          <a:bodyPr/>
          <a:lstStyle/>
          <a:p>
            <a:pPr eaLnBrk="1" hangingPunct="1"/>
            <a:r>
              <a:rPr lang="en-US" sz="2800" b="1" smtClean="0">
                <a:solidFill>
                  <a:srgbClr val="00B050"/>
                </a:solidFill>
              </a:rPr>
              <a:t>F. LAYOUT USAHA ECERAN (</a:t>
            </a:r>
            <a:r>
              <a:rPr lang="en-US" sz="2800" b="1" i="1" smtClean="0">
                <a:solidFill>
                  <a:srgbClr val="00B050"/>
                </a:solidFill>
              </a:rPr>
              <a:t>RITEL LAYOUT) </a:t>
            </a:r>
            <a:endParaRPr lang="en-US" sz="2800" smtClean="0">
              <a:solidFill>
                <a:srgbClr val="00B050"/>
              </a:solidFill>
            </a:endParaRPr>
          </a:p>
        </p:txBody>
      </p:sp>
      <p:sp>
        <p:nvSpPr>
          <p:cNvPr id="8195" name="Content Placeholder 2"/>
          <p:cNvSpPr>
            <a:spLocks noGrp="1"/>
          </p:cNvSpPr>
          <p:nvPr>
            <p:ph idx="1"/>
          </p:nvPr>
        </p:nvSpPr>
        <p:spPr>
          <a:xfrm>
            <a:off x="381000" y="990600"/>
            <a:ext cx="8229600" cy="5181600"/>
          </a:xfrm>
        </p:spPr>
        <p:txBody>
          <a:bodyPr/>
          <a:lstStyle/>
          <a:p>
            <a:pPr algn="just" eaLnBrk="1" hangingPunct="1"/>
            <a:r>
              <a:rPr lang="id-ID" sz="2000" smtClean="0">
                <a:latin typeface="Arial" charset="0"/>
                <a:cs typeface="Arial" charset="0"/>
              </a:rPr>
              <a:t>P</a:t>
            </a:r>
            <a:r>
              <a:rPr lang="en-US" sz="2000" smtClean="0">
                <a:latin typeface="Arial" charset="0"/>
                <a:cs typeface="Arial" charset="0"/>
              </a:rPr>
              <a:t>endekatan yang berkaitan dengan aliran pengalokasian ruang dan merespon pada perilaku konsumen. </a:t>
            </a:r>
          </a:p>
          <a:p>
            <a:pPr algn="just" eaLnBrk="1" hangingPunct="1"/>
            <a:r>
              <a:rPr lang="id-ID" sz="2000" smtClean="0">
                <a:latin typeface="Arial" charset="0"/>
                <a:cs typeface="Arial" charset="0"/>
              </a:rPr>
              <a:t>D</a:t>
            </a:r>
            <a:r>
              <a:rPr lang="en-US" sz="2000" smtClean="0">
                <a:latin typeface="Arial" charset="0"/>
                <a:cs typeface="Arial" charset="0"/>
              </a:rPr>
              <a:t>idasarkan pada ide penjualan dan keuntungan bervariasi kepada produk yang </a:t>
            </a:r>
            <a:r>
              <a:rPr lang="en-US" sz="2000" smtClean="0">
                <a:solidFill>
                  <a:srgbClr val="FF0000"/>
                </a:solidFill>
                <a:latin typeface="Arial" charset="0"/>
                <a:cs typeface="Arial" charset="0"/>
              </a:rPr>
              <a:t>menarik perhatian konsumen. </a:t>
            </a:r>
            <a:endParaRPr lang="id-ID" sz="2000" smtClean="0">
              <a:solidFill>
                <a:srgbClr val="FF0000"/>
              </a:solidFill>
              <a:latin typeface="Arial" charset="0"/>
              <a:cs typeface="Arial" charset="0"/>
            </a:endParaRPr>
          </a:p>
          <a:p>
            <a:pPr algn="just" eaLnBrk="1" hangingPunct="1"/>
            <a:r>
              <a:rPr lang="fi-FI" sz="2000" smtClean="0">
                <a:latin typeface="Arial" charset="0"/>
                <a:cs typeface="Arial" charset="0"/>
              </a:rPr>
              <a:t>Tujuan utama dari layout ini adalah “memaksimalkan keuntungan luas lantai per kaki persegi”. Disamping itu ada juga konsep yang masih diperdebatkan yaitu Biaya Slotting (Slotting Fees) yaitu biaya yang dibayar produsen untuk menempatkan produk mereka pada rak di rantai ritel atau supermarket. </a:t>
            </a:r>
            <a:endParaRPr lang="en-US" sz="2000" smtClean="0">
              <a:latin typeface="Arial" charset="0"/>
              <a:cs typeface="Arial" charset="0"/>
            </a:endParaRPr>
          </a:p>
          <a:p>
            <a:pPr algn="just" eaLnBrk="1" hangingPunct="1"/>
            <a:r>
              <a:rPr lang="fi-FI" sz="2000" smtClean="0">
                <a:latin typeface="Arial" charset="0"/>
                <a:cs typeface="Arial" charset="0"/>
              </a:rPr>
              <a:t>Disamping itu ada juga pertimbangan–pertimbangan lain yang disebut dengan “service scapes” yang terdiri dari tiga elemen yaitu: </a:t>
            </a:r>
            <a:endParaRPr lang="en-US" sz="2000" smtClean="0">
              <a:latin typeface="Arial" charset="0"/>
              <a:cs typeface="Arial" charset="0"/>
            </a:endParaRPr>
          </a:p>
          <a:p>
            <a:pPr lvl="2" eaLnBrk="1" hangingPunct="1">
              <a:buFont typeface="Arial" charset="0"/>
              <a:buNone/>
            </a:pPr>
            <a:r>
              <a:rPr lang="fi-FI" sz="2000" smtClean="0">
                <a:latin typeface="Arial" charset="0"/>
                <a:cs typeface="Arial" charset="0"/>
              </a:rPr>
              <a:t>1. Kondisi yang berkenaan dengan lingkungan </a:t>
            </a:r>
            <a:endParaRPr lang="en-US" sz="2000" smtClean="0">
              <a:latin typeface="Arial" charset="0"/>
              <a:cs typeface="Arial" charset="0"/>
            </a:endParaRPr>
          </a:p>
          <a:p>
            <a:pPr lvl="2" eaLnBrk="1" hangingPunct="1">
              <a:buFont typeface="Arial" charset="0"/>
              <a:buNone/>
            </a:pPr>
            <a:r>
              <a:rPr lang="fi-FI" sz="2000" smtClean="0">
                <a:latin typeface="Arial" charset="0"/>
                <a:cs typeface="Arial" charset="0"/>
              </a:rPr>
              <a:t>2. Tata letak yang luas dan mempunyai fungsi </a:t>
            </a:r>
            <a:endParaRPr lang="en-US" sz="2000" smtClean="0">
              <a:latin typeface="Arial" charset="0"/>
              <a:cs typeface="Arial" charset="0"/>
            </a:endParaRPr>
          </a:p>
          <a:p>
            <a:pPr lvl="2" eaLnBrk="1" hangingPunct="1">
              <a:buFont typeface="Arial" charset="0"/>
              <a:buNone/>
            </a:pPr>
            <a:r>
              <a:rPr lang="en-US" sz="2000" smtClean="0">
                <a:latin typeface="Arial" charset="0"/>
                <a:cs typeface="Arial" charset="0"/>
              </a:rPr>
              <a:t>3. Tanda-tanda, simb</a:t>
            </a:r>
            <a:r>
              <a:rPr lang="id-ID" sz="2000" smtClean="0">
                <a:latin typeface="Arial" charset="0"/>
                <a:cs typeface="Arial" charset="0"/>
              </a:rPr>
              <a:t>o</a:t>
            </a:r>
            <a:r>
              <a:rPr lang="en-US" sz="2000" smtClean="0">
                <a:latin typeface="Arial" charset="0"/>
                <a:cs typeface="Arial" charset="0"/>
              </a:rPr>
              <a:t>l dan patung </a:t>
            </a:r>
          </a:p>
          <a:p>
            <a:pPr eaLnBrk="1" hangingPunct="1">
              <a:buFont typeface="Arial" charset="0"/>
              <a:buNone/>
            </a:pPr>
            <a:endParaRPr lang="en-US" sz="1800" smtClean="0">
              <a:latin typeface="Arial" charset="0"/>
              <a:cs typeface="Arial" charset="0"/>
            </a:endParaRPr>
          </a:p>
          <a:p>
            <a:pPr eaLnBrk="1" hangingPunct="1"/>
            <a:endParaRPr lang="en-US" sz="1800" smtClean="0"/>
          </a:p>
        </p:txBody>
      </p:sp>
      <p:sp>
        <p:nvSpPr>
          <p:cNvPr id="4" name="Slide Number Placeholder 3"/>
          <p:cNvSpPr>
            <a:spLocks noGrp="1"/>
          </p:cNvSpPr>
          <p:nvPr>
            <p:ph type="sldNum" sz="quarter" idx="12"/>
          </p:nvPr>
        </p:nvSpPr>
        <p:spPr/>
        <p:txBody>
          <a:bodyPr/>
          <a:lstStyle/>
          <a:p>
            <a:pPr>
              <a:defRPr/>
            </a:pPr>
            <a:fld id="{9F2B2572-8A5E-4AE4-ABA5-4D1413923E78}" type="slidenum">
              <a:rPr lang="en-US"/>
              <a:pPr>
                <a:defRPr/>
              </a:pPr>
              <a:t>175</a:t>
            </a:fld>
            <a:endParaRPr lang="en-US"/>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 calcmode="lin" valueType="num">
                                      <p:cBhvr additive="base">
                                        <p:cTn id="13"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195">
                                            <p:txEl>
                                              <p:pRg st="1" end="1"/>
                                            </p:txEl>
                                          </p:spTgt>
                                        </p:tgtEl>
                                        <p:attrNameLst>
                                          <p:attrName>style.visibility</p:attrName>
                                        </p:attrNameLst>
                                      </p:cBhvr>
                                      <p:to>
                                        <p:strVal val="visible"/>
                                      </p:to>
                                    </p:set>
                                    <p:anim calcmode="lin" valueType="num">
                                      <p:cBhvr additive="base">
                                        <p:cTn id="19"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195">
                                            <p:txEl>
                                              <p:pRg st="2" end="2"/>
                                            </p:txEl>
                                          </p:spTgt>
                                        </p:tgtEl>
                                        <p:attrNameLst>
                                          <p:attrName>style.visibility</p:attrName>
                                        </p:attrNameLst>
                                      </p:cBhvr>
                                      <p:to>
                                        <p:strVal val="visible"/>
                                      </p:to>
                                    </p:set>
                                    <p:anim calcmode="lin" valueType="num">
                                      <p:cBhvr additive="base">
                                        <p:cTn id="25"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195">
                                            <p:txEl>
                                              <p:pRg st="3" end="3"/>
                                            </p:txEl>
                                          </p:spTgt>
                                        </p:tgtEl>
                                        <p:attrNameLst>
                                          <p:attrName>style.visibility</p:attrName>
                                        </p:attrNameLst>
                                      </p:cBhvr>
                                      <p:to>
                                        <p:strVal val="visible"/>
                                      </p:to>
                                    </p:set>
                                    <p:anim calcmode="lin" valueType="num">
                                      <p:cBhvr additive="base">
                                        <p:cTn id="31"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195">
                                            <p:txEl>
                                              <p:pRg st="4" end="4"/>
                                            </p:txEl>
                                          </p:spTgt>
                                        </p:tgtEl>
                                        <p:attrNameLst>
                                          <p:attrName>style.visibility</p:attrName>
                                        </p:attrNameLst>
                                      </p:cBhvr>
                                      <p:to>
                                        <p:strVal val="visible"/>
                                      </p:to>
                                    </p:set>
                                    <p:anim calcmode="lin" valueType="num">
                                      <p:cBhvr additive="base">
                                        <p:cTn id="37"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195">
                                            <p:txEl>
                                              <p:pRg st="5" end="5"/>
                                            </p:txEl>
                                          </p:spTgt>
                                        </p:tgtEl>
                                        <p:attrNameLst>
                                          <p:attrName>style.visibility</p:attrName>
                                        </p:attrNameLst>
                                      </p:cBhvr>
                                      <p:to>
                                        <p:strVal val="visible"/>
                                      </p:to>
                                    </p:set>
                                    <p:anim calcmode="lin" valueType="num">
                                      <p:cBhvr additive="base">
                                        <p:cTn id="41"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195">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8195">
                                            <p:txEl>
                                              <p:pRg st="6" end="6"/>
                                            </p:txEl>
                                          </p:spTgt>
                                        </p:tgtEl>
                                        <p:attrNameLst>
                                          <p:attrName>style.visibility</p:attrName>
                                        </p:attrNameLst>
                                      </p:cBhvr>
                                      <p:to>
                                        <p:strVal val="visible"/>
                                      </p:to>
                                    </p:set>
                                    <p:anim calcmode="lin" valueType="num">
                                      <p:cBhvr additive="base">
                                        <p:cTn id="45"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1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1" nodeType="clickEffect">
                                  <p:stCondLst>
                                    <p:cond delay="0"/>
                                  </p:stCondLst>
                                  <p:childTnLst>
                                    <p:set>
                                      <p:cBhvr>
                                        <p:cTn id="50" dur="1" fill="hold">
                                          <p:stCondLst>
                                            <p:cond delay="0"/>
                                          </p:stCondLst>
                                        </p:cTn>
                                        <p:tgtEl>
                                          <p:spTgt spid="8194"/>
                                        </p:tgtEl>
                                        <p:attrNameLst>
                                          <p:attrName>style.visibility</p:attrName>
                                        </p:attrNameLst>
                                      </p:cBhvr>
                                      <p:to>
                                        <p:strVal val="visible"/>
                                      </p:to>
                                    </p:set>
                                    <p:anim calcmode="lin" valueType="num">
                                      <p:cBhvr additive="base">
                                        <p:cTn id="51" dur="500" fill="hold"/>
                                        <p:tgtEl>
                                          <p:spTgt spid="8194"/>
                                        </p:tgtEl>
                                        <p:attrNameLst>
                                          <p:attrName>ppt_x</p:attrName>
                                        </p:attrNameLst>
                                      </p:cBhvr>
                                      <p:tavLst>
                                        <p:tav tm="0">
                                          <p:val>
                                            <p:strVal val="#ppt_x"/>
                                          </p:val>
                                        </p:tav>
                                        <p:tav tm="100000">
                                          <p:val>
                                            <p:strVal val="#ppt_x"/>
                                          </p:val>
                                        </p:tav>
                                      </p:tavLst>
                                    </p:anim>
                                    <p:anim calcmode="lin" valueType="num">
                                      <p:cBhvr additive="base">
                                        <p:cTn id="52"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4" grpId="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1020762"/>
          </a:xfrm>
        </p:spPr>
        <p:txBody>
          <a:bodyPr/>
          <a:lstStyle/>
          <a:p>
            <a:pPr eaLnBrk="1" hangingPunct="1"/>
            <a:r>
              <a:rPr lang="id-ID" sz="3200" smtClean="0">
                <a:solidFill>
                  <a:srgbClr val="00B050"/>
                </a:solidFill>
                <a:latin typeface="Arial" charset="0"/>
                <a:cs typeface="Arial" charset="0"/>
              </a:rPr>
              <a:t>5</a:t>
            </a:r>
            <a:r>
              <a:rPr lang="en-US" sz="3200" smtClean="0">
                <a:solidFill>
                  <a:srgbClr val="00B050"/>
                </a:solidFill>
                <a:latin typeface="Arial" charset="0"/>
                <a:cs typeface="Arial" charset="0"/>
              </a:rPr>
              <a:t> ide yang dapat dimanfaatkan dalam pengaturan toko yaitu: </a:t>
            </a:r>
          </a:p>
        </p:txBody>
      </p:sp>
      <p:sp>
        <p:nvSpPr>
          <p:cNvPr id="3" name="Content Placeholder 2"/>
          <p:cNvSpPr>
            <a:spLocks noGrp="1"/>
          </p:cNvSpPr>
          <p:nvPr>
            <p:ph idx="1"/>
          </p:nvPr>
        </p:nvSpPr>
        <p:spPr>
          <a:xfrm>
            <a:off x="457200" y="1219200"/>
            <a:ext cx="8229600" cy="4906963"/>
          </a:xfrm>
        </p:spPr>
        <p:txBody>
          <a:bodyPr rtlCol="0">
            <a:normAutofit fontScale="92500" lnSpcReduction="10000"/>
          </a:bodyPr>
          <a:lstStyle/>
          <a:p>
            <a:pPr eaLnBrk="1" fontAlgn="auto" hangingPunct="1">
              <a:spcAft>
                <a:spcPts val="0"/>
              </a:spcAft>
              <a:buFont typeface="Arial" pitchFamily="34" charset="0"/>
              <a:buNone/>
              <a:defRPr/>
            </a:pPr>
            <a:endParaRPr lang="en-US" sz="900" dirty="0" smtClean="0">
              <a:latin typeface="Arial" pitchFamily="34" charset="0"/>
              <a:cs typeface="Arial" pitchFamily="34" charset="0"/>
            </a:endParaRPr>
          </a:p>
          <a:p>
            <a:pPr marL="514350" indent="-514350" algn="just" eaLnBrk="1" fontAlgn="auto" hangingPunct="1">
              <a:spcAft>
                <a:spcPts val="0"/>
              </a:spcAft>
              <a:buFont typeface="+mj-lt"/>
              <a:buAutoNum type="arabicPeriod"/>
              <a:defRPr/>
            </a:pPr>
            <a:r>
              <a:rPr lang="en-US" sz="2600" dirty="0" err="1" smtClean="0">
                <a:latin typeface="Arial" pitchFamily="34" charset="0"/>
                <a:cs typeface="Arial" pitchFamily="34" charset="0"/>
              </a:rPr>
              <a:t>Tempatkan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barang-barang</a:t>
            </a:r>
            <a:r>
              <a:rPr lang="en-US" sz="2600" dirty="0" smtClean="0">
                <a:latin typeface="Arial" pitchFamily="34" charset="0"/>
                <a:cs typeface="Arial" pitchFamily="34" charset="0"/>
              </a:rPr>
              <a:t> yang </a:t>
            </a:r>
            <a:r>
              <a:rPr lang="en-US" sz="2600" dirty="0" err="1" smtClean="0">
                <a:latin typeface="Arial" pitchFamily="34" charset="0"/>
                <a:cs typeface="Arial" pitchFamily="34" charset="0"/>
              </a:rPr>
              <a:t>sering</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dibeli</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di</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sekitar</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batas</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luar</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toko</a:t>
            </a:r>
            <a:endParaRPr lang="en-US" sz="2600" dirty="0" smtClean="0">
              <a:latin typeface="Arial" pitchFamily="34" charset="0"/>
              <a:cs typeface="Arial" pitchFamily="34" charset="0"/>
            </a:endParaRPr>
          </a:p>
          <a:p>
            <a:pPr marL="514350" indent="-514350" algn="just" eaLnBrk="1" fontAlgn="auto" hangingPunct="1">
              <a:spcAft>
                <a:spcPts val="0"/>
              </a:spcAft>
              <a:buFont typeface="+mj-lt"/>
              <a:buAutoNum type="arabicPeriod"/>
              <a:defRPr/>
            </a:pPr>
            <a:r>
              <a:rPr lang="en-US" sz="2600" dirty="0" err="1" smtClean="0">
                <a:latin typeface="Arial" pitchFamily="34" charset="0"/>
                <a:cs typeface="Arial" pitchFamily="34" charset="0"/>
              </a:rPr>
              <a:t>Gunakan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lokasi</a:t>
            </a:r>
            <a:r>
              <a:rPr lang="en-US" sz="2600" dirty="0" smtClean="0">
                <a:latin typeface="Arial" pitchFamily="34" charset="0"/>
                <a:cs typeface="Arial" pitchFamily="34" charset="0"/>
              </a:rPr>
              <a:t> yang </a:t>
            </a:r>
            <a:r>
              <a:rPr lang="en-US" sz="2600" dirty="0" err="1" smtClean="0">
                <a:latin typeface="Arial" pitchFamily="34" charset="0"/>
                <a:cs typeface="Arial" pitchFamily="34" charset="0"/>
              </a:rPr>
              <a:t>strategis</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untuk</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produk</a:t>
            </a:r>
            <a:r>
              <a:rPr lang="en-US" sz="2600" dirty="0" smtClean="0">
                <a:latin typeface="Arial" pitchFamily="34" charset="0"/>
                <a:cs typeface="Arial" pitchFamily="34" charset="0"/>
              </a:rPr>
              <a:t> yang </a:t>
            </a:r>
            <a:r>
              <a:rPr lang="en-US" sz="2600" dirty="0" err="1" smtClean="0">
                <a:latin typeface="Arial" pitchFamily="34" charset="0"/>
                <a:cs typeface="Arial" pitchFamily="34" charset="0"/>
              </a:rPr>
              <a:t>menarik</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dan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mempunyai</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nilai</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keuntungan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besar</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seperti</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kosmetika</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asesories</a:t>
            </a:r>
            <a:r>
              <a:rPr lang="en-US" sz="2600" dirty="0" smtClean="0">
                <a:latin typeface="Arial" pitchFamily="34" charset="0"/>
                <a:cs typeface="Arial" pitchFamily="34" charset="0"/>
              </a:rPr>
              <a:t>. </a:t>
            </a:r>
          </a:p>
          <a:p>
            <a:pPr marL="514350" indent="-514350" algn="just" eaLnBrk="1" fontAlgn="auto" hangingPunct="1">
              <a:spcAft>
                <a:spcPts val="0"/>
              </a:spcAft>
              <a:buFont typeface="+mj-lt"/>
              <a:buAutoNum type="arabicPeriod"/>
              <a:defRPr/>
            </a:pPr>
            <a:r>
              <a:rPr lang="en-US" sz="2600" dirty="0" err="1" smtClean="0">
                <a:latin typeface="Arial" pitchFamily="34" charset="0"/>
                <a:cs typeface="Arial" pitchFamily="34" charset="0"/>
              </a:rPr>
              <a:t>Distribusikan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produk</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kuat</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yaitu</a:t>
            </a:r>
            <a:r>
              <a:rPr lang="en-US" sz="2600" dirty="0" smtClean="0">
                <a:latin typeface="Arial" pitchFamily="34" charset="0"/>
                <a:cs typeface="Arial" pitchFamily="34" charset="0"/>
              </a:rPr>
              <a:t> yang </a:t>
            </a:r>
            <a:r>
              <a:rPr lang="en-US" sz="2600" dirty="0" err="1" smtClean="0">
                <a:latin typeface="Arial" pitchFamily="34" charset="0"/>
                <a:cs typeface="Arial" pitchFamily="34" charset="0"/>
              </a:rPr>
              <a:t>menjadi</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alasan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utama</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para</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pengunjung</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berbelanja</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pada</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kedua</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sisi</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lorong</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dan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letakkan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secara</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tersebar</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untuk</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bisa</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dilihat</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lebih</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banyak</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konsumen</a:t>
            </a:r>
            <a:r>
              <a:rPr lang="en-US" sz="2600" dirty="0" smtClean="0">
                <a:latin typeface="Arial" pitchFamily="34" charset="0"/>
                <a:cs typeface="Arial" pitchFamily="34" charset="0"/>
              </a:rPr>
              <a:t>. </a:t>
            </a:r>
          </a:p>
          <a:p>
            <a:pPr marL="514350" indent="-514350" algn="just" eaLnBrk="1" fontAlgn="auto" hangingPunct="1">
              <a:spcAft>
                <a:spcPts val="0"/>
              </a:spcAft>
              <a:buFont typeface="+mj-lt"/>
              <a:buAutoNum type="arabicPeriod"/>
              <a:defRPr/>
            </a:pPr>
            <a:r>
              <a:rPr lang="en-US" sz="2600" dirty="0" err="1" smtClean="0">
                <a:latin typeface="Arial" pitchFamily="34" charset="0"/>
                <a:cs typeface="Arial" pitchFamily="34" charset="0"/>
              </a:rPr>
              <a:t>Gunakan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lokasi</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ujung</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lorong</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karena</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memiliki</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tingkat</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pertontonan</a:t>
            </a:r>
            <a:r>
              <a:rPr lang="en-US" sz="2600" dirty="0" smtClean="0">
                <a:latin typeface="Arial" pitchFamily="34" charset="0"/>
                <a:cs typeface="Arial" pitchFamily="34" charset="0"/>
              </a:rPr>
              <a:t> yang </a:t>
            </a:r>
            <a:r>
              <a:rPr lang="en-US" sz="2600" dirty="0" err="1" smtClean="0">
                <a:latin typeface="Arial" pitchFamily="34" charset="0"/>
                <a:cs typeface="Arial" pitchFamily="34" charset="0"/>
              </a:rPr>
              <a:t>tinggi</a:t>
            </a:r>
            <a:r>
              <a:rPr lang="en-US" sz="2600" dirty="0" smtClean="0">
                <a:latin typeface="Arial" pitchFamily="34" charset="0"/>
                <a:cs typeface="Arial" pitchFamily="34" charset="0"/>
              </a:rPr>
              <a:t> </a:t>
            </a:r>
          </a:p>
          <a:p>
            <a:pPr marL="514350" indent="-514350" algn="just" eaLnBrk="1" fontAlgn="auto" hangingPunct="1">
              <a:spcAft>
                <a:spcPts val="0"/>
              </a:spcAft>
              <a:buFont typeface="+mj-lt"/>
              <a:buAutoNum type="arabicPeriod"/>
              <a:defRPr/>
            </a:pPr>
            <a:r>
              <a:rPr lang="fi-FI" sz="2600" dirty="0" smtClean="0">
                <a:latin typeface="Arial" pitchFamily="34" charset="0"/>
                <a:cs typeface="Arial" pitchFamily="34" charset="0"/>
              </a:rPr>
              <a:t>Sampaikan misi toko dengan memilih posisi </a:t>
            </a:r>
            <a:r>
              <a:rPr lang="fi-FI" sz="2400" dirty="0" smtClean="0">
                <a:latin typeface="Arial" pitchFamily="34" charset="0"/>
                <a:cs typeface="Arial" pitchFamily="34" charset="0"/>
              </a:rPr>
              <a:t>yang menjadi penghentian pertama bagi konsumen. </a:t>
            </a:r>
            <a:endParaRPr lang="en-US" sz="2400" dirty="0" smtClean="0">
              <a:latin typeface="Arial" pitchFamily="34" charset="0"/>
              <a:cs typeface="Arial" pitchFamily="34" charset="0"/>
            </a:endParaRPr>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3E3C009A-B158-42B1-A365-5F537F04F844}" type="slidenum">
              <a:rPr lang="en-US"/>
              <a:pPr>
                <a:defRPr/>
              </a:pPr>
              <a:t>176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amond(in)">
                                      <p:cBhvr>
                                        <p:cTn id="13" dur="2000"/>
                                        <p:tgtEl>
                                          <p:spTgt spid="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heckerboard(across)">
                                      <p:cBhvr>
                                        <p:cTn id="18" dur="500"/>
                                        <p:tgtEl>
                                          <p:spTgt spid="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ox(in)">
                                      <p:cBhvr>
                                        <p:cTn id="23" dur="500"/>
                                        <p:tgtEl>
                                          <p:spTgt spid="3">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487362"/>
          </a:xfrm>
        </p:spPr>
        <p:txBody>
          <a:bodyPr/>
          <a:lstStyle/>
          <a:p>
            <a:pPr eaLnBrk="1" hangingPunct="1"/>
            <a:r>
              <a:rPr lang="en-US" sz="3200" b="1" smtClean="0">
                <a:solidFill>
                  <a:srgbClr val="00B050"/>
                </a:solidFill>
              </a:rPr>
              <a:t>G. LAYOUT GUDANG (</a:t>
            </a:r>
            <a:r>
              <a:rPr lang="en-US" sz="3200" b="1" i="1" smtClean="0">
                <a:solidFill>
                  <a:srgbClr val="00B050"/>
                </a:solidFill>
              </a:rPr>
              <a:t>WAREHOUSE LAYOUT) </a:t>
            </a:r>
            <a:endParaRPr lang="en-US" sz="3200" smtClean="0">
              <a:solidFill>
                <a:srgbClr val="00B050"/>
              </a:solidFill>
            </a:endParaRPr>
          </a:p>
        </p:txBody>
      </p:sp>
      <p:sp>
        <p:nvSpPr>
          <p:cNvPr id="3" name="Content Placeholder 2"/>
          <p:cNvSpPr>
            <a:spLocks noGrp="1"/>
          </p:cNvSpPr>
          <p:nvPr>
            <p:ph idx="1"/>
          </p:nvPr>
        </p:nvSpPr>
        <p:spPr>
          <a:xfrm>
            <a:off x="457200" y="1066800"/>
            <a:ext cx="8229600" cy="5364163"/>
          </a:xfrm>
        </p:spPr>
        <p:txBody>
          <a:bodyPr rtlCol="0">
            <a:normAutofit fontScale="92500" lnSpcReduction="20000"/>
          </a:bodyPr>
          <a:lstStyle/>
          <a:p>
            <a:pPr algn="just" eaLnBrk="1" fontAlgn="auto" hangingPunct="1">
              <a:spcAft>
                <a:spcPts val="0"/>
              </a:spcAft>
              <a:buFont typeface="Arial" pitchFamily="34" charset="0"/>
              <a:buChar char="•"/>
              <a:defRPr/>
            </a:pPr>
            <a:r>
              <a:rPr lang="id-ID" sz="2600" dirty="0"/>
              <a:t>D</a:t>
            </a:r>
            <a:r>
              <a:rPr lang="en-US" sz="2600" dirty="0" err="1" smtClean="0"/>
              <a:t>isain</a:t>
            </a:r>
            <a:r>
              <a:rPr lang="en-US" sz="2600" dirty="0" smtClean="0"/>
              <a:t> yang </a:t>
            </a:r>
            <a:r>
              <a:rPr lang="en-US" sz="2600" dirty="0" err="1" smtClean="0"/>
              <a:t>meminimalkan</a:t>
            </a:r>
            <a:r>
              <a:rPr lang="en-US" sz="2600" dirty="0" smtClean="0"/>
              <a:t> </a:t>
            </a:r>
            <a:r>
              <a:rPr lang="en-US" sz="2600" dirty="0" err="1" smtClean="0"/>
              <a:t>biaya</a:t>
            </a:r>
            <a:r>
              <a:rPr lang="en-US" sz="2600" dirty="0" smtClean="0"/>
              <a:t> total </a:t>
            </a:r>
            <a:r>
              <a:rPr lang="en-US" sz="2600" dirty="0" err="1" smtClean="0"/>
              <a:t>dengan</a:t>
            </a:r>
            <a:r>
              <a:rPr lang="en-US" sz="2600" dirty="0" smtClean="0"/>
              <a:t> </a:t>
            </a:r>
            <a:r>
              <a:rPr lang="en-US" sz="2600" dirty="0" err="1" smtClean="0"/>
              <a:t>mencapai</a:t>
            </a:r>
            <a:r>
              <a:rPr lang="en-US" sz="2600" dirty="0" smtClean="0"/>
              <a:t> </a:t>
            </a:r>
            <a:r>
              <a:rPr lang="en-US" sz="2600" dirty="0" err="1" smtClean="0"/>
              <a:t>paduan</a:t>
            </a:r>
            <a:r>
              <a:rPr lang="en-US" sz="2600" dirty="0" smtClean="0"/>
              <a:t> </a:t>
            </a:r>
            <a:r>
              <a:rPr lang="en-US" sz="2600" dirty="0" err="1" smtClean="0"/>
              <a:t>antara</a:t>
            </a:r>
            <a:r>
              <a:rPr lang="en-US" sz="2600" dirty="0" smtClean="0"/>
              <a:t> </a:t>
            </a:r>
            <a:r>
              <a:rPr lang="en-US" sz="2600" dirty="0" err="1" smtClean="0"/>
              <a:t>luas</a:t>
            </a:r>
            <a:r>
              <a:rPr lang="en-US" sz="2600" dirty="0" smtClean="0"/>
              <a:t> </a:t>
            </a:r>
            <a:r>
              <a:rPr lang="en-US" sz="2600" dirty="0" err="1" smtClean="0"/>
              <a:t>ruang</a:t>
            </a:r>
            <a:r>
              <a:rPr lang="en-US" sz="2600" dirty="0" smtClean="0"/>
              <a:t> </a:t>
            </a:r>
            <a:r>
              <a:rPr lang="en-US" sz="2600" dirty="0" err="1" smtClean="0"/>
              <a:t>dan</a:t>
            </a:r>
            <a:r>
              <a:rPr lang="en-US" sz="2600" dirty="0" smtClean="0"/>
              <a:t> </a:t>
            </a:r>
            <a:r>
              <a:rPr lang="en-US" sz="2600" dirty="0" err="1" smtClean="0"/>
              <a:t>penanganan</a:t>
            </a:r>
            <a:r>
              <a:rPr lang="en-US" sz="2600" dirty="0" smtClean="0"/>
              <a:t> </a:t>
            </a:r>
            <a:r>
              <a:rPr lang="en-US" sz="2600" dirty="0" err="1" smtClean="0"/>
              <a:t>bahan</a:t>
            </a:r>
            <a:r>
              <a:rPr lang="en-US" sz="2600" dirty="0" smtClean="0"/>
              <a:t>. </a:t>
            </a:r>
          </a:p>
          <a:p>
            <a:pPr algn="just" eaLnBrk="1" fontAlgn="auto" hangingPunct="1">
              <a:spcAft>
                <a:spcPts val="0"/>
              </a:spcAft>
              <a:buFont typeface="Arial" pitchFamily="34" charset="0"/>
              <a:buChar char="•"/>
              <a:defRPr/>
            </a:pPr>
            <a:r>
              <a:rPr lang="en-US" sz="2600" dirty="0" err="1" smtClean="0"/>
              <a:t>Manajem</a:t>
            </a:r>
            <a:r>
              <a:rPr lang="id-ID" sz="2600" dirty="0" smtClean="0"/>
              <a:t>e</a:t>
            </a:r>
            <a:r>
              <a:rPr lang="en-US" sz="2600" dirty="0" smtClean="0"/>
              <a:t>n </a:t>
            </a:r>
            <a:r>
              <a:rPr lang="en-US" sz="2600" dirty="0" err="1" smtClean="0"/>
              <a:t>bertugas</a:t>
            </a:r>
            <a:r>
              <a:rPr lang="en-US" sz="2600" dirty="0" smtClean="0"/>
              <a:t> </a:t>
            </a:r>
            <a:r>
              <a:rPr lang="en-US" sz="2600" dirty="0" err="1" smtClean="0"/>
              <a:t>mamaksimalkan</a:t>
            </a:r>
            <a:r>
              <a:rPr lang="en-US" sz="2600" dirty="0" smtClean="0"/>
              <a:t> </a:t>
            </a:r>
            <a:r>
              <a:rPr lang="en-US" sz="2600" dirty="0" err="1" smtClean="0"/>
              <a:t>tiap</a:t>
            </a:r>
            <a:r>
              <a:rPr lang="en-US" sz="2600" dirty="0" smtClean="0"/>
              <a:t> unit </a:t>
            </a:r>
            <a:r>
              <a:rPr lang="en-US" sz="2600" dirty="0" err="1" smtClean="0"/>
              <a:t>luas</a:t>
            </a:r>
            <a:r>
              <a:rPr lang="en-US" sz="2600" dirty="0" smtClean="0"/>
              <a:t> </a:t>
            </a:r>
            <a:r>
              <a:rPr lang="en-US" sz="2600" dirty="0" err="1" smtClean="0"/>
              <a:t>gudang</a:t>
            </a:r>
            <a:r>
              <a:rPr lang="en-US" sz="2600" dirty="0" smtClean="0"/>
              <a:t> </a:t>
            </a:r>
            <a:r>
              <a:rPr lang="en-US" sz="2600" dirty="0" err="1" smtClean="0"/>
              <a:t>yaitu</a:t>
            </a:r>
            <a:r>
              <a:rPr lang="en-US" sz="2600" dirty="0" smtClean="0"/>
              <a:t> </a:t>
            </a:r>
            <a:r>
              <a:rPr lang="en-US" sz="2600" dirty="0" err="1" smtClean="0"/>
              <a:t>mamanfaatkan</a:t>
            </a:r>
            <a:r>
              <a:rPr lang="en-US" sz="2600" dirty="0" smtClean="0"/>
              <a:t> volume </a:t>
            </a:r>
            <a:r>
              <a:rPr lang="en-US" sz="2600" dirty="0" err="1" smtClean="0"/>
              <a:t>penuhnya</a:t>
            </a:r>
            <a:r>
              <a:rPr lang="en-US" sz="2600" dirty="0" smtClean="0"/>
              <a:t> </a:t>
            </a:r>
            <a:r>
              <a:rPr lang="en-US" sz="2600" dirty="0" err="1" smtClean="0"/>
              <a:t>sambil</a:t>
            </a:r>
            <a:r>
              <a:rPr lang="en-US" sz="2600" dirty="0" smtClean="0"/>
              <a:t> </a:t>
            </a:r>
            <a:r>
              <a:rPr lang="en-US" sz="2600" dirty="0" err="1" smtClean="0"/>
              <a:t>mempertahankan</a:t>
            </a:r>
            <a:r>
              <a:rPr lang="en-US" sz="2600" dirty="0" smtClean="0"/>
              <a:t> </a:t>
            </a:r>
            <a:r>
              <a:rPr lang="en-US" sz="2600" dirty="0" err="1" smtClean="0"/>
              <a:t>biaya</a:t>
            </a:r>
            <a:r>
              <a:rPr lang="en-US" sz="2600" dirty="0" smtClean="0"/>
              <a:t> </a:t>
            </a:r>
            <a:r>
              <a:rPr lang="en-US" sz="2600" dirty="0" err="1" smtClean="0"/>
              <a:t>penanganan</a:t>
            </a:r>
            <a:r>
              <a:rPr lang="en-US" sz="2600" dirty="0" smtClean="0"/>
              <a:t> </a:t>
            </a:r>
            <a:r>
              <a:rPr lang="en-US" sz="2600" dirty="0" err="1" smtClean="0"/>
              <a:t>bahan</a:t>
            </a:r>
            <a:r>
              <a:rPr lang="en-US" sz="2600" dirty="0" smtClean="0"/>
              <a:t> yang </a:t>
            </a:r>
            <a:r>
              <a:rPr lang="en-US" sz="2600" dirty="0" err="1" smtClean="0"/>
              <a:t>rendah</a:t>
            </a:r>
            <a:r>
              <a:rPr lang="en-US" sz="2600" dirty="0" smtClean="0"/>
              <a:t>. </a:t>
            </a:r>
          </a:p>
          <a:p>
            <a:pPr algn="just" eaLnBrk="1" fontAlgn="auto" hangingPunct="1">
              <a:spcAft>
                <a:spcPts val="0"/>
              </a:spcAft>
              <a:buFont typeface="Arial" pitchFamily="34" charset="0"/>
              <a:buChar char="•"/>
              <a:defRPr/>
            </a:pPr>
            <a:r>
              <a:rPr lang="id-ID" sz="2600" dirty="0"/>
              <a:t>B</a:t>
            </a:r>
            <a:r>
              <a:rPr lang="en-US" sz="2600" dirty="0" err="1" smtClean="0"/>
              <a:t>iaya</a:t>
            </a:r>
            <a:r>
              <a:rPr lang="en-US" sz="2600" dirty="0" smtClean="0"/>
              <a:t> </a:t>
            </a:r>
            <a:r>
              <a:rPr lang="en-US" sz="2600" dirty="0" err="1" smtClean="0"/>
              <a:t>penanganan</a:t>
            </a:r>
            <a:r>
              <a:rPr lang="en-US" sz="2600" dirty="0" smtClean="0"/>
              <a:t> </a:t>
            </a:r>
            <a:r>
              <a:rPr lang="en-US" sz="2600" dirty="0" err="1" smtClean="0"/>
              <a:t>bahan</a:t>
            </a:r>
            <a:r>
              <a:rPr lang="en-US" sz="2600" dirty="0" smtClean="0"/>
              <a:t> </a:t>
            </a:r>
            <a:r>
              <a:rPr lang="en-US" sz="2600" dirty="0" err="1" smtClean="0"/>
              <a:t>adalah</a:t>
            </a:r>
            <a:r>
              <a:rPr lang="en-US" sz="2600" dirty="0" smtClean="0"/>
              <a:t> </a:t>
            </a:r>
            <a:r>
              <a:rPr lang="en-US" sz="2600" dirty="0" err="1" smtClean="0"/>
              <a:t>biaya-biaya</a:t>
            </a:r>
            <a:r>
              <a:rPr lang="en-US" sz="2600" dirty="0" smtClean="0"/>
              <a:t> yang </a:t>
            </a:r>
            <a:r>
              <a:rPr lang="en-US" sz="2600" dirty="0" err="1" smtClean="0"/>
              <a:t>berkaitan</a:t>
            </a:r>
            <a:r>
              <a:rPr lang="en-US" sz="2600" dirty="0" smtClean="0"/>
              <a:t> </a:t>
            </a:r>
            <a:r>
              <a:rPr lang="en-US" sz="2600" dirty="0" err="1" smtClean="0"/>
              <a:t>dengan</a:t>
            </a:r>
            <a:r>
              <a:rPr lang="en-US" sz="2600" dirty="0" smtClean="0"/>
              <a:t> </a:t>
            </a:r>
            <a:r>
              <a:rPr lang="en-US" sz="2600" dirty="0" err="1" smtClean="0"/>
              <a:t>transportasi</a:t>
            </a:r>
            <a:r>
              <a:rPr lang="en-US" sz="2600" dirty="0" smtClean="0"/>
              <a:t> </a:t>
            </a:r>
            <a:r>
              <a:rPr lang="en-US" sz="2600" dirty="0" err="1" smtClean="0"/>
              <a:t>barang</a:t>
            </a:r>
            <a:r>
              <a:rPr lang="en-US" sz="2600" dirty="0" smtClean="0"/>
              <a:t> yang </a:t>
            </a:r>
            <a:r>
              <a:rPr lang="en-US" sz="2600" dirty="0" err="1" smtClean="0"/>
              <a:t>masuk</a:t>
            </a:r>
            <a:r>
              <a:rPr lang="en-US" sz="2600" dirty="0" smtClean="0"/>
              <a:t>, </a:t>
            </a:r>
            <a:r>
              <a:rPr lang="en-US" sz="2600" dirty="0" err="1" smtClean="0"/>
              <a:t>penyimpanan</a:t>
            </a:r>
            <a:r>
              <a:rPr lang="en-US" sz="2600" dirty="0" smtClean="0"/>
              <a:t> </a:t>
            </a:r>
            <a:r>
              <a:rPr lang="en-US" sz="2600" dirty="0" err="1" smtClean="0"/>
              <a:t>dan</a:t>
            </a:r>
            <a:r>
              <a:rPr lang="en-US" sz="2600" dirty="0" smtClean="0"/>
              <a:t> </a:t>
            </a:r>
            <a:r>
              <a:rPr lang="en-US" sz="2600" dirty="0" err="1" smtClean="0"/>
              <a:t>bahan</a:t>
            </a:r>
            <a:r>
              <a:rPr lang="en-US" sz="2600" dirty="0" smtClean="0"/>
              <a:t> </a:t>
            </a:r>
            <a:r>
              <a:rPr lang="en-US" sz="2600" dirty="0" err="1" smtClean="0"/>
              <a:t>keluar</a:t>
            </a:r>
            <a:r>
              <a:rPr lang="en-US" sz="2600" dirty="0" smtClean="0"/>
              <a:t>, </a:t>
            </a:r>
            <a:r>
              <a:rPr lang="en-US" sz="2600" dirty="0" err="1" smtClean="0"/>
              <a:t>meliputi</a:t>
            </a:r>
            <a:r>
              <a:rPr lang="en-US" sz="2600" dirty="0" smtClean="0"/>
              <a:t> : </a:t>
            </a:r>
            <a:r>
              <a:rPr lang="en-US" sz="2600" dirty="0" err="1" smtClean="0"/>
              <a:t>peralatan</a:t>
            </a:r>
            <a:r>
              <a:rPr lang="en-US" sz="2600" dirty="0" smtClean="0"/>
              <a:t>, </a:t>
            </a:r>
            <a:r>
              <a:rPr lang="en-US" sz="2600" dirty="0" err="1" smtClean="0"/>
              <a:t>tenaga</a:t>
            </a:r>
            <a:r>
              <a:rPr lang="en-US" sz="2600" dirty="0" smtClean="0"/>
              <a:t> </a:t>
            </a:r>
            <a:r>
              <a:rPr lang="en-US" sz="2600" dirty="0" err="1" smtClean="0"/>
              <a:t>kerja</a:t>
            </a:r>
            <a:r>
              <a:rPr lang="en-US" sz="2600" dirty="0" smtClean="0"/>
              <a:t>, </a:t>
            </a:r>
            <a:r>
              <a:rPr lang="en-US" sz="2600" dirty="0" err="1" smtClean="0"/>
              <a:t>bahan</a:t>
            </a:r>
            <a:r>
              <a:rPr lang="en-US" sz="2600" dirty="0" smtClean="0"/>
              <a:t>, </a:t>
            </a:r>
            <a:r>
              <a:rPr lang="en-US" sz="2600" dirty="0" err="1" smtClean="0"/>
              <a:t>biaya</a:t>
            </a:r>
            <a:r>
              <a:rPr lang="en-US" sz="2600" dirty="0" smtClean="0"/>
              <a:t> </a:t>
            </a:r>
            <a:r>
              <a:rPr lang="en-US" sz="2600" dirty="0" err="1" smtClean="0"/>
              <a:t>pengawasan</a:t>
            </a:r>
            <a:r>
              <a:rPr lang="en-US" sz="2600" dirty="0" smtClean="0"/>
              <a:t>, </a:t>
            </a:r>
            <a:r>
              <a:rPr lang="en-US" sz="2600" dirty="0" err="1" smtClean="0"/>
              <a:t>asuransi</a:t>
            </a:r>
            <a:r>
              <a:rPr lang="en-US" sz="2600" dirty="0" smtClean="0"/>
              <a:t>, </a:t>
            </a:r>
            <a:r>
              <a:rPr lang="en-US" sz="2600" dirty="0" err="1" smtClean="0"/>
              <a:t>penyusutan</a:t>
            </a:r>
            <a:r>
              <a:rPr lang="en-US" sz="2600" dirty="0" smtClean="0"/>
              <a:t>. </a:t>
            </a:r>
          </a:p>
          <a:p>
            <a:pPr algn="just" eaLnBrk="1" fontAlgn="auto" hangingPunct="1">
              <a:spcAft>
                <a:spcPts val="0"/>
              </a:spcAft>
              <a:buFont typeface="Arial" pitchFamily="34" charset="0"/>
              <a:buChar char="•"/>
              <a:defRPr/>
            </a:pPr>
            <a:r>
              <a:rPr lang="en-US" sz="2600" dirty="0" smtClean="0"/>
              <a:t>Layout </a:t>
            </a:r>
            <a:r>
              <a:rPr lang="en-US" sz="2600" dirty="0" err="1" smtClean="0"/>
              <a:t>gudang</a:t>
            </a:r>
            <a:r>
              <a:rPr lang="en-US" sz="2600" dirty="0" smtClean="0"/>
              <a:t> yang </a:t>
            </a:r>
            <a:r>
              <a:rPr lang="en-US" sz="2600" dirty="0" err="1" smtClean="0"/>
              <a:t>efektif</a:t>
            </a:r>
            <a:r>
              <a:rPr lang="en-US" sz="2600" dirty="0" smtClean="0"/>
              <a:t> </a:t>
            </a:r>
            <a:r>
              <a:rPr lang="en-US" sz="2600" dirty="0" err="1" smtClean="0"/>
              <a:t>meminimalkan</a:t>
            </a:r>
            <a:r>
              <a:rPr lang="en-US" sz="2600" dirty="0" smtClean="0"/>
              <a:t> </a:t>
            </a:r>
            <a:r>
              <a:rPr lang="en-US" sz="2600" dirty="0" err="1" smtClean="0"/>
              <a:t>kerusakan</a:t>
            </a:r>
            <a:r>
              <a:rPr lang="en-US" sz="2600" dirty="0" smtClean="0"/>
              <a:t> </a:t>
            </a:r>
            <a:r>
              <a:rPr lang="en-US" sz="2600" dirty="0" err="1" smtClean="0"/>
              <a:t>bahan</a:t>
            </a:r>
            <a:r>
              <a:rPr lang="en-US" sz="2600" dirty="0" smtClean="0"/>
              <a:t> </a:t>
            </a:r>
            <a:r>
              <a:rPr lang="en-US" sz="2600" dirty="0" err="1" smtClean="0"/>
              <a:t>di</a:t>
            </a:r>
            <a:r>
              <a:rPr lang="en-US" sz="2600" dirty="0" smtClean="0"/>
              <a:t> </a:t>
            </a:r>
            <a:r>
              <a:rPr lang="en-US" sz="2600" dirty="0" err="1" smtClean="0"/>
              <a:t>gudang</a:t>
            </a:r>
            <a:r>
              <a:rPr lang="en-US" sz="2600" dirty="0" smtClean="0"/>
              <a:t>. </a:t>
            </a:r>
            <a:r>
              <a:rPr lang="en-US" sz="2600" dirty="0" err="1" smtClean="0"/>
              <a:t>Manajemen</a:t>
            </a:r>
            <a:r>
              <a:rPr lang="en-US" sz="2600" dirty="0" smtClean="0"/>
              <a:t> </a:t>
            </a:r>
            <a:r>
              <a:rPr lang="en-US" sz="2600" dirty="0" err="1" smtClean="0"/>
              <a:t>gudang</a:t>
            </a:r>
            <a:r>
              <a:rPr lang="en-US" sz="2600" dirty="0" smtClean="0"/>
              <a:t> yang modern</a:t>
            </a:r>
            <a:r>
              <a:rPr lang="id-ID" sz="2600" dirty="0" smtClean="0"/>
              <a:t> </a:t>
            </a:r>
            <a:r>
              <a:rPr lang="en-US" sz="2600" dirty="0" err="1" smtClean="0"/>
              <a:t>menggunakan</a:t>
            </a:r>
            <a:r>
              <a:rPr lang="en-US" sz="2600" dirty="0" smtClean="0"/>
              <a:t> ASRS (Automated </a:t>
            </a:r>
            <a:r>
              <a:rPr lang="en-US" sz="2600" dirty="0" err="1" smtClean="0"/>
              <a:t>Stirage</a:t>
            </a:r>
            <a:r>
              <a:rPr lang="en-US" sz="2600" dirty="0" smtClean="0"/>
              <a:t> Retrieval System). </a:t>
            </a:r>
          </a:p>
          <a:p>
            <a:pPr eaLnBrk="1" fontAlgn="auto" hangingPunct="1">
              <a:spcAft>
                <a:spcPts val="0"/>
              </a:spcAft>
              <a:buFont typeface="Arial" pitchFamily="34" charset="0"/>
              <a:buChar char="•"/>
              <a:defRPr/>
            </a:pPr>
            <a:r>
              <a:rPr lang="en-US" sz="2600" dirty="0" err="1" smtClean="0"/>
              <a:t>Ada</a:t>
            </a:r>
            <a:r>
              <a:rPr lang="en-US" sz="2600" dirty="0" smtClean="0"/>
              <a:t> 3 </a:t>
            </a:r>
            <a:r>
              <a:rPr lang="en-US" sz="2600" dirty="0" err="1" smtClean="0"/>
              <a:t>konsep</a:t>
            </a:r>
            <a:r>
              <a:rPr lang="en-US" sz="2600" dirty="0" smtClean="0"/>
              <a:t> yang </a:t>
            </a:r>
            <a:r>
              <a:rPr lang="en-US" sz="2600" dirty="0" err="1" smtClean="0"/>
              <a:t>dikenal</a:t>
            </a:r>
            <a:r>
              <a:rPr lang="en-US" sz="2600" dirty="0" smtClean="0"/>
              <a:t> </a:t>
            </a:r>
            <a:r>
              <a:rPr lang="en-US" sz="2600" dirty="0" err="1" smtClean="0"/>
              <a:t>dalam</a:t>
            </a:r>
            <a:r>
              <a:rPr lang="en-US" sz="2600" dirty="0" smtClean="0"/>
              <a:t> layout </a:t>
            </a:r>
            <a:r>
              <a:rPr lang="en-US" sz="2600" dirty="0" err="1" smtClean="0"/>
              <a:t>gudang</a:t>
            </a:r>
            <a:r>
              <a:rPr lang="en-US" sz="2600" dirty="0" smtClean="0"/>
              <a:t> </a:t>
            </a:r>
            <a:r>
              <a:rPr lang="en-US" sz="2600" dirty="0" err="1" smtClean="0"/>
              <a:t>yaitu</a:t>
            </a:r>
            <a:r>
              <a:rPr lang="en-US" sz="2600" dirty="0" smtClean="0"/>
              <a:t>: </a:t>
            </a:r>
          </a:p>
          <a:p>
            <a:pPr lvl="2" eaLnBrk="1" fontAlgn="auto" hangingPunct="1">
              <a:spcAft>
                <a:spcPts val="0"/>
              </a:spcAft>
              <a:buFont typeface="Arial" pitchFamily="34" charset="0"/>
              <a:buNone/>
              <a:defRPr/>
            </a:pPr>
            <a:r>
              <a:rPr lang="en-US" sz="2600" dirty="0" smtClean="0"/>
              <a:t>1. Cross Docking </a:t>
            </a:r>
          </a:p>
          <a:p>
            <a:pPr lvl="2" eaLnBrk="1" fontAlgn="auto" hangingPunct="1">
              <a:spcAft>
                <a:spcPts val="0"/>
              </a:spcAft>
              <a:buFont typeface="Arial" pitchFamily="34" charset="0"/>
              <a:buNone/>
              <a:defRPr/>
            </a:pPr>
            <a:r>
              <a:rPr lang="en-US" sz="2600" dirty="0" smtClean="0"/>
              <a:t>2. Random Stocking </a:t>
            </a:r>
          </a:p>
          <a:p>
            <a:pPr lvl="2" eaLnBrk="1" fontAlgn="auto" hangingPunct="1">
              <a:spcAft>
                <a:spcPts val="0"/>
              </a:spcAft>
              <a:buFont typeface="Arial" pitchFamily="34" charset="0"/>
              <a:buNone/>
              <a:defRPr/>
            </a:pPr>
            <a:r>
              <a:rPr lang="en-US" sz="2600" dirty="0" smtClean="0"/>
              <a:t>3. Customizing </a:t>
            </a:r>
          </a:p>
          <a:p>
            <a:pPr eaLnBrk="1" fontAlgn="auto" hangingPunct="1">
              <a:spcAft>
                <a:spcPts val="0"/>
              </a:spcAft>
              <a:buFont typeface="Arial" pitchFamily="34" charset="0"/>
              <a:buChar char="•"/>
              <a:defRPr/>
            </a:pPr>
            <a:endParaRPr lang="en-US" sz="2800" b="1" dirty="0" smtClean="0"/>
          </a:p>
          <a:p>
            <a:pPr eaLnBrk="1" fontAlgn="auto" hangingPunct="1">
              <a:spcAft>
                <a:spcPts val="0"/>
              </a:spcAft>
              <a:buFont typeface="Arial" pitchFamily="34" charset="0"/>
              <a:buChar char="•"/>
              <a:defRPr/>
            </a:pPr>
            <a:endParaRPr lang="en-US" sz="2800" dirty="0" smtClean="0"/>
          </a:p>
          <a:p>
            <a:pPr eaLnBrk="1" fontAlgn="auto" hangingPunct="1">
              <a:spcAft>
                <a:spcPts val="0"/>
              </a:spcAft>
              <a:buFont typeface="Arial" pitchFamily="34" charset="0"/>
              <a:buChar char="•"/>
              <a:defRPr/>
            </a:pPr>
            <a:endParaRPr lang="en-US" sz="2600" dirty="0" smtClean="0"/>
          </a:p>
          <a:p>
            <a:pPr eaLnBrk="1" fontAlgn="auto" hangingPunct="1">
              <a:spcAft>
                <a:spcPts val="0"/>
              </a:spcAft>
              <a:buFont typeface="Arial" pitchFamily="34" charset="0"/>
              <a:buChar char="•"/>
              <a:defRPr/>
            </a:pPr>
            <a:endParaRPr lang="en-US" sz="2600" dirty="0" smtClean="0"/>
          </a:p>
          <a:p>
            <a:pPr eaLnBrk="1" fontAlgn="auto" hangingPunct="1">
              <a:spcAft>
                <a:spcPts val="0"/>
              </a:spcAft>
              <a:buFont typeface="Arial" pitchFamily="34" charset="0"/>
              <a:buChar char="•"/>
              <a:defRPr/>
            </a:pPr>
            <a:endParaRPr lang="en-US" sz="2600" dirty="0" smtClean="0"/>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6FBECF26-A709-4BB2-9AAC-BF55B187B27D}" type="slidenum">
              <a:rPr lang="en-US"/>
              <a:pPr>
                <a:defRPr/>
              </a:pPr>
              <a:t>177</a:t>
            </a:fld>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diamond(in)">
                                      <p:cBhvr>
                                        <p:cTn id="19" dur="2000"/>
                                        <p:tgtEl>
                                          <p:spTgt spid="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additive="base">
                                        <p:cTn id="4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458200" cy="5745163"/>
          </a:xfrm>
        </p:spPr>
        <p:txBody>
          <a:bodyPr rtlCol="0">
            <a:normAutofit fontScale="40000" lnSpcReduction="20000"/>
          </a:bodyPr>
          <a:lstStyle/>
          <a:p>
            <a:pPr eaLnBrk="1" fontAlgn="auto" hangingPunct="1">
              <a:spcAft>
                <a:spcPts val="0"/>
              </a:spcAft>
              <a:buFont typeface="Arial" pitchFamily="34" charset="0"/>
              <a:buNone/>
              <a:defRPr/>
            </a:pPr>
            <a:r>
              <a:rPr lang="en-US" sz="5100" b="1" dirty="0" smtClean="0">
                <a:solidFill>
                  <a:srgbClr val="00B050"/>
                </a:solidFill>
              </a:rPr>
              <a:t>1. Cross Docking </a:t>
            </a:r>
            <a:endParaRPr lang="en-US" sz="5100" dirty="0" smtClean="0">
              <a:solidFill>
                <a:srgbClr val="00B050"/>
              </a:solidFill>
            </a:endParaRPr>
          </a:p>
          <a:p>
            <a:pPr algn="just" eaLnBrk="1" fontAlgn="auto" hangingPunct="1">
              <a:spcAft>
                <a:spcPts val="0"/>
              </a:spcAft>
              <a:buFont typeface="Arial" pitchFamily="34" charset="0"/>
              <a:buNone/>
              <a:defRPr/>
            </a:pPr>
            <a:r>
              <a:rPr lang="en-US" sz="3600" dirty="0" smtClean="0"/>
              <a:t>	</a:t>
            </a:r>
            <a:r>
              <a:rPr lang="id-ID" sz="4200" dirty="0"/>
              <a:t>C</a:t>
            </a:r>
            <a:r>
              <a:rPr lang="en-US" sz="4200" dirty="0" err="1" smtClean="0"/>
              <a:t>ara</a:t>
            </a:r>
            <a:r>
              <a:rPr lang="en-US" sz="4200" dirty="0" smtClean="0"/>
              <a:t> </a:t>
            </a:r>
            <a:r>
              <a:rPr lang="en-US" sz="4200" dirty="0" err="1" smtClean="0"/>
              <a:t>menghindari</a:t>
            </a:r>
            <a:r>
              <a:rPr lang="en-US" sz="4200" dirty="0" smtClean="0"/>
              <a:t> </a:t>
            </a:r>
            <a:r>
              <a:rPr lang="en-US" sz="4200" dirty="0" err="1" smtClean="0"/>
              <a:t>penempatan</a:t>
            </a:r>
            <a:r>
              <a:rPr lang="en-US" sz="4200" dirty="0" smtClean="0"/>
              <a:t> </a:t>
            </a:r>
            <a:r>
              <a:rPr lang="en-US" sz="4200" dirty="0" err="1" smtClean="0"/>
              <a:t>bahan</a:t>
            </a:r>
            <a:r>
              <a:rPr lang="en-US" sz="4200" dirty="0" smtClean="0"/>
              <a:t> </a:t>
            </a:r>
            <a:r>
              <a:rPr lang="en-US" sz="4200" dirty="0" err="1" smtClean="0"/>
              <a:t>atau</a:t>
            </a:r>
            <a:r>
              <a:rPr lang="en-US" sz="4200" dirty="0" smtClean="0"/>
              <a:t> </a:t>
            </a:r>
            <a:r>
              <a:rPr lang="en-US" sz="4200" dirty="0" err="1" smtClean="0"/>
              <a:t>pasokan</a:t>
            </a:r>
            <a:r>
              <a:rPr lang="en-US" sz="4200" dirty="0" smtClean="0"/>
              <a:t> </a:t>
            </a:r>
            <a:r>
              <a:rPr lang="en-US" sz="4200" dirty="0" err="1" smtClean="0"/>
              <a:t>dalam</a:t>
            </a:r>
            <a:r>
              <a:rPr lang="en-US" sz="4200" dirty="0" smtClean="0"/>
              <a:t> </a:t>
            </a:r>
            <a:r>
              <a:rPr lang="en-US" sz="4200" dirty="0" err="1" smtClean="0"/>
              <a:t>gudang</a:t>
            </a:r>
            <a:r>
              <a:rPr lang="en-US" sz="4200" dirty="0" smtClean="0"/>
              <a:t> </a:t>
            </a:r>
            <a:r>
              <a:rPr lang="en-US" sz="4200" dirty="0" err="1" smtClean="0"/>
              <a:t>dengan</a:t>
            </a:r>
            <a:r>
              <a:rPr lang="en-US" sz="4200" dirty="0" smtClean="0"/>
              <a:t> </a:t>
            </a:r>
            <a:r>
              <a:rPr lang="en-US" sz="4200" dirty="0" err="1" smtClean="0"/>
              <a:t>cara</a:t>
            </a:r>
            <a:r>
              <a:rPr lang="en-US" sz="4200" dirty="0" smtClean="0"/>
              <a:t> </a:t>
            </a:r>
            <a:r>
              <a:rPr lang="en-US" sz="4200" dirty="0" err="1" smtClean="0"/>
              <a:t>memproses</a:t>
            </a:r>
            <a:r>
              <a:rPr lang="en-US" sz="4200" dirty="0" smtClean="0"/>
              <a:t> </a:t>
            </a:r>
            <a:r>
              <a:rPr lang="en-US" sz="4200" dirty="0" err="1" smtClean="0"/>
              <a:t>secara</a:t>
            </a:r>
            <a:r>
              <a:rPr lang="en-US" sz="4200" dirty="0" smtClean="0"/>
              <a:t> </a:t>
            </a:r>
            <a:r>
              <a:rPr lang="en-US" sz="4200" dirty="0" err="1" smtClean="0"/>
              <a:t>langsung</a:t>
            </a:r>
            <a:r>
              <a:rPr lang="en-US" sz="4200" dirty="0" smtClean="0"/>
              <a:t> </a:t>
            </a:r>
            <a:r>
              <a:rPr lang="en-US" sz="4200" dirty="0" err="1" smtClean="0"/>
              <a:t>disaat</a:t>
            </a:r>
            <a:r>
              <a:rPr lang="en-US" sz="4200" dirty="0" smtClean="0"/>
              <a:t> </a:t>
            </a:r>
            <a:r>
              <a:rPr lang="en-US" sz="4200" dirty="0" err="1" smtClean="0"/>
              <a:t>diterima</a:t>
            </a:r>
            <a:r>
              <a:rPr lang="en-US" sz="4200" dirty="0" smtClean="0"/>
              <a:t>. </a:t>
            </a:r>
            <a:endParaRPr lang="id-ID" sz="4200" dirty="0" smtClean="0"/>
          </a:p>
          <a:p>
            <a:pPr algn="just" eaLnBrk="1" fontAlgn="auto" hangingPunct="1">
              <a:spcAft>
                <a:spcPts val="0"/>
              </a:spcAft>
              <a:buFont typeface="Arial" pitchFamily="34" charset="0"/>
              <a:buNone/>
              <a:defRPr/>
            </a:pPr>
            <a:endParaRPr lang="id-ID" sz="4200" dirty="0"/>
          </a:p>
          <a:p>
            <a:pPr algn="just" eaLnBrk="1" fontAlgn="auto" hangingPunct="1">
              <a:spcAft>
                <a:spcPts val="0"/>
              </a:spcAft>
              <a:buFont typeface="Arial" pitchFamily="34" charset="0"/>
              <a:buNone/>
              <a:defRPr/>
            </a:pPr>
            <a:r>
              <a:rPr lang="id-ID" sz="4200" dirty="0" smtClean="0"/>
              <a:t>	</a:t>
            </a:r>
            <a:r>
              <a:rPr lang="en-US" sz="4200" dirty="0" smtClean="0"/>
              <a:t>Cross Docking yang </a:t>
            </a:r>
            <a:r>
              <a:rPr lang="en-US" sz="4200" dirty="0" err="1" smtClean="0"/>
              <a:t>baik</a:t>
            </a:r>
            <a:r>
              <a:rPr lang="en-US" sz="4200" dirty="0" smtClean="0"/>
              <a:t> </a:t>
            </a:r>
            <a:r>
              <a:rPr lang="en-US" sz="4200" dirty="0" err="1" smtClean="0"/>
              <a:t>membutuhkan</a:t>
            </a:r>
            <a:r>
              <a:rPr lang="en-US" sz="4200" dirty="0" smtClean="0"/>
              <a:t> : </a:t>
            </a:r>
          </a:p>
          <a:p>
            <a:pPr eaLnBrk="1" fontAlgn="auto" hangingPunct="1">
              <a:spcAft>
                <a:spcPts val="0"/>
              </a:spcAft>
              <a:buFont typeface="Arial" pitchFamily="34" charset="0"/>
              <a:buNone/>
              <a:defRPr/>
            </a:pPr>
            <a:r>
              <a:rPr lang="en-US" sz="4200" dirty="0" smtClean="0"/>
              <a:t>	- </a:t>
            </a:r>
            <a:r>
              <a:rPr lang="en-US" sz="4200" dirty="0" err="1" smtClean="0"/>
              <a:t>penjadwalan</a:t>
            </a:r>
            <a:r>
              <a:rPr lang="en-US" sz="4200" dirty="0" smtClean="0"/>
              <a:t> yang </a:t>
            </a:r>
            <a:r>
              <a:rPr lang="en-US" sz="4200" dirty="0" err="1" smtClean="0"/>
              <a:t>ketat</a:t>
            </a:r>
            <a:r>
              <a:rPr lang="en-US" sz="4200" dirty="0" smtClean="0"/>
              <a:t>. </a:t>
            </a:r>
          </a:p>
          <a:p>
            <a:pPr marL="346075" indent="-346075" algn="just" eaLnBrk="1" fontAlgn="auto" hangingPunct="1">
              <a:spcAft>
                <a:spcPts val="0"/>
              </a:spcAft>
              <a:buFont typeface="Arial" pitchFamily="34" charset="0"/>
              <a:buNone/>
              <a:defRPr/>
            </a:pPr>
            <a:r>
              <a:rPr lang="en-US" sz="4200" dirty="0" smtClean="0"/>
              <a:t>	- </a:t>
            </a:r>
            <a:r>
              <a:rPr lang="en-US" sz="4200" dirty="0" err="1" smtClean="0"/>
              <a:t>pengiriman</a:t>
            </a:r>
            <a:r>
              <a:rPr lang="en-US" sz="4200" dirty="0" smtClean="0"/>
              <a:t> yang </a:t>
            </a:r>
            <a:r>
              <a:rPr lang="en-US" sz="4200" dirty="0" err="1" smtClean="0"/>
              <a:t>diterima</a:t>
            </a:r>
            <a:r>
              <a:rPr lang="en-US" sz="4200" dirty="0" smtClean="0"/>
              <a:t> </a:t>
            </a:r>
            <a:r>
              <a:rPr lang="en-US" sz="4200" dirty="0" err="1" smtClean="0"/>
              <a:t>memiliki</a:t>
            </a:r>
            <a:r>
              <a:rPr lang="en-US" sz="4200" dirty="0" smtClean="0"/>
              <a:t> </a:t>
            </a:r>
            <a:r>
              <a:rPr lang="en-US" sz="4200" dirty="0" err="1" smtClean="0"/>
              <a:t>identifikasi</a:t>
            </a:r>
            <a:r>
              <a:rPr lang="en-US" sz="4200" dirty="0" smtClean="0"/>
              <a:t> </a:t>
            </a:r>
            <a:r>
              <a:rPr lang="en-US" sz="4200" dirty="0" err="1" smtClean="0"/>
              <a:t>produk</a:t>
            </a:r>
            <a:r>
              <a:rPr lang="en-US" sz="4200" dirty="0" smtClean="0"/>
              <a:t> yang </a:t>
            </a:r>
            <a:r>
              <a:rPr lang="en-US" sz="4200" dirty="0" err="1" smtClean="0"/>
              <a:t>akurat</a:t>
            </a:r>
            <a:r>
              <a:rPr lang="en-US" sz="4200" dirty="0" smtClean="0"/>
              <a:t> </a:t>
            </a:r>
            <a:r>
              <a:rPr lang="en-US" sz="4200" dirty="0" err="1" smtClean="0"/>
              <a:t>dengan</a:t>
            </a:r>
            <a:r>
              <a:rPr lang="en-US" sz="4200" dirty="0" smtClean="0"/>
              <a:t> </a:t>
            </a:r>
            <a:r>
              <a:rPr lang="en-US" sz="4200" dirty="0" err="1" smtClean="0"/>
              <a:t>kode</a:t>
            </a:r>
            <a:r>
              <a:rPr lang="en-US" sz="4200" dirty="0" smtClean="0"/>
              <a:t> </a:t>
            </a:r>
            <a:r>
              <a:rPr lang="en-US" sz="4200" dirty="0" err="1" smtClean="0"/>
              <a:t>garis</a:t>
            </a:r>
            <a:r>
              <a:rPr lang="en-US" sz="4200" dirty="0" smtClean="0"/>
              <a:t>. </a:t>
            </a:r>
          </a:p>
          <a:p>
            <a:pPr eaLnBrk="1" fontAlgn="auto" hangingPunct="1">
              <a:spcAft>
                <a:spcPts val="0"/>
              </a:spcAft>
              <a:buFont typeface="Arial" pitchFamily="34" charset="0"/>
              <a:buNone/>
              <a:defRPr/>
            </a:pPr>
            <a:endParaRPr lang="en-US" sz="3600" dirty="0" smtClean="0"/>
          </a:p>
          <a:p>
            <a:pPr eaLnBrk="1" fontAlgn="auto" hangingPunct="1">
              <a:spcAft>
                <a:spcPts val="0"/>
              </a:spcAft>
              <a:buFont typeface="Arial" pitchFamily="34" charset="0"/>
              <a:buNone/>
              <a:defRPr/>
            </a:pPr>
            <a:r>
              <a:rPr lang="en-US" sz="5000" b="1" dirty="0" smtClean="0">
                <a:solidFill>
                  <a:srgbClr val="00B050"/>
                </a:solidFill>
              </a:rPr>
              <a:t>2. Random Stocking </a:t>
            </a:r>
            <a:endParaRPr lang="en-US" sz="5000" dirty="0" smtClean="0">
              <a:solidFill>
                <a:srgbClr val="00B050"/>
              </a:solidFill>
            </a:endParaRPr>
          </a:p>
          <a:p>
            <a:pPr algn="just" eaLnBrk="1" fontAlgn="auto" hangingPunct="1">
              <a:spcAft>
                <a:spcPts val="0"/>
              </a:spcAft>
              <a:buFont typeface="Arial" pitchFamily="34" charset="0"/>
              <a:buChar char="•"/>
              <a:defRPr/>
            </a:pPr>
            <a:r>
              <a:rPr lang="id-ID" sz="4500" dirty="0"/>
              <a:t>M</a:t>
            </a:r>
            <a:r>
              <a:rPr lang="en-US" sz="4500" dirty="0" err="1" smtClean="0"/>
              <a:t>enempatkan</a:t>
            </a:r>
            <a:r>
              <a:rPr lang="en-US" sz="4500" dirty="0" smtClean="0"/>
              <a:t> </a:t>
            </a:r>
            <a:r>
              <a:rPr lang="en-US" sz="4500" dirty="0" err="1" smtClean="0"/>
              <a:t>persediaan</a:t>
            </a:r>
            <a:r>
              <a:rPr lang="en-US" sz="4500" dirty="0" smtClean="0"/>
              <a:t> </a:t>
            </a:r>
            <a:r>
              <a:rPr lang="en-US" sz="4500" dirty="0" err="1" smtClean="0"/>
              <a:t>dimana</a:t>
            </a:r>
            <a:r>
              <a:rPr lang="en-US" sz="4500" dirty="0" smtClean="0"/>
              <a:t> </a:t>
            </a:r>
            <a:r>
              <a:rPr lang="en-US" sz="4500" dirty="0" err="1" smtClean="0"/>
              <a:t>terdapat</a:t>
            </a:r>
            <a:r>
              <a:rPr lang="en-US" sz="4500" dirty="0" smtClean="0"/>
              <a:t> </a:t>
            </a:r>
            <a:r>
              <a:rPr lang="en-US" sz="4500" dirty="0" err="1" smtClean="0"/>
              <a:t>lokasi</a:t>
            </a:r>
            <a:r>
              <a:rPr lang="en-US" sz="4500" dirty="0" smtClean="0"/>
              <a:t> yang </a:t>
            </a:r>
            <a:r>
              <a:rPr lang="en-US" sz="4500" dirty="0" err="1" smtClean="0"/>
              <a:t>terbuka</a:t>
            </a:r>
            <a:r>
              <a:rPr lang="en-US" sz="4500" dirty="0" smtClean="0"/>
              <a:t>. </a:t>
            </a:r>
            <a:r>
              <a:rPr lang="en-US" sz="4500" dirty="0" err="1" smtClean="0"/>
              <a:t>Teknik</a:t>
            </a:r>
            <a:r>
              <a:rPr lang="en-US" sz="4500" dirty="0" smtClean="0"/>
              <a:t> </a:t>
            </a:r>
            <a:r>
              <a:rPr lang="en-US" sz="4500" dirty="0" err="1" smtClean="0"/>
              <a:t>ini</a:t>
            </a:r>
            <a:r>
              <a:rPr lang="en-US" sz="4500" dirty="0" smtClean="0"/>
              <a:t> </a:t>
            </a:r>
            <a:r>
              <a:rPr lang="en-US" sz="4500" dirty="0" err="1" smtClean="0"/>
              <a:t>berarti</a:t>
            </a:r>
            <a:r>
              <a:rPr lang="en-US" sz="4500" dirty="0" smtClean="0"/>
              <a:t> </a:t>
            </a:r>
            <a:r>
              <a:rPr lang="en-US" sz="4500" dirty="0" err="1" smtClean="0"/>
              <a:t>bahwa</a:t>
            </a:r>
            <a:r>
              <a:rPr lang="en-US" sz="4500" dirty="0" smtClean="0"/>
              <a:t> </a:t>
            </a:r>
            <a:r>
              <a:rPr lang="en-US" sz="4500" dirty="0" err="1" smtClean="0"/>
              <a:t>ruangan</a:t>
            </a:r>
            <a:r>
              <a:rPr lang="en-US" sz="4500" dirty="0" smtClean="0"/>
              <a:t> </a:t>
            </a:r>
            <a:r>
              <a:rPr lang="en-US" sz="4500" dirty="0" err="1" smtClean="0"/>
              <a:t>tidak</a:t>
            </a:r>
            <a:r>
              <a:rPr lang="en-US" sz="4500" dirty="0" smtClean="0"/>
              <a:t> </a:t>
            </a:r>
            <a:r>
              <a:rPr lang="en-US" sz="4500" dirty="0" err="1" smtClean="0"/>
              <a:t>perlu</a:t>
            </a:r>
            <a:r>
              <a:rPr lang="en-US" sz="4500" dirty="0" smtClean="0"/>
              <a:t> </a:t>
            </a:r>
            <a:r>
              <a:rPr lang="en-US" sz="4500" dirty="0" err="1" smtClean="0"/>
              <a:t>dikhususkan</a:t>
            </a:r>
            <a:r>
              <a:rPr lang="en-US" sz="4500" dirty="0" smtClean="0"/>
              <a:t> </a:t>
            </a:r>
            <a:r>
              <a:rPr lang="en-US" sz="4500" dirty="0" err="1" smtClean="0"/>
              <a:t>untuk</a:t>
            </a:r>
            <a:r>
              <a:rPr lang="en-US" sz="4500" dirty="0" smtClean="0"/>
              <a:t> </a:t>
            </a:r>
            <a:r>
              <a:rPr lang="en-US" sz="4500" dirty="0" err="1" smtClean="0"/>
              <a:t>barang-barang</a:t>
            </a:r>
            <a:r>
              <a:rPr lang="en-US" sz="4500" dirty="0" smtClean="0"/>
              <a:t> </a:t>
            </a:r>
            <a:r>
              <a:rPr lang="en-US" sz="4500" dirty="0" err="1" smtClean="0"/>
              <a:t>tertentu</a:t>
            </a:r>
            <a:r>
              <a:rPr lang="en-US" sz="4500" dirty="0" smtClean="0"/>
              <a:t> </a:t>
            </a:r>
            <a:r>
              <a:rPr lang="en-US" sz="4500" dirty="0" err="1" smtClean="0"/>
              <a:t>dan</a:t>
            </a:r>
            <a:r>
              <a:rPr lang="en-US" sz="4500" dirty="0" smtClean="0"/>
              <a:t> </a:t>
            </a:r>
            <a:r>
              <a:rPr lang="en-US" sz="4500" dirty="0" err="1" smtClean="0"/>
              <a:t>fasilitas</a:t>
            </a:r>
            <a:r>
              <a:rPr lang="en-US" sz="4500" dirty="0" smtClean="0"/>
              <a:t> </a:t>
            </a:r>
            <a:r>
              <a:rPr lang="en-US" sz="4500" dirty="0" err="1" smtClean="0"/>
              <a:t>dapat</a:t>
            </a:r>
            <a:r>
              <a:rPr lang="en-US" sz="4500" dirty="0" smtClean="0"/>
              <a:t> </a:t>
            </a:r>
            <a:r>
              <a:rPr lang="en-US" sz="4500" dirty="0" err="1" smtClean="0"/>
              <a:t>dimanfaatkan</a:t>
            </a:r>
            <a:r>
              <a:rPr lang="en-US" sz="4500" dirty="0" smtClean="0"/>
              <a:t> </a:t>
            </a:r>
            <a:r>
              <a:rPr lang="en-US" sz="4500" dirty="0" err="1" smtClean="0"/>
              <a:t>dengan</a:t>
            </a:r>
            <a:r>
              <a:rPr lang="en-US" sz="4500" dirty="0" smtClean="0"/>
              <a:t> </a:t>
            </a:r>
            <a:r>
              <a:rPr lang="en-US" sz="4500" dirty="0" err="1" smtClean="0"/>
              <a:t>lebih</a:t>
            </a:r>
            <a:r>
              <a:rPr lang="en-US" sz="4500" dirty="0" smtClean="0"/>
              <a:t> </a:t>
            </a:r>
            <a:r>
              <a:rPr lang="en-US" sz="4500" dirty="0" err="1" smtClean="0"/>
              <a:t>baik</a:t>
            </a:r>
            <a:r>
              <a:rPr lang="en-US" sz="4500" dirty="0" smtClean="0"/>
              <a:t>. </a:t>
            </a:r>
            <a:endParaRPr lang="id-ID" sz="4500" dirty="0" smtClean="0"/>
          </a:p>
          <a:p>
            <a:pPr marL="0" indent="0" algn="just" eaLnBrk="1" fontAlgn="auto" hangingPunct="1">
              <a:spcAft>
                <a:spcPts val="0"/>
              </a:spcAft>
              <a:buFont typeface="Arial" charset="0"/>
              <a:buNone/>
              <a:defRPr/>
            </a:pPr>
            <a:endParaRPr lang="en-US" sz="4500" dirty="0" smtClean="0"/>
          </a:p>
          <a:p>
            <a:pPr algn="just" eaLnBrk="1" fontAlgn="auto" hangingPunct="1">
              <a:spcAft>
                <a:spcPts val="0"/>
              </a:spcAft>
              <a:buFont typeface="Arial" pitchFamily="34" charset="0"/>
              <a:buChar char="•"/>
              <a:defRPr/>
            </a:pPr>
            <a:r>
              <a:rPr lang="en-US" sz="4500" dirty="0" err="1" smtClean="0"/>
              <a:t>Sistim</a:t>
            </a:r>
            <a:r>
              <a:rPr lang="en-US" sz="4500" dirty="0" smtClean="0"/>
              <a:t> </a:t>
            </a:r>
            <a:r>
              <a:rPr lang="en-US" sz="4500" dirty="0" err="1" smtClean="0"/>
              <a:t>ini</a:t>
            </a:r>
            <a:r>
              <a:rPr lang="en-US" sz="4500" dirty="0" smtClean="0"/>
              <a:t> </a:t>
            </a:r>
            <a:r>
              <a:rPr lang="en-US" sz="4500" dirty="0" err="1" smtClean="0"/>
              <a:t>jika</a:t>
            </a:r>
            <a:r>
              <a:rPr lang="en-US" sz="4500" dirty="0" smtClean="0"/>
              <a:t> </a:t>
            </a:r>
            <a:r>
              <a:rPr lang="en-US" sz="4500" dirty="0" err="1" smtClean="0"/>
              <a:t>terkomputerisasi</a:t>
            </a:r>
            <a:r>
              <a:rPr lang="en-US" sz="4500" dirty="0" smtClean="0"/>
              <a:t> </a:t>
            </a:r>
            <a:r>
              <a:rPr lang="en-US" sz="4500" dirty="0" err="1" smtClean="0"/>
              <a:t>maka</a:t>
            </a:r>
            <a:r>
              <a:rPr lang="en-US" sz="4500" dirty="0" smtClean="0"/>
              <a:t> </a:t>
            </a:r>
            <a:r>
              <a:rPr lang="en-US" sz="4500" dirty="0" err="1" smtClean="0"/>
              <a:t>akan</a:t>
            </a:r>
            <a:r>
              <a:rPr lang="en-US" sz="4500" dirty="0" smtClean="0"/>
              <a:t> </a:t>
            </a:r>
            <a:r>
              <a:rPr lang="en-US" sz="4500" dirty="0" err="1" smtClean="0"/>
              <a:t>meliputi</a:t>
            </a:r>
            <a:r>
              <a:rPr lang="en-US" sz="4500" dirty="0" smtClean="0"/>
              <a:t> </a:t>
            </a:r>
            <a:r>
              <a:rPr lang="en-US" sz="4500" dirty="0" err="1" smtClean="0"/>
              <a:t>tugas-tugas</a:t>
            </a:r>
            <a:r>
              <a:rPr lang="en-US" sz="4500" dirty="0" smtClean="0"/>
              <a:t>: </a:t>
            </a:r>
          </a:p>
          <a:p>
            <a:pPr lvl="1" eaLnBrk="1" fontAlgn="auto" hangingPunct="1">
              <a:spcAft>
                <a:spcPts val="0"/>
              </a:spcAft>
              <a:buFont typeface="Arial" pitchFamily="34" charset="0"/>
              <a:buNone/>
              <a:defRPr/>
            </a:pPr>
            <a:r>
              <a:rPr lang="en-US" sz="4500" dirty="0" smtClean="0"/>
              <a:t>- </a:t>
            </a:r>
            <a:r>
              <a:rPr lang="en-US" sz="4500" dirty="0" err="1" smtClean="0"/>
              <a:t>Membuat</a:t>
            </a:r>
            <a:r>
              <a:rPr lang="en-US" sz="4500" dirty="0" smtClean="0"/>
              <a:t> </a:t>
            </a:r>
            <a:r>
              <a:rPr lang="en-US" sz="4500" dirty="0" err="1" smtClean="0"/>
              <a:t>daftar</a:t>
            </a:r>
            <a:r>
              <a:rPr lang="en-US" sz="4500" dirty="0" smtClean="0"/>
              <a:t> </a:t>
            </a:r>
            <a:r>
              <a:rPr lang="en-US" sz="4500" dirty="0" err="1" smtClean="0"/>
              <a:t>lokasi</a:t>
            </a:r>
            <a:r>
              <a:rPr lang="en-US" sz="4500" dirty="0" smtClean="0"/>
              <a:t> yang “</a:t>
            </a:r>
            <a:r>
              <a:rPr lang="en-US" sz="4500" dirty="0" err="1" smtClean="0"/>
              <a:t>terbuka</a:t>
            </a:r>
            <a:r>
              <a:rPr lang="en-US" sz="4500" dirty="0" smtClean="0"/>
              <a:t>” </a:t>
            </a:r>
          </a:p>
          <a:p>
            <a:pPr lvl="1" eaLnBrk="1" fontAlgn="auto" hangingPunct="1">
              <a:spcAft>
                <a:spcPts val="0"/>
              </a:spcAft>
              <a:buFont typeface="Arial" pitchFamily="34" charset="0"/>
              <a:buNone/>
              <a:defRPr/>
            </a:pPr>
            <a:r>
              <a:rPr lang="en-US" sz="4500" dirty="0" smtClean="0"/>
              <a:t>- </a:t>
            </a:r>
            <a:r>
              <a:rPr lang="en-US" sz="4500" dirty="0" err="1" smtClean="0"/>
              <a:t>Membuat</a:t>
            </a:r>
            <a:r>
              <a:rPr lang="en-US" sz="4500" dirty="0" smtClean="0"/>
              <a:t> </a:t>
            </a:r>
            <a:r>
              <a:rPr lang="en-US" sz="4500" dirty="0" err="1" smtClean="0"/>
              <a:t>catatan</a:t>
            </a:r>
            <a:r>
              <a:rPr lang="en-US" sz="4500" dirty="0" smtClean="0"/>
              <a:t> </a:t>
            </a:r>
            <a:r>
              <a:rPr lang="en-US" sz="4500" dirty="0" err="1" smtClean="0"/>
              <a:t>persediaan</a:t>
            </a:r>
            <a:r>
              <a:rPr lang="en-US" sz="4500" dirty="0" smtClean="0"/>
              <a:t> </a:t>
            </a:r>
            <a:r>
              <a:rPr lang="en-US" sz="4500" dirty="0" err="1" smtClean="0"/>
              <a:t>secara</a:t>
            </a:r>
            <a:r>
              <a:rPr lang="en-US" sz="4500" dirty="0" smtClean="0"/>
              <a:t> </a:t>
            </a:r>
            <a:r>
              <a:rPr lang="en-US" sz="4500" dirty="0" err="1" smtClean="0"/>
              <a:t>akurat</a:t>
            </a:r>
            <a:r>
              <a:rPr lang="en-US" sz="4500" dirty="0" smtClean="0"/>
              <a:t> </a:t>
            </a:r>
            <a:r>
              <a:rPr lang="en-US" sz="4500" dirty="0" err="1" smtClean="0"/>
              <a:t>dan</a:t>
            </a:r>
            <a:r>
              <a:rPr lang="en-US" sz="4500" dirty="0" smtClean="0"/>
              <a:t> </a:t>
            </a:r>
            <a:r>
              <a:rPr lang="en-US" sz="4500" dirty="0" err="1" smtClean="0"/>
              <a:t>juga</a:t>
            </a:r>
            <a:r>
              <a:rPr lang="en-US" sz="4500" dirty="0" smtClean="0"/>
              <a:t> </a:t>
            </a:r>
            <a:r>
              <a:rPr lang="en-US" sz="4500" dirty="0" err="1" smtClean="0"/>
              <a:t>lokasinya</a:t>
            </a:r>
            <a:r>
              <a:rPr lang="en-US" sz="4500" dirty="0" smtClean="0"/>
              <a:t>. </a:t>
            </a:r>
          </a:p>
          <a:p>
            <a:pPr marL="568325" lvl="1" indent="-111125" algn="just" eaLnBrk="1" fontAlgn="auto" hangingPunct="1">
              <a:spcAft>
                <a:spcPts val="0"/>
              </a:spcAft>
              <a:buFont typeface="Arial" pitchFamily="34" charset="0"/>
              <a:buNone/>
              <a:defRPr/>
            </a:pPr>
            <a:r>
              <a:rPr lang="en-US" sz="4500" dirty="0" smtClean="0"/>
              <a:t>-</a:t>
            </a:r>
            <a:r>
              <a:rPr lang="id-ID" sz="4500" dirty="0" smtClean="0"/>
              <a:t> </a:t>
            </a:r>
            <a:r>
              <a:rPr lang="en-US" sz="4500" dirty="0" err="1" smtClean="0"/>
              <a:t>Mengurutkan</a:t>
            </a:r>
            <a:r>
              <a:rPr lang="en-US" sz="4500" dirty="0" smtClean="0"/>
              <a:t> </a:t>
            </a:r>
            <a:r>
              <a:rPr lang="en-US" sz="4500" dirty="0" err="1" smtClean="0"/>
              <a:t>barang-barang</a:t>
            </a:r>
            <a:r>
              <a:rPr lang="en-US" sz="4500" dirty="0" smtClean="0"/>
              <a:t> </a:t>
            </a:r>
            <a:r>
              <a:rPr lang="en-US" sz="4500" dirty="0" err="1" smtClean="0"/>
              <a:t>dalam</a:t>
            </a:r>
            <a:r>
              <a:rPr lang="en-US" sz="4500" dirty="0" smtClean="0"/>
              <a:t> </a:t>
            </a:r>
            <a:r>
              <a:rPr lang="en-US" sz="4500" dirty="0" err="1" smtClean="0"/>
              <a:t>urutan</a:t>
            </a:r>
            <a:r>
              <a:rPr lang="en-US" sz="4500" dirty="0" smtClean="0"/>
              <a:t> </a:t>
            </a:r>
            <a:r>
              <a:rPr lang="en-US" sz="4500" dirty="0" err="1" smtClean="0"/>
              <a:t>tertentu</a:t>
            </a:r>
            <a:r>
              <a:rPr lang="en-US" sz="4500" dirty="0" smtClean="0"/>
              <a:t> </a:t>
            </a:r>
            <a:r>
              <a:rPr lang="en-US" sz="4500" dirty="0" err="1" smtClean="0"/>
              <a:t>untuk</a:t>
            </a:r>
            <a:r>
              <a:rPr lang="en-US" sz="4500" dirty="0" smtClean="0"/>
              <a:t> </a:t>
            </a:r>
            <a:r>
              <a:rPr lang="en-US" sz="4500" dirty="0" err="1" smtClean="0"/>
              <a:t>meminimalkan</a:t>
            </a:r>
            <a:r>
              <a:rPr lang="en-US" sz="4500" dirty="0" smtClean="0"/>
              <a:t> </a:t>
            </a:r>
            <a:r>
              <a:rPr lang="en-US" sz="4500" dirty="0" err="1" smtClean="0"/>
              <a:t>waktu</a:t>
            </a:r>
            <a:r>
              <a:rPr lang="en-US" sz="4500" dirty="0" smtClean="0"/>
              <a:t> </a:t>
            </a:r>
            <a:r>
              <a:rPr lang="en-US" sz="4500" dirty="0" err="1" smtClean="0"/>
              <a:t>perjalanan</a:t>
            </a:r>
            <a:r>
              <a:rPr lang="en-US" sz="4500" dirty="0" smtClean="0"/>
              <a:t> yang </a:t>
            </a:r>
            <a:r>
              <a:rPr lang="en-US" sz="4500" dirty="0" err="1" smtClean="0"/>
              <a:t>dibutuhkan</a:t>
            </a:r>
            <a:r>
              <a:rPr lang="en-US" sz="4500" dirty="0" smtClean="0"/>
              <a:t> </a:t>
            </a:r>
            <a:r>
              <a:rPr lang="en-US" sz="4500" dirty="0" err="1" smtClean="0"/>
              <a:t>untuk</a:t>
            </a:r>
            <a:r>
              <a:rPr lang="en-US" sz="4500" dirty="0" smtClean="0"/>
              <a:t> </a:t>
            </a:r>
            <a:r>
              <a:rPr lang="en-US" sz="4500" dirty="0" err="1" smtClean="0"/>
              <a:t>menjemput</a:t>
            </a:r>
            <a:r>
              <a:rPr lang="en-US" sz="4500" dirty="0" smtClean="0"/>
              <a:t> </a:t>
            </a:r>
            <a:r>
              <a:rPr lang="en-US" sz="4500" dirty="0" err="1" smtClean="0"/>
              <a:t>pesanan</a:t>
            </a:r>
            <a:r>
              <a:rPr lang="en-US" sz="4500" dirty="0" smtClean="0"/>
              <a:t>. </a:t>
            </a:r>
          </a:p>
          <a:p>
            <a:pPr lvl="1" eaLnBrk="1" fontAlgn="auto" hangingPunct="1">
              <a:spcAft>
                <a:spcPts val="0"/>
              </a:spcAft>
              <a:buFont typeface="Arial" pitchFamily="34" charset="0"/>
              <a:buNone/>
              <a:defRPr/>
            </a:pPr>
            <a:r>
              <a:rPr lang="en-US" sz="4500" dirty="0" smtClean="0"/>
              <a:t>- </a:t>
            </a:r>
            <a:r>
              <a:rPr lang="en-US" sz="4500" dirty="0" err="1" smtClean="0"/>
              <a:t>Memadukan</a:t>
            </a:r>
            <a:r>
              <a:rPr lang="en-US" sz="4500" dirty="0" smtClean="0"/>
              <a:t> </a:t>
            </a:r>
            <a:r>
              <a:rPr lang="en-US" sz="4500" dirty="0" err="1" smtClean="0"/>
              <a:t>pesanan</a:t>
            </a:r>
            <a:r>
              <a:rPr lang="en-US" sz="4500" dirty="0" smtClean="0"/>
              <a:t> </a:t>
            </a:r>
            <a:r>
              <a:rPr lang="en-US" sz="4500" dirty="0" err="1" smtClean="0"/>
              <a:t>untuk</a:t>
            </a:r>
            <a:r>
              <a:rPr lang="en-US" sz="4500" dirty="0" smtClean="0"/>
              <a:t> </a:t>
            </a:r>
            <a:r>
              <a:rPr lang="en-US" sz="4500" dirty="0" err="1" smtClean="0"/>
              <a:t>mengurangi</a:t>
            </a:r>
            <a:r>
              <a:rPr lang="en-US" sz="4500" dirty="0" smtClean="0"/>
              <a:t> </a:t>
            </a:r>
            <a:r>
              <a:rPr lang="en-US" sz="4500" dirty="0" err="1" smtClean="0"/>
              <a:t>waktu</a:t>
            </a:r>
            <a:r>
              <a:rPr lang="en-US" sz="4500" dirty="0" smtClean="0"/>
              <a:t> </a:t>
            </a:r>
            <a:r>
              <a:rPr lang="en-US" sz="4500" dirty="0" err="1" smtClean="0"/>
              <a:t>penjemputan</a:t>
            </a:r>
            <a:r>
              <a:rPr lang="en-US" sz="4500" dirty="0" smtClean="0"/>
              <a:t> </a:t>
            </a:r>
          </a:p>
          <a:p>
            <a:pPr marL="568325" lvl="1" indent="-111125" algn="just" eaLnBrk="1" fontAlgn="auto" hangingPunct="1">
              <a:spcAft>
                <a:spcPts val="0"/>
              </a:spcAft>
              <a:buFont typeface="Arial" pitchFamily="34" charset="0"/>
              <a:buNone/>
              <a:defRPr/>
            </a:pPr>
            <a:r>
              <a:rPr lang="en-US" sz="4500" dirty="0" smtClean="0"/>
              <a:t>- </a:t>
            </a:r>
            <a:r>
              <a:rPr lang="en-US" sz="4500" dirty="0" err="1" smtClean="0"/>
              <a:t>Menugaskan</a:t>
            </a:r>
            <a:r>
              <a:rPr lang="en-US" sz="4500" dirty="0" smtClean="0"/>
              <a:t> </a:t>
            </a:r>
            <a:r>
              <a:rPr lang="en-US" sz="4500" dirty="0" err="1" smtClean="0"/>
              <a:t>barang</a:t>
            </a:r>
            <a:r>
              <a:rPr lang="en-US" sz="4500" dirty="0" smtClean="0"/>
              <a:t> </a:t>
            </a:r>
            <a:r>
              <a:rPr lang="en-US" sz="4500" dirty="0" err="1" smtClean="0"/>
              <a:t>atau</a:t>
            </a:r>
            <a:r>
              <a:rPr lang="en-US" sz="4500" dirty="0" smtClean="0"/>
              <a:t> </a:t>
            </a:r>
            <a:r>
              <a:rPr lang="en-US" sz="4500" dirty="0" err="1" smtClean="0"/>
              <a:t>sekumpulan</a:t>
            </a:r>
            <a:r>
              <a:rPr lang="en-US" sz="4500" dirty="0" smtClean="0"/>
              <a:t> </a:t>
            </a:r>
            <a:r>
              <a:rPr lang="en-US" sz="4500" dirty="0" err="1" smtClean="0"/>
              <a:t>barang</a:t>
            </a:r>
            <a:r>
              <a:rPr lang="en-US" sz="4500" dirty="0" smtClean="0"/>
              <a:t> </a:t>
            </a:r>
            <a:r>
              <a:rPr lang="en-US" sz="4500" dirty="0" err="1" smtClean="0"/>
              <a:t>tertentu</a:t>
            </a:r>
            <a:r>
              <a:rPr lang="en-US" sz="4500" dirty="0" smtClean="0"/>
              <a:t> </a:t>
            </a:r>
            <a:r>
              <a:rPr lang="en-US" sz="4500" dirty="0" err="1" smtClean="0"/>
              <a:t>pada</a:t>
            </a:r>
            <a:r>
              <a:rPr lang="en-US" sz="4500" dirty="0" smtClean="0"/>
              <a:t> </a:t>
            </a:r>
            <a:r>
              <a:rPr lang="en-US" sz="4500" dirty="0" err="1" smtClean="0"/>
              <a:t>wilayah</a:t>
            </a:r>
            <a:r>
              <a:rPr lang="en-US" sz="4500" dirty="0" smtClean="0"/>
              <a:t> </a:t>
            </a:r>
            <a:r>
              <a:rPr lang="en-US" sz="4500" dirty="0" err="1" smtClean="0"/>
              <a:t>gudang</a:t>
            </a:r>
            <a:r>
              <a:rPr lang="en-US" sz="4500" dirty="0" smtClean="0"/>
              <a:t> </a:t>
            </a:r>
            <a:r>
              <a:rPr lang="en-US" sz="4500" dirty="0" err="1" smtClean="0"/>
              <a:t>tertentu</a:t>
            </a:r>
            <a:r>
              <a:rPr lang="en-US" sz="4500" dirty="0" smtClean="0"/>
              <a:t> </a:t>
            </a:r>
            <a:r>
              <a:rPr lang="en-US" sz="4500" dirty="0" err="1" smtClean="0"/>
              <a:t>sehingga</a:t>
            </a:r>
            <a:r>
              <a:rPr lang="en-US" sz="4500" dirty="0" smtClean="0"/>
              <a:t> </a:t>
            </a:r>
            <a:r>
              <a:rPr lang="en-US" sz="4500" dirty="0" err="1" smtClean="0"/>
              <a:t>jarak</a:t>
            </a:r>
            <a:r>
              <a:rPr lang="en-US" sz="4500" dirty="0" smtClean="0"/>
              <a:t> </a:t>
            </a:r>
            <a:r>
              <a:rPr lang="en-US" sz="4500" dirty="0" err="1" smtClean="0"/>
              <a:t>tempuh</a:t>
            </a:r>
            <a:r>
              <a:rPr lang="en-US" sz="4500" dirty="0" smtClean="0"/>
              <a:t> total </a:t>
            </a:r>
            <a:r>
              <a:rPr lang="en-US" sz="4500" dirty="0" err="1" smtClean="0"/>
              <a:t>dalam</a:t>
            </a:r>
            <a:r>
              <a:rPr lang="en-US" sz="4500" dirty="0" smtClean="0"/>
              <a:t> </a:t>
            </a:r>
            <a:r>
              <a:rPr lang="en-US" sz="4500" dirty="0" err="1" smtClean="0"/>
              <a:t>gudang</a:t>
            </a:r>
            <a:r>
              <a:rPr lang="en-US" sz="4500" dirty="0" smtClean="0"/>
              <a:t> </a:t>
            </a:r>
            <a:r>
              <a:rPr lang="en-US" sz="4500" dirty="0" err="1" smtClean="0"/>
              <a:t>dapat</a:t>
            </a:r>
            <a:r>
              <a:rPr lang="en-US" sz="4500" dirty="0" smtClean="0"/>
              <a:t> </a:t>
            </a:r>
            <a:r>
              <a:rPr lang="en-US" sz="4500" dirty="0" err="1" smtClean="0"/>
              <a:t>dimimalkan</a:t>
            </a:r>
            <a:r>
              <a:rPr lang="en-US" sz="4500" dirty="0" smtClean="0"/>
              <a:t>. </a:t>
            </a:r>
          </a:p>
          <a:p>
            <a:pPr eaLnBrk="1" fontAlgn="auto" hangingPunct="1">
              <a:spcAft>
                <a:spcPts val="0"/>
              </a:spcAft>
              <a:buFont typeface="Arial" pitchFamily="34" charset="0"/>
              <a:buNone/>
              <a:defRPr/>
            </a:pPr>
            <a:endParaRPr lang="en-US" sz="1700" dirty="0" smtClean="0"/>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2231BCFF-A5A4-458E-8C71-FD149C50413C}" type="slidenum">
              <a:rPr lang="en-US"/>
              <a:pPr>
                <a:defRPr/>
              </a:pPr>
              <a:t>178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8" presetClass="entr" presetSubtype="16"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amond(in)">
                                      <p:cBhvr>
                                        <p:cTn id="23" dur="2000"/>
                                        <p:tgtEl>
                                          <p:spTgt spid="3">
                                            <p:txEl>
                                              <p:pRg st="4" end="4"/>
                                            </p:txEl>
                                          </p:spTgt>
                                        </p:tgtEl>
                                      </p:cBhvr>
                                    </p:animEffect>
                                  </p:childTnLst>
                                </p:cTn>
                              </p:par>
                              <p:par>
                                <p:cTn id="24" presetID="8" presetClass="entr" presetSubtype="16"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amond(in)">
                                      <p:cBhvr>
                                        <p:cTn id="26" dur="2000"/>
                                        <p:tgtEl>
                                          <p:spTgt spid="3">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 calcmode="lin" valueType="num">
                                      <p:cBhvr additive="base">
                                        <p:cTn id="5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anim calcmode="lin" valueType="num">
                                      <p:cBhvr additive="base">
                                        <p:cTn id="6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457200" y="762000"/>
            <a:ext cx="8229600" cy="5364163"/>
          </a:xfrm>
        </p:spPr>
        <p:txBody>
          <a:bodyPr/>
          <a:lstStyle/>
          <a:p>
            <a:pPr eaLnBrk="1" hangingPunct="1">
              <a:buFont typeface="Arial" charset="0"/>
              <a:buNone/>
            </a:pPr>
            <a:r>
              <a:rPr lang="en-US" sz="2400" b="1" smtClean="0">
                <a:solidFill>
                  <a:srgbClr val="00B050"/>
                </a:solidFill>
              </a:rPr>
              <a:t>3. Customizing </a:t>
            </a:r>
            <a:endParaRPr lang="en-US" sz="2400" smtClean="0">
              <a:solidFill>
                <a:srgbClr val="00B050"/>
              </a:solidFill>
            </a:endParaRPr>
          </a:p>
          <a:p>
            <a:pPr algn="just" eaLnBrk="1" hangingPunct="1"/>
            <a:r>
              <a:rPr lang="id-ID" sz="2400" smtClean="0"/>
              <a:t>P</a:t>
            </a:r>
            <a:r>
              <a:rPr lang="en-US" sz="2400" smtClean="0"/>
              <a:t>enggunaan gudang untuk menambahkan nilai produk melalui modifikasi, perbaikan, pelabelan dan pengepakan. </a:t>
            </a:r>
          </a:p>
          <a:p>
            <a:pPr algn="just" eaLnBrk="1" hangingPunct="1"/>
            <a:r>
              <a:rPr lang="id-ID" sz="2400" smtClean="0"/>
              <a:t>B</a:t>
            </a:r>
            <a:r>
              <a:rPr lang="en-US" sz="2400" smtClean="0"/>
              <a:t>erguna untuk menghasilkan keunggulan bersaing dalam pasar dimana terdapat perubahan produk yang sangat cepat. </a:t>
            </a:r>
          </a:p>
          <a:p>
            <a:pPr algn="just" eaLnBrk="1" hangingPunct="1"/>
            <a:r>
              <a:rPr lang="id-ID" sz="2400" smtClean="0"/>
              <a:t>B</a:t>
            </a:r>
            <a:r>
              <a:rPr lang="en-US" sz="2400" smtClean="0"/>
              <a:t>anyak dilakukan oleh perusahaan dengan misalkan penyediaan label pada usaha eceran sehingga barang dapat langsung dipajang. </a:t>
            </a:r>
          </a:p>
        </p:txBody>
      </p:sp>
      <p:sp>
        <p:nvSpPr>
          <p:cNvPr id="4" name="Slide Number Placeholder 3"/>
          <p:cNvSpPr>
            <a:spLocks noGrp="1"/>
          </p:cNvSpPr>
          <p:nvPr>
            <p:ph type="sldNum" sz="quarter" idx="12"/>
          </p:nvPr>
        </p:nvSpPr>
        <p:spPr/>
        <p:txBody>
          <a:bodyPr/>
          <a:lstStyle/>
          <a:p>
            <a:pPr>
              <a:defRPr/>
            </a:pPr>
            <a:fld id="{A32374EB-28B5-4661-8BD8-2EDEECD717C1}" type="slidenum">
              <a:rPr lang="en-US"/>
              <a:pPr>
                <a:defRPr/>
              </a:pPr>
              <a:t>179</a:t>
            </a:fld>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Effect transition="in" filter="diamond(in)">
                                      <p:cBhvr>
                                        <p:cTn id="19" dur="2000"/>
                                        <p:tgtEl>
                                          <p:spTgt spid="12291">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2291">
                                            <p:txEl>
                                              <p:pRg st="3" end="3"/>
                                            </p:txEl>
                                          </p:spTgt>
                                        </p:tgtEl>
                                        <p:attrNameLst>
                                          <p:attrName>style.visibility</p:attrName>
                                        </p:attrNameLst>
                                      </p:cBhvr>
                                      <p:to>
                                        <p:strVal val="visible"/>
                                      </p:to>
                                    </p:set>
                                    <p:anim calcmode="lin" valueType="num">
                                      <p:cBhvr additive="base">
                                        <p:cTn id="24"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412750"/>
          </a:xfrm>
        </p:spPr>
        <p:txBody>
          <a:bodyPr>
            <a:normAutofit fontScale="90000"/>
          </a:bodyPr>
          <a:lstStyle/>
          <a:p>
            <a:pPr eaLnBrk="1" hangingPunct="1">
              <a:defRPr/>
            </a:pPr>
            <a:r>
              <a:rPr lang="en-US" sz="1500" b="1" smtClean="0"/>
              <a:t/>
            </a:r>
            <a:br>
              <a:rPr lang="en-US" sz="1500" b="1" smtClean="0"/>
            </a:br>
            <a:r>
              <a:rPr lang="en-US" sz="1900" b="1" smtClean="0"/>
              <a:t>APA YANG DIMAKSUDKAN DENGAN PRODUKTIFITAS ? </a:t>
            </a:r>
            <a:r>
              <a:rPr lang="en-US" sz="1900" smtClean="0"/>
              <a:t/>
            </a:r>
            <a:br>
              <a:rPr lang="en-US" sz="1900" smtClean="0"/>
            </a:br>
            <a:endParaRPr lang="en-US" sz="1900" smtClean="0"/>
          </a:p>
        </p:txBody>
      </p:sp>
      <p:sp>
        <p:nvSpPr>
          <p:cNvPr id="61443" name="Content Placeholder 2"/>
          <p:cNvSpPr>
            <a:spLocks noGrp="1"/>
          </p:cNvSpPr>
          <p:nvPr>
            <p:ph idx="4294967295"/>
          </p:nvPr>
        </p:nvSpPr>
        <p:spPr>
          <a:xfrm>
            <a:off x="457200" y="838200"/>
            <a:ext cx="8229600" cy="5287963"/>
          </a:xfrm>
        </p:spPr>
        <p:txBody>
          <a:bodyPr/>
          <a:lstStyle/>
          <a:p>
            <a:pPr algn="just" eaLnBrk="1" hangingPunct="1">
              <a:lnSpc>
                <a:spcPct val="90000"/>
              </a:lnSpc>
            </a:pPr>
            <a:r>
              <a:rPr lang="en-US" sz="1800" smtClean="0">
                <a:solidFill>
                  <a:srgbClr val="FF0000"/>
                </a:solidFill>
              </a:rPr>
              <a:t>Produktifitas</a:t>
            </a:r>
            <a:r>
              <a:rPr lang="en-US" sz="1800" smtClean="0"/>
              <a:t> dapat diartikan sebagai </a:t>
            </a:r>
          </a:p>
          <a:p>
            <a:pPr algn="just" eaLnBrk="1" hangingPunct="1">
              <a:lnSpc>
                <a:spcPct val="90000"/>
              </a:lnSpc>
              <a:buFont typeface="Wingdings" pitchFamily="2" charset="2"/>
              <a:buNone/>
            </a:pPr>
            <a:r>
              <a:rPr lang="en-US" sz="1800" smtClean="0"/>
              <a:t>	perbandingan antara output (barang dan jasa yang dihasilkan) dengan input (sumber daya yang digunakan untuk menghasilkan output).</a:t>
            </a:r>
          </a:p>
          <a:p>
            <a:pPr eaLnBrk="1" hangingPunct="1">
              <a:lnSpc>
                <a:spcPct val="90000"/>
              </a:lnSpc>
              <a:buFont typeface="Wingdings" pitchFamily="2" charset="2"/>
              <a:buNone/>
            </a:pPr>
            <a:r>
              <a:rPr lang="en-US" sz="1800" smtClean="0"/>
              <a:t>			 Out put</a:t>
            </a:r>
          </a:p>
          <a:p>
            <a:pPr eaLnBrk="1" hangingPunct="1">
              <a:lnSpc>
                <a:spcPct val="90000"/>
              </a:lnSpc>
            </a:pPr>
            <a:r>
              <a:rPr lang="en-US" sz="1800" smtClean="0"/>
              <a:t>Produktifitas = -----------</a:t>
            </a:r>
          </a:p>
          <a:p>
            <a:pPr algn="just" eaLnBrk="1" hangingPunct="1">
              <a:lnSpc>
                <a:spcPct val="90000"/>
              </a:lnSpc>
              <a:buFont typeface="Wingdings" pitchFamily="2" charset="2"/>
              <a:buNone/>
            </a:pPr>
            <a:r>
              <a:rPr lang="en-US" sz="1800" smtClean="0"/>
              <a:t>			   input</a:t>
            </a:r>
          </a:p>
          <a:p>
            <a:pPr algn="just" eaLnBrk="1" hangingPunct="1">
              <a:lnSpc>
                <a:spcPct val="90000"/>
              </a:lnSpc>
            </a:pPr>
            <a:r>
              <a:rPr lang="en-US" sz="1800" smtClean="0"/>
              <a:t>Bila input yang digunakan untuk menghitung produktifitas : </a:t>
            </a:r>
          </a:p>
          <a:p>
            <a:pPr algn="just" eaLnBrk="1" hangingPunct="1">
              <a:lnSpc>
                <a:spcPct val="90000"/>
              </a:lnSpc>
            </a:pPr>
            <a:r>
              <a:rPr lang="en-US" sz="1800" smtClean="0"/>
              <a:t>salah satu sumber daya saja, disebut </a:t>
            </a:r>
            <a:r>
              <a:rPr lang="en-US" sz="1800" b="1" i="1" smtClean="0"/>
              <a:t>single factor productivity</a:t>
            </a:r>
            <a:r>
              <a:rPr lang="en-US" sz="1800" smtClean="0"/>
              <a:t>, </a:t>
            </a:r>
          </a:p>
          <a:p>
            <a:pPr algn="just" eaLnBrk="1" hangingPunct="1">
              <a:lnSpc>
                <a:spcPct val="90000"/>
              </a:lnSpc>
            </a:pPr>
            <a:r>
              <a:rPr lang="en-US" sz="1800" smtClean="0"/>
              <a:t>semua sumber daya yang digunakan, disebut </a:t>
            </a:r>
            <a:r>
              <a:rPr lang="en-US" sz="1800" b="1" i="1" smtClean="0"/>
              <a:t>multiple factor productivity.</a:t>
            </a:r>
          </a:p>
          <a:p>
            <a:pPr eaLnBrk="1" hangingPunct="1">
              <a:lnSpc>
                <a:spcPct val="90000"/>
              </a:lnSpc>
              <a:buFont typeface="Wingdings" pitchFamily="2" charset="2"/>
              <a:buNone/>
            </a:pPr>
            <a:endParaRPr lang="en-US" sz="1800" b="1" i="1" smtClean="0"/>
          </a:p>
          <a:p>
            <a:pPr eaLnBrk="1" hangingPunct="1">
              <a:lnSpc>
                <a:spcPct val="90000"/>
              </a:lnSpc>
              <a:buFont typeface="Wingdings" pitchFamily="2" charset="2"/>
              <a:buNone/>
            </a:pPr>
            <a:r>
              <a:rPr lang="en-US" sz="1800" b="1" i="1" smtClean="0"/>
              <a:t>                                                       Out put</a:t>
            </a:r>
          </a:p>
          <a:p>
            <a:pPr eaLnBrk="1" hangingPunct="1">
              <a:lnSpc>
                <a:spcPct val="90000"/>
              </a:lnSpc>
            </a:pPr>
            <a:r>
              <a:rPr lang="en-US" sz="1800" b="1" i="1" smtClean="0"/>
              <a:t>Single factor productivity</a:t>
            </a:r>
            <a:r>
              <a:rPr lang="en-US" sz="1800" i="1" smtClean="0"/>
              <a:t> </a:t>
            </a:r>
            <a:r>
              <a:rPr lang="en-US" sz="1800" b="1" i="1" smtClean="0"/>
              <a:t>=  -------------</a:t>
            </a:r>
            <a:endParaRPr lang="en-US" sz="1800" b="1" smtClean="0"/>
          </a:p>
          <a:p>
            <a:pPr eaLnBrk="1" hangingPunct="1">
              <a:lnSpc>
                <a:spcPct val="90000"/>
              </a:lnSpc>
              <a:buFont typeface="Wingdings" pitchFamily="2" charset="2"/>
              <a:buNone/>
            </a:pPr>
            <a:r>
              <a:rPr lang="en-US" sz="1800" i="1" smtClean="0"/>
              <a:t>                                                         </a:t>
            </a:r>
            <a:r>
              <a:rPr lang="en-US" sz="1800" b="1" i="1" smtClean="0"/>
              <a:t>input</a:t>
            </a:r>
          </a:p>
          <a:p>
            <a:pPr eaLnBrk="1" hangingPunct="1">
              <a:lnSpc>
                <a:spcPct val="90000"/>
              </a:lnSpc>
              <a:buFont typeface="Wingdings" pitchFamily="2" charset="2"/>
              <a:buNone/>
            </a:pPr>
            <a:r>
              <a:rPr lang="en-US" sz="1800" i="1" smtClean="0"/>
              <a:t>                                                                               </a:t>
            </a:r>
            <a:r>
              <a:rPr lang="en-US" sz="1800" b="1" i="1" smtClean="0"/>
              <a:t>Out put</a:t>
            </a:r>
            <a:endParaRPr lang="en-US" sz="1800" b="1" smtClean="0"/>
          </a:p>
          <a:p>
            <a:pPr eaLnBrk="1" hangingPunct="1">
              <a:lnSpc>
                <a:spcPct val="90000"/>
              </a:lnSpc>
            </a:pPr>
            <a:r>
              <a:rPr lang="en-US" sz="1800" b="1" i="1" smtClean="0"/>
              <a:t>Multiple factor productivity</a:t>
            </a:r>
            <a:r>
              <a:rPr lang="en-US" sz="1800" i="1" smtClean="0"/>
              <a:t> </a:t>
            </a:r>
            <a:r>
              <a:rPr lang="en-US" sz="1800" b="1" i="1" smtClean="0"/>
              <a:t>=</a:t>
            </a:r>
            <a:r>
              <a:rPr lang="en-US" sz="1800" b="1" smtClean="0"/>
              <a:t>  --------------------------------------------------------</a:t>
            </a:r>
          </a:p>
          <a:p>
            <a:pPr eaLnBrk="1" hangingPunct="1">
              <a:lnSpc>
                <a:spcPct val="90000"/>
              </a:lnSpc>
              <a:buFont typeface="Wingdings" pitchFamily="2" charset="2"/>
              <a:buNone/>
            </a:pPr>
            <a:r>
              <a:rPr lang="en-US" sz="1800" smtClean="0"/>
              <a:t>                                                         </a:t>
            </a:r>
            <a:r>
              <a:rPr lang="en-US" sz="1800" b="1" smtClean="0"/>
              <a:t>Labor + Material Cost + Overhead Cost</a:t>
            </a:r>
          </a:p>
          <a:p>
            <a:pPr eaLnBrk="1" hangingPunct="1">
              <a:lnSpc>
                <a:spcPct val="90000"/>
              </a:lnSpc>
              <a:buFont typeface="Wingdings" pitchFamily="2" charset="2"/>
              <a:buNone/>
            </a:pPr>
            <a:r>
              <a:rPr lang="en-US" sz="2000" i="1" smtClean="0"/>
              <a:t>                                               </a:t>
            </a:r>
            <a:endParaRPr lang="en-US" sz="2200" smtClean="0"/>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CA1AB4F0-BB57-4C65-9CC9-EB2245F856C5}" type="slidenum">
              <a:rPr lang="en-US" sz="1200">
                <a:solidFill>
                  <a:schemeClr val="tx1">
                    <a:tint val="75000"/>
                  </a:schemeClr>
                </a:solidFill>
                <a:latin typeface="+mn-lt"/>
              </a:rPr>
              <a:pPr fontAlgn="auto">
                <a:spcBef>
                  <a:spcPts val="0"/>
                </a:spcBef>
                <a:spcAft>
                  <a:spcPts val="0"/>
                </a:spcAft>
                <a:defRPr/>
              </a:pPr>
              <a:t>18</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487362"/>
          </a:xfrm>
        </p:spPr>
        <p:txBody>
          <a:bodyPr/>
          <a:lstStyle/>
          <a:p>
            <a:pPr eaLnBrk="1" hangingPunct="1"/>
            <a:r>
              <a:rPr lang="en-US" sz="2000" b="1" smtClean="0">
                <a:solidFill>
                  <a:srgbClr val="00B050"/>
                </a:solidFill>
              </a:rPr>
              <a:t>H. LAYOUT BERORIENTASI PRODUK (</a:t>
            </a:r>
            <a:r>
              <a:rPr lang="en-US" sz="2000" b="1" i="1" smtClean="0">
                <a:solidFill>
                  <a:srgbClr val="00B050"/>
                </a:solidFill>
              </a:rPr>
              <a:t>PRODUCT ORIENTASI LAYOUT) </a:t>
            </a:r>
            <a:endParaRPr lang="en-US" sz="2000" smtClean="0">
              <a:solidFill>
                <a:srgbClr val="00B050"/>
              </a:solidFill>
            </a:endParaRPr>
          </a:p>
        </p:txBody>
      </p:sp>
      <p:sp>
        <p:nvSpPr>
          <p:cNvPr id="3" name="Content Placeholder 2"/>
          <p:cNvSpPr>
            <a:spLocks noGrp="1"/>
          </p:cNvSpPr>
          <p:nvPr>
            <p:ph idx="1"/>
          </p:nvPr>
        </p:nvSpPr>
        <p:spPr>
          <a:xfrm>
            <a:off x="457200" y="838200"/>
            <a:ext cx="8229600" cy="5287963"/>
          </a:xfrm>
        </p:spPr>
        <p:txBody>
          <a:bodyPr rtlCol="0">
            <a:normAutofit fontScale="62500" lnSpcReduction="20000"/>
          </a:bodyPr>
          <a:lstStyle/>
          <a:p>
            <a:pPr eaLnBrk="1" fontAlgn="auto" hangingPunct="1">
              <a:spcAft>
                <a:spcPts val="0"/>
              </a:spcAft>
              <a:buFont typeface="Arial" pitchFamily="34" charset="0"/>
              <a:buChar char="•"/>
              <a:defRPr/>
            </a:pPr>
            <a:r>
              <a:rPr lang="id-ID" dirty="0"/>
              <a:t>D</a:t>
            </a:r>
            <a:r>
              <a:rPr lang="en-US" dirty="0" err="1" smtClean="0"/>
              <a:t>isusun</a:t>
            </a:r>
            <a:r>
              <a:rPr lang="en-US" dirty="0" smtClean="0"/>
              <a:t> di </a:t>
            </a:r>
            <a:r>
              <a:rPr lang="en-US" dirty="0" err="1" smtClean="0"/>
              <a:t>sekeliling</a:t>
            </a:r>
            <a:r>
              <a:rPr lang="en-US" dirty="0" smtClean="0"/>
              <a:t> </a:t>
            </a:r>
            <a:r>
              <a:rPr lang="en-US" dirty="0" err="1" smtClean="0"/>
              <a:t>produk</a:t>
            </a:r>
            <a:r>
              <a:rPr lang="en-US" dirty="0" smtClean="0"/>
              <a:t> </a:t>
            </a:r>
            <a:r>
              <a:rPr lang="en-US" dirty="0" err="1" smtClean="0"/>
              <a:t>atau</a:t>
            </a:r>
            <a:r>
              <a:rPr lang="en-US" dirty="0" smtClean="0"/>
              <a:t> </a:t>
            </a:r>
            <a:r>
              <a:rPr lang="en-US" dirty="0" err="1" smtClean="0"/>
              <a:t>keluarga</a:t>
            </a:r>
            <a:r>
              <a:rPr lang="en-US" dirty="0" smtClean="0"/>
              <a:t> </a:t>
            </a:r>
            <a:r>
              <a:rPr lang="en-US" dirty="0" err="1" smtClean="0"/>
              <a:t>produk</a:t>
            </a:r>
            <a:r>
              <a:rPr lang="en-US" dirty="0" smtClean="0"/>
              <a:t> yang </a:t>
            </a:r>
            <a:r>
              <a:rPr lang="en-US" dirty="0" err="1" smtClean="0"/>
              <a:t>sama</a:t>
            </a:r>
            <a:r>
              <a:rPr lang="en-US" dirty="0" smtClean="0"/>
              <a:t> yang </a:t>
            </a:r>
            <a:r>
              <a:rPr lang="en-US" dirty="0" err="1" smtClean="0"/>
              <a:t>memiliki</a:t>
            </a:r>
            <a:r>
              <a:rPr lang="en-US" dirty="0" smtClean="0"/>
              <a:t> volume </a:t>
            </a:r>
            <a:r>
              <a:rPr lang="en-US" dirty="0" err="1" smtClean="0"/>
              <a:t>tinggi</a:t>
            </a:r>
            <a:r>
              <a:rPr lang="en-US" dirty="0" smtClean="0"/>
              <a:t> </a:t>
            </a:r>
            <a:r>
              <a:rPr lang="en-US" dirty="0" err="1" smtClean="0"/>
              <a:t>dan</a:t>
            </a:r>
            <a:r>
              <a:rPr lang="en-US" dirty="0" smtClean="0"/>
              <a:t> </a:t>
            </a:r>
            <a:r>
              <a:rPr lang="en-US" dirty="0" err="1" smtClean="0"/>
              <a:t>variasi</a:t>
            </a:r>
            <a:r>
              <a:rPr lang="en-US" dirty="0" smtClean="0"/>
              <a:t> </a:t>
            </a:r>
            <a:r>
              <a:rPr lang="en-US" dirty="0" err="1" smtClean="0"/>
              <a:t>rendah</a:t>
            </a:r>
            <a:r>
              <a:rPr lang="en-US" dirty="0" smtClean="0"/>
              <a:t>. </a:t>
            </a:r>
            <a:r>
              <a:rPr lang="en-US" dirty="0" err="1" smtClean="0"/>
              <a:t>Produksi</a:t>
            </a:r>
            <a:r>
              <a:rPr lang="en-US" dirty="0" smtClean="0"/>
              <a:t> yang </a:t>
            </a:r>
            <a:r>
              <a:rPr lang="en-US" dirty="0" err="1" smtClean="0"/>
              <a:t>berulang</a:t>
            </a:r>
            <a:r>
              <a:rPr lang="en-US" dirty="0" smtClean="0"/>
              <a:t> </a:t>
            </a:r>
            <a:r>
              <a:rPr lang="en-US" dirty="0" err="1" smtClean="0"/>
              <a:t>dan</a:t>
            </a:r>
            <a:r>
              <a:rPr lang="en-US" dirty="0" smtClean="0"/>
              <a:t> </a:t>
            </a:r>
            <a:r>
              <a:rPr lang="en-US" dirty="0" err="1" smtClean="0"/>
              <a:t>kontinyu</a:t>
            </a:r>
            <a:r>
              <a:rPr lang="en-US" dirty="0" smtClean="0"/>
              <a:t>. </a:t>
            </a:r>
          </a:p>
          <a:p>
            <a:pPr eaLnBrk="1" fontAlgn="auto" hangingPunct="1">
              <a:spcAft>
                <a:spcPts val="0"/>
              </a:spcAft>
              <a:buFont typeface="Arial" pitchFamily="34" charset="0"/>
              <a:buNone/>
              <a:defRPr/>
            </a:pPr>
            <a:endParaRPr lang="en-US" sz="1500" dirty="0" smtClean="0"/>
          </a:p>
          <a:p>
            <a:pPr eaLnBrk="1" fontAlgn="auto" hangingPunct="1">
              <a:spcAft>
                <a:spcPts val="0"/>
              </a:spcAft>
              <a:buFont typeface="Arial" pitchFamily="34" charset="0"/>
              <a:buChar char="•"/>
              <a:defRPr/>
            </a:pPr>
            <a:r>
              <a:rPr lang="en-US" dirty="0" err="1" smtClean="0"/>
              <a:t>Asumsi</a:t>
            </a:r>
            <a:r>
              <a:rPr lang="en-US" dirty="0" smtClean="0"/>
              <a:t> yang </a:t>
            </a:r>
            <a:r>
              <a:rPr lang="en-US" dirty="0" err="1" smtClean="0"/>
              <a:t>digunakan</a:t>
            </a:r>
            <a:r>
              <a:rPr lang="en-US" dirty="0" smtClean="0"/>
              <a:t> </a:t>
            </a:r>
            <a:r>
              <a:rPr lang="en-US" dirty="0" err="1" smtClean="0"/>
              <a:t>adalah</a:t>
            </a:r>
            <a:r>
              <a:rPr lang="en-US" dirty="0" smtClean="0"/>
              <a:t>: </a:t>
            </a:r>
          </a:p>
          <a:p>
            <a:pPr eaLnBrk="1" fontAlgn="auto" hangingPunct="1">
              <a:spcAft>
                <a:spcPts val="0"/>
              </a:spcAft>
              <a:buFont typeface="Arial" pitchFamily="34" charset="0"/>
              <a:buChar char="•"/>
              <a:defRPr/>
            </a:pPr>
            <a:r>
              <a:rPr lang="en-US" dirty="0" smtClean="0"/>
              <a:t>1. Volume yang </a:t>
            </a:r>
            <a:r>
              <a:rPr lang="en-US" dirty="0" err="1" smtClean="0"/>
              <a:t>ada</a:t>
            </a:r>
            <a:r>
              <a:rPr lang="en-US" dirty="0" smtClean="0"/>
              <a:t> </a:t>
            </a:r>
            <a:r>
              <a:rPr lang="en-US" dirty="0" err="1" smtClean="0"/>
              <a:t>mencukupi</a:t>
            </a:r>
            <a:r>
              <a:rPr lang="en-US" dirty="0" smtClean="0"/>
              <a:t> </a:t>
            </a:r>
            <a:r>
              <a:rPr lang="en-US" dirty="0" err="1" smtClean="0"/>
              <a:t>untuk</a:t>
            </a:r>
            <a:r>
              <a:rPr lang="en-US" dirty="0" smtClean="0"/>
              <a:t> </a:t>
            </a:r>
            <a:r>
              <a:rPr lang="en-US" dirty="0" err="1" smtClean="0"/>
              <a:t>pemanfaatan</a:t>
            </a:r>
            <a:r>
              <a:rPr lang="en-US" dirty="0" smtClean="0"/>
              <a:t> </a:t>
            </a:r>
            <a:r>
              <a:rPr lang="en-US" dirty="0" err="1" smtClean="0"/>
              <a:t>peralatan</a:t>
            </a:r>
            <a:r>
              <a:rPr lang="en-US" dirty="0" smtClean="0"/>
              <a:t> yang </a:t>
            </a:r>
            <a:r>
              <a:rPr lang="en-US" dirty="0" err="1" smtClean="0"/>
              <a:t>tinggi</a:t>
            </a:r>
            <a:r>
              <a:rPr lang="en-US" dirty="0" smtClean="0"/>
              <a:t>. </a:t>
            </a:r>
          </a:p>
          <a:p>
            <a:pPr eaLnBrk="1" fontAlgn="auto" hangingPunct="1">
              <a:spcAft>
                <a:spcPts val="0"/>
              </a:spcAft>
              <a:buFont typeface="Arial" pitchFamily="34" charset="0"/>
              <a:buChar char="•"/>
              <a:defRPr/>
            </a:pPr>
            <a:r>
              <a:rPr lang="en-US" dirty="0" smtClean="0"/>
              <a:t>2. </a:t>
            </a:r>
            <a:r>
              <a:rPr lang="en-US" dirty="0" err="1" smtClean="0"/>
              <a:t>Permintaan</a:t>
            </a:r>
            <a:r>
              <a:rPr lang="en-US" dirty="0" smtClean="0"/>
              <a:t> </a:t>
            </a:r>
            <a:r>
              <a:rPr lang="en-US" dirty="0" err="1" smtClean="0"/>
              <a:t>produk</a:t>
            </a:r>
            <a:r>
              <a:rPr lang="en-US" dirty="0" smtClean="0"/>
              <a:t> </a:t>
            </a:r>
            <a:r>
              <a:rPr lang="en-US" dirty="0" err="1" smtClean="0"/>
              <a:t>stabil</a:t>
            </a:r>
            <a:r>
              <a:rPr lang="en-US" dirty="0" smtClean="0"/>
              <a:t>. </a:t>
            </a:r>
          </a:p>
          <a:p>
            <a:pPr eaLnBrk="1" fontAlgn="auto" hangingPunct="1">
              <a:spcAft>
                <a:spcPts val="0"/>
              </a:spcAft>
              <a:buFont typeface="Arial" pitchFamily="34" charset="0"/>
              <a:buChar char="•"/>
              <a:defRPr/>
            </a:pPr>
            <a:r>
              <a:rPr lang="en-US" dirty="0" smtClean="0"/>
              <a:t>3. </a:t>
            </a:r>
            <a:r>
              <a:rPr lang="en-US" dirty="0" err="1" smtClean="0"/>
              <a:t>Produk</a:t>
            </a:r>
            <a:r>
              <a:rPr lang="en-US" dirty="0" smtClean="0"/>
              <a:t> </a:t>
            </a:r>
            <a:r>
              <a:rPr lang="en-US" dirty="0" err="1" smtClean="0"/>
              <a:t>distandarisasi</a:t>
            </a:r>
            <a:r>
              <a:rPr lang="en-US" dirty="0" smtClean="0"/>
              <a:t> </a:t>
            </a:r>
            <a:r>
              <a:rPr lang="en-US" dirty="0" err="1" smtClean="0"/>
              <a:t>atau</a:t>
            </a:r>
            <a:r>
              <a:rPr lang="en-US" dirty="0" smtClean="0"/>
              <a:t> </a:t>
            </a:r>
            <a:r>
              <a:rPr lang="en-US" dirty="0" err="1" smtClean="0"/>
              <a:t>mendekati</a:t>
            </a:r>
            <a:r>
              <a:rPr lang="en-US" dirty="0" smtClean="0"/>
              <a:t> </a:t>
            </a:r>
            <a:r>
              <a:rPr lang="en-US" dirty="0" err="1" smtClean="0"/>
              <a:t>fase</a:t>
            </a:r>
            <a:r>
              <a:rPr lang="en-US" dirty="0" smtClean="0"/>
              <a:t> </a:t>
            </a:r>
            <a:r>
              <a:rPr lang="en-US" dirty="0" err="1" smtClean="0"/>
              <a:t>siklus</a:t>
            </a:r>
            <a:r>
              <a:rPr lang="en-US" dirty="0" smtClean="0"/>
              <a:t> </a:t>
            </a:r>
            <a:r>
              <a:rPr lang="en-US" dirty="0" err="1" smtClean="0"/>
              <a:t>hidupnya</a:t>
            </a:r>
            <a:r>
              <a:rPr lang="en-US" dirty="0" smtClean="0"/>
              <a:t>. </a:t>
            </a:r>
          </a:p>
          <a:p>
            <a:pPr algn="just" eaLnBrk="1" fontAlgn="auto" hangingPunct="1">
              <a:spcAft>
                <a:spcPts val="0"/>
              </a:spcAft>
              <a:buFont typeface="Arial" pitchFamily="34" charset="0"/>
              <a:buChar char="•"/>
              <a:defRPr/>
            </a:pPr>
            <a:r>
              <a:rPr lang="en-US" dirty="0" smtClean="0"/>
              <a:t>4. </a:t>
            </a:r>
            <a:r>
              <a:rPr lang="en-US" dirty="0" err="1" smtClean="0"/>
              <a:t>Pasokan</a:t>
            </a:r>
            <a:r>
              <a:rPr lang="en-US" dirty="0" smtClean="0"/>
              <a:t> </a:t>
            </a:r>
            <a:r>
              <a:rPr lang="en-US" dirty="0" err="1" smtClean="0"/>
              <a:t>bahan</a:t>
            </a:r>
            <a:r>
              <a:rPr lang="en-US" dirty="0" smtClean="0"/>
              <a:t> </a:t>
            </a:r>
            <a:r>
              <a:rPr lang="en-US" dirty="0" err="1" smtClean="0"/>
              <a:t>baku</a:t>
            </a:r>
            <a:r>
              <a:rPr lang="en-US" dirty="0" smtClean="0"/>
              <a:t> </a:t>
            </a:r>
            <a:r>
              <a:rPr lang="en-US" dirty="0" err="1" smtClean="0"/>
              <a:t>dan</a:t>
            </a:r>
            <a:r>
              <a:rPr lang="en-US" dirty="0" smtClean="0"/>
              <a:t> </a:t>
            </a:r>
            <a:r>
              <a:rPr lang="en-US" dirty="0" err="1" smtClean="0"/>
              <a:t>komponen</a:t>
            </a:r>
            <a:r>
              <a:rPr lang="en-US" dirty="0" smtClean="0"/>
              <a:t> </a:t>
            </a:r>
            <a:r>
              <a:rPr lang="en-US" dirty="0" err="1" smtClean="0"/>
              <a:t>mencukupi</a:t>
            </a:r>
            <a:r>
              <a:rPr lang="en-US" dirty="0" smtClean="0"/>
              <a:t> </a:t>
            </a:r>
            <a:r>
              <a:rPr lang="en-US" dirty="0" err="1" smtClean="0"/>
              <a:t>dengan</a:t>
            </a:r>
            <a:r>
              <a:rPr lang="en-US" dirty="0" smtClean="0"/>
              <a:t> </a:t>
            </a:r>
            <a:r>
              <a:rPr lang="en-US" dirty="0" err="1" smtClean="0"/>
              <a:t>kualitas</a:t>
            </a:r>
            <a:r>
              <a:rPr lang="en-US" dirty="0" smtClean="0"/>
              <a:t>   </a:t>
            </a:r>
            <a:r>
              <a:rPr lang="en-US" dirty="0" err="1" smtClean="0"/>
              <a:t>standar</a:t>
            </a:r>
            <a:r>
              <a:rPr lang="en-US" dirty="0" smtClean="0"/>
              <a:t>. </a:t>
            </a:r>
          </a:p>
          <a:p>
            <a:pPr eaLnBrk="1" fontAlgn="auto" hangingPunct="1">
              <a:spcAft>
                <a:spcPts val="0"/>
              </a:spcAft>
              <a:buFont typeface="Arial" pitchFamily="34" charset="0"/>
              <a:buNone/>
              <a:defRPr/>
            </a:pPr>
            <a:endParaRPr lang="en-US" sz="1300" dirty="0" smtClean="0"/>
          </a:p>
          <a:p>
            <a:pPr eaLnBrk="1" fontAlgn="auto" hangingPunct="1">
              <a:spcAft>
                <a:spcPts val="0"/>
              </a:spcAft>
              <a:buFont typeface="Arial" pitchFamily="34" charset="0"/>
              <a:buChar char="•"/>
              <a:defRPr/>
            </a:pPr>
            <a:r>
              <a:rPr lang="en-US" dirty="0" err="1" smtClean="0"/>
              <a:t>Dalam</a:t>
            </a:r>
            <a:r>
              <a:rPr lang="en-US" dirty="0" smtClean="0"/>
              <a:t> layout </a:t>
            </a:r>
            <a:r>
              <a:rPr lang="en-US" dirty="0" err="1" smtClean="0"/>
              <a:t>ini</a:t>
            </a:r>
            <a:r>
              <a:rPr lang="en-US" dirty="0" smtClean="0"/>
              <a:t> </a:t>
            </a:r>
            <a:r>
              <a:rPr lang="en-US" dirty="0" err="1" smtClean="0"/>
              <a:t>ada</a:t>
            </a:r>
            <a:r>
              <a:rPr lang="en-US" dirty="0" smtClean="0"/>
              <a:t> 2 </a:t>
            </a:r>
            <a:r>
              <a:rPr lang="en-US" dirty="0" err="1" smtClean="0"/>
              <a:t>jenis</a:t>
            </a:r>
            <a:r>
              <a:rPr lang="en-US" dirty="0" smtClean="0"/>
              <a:t> </a:t>
            </a:r>
            <a:r>
              <a:rPr lang="en-US" dirty="0" err="1" smtClean="0"/>
              <a:t>yaitu</a:t>
            </a:r>
            <a:r>
              <a:rPr lang="en-US" dirty="0" smtClean="0"/>
              <a:t>: </a:t>
            </a:r>
          </a:p>
          <a:p>
            <a:pPr eaLnBrk="1" fontAlgn="auto" hangingPunct="1">
              <a:spcAft>
                <a:spcPts val="0"/>
              </a:spcAft>
              <a:buFont typeface="Arial" pitchFamily="34" charset="0"/>
              <a:buNone/>
              <a:defRPr/>
            </a:pPr>
            <a:endParaRPr lang="en-US" sz="1300" dirty="0" smtClean="0"/>
          </a:p>
          <a:p>
            <a:pPr marL="630238" lvl="1" indent="-284163" algn="just" eaLnBrk="1" fontAlgn="auto" hangingPunct="1">
              <a:spcAft>
                <a:spcPts val="0"/>
              </a:spcAft>
              <a:buFont typeface="+mj-lt"/>
              <a:buAutoNum type="arabicPeriod"/>
              <a:defRPr/>
            </a:pPr>
            <a:r>
              <a:rPr lang="en-US" dirty="0" err="1" smtClean="0">
                <a:solidFill>
                  <a:srgbClr val="FF0000"/>
                </a:solidFill>
              </a:rPr>
              <a:t>Lini</a:t>
            </a:r>
            <a:r>
              <a:rPr lang="en-US" dirty="0" smtClean="0">
                <a:solidFill>
                  <a:srgbClr val="FF0000"/>
                </a:solidFill>
              </a:rPr>
              <a:t> </a:t>
            </a:r>
            <a:r>
              <a:rPr lang="en-US" dirty="0" err="1" smtClean="0">
                <a:solidFill>
                  <a:srgbClr val="FF0000"/>
                </a:solidFill>
              </a:rPr>
              <a:t>pabrikasi</a:t>
            </a:r>
            <a:r>
              <a:rPr lang="en-US" dirty="0" smtClean="0">
                <a:solidFill>
                  <a:srgbClr val="FF0000"/>
                </a:solidFill>
              </a:rPr>
              <a:t> </a:t>
            </a:r>
            <a:r>
              <a:rPr lang="en-US" dirty="0" smtClean="0"/>
              <a:t>(</a:t>
            </a:r>
            <a:r>
              <a:rPr lang="en-US" i="1" dirty="0" smtClean="0"/>
              <a:t>fabrication line</a:t>
            </a:r>
            <a:r>
              <a:rPr lang="en-US" dirty="0" smtClean="0"/>
              <a:t>) </a:t>
            </a:r>
            <a:r>
              <a:rPr lang="en-US" dirty="0" err="1" smtClean="0"/>
              <a:t>membuat</a:t>
            </a:r>
            <a:r>
              <a:rPr lang="en-US" dirty="0" smtClean="0"/>
              <a:t> </a:t>
            </a:r>
            <a:r>
              <a:rPr lang="en-US" dirty="0" err="1" smtClean="0"/>
              <a:t>komponen</a:t>
            </a:r>
            <a:r>
              <a:rPr lang="en-US" dirty="0" smtClean="0"/>
              <a:t> </a:t>
            </a:r>
            <a:r>
              <a:rPr lang="en-US" dirty="0" err="1" smtClean="0"/>
              <a:t>seperti</a:t>
            </a:r>
            <a:r>
              <a:rPr lang="en-US" dirty="0" smtClean="0"/>
              <a:t> ban </a:t>
            </a:r>
            <a:r>
              <a:rPr lang="en-US" dirty="0" err="1" smtClean="0"/>
              <a:t>mobil</a:t>
            </a:r>
            <a:r>
              <a:rPr lang="en-US" dirty="0" smtClean="0"/>
              <a:t>. </a:t>
            </a:r>
            <a:r>
              <a:rPr lang="en-US" dirty="0" err="1" smtClean="0"/>
              <a:t>Lini</a:t>
            </a:r>
            <a:r>
              <a:rPr lang="en-US" dirty="0" smtClean="0"/>
              <a:t> </a:t>
            </a:r>
            <a:r>
              <a:rPr lang="en-US" dirty="0" err="1" smtClean="0"/>
              <a:t>ini</a:t>
            </a:r>
            <a:r>
              <a:rPr lang="en-US" dirty="0" smtClean="0"/>
              <a:t> </a:t>
            </a:r>
            <a:r>
              <a:rPr lang="en-US" dirty="0" err="1" smtClean="0"/>
              <a:t>dipacu</a:t>
            </a:r>
            <a:r>
              <a:rPr lang="en-US" dirty="0" smtClean="0"/>
              <a:t> </a:t>
            </a:r>
            <a:r>
              <a:rPr lang="en-US" dirty="0" err="1" smtClean="0"/>
              <a:t>oleh</a:t>
            </a:r>
            <a:r>
              <a:rPr lang="en-US" dirty="0" smtClean="0"/>
              <a:t> </a:t>
            </a:r>
            <a:r>
              <a:rPr lang="en-US" dirty="0" err="1" smtClean="0"/>
              <a:t>mesin</a:t>
            </a:r>
            <a:r>
              <a:rPr lang="en-US" dirty="0" smtClean="0"/>
              <a:t> </a:t>
            </a:r>
            <a:r>
              <a:rPr lang="en-US" dirty="0" err="1" smtClean="0"/>
              <a:t>dan</a:t>
            </a:r>
            <a:r>
              <a:rPr lang="en-US" dirty="0" smtClean="0"/>
              <a:t> </a:t>
            </a:r>
            <a:r>
              <a:rPr lang="en-US" dirty="0" err="1" smtClean="0"/>
              <a:t>membutuhkan</a:t>
            </a:r>
            <a:r>
              <a:rPr lang="en-US" dirty="0" smtClean="0"/>
              <a:t> </a:t>
            </a:r>
            <a:r>
              <a:rPr lang="en-US" dirty="0" err="1" smtClean="0"/>
              <a:t>perubahan</a:t>
            </a:r>
            <a:r>
              <a:rPr lang="en-US" dirty="0" smtClean="0"/>
              <a:t> </a:t>
            </a:r>
            <a:r>
              <a:rPr lang="en-US" dirty="0" err="1" smtClean="0"/>
              <a:t>mekanis</a:t>
            </a:r>
            <a:r>
              <a:rPr lang="en-US" dirty="0" smtClean="0"/>
              <a:t> </a:t>
            </a:r>
            <a:r>
              <a:rPr lang="en-US" dirty="0" err="1" smtClean="0"/>
              <a:t>dan</a:t>
            </a:r>
            <a:r>
              <a:rPr lang="en-US" dirty="0" smtClean="0"/>
              <a:t> </a:t>
            </a:r>
            <a:r>
              <a:rPr lang="en-US" dirty="0" err="1" smtClean="0"/>
              <a:t>rekayasa</a:t>
            </a:r>
            <a:r>
              <a:rPr lang="en-US" dirty="0" smtClean="0"/>
              <a:t> </a:t>
            </a:r>
            <a:r>
              <a:rPr lang="en-US" dirty="0" err="1" smtClean="0"/>
              <a:t>untuk</a:t>
            </a:r>
            <a:r>
              <a:rPr lang="en-US" dirty="0" smtClean="0"/>
              <a:t> </a:t>
            </a:r>
            <a:r>
              <a:rPr lang="en-US" dirty="0" err="1" smtClean="0"/>
              <a:t>membuat</a:t>
            </a:r>
            <a:r>
              <a:rPr lang="en-US" dirty="0" smtClean="0"/>
              <a:t> </a:t>
            </a:r>
            <a:r>
              <a:rPr lang="en-US" dirty="0" err="1" smtClean="0"/>
              <a:t>keseimbangan</a:t>
            </a:r>
            <a:r>
              <a:rPr lang="en-US" dirty="0" smtClean="0"/>
              <a:t>. </a:t>
            </a:r>
          </a:p>
          <a:p>
            <a:pPr marL="630238" lvl="1" indent="-284163" algn="just" eaLnBrk="1" fontAlgn="auto" hangingPunct="1">
              <a:spcAft>
                <a:spcPts val="0"/>
              </a:spcAft>
              <a:buFont typeface="+mj-lt"/>
              <a:buAutoNum type="arabicPeriod"/>
              <a:defRPr/>
            </a:pPr>
            <a:r>
              <a:rPr lang="en-US" dirty="0" err="1" smtClean="0">
                <a:solidFill>
                  <a:srgbClr val="FF0000"/>
                </a:solidFill>
              </a:rPr>
              <a:t>Lini</a:t>
            </a:r>
            <a:r>
              <a:rPr lang="en-US" dirty="0" smtClean="0">
                <a:solidFill>
                  <a:srgbClr val="FF0000"/>
                </a:solidFill>
              </a:rPr>
              <a:t> </a:t>
            </a:r>
            <a:r>
              <a:rPr lang="en-US" dirty="0" err="1" smtClean="0">
                <a:solidFill>
                  <a:srgbClr val="FF0000"/>
                </a:solidFill>
              </a:rPr>
              <a:t>perakitan</a:t>
            </a:r>
            <a:r>
              <a:rPr lang="en-US" dirty="0" smtClean="0">
                <a:solidFill>
                  <a:srgbClr val="FF0000"/>
                </a:solidFill>
              </a:rPr>
              <a:t> </a:t>
            </a:r>
            <a:r>
              <a:rPr lang="en-US" dirty="0" smtClean="0"/>
              <a:t>(</a:t>
            </a:r>
            <a:r>
              <a:rPr lang="en-US" i="1" dirty="0" smtClean="0"/>
              <a:t>assembly line</a:t>
            </a:r>
            <a:r>
              <a:rPr lang="en-US" dirty="0" smtClean="0"/>
              <a:t>) </a:t>
            </a:r>
            <a:r>
              <a:rPr lang="en-US" dirty="0" err="1" smtClean="0"/>
              <a:t>meletakkan</a:t>
            </a:r>
            <a:r>
              <a:rPr lang="en-US" dirty="0" smtClean="0"/>
              <a:t> </a:t>
            </a:r>
            <a:r>
              <a:rPr lang="en-US" dirty="0" err="1" smtClean="0"/>
              <a:t>komponen</a:t>
            </a:r>
            <a:r>
              <a:rPr lang="en-US" dirty="0" smtClean="0"/>
              <a:t> yang </a:t>
            </a:r>
            <a:r>
              <a:rPr lang="en-US" dirty="0" err="1" smtClean="0"/>
              <a:t>dipabrikasi</a:t>
            </a:r>
            <a:r>
              <a:rPr lang="en-US" dirty="0" smtClean="0"/>
              <a:t> </a:t>
            </a:r>
            <a:r>
              <a:rPr lang="en-US" dirty="0" err="1" smtClean="0"/>
              <a:t>secara</a:t>
            </a:r>
            <a:r>
              <a:rPr lang="en-US" dirty="0" smtClean="0"/>
              <a:t> </a:t>
            </a:r>
            <a:r>
              <a:rPr lang="en-US" dirty="0" err="1" smtClean="0"/>
              <a:t>bersamaan</a:t>
            </a:r>
            <a:r>
              <a:rPr lang="en-US" dirty="0" smtClean="0"/>
              <a:t> </a:t>
            </a:r>
            <a:r>
              <a:rPr lang="en-US" dirty="0" err="1" smtClean="0"/>
              <a:t>pada</a:t>
            </a:r>
            <a:r>
              <a:rPr lang="en-US" dirty="0" smtClean="0"/>
              <a:t> </a:t>
            </a:r>
            <a:r>
              <a:rPr lang="en-US" dirty="0" err="1" smtClean="0"/>
              <a:t>sekumpulan</a:t>
            </a:r>
            <a:r>
              <a:rPr lang="en-US" dirty="0" smtClean="0"/>
              <a:t> </a:t>
            </a:r>
            <a:r>
              <a:rPr lang="en-US" dirty="0" err="1" smtClean="0"/>
              <a:t>stasiun</a:t>
            </a:r>
            <a:r>
              <a:rPr lang="en-US" dirty="0" smtClean="0"/>
              <a:t> </a:t>
            </a:r>
            <a:r>
              <a:rPr lang="en-US" dirty="0" err="1" smtClean="0"/>
              <a:t>kerja</a:t>
            </a:r>
            <a:r>
              <a:rPr lang="en-US" dirty="0" smtClean="0"/>
              <a:t>. </a:t>
            </a:r>
            <a:r>
              <a:rPr lang="en-US" dirty="0" err="1" smtClean="0"/>
              <a:t>Lini</a:t>
            </a:r>
            <a:r>
              <a:rPr lang="en-US" dirty="0" smtClean="0"/>
              <a:t> </a:t>
            </a:r>
            <a:r>
              <a:rPr lang="en-US" dirty="0" err="1" smtClean="0"/>
              <a:t>ini</a:t>
            </a:r>
            <a:r>
              <a:rPr lang="en-US" dirty="0" smtClean="0"/>
              <a:t> </a:t>
            </a:r>
            <a:r>
              <a:rPr lang="en-US" dirty="0" err="1" smtClean="0"/>
              <a:t>dipacu</a:t>
            </a:r>
            <a:r>
              <a:rPr lang="en-US" dirty="0" smtClean="0"/>
              <a:t> </a:t>
            </a:r>
            <a:r>
              <a:rPr lang="en-US" dirty="0" err="1" smtClean="0"/>
              <a:t>oleh</a:t>
            </a:r>
            <a:r>
              <a:rPr lang="en-US" dirty="0" smtClean="0"/>
              <a:t> </a:t>
            </a:r>
            <a:r>
              <a:rPr lang="en-US" dirty="0" err="1" smtClean="0"/>
              <a:t>tugas</a:t>
            </a:r>
            <a:r>
              <a:rPr lang="en-US" dirty="0" smtClean="0"/>
              <a:t> yang </a:t>
            </a:r>
            <a:r>
              <a:rPr lang="en-US" dirty="0" err="1" smtClean="0"/>
              <a:t>diberikan</a:t>
            </a:r>
            <a:r>
              <a:rPr lang="en-US" dirty="0" smtClean="0"/>
              <a:t> </a:t>
            </a:r>
            <a:r>
              <a:rPr lang="en-US" dirty="0" err="1" smtClean="0"/>
              <a:t>kepada</a:t>
            </a:r>
            <a:r>
              <a:rPr lang="en-US" dirty="0" smtClean="0"/>
              <a:t> </a:t>
            </a:r>
            <a:r>
              <a:rPr lang="en-US" dirty="0" err="1" smtClean="0"/>
              <a:t>tanaga</a:t>
            </a:r>
            <a:r>
              <a:rPr lang="en-US" dirty="0" smtClean="0"/>
              <a:t> </a:t>
            </a:r>
            <a:r>
              <a:rPr lang="en-US" dirty="0" err="1" smtClean="0"/>
              <a:t>kerja</a:t>
            </a:r>
            <a:r>
              <a:rPr lang="en-US" dirty="0" smtClean="0"/>
              <a:t> </a:t>
            </a:r>
            <a:r>
              <a:rPr lang="en-US" dirty="0" err="1" smtClean="0"/>
              <a:t>atau</a:t>
            </a:r>
            <a:r>
              <a:rPr lang="en-US" dirty="0" smtClean="0"/>
              <a:t> </a:t>
            </a:r>
            <a:r>
              <a:rPr lang="en-US" dirty="0" err="1" smtClean="0"/>
              <a:t>pada</a:t>
            </a:r>
            <a:r>
              <a:rPr lang="en-US" dirty="0" smtClean="0"/>
              <a:t> </a:t>
            </a:r>
            <a:r>
              <a:rPr lang="en-US" dirty="0" err="1" smtClean="0"/>
              <a:t>stasiun</a:t>
            </a:r>
            <a:r>
              <a:rPr lang="en-US" dirty="0" smtClean="0"/>
              <a:t> </a:t>
            </a:r>
            <a:r>
              <a:rPr lang="en-US" dirty="0" err="1" smtClean="0"/>
              <a:t>kerja</a:t>
            </a:r>
            <a:r>
              <a:rPr lang="en-US" dirty="0" smtClean="0"/>
              <a:t> </a:t>
            </a:r>
          </a:p>
        </p:txBody>
      </p:sp>
      <p:sp>
        <p:nvSpPr>
          <p:cNvPr id="4" name="Slide Number Placeholder 3"/>
          <p:cNvSpPr>
            <a:spLocks noGrp="1"/>
          </p:cNvSpPr>
          <p:nvPr>
            <p:ph type="sldNum" sz="quarter" idx="12"/>
          </p:nvPr>
        </p:nvSpPr>
        <p:spPr/>
        <p:txBody>
          <a:bodyPr/>
          <a:lstStyle/>
          <a:p>
            <a:pPr>
              <a:defRPr/>
            </a:pPr>
            <a:fld id="{B5B3261A-C48E-4374-AF07-A17C1BC98273}" type="slidenum">
              <a:rPr lang="en-US"/>
              <a:pPr>
                <a:defRPr/>
              </a:pPr>
              <a:t>180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rtlCol="0">
            <a:normAutofit fontScale="92500" lnSpcReduction="20000"/>
          </a:bodyPr>
          <a:lstStyle/>
          <a:p>
            <a:pPr eaLnBrk="1" fontAlgn="auto" hangingPunct="1">
              <a:spcAft>
                <a:spcPts val="0"/>
              </a:spcAft>
              <a:buFont typeface="Arial" pitchFamily="34" charset="0"/>
              <a:buChar char="•"/>
              <a:defRPr/>
            </a:pPr>
            <a:r>
              <a:rPr lang="en-US" dirty="0" err="1" smtClean="0">
                <a:solidFill>
                  <a:srgbClr val="00B050"/>
                </a:solidFill>
              </a:rPr>
              <a:t>Keuntungan</a:t>
            </a:r>
            <a:r>
              <a:rPr lang="en-US" dirty="0" smtClean="0">
                <a:solidFill>
                  <a:srgbClr val="00B050"/>
                </a:solidFill>
              </a:rPr>
              <a:t> layout </a:t>
            </a:r>
            <a:r>
              <a:rPr lang="en-US" dirty="0" err="1" smtClean="0">
                <a:solidFill>
                  <a:srgbClr val="00B050"/>
                </a:solidFill>
              </a:rPr>
              <a:t>ini</a:t>
            </a:r>
            <a:r>
              <a:rPr lang="en-US" dirty="0" smtClean="0">
                <a:solidFill>
                  <a:srgbClr val="00B050"/>
                </a:solidFill>
              </a:rPr>
              <a:t> </a:t>
            </a:r>
            <a:r>
              <a:rPr lang="en-US" dirty="0" err="1" smtClean="0">
                <a:solidFill>
                  <a:srgbClr val="00B050"/>
                </a:solidFill>
              </a:rPr>
              <a:t>adalah</a:t>
            </a:r>
            <a:r>
              <a:rPr lang="en-US" dirty="0" smtClean="0">
                <a:solidFill>
                  <a:srgbClr val="00B050"/>
                </a:solidFill>
              </a:rPr>
              <a:t>: </a:t>
            </a:r>
          </a:p>
          <a:p>
            <a:pPr lvl="1" eaLnBrk="1" fontAlgn="auto" hangingPunct="1">
              <a:spcAft>
                <a:spcPts val="0"/>
              </a:spcAft>
              <a:buFont typeface="Arial" pitchFamily="34" charset="0"/>
              <a:buNone/>
              <a:defRPr/>
            </a:pPr>
            <a:r>
              <a:rPr lang="en-US" dirty="0" smtClean="0"/>
              <a:t>1. </a:t>
            </a:r>
            <a:r>
              <a:rPr lang="en-US" dirty="0" err="1" smtClean="0"/>
              <a:t>Biaya</a:t>
            </a:r>
            <a:r>
              <a:rPr lang="en-US" dirty="0" smtClean="0"/>
              <a:t> </a:t>
            </a:r>
            <a:r>
              <a:rPr lang="en-US" dirty="0" err="1" smtClean="0"/>
              <a:t>variabel</a:t>
            </a:r>
            <a:r>
              <a:rPr lang="en-US" dirty="0" smtClean="0"/>
              <a:t> per unit </a:t>
            </a:r>
            <a:r>
              <a:rPr lang="en-US" dirty="0" err="1" smtClean="0"/>
              <a:t>rendah</a:t>
            </a:r>
            <a:r>
              <a:rPr lang="en-US" dirty="0" smtClean="0"/>
              <a:t> yang </a:t>
            </a:r>
            <a:r>
              <a:rPr lang="en-US" dirty="0" err="1" smtClean="0"/>
              <a:t>biasanya</a:t>
            </a:r>
            <a:r>
              <a:rPr lang="en-US" dirty="0" smtClean="0"/>
              <a:t> </a:t>
            </a:r>
            <a:r>
              <a:rPr lang="en-US" dirty="0" err="1" smtClean="0"/>
              <a:t>dikaitkan</a:t>
            </a:r>
            <a:r>
              <a:rPr lang="en-US" dirty="0" smtClean="0"/>
              <a:t> </a:t>
            </a:r>
            <a:r>
              <a:rPr lang="en-US" dirty="0" err="1" smtClean="0"/>
              <a:t>dengan</a:t>
            </a:r>
            <a:r>
              <a:rPr lang="en-US" dirty="0" smtClean="0"/>
              <a:t> </a:t>
            </a:r>
            <a:r>
              <a:rPr lang="en-US" dirty="0" err="1" smtClean="0"/>
              <a:t>produk</a:t>
            </a:r>
            <a:r>
              <a:rPr lang="en-US" dirty="0" smtClean="0"/>
              <a:t> yang </a:t>
            </a:r>
            <a:r>
              <a:rPr lang="en-US" dirty="0" err="1" smtClean="0"/>
              <a:t>terstandardisasi</a:t>
            </a:r>
            <a:r>
              <a:rPr lang="en-US" dirty="0" smtClean="0"/>
              <a:t> </a:t>
            </a:r>
            <a:r>
              <a:rPr lang="en-US" dirty="0" err="1" smtClean="0"/>
              <a:t>dan</a:t>
            </a:r>
            <a:r>
              <a:rPr lang="en-US" dirty="0" smtClean="0"/>
              <a:t> </a:t>
            </a:r>
            <a:r>
              <a:rPr lang="en-US" dirty="0" err="1" smtClean="0"/>
              <a:t>bervolume</a:t>
            </a:r>
            <a:r>
              <a:rPr lang="en-US" dirty="0" smtClean="0"/>
              <a:t> </a:t>
            </a:r>
            <a:r>
              <a:rPr lang="en-US" dirty="0" err="1" smtClean="0"/>
              <a:t>tinggi</a:t>
            </a:r>
            <a:r>
              <a:rPr lang="en-US" dirty="0" smtClean="0"/>
              <a:t>. </a:t>
            </a:r>
          </a:p>
          <a:p>
            <a:pPr lvl="1" eaLnBrk="1" fontAlgn="auto" hangingPunct="1">
              <a:spcAft>
                <a:spcPts val="0"/>
              </a:spcAft>
              <a:buFont typeface="Arial" pitchFamily="34" charset="0"/>
              <a:buNone/>
              <a:defRPr/>
            </a:pPr>
            <a:r>
              <a:rPr lang="en-US" dirty="0" smtClean="0"/>
              <a:t>2.  </a:t>
            </a:r>
            <a:r>
              <a:rPr lang="en-US" dirty="0" err="1" smtClean="0"/>
              <a:t>Biaya</a:t>
            </a:r>
            <a:r>
              <a:rPr lang="en-US" dirty="0" smtClean="0"/>
              <a:t> </a:t>
            </a:r>
            <a:r>
              <a:rPr lang="en-US" dirty="0" err="1" smtClean="0"/>
              <a:t>penanganan</a:t>
            </a:r>
            <a:r>
              <a:rPr lang="en-US" dirty="0" smtClean="0"/>
              <a:t> </a:t>
            </a:r>
            <a:r>
              <a:rPr lang="en-US" dirty="0" err="1" smtClean="0"/>
              <a:t>bahan</a:t>
            </a:r>
            <a:r>
              <a:rPr lang="en-US" dirty="0" smtClean="0"/>
              <a:t> </a:t>
            </a:r>
            <a:r>
              <a:rPr lang="en-US" dirty="0" err="1" smtClean="0"/>
              <a:t>rendah</a:t>
            </a:r>
            <a:r>
              <a:rPr lang="en-US" dirty="0" smtClean="0"/>
              <a:t>. </a:t>
            </a:r>
          </a:p>
          <a:p>
            <a:pPr lvl="1" eaLnBrk="1" fontAlgn="auto" hangingPunct="1">
              <a:spcAft>
                <a:spcPts val="0"/>
              </a:spcAft>
              <a:buFont typeface="Arial" pitchFamily="34" charset="0"/>
              <a:buNone/>
              <a:defRPr/>
            </a:pPr>
            <a:r>
              <a:rPr lang="en-US" dirty="0" smtClean="0"/>
              <a:t>3.  </a:t>
            </a:r>
            <a:r>
              <a:rPr lang="en-US" dirty="0" err="1" smtClean="0"/>
              <a:t>Mengurangi</a:t>
            </a:r>
            <a:r>
              <a:rPr lang="en-US" dirty="0" smtClean="0"/>
              <a:t> </a:t>
            </a:r>
            <a:r>
              <a:rPr lang="en-US" dirty="0" err="1" smtClean="0"/>
              <a:t>persediaan</a:t>
            </a:r>
            <a:r>
              <a:rPr lang="en-US" dirty="0" smtClean="0"/>
              <a:t> </a:t>
            </a:r>
            <a:r>
              <a:rPr lang="en-US" dirty="0" err="1" smtClean="0"/>
              <a:t>barang</a:t>
            </a:r>
            <a:r>
              <a:rPr lang="en-US" dirty="0" smtClean="0"/>
              <a:t> </a:t>
            </a:r>
            <a:r>
              <a:rPr lang="en-US" dirty="0" err="1" smtClean="0"/>
              <a:t>setengah</a:t>
            </a:r>
            <a:r>
              <a:rPr lang="en-US" dirty="0" smtClean="0"/>
              <a:t> </a:t>
            </a:r>
            <a:r>
              <a:rPr lang="en-US" dirty="0" err="1" smtClean="0"/>
              <a:t>jadi</a:t>
            </a:r>
            <a:r>
              <a:rPr lang="en-US" dirty="0" smtClean="0"/>
              <a:t>. </a:t>
            </a:r>
          </a:p>
          <a:p>
            <a:pPr lvl="1" eaLnBrk="1" fontAlgn="auto" hangingPunct="1">
              <a:spcAft>
                <a:spcPts val="0"/>
              </a:spcAft>
              <a:buFont typeface="Arial" pitchFamily="34" charset="0"/>
              <a:buNone/>
              <a:defRPr/>
            </a:pPr>
            <a:r>
              <a:rPr lang="en-US" dirty="0" smtClean="0"/>
              <a:t>4.  </a:t>
            </a:r>
            <a:r>
              <a:rPr lang="en-US" dirty="0" err="1" smtClean="0"/>
              <a:t>Proses</a:t>
            </a:r>
            <a:r>
              <a:rPr lang="en-US" dirty="0" smtClean="0"/>
              <a:t> </a:t>
            </a:r>
            <a:r>
              <a:rPr lang="en-US" dirty="0" err="1" smtClean="0"/>
              <a:t>pelatihan</a:t>
            </a:r>
            <a:r>
              <a:rPr lang="en-US" dirty="0" smtClean="0"/>
              <a:t> </a:t>
            </a:r>
            <a:r>
              <a:rPr lang="en-US" dirty="0" err="1" smtClean="0"/>
              <a:t>dan</a:t>
            </a:r>
            <a:r>
              <a:rPr lang="en-US" dirty="0" smtClean="0"/>
              <a:t> </a:t>
            </a:r>
            <a:r>
              <a:rPr lang="en-US" dirty="0" err="1" smtClean="0"/>
              <a:t>pengawasan</a:t>
            </a:r>
            <a:r>
              <a:rPr lang="en-US" dirty="0" smtClean="0"/>
              <a:t> yang </a:t>
            </a:r>
            <a:r>
              <a:rPr lang="en-US" dirty="0" err="1" smtClean="0"/>
              <a:t>lebih</a:t>
            </a:r>
            <a:r>
              <a:rPr lang="en-US" dirty="0" smtClean="0"/>
              <a:t> </a:t>
            </a:r>
            <a:r>
              <a:rPr lang="en-US" dirty="0" err="1" smtClean="0"/>
              <a:t>mudah</a:t>
            </a:r>
            <a:r>
              <a:rPr lang="en-US" dirty="0" smtClean="0"/>
              <a:t> </a:t>
            </a:r>
          </a:p>
          <a:p>
            <a:pPr lvl="1" eaLnBrk="1" fontAlgn="auto" hangingPunct="1">
              <a:spcAft>
                <a:spcPts val="0"/>
              </a:spcAft>
              <a:buFont typeface="Arial" pitchFamily="34" charset="0"/>
              <a:buNone/>
              <a:defRPr/>
            </a:pPr>
            <a:r>
              <a:rPr lang="en-US" dirty="0" smtClean="0"/>
              <a:t>5.  </a:t>
            </a:r>
            <a:r>
              <a:rPr lang="en-US" dirty="0" err="1" smtClean="0"/>
              <a:t>Hasil</a:t>
            </a:r>
            <a:r>
              <a:rPr lang="en-US" dirty="0" smtClean="0"/>
              <a:t> output yang </a:t>
            </a:r>
            <a:r>
              <a:rPr lang="en-US" dirty="0" err="1" smtClean="0"/>
              <a:t>lebih</a:t>
            </a:r>
            <a:r>
              <a:rPr lang="en-US" dirty="0" smtClean="0"/>
              <a:t> </a:t>
            </a:r>
            <a:r>
              <a:rPr lang="en-US" dirty="0" err="1" smtClean="0"/>
              <a:t>cepat</a:t>
            </a:r>
            <a:r>
              <a:rPr lang="en-US" dirty="0" smtClean="0"/>
              <a:t>. </a:t>
            </a:r>
          </a:p>
          <a:p>
            <a:pPr eaLnBrk="1" fontAlgn="auto" hangingPunct="1">
              <a:spcAft>
                <a:spcPts val="0"/>
              </a:spcAft>
              <a:buFont typeface="Arial" pitchFamily="34" charset="0"/>
              <a:buNone/>
              <a:defRPr/>
            </a:pPr>
            <a:endParaRPr lang="en-US" sz="900" dirty="0" smtClean="0"/>
          </a:p>
          <a:p>
            <a:pPr eaLnBrk="1" fontAlgn="auto" hangingPunct="1">
              <a:spcAft>
                <a:spcPts val="0"/>
              </a:spcAft>
              <a:buFont typeface="Arial" pitchFamily="34" charset="0"/>
              <a:buChar char="•"/>
              <a:defRPr/>
            </a:pPr>
            <a:r>
              <a:rPr lang="en-US" dirty="0" err="1" smtClean="0">
                <a:solidFill>
                  <a:srgbClr val="00B050"/>
                </a:solidFill>
              </a:rPr>
              <a:t>Kelemahan</a:t>
            </a:r>
            <a:r>
              <a:rPr lang="en-US" dirty="0" smtClean="0">
                <a:solidFill>
                  <a:srgbClr val="00B050"/>
                </a:solidFill>
              </a:rPr>
              <a:t> layout </a:t>
            </a:r>
            <a:r>
              <a:rPr lang="en-US" dirty="0" err="1" smtClean="0">
                <a:solidFill>
                  <a:srgbClr val="00B050"/>
                </a:solidFill>
              </a:rPr>
              <a:t>ini</a:t>
            </a:r>
            <a:r>
              <a:rPr lang="en-US" dirty="0" smtClean="0">
                <a:solidFill>
                  <a:srgbClr val="00B050"/>
                </a:solidFill>
              </a:rPr>
              <a:t> </a:t>
            </a:r>
            <a:r>
              <a:rPr lang="en-US" dirty="0" err="1" smtClean="0">
                <a:solidFill>
                  <a:srgbClr val="00B050"/>
                </a:solidFill>
              </a:rPr>
              <a:t>adalah</a:t>
            </a:r>
            <a:r>
              <a:rPr lang="en-US" dirty="0" smtClean="0">
                <a:solidFill>
                  <a:srgbClr val="00B050"/>
                </a:solidFill>
              </a:rPr>
              <a:t> </a:t>
            </a:r>
          </a:p>
          <a:p>
            <a:pPr lvl="1" eaLnBrk="1" fontAlgn="auto" hangingPunct="1">
              <a:spcAft>
                <a:spcPts val="0"/>
              </a:spcAft>
              <a:buFont typeface="Arial" pitchFamily="34" charset="0"/>
              <a:buNone/>
              <a:defRPr/>
            </a:pPr>
            <a:r>
              <a:rPr lang="en-US" dirty="0" smtClean="0"/>
              <a:t>1. </a:t>
            </a:r>
            <a:r>
              <a:rPr lang="en-US" dirty="0" err="1" smtClean="0"/>
              <a:t>Butuh</a:t>
            </a:r>
            <a:r>
              <a:rPr lang="en-US" dirty="0" smtClean="0"/>
              <a:t> volume </a:t>
            </a:r>
            <a:r>
              <a:rPr lang="en-US" dirty="0" err="1" smtClean="0"/>
              <a:t>tinggi</a:t>
            </a:r>
            <a:r>
              <a:rPr lang="en-US" dirty="0" smtClean="0"/>
              <a:t> </a:t>
            </a:r>
            <a:r>
              <a:rPr lang="en-US" dirty="0" err="1" smtClean="0"/>
              <a:t>karena</a:t>
            </a:r>
            <a:r>
              <a:rPr lang="en-US" dirty="0" smtClean="0"/>
              <a:t> </a:t>
            </a:r>
            <a:r>
              <a:rPr lang="en-US" dirty="0" err="1" smtClean="0"/>
              <a:t>modalnyaa</a:t>
            </a:r>
            <a:r>
              <a:rPr lang="en-US" dirty="0" smtClean="0"/>
              <a:t> </a:t>
            </a:r>
            <a:r>
              <a:rPr lang="en-US" dirty="0" err="1" smtClean="0"/>
              <a:t>besar</a:t>
            </a:r>
            <a:r>
              <a:rPr lang="en-US" dirty="0" smtClean="0"/>
              <a:t>. </a:t>
            </a:r>
          </a:p>
          <a:p>
            <a:pPr lvl="1" eaLnBrk="1" fontAlgn="auto" hangingPunct="1">
              <a:spcAft>
                <a:spcPts val="0"/>
              </a:spcAft>
              <a:buFont typeface="Arial" pitchFamily="34" charset="0"/>
              <a:buNone/>
              <a:defRPr/>
            </a:pPr>
            <a:r>
              <a:rPr lang="fi-FI" dirty="0" smtClean="0"/>
              <a:t>2. Jika ada penghentian pada satu bagian akan berakibat pada seluruh operasi. </a:t>
            </a:r>
            <a:endParaRPr lang="en-US" dirty="0" smtClean="0"/>
          </a:p>
          <a:p>
            <a:pPr lvl="1" eaLnBrk="1" fontAlgn="auto" hangingPunct="1">
              <a:spcAft>
                <a:spcPts val="0"/>
              </a:spcAft>
              <a:buFont typeface="Arial" pitchFamily="34" charset="0"/>
              <a:buNone/>
              <a:defRPr/>
            </a:pPr>
            <a:r>
              <a:rPr lang="nb-NO" dirty="0" smtClean="0"/>
              <a:t>3. Fleksibilitas yang ada kurang saat menangani beragam produk atau tingkat produksi berbeda. </a:t>
            </a:r>
            <a:endParaRPr lang="en-US" dirty="0" smtClean="0"/>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B241B0EE-70D4-477F-8C2C-D81A1069625F}" type="slidenum">
              <a:rPr lang="en-US"/>
              <a:pPr>
                <a:defRPr/>
              </a:pPr>
              <a:t>181</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diamond(in)">
                                      <p:cBhvr>
                                        <p:cTn id="35" dur="2000"/>
                                        <p:tgtEl>
                                          <p:spTgt spid="3">
                                            <p:txEl>
                                              <p:pRg st="7" end="7"/>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 calcmode="lin" valueType="num">
                                      <p:cBhvr additive="base">
                                        <p:cTn id="4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 calcmode="lin" valueType="num">
                                      <p:cBhvr additive="base">
                                        <p:cTn id="4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 calcmode="lin" valueType="num">
                                      <p:cBhvr additive="base">
                                        <p:cTn id="4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itle 1"/>
          <p:cNvSpPr>
            <a:spLocks noGrp="1"/>
          </p:cNvSpPr>
          <p:nvPr>
            <p:ph type="title"/>
          </p:nvPr>
        </p:nvSpPr>
        <p:spPr>
          <a:xfrm>
            <a:off x="457200" y="655638"/>
            <a:ext cx="8229600" cy="487362"/>
          </a:xfrm>
        </p:spPr>
        <p:txBody>
          <a:bodyPr/>
          <a:lstStyle/>
          <a:p>
            <a:pPr eaLnBrk="1" hangingPunct="1"/>
            <a:r>
              <a:rPr lang="en-US" sz="3200" b="1" smtClean="0">
                <a:solidFill>
                  <a:srgbClr val="00B050"/>
                </a:solidFill>
              </a:rPr>
              <a:t>Hal –hal yang berkaitan dengan layout berorientasi proses: </a:t>
            </a:r>
            <a:endParaRPr lang="en-US" sz="3200" smtClean="0">
              <a:solidFill>
                <a:srgbClr val="00B050"/>
              </a:solidFill>
            </a:endParaRPr>
          </a:p>
        </p:txBody>
      </p:sp>
      <p:sp>
        <p:nvSpPr>
          <p:cNvPr id="3" name="Content Placeholder 2"/>
          <p:cNvSpPr>
            <a:spLocks noGrp="1"/>
          </p:cNvSpPr>
          <p:nvPr>
            <p:ph idx="1"/>
          </p:nvPr>
        </p:nvSpPr>
        <p:spPr>
          <a:xfrm>
            <a:off x="457200" y="1524000"/>
            <a:ext cx="8229600" cy="4754563"/>
          </a:xfrm>
        </p:spPr>
        <p:txBody>
          <a:bodyPr rtlCol="0">
            <a:normAutofit fontScale="47500" lnSpcReduction="20000"/>
          </a:bodyPr>
          <a:lstStyle/>
          <a:p>
            <a:pPr eaLnBrk="1" fontAlgn="auto" hangingPunct="1">
              <a:spcAft>
                <a:spcPts val="0"/>
              </a:spcAft>
              <a:buFont typeface="Arial" pitchFamily="34" charset="0"/>
              <a:buNone/>
              <a:defRPr/>
            </a:pPr>
            <a:r>
              <a:rPr lang="en-US" sz="4500" b="1" dirty="0" smtClean="0"/>
              <a:t>1. Software </a:t>
            </a:r>
            <a:r>
              <a:rPr lang="en-US" sz="4500" b="1" dirty="0" err="1" smtClean="0"/>
              <a:t>Komputer</a:t>
            </a:r>
            <a:r>
              <a:rPr lang="en-US" sz="4500" b="1" dirty="0" smtClean="0"/>
              <a:t> </a:t>
            </a:r>
            <a:r>
              <a:rPr lang="en-US" sz="4500" b="1" dirty="0" err="1" smtClean="0"/>
              <a:t>untuk</a:t>
            </a:r>
            <a:r>
              <a:rPr lang="en-US" sz="4500" b="1" dirty="0" smtClean="0"/>
              <a:t> Layout </a:t>
            </a:r>
            <a:r>
              <a:rPr lang="en-US" sz="4500" b="1" dirty="0" err="1" smtClean="0"/>
              <a:t>Berorientasi</a:t>
            </a:r>
            <a:r>
              <a:rPr lang="en-US" sz="4500" b="1" dirty="0" smtClean="0"/>
              <a:t> </a:t>
            </a:r>
            <a:r>
              <a:rPr lang="en-US" sz="4500" b="1" dirty="0" err="1" smtClean="0"/>
              <a:t>Proses</a:t>
            </a:r>
            <a:r>
              <a:rPr lang="en-US" sz="4500" b="1" dirty="0" smtClean="0"/>
              <a:t> </a:t>
            </a:r>
            <a:endParaRPr lang="en-US" sz="4500" dirty="0" smtClean="0"/>
          </a:p>
          <a:p>
            <a:pPr algn="just" eaLnBrk="1" fontAlgn="auto" hangingPunct="1">
              <a:spcAft>
                <a:spcPts val="0"/>
              </a:spcAft>
              <a:buFont typeface="Arial" pitchFamily="34" charset="0"/>
              <a:buNone/>
              <a:defRPr/>
            </a:pPr>
            <a:r>
              <a:rPr lang="en-US" sz="4500" dirty="0" smtClean="0"/>
              <a:t>	</a:t>
            </a:r>
            <a:r>
              <a:rPr lang="en-US" sz="4500" b="1" i="1" dirty="0" smtClean="0"/>
              <a:t>a. CRAFT (Computerized Relative Allocation of Facilities Technique) </a:t>
            </a:r>
            <a:endParaRPr lang="en-US" sz="4500" dirty="0" smtClean="0"/>
          </a:p>
          <a:p>
            <a:pPr algn="just" eaLnBrk="1" fontAlgn="auto" hangingPunct="1">
              <a:spcAft>
                <a:spcPts val="0"/>
              </a:spcAft>
              <a:buFont typeface="Arial" pitchFamily="34" charset="0"/>
              <a:buNone/>
              <a:defRPr/>
            </a:pPr>
            <a:r>
              <a:rPr lang="en-US" sz="4500" dirty="0" smtClean="0"/>
              <a:t>	</a:t>
            </a:r>
            <a:r>
              <a:rPr lang="en-US" sz="4500" dirty="0" err="1" smtClean="0"/>
              <a:t>Merupakan</a:t>
            </a:r>
            <a:r>
              <a:rPr lang="en-US" sz="4500" dirty="0" smtClean="0"/>
              <a:t> </a:t>
            </a:r>
            <a:r>
              <a:rPr lang="en-US" sz="4500" dirty="0" err="1" smtClean="0"/>
              <a:t>teknik</a:t>
            </a:r>
            <a:r>
              <a:rPr lang="en-US" sz="4500" dirty="0" smtClean="0"/>
              <a:t> </a:t>
            </a:r>
            <a:r>
              <a:rPr lang="en-US" sz="4500" dirty="0" err="1" smtClean="0"/>
              <a:t>menguji</a:t>
            </a:r>
            <a:r>
              <a:rPr lang="en-US" sz="4500" dirty="0" smtClean="0"/>
              <a:t> alternative </a:t>
            </a:r>
            <a:r>
              <a:rPr lang="en-US" sz="4500" dirty="0" err="1" smtClean="0"/>
              <a:t>departemen</a:t>
            </a:r>
            <a:r>
              <a:rPr lang="en-US" sz="4500" dirty="0" smtClean="0"/>
              <a:t> </a:t>
            </a:r>
            <a:r>
              <a:rPr lang="en-US" sz="4500" dirty="0" err="1" smtClean="0"/>
              <a:t>untuk</a:t>
            </a:r>
            <a:r>
              <a:rPr lang="en-US" sz="4500" dirty="0" smtClean="0"/>
              <a:t> </a:t>
            </a:r>
            <a:r>
              <a:rPr lang="en-US" sz="4500" dirty="0" err="1" smtClean="0"/>
              <a:t>mengurangi</a:t>
            </a:r>
            <a:r>
              <a:rPr lang="en-US" sz="4500" dirty="0" smtClean="0"/>
              <a:t> </a:t>
            </a:r>
            <a:r>
              <a:rPr lang="en-US" sz="4500" dirty="0" err="1" smtClean="0"/>
              <a:t>biaya</a:t>
            </a:r>
            <a:r>
              <a:rPr lang="en-US" sz="4500" dirty="0" smtClean="0"/>
              <a:t> </a:t>
            </a:r>
            <a:r>
              <a:rPr lang="en-US" sz="4500" dirty="0" err="1" smtClean="0"/>
              <a:t>penanganan</a:t>
            </a:r>
            <a:r>
              <a:rPr lang="en-US" sz="4500" dirty="0" smtClean="0"/>
              <a:t> total. </a:t>
            </a:r>
          </a:p>
          <a:p>
            <a:pPr eaLnBrk="1" fontAlgn="auto" hangingPunct="1">
              <a:spcAft>
                <a:spcPts val="0"/>
              </a:spcAft>
              <a:buFont typeface="Arial" pitchFamily="34" charset="0"/>
              <a:buNone/>
              <a:defRPr/>
            </a:pPr>
            <a:r>
              <a:rPr lang="en-US" sz="4500" b="1" i="1" dirty="0" smtClean="0"/>
              <a:t>b. ALDEP (the Automated Layout Design Program) </a:t>
            </a:r>
            <a:endParaRPr lang="en-US" sz="4500" dirty="0" smtClean="0"/>
          </a:p>
          <a:p>
            <a:pPr eaLnBrk="1" fontAlgn="auto" hangingPunct="1">
              <a:spcAft>
                <a:spcPts val="0"/>
              </a:spcAft>
              <a:buFont typeface="Arial" pitchFamily="34" charset="0"/>
              <a:buNone/>
              <a:defRPr/>
            </a:pPr>
            <a:r>
              <a:rPr lang="en-US" sz="4500" b="1" i="1" dirty="0" smtClean="0"/>
              <a:t>c. CORELAP (Computerized Relationship Layout Planning) </a:t>
            </a:r>
            <a:endParaRPr lang="en-US" sz="4500" dirty="0" smtClean="0"/>
          </a:p>
          <a:p>
            <a:pPr eaLnBrk="1" fontAlgn="auto" hangingPunct="1">
              <a:spcAft>
                <a:spcPts val="0"/>
              </a:spcAft>
              <a:buFont typeface="Arial" pitchFamily="34" charset="0"/>
              <a:buNone/>
              <a:defRPr/>
            </a:pPr>
            <a:r>
              <a:rPr lang="en-US" sz="4500" b="1" i="1" dirty="0" smtClean="0"/>
              <a:t>d. Factory Flow </a:t>
            </a:r>
            <a:endParaRPr lang="en-US" sz="4500" dirty="0" smtClean="0"/>
          </a:p>
          <a:p>
            <a:pPr eaLnBrk="1" fontAlgn="auto" hangingPunct="1">
              <a:spcAft>
                <a:spcPts val="0"/>
              </a:spcAft>
              <a:buFont typeface="Arial" pitchFamily="34" charset="0"/>
              <a:buNone/>
              <a:defRPr/>
            </a:pPr>
            <a:r>
              <a:rPr lang="en-US" sz="4500" i="1" dirty="0" smtClean="0"/>
              <a:t>	</a:t>
            </a:r>
            <a:r>
              <a:rPr lang="en-US" sz="4500" i="1" dirty="0" err="1" smtClean="0"/>
              <a:t>Digunakan</a:t>
            </a:r>
            <a:r>
              <a:rPr lang="en-US" sz="4500" i="1" dirty="0" smtClean="0"/>
              <a:t> </a:t>
            </a:r>
            <a:r>
              <a:rPr lang="en-US" sz="4500" i="1" dirty="0" err="1" smtClean="0"/>
              <a:t>untuk</a:t>
            </a:r>
            <a:r>
              <a:rPr lang="en-US" sz="4500" i="1" dirty="0" smtClean="0"/>
              <a:t> </a:t>
            </a:r>
            <a:r>
              <a:rPr lang="en-US" sz="4500" i="1" dirty="0" err="1" smtClean="0"/>
              <a:t>mengoptimalkan</a:t>
            </a:r>
            <a:r>
              <a:rPr lang="en-US" sz="4500" i="1" dirty="0" smtClean="0"/>
              <a:t> layout </a:t>
            </a:r>
            <a:r>
              <a:rPr lang="en-US" sz="4500" i="1" dirty="0" err="1" smtClean="0"/>
              <a:t>berdasarkan</a:t>
            </a:r>
            <a:r>
              <a:rPr lang="en-US" sz="4500" i="1" dirty="0" smtClean="0"/>
              <a:t> </a:t>
            </a:r>
            <a:r>
              <a:rPr lang="en-US" sz="4500" i="1" dirty="0" err="1" smtClean="0"/>
              <a:t>aliran</a:t>
            </a:r>
            <a:r>
              <a:rPr lang="en-US" sz="4500" i="1" dirty="0" smtClean="0"/>
              <a:t> </a:t>
            </a:r>
            <a:r>
              <a:rPr lang="en-US" sz="4500" i="1" dirty="0" err="1" smtClean="0"/>
              <a:t>bahan</a:t>
            </a:r>
            <a:r>
              <a:rPr lang="en-US" sz="4500" i="1" dirty="0" smtClean="0"/>
              <a:t>, </a:t>
            </a:r>
            <a:r>
              <a:rPr lang="en-US" sz="4500" i="1" dirty="0" err="1" smtClean="0"/>
              <a:t>frekuensi</a:t>
            </a:r>
            <a:r>
              <a:rPr lang="en-US" sz="4500" i="1" dirty="0" smtClean="0"/>
              <a:t> </a:t>
            </a:r>
            <a:r>
              <a:rPr lang="en-US" sz="4500" i="1" dirty="0" err="1" smtClean="0"/>
              <a:t>dan</a:t>
            </a:r>
            <a:r>
              <a:rPr lang="en-US" sz="4500" i="1" dirty="0" smtClean="0"/>
              <a:t> </a:t>
            </a:r>
            <a:r>
              <a:rPr lang="en-US" sz="4500" i="1" dirty="0" err="1" smtClean="0"/>
              <a:t>biaya</a:t>
            </a:r>
            <a:r>
              <a:rPr lang="en-US" sz="4500" i="1" dirty="0" smtClean="0"/>
              <a:t> </a:t>
            </a:r>
            <a:endParaRPr lang="en-US" sz="4500" dirty="0" smtClean="0"/>
          </a:p>
          <a:p>
            <a:pPr eaLnBrk="1" fontAlgn="auto" hangingPunct="1">
              <a:spcAft>
                <a:spcPts val="0"/>
              </a:spcAft>
              <a:buFont typeface="Arial" pitchFamily="34" charset="0"/>
              <a:buNone/>
              <a:defRPr/>
            </a:pPr>
            <a:endParaRPr lang="en-US" sz="2000" dirty="0" smtClean="0"/>
          </a:p>
          <a:p>
            <a:pPr eaLnBrk="1" fontAlgn="auto" hangingPunct="1">
              <a:spcAft>
                <a:spcPts val="0"/>
              </a:spcAft>
              <a:buFont typeface="Arial" pitchFamily="34" charset="0"/>
              <a:buNone/>
              <a:defRPr/>
            </a:pPr>
            <a:r>
              <a:rPr lang="en-US" sz="4500" b="1" dirty="0" smtClean="0"/>
              <a:t>2. </a:t>
            </a:r>
            <a:r>
              <a:rPr lang="en-US" sz="4500" b="1" dirty="0" err="1" smtClean="0"/>
              <a:t>Sel</a:t>
            </a:r>
            <a:r>
              <a:rPr lang="en-US" sz="4500" b="1" dirty="0" smtClean="0"/>
              <a:t> </a:t>
            </a:r>
            <a:r>
              <a:rPr lang="en-US" sz="4500" b="1" dirty="0" err="1" smtClean="0"/>
              <a:t>Kerja</a:t>
            </a:r>
            <a:r>
              <a:rPr lang="en-US" sz="4500" b="1" dirty="0" smtClean="0"/>
              <a:t> </a:t>
            </a:r>
            <a:endParaRPr lang="en-US" sz="4500" dirty="0" smtClean="0"/>
          </a:p>
          <a:p>
            <a:pPr algn="just" eaLnBrk="1" fontAlgn="auto" hangingPunct="1">
              <a:spcAft>
                <a:spcPts val="0"/>
              </a:spcAft>
              <a:buFont typeface="Arial" pitchFamily="34" charset="0"/>
              <a:buNone/>
              <a:defRPr/>
            </a:pPr>
            <a:r>
              <a:rPr lang="en-US" sz="4500" dirty="0" smtClean="0"/>
              <a:t>	</a:t>
            </a:r>
            <a:r>
              <a:rPr lang="en-US" sz="4500" dirty="0" err="1" smtClean="0"/>
              <a:t>Tujuan</a:t>
            </a:r>
            <a:r>
              <a:rPr lang="en-US" sz="4500" dirty="0" smtClean="0"/>
              <a:t> </a:t>
            </a:r>
            <a:r>
              <a:rPr lang="en-US" sz="4500" dirty="0" err="1" smtClean="0"/>
              <a:t>Sel</a:t>
            </a:r>
            <a:r>
              <a:rPr lang="en-US" sz="4500" dirty="0" smtClean="0"/>
              <a:t> </a:t>
            </a:r>
            <a:r>
              <a:rPr lang="en-US" sz="4500" dirty="0" err="1" smtClean="0"/>
              <a:t>Kerja</a:t>
            </a:r>
            <a:r>
              <a:rPr lang="en-US" sz="4500" dirty="0" smtClean="0"/>
              <a:t> </a:t>
            </a:r>
            <a:r>
              <a:rPr lang="en-US" sz="4500" dirty="0" err="1" smtClean="0"/>
              <a:t>adalah</a:t>
            </a:r>
            <a:r>
              <a:rPr lang="en-US" sz="4500" dirty="0" smtClean="0"/>
              <a:t> </a:t>
            </a:r>
            <a:r>
              <a:rPr lang="en-US" sz="4500" dirty="0" err="1" smtClean="0"/>
              <a:t>untuk</a:t>
            </a:r>
            <a:r>
              <a:rPr lang="en-US" sz="4500" dirty="0" smtClean="0"/>
              <a:t> </a:t>
            </a:r>
            <a:r>
              <a:rPr lang="en-US" sz="4500" dirty="0" err="1" smtClean="0"/>
              <a:t>mengatur</a:t>
            </a:r>
            <a:r>
              <a:rPr lang="en-US" sz="4500" dirty="0" smtClean="0"/>
              <a:t> </a:t>
            </a:r>
            <a:r>
              <a:rPr lang="en-US" sz="4500" dirty="0" err="1" smtClean="0"/>
              <a:t>ulang</a:t>
            </a:r>
            <a:r>
              <a:rPr lang="en-US" sz="4500" dirty="0" smtClean="0"/>
              <a:t> </a:t>
            </a:r>
            <a:r>
              <a:rPr lang="en-US" sz="4500" dirty="0" err="1" smtClean="0"/>
              <a:t>orang</a:t>
            </a:r>
            <a:r>
              <a:rPr lang="en-US" sz="4500" dirty="0" smtClean="0"/>
              <a:t> </a:t>
            </a:r>
            <a:r>
              <a:rPr lang="en-US" sz="4500" dirty="0" err="1" smtClean="0"/>
              <a:t>dan</a:t>
            </a:r>
            <a:r>
              <a:rPr lang="en-US" sz="4500" dirty="0" smtClean="0"/>
              <a:t> </a:t>
            </a:r>
            <a:r>
              <a:rPr lang="en-US" sz="4500" dirty="0" err="1" smtClean="0"/>
              <a:t>mesin</a:t>
            </a:r>
            <a:r>
              <a:rPr lang="en-US" sz="4500" dirty="0" smtClean="0"/>
              <a:t> yang </a:t>
            </a:r>
            <a:r>
              <a:rPr lang="en-US" sz="4500" dirty="0" err="1" smtClean="0"/>
              <a:t>biasanya</a:t>
            </a:r>
            <a:r>
              <a:rPr lang="en-US" sz="4500" dirty="0" smtClean="0"/>
              <a:t> </a:t>
            </a:r>
            <a:r>
              <a:rPr lang="en-US" sz="4500" dirty="0" err="1" smtClean="0"/>
              <a:t>tersebar</a:t>
            </a:r>
            <a:r>
              <a:rPr lang="en-US" sz="4500" dirty="0" smtClean="0"/>
              <a:t> </a:t>
            </a:r>
            <a:r>
              <a:rPr lang="en-US" sz="4500" dirty="0" err="1" smtClean="0"/>
              <a:t>pada</a:t>
            </a:r>
            <a:r>
              <a:rPr lang="en-US" sz="4500" dirty="0" smtClean="0"/>
              <a:t> </a:t>
            </a:r>
            <a:r>
              <a:rPr lang="en-US" sz="4500" dirty="0" err="1" smtClean="0"/>
              <a:t>departemen</a:t>
            </a:r>
            <a:r>
              <a:rPr lang="en-US" sz="4500" dirty="0" smtClean="0"/>
              <a:t> </a:t>
            </a:r>
            <a:r>
              <a:rPr lang="en-US" sz="4500" dirty="0" err="1" smtClean="0"/>
              <a:t>proses</a:t>
            </a:r>
            <a:r>
              <a:rPr lang="en-US" sz="4500" dirty="0" smtClean="0"/>
              <a:t> yang </a:t>
            </a:r>
            <a:r>
              <a:rPr lang="en-US" sz="4500" dirty="0" err="1" smtClean="0"/>
              <a:t>beraneka</a:t>
            </a:r>
            <a:r>
              <a:rPr lang="en-US" sz="4500" dirty="0" smtClean="0"/>
              <a:t> </a:t>
            </a:r>
            <a:r>
              <a:rPr lang="en-US" sz="4500" dirty="0" err="1" smtClean="0"/>
              <a:t>ragam</a:t>
            </a:r>
            <a:r>
              <a:rPr lang="en-US" sz="4500" dirty="0" smtClean="0"/>
              <a:t> </a:t>
            </a:r>
            <a:r>
              <a:rPr lang="en-US" sz="4500" dirty="0" err="1" smtClean="0"/>
              <a:t>dan</a:t>
            </a:r>
            <a:r>
              <a:rPr lang="en-US" sz="4500" dirty="0" smtClean="0"/>
              <a:t> </a:t>
            </a:r>
            <a:r>
              <a:rPr lang="en-US" sz="4500" dirty="0" err="1" smtClean="0"/>
              <a:t>suatu</a:t>
            </a:r>
            <a:r>
              <a:rPr lang="en-US" sz="4500" dirty="0" smtClean="0"/>
              <a:t> </a:t>
            </a:r>
            <a:r>
              <a:rPr lang="en-US" sz="4500" dirty="0" err="1" smtClean="0"/>
              <a:t>saat</a:t>
            </a:r>
            <a:r>
              <a:rPr lang="en-US" sz="4500" dirty="0" smtClean="0"/>
              <a:t> </a:t>
            </a:r>
            <a:r>
              <a:rPr lang="en-US" sz="4500" dirty="0" err="1" smtClean="0"/>
              <a:t>mengaturnya</a:t>
            </a:r>
            <a:r>
              <a:rPr lang="en-US" sz="4500" dirty="0" smtClean="0"/>
              <a:t> </a:t>
            </a:r>
            <a:r>
              <a:rPr lang="en-US" sz="4500" dirty="0" err="1" smtClean="0"/>
              <a:t>dalam</a:t>
            </a:r>
            <a:r>
              <a:rPr lang="en-US" sz="4500" dirty="0" smtClean="0"/>
              <a:t> </a:t>
            </a:r>
            <a:r>
              <a:rPr lang="en-US" sz="4500" dirty="0" err="1" smtClean="0"/>
              <a:t>kelompok</a:t>
            </a:r>
            <a:r>
              <a:rPr lang="en-US" sz="4500" dirty="0" smtClean="0"/>
              <a:t> </a:t>
            </a:r>
            <a:r>
              <a:rPr lang="en-US" sz="4500" dirty="0" err="1" smtClean="0"/>
              <a:t>kecil</a:t>
            </a:r>
            <a:r>
              <a:rPr lang="en-US" sz="4500" dirty="0" smtClean="0"/>
              <a:t>, </a:t>
            </a:r>
            <a:r>
              <a:rPr lang="en-US" sz="4500" dirty="0" err="1" smtClean="0"/>
              <a:t>sehingga</a:t>
            </a:r>
            <a:r>
              <a:rPr lang="en-US" sz="4500" dirty="0" smtClean="0"/>
              <a:t> </a:t>
            </a:r>
            <a:r>
              <a:rPr lang="en-US" sz="4500" dirty="0" err="1" smtClean="0"/>
              <a:t>dapat</a:t>
            </a:r>
            <a:r>
              <a:rPr lang="en-US" sz="4500" dirty="0" smtClean="0"/>
              <a:t> </a:t>
            </a:r>
            <a:r>
              <a:rPr lang="en-US" sz="4500" dirty="0" err="1" smtClean="0"/>
              <a:t>berkonsentrasi</a:t>
            </a:r>
            <a:r>
              <a:rPr lang="en-US" sz="4500" dirty="0" smtClean="0"/>
              <a:t> </a:t>
            </a:r>
            <a:r>
              <a:rPr lang="en-US" sz="4500" dirty="0" err="1" smtClean="0"/>
              <a:t>dalam</a:t>
            </a:r>
            <a:r>
              <a:rPr lang="en-US" sz="4500" dirty="0" smtClean="0"/>
              <a:t> </a:t>
            </a:r>
            <a:r>
              <a:rPr lang="en-US" sz="4500" dirty="0" err="1" smtClean="0"/>
              <a:t>membuat</a:t>
            </a:r>
            <a:r>
              <a:rPr lang="en-US" sz="4500" dirty="0" smtClean="0"/>
              <a:t> </a:t>
            </a:r>
            <a:r>
              <a:rPr lang="en-US" sz="4500" dirty="0" err="1" smtClean="0"/>
              <a:t>satu</a:t>
            </a:r>
            <a:r>
              <a:rPr lang="en-US" sz="4500" dirty="0" smtClean="0"/>
              <a:t> </a:t>
            </a:r>
            <a:r>
              <a:rPr lang="en-US" sz="4500" dirty="0" err="1" smtClean="0"/>
              <a:t>produk</a:t>
            </a:r>
            <a:r>
              <a:rPr lang="en-US" sz="4500" dirty="0" smtClean="0"/>
              <a:t> </a:t>
            </a:r>
            <a:r>
              <a:rPr lang="en-US" sz="4500" dirty="0" err="1" smtClean="0"/>
              <a:t>atau</a:t>
            </a:r>
            <a:r>
              <a:rPr lang="en-US" sz="4500" dirty="0" smtClean="0"/>
              <a:t> </a:t>
            </a:r>
            <a:r>
              <a:rPr lang="en-US" sz="4500" dirty="0" err="1" smtClean="0"/>
              <a:t>atau</a:t>
            </a:r>
            <a:r>
              <a:rPr lang="en-US" sz="4500" dirty="0" smtClean="0"/>
              <a:t> </a:t>
            </a:r>
            <a:r>
              <a:rPr lang="en-US" sz="4500" dirty="0" err="1" smtClean="0"/>
              <a:t>beberapa</a:t>
            </a:r>
            <a:r>
              <a:rPr lang="en-US" sz="4500" dirty="0" smtClean="0"/>
              <a:t> </a:t>
            </a:r>
            <a:r>
              <a:rPr lang="en-US" sz="4500" dirty="0" err="1" smtClean="0"/>
              <a:t>produk</a:t>
            </a:r>
            <a:r>
              <a:rPr lang="en-US" sz="4500" dirty="0" smtClean="0"/>
              <a:t> yang </a:t>
            </a:r>
            <a:r>
              <a:rPr lang="en-US" sz="4500" dirty="0" err="1" smtClean="0"/>
              <a:t>saling</a:t>
            </a:r>
            <a:r>
              <a:rPr lang="en-US" sz="4500" dirty="0" smtClean="0"/>
              <a:t> </a:t>
            </a:r>
            <a:r>
              <a:rPr lang="en-US" sz="4500" dirty="0" err="1" smtClean="0"/>
              <a:t>berkaitan</a:t>
            </a:r>
            <a:r>
              <a:rPr lang="en-US" sz="4500" dirty="0" smtClean="0"/>
              <a:t> </a:t>
            </a:r>
            <a:r>
              <a:rPr lang="en-US" sz="4500" dirty="0" err="1" smtClean="0"/>
              <a:t>dalam</a:t>
            </a:r>
            <a:r>
              <a:rPr lang="en-US" sz="4500" dirty="0" smtClean="0"/>
              <a:t> </a:t>
            </a:r>
            <a:r>
              <a:rPr lang="en-US" sz="4500" dirty="0" err="1" smtClean="0"/>
              <a:t>kelompok</a:t>
            </a:r>
            <a:r>
              <a:rPr lang="en-US" sz="4500" dirty="0" smtClean="0"/>
              <a:t> </a:t>
            </a:r>
            <a:r>
              <a:rPr lang="en-US" sz="4500" dirty="0" err="1" smtClean="0"/>
              <a:t>kecil</a:t>
            </a:r>
            <a:r>
              <a:rPr lang="en-US" sz="4500" dirty="0" smtClean="0"/>
              <a:t>. </a:t>
            </a:r>
          </a:p>
          <a:p>
            <a:pPr eaLnBrk="1" fontAlgn="auto" hangingPunct="1">
              <a:spcAft>
                <a:spcPts val="0"/>
              </a:spcAft>
              <a:buFont typeface="Arial" pitchFamily="34" charset="0"/>
              <a:buNone/>
              <a:defRPr/>
            </a:pPr>
            <a:endParaRPr lang="en-US" dirty="0" smtClean="0"/>
          </a:p>
        </p:txBody>
      </p:sp>
      <p:sp>
        <p:nvSpPr>
          <p:cNvPr id="4" name="Slide Number Placeholder 3"/>
          <p:cNvSpPr>
            <a:spLocks noGrp="1"/>
          </p:cNvSpPr>
          <p:nvPr>
            <p:ph type="sldNum" sz="quarter" idx="12"/>
          </p:nvPr>
        </p:nvSpPr>
        <p:spPr/>
        <p:txBody>
          <a:bodyPr/>
          <a:lstStyle/>
          <a:p>
            <a:pPr>
              <a:defRPr/>
            </a:pPr>
            <a:fld id="{2EBDD4CD-329B-4B18-9234-B457BAAF15FF}" type="slidenum">
              <a:rPr lang="en-US"/>
              <a:pPr>
                <a:defRPr/>
              </a:pPr>
              <a:t>182</a:t>
            </a:fld>
            <a:endParaRPr lang="en-US"/>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rtlCol="0">
            <a:normAutofit fontScale="77500" lnSpcReduction="20000"/>
          </a:bodyPr>
          <a:lstStyle/>
          <a:p>
            <a:pPr eaLnBrk="1" fontAlgn="auto" hangingPunct="1">
              <a:spcAft>
                <a:spcPts val="0"/>
              </a:spcAft>
              <a:buFont typeface="Arial" pitchFamily="34" charset="0"/>
              <a:buChar char="•"/>
              <a:defRPr/>
            </a:pPr>
            <a:r>
              <a:rPr lang="en-US" dirty="0" err="1" smtClean="0">
                <a:solidFill>
                  <a:srgbClr val="00B050"/>
                </a:solidFill>
              </a:rPr>
              <a:t>Keunggulan</a:t>
            </a:r>
            <a:r>
              <a:rPr lang="en-US" dirty="0" smtClean="0">
                <a:solidFill>
                  <a:srgbClr val="00B050"/>
                </a:solidFill>
              </a:rPr>
              <a:t> </a:t>
            </a:r>
            <a:r>
              <a:rPr lang="en-US" dirty="0" err="1" smtClean="0">
                <a:solidFill>
                  <a:srgbClr val="00B050"/>
                </a:solidFill>
              </a:rPr>
              <a:t>Sel</a:t>
            </a:r>
            <a:r>
              <a:rPr lang="en-US" dirty="0" smtClean="0">
                <a:solidFill>
                  <a:srgbClr val="00B050"/>
                </a:solidFill>
              </a:rPr>
              <a:t> </a:t>
            </a:r>
            <a:r>
              <a:rPr lang="en-US" dirty="0" err="1" smtClean="0">
                <a:solidFill>
                  <a:srgbClr val="00B050"/>
                </a:solidFill>
              </a:rPr>
              <a:t>Kerja</a:t>
            </a:r>
            <a:r>
              <a:rPr lang="en-US" dirty="0" smtClean="0">
                <a:solidFill>
                  <a:srgbClr val="00B050"/>
                </a:solidFill>
              </a:rPr>
              <a:t> </a:t>
            </a:r>
            <a:r>
              <a:rPr lang="en-US" dirty="0" err="1" smtClean="0">
                <a:solidFill>
                  <a:srgbClr val="00B050"/>
                </a:solidFill>
              </a:rPr>
              <a:t>adalah</a:t>
            </a:r>
            <a:r>
              <a:rPr lang="en-US" dirty="0" smtClean="0">
                <a:solidFill>
                  <a:srgbClr val="00B050"/>
                </a:solidFill>
              </a:rPr>
              <a:t>: </a:t>
            </a:r>
          </a:p>
          <a:p>
            <a:pPr marL="514350" indent="-514350" eaLnBrk="1" fontAlgn="auto" hangingPunct="1">
              <a:spcAft>
                <a:spcPts val="0"/>
              </a:spcAft>
              <a:buFont typeface="Arial" pitchFamily="34" charset="0"/>
              <a:buAutoNum type="alphaLcPeriod"/>
              <a:defRPr/>
            </a:pPr>
            <a:r>
              <a:rPr lang="en-US" dirty="0" err="1" smtClean="0"/>
              <a:t>Mengurangi</a:t>
            </a:r>
            <a:r>
              <a:rPr lang="en-US" dirty="0" smtClean="0"/>
              <a:t> </a:t>
            </a:r>
            <a:r>
              <a:rPr lang="en-US" dirty="0" err="1" smtClean="0"/>
              <a:t>persediaan</a:t>
            </a:r>
            <a:r>
              <a:rPr lang="en-US" dirty="0" smtClean="0"/>
              <a:t> </a:t>
            </a:r>
            <a:r>
              <a:rPr lang="en-US" dirty="0" err="1" smtClean="0"/>
              <a:t>bahan</a:t>
            </a:r>
            <a:r>
              <a:rPr lang="en-US" dirty="0" smtClean="0"/>
              <a:t> </a:t>
            </a:r>
            <a:r>
              <a:rPr lang="en-US" dirty="0" err="1" smtClean="0"/>
              <a:t>baku</a:t>
            </a:r>
            <a:r>
              <a:rPr lang="en-US" dirty="0" smtClean="0"/>
              <a:t>. </a:t>
            </a:r>
            <a:endParaRPr lang="id-ID" dirty="0" smtClean="0"/>
          </a:p>
          <a:p>
            <a:pPr marL="514350" indent="-514350" eaLnBrk="1" fontAlgn="auto" hangingPunct="1">
              <a:spcAft>
                <a:spcPts val="0"/>
              </a:spcAft>
              <a:buFont typeface="Arial" pitchFamily="34" charset="0"/>
              <a:buAutoNum type="alphaLcPeriod"/>
              <a:defRPr/>
            </a:pPr>
            <a:r>
              <a:rPr lang="en-US" dirty="0" err="1" smtClean="0"/>
              <a:t>Kebutuhan</a:t>
            </a:r>
            <a:r>
              <a:rPr lang="en-US" dirty="0" smtClean="0"/>
              <a:t> </a:t>
            </a:r>
            <a:r>
              <a:rPr lang="en-US" dirty="0" err="1" smtClean="0"/>
              <a:t>ruang</a:t>
            </a:r>
            <a:r>
              <a:rPr lang="en-US" dirty="0" smtClean="0"/>
              <a:t> </a:t>
            </a:r>
            <a:r>
              <a:rPr lang="en-US" dirty="0" err="1" smtClean="0"/>
              <a:t>lebih</a:t>
            </a:r>
            <a:r>
              <a:rPr lang="en-US" dirty="0" smtClean="0"/>
              <a:t> </a:t>
            </a:r>
            <a:r>
              <a:rPr lang="en-US" dirty="0" err="1" smtClean="0"/>
              <a:t>sedikit</a:t>
            </a:r>
            <a:r>
              <a:rPr lang="en-US" dirty="0" smtClean="0"/>
              <a:t>. </a:t>
            </a:r>
          </a:p>
          <a:p>
            <a:pPr eaLnBrk="1" fontAlgn="auto" hangingPunct="1">
              <a:spcAft>
                <a:spcPts val="0"/>
              </a:spcAft>
              <a:buFont typeface="Arial" pitchFamily="34" charset="0"/>
              <a:buNone/>
              <a:defRPr/>
            </a:pPr>
            <a:r>
              <a:rPr lang="en-US" dirty="0" smtClean="0"/>
              <a:t>c. </a:t>
            </a:r>
            <a:r>
              <a:rPr lang="en-US" dirty="0" err="1" smtClean="0"/>
              <a:t>Menghemat</a:t>
            </a:r>
            <a:r>
              <a:rPr lang="en-US" dirty="0" smtClean="0"/>
              <a:t> </a:t>
            </a:r>
            <a:r>
              <a:rPr lang="en-US" dirty="0" err="1" smtClean="0"/>
              <a:t>biaya</a:t>
            </a:r>
            <a:r>
              <a:rPr lang="en-US" dirty="0" smtClean="0"/>
              <a:t> </a:t>
            </a:r>
            <a:r>
              <a:rPr lang="en-US" dirty="0" err="1" smtClean="0"/>
              <a:t>tenaga</a:t>
            </a:r>
            <a:r>
              <a:rPr lang="en-US" dirty="0" smtClean="0"/>
              <a:t> </a:t>
            </a:r>
            <a:r>
              <a:rPr lang="en-US" dirty="0" err="1" smtClean="0"/>
              <a:t>kerja</a:t>
            </a:r>
            <a:r>
              <a:rPr lang="en-US" dirty="0" smtClean="0"/>
              <a:t> </a:t>
            </a:r>
            <a:endParaRPr lang="id-ID" dirty="0" smtClean="0"/>
          </a:p>
          <a:p>
            <a:pPr eaLnBrk="1" fontAlgn="auto" hangingPunct="1">
              <a:spcAft>
                <a:spcPts val="0"/>
              </a:spcAft>
              <a:buFont typeface="Arial" pitchFamily="34" charset="0"/>
              <a:buNone/>
              <a:defRPr/>
            </a:pPr>
            <a:r>
              <a:rPr lang="fi-FI" dirty="0" smtClean="0"/>
              <a:t>d. Meningkatkan partisipasi karyawan </a:t>
            </a:r>
            <a:endParaRPr lang="en-US" dirty="0" smtClean="0"/>
          </a:p>
          <a:p>
            <a:pPr eaLnBrk="1" fontAlgn="auto" hangingPunct="1">
              <a:spcAft>
                <a:spcPts val="0"/>
              </a:spcAft>
              <a:buFont typeface="Arial" pitchFamily="34" charset="0"/>
              <a:buNone/>
              <a:defRPr/>
            </a:pPr>
            <a:r>
              <a:rPr lang="fi-FI" dirty="0" smtClean="0"/>
              <a:t>e. Meningkatkan penggunaan peralatan dan mesin </a:t>
            </a:r>
            <a:endParaRPr lang="en-US" dirty="0" smtClean="0"/>
          </a:p>
          <a:p>
            <a:pPr eaLnBrk="1" fontAlgn="auto" hangingPunct="1">
              <a:spcAft>
                <a:spcPts val="0"/>
              </a:spcAft>
              <a:buFont typeface="Arial" pitchFamily="34" charset="0"/>
              <a:buNone/>
              <a:defRPr/>
            </a:pPr>
            <a:r>
              <a:rPr lang="fi-FI" dirty="0" smtClean="0"/>
              <a:t>f. Mengurangi jumlah mesin dan peralatan yang dibutuhkan </a:t>
            </a:r>
            <a:endParaRPr lang="en-US" dirty="0" smtClean="0"/>
          </a:p>
          <a:p>
            <a:pPr eaLnBrk="1" fontAlgn="auto" hangingPunct="1">
              <a:spcAft>
                <a:spcPts val="0"/>
              </a:spcAft>
              <a:buFont typeface="Arial" pitchFamily="34" charset="0"/>
              <a:buNone/>
              <a:defRPr/>
            </a:pPr>
            <a:r>
              <a:rPr lang="fi-FI" dirty="0" smtClean="0"/>
              <a:t> </a:t>
            </a:r>
            <a:endParaRPr lang="en-US" dirty="0" smtClean="0"/>
          </a:p>
          <a:p>
            <a:pPr eaLnBrk="1" fontAlgn="auto" hangingPunct="1">
              <a:spcAft>
                <a:spcPts val="0"/>
              </a:spcAft>
              <a:buFont typeface="Arial" pitchFamily="34" charset="0"/>
              <a:buChar char="•"/>
              <a:defRPr/>
            </a:pPr>
            <a:r>
              <a:rPr lang="fi-FI" dirty="0" smtClean="0">
                <a:solidFill>
                  <a:srgbClr val="00B050"/>
                </a:solidFill>
              </a:rPr>
              <a:t>Akan tetapi ada sejumlah persyaratan yang harus dipenuhi diantaranya: </a:t>
            </a:r>
            <a:endParaRPr lang="en-US" dirty="0" smtClean="0">
              <a:solidFill>
                <a:srgbClr val="00B050"/>
              </a:solidFill>
            </a:endParaRPr>
          </a:p>
          <a:p>
            <a:pPr eaLnBrk="1" fontAlgn="auto" hangingPunct="1">
              <a:spcAft>
                <a:spcPts val="0"/>
              </a:spcAft>
              <a:buFont typeface="Arial" pitchFamily="34" charset="0"/>
              <a:buNone/>
              <a:defRPr/>
            </a:pPr>
            <a:r>
              <a:rPr lang="fi-FI" dirty="0" smtClean="0"/>
              <a:t>a. Menggunakan kode untuk identifikasi </a:t>
            </a:r>
            <a:r>
              <a:rPr lang="fi-FI" i="1" dirty="0" smtClean="0"/>
              <a:t>product family </a:t>
            </a:r>
            <a:endParaRPr lang="en-US" dirty="0" smtClean="0"/>
          </a:p>
          <a:p>
            <a:pPr eaLnBrk="1" fontAlgn="auto" hangingPunct="1">
              <a:spcAft>
                <a:spcPts val="0"/>
              </a:spcAft>
              <a:buFont typeface="Arial" pitchFamily="34" charset="0"/>
              <a:buNone/>
              <a:defRPr/>
            </a:pPr>
            <a:r>
              <a:rPr lang="fi-FI" dirty="0" smtClean="0"/>
              <a:t>b. Membutuhkan Pelatihan dan fleksibilitas karyawan yang cukup tinggi </a:t>
            </a:r>
            <a:endParaRPr lang="en-US" dirty="0" smtClean="0"/>
          </a:p>
          <a:p>
            <a:pPr eaLnBrk="1" fontAlgn="auto" hangingPunct="1">
              <a:spcAft>
                <a:spcPts val="0"/>
              </a:spcAft>
              <a:buFont typeface="Arial" pitchFamily="34" charset="0"/>
              <a:buNone/>
              <a:defRPr/>
            </a:pPr>
            <a:r>
              <a:rPr lang="fi-FI" dirty="0" smtClean="0"/>
              <a:t>c. Perlu dukunga</a:t>
            </a:r>
            <a:r>
              <a:rPr lang="id-ID" dirty="0" smtClean="0"/>
              <a:t>n</a:t>
            </a:r>
            <a:r>
              <a:rPr lang="fi-FI" dirty="0" smtClean="0"/>
              <a:t> staff atau karyawan yang imajinatif. </a:t>
            </a:r>
            <a:endParaRPr lang="en-US" dirty="0" smtClean="0"/>
          </a:p>
          <a:p>
            <a:pPr eaLnBrk="1" fontAlgn="auto" hangingPunct="1">
              <a:spcAft>
                <a:spcPts val="0"/>
              </a:spcAft>
              <a:buFont typeface="Arial" pitchFamily="34" charset="0"/>
              <a:buNone/>
              <a:defRPr/>
            </a:pPr>
            <a:r>
              <a:rPr lang="fi-FI" dirty="0" smtClean="0"/>
              <a:t>d. Pengujian di tiap stasiun dalam sel. </a:t>
            </a:r>
            <a:endParaRPr lang="en-US" dirty="0" smtClean="0"/>
          </a:p>
          <a:p>
            <a:pPr eaLnBrk="1" fontAlgn="auto" hangingPunct="1">
              <a:spcAft>
                <a:spcPts val="0"/>
              </a:spcAft>
              <a:buFont typeface="Arial" pitchFamily="34" charset="0"/>
              <a:buNone/>
              <a:defRPr/>
            </a:pPr>
            <a:endParaRPr lang="en-US" dirty="0" smtClean="0"/>
          </a:p>
        </p:txBody>
      </p:sp>
      <p:sp>
        <p:nvSpPr>
          <p:cNvPr id="4" name="Slide Number Placeholder 3"/>
          <p:cNvSpPr>
            <a:spLocks noGrp="1"/>
          </p:cNvSpPr>
          <p:nvPr>
            <p:ph type="sldNum" sz="quarter" idx="12"/>
          </p:nvPr>
        </p:nvSpPr>
        <p:spPr/>
        <p:txBody>
          <a:bodyPr/>
          <a:lstStyle/>
          <a:p>
            <a:pPr>
              <a:defRPr/>
            </a:pPr>
            <a:fld id="{38667729-16EF-44F7-AF5F-6DEB110F767A}" type="slidenum">
              <a:rPr lang="en-US"/>
              <a:pPr>
                <a:defRPr/>
              </a:pPr>
              <a:t>183</a:t>
            </a:fld>
            <a:endParaRPr lang="en-US"/>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609600" y="2133600"/>
            <a:ext cx="8229600" cy="1143000"/>
          </a:xfrm>
        </p:spPr>
        <p:txBody>
          <a:bodyPr>
            <a:normAutofit fontScale="90000"/>
          </a:bodyPr>
          <a:lstStyle/>
          <a:p>
            <a:pPr eaLnBrk="1" fontAlgn="auto" hangingPunct="1">
              <a:spcAft>
                <a:spcPts val="0"/>
              </a:spcAft>
              <a:defRPr/>
            </a:pPr>
            <a:r>
              <a:rPr lang="en-US" b="1" smtClean="0"/>
              <a:t>SUMBER DAYA MANUSIA YANG MENGACU PADA KUALITAS</a:t>
            </a:r>
            <a:endParaRPr lang="en-US" smtClean="0"/>
          </a:p>
        </p:txBody>
      </p:sp>
      <p:sp>
        <p:nvSpPr>
          <p:cNvPr id="4" name="Slide Number Placeholder 3"/>
          <p:cNvSpPr>
            <a:spLocks noGrp="1"/>
          </p:cNvSpPr>
          <p:nvPr>
            <p:ph type="sldNum" sz="quarter" idx="12"/>
          </p:nvPr>
        </p:nvSpPr>
        <p:spPr/>
        <p:txBody>
          <a:bodyPr/>
          <a:lstStyle/>
          <a:p>
            <a:pPr>
              <a:defRPr/>
            </a:pPr>
            <a:fld id="{E2FAA3AC-FFEF-4F14-B03D-CDBEB6093944}" type="slidenum">
              <a:rPr lang="en-US">
                <a:solidFill>
                  <a:schemeClr val="tx1">
                    <a:tint val="75000"/>
                  </a:schemeClr>
                </a:solidFill>
              </a:rPr>
              <a:pPr>
                <a:defRPr/>
              </a:pPr>
              <a:t>184</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5AF0811-0E83-47FF-864F-B58AA1FB88C6}" type="slidenum">
              <a:rPr lang="en-US">
                <a:solidFill>
                  <a:schemeClr val="tx1">
                    <a:tint val="75000"/>
                  </a:schemeClr>
                </a:solidFill>
              </a:rPr>
              <a:pPr>
                <a:defRPr/>
              </a:pPr>
              <a:t>185</a:t>
            </a:fld>
            <a:endParaRPr lang="en-US">
              <a:solidFill>
                <a:schemeClr val="tx1">
                  <a:tint val="75000"/>
                </a:schemeClr>
              </a:solidFill>
            </a:endParaRPr>
          </a:p>
        </p:txBody>
      </p:sp>
      <p:sp>
        <p:nvSpPr>
          <p:cNvPr id="3" name="Content Placeholder 2"/>
          <p:cNvSpPr txBox="1">
            <a:spLocks/>
          </p:cNvSpPr>
          <p:nvPr/>
        </p:nvSpPr>
        <p:spPr>
          <a:xfrm>
            <a:off x="457200" y="1219200"/>
            <a:ext cx="8229600" cy="4906963"/>
          </a:xfrm>
          <a:prstGeom prst="rect">
            <a:avLst/>
          </a:prstGeom>
        </p:spPr>
        <p:txBody>
          <a:bodyPr/>
          <a:lstStyle/>
          <a:p>
            <a:pPr marL="342900" indent="-342900" algn="just">
              <a:spcBef>
                <a:spcPct val="20000"/>
              </a:spcBef>
              <a:buFont typeface="Arial" charset="0"/>
              <a:buChar char="•"/>
              <a:defRPr/>
            </a:pPr>
            <a:r>
              <a:rPr lang="en-US" sz="2600" dirty="0" err="1">
                <a:latin typeface="+mn-lt"/>
              </a:rPr>
              <a:t>Sumber</a:t>
            </a:r>
            <a:r>
              <a:rPr lang="en-US" sz="2600" dirty="0">
                <a:latin typeface="+mn-lt"/>
              </a:rPr>
              <a:t> </a:t>
            </a:r>
            <a:r>
              <a:rPr lang="en-US" sz="2600" dirty="0" err="1">
                <a:latin typeface="+mn-lt"/>
              </a:rPr>
              <a:t>Daya</a:t>
            </a:r>
            <a:r>
              <a:rPr lang="en-US" sz="2600" dirty="0">
                <a:latin typeface="+mn-lt"/>
              </a:rPr>
              <a:t> </a:t>
            </a:r>
            <a:r>
              <a:rPr lang="en-US" sz="2600" dirty="0" err="1">
                <a:latin typeface="+mn-lt"/>
              </a:rPr>
              <a:t>manusia</a:t>
            </a:r>
            <a:r>
              <a:rPr lang="en-US" sz="2600" dirty="0">
                <a:latin typeface="+mn-lt"/>
              </a:rPr>
              <a:t> </a:t>
            </a:r>
            <a:r>
              <a:rPr lang="en-US" sz="2600" dirty="0" err="1">
                <a:latin typeface="+mn-lt"/>
              </a:rPr>
              <a:t>merupakan</a:t>
            </a:r>
            <a:r>
              <a:rPr lang="en-US" sz="2600" dirty="0">
                <a:latin typeface="+mn-lt"/>
              </a:rPr>
              <a:t> </a:t>
            </a:r>
            <a:r>
              <a:rPr lang="en-US" sz="2600" dirty="0" err="1">
                <a:latin typeface="+mn-lt"/>
              </a:rPr>
              <a:t>salah</a:t>
            </a:r>
            <a:r>
              <a:rPr lang="en-US" sz="2600" dirty="0">
                <a:latin typeface="+mn-lt"/>
              </a:rPr>
              <a:t> </a:t>
            </a:r>
            <a:r>
              <a:rPr lang="en-US" sz="2600" dirty="0" err="1">
                <a:latin typeface="+mn-lt"/>
              </a:rPr>
              <a:t>satu</a:t>
            </a:r>
            <a:r>
              <a:rPr lang="en-US" sz="2600" dirty="0">
                <a:latin typeface="+mn-lt"/>
              </a:rPr>
              <a:t> input yang </a:t>
            </a:r>
            <a:r>
              <a:rPr lang="en-US" sz="2600" dirty="0" err="1">
                <a:latin typeface="+mn-lt"/>
              </a:rPr>
              <a:t>terpenting</a:t>
            </a:r>
            <a:r>
              <a:rPr lang="en-US" sz="2600" dirty="0">
                <a:latin typeface="+mn-lt"/>
              </a:rPr>
              <a:t> </a:t>
            </a:r>
            <a:r>
              <a:rPr lang="en-US" sz="2600" dirty="0" err="1">
                <a:latin typeface="+mn-lt"/>
              </a:rPr>
              <a:t>dalam</a:t>
            </a:r>
            <a:r>
              <a:rPr lang="en-US" sz="2600" dirty="0">
                <a:latin typeface="+mn-lt"/>
              </a:rPr>
              <a:t> </a:t>
            </a:r>
            <a:r>
              <a:rPr lang="en-US" sz="2600" dirty="0" err="1">
                <a:latin typeface="+mn-lt"/>
              </a:rPr>
              <a:t>kegiatan</a:t>
            </a:r>
            <a:r>
              <a:rPr lang="en-US" sz="2600" dirty="0">
                <a:latin typeface="+mn-lt"/>
              </a:rPr>
              <a:t> </a:t>
            </a:r>
            <a:r>
              <a:rPr lang="en-US" sz="2600" dirty="0" err="1">
                <a:latin typeface="+mn-lt"/>
              </a:rPr>
              <a:t>operasional</a:t>
            </a:r>
            <a:r>
              <a:rPr lang="en-US" sz="2600" dirty="0">
                <a:latin typeface="+mn-lt"/>
              </a:rPr>
              <a:t> </a:t>
            </a:r>
            <a:r>
              <a:rPr lang="en-US" sz="2600" dirty="0" err="1">
                <a:latin typeface="+mn-lt"/>
              </a:rPr>
              <a:t>dalam</a:t>
            </a:r>
            <a:r>
              <a:rPr lang="en-US" sz="2600" dirty="0">
                <a:latin typeface="+mn-lt"/>
              </a:rPr>
              <a:t> </a:t>
            </a:r>
            <a:r>
              <a:rPr lang="en-US" sz="2600" dirty="0" err="1">
                <a:latin typeface="+mn-lt"/>
              </a:rPr>
              <a:t>suatu</a:t>
            </a:r>
            <a:r>
              <a:rPr lang="en-US" sz="2600" dirty="0">
                <a:latin typeface="+mn-lt"/>
              </a:rPr>
              <a:t> </a:t>
            </a:r>
            <a:r>
              <a:rPr lang="en-US" sz="2600" dirty="0" err="1">
                <a:latin typeface="+mn-lt"/>
              </a:rPr>
              <a:t>organisasi</a:t>
            </a:r>
            <a:r>
              <a:rPr lang="en-US" sz="2600" dirty="0">
                <a:latin typeface="+mn-lt"/>
              </a:rPr>
              <a:t>, </a:t>
            </a:r>
            <a:r>
              <a:rPr lang="en-US" sz="2600" dirty="0" err="1">
                <a:latin typeface="+mn-lt"/>
              </a:rPr>
              <a:t>demikian</a:t>
            </a:r>
            <a:r>
              <a:rPr lang="en-US" sz="2600" dirty="0">
                <a:latin typeface="+mn-lt"/>
              </a:rPr>
              <a:t> pula </a:t>
            </a:r>
            <a:r>
              <a:rPr lang="en-US" sz="2600" dirty="0" err="1">
                <a:latin typeface="+mn-lt"/>
              </a:rPr>
              <a:t>pada</a:t>
            </a:r>
            <a:r>
              <a:rPr lang="en-US" sz="2600" dirty="0">
                <a:latin typeface="+mn-lt"/>
              </a:rPr>
              <a:t> </a:t>
            </a:r>
            <a:r>
              <a:rPr lang="en-US" sz="2600" dirty="0" err="1">
                <a:latin typeface="+mn-lt"/>
              </a:rPr>
              <a:t>organisasi</a:t>
            </a:r>
            <a:r>
              <a:rPr lang="en-US" sz="2600" dirty="0">
                <a:latin typeface="+mn-lt"/>
              </a:rPr>
              <a:t> </a:t>
            </a:r>
            <a:r>
              <a:rPr lang="en-US" sz="2600" dirty="0" err="1">
                <a:latin typeface="+mn-lt"/>
              </a:rPr>
              <a:t>bisnis</a:t>
            </a:r>
            <a:r>
              <a:rPr lang="en-US" sz="2600" dirty="0">
                <a:latin typeface="+mn-lt"/>
              </a:rPr>
              <a:t> </a:t>
            </a:r>
            <a:r>
              <a:rPr lang="en-US" sz="2600" dirty="0" err="1">
                <a:latin typeface="+mn-lt"/>
              </a:rPr>
              <a:t>baik</a:t>
            </a:r>
            <a:r>
              <a:rPr lang="en-US" sz="2600" dirty="0">
                <a:latin typeface="+mn-lt"/>
              </a:rPr>
              <a:t> yang </a:t>
            </a:r>
            <a:r>
              <a:rPr lang="en-US" sz="2600" dirty="0" err="1">
                <a:latin typeface="+mn-lt"/>
              </a:rPr>
              <a:t>bergerak</a:t>
            </a:r>
            <a:r>
              <a:rPr lang="en-US" sz="2600" dirty="0">
                <a:latin typeface="+mn-lt"/>
              </a:rPr>
              <a:t> di </a:t>
            </a:r>
            <a:r>
              <a:rPr lang="en-US" sz="2600" dirty="0" err="1">
                <a:latin typeface="+mn-lt"/>
              </a:rPr>
              <a:t>sektor</a:t>
            </a:r>
            <a:r>
              <a:rPr lang="en-US" sz="2600" dirty="0">
                <a:latin typeface="+mn-lt"/>
              </a:rPr>
              <a:t> yang </a:t>
            </a:r>
            <a:r>
              <a:rPr lang="en-US" sz="2600" dirty="0" err="1">
                <a:latin typeface="+mn-lt"/>
              </a:rPr>
              <a:t>menghasilkan</a:t>
            </a:r>
            <a:r>
              <a:rPr lang="en-US" sz="2600" dirty="0">
                <a:latin typeface="+mn-lt"/>
              </a:rPr>
              <a:t> </a:t>
            </a:r>
            <a:r>
              <a:rPr lang="en-US" sz="2600" dirty="0" err="1">
                <a:latin typeface="+mn-lt"/>
              </a:rPr>
              <a:t>barang</a:t>
            </a:r>
            <a:r>
              <a:rPr lang="en-US" sz="2600" dirty="0">
                <a:latin typeface="+mn-lt"/>
              </a:rPr>
              <a:t> </a:t>
            </a:r>
            <a:r>
              <a:rPr lang="en-US" sz="2600" dirty="0" err="1">
                <a:latin typeface="+mn-lt"/>
              </a:rPr>
              <a:t>maupun</a:t>
            </a:r>
            <a:r>
              <a:rPr lang="en-US" sz="2600" dirty="0">
                <a:latin typeface="+mn-lt"/>
              </a:rPr>
              <a:t> </a:t>
            </a:r>
            <a:r>
              <a:rPr lang="en-US" sz="2600" dirty="0" err="1">
                <a:latin typeface="+mn-lt"/>
              </a:rPr>
              <a:t>jasa</a:t>
            </a:r>
            <a:r>
              <a:rPr lang="en-US" sz="2600" dirty="0">
                <a:latin typeface="+mn-lt"/>
              </a:rPr>
              <a:t>. </a:t>
            </a:r>
          </a:p>
          <a:p>
            <a:pPr marL="342900" indent="-342900" algn="just">
              <a:spcBef>
                <a:spcPct val="20000"/>
              </a:spcBef>
              <a:buFont typeface="Arial" charset="0"/>
              <a:buChar char="•"/>
              <a:defRPr/>
            </a:pPr>
            <a:r>
              <a:rPr lang="en-US" sz="2600" dirty="0" err="1">
                <a:latin typeface="+mn-lt"/>
              </a:rPr>
              <a:t>Terlebih</a:t>
            </a:r>
            <a:r>
              <a:rPr lang="en-US" sz="2600" dirty="0">
                <a:latin typeface="+mn-lt"/>
              </a:rPr>
              <a:t> </a:t>
            </a:r>
            <a:r>
              <a:rPr lang="en-US" sz="2600" dirty="0" err="1">
                <a:latin typeface="+mn-lt"/>
              </a:rPr>
              <a:t>pada</a:t>
            </a:r>
            <a:r>
              <a:rPr lang="en-US" sz="2600" dirty="0">
                <a:latin typeface="+mn-lt"/>
              </a:rPr>
              <a:t> </a:t>
            </a:r>
            <a:r>
              <a:rPr lang="en-US" sz="2600" dirty="0" err="1">
                <a:latin typeface="+mn-lt"/>
              </a:rPr>
              <a:t>sektor</a:t>
            </a:r>
            <a:r>
              <a:rPr lang="en-US" sz="2600" dirty="0">
                <a:latin typeface="+mn-lt"/>
              </a:rPr>
              <a:t> </a:t>
            </a:r>
            <a:r>
              <a:rPr lang="en-US" sz="2600" dirty="0" err="1">
                <a:latin typeface="+mn-lt"/>
              </a:rPr>
              <a:t>jasa</a:t>
            </a:r>
            <a:r>
              <a:rPr lang="en-US" sz="2600" dirty="0">
                <a:latin typeface="+mn-lt"/>
              </a:rPr>
              <a:t> </a:t>
            </a:r>
            <a:r>
              <a:rPr lang="en-US" sz="2600" dirty="0" err="1">
                <a:latin typeface="+mn-lt"/>
              </a:rPr>
              <a:t>dimana</a:t>
            </a:r>
            <a:r>
              <a:rPr lang="en-US" sz="2600" dirty="0">
                <a:latin typeface="+mn-lt"/>
              </a:rPr>
              <a:t> </a:t>
            </a:r>
            <a:r>
              <a:rPr lang="en-US" sz="2600" dirty="0" err="1">
                <a:latin typeface="+mn-lt"/>
              </a:rPr>
              <a:t>kepuasan</a:t>
            </a:r>
            <a:r>
              <a:rPr lang="en-US" sz="2600" dirty="0">
                <a:latin typeface="+mn-lt"/>
              </a:rPr>
              <a:t> </a:t>
            </a:r>
            <a:r>
              <a:rPr lang="en-US" sz="2600" dirty="0" err="1">
                <a:latin typeface="+mn-lt"/>
              </a:rPr>
              <a:t>konsumen</a:t>
            </a:r>
            <a:r>
              <a:rPr lang="en-US" sz="2600" dirty="0">
                <a:latin typeface="+mn-lt"/>
              </a:rPr>
              <a:t> </a:t>
            </a:r>
            <a:r>
              <a:rPr lang="en-US" sz="2600" dirty="0" err="1">
                <a:latin typeface="+mn-lt"/>
              </a:rPr>
              <a:t>ditentukan</a:t>
            </a:r>
            <a:r>
              <a:rPr lang="en-US" sz="2600" dirty="0">
                <a:latin typeface="+mn-lt"/>
              </a:rPr>
              <a:t> </a:t>
            </a:r>
            <a:r>
              <a:rPr lang="en-US" sz="2600" dirty="0" err="1">
                <a:latin typeface="+mn-lt"/>
              </a:rPr>
              <a:t>oleh</a:t>
            </a:r>
            <a:r>
              <a:rPr lang="en-US" sz="2600" dirty="0">
                <a:latin typeface="+mn-lt"/>
              </a:rPr>
              <a:t> </a:t>
            </a:r>
            <a:r>
              <a:rPr lang="en-US" sz="2600" dirty="0" err="1">
                <a:latin typeface="+mn-lt"/>
              </a:rPr>
              <a:t>pelayanan</a:t>
            </a:r>
            <a:r>
              <a:rPr lang="en-US" sz="2600" dirty="0">
                <a:latin typeface="+mn-lt"/>
              </a:rPr>
              <a:t> yang </a:t>
            </a:r>
            <a:r>
              <a:rPr lang="en-US" sz="2600" dirty="0" err="1">
                <a:latin typeface="+mn-lt"/>
              </a:rPr>
              <a:t>diberikan</a:t>
            </a:r>
            <a:r>
              <a:rPr lang="en-US" sz="2600" dirty="0">
                <a:latin typeface="+mn-lt"/>
              </a:rPr>
              <a:t> </a:t>
            </a:r>
            <a:r>
              <a:rPr lang="en-US" sz="2600" dirty="0" err="1">
                <a:latin typeface="+mn-lt"/>
              </a:rPr>
              <a:t>perusahaan</a:t>
            </a:r>
            <a:r>
              <a:rPr lang="en-US" sz="2600" dirty="0">
                <a:latin typeface="+mn-lt"/>
              </a:rPr>
              <a:t> </a:t>
            </a:r>
            <a:r>
              <a:rPr lang="en-US" sz="2600" dirty="0" err="1">
                <a:latin typeface="+mn-lt"/>
              </a:rPr>
              <a:t>melalui</a:t>
            </a:r>
            <a:r>
              <a:rPr lang="en-US" sz="2600" dirty="0">
                <a:latin typeface="+mn-lt"/>
              </a:rPr>
              <a:t> </a:t>
            </a:r>
            <a:r>
              <a:rPr lang="en-US" sz="2600" dirty="0" err="1">
                <a:latin typeface="+mn-lt"/>
              </a:rPr>
              <a:t>tenaga</a:t>
            </a:r>
            <a:r>
              <a:rPr lang="en-US" sz="2600" dirty="0">
                <a:latin typeface="+mn-lt"/>
              </a:rPr>
              <a:t> </a:t>
            </a:r>
            <a:r>
              <a:rPr lang="en-US" sz="2600" dirty="0" err="1">
                <a:latin typeface="+mn-lt"/>
              </a:rPr>
              <a:t>kerja</a:t>
            </a:r>
            <a:r>
              <a:rPr lang="en-US" sz="2600" dirty="0">
                <a:latin typeface="+mn-lt"/>
              </a:rPr>
              <a:t> yang </a:t>
            </a:r>
            <a:r>
              <a:rPr lang="en-US" sz="2600" dirty="0" err="1">
                <a:latin typeface="+mn-lt"/>
              </a:rPr>
              <a:t>menjadi</a:t>
            </a:r>
            <a:r>
              <a:rPr lang="en-US" sz="2600" dirty="0">
                <a:latin typeface="+mn-lt"/>
              </a:rPr>
              <a:t> </a:t>
            </a:r>
            <a:r>
              <a:rPr lang="en-US" sz="2600" dirty="0" err="1">
                <a:latin typeface="+mn-lt"/>
              </a:rPr>
              <a:t>operatornya</a:t>
            </a:r>
            <a:r>
              <a:rPr lang="en-US" sz="2600" dirty="0">
                <a:latin typeface="+mn-lt"/>
              </a:rPr>
              <a:t>. </a:t>
            </a:r>
          </a:p>
          <a:p>
            <a:pPr marL="342900" indent="-342900">
              <a:spcBef>
                <a:spcPct val="20000"/>
              </a:spcBef>
              <a:buFont typeface="Arial" charset="0"/>
              <a:buChar char="•"/>
              <a:defRPr/>
            </a:pPr>
            <a:endParaRPr lang="en-US" sz="3200" dirty="0">
              <a:latin typeface="+mn-lt"/>
            </a:endParaRP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itle 1"/>
          <p:cNvSpPr>
            <a:spLocks noGrp="1"/>
          </p:cNvSpPr>
          <p:nvPr>
            <p:ph type="title"/>
          </p:nvPr>
        </p:nvSpPr>
        <p:spPr>
          <a:xfrm>
            <a:off x="457200" y="152400"/>
            <a:ext cx="8229600" cy="715963"/>
          </a:xfrm>
        </p:spPr>
        <p:txBody>
          <a:bodyPr/>
          <a:lstStyle/>
          <a:p>
            <a:pPr eaLnBrk="1" hangingPunct="1"/>
            <a:r>
              <a:rPr lang="en-US" sz="2600" b="1" i="1" smtClean="0"/>
              <a:t>Sumber Daya Manusia dan Disain Pek</a:t>
            </a:r>
            <a:r>
              <a:rPr lang="en-US" sz="2600" b="1" smtClean="0"/>
              <a:t>e</a:t>
            </a:r>
            <a:r>
              <a:rPr lang="en-US" sz="2600" b="1" i="1" smtClean="0"/>
              <a:t>rjaan</a:t>
            </a:r>
            <a:endParaRPr lang="en-US" sz="2600" smtClean="0"/>
          </a:p>
        </p:txBody>
      </p:sp>
      <p:sp>
        <p:nvSpPr>
          <p:cNvPr id="4" name="Slide Number Placeholder 3"/>
          <p:cNvSpPr>
            <a:spLocks noGrp="1"/>
          </p:cNvSpPr>
          <p:nvPr>
            <p:ph type="sldNum" sz="quarter" idx="12"/>
          </p:nvPr>
        </p:nvSpPr>
        <p:spPr/>
        <p:txBody>
          <a:bodyPr/>
          <a:lstStyle/>
          <a:p>
            <a:pPr>
              <a:defRPr/>
            </a:pPr>
            <a:fld id="{0D9462BD-858D-466B-95EA-CA40998A3664}" type="slidenum">
              <a:rPr lang="en-US">
                <a:solidFill>
                  <a:schemeClr val="tx1">
                    <a:tint val="75000"/>
                  </a:schemeClr>
                </a:solidFill>
              </a:rPr>
              <a:pPr>
                <a:defRPr/>
              </a:pPr>
              <a:t>186</a:t>
            </a:fld>
            <a:endParaRPr lang="en-US">
              <a:solidFill>
                <a:schemeClr val="tx1">
                  <a:tint val="75000"/>
                </a:schemeClr>
              </a:solidFill>
            </a:endParaRPr>
          </a:p>
        </p:txBody>
      </p:sp>
      <p:sp>
        <p:nvSpPr>
          <p:cNvPr id="3" name="Content Placeholder 2"/>
          <p:cNvSpPr>
            <a:spLocks noGrp="1"/>
          </p:cNvSpPr>
          <p:nvPr>
            <p:ph sz="quarter" idx="1"/>
          </p:nvPr>
        </p:nvSpPr>
        <p:spPr>
          <a:xfrm>
            <a:off x="457200" y="914400"/>
            <a:ext cx="8229600" cy="5715000"/>
          </a:xfrm>
        </p:spPr>
        <p:txBody>
          <a:bodyPr rtlCol="0">
            <a:normAutofit fontScale="47500" lnSpcReduction="20000"/>
          </a:bodyPr>
          <a:lstStyle/>
          <a:p>
            <a:pPr marL="350838" indent="-350838" eaLnBrk="1" fontAlgn="auto" hangingPunct="1">
              <a:spcBef>
                <a:spcPts val="580"/>
              </a:spcBef>
              <a:spcAft>
                <a:spcPts val="0"/>
              </a:spcAft>
              <a:buFont typeface="Arial" charset="0"/>
              <a:buNone/>
              <a:defRPr/>
            </a:pPr>
            <a:r>
              <a:rPr lang="en-US" sz="5100" b="1" dirty="0" smtClean="0"/>
              <a:t>A</a:t>
            </a:r>
            <a:r>
              <a:rPr lang="en-US" sz="5100" dirty="0" smtClean="0"/>
              <a:t>.  </a:t>
            </a:r>
            <a:r>
              <a:rPr lang="en-US" sz="5100" b="1" dirty="0" smtClean="0"/>
              <a:t>STRATEGI SUMBER DAYA MANUSIA UNTUK KEUNGGULAN KOMPETITIF </a:t>
            </a:r>
            <a:endParaRPr lang="en-US" sz="5100" dirty="0" smtClean="0"/>
          </a:p>
          <a:p>
            <a:pPr marL="274320" indent="-274320" algn="just" eaLnBrk="1" fontAlgn="auto" hangingPunct="1">
              <a:spcBef>
                <a:spcPts val="580"/>
              </a:spcBef>
              <a:spcAft>
                <a:spcPts val="0"/>
              </a:spcAft>
              <a:buFont typeface="Arial" pitchFamily="34" charset="0"/>
              <a:buChar char="•"/>
              <a:defRPr/>
            </a:pPr>
            <a:r>
              <a:rPr lang="en-US" sz="5100" dirty="0" err="1" smtClean="0"/>
              <a:t>Suatu</a:t>
            </a:r>
            <a:r>
              <a:rPr lang="en-US" sz="5100" dirty="0" smtClean="0"/>
              <a:t> </a:t>
            </a:r>
            <a:r>
              <a:rPr lang="en-US" sz="5100" dirty="0" err="1" smtClean="0"/>
              <a:t>organisasi</a:t>
            </a:r>
            <a:r>
              <a:rPr lang="en-US" sz="5100" dirty="0" smtClean="0"/>
              <a:t> </a:t>
            </a:r>
            <a:r>
              <a:rPr lang="en-US" sz="5100" dirty="0" err="1" smtClean="0"/>
              <a:t>baik</a:t>
            </a:r>
            <a:r>
              <a:rPr lang="en-US" sz="5100" dirty="0" smtClean="0"/>
              <a:t> </a:t>
            </a:r>
            <a:r>
              <a:rPr lang="en-US" sz="5100" dirty="0" err="1" smtClean="0"/>
              <a:t>bisnis</a:t>
            </a:r>
            <a:r>
              <a:rPr lang="en-US" sz="5100" dirty="0" smtClean="0"/>
              <a:t> </a:t>
            </a:r>
            <a:r>
              <a:rPr lang="en-US" sz="5100" dirty="0" err="1" smtClean="0"/>
              <a:t>maupun</a:t>
            </a:r>
            <a:r>
              <a:rPr lang="en-US" sz="5100" dirty="0" smtClean="0"/>
              <a:t> non </a:t>
            </a:r>
            <a:r>
              <a:rPr lang="en-US" sz="5100" dirty="0" err="1" smtClean="0"/>
              <a:t>bisnis</a:t>
            </a:r>
            <a:r>
              <a:rPr lang="en-US" sz="5100" dirty="0" smtClean="0"/>
              <a:t> </a:t>
            </a:r>
            <a:r>
              <a:rPr lang="en-US" sz="5100" dirty="0" err="1" smtClean="0"/>
              <a:t>tidak</a:t>
            </a:r>
            <a:r>
              <a:rPr lang="en-US" sz="5100" dirty="0" smtClean="0"/>
              <a:t> </a:t>
            </a:r>
            <a:r>
              <a:rPr lang="en-US" sz="5100" dirty="0" err="1" smtClean="0"/>
              <a:t>akan</a:t>
            </a:r>
            <a:r>
              <a:rPr lang="en-US" sz="5100" dirty="0" smtClean="0"/>
              <a:t> </a:t>
            </a:r>
            <a:r>
              <a:rPr lang="en-US" sz="5100" dirty="0" err="1" smtClean="0"/>
              <a:t>dapat</a:t>
            </a:r>
            <a:r>
              <a:rPr lang="en-US" sz="5100" dirty="0" smtClean="0"/>
              <a:t> </a:t>
            </a:r>
            <a:r>
              <a:rPr lang="en-US" sz="5100" dirty="0" err="1" smtClean="0"/>
              <a:t>beroperasi</a:t>
            </a:r>
            <a:r>
              <a:rPr lang="en-US" sz="5100" dirty="0" smtClean="0"/>
              <a:t> </a:t>
            </a:r>
            <a:r>
              <a:rPr lang="en-US" sz="5100" dirty="0" err="1" smtClean="0"/>
              <a:t>tanpa</a:t>
            </a:r>
            <a:r>
              <a:rPr lang="en-US" sz="5100" dirty="0" smtClean="0"/>
              <a:t> </a:t>
            </a:r>
            <a:r>
              <a:rPr lang="en-US" sz="5100" dirty="0" err="1" smtClean="0"/>
              <a:t>adanya</a:t>
            </a:r>
            <a:r>
              <a:rPr lang="en-US" sz="5100" dirty="0" smtClean="0"/>
              <a:t> </a:t>
            </a:r>
            <a:r>
              <a:rPr lang="en-US" sz="5100" dirty="0" err="1" smtClean="0"/>
              <a:t>faktor</a:t>
            </a:r>
            <a:r>
              <a:rPr lang="en-US" sz="5100" dirty="0" smtClean="0"/>
              <a:t> </a:t>
            </a:r>
            <a:r>
              <a:rPr lang="en-US" sz="5100" dirty="0" err="1" smtClean="0"/>
              <a:t>sumber</a:t>
            </a:r>
            <a:r>
              <a:rPr lang="en-US" sz="5100" dirty="0" smtClean="0"/>
              <a:t> </a:t>
            </a:r>
            <a:r>
              <a:rPr lang="en-US" sz="5100" dirty="0" err="1" smtClean="0"/>
              <a:t>daya</a:t>
            </a:r>
            <a:r>
              <a:rPr lang="en-US" sz="5100" dirty="0" smtClean="0"/>
              <a:t> </a:t>
            </a:r>
            <a:r>
              <a:rPr lang="en-US" sz="5100" dirty="0" err="1" smtClean="0"/>
              <a:t>manusia</a:t>
            </a:r>
            <a:r>
              <a:rPr lang="en-US" sz="5100" dirty="0" smtClean="0"/>
              <a:t>. </a:t>
            </a:r>
            <a:r>
              <a:rPr lang="en-US" sz="5100" dirty="0" err="1" smtClean="0"/>
              <a:t>Oleh</a:t>
            </a:r>
            <a:r>
              <a:rPr lang="en-US" sz="5100" dirty="0" smtClean="0"/>
              <a:t> </a:t>
            </a:r>
            <a:r>
              <a:rPr lang="en-US" sz="5100" dirty="0" err="1" smtClean="0"/>
              <a:t>karena</a:t>
            </a:r>
            <a:r>
              <a:rPr lang="en-US" sz="5100" dirty="0" smtClean="0"/>
              <a:t> </a:t>
            </a:r>
            <a:r>
              <a:rPr lang="en-US" sz="5100" dirty="0" err="1" smtClean="0"/>
              <a:t>itu</a:t>
            </a:r>
            <a:r>
              <a:rPr lang="en-US" sz="5100" dirty="0" smtClean="0"/>
              <a:t> </a:t>
            </a:r>
            <a:r>
              <a:rPr lang="en-US" sz="5100" dirty="0" err="1" smtClean="0"/>
              <a:t>diperlukan</a:t>
            </a:r>
            <a:r>
              <a:rPr lang="en-US" sz="5100" dirty="0" smtClean="0"/>
              <a:t> </a:t>
            </a:r>
            <a:r>
              <a:rPr lang="en-US" sz="5100" dirty="0" err="1" smtClean="0"/>
              <a:t>suatu</a:t>
            </a:r>
            <a:r>
              <a:rPr lang="en-US" sz="5100" dirty="0" smtClean="0"/>
              <a:t> </a:t>
            </a:r>
            <a:r>
              <a:rPr lang="en-US" sz="5100" dirty="0" err="1" smtClean="0"/>
              <a:t>stretegi</a:t>
            </a:r>
            <a:r>
              <a:rPr lang="en-US" sz="5100" dirty="0" smtClean="0"/>
              <a:t> yang </a:t>
            </a:r>
            <a:r>
              <a:rPr lang="en-US" sz="5100" dirty="0" err="1" smtClean="0"/>
              <a:t>berkaitan</a:t>
            </a:r>
            <a:r>
              <a:rPr lang="en-US" sz="5100" dirty="0" smtClean="0"/>
              <a:t> </a:t>
            </a:r>
            <a:r>
              <a:rPr lang="en-US" sz="5100" dirty="0" err="1" smtClean="0"/>
              <a:t>dengan</a:t>
            </a:r>
            <a:r>
              <a:rPr lang="en-US" sz="5100" dirty="0" smtClean="0"/>
              <a:t> </a:t>
            </a:r>
            <a:r>
              <a:rPr lang="en-US" sz="5100" dirty="0" err="1" smtClean="0"/>
              <a:t>sumber</a:t>
            </a:r>
            <a:r>
              <a:rPr lang="en-US" sz="5100" dirty="0" smtClean="0"/>
              <a:t> </a:t>
            </a:r>
            <a:r>
              <a:rPr lang="en-US" sz="5100" dirty="0" err="1" smtClean="0"/>
              <a:t>daya</a:t>
            </a:r>
            <a:r>
              <a:rPr lang="en-US" sz="5100" dirty="0" smtClean="0"/>
              <a:t> </a:t>
            </a:r>
            <a:r>
              <a:rPr lang="en-US" sz="5100" dirty="0" err="1" smtClean="0"/>
              <a:t>manusia</a:t>
            </a:r>
            <a:r>
              <a:rPr lang="en-US" sz="5100" dirty="0" smtClean="0"/>
              <a:t>, </a:t>
            </a:r>
            <a:r>
              <a:rPr lang="en-US" sz="5100" dirty="0" err="1" smtClean="0"/>
              <a:t>sehingga</a:t>
            </a:r>
            <a:r>
              <a:rPr lang="en-US" sz="5100" dirty="0" smtClean="0"/>
              <a:t> </a:t>
            </a:r>
            <a:r>
              <a:rPr lang="en-US" sz="5100" dirty="0" err="1" smtClean="0"/>
              <a:t>dapat</a:t>
            </a:r>
            <a:r>
              <a:rPr lang="en-US" sz="5100" dirty="0" smtClean="0"/>
              <a:t> </a:t>
            </a:r>
            <a:r>
              <a:rPr lang="en-US" sz="5100" dirty="0" err="1" smtClean="0"/>
              <a:t>menentukan</a:t>
            </a:r>
            <a:r>
              <a:rPr lang="en-US" sz="5100" dirty="0" smtClean="0"/>
              <a:t> </a:t>
            </a:r>
            <a:r>
              <a:rPr lang="en-US" sz="5100" dirty="0" err="1" smtClean="0">
                <a:solidFill>
                  <a:srgbClr val="FF0000"/>
                </a:solidFill>
              </a:rPr>
              <a:t>bakat</a:t>
            </a:r>
            <a:r>
              <a:rPr lang="en-US" sz="5100" dirty="0" smtClean="0">
                <a:solidFill>
                  <a:srgbClr val="FF0000"/>
                </a:solidFill>
              </a:rPr>
              <a:t> </a:t>
            </a:r>
            <a:r>
              <a:rPr lang="en-US" sz="5100" dirty="0" err="1" smtClean="0">
                <a:solidFill>
                  <a:srgbClr val="FF0000"/>
                </a:solidFill>
              </a:rPr>
              <a:t>dan</a:t>
            </a:r>
            <a:r>
              <a:rPr lang="en-US" sz="5100" dirty="0" smtClean="0">
                <a:solidFill>
                  <a:srgbClr val="FF0000"/>
                </a:solidFill>
              </a:rPr>
              <a:t> </a:t>
            </a:r>
            <a:r>
              <a:rPr lang="en-US" sz="5100" dirty="0" err="1" smtClean="0">
                <a:solidFill>
                  <a:srgbClr val="FF0000"/>
                </a:solidFill>
              </a:rPr>
              <a:t>keahlian</a:t>
            </a:r>
            <a:r>
              <a:rPr lang="en-US" sz="5100" dirty="0" smtClean="0">
                <a:solidFill>
                  <a:srgbClr val="FF0000"/>
                </a:solidFill>
              </a:rPr>
              <a:t> </a:t>
            </a:r>
            <a:r>
              <a:rPr lang="en-US" sz="5100" dirty="0" smtClean="0"/>
              <a:t>yang </a:t>
            </a:r>
            <a:r>
              <a:rPr lang="en-US" sz="5100" dirty="0" err="1" smtClean="0"/>
              <a:t>disesuaikan</a:t>
            </a:r>
            <a:r>
              <a:rPr lang="en-US" sz="5100" dirty="0" smtClean="0"/>
              <a:t> </a:t>
            </a:r>
            <a:r>
              <a:rPr lang="en-US" sz="5100" dirty="0" err="1" smtClean="0"/>
              <a:t>dengan</a:t>
            </a:r>
            <a:r>
              <a:rPr lang="en-US" sz="5100" dirty="0" smtClean="0"/>
              <a:t> </a:t>
            </a:r>
            <a:r>
              <a:rPr lang="en-US" sz="5100" dirty="0" err="1" smtClean="0"/>
              <a:t>kebutuhan</a:t>
            </a:r>
            <a:r>
              <a:rPr lang="en-US" sz="5100" dirty="0" smtClean="0"/>
              <a:t> </a:t>
            </a:r>
            <a:r>
              <a:rPr lang="en-US" sz="5100" dirty="0" err="1" smtClean="0"/>
              <a:t>operasional</a:t>
            </a:r>
            <a:r>
              <a:rPr lang="en-US" sz="5100" dirty="0" smtClean="0"/>
              <a:t> yang </a:t>
            </a:r>
            <a:r>
              <a:rPr lang="en-US" sz="5100" dirty="0" err="1" smtClean="0"/>
              <a:t>tersedia</a:t>
            </a:r>
            <a:r>
              <a:rPr lang="en-US" sz="5100" dirty="0" smtClean="0"/>
              <a:t> </a:t>
            </a:r>
            <a:r>
              <a:rPr lang="en-US" sz="5100" dirty="0" err="1" smtClean="0"/>
              <a:t>dalam</a:t>
            </a:r>
            <a:r>
              <a:rPr lang="en-US" sz="5100" dirty="0" smtClean="0"/>
              <a:t> </a:t>
            </a:r>
            <a:r>
              <a:rPr lang="en-US" sz="5100" dirty="0" err="1" smtClean="0"/>
              <a:t>organisasi</a:t>
            </a:r>
            <a:r>
              <a:rPr lang="en-US" sz="5100" dirty="0" smtClean="0"/>
              <a:t>. </a:t>
            </a:r>
          </a:p>
          <a:p>
            <a:pPr marL="274320" indent="-274320" eaLnBrk="1" fontAlgn="auto" hangingPunct="1">
              <a:spcBef>
                <a:spcPts val="580"/>
              </a:spcBef>
              <a:spcAft>
                <a:spcPts val="0"/>
              </a:spcAft>
              <a:buFont typeface="Arial" pitchFamily="34" charset="0"/>
              <a:buNone/>
              <a:defRPr/>
            </a:pPr>
            <a:endParaRPr lang="en-US" sz="4200" dirty="0" smtClean="0"/>
          </a:p>
          <a:p>
            <a:pPr marL="274320" indent="-274320" eaLnBrk="1" fontAlgn="auto" hangingPunct="1">
              <a:spcBef>
                <a:spcPts val="580"/>
              </a:spcBef>
              <a:spcAft>
                <a:spcPts val="0"/>
              </a:spcAft>
              <a:buFont typeface="Arial" pitchFamily="34" charset="0"/>
              <a:buNone/>
              <a:defRPr/>
            </a:pPr>
            <a:r>
              <a:rPr lang="en-US" sz="4200" b="1" dirty="0" smtClean="0"/>
              <a:t>1. </a:t>
            </a:r>
            <a:r>
              <a:rPr lang="en-US" sz="4200" b="1" dirty="0" err="1" smtClean="0"/>
              <a:t>Tujuan</a:t>
            </a:r>
            <a:r>
              <a:rPr lang="en-US" sz="4200" b="1" dirty="0" smtClean="0"/>
              <a:t> </a:t>
            </a:r>
            <a:r>
              <a:rPr lang="en-US" sz="4200" b="1" dirty="0" err="1" smtClean="0"/>
              <a:t>Strategi</a:t>
            </a:r>
            <a:r>
              <a:rPr lang="en-US" sz="4200" b="1" dirty="0" smtClean="0"/>
              <a:t> </a:t>
            </a:r>
            <a:r>
              <a:rPr lang="en-US" sz="4200" b="1" dirty="0" err="1" smtClean="0"/>
              <a:t>Sumber</a:t>
            </a:r>
            <a:r>
              <a:rPr lang="en-US" sz="4200" b="1" dirty="0" smtClean="0"/>
              <a:t> </a:t>
            </a:r>
            <a:r>
              <a:rPr lang="en-US" sz="4200" b="1" dirty="0" err="1" smtClean="0"/>
              <a:t>Daya</a:t>
            </a:r>
            <a:r>
              <a:rPr lang="en-US" sz="4200" b="1" dirty="0" smtClean="0"/>
              <a:t> </a:t>
            </a:r>
            <a:r>
              <a:rPr lang="en-US" sz="4200" b="1" dirty="0" err="1" smtClean="0"/>
              <a:t>Manusia</a:t>
            </a:r>
            <a:r>
              <a:rPr lang="en-US" sz="4200" b="1" dirty="0" smtClean="0"/>
              <a:t> </a:t>
            </a:r>
            <a:endParaRPr lang="en-US" sz="4200" dirty="0" smtClean="0"/>
          </a:p>
          <a:p>
            <a:pPr marL="274320" indent="-274320" algn="just" eaLnBrk="1" fontAlgn="auto" hangingPunct="1">
              <a:spcBef>
                <a:spcPts val="580"/>
              </a:spcBef>
              <a:spcAft>
                <a:spcPts val="0"/>
              </a:spcAft>
              <a:buFont typeface="Arial" pitchFamily="34" charset="0"/>
              <a:buChar char="•"/>
              <a:defRPr/>
            </a:pPr>
            <a:r>
              <a:rPr lang="en-US" sz="4200" dirty="0" err="1" smtClean="0"/>
              <a:t>Tujuan</a:t>
            </a:r>
            <a:r>
              <a:rPr lang="en-US" sz="4200" dirty="0" smtClean="0"/>
              <a:t> </a:t>
            </a:r>
            <a:r>
              <a:rPr lang="en-US" sz="4200" dirty="0" err="1" smtClean="0"/>
              <a:t>sumber</a:t>
            </a:r>
            <a:r>
              <a:rPr lang="en-US" sz="4200" dirty="0" smtClean="0"/>
              <a:t> </a:t>
            </a:r>
            <a:r>
              <a:rPr lang="en-US" sz="4200" dirty="0" err="1" smtClean="0"/>
              <a:t>daya</a:t>
            </a:r>
            <a:r>
              <a:rPr lang="en-US" sz="4200" dirty="0" smtClean="0"/>
              <a:t> </a:t>
            </a:r>
            <a:r>
              <a:rPr lang="en-US" sz="4200" dirty="0" err="1" smtClean="0"/>
              <a:t>manusia</a:t>
            </a:r>
            <a:r>
              <a:rPr lang="en-US" sz="4200" dirty="0" smtClean="0"/>
              <a:t> </a:t>
            </a:r>
            <a:r>
              <a:rPr lang="en-US" sz="4200" dirty="0" err="1" smtClean="0"/>
              <a:t>adalah</a:t>
            </a:r>
            <a:r>
              <a:rPr lang="en-US" sz="4200" dirty="0" smtClean="0"/>
              <a:t> </a:t>
            </a:r>
            <a:r>
              <a:rPr lang="en-US" sz="4200" dirty="0" err="1" smtClean="0"/>
              <a:t>untuk</a:t>
            </a:r>
            <a:r>
              <a:rPr lang="en-US" sz="4200" dirty="0" smtClean="0"/>
              <a:t> </a:t>
            </a:r>
            <a:r>
              <a:rPr lang="en-US" sz="4200" dirty="0" err="1" smtClean="0"/>
              <a:t>mengelola</a:t>
            </a:r>
            <a:r>
              <a:rPr lang="en-US" sz="4200" dirty="0" smtClean="0"/>
              <a:t> </a:t>
            </a:r>
            <a:r>
              <a:rPr lang="en-US" sz="4200" dirty="0" err="1" smtClean="0"/>
              <a:t>tenaga</a:t>
            </a:r>
            <a:r>
              <a:rPr lang="en-US" sz="4200" dirty="0" smtClean="0"/>
              <a:t> </a:t>
            </a:r>
            <a:r>
              <a:rPr lang="en-US" sz="4200" dirty="0" err="1" smtClean="0"/>
              <a:t>kerja</a:t>
            </a:r>
            <a:r>
              <a:rPr lang="en-US" sz="4200" dirty="0" smtClean="0"/>
              <a:t> </a:t>
            </a:r>
            <a:r>
              <a:rPr lang="en-US" sz="4200" dirty="0" err="1" smtClean="0"/>
              <a:t>dan</a:t>
            </a:r>
            <a:r>
              <a:rPr lang="en-US" sz="4200" dirty="0" smtClean="0"/>
              <a:t> </a:t>
            </a:r>
            <a:r>
              <a:rPr lang="en-US" sz="4200" dirty="0" err="1" smtClean="0"/>
              <a:t>mendisain</a:t>
            </a:r>
            <a:r>
              <a:rPr lang="en-US" sz="4200" dirty="0" smtClean="0"/>
              <a:t> </a:t>
            </a:r>
            <a:r>
              <a:rPr lang="en-US" sz="4200" dirty="0" err="1" smtClean="0"/>
              <a:t>pekerjaan</a:t>
            </a:r>
            <a:r>
              <a:rPr lang="en-US" sz="4200" dirty="0" smtClean="0"/>
              <a:t> </a:t>
            </a:r>
            <a:r>
              <a:rPr lang="en-US" sz="4200" dirty="0" err="1" smtClean="0"/>
              <a:t>sehingga</a:t>
            </a:r>
            <a:r>
              <a:rPr lang="en-US" sz="4200" dirty="0" smtClean="0"/>
              <a:t> orang-orang </a:t>
            </a:r>
            <a:r>
              <a:rPr lang="en-US" sz="4200" dirty="0" err="1" smtClean="0"/>
              <a:t>dapat</a:t>
            </a:r>
            <a:r>
              <a:rPr lang="en-US" sz="4200" dirty="0" smtClean="0"/>
              <a:t> </a:t>
            </a:r>
            <a:r>
              <a:rPr lang="en-US" sz="4200" dirty="0" err="1" smtClean="0"/>
              <a:t>diberdayakan</a:t>
            </a:r>
            <a:r>
              <a:rPr lang="en-US" sz="4200" dirty="0" smtClean="0"/>
              <a:t> </a:t>
            </a:r>
            <a:r>
              <a:rPr lang="en-US" sz="4200" dirty="0" err="1" smtClean="0"/>
              <a:t>secara</a:t>
            </a:r>
            <a:r>
              <a:rPr lang="en-US" sz="4200" dirty="0" smtClean="0"/>
              <a:t> </a:t>
            </a:r>
            <a:r>
              <a:rPr lang="en-US" sz="4200" dirty="0" err="1" smtClean="0"/>
              <a:t>efektif</a:t>
            </a:r>
            <a:r>
              <a:rPr lang="en-US" sz="4200" dirty="0" smtClean="0"/>
              <a:t> </a:t>
            </a:r>
            <a:r>
              <a:rPr lang="en-US" sz="4200" dirty="0" err="1" smtClean="0"/>
              <a:t>dan</a:t>
            </a:r>
            <a:r>
              <a:rPr lang="en-US" sz="4200" dirty="0" smtClean="0"/>
              <a:t> </a:t>
            </a:r>
            <a:r>
              <a:rPr lang="en-US" sz="4200" dirty="0" err="1" smtClean="0"/>
              <a:t>efisien</a:t>
            </a:r>
            <a:r>
              <a:rPr lang="en-US" sz="4200" dirty="0" smtClean="0"/>
              <a:t>. </a:t>
            </a:r>
            <a:r>
              <a:rPr lang="id-ID" sz="4200" dirty="0"/>
              <a:t>T</a:t>
            </a:r>
            <a:r>
              <a:rPr lang="en-US" sz="4200" dirty="0" err="1" smtClean="0"/>
              <a:t>ujuan</a:t>
            </a:r>
            <a:r>
              <a:rPr lang="en-US" sz="4200" dirty="0" smtClean="0"/>
              <a:t> </a:t>
            </a:r>
            <a:r>
              <a:rPr lang="en-US" sz="4200" dirty="0" err="1" smtClean="0"/>
              <a:t>tersebut</a:t>
            </a:r>
            <a:r>
              <a:rPr lang="en-US" sz="4200" dirty="0" smtClean="0"/>
              <a:t> </a:t>
            </a:r>
            <a:r>
              <a:rPr lang="en-US" sz="4200" dirty="0" err="1" smtClean="0"/>
              <a:t>tercapai</a:t>
            </a:r>
            <a:r>
              <a:rPr lang="en-US" sz="4200" dirty="0" smtClean="0"/>
              <a:t> </a:t>
            </a:r>
            <a:r>
              <a:rPr lang="id-ID" sz="4200" dirty="0" smtClean="0"/>
              <a:t>apabila</a:t>
            </a:r>
            <a:r>
              <a:rPr lang="en-US" sz="4200" dirty="0" smtClean="0"/>
              <a:t>: </a:t>
            </a:r>
          </a:p>
          <a:p>
            <a:pPr marL="274320" indent="-274320" algn="just" eaLnBrk="1" fontAlgn="auto" hangingPunct="1">
              <a:spcBef>
                <a:spcPts val="580"/>
              </a:spcBef>
              <a:spcAft>
                <a:spcPts val="0"/>
              </a:spcAft>
              <a:buFont typeface="Arial" pitchFamily="34" charset="0"/>
              <a:buNone/>
              <a:defRPr/>
            </a:pPr>
            <a:r>
              <a:rPr lang="en-US" sz="4200" dirty="0" smtClean="0"/>
              <a:t>a.</a:t>
            </a:r>
            <a:r>
              <a:rPr lang="id-ID" sz="4200" dirty="0"/>
              <a:t>	</a:t>
            </a:r>
            <a:r>
              <a:rPr lang="en-US" sz="4200" dirty="0" err="1" smtClean="0"/>
              <a:t>Pemberdayaan</a:t>
            </a:r>
            <a:r>
              <a:rPr lang="en-US" sz="4200" dirty="0" smtClean="0"/>
              <a:t> </a:t>
            </a:r>
            <a:r>
              <a:rPr lang="en-US" sz="4200" dirty="0" err="1" smtClean="0"/>
              <a:t>secara</a:t>
            </a:r>
            <a:r>
              <a:rPr lang="en-US" sz="4200" dirty="0" smtClean="0"/>
              <a:t> </a:t>
            </a:r>
            <a:r>
              <a:rPr lang="en-US" sz="4200" dirty="0" err="1" smtClean="0"/>
              <a:t>efisien</a:t>
            </a:r>
            <a:r>
              <a:rPr lang="en-US" sz="4200" dirty="0" smtClean="0"/>
              <a:t> </a:t>
            </a:r>
            <a:r>
              <a:rPr lang="en-US" sz="4200" dirty="0" err="1" smtClean="0"/>
              <a:t>sudah</a:t>
            </a:r>
            <a:r>
              <a:rPr lang="en-US" sz="4200" dirty="0" smtClean="0"/>
              <a:t> </a:t>
            </a:r>
            <a:r>
              <a:rPr lang="en-US" sz="4200" dirty="0" err="1" smtClean="0"/>
              <a:t>mempertimbangkan</a:t>
            </a:r>
            <a:r>
              <a:rPr lang="en-US" sz="4200" dirty="0" smtClean="0"/>
              <a:t> </a:t>
            </a:r>
            <a:r>
              <a:rPr lang="en-US" sz="4200" dirty="0" err="1" smtClean="0"/>
              <a:t>kendala</a:t>
            </a:r>
            <a:r>
              <a:rPr lang="en-US" sz="4200" dirty="0" smtClean="0"/>
              <a:t> </a:t>
            </a:r>
            <a:r>
              <a:rPr lang="en-US" sz="4200" dirty="0" err="1" smtClean="0"/>
              <a:t>keputusan</a:t>
            </a:r>
            <a:r>
              <a:rPr lang="en-US" sz="4200" dirty="0" smtClean="0"/>
              <a:t> </a:t>
            </a:r>
            <a:r>
              <a:rPr lang="en-US" sz="4200" dirty="0" err="1" smtClean="0"/>
              <a:t>manajemen</a:t>
            </a:r>
            <a:r>
              <a:rPr lang="en-US" sz="4200" dirty="0" smtClean="0"/>
              <a:t> </a:t>
            </a:r>
            <a:r>
              <a:rPr lang="en-US" sz="4200" dirty="0" err="1" smtClean="0"/>
              <a:t>operasional</a:t>
            </a:r>
            <a:r>
              <a:rPr lang="en-US" sz="4200" dirty="0" smtClean="0"/>
              <a:t> yang lain. </a:t>
            </a:r>
          </a:p>
          <a:p>
            <a:pPr marL="274320" indent="-274320" algn="just" eaLnBrk="1" fontAlgn="auto" hangingPunct="1">
              <a:spcBef>
                <a:spcPts val="580"/>
              </a:spcBef>
              <a:spcAft>
                <a:spcPts val="0"/>
              </a:spcAft>
              <a:buFont typeface="Arial" pitchFamily="34" charset="0"/>
              <a:buNone/>
              <a:defRPr/>
            </a:pPr>
            <a:r>
              <a:rPr lang="en-US" sz="4200" dirty="0" smtClean="0"/>
              <a:t>b. </a:t>
            </a:r>
            <a:r>
              <a:rPr lang="en-US" sz="4200" dirty="0" err="1" smtClean="0"/>
              <a:t>Kualitas</a:t>
            </a:r>
            <a:r>
              <a:rPr lang="en-US" sz="4200" dirty="0" smtClean="0"/>
              <a:t> </a:t>
            </a:r>
            <a:r>
              <a:rPr lang="en-US" sz="4200" dirty="0" err="1" smtClean="0"/>
              <a:t>lingkungan</a:t>
            </a:r>
            <a:r>
              <a:rPr lang="en-US" sz="4200" dirty="0" smtClean="0"/>
              <a:t> </a:t>
            </a:r>
            <a:r>
              <a:rPr lang="en-US" sz="4200" dirty="0" err="1" smtClean="0"/>
              <a:t>kerja</a:t>
            </a:r>
            <a:r>
              <a:rPr lang="en-US" sz="4200" dirty="0" smtClean="0"/>
              <a:t> </a:t>
            </a:r>
            <a:r>
              <a:rPr lang="en-US" sz="4200" dirty="0" err="1" smtClean="0"/>
              <a:t>sudah</a:t>
            </a:r>
            <a:r>
              <a:rPr lang="en-US" sz="4200" dirty="0" smtClean="0"/>
              <a:t> </a:t>
            </a:r>
            <a:r>
              <a:rPr lang="en-US" sz="4200" dirty="0" err="1" smtClean="0"/>
              <a:t>memadai</a:t>
            </a:r>
            <a:r>
              <a:rPr lang="en-US" sz="4200" dirty="0" smtClean="0"/>
              <a:t> </a:t>
            </a:r>
            <a:r>
              <a:rPr lang="en-US" sz="4200" dirty="0" err="1" smtClean="0"/>
              <a:t>baik</a:t>
            </a:r>
            <a:r>
              <a:rPr lang="en-US" sz="4200" dirty="0" smtClean="0"/>
              <a:t> </a:t>
            </a:r>
            <a:r>
              <a:rPr lang="en-US" sz="4200" dirty="0" err="1" smtClean="0"/>
              <a:t>fisik</a:t>
            </a:r>
            <a:r>
              <a:rPr lang="en-US" sz="4200" dirty="0" smtClean="0"/>
              <a:t> </a:t>
            </a:r>
            <a:r>
              <a:rPr lang="en-US" sz="4200" dirty="0" err="1" smtClean="0"/>
              <a:t>maupun</a:t>
            </a:r>
            <a:r>
              <a:rPr lang="en-US" sz="4200" dirty="0" smtClean="0"/>
              <a:t> </a:t>
            </a:r>
            <a:r>
              <a:rPr lang="en-US" sz="4200" dirty="0" err="1" smtClean="0"/>
              <a:t>psikologis</a:t>
            </a:r>
            <a:r>
              <a:rPr lang="en-US" sz="4200" dirty="0" smtClean="0"/>
              <a:t> </a:t>
            </a:r>
            <a:r>
              <a:rPr lang="en-US" sz="4200" dirty="0" err="1" smtClean="0"/>
              <a:t>dan</a:t>
            </a:r>
            <a:r>
              <a:rPr lang="en-US" sz="4200" dirty="0" smtClean="0"/>
              <a:t> </a:t>
            </a:r>
            <a:r>
              <a:rPr lang="en-US" sz="4200" dirty="0" err="1" smtClean="0"/>
              <a:t>adanya</a:t>
            </a:r>
            <a:r>
              <a:rPr lang="en-US" sz="4200" dirty="0" smtClean="0"/>
              <a:t> </a:t>
            </a:r>
            <a:r>
              <a:rPr lang="en-US" sz="4200" dirty="0" err="1" smtClean="0"/>
              <a:t>komitmen</a:t>
            </a:r>
            <a:r>
              <a:rPr lang="en-US" sz="4200" dirty="0" smtClean="0"/>
              <a:t> </a:t>
            </a:r>
            <a:r>
              <a:rPr lang="en-US" sz="4200" dirty="0" err="1" smtClean="0"/>
              <a:t>maupun</a:t>
            </a:r>
            <a:r>
              <a:rPr lang="en-US" sz="4200" dirty="0" smtClean="0"/>
              <a:t> </a:t>
            </a:r>
            <a:r>
              <a:rPr lang="en-US" sz="4200" dirty="0" err="1" smtClean="0"/>
              <a:t>kepercayaan</a:t>
            </a:r>
            <a:r>
              <a:rPr lang="en-US" sz="4200" dirty="0" smtClean="0"/>
              <a:t> </a:t>
            </a:r>
            <a:r>
              <a:rPr lang="en-US" sz="4200" dirty="0" err="1" smtClean="0"/>
              <a:t>dari</a:t>
            </a:r>
            <a:r>
              <a:rPr lang="en-US" sz="4200" dirty="0" smtClean="0"/>
              <a:t> </a:t>
            </a:r>
            <a:r>
              <a:rPr lang="en-US" sz="4200" dirty="0" err="1" smtClean="0"/>
              <a:t>pihak</a:t>
            </a:r>
            <a:r>
              <a:rPr lang="en-US" sz="4200" dirty="0" smtClean="0"/>
              <a:t> </a:t>
            </a:r>
            <a:r>
              <a:rPr lang="en-US" sz="4200" dirty="0" err="1" smtClean="0"/>
              <a:t>manajemen</a:t>
            </a:r>
            <a:r>
              <a:rPr lang="en-US" sz="4200" dirty="0" smtClean="0"/>
              <a:t> </a:t>
            </a:r>
            <a:r>
              <a:rPr lang="en-US" sz="4200" dirty="0" err="1" smtClean="0"/>
              <a:t>maupun</a:t>
            </a:r>
            <a:r>
              <a:rPr lang="en-US" sz="4200" dirty="0" smtClean="0"/>
              <a:t> </a:t>
            </a:r>
            <a:r>
              <a:rPr lang="en-US" sz="4200" dirty="0" err="1" smtClean="0"/>
              <a:t>pihak</a:t>
            </a:r>
            <a:r>
              <a:rPr lang="en-US" sz="4200" dirty="0" smtClean="0"/>
              <a:t> </a:t>
            </a:r>
            <a:r>
              <a:rPr lang="en-US" sz="4200" dirty="0" err="1" smtClean="0"/>
              <a:t>karyawan</a:t>
            </a:r>
            <a:r>
              <a:rPr lang="id-ID" sz="4200" dirty="0" smtClean="0"/>
              <a:t>.</a:t>
            </a:r>
            <a:endParaRPr lang="en-US" dirty="0" smtClean="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itle 1"/>
          <p:cNvSpPr>
            <a:spLocks noGrp="1"/>
          </p:cNvSpPr>
          <p:nvPr>
            <p:ph type="title"/>
          </p:nvPr>
        </p:nvSpPr>
        <p:spPr>
          <a:xfrm>
            <a:off x="457200" y="503238"/>
            <a:ext cx="8229600" cy="411162"/>
          </a:xfrm>
        </p:spPr>
        <p:txBody>
          <a:bodyPr/>
          <a:lstStyle/>
          <a:p>
            <a:pPr eaLnBrk="1" hangingPunct="1"/>
            <a:r>
              <a:rPr lang="it-IT" sz="3600" b="1" smtClean="0"/>
              <a:t>2. Batasan-batasan pada Strategi Sumber Daya Manusia</a:t>
            </a:r>
            <a:endParaRPr lang="en-US" sz="3600" smtClean="0"/>
          </a:p>
        </p:txBody>
      </p:sp>
      <p:sp>
        <p:nvSpPr>
          <p:cNvPr id="4" name="Slide Number Placeholder 3"/>
          <p:cNvSpPr>
            <a:spLocks noGrp="1"/>
          </p:cNvSpPr>
          <p:nvPr>
            <p:ph type="sldNum" sz="quarter" idx="12"/>
          </p:nvPr>
        </p:nvSpPr>
        <p:spPr/>
        <p:txBody>
          <a:bodyPr/>
          <a:lstStyle/>
          <a:p>
            <a:pPr>
              <a:defRPr/>
            </a:pPr>
            <a:fld id="{6498B4B8-44E1-49A2-AB00-C1CE9CD52D15}" type="slidenum">
              <a:rPr lang="en-US">
                <a:solidFill>
                  <a:schemeClr val="tx1">
                    <a:tint val="75000"/>
                  </a:schemeClr>
                </a:solidFill>
              </a:rPr>
              <a:pPr>
                <a:defRPr/>
              </a:pPr>
              <a:t>187</a:t>
            </a:fld>
            <a:endParaRPr lang="en-US" dirty="0">
              <a:solidFill>
                <a:schemeClr val="tx1">
                  <a:tint val="75000"/>
                </a:schemeClr>
              </a:solidFill>
            </a:endParaRPr>
          </a:p>
        </p:txBody>
      </p:sp>
      <p:sp>
        <p:nvSpPr>
          <p:cNvPr id="3" name="Content Placeholder 2"/>
          <p:cNvSpPr>
            <a:spLocks noGrp="1"/>
          </p:cNvSpPr>
          <p:nvPr>
            <p:ph sz="quarter" idx="1"/>
          </p:nvPr>
        </p:nvSpPr>
        <p:spPr>
          <a:xfrm>
            <a:off x="457200" y="1371600"/>
            <a:ext cx="8229600" cy="5105400"/>
          </a:xfrm>
        </p:spPr>
        <p:txBody>
          <a:bodyPr rtlCol="0">
            <a:normAutofit fontScale="62500" lnSpcReduction="20000"/>
          </a:bodyPr>
          <a:lstStyle/>
          <a:p>
            <a:pPr marL="274320" indent="-274320" algn="just" eaLnBrk="1" fontAlgn="auto" hangingPunct="1">
              <a:spcBef>
                <a:spcPts val="580"/>
              </a:spcBef>
              <a:spcAft>
                <a:spcPts val="0"/>
              </a:spcAft>
              <a:buFont typeface="Arial" pitchFamily="34" charset="0"/>
              <a:buChar char="•"/>
              <a:defRPr/>
            </a:pPr>
            <a:r>
              <a:rPr lang="it-IT" sz="4000" dirty="0" smtClean="0"/>
              <a:t>Ada berbagai batasan yang harus dipertimbangkan dalam membuat keputusan mengenai </a:t>
            </a:r>
            <a:r>
              <a:rPr lang="id-ID" sz="4000" dirty="0" smtClean="0"/>
              <a:t>SDM</a:t>
            </a:r>
            <a:r>
              <a:rPr lang="it-IT" sz="4000" dirty="0" smtClean="0"/>
              <a:t>, diantaranya adalah : </a:t>
            </a:r>
            <a:endParaRPr lang="en-US" sz="4000" dirty="0" smtClean="0"/>
          </a:p>
          <a:p>
            <a:pPr marL="274320" indent="-274320" eaLnBrk="1" fontAlgn="auto" hangingPunct="1">
              <a:spcBef>
                <a:spcPts val="580"/>
              </a:spcBef>
              <a:spcAft>
                <a:spcPts val="0"/>
              </a:spcAft>
              <a:buFont typeface="Arial" pitchFamily="34" charset="0"/>
              <a:buNone/>
              <a:defRPr/>
            </a:pPr>
            <a:endParaRPr lang="id-ID" sz="1500" dirty="0" smtClean="0"/>
          </a:p>
          <a:p>
            <a:pPr marL="274320" indent="-274320" eaLnBrk="1" fontAlgn="auto" hangingPunct="1">
              <a:spcBef>
                <a:spcPts val="580"/>
              </a:spcBef>
              <a:spcAft>
                <a:spcPts val="0"/>
              </a:spcAft>
              <a:buFont typeface="Arial" pitchFamily="34" charset="0"/>
              <a:buNone/>
              <a:defRPr/>
            </a:pPr>
            <a:endParaRPr lang="en-US" sz="1500" dirty="0" smtClean="0"/>
          </a:p>
          <a:p>
            <a:pPr marL="274320" indent="-274320" algn="just" eaLnBrk="1" fontAlgn="auto" hangingPunct="1">
              <a:spcBef>
                <a:spcPts val="580"/>
              </a:spcBef>
              <a:spcAft>
                <a:spcPts val="0"/>
              </a:spcAft>
              <a:buFont typeface="Arial" pitchFamily="34" charset="0"/>
              <a:buNone/>
              <a:defRPr/>
            </a:pPr>
            <a:r>
              <a:rPr lang="it-IT" sz="4000" dirty="0" smtClean="0"/>
              <a:t>a. Untuk menjawab pertanyaan </a:t>
            </a:r>
            <a:r>
              <a:rPr lang="it-IT" sz="4000" dirty="0" smtClean="0">
                <a:solidFill>
                  <a:srgbClr val="FF0000"/>
                </a:solidFill>
              </a:rPr>
              <a:t>apa</a:t>
            </a:r>
            <a:r>
              <a:rPr lang="it-IT" sz="4000" dirty="0" smtClean="0"/>
              <a:t>? berkaitan dengan keputusan strategi Produk yaitu keahlian dan bakat yang dibutuhkan, bahan yang dibutuhkan dan masalah keamanan kerja. </a:t>
            </a:r>
            <a:endParaRPr lang="en-US" sz="4000" dirty="0" smtClean="0"/>
          </a:p>
          <a:p>
            <a:pPr marL="274320" indent="-274320" eaLnBrk="1" fontAlgn="auto" hangingPunct="1">
              <a:spcBef>
                <a:spcPts val="580"/>
              </a:spcBef>
              <a:spcAft>
                <a:spcPts val="0"/>
              </a:spcAft>
              <a:buFont typeface="Arial" pitchFamily="34" charset="0"/>
              <a:buNone/>
              <a:defRPr/>
            </a:pPr>
            <a:r>
              <a:rPr lang="it-IT" sz="4000" dirty="0" smtClean="0"/>
              <a:t>b.  Untuk menjawab pertanyaan </a:t>
            </a:r>
            <a:r>
              <a:rPr lang="it-IT" sz="4000" dirty="0" smtClean="0">
                <a:solidFill>
                  <a:srgbClr val="FF0000"/>
                </a:solidFill>
              </a:rPr>
              <a:t>kapan </a:t>
            </a:r>
            <a:r>
              <a:rPr lang="it-IT" sz="4000" dirty="0" smtClean="0"/>
              <a:t>? berkaitan dengan keputusan strategi penjadwalan. </a:t>
            </a:r>
            <a:endParaRPr lang="en-US" sz="4000" dirty="0" smtClean="0"/>
          </a:p>
          <a:p>
            <a:pPr marL="274320" indent="-274320" algn="just" eaLnBrk="1" fontAlgn="auto" hangingPunct="1">
              <a:spcBef>
                <a:spcPts val="580"/>
              </a:spcBef>
              <a:spcAft>
                <a:spcPts val="0"/>
              </a:spcAft>
              <a:buFont typeface="Arial" pitchFamily="34" charset="0"/>
              <a:buNone/>
              <a:defRPr/>
            </a:pPr>
            <a:r>
              <a:rPr lang="it-IT" sz="4000" dirty="0" smtClean="0"/>
              <a:t>c.</a:t>
            </a:r>
            <a:r>
              <a:rPr lang="id-ID" sz="4000" dirty="0" smtClean="0"/>
              <a:t>	</a:t>
            </a:r>
            <a:r>
              <a:rPr lang="it-IT" sz="4000" dirty="0" smtClean="0"/>
              <a:t>Untuk menjawab pertanyaan </a:t>
            </a:r>
            <a:r>
              <a:rPr lang="it-IT" sz="4000" dirty="0" smtClean="0">
                <a:solidFill>
                  <a:srgbClr val="FF0000"/>
                </a:solidFill>
              </a:rPr>
              <a:t>dimana</a:t>
            </a:r>
            <a:r>
              <a:rPr lang="it-IT" sz="4000" dirty="0" smtClean="0"/>
              <a:t> ? berkaitan dengan keputusan strategi lokasi </a:t>
            </a:r>
            <a:r>
              <a:rPr lang="id-ID" sz="4000" dirty="0" smtClean="0"/>
              <a:t>pertimbangan</a:t>
            </a:r>
            <a:r>
              <a:rPr lang="it-IT" sz="4000" dirty="0" smtClean="0"/>
              <a:t> memilih lokasi seperti kondisi iklim maupun suhu udara, pencahayaan maupun kualitas udara</a:t>
            </a:r>
            <a:r>
              <a:rPr lang="id-ID" sz="4000" dirty="0" smtClean="0"/>
              <a:t>.</a:t>
            </a:r>
            <a:endParaRPr lang="en-US" sz="4000" dirty="0" smtClean="0"/>
          </a:p>
          <a:p>
            <a:pPr marL="274320" indent="-274320" algn="just" eaLnBrk="1" fontAlgn="auto" hangingPunct="1">
              <a:spcBef>
                <a:spcPts val="580"/>
              </a:spcBef>
              <a:spcAft>
                <a:spcPts val="0"/>
              </a:spcAft>
              <a:buFont typeface="Arial" pitchFamily="34" charset="0"/>
              <a:buNone/>
              <a:defRPr/>
            </a:pPr>
            <a:endParaRPr lang="en-US" dirty="0" smtClean="0"/>
          </a:p>
          <a:p>
            <a:pPr marL="274320" indent="-274320" eaLnBrk="1" fontAlgn="auto" hangingPunct="1">
              <a:spcBef>
                <a:spcPts val="580"/>
              </a:spcBef>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DF4403-5836-4B39-A15C-D521ACD80800}" type="slidenum">
              <a:rPr lang="en-US">
                <a:solidFill>
                  <a:schemeClr val="tx1">
                    <a:tint val="75000"/>
                  </a:schemeClr>
                </a:solidFill>
              </a:rPr>
              <a:pPr>
                <a:defRPr/>
              </a:pPr>
              <a:t>188</a:t>
            </a:fld>
            <a:endParaRPr lang="en-US">
              <a:solidFill>
                <a:schemeClr val="tx1">
                  <a:tint val="75000"/>
                </a:schemeClr>
              </a:solidFill>
            </a:endParaRPr>
          </a:p>
        </p:txBody>
      </p:sp>
      <p:sp>
        <p:nvSpPr>
          <p:cNvPr id="235523" name="Rectangle 2"/>
          <p:cNvSpPr>
            <a:spLocks noChangeArrowheads="1"/>
          </p:cNvSpPr>
          <p:nvPr/>
        </p:nvSpPr>
        <p:spPr bwMode="auto">
          <a:xfrm>
            <a:off x="685800" y="750888"/>
            <a:ext cx="8001000" cy="5632450"/>
          </a:xfrm>
          <a:prstGeom prst="rect">
            <a:avLst/>
          </a:prstGeom>
          <a:noFill/>
          <a:ln w="9525">
            <a:noFill/>
            <a:miter lim="800000"/>
            <a:headEnd/>
            <a:tailEnd/>
          </a:ln>
        </p:spPr>
        <p:txBody>
          <a:bodyPr>
            <a:spAutoFit/>
          </a:bodyPr>
          <a:lstStyle/>
          <a:p>
            <a:pPr marL="466725" indent="-466725" algn="just">
              <a:buFont typeface="Arial" charset="0"/>
              <a:buNone/>
            </a:pPr>
            <a:r>
              <a:rPr lang="it-IT" sz="2400"/>
              <a:t>d. Untuk menjawab pertanyaan mengenai </a:t>
            </a:r>
            <a:r>
              <a:rPr lang="it-IT" sz="2400">
                <a:solidFill>
                  <a:srgbClr val="FF0000"/>
                </a:solidFill>
              </a:rPr>
              <a:t>prosedur </a:t>
            </a:r>
            <a:r>
              <a:rPr lang="it-IT" sz="2400"/>
              <a:t>? berkaitan dengan keputusan strategi proses yaitu mempertimbangkan teknologi, mesin maupun keamanan. </a:t>
            </a:r>
            <a:endParaRPr lang="en-US" sz="2400"/>
          </a:p>
          <a:p>
            <a:pPr marL="466725" indent="-466725" algn="just">
              <a:buFont typeface="Arial" charset="0"/>
              <a:buNone/>
            </a:pPr>
            <a:r>
              <a:rPr lang="it-IT" sz="2400"/>
              <a:t>e.  Untuk menjawab pertanyaan </a:t>
            </a:r>
            <a:r>
              <a:rPr lang="it-IT" sz="2400">
                <a:solidFill>
                  <a:srgbClr val="FF0000"/>
                </a:solidFill>
              </a:rPr>
              <a:t>siapa </a:t>
            </a:r>
            <a:r>
              <a:rPr lang="it-IT" sz="2400"/>
              <a:t>? berkaitan dengan masalah perbedaan individu dari kemampuan fisik maupun mental serta intelektual. </a:t>
            </a:r>
            <a:endParaRPr lang="en-US" sz="2400"/>
          </a:p>
          <a:p>
            <a:pPr marL="466725" indent="-466725" algn="just">
              <a:buFont typeface="Arial" charset="0"/>
              <a:buNone/>
            </a:pPr>
            <a:r>
              <a:rPr lang="it-IT" sz="2400"/>
              <a:t>f.  Untuk menjawab pertanyaan mengenai </a:t>
            </a:r>
            <a:r>
              <a:rPr lang="it-IT" sz="2400">
                <a:solidFill>
                  <a:srgbClr val="FF0000"/>
                </a:solidFill>
              </a:rPr>
              <a:t>bagaimana</a:t>
            </a:r>
            <a:r>
              <a:rPr lang="it-IT" sz="2400"/>
              <a:t> ? maka berkaitan dengan keputusan strategi layout sesuai dengan pilihan perusahaan. </a:t>
            </a:r>
            <a:endParaRPr lang="en-US" sz="2400"/>
          </a:p>
          <a:p>
            <a:pPr marL="466725" indent="-466725" algn="just">
              <a:buFont typeface="Arial" charset="0"/>
              <a:buChar char="•"/>
            </a:pPr>
            <a:r>
              <a:rPr lang="it-IT" sz="2400"/>
              <a:t>Dengan mempertimbangkan batasan-batasan tersebut, maka akan dapat dibuat 3 keputusan dalam strategi sumber daya manusia yaitu: Perencanaan Tenaga Kerja, Disain Pekerjaan dan Standar tenaga kerja. </a:t>
            </a:r>
            <a:endParaRPr lang="en-US" sz="240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itle 1"/>
          <p:cNvSpPr>
            <a:spLocks noGrp="1"/>
          </p:cNvSpPr>
          <p:nvPr>
            <p:ph type="title"/>
          </p:nvPr>
        </p:nvSpPr>
        <p:spPr>
          <a:xfrm>
            <a:off x="457200" y="274638"/>
            <a:ext cx="8229600" cy="411162"/>
          </a:xfrm>
        </p:spPr>
        <p:txBody>
          <a:bodyPr/>
          <a:lstStyle/>
          <a:p>
            <a:pPr eaLnBrk="1" hangingPunct="1"/>
            <a:r>
              <a:rPr lang="it-IT" sz="2000" b="1" smtClean="0"/>
              <a:t>B. PERENCANAAN TENAGA KERJA </a:t>
            </a:r>
            <a:endParaRPr lang="en-US" sz="2400" smtClean="0"/>
          </a:p>
        </p:txBody>
      </p:sp>
      <p:sp>
        <p:nvSpPr>
          <p:cNvPr id="4" name="Slide Number Placeholder 3"/>
          <p:cNvSpPr>
            <a:spLocks noGrp="1"/>
          </p:cNvSpPr>
          <p:nvPr>
            <p:ph type="sldNum" sz="quarter" idx="12"/>
          </p:nvPr>
        </p:nvSpPr>
        <p:spPr/>
        <p:txBody>
          <a:bodyPr/>
          <a:lstStyle/>
          <a:p>
            <a:pPr>
              <a:defRPr/>
            </a:pPr>
            <a:fld id="{67D5BFDC-CD3C-4B7C-9D51-AA52FF5D51EE}" type="slidenum">
              <a:rPr lang="en-US">
                <a:solidFill>
                  <a:schemeClr val="tx1">
                    <a:tint val="75000"/>
                  </a:schemeClr>
                </a:solidFill>
              </a:rPr>
              <a:pPr>
                <a:defRPr/>
              </a:pPr>
              <a:t>189</a:t>
            </a:fld>
            <a:endParaRPr lang="en-US">
              <a:solidFill>
                <a:schemeClr val="tx1">
                  <a:tint val="75000"/>
                </a:schemeClr>
              </a:solidFill>
            </a:endParaRPr>
          </a:p>
        </p:txBody>
      </p:sp>
      <p:sp>
        <p:nvSpPr>
          <p:cNvPr id="3" name="Content Placeholder 2"/>
          <p:cNvSpPr>
            <a:spLocks noGrp="1"/>
          </p:cNvSpPr>
          <p:nvPr>
            <p:ph sz="quarter" idx="1"/>
          </p:nvPr>
        </p:nvSpPr>
        <p:spPr>
          <a:xfrm>
            <a:off x="457200" y="685800"/>
            <a:ext cx="8229600" cy="5867400"/>
          </a:xfrm>
        </p:spPr>
        <p:txBody>
          <a:bodyPr rtlCol="0">
            <a:normAutofit fontScale="62500" lnSpcReduction="20000"/>
          </a:bodyPr>
          <a:lstStyle/>
          <a:p>
            <a:pPr marL="274320" indent="-274320" algn="just" eaLnBrk="1" fontAlgn="auto" hangingPunct="1">
              <a:spcBef>
                <a:spcPts val="580"/>
              </a:spcBef>
              <a:spcAft>
                <a:spcPts val="0"/>
              </a:spcAft>
              <a:buFont typeface="Arial" pitchFamily="34" charset="0"/>
              <a:buChar char="•"/>
              <a:defRPr/>
            </a:pPr>
            <a:r>
              <a:rPr lang="it-IT" sz="3500" dirty="0" smtClean="0"/>
              <a:t>Perencanaan tenaga kerja adalah sebuah cara untuk menetapkan kebijakan karyawan yang berkaitan dengan: </a:t>
            </a:r>
            <a:endParaRPr lang="fi-FI" sz="3500" b="1" dirty="0" smtClean="0"/>
          </a:p>
          <a:p>
            <a:pPr marL="548640" lvl="1" eaLnBrk="1" fontAlgn="auto" hangingPunct="1">
              <a:spcBef>
                <a:spcPts val="370"/>
              </a:spcBef>
              <a:spcAft>
                <a:spcPts val="0"/>
              </a:spcAft>
              <a:buFont typeface="Arial" pitchFamily="34" charset="0"/>
              <a:buNone/>
              <a:defRPr/>
            </a:pPr>
            <a:r>
              <a:rPr lang="fi-FI" sz="3500" b="1" dirty="0" smtClean="0"/>
              <a:t>1. Kebijakan-kebijakan Kestabilan tenaga kerja</a:t>
            </a:r>
          </a:p>
          <a:p>
            <a:pPr marL="548640" lvl="1" eaLnBrk="1" fontAlgn="auto" hangingPunct="1">
              <a:spcBef>
                <a:spcPts val="370"/>
              </a:spcBef>
              <a:spcAft>
                <a:spcPts val="0"/>
              </a:spcAft>
              <a:buFont typeface="Arial" pitchFamily="34" charset="0"/>
              <a:buNone/>
              <a:defRPr/>
            </a:pPr>
            <a:r>
              <a:rPr lang="it-IT" sz="3500" b="1" dirty="0" smtClean="0"/>
              <a:t>2. Pernjadwalan Kerja (Work Schedulling) </a:t>
            </a:r>
            <a:endParaRPr lang="en-US" sz="3500" dirty="0" smtClean="0"/>
          </a:p>
          <a:p>
            <a:pPr marL="548640" lvl="1" eaLnBrk="1" fontAlgn="auto" hangingPunct="1">
              <a:spcBef>
                <a:spcPts val="370"/>
              </a:spcBef>
              <a:spcAft>
                <a:spcPts val="0"/>
              </a:spcAft>
              <a:buFont typeface="Arial" pitchFamily="34" charset="0"/>
              <a:buNone/>
              <a:defRPr/>
            </a:pPr>
            <a:r>
              <a:rPr lang="it-IT" sz="3500" b="1" dirty="0" smtClean="0"/>
              <a:t>3. Klasifikasi Kerja dan Aturan Pekerjaan </a:t>
            </a:r>
          </a:p>
          <a:p>
            <a:pPr marL="548640" lvl="1" eaLnBrk="1" fontAlgn="auto" hangingPunct="1">
              <a:spcBef>
                <a:spcPts val="370"/>
              </a:spcBef>
              <a:spcAft>
                <a:spcPts val="0"/>
              </a:spcAft>
              <a:buFont typeface="Arial" pitchFamily="34" charset="0"/>
              <a:buNone/>
              <a:defRPr/>
            </a:pPr>
            <a:endParaRPr lang="en-US" sz="1500" dirty="0" smtClean="0"/>
          </a:p>
          <a:p>
            <a:pPr marL="342900" lvl="1" indent="-342900" eaLnBrk="1" fontAlgn="auto" hangingPunct="1">
              <a:spcBef>
                <a:spcPts val="370"/>
              </a:spcBef>
              <a:spcAft>
                <a:spcPts val="0"/>
              </a:spcAft>
              <a:buFont typeface="Arial" pitchFamily="34" charset="0"/>
              <a:buNone/>
              <a:defRPr/>
            </a:pPr>
            <a:r>
              <a:rPr lang="fi-FI" sz="3500" b="1" dirty="0" smtClean="0"/>
              <a:t>1. Kebijakan-kebijakan Kestabilan tenaga kerja</a:t>
            </a:r>
            <a:endParaRPr lang="en-US" sz="3500" dirty="0" smtClean="0"/>
          </a:p>
          <a:p>
            <a:pPr marL="274320" indent="-274320" algn="just" eaLnBrk="1" fontAlgn="auto" hangingPunct="1">
              <a:spcBef>
                <a:spcPts val="580"/>
              </a:spcBef>
              <a:spcAft>
                <a:spcPts val="0"/>
              </a:spcAft>
              <a:buFont typeface="Arial" pitchFamily="34" charset="0"/>
              <a:buNone/>
              <a:defRPr/>
            </a:pPr>
            <a:r>
              <a:rPr lang="it-IT" sz="3500" dirty="0" smtClean="0"/>
              <a:t>	Kestabilan tenaga kerja berkaitan dengan jumlah karyawan yang dipertahankan oleh sebuah organisasi. Ada dua kebijakan dasar mengenai kestabilan tenaga kerja yaitu: </a:t>
            </a:r>
            <a:endParaRPr lang="en-US" sz="3500" dirty="0" smtClean="0"/>
          </a:p>
          <a:p>
            <a:pPr marL="274320" indent="-274320" eaLnBrk="1" fontAlgn="auto" hangingPunct="1">
              <a:spcBef>
                <a:spcPts val="580"/>
              </a:spcBef>
              <a:spcAft>
                <a:spcPts val="0"/>
              </a:spcAft>
              <a:buFont typeface="Arial" pitchFamily="34" charset="0"/>
              <a:buNone/>
              <a:defRPr/>
            </a:pPr>
            <a:endParaRPr lang="en-US" sz="1300" dirty="0" smtClean="0"/>
          </a:p>
          <a:p>
            <a:pPr marL="274320" indent="-274320" algn="just" eaLnBrk="1" fontAlgn="auto" hangingPunct="1">
              <a:spcBef>
                <a:spcPts val="580"/>
              </a:spcBef>
              <a:spcAft>
                <a:spcPts val="0"/>
              </a:spcAft>
              <a:buFont typeface="Arial" pitchFamily="34" charset="0"/>
              <a:buNone/>
              <a:defRPr/>
            </a:pPr>
            <a:r>
              <a:rPr lang="it-IT" sz="3500" dirty="0" smtClean="0"/>
              <a:t>a. Mengikuti permintaan dengan tepat maka biaya tenaga kerja diperlakukan sebagai biaya variabel. Akan tetapi memiliki konsekuensi timbulnya biaya lainnya diantaranya biaya penarikan dan pemberhentian karyawan, biaya asuransi pengangguran, upah tinggi karena pekerjaan yang tidak stabil (karyawan tidak tetap). </a:t>
            </a:r>
            <a:endParaRPr lang="en-US" sz="3500" dirty="0" smtClean="0"/>
          </a:p>
          <a:p>
            <a:pPr marL="274320" indent="-274320" eaLnBrk="1" fontAlgn="auto" hangingPunct="1">
              <a:spcBef>
                <a:spcPts val="580"/>
              </a:spcBef>
              <a:spcAft>
                <a:spcPts val="0"/>
              </a:spcAft>
              <a:buFont typeface="Arial" pitchFamily="34" charset="0"/>
              <a:buNone/>
              <a:defRPr/>
            </a:pPr>
            <a:endParaRPr lang="en-US" sz="1300" dirty="0" smtClean="0"/>
          </a:p>
          <a:p>
            <a:pPr marL="274320" indent="-274320" algn="just" eaLnBrk="1" fontAlgn="auto" hangingPunct="1">
              <a:spcBef>
                <a:spcPts val="580"/>
              </a:spcBef>
              <a:spcAft>
                <a:spcPts val="0"/>
              </a:spcAft>
              <a:buFont typeface="Arial" pitchFamily="34" charset="0"/>
              <a:buNone/>
              <a:defRPr/>
            </a:pPr>
            <a:r>
              <a:rPr lang="it-IT" sz="3500" dirty="0" smtClean="0"/>
              <a:t>b. Menjaga jumlah karyawan secara konstan maka biaya tenaga kerja diperlakukan sebagai biaya tetap dengan konsekuensi mungkin tidak dapat memanfaatkan secara penuh pada saat permintaan rendah. </a:t>
            </a:r>
            <a:endParaRPr lang="en-US" sz="3500" dirty="0" smtClean="0"/>
          </a:p>
          <a:p>
            <a:pPr marL="274320" indent="-274320" eaLnBrk="1" fontAlgn="auto" hangingPunct="1">
              <a:spcBef>
                <a:spcPts val="580"/>
              </a:spcBef>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idx="4294967295"/>
          </p:nvPr>
        </p:nvSpPr>
        <p:spPr>
          <a:xfrm>
            <a:off x="457200" y="274638"/>
            <a:ext cx="8229600" cy="563562"/>
          </a:xfrm>
        </p:spPr>
        <p:txBody>
          <a:bodyPr/>
          <a:lstStyle/>
          <a:p>
            <a:pPr eaLnBrk="1" hangingPunct="1"/>
            <a:r>
              <a:rPr lang="fi-FI" sz="1900" smtClean="0"/>
              <a:t>Contoh perhitungan produktifitas</a:t>
            </a:r>
            <a:endParaRPr lang="en-US" sz="1900" smtClean="0"/>
          </a:p>
        </p:txBody>
      </p:sp>
      <p:sp>
        <p:nvSpPr>
          <p:cNvPr id="62467" name="Content Placeholder 2"/>
          <p:cNvSpPr>
            <a:spLocks noGrp="1"/>
          </p:cNvSpPr>
          <p:nvPr>
            <p:ph idx="4294967295"/>
          </p:nvPr>
        </p:nvSpPr>
        <p:spPr>
          <a:xfrm>
            <a:off x="457200" y="990600"/>
            <a:ext cx="8229600" cy="5135563"/>
          </a:xfrm>
        </p:spPr>
        <p:txBody>
          <a:bodyPr/>
          <a:lstStyle/>
          <a:p>
            <a:pPr eaLnBrk="1" hangingPunct="1">
              <a:lnSpc>
                <a:spcPct val="80000"/>
              </a:lnSpc>
            </a:pPr>
            <a:r>
              <a:rPr lang="it-IT" sz="1800" smtClean="0"/>
              <a:t>Diketahui data-data sebagai berikut : </a:t>
            </a:r>
            <a:endParaRPr lang="en-US" sz="1800" smtClean="0"/>
          </a:p>
          <a:p>
            <a:pPr eaLnBrk="1" hangingPunct="1">
              <a:lnSpc>
                <a:spcPct val="80000"/>
              </a:lnSpc>
              <a:buFont typeface="Wingdings" pitchFamily="2" charset="2"/>
              <a:buNone/>
            </a:pPr>
            <a:r>
              <a:rPr lang="fi-FI" sz="1800" smtClean="0"/>
              <a:t>     Output yang dihasilkan = 600 unit/minggu </a:t>
            </a:r>
            <a:endParaRPr lang="en-US" sz="1800" smtClean="0"/>
          </a:p>
          <a:p>
            <a:pPr eaLnBrk="1" hangingPunct="1">
              <a:lnSpc>
                <a:spcPct val="80000"/>
              </a:lnSpc>
              <a:buFont typeface="Wingdings" pitchFamily="2" charset="2"/>
              <a:buNone/>
            </a:pPr>
            <a:r>
              <a:rPr lang="fi-FI" sz="1800" smtClean="0"/>
              <a:t>     Jumlah Pekerja 3 orang masing-masing bekerja selama 8 jam kerja perhari dan 5 hari per minggu. </a:t>
            </a:r>
            <a:endParaRPr lang="en-US" sz="1800" smtClean="0"/>
          </a:p>
          <a:p>
            <a:pPr eaLnBrk="1" hangingPunct="1">
              <a:lnSpc>
                <a:spcPct val="80000"/>
              </a:lnSpc>
              <a:buFont typeface="Wingdings" pitchFamily="2" charset="2"/>
              <a:buNone/>
            </a:pPr>
            <a:r>
              <a:rPr lang="en-US" sz="1800" smtClean="0"/>
              <a:t>                                                               600</a:t>
            </a:r>
          </a:p>
          <a:p>
            <a:pPr eaLnBrk="1" hangingPunct="1">
              <a:lnSpc>
                <a:spcPct val="80000"/>
              </a:lnSpc>
            </a:pPr>
            <a:r>
              <a:rPr lang="en-US" sz="1800" smtClean="0"/>
              <a:t>Maka Produktifitas tenaga kerja = -------------  = 5 unit/jam </a:t>
            </a:r>
          </a:p>
          <a:p>
            <a:pPr eaLnBrk="1" hangingPunct="1">
              <a:lnSpc>
                <a:spcPct val="80000"/>
              </a:lnSpc>
              <a:buFont typeface="Wingdings" pitchFamily="2" charset="2"/>
              <a:buNone/>
            </a:pPr>
            <a:r>
              <a:rPr lang="en-US" sz="1800" smtClean="0"/>
              <a:t>                                                             3 x 8 x 5</a:t>
            </a:r>
          </a:p>
          <a:p>
            <a:pPr eaLnBrk="1" hangingPunct="1">
              <a:lnSpc>
                <a:spcPct val="80000"/>
              </a:lnSpc>
            </a:pPr>
            <a:endParaRPr lang="en-US" sz="1800" smtClean="0"/>
          </a:p>
          <a:p>
            <a:pPr eaLnBrk="1" hangingPunct="1">
              <a:lnSpc>
                <a:spcPct val="80000"/>
              </a:lnSpc>
            </a:pPr>
            <a:r>
              <a:rPr lang="en-US" sz="1800" smtClean="0"/>
              <a:t>Jika upah pekerja sebesar Rp 5.000,- /jam </a:t>
            </a:r>
          </a:p>
          <a:p>
            <a:pPr eaLnBrk="1" hangingPunct="1">
              <a:lnSpc>
                <a:spcPct val="80000"/>
              </a:lnSpc>
            </a:pPr>
            <a:r>
              <a:rPr lang="en-US" sz="1800" smtClean="0"/>
              <a:t>Material yang diperlukan seharga Rp 500.000,- </a:t>
            </a:r>
          </a:p>
          <a:p>
            <a:pPr eaLnBrk="1" hangingPunct="1">
              <a:lnSpc>
                <a:spcPct val="80000"/>
              </a:lnSpc>
            </a:pPr>
            <a:r>
              <a:rPr lang="en-US" sz="1800" smtClean="0"/>
              <a:t>Biaya overhead sebesar Rp 900.000,- </a:t>
            </a:r>
          </a:p>
          <a:p>
            <a:pPr eaLnBrk="1" hangingPunct="1">
              <a:lnSpc>
                <a:spcPct val="80000"/>
              </a:lnSpc>
            </a:pPr>
            <a:r>
              <a:rPr lang="en-US" sz="1800" smtClean="0"/>
              <a:t>Output tersebut dapat dijual dengan harga Rp 10.000,-/unit </a:t>
            </a:r>
          </a:p>
          <a:p>
            <a:pPr eaLnBrk="1" hangingPunct="1">
              <a:lnSpc>
                <a:spcPct val="80000"/>
              </a:lnSpc>
              <a:buFont typeface="Wingdings" pitchFamily="2" charset="2"/>
              <a:buNone/>
            </a:pPr>
            <a:endParaRPr lang="en-US" sz="1800" smtClean="0"/>
          </a:p>
          <a:p>
            <a:pPr eaLnBrk="1" hangingPunct="1">
              <a:lnSpc>
                <a:spcPct val="80000"/>
              </a:lnSpc>
              <a:buFont typeface="Wingdings" pitchFamily="2" charset="2"/>
              <a:buNone/>
            </a:pPr>
            <a:r>
              <a:rPr lang="en-US" sz="1800" smtClean="0"/>
              <a:t>                                                                  600 x Rp 10.000            </a:t>
            </a:r>
          </a:p>
          <a:p>
            <a:pPr eaLnBrk="1" hangingPunct="1">
              <a:lnSpc>
                <a:spcPct val="80000"/>
              </a:lnSpc>
            </a:pPr>
            <a:r>
              <a:rPr lang="en-US" sz="1800" smtClean="0"/>
              <a:t>Multifaktor produktifitas =  ---------------------------------------------------------  =  3</a:t>
            </a:r>
          </a:p>
          <a:p>
            <a:pPr eaLnBrk="1" hangingPunct="1">
              <a:lnSpc>
                <a:spcPct val="80000"/>
              </a:lnSpc>
              <a:buFont typeface="Wingdings" pitchFamily="2" charset="2"/>
              <a:buNone/>
            </a:pPr>
            <a:r>
              <a:rPr lang="en-US" sz="1800" smtClean="0"/>
              <a:t>                                             (3 x 8 x 5 x Rp 5000)+Rp500.000 + Rp 900.000</a:t>
            </a:r>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26056E15-094C-47DC-9A55-1D41F238133D}" type="slidenum">
              <a:rPr lang="en-US" sz="1200">
                <a:solidFill>
                  <a:schemeClr val="tx1">
                    <a:tint val="75000"/>
                  </a:schemeClr>
                </a:solidFill>
                <a:latin typeface="+mn-lt"/>
              </a:rPr>
              <a:pPr fontAlgn="auto">
                <a:spcBef>
                  <a:spcPts val="0"/>
                </a:spcBef>
                <a:spcAft>
                  <a:spcPts val="0"/>
                </a:spcAft>
                <a:defRPr/>
              </a:pPr>
              <a:t>19</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itle 1"/>
          <p:cNvSpPr>
            <a:spLocks noGrp="1"/>
          </p:cNvSpPr>
          <p:nvPr>
            <p:ph type="title"/>
          </p:nvPr>
        </p:nvSpPr>
        <p:spPr>
          <a:xfrm>
            <a:off x="457200" y="274638"/>
            <a:ext cx="8229600" cy="487362"/>
          </a:xfrm>
        </p:spPr>
        <p:txBody>
          <a:bodyPr/>
          <a:lstStyle/>
          <a:p>
            <a:pPr eaLnBrk="1" hangingPunct="1"/>
            <a:r>
              <a:rPr lang="it-IT" sz="3200" b="1" smtClean="0"/>
              <a:t>2. Pernjadwalan Kerja (Work Schedulling)</a:t>
            </a:r>
            <a:endParaRPr lang="en-US" sz="3200" smtClean="0"/>
          </a:p>
        </p:txBody>
      </p:sp>
      <p:sp>
        <p:nvSpPr>
          <p:cNvPr id="4" name="Slide Number Placeholder 3"/>
          <p:cNvSpPr>
            <a:spLocks noGrp="1"/>
          </p:cNvSpPr>
          <p:nvPr>
            <p:ph type="sldNum" sz="quarter" idx="12"/>
          </p:nvPr>
        </p:nvSpPr>
        <p:spPr/>
        <p:txBody>
          <a:bodyPr/>
          <a:lstStyle/>
          <a:p>
            <a:pPr>
              <a:defRPr/>
            </a:pPr>
            <a:fld id="{E800D43C-0F9F-4454-942F-0C82B103541B}" type="slidenum">
              <a:rPr lang="en-US">
                <a:solidFill>
                  <a:schemeClr val="tx1">
                    <a:tint val="75000"/>
                  </a:schemeClr>
                </a:solidFill>
              </a:rPr>
              <a:pPr>
                <a:defRPr/>
              </a:pPr>
              <a:t>190</a:t>
            </a:fld>
            <a:endParaRPr lang="en-US">
              <a:solidFill>
                <a:schemeClr val="tx1">
                  <a:tint val="75000"/>
                </a:schemeClr>
              </a:solidFill>
            </a:endParaRPr>
          </a:p>
        </p:txBody>
      </p:sp>
      <p:sp>
        <p:nvSpPr>
          <p:cNvPr id="3" name="Content Placeholder 2"/>
          <p:cNvSpPr>
            <a:spLocks noGrp="1"/>
          </p:cNvSpPr>
          <p:nvPr>
            <p:ph sz="quarter" idx="1"/>
          </p:nvPr>
        </p:nvSpPr>
        <p:spPr>
          <a:xfrm>
            <a:off x="228600" y="1295400"/>
            <a:ext cx="8458200" cy="5364163"/>
          </a:xfrm>
        </p:spPr>
        <p:txBody>
          <a:bodyPr rtlCol="0">
            <a:normAutofit fontScale="62500" lnSpcReduction="20000"/>
          </a:bodyPr>
          <a:lstStyle/>
          <a:p>
            <a:pPr marL="274320" indent="-274320" algn="just" eaLnBrk="1" fontAlgn="auto" hangingPunct="1">
              <a:spcBef>
                <a:spcPts val="580"/>
              </a:spcBef>
              <a:spcAft>
                <a:spcPts val="0"/>
              </a:spcAft>
              <a:buFont typeface="Arial" pitchFamily="34" charset="0"/>
              <a:buNone/>
              <a:defRPr/>
            </a:pPr>
            <a:r>
              <a:rPr lang="it-IT" dirty="0" smtClean="0"/>
              <a:t>	</a:t>
            </a:r>
            <a:r>
              <a:rPr lang="it-IT" sz="4200" dirty="0" smtClean="0"/>
              <a:t>Sampai saat ini yang berlaku adalah </a:t>
            </a:r>
            <a:r>
              <a:rPr lang="it-IT" sz="4200" b="1" dirty="0" smtClean="0"/>
              <a:t>Jadwal Kerja Standar </a:t>
            </a:r>
            <a:r>
              <a:rPr lang="it-IT" sz="4200" dirty="0" smtClean="0"/>
              <a:t>(Standard Work Schedule) yaitu standar kerja selama 8 jam kerja perhari 5 hari kerja perminggu, yang dalam pelaksanaannya mempunyai variasi, diantaranya: </a:t>
            </a:r>
            <a:endParaRPr lang="en-US" sz="4200" dirty="0" smtClean="0"/>
          </a:p>
          <a:p>
            <a:pPr marL="274320" indent="-227013" algn="just" eaLnBrk="1" fontAlgn="auto" hangingPunct="1">
              <a:spcBef>
                <a:spcPts val="580"/>
              </a:spcBef>
              <a:spcAft>
                <a:spcPts val="0"/>
              </a:spcAft>
              <a:buFont typeface="Arial" pitchFamily="34" charset="0"/>
              <a:buNone/>
              <a:defRPr/>
            </a:pPr>
            <a:r>
              <a:rPr lang="it-IT" sz="4200" dirty="0" smtClean="0"/>
              <a:t>a. 	</a:t>
            </a:r>
            <a:r>
              <a:rPr lang="it-IT" sz="4200" b="1" i="1" dirty="0" smtClean="0"/>
              <a:t>Flextime</a:t>
            </a:r>
            <a:r>
              <a:rPr lang="it-IT" sz="4200" dirty="0" smtClean="0"/>
              <a:t> </a:t>
            </a:r>
            <a:r>
              <a:rPr lang="id-ID" sz="4200" dirty="0" smtClean="0"/>
              <a:t>: </a:t>
            </a:r>
            <a:r>
              <a:rPr lang="it-IT" sz="4200" dirty="0" smtClean="0"/>
              <a:t>sistem yamg membolehkan karyawan dengan batasan tertentu dapat menentukan jadwal mereka masing-masing kapan mulai kapan selesai dan terbukti kepuasan kerja meningkat. </a:t>
            </a:r>
            <a:endParaRPr lang="en-US" sz="4200" dirty="0" smtClean="0"/>
          </a:p>
          <a:p>
            <a:pPr marL="274320" indent="-227013" algn="just" eaLnBrk="1" fontAlgn="auto" hangingPunct="1">
              <a:spcBef>
                <a:spcPts val="580"/>
              </a:spcBef>
              <a:spcAft>
                <a:spcPts val="0"/>
              </a:spcAft>
              <a:buFont typeface="Arial" pitchFamily="34" charset="0"/>
              <a:buNone/>
              <a:defRPr/>
            </a:pPr>
            <a:r>
              <a:rPr lang="it-IT" sz="4200" dirty="0" smtClean="0"/>
              <a:t>b. 	</a:t>
            </a:r>
            <a:r>
              <a:rPr lang="it-IT" sz="4200" b="1" i="1" dirty="0" smtClean="0"/>
              <a:t>Flexible workweek </a:t>
            </a:r>
            <a:r>
              <a:rPr lang="id-ID" sz="4200" dirty="0"/>
              <a:t>:</a:t>
            </a:r>
            <a:r>
              <a:rPr lang="it-IT" sz="4200" dirty="0" smtClean="0"/>
              <a:t> sebuah jadwal kerja yang berbeda dari jadwal normal misalnya 10 jam kerja perhari selama 4 hari kerja perminggu, atau penerapan shift kerja. </a:t>
            </a:r>
            <a:endParaRPr lang="en-US" sz="4200" dirty="0" smtClean="0"/>
          </a:p>
          <a:p>
            <a:pPr marL="274320" indent="-227013" eaLnBrk="1" fontAlgn="auto" hangingPunct="1">
              <a:spcBef>
                <a:spcPts val="580"/>
              </a:spcBef>
              <a:spcAft>
                <a:spcPts val="0"/>
              </a:spcAft>
              <a:buFont typeface="Arial" pitchFamily="34" charset="0"/>
              <a:buNone/>
              <a:defRPr/>
            </a:pPr>
            <a:r>
              <a:rPr lang="it-IT" sz="4200" dirty="0" smtClean="0"/>
              <a:t>c. 	Memperpendek jam kerja dengan mengubah status karyawan menjadi </a:t>
            </a:r>
            <a:r>
              <a:rPr lang="it-IT" sz="4200" b="1" i="1" dirty="0" smtClean="0"/>
              <a:t>Part time status</a:t>
            </a:r>
            <a:r>
              <a:rPr lang="it-IT" sz="4200" dirty="0" smtClean="0"/>
              <a:t>. </a:t>
            </a:r>
            <a:endParaRPr lang="en-US" sz="4200" dirty="0" smtClean="0"/>
          </a:p>
          <a:p>
            <a:pPr marL="274320" indent="-274320" eaLnBrk="1" fontAlgn="auto" hangingPunct="1">
              <a:spcBef>
                <a:spcPts val="580"/>
              </a:spcBef>
              <a:spcAft>
                <a:spcPts val="0"/>
              </a:spcAft>
              <a:buFont typeface="Arial" pitchFamily="34" charset="0"/>
              <a:buNone/>
              <a:defRPr/>
            </a:pPr>
            <a:r>
              <a:rPr lang="it-IT" sz="4200" dirty="0" smtClean="0"/>
              <a:t> </a:t>
            </a:r>
            <a:endParaRPr lang="en-US" sz="4200" dirty="0" smtClean="0"/>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FB4CDF6-6E8B-422F-B975-A5C1A532154A}" type="slidenum">
              <a:rPr lang="en-US">
                <a:solidFill>
                  <a:schemeClr val="tx1">
                    <a:tint val="75000"/>
                  </a:schemeClr>
                </a:solidFill>
              </a:rPr>
              <a:pPr>
                <a:defRPr/>
              </a:pPr>
              <a:t>191</a:t>
            </a:fld>
            <a:endParaRPr lang="en-US">
              <a:solidFill>
                <a:schemeClr val="tx1">
                  <a:tint val="75000"/>
                </a:schemeClr>
              </a:solidFill>
            </a:endParaRPr>
          </a:p>
        </p:txBody>
      </p:sp>
      <p:sp>
        <p:nvSpPr>
          <p:cNvPr id="238595" name="Rectangle 2"/>
          <p:cNvSpPr>
            <a:spLocks noChangeArrowheads="1"/>
          </p:cNvSpPr>
          <p:nvPr/>
        </p:nvSpPr>
        <p:spPr bwMode="auto">
          <a:xfrm>
            <a:off x="533400" y="449263"/>
            <a:ext cx="8153400" cy="4340225"/>
          </a:xfrm>
          <a:prstGeom prst="rect">
            <a:avLst/>
          </a:prstGeom>
          <a:noFill/>
          <a:ln w="9525">
            <a:noFill/>
            <a:miter lim="800000"/>
            <a:headEnd/>
            <a:tailEnd/>
          </a:ln>
        </p:spPr>
        <p:txBody>
          <a:bodyPr>
            <a:spAutoFit/>
          </a:bodyPr>
          <a:lstStyle/>
          <a:p>
            <a:pPr>
              <a:buFont typeface="Arial" charset="0"/>
              <a:buNone/>
            </a:pPr>
            <a:r>
              <a:rPr lang="it-IT" sz="2800" b="1"/>
              <a:t>3. Klasifikasi Kerja dan Aturan Pekerjaan </a:t>
            </a:r>
            <a:endParaRPr lang="id-ID" sz="2800" b="1"/>
          </a:p>
          <a:p>
            <a:pPr>
              <a:buFont typeface="Arial" charset="0"/>
              <a:buNone/>
            </a:pPr>
            <a:endParaRPr lang="en-US" sz="2800"/>
          </a:p>
          <a:p>
            <a:pPr algn="just">
              <a:buFont typeface="Arial" charset="0"/>
              <a:buChar char="•"/>
            </a:pPr>
            <a:r>
              <a:rPr lang="it-IT" sz="2200"/>
              <a:t>  Banyak organisasi yang mengklasifikasikan kerja dan membuat peraturan kerja yang tegas sehingga akan membatasi karyawan dalam bekerja dan mengurangi fleksibilitas fungsi operasi. </a:t>
            </a:r>
            <a:endParaRPr lang="id-ID" sz="2200"/>
          </a:p>
          <a:p>
            <a:pPr algn="just">
              <a:buFont typeface="Arial" charset="0"/>
              <a:buChar char="•"/>
            </a:pPr>
            <a:r>
              <a:rPr lang="it-IT" sz="2200"/>
              <a:t>Kondisi tersebut berlaku terutama pada sektor jasa dimana transfer pelayanan dari perusahaan kepada konsumen memerlukan peran besar dari sumber daya manusia. </a:t>
            </a:r>
            <a:endParaRPr lang="en-US" sz="2200"/>
          </a:p>
          <a:p>
            <a:pPr algn="just">
              <a:buFont typeface="Arial" charset="0"/>
              <a:buChar char="•"/>
            </a:pPr>
            <a:r>
              <a:rPr lang="it-IT" sz="2200"/>
              <a:t>  Oleh karena itu dengan memenuhi persyaratan karyawan maka operasi akan lebih mudah jika manajer mengklasifikasikan kerja dan peraturan kerja . </a:t>
            </a:r>
            <a:endParaRPr lang="en-US" sz="2200"/>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itle 1"/>
          <p:cNvSpPr>
            <a:spLocks noGrp="1"/>
          </p:cNvSpPr>
          <p:nvPr>
            <p:ph type="title"/>
          </p:nvPr>
        </p:nvSpPr>
        <p:spPr>
          <a:xfrm>
            <a:off x="457200" y="274638"/>
            <a:ext cx="8229600" cy="411162"/>
          </a:xfrm>
        </p:spPr>
        <p:txBody>
          <a:bodyPr/>
          <a:lstStyle/>
          <a:p>
            <a:pPr eaLnBrk="1" hangingPunct="1"/>
            <a:r>
              <a:rPr lang="it-IT" sz="3600" b="1" smtClean="0"/>
              <a:t>C. DISAIN PEKERJAAN </a:t>
            </a:r>
            <a:endParaRPr lang="en-US" sz="3600" smtClean="0"/>
          </a:p>
        </p:txBody>
      </p:sp>
      <p:sp>
        <p:nvSpPr>
          <p:cNvPr id="4" name="Slide Number Placeholder 3"/>
          <p:cNvSpPr>
            <a:spLocks noGrp="1"/>
          </p:cNvSpPr>
          <p:nvPr>
            <p:ph type="sldNum" sz="quarter" idx="12"/>
          </p:nvPr>
        </p:nvSpPr>
        <p:spPr/>
        <p:txBody>
          <a:bodyPr/>
          <a:lstStyle/>
          <a:p>
            <a:pPr>
              <a:defRPr/>
            </a:pPr>
            <a:fld id="{7ADFCEF4-38EB-4183-A389-AE5273F29736}" type="slidenum">
              <a:rPr lang="en-US">
                <a:solidFill>
                  <a:schemeClr val="tx1">
                    <a:tint val="75000"/>
                  </a:schemeClr>
                </a:solidFill>
              </a:rPr>
              <a:pPr>
                <a:defRPr/>
              </a:pPr>
              <a:t>192</a:t>
            </a:fld>
            <a:endParaRPr lang="en-US">
              <a:solidFill>
                <a:schemeClr val="tx1">
                  <a:tint val="75000"/>
                </a:schemeClr>
              </a:solidFill>
            </a:endParaRPr>
          </a:p>
        </p:txBody>
      </p:sp>
      <p:sp>
        <p:nvSpPr>
          <p:cNvPr id="3" name="Content Placeholder 2"/>
          <p:cNvSpPr>
            <a:spLocks noGrp="1"/>
          </p:cNvSpPr>
          <p:nvPr>
            <p:ph sz="quarter" idx="1"/>
          </p:nvPr>
        </p:nvSpPr>
        <p:spPr>
          <a:xfrm>
            <a:off x="457200" y="914400"/>
            <a:ext cx="8229600" cy="5211763"/>
          </a:xfrm>
        </p:spPr>
        <p:txBody>
          <a:bodyPr rtlCol="0">
            <a:noAutofit/>
          </a:bodyPr>
          <a:lstStyle/>
          <a:p>
            <a:pPr marL="274320" indent="-274320" algn="just" eaLnBrk="1" fontAlgn="auto" hangingPunct="1">
              <a:spcBef>
                <a:spcPts val="580"/>
              </a:spcBef>
              <a:spcAft>
                <a:spcPts val="0"/>
              </a:spcAft>
              <a:buFont typeface="Arial" pitchFamily="34" charset="0"/>
              <a:buChar char="•"/>
              <a:defRPr/>
            </a:pPr>
            <a:r>
              <a:rPr lang="it-IT" sz="2400" dirty="0" smtClean="0"/>
              <a:t>Disain kerja adalah sebuah pendekatan yang menentukan tugas-tugas yang terkandung dalam suatu pekerjaan bagi seorang atau sekelompok karyawan. Terdapat 7 komponen desain kerja yang meliputi: </a:t>
            </a:r>
          </a:p>
          <a:p>
            <a:pPr marL="274320" indent="-274320" algn="just" eaLnBrk="1" fontAlgn="auto" hangingPunct="1">
              <a:spcBef>
                <a:spcPts val="580"/>
              </a:spcBef>
              <a:spcAft>
                <a:spcPts val="0"/>
              </a:spcAft>
              <a:buFont typeface="Arial" pitchFamily="34" charset="0"/>
              <a:buChar char="•"/>
              <a:defRPr/>
            </a:pPr>
            <a:endParaRPr lang="it-IT" sz="1000" dirty="0" smtClean="0"/>
          </a:p>
          <a:p>
            <a:pPr marL="858838" indent="4763" algn="just" eaLnBrk="1" fontAlgn="auto" hangingPunct="1">
              <a:spcBef>
                <a:spcPts val="580"/>
              </a:spcBef>
              <a:spcAft>
                <a:spcPts val="0"/>
              </a:spcAft>
              <a:buFont typeface="Arial" pitchFamily="34" charset="0"/>
              <a:buNone/>
              <a:defRPr/>
            </a:pPr>
            <a:r>
              <a:rPr lang="it-IT" sz="2400" b="1" dirty="0" smtClean="0"/>
              <a:t>1. Spesifikasi Kerja  </a:t>
            </a:r>
            <a:endParaRPr lang="en-US" sz="2400" dirty="0" smtClean="0"/>
          </a:p>
          <a:p>
            <a:pPr marL="858838" indent="4763" algn="just" eaLnBrk="1" fontAlgn="auto" hangingPunct="1">
              <a:spcBef>
                <a:spcPts val="580"/>
              </a:spcBef>
              <a:spcAft>
                <a:spcPts val="0"/>
              </a:spcAft>
              <a:buFont typeface="Arial" pitchFamily="34" charset="0"/>
              <a:buNone/>
              <a:defRPr/>
            </a:pPr>
            <a:r>
              <a:rPr lang="en-US" sz="2400" b="1" dirty="0" smtClean="0"/>
              <a:t>2. </a:t>
            </a:r>
            <a:r>
              <a:rPr lang="en-US" sz="2400" b="1" dirty="0" err="1" smtClean="0"/>
              <a:t>Perluasan</a:t>
            </a:r>
            <a:r>
              <a:rPr lang="en-US" sz="2400" b="1" dirty="0" smtClean="0"/>
              <a:t> </a:t>
            </a:r>
            <a:r>
              <a:rPr lang="en-US" sz="2400" b="1" dirty="0" err="1" smtClean="0"/>
              <a:t>Kerja</a:t>
            </a:r>
            <a:r>
              <a:rPr lang="id-ID" sz="2400" b="1" dirty="0" smtClean="0"/>
              <a:t> </a:t>
            </a:r>
            <a:endParaRPr lang="en-US" sz="2400" dirty="0" smtClean="0"/>
          </a:p>
          <a:p>
            <a:pPr marL="858838" indent="4763" eaLnBrk="1" fontAlgn="auto" hangingPunct="1">
              <a:spcBef>
                <a:spcPts val="580"/>
              </a:spcBef>
              <a:spcAft>
                <a:spcPts val="0"/>
              </a:spcAft>
              <a:buFont typeface="Arial" pitchFamily="34" charset="0"/>
              <a:buNone/>
              <a:defRPr/>
            </a:pPr>
            <a:r>
              <a:rPr lang="en-US" sz="2400" b="1" dirty="0" smtClean="0"/>
              <a:t>3. </a:t>
            </a:r>
            <a:r>
              <a:rPr lang="en-US" sz="2400" b="1" dirty="0" err="1" smtClean="0"/>
              <a:t>Komponen</a:t>
            </a:r>
            <a:r>
              <a:rPr lang="en-US" sz="2400" b="1" dirty="0" smtClean="0"/>
              <a:t> </a:t>
            </a:r>
            <a:r>
              <a:rPr lang="en-US" sz="2400" b="1" dirty="0" err="1" smtClean="0"/>
              <a:t>Psikologi</a:t>
            </a:r>
            <a:r>
              <a:rPr lang="en-US" sz="2400" b="1" dirty="0" smtClean="0"/>
              <a:t> </a:t>
            </a:r>
            <a:r>
              <a:rPr lang="id-ID" sz="2400" b="1" dirty="0" smtClean="0"/>
              <a:t> </a:t>
            </a:r>
            <a:endParaRPr lang="en-US" sz="2400" dirty="0" smtClean="0"/>
          </a:p>
          <a:p>
            <a:pPr marL="858838" indent="4763" eaLnBrk="1" fontAlgn="auto" hangingPunct="1">
              <a:spcBef>
                <a:spcPts val="580"/>
              </a:spcBef>
              <a:spcAft>
                <a:spcPts val="0"/>
              </a:spcAft>
              <a:buFont typeface="Arial" pitchFamily="34" charset="0"/>
              <a:buNone/>
              <a:defRPr/>
            </a:pPr>
            <a:r>
              <a:rPr lang="en-US" sz="2400" b="1" dirty="0" smtClean="0"/>
              <a:t>4. Tim yang </a:t>
            </a:r>
            <a:r>
              <a:rPr lang="en-US" sz="2400" b="1" dirty="0" err="1" smtClean="0"/>
              <a:t>mandiri</a:t>
            </a:r>
            <a:r>
              <a:rPr lang="en-US" sz="2400" b="1" dirty="0" smtClean="0"/>
              <a:t> </a:t>
            </a:r>
            <a:r>
              <a:rPr lang="id-ID" sz="2400" b="1" dirty="0" smtClean="0"/>
              <a:t> </a:t>
            </a:r>
            <a:endParaRPr lang="en-US" sz="2400" b="1" dirty="0" smtClean="0"/>
          </a:p>
          <a:p>
            <a:pPr marL="858838" indent="4763" eaLnBrk="1" fontAlgn="auto" hangingPunct="1">
              <a:spcBef>
                <a:spcPts val="580"/>
              </a:spcBef>
              <a:spcAft>
                <a:spcPts val="0"/>
              </a:spcAft>
              <a:buFont typeface="Arial" pitchFamily="34" charset="0"/>
              <a:buNone/>
              <a:defRPr/>
            </a:pPr>
            <a:r>
              <a:rPr lang="en-US" sz="2400" b="1" dirty="0" smtClean="0"/>
              <a:t>5. </a:t>
            </a:r>
            <a:r>
              <a:rPr lang="en-US" sz="2400" b="1" dirty="0" err="1" smtClean="0"/>
              <a:t>Motivasi</a:t>
            </a:r>
            <a:r>
              <a:rPr lang="en-US" sz="2400" b="1" dirty="0" smtClean="0"/>
              <a:t> </a:t>
            </a:r>
            <a:r>
              <a:rPr lang="en-US" sz="2400" b="1" dirty="0" err="1" smtClean="0"/>
              <a:t>dan</a:t>
            </a:r>
            <a:r>
              <a:rPr lang="en-US" sz="2400" b="1" dirty="0" smtClean="0"/>
              <a:t> System </a:t>
            </a:r>
            <a:r>
              <a:rPr lang="en-US" sz="2400" b="1" dirty="0" err="1" smtClean="0"/>
              <a:t>Insentif</a:t>
            </a:r>
            <a:r>
              <a:rPr lang="en-US" sz="2400" b="1" dirty="0" smtClean="0"/>
              <a:t>. </a:t>
            </a:r>
          </a:p>
          <a:p>
            <a:pPr marL="858838" indent="4763" eaLnBrk="1" fontAlgn="auto" hangingPunct="1">
              <a:spcBef>
                <a:spcPts val="580"/>
              </a:spcBef>
              <a:spcAft>
                <a:spcPts val="0"/>
              </a:spcAft>
              <a:buFont typeface="Arial" pitchFamily="34" charset="0"/>
              <a:buNone/>
              <a:defRPr/>
            </a:pPr>
            <a:r>
              <a:rPr lang="fi-FI" sz="2400" b="1" dirty="0" smtClean="0"/>
              <a:t>6. Ergonomi dan Analisis Metode Kerja. </a:t>
            </a:r>
          </a:p>
          <a:p>
            <a:pPr marL="858838" indent="4763" eaLnBrk="1" fontAlgn="auto" hangingPunct="1">
              <a:spcBef>
                <a:spcPts val="580"/>
              </a:spcBef>
              <a:spcAft>
                <a:spcPts val="0"/>
              </a:spcAft>
              <a:buFont typeface="Arial" pitchFamily="34" charset="0"/>
              <a:buNone/>
              <a:defRPr/>
            </a:pPr>
            <a:r>
              <a:rPr lang="fi-FI" sz="2400" b="1" dirty="0" smtClean="0"/>
              <a:t>7. Tempat kerja visual </a:t>
            </a:r>
            <a:endParaRPr lang="en-US" sz="2400" dirty="0" smtClean="0"/>
          </a:p>
          <a:p>
            <a:pPr marL="274320" indent="-274320" eaLnBrk="1" fontAlgn="auto" hangingPunct="1">
              <a:spcBef>
                <a:spcPts val="580"/>
              </a:spcBef>
              <a:spcAft>
                <a:spcPts val="0"/>
              </a:spcAft>
              <a:buFont typeface="Arial" pitchFamily="34" charset="0"/>
              <a:buNone/>
              <a:defRPr/>
            </a:pPr>
            <a:endParaRPr lang="en-US" sz="1800" dirty="0" smtClean="0"/>
          </a:p>
          <a:p>
            <a:pPr marL="274320" indent="-274320" eaLnBrk="1" fontAlgn="auto" hangingPunct="1">
              <a:spcBef>
                <a:spcPts val="580"/>
              </a:spcBef>
              <a:spcAft>
                <a:spcPts val="0"/>
              </a:spcAft>
              <a:buFont typeface="Arial" pitchFamily="34" charset="0"/>
              <a:buNone/>
              <a:defRPr/>
            </a:pPr>
            <a:endParaRPr lang="en-US" sz="1800" dirty="0" smtClean="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3B9139-3BD7-401F-8ECA-3EEB100B938C}" type="slidenum">
              <a:rPr lang="en-US">
                <a:solidFill>
                  <a:schemeClr val="tx1">
                    <a:tint val="75000"/>
                  </a:schemeClr>
                </a:solidFill>
              </a:rPr>
              <a:pPr>
                <a:defRPr/>
              </a:pPr>
              <a:t>193</a:t>
            </a:fld>
            <a:endParaRPr lang="en-US">
              <a:solidFill>
                <a:schemeClr val="tx1">
                  <a:tint val="75000"/>
                </a:schemeClr>
              </a:solidFill>
            </a:endParaRPr>
          </a:p>
        </p:txBody>
      </p:sp>
      <p:sp>
        <p:nvSpPr>
          <p:cNvPr id="3" name="Content Placeholder 2"/>
          <p:cNvSpPr>
            <a:spLocks noGrp="1"/>
          </p:cNvSpPr>
          <p:nvPr>
            <p:ph sz="quarter" idx="1"/>
          </p:nvPr>
        </p:nvSpPr>
        <p:spPr>
          <a:xfrm>
            <a:off x="457200" y="457200"/>
            <a:ext cx="8229600" cy="5668963"/>
          </a:xfrm>
        </p:spPr>
        <p:txBody>
          <a:bodyPr rtlCol="0">
            <a:normAutofit lnSpcReduction="10000"/>
          </a:bodyPr>
          <a:lstStyle/>
          <a:p>
            <a:pPr marL="274320" indent="-274320" eaLnBrk="1" fontAlgn="auto" hangingPunct="1">
              <a:spcBef>
                <a:spcPts val="580"/>
              </a:spcBef>
              <a:spcAft>
                <a:spcPts val="0"/>
              </a:spcAft>
              <a:buFont typeface="Arial" pitchFamily="34" charset="0"/>
              <a:buNone/>
              <a:defRPr/>
            </a:pPr>
            <a:r>
              <a:rPr lang="it-IT" b="1" dirty="0" smtClean="0"/>
              <a:t>1. Spesifikasi Kerja (Job Spesification) </a:t>
            </a:r>
            <a:endParaRPr lang="en-US" dirty="0" smtClean="0"/>
          </a:p>
          <a:p>
            <a:pPr marL="274320" indent="4763" eaLnBrk="1" fontAlgn="auto" hangingPunct="1">
              <a:spcBef>
                <a:spcPts val="580"/>
              </a:spcBef>
              <a:spcAft>
                <a:spcPts val="0"/>
              </a:spcAft>
              <a:buFont typeface="Arial" pitchFamily="34" charset="0"/>
              <a:buNone/>
              <a:defRPr/>
            </a:pPr>
            <a:r>
              <a:rPr lang="it-IT" dirty="0" smtClean="0"/>
              <a:t>yaitu pembagian kerja menjadi tugas- tugas yang unik, yang mana pencapaiannya dapat dilakukan dengan cara: </a:t>
            </a:r>
            <a:endParaRPr lang="en-US" dirty="0" smtClean="0"/>
          </a:p>
          <a:p>
            <a:pPr marL="274320" indent="4763" eaLnBrk="1" fontAlgn="auto" hangingPunct="1">
              <a:spcBef>
                <a:spcPts val="580"/>
              </a:spcBef>
              <a:spcAft>
                <a:spcPts val="0"/>
              </a:spcAft>
              <a:buFont typeface="Arial" pitchFamily="34" charset="0"/>
              <a:buNone/>
              <a:defRPr/>
            </a:pPr>
            <a:r>
              <a:rPr lang="it-IT" dirty="0" smtClean="0"/>
              <a:t>a. Pengembangan ketrampilan. </a:t>
            </a:r>
            <a:endParaRPr lang="en-US" dirty="0" smtClean="0"/>
          </a:p>
          <a:p>
            <a:pPr marL="274320" indent="4763" eaLnBrk="1" fontAlgn="auto" hangingPunct="1">
              <a:spcBef>
                <a:spcPts val="580"/>
              </a:spcBef>
              <a:spcAft>
                <a:spcPts val="0"/>
              </a:spcAft>
              <a:buFont typeface="Arial" pitchFamily="34" charset="0"/>
              <a:buNone/>
              <a:defRPr/>
            </a:pPr>
            <a:r>
              <a:rPr lang="it-IT" dirty="0" smtClean="0"/>
              <a:t>b. Lebih sedikit waktu yang terbuang. </a:t>
            </a:r>
            <a:endParaRPr lang="en-US" dirty="0" smtClean="0"/>
          </a:p>
          <a:p>
            <a:pPr marL="274320" indent="4763" eaLnBrk="1" fontAlgn="auto" hangingPunct="1">
              <a:spcBef>
                <a:spcPts val="580"/>
              </a:spcBef>
              <a:spcAft>
                <a:spcPts val="0"/>
              </a:spcAft>
              <a:buFont typeface="Arial" pitchFamily="34" charset="0"/>
              <a:buNone/>
              <a:defRPr/>
            </a:pPr>
            <a:r>
              <a:rPr lang="en-US" dirty="0" smtClean="0"/>
              <a:t>c. </a:t>
            </a:r>
            <a:r>
              <a:rPr lang="en-US" dirty="0" err="1" smtClean="0"/>
              <a:t>Pengembangan</a:t>
            </a:r>
            <a:r>
              <a:rPr lang="en-US" dirty="0" smtClean="0"/>
              <a:t> </a:t>
            </a:r>
            <a:r>
              <a:rPr lang="en-US" dirty="0" err="1" smtClean="0"/>
              <a:t>peralatan</a:t>
            </a:r>
            <a:r>
              <a:rPr lang="en-US" dirty="0" smtClean="0"/>
              <a:t> yang </a:t>
            </a:r>
            <a:r>
              <a:rPr lang="en-US" dirty="0" err="1" smtClean="0"/>
              <a:t>khusus</a:t>
            </a:r>
            <a:r>
              <a:rPr lang="en-US" dirty="0" smtClean="0"/>
              <a:t>. </a:t>
            </a:r>
          </a:p>
          <a:p>
            <a:pPr marL="274320" indent="-274320" eaLnBrk="1" fontAlgn="auto" hangingPunct="1">
              <a:spcBef>
                <a:spcPts val="580"/>
              </a:spcBef>
              <a:spcAft>
                <a:spcPts val="0"/>
              </a:spcAft>
              <a:buFont typeface="Arial" pitchFamily="34" charset="0"/>
              <a:buNone/>
              <a:defRPr/>
            </a:pPr>
            <a:r>
              <a:rPr lang="en-US" dirty="0" smtClean="0"/>
              <a:t> </a:t>
            </a:r>
            <a:r>
              <a:rPr lang="en-US" b="1" dirty="0" smtClean="0"/>
              <a:t>2. </a:t>
            </a:r>
            <a:r>
              <a:rPr lang="en-US" b="1" dirty="0" err="1" smtClean="0"/>
              <a:t>Perluasan</a:t>
            </a:r>
            <a:r>
              <a:rPr lang="en-US" b="1" dirty="0" smtClean="0"/>
              <a:t> </a:t>
            </a:r>
            <a:r>
              <a:rPr lang="en-US" b="1" dirty="0" err="1" smtClean="0"/>
              <a:t>Kerja</a:t>
            </a:r>
            <a:r>
              <a:rPr lang="en-US" b="1" dirty="0" smtClean="0"/>
              <a:t> (Job Expansion) </a:t>
            </a:r>
            <a:endParaRPr lang="en-US" dirty="0" smtClean="0"/>
          </a:p>
          <a:p>
            <a:pPr marL="274320" indent="-274320" algn="just" eaLnBrk="1" fontAlgn="auto" hangingPunct="1">
              <a:spcBef>
                <a:spcPts val="580"/>
              </a:spcBef>
              <a:spcAft>
                <a:spcPts val="0"/>
              </a:spcAft>
              <a:buFont typeface="Arial" pitchFamily="34" charset="0"/>
              <a:buNone/>
              <a:defRPr/>
            </a:pPr>
            <a:r>
              <a:rPr lang="en-US" dirty="0" smtClean="0"/>
              <a:t>	</a:t>
            </a:r>
            <a:r>
              <a:rPr lang="en-US" dirty="0" err="1" smtClean="0"/>
              <a:t>yaitu</a:t>
            </a:r>
            <a:r>
              <a:rPr lang="en-US" dirty="0" smtClean="0"/>
              <a:t> </a:t>
            </a:r>
            <a:r>
              <a:rPr lang="en-US" dirty="0" err="1" smtClean="0"/>
              <a:t>usaha</a:t>
            </a:r>
            <a:r>
              <a:rPr lang="en-US" dirty="0" smtClean="0"/>
              <a:t> </a:t>
            </a:r>
            <a:r>
              <a:rPr lang="en-US" dirty="0" err="1" smtClean="0"/>
              <a:t>meningkatlkan</a:t>
            </a:r>
            <a:r>
              <a:rPr lang="en-US" dirty="0" smtClean="0"/>
              <a:t> </a:t>
            </a:r>
            <a:r>
              <a:rPr lang="en-US" dirty="0" err="1" smtClean="0"/>
              <a:t>kualitas</a:t>
            </a:r>
            <a:r>
              <a:rPr lang="en-US" dirty="0" smtClean="0"/>
              <a:t> </a:t>
            </a:r>
            <a:r>
              <a:rPr lang="en-US" dirty="0" err="1" smtClean="0"/>
              <a:t>lingkungan</a:t>
            </a:r>
            <a:r>
              <a:rPr lang="en-US" dirty="0" smtClean="0"/>
              <a:t> </a:t>
            </a:r>
            <a:r>
              <a:rPr lang="en-US" dirty="0" err="1" smtClean="0"/>
              <a:t>kerja</a:t>
            </a:r>
            <a:r>
              <a:rPr lang="en-US" dirty="0" smtClean="0"/>
              <a:t> </a:t>
            </a:r>
            <a:r>
              <a:rPr lang="en-US" dirty="0" err="1" smtClean="0"/>
              <a:t>dengan</a:t>
            </a:r>
            <a:r>
              <a:rPr lang="en-US" dirty="0" smtClean="0"/>
              <a:t> </a:t>
            </a:r>
            <a:r>
              <a:rPr lang="en-US" dirty="0" err="1" smtClean="0"/>
              <a:t>mengalihkan</a:t>
            </a:r>
            <a:r>
              <a:rPr lang="en-US" dirty="0" smtClean="0"/>
              <a:t> </a:t>
            </a:r>
            <a:r>
              <a:rPr lang="en-US" dirty="0" err="1" smtClean="0"/>
              <a:t>spesialisasi</a:t>
            </a:r>
            <a:r>
              <a:rPr lang="en-US" dirty="0" smtClean="0"/>
              <a:t> </a:t>
            </a:r>
            <a:r>
              <a:rPr lang="en-US" dirty="0" err="1" smtClean="0"/>
              <a:t>kerja</a:t>
            </a:r>
            <a:r>
              <a:rPr lang="en-US" dirty="0" smtClean="0"/>
              <a:t> </a:t>
            </a:r>
            <a:r>
              <a:rPr lang="en-US" dirty="0" err="1" smtClean="0"/>
              <a:t>menuju</a:t>
            </a:r>
            <a:r>
              <a:rPr lang="en-US" dirty="0" smtClean="0"/>
              <a:t> </a:t>
            </a:r>
            <a:r>
              <a:rPr lang="en-US" dirty="0" err="1" smtClean="0"/>
              <a:t>disain</a:t>
            </a:r>
            <a:r>
              <a:rPr lang="en-US" dirty="0" smtClean="0"/>
              <a:t> </a:t>
            </a:r>
            <a:r>
              <a:rPr lang="en-US" dirty="0" err="1" smtClean="0"/>
              <a:t>kerja</a:t>
            </a:r>
            <a:r>
              <a:rPr lang="en-US" dirty="0" smtClean="0"/>
              <a:t> yang </a:t>
            </a:r>
            <a:r>
              <a:rPr lang="en-US" dirty="0" err="1" smtClean="0"/>
              <a:t>lebih</a:t>
            </a:r>
            <a:r>
              <a:rPr lang="en-US" dirty="0" smtClean="0"/>
              <a:t> </a:t>
            </a:r>
            <a:r>
              <a:rPr lang="en-US" dirty="0" err="1" smtClean="0"/>
              <a:t>bervariasi</a:t>
            </a:r>
            <a:r>
              <a:rPr lang="en-US" dirty="0" smtClean="0"/>
              <a:t>. </a:t>
            </a: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6D6298B-D8F3-433D-824A-E0702768BC48}" type="slidenum">
              <a:rPr lang="en-US">
                <a:solidFill>
                  <a:schemeClr val="tx1">
                    <a:tint val="75000"/>
                  </a:schemeClr>
                </a:solidFill>
              </a:rPr>
              <a:pPr>
                <a:defRPr/>
              </a:pPr>
              <a:t>194</a:t>
            </a:fld>
            <a:endParaRPr lang="en-US">
              <a:solidFill>
                <a:schemeClr val="tx1">
                  <a:tint val="75000"/>
                </a:schemeClr>
              </a:solidFill>
            </a:endParaRPr>
          </a:p>
        </p:txBody>
      </p:sp>
      <p:sp>
        <p:nvSpPr>
          <p:cNvPr id="3" name="Content Placeholder 2"/>
          <p:cNvSpPr>
            <a:spLocks noGrp="1"/>
          </p:cNvSpPr>
          <p:nvPr>
            <p:ph sz="quarter" idx="1"/>
          </p:nvPr>
        </p:nvSpPr>
        <p:spPr>
          <a:xfrm>
            <a:off x="457200" y="381000"/>
            <a:ext cx="8229600" cy="6096000"/>
          </a:xfrm>
        </p:spPr>
        <p:txBody>
          <a:bodyPr>
            <a:normAutofit/>
          </a:bodyPr>
          <a:lstStyle/>
          <a:p>
            <a:pPr marL="274320" indent="-274320" algn="just" eaLnBrk="1" fontAlgn="auto" hangingPunct="1">
              <a:spcBef>
                <a:spcPts val="580"/>
              </a:spcBef>
              <a:spcAft>
                <a:spcPts val="0"/>
              </a:spcAft>
              <a:buFont typeface="Arial" pitchFamily="34" charset="0"/>
              <a:buNone/>
              <a:defRPr/>
            </a:pPr>
            <a:r>
              <a:rPr lang="en-US" sz="2400" dirty="0" err="1" smtClean="0"/>
              <a:t>Adapun</a:t>
            </a:r>
            <a:r>
              <a:rPr lang="en-US" sz="2400" dirty="0" smtClean="0"/>
              <a:t> </a:t>
            </a:r>
            <a:r>
              <a:rPr lang="en-US" sz="2400" b="1" dirty="0" err="1" smtClean="0"/>
              <a:t>modifikasinya</a:t>
            </a:r>
            <a:r>
              <a:rPr lang="en-US" sz="2400" dirty="0" smtClean="0"/>
              <a:t> </a:t>
            </a:r>
            <a:r>
              <a:rPr lang="en-US" sz="2400" dirty="0" err="1" smtClean="0"/>
              <a:t>dapat</a:t>
            </a:r>
            <a:r>
              <a:rPr lang="en-US" sz="2400" dirty="0" smtClean="0"/>
              <a:t> </a:t>
            </a:r>
            <a:r>
              <a:rPr lang="en-US" sz="2400" dirty="0" err="1" smtClean="0"/>
              <a:t>dengan</a:t>
            </a:r>
            <a:r>
              <a:rPr lang="en-US" sz="2400" dirty="0" smtClean="0"/>
              <a:t> </a:t>
            </a:r>
            <a:r>
              <a:rPr lang="en-US" sz="2400" dirty="0" err="1" smtClean="0"/>
              <a:t>cara</a:t>
            </a:r>
            <a:r>
              <a:rPr lang="en-US" sz="2400" dirty="0" smtClean="0"/>
              <a:t>: </a:t>
            </a:r>
          </a:p>
          <a:p>
            <a:pPr marL="457200" indent="-457200" algn="just" eaLnBrk="1" fontAlgn="auto" hangingPunct="1">
              <a:spcBef>
                <a:spcPts val="580"/>
              </a:spcBef>
              <a:spcAft>
                <a:spcPts val="0"/>
              </a:spcAft>
              <a:buFont typeface="Arial" pitchFamily="34" charset="0"/>
              <a:buAutoNum type="alphaLcPeriod"/>
              <a:defRPr/>
            </a:pPr>
            <a:r>
              <a:rPr lang="en-US" sz="2400" b="1" dirty="0" err="1" smtClean="0"/>
              <a:t>Pemekaran</a:t>
            </a:r>
            <a:r>
              <a:rPr lang="en-US" sz="2400" b="1" dirty="0" smtClean="0"/>
              <a:t> </a:t>
            </a:r>
            <a:r>
              <a:rPr lang="en-US" sz="2400" b="1" dirty="0" err="1" smtClean="0"/>
              <a:t>pekerjaan</a:t>
            </a:r>
            <a:r>
              <a:rPr lang="en-US" sz="2400" b="1" dirty="0" smtClean="0"/>
              <a:t> </a:t>
            </a:r>
            <a:r>
              <a:rPr lang="id-ID" sz="2400" dirty="0" smtClean="0"/>
              <a:t> </a:t>
            </a:r>
            <a:r>
              <a:rPr lang="en-US" sz="2400" dirty="0" err="1" smtClean="0"/>
              <a:t>yaitu</a:t>
            </a:r>
            <a:r>
              <a:rPr lang="en-US" sz="2400" dirty="0" smtClean="0"/>
              <a:t> </a:t>
            </a:r>
            <a:r>
              <a:rPr lang="en-US" sz="2400" dirty="0" err="1" smtClean="0"/>
              <a:t>pengelompokan</a:t>
            </a:r>
            <a:r>
              <a:rPr lang="en-US" sz="2400" dirty="0" smtClean="0"/>
              <a:t> </a:t>
            </a:r>
            <a:r>
              <a:rPr lang="en-US" sz="2400" dirty="0" err="1" smtClean="0"/>
              <a:t>beragam</a:t>
            </a:r>
            <a:r>
              <a:rPr lang="en-US" sz="2400" dirty="0" smtClean="0"/>
              <a:t> </a:t>
            </a:r>
            <a:r>
              <a:rPr lang="en-US" sz="2400" dirty="0" err="1" smtClean="0"/>
              <a:t>tugas</a:t>
            </a:r>
            <a:r>
              <a:rPr lang="en-US" sz="2400" dirty="0" smtClean="0"/>
              <a:t> yang </a:t>
            </a:r>
            <a:r>
              <a:rPr lang="en-US" sz="2400" dirty="0" err="1" smtClean="0"/>
              <a:t>memiliki</a:t>
            </a:r>
            <a:r>
              <a:rPr lang="en-US" sz="2400" dirty="0" smtClean="0"/>
              <a:t> </a:t>
            </a:r>
            <a:r>
              <a:rPr lang="en-US" sz="2400" dirty="0" err="1" smtClean="0"/>
              <a:t>tingkat</a:t>
            </a:r>
            <a:r>
              <a:rPr lang="en-US" sz="2400" dirty="0" smtClean="0"/>
              <a:t> </a:t>
            </a:r>
            <a:r>
              <a:rPr lang="en-US" sz="2400" dirty="0" err="1" smtClean="0"/>
              <a:t>keahlian</a:t>
            </a:r>
            <a:r>
              <a:rPr lang="en-US" sz="2400" dirty="0" smtClean="0"/>
              <a:t> yang </a:t>
            </a:r>
            <a:r>
              <a:rPr lang="en-US" sz="2400" dirty="0" err="1" smtClean="0"/>
              <a:t>hampir</a:t>
            </a:r>
            <a:r>
              <a:rPr lang="en-US" sz="2400" dirty="0" smtClean="0"/>
              <a:t> </a:t>
            </a:r>
            <a:r>
              <a:rPr lang="en-US" sz="2400" dirty="0" err="1" smtClean="0"/>
              <a:t>sama</a:t>
            </a:r>
            <a:r>
              <a:rPr lang="en-US" sz="2400" dirty="0" smtClean="0"/>
              <a:t>, </a:t>
            </a:r>
            <a:r>
              <a:rPr lang="en-US" sz="2400" dirty="0" err="1" smtClean="0"/>
              <a:t>merupakan</a:t>
            </a:r>
            <a:r>
              <a:rPr lang="en-US" sz="2400" dirty="0" smtClean="0"/>
              <a:t> </a:t>
            </a:r>
            <a:r>
              <a:rPr lang="en-US" sz="2400" dirty="0" err="1" smtClean="0"/>
              <a:t>pemekaran</a:t>
            </a:r>
            <a:r>
              <a:rPr lang="en-US" sz="2400" dirty="0" smtClean="0"/>
              <a:t> </a:t>
            </a:r>
            <a:r>
              <a:rPr lang="en-US" sz="2400" dirty="0" err="1" smtClean="0"/>
              <a:t>secara</a:t>
            </a:r>
            <a:r>
              <a:rPr lang="en-US" sz="2400" dirty="0" smtClean="0"/>
              <a:t> horizontal. </a:t>
            </a:r>
          </a:p>
          <a:p>
            <a:pPr marL="457200" indent="-457200" algn="just" eaLnBrk="1" fontAlgn="auto" hangingPunct="1">
              <a:spcBef>
                <a:spcPts val="580"/>
              </a:spcBef>
              <a:spcAft>
                <a:spcPts val="0"/>
              </a:spcAft>
              <a:buFont typeface="Arial" pitchFamily="34" charset="0"/>
              <a:buAutoNum type="alphaLcPeriod"/>
              <a:defRPr/>
            </a:pPr>
            <a:r>
              <a:rPr lang="en-US" sz="2400" b="1" dirty="0" err="1" smtClean="0"/>
              <a:t>Rotasi</a:t>
            </a:r>
            <a:r>
              <a:rPr lang="en-US" sz="2400" b="1" dirty="0" smtClean="0"/>
              <a:t> </a:t>
            </a:r>
            <a:r>
              <a:rPr lang="en-US" sz="2400" b="1" dirty="0" err="1" smtClean="0"/>
              <a:t>pekerjaan</a:t>
            </a:r>
            <a:r>
              <a:rPr lang="en-US" sz="2400" b="1" dirty="0" smtClean="0"/>
              <a:t> </a:t>
            </a:r>
            <a:r>
              <a:rPr lang="id-ID" sz="2400" dirty="0" smtClean="0"/>
              <a:t> </a:t>
            </a:r>
            <a:r>
              <a:rPr lang="en-US" sz="2400" dirty="0" err="1" smtClean="0"/>
              <a:t>yaitu</a:t>
            </a:r>
            <a:r>
              <a:rPr lang="en-US" sz="2400" dirty="0" smtClean="0"/>
              <a:t> </a:t>
            </a:r>
            <a:r>
              <a:rPr lang="en-US" sz="2400" dirty="0" err="1" smtClean="0"/>
              <a:t>sebuah</a:t>
            </a:r>
            <a:r>
              <a:rPr lang="en-US" sz="2400" dirty="0" smtClean="0"/>
              <a:t> </a:t>
            </a:r>
            <a:r>
              <a:rPr lang="en-US" sz="2400" dirty="0" err="1" smtClean="0"/>
              <a:t>sistem</a:t>
            </a:r>
            <a:r>
              <a:rPr lang="en-US" sz="2400" dirty="0" smtClean="0"/>
              <a:t> </a:t>
            </a:r>
            <a:r>
              <a:rPr lang="en-US" sz="2400" dirty="0" err="1" smtClean="0"/>
              <a:t>dimana</a:t>
            </a:r>
            <a:r>
              <a:rPr lang="en-US" sz="2400" dirty="0" smtClean="0"/>
              <a:t> </a:t>
            </a:r>
            <a:r>
              <a:rPr lang="en-US" sz="2400" dirty="0" err="1" smtClean="0"/>
              <a:t>seorang</a:t>
            </a:r>
            <a:r>
              <a:rPr lang="en-US" sz="2400" dirty="0" smtClean="0"/>
              <a:t> </a:t>
            </a:r>
            <a:r>
              <a:rPr lang="en-US" sz="2400" dirty="0" err="1" smtClean="0"/>
              <a:t>karyawan</a:t>
            </a:r>
            <a:r>
              <a:rPr lang="en-US" sz="2400" dirty="0" smtClean="0"/>
              <a:t> </a:t>
            </a:r>
            <a:r>
              <a:rPr lang="en-US" sz="2400" dirty="0" err="1" smtClean="0"/>
              <a:t>dipindahkan</a:t>
            </a:r>
            <a:r>
              <a:rPr lang="en-US" sz="2400" dirty="0" smtClean="0"/>
              <a:t> </a:t>
            </a:r>
            <a:r>
              <a:rPr lang="en-US" sz="2400" dirty="0" err="1" smtClean="0"/>
              <a:t>dari</a:t>
            </a:r>
            <a:r>
              <a:rPr lang="en-US" sz="2400" dirty="0" smtClean="0"/>
              <a:t> </a:t>
            </a:r>
            <a:r>
              <a:rPr lang="en-US" sz="2400" dirty="0" err="1" smtClean="0"/>
              <a:t>satu</a:t>
            </a:r>
            <a:r>
              <a:rPr lang="en-US" sz="2400" dirty="0" smtClean="0"/>
              <a:t> </a:t>
            </a:r>
            <a:r>
              <a:rPr lang="en-US" sz="2400" dirty="0" err="1" smtClean="0"/>
              <a:t>pekerjaan</a:t>
            </a:r>
            <a:r>
              <a:rPr lang="en-US" sz="2400" dirty="0" smtClean="0"/>
              <a:t> yang </a:t>
            </a:r>
            <a:r>
              <a:rPr lang="en-US" sz="2400" dirty="0" err="1" smtClean="0"/>
              <a:t>khusus</a:t>
            </a:r>
            <a:r>
              <a:rPr lang="en-US" sz="2400" dirty="0" smtClean="0"/>
              <a:t> </a:t>
            </a:r>
            <a:r>
              <a:rPr lang="en-US" sz="2400" dirty="0" err="1" smtClean="0"/>
              <a:t>ke</a:t>
            </a:r>
            <a:r>
              <a:rPr lang="en-US" sz="2400" dirty="0" smtClean="0"/>
              <a:t> </a:t>
            </a:r>
            <a:r>
              <a:rPr lang="en-US" sz="2400" dirty="0" err="1" smtClean="0"/>
              <a:t>pekerjaan</a:t>
            </a:r>
            <a:r>
              <a:rPr lang="en-US" sz="2400" dirty="0" smtClean="0"/>
              <a:t> </a:t>
            </a:r>
            <a:r>
              <a:rPr lang="en-US" sz="2400" dirty="0" err="1" smtClean="0"/>
              <a:t>khusus</a:t>
            </a:r>
            <a:r>
              <a:rPr lang="en-US" sz="2400" dirty="0" smtClean="0"/>
              <a:t> lain. </a:t>
            </a:r>
          </a:p>
          <a:p>
            <a:pPr marL="457200" indent="-457200" algn="just" eaLnBrk="1" fontAlgn="auto" hangingPunct="1">
              <a:spcBef>
                <a:spcPts val="580"/>
              </a:spcBef>
              <a:spcAft>
                <a:spcPts val="0"/>
              </a:spcAft>
              <a:buFont typeface="Arial" pitchFamily="34" charset="0"/>
              <a:buAutoNum type="alphaLcPeriod"/>
              <a:defRPr/>
            </a:pPr>
            <a:r>
              <a:rPr lang="en-US" sz="2400" b="1" dirty="0" err="1" smtClean="0"/>
              <a:t>Pengayaan</a:t>
            </a:r>
            <a:r>
              <a:rPr lang="en-US" sz="2400" b="1" dirty="0" smtClean="0"/>
              <a:t> </a:t>
            </a:r>
            <a:r>
              <a:rPr lang="en-US" sz="2400" b="1" dirty="0" err="1" smtClean="0"/>
              <a:t>pekerjaan</a:t>
            </a:r>
            <a:r>
              <a:rPr lang="en-US" sz="2400" b="1" dirty="0" smtClean="0"/>
              <a:t> </a:t>
            </a:r>
            <a:r>
              <a:rPr lang="id-ID" sz="2400" dirty="0" smtClean="0"/>
              <a:t> </a:t>
            </a:r>
            <a:r>
              <a:rPr lang="en-US" sz="2400" dirty="0" err="1" smtClean="0"/>
              <a:t>yaitu</a:t>
            </a:r>
            <a:r>
              <a:rPr lang="en-US" sz="2400" dirty="0" smtClean="0"/>
              <a:t> </a:t>
            </a:r>
            <a:r>
              <a:rPr lang="en-US" sz="2400" dirty="0" err="1" smtClean="0"/>
              <a:t>sebuah</a:t>
            </a:r>
            <a:r>
              <a:rPr lang="en-US" sz="2400" dirty="0" smtClean="0"/>
              <a:t> </a:t>
            </a:r>
            <a:r>
              <a:rPr lang="en-US" sz="2400" dirty="0" err="1" smtClean="0"/>
              <a:t>metode</a:t>
            </a:r>
            <a:r>
              <a:rPr lang="en-US" sz="2400" dirty="0" smtClean="0"/>
              <a:t> yang </a:t>
            </a:r>
            <a:r>
              <a:rPr lang="en-US" sz="2400" dirty="0" err="1" smtClean="0"/>
              <a:t>memberikan</a:t>
            </a:r>
            <a:r>
              <a:rPr lang="en-US" sz="2400" dirty="0" smtClean="0"/>
              <a:t> </a:t>
            </a:r>
            <a:r>
              <a:rPr lang="en-US" sz="2400" dirty="0" err="1" smtClean="0"/>
              <a:t>karyawan</a:t>
            </a:r>
            <a:r>
              <a:rPr lang="en-US" sz="2400" dirty="0" smtClean="0"/>
              <a:t> </a:t>
            </a:r>
            <a:r>
              <a:rPr lang="en-US" sz="2400" dirty="0" err="1" smtClean="0"/>
              <a:t>tanggung</a:t>
            </a:r>
            <a:r>
              <a:rPr lang="en-US" sz="2400" dirty="0" smtClean="0"/>
              <a:t> </a:t>
            </a:r>
            <a:r>
              <a:rPr lang="en-US" sz="2400" dirty="0" err="1" smtClean="0"/>
              <a:t>jawab</a:t>
            </a:r>
            <a:r>
              <a:rPr lang="en-US" sz="2400" dirty="0" smtClean="0"/>
              <a:t> yang </a:t>
            </a:r>
            <a:r>
              <a:rPr lang="en-US" sz="2400" dirty="0" err="1" smtClean="0"/>
              <a:t>lebih</a:t>
            </a:r>
            <a:r>
              <a:rPr lang="en-US" sz="2400" dirty="0" smtClean="0"/>
              <a:t> yang </a:t>
            </a:r>
            <a:r>
              <a:rPr lang="en-US" sz="2400" dirty="0" err="1" smtClean="0"/>
              <a:t>meliputi</a:t>
            </a:r>
            <a:r>
              <a:rPr lang="en-US" sz="2400" dirty="0" smtClean="0"/>
              <a:t> </a:t>
            </a:r>
            <a:r>
              <a:rPr lang="en-US" sz="2400" dirty="0" err="1" smtClean="0"/>
              <a:t>perencanaan</a:t>
            </a:r>
            <a:r>
              <a:rPr lang="en-US" sz="2400" dirty="0" smtClean="0"/>
              <a:t> </a:t>
            </a:r>
            <a:r>
              <a:rPr lang="en-US" sz="2400" dirty="0" err="1" smtClean="0"/>
              <a:t>dan</a:t>
            </a:r>
            <a:r>
              <a:rPr lang="en-US" sz="2400" dirty="0" smtClean="0"/>
              <a:t> </a:t>
            </a:r>
            <a:r>
              <a:rPr lang="en-US" sz="2400" dirty="0" err="1" smtClean="0"/>
              <a:t>pengendalian</a:t>
            </a:r>
            <a:r>
              <a:rPr lang="en-US" sz="2400" dirty="0" smtClean="0"/>
              <a:t> yang </a:t>
            </a:r>
            <a:r>
              <a:rPr lang="en-US" sz="2400" dirty="0" err="1" smtClean="0"/>
              <a:t>diperlukan</a:t>
            </a:r>
            <a:r>
              <a:rPr lang="en-US" sz="2400" dirty="0" smtClean="0"/>
              <a:t> </a:t>
            </a:r>
            <a:r>
              <a:rPr lang="en-US" sz="2400" dirty="0" err="1" smtClean="0"/>
              <a:t>untuk</a:t>
            </a:r>
            <a:r>
              <a:rPr lang="en-US" sz="2400" dirty="0" smtClean="0"/>
              <a:t> </a:t>
            </a:r>
            <a:r>
              <a:rPr lang="en-US" sz="2400" dirty="0" err="1" smtClean="0"/>
              <a:t>menyelesaikan</a:t>
            </a:r>
            <a:r>
              <a:rPr lang="en-US" sz="2400" dirty="0" smtClean="0"/>
              <a:t> </a:t>
            </a:r>
            <a:r>
              <a:rPr lang="en-US" sz="2400" dirty="0" err="1" smtClean="0"/>
              <a:t>pekerjaan</a:t>
            </a:r>
            <a:r>
              <a:rPr lang="en-US" sz="2400" dirty="0" smtClean="0"/>
              <a:t>. </a:t>
            </a:r>
          </a:p>
          <a:p>
            <a:pPr marL="457200" indent="-457200" algn="just" eaLnBrk="1" fontAlgn="auto" hangingPunct="1">
              <a:spcBef>
                <a:spcPts val="580"/>
              </a:spcBef>
              <a:spcAft>
                <a:spcPts val="0"/>
              </a:spcAft>
              <a:buFont typeface="Arial" pitchFamily="34" charset="0"/>
              <a:buAutoNum type="alphaLcPeriod"/>
              <a:defRPr/>
            </a:pPr>
            <a:r>
              <a:rPr lang="en-US" sz="2400" b="1" dirty="0" err="1" smtClean="0"/>
              <a:t>Pemberdayaan</a:t>
            </a:r>
            <a:r>
              <a:rPr lang="en-US" sz="2400" b="1" dirty="0" smtClean="0"/>
              <a:t> </a:t>
            </a:r>
            <a:r>
              <a:rPr lang="en-US" sz="2400" b="1" dirty="0" err="1" smtClean="0"/>
              <a:t>karyawan</a:t>
            </a:r>
            <a:r>
              <a:rPr lang="id-ID" sz="2400" b="1" dirty="0"/>
              <a:t> </a:t>
            </a:r>
            <a:r>
              <a:rPr lang="en-US" sz="2400" dirty="0" smtClean="0"/>
              <a:t>yang </a:t>
            </a:r>
            <a:r>
              <a:rPr lang="en-US" sz="2400" dirty="0" err="1" smtClean="0"/>
              <a:t>merupakan</a:t>
            </a:r>
            <a:r>
              <a:rPr lang="en-US" sz="2400" dirty="0" smtClean="0"/>
              <a:t> </a:t>
            </a:r>
            <a:r>
              <a:rPr lang="en-US" sz="2400" dirty="0" err="1" smtClean="0"/>
              <a:t>praktek</a:t>
            </a:r>
            <a:r>
              <a:rPr lang="en-US" sz="2400" dirty="0" smtClean="0"/>
              <a:t> </a:t>
            </a:r>
            <a:r>
              <a:rPr lang="en-US" sz="2400" dirty="0" err="1" smtClean="0"/>
              <a:t>dalam</a:t>
            </a:r>
            <a:r>
              <a:rPr lang="en-US" sz="2400" dirty="0" smtClean="0"/>
              <a:t> </a:t>
            </a:r>
            <a:r>
              <a:rPr lang="en-US" sz="2400" dirty="0" err="1" smtClean="0"/>
              <a:t>memperluas</a:t>
            </a:r>
            <a:r>
              <a:rPr lang="en-US" sz="2400" dirty="0" smtClean="0"/>
              <a:t> </a:t>
            </a:r>
            <a:r>
              <a:rPr lang="en-US" sz="2400" dirty="0" err="1" smtClean="0"/>
              <a:t>pekerjaan</a:t>
            </a:r>
            <a:r>
              <a:rPr lang="en-US" sz="2400" dirty="0" smtClean="0"/>
              <a:t>, </a:t>
            </a:r>
            <a:r>
              <a:rPr lang="en-US" sz="2400" dirty="0" err="1" smtClean="0"/>
              <a:t>sehingga</a:t>
            </a:r>
            <a:r>
              <a:rPr lang="en-US" sz="2400" dirty="0" smtClean="0"/>
              <a:t> </a:t>
            </a:r>
            <a:r>
              <a:rPr lang="en-US" sz="2400" dirty="0" err="1" smtClean="0"/>
              <a:t>karyawan</a:t>
            </a:r>
            <a:r>
              <a:rPr lang="en-US" sz="2400" dirty="0" smtClean="0"/>
              <a:t> </a:t>
            </a:r>
            <a:r>
              <a:rPr lang="en-US" sz="2400" dirty="0" err="1" smtClean="0"/>
              <a:t>menerima</a:t>
            </a:r>
            <a:r>
              <a:rPr lang="en-US" sz="2400" dirty="0" smtClean="0"/>
              <a:t> </a:t>
            </a:r>
            <a:r>
              <a:rPr lang="en-US" sz="2400" dirty="0" err="1" smtClean="0"/>
              <a:t>tanggung</a:t>
            </a:r>
            <a:r>
              <a:rPr lang="en-US" sz="2400" dirty="0" smtClean="0"/>
              <a:t> </a:t>
            </a:r>
            <a:r>
              <a:rPr lang="en-US" sz="2400" dirty="0" err="1" smtClean="0"/>
              <a:t>jawab</a:t>
            </a:r>
            <a:r>
              <a:rPr lang="en-US" sz="2400" dirty="0" smtClean="0"/>
              <a:t> yang </a:t>
            </a:r>
            <a:r>
              <a:rPr lang="en-US" sz="2400" dirty="0" err="1" smtClean="0"/>
              <a:t>lebih</a:t>
            </a:r>
            <a:r>
              <a:rPr lang="en-US" sz="2400" dirty="0" smtClean="0"/>
              <a:t> </a:t>
            </a:r>
            <a:r>
              <a:rPr lang="en-US" sz="2400" dirty="0" err="1" smtClean="0"/>
              <a:t>dan</a:t>
            </a:r>
            <a:r>
              <a:rPr lang="en-US" sz="2400" dirty="0" smtClean="0"/>
              <a:t> </a:t>
            </a:r>
            <a:r>
              <a:rPr lang="en-US" sz="2400" dirty="0" err="1" smtClean="0"/>
              <a:t>otoritas</a:t>
            </a:r>
            <a:r>
              <a:rPr lang="en-US" sz="2400" dirty="0" smtClean="0"/>
              <a:t> </a:t>
            </a:r>
            <a:r>
              <a:rPr lang="en-US" sz="2400" dirty="0" err="1" smtClean="0"/>
              <a:t>berpindah</a:t>
            </a:r>
            <a:r>
              <a:rPr lang="en-US" sz="2400" dirty="0" smtClean="0"/>
              <a:t> </a:t>
            </a:r>
            <a:r>
              <a:rPr lang="en-US" sz="2400" dirty="0" err="1" smtClean="0"/>
              <a:t>pada</a:t>
            </a:r>
            <a:r>
              <a:rPr lang="en-US" sz="2400" dirty="0" smtClean="0"/>
              <a:t> </a:t>
            </a:r>
            <a:r>
              <a:rPr lang="en-US" sz="2400" dirty="0" err="1" smtClean="0"/>
              <a:t>tingkat</a:t>
            </a:r>
            <a:r>
              <a:rPr lang="en-US" sz="2400" dirty="0" smtClean="0"/>
              <a:t> </a:t>
            </a:r>
            <a:r>
              <a:rPr lang="en-US" sz="2400" dirty="0" err="1" smtClean="0"/>
              <a:t>organisasi</a:t>
            </a:r>
            <a:r>
              <a:rPr lang="en-US" sz="2400" dirty="0" smtClean="0"/>
              <a:t> </a:t>
            </a:r>
            <a:r>
              <a:rPr lang="en-US" sz="2400" dirty="0" err="1" smtClean="0"/>
              <a:t>serendah</a:t>
            </a:r>
            <a:r>
              <a:rPr lang="en-US" sz="2400" dirty="0" smtClean="0"/>
              <a:t> </a:t>
            </a:r>
            <a:r>
              <a:rPr lang="en-US" sz="2400" dirty="0" err="1" smtClean="0"/>
              <a:t>mungkin</a:t>
            </a:r>
            <a:r>
              <a:rPr lang="en-US" sz="2400" dirty="0" smtClean="0"/>
              <a:t>. </a:t>
            </a:r>
          </a:p>
          <a:p>
            <a:pPr marL="274320" indent="-274320" eaLnBrk="1" fontAlgn="auto" hangingPunct="1">
              <a:spcBef>
                <a:spcPts val="580"/>
              </a:spcBef>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96C27E8-D9F8-4D98-AF0F-56AE376B5E86}" type="slidenum">
              <a:rPr lang="en-US">
                <a:solidFill>
                  <a:schemeClr val="tx1">
                    <a:tint val="75000"/>
                  </a:schemeClr>
                </a:solidFill>
              </a:rPr>
              <a:pPr>
                <a:defRPr/>
              </a:pPr>
              <a:t>195</a:t>
            </a:fld>
            <a:endParaRPr lang="en-US" dirty="0">
              <a:solidFill>
                <a:schemeClr val="tx1">
                  <a:tint val="75000"/>
                </a:schemeClr>
              </a:solidFill>
            </a:endParaRPr>
          </a:p>
        </p:txBody>
      </p:sp>
      <p:sp>
        <p:nvSpPr>
          <p:cNvPr id="3" name="Content Placeholder 2"/>
          <p:cNvSpPr>
            <a:spLocks noGrp="1"/>
          </p:cNvSpPr>
          <p:nvPr>
            <p:ph sz="quarter" idx="1"/>
          </p:nvPr>
        </p:nvSpPr>
        <p:spPr>
          <a:xfrm>
            <a:off x="228600" y="0"/>
            <a:ext cx="8458200" cy="6858000"/>
          </a:xfrm>
        </p:spPr>
        <p:txBody>
          <a:bodyPr rtlCol="0">
            <a:noAutofit/>
          </a:bodyPr>
          <a:lstStyle/>
          <a:p>
            <a:pPr marL="274320" indent="-274320" algn="just" eaLnBrk="1" fontAlgn="auto" hangingPunct="1">
              <a:spcBef>
                <a:spcPts val="580"/>
              </a:spcBef>
              <a:spcAft>
                <a:spcPts val="0"/>
              </a:spcAft>
              <a:buFont typeface="Arial" pitchFamily="34" charset="0"/>
              <a:buNone/>
              <a:defRPr/>
            </a:pPr>
            <a:r>
              <a:rPr lang="en-US" sz="2000" b="1" dirty="0" smtClean="0">
                <a:latin typeface="Arial" pitchFamily="34" charset="0"/>
                <a:cs typeface="Arial" pitchFamily="34" charset="0"/>
              </a:rPr>
              <a:t>3. </a:t>
            </a:r>
            <a:r>
              <a:rPr lang="en-US" sz="2000" b="1" dirty="0" err="1" smtClean="0">
                <a:latin typeface="Arial" pitchFamily="34" charset="0"/>
                <a:cs typeface="Arial" pitchFamily="34" charset="0"/>
              </a:rPr>
              <a:t>Komponen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Psikologi</a:t>
            </a:r>
            <a:r>
              <a:rPr lang="en-US" sz="2000" b="1" dirty="0" smtClean="0">
                <a:latin typeface="Arial" pitchFamily="34" charset="0"/>
                <a:cs typeface="Arial" pitchFamily="34" charset="0"/>
              </a:rPr>
              <a:t> (Psychological Components) </a:t>
            </a:r>
            <a:endParaRPr lang="en-US" sz="2000" dirty="0" smtClean="0">
              <a:latin typeface="Arial" pitchFamily="34" charset="0"/>
              <a:cs typeface="Arial" pitchFamily="34" charset="0"/>
            </a:endParaRPr>
          </a:p>
          <a:p>
            <a:pPr marL="274320" indent="-274320" algn="just" eaLnBrk="1" fontAlgn="auto" hangingPunct="1">
              <a:spcBef>
                <a:spcPts val="580"/>
              </a:spcBef>
              <a:spcAft>
                <a:spcPts val="0"/>
              </a:spcAft>
              <a:buFont typeface="Arial" pitchFamily="34" charset="0"/>
              <a:buNone/>
              <a:defRPr/>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Suatu</a:t>
            </a:r>
            <a:r>
              <a:rPr lang="en-US" sz="2000" dirty="0" smtClean="0">
                <a:latin typeface="Arial" pitchFamily="34" charset="0"/>
                <a:cs typeface="Arial" pitchFamily="34" charset="0"/>
              </a:rPr>
              <a:t> </a:t>
            </a:r>
            <a:r>
              <a:rPr lang="en-US" sz="2000" b="1" dirty="0" err="1" smtClean="0">
                <a:latin typeface="Arial" pitchFamily="34" charset="0"/>
                <a:cs typeface="Arial" pitchFamily="34" charset="0"/>
              </a:rPr>
              <a:t>strategi</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sumber</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daya</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manusia</a:t>
            </a:r>
            <a:r>
              <a:rPr lang="en-US" sz="2000" b="1" dirty="0" smtClean="0">
                <a:latin typeface="Arial" pitchFamily="34" charset="0"/>
                <a:cs typeface="Arial" pitchFamily="34" charset="0"/>
              </a:rPr>
              <a:t> yang </a:t>
            </a:r>
            <a:r>
              <a:rPr lang="en-US" sz="2000" b="1" dirty="0" err="1" smtClean="0">
                <a:latin typeface="Arial" pitchFamily="34" charset="0"/>
                <a:cs typeface="Arial" pitchFamily="34" charset="0"/>
              </a:rPr>
              <a:t>efektif</a:t>
            </a:r>
            <a:r>
              <a:rPr lang="en-US" sz="2000" b="1" dirty="0" smtClean="0">
                <a:latin typeface="Arial" pitchFamily="34" charset="0"/>
                <a:cs typeface="Arial" pitchFamily="34" charset="0"/>
              </a:rPr>
              <a:t> </a:t>
            </a:r>
            <a:r>
              <a:rPr lang="en-US" sz="2000" dirty="0" err="1" smtClean="0">
                <a:latin typeface="Arial" pitchFamily="34" charset="0"/>
                <a:cs typeface="Arial" pitchFamily="34" charset="0"/>
              </a:rPr>
              <a:t>membutuhkan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pertimbangan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komponen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psikologis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dari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disain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pekerjaan</a:t>
            </a:r>
            <a:r>
              <a:rPr lang="en-US" sz="2000" dirty="0" smtClean="0">
                <a:latin typeface="Arial" pitchFamily="34" charset="0"/>
                <a:cs typeface="Arial" pitchFamily="34" charset="0"/>
              </a:rPr>
              <a:t>. </a:t>
            </a:r>
            <a:endParaRPr lang="en-US" sz="800" dirty="0" smtClean="0"/>
          </a:p>
          <a:p>
            <a:pPr marL="274320" indent="-274320" algn="just" eaLnBrk="1" fontAlgn="auto" hangingPunct="1">
              <a:spcBef>
                <a:spcPts val="580"/>
              </a:spcBef>
              <a:spcAft>
                <a:spcPts val="0"/>
              </a:spcAft>
              <a:buFont typeface="Arial" pitchFamily="34" charset="0"/>
              <a:buNone/>
              <a:defRPr/>
            </a:pPr>
            <a:r>
              <a:rPr lang="en-US" sz="2000" dirty="0" smtClean="0">
                <a:latin typeface="Arial" pitchFamily="34" charset="0"/>
                <a:cs typeface="Arial" pitchFamily="34" charset="0"/>
              </a:rPr>
              <a:t>a. </a:t>
            </a:r>
            <a:r>
              <a:rPr lang="en-US" sz="2000" dirty="0" err="1" smtClean="0">
                <a:latin typeface="Arial" pitchFamily="34" charset="0"/>
                <a:cs typeface="Arial" pitchFamily="34" charset="0"/>
              </a:rPr>
              <a:t>Hasil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dari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penelitian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Hawthrorne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tentang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psikologi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tempat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kerja</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menyimpulkan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bahwa</a:t>
            </a:r>
            <a:r>
              <a:rPr lang="en-US" sz="2000" dirty="0" smtClean="0">
                <a:latin typeface="Arial" pitchFamily="34" charset="0"/>
                <a:cs typeface="Arial" pitchFamily="34" charset="0"/>
              </a:rPr>
              <a:t> </a:t>
            </a:r>
            <a:r>
              <a:rPr lang="en-US" sz="2000" b="1" dirty="0" err="1" smtClean="0">
                <a:latin typeface="Arial" pitchFamily="34" charset="0"/>
                <a:cs typeface="Arial" pitchFamily="34" charset="0"/>
              </a:rPr>
              <a:t>terdapat</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sistem</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sosial</a:t>
            </a:r>
            <a:r>
              <a:rPr lang="en-US" sz="2000" b="1" dirty="0" smtClean="0">
                <a:latin typeface="Arial" pitchFamily="34" charset="0"/>
                <a:cs typeface="Arial" pitchFamily="34" charset="0"/>
              </a:rPr>
              <a:t> yang </a:t>
            </a:r>
            <a:r>
              <a:rPr lang="en-US" sz="2000" b="1" dirty="0" err="1" smtClean="0">
                <a:latin typeface="Arial" pitchFamily="34" charset="0"/>
                <a:cs typeface="Arial" pitchFamily="34" charset="0"/>
              </a:rPr>
              <a:t>dinamis</a:t>
            </a:r>
            <a:r>
              <a:rPr lang="en-US" sz="2000" b="1" dirty="0" smtClean="0">
                <a:latin typeface="Arial" pitchFamily="34" charset="0"/>
                <a:cs typeface="Arial" pitchFamily="34" charset="0"/>
              </a:rPr>
              <a:t> di </a:t>
            </a:r>
            <a:r>
              <a:rPr lang="en-US" sz="2000" b="1" dirty="0" err="1" smtClean="0">
                <a:latin typeface="Arial" pitchFamily="34" charset="0"/>
                <a:cs typeface="Arial" pitchFamily="34" charset="0"/>
              </a:rPr>
              <a:t>tempat</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kerja</a:t>
            </a:r>
            <a:r>
              <a:rPr lang="en-US" sz="2000" b="1" dirty="0" smtClean="0">
                <a:latin typeface="Arial" pitchFamily="34" charset="0"/>
                <a:cs typeface="Arial" pitchFamily="34" charset="0"/>
              </a:rPr>
              <a:t>. </a:t>
            </a:r>
          </a:p>
          <a:p>
            <a:pPr marL="274320" indent="-274320" algn="just" eaLnBrk="1" fontAlgn="auto" hangingPunct="1">
              <a:spcBef>
                <a:spcPts val="580"/>
              </a:spcBef>
              <a:spcAft>
                <a:spcPts val="0"/>
              </a:spcAft>
              <a:buFont typeface="Arial" pitchFamily="34" charset="0"/>
              <a:buNone/>
              <a:defRPr/>
            </a:pPr>
            <a:r>
              <a:rPr lang="en-US" sz="2000" dirty="0" smtClean="0">
                <a:latin typeface="Arial" pitchFamily="34" charset="0"/>
                <a:cs typeface="Arial" pitchFamily="34" charset="0"/>
              </a:rPr>
              <a:t>b. </a:t>
            </a:r>
            <a:r>
              <a:rPr lang="en-US" sz="2000" dirty="0" err="1" smtClean="0">
                <a:latin typeface="Arial" pitchFamily="34" charset="0"/>
                <a:cs typeface="Arial" pitchFamily="34" charset="0"/>
              </a:rPr>
              <a:t>Hasil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penelitian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Hackman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Oldman</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menyimpulkkan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adanya</a:t>
            </a:r>
            <a:r>
              <a:rPr lang="en-US" sz="2000" dirty="0" smtClean="0">
                <a:latin typeface="Arial" pitchFamily="34" charset="0"/>
                <a:cs typeface="Arial" pitchFamily="34" charset="0"/>
              </a:rPr>
              <a:t> lima </a:t>
            </a:r>
            <a:r>
              <a:rPr lang="en-US" sz="2000" b="1" dirty="0" err="1" smtClean="0">
                <a:latin typeface="Arial" pitchFamily="34" charset="0"/>
                <a:cs typeface="Arial" pitchFamily="34" charset="0"/>
              </a:rPr>
              <a:t>karakteristik</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disain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kerja</a:t>
            </a:r>
            <a:r>
              <a:rPr lang="en-US" sz="2000" b="1" dirty="0" smtClean="0">
                <a:latin typeface="Arial" pitchFamily="34" charset="0"/>
                <a:cs typeface="Arial" pitchFamily="34" charset="0"/>
              </a:rPr>
              <a:t> </a:t>
            </a:r>
            <a:r>
              <a:rPr lang="en-US" sz="2000" dirty="0" err="1" smtClean="0">
                <a:latin typeface="Arial" pitchFamily="34" charset="0"/>
                <a:cs typeface="Arial" pitchFamily="34" charset="0"/>
              </a:rPr>
              <a:t>yaitu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meliputi</a:t>
            </a:r>
            <a:r>
              <a:rPr lang="en-US" sz="2000" dirty="0" smtClean="0">
                <a:latin typeface="Arial" pitchFamily="34" charset="0"/>
                <a:cs typeface="Arial" pitchFamily="34" charset="0"/>
              </a:rPr>
              <a:t>: </a:t>
            </a:r>
          </a:p>
          <a:p>
            <a:pPr marL="631825" indent="0" algn="just" eaLnBrk="1" fontAlgn="auto" hangingPunct="1">
              <a:spcBef>
                <a:spcPts val="0"/>
              </a:spcBef>
              <a:spcAft>
                <a:spcPts val="0"/>
              </a:spcAft>
              <a:buFont typeface="Arial" pitchFamily="34" charset="0"/>
              <a:buNone/>
              <a:defRPr/>
            </a:pPr>
            <a:r>
              <a:rPr lang="fi-FI" sz="2000" dirty="0" smtClean="0">
                <a:latin typeface="Arial" pitchFamily="34" charset="0"/>
                <a:cs typeface="Arial" pitchFamily="34" charset="0"/>
              </a:rPr>
              <a:t>- Keragaman keahlian         - Identitas pekerjaan </a:t>
            </a:r>
            <a:endParaRPr lang="en-US" sz="2000" dirty="0" smtClean="0">
              <a:latin typeface="Arial" pitchFamily="34" charset="0"/>
              <a:cs typeface="Arial" pitchFamily="34" charset="0"/>
            </a:endParaRPr>
          </a:p>
          <a:p>
            <a:pPr marL="631825" indent="0" algn="just" eaLnBrk="1" fontAlgn="auto" hangingPunct="1">
              <a:spcBef>
                <a:spcPts val="0"/>
              </a:spcBef>
              <a:spcAft>
                <a:spcPts val="0"/>
              </a:spcAft>
              <a:buFont typeface="Arial" pitchFamily="34" charset="0"/>
              <a:buNone/>
              <a:defRPr/>
            </a:pPr>
            <a:r>
              <a:rPr lang="fi-FI" sz="2000" dirty="0" smtClean="0">
                <a:latin typeface="Arial" pitchFamily="34" charset="0"/>
                <a:cs typeface="Arial" pitchFamily="34" charset="0"/>
              </a:rPr>
              <a:t>- Arti pekerjaan                    </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Otonomi</a:t>
            </a:r>
            <a:r>
              <a:rPr lang="en-US" sz="2000" dirty="0" smtClean="0">
                <a:latin typeface="Arial" pitchFamily="34" charset="0"/>
                <a:cs typeface="Arial" pitchFamily="34" charset="0"/>
              </a:rPr>
              <a:t> </a:t>
            </a:r>
          </a:p>
          <a:p>
            <a:pPr marL="631825" indent="0" algn="just" eaLnBrk="1" fontAlgn="auto" hangingPunct="1">
              <a:spcBef>
                <a:spcPts val="0"/>
              </a:spcBef>
              <a:spcAft>
                <a:spcPts val="0"/>
              </a:spcAft>
              <a:buFont typeface="Arial" pitchFamily="34" charset="0"/>
              <a:buNone/>
              <a:defRPr/>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Umpan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balik</a:t>
            </a:r>
            <a:r>
              <a:rPr lang="en-US" sz="2000" dirty="0" smtClean="0">
                <a:latin typeface="Arial" pitchFamily="34" charset="0"/>
                <a:cs typeface="Arial" pitchFamily="34" charset="0"/>
              </a:rPr>
              <a:t> </a:t>
            </a:r>
          </a:p>
          <a:p>
            <a:pPr marL="274320" indent="-274320" algn="just" eaLnBrk="1" fontAlgn="auto" hangingPunct="1">
              <a:spcBef>
                <a:spcPts val="580"/>
              </a:spcBef>
              <a:spcAft>
                <a:spcPts val="0"/>
              </a:spcAft>
              <a:buFont typeface="Arial" pitchFamily="34" charset="0"/>
              <a:buNone/>
              <a:defRPr/>
            </a:pPr>
            <a:endParaRPr lang="en-US" sz="800" dirty="0" smtClean="0"/>
          </a:p>
          <a:p>
            <a:pPr marL="274320" indent="-274320" algn="just" eaLnBrk="1" fontAlgn="auto" hangingPunct="1">
              <a:spcBef>
                <a:spcPts val="580"/>
              </a:spcBef>
              <a:spcAft>
                <a:spcPts val="0"/>
              </a:spcAft>
              <a:buFont typeface="Arial" pitchFamily="34" charset="0"/>
              <a:buNone/>
              <a:defRPr/>
            </a:pPr>
            <a:r>
              <a:rPr lang="en-US" sz="2000" b="1" dirty="0" smtClean="0">
                <a:latin typeface="Arial" pitchFamily="34" charset="0"/>
                <a:cs typeface="Arial" pitchFamily="34" charset="0"/>
              </a:rPr>
              <a:t>4. Tim yang </a:t>
            </a:r>
            <a:r>
              <a:rPr lang="en-US" sz="2000" b="1" dirty="0" err="1" smtClean="0">
                <a:latin typeface="Arial" pitchFamily="34" charset="0"/>
                <a:cs typeface="Arial" pitchFamily="34" charset="0"/>
              </a:rPr>
              <a:t>mandiri</a:t>
            </a:r>
            <a:r>
              <a:rPr lang="en-US" sz="2000" b="1" dirty="0" smtClean="0">
                <a:latin typeface="Arial" pitchFamily="34" charset="0"/>
                <a:cs typeface="Arial" pitchFamily="34" charset="0"/>
              </a:rPr>
              <a:t> (Self Directed Team) </a:t>
            </a:r>
            <a:endParaRPr lang="en-US" sz="2000" dirty="0" smtClean="0">
              <a:latin typeface="Arial" pitchFamily="34" charset="0"/>
              <a:cs typeface="Arial" pitchFamily="34" charset="0"/>
            </a:endParaRPr>
          </a:p>
          <a:p>
            <a:pPr marL="274320" indent="-274320" algn="just" eaLnBrk="1" fontAlgn="auto" hangingPunct="1">
              <a:spcBef>
                <a:spcPts val="580"/>
              </a:spcBef>
              <a:spcAft>
                <a:spcPts val="0"/>
              </a:spcAft>
              <a:buFont typeface="Arial" pitchFamily="34" charset="0"/>
              <a:buNone/>
              <a:defRPr/>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yaitu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sekelompok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individu</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diberdayakan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bekerja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bersama-sama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untuk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meraih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sebuah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tujuan</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sama</a:t>
            </a:r>
            <a:r>
              <a:rPr lang="en-US" sz="2000" dirty="0" smtClean="0">
                <a:latin typeface="Arial" pitchFamily="34" charset="0"/>
                <a:cs typeface="Arial" pitchFamily="34" charset="0"/>
              </a:rPr>
              <a:t>. Tim </a:t>
            </a:r>
            <a:r>
              <a:rPr lang="en-US" sz="2000" dirty="0" err="1" smtClean="0">
                <a:latin typeface="Arial" pitchFamily="34" charset="0"/>
                <a:cs typeface="Arial" pitchFamily="34" charset="0"/>
              </a:rPr>
              <a:t>semacam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ini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dapat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dikelola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untuk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tujuan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jangka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panjang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atau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jangka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pendek</a:t>
            </a:r>
            <a:r>
              <a:rPr lang="en-US" sz="2000" dirty="0" smtClean="0">
                <a:latin typeface="Arial" pitchFamily="34" charset="0"/>
                <a:cs typeface="Arial" pitchFamily="34" charset="0"/>
              </a:rPr>
              <a:t>. Tim </a:t>
            </a:r>
            <a:r>
              <a:rPr lang="en-US" sz="2000" dirty="0" err="1" smtClean="0">
                <a:latin typeface="Arial" pitchFamily="34" charset="0"/>
                <a:cs typeface="Arial" pitchFamily="34" charset="0"/>
              </a:rPr>
              <a:t>semacam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ini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efektif</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karena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pada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dasarnya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mereka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dapat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menyediakan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pemberdayaan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karyawan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memastikan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adanya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karakteristik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pekerjaan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inti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memuaskan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banyak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kebutuhan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psikologis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anggota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secara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individu</a:t>
            </a:r>
            <a:r>
              <a:rPr lang="en-US" sz="2000" dirty="0"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itle 1"/>
          <p:cNvSpPr>
            <a:spLocks noGrp="1"/>
          </p:cNvSpPr>
          <p:nvPr>
            <p:ph type="title"/>
          </p:nvPr>
        </p:nvSpPr>
        <p:spPr>
          <a:xfrm>
            <a:off x="457200" y="122238"/>
            <a:ext cx="8229600" cy="639762"/>
          </a:xfrm>
        </p:spPr>
        <p:txBody>
          <a:bodyPr/>
          <a:lstStyle/>
          <a:p>
            <a:pPr eaLnBrk="1" hangingPunct="1"/>
            <a:r>
              <a:rPr lang="en-US" sz="2800" b="1" smtClean="0">
                <a:latin typeface="Arial" charset="0"/>
                <a:cs typeface="Arial" charset="0"/>
              </a:rPr>
              <a:t>5. Motivasi dan System Insentif. </a:t>
            </a:r>
            <a:endParaRPr lang="en-US" sz="2800" smtClean="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43F83B97-8409-4693-9019-1F398C46AA6D}" type="slidenum">
              <a:rPr lang="en-US">
                <a:solidFill>
                  <a:schemeClr val="tx1">
                    <a:tint val="75000"/>
                  </a:schemeClr>
                </a:solidFill>
              </a:rPr>
              <a:pPr>
                <a:defRPr/>
              </a:pPr>
              <a:t>196</a:t>
            </a:fld>
            <a:endParaRPr lang="en-US">
              <a:solidFill>
                <a:schemeClr val="tx1">
                  <a:tint val="75000"/>
                </a:schemeClr>
              </a:solidFill>
            </a:endParaRPr>
          </a:p>
        </p:txBody>
      </p:sp>
      <p:sp>
        <p:nvSpPr>
          <p:cNvPr id="3" name="Content Placeholder 2"/>
          <p:cNvSpPr>
            <a:spLocks noGrp="1"/>
          </p:cNvSpPr>
          <p:nvPr>
            <p:ph sz="quarter" idx="1"/>
          </p:nvPr>
        </p:nvSpPr>
        <p:spPr>
          <a:xfrm>
            <a:off x="381000" y="838200"/>
            <a:ext cx="8229600" cy="5715000"/>
          </a:xfrm>
        </p:spPr>
        <p:txBody>
          <a:bodyPr rtlCol="0">
            <a:normAutofit fontScale="62500" lnSpcReduction="20000"/>
          </a:bodyPr>
          <a:lstStyle/>
          <a:p>
            <a:pPr marL="274320" indent="-274320" algn="just" eaLnBrk="1" fontAlgn="auto" hangingPunct="1">
              <a:spcBef>
                <a:spcPts val="580"/>
              </a:spcBef>
              <a:spcAft>
                <a:spcPts val="0"/>
              </a:spcAft>
              <a:buFont typeface="Arial" pitchFamily="34" charset="0"/>
              <a:buNone/>
              <a:defRPr/>
            </a:pPr>
            <a:r>
              <a:rPr lang="en-US" dirty="0" smtClean="0"/>
              <a:t>	</a:t>
            </a:r>
            <a:r>
              <a:rPr lang="id-ID" sz="4200" dirty="0">
                <a:latin typeface="Arial" pitchFamily="34" charset="0"/>
                <a:cs typeface="Arial" pitchFamily="34" charset="0"/>
              </a:rPr>
              <a:t>F</a:t>
            </a:r>
            <a:r>
              <a:rPr lang="en-US" sz="4200" dirty="0" err="1" smtClean="0">
                <a:latin typeface="Arial" pitchFamily="34" charset="0"/>
                <a:cs typeface="Arial" pitchFamily="34" charset="0"/>
              </a:rPr>
              <a:t>aktor</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keuangan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merupakan</a:t>
            </a:r>
            <a:r>
              <a:rPr lang="en-US" sz="4200" dirty="0" smtClean="0">
                <a:latin typeface="Arial" pitchFamily="34" charset="0"/>
                <a:cs typeface="Arial" pitchFamily="34" charset="0"/>
              </a:rPr>
              <a:t> motivator yang </a:t>
            </a:r>
            <a:r>
              <a:rPr lang="en-US" sz="4200" dirty="0" err="1" smtClean="0">
                <a:latin typeface="Arial" pitchFamily="34" charset="0"/>
                <a:cs typeface="Arial" pitchFamily="34" charset="0"/>
              </a:rPr>
              <a:t>cukup</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berarti</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bagi</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karyawan</a:t>
            </a:r>
            <a:r>
              <a:rPr lang="en-US" sz="4200" dirty="0" smtClean="0">
                <a:latin typeface="Arial" pitchFamily="34" charset="0"/>
                <a:cs typeface="Arial" pitchFamily="34" charset="0"/>
              </a:rPr>
              <a:t>. </a:t>
            </a:r>
          </a:p>
          <a:p>
            <a:pPr marL="274320" indent="-274320" algn="just" eaLnBrk="1" fontAlgn="auto" hangingPunct="1">
              <a:spcBef>
                <a:spcPts val="580"/>
              </a:spcBef>
              <a:spcAft>
                <a:spcPts val="0"/>
              </a:spcAft>
              <a:buFont typeface="Arial" pitchFamily="34" charset="0"/>
              <a:buNone/>
              <a:defRPr/>
            </a:pPr>
            <a:endParaRPr lang="en-US" sz="1500" dirty="0" smtClean="0"/>
          </a:p>
          <a:p>
            <a:pPr marL="274320" indent="-274320" algn="just" eaLnBrk="1" fontAlgn="auto" hangingPunct="1">
              <a:spcBef>
                <a:spcPts val="580"/>
              </a:spcBef>
              <a:spcAft>
                <a:spcPts val="0"/>
              </a:spcAft>
              <a:buFont typeface="Arial" pitchFamily="34" charset="0"/>
              <a:buNone/>
              <a:defRPr/>
            </a:pPr>
            <a:r>
              <a:rPr lang="en-US" sz="4200" dirty="0" err="1" smtClean="0">
                <a:latin typeface="Arial" pitchFamily="34" charset="0"/>
                <a:cs typeface="Arial" pitchFamily="34" charset="0"/>
              </a:rPr>
              <a:t>Adapun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bentuk</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penghargaan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keuangan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diantaranya</a:t>
            </a:r>
            <a:r>
              <a:rPr lang="en-US" sz="4200" dirty="0" smtClean="0">
                <a:latin typeface="Arial" pitchFamily="34" charset="0"/>
                <a:cs typeface="Arial" pitchFamily="34" charset="0"/>
              </a:rPr>
              <a:t>: </a:t>
            </a:r>
          </a:p>
          <a:p>
            <a:pPr marL="274320" indent="-274320" algn="just" eaLnBrk="1" fontAlgn="auto" hangingPunct="1">
              <a:spcBef>
                <a:spcPts val="580"/>
              </a:spcBef>
              <a:spcAft>
                <a:spcPts val="0"/>
              </a:spcAft>
              <a:buFont typeface="Arial" pitchFamily="34" charset="0"/>
              <a:buNone/>
              <a:defRPr/>
            </a:pPr>
            <a:r>
              <a:rPr lang="en-US" sz="4200" dirty="0" smtClean="0">
                <a:latin typeface="Arial" pitchFamily="34" charset="0"/>
                <a:cs typeface="Arial" pitchFamily="34" charset="0"/>
              </a:rPr>
              <a:t>a. 	Bonus </a:t>
            </a:r>
            <a:r>
              <a:rPr lang="id-ID" sz="4200" dirty="0" smtClean="0">
                <a:latin typeface="Arial" pitchFamily="34" charset="0"/>
                <a:cs typeface="Arial" pitchFamily="34" charset="0"/>
              </a:rPr>
              <a:t> </a:t>
            </a:r>
            <a:r>
              <a:rPr lang="en-US" sz="4200" dirty="0" err="1" smtClean="0">
                <a:latin typeface="Arial" pitchFamily="34" charset="0"/>
                <a:cs typeface="Arial" pitchFamily="34" charset="0"/>
              </a:rPr>
              <a:t>yaitu</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penghargaan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keuangan</a:t>
            </a:r>
            <a:r>
              <a:rPr lang="en-US" sz="4200" dirty="0" smtClean="0">
                <a:latin typeface="Arial" pitchFamily="34" charset="0"/>
                <a:cs typeface="Arial" pitchFamily="34" charset="0"/>
              </a:rPr>
              <a:t> yang </a:t>
            </a:r>
            <a:r>
              <a:rPr lang="en-US" sz="4200" dirty="0" err="1" smtClean="0">
                <a:latin typeface="Arial" pitchFamily="34" charset="0"/>
                <a:cs typeface="Arial" pitchFamily="34" charset="0"/>
              </a:rPr>
              <a:t>biasanya</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berbentuk</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pilihan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tunai</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atau</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kepemilikan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saham</a:t>
            </a:r>
            <a:r>
              <a:rPr lang="en-US" sz="4200" dirty="0" smtClean="0">
                <a:latin typeface="Arial" pitchFamily="34" charset="0"/>
                <a:cs typeface="Arial" pitchFamily="34" charset="0"/>
              </a:rPr>
              <a:t> yang </a:t>
            </a:r>
            <a:r>
              <a:rPr lang="en-US" sz="4200" dirty="0" err="1" smtClean="0">
                <a:latin typeface="Arial" pitchFamily="34" charset="0"/>
                <a:cs typeface="Arial" pitchFamily="34" charset="0"/>
              </a:rPr>
              <a:t>diberikan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pada</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pihak</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manajemen</a:t>
            </a:r>
            <a:r>
              <a:rPr lang="en-US" sz="4200" dirty="0" smtClean="0">
                <a:latin typeface="Arial" pitchFamily="34" charset="0"/>
                <a:cs typeface="Arial" pitchFamily="34" charset="0"/>
              </a:rPr>
              <a:t>. </a:t>
            </a:r>
          </a:p>
          <a:p>
            <a:pPr marL="274320" indent="-274320" algn="just" eaLnBrk="1" fontAlgn="auto" hangingPunct="1">
              <a:spcBef>
                <a:spcPts val="580"/>
              </a:spcBef>
              <a:spcAft>
                <a:spcPts val="0"/>
              </a:spcAft>
              <a:buFont typeface="Arial" pitchFamily="34" charset="0"/>
              <a:buNone/>
              <a:defRPr/>
            </a:pPr>
            <a:r>
              <a:rPr lang="en-US" sz="4200" dirty="0" smtClean="0">
                <a:latin typeface="Arial" pitchFamily="34" charset="0"/>
                <a:cs typeface="Arial" pitchFamily="34" charset="0"/>
              </a:rPr>
              <a:t>b. 	</a:t>
            </a:r>
            <a:r>
              <a:rPr lang="en-US" sz="4200" dirty="0" err="1" smtClean="0">
                <a:latin typeface="Arial" pitchFamily="34" charset="0"/>
                <a:cs typeface="Arial" pitchFamily="34" charset="0"/>
              </a:rPr>
              <a:t>Pembagian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laba</a:t>
            </a:r>
            <a:r>
              <a:rPr lang="en-US" sz="4200" dirty="0" smtClean="0">
                <a:latin typeface="Arial" pitchFamily="34" charset="0"/>
                <a:cs typeface="Arial" pitchFamily="34" charset="0"/>
              </a:rPr>
              <a:t> (Profit sharing) </a:t>
            </a:r>
            <a:r>
              <a:rPr lang="en-US" sz="4200" dirty="0" err="1" smtClean="0">
                <a:latin typeface="Arial" pitchFamily="34" charset="0"/>
                <a:cs typeface="Arial" pitchFamily="34" charset="0"/>
              </a:rPr>
              <a:t>yaitu</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sebuah</a:t>
            </a:r>
            <a:r>
              <a:rPr lang="en-US" sz="4200" dirty="0" smtClean="0">
                <a:latin typeface="Arial" pitchFamily="34" charset="0"/>
                <a:cs typeface="Arial" pitchFamily="34" charset="0"/>
              </a:rPr>
              <a:t> system yang </a:t>
            </a:r>
            <a:r>
              <a:rPr lang="en-US" sz="4200" dirty="0" err="1" smtClean="0">
                <a:latin typeface="Arial" pitchFamily="34" charset="0"/>
                <a:cs typeface="Arial" pitchFamily="34" charset="0"/>
              </a:rPr>
              <a:t>memberikan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sebagian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laba</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perusahaan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untuk</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dibagikan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pada</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karyawan</a:t>
            </a:r>
            <a:r>
              <a:rPr lang="en-US" sz="4200" dirty="0" smtClean="0">
                <a:latin typeface="Arial" pitchFamily="34" charset="0"/>
                <a:cs typeface="Arial" pitchFamily="34" charset="0"/>
              </a:rPr>
              <a:t>. </a:t>
            </a:r>
          </a:p>
          <a:p>
            <a:pPr marL="274320" indent="-274320" algn="just" eaLnBrk="1" fontAlgn="auto" hangingPunct="1">
              <a:spcBef>
                <a:spcPts val="580"/>
              </a:spcBef>
              <a:spcAft>
                <a:spcPts val="0"/>
              </a:spcAft>
              <a:buFont typeface="Arial" pitchFamily="34" charset="0"/>
              <a:buNone/>
              <a:defRPr/>
            </a:pPr>
            <a:r>
              <a:rPr lang="en-US" sz="4200" dirty="0" smtClean="0">
                <a:latin typeface="Arial" pitchFamily="34" charset="0"/>
                <a:cs typeface="Arial" pitchFamily="34" charset="0"/>
              </a:rPr>
              <a:t>c. 	</a:t>
            </a:r>
            <a:r>
              <a:rPr lang="en-US" sz="4200" dirty="0" err="1" smtClean="0">
                <a:latin typeface="Arial" pitchFamily="34" charset="0"/>
                <a:cs typeface="Arial" pitchFamily="34" charset="0"/>
              </a:rPr>
              <a:t>Pembagian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keuntungan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yaitu</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sebuah</a:t>
            </a:r>
            <a:r>
              <a:rPr lang="en-US" sz="4200" dirty="0" smtClean="0">
                <a:latin typeface="Arial" pitchFamily="34" charset="0"/>
                <a:cs typeface="Arial" pitchFamily="34" charset="0"/>
              </a:rPr>
              <a:t> system </a:t>
            </a:r>
            <a:r>
              <a:rPr lang="en-US" sz="4200" dirty="0" err="1" smtClean="0">
                <a:latin typeface="Arial" pitchFamily="34" charset="0"/>
                <a:cs typeface="Arial" pitchFamily="34" charset="0"/>
              </a:rPr>
              <a:t>penghargaan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bagi</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karyawan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akan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perbaikan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kinerja</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organisasi</a:t>
            </a:r>
            <a:r>
              <a:rPr lang="en-US" sz="4200" dirty="0"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62AB8F3-836E-460B-B5F3-8959223DCFA0}" type="slidenum">
              <a:rPr lang="en-US">
                <a:solidFill>
                  <a:schemeClr val="tx1">
                    <a:tint val="75000"/>
                  </a:schemeClr>
                </a:solidFill>
              </a:rPr>
              <a:pPr>
                <a:defRPr/>
              </a:pPr>
              <a:t>197</a:t>
            </a:fld>
            <a:endParaRPr lang="en-US">
              <a:solidFill>
                <a:schemeClr val="tx1">
                  <a:tint val="75000"/>
                </a:schemeClr>
              </a:solidFill>
            </a:endParaRPr>
          </a:p>
        </p:txBody>
      </p:sp>
      <p:sp>
        <p:nvSpPr>
          <p:cNvPr id="3" name="Rectangle 2"/>
          <p:cNvSpPr/>
          <p:nvPr/>
        </p:nvSpPr>
        <p:spPr>
          <a:xfrm>
            <a:off x="457200" y="1243013"/>
            <a:ext cx="8382000" cy="3046412"/>
          </a:xfrm>
          <a:prstGeom prst="rect">
            <a:avLst/>
          </a:prstGeom>
        </p:spPr>
        <p:txBody>
          <a:bodyPr>
            <a:spAutoFit/>
          </a:bodyPr>
          <a:lstStyle/>
          <a:p>
            <a:pPr marL="457200" indent="-457200" algn="just" fontAlgn="auto">
              <a:spcAft>
                <a:spcPts val="0"/>
              </a:spcAft>
              <a:buFont typeface="Arial" pitchFamily="34" charset="0"/>
              <a:buNone/>
              <a:defRPr/>
            </a:pPr>
            <a:r>
              <a:rPr lang="en-US" sz="2400" dirty="0">
                <a:latin typeface="Arial" pitchFamily="34" charset="0"/>
                <a:cs typeface="Arial" pitchFamily="34" charset="0"/>
              </a:rPr>
              <a:t>d. </a:t>
            </a:r>
            <a:r>
              <a:rPr lang="en-US" sz="2400" dirty="0" err="1">
                <a:latin typeface="Arial" pitchFamily="34" charset="0"/>
                <a:cs typeface="Arial" pitchFamily="34" charset="0"/>
              </a:rPr>
              <a:t>Sistem</a:t>
            </a:r>
            <a:r>
              <a:rPr lang="en-US" sz="2400" dirty="0">
                <a:latin typeface="Arial" pitchFamily="34" charset="0"/>
                <a:cs typeface="Arial" pitchFamily="34" charset="0"/>
              </a:rPr>
              <a:t> </a:t>
            </a:r>
            <a:r>
              <a:rPr lang="en-US" sz="2400" dirty="0" err="1">
                <a:latin typeface="Arial" pitchFamily="34" charset="0"/>
                <a:cs typeface="Arial" pitchFamily="34" charset="0"/>
              </a:rPr>
              <a:t>insentif</a:t>
            </a:r>
            <a:r>
              <a:rPr lang="en-US" sz="2400" dirty="0">
                <a:latin typeface="Arial" pitchFamily="34" charset="0"/>
                <a:cs typeface="Arial" pitchFamily="34" charset="0"/>
              </a:rPr>
              <a:t> (</a:t>
            </a:r>
            <a:r>
              <a:rPr lang="en-US" sz="2400" dirty="0" err="1">
                <a:latin typeface="Arial" pitchFamily="34" charset="0"/>
                <a:cs typeface="Arial" pitchFamily="34" charset="0"/>
              </a:rPr>
              <a:t>Insentive</a:t>
            </a:r>
            <a:r>
              <a:rPr lang="en-US" sz="2400" dirty="0">
                <a:latin typeface="Arial" pitchFamily="34" charset="0"/>
                <a:cs typeface="Arial" pitchFamily="34" charset="0"/>
              </a:rPr>
              <a:t> system) </a:t>
            </a:r>
            <a:r>
              <a:rPr lang="en-US" sz="2400" dirty="0" err="1">
                <a:latin typeface="Arial" pitchFamily="34" charset="0"/>
                <a:cs typeface="Arial" pitchFamily="34" charset="0"/>
              </a:rPr>
              <a:t>yaitu</a:t>
            </a:r>
            <a:r>
              <a:rPr lang="en-US" sz="2400" dirty="0">
                <a:latin typeface="Arial" pitchFamily="34" charset="0"/>
                <a:cs typeface="Arial" pitchFamily="34" charset="0"/>
              </a:rPr>
              <a:t> </a:t>
            </a:r>
            <a:r>
              <a:rPr lang="en-US" sz="2400" dirty="0" err="1">
                <a:latin typeface="Arial" pitchFamily="34" charset="0"/>
                <a:cs typeface="Arial" pitchFamily="34" charset="0"/>
              </a:rPr>
              <a:t>sebuah</a:t>
            </a:r>
            <a:r>
              <a:rPr lang="en-US" sz="2400" dirty="0">
                <a:latin typeface="Arial" pitchFamily="34" charset="0"/>
                <a:cs typeface="Arial" pitchFamily="34" charset="0"/>
              </a:rPr>
              <a:t> system </a:t>
            </a:r>
            <a:r>
              <a:rPr lang="en-US" sz="2400" dirty="0" err="1">
                <a:latin typeface="Arial" pitchFamily="34" charset="0"/>
                <a:cs typeface="Arial" pitchFamily="34" charset="0"/>
              </a:rPr>
              <a:t>penghargaan</a:t>
            </a:r>
            <a:r>
              <a:rPr lang="en-US" sz="2400" dirty="0">
                <a:latin typeface="Arial" pitchFamily="34" charset="0"/>
                <a:cs typeface="Arial" pitchFamily="34" charset="0"/>
              </a:rPr>
              <a:t> </a:t>
            </a:r>
            <a:r>
              <a:rPr lang="en-US" sz="2400" dirty="0" err="1">
                <a:latin typeface="Arial" pitchFamily="34" charset="0"/>
                <a:cs typeface="Arial" pitchFamily="34" charset="0"/>
              </a:rPr>
              <a:t>karyawan</a:t>
            </a:r>
            <a:r>
              <a:rPr lang="en-US" sz="2400" dirty="0">
                <a:latin typeface="Arial" pitchFamily="34" charset="0"/>
                <a:cs typeface="Arial" pitchFamily="34" charset="0"/>
              </a:rPr>
              <a:t> yang </a:t>
            </a:r>
            <a:r>
              <a:rPr lang="en-US" sz="2400" dirty="0" err="1">
                <a:latin typeface="Arial" pitchFamily="34" charset="0"/>
                <a:cs typeface="Arial" pitchFamily="34" charset="0"/>
              </a:rPr>
              <a:t>didasarkan</a:t>
            </a:r>
            <a:r>
              <a:rPr lang="en-US" sz="2400" dirty="0">
                <a:latin typeface="Arial" pitchFamily="34" charset="0"/>
                <a:cs typeface="Arial" pitchFamily="34" charset="0"/>
              </a:rPr>
              <a:t> </a:t>
            </a:r>
            <a:r>
              <a:rPr lang="en-US" sz="2400" dirty="0" err="1">
                <a:latin typeface="Arial" pitchFamily="34" charset="0"/>
                <a:cs typeface="Arial" pitchFamily="34" charset="0"/>
              </a:rPr>
              <a:t>pada</a:t>
            </a:r>
            <a:r>
              <a:rPr lang="en-US" sz="2400" dirty="0">
                <a:latin typeface="Arial" pitchFamily="34" charset="0"/>
                <a:cs typeface="Arial" pitchFamily="34" charset="0"/>
              </a:rPr>
              <a:t> </a:t>
            </a:r>
            <a:r>
              <a:rPr lang="en-US" sz="2400" dirty="0" err="1">
                <a:latin typeface="Arial" pitchFamily="34" charset="0"/>
                <a:cs typeface="Arial" pitchFamily="34" charset="0"/>
              </a:rPr>
              <a:t>produktifitas</a:t>
            </a:r>
            <a:r>
              <a:rPr lang="en-US" sz="2400" dirty="0">
                <a:latin typeface="Arial" pitchFamily="34" charset="0"/>
                <a:cs typeface="Arial" pitchFamily="34" charset="0"/>
              </a:rPr>
              <a:t> </a:t>
            </a:r>
            <a:r>
              <a:rPr lang="en-US" sz="2400" dirty="0" err="1">
                <a:latin typeface="Arial" pitchFamily="34" charset="0"/>
                <a:cs typeface="Arial" pitchFamily="34" charset="0"/>
              </a:rPr>
              <a:t>perorangan</a:t>
            </a:r>
            <a:r>
              <a:rPr lang="en-US" sz="2400" dirty="0">
                <a:latin typeface="Arial" pitchFamily="34" charset="0"/>
                <a:cs typeface="Arial" pitchFamily="34" charset="0"/>
              </a:rPr>
              <a:t> </a:t>
            </a:r>
            <a:r>
              <a:rPr lang="en-US" sz="2400" dirty="0" err="1">
                <a:latin typeface="Arial" pitchFamily="34" charset="0"/>
                <a:cs typeface="Arial" pitchFamily="34" charset="0"/>
              </a:rPr>
              <a:t>atau</a:t>
            </a:r>
            <a:r>
              <a:rPr lang="en-US" sz="2400" dirty="0">
                <a:latin typeface="Arial" pitchFamily="34" charset="0"/>
                <a:cs typeface="Arial" pitchFamily="34" charset="0"/>
              </a:rPr>
              <a:t> </a:t>
            </a:r>
            <a:r>
              <a:rPr lang="en-US" sz="2400" dirty="0" err="1">
                <a:latin typeface="Arial" pitchFamily="34" charset="0"/>
                <a:cs typeface="Arial" pitchFamily="34" charset="0"/>
              </a:rPr>
              <a:t>kelompok</a:t>
            </a:r>
            <a:r>
              <a:rPr lang="en-US" sz="2400" dirty="0">
                <a:latin typeface="Arial" pitchFamily="34" charset="0"/>
                <a:cs typeface="Arial" pitchFamily="34" charset="0"/>
              </a:rPr>
              <a:t>. </a:t>
            </a:r>
          </a:p>
          <a:p>
            <a:pPr marL="457200" indent="-457200" algn="just" fontAlgn="auto">
              <a:spcAft>
                <a:spcPts val="0"/>
              </a:spcAft>
              <a:buFont typeface="Arial" pitchFamily="34" charset="0"/>
              <a:buNone/>
              <a:defRPr/>
            </a:pPr>
            <a:r>
              <a:rPr lang="en-US" sz="2400" dirty="0">
                <a:latin typeface="Arial" pitchFamily="34" charset="0"/>
                <a:cs typeface="Arial" pitchFamily="34" charset="0"/>
              </a:rPr>
              <a:t>e. 	</a:t>
            </a:r>
            <a:r>
              <a:rPr lang="en-US" sz="2400" dirty="0" err="1">
                <a:latin typeface="Arial" pitchFamily="34" charset="0"/>
                <a:cs typeface="Arial" pitchFamily="34" charset="0"/>
              </a:rPr>
              <a:t>Sistem</a:t>
            </a:r>
            <a:r>
              <a:rPr lang="en-US" sz="2400" dirty="0">
                <a:latin typeface="Arial" pitchFamily="34" charset="0"/>
                <a:cs typeface="Arial" pitchFamily="34" charset="0"/>
              </a:rPr>
              <a:t> </a:t>
            </a:r>
            <a:r>
              <a:rPr lang="en-US" sz="2400" dirty="0" err="1">
                <a:latin typeface="Arial" pitchFamily="34" charset="0"/>
                <a:cs typeface="Arial" pitchFamily="34" charset="0"/>
              </a:rPr>
              <a:t>pembayaran</a:t>
            </a:r>
            <a:r>
              <a:rPr lang="en-US" sz="2400" dirty="0">
                <a:latin typeface="Arial" pitchFamily="34" charset="0"/>
                <a:cs typeface="Arial" pitchFamily="34" charset="0"/>
              </a:rPr>
              <a:t> </a:t>
            </a:r>
            <a:r>
              <a:rPr lang="en-US" sz="2400" dirty="0" err="1">
                <a:latin typeface="Arial" pitchFamily="34" charset="0"/>
                <a:cs typeface="Arial" pitchFamily="34" charset="0"/>
              </a:rPr>
              <a:t>berdasarkan</a:t>
            </a:r>
            <a:r>
              <a:rPr lang="en-US" sz="2400" dirty="0">
                <a:latin typeface="Arial" pitchFamily="34" charset="0"/>
                <a:cs typeface="Arial" pitchFamily="34" charset="0"/>
              </a:rPr>
              <a:t> </a:t>
            </a:r>
            <a:r>
              <a:rPr lang="en-US" sz="2400" dirty="0" err="1">
                <a:latin typeface="Arial" pitchFamily="34" charset="0"/>
                <a:cs typeface="Arial" pitchFamily="34" charset="0"/>
              </a:rPr>
              <a:t>pengetahuan</a:t>
            </a:r>
            <a:r>
              <a:rPr lang="en-US" sz="2400" dirty="0">
                <a:latin typeface="Arial" pitchFamily="34" charset="0"/>
                <a:cs typeface="Arial" pitchFamily="34" charset="0"/>
              </a:rPr>
              <a:t> (knowledge-based pay systems) </a:t>
            </a:r>
            <a:r>
              <a:rPr lang="en-US" sz="2400" dirty="0" err="1">
                <a:latin typeface="Arial" pitchFamily="34" charset="0"/>
                <a:cs typeface="Arial" pitchFamily="34" charset="0"/>
              </a:rPr>
              <a:t>yaitu</a:t>
            </a:r>
            <a:r>
              <a:rPr lang="en-US" sz="2400" dirty="0">
                <a:latin typeface="Arial" pitchFamily="34" charset="0"/>
                <a:cs typeface="Arial" pitchFamily="34" charset="0"/>
              </a:rPr>
              <a:t> </a:t>
            </a:r>
            <a:r>
              <a:rPr lang="en-US" sz="2400" dirty="0" err="1">
                <a:latin typeface="Arial" pitchFamily="34" charset="0"/>
                <a:cs typeface="Arial" pitchFamily="34" charset="0"/>
              </a:rPr>
              <a:t>sebagian</a:t>
            </a:r>
            <a:r>
              <a:rPr lang="en-US" sz="2400" dirty="0">
                <a:latin typeface="Arial" pitchFamily="34" charset="0"/>
                <a:cs typeface="Arial" pitchFamily="34" charset="0"/>
              </a:rPr>
              <a:t> </a:t>
            </a:r>
            <a:r>
              <a:rPr lang="en-US" sz="2400" dirty="0" err="1">
                <a:latin typeface="Arial" pitchFamily="34" charset="0"/>
                <a:cs typeface="Arial" pitchFamily="34" charset="0"/>
              </a:rPr>
              <a:t>pembayaran</a:t>
            </a:r>
            <a:r>
              <a:rPr lang="en-US" sz="2400" dirty="0">
                <a:latin typeface="Arial" pitchFamily="34" charset="0"/>
                <a:cs typeface="Arial" pitchFamily="34" charset="0"/>
              </a:rPr>
              <a:t> </a:t>
            </a:r>
            <a:r>
              <a:rPr lang="en-US" sz="2400" dirty="0" err="1">
                <a:latin typeface="Arial" pitchFamily="34" charset="0"/>
                <a:cs typeface="Arial" pitchFamily="34" charset="0"/>
              </a:rPr>
              <a:t>bergantung</a:t>
            </a:r>
            <a:r>
              <a:rPr lang="en-US" sz="2400" dirty="0">
                <a:latin typeface="Arial" pitchFamily="34" charset="0"/>
                <a:cs typeface="Arial" pitchFamily="34" charset="0"/>
              </a:rPr>
              <a:t> </a:t>
            </a:r>
            <a:r>
              <a:rPr lang="en-US" sz="2400" dirty="0" err="1">
                <a:latin typeface="Arial" pitchFamily="34" charset="0"/>
                <a:cs typeface="Arial" pitchFamily="34" charset="0"/>
              </a:rPr>
              <a:t>kepada</a:t>
            </a:r>
            <a:r>
              <a:rPr lang="en-US" sz="2400" dirty="0">
                <a:latin typeface="Arial" pitchFamily="34" charset="0"/>
                <a:cs typeface="Arial" pitchFamily="34" charset="0"/>
              </a:rPr>
              <a:t> </a:t>
            </a:r>
            <a:r>
              <a:rPr lang="en-US" sz="2400" dirty="0" err="1">
                <a:latin typeface="Arial" pitchFamily="34" charset="0"/>
                <a:cs typeface="Arial" pitchFamily="34" charset="0"/>
              </a:rPr>
              <a:t>pengetahuan</a:t>
            </a:r>
            <a:r>
              <a:rPr lang="en-US" sz="2400" dirty="0">
                <a:latin typeface="Arial" pitchFamily="34" charset="0"/>
                <a:cs typeface="Arial" pitchFamily="34" charset="0"/>
              </a:rPr>
              <a:t> yang </a:t>
            </a:r>
            <a:r>
              <a:rPr lang="en-US" sz="2400" dirty="0" err="1">
                <a:latin typeface="Arial" pitchFamily="34" charset="0"/>
                <a:cs typeface="Arial" pitchFamily="34" charset="0"/>
              </a:rPr>
              <a:t>diperlihatkan</a:t>
            </a:r>
            <a:r>
              <a:rPr lang="en-US" sz="2400" dirty="0">
                <a:latin typeface="Arial" pitchFamily="34" charset="0"/>
                <a:cs typeface="Arial" pitchFamily="34" charset="0"/>
              </a:rPr>
              <a:t> </a:t>
            </a:r>
            <a:r>
              <a:rPr lang="en-US" sz="2400" dirty="0" err="1">
                <a:latin typeface="Arial" pitchFamily="34" charset="0"/>
                <a:cs typeface="Arial" pitchFamily="34" charset="0"/>
              </a:rPr>
              <a:t>atau</a:t>
            </a:r>
            <a:r>
              <a:rPr lang="en-US" sz="2400" dirty="0">
                <a:latin typeface="Arial" pitchFamily="34" charset="0"/>
                <a:cs typeface="Arial" pitchFamily="34" charset="0"/>
              </a:rPr>
              <a:t> </a:t>
            </a:r>
            <a:r>
              <a:rPr lang="en-US" sz="2400" dirty="0" err="1">
                <a:latin typeface="Arial" pitchFamily="34" charset="0"/>
                <a:cs typeface="Arial" pitchFamily="34" charset="0"/>
              </a:rPr>
              <a:t>ketrampilan</a:t>
            </a:r>
            <a:r>
              <a:rPr lang="en-US" sz="2400" dirty="0">
                <a:latin typeface="Arial" pitchFamily="34" charset="0"/>
                <a:cs typeface="Arial" pitchFamily="34" charset="0"/>
              </a:rPr>
              <a:t> yang </a:t>
            </a:r>
            <a:r>
              <a:rPr lang="en-US" sz="2400" dirty="0" err="1">
                <a:latin typeface="Arial" pitchFamily="34" charset="0"/>
                <a:cs typeface="Arial" pitchFamily="34" charset="0"/>
              </a:rPr>
              <a:t>dimiliki</a:t>
            </a:r>
            <a:r>
              <a:rPr lang="en-US" sz="2400" dirty="0">
                <a:latin typeface="Arial" pitchFamily="34" charset="0"/>
                <a:cs typeface="Arial" pitchFamily="34" charset="0"/>
              </a:rPr>
              <a:t> </a:t>
            </a:r>
            <a:r>
              <a:rPr lang="en-US" sz="2400" dirty="0" err="1">
                <a:latin typeface="Arial" pitchFamily="34" charset="0"/>
                <a:cs typeface="Arial" pitchFamily="34" charset="0"/>
              </a:rPr>
              <a:t>karyawan</a:t>
            </a:r>
            <a:r>
              <a:rPr lang="en-US" sz="2400" dirty="0">
                <a:latin typeface="Arial" pitchFamily="34" charset="0"/>
                <a:cs typeface="Arial" pitchFamily="34" charset="0"/>
              </a:rPr>
              <a:t>. </a:t>
            </a:r>
          </a:p>
          <a:p>
            <a:pPr algn="just" fontAlgn="auto">
              <a:spcAft>
                <a:spcPts val="0"/>
              </a:spcAft>
              <a:buFont typeface="Arial" pitchFamily="34" charset="0"/>
              <a:buNone/>
              <a:defRPr/>
            </a:pPr>
            <a:endParaRPr lang="en-US" sz="2400" dirty="0"/>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122F109-11BF-4040-8617-370C1658D503}" type="slidenum">
              <a:rPr lang="en-US">
                <a:solidFill>
                  <a:schemeClr val="tx1">
                    <a:tint val="75000"/>
                  </a:schemeClr>
                </a:solidFill>
              </a:rPr>
              <a:pPr>
                <a:defRPr/>
              </a:pPr>
              <a:t>198</a:t>
            </a:fld>
            <a:endParaRPr lang="en-US">
              <a:solidFill>
                <a:schemeClr val="tx1">
                  <a:tint val="75000"/>
                </a:schemeClr>
              </a:solidFill>
            </a:endParaRPr>
          </a:p>
        </p:txBody>
      </p:sp>
      <p:sp>
        <p:nvSpPr>
          <p:cNvPr id="3" name="Content Placeholder 2"/>
          <p:cNvSpPr>
            <a:spLocks noGrp="1"/>
          </p:cNvSpPr>
          <p:nvPr>
            <p:ph sz="quarter" idx="1"/>
          </p:nvPr>
        </p:nvSpPr>
        <p:spPr>
          <a:xfrm>
            <a:off x="457200" y="381000"/>
            <a:ext cx="8229600" cy="6019800"/>
          </a:xfrm>
        </p:spPr>
        <p:txBody>
          <a:bodyPr rtlCol="0">
            <a:normAutofit fontScale="47500" lnSpcReduction="20000"/>
          </a:bodyPr>
          <a:lstStyle/>
          <a:p>
            <a:pPr marL="274320" indent="-274320" eaLnBrk="1" fontAlgn="auto" hangingPunct="1">
              <a:spcBef>
                <a:spcPts val="580"/>
              </a:spcBef>
              <a:spcAft>
                <a:spcPts val="0"/>
              </a:spcAft>
              <a:buFont typeface="Arial" pitchFamily="34" charset="0"/>
              <a:buNone/>
              <a:defRPr/>
            </a:pPr>
            <a:r>
              <a:rPr lang="fi-FI" sz="6400" b="1" dirty="0" smtClean="0"/>
              <a:t>6. Ergonomi dan Analisis Metode Kerja. </a:t>
            </a:r>
            <a:endParaRPr lang="en-US" sz="6400" dirty="0" smtClean="0"/>
          </a:p>
          <a:p>
            <a:pPr marL="274320" indent="-274320" algn="just" eaLnBrk="1" fontAlgn="auto" hangingPunct="1">
              <a:spcBef>
                <a:spcPts val="580"/>
              </a:spcBef>
              <a:spcAft>
                <a:spcPts val="0"/>
              </a:spcAft>
              <a:buFont typeface="Arial" pitchFamily="34" charset="0"/>
              <a:buNone/>
              <a:defRPr/>
            </a:pPr>
            <a:r>
              <a:rPr lang="fi-FI" sz="6400" dirty="0" smtClean="0"/>
              <a:t>	Ergonomi berarti penelitian akan kerja yaitu penelitian terhadap kerja, yang mana pemahaman akan permasalahan ergonomic akan meningkatkan kinerja manusia. Contohnya adalah menentukan tinggi meja tulis yang layak dengan cara mempertimbangkan ukuran individu dan tugas yang akan dikerjakan. </a:t>
            </a:r>
            <a:endParaRPr lang="en-US" sz="6400" dirty="0" smtClean="0"/>
          </a:p>
          <a:p>
            <a:pPr marL="274320" indent="-274320" algn="just" eaLnBrk="1" fontAlgn="auto" hangingPunct="1">
              <a:spcBef>
                <a:spcPts val="580"/>
              </a:spcBef>
              <a:spcAft>
                <a:spcPts val="0"/>
              </a:spcAft>
              <a:buFont typeface="Arial" pitchFamily="34" charset="0"/>
              <a:buNone/>
              <a:defRPr/>
            </a:pPr>
            <a:r>
              <a:rPr lang="fi-FI" sz="6400" dirty="0" smtClean="0"/>
              <a:t>	Analisis Metode kerja adalah mengembangkan prosedur kerja yang aman dan menghasilkan produk bermutu secara efisien. Hal tersebut dapat dilakukan dengan menggunakan: </a:t>
            </a:r>
            <a:endParaRPr lang="en-US" sz="6400" dirty="0" smtClean="0"/>
          </a:p>
          <a:p>
            <a:pPr marL="274320" indent="4763" eaLnBrk="1" fontAlgn="auto" hangingPunct="1">
              <a:spcBef>
                <a:spcPts val="580"/>
              </a:spcBef>
              <a:spcAft>
                <a:spcPts val="0"/>
              </a:spcAft>
              <a:buFont typeface="Arial" pitchFamily="34" charset="0"/>
              <a:buNone/>
              <a:defRPr/>
            </a:pPr>
            <a:r>
              <a:rPr lang="fi-FI" sz="6400" dirty="0" smtClean="0"/>
              <a:t>a. Diagram alir dan diagram proses </a:t>
            </a:r>
            <a:endParaRPr lang="en-US" sz="6400" dirty="0" smtClean="0"/>
          </a:p>
          <a:p>
            <a:pPr marL="274320" indent="4763" eaLnBrk="1" fontAlgn="auto" hangingPunct="1">
              <a:spcBef>
                <a:spcPts val="580"/>
              </a:spcBef>
              <a:spcAft>
                <a:spcPts val="0"/>
              </a:spcAft>
              <a:buFont typeface="Arial" pitchFamily="34" charset="0"/>
              <a:buNone/>
              <a:defRPr/>
            </a:pPr>
            <a:r>
              <a:rPr lang="fi-FI" sz="6400" dirty="0" smtClean="0"/>
              <a:t>b. Diagram aktifitas </a:t>
            </a:r>
            <a:endParaRPr lang="en-US" sz="6400" dirty="0" smtClean="0"/>
          </a:p>
          <a:p>
            <a:pPr marL="274320" indent="4763" eaLnBrk="1" fontAlgn="auto" hangingPunct="1">
              <a:spcBef>
                <a:spcPts val="580"/>
              </a:spcBef>
              <a:spcAft>
                <a:spcPts val="0"/>
              </a:spcAft>
              <a:buFont typeface="Arial" pitchFamily="34" charset="0"/>
              <a:buNone/>
              <a:defRPr/>
            </a:pPr>
            <a:r>
              <a:rPr lang="fi-FI" sz="6400" dirty="0" smtClean="0"/>
              <a:t>c. Diagram gerakan mikro. </a:t>
            </a:r>
            <a:endParaRPr lang="en-US" sz="6400" dirty="0" smtClean="0"/>
          </a:p>
          <a:p>
            <a:pPr marL="274320" indent="-274320" eaLnBrk="1" fontAlgn="auto" hangingPunct="1">
              <a:spcBef>
                <a:spcPts val="580"/>
              </a:spcBef>
              <a:spcAft>
                <a:spcPts val="0"/>
              </a:spcAft>
              <a:buFont typeface="Arial" pitchFamily="34" charset="0"/>
              <a:buNone/>
              <a:defRPr/>
            </a:pPr>
            <a:endParaRPr lang="en-US" dirty="0" smtClean="0"/>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16FD5A4-AFB0-422E-B0EF-E0403DEB10F4}" type="slidenum">
              <a:rPr lang="en-US">
                <a:solidFill>
                  <a:schemeClr val="tx1">
                    <a:tint val="75000"/>
                  </a:schemeClr>
                </a:solidFill>
              </a:rPr>
              <a:pPr>
                <a:defRPr/>
              </a:pPr>
              <a:t>199</a:t>
            </a:fld>
            <a:endParaRPr lang="en-US">
              <a:solidFill>
                <a:schemeClr val="tx1">
                  <a:tint val="75000"/>
                </a:schemeClr>
              </a:solidFill>
            </a:endParaRPr>
          </a:p>
        </p:txBody>
      </p:sp>
      <p:sp>
        <p:nvSpPr>
          <p:cNvPr id="3" name="Rectangle 2"/>
          <p:cNvSpPr/>
          <p:nvPr/>
        </p:nvSpPr>
        <p:spPr>
          <a:xfrm>
            <a:off x="533400" y="990600"/>
            <a:ext cx="8382000" cy="4524375"/>
          </a:xfrm>
          <a:prstGeom prst="rect">
            <a:avLst/>
          </a:prstGeom>
        </p:spPr>
        <p:txBody>
          <a:bodyPr>
            <a:spAutoFit/>
          </a:bodyPr>
          <a:lstStyle/>
          <a:p>
            <a:pPr fontAlgn="auto">
              <a:spcAft>
                <a:spcPts val="0"/>
              </a:spcAft>
              <a:buFont typeface="Arial" pitchFamily="34" charset="0"/>
              <a:buNone/>
              <a:defRPr/>
            </a:pPr>
            <a:r>
              <a:rPr lang="fi-FI" sz="2400" b="1" dirty="0"/>
              <a:t>7. Tempat kerja visual </a:t>
            </a:r>
            <a:endParaRPr lang="en-US" sz="2400" dirty="0"/>
          </a:p>
          <a:p>
            <a:pPr algn="just" fontAlgn="auto">
              <a:spcAft>
                <a:spcPts val="0"/>
              </a:spcAft>
              <a:buFont typeface="Arial" pitchFamily="34" charset="0"/>
              <a:buNone/>
              <a:defRPr/>
            </a:pPr>
            <a:r>
              <a:rPr lang="id-ID" sz="2400" dirty="0"/>
              <a:t>T</a:t>
            </a:r>
            <a:r>
              <a:rPr lang="fi-FI" sz="2400" dirty="0"/>
              <a:t>ehnik komunikasi visual untuk mengkomunikasikan informasi secara cepat bagi semua pihak yang berkepentingan. contohnya: </a:t>
            </a:r>
            <a:endParaRPr lang="en-US" sz="2400" dirty="0"/>
          </a:p>
          <a:p>
            <a:pPr marL="504825" indent="-504825" algn="just" fontAlgn="auto">
              <a:spcAft>
                <a:spcPts val="0"/>
              </a:spcAft>
              <a:buFont typeface="Arial" pitchFamily="34" charset="0"/>
              <a:buNone/>
              <a:defRPr/>
            </a:pPr>
            <a:r>
              <a:rPr lang="fi-FI" sz="2400" dirty="0"/>
              <a:t>a. </a:t>
            </a:r>
            <a:r>
              <a:rPr lang="fi-FI" sz="2400" b="1" dirty="0"/>
              <a:t>Kanban</a:t>
            </a:r>
            <a:r>
              <a:rPr lang="fi-FI" sz="2400" dirty="0"/>
              <a:t> merupakan sebuah tipe tanda visual yang mengindikasikan kebutuhan produksi yang lebih banyak. </a:t>
            </a:r>
            <a:endParaRPr lang="en-US" sz="2400" dirty="0"/>
          </a:p>
          <a:p>
            <a:pPr marL="504825" indent="-504825" algn="just" fontAlgn="auto">
              <a:spcAft>
                <a:spcPts val="0"/>
              </a:spcAft>
              <a:buFont typeface="Arial" pitchFamily="34" charset="0"/>
              <a:buNone/>
              <a:defRPr/>
            </a:pPr>
            <a:r>
              <a:rPr lang="fi-FI" sz="2400" dirty="0"/>
              <a:t>b. </a:t>
            </a:r>
            <a:r>
              <a:rPr lang="fi-FI" sz="2400" b="1" dirty="0"/>
              <a:t>Andon</a:t>
            </a:r>
            <a:r>
              <a:rPr lang="fi-FI" sz="2400" dirty="0"/>
              <a:t> adalah sebuah tanda misalnya lampu yang bertujuan memenaggil orang yang memberi  tanda terdapat suatu masalah. </a:t>
            </a:r>
            <a:endParaRPr lang="id-ID" sz="2400" dirty="0"/>
          </a:p>
          <a:p>
            <a:pPr algn="just" fontAlgn="auto">
              <a:spcAft>
                <a:spcPts val="0"/>
              </a:spcAft>
              <a:buFont typeface="Arial" pitchFamily="34" charset="0"/>
              <a:buNone/>
              <a:defRPr/>
            </a:pPr>
            <a:r>
              <a:rPr lang="fi-FI" sz="2400" dirty="0"/>
              <a:t>Konsep ini membutuhkan pengawasan yang lebih sedikit karena karyawan memahami standar, melihat hasilnya dan mengerti apa yang harus dilakukan. </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30725"/>
          </a:xfrm>
        </p:spPr>
        <p:txBody>
          <a:bodyPr/>
          <a:lstStyle/>
          <a:p>
            <a:pPr eaLnBrk="1" hangingPunct="1">
              <a:buClr>
                <a:srgbClr val="4E3B30"/>
              </a:buClr>
              <a:buFont typeface="Wingdings" pitchFamily="2" charset="2"/>
              <a:buChar char="w"/>
              <a:defRPr/>
            </a:pPr>
            <a:r>
              <a:rPr lang="en-US" sz="2000" b="1" i="1" kern="1200" dirty="0" err="1" smtClean="0">
                <a:solidFill>
                  <a:srgbClr val="A5644E"/>
                </a:solidFill>
                <a:latin typeface="Times New Roman" pitchFamily="18" charset="0"/>
                <a:cs typeface="Arial" charset="0"/>
              </a:rPr>
              <a:t>Kuliah</a:t>
            </a:r>
            <a:r>
              <a:rPr lang="en-US" sz="2000" b="1" i="1" kern="1200" dirty="0" smtClean="0">
                <a:solidFill>
                  <a:srgbClr val="A5644E"/>
                </a:solidFill>
                <a:latin typeface="Times New Roman" pitchFamily="18" charset="0"/>
                <a:cs typeface="Arial" charset="0"/>
              </a:rPr>
              <a:t> </a:t>
            </a:r>
            <a:r>
              <a:rPr lang="en-US" sz="2000" b="1" i="1" kern="1200" dirty="0" err="1" smtClean="0">
                <a:solidFill>
                  <a:srgbClr val="A5644E"/>
                </a:solidFill>
                <a:latin typeface="Times New Roman" pitchFamily="18" charset="0"/>
                <a:cs typeface="Arial" charset="0"/>
              </a:rPr>
              <a:t>Sopan</a:t>
            </a:r>
            <a:r>
              <a:rPr lang="en-US" sz="2000" b="1" i="1" kern="1200" dirty="0" smtClean="0">
                <a:solidFill>
                  <a:srgbClr val="A5644E"/>
                </a:solidFill>
                <a:latin typeface="Times New Roman" pitchFamily="18" charset="0"/>
                <a:cs typeface="Arial" charset="0"/>
              </a:rPr>
              <a:t> : </a:t>
            </a:r>
          </a:p>
          <a:p>
            <a:pPr lvl="1" eaLnBrk="1" hangingPunct="1">
              <a:buClrTx/>
              <a:buSzPct val="95000"/>
              <a:buFontTx/>
              <a:buChar char="–"/>
              <a:defRPr/>
            </a:pPr>
            <a:r>
              <a:rPr lang="en-US" sz="2000" b="1" kern="1200" dirty="0" err="1" smtClean="0">
                <a:solidFill>
                  <a:prstClr val="black"/>
                </a:solidFill>
                <a:latin typeface="Times New Roman" pitchFamily="18" charset="0"/>
                <a:ea typeface="+mn-ea"/>
                <a:cs typeface="Arial" charset="0"/>
              </a:rPr>
              <a:t>Tidak</a:t>
            </a:r>
            <a:r>
              <a:rPr lang="en-US" sz="2000" b="1" kern="1200" dirty="0" smtClean="0">
                <a:solidFill>
                  <a:prstClr val="black"/>
                </a:solidFill>
                <a:latin typeface="Times New Roman" pitchFamily="18" charset="0"/>
                <a:ea typeface="+mn-ea"/>
                <a:cs typeface="Arial" charset="0"/>
              </a:rPr>
              <a:t> </a:t>
            </a:r>
            <a:r>
              <a:rPr lang="en-US" sz="2000" b="1" kern="1200" dirty="0" err="1" smtClean="0">
                <a:solidFill>
                  <a:prstClr val="black"/>
                </a:solidFill>
                <a:latin typeface="Times New Roman" pitchFamily="18" charset="0"/>
                <a:ea typeface="+mn-ea"/>
                <a:cs typeface="Arial" charset="0"/>
              </a:rPr>
              <a:t>bersandal</a:t>
            </a:r>
            <a:r>
              <a:rPr lang="en-US" sz="2000" b="1" kern="1200" dirty="0" smtClean="0">
                <a:solidFill>
                  <a:prstClr val="black"/>
                </a:solidFill>
                <a:latin typeface="Times New Roman" pitchFamily="18" charset="0"/>
                <a:ea typeface="+mn-ea"/>
                <a:cs typeface="Arial" charset="0"/>
              </a:rPr>
              <a:t> </a:t>
            </a:r>
            <a:r>
              <a:rPr lang="en-US" sz="2000" b="1" kern="1200" dirty="0" err="1" smtClean="0">
                <a:solidFill>
                  <a:prstClr val="black"/>
                </a:solidFill>
                <a:latin typeface="Times New Roman" pitchFamily="18" charset="0"/>
                <a:ea typeface="+mn-ea"/>
                <a:cs typeface="Arial" charset="0"/>
              </a:rPr>
              <a:t>dan</a:t>
            </a:r>
            <a:r>
              <a:rPr lang="en-US" sz="2000" b="1" kern="1200" dirty="0" smtClean="0">
                <a:solidFill>
                  <a:prstClr val="black"/>
                </a:solidFill>
                <a:latin typeface="Times New Roman" pitchFamily="18" charset="0"/>
                <a:ea typeface="+mn-ea"/>
                <a:cs typeface="Arial" charset="0"/>
              </a:rPr>
              <a:t> </a:t>
            </a:r>
            <a:r>
              <a:rPr lang="en-US" sz="2000" b="1" kern="1200" dirty="0" err="1" smtClean="0">
                <a:solidFill>
                  <a:prstClr val="black"/>
                </a:solidFill>
                <a:latin typeface="Times New Roman" pitchFamily="18" charset="0"/>
                <a:ea typeface="+mn-ea"/>
                <a:cs typeface="Arial" charset="0"/>
              </a:rPr>
              <a:t>berkaos</a:t>
            </a:r>
            <a:r>
              <a:rPr lang="en-US" sz="2000" b="1" kern="1200" dirty="0" smtClean="0">
                <a:solidFill>
                  <a:prstClr val="black"/>
                </a:solidFill>
                <a:latin typeface="Times New Roman" pitchFamily="18" charset="0"/>
                <a:ea typeface="+mn-ea"/>
                <a:cs typeface="Arial" charset="0"/>
              </a:rPr>
              <a:t> oblong</a:t>
            </a:r>
          </a:p>
          <a:p>
            <a:pPr lvl="1" eaLnBrk="1" hangingPunct="1">
              <a:buClrTx/>
              <a:buSzPct val="95000"/>
              <a:buFontTx/>
              <a:buChar char="–"/>
              <a:defRPr/>
            </a:pPr>
            <a:r>
              <a:rPr lang="en-US" sz="2000" b="1" kern="1200" dirty="0" err="1" smtClean="0">
                <a:solidFill>
                  <a:prstClr val="black"/>
                </a:solidFill>
                <a:latin typeface="Times New Roman" pitchFamily="18" charset="0"/>
                <a:ea typeface="+mn-ea"/>
                <a:cs typeface="Arial" charset="0"/>
              </a:rPr>
              <a:t>Busana</a:t>
            </a:r>
            <a:r>
              <a:rPr lang="en-US" sz="2000" b="1" kern="1200" dirty="0" smtClean="0">
                <a:solidFill>
                  <a:prstClr val="black"/>
                </a:solidFill>
                <a:latin typeface="Times New Roman" pitchFamily="18" charset="0"/>
                <a:ea typeface="+mn-ea"/>
                <a:cs typeface="Arial" charset="0"/>
              </a:rPr>
              <a:t> yang </a:t>
            </a:r>
            <a:r>
              <a:rPr lang="en-US" sz="2000" b="1" kern="1200" dirty="0" err="1" smtClean="0">
                <a:solidFill>
                  <a:prstClr val="black"/>
                </a:solidFill>
                <a:latin typeface="Times New Roman" pitchFamily="18" charset="0"/>
                <a:ea typeface="+mn-ea"/>
                <a:cs typeface="Arial" charset="0"/>
              </a:rPr>
              <a:t>pantas</a:t>
            </a:r>
            <a:endParaRPr lang="en-US" sz="2000" b="1" kern="1200" dirty="0" smtClean="0">
              <a:solidFill>
                <a:prstClr val="black"/>
              </a:solidFill>
              <a:latin typeface="Times New Roman" pitchFamily="18" charset="0"/>
              <a:ea typeface="+mn-ea"/>
              <a:cs typeface="Arial" charset="0"/>
            </a:endParaRPr>
          </a:p>
          <a:p>
            <a:pPr eaLnBrk="1" hangingPunct="1">
              <a:buClr>
                <a:srgbClr val="4E3B30"/>
              </a:buClr>
              <a:buFont typeface="Wingdings" pitchFamily="2" charset="2"/>
              <a:buChar char="w"/>
              <a:defRPr/>
            </a:pPr>
            <a:r>
              <a:rPr lang="id-ID" sz="2000" kern="1200" dirty="0" smtClean="0">
                <a:solidFill>
                  <a:prstClr val="black"/>
                </a:solidFill>
                <a:latin typeface="Cambria" pitchFamily="18" charset="0"/>
                <a:cs typeface="Arial" charset="0"/>
              </a:rPr>
              <a:t>Apabila d</a:t>
            </a:r>
            <a:r>
              <a:rPr lang="en-US" sz="2000" kern="1200" dirty="0" err="1" smtClean="0">
                <a:solidFill>
                  <a:prstClr val="black"/>
                </a:solidFill>
                <a:latin typeface="Cambria" pitchFamily="18" charset="0"/>
                <a:cs typeface="Arial" charset="0"/>
              </a:rPr>
              <a:t>osen</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berhalangan</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masuk</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memberi</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informasi</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kepada</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ketua</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kelas</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atau</a:t>
            </a:r>
            <a:r>
              <a:rPr lang="en-US" sz="2000" kern="1200" dirty="0" smtClean="0">
                <a:solidFill>
                  <a:prstClr val="black"/>
                </a:solidFill>
                <a:latin typeface="Cambria" pitchFamily="18" charset="0"/>
                <a:cs typeface="Arial" charset="0"/>
              </a:rPr>
              <a:t> front Office.</a:t>
            </a:r>
            <a:endParaRPr lang="id-ID" sz="2000" kern="1200" dirty="0" smtClean="0">
              <a:solidFill>
                <a:prstClr val="black"/>
              </a:solidFill>
              <a:latin typeface="Cambria" pitchFamily="18" charset="0"/>
              <a:cs typeface="Arial" charset="0"/>
            </a:endParaRPr>
          </a:p>
          <a:p>
            <a:pPr eaLnBrk="1" hangingPunct="1">
              <a:buClr>
                <a:srgbClr val="4E3B30"/>
              </a:buClr>
              <a:buFont typeface="Wingdings" pitchFamily="2" charset="2"/>
              <a:buChar char="w"/>
              <a:defRPr/>
            </a:pPr>
            <a:r>
              <a:rPr lang="en-US" sz="2000" kern="1200" dirty="0" err="1" smtClean="0">
                <a:solidFill>
                  <a:prstClr val="black"/>
                </a:solidFill>
                <a:latin typeface="Cambria" pitchFamily="18" charset="0"/>
                <a:cs typeface="Arial" charset="0"/>
              </a:rPr>
              <a:t>Mahasiswa</a:t>
            </a:r>
            <a:r>
              <a:rPr lang="en-US" sz="2000" kern="1200" dirty="0" smtClean="0">
                <a:solidFill>
                  <a:prstClr val="black"/>
                </a:solidFill>
                <a:latin typeface="Cambria" pitchFamily="18" charset="0"/>
                <a:cs typeface="Arial" charset="0"/>
              </a:rPr>
              <a:t> yang </a:t>
            </a:r>
            <a:r>
              <a:rPr lang="id-ID" sz="2000" kern="1200" dirty="0" smtClean="0">
                <a:solidFill>
                  <a:prstClr val="black"/>
                </a:solidFill>
                <a:latin typeface="Cambria" pitchFamily="18" charset="0"/>
                <a:cs typeface="Arial" charset="0"/>
              </a:rPr>
              <a:t>terlambat masuk kelas lebih dari 20 menit tidak diperkenanan untuk mengikuti perkuiahan.</a:t>
            </a:r>
            <a:endParaRPr lang="en-US" sz="2000" kern="1200" dirty="0" smtClean="0">
              <a:solidFill>
                <a:prstClr val="black"/>
              </a:solidFill>
              <a:latin typeface="Cambria" pitchFamily="18" charset="0"/>
              <a:cs typeface="Arial" charset="0"/>
            </a:endParaRPr>
          </a:p>
          <a:p>
            <a:pPr eaLnBrk="1" hangingPunct="1">
              <a:buClr>
                <a:srgbClr val="4E3B30"/>
              </a:buClr>
              <a:buFont typeface="Wingdings" pitchFamily="2" charset="2"/>
              <a:buChar char="w"/>
              <a:defRPr/>
            </a:pPr>
            <a:r>
              <a:rPr lang="en-US" sz="2000" kern="1200" dirty="0" err="1" smtClean="0">
                <a:solidFill>
                  <a:prstClr val="black"/>
                </a:solidFill>
                <a:latin typeface="Cambria" pitchFamily="18" charset="0"/>
                <a:cs typeface="Arial" charset="0"/>
              </a:rPr>
              <a:t>Mahasiswa</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tidak</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diperkenankan</a:t>
            </a:r>
            <a:r>
              <a:rPr lang="en-US" sz="2000" kern="1200" dirty="0" smtClean="0">
                <a:solidFill>
                  <a:prstClr val="black"/>
                </a:solidFill>
                <a:latin typeface="Cambria" pitchFamily="18" charset="0"/>
                <a:cs typeface="Arial" charset="0"/>
              </a:rPr>
              <a:t> </a:t>
            </a:r>
            <a:r>
              <a:rPr lang="id-ID" sz="2000" kern="1200" dirty="0" smtClean="0">
                <a:solidFill>
                  <a:prstClr val="black"/>
                </a:solidFill>
                <a:latin typeface="Cambria" pitchFamily="18" charset="0"/>
                <a:cs typeface="Arial" charset="0"/>
              </a:rPr>
              <a:t>berbincang</a:t>
            </a:r>
            <a:r>
              <a:rPr lang="en-US" sz="2000" kern="1200" dirty="0" smtClean="0">
                <a:solidFill>
                  <a:prstClr val="black"/>
                </a:solidFill>
                <a:latin typeface="Cambria" pitchFamily="18" charset="0"/>
                <a:cs typeface="Arial" charset="0"/>
              </a:rPr>
              <a:t> di </a:t>
            </a:r>
            <a:r>
              <a:rPr lang="en-US" sz="2000" kern="1200" dirty="0" err="1" smtClean="0">
                <a:solidFill>
                  <a:prstClr val="black"/>
                </a:solidFill>
                <a:latin typeface="Cambria" pitchFamily="18" charset="0"/>
                <a:cs typeface="Arial" charset="0"/>
              </a:rPr>
              <a:t>dalam</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kelas</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kecuali</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mendiskusikan</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materi</a:t>
            </a:r>
            <a:r>
              <a:rPr lang="en-US" sz="2000" kern="1200" dirty="0" smtClean="0">
                <a:solidFill>
                  <a:prstClr val="black"/>
                </a:solidFill>
                <a:latin typeface="Cambria" pitchFamily="18" charset="0"/>
                <a:cs typeface="Arial" charset="0"/>
              </a:rPr>
              <a:t> ajar.</a:t>
            </a:r>
          </a:p>
          <a:p>
            <a:pPr eaLnBrk="1" hangingPunct="1">
              <a:buClr>
                <a:srgbClr val="4E3B30"/>
              </a:buClr>
              <a:buFont typeface="Wingdings" pitchFamily="2" charset="2"/>
              <a:buChar char="w"/>
              <a:defRPr/>
            </a:pPr>
            <a:r>
              <a:rPr lang="en-US" sz="2000" kern="1200" dirty="0" err="1" smtClean="0">
                <a:solidFill>
                  <a:prstClr val="black"/>
                </a:solidFill>
                <a:latin typeface="Cambria" pitchFamily="18" charset="0"/>
                <a:cs typeface="Arial" charset="0"/>
              </a:rPr>
              <a:t>Mahasiswa</a:t>
            </a:r>
            <a:r>
              <a:rPr lang="en-US" sz="2000" kern="1200" dirty="0" smtClean="0">
                <a:solidFill>
                  <a:prstClr val="black"/>
                </a:solidFill>
                <a:latin typeface="Cambria" pitchFamily="18" charset="0"/>
                <a:cs typeface="Arial" charset="0"/>
              </a:rPr>
              <a:t> yang </a:t>
            </a:r>
            <a:r>
              <a:rPr lang="en-US" sz="2000" kern="1200" dirty="0" err="1" smtClean="0">
                <a:solidFill>
                  <a:prstClr val="black"/>
                </a:solidFill>
                <a:latin typeface="Cambria" pitchFamily="18" charset="0"/>
                <a:cs typeface="Arial" charset="0"/>
              </a:rPr>
              <a:t>izin</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selama</a:t>
            </a:r>
            <a:r>
              <a:rPr lang="en-US" sz="2000" kern="1200" dirty="0" smtClean="0">
                <a:solidFill>
                  <a:prstClr val="black"/>
                </a:solidFill>
                <a:latin typeface="Cambria" pitchFamily="18" charset="0"/>
                <a:cs typeface="Arial" charset="0"/>
              </a:rPr>
              <a:t> proses </a:t>
            </a:r>
            <a:r>
              <a:rPr lang="en-US" sz="2000" kern="1200" dirty="0" err="1" smtClean="0">
                <a:solidFill>
                  <a:prstClr val="black"/>
                </a:solidFill>
                <a:latin typeface="Cambria" pitchFamily="18" charset="0"/>
                <a:cs typeface="Arial" charset="0"/>
              </a:rPr>
              <a:t>pembelajaran</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dan</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tidak</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kembali</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lagi</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ke</a:t>
            </a:r>
            <a:r>
              <a:rPr lang="id-ID" sz="2000" kern="1200" dirty="0" smtClean="0">
                <a:solidFill>
                  <a:prstClr val="black"/>
                </a:solidFill>
                <a:latin typeface="Cambria" pitchFamily="18" charset="0"/>
                <a:cs typeface="Arial" charset="0"/>
              </a:rPr>
              <a:t> dalam</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kelas</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dianggap</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absen</a:t>
            </a:r>
            <a:r>
              <a:rPr lang="id-ID" sz="2000" kern="1200" dirty="0" smtClean="0">
                <a:solidFill>
                  <a:prstClr val="black"/>
                </a:solidFill>
                <a:latin typeface="Cambria" pitchFamily="18" charset="0"/>
                <a:cs typeface="Arial" charset="0"/>
              </a:rPr>
              <a:t>/tidak hadir</a:t>
            </a:r>
            <a:r>
              <a:rPr lang="en-US" sz="2000" kern="1200" dirty="0" smtClean="0">
                <a:solidFill>
                  <a:prstClr val="black"/>
                </a:solidFill>
                <a:latin typeface="Cambria" pitchFamily="18" charset="0"/>
                <a:cs typeface="Arial" charset="0"/>
              </a:rPr>
              <a:t>.</a:t>
            </a:r>
          </a:p>
          <a:p>
            <a:pPr eaLnBrk="1" hangingPunct="1">
              <a:buClr>
                <a:srgbClr val="4E3B30"/>
              </a:buClr>
              <a:buFont typeface="Wingdings" pitchFamily="2" charset="2"/>
              <a:buChar char="w"/>
              <a:defRPr/>
            </a:pPr>
            <a:r>
              <a:rPr lang="en-US" sz="2000" kern="1200" dirty="0" err="1" smtClean="0">
                <a:solidFill>
                  <a:prstClr val="black"/>
                </a:solidFill>
                <a:latin typeface="Cambria" pitchFamily="18" charset="0"/>
                <a:cs typeface="Arial" charset="0"/>
              </a:rPr>
              <a:t>Mahasiswa</a:t>
            </a:r>
            <a:r>
              <a:rPr lang="en-US" sz="2000" kern="1200" dirty="0" smtClean="0">
                <a:solidFill>
                  <a:prstClr val="black"/>
                </a:solidFill>
                <a:latin typeface="Cambria" pitchFamily="18" charset="0"/>
                <a:cs typeface="Arial" charset="0"/>
              </a:rPr>
              <a:t> yang </a:t>
            </a:r>
            <a:r>
              <a:rPr lang="id-ID" sz="2000" kern="1200" dirty="0" smtClean="0">
                <a:solidFill>
                  <a:prstClr val="black"/>
                </a:solidFill>
                <a:latin typeface="Cambria" pitchFamily="18" charset="0"/>
                <a:cs typeface="Arial" charset="0"/>
              </a:rPr>
              <a:t>dapat</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mengikuti</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ujian</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adalah</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mahasiswa</a:t>
            </a:r>
            <a:r>
              <a:rPr lang="en-US" sz="2000" kern="1200" dirty="0" smtClean="0">
                <a:solidFill>
                  <a:prstClr val="black"/>
                </a:solidFill>
                <a:latin typeface="Cambria" pitchFamily="18" charset="0"/>
                <a:cs typeface="Arial" charset="0"/>
              </a:rPr>
              <a:t> yang </a:t>
            </a:r>
            <a:r>
              <a:rPr lang="en-US" sz="2000" kern="1200" dirty="0" err="1" smtClean="0">
                <a:solidFill>
                  <a:prstClr val="black"/>
                </a:solidFill>
                <a:latin typeface="Cambria" pitchFamily="18" charset="0"/>
                <a:cs typeface="Arial" charset="0"/>
              </a:rPr>
              <a:t>aktif</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mengikuti</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kuliah</a:t>
            </a:r>
            <a:r>
              <a:rPr lang="en-US" sz="2000" kern="1200" dirty="0" smtClean="0">
                <a:solidFill>
                  <a:prstClr val="black"/>
                </a:solidFill>
                <a:latin typeface="Cambria" pitchFamily="18" charset="0"/>
                <a:cs typeface="Arial" charset="0"/>
              </a:rPr>
              <a:t> minimal 75% </a:t>
            </a:r>
            <a:r>
              <a:rPr lang="en-US" sz="2000" kern="1200" dirty="0" err="1" smtClean="0">
                <a:solidFill>
                  <a:prstClr val="black"/>
                </a:solidFill>
                <a:latin typeface="Cambria" pitchFamily="18" charset="0"/>
                <a:cs typeface="Arial" charset="0"/>
              </a:rPr>
              <a:t>dari</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jumlah</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pertemuan</a:t>
            </a:r>
            <a:r>
              <a:rPr lang="en-US" sz="2000" kern="1200" dirty="0" smtClean="0">
                <a:solidFill>
                  <a:prstClr val="black"/>
                </a:solidFill>
                <a:latin typeface="Cambria" pitchFamily="18" charset="0"/>
                <a:cs typeface="Arial" charset="0"/>
              </a:rPr>
              <a:t> yang </a:t>
            </a:r>
            <a:r>
              <a:rPr lang="en-US" sz="2000" kern="1200" dirty="0" err="1" smtClean="0">
                <a:solidFill>
                  <a:prstClr val="black"/>
                </a:solidFill>
                <a:latin typeface="Cambria" pitchFamily="18" charset="0"/>
                <a:cs typeface="Arial" charset="0"/>
              </a:rPr>
              <a:t>ada</a:t>
            </a:r>
            <a:r>
              <a:rPr lang="en-US" sz="2000" kern="1200" dirty="0" smtClean="0">
                <a:solidFill>
                  <a:prstClr val="black"/>
                </a:solidFill>
                <a:latin typeface="Cambria" pitchFamily="18" charset="0"/>
                <a:cs typeface="Arial" charset="0"/>
              </a:rPr>
              <a:t>.</a:t>
            </a:r>
          </a:p>
          <a:p>
            <a:pPr>
              <a:defRPr/>
            </a:pPr>
            <a:endParaRPr lang="id-ID" dirty="0"/>
          </a:p>
        </p:txBody>
      </p:sp>
      <p:sp>
        <p:nvSpPr>
          <p:cNvPr id="45059" name="Rectangle 2"/>
          <p:cNvSpPr>
            <a:spLocks noGrp="1" noChangeArrowheads="1"/>
          </p:cNvSpPr>
          <p:nvPr>
            <p:ph type="title"/>
          </p:nvPr>
        </p:nvSpPr>
        <p:spPr>
          <a:xfrm>
            <a:off x="457200" y="274638"/>
            <a:ext cx="8229600" cy="715962"/>
          </a:xfrm>
          <a:solidFill>
            <a:srgbClr val="99CC00"/>
          </a:solidFill>
          <a:ln w="57150">
            <a:solidFill>
              <a:srgbClr val="FFFF00"/>
            </a:solidFill>
          </a:ln>
        </p:spPr>
        <p:txBody>
          <a:bodyPr/>
          <a:lstStyle/>
          <a:p>
            <a:pPr algn="ctr" eaLnBrk="1" hangingPunct="1"/>
            <a:r>
              <a:rPr lang="en-US" sz="4400" smtClean="0">
                <a:solidFill>
                  <a:srgbClr val="4E3B30"/>
                </a:solidFill>
                <a:latin typeface="Times New Roman" pitchFamily="18" charset="0"/>
              </a:rPr>
              <a:t>Kontrak Perkuliahan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4294967295"/>
          </p:nvPr>
        </p:nvSpPr>
        <p:spPr>
          <a:xfrm>
            <a:off x="457200" y="1066800"/>
            <a:ext cx="8229600" cy="5059363"/>
          </a:xfrm>
        </p:spPr>
        <p:txBody>
          <a:bodyPr/>
          <a:lstStyle/>
          <a:p>
            <a:pPr eaLnBrk="1" hangingPunct="1">
              <a:lnSpc>
                <a:spcPct val="80000"/>
              </a:lnSpc>
            </a:pPr>
            <a:endParaRPr lang="en-US" sz="2200" smtClean="0"/>
          </a:p>
          <a:p>
            <a:pPr algn="just" eaLnBrk="1" hangingPunct="1">
              <a:lnSpc>
                <a:spcPct val="80000"/>
              </a:lnSpc>
            </a:pPr>
            <a:r>
              <a:rPr lang="en-US" sz="2000" smtClean="0"/>
              <a:t>Jika output yang dihasilkan meningkat sebesar 50 % dengan kenaikan semua biaya dan harga masing-masing sebesar 25 % , maka Kondisi yang baru menjadi: </a:t>
            </a:r>
          </a:p>
          <a:p>
            <a:pPr eaLnBrk="1" hangingPunct="1">
              <a:lnSpc>
                <a:spcPct val="80000"/>
              </a:lnSpc>
              <a:buFont typeface="Wingdings" pitchFamily="2" charset="2"/>
              <a:buNone/>
            </a:pPr>
            <a:endParaRPr lang="en-US" sz="2000" smtClean="0"/>
          </a:p>
          <a:p>
            <a:pPr eaLnBrk="1" hangingPunct="1">
              <a:lnSpc>
                <a:spcPct val="80000"/>
              </a:lnSpc>
              <a:buFont typeface="Wingdings" pitchFamily="2" charset="2"/>
              <a:buNone/>
            </a:pPr>
            <a:r>
              <a:rPr lang="en-US" sz="2000" smtClean="0"/>
              <a:t>                                                  600 x 1,5</a:t>
            </a:r>
          </a:p>
          <a:p>
            <a:pPr eaLnBrk="1" hangingPunct="1">
              <a:lnSpc>
                <a:spcPct val="80000"/>
              </a:lnSpc>
            </a:pPr>
            <a:r>
              <a:rPr lang="en-US" sz="2000" smtClean="0"/>
              <a:t>Produktifitas tenaga kerja = ------------- = 7,5 unit/jam </a:t>
            </a:r>
          </a:p>
          <a:p>
            <a:pPr eaLnBrk="1" hangingPunct="1">
              <a:lnSpc>
                <a:spcPct val="80000"/>
              </a:lnSpc>
              <a:buFont typeface="Wingdings" pitchFamily="2" charset="2"/>
              <a:buNone/>
            </a:pPr>
            <a:r>
              <a:rPr lang="en-US" sz="2000" smtClean="0"/>
              <a:t>                                                  (3 x 8 x 5)          berarti ada peningkatan       </a:t>
            </a:r>
          </a:p>
          <a:p>
            <a:pPr eaLnBrk="1" hangingPunct="1">
              <a:lnSpc>
                <a:spcPct val="80000"/>
              </a:lnSpc>
            </a:pPr>
            <a:endParaRPr lang="en-US" sz="2000" smtClean="0"/>
          </a:p>
          <a:p>
            <a:pPr eaLnBrk="1" hangingPunct="1">
              <a:lnSpc>
                <a:spcPct val="80000"/>
              </a:lnSpc>
            </a:pPr>
            <a:r>
              <a:rPr lang="en-US" sz="2000" smtClean="0"/>
              <a:t>Produktifitas tenaga kerja sebesar 50 % dari sebelumnya. </a:t>
            </a:r>
          </a:p>
          <a:p>
            <a:pPr eaLnBrk="1" hangingPunct="1">
              <a:lnSpc>
                <a:spcPct val="80000"/>
              </a:lnSpc>
              <a:buFont typeface="Wingdings" pitchFamily="2" charset="2"/>
              <a:buNone/>
            </a:pPr>
            <a:r>
              <a:rPr lang="nb-NO" sz="2000" smtClean="0"/>
              <a:t>                                                600 x 1,5 x 1,25 x Rp 10.000</a:t>
            </a:r>
            <a:endParaRPr lang="en-US" sz="2000" smtClean="0"/>
          </a:p>
          <a:p>
            <a:pPr eaLnBrk="1" hangingPunct="1">
              <a:lnSpc>
                <a:spcPct val="80000"/>
              </a:lnSpc>
            </a:pPr>
            <a:r>
              <a:rPr lang="nb-NO" sz="2000" smtClean="0"/>
              <a:t>Multifaktor produktifitas = -----------------------------------</a:t>
            </a:r>
            <a:r>
              <a:rPr lang="en-US" sz="2000" smtClean="0"/>
              <a:t>------------  </a:t>
            </a:r>
            <a:r>
              <a:rPr lang="nb-NO" sz="2000" smtClean="0"/>
              <a:t>= 4,5 </a:t>
            </a:r>
            <a:endParaRPr lang="en-US" sz="2000" smtClean="0"/>
          </a:p>
          <a:p>
            <a:pPr eaLnBrk="1" hangingPunct="1">
              <a:lnSpc>
                <a:spcPct val="80000"/>
              </a:lnSpc>
              <a:buFont typeface="Wingdings" pitchFamily="2" charset="2"/>
              <a:buNone/>
            </a:pPr>
            <a:r>
              <a:rPr lang="nb-NO" sz="2000" smtClean="0"/>
              <a:t>                                              (</a:t>
            </a:r>
            <a:r>
              <a:rPr lang="en-US" sz="2000" smtClean="0"/>
              <a:t>600.000+500.000+900.000) x1,25</a:t>
            </a:r>
          </a:p>
          <a:p>
            <a:pPr eaLnBrk="1" hangingPunct="1">
              <a:lnSpc>
                <a:spcPct val="80000"/>
              </a:lnSpc>
            </a:pPr>
            <a:endParaRPr lang="en-US" sz="2000" smtClean="0"/>
          </a:p>
          <a:p>
            <a:pPr eaLnBrk="1" hangingPunct="1">
              <a:lnSpc>
                <a:spcPct val="80000"/>
              </a:lnSpc>
            </a:pPr>
            <a:r>
              <a:rPr lang="en-US" sz="2000" smtClean="0"/>
              <a:t>Berarti ada peningkatan multifaktor produktifitas sebesar 50 % </a:t>
            </a:r>
          </a:p>
          <a:p>
            <a:pPr eaLnBrk="1" hangingPunct="1">
              <a:lnSpc>
                <a:spcPct val="80000"/>
              </a:lnSpc>
              <a:buFont typeface="Wingdings" pitchFamily="2" charset="2"/>
              <a:buNone/>
            </a:pPr>
            <a:r>
              <a:rPr lang="en-US" sz="2000" smtClean="0"/>
              <a:t>	(3 menjadi 4,5)</a:t>
            </a:r>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ACD6D135-9655-4105-8FA8-DF3560466040}" type="slidenum">
              <a:rPr lang="en-US" sz="1200">
                <a:solidFill>
                  <a:schemeClr val="tx1">
                    <a:tint val="75000"/>
                  </a:schemeClr>
                </a:solidFill>
                <a:latin typeface="+mn-lt"/>
              </a:rPr>
              <a:pPr fontAlgn="auto">
                <a:spcBef>
                  <a:spcPts val="0"/>
                </a:spcBef>
                <a:spcAft>
                  <a:spcPts val="0"/>
                </a:spcAft>
                <a:defRPr/>
              </a:pPr>
              <a:t>20</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itle 1"/>
          <p:cNvSpPr>
            <a:spLocks noGrp="1"/>
          </p:cNvSpPr>
          <p:nvPr>
            <p:ph type="title"/>
          </p:nvPr>
        </p:nvSpPr>
        <p:spPr>
          <a:xfrm>
            <a:off x="457200" y="274638"/>
            <a:ext cx="8229600" cy="792162"/>
          </a:xfrm>
        </p:spPr>
        <p:txBody>
          <a:bodyPr/>
          <a:lstStyle/>
          <a:p>
            <a:pPr eaLnBrk="1" hangingPunct="1"/>
            <a:r>
              <a:rPr lang="fi-FI" sz="2400" b="1" smtClean="0">
                <a:latin typeface="Arial" charset="0"/>
                <a:cs typeface="Arial" charset="0"/>
              </a:rPr>
              <a:t>D. STANDAR PEKERJA </a:t>
            </a:r>
            <a:endParaRPr lang="en-US" sz="2400" smtClean="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17FC6856-C691-4126-BA08-CF53CA1FDB22}" type="slidenum">
              <a:rPr lang="en-US">
                <a:solidFill>
                  <a:schemeClr val="tx1">
                    <a:tint val="75000"/>
                  </a:schemeClr>
                </a:solidFill>
              </a:rPr>
              <a:pPr>
                <a:defRPr/>
              </a:pPr>
              <a:t>200</a:t>
            </a:fld>
            <a:endParaRPr lang="en-US">
              <a:solidFill>
                <a:schemeClr val="tx1">
                  <a:tint val="75000"/>
                </a:schemeClr>
              </a:solidFill>
            </a:endParaRPr>
          </a:p>
        </p:txBody>
      </p:sp>
      <p:sp>
        <p:nvSpPr>
          <p:cNvPr id="247812" name="Content Placeholder 2"/>
          <p:cNvSpPr>
            <a:spLocks noGrp="1"/>
          </p:cNvSpPr>
          <p:nvPr>
            <p:ph sz="quarter" idx="1"/>
          </p:nvPr>
        </p:nvSpPr>
        <p:spPr>
          <a:xfrm>
            <a:off x="457200" y="990600"/>
            <a:ext cx="8229600" cy="5135563"/>
          </a:xfrm>
        </p:spPr>
        <p:txBody>
          <a:bodyPr/>
          <a:lstStyle/>
          <a:p>
            <a:pPr algn="just" eaLnBrk="1" hangingPunct="1"/>
            <a:r>
              <a:rPr lang="fi-FI" sz="2400" smtClean="0">
                <a:latin typeface="Arial" charset="0"/>
                <a:cs typeface="Arial" charset="0"/>
              </a:rPr>
              <a:t>Standar pekerja merupakan jumlah waktu yang diperlukan untuk melaksanakan sebuah pekerjaan atau sebagian pekerjaan. </a:t>
            </a:r>
          </a:p>
          <a:p>
            <a:pPr algn="just" eaLnBrk="1" hangingPunct="1"/>
            <a:r>
              <a:rPr lang="fi-FI" sz="2400" smtClean="0">
                <a:latin typeface="Arial" charset="0"/>
                <a:cs typeface="Arial" charset="0"/>
              </a:rPr>
              <a:t>Setiap peruasahaan memiliki standar pekerja, walaupun mungkin standar tersebut bervariasi antara yang ditetapkan melalui metode tidak formal dengan yang ditetapkan secara profesional. </a:t>
            </a:r>
          </a:p>
          <a:p>
            <a:pPr algn="just" eaLnBrk="1" hangingPunct="1"/>
            <a:r>
              <a:rPr lang="fi-FI" sz="2400" smtClean="0">
                <a:latin typeface="Arial" charset="0"/>
                <a:cs typeface="Arial" charset="0"/>
              </a:rPr>
              <a:t>Dengan adanya standar tenaga kerja yang akurat, manajemen dapat mengetahui apa kebutuhan tenaga kerjanya, berapa biaya yang harus dikeluarkan, apa saja yang terkandung dalam satu hari kerja normal. </a:t>
            </a:r>
            <a:endParaRPr lang="en-US" sz="2400" smtClean="0">
              <a:latin typeface="Arial" charset="0"/>
              <a:cs typeface="Arial" charset="0"/>
            </a:endParaRPr>
          </a:p>
          <a:p>
            <a:pPr algn="just" eaLnBrk="1" hangingPunct="1">
              <a:buFont typeface="Arial" charset="0"/>
              <a:buNone/>
            </a:pP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5A43DC6-17FE-411A-B19D-7A14113AB55D}" type="slidenum">
              <a:rPr lang="en-US">
                <a:solidFill>
                  <a:schemeClr val="tx1">
                    <a:tint val="75000"/>
                  </a:schemeClr>
                </a:solidFill>
              </a:rPr>
              <a:pPr>
                <a:defRPr/>
              </a:pPr>
              <a:t>201</a:t>
            </a:fld>
            <a:endParaRPr lang="en-US">
              <a:solidFill>
                <a:schemeClr val="tx1">
                  <a:tint val="75000"/>
                </a:schemeClr>
              </a:solidFill>
            </a:endParaRPr>
          </a:p>
        </p:txBody>
      </p:sp>
      <p:sp>
        <p:nvSpPr>
          <p:cNvPr id="3" name="Content Placeholder 2"/>
          <p:cNvSpPr>
            <a:spLocks noGrp="1"/>
          </p:cNvSpPr>
          <p:nvPr>
            <p:ph sz="quarter" idx="1"/>
          </p:nvPr>
        </p:nvSpPr>
        <p:spPr>
          <a:xfrm>
            <a:off x="457200" y="609600"/>
            <a:ext cx="8229600" cy="5516563"/>
          </a:xfrm>
        </p:spPr>
        <p:txBody>
          <a:bodyPr rtlCol="0">
            <a:normAutofit fontScale="40000" lnSpcReduction="20000"/>
          </a:bodyPr>
          <a:lstStyle/>
          <a:p>
            <a:pPr marL="274320" indent="-274320" eaLnBrk="1" fontAlgn="auto" hangingPunct="1">
              <a:spcBef>
                <a:spcPts val="580"/>
              </a:spcBef>
              <a:spcAft>
                <a:spcPts val="0"/>
              </a:spcAft>
              <a:buFont typeface="Arial" pitchFamily="34" charset="0"/>
              <a:buNone/>
              <a:defRPr/>
            </a:pPr>
            <a:r>
              <a:rPr lang="fi-FI" sz="5900" b="1" dirty="0" smtClean="0"/>
              <a:t>A. STANDAR PEKERJA DAN PENGUKURAN KERJA </a:t>
            </a:r>
          </a:p>
          <a:p>
            <a:pPr marL="274320" indent="-274320" eaLnBrk="1" fontAlgn="auto" hangingPunct="1">
              <a:spcBef>
                <a:spcPts val="580"/>
              </a:spcBef>
              <a:spcAft>
                <a:spcPts val="0"/>
              </a:spcAft>
              <a:buFont typeface="Arial" pitchFamily="34" charset="0"/>
              <a:buNone/>
              <a:defRPr/>
            </a:pPr>
            <a:r>
              <a:rPr lang="fi-FI" sz="5900" dirty="0" smtClean="0"/>
              <a:t>	Manajemen operasi yang efektif membutuhkan standar yang dapat membantu perusahaan untuk menentukan: </a:t>
            </a:r>
            <a:endParaRPr lang="en-US" sz="5900" dirty="0" smtClean="0"/>
          </a:p>
          <a:p>
            <a:pPr marL="514350" indent="-347663" algn="just" eaLnBrk="1" fontAlgn="auto" hangingPunct="1">
              <a:spcBef>
                <a:spcPts val="580"/>
              </a:spcBef>
              <a:spcAft>
                <a:spcPts val="0"/>
              </a:spcAft>
              <a:buFont typeface="+mj-lt"/>
              <a:buAutoNum type="arabicPeriod"/>
              <a:defRPr/>
            </a:pPr>
            <a:r>
              <a:rPr lang="fi-FI" sz="5900" dirty="0" smtClean="0"/>
              <a:t>Proporsi pekerja dari setiap produk yang dihasilkan (biaya pekerja) </a:t>
            </a:r>
            <a:endParaRPr lang="en-US" sz="5900" dirty="0" smtClean="0"/>
          </a:p>
          <a:p>
            <a:pPr marL="514350" indent="-347663" algn="just" eaLnBrk="1" fontAlgn="auto" hangingPunct="1">
              <a:spcBef>
                <a:spcPts val="580"/>
              </a:spcBef>
              <a:spcAft>
                <a:spcPts val="0"/>
              </a:spcAft>
              <a:buFont typeface="+mj-lt"/>
              <a:buAutoNum type="arabicPeriod"/>
              <a:defRPr/>
            </a:pPr>
            <a:r>
              <a:rPr lang="fi-FI" sz="5900" dirty="0" smtClean="0"/>
              <a:t>Kebutuhan staf yaitu menyangkut berapa banyak pekerja yang dibutuhkan untuk melakukan operasional. </a:t>
            </a:r>
            <a:endParaRPr lang="en-US" sz="5900" dirty="0" smtClean="0"/>
          </a:p>
          <a:p>
            <a:pPr marL="514350" indent="-347663" algn="just" eaLnBrk="1" fontAlgn="auto" hangingPunct="1">
              <a:spcBef>
                <a:spcPts val="580"/>
              </a:spcBef>
              <a:spcAft>
                <a:spcPts val="0"/>
              </a:spcAft>
              <a:buFont typeface="+mj-lt"/>
              <a:buAutoNum type="arabicPeriod"/>
              <a:defRPr/>
            </a:pPr>
            <a:r>
              <a:rPr lang="fi-FI" sz="5900" dirty="0" smtClean="0"/>
              <a:t>Perkiraan biaya dan waktu sebelum operasional dilaksanakan </a:t>
            </a:r>
            <a:endParaRPr lang="id-ID" sz="5900" dirty="0" smtClean="0"/>
          </a:p>
          <a:p>
            <a:pPr marL="514350" indent="-347663" algn="just" eaLnBrk="1" fontAlgn="auto" hangingPunct="1">
              <a:spcBef>
                <a:spcPts val="580"/>
              </a:spcBef>
              <a:spcAft>
                <a:spcPts val="0"/>
              </a:spcAft>
              <a:buFont typeface="+mj-lt"/>
              <a:buAutoNum type="arabicPeriod"/>
              <a:defRPr/>
            </a:pPr>
            <a:r>
              <a:rPr lang="fi-FI" sz="5900" dirty="0" smtClean="0"/>
              <a:t>Jumlah kru dan keseimbangan pekerjaan pada satu lini produksi. </a:t>
            </a:r>
            <a:endParaRPr lang="en-US" sz="5900" dirty="0" smtClean="0"/>
          </a:p>
          <a:p>
            <a:pPr marL="514350" indent="-347663" algn="just" eaLnBrk="1" fontAlgn="auto" hangingPunct="1">
              <a:spcBef>
                <a:spcPts val="580"/>
              </a:spcBef>
              <a:spcAft>
                <a:spcPts val="0"/>
              </a:spcAft>
              <a:buFont typeface="+mj-lt"/>
              <a:buAutoNum type="arabicPeriod"/>
              <a:defRPr/>
            </a:pPr>
            <a:r>
              <a:rPr lang="fi-FI" sz="5900" dirty="0" smtClean="0"/>
              <a:t>Tingkat produksi yang diharapkan </a:t>
            </a:r>
            <a:endParaRPr lang="id-ID" sz="5900" dirty="0" smtClean="0"/>
          </a:p>
          <a:p>
            <a:pPr marL="514350" indent="-347663" algn="just" eaLnBrk="1" fontAlgn="auto" hangingPunct="1">
              <a:spcBef>
                <a:spcPts val="580"/>
              </a:spcBef>
              <a:spcAft>
                <a:spcPts val="0"/>
              </a:spcAft>
              <a:buFont typeface="+mj-lt"/>
              <a:buAutoNum type="arabicPeriod"/>
              <a:defRPr/>
            </a:pPr>
            <a:r>
              <a:rPr lang="fi-FI" sz="5900" dirty="0" smtClean="0"/>
              <a:t>Dasar perencanaan insentif pekerja yang menjadi acuan untuk memberikan insentif yang tepat. </a:t>
            </a:r>
            <a:endParaRPr lang="en-US" sz="5900" dirty="0" smtClean="0"/>
          </a:p>
          <a:p>
            <a:pPr marL="514350" indent="-347663" algn="just" eaLnBrk="1" fontAlgn="auto" hangingPunct="1">
              <a:spcBef>
                <a:spcPts val="580"/>
              </a:spcBef>
              <a:spcAft>
                <a:spcPts val="0"/>
              </a:spcAft>
              <a:buFont typeface="+mj-lt"/>
              <a:buAutoNum type="arabicPeriod"/>
              <a:defRPr/>
            </a:pPr>
            <a:r>
              <a:rPr lang="fi-FI" sz="5900" dirty="0" smtClean="0"/>
              <a:t>Efisiensi karyawan dan pengawasan untuk mengetahui apa yang digunakan dalam penentuan efisiensi. </a:t>
            </a:r>
            <a:endParaRPr lang="en-US" sz="5900" dirty="0" smtClean="0"/>
          </a:p>
          <a:p>
            <a:pPr marL="274320" indent="-274320" eaLnBrk="1" fontAlgn="auto" hangingPunct="1">
              <a:spcBef>
                <a:spcPts val="580"/>
              </a:spcBef>
              <a:spcAft>
                <a:spcPts val="0"/>
              </a:spcAft>
              <a:buFont typeface="Arial" pitchFamily="34" charset="0"/>
              <a:buNone/>
              <a:defRPr/>
            </a:pPr>
            <a:endParaRPr lang="en-US" sz="2500" dirty="0" smtClean="0"/>
          </a:p>
          <a:p>
            <a:pPr marL="274320" indent="-274320" eaLnBrk="1" fontAlgn="auto" hangingPunct="1">
              <a:spcBef>
                <a:spcPts val="580"/>
              </a:spcBef>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8F00F0-00F3-4894-A761-A96B47CB11F6}" type="slidenum">
              <a:rPr lang="en-US">
                <a:solidFill>
                  <a:schemeClr val="tx1">
                    <a:tint val="75000"/>
                  </a:schemeClr>
                </a:solidFill>
              </a:rPr>
              <a:pPr>
                <a:defRPr/>
              </a:pPr>
              <a:t>202</a:t>
            </a:fld>
            <a:endParaRPr lang="en-US">
              <a:solidFill>
                <a:schemeClr val="tx1">
                  <a:tint val="75000"/>
                </a:schemeClr>
              </a:solidFill>
            </a:endParaRPr>
          </a:p>
        </p:txBody>
      </p:sp>
      <p:sp>
        <p:nvSpPr>
          <p:cNvPr id="3" name="Rectangle 2"/>
          <p:cNvSpPr/>
          <p:nvPr/>
        </p:nvSpPr>
        <p:spPr>
          <a:xfrm>
            <a:off x="533400" y="1166813"/>
            <a:ext cx="8229600" cy="4678362"/>
          </a:xfrm>
          <a:prstGeom prst="rect">
            <a:avLst/>
          </a:prstGeom>
        </p:spPr>
        <p:txBody>
          <a:bodyPr>
            <a:spAutoFit/>
          </a:bodyPr>
          <a:lstStyle/>
          <a:p>
            <a:pPr algn="just" fontAlgn="auto">
              <a:spcAft>
                <a:spcPts val="0"/>
              </a:spcAft>
              <a:buFont typeface="Arial" pitchFamily="34" charset="0"/>
              <a:buChar char="•"/>
              <a:defRPr/>
            </a:pPr>
            <a:r>
              <a:rPr lang="fi-FI" sz="2400" dirty="0"/>
              <a:t> Dengan demikian diharapkan manajer operasional dapat menetapkan standar pekerja yang benar yaitu secara tepat dapat menentukan rata-rata waktu yang dibutuhkan seorang karyawan untuk melaksanakan aktifitas tertentu dalam kondisi kerja normal. </a:t>
            </a:r>
          </a:p>
          <a:p>
            <a:pPr marL="288925" indent="-288925" algn="just" fontAlgn="auto">
              <a:spcAft>
                <a:spcPts val="0"/>
              </a:spcAft>
              <a:buFont typeface="Arial" pitchFamily="34" charset="0"/>
              <a:buChar char="•"/>
              <a:defRPr/>
            </a:pPr>
            <a:r>
              <a:rPr lang="fi-FI" sz="2400" dirty="0"/>
              <a:t>Adapun penetapan standar pekerja dapat menggunakan  4 cara yaitu:</a:t>
            </a:r>
          </a:p>
          <a:p>
            <a:pPr marL="288925" indent="-288925" algn="just" fontAlgn="auto">
              <a:spcAft>
                <a:spcPts val="0"/>
              </a:spcAft>
              <a:buFont typeface="Arial" pitchFamily="34" charset="0"/>
              <a:buChar char="•"/>
              <a:defRPr/>
            </a:pPr>
            <a:endParaRPr lang="en-US" sz="1000" dirty="0"/>
          </a:p>
          <a:p>
            <a:pPr indent="173038" fontAlgn="auto">
              <a:spcAft>
                <a:spcPts val="0"/>
              </a:spcAft>
              <a:buFont typeface="Arial" pitchFamily="34" charset="0"/>
              <a:buNone/>
              <a:defRPr/>
            </a:pPr>
            <a:r>
              <a:rPr lang="fi-FI" sz="2400" dirty="0"/>
              <a:t>1. Pengalaman masa lalu (historical experience) </a:t>
            </a:r>
            <a:endParaRPr lang="en-US" sz="2400" dirty="0"/>
          </a:p>
          <a:p>
            <a:pPr indent="173038" fontAlgn="auto">
              <a:spcAft>
                <a:spcPts val="0"/>
              </a:spcAft>
              <a:buFont typeface="Arial" pitchFamily="34" charset="0"/>
              <a:buNone/>
              <a:defRPr/>
            </a:pPr>
            <a:r>
              <a:rPr lang="fi-FI" sz="2400" dirty="0"/>
              <a:t>2. Studi waktu (time study) </a:t>
            </a:r>
            <a:endParaRPr lang="en-US" sz="2400" dirty="0"/>
          </a:p>
          <a:p>
            <a:pPr marL="457200" indent="-284163" fontAlgn="auto">
              <a:spcAft>
                <a:spcPts val="0"/>
              </a:spcAft>
              <a:buFont typeface="Arial" pitchFamily="34" charset="0"/>
              <a:buNone/>
              <a:defRPr/>
            </a:pPr>
            <a:r>
              <a:rPr lang="fi-FI" sz="2400" dirty="0"/>
              <a:t>3. Standar waktu yang telah ditentukan (Predetermited time standards) </a:t>
            </a:r>
            <a:endParaRPr lang="en-US" sz="2400" dirty="0"/>
          </a:p>
          <a:p>
            <a:pPr indent="173038" fontAlgn="auto">
              <a:spcAft>
                <a:spcPts val="0"/>
              </a:spcAft>
              <a:buFont typeface="Arial" pitchFamily="34" charset="0"/>
              <a:buNone/>
              <a:defRPr/>
            </a:pPr>
            <a:r>
              <a:rPr lang="en-US" sz="2400" dirty="0"/>
              <a:t>4. </a:t>
            </a:r>
            <a:r>
              <a:rPr lang="en-US" sz="2400" dirty="0" err="1"/>
              <a:t>Pengambilan</a:t>
            </a:r>
            <a:r>
              <a:rPr lang="en-US" sz="2400" dirty="0"/>
              <a:t> </a:t>
            </a:r>
            <a:r>
              <a:rPr lang="en-US" sz="2400" dirty="0" err="1"/>
              <a:t>sampel</a:t>
            </a:r>
            <a:r>
              <a:rPr lang="en-US" sz="2400" dirty="0"/>
              <a:t> </a:t>
            </a:r>
            <a:r>
              <a:rPr lang="en-US" sz="2400" dirty="0" err="1"/>
              <a:t>kerja</a:t>
            </a:r>
            <a:r>
              <a:rPr lang="en-US" sz="2400" dirty="0"/>
              <a:t> (Work sampling) </a:t>
            </a: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9878DDB-1980-4517-922D-69CCBF717224}" type="slidenum">
              <a:rPr lang="en-US">
                <a:solidFill>
                  <a:schemeClr val="tx1">
                    <a:tint val="75000"/>
                  </a:schemeClr>
                </a:solidFill>
              </a:rPr>
              <a:pPr>
                <a:defRPr/>
              </a:pPr>
              <a:t>203</a:t>
            </a:fld>
            <a:endParaRPr lang="en-US">
              <a:solidFill>
                <a:schemeClr val="tx1">
                  <a:tint val="75000"/>
                </a:schemeClr>
              </a:solidFill>
            </a:endParaRPr>
          </a:p>
        </p:txBody>
      </p:sp>
      <p:sp>
        <p:nvSpPr>
          <p:cNvPr id="250883" name="Content Placeholder 2"/>
          <p:cNvSpPr>
            <a:spLocks noGrp="1"/>
          </p:cNvSpPr>
          <p:nvPr>
            <p:ph sz="quarter" idx="1"/>
          </p:nvPr>
        </p:nvSpPr>
        <p:spPr>
          <a:xfrm>
            <a:off x="457200" y="381000"/>
            <a:ext cx="8229600" cy="5668963"/>
          </a:xfrm>
        </p:spPr>
        <p:txBody>
          <a:bodyPr/>
          <a:lstStyle/>
          <a:p>
            <a:pPr eaLnBrk="1" hangingPunct="1">
              <a:buFont typeface="Arial" charset="0"/>
              <a:buNone/>
            </a:pPr>
            <a:r>
              <a:rPr lang="fi-FI" b="1" smtClean="0"/>
              <a:t>B. PENGALAMAN MASA LALU (WORK SAMPLING) </a:t>
            </a:r>
            <a:endParaRPr lang="en-US" smtClean="0"/>
          </a:p>
          <a:p>
            <a:pPr algn="just" eaLnBrk="1" hangingPunct="1"/>
            <a:r>
              <a:rPr lang="fi-FI" sz="2400" smtClean="0"/>
              <a:t>Standar pekerja dapat diestimasi berdasarkan apa yang telah terjadi di masa lalu yaitu berapa jam kerja yang dibutuhkan untuk melaksanakan suatu pekerjaan. </a:t>
            </a:r>
          </a:p>
          <a:p>
            <a:pPr algn="just" eaLnBrk="1" hangingPunct="1"/>
            <a:r>
              <a:rPr lang="fi-FI" sz="2400" smtClean="0"/>
              <a:t>Kelebihan: relative mudah dan murah didapatkan. Standar seperti ini lazimnya didapatkan datanya dari kartu waktu pekerja atau dari data produksi. </a:t>
            </a:r>
          </a:p>
          <a:p>
            <a:pPr algn="just" eaLnBrk="1" hangingPunct="1"/>
            <a:r>
              <a:rPr lang="fi-FI" sz="2400" smtClean="0"/>
              <a:t>Kelemahan: tidak obyektif dan tidak dapat diketahui keakuratannya apakah kecepatan kerjanya layak atau tidak, dan apakah kejadian yang tidak biasa sudah diperhitungkan atau belum. </a:t>
            </a:r>
          </a:p>
          <a:p>
            <a:pPr algn="just" eaLnBrk="1" hangingPunct="1"/>
            <a:r>
              <a:rPr lang="fi-FI" sz="2400" smtClean="0"/>
              <a:t>Oleh karena itu penggunaan teknik ini tidak dianjurkan . </a:t>
            </a:r>
          </a:p>
          <a:p>
            <a:pPr eaLnBrk="1" hangingPunct="1">
              <a:buFont typeface="Arial" charset="0"/>
              <a:buNone/>
            </a:pPr>
            <a:endParaRPr lang="en-US" smtClean="0"/>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E620575-94EC-407E-BA8E-7C6FC688BB67}" type="slidenum">
              <a:rPr lang="en-US">
                <a:solidFill>
                  <a:schemeClr val="tx1">
                    <a:tint val="75000"/>
                  </a:schemeClr>
                </a:solidFill>
              </a:rPr>
              <a:pPr>
                <a:defRPr/>
              </a:pPr>
              <a:t>204</a:t>
            </a:fld>
            <a:endParaRPr lang="en-US">
              <a:solidFill>
                <a:schemeClr val="tx1">
                  <a:tint val="75000"/>
                </a:schemeClr>
              </a:solidFill>
            </a:endParaRPr>
          </a:p>
        </p:txBody>
      </p:sp>
      <p:sp>
        <p:nvSpPr>
          <p:cNvPr id="3" name="Rectangle 2"/>
          <p:cNvSpPr/>
          <p:nvPr/>
        </p:nvSpPr>
        <p:spPr>
          <a:xfrm>
            <a:off x="533400" y="1166813"/>
            <a:ext cx="8229600" cy="4154487"/>
          </a:xfrm>
          <a:prstGeom prst="rect">
            <a:avLst/>
          </a:prstGeom>
        </p:spPr>
        <p:txBody>
          <a:bodyPr>
            <a:spAutoFit/>
          </a:bodyPr>
          <a:lstStyle/>
          <a:p>
            <a:pPr fontAlgn="auto">
              <a:spcAft>
                <a:spcPts val="0"/>
              </a:spcAft>
              <a:buFont typeface="Arial" pitchFamily="34" charset="0"/>
              <a:buNone/>
              <a:defRPr/>
            </a:pPr>
            <a:r>
              <a:rPr lang="en-US" sz="2400" b="1" dirty="0"/>
              <a:t>C. STUDI WAKTU (TIME STUDY) </a:t>
            </a:r>
            <a:endParaRPr lang="en-US" sz="2400" dirty="0"/>
          </a:p>
          <a:p>
            <a:pPr algn="just" fontAlgn="auto">
              <a:spcAft>
                <a:spcPts val="0"/>
              </a:spcAft>
              <a:buFont typeface="Arial" pitchFamily="34" charset="0"/>
              <a:buChar char="•"/>
              <a:defRPr/>
            </a:pPr>
            <a:r>
              <a:rPr lang="en-US" sz="2400" dirty="0"/>
              <a:t>  </a:t>
            </a:r>
            <a:r>
              <a:rPr lang="en-US" sz="2400" dirty="0" err="1"/>
              <a:t>Merupakan</a:t>
            </a:r>
            <a:r>
              <a:rPr lang="en-US" sz="2400" dirty="0"/>
              <a:t> </a:t>
            </a:r>
            <a:r>
              <a:rPr lang="en-US" sz="2400" dirty="0" err="1"/>
              <a:t>pencatatan</a:t>
            </a:r>
            <a:r>
              <a:rPr lang="en-US" sz="2400" dirty="0"/>
              <a:t> </a:t>
            </a:r>
            <a:r>
              <a:rPr lang="en-US" sz="2400" dirty="0" err="1"/>
              <a:t>waktu</a:t>
            </a:r>
            <a:r>
              <a:rPr lang="en-US" sz="2400" dirty="0"/>
              <a:t> </a:t>
            </a:r>
            <a:r>
              <a:rPr lang="en-US" sz="2400" dirty="0" err="1"/>
              <a:t>sebuah</a:t>
            </a:r>
            <a:r>
              <a:rPr lang="en-US" sz="2400" dirty="0"/>
              <a:t> sample </a:t>
            </a:r>
            <a:r>
              <a:rPr lang="en-US" sz="2400" dirty="0" err="1"/>
              <a:t>kinerja</a:t>
            </a:r>
            <a:r>
              <a:rPr lang="en-US" sz="2400" dirty="0"/>
              <a:t> </a:t>
            </a:r>
            <a:r>
              <a:rPr lang="en-US" sz="2400" dirty="0" err="1"/>
              <a:t>pekerja</a:t>
            </a:r>
            <a:r>
              <a:rPr lang="en-US" sz="2400" dirty="0"/>
              <a:t> </a:t>
            </a:r>
            <a:r>
              <a:rPr lang="en-US" sz="2400" dirty="0" err="1"/>
              <a:t>dan</a:t>
            </a:r>
            <a:r>
              <a:rPr lang="en-US" sz="2400" dirty="0"/>
              <a:t> </a:t>
            </a:r>
            <a:r>
              <a:rPr lang="en-US" sz="2400" dirty="0" err="1"/>
              <a:t>menggunakannya</a:t>
            </a:r>
            <a:r>
              <a:rPr lang="en-US" sz="2400" dirty="0"/>
              <a:t> </a:t>
            </a:r>
            <a:r>
              <a:rPr lang="en-US" sz="2400" dirty="0" err="1"/>
              <a:t>sebagai</a:t>
            </a:r>
            <a:r>
              <a:rPr lang="en-US" sz="2400" dirty="0"/>
              <a:t> </a:t>
            </a:r>
            <a:r>
              <a:rPr lang="en-US" sz="2400" dirty="0" err="1"/>
              <a:t>dasar</a:t>
            </a:r>
            <a:r>
              <a:rPr lang="en-US" sz="2400" dirty="0"/>
              <a:t> </a:t>
            </a:r>
            <a:r>
              <a:rPr lang="en-US" sz="2400" dirty="0" err="1"/>
              <a:t>untuk</a:t>
            </a:r>
            <a:r>
              <a:rPr lang="en-US" sz="2400" dirty="0"/>
              <a:t> </a:t>
            </a:r>
            <a:r>
              <a:rPr lang="en-US" sz="2400" dirty="0" err="1"/>
              <a:t>menetapkan</a:t>
            </a:r>
            <a:r>
              <a:rPr lang="en-US" sz="2400" dirty="0"/>
              <a:t> </a:t>
            </a:r>
            <a:r>
              <a:rPr lang="en-US" sz="2400" dirty="0" err="1"/>
              <a:t>waktu</a:t>
            </a:r>
            <a:r>
              <a:rPr lang="en-US" sz="2400" dirty="0"/>
              <a:t> </a:t>
            </a:r>
            <a:r>
              <a:rPr lang="en-US" sz="2400" dirty="0" err="1"/>
              <a:t>standar</a:t>
            </a:r>
            <a:r>
              <a:rPr lang="en-US" sz="2400" dirty="0"/>
              <a:t>. </a:t>
            </a:r>
          </a:p>
          <a:p>
            <a:pPr algn="just" fontAlgn="auto">
              <a:spcAft>
                <a:spcPts val="0"/>
              </a:spcAft>
              <a:buFont typeface="Arial" pitchFamily="34" charset="0"/>
              <a:buChar char="•"/>
              <a:defRPr/>
            </a:pPr>
            <a:r>
              <a:rPr lang="en-US" sz="2400" dirty="0"/>
              <a:t>   </a:t>
            </a:r>
            <a:r>
              <a:rPr lang="en-US" sz="2400" dirty="0" err="1"/>
              <a:t>Adapun</a:t>
            </a:r>
            <a:r>
              <a:rPr lang="en-US" sz="2400" dirty="0"/>
              <a:t> </a:t>
            </a:r>
            <a:r>
              <a:rPr lang="en-US" sz="2400" dirty="0" err="1"/>
              <a:t>langkah</a:t>
            </a:r>
            <a:r>
              <a:rPr lang="en-US" sz="2400" dirty="0"/>
              <a:t> yang </a:t>
            </a:r>
            <a:r>
              <a:rPr lang="en-US" sz="2400" dirty="0" err="1"/>
              <a:t>dilakukan</a:t>
            </a:r>
            <a:r>
              <a:rPr lang="en-US" sz="2400" dirty="0"/>
              <a:t> </a:t>
            </a:r>
            <a:r>
              <a:rPr lang="en-US" sz="2400" dirty="0" err="1"/>
              <a:t>adalah</a:t>
            </a:r>
            <a:r>
              <a:rPr lang="en-US" sz="2400" dirty="0"/>
              <a:t> </a:t>
            </a:r>
            <a:r>
              <a:rPr lang="en-US" sz="2400" dirty="0" err="1"/>
              <a:t>sebagai</a:t>
            </a:r>
            <a:r>
              <a:rPr lang="en-US" sz="2400" dirty="0"/>
              <a:t> </a:t>
            </a:r>
            <a:r>
              <a:rPr lang="en-US" sz="2400" dirty="0" err="1"/>
              <a:t>berikut</a:t>
            </a:r>
            <a:r>
              <a:rPr lang="en-US" sz="2400" dirty="0"/>
              <a:t>: </a:t>
            </a:r>
          </a:p>
          <a:p>
            <a:pPr indent="-292100" fontAlgn="auto">
              <a:spcAft>
                <a:spcPts val="0"/>
              </a:spcAft>
              <a:buFont typeface="Arial" pitchFamily="34" charset="0"/>
              <a:buNone/>
              <a:defRPr/>
            </a:pPr>
            <a:r>
              <a:rPr lang="en-US" sz="2400" dirty="0"/>
              <a:t>1. </a:t>
            </a:r>
            <a:r>
              <a:rPr lang="en-US" sz="2400" dirty="0" err="1"/>
              <a:t>Definisikan</a:t>
            </a:r>
            <a:r>
              <a:rPr lang="en-US" sz="2400" dirty="0"/>
              <a:t> </a:t>
            </a:r>
            <a:r>
              <a:rPr lang="en-US" sz="2400" dirty="0" err="1"/>
              <a:t>pekerjaan</a:t>
            </a:r>
            <a:r>
              <a:rPr lang="en-US" sz="2400" dirty="0"/>
              <a:t> yang </a:t>
            </a:r>
            <a:r>
              <a:rPr lang="en-US" sz="2400" dirty="0" err="1"/>
              <a:t>akan</a:t>
            </a:r>
            <a:r>
              <a:rPr lang="en-US" sz="2400" dirty="0"/>
              <a:t> </a:t>
            </a:r>
            <a:r>
              <a:rPr lang="en-US" sz="2400" dirty="0" err="1"/>
              <a:t>diamati</a:t>
            </a:r>
            <a:r>
              <a:rPr lang="en-US" sz="2400" dirty="0"/>
              <a:t>. </a:t>
            </a:r>
          </a:p>
          <a:p>
            <a:pPr indent="-292100" fontAlgn="auto">
              <a:spcAft>
                <a:spcPts val="0"/>
              </a:spcAft>
              <a:buFont typeface="Arial" pitchFamily="34" charset="0"/>
              <a:buNone/>
              <a:defRPr/>
            </a:pPr>
            <a:r>
              <a:rPr lang="en-US" sz="2400" dirty="0"/>
              <a:t>2. </a:t>
            </a:r>
            <a:r>
              <a:rPr lang="en-US" sz="2400" dirty="0" err="1"/>
              <a:t>Bagilah</a:t>
            </a:r>
            <a:r>
              <a:rPr lang="en-US" sz="2400" dirty="0"/>
              <a:t> </a:t>
            </a:r>
            <a:r>
              <a:rPr lang="en-US" sz="2400" dirty="0" err="1"/>
              <a:t>pekerjaan</a:t>
            </a:r>
            <a:r>
              <a:rPr lang="en-US" sz="2400" dirty="0"/>
              <a:t> </a:t>
            </a:r>
            <a:r>
              <a:rPr lang="en-US" sz="2400" dirty="0" err="1"/>
              <a:t>menjadi</a:t>
            </a:r>
            <a:r>
              <a:rPr lang="en-US" sz="2400" dirty="0"/>
              <a:t> </a:t>
            </a:r>
            <a:r>
              <a:rPr lang="en-US" sz="2400" dirty="0" err="1"/>
              <a:t>elemen</a:t>
            </a:r>
            <a:r>
              <a:rPr lang="en-US" sz="2400" dirty="0"/>
              <a:t> yang </a:t>
            </a:r>
            <a:r>
              <a:rPr lang="en-US" sz="2400" dirty="0" err="1"/>
              <a:t>tepat</a:t>
            </a:r>
            <a:r>
              <a:rPr lang="en-US" sz="2400" dirty="0"/>
              <a:t>. </a:t>
            </a:r>
          </a:p>
          <a:p>
            <a:pPr marL="336550" indent="-336550" fontAlgn="auto">
              <a:spcAft>
                <a:spcPts val="0"/>
              </a:spcAft>
              <a:buFont typeface="Arial" pitchFamily="34" charset="0"/>
              <a:buNone/>
              <a:defRPr/>
            </a:pPr>
            <a:r>
              <a:rPr lang="en-US" sz="2400" dirty="0"/>
              <a:t>3. </a:t>
            </a:r>
            <a:r>
              <a:rPr lang="en-US" sz="2400" dirty="0" err="1"/>
              <a:t>Tentukan</a:t>
            </a:r>
            <a:r>
              <a:rPr lang="en-US" sz="2400" dirty="0"/>
              <a:t> </a:t>
            </a:r>
            <a:r>
              <a:rPr lang="en-US" sz="2400" dirty="0" err="1"/>
              <a:t>banyaknya</a:t>
            </a:r>
            <a:r>
              <a:rPr lang="en-US" sz="2400" dirty="0"/>
              <a:t> </a:t>
            </a:r>
            <a:r>
              <a:rPr lang="en-US" sz="2400" dirty="0" err="1"/>
              <a:t>pengamatan</a:t>
            </a:r>
            <a:r>
              <a:rPr lang="en-US" sz="2400" dirty="0"/>
              <a:t> yang </a:t>
            </a:r>
            <a:r>
              <a:rPr lang="en-US" sz="2400" dirty="0" err="1"/>
              <a:t>harus</a:t>
            </a:r>
            <a:r>
              <a:rPr lang="en-US" sz="2400" dirty="0"/>
              <a:t> </a:t>
            </a:r>
            <a:r>
              <a:rPr lang="en-US" sz="2400" dirty="0" err="1"/>
              <a:t>dilakukan</a:t>
            </a:r>
            <a:r>
              <a:rPr lang="en-US" sz="2400" dirty="0"/>
              <a:t> (</a:t>
            </a:r>
            <a:r>
              <a:rPr lang="en-US" sz="2400" dirty="0" err="1"/>
              <a:t>jumlah</a:t>
            </a:r>
            <a:r>
              <a:rPr lang="en-US" sz="2400" dirty="0"/>
              <a:t> </a:t>
            </a:r>
            <a:r>
              <a:rPr lang="en-US" sz="2400" dirty="0" err="1"/>
              <a:t>siklus</a:t>
            </a:r>
            <a:r>
              <a:rPr lang="en-US" sz="2400" dirty="0"/>
              <a:t>   </a:t>
            </a:r>
            <a:r>
              <a:rPr lang="en-US" sz="2400" dirty="0" err="1"/>
              <a:t>atau</a:t>
            </a:r>
            <a:r>
              <a:rPr lang="en-US" sz="2400" dirty="0"/>
              <a:t> sample yang </a:t>
            </a:r>
            <a:r>
              <a:rPr lang="en-US" sz="2400" dirty="0" err="1"/>
              <a:t>dibutuhkan</a:t>
            </a:r>
            <a:r>
              <a:rPr lang="en-US" sz="2400" dirty="0"/>
              <a:t>). </a:t>
            </a:r>
          </a:p>
          <a:p>
            <a:pPr marL="288925" indent="-288925" fontAlgn="auto">
              <a:spcAft>
                <a:spcPts val="0"/>
              </a:spcAft>
              <a:buFont typeface="Arial" pitchFamily="34" charset="0"/>
              <a:buNone/>
              <a:defRPr/>
            </a:pPr>
            <a:r>
              <a:rPr lang="en-US" sz="2400" dirty="0"/>
              <a:t>4. </a:t>
            </a:r>
            <a:r>
              <a:rPr lang="en-US" sz="2400" dirty="0" err="1"/>
              <a:t>Hitung</a:t>
            </a:r>
            <a:r>
              <a:rPr lang="en-US" sz="2400" dirty="0"/>
              <a:t> </a:t>
            </a:r>
            <a:r>
              <a:rPr lang="en-US" sz="2400" dirty="0" err="1"/>
              <a:t>waktu</a:t>
            </a:r>
            <a:r>
              <a:rPr lang="en-US" sz="2400" dirty="0"/>
              <a:t> </a:t>
            </a:r>
            <a:r>
              <a:rPr lang="en-US" sz="2400" dirty="0" err="1"/>
              <a:t>dan</a:t>
            </a:r>
            <a:r>
              <a:rPr lang="en-US" sz="2400" dirty="0"/>
              <a:t> </a:t>
            </a:r>
            <a:r>
              <a:rPr lang="en-US" sz="2400" dirty="0" err="1"/>
              <a:t>catat</a:t>
            </a:r>
            <a:r>
              <a:rPr lang="en-US" sz="2400" dirty="0"/>
              <a:t> </a:t>
            </a:r>
            <a:r>
              <a:rPr lang="en-US" sz="2400" dirty="0" err="1"/>
              <a:t>waktu</a:t>
            </a:r>
            <a:r>
              <a:rPr lang="en-US" sz="2400" dirty="0"/>
              <a:t> </a:t>
            </a:r>
            <a:r>
              <a:rPr lang="en-US" sz="2400" dirty="0" err="1"/>
              <a:t>elemen</a:t>
            </a:r>
            <a:r>
              <a:rPr lang="en-US" sz="2400" dirty="0"/>
              <a:t> </a:t>
            </a:r>
            <a:r>
              <a:rPr lang="en-US" sz="2400" dirty="0" err="1"/>
              <a:t>serta</a:t>
            </a:r>
            <a:r>
              <a:rPr lang="en-US" sz="2400" dirty="0"/>
              <a:t> </a:t>
            </a:r>
            <a:r>
              <a:rPr lang="en-US" sz="2400" dirty="0" err="1"/>
              <a:t>tingkat</a:t>
            </a:r>
            <a:r>
              <a:rPr lang="en-US" sz="2400" dirty="0"/>
              <a:t> </a:t>
            </a:r>
            <a:r>
              <a:rPr lang="en-US" sz="2400" dirty="0" err="1"/>
              <a:t>kinerja</a:t>
            </a:r>
            <a:r>
              <a:rPr lang="en-US" sz="2400" dirty="0"/>
              <a:t>. </a:t>
            </a: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itle 1"/>
          <p:cNvSpPr>
            <a:spLocks noGrp="1"/>
          </p:cNvSpPr>
          <p:nvPr>
            <p:ph type="title"/>
          </p:nvPr>
        </p:nvSpPr>
        <p:spPr>
          <a:xfrm>
            <a:off x="457200" y="274638"/>
            <a:ext cx="8229600" cy="792162"/>
          </a:xfrm>
        </p:spPr>
        <p:txBody>
          <a:bodyPr/>
          <a:lstStyle/>
          <a:p>
            <a:pPr eaLnBrk="1" hangingPunct="1"/>
            <a:r>
              <a:rPr lang="en-US" sz="2800" b="1" smtClean="0"/>
              <a:t>D. STANDAR WAKTU YANG TELAH DITENTUKAN</a:t>
            </a:r>
            <a:r>
              <a:rPr lang="en-US" sz="2800" smtClean="0"/>
              <a:t/>
            </a:r>
            <a:br>
              <a:rPr lang="en-US" sz="2800" smtClean="0"/>
            </a:br>
            <a:r>
              <a:rPr lang="en-US" sz="2800" b="1" smtClean="0"/>
              <a:t>(PREDETERMINED TIME STUDY) </a:t>
            </a:r>
            <a:endParaRPr lang="en-US" sz="2800" smtClean="0"/>
          </a:p>
        </p:txBody>
      </p:sp>
      <p:sp>
        <p:nvSpPr>
          <p:cNvPr id="4" name="Slide Number Placeholder 3"/>
          <p:cNvSpPr>
            <a:spLocks noGrp="1"/>
          </p:cNvSpPr>
          <p:nvPr>
            <p:ph type="sldNum" sz="quarter" idx="12"/>
          </p:nvPr>
        </p:nvSpPr>
        <p:spPr/>
        <p:txBody>
          <a:bodyPr/>
          <a:lstStyle/>
          <a:p>
            <a:pPr>
              <a:defRPr/>
            </a:pPr>
            <a:fld id="{BCC92C2C-FBFC-4593-BC17-CD32FA990334}" type="slidenum">
              <a:rPr lang="en-US">
                <a:solidFill>
                  <a:schemeClr val="tx1">
                    <a:tint val="75000"/>
                  </a:schemeClr>
                </a:solidFill>
              </a:rPr>
              <a:pPr>
                <a:defRPr/>
              </a:pPr>
              <a:t>205</a:t>
            </a:fld>
            <a:endParaRPr lang="en-US">
              <a:solidFill>
                <a:schemeClr val="tx1">
                  <a:tint val="75000"/>
                </a:schemeClr>
              </a:solidFill>
            </a:endParaRPr>
          </a:p>
        </p:txBody>
      </p:sp>
      <p:sp>
        <p:nvSpPr>
          <p:cNvPr id="252932" name="Content Placeholder 2"/>
          <p:cNvSpPr>
            <a:spLocks noGrp="1"/>
          </p:cNvSpPr>
          <p:nvPr>
            <p:ph sz="quarter" idx="1"/>
          </p:nvPr>
        </p:nvSpPr>
        <p:spPr>
          <a:xfrm>
            <a:off x="457200" y="1600200"/>
            <a:ext cx="8229600" cy="5059363"/>
          </a:xfrm>
        </p:spPr>
        <p:txBody>
          <a:bodyPr/>
          <a:lstStyle/>
          <a:p>
            <a:pPr marL="273050" indent="-273050" algn="just" eaLnBrk="1" hangingPunct="1">
              <a:spcBef>
                <a:spcPts val="575"/>
              </a:spcBef>
            </a:pPr>
            <a:r>
              <a:rPr lang="en-US" sz="2500" smtClean="0"/>
              <a:t>Merupakan suatu pembagian pekerjaan manual menjadi elemen dasar kecil yang waktunya telah ditetapkan dan dapat diterima secara luas. Caranya dengan menjumlahkan fakor waktu bagi setiap elemen dasar dari pekerjaan. Cara ini membutuhkan biaya yang besar. Metode yang paling umum adalah metode pengukuran waktu (MTM = Methods Time Measurement). </a:t>
            </a:r>
          </a:p>
          <a:p>
            <a:pPr marL="273050" indent="-273050" algn="just" eaLnBrk="1" hangingPunct="1">
              <a:spcBef>
                <a:spcPts val="575"/>
              </a:spcBef>
            </a:pPr>
            <a:r>
              <a:rPr lang="en-US" sz="2500" smtClean="0"/>
              <a:t>Standar waktu yang telah ditetapkan merupakan perkembangan dari gerakan dasar yang disebut sebagai </a:t>
            </a:r>
            <a:r>
              <a:rPr lang="en-US" sz="2500" b="1" i="1" smtClean="0"/>
              <a:t>Therblig</a:t>
            </a:r>
            <a:r>
              <a:rPr lang="en-US" sz="2500" i="1" smtClean="0"/>
              <a:t> </a:t>
            </a:r>
            <a:r>
              <a:rPr lang="en-US" sz="2500" smtClean="0"/>
              <a:t>yang ditemukan oleh </a:t>
            </a:r>
            <a:r>
              <a:rPr lang="en-US" sz="2500" i="1" smtClean="0"/>
              <a:t>Frank Gilbreth</a:t>
            </a:r>
            <a:r>
              <a:rPr lang="en-US" sz="2500" smtClean="0"/>
              <a:t>, yang mencakup aktifitas seperti memilih, mengambil, mengarahkan, merakit, menjangkau, memegang, beristirahat, meneliti. </a:t>
            </a: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525963"/>
          </a:xfrm>
        </p:spPr>
        <p:txBody>
          <a:bodyPr/>
          <a:lstStyle/>
          <a:p>
            <a:pPr marL="274320" indent="-274320" algn="just" eaLnBrk="1" fontAlgn="auto" hangingPunct="1">
              <a:spcBef>
                <a:spcPts val="580"/>
              </a:spcBef>
              <a:spcAft>
                <a:spcPts val="0"/>
              </a:spcAft>
              <a:buFont typeface="Arial" pitchFamily="34" charset="0"/>
              <a:buChar char="•"/>
              <a:defRPr/>
            </a:pPr>
            <a:r>
              <a:rPr lang="en-US" sz="2400" dirty="0" err="1">
                <a:solidFill>
                  <a:prstClr val="black"/>
                </a:solidFill>
              </a:rPr>
              <a:t>Standar</a:t>
            </a:r>
            <a:r>
              <a:rPr lang="en-US" sz="2400" dirty="0">
                <a:solidFill>
                  <a:prstClr val="black"/>
                </a:solidFill>
              </a:rPr>
              <a:t> </a:t>
            </a:r>
            <a:r>
              <a:rPr lang="en-US" sz="2400" dirty="0" err="1">
                <a:solidFill>
                  <a:prstClr val="black"/>
                </a:solidFill>
              </a:rPr>
              <a:t>waktu</a:t>
            </a:r>
            <a:r>
              <a:rPr lang="en-US" sz="2400" dirty="0">
                <a:solidFill>
                  <a:prstClr val="black"/>
                </a:solidFill>
              </a:rPr>
              <a:t> yang </a:t>
            </a:r>
            <a:r>
              <a:rPr lang="en-US" sz="2400" dirty="0" err="1">
                <a:solidFill>
                  <a:prstClr val="black"/>
                </a:solidFill>
              </a:rPr>
              <a:t>telah</a:t>
            </a:r>
            <a:r>
              <a:rPr lang="en-US" sz="2400" dirty="0">
                <a:solidFill>
                  <a:prstClr val="black"/>
                </a:solidFill>
              </a:rPr>
              <a:t> </a:t>
            </a:r>
            <a:r>
              <a:rPr lang="en-US" sz="2400" dirty="0" err="1">
                <a:solidFill>
                  <a:prstClr val="black"/>
                </a:solidFill>
              </a:rPr>
              <a:t>ditetapkan</a:t>
            </a:r>
            <a:r>
              <a:rPr lang="en-US" sz="2400" dirty="0">
                <a:solidFill>
                  <a:prstClr val="black"/>
                </a:solidFill>
              </a:rPr>
              <a:t> </a:t>
            </a:r>
            <a:r>
              <a:rPr lang="en-US" sz="2400" dirty="0" err="1">
                <a:solidFill>
                  <a:prstClr val="black"/>
                </a:solidFill>
              </a:rPr>
              <a:t>memiliki</a:t>
            </a:r>
            <a:r>
              <a:rPr lang="en-US" sz="2400" dirty="0">
                <a:solidFill>
                  <a:prstClr val="black"/>
                </a:solidFill>
              </a:rPr>
              <a:t> </a:t>
            </a:r>
            <a:r>
              <a:rPr lang="en-US" sz="2400" dirty="0" err="1">
                <a:solidFill>
                  <a:prstClr val="black"/>
                </a:solidFill>
              </a:rPr>
              <a:t>beberapa</a:t>
            </a:r>
            <a:r>
              <a:rPr lang="en-US" sz="2400" dirty="0">
                <a:solidFill>
                  <a:prstClr val="black"/>
                </a:solidFill>
              </a:rPr>
              <a:t> </a:t>
            </a:r>
            <a:r>
              <a:rPr lang="en-US" sz="2400" dirty="0" err="1">
                <a:solidFill>
                  <a:prstClr val="black"/>
                </a:solidFill>
              </a:rPr>
              <a:t>kelebihan</a:t>
            </a:r>
            <a:r>
              <a:rPr lang="en-US" sz="2400" dirty="0">
                <a:solidFill>
                  <a:prstClr val="black"/>
                </a:solidFill>
              </a:rPr>
              <a:t> </a:t>
            </a:r>
            <a:r>
              <a:rPr lang="en-US" sz="2400" dirty="0" err="1">
                <a:solidFill>
                  <a:prstClr val="black"/>
                </a:solidFill>
              </a:rPr>
              <a:t>dibandingkan</a:t>
            </a:r>
            <a:r>
              <a:rPr lang="en-US" sz="2400" dirty="0">
                <a:solidFill>
                  <a:prstClr val="black"/>
                </a:solidFill>
              </a:rPr>
              <a:t> </a:t>
            </a:r>
            <a:r>
              <a:rPr lang="en-US" sz="2400" dirty="0" err="1">
                <a:solidFill>
                  <a:prstClr val="black"/>
                </a:solidFill>
              </a:rPr>
              <a:t>dengan</a:t>
            </a:r>
            <a:r>
              <a:rPr lang="en-US" sz="2400" dirty="0">
                <a:solidFill>
                  <a:prstClr val="black"/>
                </a:solidFill>
              </a:rPr>
              <a:t> </a:t>
            </a:r>
            <a:r>
              <a:rPr lang="en-US" sz="2400" dirty="0" err="1">
                <a:solidFill>
                  <a:prstClr val="black"/>
                </a:solidFill>
              </a:rPr>
              <a:t>studi</a:t>
            </a:r>
            <a:r>
              <a:rPr lang="en-US" sz="2400" dirty="0">
                <a:solidFill>
                  <a:prstClr val="black"/>
                </a:solidFill>
              </a:rPr>
              <a:t> </a:t>
            </a:r>
            <a:r>
              <a:rPr lang="en-US" sz="2400" dirty="0" err="1">
                <a:solidFill>
                  <a:prstClr val="black"/>
                </a:solidFill>
              </a:rPr>
              <a:t>waktu</a:t>
            </a:r>
            <a:r>
              <a:rPr lang="en-US" sz="2400" dirty="0">
                <a:solidFill>
                  <a:prstClr val="black"/>
                </a:solidFill>
              </a:rPr>
              <a:t> </a:t>
            </a:r>
            <a:r>
              <a:rPr lang="en-US" sz="2400" dirty="0" err="1">
                <a:solidFill>
                  <a:prstClr val="black"/>
                </a:solidFill>
              </a:rPr>
              <a:t>yaitu</a:t>
            </a:r>
            <a:r>
              <a:rPr lang="en-US" sz="2400" dirty="0">
                <a:solidFill>
                  <a:prstClr val="black"/>
                </a:solidFill>
              </a:rPr>
              <a:t>: </a:t>
            </a:r>
          </a:p>
          <a:p>
            <a:pPr marL="274320" indent="-274320" algn="just" eaLnBrk="1" fontAlgn="auto" hangingPunct="1">
              <a:spcBef>
                <a:spcPts val="580"/>
              </a:spcBef>
              <a:spcAft>
                <a:spcPts val="0"/>
              </a:spcAft>
              <a:buFont typeface="Arial" charset="0"/>
              <a:buNone/>
              <a:defRPr/>
            </a:pPr>
            <a:r>
              <a:rPr lang="en-US" sz="2400" dirty="0">
                <a:solidFill>
                  <a:prstClr val="black"/>
                </a:solidFill>
              </a:rPr>
              <a:t>1. </a:t>
            </a:r>
            <a:r>
              <a:rPr lang="en-US" sz="2400" dirty="0" err="1">
                <a:solidFill>
                  <a:prstClr val="black"/>
                </a:solidFill>
              </a:rPr>
              <a:t>Standar</a:t>
            </a:r>
            <a:r>
              <a:rPr lang="en-US" sz="2400" dirty="0">
                <a:solidFill>
                  <a:prstClr val="black"/>
                </a:solidFill>
              </a:rPr>
              <a:t> </a:t>
            </a:r>
            <a:r>
              <a:rPr lang="en-US" sz="2400" dirty="0" err="1">
                <a:solidFill>
                  <a:prstClr val="black"/>
                </a:solidFill>
              </a:rPr>
              <a:t>waktu</a:t>
            </a:r>
            <a:r>
              <a:rPr lang="en-US" sz="2400" dirty="0">
                <a:solidFill>
                  <a:prstClr val="black"/>
                </a:solidFill>
              </a:rPr>
              <a:t> </a:t>
            </a:r>
            <a:r>
              <a:rPr lang="en-US" sz="2400" dirty="0" err="1">
                <a:solidFill>
                  <a:prstClr val="black"/>
                </a:solidFill>
              </a:rPr>
              <a:t>dapat</a:t>
            </a:r>
            <a:r>
              <a:rPr lang="en-US" sz="2400" dirty="0">
                <a:solidFill>
                  <a:prstClr val="black"/>
                </a:solidFill>
              </a:rPr>
              <a:t> </a:t>
            </a:r>
            <a:r>
              <a:rPr lang="en-US" sz="2400" dirty="0" err="1">
                <a:solidFill>
                  <a:prstClr val="black"/>
                </a:solidFill>
              </a:rPr>
              <a:t>dibuat</a:t>
            </a:r>
            <a:r>
              <a:rPr lang="en-US" sz="2400" dirty="0">
                <a:solidFill>
                  <a:prstClr val="black"/>
                </a:solidFill>
              </a:rPr>
              <a:t> di </a:t>
            </a:r>
            <a:r>
              <a:rPr lang="en-US" sz="2400" dirty="0" err="1">
                <a:solidFill>
                  <a:prstClr val="black"/>
                </a:solidFill>
              </a:rPr>
              <a:t>laboratorium</a:t>
            </a:r>
            <a:r>
              <a:rPr lang="en-US" sz="2400" dirty="0">
                <a:solidFill>
                  <a:prstClr val="black"/>
                </a:solidFill>
              </a:rPr>
              <a:t> </a:t>
            </a:r>
            <a:r>
              <a:rPr lang="en-US" sz="2400" dirty="0" err="1">
                <a:solidFill>
                  <a:prstClr val="black"/>
                </a:solidFill>
              </a:rPr>
              <a:t>sehingga</a:t>
            </a:r>
            <a:r>
              <a:rPr lang="en-US" sz="2400" dirty="0">
                <a:solidFill>
                  <a:prstClr val="black"/>
                </a:solidFill>
              </a:rPr>
              <a:t> </a:t>
            </a:r>
            <a:r>
              <a:rPr lang="en-US" sz="2400" dirty="0" err="1">
                <a:solidFill>
                  <a:prstClr val="black"/>
                </a:solidFill>
              </a:rPr>
              <a:t>prosedur</a:t>
            </a:r>
            <a:r>
              <a:rPr lang="en-US" sz="2400" dirty="0">
                <a:solidFill>
                  <a:prstClr val="black"/>
                </a:solidFill>
              </a:rPr>
              <a:t> </a:t>
            </a:r>
            <a:r>
              <a:rPr lang="en-US" sz="2400" dirty="0" err="1">
                <a:solidFill>
                  <a:prstClr val="black"/>
                </a:solidFill>
              </a:rPr>
              <a:t>ini</a:t>
            </a:r>
            <a:r>
              <a:rPr lang="en-US" sz="2400" dirty="0">
                <a:solidFill>
                  <a:prstClr val="black"/>
                </a:solidFill>
              </a:rPr>
              <a:t> </a:t>
            </a:r>
            <a:r>
              <a:rPr lang="en-US" sz="2400" dirty="0" err="1">
                <a:solidFill>
                  <a:prstClr val="black"/>
                </a:solidFill>
              </a:rPr>
              <a:t>tidak</a:t>
            </a:r>
            <a:r>
              <a:rPr lang="en-US" sz="2400" dirty="0">
                <a:solidFill>
                  <a:prstClr val="black"/>
                </a:solidFill>
              </a:rPr>
              <a:t> </a:t>
            </a:r>
            <a:r>
              <a:rPr lang="en-US" sz="2400" dirty="0" err="1">
                <a:solidFill>
                  <a:prstClr val="black"/>
                </a:solidFill>
              </a:rPr>
              <a:t>mengganggu</a:t>
            </a:r>
            <a:r>
              <a:rPr lang="en-US" sz="2400" dirty="0">
                <a:solidFill>
                  <a:prstClr val="black"/>
                </a:solidFill>
              </a:rPr>
              <a:t> </a:t>
            </a:r>
            <a:r>
              <a:rPr lang="en-US" sz="2400" dirty="0" err="1">
                <a:solidFill>
                  <a:prstClr val="black"/>
                </a:solidFill>
              </a:rPr>
              <a:t>aktifitas</a:t>
            </a:r>
            <a:r>
              <a:rPr lang="en-US" sz="2400" dirty="0">
                <a:solidFill>
                  <a:prstClr val="black"/>
                </a:solidFill>
              </a:rPr>
              <a:t> </a:t>
            </a:r>
            <a:r>
              <a:rPr lang="en-US" sz="2400" dirty="0" err="1">
                <a:solidFill>
                  <a:prstClr val="black"/>
                </a:solidFill>
              </a:rPr>
              <a:t>sesungguhnya</a:t>
            </a:r>
            <a:r>
              <a:rPr lang="en-US" sz="2400" dirty="0">
                <a:solidFill>
                  <a:prstClr val="black"/>
                </a:solidFill>
              </a:rPr>
              <a:t>. </a:t>
            </a:r>
          </a:p>
          <a:p>
            <a:pPr marL="274320" indent="-274320" algn="just" eaLnBrk="1" fontAlgn="auto" hangingPunct="1">
              <a:spcBef>
                <a:spcPts val="580"/>
              </a:spcBef>
              <a:spcAft>
                <a:spcPts val="0"/>
              </a:spcAft>
              <a:buFont typeface="Arial" charset="0"/>
              <a:buNone/>
              <a:defRPr/>
            </a:pPr>
            <a:r>
              <a:rPr lang="en-US" sz="2400" dirty="0">
                <a:solidFill>
                  <a:prstClr val="black"/>
                </a:solidFill>
              </a:rPr>
              <a:t>2. </a:t>
            </a:r>
            <a:r>
              <a:rPr lang="en-US" sz="2400" dirty="0" err="1">
                <a:solidFill>
                  <a:prstClr val="black"/>
                </a:solidFill>
              </a:rPr>
              <a:t>Karena</a:t>
            </a:r>
            <a:r>
              <a:rPr lang="en-US" sz="2400" dirty="0">
                <a:solidFill>
                  <a:prstClr val="black"/>
                </a:solidFill>
              </a:rPr>
              <a:t> </a:t>
            </a:r>
            <a:r>
              <a:rPr lang="en-US" sz="2400" dirty="0" err="1">
                <a:solidFill>
                  <a:prstClr val="black"/>
                </a:solidFill>
              </a:rPr>
              <a:t>standar</a:t>
            </a:r>
            <a:r>
              <a:rPr lang="en-US" sz="2400" dirty="0">
                <a:solidFill>
                  <a:prstClr val="black"/>
                </a:solidFill>
              </a:rPr>
              <a:t> </a:t>
            </a:r>
            <a:r>
              <a:rPr lang="en-US" sz="2400" dirty="0" err="1">
                <a:solidFill>
                  <a:prstClr val="black"/>
                </a:solidFill>
              </a:rPr>
              <a:t>dapat</a:t>
            </a:r>
            <a:r>
              <a:rPr lang="en-US" sz="2400" dirty="0">
                <a:solidFill>
                  <a:prstClr val="black"/>
                </a:solidFill>
              </a:rPr>
              <a:t> </a:t>
            </a:r>
            <a:r>
              <a:rPr lang="en-US" sz="2400" dirty="0" err="1">
                <a:solidFill>
                  <a:prstClr val="black"/>
                </a:solidFill>
              </a:rPr>
              <a:t>ditentukan</a:t>
            </a:r>
            <a:r>
              <a:rPr lang="en-US" sz="2400" dirty="0">
                <a:solidFill>
                  <a:prstClr val="black"/>
                </a:solidFill>
              </a:rPr>
              <a:t> </a:t>
            </a:r>
            <a:r>
              <a:rPr lang="en-US" sz="2400" dirty="0" err="1">
                <a:solidFill>
                  <a:prstClr val="black"/>
                </a:solidFill>
              </a:rPr>
              <a:t>sebelum</a:t>
            </a:r>
            <a:r>
              <a:rPr lang="en-US" sz="2400" dirty="0">
                <a:solidFill>
                  <a:prstClr val="black"/>
                </a:solidFill>
              </a:rPr>
              <a:t> </a:t>
            </a:r>
            <a:r>
              <a:rPr lang="en-US" sz="2400" dirty="0" err="1">
                <a:solidFill>
                  <a:prstClr val="black"/>
                </a:solidFill>
              </a:rPr>
              <a:t>pekerjaan</a:t>
            </a:r>
            <a:r>
              <a:rPr lang="en-US" sz="2400" dirty="0">
                <a:solidFill>
                  <a:prstClr val="black"/>
                </a:solidFill>
              </a:rPr>
              <a:t> </a:t>
            </a:r>
            <a:r>
              <a:rPr lang="en-US" sz="2400" dirty="0" err="1">
                <a:solidFill>
                  <a:prstClr val="black"/>
                </a:solidFill>
              </a:rPr>
              <a:t>benar-benar</a:t>
            </a:r>
            <a:r>
              <a:rPr lang="en-US" sz="2400" dirty="0">
                <a:solidFill>
                  <a:prstClr val="black"/>
                </a:solidFill>
              </a:rPr>
              <a:t> </a:t>
            </a:r>
            <a:r>
              <a:rPr lang="en-US" sz="2400" dirty="0" err="1">
                <a:solidFill>
                  <a:prstClr val="black"/>
                </a:solidFill>
              </a:rPr>
              <a:t>dilakukanmaka</a:t>
            </a:r>
            <a:r>
              <a:rPr lang="en-US" sz="2400" dirty="0">
                <a:solidFill>
                  <a:prstClr val="black"/>
                </a:solidFill>
              </a:rPr>
              <a:t> </a:t>
            </a:r>
            <a:r>
              <a:rPr lang="en-US" sz="2400" dirty="0" err="1">
                <a:solidFill>
                  <a:prstClr val="black"/>
                </a:solidFill>
              </a:rPr>
              <a:t>dapat</a:t>
            </a:r>
            <a:r>
              <a:rPr lang="en-US" sz="2400" dirty="0">
                <a:solidFill>
                  <a:prstClr val="black"/>
                </a:solidFill>
              </a:rPr>
              <a:t> </a:t>
            </a:r>
            <a:r>
              <a:rPr lang="en-US" sz="2400" dirty="0" err="1">
                <a:solidFill>
                  <a:prstClr val="black"/>
                </a:solidFill>
              </a:rPr>
              <a:t>digunakan</a:t>
            </a:r>
            <a:r>
              <a:rPr lang="en-US" sz="2400" dirty="0">
                <a:solidFill>
                  <a:prstClr val="black"/>
                </a:solidFill>
              </a:rPr>
              <a:t> </a:t>
            </a:r>
            <a:r>
              <a:rPr lang="en-US" sz="2400" dirty="0" err="1">
                <a:solidFill>
                  <a:prstClr val="black"/>
                </a:solidFill>
              </a:rPr>
              <a:t>untuk</a:t>
            </a:r>
            <a:r>
              <a:rPr lang="en-US" sz="2400" dirty="0">
                <a:solidFill>
                  <a:prstClr val="black"/>
                </a:solidFill>
              </a:rPr>
              <a:t> </a:t>
            </a:r>
            <a:r>
              <a:rPr lang="en-US" sz="2400" dirty="0" err="1">
                <a:solidFill>
                  <a:prstClr val="black"/>
                </a:solidFill>
              </a:rPr>
              <a:t>membuat</a:t>
            </a:r>
            <a:r>
              <a:rPr lang="en-US" sz="2400" dirty="0">
                <a:solidFill>
                  <a:prstClr val="black"/>
                </a:solidFill>
              </a:rPr>
              <a:t> </a:t>
            </a:r>
            <a:r>
              <a:rPr lang="en-US" sz="2400" dirty="0" err="1">
                <a:solidFill>
                  <a:prstClr val="black"/>
                </a:solidFill>
              </a:rPr>
              <a:t>rencana</a:t>
            </a:r>
            <a:r>
              <a:rPr lang="en-US" sz="2400" dirty="0">
                <a:solidFill>
                  <a:prstClr val="black"/>
                </a:solidFill>
              </a:rPr>
              <a:t>. </a:t>
            </a:r>
          </a:p>
          <a:p>
            <a:pPr marL="274320" indent="-274320" algn="just" eaLnBrk="1" fontAlgn="auto" hangingPunct="1">
              <a:spcBef>
                <a:spcPts val="580"/>
              </a:spcBef>
              <a:spcAft>
                <a:spcPts val="0"/>
              </a:spcAft>
              <a:buFont typeface="Arial" charset="0"/>
              <a:buNone/>
              <a:defRPr/>
            </a:pPr>
            <a:r>
              <a:rPr lang="en-US" sz="2400" dirty="0">
                <a:solidFill>
                  <a:prstClr val="black"/>
                </a:solidFill>
              </a:rPr>
              <a:t>3. </a:t>
            </a:r>
            <a:r>
              <a:rPr lang="en-US" sz="2400" dirty="0" err="1">
                <a:solidFill>
                  <a:prstClr val="black"/>
                </a:solidFill>
              </a:rPr>
              <a:t>Tidak</a:t>
            </a:r>
            <a:r>
              <a:rPr lang="en-US" sz="2400" dirty="0">
                <a:solidFill>
                  <a:prstClr val="black"/>
                </a:solidFill>
              </a:rPr>
              <a:t> </a:t>
            </a:r>
            <a:r>
              <a:rPr lang="en-US" sz="2400" dirty="0" err="1">
                <a:solidFill>
                  <a:prstClr val="black"/>
                </a:solidFill>
              </a:rPr>
              <a:t>ada</a:t>
            </a:r>
            <a:r>
              <a:rPr lang="en-US" sz="2400" dirty="0">
                <a:solidFill>
                  <a:prstClr val="black"/>
                </a:solidFill>
              </a:rPr>
              <a:t> </a:t>
            </a:r>
            <a:r>
              <a:rPr lang="en-US" sz="2400" dirty="0" err="1">
                <a:solidFill>
                  <a:prstClr val="black"/>
                </a:solidFill>
              </a:rPr>
              <a:t>pemeringkatan</a:t>
            </a:r>
            <a:r>
              <a:rPr lang="en-US" sz="2400" dirty="0">
                <a:solidFill>
                  <a:prstClr val="black"/>
                </a:solidFill>
              </a:rPr>
              <a:t> </a:t>
            </a:r>
            <a:r>
              <a:rPr lang="en-US" sz="2400" dirty="0" err="1">
                <a:solidFill>
                  <a:prstClr val="black"/>
                </a:solidFill>
              </a:rPr>
              <a:t>kinerja</a:t>
            </a:r>
            <a:r>
              <a:rPr lang="en-US" sz="2400" dirty="0">
                <a:solidFill>
                  <a:prstClr val="black"/>
                </a:solidFill>
              </a:rPr>
              <a:t> yang </a:t>
            </a:r>
            <a:r>
              <a:rPr lang="en-US" sz="2400" dirty="0" err="1">
                <a:solidFill>
                  <a:prstClr val="black"/>
                </a:solidFill>
              </a:rPr>
              <a:t>dibutuhkan</a:t>
            </a:r>
            <a:r>
              <a:rPr lang="en-US" sz="2400" dirty="0">
                <a:solidFill>
                  <a:prstClr val="black"/>
                </a:solidFill>
              </a:rPr>
              <a:t>. </a:t>
            </a:r>
          </a:p>
          <a:p>
            <a:pPr marL="274320" indent="-274320" algn="just" eaLnBrk="1" fontAlgn="auto" hangingPunct="1">
              <a:spcBef>
                <a:spcPts val="580"/>
              </a:spcBef>
              <a:spcAft>
                <a:spcPts val="0"/>
              </a:spcAft>
              <a:buFont typeface="Arial" charset="0"/>
              <a:buNone/>
              <a:defRPr/>
            </a:pPr>
            <a:r>
              <a:rPr lang="en-US" sz="2400" dirty="0">
                <a:solidFill>
                  <a:prstClr val="black"/>
                </a:solidFill>
              </a:rPr>
              <a:t>4. </a:t>
            </a:r>
            <a:r>
              <a:rPr lang="en-US" sz="2400" dirty="0" err="1">
                <a:solidFill>
                  <a:prstClr val="black"/>
                </a:solidFill>
              </a:rPr>
              <a:t>Serikat</a:t>
            </a:r>
            <a:r>
              <a:rPr lang="en-US" sz="2400" dirty="0">
                <a:solidFill>
                  <a:prstClr val="black"/>
                </a:solidFill>
              </a:rPr>
              <a:t> </a:t>
            </a:r>
            <a:r>
              <a:rPr lang="en-US" sz="2400" dirty="0" err="1">
                <a:solidFill>
                  <a:prstClr val="black"/>
                </a:solidFill>
              </a:rPr>
              <a:t>pekerja</a:t>
            </a:r>
            <a:r>
              <a:rPr lang="en-US" sz="2400" dirty="0">
                <a:solidFill>
                  <a:prstClr val="black"/>
                </a:solidFill>
              </a:rPr>
              <a:t> </a:t>
            </a:r>
            <a:r>
              <a:rPr lang="en-US" sz="2400" dirty="0" err="1">
                <a:solidFill>
                  <a:prstClr val="black"/>
                </a:solidFill>
              </a:rPr>
              <a:t>cenderung</a:t>
            </a:r>
            <a:r>
              <a:rPr lang="en-US" sz="2400" dirty="0">
                <a:solidFill>
                  <a:prstClr val="black"/>
                </a:solidFill>
              </a:rPr>
              <a:t> </a:t>
            </a:r>
            <a:r>
              <a:rPr lang="en-US" sz="2400" dirty="0" err="1">
                <a:solidFill>
                  <a:prstClr val="black"/>
                </a:solidFill>
              </a:rPr>
              <a:t>menerima</a:t>
            </a:r>
            <a:r>
              <a:rPr lang="en-US" sz="2400" dirty="0">
                <a:solidFill>
                  <a:prstClr val="black"/>
                </a:solidFill>
              </a:rPr>
              <a:t> </a:t>
            </a:r>
            <a:r>
              <a:rPr lang="en-US" sz="2400" dirty="0" err="1">
                <a:solidFill>
                  <a:prstClr val="black"/>
                </a:solidFill>
              </a:rPr>
              <a:t>metode</a:t>
            </a:r>
            <a:r>
              <a:rPr lang="en-US" sz="2400" dirty="0">
                <a:solidFill>
                  <a:prstClr val="black"/>
                </a:solidFill>
              </a:rPr>
              <a:t> </a:t>
            </a:r>
            <a:r>
              <a:rPr lang="en-US" sz="2400" dirty="0" err="1">
                <a:solidFill>
                  <a:prstClr val="black"/>
                </a:solidFill>
              </a:rPr>
              <a:t>ini</a:t>
            </a:r>
            <a:r>
              <a:rPr lang="en-US" sz="2400" dirty="0">
                <a:solidFill>
                  <a:prstClr val="black"/>
                </a:solidFill>
              </a:rPr>
              <a:t> </a:t>
            </a:r>
            <a:r>
              <a:rPr lang="en-US" sz="2400" dirty="0" err="1">
                <a:solidFill>
                  <a:prstClr val="black"/>
                </a:solidFill>
              </a:rPr>
              <a:t>sebagai</a:t>
            </a:r>
            <a:r>
              <a:rPr lang="en-US" sz="2400" dirty="0">
                <a:solidFill>
                  <a:prstClr val="black"/>
                </a:solidFill>
              </a:rPr>
              <a:t> </a:t>
            </a:r>
            <a:r>
              <a:rPr lang="en-US" sz="2400" dirty="0" err="1">
                <a:solidFill>
                  <a:prstClr val="black"/>
                </a:solidFill>
              </a:rPr>
              <a:t>cara</a:t>
            </a:r>
            <a:r>
              <a:rPr lang="en-US" sz="2400" dirty="0">
                <a:solidFill>
                  <a:prstClr val="black"/>
                </a:solidFill>
              </a:rPr>
              <a:t> yang </a:t>
            </a:r>
            <a:r>
              <a:rPr lang="en-US" sz="2400" dirty="0" err="1">
                <a:solidFill>
                  <a:prstClr val="black"/>
                </a:solidFill>
              </a:rPr>
              <a:t>wajar</a:t>
            </a:r>
            <a:r>
              <a:rPr lang="en-US" sz="2400" dirty="0">
                <a:solidFill>
                  <a:prstClr val="black"/>
                </a:solidFill>
              </a:rPr>
              <a:t> </a:t>
            </a:r>
            <a:r>
              <a:rPr lang="en-US" sz="2400" dirty="0" err="1">
                <a:solidFill>
                  <a:prstClr val="black"/>
                </a:solidFill>
              </a:rPr>
              <a:t>untuk</a:t>
            </a:r>
            <a:r>
              <a:rPr lang="en-US" sz="2400" dirty="0">
                <a:solidFill>
                  <a:prstClr val="black"/>
                </a:solidFill>
              </a:rPr>
              <a:t> </a:t>
            </a:r>
            <a:r>
              <a:rPr lang="en-US" sz="2400" dirty="0" err="1">
                <a:solidFill>
                  <a:prstClr val="black"/>
                </a:solidFill>
              </a:rPr>
              <a:t>menetapkan</a:t>
            </a:r>
            <a:r>
              <a:rPr lang="en-US" sz="2400" dirty="0">
                <a:solidFill>
                  <a:prstClr val="black"/>
                </a:solidFill>
              </a:rPr>
              <a:t> </a:t>
            </a:r>
            <a:r>
              <a:rPr lang="en-US" sz="2400" dirty="0" err="1">
                <a:solidFill>
                  <a:prstClr val="black"/>
                </a:solidFill>
              </a:rPr>
              <a:t>standar</a:t>
            </a:r>
            <a:r>
              <a:rPr lang="en-US" sz="2400" dirty="0">
                <a:solidFill>
                  <a:prstClr val="black"/>
                </a:solidFill>
              </a:rPr>
              <a:t>. </a:t>
            </a:r>
          </a:p>
          <a:p>
            <a:pPr marL="274320" indent="-274320" algn="just" eaLnBrk="1" fontAlgn="auto" hangingPunct="1">
              <a:spcBef>
                <a:spcPts val="580"/>
              </a:spcBef>
              <a:spcAft>
                <a:spcPts val="0"/>
              </a:spcAft>
              <a:buFont typeface="Arial" charset="0"/>
              <a:buNone/>
              <a:defRPr/>
            </a:pPr>
            <a:r>
              <a:rPr lang="en-US" sz="2400" dirty="0">
                <a:solidFill>
                  <a:prstClr val="black"/>
                </a:solidFill>
              </a:rPr>
              <a:t>5. </a:t>
            </a:r>
            <a:r>
              <a:rPr lang="en-US" sz="2400" dirty="0" err="1">
                <a:solidFill>
                  <a:prstClr val="black"/>
                </a:solidFill>
              </a:rPr>
              <a:t>Standar</a:t>
            </a:r>
            <a:r>
              <a:rPr lang="en-US" sz="2400" dirty="0">
                <a:solidFill>
                  <a:prstClr val="black"/>
                </a:solidFill>
              </a:rPr>
              <a:t> </a:t>
            </a:r>
            <a:r>
              <a:rPr lang="en-US" sz="2400" dirty="0" err="1">
                <a:solidFill>
                  <a:prstClr val="black"/>
                </a:solidFill>
              </a:rPr>
              <a:t>waktu</a:t>
            </a:r>
            <a:r>
              <a:rPr lang="en-US" sz="2400" dirty="0">
                <a:solidFill>
                  <a:prstClr val="black"/>
                </a:solidFill>
              </a:rPr>
              <a:t> yang </a:t>
            </a:r>
            <a:r>
              <a:rPr lang="en-US" sz="2400" dirty="0" err="1">
                <a:solidFill>
                  <a:prstClr val="black"/>
                </a:solidFill>
              </a:rPr>
              <a:t>telah</a:t>
            </a:r>
            <a:r>
              <a:rPr lang="en-US" sz="2400" dirty="0">
                <a:solidFill>
                  <a:prstClr val="black"/>
                </a:solidFill>
              </a:rPr>
              <a:t> </a:t>
            </a:r>
            <a:r>
              <a:rPr lang="en-US" sz="2400" dirty="0" err="1">
                <a:solidFill>
                  <a:prstClr val="black"/>
                </a:solidFill>
              </a:rPr>
              <a:t>ditentukan</a:t>
            </a:r>
            <a:r>
              <a:rPr lang="en-US" sz="2400" dirty="0">
                <a:solidFill>
                  <a:prstClr val="black"/>
                </a:solidFill>
              </a:rPr>
              <a:t> </a:t>
            </a:r>
            <a:r>
              <a:rPr lang="en-US" sz="2400" dirty="0" err="1">
                <a:solidFill>
                  <a:prstClr val="black"/>
                </a:solidFill>
              </a:rPr>
              <a:t>biasanya</a:t>
            </a:r>
            <a:r>
              <a:rPr lang="en-US" sz="2400" dirty="0">
                <a:solidFill>
                  <a:prstClr val="black"/>
                </a:solidFill>
              </a:rPr>
              <a:t> </a:t>
            </a:r>
            <a:r>
              <a:rPr lang="en-US" sz="2400" dirty="0" err="1">
                <a:solidFill>
                  <a:prstClr val="black"/>
                </a:solidFill>
              </a:rPr>
              <a:t>efektif</a:t>
            </a:r>
            <a:r>
              <a:rPr lang="en-US" sz="2400" dirty="0">
                <a:solidFill>
                  <a:prstClr val="black"/>
                </a:solidFill>
              </a:rPr>
              <a:t> </a:t>
            </a:r>
            <a:r>
              <a:rPr lang="en-US" sz="2400" dirty="0" err="1">
                <a:solidFill>
                  <a:prstClr val="black"/>
                </a:solidFill>
              </a:rPr>
              <a:t>pada</a:t>
            </a:r>
            <a:r>
              <a:rPr lang="en-US" sz="2400" dirty="0">
                <a:solidFill>
                  <a:prstClr val="black"/>
                </a:solidFill>
              </a:rPr>
              <a:t> </a:t>
            </a:r>
            <a:r>
              <a:rPr lang="en-US" sz="2400" dirty="0" err="1">
                <a:solidFill>
                  <a:prstClr val="black"/>
                </a:solidFill>
              </a:rPr>
              <a:t>perusahaan</a:t>
            </a:r>
            <a:r>
              <a:rPr lang="en-US" sz="2400" dirty="0">
                <a:solidFill>
                  <a:prstClr val="black"/>
                </a:solidFill>
              </a:rPr>
              <a:t> yang </a:t>
            </a:r>
            <a:r>
              <a:rPr lang="en-US" sz="2400" dirty="0" err="1">
                <a:solidFill>
                  <a:prstClr val="black"/>
                </a:solidFill>
              </a:rPr>
              <a:t>melakukan</a:t>
            </a:r>
            <a:r>
              <a:rPr lang="en-US" sz="2400" dirty="0">
                <a:solidFill>
                  <a:prstClr val="black"/>
                </a:solidFill>
              </a:rPr>
              <a:t> </a:t>
            </a:r>
            <a:r>
              <a:rPr lang="en-US" sz="2400" dirty="0" err="1">
                <a:solidFill>
                  <a:prstClr val="black"/>
                </a:solidFill>
              </a:rPr>
              <a:t>sejumlah</a:t>
            </a:r>
            <a:r>
              <a:rPr lang="en-US" sz="2400" dirty="0">
                <a:solidFill>
                  <a:prstClr val="black"/>
                </a:solidFill>
              </a:rPr>
              <a:t> </a:t>
            </a:r>
            <a:r>
              <a:rPr lang="en-US" sz="2400" dirty="0" err="1">
                <a:solidFill>
                  <a:prstClr val="black"/>
                </a:solidFill>
              </a:rPr>
              <a:t>besar</a:t>
            </a:r>
            <a:r>
              <a:rPr lang="en-US" sz="2400" dirty="0">
                <a:solidFill>
                  <a:prstClr val="black"/>
                </a:solidFill>
              </a:rPr>
              <a:t> </a:t>
            </a:r>
            <a:r>
              <a:rPr lang="en-US" sz="2400" dirty="0" err="1">
                <a:solidFill>
                  <a:prstClr val="black"/>
                </a:solidFill>
              </a:rPr>
              <a:t>penelitian</a:t>
            </a:r>
            <a:r>
              <a:rPr lang="en-US" sz="2400" dirty="0">
                <a:solidFill>
                  <a:prstClr val="black"/>
                </a:solidFill>
              </a:rPr>
              <a:t> </a:t>
            </a:r>
            <a:r>
              <a:rPr lang="en-US" sz="2400" dirty="0" err="1">
                <a:solidFill>
                  <a:prstClr val="black"/>
                </a:solidFill>
              </a:rPr>
              <a:t>pada</a:t>
            </a:r>
            <a:r>
              <a:rPr lang="en-US" sz="2400" dirty="0">
                <a:solidFill>
                  <a:prstClr val="black"/>
                </a:solidFill>
              </a:rPr>
              <a:t> </a:t>
            </a:r>
            <a:r>
              <a:rPr lang="en-US" sz="2400" dirty="0" err="1">
                <a:solidFill>
                  <a:prstClr val="black"/>
                </a:solidFill>
              </a:rPr>
              <a:t>tugas</a:t>
            </a:r>
            <a:r>
              <a:rPr lang="en-US" sz="2400" dirty="0">
                <a:solidFill>
                  <a:prstClr val="black"/>
                </a:solidFill>
              </a:rPr>
              <a:t> yang </a:t>
            </a:r>
            <a:r>
              <a:rPr lang="en-US" sz="2400" dirty="0" err="1">
                <a:solidFill>
                  <a:prstClr val="black"/>
                </a:solidFill>
              </a:rPr>
              <a:t>sama</a:t>
            </a:r>
            <a:r>
              <a:rPr lang="en-US" sz="2400" dirty="0">
                <a:solidFill>
                  <a:prstClr val="black"/>
                </a:solidFill>
              </a:rPr>
              <a:t>. </a:t>
            </a:r>
          </a:p>
          <a:p>
            <a:pPr marL="274320" indent="-274320" eaLnBrk="1" fontAlgn="auto" hangingPunct="1">
              <a:spcBef>
                <a:spcPts val="580"/>
              </a:spcBef>
              <a:spcAft>
                <a:spcPts val="0"/>
              </a:spcAft>
              <a:buFont typeface="Arial" pitchFamily="34" charset="0"/>
              <a:buChar char="•"/>
              <a:defRPr/>
            </a:pPr>
            <a:endParaRPr lang="en-US" sz="800" dirty="0">
              <a:solidFill>
                <a:prstClr val="black"/>
              </a:solidFill>
            </a:endParaRPr>
          </a:p>
          <a:p>
            <a:pPr>
              <a:defRPr/>
            </a:pPr>
            <a:endParaRPr lang="id-ID" dirty="0"/>
          </a:p>
        </p:txBody>
      </p:sp>
      <p:sp>
        <p:nvSpPr>
          <p:cNvPr id="4" name="Slide Number Placeholder 3"/>
          <p:cNvSpPr>
            <a:spLocks noGrp="1"/>
          </p:cNvSpPr>
          <p:nvPr>
            <p:ph type="sldNum" sz="quarter" idx="12"/>
          </p:nvPr>
        </p:nvSpPr>
        <p:spPr/>
        <p:txBody>
          <a:bodyPr/>
          <a:lstStyle/>
          <a:p>
            <a:pPr>
              <a:defRPr/>
            </a:pPr>
            <a:fld id="{CFF4905B-69F5-4EC1-9D56-135AF76C571B}" type="slidenum">
              <a:rPr lang="en-US" smtClean="0"/>
              <a:pPr>
                <a:defRPr/>
              </a:pPr>
              <a:t>206</a:t>
            </a:fld>
            <a:endParaRPr lang="en-US"/>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itle 1"/>
          <p:cNvSpPr>
            <a:spLocks noGrp="1"/>
          </p:cNvSpPr>
          <p:nvPr>
            <p:ph type="title"/>
          </p:nvPr>
        </p:nvSpPr>
        <p:spPr>
          <a:xfrm>
            <a:off x="533400" y="457200"/>
            <a:ext cx="8229600" cy="487363"/>
          </a:xfrm>
        </p:spPr>
        <p:txBody>
          <a:bodyPr/>
          <a:lstStyle/>
          <a:p>
            <a:pPr eaLnBrk="1" hangingPunct="1"/>
            <a:r>
              <a:rPr lang="en-US" sz="2800" b="1" smtClean="0"/>
              <a:t>E. PENGAMBILAN SAMPEL KERJA </a:t>
            </a:r>
            <a:endParaRPr lang="en-US" sz="2800" smtClean="0"/>
          </a:p>
        </p:txBody>
      </p:sp>
      <p:sp>
        <p:nvSpPr>
          <p:cNvPr id="4" name="Slide Number Placeholder 3"/>
          <p:cNvSpPr>
            <a:spLocks noGrp="1"/>
          </p:cNvSpPr>
          <p:nvPr>
            <p:ph type="sldNum" sz="quarter" idx="12"/>
          </p:nvPr>
        </p:nvSpPr>
        <p:spPr/>
        <p:txBody>
          <a:bodyPr/>
          <a:lstStyle/>
          <a:p>
            <a:pPr>
              <a:defRPr/>
            </a:pPr>
            <a:fld id="{AE9E6C6F-BCEA-4B9B-832D-F4DE3690589A}" type="slidenum">
              <a:rPr lang="en-US">
                <a:solidFill>
                  <a:schemeClr val="tx1">
                    <a:tint val="75000"/>
                  </a:schemeClr>
                </a:solidFill>
              </a:rPr>
              <a:pPr>
                <a:defRPr/>
              </a:pPr>
              <a:t>207</a:t>
            </a:fld>
            <a:endParaRPr lang="en-US">
              <a:solidFill>
                <a:schemeClr val="tx1">
                  <a:tint val="75000"/>
                </a:schemeClr>
              </a:solidFill>
            </a:endParaRPr>
          </a:p>
        </p:txBody>
      </p:sp>
      <p:sp>
        <p:nvSpPr>
          <p:cNvPr id="254980" name="Content Placeholder 2"/>
          <p:cNvSpPr>
            <a:spLocks noGrp="1"/>
          </p:cNvSpPr>
          <p:nvPr>
            <p:ph sz="quarter" idx="1"/>
          </p:nvPr>
        </p:nvSpPr>
        <p:spPr>
          <a:xfrm>
            <a:off x="228600" y="1079500"/>
            <a:ext cx="8686800" cy="5791200"/>
          </a:xfrm>
        </p:spPr>
        <p:txBody>
          <a:bodyPr/>
          <a:lstStyle/>
          <a:p>
            <a:pPr algn="just" eaLnBrk="1" hangingPunct="1"/>
            <a:r>
              <a:rPr lang="en-US" sz="2400" smtClean="0">
                <a:latin typeface="Arial" charset="0"/>
                <a:cs typeface="Arial" charset="0"/>
              </a:rPr>
              <a:t>Pengambilan sample kerja memperkirakan persentase waktu yang dihabiskan oleh seorang pekerja pada beragam pekerjaan. Metode ini membutuhkan pengamatan secara acak untuk mencatat aktifitas yang dilakukan pekerja. </a:t>
            </a:r>
          </a:p>
          <a:p>
            <a:pPr algn="just" eaLnBrk="1" hangingPunct="1"/>
            <a:r>
              <a:rPr lang="en-US" sz="2400" smtClean="0">
                <a:latin typeface="Arial" charset="0"/>
                <a:cs typeface="Arial" charset="0"/>
              </a:rPr>
              <a:t>Hasilnya terutama digunakan untuk menentukan bagaimana karyawan mengalokasikan waktu mereka diantara aktifitas yang beragam. </a:t>
            </a:r>
            <a:endParaRPr lang="id-ID" sz="2400" smtClean="0">
              <a:latin typeface="Arial" charset="0"/>
              <a:cs typeface="Arial" charset="0"/>
            </a:endParaRPr>
          </a:p>
          <a:p>
            <a:pPr algn="just" eaLnBrk="1" hangingPunct="1"/>
            <a:r>
              <a:rPr lang="en-US" sz="2400" smtClean="0">
                <a:latin typeface="Arial" charset="0"/>
                <a:cs typeface="Arial" charset="0"/>
              </a:rPr>
              <a:t>Hal ini akan mendorong adanya perubahan karyawan, penugasan ulang, perkiraan biaya aktifitas dan kelonggaran keterlambatan bagi standar pekerja. </a:t>
            </a:r>
          </a:p>
          <a:p>
            <a:pPr eaLnBrk="1" hangingPunct="1"/>
            <a:r>
              <a:rPr lang="en-US" sz="2400" smtClean="0">
                <a:latin typeface="Arial" charset="0"/>
                <a:cs typeface="Arial" charset="0"/>
              </a:rPr>
              <a:t>Apabila pengambilan sample ini untuk menetapkan kelonggaran keteralambatan, maka sering disebut penelitian rasio  keterlambatan (</a:t>
            </a:r>
            <a:r>
              <a:rPr lang="en-US" sz="2400" i="1" smtClean="0">
                <a:latin typeface="Arial" charset="0"/>
                <a:cs typeface="Arial" charset="0"/>
              </a:rPr>
              <a:t>ratio delay study</a:t>
            </a:r>
            <a:r>
              <a:rPr lang="en-US" sz="2400" smtClean="0">
                <a:latin typeface="Arial" charset="0"/>
                <a:cs typeface="Arial" charset="0"/>
              </a:rPr>
              <a:t>). </a:t>
            </a: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D946E1E-3F91-466E-ABA2-20AE940D7915}" type="slidenum">
              <a:rPr lang="en-US">
                <a:solidFill>
                  <a:schemeClr val="tx1">
                    <a:tint val="75000"/>
                  </a:schemeClr>
                </a:solidFill>
              </a:rPr>
              <a:pPr>
                <a:defRPr/>
              </a:pPr>
              <a:t>208</a:t>
            </a:fld>
            <a:endParaRPr lang="en-US">
              <a:solidFill>
                <a:schemeClr val="tx1">
                  <a:tint val="75000"/>
                </a:schemeClr>
              </a:solidFill>
            </a:endParaRPr>
          </a:p>
        </p:txBody>
      </p:sp>
      <p:sp>
        <p:nvSpPr>
          <p:cNvPr id="3" name="Rectangle 2"/>
          <p:cNvSpPr/>
          <p:nvPr/>
        </p:nvSpPr>
        <p:spPr>
          <a:xfrm>
            <a:off x="457200" y="1166813"/>
            <a:ext cx="8382000" cy="4154487"/>
          </a:xfrm>
          <a:prstGeom prst="rect">
            <a:avLst/>
          </a:prstGeom>
        </p:spPr>
        <p:txBody>
          <a:bodyPr>
            <a:spAutoFit/>
          </a:bodyPr>
          <a:lstStyle/>
          <a:p>
            <a:pPr fontAlgn="auto">
              <a:spcAft>
                <a:spcPts val="0"/>
              </a:spcAft>
              <a:buFont typeface="Arial" pitchFamily="34" charset="0"/>
              <a:buChar char="•"/>
              <a:defRPr/>
            </a:pPr>
            <a:r>
              <a:rPr lang="it-IT" sz="2400" dirty="0">
                <a:latin typeface="Arial" pitchFamily="34" charset="0"/>
                <a:cs typeface="Arial" pitchFamily="34" charset="0"/>
              </a:rPr>
              <a:t> Prosedur dalam metode </a:t>
            </a:r>
            <a:r>
              <a:rPr lang="en-US" sz="2400" i="1" dirty="0">
                <a:latin typeface="Arial" pitchFamily="34" charset="0"/>
                <a:cs typeface="Arial" pitchFamily="34" charset="0"/>
              </a:rPr>
              <a:t>ratio delay study </a:t>
            </a:r>
            <a:r>
              <a:rPr lang="it-IT" sz="2400" dirty="0">
                <a:latin typeface="Arial" pitchFamily="34" charset="0"/>
                <a:cs typeface="Arial" pitchFamily="34" charset="0"/>
              </a:rPr>
              <a:t>ada 5 langlah : </a:t>
            </a:r>
            <a:endParaRPr lang="en-US" sz="2400" dirty="0">
              <a:latin typeface="Arial" pitchFamily="34" charset="0"/>
              <a:cs typeface="Arial" pitchFamily="34" charset="0"/>
            </a:endParaRPr>
          </a:p>
          <a:p>
            <a:pPr marL="457200" indent="-457200" algn="just" fontAlgn="auto">
              <a:spcAft>
                <a:spcPts val="0"/>
              </a:spcAft>
              <a:buFont typeface="Arial" pitchFamily="34" charset="0"/>
              <a:buNone/>
              <a:defRPr/>
            </a:pPr>
            <a:r>
              <a:rPr lang="it-IT" sz="2400" dirty="0">
                <a:latin typeface="Arial" pitchFamily="34" charset="0"/>
                <a:cs typeface="Arial" pitchFamily="34" charset="0"/>
              </a:rPr>
              <a:t>1. Mengambil sample awal untuk mendapatkan sebuah perkiraan nilai parameter seperti persentase waktu sibuk seorang pekerja. </a:t>
            </a:r>
            <a:endParaRPr lang="en-US" sz="2400" dirty="0">
              <a:latin typeface="Arial" pitchFamily="34" charset="0"/>
              <a:cs typeface="Arial" pitchFamily="34" charset="0"/>
            </a:endParaRPr>
          </a:p>
          <a:p>
            <a:pPr marL="457200" indent="-457200" fontAlgn="auto">
              <a:spcAft>
                <a:spcPts val="0"/>
              </a:spcAft>
              <a:buFont typeface="Arial" pitchFamily="34" charset="0"/>
              <a:buNone/>
              <a:defRPr/>
            </a:pPr>
            <a:r>
              <a:rPr lang="nb-NO" sz="2400" dirty="0">
                <a:latin typeface="Arial" pitchFamily="34" charset="0"/>
                <a:cs typeface="Arial" pitchFamily="34" charset="0"/>
              </a:rPr>
              <a:t>2. Hitung ukuran sample yang dibutuhkan. </a:t>
            </a:r>
            <a:endParaRPr lang="en-US" sz="2400" dirty="0">
              <a:latin typeface="Arial" pitchFamily="34" charset="0"/>
              <a:cs typeface="Arial" pitchFamily="34" charset="0"/>
            </a:endParaRPr>
          </a:p>
          <a:p>
            <a:pPr marL="457200" indent="-457200" algn="just" fontAlgn="auto">
              <a:spcAft>
                <a:spcPts val="0"/>
              </a:spcAft>
              <a:buFont typeface="Arial" pitchFamily="34" charset="0"/>
              <a:buNone/>
              <a:defRPr/>
            </a:pPr>
            <a:r>
              <a:rPr lang="nb-NO" sz="2400" dirty="0">
                <a:latin typeface="Arial" pitchFamily="34" charset="0"/>
                <a:cs typeface="Arial" pitchFamily="34" charset="0"/>
              </a:rPr>
              <a:t>3. Buat jadwal pengamatan pada waktu yang layak. Konsep angka acak digunakan untuk menapatkan pengamatan yang benar-benar acak. </a:t>
            </a:r>
            <a:endParaRPr lang="en-US" sz="2400" dirty="0">
              <a:latin typeface="Arial" pitchFamily="34" charset="0"/>
              <a:cs typeface="Arial" pitchFamily="34" charset="0"/>
            </a:endParaRPr>
          </a:p>
          <a:p>
            <a:pPr marL="457200" indent="-457200" fontAlgn="auto">
              <a:spcAft>
                <a:spcPts val="0"/>
              </a:spcAft>
              <a:buFont typeface="Arial" pitchFamily="34" charset="0"/>
              <a:buNone/>
              <a:defRPr/>
            </a:pPr>
            <a:r>
              <a:rPr lang="nb-NO" sz="2400" dirty="0">
                <a:latin typeface="Arial" pitchFamily="34" charset="0"/>
                <a:cs typeface="Arial" pitchFamily="34" charset="0"/>
              </a:rPr>
              <a:t>4. Lakukan pengamatan dan catat aktifitas pekerja. </a:t>
            </a:r>
            <a:endParaRPr lang="en-US" sz="2400" dirty="0">
              <a:latin typeface="Arial" pitchFamily="34" charset="0"/>
              <a:cs typeface="Arial" pitchFamily="34" charset="0"/>
            </a:endParaRPr>
          </a:p>
          <a:p>
            <a:pPr marL="457200" indent="-457200" algn="just" fontAlgn="auto">
              <a:spcAft>
                <a:spcPts val="0"/>
              </a:spcAft>
              <a:buFont typeface="Arial" pitchFamily="34" charset="0"/>
              <a:buNone/>
              <a:defRPr/>
            </a:pPr>
            <a:r>
              <a:rPr lang="nb-NO" sz="2400" dirty="0">
                <a:latin typeface="Arial" pitchFamily="34" charset="0"/>
                <a:cs typeface="Arial" pitchFamily="34" charset="0"/>
              </a:rPr>
              <a:t>5.Tentukan bagaimana pekerja menghabiskan waktu mereka, biasanya dalam persentase. </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C33D094-0022-4A02-8597-0F01E4058900}" type="slidenum">
              <a:rPr lang="en-US">
                <a:solidFill>
                  <a:schemeClr val="tx1">
                    <a:tint val="75000"/>
                  </a:schemeClr>
                </a:solidFill>
              </a:rPr>
              <a:pPr>
                <a:defRPr/>
              </a:pPr>
              <a:t>209</a:t>
            </a:fld>
            <a:endParaRPr lang="en-US">
              <a:solidFill>
                <a:schemeClr val="tx1">
                  <a:tint val="75000"/>
                </a:schemeClr>
              </a:solidFill>
            </a:endParaRPr>
          </a:p>
        </p:txBody>
      </p:sp>
      <p:sp>
        <p:nvSpPr>
          <p:cNvPr id="257027" name="Rectangle 2"/>
          <p:cNvSpPr>
            <a:spLocks noChangeArrowheads="1"/>
          </p:cNvSpPr>
          <p:nvPr/>
        </p:nvSpPr>
        <p:spPr bwMode="auto">
          <a:xfrm>
            <a:off x="609600" y="1997075"/>
            <a:ext cx="8001000" cy="3416300"/>
          </a:xfrm>
          <a:prstGeom prst="rect">
            <a:avLst/>
          </a:prstGeom>
          <a:noFill/>
          <a:ln w="9525">
            <a:noFill/>
            <a:miter lim="800000"/>
            <a:headEnd/>
            <a:tailEnd/>
          </a:ln>
        </p:spPr>
        <p:txBody>
          <a:bodyPr>
            <a:spAutoFit/>
          </a:bodyPr>
          <a:lstStyle/>
          <a:p>
            <a:pPr algn="just"/>
            <a:r>
              <a:rPr lang="en-US" sz="2400"/>
              <a:t>Fokus pada pengambilan sampel kerja adalah untuk menentukan bagaimana para pekerja mengalokasikan waktu mereka diantara beragam aktifitas yang dilakukannya. </a:t>
            </a:r>
          </a:p>
          <a:p>
            <a:pPr algn="just"/>
            <a:r>
              <a:rPr lang="en-US" sz="2400"/>
              <a:t>Hal ini dapat dicapai dengan menetapkan persentase waktu yang dihabiskan oleh seorang pekerja pada aktifitas yang ada pada sejumlah waktu tertentu. Seorang analis hanya mencatat aktifitas yang dilakukan secara acak.</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idx="4294967295"/>
          </p:nvPr>
        </p:nvSpPr>
        <p:spPr>
          <a:xfrm>
            <a:off x="457200" y="274638"/>
            <a:ext cx="8229600" cy="715962"/>
          </a:xfrm>
        </p:spPr>
        <p:txBody>
          <a:bodyPr/>
          <a:lstStyle/>
          <a:p>
            <a:pPr eaLnBrk="1" hangingPunct="1"/>
            <a:r>
              <a:rPr lang="en-US" sz="2500" b="1" smtClean="0"/>
              <a:t>OPERASI SEBAGAI SUATU SISTEM PRODUKTIF </a:t>
            </a:r>
            <a:endParaRPr lang="en-US" sz="2500" smtClean="0"/>
          </a:p>
        </p:txBody>
      </p:sp>
      <p:sp>
        <p:nvSpPr>
          <p:cNvPr id="64515" name="Content Placeholder 2"/>
          <p:cNvSpPr>
            <a:spLocks noGrp="1"/>
          </p:cNvSpPr>
          <p:nvPr>
            <p:ph idx="4294967295"/>
          </p:nvPr>
        </p:nvSpPr>
        <p:spPr>
          <a:xfrm>
            <a:off x="457200" y="1524000"/>
            <a:ext cx="8229600" cy="4602163"/>
          </a:xfrm>
        </p:spPr>
        <p:txBody>
          <a:bodyPr/>
          <a:lstStyle/>
          <a:p>
            <a:pPr eaLnBrk="1" hangingPunct="1">
              <a:lnSpc>
                <a:spcPct val="80000"/>
              </a:lnSpc>
              <a:buFont typeface="Wingdings" pitchFamily="2" charset="2"/>
              <a:buNone/>
            </a:pPr>
            <a:r>
              <a:rPr lang="en-US" sz="2000" smtClean="0"/>
              <a:t>Gambar 2.1.   Operasi sebagai suatu system produktif</a:t>
            </a:r>
          </a:p>
          <a:p>
            <a:pPr eaLnBrk="1" hangingPunct="1">
              <a:lnSpc>
                <a:spcPct val="80000"/>
              </a:lnSpc>
              <a:buFont typeface="Wingdings" pitchFamily="2" charset="2"/>
              <a:buNone/>
            </a:pPr>
            <a:endParaRPr lang="en-US" sz="2000" smtClean="0"/>
          </a:p>
          <a:p>
            <a:pPr eaLnBrk="1" hangingPunct="1">
              <a:lnSpc>
                <a:spcPct val="80000"/>
              </a:lnSpc>
              <a:buFont typeface="Wingdings" pitchFamily="2" charset="2"/>
              <a:buNone/>
            </a:pPr>
            <a:r>
              <a:rPr lang="en-US" sz="2000" b="1" smtClean="0"/>
              <a:t>                               Manajemen Oporasional</a:t>
            </a:r>
            <a:endParaRPr lang="en-US" sz="2000" smtClean="0"/>
          </a:p>
          <a:p>
            <a:pPr eaLnBrk="1" hangingPunct="1">
              <a:lnSpc>
                <a:spcPct val="80000"/>
              </a:lnSpc>
              <a:buFont typeface="Wingdings" pitchFamily="2" charset="2"/>
              <a:buNone/>
            </a:pPr>
            <a:r>
              <a:rPr lang="en-US" sz="2000" b="1" smtClean="0"/>
              <a:t>     </a:t>
            </a:r>
            <a:r>
              <a:rPr lang="en-US" sz="2000" b="1" smtClean="0">
                <a:solidFill>
                  <a:srgbClr val="FF0000"/>
                </a:solidFill>
              </a:rPr>
              <a:t>INPUT 				                        OUTPUT</a:t>
            </a:r>
            <a:endParaRPr lang="en-US" sz="2000" smtClean="0">
              <a:solidFill>
                <a:srgbClr val="FF0000"/>
              </a:solidFill>
            </a:endParaRPr>
          </a:p>
          <a:p>
            <a:pPr eaLnBrk="1" hangingPunct="1">
              <a:lnSpc>
                <a:spcPct val="80000"/>
              </a:lnSpc>
            </a:pPr>
            <a:r>
              <a:rPr lang="en-US" sz="2000" smtClean="0"/>
              <a:t>Enerji</a:t>
            </a:r>
          </a:p>
          <a:p>
            <a:pPr eaLnBrk="1" hangingPunct="1">
              <a:lnSpc>
                <a:spcPct val="80000"/>
              </a:lnSpc>
            </a:pPr>
            <a:r>
              <a:rPr lang="en-US" sz="2000" smtClean="0"/>
              <a:t>Tenaga kerja 	          </a:t>
            </a:r>
            <a:r>
              <a:rPr lang="en-US" sz="2000" b="1" smtClean="0">
                <a:solidFill>
                  <a:srgbClr val="FF0000"/>
                </a:solidFill>
              </a:rPr>
              <a:t>PROSES 	            </a:t>
            </a:r>
            <a:r>
              <a:rPr lang="en-US" sz="2000" smtClean="0"/>
              <a:t>Barang </a:t>
            </a:r>
          </a:p>
          <a:p>
            <a:pPr eaLnBrk="1" hangingPunct="1">
              <a:lnSpc>
                <a:spcPct val="80000"/>
              </a:lnSpc>
            </a:pPr>
            <a:r>
              <a:rPr lang="en-US" sz="2000" smtClean="0"/>
              <a:t>Modal                            </a:t>
            </a:r>
            <a:r>
              <a:rPr lang="en-US" sz="2000" b="1" smtClean="0">
                <a:solidFill>
                  <a:srgbClr val="FF0000"/>
                </a:solidFill>
              </a:rPr>
              <a:t>TRANSFORMASI </a:t>
            </a:r>
            <a:r>
              <a:rPr lang="en-US" sz="2000" b="1" smtClean="0"/>
              <a:t>	               </a:t>
            </a:r>
            <a:r>
              <a:rPr lang="en-US" sz="2000" smtClean="0"/>
              <a:t>atau </a:t>
            </a:r>
          </a:p>
          <a:p>
            <a:pPr eaLnBrk="1" hangingPunct="1">
              <a:lnSpc>
                <a:spcPct val="80000"/>
              </a:lnSpc>
            </a:pPr>
            <a:r>
              <a:rPr lang="en-US" sz="2000" smtClean="0"/>
              <a:t>Material 			                         </a:t>
            </a:r>
            <a:r>
              <a:rPr lang="en-US" sz="2000" b="1" smtClean="0"/>
              <a:t>	               </a:t>
            </a:r>
            <a:r>
              <a:rPr lang="en-US" sz="2000" smtClean="0"/>
              <a:t>Jasa </a:t>
            </a:r>
          </a:p>
          <a:p>
            <a:pPr eaLnBrk="1" hangingPunct="1">
              <a:lnSpc>
                <a:spcPct val="80000"/>
              </a:lnSpc>
            </a:pPr>
            <a:r>
              <a:rPr lang="en-US" sz="2000" smtClean="0"/>
              <a:t>Informasi </a:t>
            </a:r>
          </a:p>
          <a:p>
            <a:pPr eaLnBrk="1" hangingPunct="1">
              <a:lnSpc>
                <a:spcPct val="80000"/>
              </a:lnSpc>
            </a:pPr>
            <a:r>
              <a:rPr lang="en-US" sz="2000" smtClean="0"/>
              <a:t>Manajemen </a:t>
            </a:r>
          </a:p>
          <a:p>
            <a:pPr eaLnBrk="1" hangingPunct="1">
              <a:lnSpc>
                <a:spcPct val="80000"/>
              </a:lnSpc>
              <a:buFont typeface="Wingdings" pitchFamily="2" charset="2"/>
              <a:buNone/>
            </a:pPr>
            <a:r>
              <a:rPr lang="en-US" sz="2000" smtClean="0"/>
              <a:t> </a:t>
            </a:r>
          </a:p>
          <a:p>
            <a:pPr eaLnBrk="1" hangingPunct="1">
              <a:lnSpc>
                <a:spcPct val="80000"/>
              </a:lnSpc>
              <a:buFont typeface="Wingdings" pitchFamily="2" charset="2"/>
              <a:buNone/>
            </a:pPr>
            <a:endParaRPr lang="en-US" sz="2000" smtClean="0"/>
          </a:p>
          <a:p>
            <a:pPr eaLnBrk="1" hangingPunct="1">
              <a:lnSpc>
                <a:spcPct val="80000"/>
              </a:lnSpc>
            </a:pPr>
            <a:r>
              <a:rPr lang="en-US" sz="1800" smtClean="0"/>
              <a:t>Sumber: Schroeder (1993;14) </a:t>
            </a:r>
          </a:p>
          <a:p>
            <a:pPr eaLnBrk="1" hangingPunct="1">
              <a:lnSpc>
                <a:spcPct val="80000"/>
              </a:lnSpc>
            </a:pPr>
            <a:endParaRPr lang="en-US" sz="1800" smtClean="0"/>
          </a:p>
        </p:txBody>
      </p:sp>
      <p:sp>
        <p:nvSpPr>
          <p:cNvPr id="4" name="Right Arrow 3"/>
          <p:cNvSpPr/>
          <p:nvPr/>
        </p:nvSpPr>
        <p:spPr>
          <a:xfrm>
            <a:off x="2514600" y="3048000"/>
            <a:ext cx="9779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5" name="Right Arrow 4"/>
          <p:cNvSpPr/>
          <p:nvPr/>
        </p:nvSpPr>
        <p:spPr>
          <a:xfrm>
            <a:off x="5715000" y="3048000"/>
            <a:ext cx="9779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6" name="Slide Number Placeholder 5"/>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662D72D1-F7A8-42CD-9F07-DB43DE4DC437}" type="slidenum">
              <a:rPr lang="en-US" sz="1200">
                <a:solidFill>
                  <a:schemeClr val="tx1">
                    <a:tint val="75000"/>
                  </a:schemeClr>
                </a:solidFill>
                <a:latin typeface="+mn-lt"/>
              </a:rPr>
              <a:pPr fontAlgn="auto">
                <a:spcBef>
                  <a:spcPts val="0"/>
                </a:spcBef>
                <a:spcAft>
                  <a:spcPts val="0"/>
                </a:spcAft>
                <a:defRPr/>
              </a:pPr>
              <a:t>21</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8461F3B-272C-4200-B42F-C0DC58EDCA1D}" type="slidenum">
              <a:rPr lang="en-US">
                <a:solidFill>
                  <a:schemeClr val="tx1">
                    <a:tint val="75000"/>
                  </a:schemeClr>
                </a:solidFill>
              </a:rPr>
              <a:pPr>
                <a:defRPr/>
              </a:pPr>
              <a:t>210</a:t>
            </a:fld>
            <a:endParaRPr lang="en-US">
              <a:solidFill>
                <a:schemeClr val="tx1">
                  <a:tint val="75000"/>
                </a:schemeClr>
              </a:solidFill>
            </a:endParaRPr>
          </a:p>
        </p:txBody>
      </p:sp>
      <p:sp>
        <p:nvSpPr>
          <p:cNvPr id="21507" name="Content Placeholder 2"/>
          <p:cNvSpPr>
            <a:spLocks noGrp="1"/>
          </p:cNvSpPr>
          <p:nvPr>
            <p:ph sz="quarter" idx="1"/>
          </p:nvPr>
        </p:nvSpPr>
        <p:spPr>
          <a:xfrm>
            <a:off x="152400" y="609600"/>
            <a:ext cx="8839200" cy="5486400"/>
          </a:xfrm>
        </p:spPr>
        <p:txBody>
          <a:bodyPr>
            <a:normAutofit/>
          </a:bodyPr>
          <a:lstStyle/>
          <a:p>
            <a:pPr marL="241300" indent="-241300" algn="just" eaLnBrk="1" fontAlgn="auto" hangingPunct="1">
              <a:spcBef>
                <a:spcPts val="580"/>
              </a:spcBef>
              <a:spcAft>
                <a:spcPts val="0"/>
              </a:spcAft>
              <a:buFont typeface="Wingdings 2"/>
              <a:buChar char=""/>
              <a:defRPr/>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Pengambilan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sampel</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pekerja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mempunyai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beberapa</a:t>
            </a:r>
            <a:r>
              <a:rPr lang="en-US" sz="2400" dirty="0" smtClean="0">
                <a:latin typeface="Arial" pitchFamily="34" charset="0"/>
                <a:cs typeface="Arial" pitchFamily="34" charset="0"/>
              </a:rPr>
              <a:t> </a:t>
            </a:r>
            <a:r>
              <a:rPr lang="en-US" sz="2400" b="1" dirty="0" err="1" smtClean="0">
                <a:latin typeface="Arial" pitchFamily="34" charset="0"/>
                <a:cs typeface="Arial" pitchFamily="34" charset="0"/>
              </a:rPr>
              <a:t>kelebihan</a:t>
            </a:r>
            <a:r>
              <a:rPr lang="en-US" sz="2400" b="1" dirty="0" smtClean="0">
                <a:latin typeface="Arial" pitchFamily="34" charset="0"/>
                <a:cs typeface="Arial" pitchFamily="34" charset="0"/>
              </a:rPr>
              <a:t> </a:t>
            </a:r>
            <a:r>
              <a:rPr lang="en-US" sz="2400" dirty="0" err="1" smtClean="0">
                <a:latin typeface="Arial" pitchFamily="34" charset="0"/>
                <a:cs typeface="Arial" pitchFamily="34" charset="0"/>
              </a:rPr>
              <a:t>dibandingkan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studi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waktu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yaitu</a:t>
            </a:r>
            <a:r>
              <a:rPr lang="en-US" sz="2400" dirty="0" smtClean="0">
                <a:latin typeface="Arial" pitchFamily="34" charset="0"/>
                <a:cs typeface="Arial" pitchFamily="34" charset="0"/>
              </a:rPr>
              <a:t>: </a:t>
            </a:r>
          </a:p>
          <a:p>
            <a:pPr marL="504825" indent="-504825" algn="just" eaLnBrk="1" fontAlgn="auto" hangingPunct="1">
              <a:spcBef>
                <a:spcPts val="580"/>
              </a:spcBef>
              <a:spcAft>
                <a:spcPts val="0"/>
              </a:spcAft>
              <a:buFont typeface="Arial" charset="0"/>
              <a:buNone/>
              <a:defRPr/>
            </a:pPr>
            <a:r>
              <a:rPr lang="en-US" sz="2400" dirty="0" smtClean="0">
                <a:latin typeface="Arial" pitchFamily="34" charset="0"/>
                <a:cs typeface="Arial" pitchFamily="34" charset="0"/>
              </a:rPr>
              <a:t>1. </a:t>
            </a:r>
            <a:r>
              <a:rPr lang="en-US" sz="2400" dirty="0" err="1" smtClean="0">
                <a:latin typeface="Arial" pitchFamily="34" charset="0"/>
                <a:cs typeface="Arial" pitchFamily="34" charset="0"/>
              </a:rPr>
              <a:t>Lebih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murah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karena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cukup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seorang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pengamat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untuk</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mengamati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beberapa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pekerja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secara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bersamaan</a:t>
            </a:r>
            <a:r>
              <a:rPr lang="en-US" sz="2400" dirty="0" smtClean="0">
                <a:latin typeface="Arial" pitchFamily="34" charset="0"/>
                <a:cs typeface="Arial" pitchFamily="34" charset="0"/>
              </a:rPr>
              <a:t>. </a:t>
            </a:r>
          </a:p>
          <a:p>
            <a:pPr marL="504825" indent="-504825" eaLnBrk="1" fontAlgn="auto" hangingPunct="1">
              <a:spcBef>
                <a:spcPts val="580"/>
              </a:spcBef>
              <a:spcAft>
                <a:spcPts val="0"/>
              </a:spcAft>
              <a:buFont typeface="Arial" charset="0"/>
              <a:buNone/>
              <a:defRPr/>
            </a:pPr>
            <a:r>
              <a:rPr lang="en-US" sz="2400" dirty="0" smtClean="0">
                <a:latin typeface="Arial" pitchFamily="34" charset="0"/>
                <a:cs typeface="Arial" pitchFamily="34" charset="0"/>
              </a:rPr>
              <a:t>2. </a:t>
            </a:r>
            <a:r>
              <a:rPr lang="en-US" sz="2400" dirty="0" err="1" smtClean="0">
                <a:latin typeface="Arial" pitchFamily="34" charset="0"/>
                <a:cs typeface="Arial" pitchFamily="34" charset="0"/>
              </a:rPr>
              <a:t>Pengamat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tidak</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perlu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latihan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khusus</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tidak</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perlu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pengukur</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waktu</a:t>
            </a:r>
            <a:r>
              <a:rPr lang="en-US" sz="2400" dirty="0" smtClean="0">
                <a:latin typeface="Arial" pitchFamily="34" charset="0"/>
                <a:cs typeface="Arial" pitchFamily="34" charset="0"/>
              </a:rPr>
              <a:t> yang </a:t>
            </a:r>
            <a:r>
              <a:rPr lang="en-US" sz="2400" dirty="0" err="1" smtClean="0">
                <a:latin typeface="Arial" pitchFamily="34" charset="0"/>
                <a:cs typeface="Arial" pitchFamily="34" charset="0"/>
              </a:rPr>
              <a:t>khusus</a:t>
            </a:r>
            <a:r>
              <a:rPr lang="en-US" sz="2400" dirty="0" smtClean="0">
                <a:latin typeface="Arial" pitchFamily="34" charset="0"/>
                <a:cs typeface="Arial" pitchFamily="34" charset="0"/>
              </a:rPr>
              <a:t>. </a:t>
            </a:r>
          </a:p>
          <a:p>
            <a:pPr marL="504825" indent="-504825" eaLnBrk="1" fontAlgn="auto" hangingPunct="1">
              <a:spcBef>
                <a:spcPts val="580"/>
              </a:spcBef>
              <a:spcAft>
                <a:spcPts val="0"/>
              </a:spcAft>
              <a:buFont typeface="Arial" charset="0"/>
              <a:buNone/>
              <a:defRPr/>
            </a:pPr>
            <a:r>
              <a:rPr lang="en-US" sz="2400" dirty="0" smtClean="0">
                <a:latin typeface="Arial" pitchFamily="34" charset="0"/>
                <a:cs typeface="Arial" pitchFamily="34" charset="0"/>
              </a:rPr>
              <a:t>3. </a:t>
            </a:r>
            <a:r>
              <a:rPr lang="en-US" sz="2400" dirty="0" err="1" smtClean="0">
                <a:latin typeface="Arial" pitchFamily="34" charset="0"/>
                <a:cs typeface="Arial" pitchFamily="34" charset="0"/>
              </a:rPr>
              <a:t>Penelitian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dapat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ditunda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kapan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saja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karena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hanya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ada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sedikit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dampaknya</a:t>
            </a:r>
            <a:endParaRPr lang="en-US" sz="2400" dirty="0" smtClean="0">
              <a:latin typeface="Arial" pitchFamily="34" charset="0"/>
              <a:cs typeface="Arial" pitchFamily="34" charset="0"/>
            </a:endParaRPr>
          </a:p>
          <a:p>
            <a:pPr marL="504825" indent="-504825" eaLnBrk="1" fontAlgn="auto" hangingPunct="1">
              <a:spcBef>
                <a:spcPts val="580"/>
              </a:spcBef>
              <a:spcAft>
                <a:spcPts val="0"/>
              </a:spcAft>
              <a:buFont typeface="Arial" charset="0"/>
              <a:buNone/>
              <a:defRPr/>
            </a:pPr>
            <a:r>
              <a:rPr lang="en-US" sz="2400" dirty="0" smtClean="0">
                <a:latin typeface="Arial" pitchFamily="34" charset="0"/>
                <a:cs typeface="Arial" pitchFamily="34" charset="0"/>
              </a:rPr>
              <a:t>4. </a:t>
            </a:r>
            <a:r>
              <a:rPr lang="en-US" sz="2400" dirty="0" err="1" smtClean="0">
                <a:latin typeface="Arial" pitchFamily="34" charset="0"/>
                <a:cs typeface="Arial" pitchFamily="34" charset="0"/>
              </a:rPr>
              <a:t>Pengambilan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sampel</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secara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spontan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pada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waktu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panjang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maka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hanya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sedikit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kesempatan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para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pekerja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untuk</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mempengaruhi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hasil</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penelitian</a:t>
            </a:r>
            <a:r>
              <a:rPr lang="en-US" sz="2400" dirty="0" smtClean="0">
                <a:latin typeface="Arial" pitchFamily="34" charset="0"/>
                <a:cs typeface="Arial" pitchFamily="34" charset="0"/>
              </a:rPr>
              <a:t>. </a:t>
            </a:r>
          </a:p>
          <a:p>
            <a:pPr marL="504825" indent="-504825" eaLnBrk="1" fontAlgn="auto" hangingPunct="1">
              <a:spcBef>
                <a:spcPts val="580"/>
              </a:spcBef>
              <a:spcAft>
                <a:spcPts val="0"/>
              </a:spcAft>
              <a:buFont typeface="Arial" charset="0"/>
              <a:buNone/>
              <a:defRPr/>
            </a:pPr>
            <a:r>
              <a:rPr lang="en-US" sz="2400" dirty="0" smtClean="0">
                <a:latin typeface="Arial" pitchFamily="34" charset="0"/>
                <a:cs typeface="Arial" pitchFamily="34" charset="0"/>
              </a:rPr>
              <a:t>5. </a:t>
            </a:r>
            <a:r>
              <a:rPr lang="en-US" sz="2400" dirty="0" err="1" smtClean="0">
                <a:latin typeface="Arial" pitchFamily="34" charset="0"/>
                <a:cs typeface="Arial" pitchFamily="34" charset="0"/>
              </a:rPr>
              <a:t>Prosedur</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gangguan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hanya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sedikit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sehingga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tidak</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menimbulkan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keberatan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bagi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pekerja</a:t>
            </a:r>
            <a:r>
              <a:rPr lang="en-US" sz="2400" dirty="0" smtClean="0">
                <a:latin typeface="Arial" pitchFamily="34" charset="0"/>
                <a:cs typeface="Arial" pitchFamily="34" charset="0"/>
              </a:rPr>
              <a:t>. </a:t>
            </a:r>
          </a:p>
          <a:p>
            <a:pPr marL="274320" indent="-274320" eaLnBrk="1" fontAlgn="auto" hangingPunct="1">
              <a:spcBef>
                <a:spcPts val="580"/>
              </a:spcBef>
              <a:spcAft>
                <a:spcPts val="0"/>
              </a:spcAft>
              <a:buFont typeface="Wingdings 2"/>
              <a:buChar char=""/>
              <a:defRPr/>
            </a:pPr>
            <a:endParaRPr lang="en-US" dirty="0" smtClean="0"/>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42EF278-5AF4-45C2-AD21-6EDA6277C0AF}" type="slidenum">
              <a:rPr lang="en-US">
                <a:solidFill>
                  <a:schemeClr val="tx1">
                    <a:tint val="75000"/>
                  </a:schemeClr>
                </a:solidFill>
              </a:rPr>
              <a:pPr>
                <a:defRPr/>
              </a:pPr>
              <a:t>211</a:t>
            </a:fld>
            <a:endParaRPr lang="en-US">
              <a:solidFill>
                <a:schemeClr val="tx1">
                  <a:tint val="75000"/>
                </a:schemeClr>
              </a:solidFill>
            </a:endParaRPr>
          </a:p>
        </p:txBody>
      </p:sp>
      <p:sp>
        <p:nvSpPr>
          <p:cNvPr id="3" name="Rectangle 2"/>
          <p:cNvSpPr/>
          <p:nvPr/>
        </p:nvSpPr>
        <p:spPr>
          <a:xfrm>
            <a:off x="762000" y="1447800"/>
            <a:ext cx="7848600" cy="2308225"/>
          </a:xfrm>
          <a:prstGeom prst="rect">
            <a:avLst/>
          </a:prstGeom>
        </p:spPr>
        <p:txBody>
          <a:bodyPr>
            <a:spAutoFit/>
          </a:bodyPr>
          <a:lstStyle/>
          <a:p>
            <a:pPr>
              <a:buFont typeface="Arial" charset="0"/>
              <a:buNone/>
              <a:defRPr/>
            </a:pPr>
            <a:r>
              <a:rPr lang="fi-FI" sz="2400" b="1" dirty="0">
                <a:latin typeface="Arial" pitchFamily="34" charset="0"/>
                <a:cs typeface="Arial" pitchFamily="34" charset="0"/>
              </a:rPr>
              <a:t>Kelemahan</a:t>
            </a:r>
            <a:r>
              <a:rPr lang="fi-FI" sz="2400" dirty="0">
                <a:latin typeface="Arial" pitchFamily="34" charset="0"/>
                <a:cs typeface="Arial" pitchFamily="34" charset="0"/>
              </a:rPr>
              <a:t> pada metode ini yaitu: </a:t>
            </a:r>
            <a:endParaRPr lang="en-US" sz="2400" dirty="0">
              <a:latin typeface="Arial" pitchFamily="34" charset="0"/>
              <a:cs typeface="Arial" pitchFamily="34" charset="0"/>
            </a:endParaRPr>
          </a:p>
          <a:p>
            <a:pPr marL="336550" indent="-336550">
              <a:buFont typeface="Arial" charset="0"/>
              <a:buNone/>
              <a:defRPr/>
            </a:pPr>
            <a:r>
              <a:rPr lang="fi-FI" sz="2400" dirty="0">
                <a:latin typeface="Arial" pitchFamily="34" charset="0"/>
                <a:cs typeface="Arial" pitchFamily="34" charset="0"/>
              </a:rPr>
              <a:t>1. Tidak membagi elemen kerja selengkap studi waktu. </a:t>
            </a:r>
            <a:endParaRPr lang="en-US" sz="2400" dirty="0">
              <a:latin typeface="Arial" pitchFamily="34" charset="0"/>
              <a:cs typeface="Arial" pitchFamily="34" charset="0"/>
            </a:endParaRPr>
          </a:p>
          <a:p>
            <a:pPr marL="336550" indent="-336550">
              <a:buFont typeface="Arial" charset="0"/>
              <a:buNone/>
              <a:defRPr/>
            </a:pPr>
            <a:r>
              <a:rPr lang="fi-FI" sz="2400" dirty="0">
                <a:latin typeface="Arial" pitchFamily="34" charset="0"/>
                <a:cs typeface="Arial" pitchFamily="34" charset="0"/>
              </a:rPr>
              <a:t>2. Hasilnya bisa bias atau tidak benar. </a:t>
            </a:r>
            <a:endParaRPr lang="en-US" sz="2400" dirty="0">
              <a:latin typeface="Arial" pitchFamily="34" charset="0"/>
              <a:cs typeface="Arial" pitchFamily="34" charset="0"/>
            </a:endParaRPr>
          </a:p>
          <a:p>
            <a:pPr marL="336550" indent="-336550">
              <a:buFont typeface="Arial" charset="0"/>
              <a:buNone/>
              <a:defRPr/>
            </a:pPr>
            <a:r>
              <a:rPr lang="fi-FI" sz="2400" dirty="0">
                <a:latin typeface="Arial" pitchFamily="34" charset="0"/>
                <a:cs typeface="Arial" pitchFamily="34" charset="0"/>
              </a:rPr>
              <a:t>3. Karena tidak mengganggu, pengambilan sampel kerja cenderung kurang akurat terutama jika pekerjaan tersebut siklusnya pendek. </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itle 1"/>
          <p:cNvSpPr>
            <a:spLocks noGrp="1"/>
          </p:cNvSpPr>
          <p:nvPr>
            <p:ph type="title"/>
          </p:nvPr>
        </p:nvSpPr>
        <p:spPr>
          <a:xfrm>
            <a:off x="457200" y="2103438"/>
            <a:ext cx="8229600" cy="1630362"/>
          </a:xfrm>
        </p:spPr>
        <p:txBody>
          <a:bodyPr/>
          <a:lstStyle/>
          <a:p>
            <a:pPr eaLnBrk="1" hangingPunct="1"/>
            <a:r>
              <a:rPr lang="id-ID" sz="3600" b="1" smtClean="0">
                <a:latin typeface="Arial" charset="0"/>
                <a:cs typeface="Arial" charset="0"/>
              </a:rPr>
              <a:t>7 </a:t>
            </a:r>
            <a:r>
              <a:rPr lang="fr-FR" sz="3600" b="1" smtClean="0">
                <a:latin typeface="Arial" charset="0"/>
                <a:cs typeface="Arial" charset="0"/>
              </a:rPr>
              <a:t>MANAJEMEN RANTAI PASOKAN </a:t>
            </a:r>
            <a:br>
              <a:rPr lang="fr-FR" sz="3600" b="1" smtClean="0">
                <a:latin typeface="Arial" charset="0"/>
                <a:cs typeface="Arial" charset="0"/>
              </a:rPr>
            </a:br>
            <a:r>
              <a:rPr lang="fr-FR" sz="3600" b="1" smtClean="0">
                <a:latin typeface="Arial" charset="0"/>
                <a:cs typeface="Arial" charset="0"/>
              </a:rPr>
              <a:t>(SUPLLY CHAIN MANAGEMENT) </a:t>
            </a:r>
            <a:r>
              <a:rPr lang="en-US" sz="3600" smtClean="0">
                <a:latin typeface="Arial" charset="0"/>
                <a:cs typeface="Arial" charset="0"/>
              </a:rPr>
              <a:t/>
            </a:r>
            <a:br>
              <a:rPr lang="en-US" sz="3600" smtClean="0">
                <a:latin typeface="Arial" charset="0"/>
                <a:cs typeface="Arial" charset="0"/>
              </a:rPr>
            </a:br>
            <a:r>
              <a:rPr lang="fr-FR" sz="3600" b="1" smtClean="0">
                <a:latin typeface="Arial" charset="0"/>
                <a:cs typeface="Arial" charset="0"/>
              </a:rPr>
              <a:t>dan E-COMMERCE</a:t>
            </a:r>
            <a:endParaRPr lang="en-US" sz="3600" smtClean="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70F2935F-E9D1-4B4C-8B7E-2B2F3C7F2B8E}" type="slidenum">
              <a:rPr lang="en-US" smtClean="0"/>
              <a:pPr>
                <a:defRPr/>
              </a:pPr>
              <a:t>212</a:t>
            </a:fld>
            <a:endParaRPr lang="en-US"/>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EB4F8B-B29C-4635-9187-69049DD84C03}" type="slidenum">
              <a:rPr lang="en-US" smtClean="0"/>
              <a:pPr>
                <a:defRPr/>
              </a:pPr>
              <a:t>213</a:t>
            </a:fld>
            <a:endParaRPr lang="en-US"/>
          </a:p>
        </p:txBody>
      </p:sp>
      <p:sp>
        <p:nvSpPr>
          <p:cNvPr id="3" name="Content Placeholder 2"/>
          <p:cNvSpPr txBox="1">
            <a:spLocks/>
          </p:cNvSpPr>
          <p:nvPr/>
        </p:nvSpPr>
        <p:spPr>
          <a:xfrm>
            <a:off x="304800" y="838200"/>
            <a:ext cx="8458200" cy="4724400"/>
          </a:xfrm>
          <a:prstGeom prst="rect">
            <a:avLst/>
          </a:prstGeom>
        </p:spPr>
        <p:txBody>
          <a:bodyPr>
            <a:normAutofit fontScale="47500" lnSpcReduction="20000"/>
          </a:bodyPr>
          <a:lstStyle/>
          <a:p>
            <a:pPr marL="342900" indent="-342900" eaLnBrk="1" fontAlgn="auto" hangingPunct="1">
              <a:spcBef>
                <a:spcPct val="20000"/>
              </a:spcBef>
              <a:spcAft>
                <a:spcPts val="0"/>
              </a:spcAft>
              <a:buFont typeface="Arial" pitchFamily="34" charset="0"/>
              <a:buChar char="•"/>
              <a:defRPr/>
            </a:pPr>
            <a:r>
              <a:rPr lang="nb-NO" sz="7200" b="1" dirty="0">
                <a:solidFill>
                  <a:prstClr val="black"/>
                </a:solidFill>
                <a:latin typeface="Calibri"/>
                <a:cs typeface="Arial" charset="0"/>
              </a:rPr>
              <a:t>Pengelolaan Rantai Pasokan </a:t>
            </a:r>
          </a:p>
          <a:p>
            <a:pPr marL="342900" indent="-342900" eaLnBrk="1" fontAlgn="auto" hangingPunct="1">
              <a:spcBef>
                <a:spcPct val="20000"/>
              </a:spcBef>
              <a:spcAft>
                <a:spcPts val="0"/>
              </a:spcAft>
              <a:defRPr/>
            </a:pPr>
            <a:r>
              <a:rPr lang="nb-NO" sz="7200" b="1" dirty="0">
                <a:solidFill>
                  <a:prstClr val="black"/>
                </a:solidFill>
                <a:latin typeface="Calibri"/>
                <a:cs typeface="Arial" charset="0"/>
              </a:rPr>
              <a:t>    (SCM = Supply Chain Management)</a:t>
            </a:r>
            <a:endParaRPr lang="en-US" sz="7200" dirty="0">
              <a:solidFill>
                <a:prstClr val="black"/>
              </a:solidFill>
              <a:latin typeface="Calibri"/>
              <a:cs typeface="Arial" charset="0"/>
            </a:endParaRPr>
          </a:p>
          <a:p>
            <a:pPr marL="342900" indent="-342900" eaLnBrk="1" fontAlgn="auto" hangingPunct="1">
              <a:spcBef>
                <a:spcPct val="20000"/>
              </a:spcBef>
              <a:spcAft>
                <a:spcPts val="0"/>
              </a:spcAft>
              <a:buFont typeface="Arial" pitchFamily="34" charset="0"/>
              <a:buNone/>
              <a:defRPr/>
            </a:pPr>
            <a:endParaRPr lang="en-US" sz="2000" dirty="0">
              <a:solidFill>
                <a:prstClr val="black"/>
              </a:solidFill>
              <a:latin typeface="Calibri"/>
              <a:cs typeface="Arial" charset="0"/>
            </a:endParaRPr>
          </a:p>
          <a:p>
            <a:pPr marL="342900" indent="-342900" algn="just" eaLnBrk="1" fontAlgn="auto" hangingPunct="1">
              <a:spcBef>
                <a:spcPct val="20000"/>
              </a:spcBef>
              <a:spcAft>
                <a:spcPts val="0"/>
              </a:spcAft>
              <a:buFont typeface="Arial" charset="0"/>
              <a:buNone/>
              <a:defRPr/>
            </a:pPr>
            <a:r>
              <a:rPr lang="nb-NO" sz="6000" b="1" dirty="0">
                <a:solidFill>
                  <a:prstClr val="black"/>
                </a:solidFill>
                <a:latin typeface="Calibri"/>
                <a:cs typeface="Arial" charset="0"/>
              </a:rPr>
              <a:t>A. PENTINGNYA STRATEGI SCM </a:t>
            </a:r>
          </a:p>
          <a:p>
            <a:pPr marL="342900" indent="-342900" algn="just" eaLnBrk="1" fontAlgn="auto" hangingPunct="1">
              <a:spcBef>
                <a:spcPct val="20000"/>
              </a:spcBef>
              <a:spcAft>
                <a:spcPts val="0"/>
              </a:spcAft>
              <a:buFont typeface="Arial" pitchFamily="34" charset="0"/>
              <a:buChar char="•"/>
              <a:defRPr/>
            </a:pPr>
            <a:r>
              <a:rPr lang="nb-NO" sz="6000" dirty="0">
                <a:solidFill>
                  <a:prstClr val="black"/>
                </a:solidFill>
                <a:latin typeface="Calibri"/>
                <a:cs typeface="Arial" charset="0"/>
              </a:rPr>
              <a:t>Supply Chain Management berkaitan dengan </a:t>
            </a:r>
            <a:r>
              <a:rPr lang="nb-NO" sz="6000" dirty="0">
                <a:solidFill>
                  <a:srgbClr val="FF0000"/>
                </a:solidFill>
                <a:latin typeface="Calibri"/>
                <a:cs typeface="Arial" charset="0"/>
              </a:rPr>
              <a:t>siklus</a:t>
            </a:r>
            <a:r>
              <a:rPr lang="nb-NO" sz="6000" dirty="0">
                <a:solidFill>
                  <a:prstClr val="black"/>
                </a:solidFill>
                <a:latin typeface="Calibri"/>
                <a:cs typeface="Arial" charset="0"/>
              </a:rPr>
              <a:t> yang lengkap </a:t>
            </a:r>
            <a:r>
              <a:rPr lang="nb-NO" sz="6000" dirty="0">
                <a:solidFill>
                  <a:srgbClr val="FF0000"/>
                </a:solidFill>
                <a:latin typeface="Calibri"/>
                <a:cs typeface="Arial" charset="0"/>
              </a:rPr>
              <a:t>dari bahan mentah </a:t>
            </a:r>
            <a:r>
              <a:rPr lang="nb-NO" sz="6000" dirty="0">
                <a:solidFill>
                  <a:prstClr val="black"/>
                </a:solidFill>
                <a:latin typeface="Calibri"/>
                <a:cs typeface="Arial" charset="0"/>
              </a:rPr>
              <a:t>dari para </a:t>
            </a:r>
            <a:r>
              <a:rPr lang="nb-NO" sz="6000" dirty="0">
                <a:solidFill>
                  <a:srgbClr val="FF0000"/>
                </a:solidFill>
                <a:latin typeface="Calibri"/>
                <a:cs typeface="Arial" charset="0"/>
              </a:rPr>
              <a:t>supplier, </a:t>
            </a:r>
            <a:r>
              <a:rPr lang="nb-NO" sz="6000" dirty="0">
                <a:solidFill>
                  <a:prstClr val="black"/>
                </a:solidFill>
                <a:latin typeface="Calibri"/>
                <a:cs typeface="Arial" charset="0"/>
              </a:rPr>
              <a:t>ke</a:t>
            </a:r>
            <a:r>
              <a:rPr lang="nb-NO" sz="6000" dirty="0">
                <a:solidFill>
                  <a:srgbClr val="FF0000"/>
                </a:solidFill>
                <a:latin typeface="Calibri"/>
                <a:cs typeface="Arial" charset="0"/>
              </a:rPr>
              <a:t> kegiatan operasional di perusahaan</a:t>
            </a:r>
            <a:r>
              <a:rPr lang="nb-NO" sz="6000" dirty="0">
                <a:solidFill>
                  <a:prstClr val="black"/>
                </a:solidFill>
                <a:latin typeface="Calibri"/>
                <a:cs typeface="Arial" charset="0"/>
              </a:rPr>
              <a:t>, berlanjut </a:t>
            </a:r>
            <a:r>
              <a:rPr lang="nb-NO" sz="6000" dirty="0">
                <a:solidFill>
                  <a:srgbClr val="FF0000"/>
                </a:solidFill>
                <a:latin typeface="Calibri"/>
                <a:cs typeface="Arial" charset="0"/>
              </a:rPr>
              <a:t>ke ditribusi </a:t>
            </a:r>
            <a:r>
              <a:rPr lang="nb-NO" sz="6000" dirty="0">
                <a:solidFill>
                  <a:prstClr val="black"/>
                </a:solidFill>
                <a:latin typeface="Calibri"/>
                <a:cs typeface="Arial" charset="0"/>
              </a:rPr>
              <a:t>sampai kepada konsumen. </a:t>
            </a:r>
          </a:p>
          <a:p>
            <a:pPr marL="342900" indent="-342900" algn="just" eaLnBrk="1" fontAlgn="auto" hangingPunct="1">
              <a:spcBef>
                <a:spcPct val="20000"/>
              </a:spcBef>
              <a:spcAft>
                <a:spcPts val="0"/>
              </a:spcAft>
              <a:buFont typeface="Arial" pitchFamily="34" charset="0"/>
              <a:buChar char="•"/>
              <a:defRPr/>
            </a:pPr>
            <a:r>
              <a:rPr lang="nb-NO" sz="6000" dirty="0">
                <a:solidFill>
                  <a:srgbClr val="FF0000"/>
                </a:solidFill>
                <a:latin typeface="Calibri"/>
                <a:cs typeface="Arial" charset="0"/>
              </a:rPr>
              <a:t>Hal penting yang menjadi dasar pemikiran </a:t>
            </a:r>
            <a:r>
              <a:rPr lang="nb-NO" sz="6000" dirty="0">
                <a:solidFill>
                  <a:prstClr val="black"/>
                </a:solidFill>
                <a:latin typeface="Calibri"/>
                <a:cs typeface="Arial" charset="0"/>
              </a:rPr>
              <a:t>pada konsep ini adalah </a:t>
            </a:r>
            <a:r>
              <a:rPr lang="nb-NO" sz="6000" dirty="0">
                <a:solidFill>
                  <a:srgbClr val="FF0000"/>
                </a:solidFill>
                <a:latin typeface="Calibri"/>
                <a:cs typeface="Arial" charset="0"/>
              </a:rPr>
              <a:t>mengoptimalkan nilai pada rantai pasokan</a:t>
            </a:r>
            <a:r>
              <a:rPr lang="nb-NO" sz="6000" dirty="0">
                <a:solidFill>
                  <a:prstClr val="black"/>
                </a:solidFill>
                <a:latin typeface="Calibri"/>
                <a:cs typeface="Arial" charset="0"/>
              </a:rPr>
              <a:t> yang berkaitan. </a:t>
            </a:r>
            <a:endParaRPr lang="en-US" sz="6000" dirty="0">
              <a:solidFill>
                <a:prstClr val="black"/>
              </a:solidFill>
              <a:latin typeface="Calibri"/>
              <a:cs typeface="Arial" charset="0"/>
            </a:endParaRPr>
          </a:p>
          <a:p>
            <a:pPr marL="342900" indent="-342900" eaLnBrk="1" fontAlgn="auto" hangingPunct="1">
              <a:spcBef>
                <a:spcPct val="20000"/>
              </a:spcBef>
              <a:spcAft>
                <a:spcPts val="0"/>
              </a:spcAft>
              <a:buFont typeface="Arial" pitchFamily="34" charset="0"/>
              <a:buNone/>
              <a:defRPr/>
            </a:pPr>
            <a:endParaRPr lang="en-US" sz="2000" dirty="0">
              <a:solidFill>
                <a:prstClr val="black"/>
              </a:solidFill>
              <a:latin typeface="Calibri"/>
              <a:cs typeface="Arial" charset="0"/>
            </a:endParaRPr>
          </a:p>
          <a:p>
            <a:pPr marL="342900" indent="-342900" eaLnBrk="1" fontAlgn="auto" hangingPunct="1">
              <a:spcBef>
                <a:spcPct val="20000"/>
              </a:spcBef>
              <a:spcAft>
                <a:spcPts val="0"/>
              </a:spcAft>
              <a:buFont typeface="Arial" pitchFamily="34" charset="0"/>
              <a:buChar char="•"/>
              <a:defRPr/>
            </a:pPr>
            <a:endParaRPr lang="en-US" sz="7200" dirty="0">
              <a:solidFill>
                <a:prstClr val="black"/>
              </a:solidFill>
              <a:latin typeface="Calibri"/>
              <a:cs typeface="Arial" charset="0"/>
            </a:endParaRP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Content Placeholder 2"/>
          <p:cNvSpPr>
            <a:spLocks noGrp="1"/>
          </p:cNvSpPr>
          <p:nvPr>
            <p:ph idx="1"/>
          </p:nvPr>
        </p:nvSpPr>
        <p:spPr>
          <a:xfrm>
            <a:off x="457200" y="381000"/>
            <a:ext cx="8229600" cy="5745163"/>
          </a:xfrm>
        </p:spPr>
        <p:txBody>
          <a:bodyPr/>
          <a:lstStyle/>
          <a:p>
            <a:pPr eaLnBrk="1" hangingPunct="1">
              <a:buFont typeface="Arial" charset="0"/>
              <a:buNone/>
              <a:defRPr/>
            </a:pPr>
            <a:r>
              <a:rPr lang="nb-NO" sz="2800" b="1" dirty="0" smtClean="0"/>
              <a:t>1. Supply Chain Management ? </a:t>
            </a:r>
            <a:endParaRPr lang="en-US" sz="2800" dirty="0" smtClean="0"/>
          </a:p>
          <a:p>
            <a:pPr algn="just" eaLnBrk="1" hangingPunct="1">
              <a:defRPr/>
            </a:pPr>
            <a:r>
              <a:rPr lang="nb-NO" sz="2000" dirty="0" smtClean="0"/>
              <a:t>Merupakan pengelolaan berbagai kegiatan dalam rangka memperoleh bahan mentah, dilanjutkan kegiatan transformasi sehingga menjadi produk dalam proses, kemudian menjadi produk jadi dan diteruskan dengan pengiriman kepada konsumen melalui sistim distribusi. </a:t>
            </a:r>
            <a:endParaRPr lang="id-ID" sz="2000" dirty="0" smtClean="0"/>
          </a:p>
          <a:p>
            <a:pPr algn="just" eaLnBrk="1" hangingPunct="1">
              <a:defRPr/>
            </a:pPr>
            <a:r>
              <a:rPr lang="fi-FI" sz="2000" dirty="0" smtClean="0"/>
              <a:t>Supply Chain Management antara lain meliputi penetapan: </a:t>
            </a:r>
            <a:endParaRPr lang="en-US" sz="2000" dirty="0" smtClean="0"/>
          </a:p>
          <a:p>
            <a:pPr marL="457200" indent="-457200" algn="just" eaLnBrk="1" hangingPunct="1">
              <a:buFont typeface="Arial" charset="0"/>
              <a:buAutoNum type="alphaLcPeriod"/>
              <a:defRPr/>
            </a:pPr>
            <a:r>
              <a:rPr lang="fi-FI" sz="2000" dirty="0" smtClean="0"/>
              <a:t>Pengangkutan.           b. pembayaran secara tunai atau kredit </a:t>
            </a:r>
            <a:endParaRPr lang="id-ID" sz="2000" dirty="0" smtClean="0"/>
          </a:p>
          <a:p>
            <a:pPr marL="457200" indent="-457200" algn="just" eaLnBrk="1" hangingPunct="1">
              <a:buFont typeface="Arial" charset="0"/>
              <a:buAutoNum type="alphaLcPeriod"/>
              <a:defRPr/>
            </a:pPr>
            <a:r>
              <a:rPr lang="fi-FI" sz="2000" dirty="0" smtClean="0"/>
              <a:t>c. supplier                   d. distributor dan pihak yang membantu transaksi</a:t>
            </a:r>
            <a:endParaRPr lang="en-US" sz="2000" dirty="0" smtClean="0"/>
          </a:p>
          <a:p>
            <a:pPr algn="just" eaLnBrk="1" hangingPunct="1">
              <a:buFont typeface="Arial" charset="0"/>
              <a:buNone/>
              <a:defRPr/>
            </a:pPr>
            <a:r>
              <a:rPr lang="fi-FI" sz="2000" dirty="0" smtClean="0"/>
              <a:t>e. Hutang –piutang       </a:t>
            </a:r>
            <a:r>
              <a:rPr lang="id-ID" sz="2000" dirty="0"/>
              <a:t> </a:t>
            </a:r>
            <a:r>
              <a:rPr lang="id-ID" sz="2000" dirty="0" smtClean="0"/>
              <a:t>    </a:t>
            </a:r>
            <a:r>
              <a:rPr lang="fi-FI" sz="2000" dirty="0" smtClean="0"/>
              <a:t>f. pergudangan</a:t>
            </a:r>
            <a:r>
              <a:rPr lang="fi-FI" sz="2000" b="1" dirty="0" smtClean="0"/>
              <a:t> </a:t>
            </a:r>
          </a:p>
          <a:p>
            <a:pPr algn="just" eaLnBrk="1" hangingPunct="1">
              <a:buFont typeface="Arial" charset="0"/>
              <a:buNone/>
              <a:defRPr/>
            </a:pPr>
            <a:r>
              <a:rPr lang="fi-FI" sz="2000" dirty="0" smtClean="0"/>
              <a:t>g. pemenuhan pesanan </a:t>
            </a:r>
            <a:r>
              <a:rPr lang="id-ID" sz="2000" dirty="0"/>
              <a:t> </a:t>
            </a:r>
          </a:p>
          <a:p>
            <a:pPr algn="just" eaLnBrk="1" hangingPunct="1">
              <a:buFont typeface="Arial" charset="0"/>
              <a:buNone/>
              <a:defRPr/>
            </a:pPr>
            <a:r>
              <a:rPr lang="fi-FI" sz="2000" dirty="0" smtClean="0"/>
              <a:t>h.informasi mengenai ramalan permintaan, produksi maupun pengendalian</a:t>
            </a:r>
            <a:r>
              <a:rPr lang="id-ID" sz="2000" dirty="0" smtClean="0"/>
              <a:t> </a:t>
            </a:r>
            <a:r>
              <a:rPr lang="fi-FI" sz="2000" dirty="0" smtClean="0"/>
              <a:t>persediaan.</a:t>
            </a:r>
            <a:endParaRPr lang="fi-FI" sz="2000" b="1" dirty="0" smtClean="0"/>
          </a:p>
          <a:p>
            <a:pPr eaLnBrk="1" hangingPunct="1">
              <a:buFont typeface="Arial" charset="0"/>
              <a:buNone/>
              <a:defRPr/>
            </a:pPr>
            <a:r>
              <a:rPr lang="fi-FI" sz="2800" b="1" dirty="0" smtClean="0"/>
              <a:t>2. Suplly chain membantu Strategy Bisnis </a:t>
            </a:r>
            <a:endParaRPr lang="en-US" sz="2800" dirty="0" smtClean="0"/>
          </a:p>
          <a:p>
            <a:pPr eaLnBrk="1" hangingPunct="1">
              <a:defRPr/>
            </a:pPr>
            <a:r>
              <a:rPr lang="fi-FI" sz="1800" dirty="0" smtClean="0"/>
              <a:t>Bagaimana keputusan mengenai rantai pasokan berdampak pada strategi ditunjukkan pada tabel berikut : </a:t>
            </a:r>
            <a:endParaRPr lang="en-US" sz="1800" dirty="0" smtClean="0"/>
          </a:p>
          <a:p>
            <a:pPr eaLnBrk="1" hangingPunct="1">
              <a:buFont typeface="Arial" charset="0"/>
              <a:buNone/>
              <a:defRPr/>
            </a:pPr>
            <a:endParaRPr lang="en-US" dirty="0" smtClean="0"/>
          </a:p>
        </p:txBody>
      </p:sp>
      <p:sp>
        <p:nvSpPr>
          <p:cNvPr id="4" name="Slide Number Placeholder 3"/>
          <p:cNvSpPr>
            <a:spLocks noGrp="1"/>
          </p:cNvSpPr>
          <p:nvPr>
            <p:ph type="sldNum" sz="quarter" idx="12"/>
          </p:nvPr>
        </p:nvSpPr>
        <p:spPr/>
        <p:txBody>
          <a:bodyPr/>
          <a:lstStyle/>
          <a:p>
            <a:pPr>
              <a:defRPr/>
            </a:pPr>
            <a:fld id="{5B04A3D2-ABAA-4BF4-8C39-9FDCAC739B1B}" type="slidenum">
              <a:rPr lang="en-US" smtClean="0"/>
              <a:pPr>
                <a:defRPr/>
              </a:pPr>
              <a:t>214</a:t>
            </a:fld>
            <a:endParaRPr lang="en-US" dirty="0"/>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990600"/>
          <a:ext cx="7772399" cy="5714998"/>
        </p:xfrm>
        <a:graphic>
          <a:graphicData uri="http://schemas.openxmlformats.org/drawingml/2006/table">
            <a:tbl>
              <a:tblPr/>
              <a:tblGrid>
                <a:gridCol w="1942430">
                  <a:extLst>
                    <a:ext uri="{9D8B030D-6E8A-4147-A177-3AD203B41FA5}">
                      <a16:colId xmlns:a16="http://schemas.microsoft.com/office/drawing/2014/main" val="20000"/>
                    </a:ext>
                  </a:extLst>
                </a:gridCol>
                <a:gridCol w="1943323">
                  <a:extLst>
                    <a:ext uri="{9D8B030D-6E8A-4147-A177-3AD203B41FA5}">
                      <a16:colId xmlns:a16="http://schemas.microsoft.com/office/drawing/2014/main" val="20001"/>
                    </a:ext>
                  </a:extLst>
                </a:gridCol>
                <a:gridCol w="1943323">
                  <a:extLst>
                    <a:ext uri="{9D8B030D-6E8A-4147-A177-3AD203B41FA5}">
                      <a16:colId xmlns:a16="http://schemas.microsoft.com/office/drawing/2014/main" val="20002"/>
                    </a:ext>
                  </a:extLst>
                </a:gridCol>
                <a:gridCol w="1943323">
                  <a:extLst>
                    <a:ext uri="{9D8B030D-6E8A-4147-A177-3AD203B41FA5}">
                      <a16:colId xmlns:a16="http://schemas.microsoft.com/office/drawing/2014/main" val="20003"/>
                    </a:ext>
                  </a:extLst>
                </a:gridCol>
              </a:tblGrid>
              <a:tr h="304798">
                <a:tc>
                  <a:txBody>
                    <a:bodyPr/>
                    <a:lstStyle/>
                    <a:p>
                      <a:pPr algn="ctr">
                        <a:spcAft>
                          <a:spcPts val="0"/>
                        </a:spcAft>
                      </a:pPr>
                      <a:endParaRPr lang="fi-FI" sz="1400" dirty="0">
                        <a:solidFill>
                          <a:srgbClr val="000000"/>
                        </a:solidFill>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400" b="1" dirty="0">
                          <a:solidFill>
                            <a:srgbClr val="FF0000"/>
                          </a:solidFill>
                          <a:latin typeface="Times New Roman"/>
                          <a:ea typeface="Times New Roman"/>
                        </a:rPr>
                        <a:t>Strategi Differensiasi</a:t>
                      </a:r>
                      <a:endParaRPr lang="en-US" sz="1400" b="1" dirty="0">
                        <a:solidFill>
                          <a:srgbClr val="FF0000"/>
                        </a:solidFill>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400" b="1" dirty="0">
                          <a:solidFill>
                            <a:srgbClr val="FF0000"/>
                          </a:solidFill>
                          <a:latin typeface="Times New Roman"/>
                          <a:ea typeface="Times New Roman"/>
                        </a:rPr>
                        <a:t>Strategi Biaya Rendah</a:t>
                      </a:r>
                      <a:endParaRPr lang="en-US" sz="1400" b="1" dirty="0">
                        <a:solidFill>
                          <a:srgbClr val="FF0000"/>
                        </a:solidFill>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400" b="1" dirty="0">
                          <a:solidFill>
                            <a:srgbClr val="FF0000"/>
                          </a:solidFill>
                          <a:latin typeface="Times New Roman"/>
                          <a:ea typeface="Times New Roman"/>
                        </a:rPr>
                        <a:t>Strategi Respon</a:t>
                      </a:r>
                      <a:endParaRPr lang="en-US" sz="1400" b="1" dirty="0">
                        <a:solidFill>
                          <a:srgbClr val="FF0000"/>
                        </a:solidFill>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90600">
                <a:tc>
                  <a:txBody>
                    <a:bodyPr/>
                    <a:lstStyle/>
                    <a:p>
                      <a:pPr algn="ctr">
                        <a:spcAft>
                          <a:spcPts val="0"/>
                        </a:spcAft>
                      </a:pPr>
                      <a:endParaRPr lang="en-US" sz="1400" b="1" dirty="0" smtClean="0">
                        <a:solidFill>
                          <a:srgbClr val="FF0000"/>
                        </a:solidFill>
                        <a:latin typeface="Times New Roman"/>
                        <a:ea typeface="Times New Roman"/>
                      </a:endParaRPr>
                    </a:p>
                    <a:p>
                      <a:pPr algn="ctr">
                        <a:spcAft>
                          <a:spcPts val="0"/>
                        </a:spcAft>
                      </a:pPr>
                      <a:r>
                        <a:rPr lang="en-US" sz="1400" b="1" dirty="0" err="1" smtClean="0">
                          <a:solidFill>
                            <a:srgbClr val="FF0000"/>
                          </a:solidFill>
                          <a:latin typeface="Times New Roman"/>
                          <a:ea typeface="Times New Roman"/>
                        </a:rPr>
                        <a:t>Tujuan</a:t>
                      </a:r>
                      <a:r>
                        <a:rPr lang="en-US" sz="1400" b="1" dirty="0" smtClean="0">
                          <a:solidFill>
                            <a:srgbClr val="FF0000"/>
                          </a:solidFill>
                          <a:latin typeface="Times New Roman"/>
                          <a:ea typeface="Times New Roman"/>
                        </a:rPr>
                        <a:t> </a:t>
                      </a:r>
                      <a:r>
                        <a:rPr lang="en-US" sz="1400" b="1" dirty="0">
                          <a:solidFill>
                            <a:srgbClr val="FF0000"/>
                          </a:solidFill>
                          <a:latin typeface="Times New Roman"/>
                          <a:ea typeface="Times New Roman"/>
                        </a:rPr>
                        <a:t>Supplier</a:t>
                      </a: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dirty="0">
                          <a:solidFill>
                            <a:srgbClr val="000000"/>
                          </a:solidFill>
                          <a:latin typeface="Times New Roman"/>
                          <a:ea typeface="Times New Roman"/>
                        </a:rPr>
                        <a:t>Penelitian market share, join dalam  mengembangkan produk dan pilihan-pilihan</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err="1">
                          <a:solidFill>
                            <a:srgbClr val="000000"/>
                          </a:solidFill>
                          <a:latin typeface="Times New Roman"/>
                          <a:ea typeface="Times New Roman"/>
                        </a:rPr>
                        <a:t>Menawarkan</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produk</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dengan</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biaya</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serendah</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mungkin</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err="1">
                          <a:solidFill>
                            <a:srgbClr val="000000"/>
                          </a:solidFill>
                          <a:latin typeface="Times New Roman"/>
                          <a:ea typeface="Times New Roman"/>
                        </a:rPr>
                        <a:t>Respon</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cepat</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untuk</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mengubah</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persyaratan</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dan</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permintaan</a:t>
                      </a:r>
                      <a:r>
                        <a:rPr lang="en-US" sz="1400" dirty="0">
                          <a:solidFill>
                            <a:srgbClr val="000000"/>
                          </a:solidFill>
                          <a:latin typeface="Times New Roman"/>
                          <a:ea typeface="Times New Roman"/>
                        </a:rPr>
                        <a:t> agar stock out minimal</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14400">
                <a:tc>
                  <a:txBody>
                    <a:bodyPr/>
                    <a:lstStyle/>
                    <a:p>
                      <a:pPr algn="ctr">
                        <a:spcAft>
                          <a:spcPts val="0"/>
                        </a:spcAft>
                      </a:pPr>
                      <a:endParaRPr lang="en-US" sz="1400" b="1" dirty="0" smtClean="0">
                        <a:solidFill>
                          <a:srgbClr val="FF0000"/>
                        </a:solidFill>
                        <a:latin typeface="Times New Roman"/>
                        <a:ea typeface="Times New Roman"/>
                      </a:endParaRPr>
                    </a:p>
                    <a:p>
                      <a:pPr algn="ctr">
                        <a:spcAft>
                          <a:spcPts val="0"/>
                        </a:spcAft>
                      </a:pPr>
                      <a:r>
                        <a:rPr lang="en-US" sz="1400" b="1" dirty="0" err="1" smtClean="0">
                          <a:solidFill>
                            <a:srgbClr val="FF0000"/>
                          </a:solidFill>
                          <a:latin typeface="Times New Roman"/>
                          <a:ea typeface="Times New Roman"/>
                        </a:rPr>
                        <a:t>Kriteria</a:t>
                      </a:r>
                      <a:r>
                        <a:rPr lang="en-US" sz="1400" b="1" dirty="0" smtClean="0">
                          <a:solidFill>
                            <a:srgbClr val="FF0000"/>
                          </a:solidFill>
                          <a:latin typeface="Times New Roman"/>
                          <a:ea typeface="Times New Roman"/>
                        </a:rPr>
                        <a:t> </a:t>
                      </a:r>
                      <a:r>
                        <a:rPr lang="en-US" sz="1400" b="1" dirty="0" err="1">
                          <a:solidFill>
                            <a:srgbClr val="FF0000"/>
                          </a:solidFill>
                          <a:latin typeface="Times New Roman"/>
                          <a:ea typeface="Times New Roman"/>
                        </a:rPr>
                        <a:t>Pokok</a:t>
                      </a:r>
                      <a:r>
                        <a:rPr lang="en-US" sz="1400" b="1" dirty="0">
                          <a:solidFill>
                            <a:srgbClr val="FF0000"/>
                          </a:solidFill>
                          <a:latin typeface="Times New Roman"/>
                          <a:ea typeface="Times New Roman"/>
                        </a:rPr>
                        <a:t> </a:t>
                      </a:r>
                      <a:r>
                        <a:rPr lang="en-US" sz="1400" b="1" dirty="0" err="1">
                          <a:solidFill>
                            <a:srgbClr val="FF0000"/>
                          </a:solidFill>
                          <a:latin typeface="Times New Roman"/>
                          <a:ea typeface="Times New Roman"/>
                        </a:rPr>
                        <a:t>dalam</a:t>
                      </a:r>
                      <a:r>
                        <a:rPr lang="en-US" sz="1400" b="1" dirty="0">
                          <a:solidFill>
                            <a:srgbClr val="FF0000"/>
                          </a:solidFill>
                          <a:latin typeface="Times New Roman"/>
                          <a:ea typeface="Times New Roman"/>
                        </a:rPr>
                        <a:t> </a:t>
                      </a:r>
                      <a:r>
                        <a:rPr lang="en-US" sz="1400" b="1" dirty="0" err="1">
                          <a:solidFill>
                            <a:srgbClr val="FF0000"/>
                          </a:solidFill>
                          <a:latin typeface="Times New Roman"/>
                          <a:ea typeface="Times New Roman"/>
                        </a:rPr>
                        <a:t>memilih</a:t>
                      </a:r>
                      <a:endParaRPr lang="en-US" sz="1400" b="1" dirty="0">
                        <a:solidFill>
                          <a:srgbClr val="FF0000"/>
                        </a:solidFill>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err="1">
                          <a:solidFill>
                            <a:srgbClr val="000000"/>
                          </a:solidFill>
                          <a:latin typeface="Times New Roman"/>
                          <a:ea typeface="Times New Roman"/>
                        </a:rPr>
                        <a:t>Mengutamakan</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ketrampilan</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mengembangkan</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produk</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err="1">
                          <a:solidFill>
                            <a:srgbClr val="000000"/>
                          </a:solidFill>
                          <a:latin typeface="Times New Roman"/>
                          <a:ea typeface="Times New Roman"/>
                        </a:rPr>
                        <a:t>Mengutamakan</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pemilihan</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biaya</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400" dirty="0">
                          <a:solidFill>
                            <a:srgbClr val="000000"/>
                          </a:solidFill>
                          <a:latin typeface="Times New Roman"/>
                          <a:ea typeface="Times New Roman"/>
                        </a:rPr>
                        <a:t>Mengutamakan pemilihan kapasitas, kecepatan dan fleksibilitas</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62000">
                <a:tc>
                  <a:txBody>
                    <a:bodyPr/>
                    <a:lstStyle/>
                    <a:p>
                      <a:pPr algn="ctr">
                        <a:spcAft>
                          <a:spcPts val="0"/>
                        </a:spcAft>
                      </a:pPr>
                      <a:endParaRPr lang="en-US" sz="1400" b="1" dirty="0" smtClean="0">
                        <a:solidFill>
                          <a:srgbClr val="FF0000"/>
                        </a:solidFill>
                        <a:latin typeface="Times New Roman"/>
                        <a:ea typeface="Times New Roman"/>
                      </a:endParaRPr>
                    </a:p>
                    <a:p>
                      <a:pPr algn="ctr">
                        <a:spcAft>
                          <a:spcPts val="0"/>
                        </a:spcAft>
                      </a:pPr>
                      <a:r>
                        <a:rPr lang="en-US" sz="1400" b="1" dirty="0" err="1" smtClean="0">
                          <a:solidFill>
                            <a:srgbClr val="FF0000"/>
                          </a:solidFill>
                          <a:latin typeface="Times New Roman"/>
                          <a:ea typeface="Times New Roman"/>
                        </a:rPr>
                        <a:t>Karakteristik</a:t>
                      </a:r>
                      <a:r>
                        <a:rPr lang="en-US" sz="1400" b="1" dirty="0" smtClean="0">
                          <a:solidFill>
                            <a:srgbClr val="FF0000"/>
                          </a:solidFill>
                          <a:latin typeface="Times New Roman"/>
                          <a:ea typeface="Times New Roman"/>
                        </a:rPr>
                        <a:t> </a:t>
                      </a:r>
                      <a:r>
                        <a:rPr lang="en-US" sz="1400" b="1" dirty="0" err="1">
                          <a:solidFill>
                            <a:srgbClr val="FF0000"/>
                          </a:solidFill>
                          <a:latin typeface="Times New Roman"/>
                          <a:ea typeface="Times New Roman"/>
                        </a:rPr>
                        <a:t>Proses</a:t>
                      </a:r>
                      <a:endParaRPr lang="en-US" sz="1400" b="1" dirty="0">
                        <a:solidFill>
                          <a:srgbClr val="FF0000"/>
                        </a:solidFill>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err="1">
                          <a:solidFill>
                            <a:srgbClr val="000000"/>
                          </a:solidFill>
                          <a:latin typeface="Times New Roman"/>
                          <a:ea typeface="Times New Roman"/>
                        </a:rPr>
                        <a:t>Proses</a:t>
                      </a:r>
                      <a:r>
                        <a:rPr lang="en-US" sz="1400" dirty="0">
                          <a:solidFill>
                            <a:srgbClr val="000000"/>
                          </a:solidFill>
                          <a:latin typeface="Times New Roman"/>
                          <a:ea typeface="Times New Roman"/>
                        </a:rPr>
                        <a:t> modular yang </a:t>
                      </a:r>
                      <a:r>
                        <a:rPr lang="en-US" sz="1400" dirty="0" err="1">
                          <a:solidFill>
                            <a:srgbClr val="000000"/>
                          </a:solidFill>
                          <a:latin typeface="Times New Roman"/>
                          <a:ea typeface="Times New Roman"/>
                        </a:rPr>
                        <a:t>mengarah</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pada</a:t>
                      </a:r>
                      <a:r>
                        <a:rPr lang="en-US" sz="1400" dirty="0">
                          <a:solidFill>
                            <a:srgbClr val="000000"/>
                          </a:solidFill>
                          <a:latin typeface="Times New Roman"/>
                          <a:ea typeface="Times New Roman"/>
                        </a:rPr>
                        <a:t> mass customization</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400">
                          <a:solidFill>
                            <a:srgbClr val="000000"/>
                          </a:solidFill>
                          <a:latin typeface="Times New Roman"/>
                          <a:ea typeface="Times New Roman"/>
                        </a:rPr>
                        <a:t>Memanfaatkan rata-rata penggunaan yang tinggi</a:t>
                      </a:r>
                      <a:endParaRPr lang="en-US" sz="140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dirty="0">
                          <a:solidFill>
                            <a:srgbClr val="000000"/>
                          </a:solidFill>
                          <a:latin typeface="Times New Roman"/>
                          <a:ea typeface="Times New Roman"/>
                        </a:rPr>
                        <a:t>Investasi dalam kelebihan kapasitas dan proses yang fleksibel</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14400">
                <a:tc>
                  <a:txBody>
                    <a:bodyPr/>
                    <a:lstStyle/>
                    <a:p>
                      <a:pPr algn="ctr">
                        <a:spcAft>
                          <a:spcPts val="0"/>
                        </a:spcAft>
                      </a:pPr>
                      <a:endParaRPr lang="en-US" sz="1400" b="1" dirty="0" smtClean="0">
                        <a:solidFill>
                          <a:srgbClr val="FF0000"/>
                        </a:solidFill>
                        <a:latin typeface="Times New Roman"/>
                        <a:ea typeface="Times New Roman"/>
                      </a:endParaRPr>
                    </a:p>
                    <a:p>
                      <a:pPr algn="ctr">
                        <a:spcAft>
                          <a:spcPts val="0"/>
                        </a:spcAft>
                      </a:pPr>
                      <a:r>
                        <a:rPr lang="en-US" sz="1400" b="1" dirty="0" err="1" smtClean="0">
                          <a:solidFill>
                            <a:srgbClr val="FF0000"/>
                          </a:solidFill>
                          <a:latin typeface="Times New Roman"/>
                          <a:ea typeface="Times New Roman"/>
                        </a:rPr>
                        <a:t>Karekteristik</a:t>
                      </a:r>
                      <a:r>
                        <a:rPr lang="en-US" sz="1400" b="1" dirty="0" smtClean="0">
                          <a:solidFill>
                            <a:srgbClr val="FF0000"/>
                          </a:solidFill>
                          <a:latin typeface="Times New Roman"/>
                          <a:ea typeface="Times New Roman"/>
                        </a:rPr>
                        <a:t> </a:t>
                      </a:r>
                      <a:r>
                        <a:rPr lang="en-US" sz="1400" b="1" dirty="0" err="1">
                          <a:solidFill>
                            <a:srgbClr val="FF0000"/>
                          </a:solidFill>
                          <a:latin typeface="Times New Roman"/>
                          <a:ea typeface="Times New Roman"/>
                        </a:rPr>
                        <a:t>Persediaan</a:t>
                      </a:r>
                      <a:endParaRPr lang="en-US" sz="1400" b="1" dirty="0">
                        <a:solidFill>
                          <a:srgbClr val="FF0000"/>
                        </a:solidFill>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400" dirty="0">
                          <a:solidFill>
                            <a:srgbClr val="000000"/>
                          </a:solidFill>
                          <a:latin typeface="Times New Roman"/>
                          <a:ea typeface="Times New Roman"/>
                        </a:rPr>
                        <a:t>Minimisasi persediaan dalam rantai untuk menghindari keusangan</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400" dirty="0">
                          <a:solidFill>
                            <a:srgbClr val="000000"/>
                          </a:solidFill>
                          <a:latin typeface="Times New Roman"/>
                          <a:ea typeface="Times New Roman"/>
                        </a:rPr>
                        <a:t>Minimisasi persediaan melalui rantai yang irit</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400" dirty="0">
                          <a:solidFill>
                            <a:srgbClr val="000000"/>
                          </a:solidFill>
                          <a:latin typeface="Times New Roman"/>
                          <a:ea typeface="Times New Roman"/>
                        </a:rPr>
                        <a:t>Mengembangkan sistem responsive dengan posisi buffer stock untuk meyakinkan penawaran</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62000">
                <a:tc>
                  <a:txBody>
                    <a:bodyPr/>
                    <a:lstStyle/>
                    <a:p>
                      <a:pPr algn="ctr">
                        <a:spcAft>
                          <a:spcPts val="0"/>
                        </a:spcAft>
                      </a:pPr>
                      <a:endParaRPr lang="en-US" sz="1400" b="1" dirty="0" smtClean="0">
                        <a:solidFill>
                          <a:srgbClr val="FF0000"/>
                        </a:solidFill>
                        <a:latin typeface="Times New Roman"/>
                        <a:ea typeface="Times New Roman"/>
                      </a:endParaRPr>
                    </a:p>
                    <a:p>
                      <a:pPr algn="ctr">
                        <a:spcAft>
                          <a:spcPts val="0"/>
                        </a:spcAft>
                      </a:pPr>
                      <a:r>
                        <a:rPr lang="en-US" sz="1400" b="1" dirty="0" err="1" smtClean="0">
                          <a:solidFill>
                            <a:srgbClr val="FF0000"/>
                          </a:solidFill>
                          <a:latin typeface="Times New Roman"/>
                          <a:ea typeface="Times New Roman"/>
                        </a:rPr>
                        <a:t>Karakteristik</a:t>
                      </a:r>
                      <a:r>
                        <a:rPr lang="en-US" sz="1400" b="1" dirty="0" smtClean="0">
                          <a:solidFill>
                            <a:srgbClr val="FF0000"/>
                          </a:solidFill>
                          <a:latin typeface="Times New Roman"/>
                          <a:ea typeface="Times New Roman"/>
                        </a:rPr>
                        <a:t> </a:t>
                      </a:r>
                      <a:r>
                        <a:rPr lang="en-US" sz="1400" b="1" dirty="0">
                          <a:solidFill>
                            <a:srgbClr val="FF0000"/>
                          </a:solidFill>
                          <a:latin typeface="Times New Roman"/>
                          <a:ea typeface="Times New Roman"/>
                        </a:rPr>
                        <a:t>Lead Time</a:t>
                      </a: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err="1">
                          <a:solidFill>
                            <a:srgbClr val="000000"/>
                          </a:solidFill>
                          <a:latin typeface="Times New Roman"/>
                          <a:ea typeface="Times New Roman"/>
                        </a:rPr>
                        <a:t>Investasi</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agresif</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untuk</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mengurangi</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pengembangan</a:t>
                      </a:r>
                      <a:r>
                        <a:rPr lang="en-US" sz="1400" dirty="0">
                          <a:solidFill>
                            <a:srgbClr val="000000"/>
                          </a:solidFill>
                          <a:latin typeface="Times New Roman"/>
                          <a:ea typeface="Times New Roman"/>
                        </a:rPr>
                        <a:t> lead time</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rPr>
                        <a:t>Lead time yang pendek selama mungkin  asalkan tidak meningkatkan biaya</a:t>
                      </a:r>
                      <a:endParaRPr lang="en-US" sz="140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err="1">
                          <a:solidFill>
                            <a:srgbClr val="000000"/>
                          </a:solidFill>
                          <a:latin typeface="Times New Roman"/>
                          <a:ea typeface="Times New Roman"/>
                        </a:rPr>
                        <a:t>Investasi</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agresif</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untuk</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mengurangi</a:t>
                      </a:r>
                      <a:r>
                        <a:rPr lang="en-US" sz="1400" dirty="0">
                          <a:solidFill>
                            <a:srgbClr val="000000"/>
                          </a:solidFill>
                          <a:latin typeface="Times New Roman"/>
                          <a:ea typeface="Times New Roman"/>
                        </a:rPr>
                        <a:t> lead time </a:t>
                      </a:r>
                      <a:r>
                        <a:rPr lang="en-US" sz="1400" dirty="0" err="1">
                          <a:solidFill>
                            <a:srgbClr val="000000"/>
                          </a:solidFill>
                          <a:latin typeface="Times New Roman"/>
                          <a:ea typeface="Times New Roman"/>
                        </a:rPr>
                        <a:t>produksi</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066800">
                <a:tc>
                  <a:txBody>
                    <a:bodyPr/>
                    <a:lstStyle/>
                    <a:p>
                      <a:pPr algn="ctr">
                        <a:spcAft>
                          <a:spcPts val="0"/>
                        </a:spcAft>
                      </a:pPr>
                      <a:endParaRPr lang="en-US" sz="1400" b="1" dirty="0" smtClean="0">
                        <a:solidFill>
                          <a:srgbClr val="FF0000"/>
                        </a:solidFill>
                        <a:latin typeface="Times New Roman"/>
                        <a:ea typeface="Times New Roman"/>
                      </a:endParaRPr>
                    </a:p>
                    <a:p>
                      <a:pPr algn="ctr">
                        <a:spcAft>
                          <a:spcPts val="0"/>
                        </a:spcAft>
                      </a:pPr>
                      <a:r>
                        <a:rPr lang="en-US" sz="1400" b="1" dirty="0" err="1" smtClean="0">
                          <a:solidFill>
                            <a:srgbClr val="FF0000"/>
                          </a:solidFill>
                          <a:latin typeface="Times New Roman"/>
                          <a:ea typeface="Times New Roman"/>
                        </a:rPr>
                        <a:t>Karaktristik</a:t>
                      </a:r>
                      <a:r>
                        <a:rPr lang="en-US" sz="1400" b="1" dirty="0" smtClean="0">
                          <a:solidFill>
                            <a:srgbClr val="FF0000"/>
                          </a:solidFill>
                          <a:latin typeface="Times New Roman"/>
                          <a:ea typeface="Times New Roman"/>
                        </a:rPr>
                        <a:t> </a:t>
                      </a:r>
                      <a:r>
                        <a:rPr lang="en-US" sz="1400" b="1" dirty="0" err="1">
                          <a:solidFill>
                            <a:srgbClr val="FF0000"/>
                          </a:solidFill>
                          <a:latin typeface="Times New Roman"/>
                          <a:ea typeface="Times New Roman"/>
                        </a:rPr>
                        <a:t>Disain</a:t>
                      </a:r>
                      <a:r>
                        <a:rPr lang="en-US" sz="1400" b="1" dirty="0">
                          <a:solidFill>
                            <a:srgbClr val="FF0000"/>
                          </a:solidFill>
                          <a:latin typeface="Times New Roman"/>
                          <a:ea typeface="Times New Roman"/>
                        </a:rPr>
                        <a:t> </a:t>
                      </a:r>
                      <a:r>
                        <a:rPr lang="en-US" sz="1400" b="1" dirty="0" err="1">
                          <a:solidFill>
                            <a:srgbClr val="FF0000"/>
                          </a:solidFill>
                          <a:latin typeface="Times New Roman"/>
                          <a:ea typeface="Times New Roman"/>
                        </a:rPr>
                        <a:t>Produk</a:t>
                      </a:r>
                      <a:endParaRPr lang="en-US" sz="1400" b="1" dirty="0">
                        <a:solidFill>
                          <a:srgbClr val="FF0000"/>
                        </a:solidFill>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err="1">
                          <a:solidFill>
                            <a:srgbClr val="000000"/>
                          </a:solidFill>
                          <a:latin typeface="Times New Roman"/>
                          <a:ea typeface="Times New Roman"/>
                        </a:rPr>
                        <a:t>Gunakan</a:t>
                      </a:r>
                      <a:r>
                        <a:rPr lang="en-US" sz="1400" dirty="0">
                          <a:solidFill>
                            <a:srgbClr val="000000"/>
                          </a:solidFill>
                          <a:latin typeface="Times New Roman"/>
                          <a:ea typeface="Times New Roman"/>
                        </a:rPr>
                        <a:t> Modular Design </a:t>
                      </a:r>
                      <a:r>
                        <a:rPr lang="en-US" sz="1400" dirty="0" err="1">
                          <a:solidFill>
                            <a:srgbClr val="000000"/>
                          </a:solidFill>
                          <a:latin typeface="Times New Roman"/>
                          <a:ea typeface="Times New Roman"/>
                        </a:rPr>
                        <a:t>untuk</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menunda</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selama</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mungkin</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diferensiasi</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400" dirty="0">
                          <a:solidFill>
                            <a:srgbClr val="000000"/>
                          </a:solidFill>
                          <a:latin typeface="Times New Roman"/>
                          <a:ea typeface="Times New Roman"/>
                        </a:rPr>
                        <a:t>Maksimalkan kinerja serta meminimalkan biaya</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400" dirty="0">
                          <a:solidFill>
                            <a:srgbClr val="000000"/>
                          </a:solidFill>
                          <a:latin typeface="Times New Roman"/>
                          <a:ea typeface="Times New Roman"/>
                        </a:rPr>
                        <a:t>Menggunakan disain produk yang mangarah pada set up time rendah dan produksi cepat</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 name="Slide Number Placeholder 2"/>
          <p:cNvSpPr>
            <a:spLocks noGrp="1"/>
          </p:cNvSpPr>
          <p:nvPr>
            <p:ph type="sldNum" sz="quarter" idx="12"/>
          </p:nvPr>
        </p:nvSpPr>
        <p:spPr/>
        <p:txBody>
          <a:bodyPr/>
          <a:lstStyle/>
          <a:p>
            <a:pPr>
              <a:defRPr/>
            </a:pPr>
            <a:fld id="{4B8B385E-0AEE-4743-8026-D137A44903CF}" type="slidenum">
              <a:rPr lang="en-US" smtClean="0"/>
              <a:pPr>
                <a:defRPr/>
              </a:pPr>
              <a:t>215</a:t>
            </a:fld>
            <a:endParaRPr lang="en-US"/>
          </a:p>
        </p:txBody>
      </p:sp>
      <p:sp>
        <p:nvSpPr>
          <p:cNvPr id="263213" name="Rectangle 3"/>
          <p:cNvSpPr>
            <a:spLocks noChangeArrowheads="1"/>
          </p:cNvSpPr>
          <p:nvPr/>
        </p:nvSpPr>
        <p:spPr bwMode="auto">
          <a:xfrm>
            <a:off x="838200" y="368300"/>
            <a:ext cx="6858000" cy="368300"/>
          </a:xfrm>
          <a:prstGeom prst="rect">
            <a:avLst/>
          </a:prstGeom>
          <a:noFill/>
          <a:ln w="9525">
            <a:noFill/>
            <a:miter lim="800000"/>
            <a:headEnd/>
            <a:tailEnd/>
          </a:ln>
        </p:spPr>
        <p:txBody>
          <a:bodyPr>
            <a:spAutoFit/>
          </a:bodyPr>
          <a:lstStyle/>
          <a:p>
            <a:pPr marL="342900" indent="-342900" eaLnBrk="1" hangingPunct="1">
              <a:spcBef>
                <a:spcPct val="20000"/>
              </a:spcBef>
              <a:buFont typeface="Arial" charset="0"/>
              <a:buChar char="•"/>
            </a:pPr>
            <a:r>
              <a:rPr lang="fi-FI" sz="1800">
                <a:solidFill>
                  <a:srgbClr val="002060"/>
                </a:solidFill>
                <a:latin typeface="Calibri" pitchFamily="34" charset="0"/>
              </a:rPr>
              <a:t>Tabel: Dampak keputusan Rantai Pasokan terhadap Strategi Bisnis</a:t>
            </a:r>
            <a:endParaRPr lang="en-US" sz="1800">
              <a:solidFill>
                <a:srgbClr val="002060"/>
              </a:solidFill>
              <a:latin typeface="Calibri" pitchFamily="34" charset="0"/>
            </a:endParaRP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itle 1"/>
          <p:cNvSpPr>
            <a:spLocks noGrp="1"/>
          </p:cNvSpPr>
          <p:nvPr>
            <p:ph type="title"/>
          </p:nvPr>
        </p:nvSpPr>
        <p:spPr>
          <a:xfrm>
            <a:off x="533400" y="304800"/>
            <a:ext cx="7696200" cy="639763"/>
          </a:xfrm>
        </p:spPr>
        <p:txBody>
          <a:bodyPr/>
          <a:lstStyle/>
          <a:p>
            <a:pPr algn="l" eaLnBrk="1" hangingPunct="1"/>
            <a:r>
              <a:rPr lang="en-US" sz="2400" b="1" smtClean="0"/>
              <a:t>3. Isu global tentang Supply Chain </a:t>
            </a:r>
            <a:endParaRPr lang="en-US" sz="2400" smtClean="0"/>
          </a:p>
        </p:txBody>
      </p:sp>
      <p:sp>
        <p:nvSpPr>
          <p:cNvPr id="264195" name="Content Placeholder 2"/>
          <p:cNvSpPr>
            <a:spLocks noGrp="1"/>
          </p:cNvSpPr>
          <p:nvPr>
            <p:ph idx="1"/>
          </p:nvPr>
        </p:nvSpPr>
        <p:spPr>
          <a:xfrm>
            <a:off x="457200" y="990600"/>
            <a:ext cx="8229600" cy="5135563"/>
          </a:xfrm>
        </p:spPr>
        <p:txBody>
          <a:bodyPr/>
          <a:lstStyle/>
          <a:p>
            <a:pPr algn="just" eaLnBrk="1" hangingPunct="1"/>
            <a:r>
              <a:rPr lang="id-ID" sz="2400" smtClean="0"/>
              <a:t>D</a:t>
            </a:r>
            <a:r>
              <a:rPr lang="en-US" sz="2400" smtClean="0"/>
              <a:t>alam pasar global, maka perluasan rantai pasokan yang dimiliki menjadi suatu tantangan strategis. </a:t>
            </a:r>
          </a:p>
          <a:p>
            <a:pPr algn="just" eaLnBrk="1" hangingPunct="1"/>
            <a:r>
              <a:rPr lang="id-ID" sz="2400" smtClean="0"/>
              <a:t>Strateginya adalah</a:t>
            </a:r>
            <a:r>
              <a:rPr lang="en-US" sz="2400" smtClean="0"/>
              <a:t>: </a:t>
            </a:r>
          </a:p>
          <a:p>
            <a:pPr algn="just" eaLnBrk="1" hangingPunct="1">
              <a:buFont typeface="Arial" charset="0"/>
              <a:buNone/>
            </a:pPr>
            <a:r>
              <a:rPr lang="en-US" sz="2400" smtClean="0"/>
              <a:t>a. </a:t>
            </a:r>
            <a:r>
              <a:rPr lang="en-US" sz="2400" smtClean="0">
                <a:solidFill>
                  <a:srgbClr val="FF0000"/>
                </a:solidFill>
              </a:rPr>
              <a:t>Fleksibel</a:t>
            </a:r>
            <a:r>
              <a:rPr lang="en-US" sz="2400" smtClean="0"/>
              <a:t> </a:t>
            </a:r>
            <a:r>
              <a:rPr lang="id-ID" sz="2400" smtClean="0"/>
              <a:t>: </a:t>
            </a:r>
            <a:r>
              <a:rPr lang="en-US" sz="2400" smtClean="0"/>
              <a:t>cukup reaktif terhadap perubahan yang ada baik dari ketersediaan komponen, distribusi, jalur pengiriman, aturan impor dan nilai tukar. </a:t>
            </a:r>
          </a:p>
          <a:p>
            <a:pPr algn="just" eaLnBrk="1" hangingPunct="1">
              <a:buFont typeface="Arial" charset="0"/>
              <a:buNone/>
            </a:pPr>
            <a:r>
              <a:rPr lang="en-US" sz="2400" smtClean="0"/>
              <a:t>b. </a:t>
            </a:r>
            <a:r>
              <a:rPr lang="id-ID" sz="2400" smtClean="0"/>
              <a:t>M</a:t>
            </a:r>
            <a:r>
              <a:rPr lang="en-US" sz="2400" smtClean="0"/>
              <a:t>enggunakan </a:t>
            </a:r>
            <a:r>
              <a:rPr lang="en-US" sz="2400" smtClean="0">
                <a:solidFill>
                  <a:srgbClr val="FF0000"/>
                </a:solidFill>
              </a:rPr>
              <a:t>teknologi </a:t>
            </a:r>
            <a:r>
              <a:rPr lang="id-ID" sz="2400" smtClean="0">
                <a:solidFill>
                  <a:srgbClr val="FF0000"/>
                </a:solidFill>
              </a:rPr>
              <a:t>ter-update</a:t>
            </a:r>
            <a:r>
              <a:rPr lang="en-US" sz="2400" smtClean="0">
                <a:solidFill>
                  <a:srgbClr val="FF0000"/>
                </a:solidFill>
              </a:rPr>
              <a:t> </a:t>
            </a:r>
            <a:r>
              <a:rPr lang="en-US" sz="2400" smtClean="0"/>
              <a:t>untuk jadwal dan mengelola pengiriman komponen dan produk akhir. </a:t>
            </a:r>
          </a:p>
          <a:p>
            <a:pPr algn="just" eaLnBrk="1" hangingPunct="1">
              <a:buFont typeface="Arial" charset="0"/>
              <a:buNone/>
            </a:pPr>
            <a:r>
              <a:rPr lang="en-US" sz="2400" smtClean="0"/>
              <a:t>c.</a:t>
            </a:r>
            <a:r>
              <a:rPr lang="id-ID" sz="2400" smtClean="0">
                <a:solidFill>
                  <a:srgbClr val="FF0000"/>
                </a:solidFill>
              </a:rPr>
              <a:t> S</a:t>
            </a:r>
            <a:r>
              <a:rPr lang="en-US" sz="2400" smtClean="0">
                <a:solidFill>
                  <a:srgbClr val="FF0000"/>
                </a:solidFill>
              </a:rPr>
              <a:t>taff </a:t>
            </a:r>
            <a:r>
              <a:rPr lang="en-US" sz="2400" smtClean="0"/>
              <a:t>yang </a:t>
            </a:r>
            <a:r>
              <a:rPr lang="en-US" sz="2400" smtClean="0">
                <a:solidFill>
                  <a:srgbClr val="FF0000"/>
                </a:solidFill>
              </a:rPr>
              <a:t>mempunyai keahlian</a:t>
            </a:r>
            <a:r>
              <a:rPr lang="en-US" sz="2400" smtClean="0"/>
              <a:t> secara lokal mengenai cara menyikapi peraturan, perdagangan, pengangkutan, penanganan konsumen dan isu politik. </a:t>
            </a:r>
          </a:p>
        </p:txBody>
      </p:sp>
      <p:sp>
        <p:nvSpPr>
          <p:cNvPr id="4" name="Slide Number Placeholder 3"/>
          <p:cNvSpPr>
            <a:spLocks noGrp="1"/>
          </p:cNvSpPr>
          <p:nvPr>
            <p:ph type="sldNum" sz="quarter" idx="12"/>
          </p:nvPr>
        </p:nvSpPr>
        <p:spPr/>
        <p:txBody>
          <a:bodyPr/>
          <a:lstStyle/>
          <a:p>
            <a:pPr>
              <a:defRPr/>
            </a:pPr>
            <a:fld id="{B85A088C-B194-402D-89D6-76B835C45B94}" type="slidenum">
              <a:rPr lang="en-US" smtClean="0"/>
              <a:pPr>
                <a:defRPr/>
              </a:pPr>
              <a:t>216</a:t>
            </a:fld>
            <a:endParaRPr lang="en-US"/>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itle 1"/>
          <p:cNvSpPr>
            <a:spLocks noGrp="1"/>
          </p:cNvSpPr>
          <p:nvPr>
            <p:ph type="title"/>
          </p:nvPr>
        </p:nvSpPr>
        <p:spPr>
          <a:xfrm>
            <a:off x="457200" y="609600"/>
            <a:ext cx="8229600" cy="563563"/>
          </a:xfrm>
        </p:spPr>
        <p:txBody>
          <a:bodyPr/>
          <a:lstStyle/>
          <a:p>
            <a:pPr eaLnBrk="1" hangingPunct="1"/>
            <a:r>
              <a:rPr lang="en-US" sz="2200" b="1" smtClean="0">
                <a:solidFill>
                  <a:srgbClr val="002060"/>
                </a:solidFill>
              </a:rPr>
              <a:t>B. PENTINGNYA PEMBELIAN (PURCHASING) </a:t>
            </a:r>
            <a:endParaRPr lang="en-US" smtClean="0">
              <a:solidFill>
                <a:srgbClr val="002060"/>
              </a:solidFill>
            </a:endParaRPr>
          </a:p>
        </p:txBody>
      </p:sp>
      <p:sp>
        <p:nvSpPr>
          <p:cNvPr id="3" name="Content Placeholder 2"/>
          <p:cNvSpPr>
            <a:spLocks noGrp="1"/>
          </p:cNvSpPr>
          <p:nvPr>
            <p:ph idx="1"/>
          </p:nvPr>
        </p:nvSpPr>
        <p:spPr>
          <a:xfrm>
            <a:off x="457200" y="1143000"/>
            <a:ext cx="8229600" cy="4983163"/>
          </a:xfrm>
        </p:spPr>
        <p:txBody>
          <a:bodyPr rtlCol="0">
            <a:normAutofit fontScale="77500" lnSpcReduction="20000"/>
          </a:bodyPr>
          <a:lstStyle/>
          <a:p>
            <a:pPr algn="just" eaLnBrk="1" fontAlgn="auto" hangingPunct="1">
              <a:spcAft>
                <a:spcPts val="0"/>
              </a:spcAft>
              <a:buFont typeface="Arial" pitchFamily="34" charset="0"/>
              <a:buChar char="•"/>
              <a:defRPr/>
            </a:pPr>
            <a:r>
              <a:rPr lang="id-ID" dirty="0" smtClean="0"/>
              <a:t>Strategi </a:t>
            </a:r>
            <a:r>
              <a:rPr lang="en-US" dirty="0" err="1" smtClean="0"/>
              <a:t>pembelian</a:t>
            </a:r>
            <a:r>
              <a:rPr lang="en-US" dirty="0" smtClean="0"/>
              <a:t> yang </a:t>
            </a:r>
            <a:r>
              <a:rPr lang="en-US" dirty="0" err="1" smtClean="0"/>
              <a:t>efektif</a:t>
            </a:r>
            <a:r>
              <a:rPr lang="en-US" dirty="0" smtClean="0"/>
              <a:t> </a:t>
            </a:r>
            <a:r>
              <a:rPr lang="en-US" dirty="0" err="1" smtClean="0"/>
              <a:t>merupakan</a:t>
            </a:r>
            <a:r>
              <a:rPr lang="en-US" dirty="0" smtClean="0"/>
              <a:t> </a:t>
            </a:r>
            <a:r>
              <a:rPr lang="en-US" dirty="0" err="1" smtClean="0"/>
              <a:t>sesuatu</a:t>
            </a:r>
            <a:r>
              <a:rPr lang="en-US" dirty="0" smtClean="0"/>
              <a:t> yang vital </a:t>
            </a:r>
            <a:r>
              <a:rPr lang="en-US" dirty="0" err="1" smtClean="0"/>
              <a:t>dalam</a:t>
            </a:r>
            <a:r>
              <a:rPr lang="en-US" dirty="0" smtClean="0"/>
              <a:t> </a:t>
            </a:r>
            <a:r>
              <a:rPr lang="en-US" dirty="0" err="1" smtClean="0"/>
              <a:t>konsep</a:t>
            </a:r>
            <a:r>
              <a:rPr lang="en-US" dirty="0" smtClean="0"/>
              <a:t> Supply Chain Management, </a:t>
            </a:r>
            <a:r>
              <a:rPr lang="en-US" dirty="0" err="1" smtClean="0"/>
              <a:t>karena</a:t>
            </a:r>
            <a:r>
              <a:rPr lang="en-US" dirty="0" smtClean="0"/>
              <a:t> </a:t>
            </a:r>
            <a:r>
              <a:rPr lang="en-US" dirty="0" err="1" smtClean="0"/>
              <a:t>porsi</a:t>
            </a:r>
            <a:r>
              <a:rPr lang="en-US" dirty="0" smtClean="0"/>
              <a:t> </a:t>
            </a:r>
            <a:r>
              <a:rPr lang="en-US" dirty="0" err="1" smtClean="0"/>
              <a:t>terbesar</a:t>
            </a:r>
            <a:r>
              <a:rPr lang="en-US" dirty="0" smtClean="0"/>
              <a:t> </a:t>
            </a:r>
            <a:r>
              <a:rPr lang="en-US" dirty="0" err="1" smtClean="0"/>
              <a:t>dari</a:t>
            </a:r>
            <a:r>
              <a:rPr lang="en-US" dirty="0" smtClean="0"/>
              <a:t> </a:t>
            </a:r>
            <a:r>
              <a:rPr lang="en-US" dirty="0" err="1" smtClean="0"/>
              <a:t>pendapatan</a:t>
            </a:r>
            <a:r>
              <a:rPr lang="en-US" dirty="0" smtClean="0"/>
              <a:t> </a:t>
            </a:r>
            <a:r>
              <a:rPr lang="en-US" dirty="0" err="1" smtClean="0"/>
              <a:t>digunakan</a:t>
            </a:r>
            <a:r>
              <a:rPr lang="en-US" dirty="0" smtClean="0"/>
              <a:t> </a:t>
            </a:r>
            <a:r>
              <a:rPr lang="en-US" dirty="0" err="1" smtClean="0"/>
              <a:t>untuk</a:t>
            </a:r>
            <a:r>
              <a:rPr lang="en-US" dirty="0" smtClean="0"/>
              <a:t> </a:t>
            </a:r>
            <a:r>
              <a:rPr lang="en-US" dirty="0" err="1" smtClean="0"/>
              <a:t>melakukan</a:t>
            </a:r>
            <a:r>
              <a:rPr lang="en-US" dirty="0" smtClean="0"/>
              <a:t> </a:t>
            </a:r>
            <a:r>
              <a:rPr lang="en-US" dirty="0" err="1" smtClean="0"/>
              <a:t>pembelian</a:t>
            </a:r>
            <a:r>
              <a:rPr lang="en-US" dirty="0" smtClean="0"/>
              <a:t>. </a:t>
            </a:r>
          </a:p>
          <a:p>
            <a:pPr algn="just" eaLnBrk="1" fontAlgn="auto" hangingPunct="1">
              <a:spcAft>
                <a:spcPts val="0"/>
              </a:spcAft>
              <a:buFont typeface="Arial" pitchFamily="34" charset="0"/>
              <a:buChar char="•"/>
              <a:defRPr/>
            </a:pPr>
            <a:r>
              <a:rPr lang="en-US" dirty="0" err="1" smtClean="0"/>
              <a:t>Kebutuhan</a:t>
            </a:r>
            <a:r>
              <a:rPr lang="en-US" dirty="0" smtClean="0"/>
              <a:t> </a:t>
            </a:r>
            <a:r>
              <a:rPr lang="en-US" dirty="0" err="1" smtClean="0"/>
              <a:t>akan</a:t>
            </a:r>
            <a:r>
              <a:rPr lang="en-US" dirty="0" smtClean="0"/>
              <a:t> </a:t>
            </a:r>
            <a:r>
              <a:rPr lang="en-US" dirty="0" err="1" smtClean="0"/>
              <a:t>strategi</a:t>
            </a:r>
            <a:r>
              <a:rPr lang="en-US" dirty="0" smtClean="0"/>
              <a:t> </a:t>
            </a:r>
            <a:r>
              <a:rPr lang="en-US" dirty="0" err="1" smtClean="0"/>
              <a:t>pembelian</a:t>
            </a:r>
            <a:r>
              <a:rPr lang="en-US" dirty="0" smtClean="0"/>
              <a:t> </a:t>
            </a:r>
            <a:r>
              <a:rPr lang="en-US" dirty="0" err="1" smtClean="0"/>
              <a:t>dan</a:t>
            </a:r>
            <a:r>
              <a:rPr lang="en-US" dirty="0" smtClean="0"/>
              <a:t> </a:t>
            </a:r>
            <a:r>
              <a:rPr lang="en-US" dirty="0" err="1" smtClean="0"/>
              <a:t>penerapan</a:t>
            </a:r>
            <a:r>
              <a:rPr lang="en-US" dirty="0" smtClean="0"/>
              <a:t> </a:t>
            </a:r>
            <a:r>
              <a:rPr lang="en-US" dirty="0" err="1" smtClean="0"/>
              <a:t>strategi</a:t>
            </a:r>
            <a:r>
              <a:rPr lang="en-US" dirty="0" smtClean="0"/>
              <a:t> </a:t>
            </a:r>
            <a:r>
              <a:rPr lang="en-US" dirty="0" err="1" smtClean="0"/>
              <a:t>itu</a:t>
            </a:r>
            <a:r>
              <a:rPr lang="en-US" dirty="0" smtClean="0"/>
              <a:t> </a:t>
            </a:r>
            <a:r>
              <a:rPr lang="en-US" dirty="0" err="1" smtClean="0"/>
              <a:t>mengarah</a:t>
            </a:r>
            <a:r>
              <a:rPr lang="en-US" dirty="0" smtClean="0"/>
              <a:t> </a:t>
            </a:r>
            <a:r>
              <a:rPr lang="en-US" dirty="0" err="1" smtClean="0"/>
              <a:t>kepada</a:t>
            </a:r>
            <a:r>
              <a:rPr lang="en-US" dirty="0" smtClean="0"/>
              <a:t> </a:t>
            </a:r>
            <a:r>
              <a:rPr lang="en-US" dirty="0" err="1" smtClean="0"/>
              <a:t>dibentuknya</a:t>
            </a:r>
            <a:r>
              <a:rPr lang="en-US" dirty="0" smtClean="0"/>
              <a:t> </a:t>
            </a:r>
            <a:r>
              <a:rPr lang="en-US" dirty="0" err="1" smtClean="0"/>
              <a:t>fungsi</a:t>
            </a:r>
            <a:r>
              <a:rPr lang="en-US" dirty="0" smtClean="0"/>
              <a:t> </a:t>
            </a:r>
            <a:r>
              <a:rPr lang="en-US" dirty="0" err="1" smtClean="0"/>
              <a:t>pembelian</a:t>
            </a:r>
            <a:r>
              <a:rPr lang="en-US" dirty="0" smtClean="0"/>
              <a:t>. </a:t>
            </a:r>
          </a:p>
          <a:p>
            <a:pPr eaLnBrk="1" fontAlgn="auto" hangingPunct="1">
              <a:spcAft>
                <a:spcPts val="0"/>
              </a:spcAft>
              <a:buFont typeface="Arial" pitchFamily="34" charset="0"/>
              <a:buNone/>
              <a:defRPr/>
            </a:pPr>
            <a:endParaRPr lang="en-US" sz="1100" dirty="0" smtClean="0"/>
          </a:p>
          <a:p>
            <a:pPr eaLnBrk="1" fontAlgn="auto" hangingPunct="1">
              <a:spcAft>
                <a:spcPts val="0"/>
              </a:spcAft>
              <a:buFont typeface="Arial" pitchFamily="34" charset="0"/>
              <a:buNone/>
              <a:defRPr/>
            </a:pPr>
            <a:r>
              <a:rPr lang="en-US" b="1" dirty="0" smtClean="0">
                <a:solidFill>
                  <a:srgbClr val="FF0000"/>
                </a:solidFill>
              </a:rPr>
              <a:t>1. </a:t>
            </a:r>
            <a:r>
              <a:rPr lang="en-US" b="1" dirty="0" err="1" smtClean="0">
                <a:solidFill>
                  <a:srgbClr val="FF0000"/>
                </a:solidFill>
              </a:rPr>
              <a:t>Tujuan</a:t>
            </a:r>
            <a:r>
              <a:rPr lang="en-US" b="1" dirty="0" smtClean="0">
                <a:solidFill>
                  <a:srgbClr val="FF0000"/>
                </a:solidFill>
              </a:rPr>
              <a:t> </a:t>
            </a:r>
            <a:r>
              <a:rPr lang="en-US" b="1" dirty="0" err="1" smtClean="0">
                <a:solidFill>
                  <a:srgbClr val="FF0000"/>
                </a:solidFill>
              </a:rPr>
              <a:t>Fungsi</a:t>
            </a:r>
            <a:r>
              <a:rPr lang="en-US" b="1" dirty="0" smtClean="0">
                <a:solidFill>
                  <a:srgbClr val="FF0000"/>
                </a:solidFill>
              </a:rPr>
              <a:t> </a:t>
            </a:r>
            <a:r>
              <a:rPr lang="en-US" b="1" dirty="0" err="1" smtClean="0">
                <a:solidFill>
                  <a:srgbClr val="FF0000"/>
                </a:solidFill>
              </a:rPr>
              <a:t>Pembelian</a:t>
            </a:r>
            <a:r>
              <a:rPr lang="en-US" b="1" dirty="0" smtClean="0">
                <a:solidFill>
                  <a:srgbClr val="FF0000"/>
                </a:solidFill>
              </a:rPr>
              <a:t> </a:t>
            </a:r>
            <a:endParaRPr lang="en-US" dirty="0" smtClean="0">
              <a:solidFill>
                <a:srgbClr val="FF0000"/>
              </a:solidFill>
            </a:endParaRPr>
          </a:p>
          <a:p>
            <a:pPr algn="just" eaLnBrk="1" fontAlgn="auto" hangingPunct="1">
              <a:spcAft>
                <a:spcPts val="0"/>
              </a:spcAft>
              <a:buFont typeface="Arial" pitchFamily="34" charset="0"/>
              <a:buChar char="•"/>
              <a:defRPr/>
            </a:pPr>
            <a:r>
              <a:rPr lang="en-US" dirty="0" err="1" smtClean="0"/>
              <a:t>Pembelian</a:t>
            </a:r>
            <a:r>
              <a:rPr lang="en-US" dirty="0" smtClean="0"/>
              <a:t> </a:t>
            </a:r>
            <a:r>
              <a:rPr lang="en-US" dirty="0" err="1" smtClean="0"/>
              <a:t>berarti</a:t>
            </a:r>
            <a:r>
              <a:rPr lang="en-US" dirty="0" smtClean="0"/>
              <a:t> </a:t>
            </a:r>
            <a:r>
              <a:rPr lang="en-US" dirty="0" err="1" smtClean="0"/>
              <a:t>perolehan</a:t>
            </a:r>
            <a:r>
              <a:rPr lang="en-US" dirty="0" smtClean="0"/>
              <a:t> </a:t>
            </a:r>
            <a:r>
              <a:rPr lang="en-US" dirty="0" err="1" smtClean="0"/>
              <a:t>barang</a:t>
            </a:r>
            <a:r>
              <a:rPr lang="en-US" dirty="0" smtClean="0"/>
              <a:t> </a:t>
            </a:r>
            <a:r>
              <a:rPr lang="en-US" dirty="0" err="1" smtClean="0"/>
              <a:t>dan</a:t>
            </a:r>
            <a:r>
              <a:rPr lang="en-US" dirty="0" smtClean="0"/>
              <a:t> </a:t>
            </a:r>
            <a:r>
              <a:rPr lang="en-US" dirty="0" err="1" smtClean="0"/>
              <a:t>jasa</a:t>
            </a:r>
            <a:r>
              <a:rPr lang="en-US" dirty="0" smtClean="0"/>
              <a:t>, </a:t>
            </a:r>
            <a:r>
              <a:rPr lang="en-US" dirty="0" err="1" smtClean="0"/>
              <a:t>tujuan</a:t>
            </a:r>
            <a:r>
              <a:rPr lang="id-ID" dirty="0" smtClean="0"/>
              <a:t>nya </a:t>
            </a:r>
            <a:r>
              <a:rPr lang="en-US" dirty="0" err="1" smtClean="0"/>
              <a:t>adalah</a:t>
            </a:r>
            <a:r>
              <a:rPr lang="en-US" dirty="0" smtClean="0"/>
              <a:t>: </a:t>
            </a:r>
          </a:p>
          <a:p>
            <a:pPr algn="just" eaLnBrk="1" fontAlgn="auto" hangingPunct="1">
              <a:spcAft>
                <a:spcPts val="0"/>
              </a:spcAft>
              <a:buFont typeface="Arial" pitchFamily="34" charset="0"/>
              <a:buNone/>
              <a:defRPr/>
            </a:pPr>
            <a:r>
              <a:rPr lang="en-US" dirty="0" smtClean="0"/>
              <a:t>a. </a:t>
            </a:r>
            <a:r>
              <a:rPr lang="en-US" dirty="0" err="1" smtClean="0"/>
              <a:t>Membantu</a:t>
            </a:r>
            <a:r>
              <a:rPr lang="en-US" dirty="0" smtClean="0"/>
              <a:t> </a:t>
            </a:r>
            <a:r>
              <a:rPr lang="en-US" dirty="0" err="1" smtClean="0"/>
              <a:t>mengidentifikasi</a:t>
            </a:r>
            <a:r>
              <a:rPr lang="en-US" dirty="0" smtClean="0"/>
              <a:t> </a:t>
            </a:r>
            <a:r>
              <a:rPr lang="en-US" dirty="0" err="1" smtClean="0"/>
              <a:t>produk</a:t>
            </a:r>
            <a:r>
              <a:rPr lang="en-US" dirty="0" smtClean="0"/>
              <a:t> </a:t>
            </a:r>
            <a:r>
              <a:rPr lang="en-US" dirty="0" err="1" smtClean="0"/>
              <a:t>barang</a:t>
            </a:r>
            <a:r>
              <a:rPr lang="en-US" dirty="0" smtClean="0"/>
              <a:t> </a:t>
            </a:r>
            <a:r>
              <a:rPr lang="en-US" dirty="0" err="1" smtClean="0"/>
              <a:t>dan</a:t>
            </a:r>
            <a:r>
              <a:rPr lang="en-US" dirty="0" smtClean="0"/>
              <a:t> </a:t>
            </a:r>
            <a:r>
              <a:rPr lang="en-US" dirty="0" err="1" smtClean="0"/>
              <a:t>jasa</a:t>
            </a:r>
            <a:r>
              <a:rPr lang="en-US" dirty="0" smtClean="0"/>
              <a:t> yang </a:t>
            </a:r>
            <a:r>
              <a:rPr lang="en-US" dirty="0" err="1" smtClean="0"/>
              <a:t>dapat</a:t>
            </a:r>
            <a:r>
              <a:rPr lang="en-US" dirty="0" smtClean="0"/>
              <a:t> </a:t>
            </a:r>
            <a:r>
              <a:rPr lang="en-US" dirty="0" err="1" smtClean="0"/>
              <a:t>diperoleh</a:t>
            </a:r>
            <a:r>
              <a:rPr lang="en-US" dirty="0" smtClean="0"/>
              <a:t> </a:t>
            </a:r>
            <a:r>
              <a:rPr lang="en-US" dirty="0" err="1" smtClean="0"/>
              <a:t>secara</a:t>
            </a:r>
            <a:r>
              <a:rPr lang="en-US" dirty="0" smtClean="0"/>
              <a:t> </a:t>
            </a:r>
            <a:r>
              <a:rPr lang="en-US" dirty="0" err="1" smtClean="0"/>
              <a:t>eksternal</a:t>
            </a:r>
            <a:r>
              <a:rPr lang="en-US" dirty="0" smtClean="0"/>
              <a:t>. </a:t>
            </a:r>
          </a:p>
          <a:p>
            <a:pPr algn="just" eaLnBrk="1" fontAlgn="auto" hangingPunct="1">
              <a:spcAft>
                <a:spcPts val="0"/>
              </a:spcAft>
              <a:buFont typeface="Arial" pitchFamily="34" charset="0"/>
              <a:buNone/>
              <a:defRPr/>
            </a:pPr>
            <a:r>
              <a:rPr lang="en-US" dirty="0" smtClean="0"/>
              <a:t>b. </a:t>
            </a:r>
            <a:r>
              <a:rPr lang="en-US" dirty="0" err="1" smtClean="0"/>
              <a:t>Mengembangkan</a:t>
            </a:r>
            <a:r>
              <a:rPr lang="en-US" dirty="0" smtClean="0"/>
              <a:t>, </a:t>
            </a:r>
            <a:r>
              <a:rPr lang="en-US" dirty="0" err="1" smtClean="0"/>
              <a:t>mengevaluasi</a:t>
            </a:r>
            <a:r>
              <a:rPr lang="en-US" dirty="0" smtClean="0"/>
              <a:t> </a:t>
            </a:r>
            <a:r>
              <a:rPr lang="en-US" dirty="0" err="1" smtClean="0"/>
              <a:t>dan</a:t>
            </a:r>
            <a:r>
              <a:rPr lang="en-US" dirty="0" smtClean="0"/>
              <a:t> </a:t>
            </a:r>
            <a:r>
              <a:rPr lang="en-US" dirty="0" err="1" smtClean="0"/>
              <a:t>menentukan</a:t>
            </a:r>
            <a:r>
              <a:rPr lang="en-US" dirty="0" smtClean="0"/>
              <a:t> supplier, </a:t>
            </a:r>
            <a:r>
              <a:rPr lang="en-US" dirty="0" err="1" smtClean="0"/>
              <a:t>harga</a:t>
            </a:r>
            <a:r>
              <a:rPr lang="en-US" dirty="0" smtClean="0"/>
              <a:t> </a:t>
            </a:r>
            <a:r>
              <a:rPr lang="en-US" dirty="0" err="1" smtClean="0"/>
              <a:t>dan</a:t>
            </a:r>
            <a:r>
              <a:rPr lang="en-US" dirty="0" smtClean="0"/>
              <a:t> </a:t>
            </a:r>
            <a:r>
              <a:rPr lang="en-US" dirty="0" err="1" smtClean="0"/>
              <a:t>pengiriman</a:t>
            </a:r>
            <a:r>
              <a:rPr lang="en-US" dirty="0" smtClean="0"/>
              <a:t> yang </a:t>
            </a:r>
            <a:r>
              <a:rPr lang="en-US" dirty="0" err="1" smtClean="0"/>
              <a:t>terbaik</a:t>
            </a:r>
            <a:r>
              <a:rPr lang="en-US" dirty="0" smtClean="0"/>
              <a:t> </a:t>
            </a:r>
            <a:r>
              <a:rPr lang="en-US" dirty="0" err="1" smtClean="0"/>
              <a:t>bagi</a:t>
            </a:r>
            <a:r>
              <a:rPr lang="en-US" dirty="0" smtClean="0"/>
              <a:t> </a:t>
            </a:r>
            <a:r>
              <a:rPr lang="en-US" dirty="0" err="1" smtClean="0"/>
              <a:t>produk</a:t>
            </a:r>
            <a:r>
              <a:rPr lang="en-US" dirty="0" smtClean="0"/>
              <a:t> </a:t>
            </a:r>
            <a:r>
              <a:rPr lang="en-US" dirty="0" err="1" smtClean="0"/>
              <a:t>barang</a:t>
            </a:r>
            <a:r>
              <a:rPr lang="en-US" dirty="0" smtClean="0"/>
              <a:t> </a:t>
            </a:r>
            <a:r>
              <a:rPr lang="en-US" dirty="0" err="1" smtClean="0"/>
              <a:t>dan</a:t>
            </a:r>
            <a:r>
              <a:rPr lang="en-US" dirty="0" smtClean="0"/>
              <a:t> </a:t>
            </a:r>
            <a:r>
              <a:rPr lang="en-US" dirty="0" err="1" smtClean="0"/>
              <a:t>jasa</a:t>
            </a:r>
            <a:r>
              <a:rPr lang="en-US" dirty="0" smtClean="0"/>
              <a:t> </a:t>
            </a:r>
            <a:r>
              <a:rPr lang="en-US" dirty="0" err="1" smtClean="0"/>
              <a:t>tersebut</a:t>
            </a:r>
            <a:r>
              <a:rPr lang="en-US" dirty="0" smtClean="0"/>
              <a:t>. </a:t>
            </a:r>
          </a:p>
        </p:txBody>
      </p:sp>
      <p:sp>
        <p:nvSpPr>
          <p:cNvPr id="4" name="Slide Number Placeholder 3"/>
          <p:cNvSpPr>
            <a:spLocks noGrp="1"/>
          </p:cNvSpPr>
          <p:nvPr>
            <p:ph type="sldNum" sz="quarter" idx="12"/>
          </p:nvPr>
        </p:nvSpPr>
        <p:spPr/>
        <p:txBody>
          <a:bodyPr/>
          <a:lstStyle/>
          <a:p>
            <a:pPr>
              <a:defRPr/>
            </a:pPr>
            <a:fld id="{0B210595-FB81-4940-B6A2-20FA448BFFC2}" type="slidenum">
              <a:rPr lang="en-US" smtClean="0"/>
              <a:pPr>
                <a:defRPr/>
              </a:pPr>
              <a:t>217</a:t>
            </a:fld>
            <a:endParaRPr lang="en-US"/>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itle 1"/>
          <p:cNvSpPr>
            <a:spLocks noGrp="1"/>
          </p:cNvSpPr>
          <p:nvPr>
            <p:ph type="title"/>
          </p:nvPr>
        </p:nvSpPr>
        <p:spPr>
          <a:xfrm>
            <a:off x="457200" y="274638"/>
            <a:ext cx="8229600" cy="411162"/>
          </a:xfrm>
        </p:spPr>
        <p:txBody>
          <a:bodyPr/>
          <a:lstStyle/>
          <a:p>
            <a:pPr algn="l" eaLnBrk="1" hangingPunct="1"/>
            <a:r>
              <a:rPr lang="en-US" sz="2800" b="1" smtClean="0">
                <a:solidFill>
                  <a:srgbClr val="FF0000"/>
                </a:solidFill>
                <a:latin typeface="Arial" charset="0"/>
                <a:cs typeface="Arial" charset="0"/>
              </a:rPr>
              <a:t>2. Fokus Pembelian </a:t>
            </a:r>
            <a:endParaRPr lang="en-US" sz="2800" smtClean="0">
              <a:solidFill>
                <a:srgbClr val="FF0000"/>
              </a:solidFill>
              <a:latin typeface="Arial" charset="0"/>
              <a:cs typeface="Arial" charset="0"/>
            </a:endParaRPr>
          </a:p>
        </p:txBody>
      </p:sp>
      <p:sp>
        <p:nvSpPr>
          <p:cNvPr id="3" name="Content Placeholder 2"/>
          <p:cNvSpPr>
            <a:spLocks noGrp="1"/>
          </p:cNvSpPr>
          <p:nvPr>
            <p:ph idx="1"/>
          </p:nvPr>
        </p:nvSpPr>
        <p:spPr>
          <a:xfrm>
            <a:off x="457200" y="914400"/>
            <a:ext cx="8229600" cy="5943600"/>
          </a:xfrm>
        </p:spPr>
        <p:txBody>
          <a:bodyPr rtlCol="0">
            <a:normAutofit fontScale="55000" lnSpcReduction="20000"/>
          </a:bodyPr>
          <a:lstStyle/>
          <a:p>
            <a:pPr eaLnBrk="1" fontAlgn="auto" hangingPunct="1">
              <a:spcAft>
                <a:spcPts val="0"/>
              </a:spcAft>
              <a:buFont typeface="Arial" pitchFamily="34" charset="0"/>
              <a:buChar char="•"/>
              <a:defRPr/>
            </a:pPr>
            <a:r>
              <a:rPr lang="en-US" sz="4000" dirty="0" err="1" smtClean="0">
                <a:latin typeface="Arial" pitchFamily="34" charset="0"/>
                <a:cs typeface="Arial" pitchFamily="34" charset="0"/>
              </a:rPr>
              <a:t>Pembelian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terjadi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lingkungan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operasi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produk</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barang</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maupun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jasa</a:t>
            </a:r>
            <a:r>
              <a:rPr lang="en-US" sz="4000" dirty="0" smtClean="0">
                <a:latin typeface="Arial" pitchFamily="34" charset="0"/>
                <a:cs typeface="Arial" pitchFamily="34" charset="0"/>
              </a:rPr>
              <a:t>. </a:t>
            </a:r>
          </a:p>
          <a:p>
            <a:pPr eaLnBrk="1" fontAlgn="auto" hangingPunct="1">
              <a:spcAft>
                <a:spcPts val="0"/>
              </a:spcAft>
              <a:buFont typeface="Arial" pitchFamily="34" charset="0"/>
              <a:buNone/>
              <a:defRPr/>
            </a:pPr>
            <a:endParaRPr lang="en-US" sz="4000"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en-US" sz="4000" dirty="0" smtClean="0">
                <a:latin typeface="Arial" pitchFamily="34" charset="0"/>
                <a:cs typeface="Arial" pitchFamily="34" charset="0"/>
              </a:rPr>
              <a:t>a. </a:t>
            </a:r>
            <a:r>
              <a:rPr lang="en-US" sz="4000" dirty="0" err="1" smtClean="0">
                <a:solidFill>
                  <a:srgbClr val="00B050"/>
                </a:solidFill>
                <a:latin typeface="Arial" pitchFamily="34" charset="0"/>
                <a:cs typeface="Arial" pitchFamily="34" charset="0"/>
              </a:rPr>
              <a:t>Dalam</a:t>
            </a:r>
            <a:r>
              <a:rPr lang="en-US" sz="4000" dirty="0" smtClean="0">
                <a:solidFill>
                  <a:srgbClr val="00B050"/>
                </a:solidFill>
                <a:latin typeface="Arial" pitchFamily="34" charset="0"/>
                <a:cs typeface="Arial" pitchFamily="34" charset="0"/>
              </a:rPr>
              <a:t> </a:t>
            </a:r>
            <a:r>
              <a:rPr lang="en-US" sz="4000" dirty="0" err="1" smtClean="0">
                <a:solidFill>
                  <a:srgbClr val="00B050"/>
                </a:solidFill>
                <a:latin typeface="Arial" pitchFamily="34" charset="0"/>
                <a:cs typeface="Arial" pitchFamily="34" charset="0"/>
              </a:rPr>
              <a:t>lingkungan</a:t>
            </a:r>
            <a:r>
              <a:rPr lang="en-US" sz="4000" dirty="0" smtClean="0">
                <a:solidFill>
                  <a:srgbClr val="00B050"/>
                </a:solidFill>
                <a:latin typeface="Arial" pitchFamily="34" charset="0"/>
                <a:cs typeface="Arial" pitchFamily="34" charset="0"/>
              </a:rPr>
              <a:t> </a:t>
            </a:r>
            <a:r>
              <a:rPr lang="en-US" sz="4000" dirty="0" err="1" smtClean="0">
                <a:solidFill>
                  <a:srgbClr val="00B050"/>
                </a:solidFill>
                <a:latin typeface="Arial" pitchFamily="34" charset="0"/>
                <a:cs typeface="Arial" pitchFamily="34" charset="0"/>
              </a:rPr>
              <a:t>operasi</a:t>
            </a:r>
            <a:r>
              <a:rPr lang="en-US" sz="4000" dirty="0" smtClean="0">
                <a:solidFill>
                  <a:srgbClr val="00B050"/>
                </a:solidFill>
                <a:latin typeface="Arial" pitchFamily="34" charset="0"/>
                <a:cs typeface="Arial" pitchFamily="34" charset="0"/>
              </a:rPr>
              <a:t> </a:t>
            </a:r>
            <a:r>
              <a:rPr lang="en-US" sz="4000" dirty="0" err="1" smtClean="0">
                <a:solidFill>
                  <a:srgbClr val="00B050"/>
                </a:solidFill>
                <a:latin typeface="Arial" pitchFamily="34" charset="0"/>
                <a:cs typeface="Arial" pitchFamily="34" charset="0"/>
              </a:rPr>
              <a:t>produk</a:t>
            </a:r>
            <a:r>
              <a:rPr lang="en-US" sz="4000" dirty="0" smtClean="0">
                <a:solidFill>
                  <a:srgbClr val="00B050"/>
                </a:solidFill>
                <a:latin typeface="Arial" pitchFamily="34" charset="0"/>
                <a:cs typeface="Arial" pitchFamily="34" charset="0"/>
              </a:rPr>
              <a:t> </a:t>
            </a:r>
            <a:r>
              <a:rPr lang="en-US" sz="4000" dirty="0" err="1" smtClean="0">
                <a:solidFill>
                  <a:srgbClr val="00B050"/>
                </a:solidFill>
                <a:latin typeface="Arial" pitchFamily="34" charset="0"/>
                <a:cs typeface="Arial" pitchFamily="34" charset="0"/>
              </a:rPr>
              <a:t>barang</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fungsi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pembelian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dikelola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oleh</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agen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pembelian</a:t>
            </a:r>
            <a:r>
              <a:rPr lang="en-US" sz="4000" dirty="0" smtClean="0">
                <a:latin typeface="Arial" pitchFamily="34" charset="0"/>
                <a:cs typeface="Arial" pitchFamily="34" charset="0"/>
              </a:rPr>
              <a:t> yang </a:t>
            </a:r>
            <a:r>
              <a:rPr lang="en-US" sz="4000" dirty="0" err="1" smtClean="0">
                <a:latin typeface="Arial" pitchFamily="34" charset="0"/>
                <a:cs typeface="Arial" pitchFamily="34" charset="0"/>
              </a:rPr>
              <a:t>memegang</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wewenang</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untuk</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melaksanakan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kontrak</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atas</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nama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perusahaan</a:t>
            </a:r>
            <a:r>
              <a:rPr lang="en-US" sz="4000" dirty="0" smtClean="0">
                <a:latin typeface="Arial" pitchFamily="34" charset="0"/>
                <a:cs typeface="Arial" pitchFamily="34" charset="0"/>
              </a:rPr>
              <a:t>. </a:t>
            </a:r>
          </a:p>
          <a:p>
            <a:pPr algn="just" eaLnBrk="1" fontAlgn="auto" hangingPunct="1">
              <a:spcAft>
                <a:spcPts val="0"/>
              </a:spcAft>
              <a:buFont typeface="Arial" pitchFamily="34" charset="0"/>
              <a:buChar char="•"/>
              <a:defRPr/>
            </a:pPr>
            <a:endParaRPr lang="id-ID" sz="4000"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id-ID" sz="4000" dirty="0" smtClean="0">
                <a:latin typeface="Arial" pitchFamily="34" charset="0"/>
                <a:cs typeface="Arial" pitchFamily="34" charset="0"/>
              </a:rPr>
              <a:t>Fungsi </a:t>
            </a:r>
            <a:r>
              <a:rPr lang="en-US" sz="4000" dirty="0" err="1" smtClean="0">
                <a:latin typeface="Arial" pitchFamily="34" charset="0"/>
                <a:cs typeface="Arial" pitchFamily="34" charset="0"/>
              </a:rPr>
              <a:t>pembelian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didukung</a:t>
            </a:r>
            <a:r>
              <a:rPr lang="en-US" sz="4000" dirty="0" smtClean="0">
                <a:latin typeface="Arial" pitchFamily="34" charset="0"/>
                <a:cs typeface="Arial" pitchFamily="34" charset="0"/>
              </a:rPr>
              <a:t> engineering drawing </a:t>
            </a:r>
            <a:r>
              <a:rPr lang="en-US" sz="4000" dirty="0" err="1" smtClean="0">
                <a:latin typeface="Arial" pitchFamily="34" charset="0"/>
                <a:cs typeface="Arial" pitchFamily="34" charset="0"/>
              </a:rPr>
              <a:t>dan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spesifikasi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dari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produk-produk</a:t>
            </a:r>
            <a:r>
              <a:rPr lang="en-US" sz="4000" dirty="0" smtClean="0">
                <a:latin typeface="Arial" pitchFamily="34" charset="0"/>
                <a:cs typeface="Arial" pitchFamily="34" charset="0"/>
              </a:rPr>
              <a:t> yang </a:t>
            </a:r>
            <a:r>
              <a:rPr lang="en-US" sz="4000" dirty="0" err="1" smtClean="0">
                <a:latin typeface="Arial" pitchFamily="34" charset="0"/>
                <a:cs typeface="Arial" pitchFamily="34" charset="0"/>
              </a:rPr>
              <a:t>dibuat</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dokumen-dokumen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pengendalian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mutu</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kegiatan-kegiatan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pengujian</a:t>
            </a:r>
            <a:r>
              <a:rPr lang="en-US" sz="4000" dirty="0" smtClean="0">
                <a:latin typeface="Arial" pitchFamily="34" charset="0"/>
                <a:cs typeface="Arial" pitchFamily="34" charset="0"/>
              </a:rPr>
              <a:t> yang </a:t>
            </a:r>
            <a:r>
              <a:rPr lang="en-US" sz="4000" dirty="0" err="1" smtClean="0">
                <a:latin typeface="Arial" pitchFamily="34" charset="0"/>
                <a:cs typeface="Arial" pitchFamily="34" charset="0"/>
              </a:rPr>
              <a:t>mengevaluasi</a:t>
            </a:r>
            <a:r>
              <a:rPr lang="en-US" sz="4000" dirty="0" smtClean="0">
                <a:latin typeface="Arial" pitchFamily="34" charset="0"/>
                <a:cs typeface="Arial" pitchFamily="34" charset="0"/>
              </a:rPr>
              <a:t> item yang </a:t>
            </a:r>
            <a:r>
              <a:rPr lang="en-US" sz="4000" dirty="0" err="1" smtClean="0">
                <a:latin typeface="Arial" pitchFamily="34" charset="0"/>
                <a:cs typeface="Arial" pitchFamily="34" charset="0"/>
              </a:rPr>
              <a:t>dibeli</a:t>
            </a:r>
            <a:r>
              <a:rPr lang="en-US" sz="4000" dirty="0" smtClean="0">
                <a:latin typeface="Arial" pitchFamily="34" charset="0"/>
                <a:cs typeface="Arial" pitchFamily="34" charset="0"/>
              </a:rPr>
              <a:t>. </a:t>
            </a:r>
          </a:p>
          <a:p>
            <a:pPr eaLnBrk="1" fontAlgn="auto" hangingPunct="1">
              <a:spcAft>
                <a:spcPts val="0"/>
              </a:spcAft>
              <a:buFont typeface="Arial" pitchFamily="34" charset="0"/>
              <a:buNone/>
              <a:defRPr/>
            </a:pPr>
            <a:endParaRPr lang="en-US" sz="4000"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en-US" sz="4000" dirty="0" smtClean="0">
                <a:latin typeface="Arial" pitchFamily="34" charset="0"/>
                <a:cs typeface="Arial" pitchFamily="34" charset="0"/>
              </a:rPr>
              <a:t>b. </a:t>
            </a:r>
            <a:r>
              <a:rPr lang="en-US" sz="4000" dirty="0" err="1" smtClean="0">
                <a:solidFill>
                  <a:srgbClr val="00B050"/>
                </a:solidFill>
                <a:latin typeface="Arial" pitchFamily="34" charset="0"/>
                <a:cs typeface="Arial" pitchFamily="34" charset="0"/>
              </a:rPr>
              <a:t>Dalam</a:t>
            </a:r>
            <a:r>
              <a:rPr lang="en-US" sz="4000" dirty="0" smtClean="0">
                <a:solidFill>
                  <a:srgbClr val="00B050"/>
                </a:solidFill>
                <a:latin typeface="Arial" pitchFamily="34" charset="0"/>
                <a:cs typeface="Arial" pitchFamily="34" charset="0"/>
              </a:rPr>
              <a:t> </a:t>
            </a:r>
            <a:r>
              <a:rPr lang="en-US" sz="4000" dirty="0" err="1" smtClean="0">
                <a:solidFill>
                  <a:srgbClr val="00B050"/>
                </a:solidFill>
                <a:latin typeface="Arial" pitchFamily="34" charset="0"/>
                <a:cs typeface="Arial" pitchFamily="34" charset="0"/>
              </a:rPr>
              <a:t>lingkungan</a:t>
            </a:r>
            <a:r>
              <a:rPr lang="en-US" sz="4000" dirty="0" smtClean="0">
                <a:solidFill>
                  <a:srgbClr val="00B050"/>
                </a:solidFill>
                <a:latin typeface="Arial" pitchFamily="34" charset="0"/>
                <a:cs typeface="Arial" pitchFamily="34" charset="0"/>
              </a:rPr>
              <a:t> </a:t>
            </a:r>
            <a:r>
              <a:rPr lang="en-US" sz="4000" dirty="0" err="1" smtClean="0">
                <a:solidFill>
                  <a:srgbClr val="00B050"/>
                </a:solidFill>
                <a:latin typeface="Arial" pitchFamily="34" charset="0"/>
                <a:cs typeface="Arial" pitchFamily="34" charset="0"/>
              </a:rPr>
              <a:t>jasa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peranan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pembelian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agak</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tidak</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begitu</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penting</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karena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produk</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utamanya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merupakan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produk</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intelektual</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contoh</a:t>
            </a:r>
            <a:r>
              <a:rPr lang="en-US" sz="4000" dirty="0" smtClean="0">
                <a:latin typeface="Arial" pitchFamily="34" charset="0"/>
                <a:cs typeface="Arial" pitchFamily="34" charset="0"/>
              </a:rPr>
              <a:t> yang </a:t>
            </a:r>
            <a:r>
              <a:rPr lang="en-US" sz="4000" dirty="0" err="1" smtClean="0">
                <a:latin typeface="Arial" pitchFamily="34" charset="0"/>
                <a:cs typeface="Arial" pitchFamily="34" charset="0"/>
              </a:rPr>
              <a:t>dapat</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dikemukakan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misalnya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organisasi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hukum</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maupun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kesehatan</a:t>
            </a:r>
            <a:r>
              <a:rPr lang="en-US" sz="4000" dirty="0" smtClean="0">
                <a:latin typeface="Arial" pitchFamily="34" charset="0"/>
                <a:cs typeface="Arial" pitchFamily="34" charset="0"/>
              </a:rPr>
              <a:t>, item </a:t>
            </a:r>
            <a:r>
              <a:rPr lang="en-US" sz="4000" dirty="0" err="1" smtClean="0">
                <a:latin typeface="Arial" pitchFamily="34" charset="0"/>
                <a:cs typeface="Arial" pitchFamily="34" charset="0"/>
              </a:rPr>
              <a:t>utama</a:t>
            </a:r>
            <a:r>
              <a:rPr lang="en-US" sz="4000" dirty="0" smtClean="0">
                <a:latin typeface="Arial" pitchFamily="34" charset="0"/>
                <a:cs typeface="Arial" pitchFamily="34" charset="0"/>
              </a:rPr>
              <a:t> yang </a:t>
            </a:r>
            <a:r>
              <a:rPr lang="en-US" sz="4000" dirty="0" err="1" smtClean="0">
                <a:latin typeface="Arial" pitchFamily="34" charset="0"/>
                <a:cs typeface="Arial" pitchFamily="34" charset="0"/>
              </a:rPr>
              <a:t>diperoleh</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adalah</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fasilitas</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kantor</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perabotan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peralatan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mobil</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serta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perlengkapan</a:t>
            </a:r>
            <a:r>
              <a:rPr lang="en-US" sz="4000" dirty="0" smtClean="0">
                <a:latin typeface="Arial" pitchFamily="34" charset="0"/>
                <a:cs typeface="Arial" pitchFamily="34" charset="0"/>
              </a:rPr>
              <a:t>. </a:t>
            </a:r>
          </a:p>
          <a:p>
            <a:pPr marL="0" indent="0" eaLnBrk="1" fontAlgn="auto" hangingPunct="1">
              <a:spcAft>
                <a:spcPts val="0"/>
              </a:spcAft>
              <a:buFont typeface="Arial" charset="0"/>
              <a:buNone/>
              <a:defRPr/>
            </a:pPr>
            <a:endParaRPr lang="en-US" dirty="0" smtClean="0"/>
          </a:p>
        </p:txBody>
      </p:sp>
      <p:sp>
        <p:nvSpPr>
          <p:cNvPr id="4" name="Slide Number Placeholder 3"/>
          <p:cNvSpPr>
            <a:spLocks noGrp="1"/>
          </p:cNvSpPr>
          <p:nvPr>
            <p:ph type="sldNum" sz="quarter" idx="12"/>
          </p:nvPr>
        </p:nvSpPr>
        <p:spPr/>
        <p:txBody>
          <a:bodyPr/>
          <a:lstStyle/>
          <a:p>
            <a:pPr>
              <a:defRPr/>
            </a:pPr>
            <a:fld id="{1F4D380F-B419-4B94-9AE1-29A3742114F5}" type="slidenum">
              <a:rPr lang="en-US" smtClean="0"/>
              <a:pPr>
                <a:defRPr/>
              </a:pPr>
              <a:t>218</a:t>
            </a:fld>
            <a:endParaRPr lang="en-US"/>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itle 1"/>
          <p:cNvSpPr>
            <a:spLocks noGrp="1"/>
          </p:cNvSpPr>
          <p:nvPr>
            <p:ph type="title"/>
          </p:nvPr>
        </p:nvSpPr>
        <p:spPr>
          <a:xfrm>
            <a:off x="457200" y="274638"/>
            <a:ext cx="8229600" cy="411162"/>
          </a:xfrm>
        </p:spPr>
        <p:txBody>
          <a:bodyPr/>
          <a:lstStyle/>
          <a:p>
            <a:pPr eaLnBrk="1" hangingPunct="1"/>
            <a:r>
              <a:rPr lang="en-US" sz="2400" b="1" smtClean="0">
                <a:solidFill>
                  <a:srgbClr val="FF0000"/>
                </a:solidFill>
                <a:latin typeface="Arial" charset="0"/>
                <a:cs typeface="Arial" charset="0"/>
              </a:rPr>
              <a:t>C. SUPPLY CHAIN ECONOMICS </a:t>
            </a:r>
            <a:endParaRPr lang="en-US" sz="2400" smtClean="0">
              <a:solidFill>
                <a:srgbClr val="FF0000"/>
              </a:solidFill>
              <a:latin typeface="Arial" charset="0"/>
              <a:cs typeface="Arial" charset="0"/>
            </a:endParaRPr>
          </a:p>
        </p:txBody>
      </p:sp>
      <p:sp>
        <p:nvSpPr>
          <p:cNvPr id="3" name="Content Placeholder 2"/>
          <p:cNvSpPr>
            <a:spLocks noGrp="1"/>
          </p:cNvSpPr>
          <p:nvPr>
            <p:ph idx="1"/>
          </p:nvPr>
        </p:nvSpPr>
        <p:spPr>
          <a:xfrm>
            <a:off x="457200" y="838200"/>
            <a:ext cx="8229600" cy="5287963"/>
          </a:xfrm>
        </p:spPr>
        <p:txBody>
          <a:bodyPr rtlCol="0">
            <a:normAutofit fontScale="92500"/>
          </a:bodyPr>
          <a:lstStyle/>
          <a:p>
            <a:pPr algn="just" eaLnBrk="1" fontAlgn="auto" hangingPunct="1">
              <a:spcAft>
                <a:spcPts val="0"/>
              </a:spcAft>
              <a:buFont typeface="Arial" pitchFamily="34" charset="0"/>
              <a:buChar char="•"/>
              <a:defRPr/>
            </a:pPr>
            <a:r>
              <a:rPr lang="en-US" sz="2800" dirty="0" err="1" smtClean="0">
                <a:latin typeface="Arial" pitchFamily="34" charset="0"/>
                <a:cs typeface="Arial" pitchFamily="34" charset="0"/>
              </a:rPr>
              <a:t>Pedagang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besar</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maupun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eceran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membeli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semua</a:t>
            </a:r>
            <a:r>
              <a:rPr lang="en-US" sz="2800" dirty="0" smtClean="0">
                <a:latin typeface="Arial" pitchFamily="34" charset="0"/>
                <a:cs typeface="Arial" pitchFamily="34" charset="0"/>
              </a:rPr>
              <a:t> yang </a:t>
            </a:r>
            <a:r>
              <a:rPr lang="en-US" sz="2800" dirty="0" err="1" smtClean="0">
                <a:latin typeface="Arial" pitchFamily="34" charset="0"/>
                <a:cs typeface="Arial" pitchFamily="34" charset="0"/>
              </a:rPr>
              <a:t>akan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dijual</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tetapi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tidak</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demikian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halnya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untuk</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perusahaan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manufaktur</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karena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banyak</a:t>
            </a:r>
            <a:r>
              <a:rPr lang="en-US" sz="2800" dirty="0" smtClean="0">
                <a:latin typeface="Arial" pitchFamily="34" charset="0"/>
                <a:cs typeface="Arial" pitchFamily="34" charset="0"/>
              </a:rPr>
              <a:t> input yang </a:t>
            </a:r>
            <a:r>
              <a:rPr lang="en-US" sz="2800" dirty="0" err="1" smtClean="0">
                <a:latin typeface="Arial" pitchFamily="34" charset="0"/>
                <a:cs typeface="Arial" pitchFamily="34" charset="0"/>
              </a:rPr>
              <a:t>diperlukan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perusahaan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untuk</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menghasilkan</a:t>
            </a:r>
            <a:r>
              <a:rPr lang="en-US" sz="2800" dirty="0" smtClean="0">
                <a:latin typeface="Arial" pitchFamily="34" charset="0"/>
                <a:cs typeface="Arial" pitchFamily="34" charset="0"/>
              </a:rPr>
              <a:t> output. </a:t>
            </a:r>
            <a:endParaRPr lang="id-ID" sz="2800"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id-ID" sz="2800" dirty="0" smtClean="0">
                <a:latin typeface="Arial" pitchFamily="34" charset="0"/>
                <a:cs typeface="Arial" pitchFamily="34" charset="0"/>
              </a:rPr>
              <a:t>Supaya </a:t>
            </a:r>
            <a:r>
              <a:rPr lang="en-US" sz="2800" dirty="0" err="1" smtClean="0">
                <a:latin typeface="Arial" pitchFamily="34" charset="0"/>
                <a:cs typeface="Arial" pitchFamily="34" charset="0"/>
              </a:rPr>
              <a:t>operasional</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berjalan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efektif</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efisien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maka</a:t>
            </a:r>
            <a:r>
              <a:rPr lang="en-US" sz="2800" dirty="0" smtClean="0">
                <a:latin typeface="Arial" pitchFamily="34" charset="0"/>
                <a:cs typeface="Arial" pitchFamily="34" charset="0"/>
              </a:rPr>
              <a:t> </a:t>
            </a:r>
            <a:r>
              <a:rPr lang="id-ID" sz="2800" dirty="0" smtClean="0">
                <a:latin typeface="Arial" pitchFamily="34" charset="0"/>
                <a:cs typeface="Arial" pitchFamily="34" charset="0"/>
              </a:rPr>
              <a:t>akan dihadapkan pada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keputusan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untuk</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membuat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atau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membeli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serta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konsep</a:t>
            </a:r>
            <a:r>
              <a:rPr lang="en-US" sz="2800" dirty="0" smtClean="0">
                <a:latin typeface="Arial" pitchFamily="34" charset="0"/>
                <a:cs typeface="Arial" pitchFamily="34" charset="0"/>
              </a:rPr>
              <a:t> Outsourcing </a:t>
            </a:r>
          </a:p>
          <a:p>
            <a:pPr eaLnBrk="1" fontAlgn="auto" hangingPunct="1">
              <a:spcAft>
                <a:spcPts val="0"/>
              </a:spcAft>
              <a:buFont typeface="Arial" pitchFamily="34" charset="0"/>
              <a:buChar char="•"/>
              <a:defRPr/>
            </a:pPr>
            <a:endParaRPr lang="en-US" sz="1100" b="1" dirty="0" smtClean="0">
              <a:latin typeface="Arial" pitchFamily="34" charset="0"/>
              <a:cs typeface="Arial" pitchFamily="34" charset="0"/>
            </a:endParaRPr>
          </a:p>
          <a:p>
            <a:pPr eaLnBrk="1" fontAlgn="auto" hangingPunct="1">
              <a:spcAft>
                <a:spcPts val="0"/>
              </a:spcAft>
              <a:buFont typeface="Arial" charset="0"/>
              <a:buNone/>
              <a:defRPr/>
            </a:pPr>
            <a:r>
              <a:rPr lang="en-US" sz="2800" b="1" dirty="0" smtClean="0">
                <a:solidFill>
                  <a:srgbClr val="00B050"/>
                </a:solidFill>
                <a:latin typeface="Arial" pitchFamily="34" charset="0"/>
                <a:cs typeface="Arial" pitchFamily="34" charset="0"/>
              </a:rPr>
              <a:t>1. </a:t>
            </a:r>
            <a:r>
              <a:rPr lang="en-US" sz="2800" b="1" dirty="0" err="1" smtClean="0">
                <a:solidFill>
                  <a:srgbClr val="00B050"/>
                </a:solidFill>
                <a:latin typeface="Arial" pitchFamily="34" charset="0"/>
                <a:cs typeface="Arial" pitchFamily="34" charset="0"/>
              </a:rPr>
              <a:t>Keputusan</a:t>
            </a:r>
            <a:r>
              <a:rPr lang="en-US" sz="2800" b="1" dirty="0" smtClean="0">
                <a:solidFill>
                  <a:srgbClr val="00B050"/>
                </a:solidFill>
                <a:latin typeface="Arial" pitchFamily="34" charset="0"/>
                <a:cs typeface="Arial" pitchFamily="34" charset="0"/>
              </a:rPr>
              <a:t> </a:t>
            </a:r>
            <a:r>
              <a:rPr lang="en-US" sz="2800" b="1" dirty="0" err="1" smtClean="0">
                <a:solidFill>
                  <a:srgbClr val="00B050"/>
                </a:solidFill>
                <a:latin typeface="Arial" pitchFamily="34" charset="0"/>
                <a:cs typeface="Arial" pitchFamily="34" charset="0"/>
              </a:rPr>
              <a:t>Membuat</a:t>
            </a:r>
            <a:r>
              <a:rPr lang="en-US" sz="2800" b="1" dirty="0" smtClean="0">
                <a:solidFill>
                  <a:srgbClr val="00B050"/>
                </a:solidFill>
                <a:latin typeface="Arial" pitchFamily="34" charset="0"/>
                <a:cs typeface="Arial" pitchFamily="34" charset="0"/>
              </a:rPr>
              <a:t> </a:t>
            </a:r>
            <a:r>
              <a:rPr lang="en-US" sz="2800" b="1" dirty="0" err="1" smtClean="0">
                <a:solidFill>
                  <a:srgbClr val="00B050"/>
                </a:solidFill>
                <a:latin typeface="Arial" pitchFamily="34" charset="0"/>
                <a:cs typeface="Arial" pitchFamily="34" charset="0"/>
              </a:rPr>
              <a:t>atau</a:t>
            </a:r>
            <a:r>
              <a:rPr lang="en-US" sz="2800" b="1" dirty="0" smtClean="0">
                <a:solidFill>
                  <a:srgbClr val="00B050"/>
                </a:solidFill>
                <a:latin typeface="Arial" pitchFamily="34" charset="0"/>
                <a:cs typeface="Arial" pitchFamily="34" charset="0"/>
              </a:rPr>
              <a:t> </a:t>
            </a:r>
            <a:r>
              <a:rPr lang="en-US" sz="2800" b="1" dirty="0" err="1" smtClean="0">
                <a:solidFill>
                  <a:srgbClr val="00B050"/>
                </a:solidFill>
                <a:latin typeface="Arial" pitchFamily="34" charset="0"/>
                <a:cs typeface="Arial" pitchFamily="34" charset="0"/>
              </a:rPr>
              <a:t>Membeli</a:t>
            </a:r>
            <a:r>
              <a:rPr lang="en-US" sz="2800" dirty="0" smtClean="0">
                <a:solidFill>
                  <a:srgbClr val="00B050"/>
                </a:solidFill>
                <a:latin typeface="Arial" pitchFamily="34" charset="0"/>
                <a:cs typeface="Arial" pitchFamily="34" charset="0"/>
              </a:rPr>
              <a:t> </a:t>
            </a:r>
          </a:p>
          <a:p>
            <a:pPr eaLnBrk="1" fontAlgn="auto" hangingPunct="1">
              <a:spcAft>
                <a:spcPts val="0"/>
              </a:spcAft>
              <a:buFont typeface="Arial" pitchFamily="34" charset="0"/>
              <a:buChar char="•"/>
              <a:defRPr/>
            </a:pPr>
            <a:r>
              <a:rPr lang="en-US" sz="2800" dirty="0" err="1" smtClean="0">
                <a:latin typeface="Arial" pitchFamily="34" charset="0"/>
                <a:cs typeface="Arial" pitchFamily="34" charset="0"/>
              </a:rPr>
              <a:t>Adapun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pertimbangan</a:t>
            </a:r>
            <a:r>
              <a:rPr lang="en-US" sz="2800" dirty="0" smtClean="0">
                <a:latin typeface="Arial" pitchFamily="34" charset="0"/>
                <a:cs typeface="Arial" pitchFamily="34" charset="0"/>
              </a:rPr>
              <a:t> yang </a:t>
            </a:r>
            <a:r>
              <a:rPr lang="en-US" sz="2800" dirty="0" err="1" smtClean="0">
                <a:latin typeface="Arial" pitchFamily="34" charset="0"/>
                <a:cs typeface="Arial" pitchFamily="34" charset="0"/>
              </a:rPr>
              <a:t>ada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dalam</a:t>
            </a:r>
            <a:r>
              <a:rPr lang="id-ID" sz="2800" dirty="0">
                <a:latin typeface="Arial" pitchFamily="34" charset="0"/>
                <a:cs typeface="Arial" pitchFamily="34" charset="0"/>
              </a:rPr>
              <a:t> </a:t>
            </a:r>
            <a:r>
              <a:rPr lang="en-US" sz="2800" dirty="0" err="1" smtClean="0">
                <a:latin typeface="Arial" pitchFamily="34" charset="0"/>
                <a:cs typeface="Arial" pitchFamily="34" charset="0"/>
              </a:rPr>
              <a:t>keputusan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tersebut</a:t>
            </a:r>
            <a:r>
              <a:rPr lang="en-US" sz="2800" dirty="0" smtClean="0">
                <a:latin typeface="Arial" pitchFamily="34" charset="0"/>
                <a:cs typeface="Arial" pitchFamily="34" charset="0"/>
              </a:rPr>
              <a:t> </a:t>
            </a:r>
            <a:r>
              <a:rPr lang="id-ID" sz="2800" dirty="0" smtClean="0">
                <a:latin typeface="Arial" pitchFamily="34" charset="0"/>
                <a:cs typeface="Arial" pitchFamily="34" charset="0"/>
              </a:rPr>
              <a:t>adalah:</a:t>
            </a:r>
            <a:endParaRPr lang="en-US" sz="2800" dirty="0" smtClean="0">
              <a:latin typeface="Arial" pitchFamily="34" charset="0"/>
              <a:cs typeface="Arial" pitchFamily="34" charset="0"/>
            </a:endParaRPr>
          </a:p>
          <a:p>
            <a:pPr eaLnBrk="1" fontAlgn="auto" hangingPunct="1">
              <a:spcAft>
                <a:spcPts val="0"/>
              </a:spcAft>
              <a:buFont typeface="Arial" charset="0"/>
              <a:buNone/>
              <a:defRPr/>
            </a:pPr>
            <a:r>
              <a:rPr lang="en-US" dirty="0" smtClean="0">
                <a:latin typeface="Arial" pitchFamily="34" charset="0"/>
                <a:cs typeface="Arial" pitchFamily="34" charset="0"/>
              </a:rPr>
              <a:t> </a:t>
            </a:r>
          </a:p>
        </p:txBody>
      </p:sp>
      <p:sp>
        <p:nvSpPr>
          <p:cNvPr id="4" name="Slide Number Placeholder 3"/>
          <p:cNvSpPr>
            <a:spLocks noGrp="1"/>
          </p:cNvSpPr>
          <p:nvPr>
            <p:ph type="sldNum" sz="quarter" idx="12"/>
          </p:nvPr>
        </p:nvSpPr>
        <p:spPr/>
        <p:txBody>
          <a:bodyPr/>
          <a:lstStyle/>
          <a:p>
            <a:pPr>
              <a:defRPr/>
            </a:pPr>
            <a:fld id="{3067630D-C4AB-4084-91AF-09A2AEE60DC5}" type="slidenum">
              <a:rPr lang="en-US" smtClean="0"/>
              <a:pPr>
                <a:defRPr/>
              </a:pPr>
              <a:t>219</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ChangeArrowheads="1"/>
          </p:cNvSpPr>
          <p:nvPr/>
        </p:nvSpPr>
        <p:spPr bwMode="auto">
          <a:xfrm>
            <a:off x="1447800" y="457200"/>
            <a:ext cx="6172200" cy="369888"/>
          </a:xfrm>
          <a:prstGeom prst="rect">
            <a:avLst/>
          </a:prstGeom>
          <a:noFill/>
          <a:ln w="9525">
            <a:noFill/>
            <a:miter lim="800000"/>
            <a:headEnd/>
            <a:tailEnd/>
          </a:ln>
        </p:spPr>
        <p:txBody>
          <a:bodyPr anchor="ctr">
            <a:spAutoFit/>
          </a:bodyPr>
          <a:lstStyle/>
          <a:p>
            <a:pPr algn="ctr" eaLnBrk="1" hangingPunct="1"/>
            <a:r>
              <a:rPr lang="en-US" sz="1800" b="1">
                <a:solidFill>
                  <a:srgbClr val="000000"/>
                </a:solidFill>
                <a:cs typeface="Times New Roman" pitchFamily="18" charset="0"/>
              </a:rPr>
              <a:t>Tabel</a:t>
            </a:r>
            <a:r>
              <a:rPr lang="en-US" sz="1800">
                <a:solidFill>
                  <a:srgbClr val="000000"/>
                </a:solidFill>
                <a:cs typeface="Times New Roman" pitchFamily="18" charset="0"/>
              </a:rPr>
              <a:t> </a:t>
            </a:r>
            <a:r>
              <a:rPr lang="en-US" sz="1800" b="1">
                <a:solidFill>
                  <a:srgbClr val="000000"/>
                </a:solidFill>
                <a:cs typeface="Times New Roman" pitchFamily="18" charset="0"/>
              </a:rPr>
              <a:t>2.1.Contoh Sistem Produktif</a:t>
            </a:r>
            <a:endParaRPr lang="en-US" sz="1800" b="1"/>
          </a:p>
        </p:txBody>
      </p:sp>
      <p:sp>
        <p:nvSpPr>
          <p:cNvPr id="65539" name="Rectangle 2"/>
          <p:cNvSpPr>
            <a:spLocks noChangeArrowheads="1"/>
          </p:cNvSpPr>
          <p:nvPr/>
        </p:nvSpPr>
        <p:spPr bwMode="auto">
          <a:xfrm>
            <a:off x="228600" y="842963"/>
            <a:ext cx="8686800" cy="4248150"/>
          </a:xfrm>
          <a:prstGeom prst="rect">
            <a:avLst/>
          </a:prstGeom>
          <a:noFill/>
          <a:ln w="9525">
            <a:noFill/>
            <a:miter lim="800000"/>
            <a:headEnd/>
            <a:tailEnd/>
          </a:ln>
        </p:spPr>
        <p:txBody>
          <a:bodyPr anchor="ctr">
            <a:spAutoFit/>
          </a:bodyPr>
          <a:lstStyle/>
          <a:p>
            <a:pPr indent="457200" algn="just" eaLnBrk="1" hangingPunct="1"/>
            <a:r>
              <a:rPr lang="en-US" sz="1600" b="1">
                <a:solidFill>
                  <a:srgbClr val="FF0000"/>
                </a:solidFill>
                <a:cs typeface="Times New Roman" pitchFamily="18" charset="0"/>
              </a:rPr>
              <a:t>Operasional 		Input 		         Output </a:t>
            </a:r>
          </a:p>
          <a:p>
            <a:pPr indent="457200" algn="just" eaLnBrk="1" hangingPunct="1"/>
            <a:endParaRPr lang="en-US" sz="1600">
              <a:solidFill>
                <a:srgbClr val="FF0000"/>
              </a:solidFill>
            </a:endParaRPr>
          </a:p>
          <a:p>
            <a:pPr indent="457200" algn="just"/>
            <a:r>
              <a:rPr lang="en-US" sz="1600">
                <a:solidFill>
                  <a:srgbClr val="000000"/>
                </a:solidFill>
                <a:cs typeface="Times New Roman" pitchFamily="18" charset="0"/>
              </a:rPr>
              <a:t>Bank 	Teller, staff, komputer, fasilitas,        Jasa keuangan (kredit, deposito,</a:t>
            </a:r>
            <a:endParaRPr lang="en-US" sz="1600"/>
          </a:p>
          <a:p>
            <a:pPr indent="457200" algn="just"/>
            <a:r>
              <a:rPr lang="en-US" sz="1600">
                <a:solidFill>
                  <a:srgbClr val="000000"/>
                </a:solidFill>
                <a:cs typeface="Times New Roman" pitchFamily="18" charset="0"/>
              </a:rPr>
              <a:t>                         enerji 			          tabungan dll) </a:t>
            </a:r>
            <a:endParaRPr lang="en-US" sz="1600"/>
          </a:p>
          <a:p>
            <a:pPr indent="457200" algn="just"/>
            <a:r>
              <a:rPr lang="fi-FI" sz="1600">
                <a:solidFill>
                  <a:srgbClr val="000000"/>
                </a:solidFill>
                <a:cs typeface="Times New Roman" pitchFamily="18" charset="0"/>
              </a:rPr>
              <a:t>Restoran 	Koki, pelayan, bahan masakan,       Makanan, Hiburan, suasana</a:t>
            </a:r>
            <a:endParaRPr lang="en-US" sz="1600"/>
          </a:p>
          <a:p>
            <a:pPr indent="457200" algn="just"/>
            <a:r>
              <a:rPr lang="sv-SE" sz="1600">
                <a:solidFill>
                  <a:srgbClr val="000000"/>
                </a:solidFill>
                <a:cs typeface="Times New Roman" pitchFamily="18" charset="0"/>
              </a:rPr>
              <a:t>                         fasilitas, enerji 			</a:t>
            </a:r>
            <a:endParaRPr lang="en-US" sz="1600"/>
          </a:p>
          <a:p>
            <a:pPr indent="457200" algn="just"/>
            <a:r>
              <a:rPr lang="sv-SE" sz="1600">
                <a:solidFill>
                  <a:srgbClr val="000000"/>
                </a:solidFill>
                <a:cs typeface="Times New Roman" pitchFamily="18" charset="0"/>
              </a:rPr>
              <a:t>Rumah Sakit 	Dokter, perawat, staff, peralatan      Jasa kesahatan, pasien sehat</a:t>
            </a:r>
            <a:endParaRPr lang="en-US" sz="1600"/>
          </a:p>
          <a:p>
            <a:pPr indent="457200" algn="just"/>
            <a:r>
              <a:rPr lang="sv-SE" sz="1600">
                <a:solidFill>
                  <a:srgbClr val="000000"/>
                </a:solidFill>
                <a:cs typeface="Times New Roman" pitchFamily="18" charset="0"/>
              </a:rPr>
              <a:t>                         medis, obat, enerji, fasilitas 		 </a:t>
            </a:r>
            <a:endParaRPr lang="en-US" sz="1600">
              <a:cs typeface="Times New Roman" pitchFamily="18" charset="0"/>
            </a:endParaRPr>
          </a:p>
          <a:p>
            <a:pPr indent="457200" algn="just"/>
            <a:r>
              <a:rPr lang="sv-SE" sz="1600">
                <a:solidFill>
                  <a:srgbClr val="000000"/>
                </a:solidFill>
                <a:cs typeface="Times New Roman" pitchFamily="18" charset="0"/>
              </a:rPr>
              <a:t>Universitas 	Dosen, staff, peralatan, fasilitas,      Alumni, riset, pengabdian masyarakat</a:t>
            </a:r>
            <a:endParaRPr lang="en-US" sz="1600"/>
          </a:p>
          <a:p>
            <a:pPr indent="457200" algn="just"/>
            <a:r>
              <a:rPr lang="sv-SE" sz="1600">
                <a:solidFill>
                  <a:srgbClr val="000000"/>
                </a:solidFill>
                <a:cs typeface="Times New Roman" pitchFamily="18" charset="0"/>
              </a:rPr>
              <a:t>                        pengetahuan, enerji 		</a:t>
            </a:r>
            <a:endParaRPr lang="en-US" sz="1600"/>
          </a:p>
          <a:p>
            <a:pPr indent="457200" algn="just"/>
            <a:r>
              <a:rPr lang="sv-SE" sz="1600">
                <a:solidFill>
                  <a:srgbClr val="000000"/>
                </a:solidFill>
                <a:cs typeface="Times New Roman" pitchFamily="18" charset="0"/>
              </a:rPr>
              <a:t>Pabrik 	Tenaga kerja, peralatan, material,     Produk akhir </a:t>
            </a:r>
            <a:endParaRPr lang="en-US" sz="1600"/>
          </a:p>
          <a:p>
            <a:pPr indent="457200" algn="just"/>
            <a:r>
              <a:rPr lang="sv-SE" sz="1600">
                <a:solidFill>
                  <a:srgbClr val="000000"/>
                </a:solidFill>
                <a:cs typeface="Times New Roman" pitchFamily="18" charset="0"/>
              </a:rPr>
              <a:t>                         enerji </a:t>
            </a:r>
            <a:endParaRPr lang="en-US" sz="1600"/>
          </a:p>
          <a:p>
            <a:pPr indent="457200" algn="just"/>
            <a:r>
              <a:rPr lang="sv-SE" sz="1600">
                <a:solidFill>
                  <a:srgbClr val="000000"/>
                </a:solidFill>
                <a:cs typeface="Times New Roman" pitchFamily="18" charset="0"/>
              </a:rPr>
              <a:t>Penerbangan 	Pesawat, pilot, staff, fasilitas, 	          Transportasi udara antar lokasi</a:t>
            </a:r>
            <a:endParaRPr lang="en-US" sz="1600"/>
          </a:p>
          <a:p>
            <a:pPr indent="457200" algn="just"/>
            <a:r>
              <a:rPr lang="sv-SE" sz="1600">
                <a:solidFill>
                  <a:srgbClr val="000000"/>
                </a:solidFill>
                <a:cs typeface="Times New Roman" pitchFamily="18" charset="0"/>
              </a:rPr>
              <a:t>                        tenaga kerja, enerji			  </a:t>
            </a:r>
            <a:endParaRPr lang="en-US" sz="1600"/>
          </a:p>
          <a:p>
            <a:pPr indent="457200" algn="just"/>
            <a:endParaRPr lang="sv-SE" sz="1600">
              <a:solidFill>
                <a:srgbClr val="000000"/>
              </a:solidFill>
              <a:cs typeface="Times New Roman" pitchFamily="18" charset="0"/>
            </a:endParaRPr>
          </a:p>
          <a:p>
            <a:pPr indent="457200" algn="just"/>
            <a:r>
              <a:rPr lang="sv-SE" sz="1600">
                <a:solidFill>
                  <a:srgbClr val="000000"/>
                </a:solidFill>
                <a:cs typeface="Times New Roman" pitchFamily="18" charset="0"/>
              </a:rPr>
              <a:t>----------------------------------------</a:t>
            </a:r>
            <a:endParaRPr lang="en-US" sz="1600"/>
          </a:p>
          <a:p>
            <a:pPr indent="457200" algn="just"/>
            <a:r>
              <a:rPr lang="sv-SE" sz="1600">
                <a:solidFill>
                  <a:srgbClr val="000000"/>
                </a:solidFill>
                <a:cs typeface="Times New Roman" pitchFamily="18" charset="0"/>
              </a:rPr>
              <a:t>Sumber : Schroeder (1993;15</a:t>
            </a:r>
            <a:r>
              <a:rPr lang="sv-SE" sz="1600" b="1">
                <a:solidFill>
                  <a:srgbClr val="000000"/>
                </a:solidFill>
                <a:cs typeface="Times New Roman" pitchFamily="18" charset="0"/>
              </a:rPr>
              <a:t>)</a:t>
            </a:r>
            <a:endParaRPr lang="sv-SE" sz="1600"/>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06EC63F4-D659-4EA5-BE35-291BC5820C43}" type="slidenum">
              <a:rPr lang="en-US" sz="1200">
                <a:solidFill>
                  <a:schemeClr val="tx1">
                    <a:tint val="75000"/>
                  </a:schemeClr>
                </a:solidFill>
                <a:latin typeface="+mn-lt"/>
              </a:rPr>
              <a:pPr fontAlgn="auto">
                <a:spcBef>
                  <a:spcPts val="0"/>
                </a:spcBef>
                <a:spcAft>
                  <a:spcPts val="0"/>
                </a:spcAft>
                <a:defRPr/>
              </a:pPr>
              <a:t>22</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 y="762000"/>
          <a:ext cx="8839200" cy="5578735"/>
        </p:xfrm>
        <a:graphic>
          <a:graphicData uri="http://schemas.openxmlformats.org/drawingml/2006/table">
            <a:tbl>
              <a:tblPr/>
              <a:tblGrid>
                <a:gridCol w="4375758">
                  <a:extLst>
                    <a:ext uri="{9D8B030D-6E8A-4147-A177-3AD203B41FA5}">
                      <a16:colId xmlns:a16="http://schemas.microsoft.com/office/drawing/2014/main" val="20000"/>
                    </a:ext>
                  </a:extLst>
                </a:gridCol>
                <a:gridCol w="4463442">
                  <a:extLst>
                    <a:ext uri="{9D8B030D-6E8A-4147-A177-3AD203B41FA5}">
                      <a16:colId xmlns:a16="http://schemas.microsoft.com/office/drawing/2014/main" val="20001"/>
                    </a:ext>
                  </a:extLst>
                </a:gridCol>
              </a:tblGrid>
              <a:tr h="397135">
                <a:tc>
                  <a:txBody>
                    <a:bodyPr/>
                    <a:lstStyle/>
                    <a:p>
                      <a:pPr algn="ctr">
                        <a:spcAft>
                          <a:spcPts val="0"/>
                        </a:spcAft>
                      </a:pPr>
                      <a:r>
                        <a:rPr lang="en-US" sz="2000" b="1" dirty="0" err="1">
                          <a:solidFill>
                            <a:srgbClr val="000000"/>
                          </a:solidFill>
                          <a:latin typeface="Arial" pitchFamily="34" charset="0"/>
                          <a:ea typeface="Times New Roman"/>
                          <a:cs typeface="Arial" pitchFamily="34" charset="0"/>
                        </a:rPr>
                        <a:t>Alasan</a:t>
                      </a:r>
                      <a:r>
                        <a:rPr lang="en-US" sz="2000" b="1" dirty="0">
                          <a:solidFill>
                            <a:srgbClr val="000000"/>
                          </a:solidFill>
                          <a:latin typeface="Arial" pitchFamily="34" charset="0"/>
                          <a:ea typeface="Times New Roman"/>
                          <a:cs typeface="Arial" pitchFamily="34" charset="0"/>
                        </a:rPr>
                        <a:t> </a:t>
                      </a:r>
                      <a:r>
                        <a:rPr lang="en-US" sz="2000" b="1" dirty="0" err="1">
                          <a:solidFill>
                            <a:srgbClr val="000000"/>
                          </a:solidFill>
                          <a:latin typeface="Arial" pitchFamily="34" charset="0"/>
                          <a:ea typeface="Times New Roman"/>
                          <a:cs typeface="Arial" pitchFamily="34" charset="0"/>
                        </a:rPr>
                        <a:t>untuk</a:t>
                      </a:r>
                      <a:r>
                        <a:rPr lang="en-US" sz="2000" b="1" dirty="0">
                          <a:solidFill>
                            <a:srgbClr val="000000"/>
                          </a:solidFill>
                          <a:latin typeface="Arial" pitchFamily="34" charset="0"/>
                          <a:ea typeface="Times New Roman"/>
                          <a:cs typeface="Arial" pitchFamily="34" charset="0"/>
                        </a:rPr>
                        <a:t> </a:t>
                      </a:r>
                      <a:r>
                        <a:rPr lang="en-US" sz="2000" b="1" dirty="0" err="1">
                          <a:solidFill>
                            <a:srgbClr val="FF0000"/>
                          </a:solidFill>
                          <a:latin typeface="Arial" pitchFamily="34" charset="0"/>
                          <a:ea typeface="Times New Roman"/>
                          <a:cs typeface="Arial" pitchFamily="34" charset="0"/>
                        </a:rPr>
                        <a:t>membuat</a:t>
                      </a:r>
                      <a:endParaRPr lang="en-US" sz="2000" b="1" dirty="0">
                        <a:solidFill>
                          <a:srgbClr val="FF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err="1">
                          <a:solidFill>
                            <a:srgbClr val="000000"/>
                          </a:solidFill>
                          <a:latin typeface="Arial" pitchFamily="34" charset="0"/>
                          <a:ea typeface="Times New Roman"/>
                          <a:cs typeface="Arial" pitchFamily="34" charset="0"/>
                        </a:rPr>
                        <a:t>Alasan</a:t>
                      </a:r>
                      <a:r>
                        <a:rPr lang="en-US" sz="2000" b="1" dirty="0">
                          <a:solidFill>
                            <a:srgbClr val="000000"/>
                          </a:solidFill>
                          <a:latin typeface="Arial" pitchFamily="34" charset="0"/>
                          <a:ea typeface="Times New Roman"/>
                          <a:cs typeface="Arial" pitchFamily="34" charset="0"/>
                        </a:rPr>
                        <a:t> </a:t>
                      </a:r>
                      <a:r>
                        <a:rPr lang="en-US" sz="2000" b="1" dirty="0" err="1">
                          <a:solidFill>
                            <a:srgbClr val="000000"/>
                          </a:solidFill>
                          <a:latin typeface="Arial" pitchFamily="34" charset="0"/>
                          <a:ea typeface="Times New Roman"/>
                          <a:cs typeface="Arial" pitchFamily="34" charset="0"/>
                        </a:rPr>
                        <a:t>untuk</a:t>
                      </a:r>
                      <a:r>
                        <a:rPr lang="en-US" sz="2000" b="1" dirty="0">
                          <a:solidFill>
                            <a:srgbClr val="000000"/>
                          </a:solidFill>
                          <a:latin typeface="Arial" pitchFamily="34" charset="0"/>
                          <a:ea typeface="Times New Roman"/>
                          <a:cs typeface="Arial" pitchFamily="34" charset="0"/>
                        </a:rPr>
                        <a:t> </a:t>
                      </a:r>
                      <a:r>
                        <a:rPr lang="en-US" sz="2000" b="1" dirty="0" err="1">
                          <a:solidFill>
                            <a:srgbClr val="FF0000"/>
                          </a:solidFill>
                          <a:latin typeface="Arial" pitchFamily="34" charset="0"/>
                          <a:ea typeface="Times New Roman"/>
                          <a:cs typeface="Arial" pitchFamily="34" charset="0"/>
                        </a:rPr>
                        <a:t>membeli</a:t>
                      </a:r>
                      <a:endParaRPr lang="en-US" sz="2000" b="1" dirty="0">
                        <a:solidFill>
                          <a:srgbClr val="FF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181340">
                <a:tc>
                  <a:txBody>
                    <a:bodyPr/>
                    <a:lstStyle/>
                    <a:p>
                      <a:pPr algn="just">
                        <a:spcAft>
                          <a:spcPts val="0"/>
                        </a:spcAft>
                      </a:pPr>
                      <a:endParaRPr lang="en-US" sz="2000" dirty="0" smtClean="0">
                        <a:solidFill>
                          <a:srgbClr val="000000"/>
                        </a:solidFill>
                        <a:latin typeface="Arial" pitchFamily="34" charset="0"/>
                        <a:ea typeface="Times New Roman"/>
                        <a:cs typeface="Arial" pitchFamily="34" charset="0"/>
                      </a:endParaRPr>
                    </a:p>
                    <a:p>
                      <a:pPr algn="just">
                        <a:spcAft>
                          <a:spcPts val="0"/>
                        </a:spcAft>
                      </a:pPr>
                      <a:r>
                        <a:rPr lang="en-US" sz="2000" dirty="0" smtClean="0">
                          <a:solidFill>
                            <a:srgbClr val="000000"/>
                          </a:solidFill>
                          <a:latin typeface="Arial" pitchFamily="34" charset="0"/>
                          <a:ea typeface="Times New Roman"/>
                          <a:cs typeface="Arial" pitchFamily="34" charset="0"/>
                        </a:rPr>
                        <a:t>1</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Biaya</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produksi</a:t>
                      </a:r>
                      <a:r>
                        <a:rPr lang="en-US" sz="2000" dirty="0">
                          <a:solidFill>
                            <a:srgbClr val="000000"/>
                          </a:solidFill>
                          <a:latin typeface="Arial" pitchFamily="34" charset="0"/>
                          <a:ea typeface="Times New Roman"/>
                          <a:cs typeface="Arial" pitchFamily="34" charset="0"/>
                        </a:rPr>
                        <a:t> yang </a:t>
                      </a:r>
                      <a:r>
                        <a:rPr lang="en-US" sz="2000" dirty="0" err="1">
                          <a:solidFill>
                            <a:srgbClr val="000000"/>
                          </a:solidFill>
                          <a:latin typeface="Arial" pitchFamily="34" charset="0"/>
                          <a:ea typeface="Times New Roman"/>
                          <a:cs typeface="Arial" pitchFamily="34" charset="0"/>
                        </a:rPr>
                        <a:t>lebih</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rendah</a:t>
                      </a:r>
                      <a:endParaRPr lang="en-US" sz="2000" dirty="0">
                        <a:latin typeface="Arial" pitchFamily="34" charset="0"/>
                        <a:ea typeface="Times New Roman"/>
                        <a:cs typeface="Arial" pitchFamily="34" charset="0"/>
                      </a:endParaRPr>
                    </a:p>
                    <a:p>
                      <a:pPr>
                        <a:spcAft>
                          <a:spcPts val="0"/>
                        </a:spcAft>
                      </a:pPr>
                      <a:r>
                        <a:rPr lang="en-US" sz="2000" dirty="0">
                          <a:solidFill>
                            <a:srgbClr val="000000"/>
                          </a:solidFill>
                          <a:latin typeface="Arial" pitchFamily="34" charset="0"/>
                          <a:ea typeface="Times New Roman"/>
                          <a:cs typeface="Arial" pitchFamily="34" charset="0"/>
                        </a:rPr>
                        <a:t>2. </a:t>
                      </a:r>
                      <a:r>
                        <a:rPr lang="en-US" sz="2000" dirty="0" err="1">
                          <a:solidFill>
                            <a:srgbClr val="000000"/>
                          </a:solidFill>
                          <a:latin typeface="Arial" pitchFamily="34" charset="0"/>
                          <a:ea typeface="Times New Roman"/>
                          <a:cs typeface="Arial" pitchFamily="34" charset="0"/>
                        </a:rPr>
                        <a:t>Pemasok</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kurang</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cocok</a:t>
                      </a:r>
                      <a:endParaRPr lang="en-US" sz="2000" dirty="0">
                        <a:solidFill>
                          <a:srgbClr val="000000"/>
                        </a:solidFill>
                        <a:latin typeface="Arial" pitchFamily="34" charset="0"/>
                        <a:ea typeface="Times New Roman"/>
                        <a:cs typeface="Arial" pitchFamily="34" charset="0"/>
                      </a:endParaRPr>
                    </a:p>
                    <a:p>
                      <a:pPr marL="223838" indent="-223838">
                        <a:spcAft>
                          <a:spcPts val="0"/>
                        </a:spcAft>
                      </a:pPr>
                      <a:r>
                        <a:rPr lang="en-US" sz="2000" dirty="0">
                          <a:solidFill>
                            <a:srgbClr val="000000"/>
                          </a:solidFill>
                          <a:latin typeface="Arial" pitchFamily="34" charset="0"/>
                          <a:ea typeface="Times New Roman"/>
                          <a:cs typeface="Arial" pitchFamily="34" charset="0"/>
                        </a:rPr>
                        <a:t>3. </a:t>
                      </a:r>
                      <a:r>
                        <a:rPr lang="en-US" sz="2000" dirty="0" err="1">
                          <a:solidFill>
                            <a:srgbClr val="000000"/>
                          </a:solidFill>
                          <a:latin typeface="Arial" pitchFamily="34" charset="0"/>
                          <a:ea typeface="Times New Roman"/>
                          <a:cs typeface="Arial" pitchFamily="34" charset="0"/>
                        </a:rPr>
                        <a:t>Memastikan</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pemasok</a:t>
                      </a:r>
                      <a:r>
                        <a:rPr lang="en-US" sz="2000" dirty="0">
                          <a:solidFill>
                            <a:srgbClr val="000000"/>
                          </a:solidFill>
                          <a:latin typeface="Arial" pitchFamily="34" charset="0"/>
                          <a:ea typeface="Times New Roman"/>
                          <a:cs typeface="Arial" pitchFamily="34" charset="0"/>
                        </a:rPr>
                        <a:t> yang </a:t>
                      </a:r>
                      <a:r>
                        <a:rPr lang="en-US" sz="2000" dirty="0" err="1">
                          <a:solidFill>
                            <a:srgbClr val="000000"/>
                          </a:solidFill>
                          <a:latin typeface="Arial" pitchFamily="34" charset="0"/>
                          <a:ea typeface="Times New Roman"/>
                          <a:cs typeface="Arial" pitchFamily="34" charset="0"/>
                        </a:rPr>
                        <a:t>memadai</a:t>
                      </a:r>
                      <a:endParaRPr lang="en-US" sz="2000" dirty="0">
                        <a:solidFill>
                          <a:srgbClr val="000000"/>
                        </a:solidFill>
                        <a:latin typeface="Arial" pitchFamily="34" charset="0"/>
                        <a:ea typeface="Times New Roman"/>
                        <a:cs typeface="Arial" pitchFamily="34" charset="0"/>
                      </a:endParaRPr>
                    </a:p>
                    <a:p>
                      <a:pPr marL="284163" indent="-284163">
                        <a:spcAft>
                          <a:spcPts val="0"/>
                        </a:spcAft>
                      </a:pPr>
                      <a:r>
                        <a:rPr lang="en-US" sz="2000" dirty="0">
                          <a:solidFill>
                            <a:srgbClr val="000000"/>
                          </a:solidFill>
                          <a:latin typeface="Arial" pitchFamily="34" charset="0"/>
                          <a:ea typeface="Times New Roman"/>
                          <a:cs typeface="Arial" pitchFamily="34" charset="0"/>
                        </a:rPr>
                        <a:t>4. </a:t>
                      </a:r>
                      <a:r>
                        <a:rPr lang="en-US" sz="2000" dirty="0" err="1">
                          <a:solidFill>
                            <a:srgbClr val="000000"/>
                          </a:solidFill>
                          <a:latin typeface="Arial" pitchFamily="34" charset="0"/>
                          <a:ea typeface="Times New Roman"/>
                          <a:cs typeface="Arial" pitchFamily="34" charset="0"/>
                        </a:rPr>
                        <a:t>Pemanfaatan</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tenaga</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kerja</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berlebih</a:t>
                      </a:r>
                      <a:endParaRPr lang="en-US" sz="2000" dirty="0">
                        <a:solidFill>
                          <a:srgbClr val="000000"/>
                        </a:solidFill>
                        <a:latin typeface="Arial" pitchFamily="34" charset="0"/>
                        <a:ea typeface="Times New Roman"/>
                        <a:cs typeface="Arial" pitchFamily="34" charset="0"/>
                      </a:endParaRPr>
                    </a:p>
                    <a:p>
                      <a:pPr marL="284163" indent="-284163">
                        <a:spcAft>
                          <a:spcPts val="0"/>
                        </a:spcAft>
                      </a:pPr>
                      <a:r>
                        <a:rPr lang="en-US" sz="2000" dirty="0">
                          <a:solidFill>
                            <a:srgbClr val="000000"/>
                          </a:solidFill>
                          <a:latin typeface="Arial" pitchFamily="34" charset="0"/>
                          <a:ea typeface="Times New Roman"/>
                          <a:cs typeface="Arial" pitchFamily="34" charset="0"/>
                        </a:rPr>
                        <a:t>5. </a:t>
                      </a:r>
                      <a:r>
                        <a:rPr lang="en-US" sz="2000" dirty="0" err="1">
                          <a:solidFill>
                            <a:srgbClr val="000000"/>
                          </a:solidFill>
                          <a:latin typeface="Arial" pitchFamily="34" charset="0"/>
                          <a:ea typeface="Times New Roman"/>
                          <a:cs typeface="Arial" pitchFamily="34" charset="0"/>
                        </a:rPr>
                        <a:t>Memperoleh</a:t>
                      </a:r>
                      <a:r>
                        <a:rPr lang="en-US" sz="2000" dirty="0">
                          <a:solidFill>
                            <a:srgbClr val="000000"/>
                          </a:solidFill>
                          <a:latin typeface="Arial" pitchFamily="34" charset="0"/>
                          <a:ea typeface="Times New Roman"/>
                          <a:cs typeface="Arial" pitchFamily="34" charset="0"/>
                        </a:rPr>
                        <a:t> </a:t>
                      </a:r>
                      <a:r>
                        <a:rPr lang="en-US" sz="2000" dirty="0" smtClean="0">
                          <a:solidFill>
                            <a:srgbClr val="000000"/>
                          </a:solidFill>
                          <a:latin typeface="Arial" pitchFamily="34" charset="0"/>
                          <a:ea typeface="Times New Roman"/>
                          <a:cs typeface="Arial" pitchFamily="34" charset="0"/>
                        </a:rPr>
                        <a:t> </a:t>
                      </a:r>
                      <a:r>
                        <a:rPr lang="en-US" sz="2000" dirty="0" err="1" smtClean="0">
                          <a:solidFill>
                            <a:srgbClr val="000000"/>
                          </a:solidFill>
                          <a:latin typeface="Arial" pitchFamily="34" charset="0"/>
                          <a:ea typeface="Times New Roman"/>
                          <a:cs typeface="Arial" pitchFamily="34" charset="0"/>
                        </a:rPr>
                        <a:t>kualitas</a:t>
                      </a:r>
                      <a:r>
                        <a:rPr lang="en-US" sz="2000" dirty="0" smtClean="0">
                          <a:solidFill>
                            <a:srgbClr val="000000"/>
                          </a:solidFill>
                          <a:latin typeface="Arial" pitchFamily="34" charset="0"/>
                          <a:ea typeface="Times New Roman"/>
                          <a:cs typeface="Arial" pitchFamily="34" charset="0"/>
                        </a:rPr>
                        <a:t> </a:t>
                      </a:r>
                      <a:r>
                        <a:rPr lang="en-US" sz="2000" dirty="0">
                          <a:solidFill>
                            <a:srgbClr val="000000"/>
                          </a:solidFill>
                          <a:latin typeface="Arial" pitchFamily="34" charset="0"/>
                          <a:ea typeface="Times New Roman"/>
                          <a:cs typeface="Arial" pitchFamily="34" charset="0"/>
                        </a:rPr>
                        <a:t>yang </a:t>
                      </a:r>
                      <a:r>
                        <a:rPr lang="en-US" sz="2000" dirty="0" err="1">
                          <a:solidFill>
                            <a:srgbClr val="000000"/>
                          </a:solidFill>
                          <a:latin typeface="Arial" pitchFamily="34" charset="0"/>
                          <a:ea typeface="Times New Roman"/>
                          <a:cs typeface="Arial" pitchFamily="34" charset="0"/>
                        </a:rPr>
                        <a:t>diinginkan</a:t>
                      </a:r>
                      <a:endParaRPr lang="en-US" sz="2000" dirty="0">
                        <a:solidFill>
                          <a:srgbClr val="000000"/>
                        </a:solidFill>
                        <a:latin typeface="Arial" pitchFamily="34" charset="0"/>
                        <a:ea typeface="Times New Roman"/>
                        <a:cs typeface="Arial" pitchFamily="34" charset="0"/>
                      </a:endParaRPr>
                    </a:p>
                    <a:p>
                      <a:pPr>
                        <a:spcAft>
                          <a:spcPts val="0"/>
                        </a:spcAft>
                      </a:pPr>
                      <a:r>
                        <a:rPr lang="en-US" sz="2000" dirty="0">
                          <a:solidFill>
                            <a:srgbClr val="000000"/>
                          </a:solidFill>
                          <a:latin typeface="Arial" pitchFamily="34" charset="0"/>
                          <a:ea typeface="Times New Roman"/>
                          <a:cs typeface="Arial" pitchFamily="34" charset="0"/>
                        </a:rPr>
                        <a:t>6. </a:t>
                      </a:r>
                      <a:r>
                        <a:rPr lang="en-US" sz="2000" dirty="0" err="1">
                          <a:solidFill>
                            <a:srgbClr val="000000"/>
                          </a:solidFill>
                          <a:latin typeface="Arial" pitchFamily="34" charset="0"/>
                          <a:ea typeface="Times New Roman"/>
                          <a:cs typeface="Arial" pitchFamily="34" charset="0"/>
                        </a:rPr>
                        <a:t>Menghilangkan</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kolusi</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pemasok</a:t>
                      </a:r>
                      <a:endParaRPr lang="en-US" sz="2000" dirty="0">
                        <a:solidFill>
                          <a:srgbClr val="000000"/>
                        </a:solidFill>
                        <a:latin typeface="Arial" pitchFamily="34" charset="0"/>
                        <a:ea typeface="Times New Roman"/>
                        <a:cs typeface="Arial" pitchFamily="34" charset="0"/>
                      </a:endParaRPr>
                    </a:p>
                    <a:p>
                      <a:pPr>
                        <a:spcAft>
                          <a:spcPts val="0"/>
                        </a:spcAft>
                      </a:pPr>
                      <a:r>
                        <a:rPr lang="en-US" sz="2000" dirty="0">
                          <a:solidFill>
                            <a:srgbClr val="000000"/>
                          </a:solidFill>
                          <a:latin typeface="Arial" pitchFamily="34" charset="0"/>
                          <a:ea typeface="Times New Roman"/>
                          <a:cs typeface="Arial" pitchFamily="34" charset="0"/>
                        </a:rPr>
                        <a:t>7. </a:t>
                      </a:r>
                      <a:r>
                        <a:rPr lang="en-US" sz="2000" dirty="0" err="1">
                          <a:solidFill>
                            <a:srgbClr val="000000"/>
                          </a:solidFill>
                          <a:latin typeface="Arial" pitchFamily="34" charset="0"/>
                          <a:ea typeface="Times New Roman"/>
                          <a:cs typeface="Arial" pitchFamily="34" charset="0"/>
                        </a:rPr>
                        <a:t>Memperoleh</a:t>
                      </a:r>
                      <a:r>
                        <a:rPr lang="en-US" sz="2000" dirty="0">
                          <a:solidFill>
                            <a:srgbClr val="000000"/>
                          </a:solidFill>
                          <a:latin typeface="Arial" pitchFamily="34" charset="0"/>
                          <a:ea typeface="Times New Roman"/>
                          <a:cs typeface="Arial" pitchFamily="34" charset="0"/>
                        </a:rPr>
                        <a:t> item yang </a:t>
                      </a:r>
                      <a:r>
                        <a:rPr lang="en-US" sz="2000" dirty="0" err="1">
                          <a:solidFill>
                            <a:srgbClr val="000000"/>
                          </a:solidFill>
                          <a:latin typeface="Arial" pitchFamily="34" charset="0"/>
                          <a:ea typeface="Times New Roman"/>
                          <a:cs typeface="Arial" pitchFamily="34" charset="0"/>
                        </a:rPr>
                        <a:t>unik</a:t>
                      </a:r>
                      <a:endParaRPr lang="en-US" sz="2000" dirty="0">
                        <a:solidFill>
                          <a:srgbClr val="000000"/>
                        </a:solidFill>
                        <a:latin typeface="Arial" pitchFamily="34" charset="0"/>
                        <a:ea typeface="Times New Roman"/>
                        <a:cs typeface="Arial" pitchFamily="34" charset="0"/>
                      </a:endParaRPr>
                    </a:p>
                    <a:p>
                      <a:pPr>
                        <a:spcAft>
                          <a:spcPts val="0"/>
                        </a:spcAft>
                      </a:pPr>
                      <a:r>
                        <a:rPr lang="en-US" sz="2000" dirty="0">
                          <a:solidFill>
                            <a:srgbClr val="000000"/>
                          </a:solidFill>
                          <a:latin typeface="Arial" pitchFamily="34" charset="0"/>
                          <a:ea typeface="Times New Roman"/>
                          <a:cs typeface="Arial" pitchFamily="34" charset="0"/>
                        </a:rPr>
                        <a:t>8. </a:t>
                      </a:r>
                      <a:r>
                        <a:rPr lang="en-US" sz="2000" dirty="0" err="1">
                          <a:solidFill>
                            <a:srgbClr val="000000"/>
                          </a:solidFill>
                          <a:latin typeface="Arial" pitchFamily="34" charset="0"/>
                          <a:ea typeface="Times New Roman"/>
                          <a:cs typeface="Arial" pitchFamily="34" charset="0"/>
                        </a:rPr>
                        <a:t>Mempertahankan</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bakat</a:t>
                      </a:r>
                      <a:r>
                        <a:rPr lang="en-US" sz="2000" dirty="0">
                          <a:solidFill>
                            <a:srgbClr val="000000"/>
                          </a:solidFill>
                          <a:latin typeface="Arial" pitchFamily="34" charset="0"/>
                          <a:ea typeface="Times New Roman"/>
                          <a:cs typeface="Arial" pitchFamily="34" charset="0"/>
                        </a:rPr>
                        <a:t> yang </a:t>
                      </a:r>
                      <a:r>
                        <a:rPr lang="en-US" sz="2000" dirty="0" err="1">
                          <a:solidFill>
                            <a:srgbClr val="000000"/>
                          </a:solidFill>
                          <a:latin typeface="Arial" pitchFamily="34" charset="0"/>
                          <a:ea typeface="Times New Roman"/>
                          <a:cs typeface="Arial" pitchFamily="34" charset="0"/>
                        </a:rPr>
                        <a:t>ada</a:t>
                      </a:r>
                      <a:endParaRPr lang="en-US" sz="2000" dirty="0">
                        <a:solidFill>
                          <a:srgbClr val="000000"/>
                        </a:solidFill>
                        <a:latin typeface="Arial" pitchFamily="34" charset="0"/>
                        <a:ea typeface="Times New Roman"/>
                        <a:cs typeface="Arial" pitchFamily="34" charset="0"/>
                      </a:endParaRPr>
                    </a:p>
                    <a:p>
                      <a:pPr marL="237490" indent="-237490">
                        <a:spcAft>
                          <a:spcPts val="0"/>
                        </a:spcAft>
                      </a:pPr>
                      <a:r>
                        <a:rPr lang="en-US" sz="2000" dirty="0">
                          <a:solidFill>
                            <a:srgbClr val="000000"/>
                          </a:solidFill>
                          <a:latin typeface="Arial" pitchFamily="34" charset="0"/>
                          <a:ea typeface="Times New Roman"/>
                          <a:cs typeface="Arial" pitchFamily="34" charset="0"/>
                        </a:rPr>
                        <a:t>9. </a:t>
                      </a:r>
                      <a:r>
                        <a:rPr lang="en-US" sz="2000" dirty="0" err="1">
                          <a:solidFill>
                            <a:srgbClr val="000000"/>
                          </a:solidFill>
                          <a:latin typeface="Arial" pitchFamily="34" charset="0"/>
                          <a:ea typeface="Times New Roman"/>
                          <a:cs typeface="Arial" pitchFamily="34" charset="0"/>
                        </a:rPr>
                        <a:t>Menjaga</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rancangan</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dan</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kualitas</a:t>
                      </a:r>
                      <a:r>
                        <a:rPr lang="en-US" sz="2000" dirty="0">
                          <a:solidFill>
                            <a:srgbClr val="000000"/>
                          </a:solidFill>
                          <a:latin typeface="Arial" pitchFamily="34" charset="0"/>
                          <a:ea typeface="Times New Roman"/>
                          <a:cs typeface="Arial" pitchFamily="34" charset="0"/>
                        </a:rPr>
                        <a:t> yang </a:t>
                      </a:r>
                      <a:r>
                        <a:rPr lang="en-US" sz="2000" dirty="0" err="1">
                          <a:solidFill>
                            <a:srgbClr val="000000"/>
                          </a:solidFill>
                          <a:latin typeface="Arial" pitchFamily="34" charset="0"/>
                          <a:ea typeface="Times New Roman"/>
                          <a:cs typeface="Arial" pitchFamily="34" charset="0"/>
                        </a:rPr>
                        <a:t>memadai</a:t>
                      </a:r>
                      <a:endParaRPr lang="en-US" sz="2000" dirty="0">
                        <a:solidFill>
                          <a:srgbClr val="000000"/>
                        </a:solidFill>
                        <a:latin typeface="Arial" pitchFamily="34" charset="0"/>
                        <a:ea typeface="Times New Roman"/>
                        <a:cs typeface="Arial" pitchFamily="34" charset="0"/>
                      </a:endParaRPr>
                    </a:p>
                    <a:p>
                      <a:pPr marL="398463" indent="-398463"/>
                      <a:r>
                        <a:rPr lang="fi-FI" sz="2000" dirty="0">
                          <a:solidFill>
                            <a:srgbClr val="000000"/>
                          </a:solidFill>
                          <a:latin typeface="Arial" pitchFamily="34" charset="0"/>
                          <a:ea typeface="Times New Roman"/>
                          <a:cs typeface="Arial" pitchFamily="34" charset="0"/>
                        </a:rPr>
                        <a:t>10. Mempertahankan dan meningkatkan ukuran </a:t>
                      </a:r>
                      <a:r>
                        <a:rPr lang="fi-FI" sz="2000" dirty="0" smtClean="0">
                          <a:solidFill>
                            <a:srgbClr val="000000"/>
                          </a:solidFill>
                          <a:latin typeface="Arial" pitchFamily="34" charset="0"/>
                          <a:ea typeface="Times New Roman"/>
                          <a:cs typeface="Arial" pitchFamily="34" charset="0"/>
                        </a:rPr>
                        <a:t>perusahaan </a:t>
                      </a:r>
                    </a:p>
                    <a:p>
                      <a:pPr marL="398463" indent="-398463"/>
                      <a:endParaRPr lang="fi-FI" sz="2000" b="1" kern="1200" dirty="0" smtClean="0">
                        <a:solidFill>
                          <a:srgbClr val="000000"/>
                        </a:solidFill>
                        <a:latin typeface="Arial" pitchFamily="34" charset="0"/>
                        <a:ea typeface="+mn-ea"/>
                        <a:cs typeface="Arial" pitchFamily="34" charset="0"/>
                      </a:endParaRPr>
                    </a:p>
                    <a:p>
                      <a:pPr marL="398463" indent="-398463"/>
                      <a:r>
                        <a:rPr lang="fi-FI" sz="2000" b="1" kern="1200" dirty="0" smtClean="0">
                          <a:solidFill>
                            <a:srgbClr val="000000"/>
                          </a:solidFill>
                          <a:latin typeface="Arial" pitchFamily="34" charset="0"/>
                          <a:ea typeface="+mn-ea"/>
                          <a:cs typeface="Arial" pitchFamily="34" charset="0"/>
                        </a:rPr>
                        <a:t>      </a:t>
                      </a:r>
                      <a:r>
                        <a:rPr lang="en-US" sz="1800" b="1" kern="1200" dirty="0" err="1" smtClean="0">
                          <a:solidFill>
                            <a:schemeClr val="tx1"/>
                          </a:solidFill>
                          <a:latin typeface="Arial" pitchFamily="34" charset="0"/>
                          <a:ea typeface="+mn-ea"/>
                          <a:cs typeface="Arial" pitchFamily="34" charset="0"/>
                        </a:rPr>
                        <a:t>Sumber</a:t>
                      </a:r>
                      <a:r>
                        <a:rPr lang="en-US" sz="1800" b="1" kern="1200" dirty="0" smtClean="0">
                          <a:solidFill>
                            <a:schemeClr val="tx1"/>
                          </a:solidFill>
                          <a:latin typeface="Arial" pitchFamily="34" charset="0"/>
                          <a:ea typeface="+mn-ea"/>
                          <a:cs typeface="Arial" pitchFamily="34" charset="0"/>
                        </a:rPr>
                        <a:t> :</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Heizer</a:t>
                      </a:r>
                      <a:r>
                        <a:rPr lang="en-US" sz="1800" kern="1200" dirty="0" smtClean="0">
                          <a:solidFill>
                            <a:schemeClr val="tx1"/>
                          </a:solidFill>
                          <a:latin typeface="Arial" pitchFamily="34" charset="0"/>
                          <a:ea typeface="+mn-ea"/>
                          <a:cs typeface="Arial" pitchFamily="34" charset="0"/>
                        </a:rPr>
                        <a:t> (2004; 417)</a:t>
                      </a:r>
                      <a:endParaRPr lang="en-US" sz="1800" kern="1200" dirty="0">
                        <a:solidFill>
                          <a:schemeClr val="tx1"/>
                        </a:solidFill>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000" dirty="0" smtClean="0">
                        <a:solidFill>
                          <a:srgbClr val="000000"/>
                        </a:solidFill>
                        <a:latin typeface="Arial" pitchFamily="34" charset="0"/>
                        <a:ea typeface="Times New Roman"/>
                        <a:cs typeface="Arial" pitchFamily="34" charset="0"/>
                      </a:endParaRPr>
                    </a:p>
                    <a:p>
                      <a:pPr algn="just">
                        <a:spcAft>
                          <a:spcPts val="0"/>
                        </a:spcAft>
                      </a:pPr>
                      <a:r>
                        <a:rPr lang="en-US" sz="2000" dirty="0" smtClean="0">
                          <a:solidFill>
                            <a:srgbClr val="000000"/>
                          </a:solidFill>
                          <a:latin typeface="Arial" pitchFamily="34" charset="0"/>
                          <a:ea typeface="Times New Roman"/>
                          <a:cs typeface="Arial" pitchFamily="34" charset="0"/>
                        </a:rPr>
                        <a:t>1</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Biaya</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perolehan</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lebih</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rendah</a:t>
                      </a:r>
                      <a:endParaRPr lang="en-US" sz="2000" dirty="0">
                        <a:latin typeface="Arial" pitchFamily="34" charset="0"/>
                        <a:ea typeface="Times New Roman"/>
                        <a:cs typeface="Arial" pitchFamily="34" charset="0"/>
                      </a:endParaRPr>
                    </a:p>
                    <a:p>
                      <a:pPr>
                        <a:spcAft>
                          <a:spcPts val="0"/>
                        </a:spcAft>
                      </a:pPr>
                      <a:r>
                        <a:rPr lang="en-US" sz="2000" dirty="0">
                          <a:solidFill>
                            <a:srgbClr val="000000"/>
                          </a:solidFill>
                          <a:latin typeface="Arial" pitchFamily="34" charset="0"/>
                          <a:ea typeface="Times New Roman"/>
                          <a:cs typeface="Arial" pitchFamily="34" charset="0"/>
                        </a:rPr>
                        <a:t>2. </a:t>
                      </a:r>
                      <a:r>
                        <a:rPr lang="en-US" sz="2000" dirty="0" err="1">
                          <a:solidFill>
                            <a:srgbClr val="000000"/>
                          </a:solidFill>
                          <a:latin typeface="Arial" pitchFamily="34" charset="0"/>
                          <a:ea typeface="Times New Roman"/>
                          <a:cs typeface="Arial" pitchFamily="34" charset="0"/>
                        </a:rPr>
                        <a:t>Menjaga</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komitmen</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pemasok</a:t>
                      </a:r>
                      <a:endParaRPr lang="en-US" sz="2000" dirty="0">
                        <a:solidFill>
                          <a:srgbClr val="000000"/>
                        </a:solidFill>
                        <a:latin typeface="Arial" pitchFamily="34" charset="0"/>
                        <a:ea typeface="Times New Roman"/>
                        <a:cs typeface="Arial" pitchFamily="34" charset="0"/>
                      </a:endParaRPr>
                    </a:p>
                    <a:p>
                      <a:pPr marL="210820" indent="-210820">
                        <a:spcAft>
                          <a:spcPts val="0"/>
                        </a:spcAft>
                      </a:pPr>
                      <a:r>
                        <a:rPr lang="en-US" sz="2000" dirty="0">
                          <a:solidFill>
                            <a:srgbClr val="000000"/>
                          </a:solidFill>
                          <a:latin typeface="Arial" pitchFamily="34" charset="0"/>
                          <a:ea typeface="Times New Roman"/>
                          <a:cs typeface="Arial" pitchFamily="34" charset="0"/>
                        </a:rPr>
                        <a:t>3. </a:t>
                      </a:r>
                      <a:r>
                        <a:rPr lang="en-US" sz="2000" dirty="0" err="1">
                          <a:solidFill>
                            <a:srgbClr val="000000"/>
                          </a:solidFill>
                          <a:latin typeface="Arial" pitchFamily="34" charset="0"/>
                          <a:ea typeface="Times New Roman"/>
                          <a:cs typeface="Arial" pitchFamily="34" charset="0"/>
                        </a:rPr>
                        <a:t>Mendapatkan</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keahlian</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teknis</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dan</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manajemen</a:t>
                      </a:r>
                      <a:endParaRPr lang="en-US" sz="2000" dirty="0">
                        <a:solidFill>
                          <a:srgbClr val="000000"/>
                        </a:solidFill>
                        <a:latin typeface="Arial" pitchFamily="34" charset="0"/>
                        <a:ea typeface="Times New Roman"/>
                        <a:cs typeface="Arial" pitchFamily="34" charset="0"/>
                      </a:endParaRPr>
                    </a:p>
                    <a:p>
                      <a:pPr>
                        <a:spcAft>
                          <a:spcPts val="0"/>
                        </a:spcAft>
                      </a:pPr>
                      <a:r>
                        <a:rPr lang="en-US" sz="2000" dirty="0">
                          <a:solidFill>
                            <a:srgbClr val="000000"/>
                          </a:solidFill>
                          <a:latin typeface="Arial" pitchFamily="34" charset="0"/>
                          <a:ea typeface="Times New Roman"/>
                          <a:cs typeface="Arial" pitchFamily="34" charset="0"/>
                        </a:rPr>
                        <a:t>4. </a:t>
                      </a:r>
                      <a:r>
                        <a:rPr lang="en-US" sz="2000" dirty="0" err="1">
                          <a:solidFill>
                            <a:srgbClr val="000000"/>
                          </a:solidFill>
                          <a:latin typeface="Arial" pitchFamily="34" charset="0"/>
                          <a:ea typeface="Times New Roman"/>
                          <a:cs typeface="Arial" pitchFamily="34" charset="0"/>
                        </a:rPr>
                        <a:t>Kapasitas</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tidak</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memadai</a:t>
                      </a:r>
                      <a:endParaRPr lang="en-US" sz="2000" dirty="0">
                        <a:solidFill>
                          <a:srgbClr val="000000"/>
                        </a:solidFill>
                        <a:latin typeface="Arial" pitchFamily="34" charset="0"/>
                        <a:ea typeface="Times New Roman"/>
                        <a:cs typeface="Arial" pitchFamily="34" charset="0"/>
                      </a:endParaRPr>
                    </a:p>
                    <a:p>
                      <a:pPr>
                        <a:spcAft>
                          <a:spcPts val="0"/>
                        </a:spcAft>
                      </a:pPr>
                      <a:r>
                        <a:rPr lang="en-US" sz="2000" dirty="0">
                          <a:solidFill>
                            <a:srgbClr val="000000"/>
                          </a:solidFill>
                          <a:latin typeface="Arial" pitchFamily="34" charset="0"/>
                          <a:ea typeface="Times New Roman"/>
                          <a:cs typeface="Arial" pitchFamily="34" charset="0"/>
                        </a:rPr>
                        <a:t>5. </a:t>
                      </a:r>
                      <a:r>
                        <a:rPr lang="en-US" sz="2000" dirty="0" err="1">
                          <a:solidFill>
                            <a:srgbClr val="000000"/>
                          </a:solidFill>
                          <a:latin typeface="Arial" pitchFamily="34" charset="0"/>
                          <a:ea typeface="Times New Roman"/>
                          <a:cs typeface="Arial" pitchFamily="34" charset="0"/>
                        </a:rPr>
                        <a:t>Mengurangi</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biaya</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persediaan</a:t>
                      </a:r>
                      <a:endParaRPr lang="en-US" sz="2000" dirty="0">
                        <a:solidFill>
                          <a:srgbClr val="000000"/>
                        </a:solidFill>
                        <a:latin typeface="Arial" pitchFamily="34" charset="0"/>
                        <a:ea typeface="Times New Roman"/>
                        <a:cs typeface="Arial" pitchFamily="34" charset="0"/>
                      </a:endParaRPr>
                    </a:p>
                    <a:p>
                      <a:pPr marL="284163" indent="-284163">
                        <a:spcAft>
                          <a:spcPts val="0"/>
                        </a:spcAft>
                      </a:pPr>
                      <a:r>
                        <a:rPr lang="en-US" sz="2000" dirty="0">
                          <a:solidFill>
                            <a:srgbClr val="000000"/>
                          </a:solidFill>
                          <a:latin typeface="Arial" pitchFamily="34" charset="0"/>
                          <a:ea typeface="Times New Roman"/>
                          <a:cs typeface="Arial" pitchFamily="34" charset="0"/>
                        </a:rPr>
                        <a:t>6.Memastikan </a:t>
                      </a:r>
                      <a:r>
                        <a:rPr lang="en-US" sz="2000" dirty="0" err="1">
                          <a:solidFill>
                            <a:srgbClr val="000000"/>
                          </a:solidFill>
                          <a:latin typeface="Arial" pitchFamily="34" charset="0"/>
                          <a:ea typeface="Times New Roman"/>
                          <a:cs typeface="Arial" pitchFamily="34" charset="0"/>
                        </a:rPr>
                        <a:t>ada</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sumber</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daya</a:t>
                      </a:r>
                      <a:r>
                        <a:rPr lang="en-US" sz="2000" dirty="0">
                          <a:solidFill>
                            <a:srgbClr val="000000"/>
                          </a:solidFill>
                          <a:latin typeface="Arial" pitchFamily="34" charset="0"/>
                          <a:ea typeface="Times New Roman"/>
                          <a:cs typeface="Arial" pitchFamily="34" charset="0"/>
                        </a:rPr>
                        <a:t> alternative</a:t>
                      </a:r>
                    </a:p>
                    <a:p>
                      <a:pPr marL="223838" indent="-223838">
                        <a:spcAft>
                          <a:spcPts val="0"/>
                        </a:spcAft>
                      </a:pPr>
                      <a:r>
                        <a:rPr lang="en-US" sz="2000" dirty="0">
                          <a:solidFill>
                            <a:srgbClr val="000000"/>
                          </a:solidFill>
                          <a:latin typeface="Arial" pitchFamily="34" charset="0"/>
                          <a:ea typeface="Times New Roman"/>
                          <a:cs typeface="Arial" pitchFamily="34" charset="0"/>
                        </a:rPr>
                        <a:t>7. </a:t>
                      </a:r>
                      <a:r>
                        <a:rPr lang="en-US" sz="2000" dirty="0" err="1">
                          <a:solidFill>
                            <a:srgbClr val="000000"/>
                          </a:solidFill>
                          <a:latin typeface="Arial" pitchFamily="34" charset="0"/>
                          <a:ea typeface="Times New Roman"/>
                          <a:cs typeface="Arial" pitchFamily="34" charset="0"/>
                        </a:rPr>
                        <a:t>Kapasitas</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diperusahaan</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tidak</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cukup</a:t>
                      </a:r>
                      <a:endParaRPr lang="en-US" sz="2000" dirty="0">
                        <a:solidFill>
                          <a:srgbClr val="000000"/>
                        </a:solidFill>
                        <a:latin typeface="Arial" pitchFamily="34" charset="0"/>
                        <a:ea typeface="Times New Roman"/>
                        <a:cs typeface="Arial" pitchFamily="34" charset="0"/>
                      </a:endParaRPr>
                    </a:p>
                    <a:p>
                      <a:pPr>
                        <a:spcAft>
                          <a:spcPts val="0"/>
                        </a:spcAft>
                      </a:pPr>
                      <a:r>
                        <a:rPr lang="en-US" sz="2000" dirty="0">
                          <a:solidFill>
                            <a:srgbClr val="000000"/>
                          </a:solidFill>
                          <a:latin typeface="Arial" pitchFamily="34" charset="0"/>
                          <a:ea typeface="Times New Roman"/>
                          <a:cs typeface="Arial" pitchFamily="34" charset="0"/>
                        </a:rPr>
                        <a:t>8. </a:t>
                      </a:r>
                      <a:r>
                        <a:rPr lang="en-US" sz="2000" dirty="0" err="1">
                          <a:solidFill>
                            <a:srgbClr val="000000"/>
                          </a:solidFill>
                          <a:latin typeface="Arial" pitchFamily="34" charset="0"/>
                          <a:ea typeface="Times New Roman"/>
                          <a:cs typeface="Arial" pitchFamily="34" charset="0"/>
                        </a:rPr>
                        <a:t>Pertukaran</a:t>
                      </a:r>
                      <a:endParaRPr lang="en-US" sz="2000" dirty="0">
                        <a:solidFill>
                          <a:srgbClr val="000000"/>
                        </a:solidFill>
                        <a:latin typeface="Arial" pitchFamily="34" charset="0"/>
                        <a:ea typeface="Times New Roman"/>
                        <a:cs typeface="Arial" pitchFamily="34" charset="0"/>
                      </a:endParaRPr>
                    </a:p>
                    <a:p>
                      <a:pPr>
                        <a:spcAft>
                          <a:spcPts val="0"/>
                        </a:spcAft>
                      </a:pPr>
                      <a:r>
                        <a:rPr lang="en-US" sz="2000" dirty="0">
                          <a:solidFill>
                            <a:srgbClr val="000000"/>
                          </a:solidFill>
                          <a:latin typeface="Arial" pitchFamily="34" charset="0"/>
                          <a:ea typeface="Times New Roman"/>
                          <a:cs typeface="Arial" pitchFamily="34" charset="0"/>
                        </a:rPr>
                        <a:t>9. Item </a:t>
                      </a:r>
                      <a:r>
                        <a:rPr lang="en-US" sz="2000" dirty="0" err="1">
                          <a:solidFill>
                            <a:srgbClr val="000000"/>
                          </a:solidFill>
                          <a:latin typeface="Arial" pitchFamily="34" charset="0"/>
                          <a:ea typeface="Times New Roman"/>
                          <a:cs typeface="Arial" pitchFamily="34" charset="0"/>
                        </a:rPr>
                        <a:t>terlindungi</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karena</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hak</a:t>
                      </a:r>
                      <a:r>
                        <a:rPr lang="en-US" sz="2000" dirty="0">
                          <a:solidFill>
                            <a:srgbClr val="000000"/>
                          </a:solidFill>
                          <a:latin typeface="Arial" pitchFamily="34" charset="0"/>
                          <a:ea typeface="Times New Roman"/>
                          <a:cs typeface="Arial" pitchFamily="34" charset="0"/>
                        </a:rPr>
                        <a:t> paten</a:t>
                      </a:r>
                    </a:p>
                    <a:p>
                      <a:pPr marL="346075" indent="-346075">
                        <a:spcAft>
                          <a:spcPts val="0"/>
                        </a:spcAft>
                      </a:pPr>
                      <a:r>
                        <a:rPr lang="en-US" sz="2000" dirty="0">
                          <a:solidFill>
                            <a:srgbClr val="000000"/>
                          </a:solidFill>
                          <a:latin typeface="Arial" pitchFamily="34" charset="0"/>
                          <a:ea typeface="Times New Roman"/>
                          <a:cs typeface="Arial" pitchFamily="34" charset="0"/>
                        </a:rPr>
                        <a:t>10. </a:t>
                      </a:r>
                      <a:r>
                        <a:rPr lang="en-US" sz="2000" dirty="0" err="1">
                          <a:solidFill>
                            <a:srgbClr val="000000"/>
                          </a:solidFill>
                          <a:latin typeface="Arial" pitchFamily="34" charset="0"/>
                          <a:ea typeface="Times New Roman"/>
                          <a:cs typeface="Arial" pitchFamily="34" charset="0"/>
                        </a:rPr>
                        <a:t>Membebaskan</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manajemen</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menangani</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bisnis</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utama</a:t>
                      </a:r>
                      <a:endParaRPr lang="en-US" sz="20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pPr>
              <a:defRPr/>
            </a:pPr>
            <a:fld id="{893C0489-4F5D-402A-823C-C7E2B872600E}" type="slidenum">
              <a:rPr lang="en-US" smtClean="0"/>
              <a:pPr>
                <a:defRPr/>
              </a:pPr>
              <a:t>220</a:t>
            </a:fld>
            <a:endParaRPr lang="en-US"/>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itle 1"/>
          <p:cNvSpPr>
            <a:spLocks noGrp="1"/>
          </p:cNvSpPr>
          <p:nvPr>
            <p:ph type="title"/>
          </p:nvPr>
        </p:nvSpPr>
        <p:spPr>
          <a:xfrm>
            <a:off x="457200" y="0"/>
            <a:ext cx="8229600" cy="487363"/>
          </a:xfrm>
        </p:spPr>
        <p:txBody>
          <a:bodyPr/>
          <a:lstStyle/>
          <a:p>
            <a:pPr eaLnBrk="1" hangingPunct="1"/>
            <a:r>
              <a:rPr lang="en-US" sz="2400" b="1" smtClean="0">
                <a:solidFill>
                  <a:srgbClr val="00B050"/>
                </a:solidFill>
                <a:latin typeface="Arial" charset="0"/>
                <a:cs typeface="Arial" charset="0"/>
              </a:rPr>
              <a:t>2. Outsourcing </a:t>
            </a:r>
            <a:endParaRPr lang="en-US" sz="2400" smtClean="0">
              <a:solidFill>
                <a:srgbClr val="00B050"/>
              </a:solidFill>
              <a:latin typeface="Arial" charset="0"/>
              <a:cs typeface="Arial" charset="0"/>
            </a:endParaRPr>
          </a:p>
        </p:txBody>
      </p:sp>
      <p:sp>
        <p:nvSpPr>
          <p:cNvPr id="3" name="Content Placeholder 2"/>
          <p:cNvSpPr>
            <a:spLocks noGrp="1"/>
          </p:cNvSpPr>
          <p:nvPr>
            <p:ph idx="1"/>
          </p:nvPr>
        </p:nvSpPr>
        <p:spPr>
          <a:xfrm>
            <a:off x="152400" y="533400"/>
            <a:ext cx="8686800" cy="6172200"/>
          </a:xfrm>
        </p:spPr>
        <p:txBody>
          <a:bodyPr rtlCol="0">
            <a:normAutofit fontScale="85000" lnSpcReduction="10000"/>
          </a:bodyPr>
          <a:lstStyle/>
          <a:p>
            <a:pPr algn="just" eaLnBrk="1" fontAlgn="auto" hangingPunct="1">
              <a:spcAft>
                <a:spcPts val="0"/>
              </a:spcAft>
              <a:buFont typeface="Arial" pitchFamily="34" charset="0"/>
              <a:buChar char="•"/>
              <a:defRPr/>
            </a:pPr>
            <a:r>
              <a:rPr lang="en-US" dirty="0" err="1" smtClean="0">
                <a:latin typeface="Arial" pitchFamily="34" charset="0"/>
                <a:cs typeface="Arial" pitchFamily="34" charset="0"/>
              </a:rPr>
              <a:t>Adalah</a:t>
            </a:r>
            <a:r>
              <a:rPr lang="en-US" dirty="0" smtClean="0">
                <a:latin typeface="Arial" pitchFamily="34" charset="0"/>
                <a:cs typeface="Arial" pitchFamily="34" charset="0"/>
              </a:rPr>
              <a:t> </a:t>
            </a:r>
            <a:r>
              <a:rPr lang="en-US" dirty="0" err="1" smtClean="0">
                <a:latin typeface="Arial" pitchFamily="34" charset="0"/>
                <a:cs typeface="Arial" pitchFamily="34" charset="0"/>
              </a:rPr>
              <a:t>memindahkan</a:t>
            </a:r>
            <a:r>
              <a:rPr lang="en-US" dirty="0" smtClean="0">
                <a:latin typeface="Arial" pitchFamily="34" charset="0"/>
                <a:cs typeface="Arial" pitchFamily="34" charset="0"/>
              </a:rPr>
              <a:t> </a:t>
            </a:r>
            <a:r>
              <a:rPr lang="en-US" dirty="0" err="1" smtClean="0">
                <a:latin typeface="Arial" pitchFamily="34" charset="0"/>
                <a:cs typeface="Arial" pitchFamily="34" charset="0"/>
              </a:rPr>
              <a:t>aktifitas</a:t>
            </a:r>
            <a:r>
              <a:rPr lang="en-US" dirty="0" smtClean="0">
                <a:latin typeface="Arial" pitchFamily="34" charset="0"/>
                <a:cs typeface="Arial" pitchFamily="34" charset="0"/>
              </a:rPr>
              <a:t> </a:t>
            </a:r>
            <a:r>
              <a:rPr lang="en-US" dirty="0" err="1" smtClean="0">
                <a:latin typeface="Arial" pitchFamily="34" charset="0"/>
                <a:cs typeface="Arial" pitchFamily="34" charset="0"/>
              </a:rPr>
              <a:t>perusahaan</a:t>
            </a:r>
            <a:r>
              <a:rPr lang="en-US" dirty="0" smtClean="0">
                <a:latin typeface="Arial" pitchFamily="34" charset="0"/>
                <a:cs typeface="Arial" pitchFamily="34" charset="0"/>
              </a:rPr>
              <a:t> yang </a:t>
            </a:r>
            <a:r>
              <a:rPr lang="en-US" dirty="0" err="1" smtClean="0">
                <a:latin typeface="Arial" pitchFamily="34" charset="0"/>
                <a:cs typeface="Arial" pitchFamily="34" charset="0"/>
              </a:rPr>
              <a:t>dimiliki</a:t>
            </a:r>
            <a:r>
              <a:rPr lang="en-US" dirty="0" smtClean="0">
                <a:latin typeface="Arial" pitchFamily="34" charset="0"/>
                <a:cs typeface="Arial" pitchFamily="34" charset="0"/>
              </a:rPr>
              <a:t> </a:t>
            </a:r>
            <a:r>
              <a:rPr lang="en-US" dirty="0" err="1" smtClean="0">
                <a:latin typeface="Arial" pitchFamily="34" charset="0"/>
                <a:cs typeface="Arial" pitchFamily="34" charset="0"/>
              </a:rPr>
              <a:t>dalam</a:t>
            </a:r>
            <a:r>
              <a:rPr lang="en-US" dirty="0" smtClean="0">
                <a:latin typeface="Arial" pitchFamily="34" charset="0"/>
                <a:cs typeface="Arial" pitchFamily="34" charset="0"/>
              </a:rPr>
              <a:t> </a:t>
            </a:r>
            <a:r>
              <a:rPr lang="en-US" dirty="0" err="1" smtClean="0">
                <a:latin typeface="Arial" pitchFamily="34" charset="0"/>
                <a:cs typeface="Arial" pitchFamily="34" charset="0"/>
              </a:rPr>
              <a:t>konsep</a:t>
            </a:r>
            <a:r>
              <a:rPr lang="en-US" dirty="0" smtClean="0">
                <a:latin typeface="Arial" pitchFamily="34" charset="0"/>
                <a:cs typeface="Arial" pitchFamily="34" charset="0"/>
              </a:rPr>
              <a:t> </a:t>
            </a:r>
            <a:r>
              <a:rPr lang="en-US" dirty="0" err="1" smtClean="0">
                <a:latin typeface="Arial" pitchFamily="34" charset="0"/>
                <a:cs typeface="Arial" pitchFamily="34" charset="0"/>
              </a:rPr>
              <a:t>tradisional</a:t>
            </a:r>
            <a:r>
              <a:rPr lang="en-US" dirty="0" smtClean="0">
                <a:latin typeface="Arial" pitchFamily="34" charset="0"/>
                <a:cs typeface="Arial" pitchFamily="34" charset="0"/>
              </a:rPr>
              <a:t> </a:t>
            </a:r>
            <a:r>
              <a:rPr lang="en-US" dirty="0" err="1" smtClean="0">
                <a:latin typeface="Arial" pitchFamily="34" charset="0"/>
                <a:cs typeface="Arial" pitchFamily="34" charset="0"/>
              </a:rPr>
              <a:t>kepada</a:t>
            </a:r>
            <a:r>
              <a:rPr lang="en-US" dirty="0" smtClean="0">
                <a:latin typeface="Arial" pitchFamily="34" charset="0"/>
                <a:cs typeface="Arial" pitchFamily="34" charset="0"/>
              </a:rPr>
              <a:t> supplier </a:t>
            </a:r>
            <a:r>
              <a:rPr lang="en-US" dirty="0" err="1" smtClean="0">
                <a:latin typeface="Arial" pitchFamily="34" charset="0"/>
                <a:cs typeface="Arial" pitchFamily="34" charset="0"/>
              </a:rPr>
              <a:t>eksternal</a:t>
            </a:r>
            <a:r>
              <a:rPr lang="en-US" dirty="0" smtClean="0">
                <a:latin typeface="Arial" pitchFamily="34" charset="0"/>
                <a:cs typeface="Arial" pitchFamily="34" charset="0"/>
              </a:rPr>
              <a:t>. Outsourcing </a:t>
            </a:r>
            <a:r>
              <a:rPr lang="en-US" dirty="0" err="1" smtClean="0">
                <a:latin typeface="Arial" pitchFamily="34" charset="0"/>
                <a:cs typeface="Arial" pitchFamily="34" charset="0"/>
              </a:rPr>
              <a:t>merupakan</a:t>
            </a:r>
            <a:r>
              <a:rPr lang="en-US" dirty="0" smtClean="0">
                <a:latin typeface="Arial" pitchFamily="34" charset="0"/>
                <a:cs typeface="Arial" pitchFamily="34" charset="0"/>
              </a:rPr>
              <a:t> </a:t>
            </a:r>
            <a:r>
              <a:rPr lang="en-US" dirty="0" err="1" smtClean="0">
                <a:latin typeface="Arial" pitchFamily="34" charset="0"/>
                <a:cs typeface="Arial" pitchFamily="34" charset="0"/>
              </a:rPr>
              <a:t>tren</a:t>
            </a:r>
            <a:r>
              <a:rPr lang="en-US" dirty="0" smtClean="0">
                <a:latin typeface="Arial" pitchFamily="34" charset="0"/>
                <a:cs typeface="Arial" pitchFamily="34" charset="0"/>
              </a:rPr>
              <a:t> yang </a:t>
            </a:r>
            <a:r>
              <a:rPr lang="en-US" dirty="0" err="1" smtClean="0">
                <a:latin typeface="Arial" pitchFamily="34" charset="0"/>
                <a:cs typeface="Arial" pitchFamily="34" charset="0"/>
              </a:rPr>
              <a:t>kontinyu</a:t>
            </a:r>
            <a:r>
              <a:rPr lang="en-US" dirty="0" smtClean="0">
                <a:latin typeface="Arial" pitchFamily="34" charset="0"/>
                <a:cs typeface="Arial" pitchFamily="34" charset="0"/>
              </a:rPr>
              <a:t> yang </a:t>
            </a:r>
            <a:r>
              <a:rPr lang="en-US" dirty="0" err="1" smtClean="0">
                <a:latin typeface="Arial" pitchFamily="34" charset="0"/>
                <a:cs typeface="Arial" pitchFamily="34" charset="0"/>
              </a:rPr>
              <a:t>mengarah</a:t>
            </a:r>
            <a:r>
              <a:rPr lang="en-US" dirty="0" smtClean="0">
                <a:latin typeface="Arial" pitchFamily="34" charset="0"/>
                <a:cs typeface="Arial" pitchFamily="34" charset="0"/>
              </a:rPr>
              <a:t> </a:t>
            </a:r>
            <a:r>
              <a:rPr lang="en-US" dirty="0" err="1" smtClean="0">
                <a:latin typeface="Arial" pitchFamily="34" charset="0"/>
                <a:cs typeface="Arial" pitchFamily="34" charset="0"/>
              </a:rPr>
              <a:t>pada</a:t>
            </a:r>
            <a:r>
              <a:rPr lang="en-US" dirty="0" smtClean="0">
                <a:latin typeface="Arial" pitchFamily="34" charset="0"/>
                <a:cs typeface="Arial" pitchFamily="34" charset="0"/>
              </a:rPr>
              <a:t> </a:t>
            </a:r>
            <a:r>
              <a:rPr lang="en-US" dirty="0" err="1" smtClean="0">
                <a:latin typeface="Arial" pitchFamily="34" charset="0"/>
                <a:cs typeface="Arial" pitchFamily="34" charset="0"/>
              </a:rPr>
              <a:t>efisiensi</a:t>
            </a:r>
            <a:r>
              <a:rPr lang="en-US" dirty="0" smtClean="0">
                <a:latin typeface="Arial" pitchFamily="34" charset="0"/>
                <a:cs typeface="Arial" pitchFamily="34" charset="0"/>
              </a:rPr>
              <a:t> </a:t>
            </a:r>
            <a:r>
              <a:rPr lang="en-US" dirty="0" err="1" smtClean="0">
                <a:latin typeface="Arial" pitchFamily="34" charset="0"/>
                <a:cs typeface="Arial" pitchFamily="34" charset="0"/>
              </a:rPr>
              <a:t>melalui</a:t>
            </a:r>
            <a:r>
              <a:rPr lang="en-US" dirty="0" smtClean="0">
                <a:latin typeface="Arial" pitchFamily="34" charset="0"/>
                <a:cs typeface="Arial" pitchFamily="34" charset="0"/>
              </a:rPr>
              <a:t> </a:t>
            </a:r>
            <a:r>
              <a:rPr lang="en-US" dirty="0" err="1" smtClean="0">
                <a:latin typeface="Arial" pitchFamily="34" charset="0"/>
                <a:cs typeface="Arial" pitchFamily="34" charset="0"/>
              </a:rPr>
              <a:t>konsep</a:t>
            </a:r>
            <a:r>
              <a:rPr lang="en-US" dirty="0" smtClean="0">
                <a:latin typeface="Arial" pitchFamily="34" charset="0"/>
                <a:cs typeface="Arial" pitchFamily="34" charset="0"/>
              </a:rPr>
              <a:t> </a:t>
            </a:r>
            <a:r>
              <a:rPr lang="en-US" dirty="0" err="1" smtClean="0">
                <a:latin typeface="Arial" pitchFamily="34" charset="0"/>
                <a:cs typeface="Arial" pitchFamily="34" charset="0"/>
              </a:rPr>
              <a:t>spesialisasi</a:t>
            </a:r>
            <a:r>
              <a:rPr lang="en-US" dirty="0" smtClean="0">
                <a:latin typeface="Arial" pitchFamily="34" charset="0"/>
                <a:cs typeface="Arial" pitchFamily="34" charset="0"/>
              </a:rPr>
              <a:t> </a:t>
            </a:r>
            <a:r>
              <a:rPr lang="en-US" dirty="0" err="1" smtClean="0">
                <a:latin typeface="Arial" pitchFamily="34" charset="0"/>
                <a:cs typeface="Arial" pitchFamily="34" charset="0"/>
              </a:rPr>
              <a:t>sehingga</a:t>
            </a:r>
            <a:r>
              <a:rPr lang="en-US" dirty="0" smtClean="0">
                <a:latin typeface="Arial" pitchFamily="34" charset="0"/>
                <a:cs typeface="Arial" pitchFamily="34" charset="0"/>
              </a:rPr>
              <a:t> </a:t>
            </a:r>
            <a:r>
              <a:rPr lang="en-US" dirty="0" err="1" smtClean="0">
                <a:latin typeface="Arial" pitchFamily="34" charset="0"/>
                <a:cs typeface="Arial" pitchFamily="34" charset="0"/>
              </a:rPr>
              <a:t>perusahaan</a:t>
            </a:r>
            <a:r>
              <a:rPr lang="en-US" dirty="0" smtClean="0">
                <a:latin typeface="Arial" pitchFamily="34" charset="0"/>
                <a:cs typeface="Arial" pitchFamily="34" charset="0"/>
              </a:rPr>
              <a:t> </a:t>
            </a:r>
            <a:r>
              <a:rPr lang="en-US" dirty="0" err="1" smtClean="0">
                <a:latin typeface="Arial" pitchFamily="34" charset="0"/>
                <a:cs typeface="Arial" pitchFamily="34" charset="0"/>
              </a:rPr>
              <a:t>dapat</a:t>
            </a:r>
            <a:r>
              <a:rPr lang="en-US" dirty="0" smtClean="0">
                <a:latin typeface="Arial" pitchFamily="34" charset="0"/>
                <a:cs typeface="Arial" pitchFamily="34" charset="0"/>
              </a:rPr>
              <a:t> </a:t>
            </a:r>
            <a:r>
              <a:rPr lang="en-US" dirty="0" err="1" smtClean="0">
                <a:latin typeface="Arial" pitchFamily="34" charset="0"/>
                <a:cs typeface="Arial" pitchFamily="34" charset="0"/>
              </a:rPr>
              <a:t>berkonsentrasi</a:t>
            </a:r>
            <a:r>
              <a:rPr lang="en-US" dirty="0" smtClean="0">
                <a:latin typeface="Arial" pitchFamily="34" charset="0"/>
                <a:cs typeface="Arial" pitchFamily="34" charset="0"/>
              </a:rPr>
              <a:t> </a:t>
            </a:r>
            <a:r>
              <a:rPr lang="en-US" dirty="0" err="1" smtClean="0">
                <a:latin typeface="Arial" pitchFamily="34" charset="0"/>
                <a:cs typeface="Arial" pitchFamily="34" charset="0"/>
              </a:rPr>
              <a:t>pada</a:t>
            </a:r>
            <a:r>
              <a:rPr lang="en-US" dirty="0" smtClean="0">
                <a:latin typeface="Arial" pitchFamily="34" charset="0"/>
                <a:cs typeface="Arial" pitchFamily="34" charset="0"/>
              </a:rPr>
              <a:t> core competencies yang </a:t>
            </a:r>
            <a:r>
              <a:rPr lang="en-US" dirty="0" err="1" smtClean="0">
                <a:latin typeface="Arial" pitchFamily="34" charset="0"/>
                <a:cs typeface="Arial" pitchFamily="34" charset="0"/>
              </a:rPr>
              <a:t>dimiliki</a:t>
            </a:r>
            <a:r>
              <a:rPr lang="en-US" dirty="0" smtClean="0">
                <a:latin typeface="Arial" pitchFamily="34" charset="0"/>
                <a:cs typeface="Arial" pitchFamily="34" charset="0"/>
              </a:rPr>
              <a:t>. </a:t>
            </a:r>
          </a:p>
          <a:p>
            <a:pPr algn="just" eaLnBrk="1" fontAlgn="auto" hangingPunct="1">
              <a:spcAft>
                <a:spcPts val="0"/>
              </a:spcAft>
              <a:buFont typeface="Arial" pitchFamily="34" charset="0"/>
              <a:buChar char="•"/>
              <a:defRPr/>
            </a:pPr>
            <a:r>
              <a:rPr lang="en-US" dirty="0" smtClean="0">
                <a:latin typeface="Arial" pitchFamily="34" charset="0"/>
                <a:cs typeface="Arial" pitchFamily="34" charset="0"/>
              </a:rPr>
              <a:t>Perusahaan </a:t>
            </a:r>
            <a:r>
              <a:rPr lang="en-US" dirty="0" err="1" smtClean="0">
                <a:latin typeface="Arial" pitchFamily="34" charset="0"/>
                <a:cs typeface="Arial" pitchFamily="34" charset="0"/>
              </a:rPr>
              <a:t>kontraktor</a:t>
            </a:r>
            <a:r>
              <a:rPr lang="en-US" dirty="0" smtClean="0">
                <a:latin typeface="Arial" pitchFamily="34" charset="0"/>
                <a:cs typeface="Arial" pitchFamily="34" charset="0"/>
              </a:rPr>
              <a:t> </a:t>
            </a:r>
            <a:r>
              <a:rPr lang="en-US" dirty="0" err="1" smtClean="0">
                <a:latin typeface="Arial" pitchFamily="34" charset="0"/>
                <a:cs typeface="Arial" pitchFamily="34" charset="0"/>
              </a:rPr>
              <a:t>biasanya</a:t>
            </a:r>
            <a:r>
              <a:rPr lang="en-US" dirty="0" smtClean="0">
                <a:latin typeface="Arial" pitchFamily="34" charset="0"/>
                <a:cs typeface="Arial" pitchFamily="34" charset="0"/>
              </a:rPr>
              <a:t> </a:t>
            </a:r>
            <a:r>
              <a:rPr lang="en-US" dirty="0" err="1" smtClean="0">
                <a:latin typeface="Arial" pitchFamily="34" charset="0"/>
                <a:cs typeface="Arial" pitchFamily="34" charset="0"/>
              </a:rPr>
              <a:t>menyediakan</a:t>
            </a:r>
            <a:r>
              <a:rPr lang="en-US" dirty="0" smtClean="0">
                <a:latin typeface="Arial" pitchFamily="34" charset="0"/>
                <a:cs typeface="Arial" pitchFamily="34" charset="0"/>
              </a:rPr>
              <a:t> </a:t>
            </a:r>
            <a:r>
              <a:rPr lang="en-US" dirty="0" err="1" smtClean="0">
                <a:latin typeface="Arial" pitchFamily="34" charset="0"/>
                <a:cs typeface="Arial" pitchFamily="34" charset="0"/>
              </a:rPr>
              <a:t>sumber</a:t>
            </a:r>
            <a:r>
              <a:rPr lang="en-US" dirty="0" smtClean="0">
                <a:latin typeface="Arial" pitchFamily="34" charset="0"/>
                <a:cs typeface="Arial" pitchFamily="34" charset="0"/>
              </a:rPr>
              <a:t> </a:t>
            </a:r>
            <a:r>
              <a:rPr lang="en-US" dirty="0" err="1" smtClean="0">
                <a:latin typeface="Arial" pitchFamily="34" charset="0"/>
                <a:cs typeface="Arial" pitchFamily="34" charset="0"/>
              </a:rPr>
              <a:t>daya</a:t>
            </a:r>
            <a:r>
              <a:rPr lang="en-US" dirty="0" smtClean="0">
                <a:latin typeface="Arial" pitchFamily="34" charset="0"/>
                <a:cs typeface="Arial" pitchFamily="34" charset="0"/>
              </a:rPr>
              <a:t> yang </a:t>
            </a:r>
            <a:r>
              <a:rPr lang="en-US" dirty="0" err="1" smtClean="0">
                <a:latin typeface="Arial" pitchFamily="34" charset="0"/>
                <a:cs typeface="Arial" pitchFamily="34" charset="0"/>
              </a:rPr>
              <a:t>dibutuhkan</a:t>
            </a:r>
            <a:r>
              <a:rPr lang="en-US" dirty="0" smtClean="0">
                <a:latin typeface="Arial" pitchFamily="34" charset="0"/>
                <a:cs typeface="Arial" pitchFamily="34" charset="0"/>
              </a:rPr>
              <a:t> </a:t>
            </a:r>
            <a:r>
              <a:rPr lang="en-US" dirty="0" err="1" smtClean="0">
                <a:latin typeface="Arial" pitchFamily="34" charset="0"/>
                <a:cs typeface="Arial" pitchFamily="34" charset="0"/>
              </a:rPr>
              <a:t>untuk</a:t>
            </a:r>
            <a:r>
              <a:rPr lang="en-US" dirty="0" smtClean="0">
                <a:latin typeface="Arial" pitchFamily="34" charset="0"/>
                <a:cs typeface="Arial" pitchFamily="34" charset="0"/>
              </a:rPr>
              <a:t> </a:t>
            </a:r>
            <a:r>
              <a:rPr lang="en-US" dirty="0" err="1" smtClean="0">
                <a:latin typeface="Arial" pitchFamily="34" charset="0"/>
                <a:cs typeface="Arial" pitchFamily="34" charset="0"/>
              </a:rPr>
              <a:t>menyempurnakan</a:t>
            </a:r>
            <a:r>
              <a:rPr lang="en-US" dirty="0" smtClean="0">
                <a:latin typeface="Arial" pitchFamily="34" charset="0"/>
                <a:cs typeface="Arial" pitchFamily="34" charset="0"/>
              </a:rPr>
              <a:t> </a:t>
            </a:r>
            <a:r>
              <a:rPr lang="en-US" dirty="0" err="1" smtClean="0">
                <a:latin typeface="Arial" pitchFamily="34" charset="0"/>
                <a:cs typeface="Arial" pitchFamily="34" charset="0"/>
              </a:rPr>
              <a:t>aktifitasnya</a:t>
            </a:r>
            <a:r>
              <a:rPr lang="en-US" dirty="0" smtClean="0">
                <a:latin typeface="Arial" pitchFamily="34" charset="0"/>
                <a:cs typeface="Arial" pitchFamily="34" charset="0"/>
              </a:rPr>
              <a:t>. </a:t>
            </a:r>
          </a:p>
          <a:p>
            <a:pPr algn="just" eaLnBrk="1" fontAlgn="auto" hangingPunct="1">
              <a:spcAft>
                <a:spcPts val="0"/>
              </a:spcAft>
              <a:buFont typeface="Arial" pitchFamily="34" charset="0"/>
              <a:buChar char="•"/>
              <a:defRPr/>
            </a:pPr>
            <a:r>
              <a:rPr lang="en-US" dirty="0" err="1" smtClean="0">
                <a:latin typeface="Arial" pitchFamily="34" charset="0"/>
                <a:cs typeface="Arial" pitchFamily="34" charset="0"/>
              </a:rPr>
              <a:t>Sumber</a:t>
            </a:r>
            <a:r>
              <a:rPr lang="en-US" dirty="0" smtClean="0">
                <a:latin typeface="Arial" pitchFamily="34" charset="0"/>
                <a:cs typeface="Arial" pitchFamily="34" charset="0"/>
              </a:rPr>
              <a:t> </a:t>
            </a:r>
            <a:r>
              <a:rPr lang="en-US" dirty="0" err="1" smtClean="0">
                <a:latin typeface="Arial" pitchFamily="34" charset="0"/>
                <a:cs typeface="Arial" pitchFamily="34" charset="0"/>
              </a:rPr>
              <a:t>daya</a:t>
            </a:r>
            <a:r>
              <a:rPr lang="en-US" dirty="0" smtClean="0">
                <a:latin typeface="Arial" pitchFamily="34" charset="0"/>
                <a:cs typeface="Arial" pitchFamily="34" charset="0"/>
              </a:rPr>
              <a:t> </a:t>
            </a:r>
            <a:r>
              <a:rPr lang="en-US" dirty="0" err="1" smtClean="0">
                <a:latin typeface="Arial" pitchFamily="34" charset="0"/>
                <a:cs typeface="Arial" pitchFamily="34" charset="0"/>
              </a:rPr>
              <a:t>ditransfer</a:t>
            </a:r>
            <a:r>
              <a:rPr lang="en-US" dirty="0" smtClean="0">
                <a:latin typeface="Arial" pitchFamily="34" charset="0"/>
                <a:cs typeface="Arial" pitchFamily="34" charset="0"/>
              </a:rPr>
              <a:t> </a:t>
            </a:r>
            <a:r>
              <a:rPr lang="en-US" dirty="0" err="1" smtClean="0">
                <a:latin typeface="Arial" pitchFamily="34" charset="0"/>
                <a:cs typeface="Arial" pitchFamily="34" charset="0"/>
              </a:rPr>
              <a:t>ke</a:t>
            </a:r>
            <a:r>
              <a:rPr lang="en-US" dirty="0" smtClean="0">
                <a:latin typeface="Arial" pitchFamily="34" charset="0"/>
                <a:cs typeface="Arial" pitchFamily="34" charset="0"/>
              </a:rPr>
              <a:t> </a:t>
            </a:r>
            <a:r>
              <a:rPr lang="en-US" dirty="0" err="1" smtClean="0">
                <a:latin typeface="Arial" pitchFamily="34" charset="0"/>
                <a:cs typeface="Arial" pitchFamily="34" charset="0"/>
              </a:rPr>
              <a:t>perusahaan</a:t>
            </a:r>
            <a:r>
              <a:rPr lang="en-US" dirty="0" smtClean="0">
                <a:latin typeface="Arial" pitchFamily="34" charset="0"/>
                <a:cs typeface="Arial" pitchFamily="34" charset="0"/>
              </a:rPr>
              <a:t> </a:t>
            </a:r>
            <a:r>
              <a:rPr lang="en-US" dirty="0" err="1" smtClean="0">
                <a:latin typeface="Arial" pitchFamily="34" charset="0"/>
                <a:cs typeface="Arial" pitchFamily="34" charset="0"/>
              </a:rPr>
              <a:t>pemasok</a:t>
            </a:r>
            <a:r>
              <a:rPr lang="en-US" dirty="0" smtClean="0">
                <a:latin typeface="Arial" pitchFamily="34" charset="0"/>
                <a:cs typeface="Arial" pitchFamily="34" charset="0"/>
              </a:rPr>
              <a:t> yang </a:t>
            </a:r>
            <a:r>
              <a:rPr lang="en-US" dirty="0" err="1" smtClean="0">
                <a:latin typeface="Arial" pitchFamily="34" charset="0"/>
                <a:cs typeface="Arial" pitchFamily="34" charset="0"/>
              </a:rPr>
              <a:t>meliputi</a:t>
            </a:r>
            <a:r>
              <a:rPr lang="en-US" dirty="0" smtClean="0">
                <a:latin typeface="Arial" pitchFamily="34" charset="0"/>
                <a:cs typeface="Arial" pitchFamily="34" charset="0"/>
              </a:rPr>
              <a:t>: </a:t>
            </a:r>
            <a:r>
              <a:rPr lang="en-US" dirty="0" err="1" smtClean="0">
                <a:latin typeface="Arial" pitchFamily="34" charset="0"/>
                <a:cs typeface="Arial" pitchFamily="34" charset="0"/>
              </a:rPr>
              <a:t>fasilitas</a:t>
            </a:r>
            <a:r>
              <a:rPr lang="en-US" dirty="0" smtClean="0">
                <a:latin typeface="Arial" pitchFamily="34" charset="0"/>
                <a:cs typeface="Arial" pitchFamily="34" charset="0"/>
              </a:rPr>
              <a:t>, </a:t>
            </a:r>
            <a:r>
              <a:rPr lang="en-US" dirty="0" err="1" smtClean="0">
                <a:latin typeface="Arial" pitchFamily="34" charset="0"/>
                <a:cs typeface="Arial" pitchFamily="34" charset="0"/>
              </a:rPr>
              <a:t>orang</a:t>
            </a:r>
            <a:r>
              <a:rPr lang="en-US" dirty="0" smtClean="0">
                <a:latin typeface="Arial" pitchFamily="34" charset="0"/>
                <a:cs typeface="Arial" pitchFamily="34" charset="0"/>
              </a:rPr>
              <a:t> </a:t>
            </a:r>
            <a:r>
              <a:rPr lang="en-US" dirty="0" err="1" smtClean="0">
                <a:latin typeface="Arial" pitchFamily="34" charset="0"/>
                <a:cs typeface="Arial" pitchFamily="34" charset="0"/>
              </a:rPr>
              <a:t>dan</a:t>
            </a:r>
            <a:r>
              <a:rPr lang="en-US" dirty="0" smtClean="0">
                <a:latin typeface="Arial" pitchFamily="34" charset="0"/>
                <a:cs typeface="Arial" pitchFamily="34" charset="0"/>
              </a:rPr>
              <a:t> </a:t>
            </a:r>
            <a:r>
              <a:rPr lang="en-US" dirty="0" err="1" smtClean="0">
                <a:latin typeface="Arial" pitchFamily="34" charset="0"/>
                <a:cs typeface="Arial" pitchFamily="34" charset="0"/>
              </a:rPr>
              <a:t>peralatan</a:t>
            </a:r>
            <a:r>
              <a:rPr lang="en-US" dirty="0" smtClean="0">
                <a:latin typeface="Arial" pitchFamily="34" charset="0"/>
                <a:cs typeface="Arial" pitchFamily="34" charset="0"/>
              </a:rPr>
              <a:t>. </a:t>
            </a:r>
          </a:p>
          <a:p>
            <a:pPr algn="just" eaLnBrk="1" fontAlgn="auto" hangingPunct="1">
              <a:spcAft>
                <a:spcPts val="0"/>
              </a:spcAft>
              <a:buFont typeface="Arial" pitchFamily="34" charset="0"/>
              <a:buChar char="•"/>
              <a:defRPr/>
            </a:pPr>
            <a:r>
              <a:rPr lang="id-ID" dirty="0" smtClean="0">
                <a:latin typeface="Arial" pitchFamily="34" charset="0"/>
                <a:cs typeface="Arial" pitchFamily="34" charset="0"/>
              </a:rPr>
              <a:t>Contoh </a:t>
            </a:r>
            <a:r>
              <a:rPr lang="en-US" dirty="0" err="1" smtClean="0">
                <a:latin typeface="Arial" pitchFamily="34" charset="0"/>
                <a:cs typeface="Arial" pitchFamily="34" charset="0"/>
              </a:rPr>
              <a:t>perusahaan</a:t>
            </a:r>
            <a:r>
              <a:rPr lang="en-US" dirty="0" smtClean="0">
                <a:latin typeface="Arial" pitchFamily="34" charset="0"/>
                <a:cs typeface="Arial" pitchFamily="34" charset="0"/>
              </a:rPr>
              <a:t> </a:t>
            </a:r>
            <a:r>
              <a:rPr lang="en-US" dirty="0" err="1" smtClean="0">
                <a:latin typeface="Arial" pitchFamily="34" charset="0"/>
                <a:cs typeface="Arial" pitchFamily="34" charset="0"/>
              </a:rPr>
              <a:t>melakukan</a:t>
            </a:r>
            <a:r>
              <a:rPr lang="en-US" dirty="0" smtClean="0">
                <a:latin typeface="Arial" pitchFamily="34" charset="0"/>
                <a:cs typeface="Arial" pitchFamily="34" charset="0"/>
              </a:rPr>
              <a:t> outsourcing</a:t>
            </a:r>
            <a:r>
              <a:rPr lang="id-ID" dirty="0" smtClean="0">
                <a:latin typeface="Arial" pitchFamily="34" charset="0"/>
                <a:cs typeface="Arial" pitchFamily="34" charset="0"/>
              </a:rPr>
              <a:t> untuk</a:t>
            </a:r>
            <a:r>
              <a:rPr lang="en-US" dirty="0" smtClean="0">
                <a:latin typeface="Arial" pitchFamily="34" charset="0"/>
                <a:cs typeface="Arial" pitchFamily="34" charset="0"/>
              </a:rPr>
              <a:t> </a:t>
            </a:r>
            <a:r>
              <a:rPr lang="en-US" dirty="0" err="1" smtClean="0">
                <a:latin typeface="Arial" pitchFamily="34" charset="0"/>
                <a:cs typeface="Arial" pitchFamily="34" charset="0"/>
              </a:rPr>
              <a:t>berbagai</a:t>
            </a:r>
            <a:r>
              <a:rPr lang="en-US" dirty="0" smtClean="0">
                <a:latin typeface="Arial" pitchFamily="34" charset="0"/>
                <a:cs typeface="Arial" pitchFamily="34" charset="0"/>
              </a:rPr>
              <a:t> </a:t>
            </a:r>
            <a:r>
              <a:rPr lang="en-US" dirty="0" err="1" smtClean="0">
                <a:latin typeface="Arial" pitchFamily="34" charset="0"/>
                <a:cs typeface="Arial" pitchFamily="34" charset="0"/>
              </a:rPr>
              <a:t>keperluan</a:t>
            </a:r>
            <a:r>
              <a:rPr lang="en-US" dirty="0" smtClean="0">
                <a:latin typeface="Arial" pitchFamily="34" charset="0"/>
                <a:cs typeface="Arial" pitchFamily="34" charset="0"/>
              </a:rPr>
              <a:t> </a:t>
            </a:r>
            <a:r>
              <a:rPr lang="en-US" dirty="0" err="1" smtClean="0">
                <a:latin typeface="Arial" pitchFamily="34" charset="0"/>
                <a:cs typeface="Arial" pitchFamily="34" charset="0"/>
              </a:rPr>
              <a:t>diantaranya</a:t>
            </a:r>
            <a:r>
              <a:rPr lang="en-US" dirty="0" smtClean="0">
                <a:latin typeface="Arial" pitchFamily="34" charset="0"/>
                <a:cs typeface="Arial" pitchFamily="34" charset="0"/>
              </a:rPr>
              <a:t>: </a:t>
            </a:r>
            <a:r>
              <a:rPr lang="en-US" dirty="0" err="1" smtClean="0">
                <a:latin typeface="Arial" pitchFamily="34" charset="0"/>
                <a:cs typeface="Arial" pitchFamily="34" charset="0"/>
              </a:rPr>
              <a:t>pekerjaan</a:t>
            </a:r>
            <a:r>
              <a:rPr lang="en-US" dirty="0" smtClean="0">
                <a:latin typeface="Arial" pitchFamily="34" charset="0"/>
                <a:cs typeface="Arial" pitchFamily="34" charset="0"/>
              </a:rPr>
              <a:t> </a:t>
            </a:r>
            <a:r>
              <a:rPr lang="en-US" dirty="0" err="1" smtClean="0">
                <a:latin typeface="Arial" pitchFamily="34" charset="0"/>
                <a:cs typeface="Arial" pitchFamily="34" charset="0"/>
              </a:rPr>
              <a:t>akuntansi</a:t>
            </a:r>
            <a:r>
              <a:rPr lang="en-US" dirty="0" smtClean="0">
                <a:latin typeface="Arial" pitchFamily="34" charset="0"/>
                <a:cs typeface="Arial" pitchFamily="34" charset="0"/>
              </a:rPr>
              <a:t>, </a:t>
            </a:r>
            <a:r>
              <a:rPr lang="en-US" dirty="0" err="1" smtClean="0">
                <a:latin typeface="Arial" pitchFamily="34" charset="0"/>
                <a:cs typeface="Arial" pitchFamily="34" charset="0"/>
              </a:rPr>
              <a:t>fungsi</a:t>
            </a:r>
            <a:r>
              <a:rPr lang="en-US" dirty="0" smtClean="0">
                <a:latin typeface="Arial" pitchFamily="34" charset="0"/>
                <a:cs typeface="Arial" pitchFamily="34" charset="0"/>
              </a:rPr>
              <a:t> </a:t>
            </a:r>
            <a:r>
              <a:rPr lang="en-US" dirty="0" err="1" smtClean="0">
                <a:latin typeface="Arial" pitchFamily="34" charset="0"/>
                <a:cs typeface="Arial" pitchFamily="34" charset="0"/>
              </a:rPr>
              <a:t>hukum</a:t>
            </a:r>
            <a:r>
              <a:rPr lang="en-US" dirty="0" smtClean="0">
                <a:latin typeface="Arial" pitchFamily="34" charset="0"/>
                <a:cs typeface="Arial" pitchFamily="34" charset="0"/>
              </a:rPr>
              <a:t> </a:t>
            </a:r>
            <a:r>
              <a:rPr lang="en-US" dirty="0" err="1" smtClean="0">
                <a:latin typeface="Arial" pitchFamily="34" charset="0"/>
                <a:cs typeface="Arial" pitchFamily="34" charset="0"/>
              </a:rPr>
              <a:t>dan</a:t>
            </a:r>
            <a:r>
              <a:rPr lang="en-US" dirty="0" smtClean="0">
                <a:latin typeface="Arial" pitchFamily="34" charset="0"/>
                <a:cs typeface="Arial" pitchFamily="34" charset="0"/>
              </a:rPr>
              <a:t> </a:t>
            </a:r>
            <a:r>
              <a:rPr lang="en-US" dirty="0" err="1" smtClean="0">
                <a:latin typeface="Arial" pitchFamily="34" charset="0"/>
                <a:cs typeface="Arial" pitchFamily="34" charset="0"/>
              </a:rPr>
              <a:t>juga</a:t>
            </a:r>
            <a:r>
              <a:rPr lang="en-US" dirty="0" smtClean="0">
                <a:latin typeface="Arial" pitchFamily="34" charset="0"/>
                <a:cs typeface="Arial" pitchFamily="34" charset="0"/>
              </a:rPr>
              <a:t> </a:t>
            </a:r>
            <a:r>
              <a:rPr lang="en-US" dirty="0" err="1" smtClean="0">
                <a:latin typeface="Arial" pitchFamily="34" charset="0"/>
                <a:cs typeface="Arial" pitchFamily="34" charset="0"/>
              </a:rPr>
              <a:t>produk-produk</a:t>
            </a:r>
            <a:r>
              <a:rPr lang="en-US" dirty="0" smtClean="0">
                <a:latin typeface="Arial" pitchFamily="34" charset="0"/>
                <a:cs typeface="Arial" pitchFamily="34" charset="0"/>
              </a:rPr>
              <a:t> </a:t>
            </a:r>
            <a:r>
              <a:rPr lang="en-US" dirty="0" err="1" smtClean="0">
                <a:latin typeface="Arial" pitchFamily="34" charset="0"/>
                <a:cs typeface="Arial" pitchFamily="34" charset="0"/>
              </a:rPr>
              <a:t>perakitan</a:t>
            </a:r>
            <a:r>
              <a:rPr lang="en-US" dirty="0" smtClean="0">
                <a:latin typeface="Arial" pitchFamily="34" charset="0"/>
                <a:cs typeface="Arial" pitchFamily="34" charset="0"/>
              </a:rPr>
              <a:t>. </a:t>
            </a:r>
            <a:endParaRPr lang="en-US" dirty="0" smtClean="0"/>
          </a:p>
        </p:txBody>
      </p:sp>
      <p:sp>
        <p:nvSpPr>
          <p:cNvPr id="4" name="Slide Number Placeholder 3"/>
          <p:cNvSpPr>
            <a:spLocks noGrp="1"/>
          </p:cNvSpPr>
          <p:nvPr>
            <p:ph type="sldNum" sz="quarter" idx="12"/>
          </p:nvPr>
        </p:nvSpPr>
        <p:spPr/>
        <p:txBody>
          <a:bodyPr/>
          <a:lstStyle/>
          <a:p>
            <a:pPr>
              <a:defRPr/>
            </a:pPr>
            <a:fld id="{CB7D749E-F90A-4EC6-AA3B-DCCBBD278C45}" type="slidenum">
              <a:rPr lang="en-US" smtClean="0"/>
              <a:pPr>
                <a:defRPr/>
              </a:pPr>
              <a:t>221</a:t>
            </a:fld>
            <a:endParaRPr lang="en-US"/>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itle 1"/>
          <p:cNvSpPr>
            <a:spLocks noGrp="1"/>
          </p:cNvSpPr>
          <p:nvPr>
            <p:ph type="title"/>
          </p:nvPr>
        </p:nvSpPr>
        <p:spPr>
          <a:xfrm>
            <a:off x="457200" y="0"/>
            <a:ext cx="8229600" cy="487363"/>
          </a:xfrm>
        </p:spPr>
        <p:txBody>
          <a:bodyPr/>
          <a:lstStyle/>
          <a:p>
            <a:pPr eaLnBrk="1" hangingPunct="1"/>
            <a:r>
              <a:rPr lang="en-US" sz="3200" b="1" smtClean="0">
                <a:solidFill>
                  <a:srgbClr val="FF0000"/>
                </a:solidFill>
                <a:latin typeface="Arial" charset="0"/>
                <a:cs typeface="Arial" charset="0"/>
              </a:rPr>
              <a:t>D. STRATEGI RANTAI PASOKAN </a:t>
            </a:r>
            <a:endParaRPr lang="en-US" sz="3200" smtClean="0">
              <a:solidFill>
                <a:srgbClr val="FF0000"/>
              </a:solidFill>
              <a:latin typeface="Arial" charset="0"/>
              <a:cs typeface="Arial" charset="0"/>
            </a:endParaRPr>
          </a:p>
        </p:txBody>
      </p:sp>
      <p:sp>
        <p:nvSpPr>
          <p:cNvPr id="3" name="Content Placeholder 2"/>
          <p:cNvSpPr>
            <a:spLocks noGrp="1"/>
          </p:cNvSpPr>
          <p:nvPr>
            <p:ph idx="1"/>
          </p:nvPr>
        </p:nvSpPr>
        <p:spPr>
          <a:xfrm>
            <a:off x="457200" y="685800"/>
            <a:ext cx="8229600" cy="6019800"/>
          </a:xfrm>
        </p:spPr>
        <p:txBody>
          <a:bodyPr rtlCol="0">
            <a:normAutofit fontScale="55000" lnSpcReduction="20000"/>
          </a:bodyPr>
          <a:lstStyle/>
          <a:p>
            <a:pPr eaLnBrk="1" fontAlgn="auto" hangingPunct="1">
              <a:spcAft>
                <a:spcPts val="0"/>
              </a:spcAft>
              <a:buFont typeface="Arial" pitchFamily="34" charset="0"/>
              <a:buNone/>
              <a:defRPr/>
            </a:pPr>
            <a:r>
              <a:rPr lang="en-US" sz="5000" b="1" dirty="0" smtClean="0">
                <a:solidFill>
                  <a:srgbClr val="00B050"/>
                </a:solidFill>
                <a:latin typeface="Arial" pitchFamily="34" charset="0"/>
                <a:cs typeface="Arial" pitchFamily="34" charset="0"/>
              </a:rPr>
              <a:t>1. </a:t>
            </a:r>
            <a:r>
              <a:rPr lang="en-US" sz="5000" b="1" dirty="0" err="1" smtClean="0">
                <a:solidFill>
                  <a:srgbClr val="00B050"/>
                </a:solidFill>
                <a:latin typeface="Arial" pitchFamily="34" charset="0"/>
                <a:cs typeface="Arial" pitchFamily="34" charset="0"/>
              </a:rPr>
              <a:t>Banyak</a:t>
            </a:r>
            <a:r>
              <a:rPr lang="en-US" sz="5000" b="1" dirty="0" smtClean="0">
                <a:solidFill>
                  <a:srgbClr val="00B050"/>
                </a:solidFill>
                <a:latin typeface="Arial" pitchFamily="34" charset="0"/>
                <a:cs typeface="Arial" pitchFamily="34" charset="0"/>
              </a:rPr>
              <a:t> </a:t>
            </a:r>
            <a:r>
              <a:rPr lang="en-US" sz="5000" b="1" dirty="0" err="1" smtClean="0">
                <a:solidFill>
                  <a:srgbClr val="00B050"/>
                </a:solidFill>
                <a:latin typeface="Arial" pitchFamily="34" charset="0"/>
                <a:cs typeface="Arial" pitchFamily="34" charset="0"/>
              </a:rPr>
              <a:t>Pemasok</a:t>
            </a:r>
            <a:r>
              <a:rPr lang="en-US" sz="5000" b="1" dirty="0" smtClean="0">
                <a:solidFill>
                  <a:srgbClr val="00B050"/>
                </a:solidFill>
                <a:latin typeface="Arial" pitchFamily="34" charset="0"/>
                <a:cs typeface="Arial" pitchFamily="34" charset="0"/>
              </a:rPr>
              <a:t> (Many Supplier) </a:t>
            </a:r>
            <a:endParaRPr lang="en-US" sz="5000" dirty="0" smtClean="0">
              <a:solidFill>
                <a:srgbClr val="00B050"/>
              </a:solidFill>
              <a:latin typeface="Arial" pitchFamily="34" charset="0"/>
              <a:cs typeface="Arial" pitchFamily="34" charset="0"/>
            </a:endParaRPr>
          </a:p>
          <a:p>
            <a:pPr algn="just" eaLnBrk="1" fontAlgn="auto" hangingPunct="1">
              <a:spcAft>
                <a:spcPts val="0"/>
              </a:spcAft>
              <a:buFont typeface="Arial" pitchFamily="34" charset="0"/>
              <a:buChar char="•"/>
              <a:defRPr/>
            </a:pPr>
            <a:r>
              <a:rPr lang="en-US" sz="5000" dirty="0" err="1" smtClean="0">
                <a:latin typeface="Arial" pitchFamily="34" charset="0"/>
                <a:cs typeface="Arial" pitchFamily="34" charset="0"/>
              </a:rPr>
              <a:t>Strategi</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ini</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memainkan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antara</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pemasok</a:t>
            </a:r>
            <a:r>
              <a:rPr lang="en-US" sz="5000" dirty="0" smtClean="0">
                <a:latin typeface="Arial" pitchFamily="34" charset="0"/>
                <a:cs typeface="Arial" pitchFamily="34" charset="0"/>
              </a:rPr>
              <a:t> yang </a:t>
            </a:r>
            <a:r>
              <a:rPr lang="en-US" sz="5000" dirty="0" err="1" smtClean="0">
                <a:latin typeface="Arial" pitchFamily="34" charset="0"/>
                <a:cs typeface="Arial" pitchFamily="34" charset="0"/>
              </a:rPr>
              <a:t>satu</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dengan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pemasok</a:t>
            </a:r>
            <a:r>
              <a:rPr lang="en-US" sz="5000" dirty="0" smtClean="0">
                <a:latin typeface="Arial" pitchFamily="34" charset="0"/>
                <a:cs typeface="Arial" pitchFamily="34" charset="0"/>
              </a:rPr>
              <a:t> yang </a:t>
            </a:r>
            <a:r>
              <a:rPr lang="en-US" sz="5000" dirty="0" err="1" smtClean="0">
                <a:latin typeface="Arial" pitchFamily="34" charset="0"/>
                <a:cs typeface="Arial" pitchFamily="34" charset="0"/>
              </a:rPr>
              <a:t>lainnya</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dan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membebankan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pemasok</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untuk</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memenuhi</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permintaan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pembeli</a:t>
            </a:r>
            <a:r>
              <a:rPr lang="en-US" sz="5000" dirty="0" smtClean="0">
                <a:latin typeface="Arial" pitchFamily="34" charset="0"/>
                <a:cs typeface="Arial" pitchFamily="34" charset="0"/>
              </a:rPr>
              <a:t>. </a:t>
            </a:r>
            <a:endParaRPr lang="id-ID" sz="5000" dirty="0" smtClean="0">
              <a:latin typeface="Arial" pitchFamily="34" charset="0"/>
              <a:cs typeface="Arial" pitchFamily="34" charset="0"/>
            </a:endParaRPr>
          </a:p>
          <a:p>
            <a:pPr algn="just" eaLnBrk="1" fontAlgn="auto" hangingPunct="1">
              <a:spcAft>
                <a:spcPts val="0"/>
              </a:spcAft>
              <a:buFont typeface="Arial" pitchFamily="34" charset="0"/>
              <a:buChar char="•"/>
              <a:defRPr/>
            </a:pPr>
            <a:endParaRPr lang="en-US" sz="1500" dirty="0" smtClean="0"/>
          </a:p>
          <a:p>
            <a:pPr eaLnBrk="1" fontAlgn="auto" hangingPunct="1">
              <a:spcAft>
                <a:spcPts val="0"/>
              </a:spcAft>
              <a:buFont typeface="Arial" pitchFamily="34" charset="0"/>
              <a:buNone/>
              <a:defRPr/>
            </a:pPr>
            <a:r>
              <a:rPr lang="en-US" sz="5000" b="1" dirty="0" smtClean="0">
                <a:solidFill>
                  <a:srgbClr val="00B050"/>
                </a:solidFill>
                <a:latin typeface="Arial" pitchFamily="34" charset="0"/>
                <a:cs typeface="Arial" pitchFamily="34" charset="0"/>
              </a:rPr>
              <a:t>2. </a:t>
            </a:r>
            <a:r>
              <a:rPr lang="en-US" sz="5000" b="1" dirty="0" err="1" smtClean="0">
                <a:solidFill>
                  <a:srgbClr val="00B050"/>
                </a:solidFill>
                <a:latin typeface="Arial" pitchFamily="34" charset="0"/>
                <a:cs typeface="Arial" pitchFamily="34" charset="0"/>
              </a:rPr>
              <a:t>Sedikit</a:t>
            </a:r>
            <a:r>
              <a:rPr lang="en-US" sz="5000" b="1" dirty="0" smtClean="0">
                <a:solidFill>
                  <a:srgbClr val="00B050"/>
                </a:solidFill>
                <a:latin typeface="Arial" pitchFamily="34" charset="0"/>
                <a:cs typeface="Arial" pitchFamily="34" charset="0"/>
              </a:rPr>
              <a:t> </a:t>
            </a:r>
            <a:r>
              <a:rPr lang="en-US" sz="5000" b="1" dirty="0" err="1" smtClean="0">
                <a:solidFill>
                  <a:srgbClr val="00B050"/>
                </a:solidFill>
                <a:latin typeface="Arial" pitchFamily="34" charset="0"/>
                <a:cs typeface="Arial" pitchFamily="34" charset="0"/>
              </a:rPr>
              <a:t>Pemasok</a:t>
            </a:r>
            <a:r>
              <a:rPr lang="en-US" sz="5000" b="1" dirty="0" smtClean="0">
                <a:solidFill>
                  <a:srgbClr val="00B050"/>
                </a:solidFill>
                <a:latin typeface="Arial" pitchFamily="34" charset="0"/>
                <a:cs typeface="Arial" pitchFamily="34" charset="0"/>
              </a:rPr>
              <a:t> (Few Supplier) </a:t>
            </a:r>
            <a:endParaRPr lang="en-US" sz="5000" dirty="0" smtClean="0">
              <a:solidFill>
                <a:srgbClr val="00B050"/>
              </a:solidFill>
              <a:latin typeface="Arial" pitchFamily="34" charset="0"/>
              <a:cs typeface="Arial" pitchFamily="34" charset="0"/>
            </a:endParaRPr>
          </a:p>
          <a:p>
            <a:pPr algn="just" eaLnBrk="1" fontAlgn="auto" hangingPunct="1">
              <a:spcAft>
                <a:spcPts val="0"/>
              </a:spcAft>
              <a:buFont typeface="Arial" pitchFamily="34" charset="0"/>
              <a:buChar char="•"/>
              <a:defRPr/>
            </a:pPr>
            <a:r>
              <a:rPr lang="en-US" sz="5000" dirty="0" err="1" smtClean="0">
                <a:latin typeface="Arial" pitchFamily="34" charset="0"/>
                <a:cs typeface="Arial" pitchFamily="34" charset="0"/>
              </a:rPr>
              <a:t>Dalam</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strategi</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ini</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perusahaan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mengadakan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hubungan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jangka</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panjang</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dengan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para</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pemasok</a:t>
            </a:r>
            <a:r>
              <a:rPr lang="en-US" sz="5000" dirty="0" smtClean="0">
                <a:latin typeface="Arial" pitchFamily="34" charset="0"/>
                <a:cs typeface="Arial" pitchFamily="34" charset="0"/>
              </a:rPr>
              <a:t> yang </a:t>
            </a:r>
            <a:r>
              <a:rPr lang="en-US" sz="5000" dirty="0" err="1" smtClean="0">
                <a:latin typeface="Arial" pitchFamily="34" charset="0"/>
                <a:cs typeface="Arial" pitchFamily="34" charset="0"/>
              </a:rPr>
              <a:t>komit</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Karena</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dengan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cara</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ini</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pemasok</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cenderung</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lebih</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memahami</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sasaran-sasaran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luas</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dari</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perusahaan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dan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konsumen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akhir</a:t>
            </a:r>
            <a:r>
              <a:rPr lang="en-US" sz="5000" dirty="0" smtClean="0">
                <a:latin typeface="Arial" pitchFamily="34" charset="0"/>
                <a:cs typeface="Arial" pitchFamily="34" charset="0"/>
              </a:rPr>
              <a:t>. </a:t>
            </a:r>
            <a:r>
              <a:rPr lang="id-ID" sz="5000" dirty="0">
                <a:latin typeface="Arial" pitchFamily="34" charset="0"/>
                <a:cs typeface="Arial" pitchFamily="34" charset="0"/>
              </a:rPr>
              <a:t>P</a:t>
            </a:r>
            <a:r>
              <a:rPr lang="en-US" sz="5000" dirty="0" err="1" smtClean="0">
                <a:latin typeface="Arial" pitchFamily="34" charset="0"/>
                <a:cs typeface="Arial" pitchFamily="34" charset="0"/>
              </a:rPr>
              <a:t>emasok</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mempunyai</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skala</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ekonomis</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dan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kurva</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belajar</a:t>
            </a:r>
            <a:r>
              <a:rPr lang="en-US" sz="5000" dirty="0" smtClean="0">
                <a:latin typeface="Arial" pitchFamily="34" charset="0"/>
                <a:cs typeface="Arial" pitchFamily="34" charset="0"/>
              </a:rPr>
              <a:t> yang </a:t>
            </a:r>
            <a:r>
              <a:rPr lang="en-US" sz="5000" dirty="0" err="1" smtClean="0">
                <a:latin typeface="Arial" pitchFamily="34" charset="0"/>
                <a:cs typeface="Arial" pitchFamily="34" charset="0"/>
              </a:rPr>
              <a:t>menghasilkan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biaya</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transaksi</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dan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biaya</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produksi</a:t>
            </a:r>
            <a:r>
              <a:rPr lang="en-US" sz="5000" dirty="0" smtClean="0">
                <a:latin typeface="Arial" pitchFamily="34" charset="0"/>
                <a:cs typeface="Arial" pitchFamily="34" charset="0"/>
              </a:rPr>
              <a:t> yang </a:t>
            </a:r>
            <a:r>
              <a:rPr lang="en-US" sz="5000" dirty="0" err="1" smtClean="0">
                <a:latin typeface="Arial" pitchFamily="34" charset="0"/>
                <a:cs typeface="Arial" pitchFamily="34" charset="0"/>
              </a:rPr>
              <a:t>lebih</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rendah</a:t>
            </a:r>
            <a:r>
              <a:rPr lang="en-US" sz="5000" dirty="0" smtClean="0">
                <a:latin typeface="Arial" pitchFamily="34" charset="0"/>
                <a:cs typeface="Arial" pitchFamily="34" charset="0"/>
              </a:rPr>
              <a:t>. </a:t>
            </a:r>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4E5A1E86-01E5-440B-9FA4-67C25DA1C064}" type="slidenum">
              <a:rPr lang="en-US" smtClean="0"/>
              <a:pPr>
                <a:defRPr/>
              </a:pPr>
              <a:t>222</a:t>
            </a:fld>
            <a:endParaRPr lang="en-US" dirty="0"/>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rtlCol="0">
            <a:normAutofit fontScale="70000" lnSpcReduction="20000"/>
          </a:bodyPr>
          <a:lstStyle/>
          <a:p>
            <a:pPr eaLnBrk="1" fontAlgn="auto" hangingPunct="1">
              <a:spcAft>
                <a:spcPts val="0"/>
              </a:spcAft>
              <a:buFont typeface="Arial" pitchFamily="34" charset="0"/>
              <a:buNone/>
              <a:defRPr/>
            </a:pPr>
            <a:r>
              <a:rPr lang="en-US" b="1" dirty="0" smtClean="0">
                <a:solidFill>
                  <a:srgbClr val="00B050"/>
                </a:solidFill>
                <a:latin typeface="Arial" pitchFamily="34" charset="0"/>
                <a:cs typeface="Arial" pitchFamily="34" charset="0"/>
              </a:rPr>
              <a:t>3. Vertical Integration </a:t>
            </a:r>
            <a:endParaRPr lang="en-US" dirty="0" smtClean="0">
              <a:solidFill>
                <a:srgbClr val="00B050"/>
              </a:solidFill>
              <a:latin typeface="Arial" pitchFamily="34" charset="0"/>
              <a:cs typeface="Arial" pitchFamily="34" charset="0"/>
            </a:endParaRPr>
          </a:p>
          <a:p>
            <a:pPr algn="just" eaLnBrk="1" fontAlgn="auto" hangingPunct="1">
              <a:spcAft>
                <a:spcPts val="0"/>
              </a:spcAft>
              <a:buFont typeface="Arial" pitchFamily="34" charset="0"/>
              <a:buChar char="•"/>
              <a:defRPr/>
            </a:pPr>
            <a:r>
              <a:rPr lang="id-ID" dirty="0" err="1">
                <a:latin typeface="Arial" pitchFamily="34" charset="0"/>
                <a:cs typeface="Arial" pitchFamily="34" charset="0"/>
              </a:rPr>
              <a:t>P</a:t>
            </a:r>
            <a:r>
              <a:rPr lang="en-US" dirty="0" err="1" smtClean="0">
                <a:latin typeface="Arial" pitchFamily="34" charset="0"/>
                <a:cs typeface="Arial" pitchFamily="34" charset="0"/>
              </a:rPr>
              <a:t>engembangan</a:t>
            </a:r>
            <a:r>
              <a:rPr lang="en-US" dirty="0" smtClean="0">
                <a:latin typeface="Arial" pitchFamily="34" charset="0"/>
                <a:cs typeface="Arial" pitchFamily="34" charset="0"/>
              </a:rPr>
              <a:t> </a:t>
            </a:r>
            <a:r>
              <a:rPr lang="en-US" dirty="0" err="1" smtClean="0">
                <a:latin typeface="Arial" pitchFamily="34" charset="0"/>
                <a:cs typeface="Arial" pitchFamily="34" charset="0"/>
              </a:rPr>
              <a:t>kemampuan</a:t>
            </a:r>
            <a:r>
              <a:rPr lang="en-US" dirty="0" smtClean="0">
                <a:latin typeface="Arial" pitchFamily="34" charset="0"/>
                <a:cs typeface="Arial" pitchFamily="34" charset="0"/>
              </a:rPr>
              <a:t> </a:t>
            </a:r>
            <a:r>
              <a:rPr lang="en-US" dirty="0" err="1" smtClean="0">
                <a:latin typeface="Arial" pitchFamily="34" charset="0"/>
                <a:cs typeface="Arial" pitchFamily="34" charset="0"/>
              </a:rPr>
              <a:t>memproduksi</a:t>
            </a:r>
            <a:r>
              <a:rPr lang="en-US" dirty="0" smtClean="0">
                <a:latin typeface="Arial" pitchFamily="34" charset="0"/>
                <a:cs typeface="Arial" pitchFamily="34" charset="0"/>
              </a:rPr>
              <a:t> </a:t>
            </a:r>
            <a:r>
              <a:rPr lang="en-US" dirty="0" err="1" smtClean="0">
                <a:latin typeface="Arial" pitchFamily="34" charset="0"/>
                <a:cs typeface="Arial" pitchFamily="34" charset="0"/>
              </a:rPr>
              <a:t>barang</a:t>
            </a:r>
            <a:r>
              <a:rPr lang="en-US" dirty="0" smtClean="0">
                <a:latin typeface="Arial" pitchFamily="34" charset="0"/>
                <a:cs typeface="Arial" pitchFamily="34" charset="0"/>
              </a:rPr>
              <a:t> </a:t>
            </a:r>
            <a:r>
              <a:rPr lang="en-US" dirty="0" err="1" smtClean="0">
                <a:latin typeface="Arial" pitchFamily="34" charset="0"/>
                <a:cs typeface="Arial" pitchFamily="34" charset="0"/>
              </a:rPr>
              <a:t>atau</a:t>
            </a:r>
            <a:r>
              <a:rPr lang="en-US" dirty="0" smtClean="0">
                <a:latin typeface="Arial" pitchFamily="34" charset="0"/>
                <a:cs typeface="Arial" pitchFamily="34" charset="0"/>
              </a:rPr>
              <a:t> </a:t>
            </a:r>
            <a:r>
              <a:rPr lang="en-US" dirty="0" err="1" smtClean="0">
                <a:latin typeface="Arial" pitchFamily="34" charset="0"/>
                <a:cs typeface="Arial" pitchFamily="34" charset="0"/>
              </a:rPr>
              <a:t>jasa</a:t>
            </a:r>
            <a:r>
              <a:rPr lang="en-US" dirty="0" smtClean="0">
                <a:latin typeface="Arial" pitchFamily="34" charset="0"/>
                <a:cs typeface="Arial" pitchFamily="34" charset="0"/>
              </a:rPr>
              <a:t> yang </a:t>
            </a:r>
            <a:r>
              <a:rPr lang="en-US" dirty="0" err="1" smtClean="0">
                <a:latin typeface="Arial" pitchFamily="34" charset="0"/>
                <a:cs typeface="Arial" pitchFamily="34" charset="0"/>
              </a:rPr>
              <a:t>sebelumnya</a:t>
            </a:r>
            <a:r>
              <a:rPr lang="en-US" dirty="0" smtClean="0">
                <a:latin typeface="Arial" pitchFamily="34" charset="0"/>
                <a:cs typeface="Arial" pitchFamily="34" charset="0"/>
              </a:rPr>
              <a:t> </a:t>
            </a:r>
            <a:r>
              <a:rPr lang="en-US" dirty="0" err="1" smtClean="0">
                <a:latin typeface="Arial" pitchFamily="34" charset="0"/>
                <a:cs typeface="Arial" pitchFamily="34" charset="0"/>
              </a:rPr>
              <a:t>dibeli</a:t>
            </a:r>
            <a:r>
              <a:rPr lang="en-US" dirty="0" smtClean="0">
                <a:latin typeface="Arial" pitchFamily="34" charset="0"/>
                <a:cs typeface="Arial" pitchFamily="34" charset="0"/>
              </a:rPr>
              <a:t>, </a:t>
            </a:r>
            <a:r>
              <a:rPr lang="en-US" dirty="0" err="1" smtClean="0">
                <a:latin typeface="Arial" pitchFamily="34" charset="0"/>
                <a:cs typeface="Arial" pitchFamily="34" charset="0"/>
              </a:rPr>
              <a:t>atau</a:t>
            </a:r>
            <a:r>
              <a:rPr lang="en-US" dirty="0" smtClean="0">
                <a:latin typeface="Arial" pitchFamily="34" charset="0"/>
                <a:cs typeface="Arial" pitchFamily="34" charset="0"/>
              </a:rPr>
              <a:t> </a:t>
            </a:r>
            <a:r>
              <a:rPr lang="en-US" dirty="0" err="1" smtClean="0">
                <a:latin typeface="Arial" pitchFamily="34" charset="0"/>
                <a:cs typeface="Arial" pitchFamily="34" charset="0"/>
              </a:rPr>
              <a:t>dengan</a:t>
            </a:r>
            <a:r>
              <a:rPr lang="en-US" dirty="0" smtClean="0">
                <a:latin typeface="Arial" pitchFamily="34" charset="0"/>
                <a:cs typeface="Arial" pitchFamily="34" charset="0"/>
              </a:rPr>
              <a:t> </a:t>
            </a:r>
            <a:r>
              <a:rPr lang="en-US" dirty="0" err="1" smtClean="0">
                <a:latin typeface="Arial" pitchFamily="34" charset="0"/>
                <a:cs typeface="Arial" pitchFamily="34" charset="0"/>
              </a:rPr>
              <a:t>benar-benar</a:t>
            </a:r>
            <a:r>
              <a:rPr lang="en-US" dirty="0" smtClean="0">
                <a:latin typeface="Arial" pitchFamily="34" charset="0"/>
                <a:cs typeface="Arial" pitchFamily="34" charset="0"/>
              </a:rPr>
              <a:t> </a:t>
            </a:r>
            <a:r>
              <a:rPr lang="en-US" dirty="0" err="1" smtClean="0">
                <a:latin typeface="Arial" pitchFamily="34" charset="0"/>
                <a:cs typeface="Arial" pitchFamily="34" charset="0"/>
              </a:rPr>
              <a:t>membeli</a:t>
            </a:r>
            <a:r>
              <a:rPr lang="en-US" dirty="0" smtClean="0">
                <a:latin typeface="Arial" pitchFamily="34" charset="0"/>
                <a:cs typeface="Arial" pitchFamily="34" charset="0"/>
              </a:rPr>
              <a:t> </a:t>
            </a:r>
            <a:r>
              <a:rPr lang="en-US" dirty="0" err="1" smtClean="0">
                <a:latin typeface="Arial" pitchFamily="34" charset="0"/>
                <a:cs typeface="Arial" pitchFamily="34" charset="0"/>
              </a:rPr>
              <a:t>pemasok</a:t>
            </a:r>
            <a:r>
              <a:rPr lang="en-US" dirty="0" smtClean="0">
                <a:latin typeface="Arial" pitchFamily="34" charset="0"/>
                <a:cs typeface="Arial" pitchFamily="34" charset="0"/>
              </a:rPr>
              <a:t> </a:t>
            </a:r>
            <a:r>
              <a:rPr lang="en-US" dirty="0" err="1" smtClean="0">
                <a:latin typeface="Arial" pitchFamily="34" charset="0"/>
                <a:cs typeface="Arial" pitchFamily="34" charset="0"/>
              </a:rPr>
              <a:t>atau</a:t>
            </a:r>
            <a:r>
              <a:rPr lang="en-US" dirty="0" smtClean="0">
                <a:latin typeface="Arial" pitchFamily="34" charset="0"/>
                <a:cs typeface="Arial" pitchFamily="34" charset="0"/>
              </a:rPr>
              <a:t> distributor.</a:t>
            </a:r>
          </a:p>
          <a:p>
            <a:pPr algn="just" eaLnBrk="1" fontAlgn="auto" hangingPunct="1">
              <a:spcAft>
                <a:spcPts val="0"/>
              </a:spcAft>
              <a:buFont typeface="Arial" pitchFamily="34" charset="0"/>
              <a:buChar char="•"/>
              <a:defRPr/>
            </a:pPr>
            <a:r>
              <a:rPr lang="en-US" dirty="0" smtClean="0">
                <a:latin typeface="Arial" pitchFamily="34" charset="0"/>
                <a:cs typeface="Arial" pitchFamily="34" charset="0"/>
              </a:rPr>
              <a:t> </a:t>
            </a:r>
            <a:r>
              <a:rPr lang="en-US" dirty="0" err="1" smtClean="0">
                <a:latin typeface="Arial" pitchFamily="34" charset="0"/>
                <a:cs typeface="Arial" pitchFamily="34" charset="0"/>
              </a:rPr>
              <a:t>Integrasi</a:t>
            </a:r>
            <a:r>
              <a:rPr lang="en-US" dirty="0" smtClean="0">
                <a:latin typeface="Arial" pitchFamily="34" charset="0"/>
                <a:cs typeface="Arial" pitchFamily="34" charset="0"/>
              </a:rPr>
              <a:t> vertical </a:t>
            </a:r>
            <a:r>
              <a:rPr lang="en-US" dirty="0" err="1" smtClean="0">
                <a:latin typeface="Arial" pitchFamily="34" charset="0"/>
                <a:cs typeface="Arial" pitchFamily="34" charset="0"/>
              </a:rPr>
              <a:t>dapat</a:t>
            </a:r>
            <a:r>
              <a:rPr lang="en-US" dirty="0" smtClean="0">
                <a:latin typeface="Arial" pitchFamily="34" charset="0"/>
                <a:cs typeface="Arial" pitchFamily="34" charset="0"/>
              </a:rPr>
              <a:t> </a:t>
            </a:r>
            <a:r>
              <a:rPr lang="en-US" dirty="0" err="1" smtClean="0">
                <a:latin typeface="Arial" pitchFamily="34" charset="0"/>
                <a:cs typeface="Arial" pitchFamily="34" charset="0"/>
              </a:rPr>
              <a:t>berupa</a:t>
            </a:r>
            <a:r>
              <a:rPr lang="en-US"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n-US" dirty="0" smtClean="0">
                <a:latin typeface="Arial" pitchFamily="34" charset="0"/>
                <a:cs typeface="Arial" pitchFamily="34" charset="0"/>
              </a:rPr>
              <a:t>a. </a:t>
            </a:r>
            <a:r>
              <a:rPr lang="en-US" dirty="0" err="1" smtClean="0">
                <a:latin typeface="Arial" pitchFamily="34" charset="0"/>
                <a:cs typeface="Arial" pitchFamily="34" charset="0"/>
              </a:rPr>
              <a:t>Integrasi</a:t>
            </a:r>
            <a:r>
              <a:rPr lang="en-US" dirty="0" smtClean="0">
                <a:latin typeface="Arial" pitchFamily="34" charset="0"/>
                <a:cs typeface="Arial" pitchFamily="34" charset="0"/>
              </a:rPr>
              <a:t> </a:t>
            </a:r>
            <a:r>
              <a:rPr lang="en-US" dirty="0" err="1" smtClean="0">
                <a:latin typeface="Arial" pitchFamily="34" charset="0"/>
                <a:cs typeface="Arial" pitchFamily="34" charset="0"/>
              </a:rPr>
              <a:t>ke</a:t>
            </a:r>
            <a:r>
              <a:rPr lang="en-US" dirty="0" smtClean="0">
                <a:latin typeface="Arial" pitchFamily="34" charset="0"/>
                <a:cs typeface="Arial" pitchFamily="34" charset="0"/>
              </a:rPr>
              <a:t> </a:t>
            </a:r>
            <a:r>
              <a:rPr lang="en-US" dirty="0" err="1" smtClean="0">
                <a:latin typeface="Arial" pitchFamily="34" charset="0"/>
                <a:cs typeface="Arial" pitchFamily="34" charset="0"/>
              </a:rPr>
              <a:t>belakang</a:t>
            </a:r>
            <a:r>
              <a:rPr lang="en-US" dirty="0" smtClean="0">
                <a:latin typeface="Arial" pitchFamily="34" charset="0"/>
                <a:cs typeface="Arial" pitchFamily="34" charset="0"/>
              </a:rPr>
              <a:t> (Backward Integration) </a:t>
            </a:r>
            <a:r>
              <a:rPr lang="en-US" dirty="0" err="1" smtClean="0">
                <a:latin typeface="Arial" pitchFamily="34" charset="0"/>
                <a:cs typeface="Arial" pitchFamily="34" charset="0"/>
              </a:rPr>
              <a:t>berarti</a:t>
            </a:r>
            <a:r>
              <a:rPr lang="en-US" dirty="0" smtClean="0">
                <a:latin typeface="Arial" pitchFamily="34" charset="0"/>
                <a:cs typeface="Arial" pitchFamily="34" charset="0"/>
              </a:rPr>
              <a:t> </a:t>
            </a:r>
            <a:r>
              <a:rPr lang="en-US" dirty="0" err="1" smtClean="0">
                <a:latin typeface="Arial" pitchFamily="34" charset="0"/>
                <a:cs typeface="Arial" pitchFamily="34" charset="0"/>
              </a:rPr>
              <a:t>penguasaan</a:t>
            </a:r>
            <a:r>
              <a:rPr lang="en-US" dirty="0" smtClean="0">
                <a:latin typeface="Arial" pitchFamily="34" charset="0"/>
                <a:cs typeface="Arial" pitchFamily="34" charset="0"/>
              </a:rPr>
              <a:t> </a:t>
            </a:r>
            <a:r>
              <a:rPr lang="en-US" dirty="0" err="1" smtClean="0">
                <a:latin typeface="Arial" pitchFamily="34" charset="0"/>
                <a:cs typeface="Arial" pitchFamily="34" charset="0"/>
              </a:rPr>
              <a:t>kepada</a:t>
            </a:r>
            <a:r>
              <a:rPr lang="en-US" dirty="0" smtClean="0">
                <a:latin typeface="Arial" pitchFamily="34" charset="0"/>
                <a:cs typeface="Arial" pitchFamily="34" charset="0"/>
              </a:rPr>
              <a:t> </a:t>
            </a:r>
            <a:r>
              <a:rPr lang="en-US" dirty="0" err="1" smtClean="0">
                <a:latin typeface="Arial" pitchFamily="34" charset="0"/>
                <a:cs typeface="Arial" pitchFamily="34" charset="0"/>
              </a:rPr>
              <a:t>sumber</a:t>
            </a:r>
            <a:r>
              <a:rPr lang="en-US" dirty="0" smtClean="0">
                <a:latin typeface="Arial" pitchFamily="34" charset="0"/>
                <a:cs typeface="Arial" pitchFamily="34" charset="0"/>
              </a:rPr>
              <a:t> </a:t>
            </a:r>
            <a:r>
              <a:rPr lang="en-US" dirty="0" err="1" smtClean="0">
                <a:latin typeface="Arial" pitchFamily="34" charset="0"/>
                <a:cs typeface="Arial" pitchFamily="34" charset="0"/>
              </a:rPr>
              <a:t>daya</a:t>
            </a:r>
            <a:r>
              <a:rPr lang="en-US" dirty="0" smtClean="0">
                <a:latin typeface="Arial" pitchFamily="34" charset="0"/>
                <a:cs typeface="Arial" pitchFamily="34" charset="0"/>
              </a:rPr>
              <a:t>, </a:t>
            </a:r>
            <a:r>
              <a:rPr lang="en-US" dirty="0" err="1" smtClean="0">
                <a:latin typeface="Arial" pitchFamily="34" charset="0"/>
                <a:cs typeface="Arial" pitchFamily="34" charset="0"/>
              </a:rPr>
              <a:t>misalnya</a:t>
            </a:r>
            <a:r>
              <a:rPr lang="en-US" dirty="0" smtClean="0">
                <a:latin typeface="Arial" pitchFamily="34" charset="0"/>
                <a:cs typeface="Arial" pitchFamily="34" charset="0"/>
              </a:rPr>
              <a:t> Perusahaan Mobil </a:t>
            </a:r>
            <a:r>
              <a:rPr lang="en-US" dirty="0" err="1" smtClean="0">
                <a:latin typeface="Arial" pitchFamily="34" charset="0"/>
                <a:cs typeface="Arial" pitchFamily="34" charset="0"/>
              </a:rPr>
              <a:t>mengakuisisi</a:t>
            </a:r>
            <a:r>
              <a:rPr lang="en-US" dirty="0" smtClean="0">
                <a:latin typeface="Arial" pitchFamily="34" charset="0"/>
                <a:cs typeface="Arial" pitchFamily="34" charset="0"/>
              </a:rPr>
              <a:t> </a:t>
            </a:r>
            <a:r>
              <a:rPr lang="en-US" dirty="0" err="1" smtClean="0">
                <a:latin typeface="Arial" pitchFamily="34" charset="0"/>
                <a:cs typeface="Arial" pitchFamily="34" charset="0"/>
              </a:rPr>
              <a:t>Pabrik</a:t>
            </a:r>
            <a:r>
              <a:rPr lang="en-US" dirty="0" smtClean="0">
                <a:latin typeface="Arial" pitchFamily="34" charset="0"/>
                <a:cs typeface="Arial" pitchFamily="34" charset="0"/>
              </a:rPr>
              <a:t> Baja. </a:t>
            </a:r>
          </a:p>
          <a:p>
            <a:pPr algn="just" eaLnBrk="1" fontAlgn="auto" hangingPunct="1">
              <a:spcAft>
                <a:spcPts val="0"/>
              </a:spcAft>
              <a:buFont typeface="Arial" pitchFamily="34" charset="0"/>
              <a:buNone/>
              <a:defRPr/>
            </a:pPr>
            <a:r>
              <a:rPr lang="en-US" dirty="0" smtClean="0">
                <a:latin typeface="Arial" pitchFamily="34" charset="0"/>
                <a:cs typeface="Arial" pitchFamily="34" charset="0"/>
              </a:rPr>
              <a:t>b. </a:t>
            </a:r>
            <a:r>
              <a:rPr lang="en-US" dirty="0" err="1" smtClean="0">
                <a:latin typeface="Arial" pitchFamily="34" charset="0"/>
                <a:cs typeface="Arial" pitchFamily="34" charset="0"/>
              </a:rPr>
              <a:t>Integrasi</a:t>
            </a:r>
            <a:r>
              <a:rPr lang="en-US" dirty="0" smtClean="0">
                <a:latin typeface="Arial" pitchFamily="34" charset="0"/>
                <a:cs typeface="Arial" pitchFamily="34" charset="0"/>
              </a:rPr>
              <a:t> </a:t>
            </a:r>
            <a:r>
              <a:rPr lang="en-US" dirty="0" err="1" smtClean="0">
                <a:latin typeface="Arial" pitchFamily="34" charset="0"/>
                <a:cs typeface="Arial" pitchFamily="34" charset="0"/>
              </a:rPr>
              <a:t>kedepan</a:t>
            </a:r>
            <a:r>
              <a:rPr lang="en-US" dirty="0" smtClean="0">
                <a:latin typeface="Arial" pitchFamily="34" charset="0"/>
                <a:cs typeface="Arial" pitchFamily="34" charset="0"/>
              </a:rPr>
              <a:t> (Forward Integration) </a:t>
            </a:r>
            <a:r>
              <a:rPr lang="en-US" dirty="0" err="1" smtClean="0">
                <a:latin typeface="Arial" pitchFamily="34" charset="0"/>
                <a:cs typeface="Arial" pitchFamily="34" charset="0"/>
              </a:rPr>
              <a:t>berarti</a:t>
            </a:r>
            <a:r>
              <a:rPr lang="en-US" dirty="0" smtClean="0">
                <a:latin typeface="Arial" pitchFamily="34" charset="0"/>
                <a:cs typeface="Arial" pitchFamily="34" charset="0"/>
              </a:rPr>
              <a:t> </a:t>
            </a:r>
            <a:r>
              <a:rPr lang="en-US" dirty="0" err="1" smtClean="0">
                <a:latin typeface="Arial" pitchFamily="34" charset="0"/>
                <a:cs typeface="Arial" pitchFamily="34" charset="0"/>
              </a:rPr>
              <a:t>penguasaan</a:t>
            </a:r>
            <a:r>
              <a:rPr lang="en-US" dirty="0" smtClean="0">
                <a:latin typeface="Arial" pitchFamily="34" charset="0"/>
                <a:cs typeface="Arial" pitchFamily="34" charset="0"/>
              </a:rPr>
              <a:t> </a:t>
            </a:r>
            <a:r>
              <a:rPr lang="en-US" dirty="0" err="1" smtClean="0">
                <a:latin typeface="Arial" pitchFamily="34" charset="0"/>
                <a:cs typeface="Arial" pitchFamily="34" charset="0"/>
              </a:rPr>
              <a:t>kepada</a:t>
            </a:r>
            <a:r>
              <a:rPr lang="en-US" dirty="0" smtClean="0">
                <a:latin typeface="Arial" pitchFamily="34" charset="0"/>
                <a:cs typeface="Arial" pitchFamily="34" charset="0"/>
              </a:rPr>
              <a:t> </a:t>
            </a:r>
            <a:r>
              <a:rPr lang="en-US" dirty="0" err="1" smtClean="0">
                <a:latin typeface="Arial" pitchFamily="34" charset="0"/>
                <a:cs typeface="Arial" pitchFamily="34" charset="0"/>
              </a:rPr>
              <a:t>konsumennya</a:t>
            </a:r>
            <a:r>
              <a:rPr lang="en-US" dirty="0" smtClean="0">
                <a:latin typeface="Arial" pitchFamily="34" charset="0"/>
                <a:cs typeface="Arial" pitchFamily="34" charset="0"/>
              </a:rPr>
              <a:t>, </a:t>
            </a:r>
            <a:r>
              <a:rPr lang="en-US" dirty="0" err="1" smtClean="0">
                <a:latin typeface="Arial" pitchFamily="34" charset="0"/>
                <a:cs typeface="Arial" pitchFamily="34" charset="0"/>
              </a:rPr>
              <a:t>misalnya</a:t>
            </a:r>
            <a:r>
              <a:rPr lang="en-US" dirty="0" smtClean="0">
                <a:latin typeface="Arial" pitchFamily="34" charset="0"/>
                <a:cs typeface="Arial" pitchFamily="34" charset="0"/>
              </a:rPr>
              <a:t> Perusahaan Mobil </a:t>
            </a:r>
            <a:r>
              <a:rPr lang="en-US" dirty="0" err="1" smtClean="0">
                <a:latin typeface="Arial" pitchFamily="34" charset="0"/>
                <a:cs typeface="Arial" pitchFamily="34" charset="0"/>
              </a:rPr>
              <a:t>mengakuisisi</a:t>
            </a:r>
            <a:r>
              <a:rPr lang="en-US" dirty="0" smtClean="0">
                <a:latin typeface="Arial" pitchFamily="34" charset="0"/>
                <a:cs typeface="Arial" pitchFamily="34" charset="0"/>
              </a:rPr>
              <a:t> Dealer yang </a:t>
            </a:r>
            <a:r>
              <a:rPr lang="en-US" dirty="0" err="1" smtClean="0">
                <a:latin typeface="Arial" pitchFamily="34" charset="0"/>
                <a:cs typeface="Arial" pitchFamily="34" charset="0"/>
              </a:rPr>
              <a:t>semula</a:t>
            </a:r>
            <a:r>
              <a:rPr lang="en-US" dirty="0" smtClean="0">
                <a:latin typeface="Arial" pitchFamily="34" charset="0"/>
                <a:cs typeface="Arial" pitchFamily="34" charset="0"/>
              </a:rPr>
              <a:t> </a:t>
            </a:r>
            <a:r>
              <a:rPr lang="en-US" dirty="0" err="1" smtClean="0">
                <a:latin typeface="Arial" pitchFamily="34" charset="0"/>
                <a:cs typeface="Arial" pitchFamily="34" charset="0"/>
              </a:rPr>
              <a:t>sebagai</a:t>
            </a:r>
            <a:r>
              <a:rPr lang="en-US" dirty="0" smtClean="0">
                <a:latin typeface="Arial" pitchFamily="34" charset="0"/>
                <a:cs typeface="Arial" pitchFamily="34" charset="0"/>
              </a:rPr>
              <a:t> </a:t>
            </a:r>
            <a:r>
              <a:rPr lang="en-US" dirty="0" err="1" smtClean="0">
                <a:latin typeface="Arial" pitchFamily="34" charset="0"/>
                <a:cs typeface="Arial" pitchFamily="34" charset="0"/>
              </a:rPr>
              <a:t>distributornya</a:t>
            </a:r>
            <a:r>
              <a:rPr lang="en-US" dirty="0" smtClean="0">
                <a:latin typeface="Arial" pitchFamily="34" charset="0"/>
                <a:cs typeface="Arial" pitchFamily="34" charset="0"/>
              </a:rPr>
              <a:t>. </a:t>
            </a:r>
          </a:p>
          <a:p>
            <a:pPr eaLnBrk="1" fontAlgn="auto" hangingPunct="1">
              <a:spcAft>
                <a:spcPts val="0"/>
              </a:spcAft>
              <a:buFont typeface="Arial" pitchFamily="34" charset="0"/>
              <a:buNone/>
              <a:defRPr/>
            </a:pPr>
            <a:endParaRPr lang="en-US" sz="1300" dirty="0" smtClean="0"/>
          </a:p>
          <a:p>
            <a:pPr marL="0" indent="0" eaLnBrk="1" fontAlgn="auto" hangingPunct="1">
              <a:spcAft>
                <a:spcPts val="0"/>
              </a:spcAft>
              <a:buFont typeface="Arial" charset="0"/>
              <a:buNone/>
              <a:defRPr/>
            </a:pPr>
            <a:r>
              <a:rPr lang="en-US" b="1" dirty="0" smtClean="0">
                <a:solidFill>
                  <a:srgbClr val="00B050"/>
                </a:solidFill>
                <a:latin typeface="Arial" pitchFamily="34" charset="0"/>
                <a:cs typeface="Arial" pitchFamily="34" charset="0"/>
              </a:rPr>
              <a:t>4. </a:t>
            </a:r>
            <a:r>
              <a:rPr lang="en-US" b="1" dirty="0" err="1" smtClean="0">
                <a:solidFill>
                  <a:srgbClr val="00B050"/>
                </a:solidFill>
                <a:latin typeface="Arial" pitchFamily="34" charset="0"/>
                <a:cs typeface="Arial" pitchFamily="34" charset="0"/>
              </a:rPr>
              <a:t>Kairetsu</a:t>
            </a:r>
            <a:r>
              <a:rPr lang="en-US" b="1" dirty="0" smtClean="0">
                <a:solidFill>
                  <a:srgbClr val="00B050"/>
                </a:solidFill>
                <a:latin typeface="Arial" pitchFamily="34" charset="0"/>
                <a:cs typeface="Arial" pitchFamily="34" charset="0"/>
              </a:rPr>
              <a:t> Network</a:t>
            </a:r>
            <a:r>
              <a:rPr lang="en-US" dirty="0" smtClean="0">
                <a:solidFill>
                  <a:srgbClr val="00B050"/>
                </a:solidFill>
                <a:latin typeface="Arial" pitchFamily="34" charset="0"/>
                <a:cs typeface="Arial" pitchFamily="34" charset="0"/>
              </a:rPr>
              <a:t>. </a:t>
            </a:r>
          </a:p>
          <a:p>
            <a:pPr algn="just" eaLnBrk="1" fontAlgn="auto" hangingPunct="1">
              <a:spcAft>
                <a:spcPts val="0"/>
              </a:spcAft>
              <a:buFont typeface="Arial" pitchFamily="34" charset="0"/>
              <a:buChar char="•"/>
              <a:defRPr/>
            </a:pPr>
            <a:r>
              <a:rPr lang="id-ID" dirty="0">
                <a:latin typeface="Arial" pitchFamily="34" charset="0"/>
                <a:cs typeface="Arial" pitchFamily="34" charset="0"/>
              </a:rPr>
              <a:t>J</a:t>
            </a:r>
            <a:r>
              <a:rPr lang="en-US" dirty="0" err="1" smtClean="0">
                <a:latin typeface="Arial" pitchFamily="34" charset="0"/>
                <a:cs typeface="Arial" pitchFamily="34" charset="0"/>
              </a:rPr>
              <a:t>alan</a:t>
            </a:r>
            <a:r>
              <a:rPr lang="en-US" dirty="0" smtClean="0">
                <a:latin typeface="Arial" pitchFamily="34" charset="0"/>
                <a:cs typeface="Arial" pitchFamily="34" charset="0"/>
              </a:rPr>
              <a:t> </a:t>
            </a:r>
            <a:r>
              <a:rPr lang="en-US" dirty="0" err="1" smtClean="0">
                <a:latin typeface="Arial" pitchFamily="34" charset="0"/>
                <a:cs typeface="Arial" pitchFamily="34" charset="0"/>
              </a:rPr>
              <a:t>tengah</a:t>
            </a:r>
            <a:r>
              <a:rPr lang="en-US" dirty="0" smtClean="0">
                <a:latin typeface="Arial" pitchFamily="34" charset="0"/>
                <a:cs typeface="Arial" pitchFamily="34" charset="0"/>
              </a:rPr>
              <a:t> </a:t>
            </a:r>
            <a:r>
              <a:rPr lang="en-US" dirty="0" err="1" smtClean="0">
                <a:latin typeface="Arial" pitchFamily="34" charset="0"/>
                <a:cs typeface="Arial" pitchFamily="34" charset="0"/>
              </a:rPr>
              <a:t>antara</a:t>
            </a:r>
            <a:r>
              <a:rPr lang="en-US" dirty="0" smtClean="0">
                <a:latin typeface="Arial" pitchFamily="34" charset="0"/>
                <a:cs typeface="Arial" pitchFamily="34" charset="0"/>
              </a:rPr>
              <a:t> </a:t>
            </a:r>
            <a:r>
              <a:rPr lang="en-US" dirty="0" err="1" smtClean="0">
                <a:latin typeface="Arial" pitchFamily="34" charset="0"/>
                <a:cs typeface="Arial" pitchFamily="34" charset="0"/>
              </a:rPr>
              <a:t>membeli</a:t>
            </a:r>
            <a:r>
              <a:rPr lang="en-US" dirty="0" smtClean="0">
                <a:latin typeface="Arial" pitchFamily="34" charset="0"/>
                <a:cs typeface="Arial" pitchFamily="34" charset="0"/>
              </a:rPr>
              <a:t> </a:t>
            </a:r>
            <a:r>
              <a:rPr lang="en-US" dirty="0" err="1" smtClean="0">
                <a:latin typeface="Arial" pitchFamily="34" charset="0"/>
                <a:cs typeface="Arial" pitchFamily="34" charset="0"/>
              </a:rPr>
              <a:t>dari</a:t>
            </a:r>
            <a:r>
              <a:rPr lang="en-US" dirty="0" smtClean="0">
                <a:latin typeface="Arial" pitchFamily="34" charset="0"/>
                <a:cs typeface="Arial" pitchFamily="34" charset="0"/>
              </a:rPr>
              <a:t> </a:t>
            </a:r>
            <a:r>
              <a:rPr lang="en-US" dirty="0" err="1" smtClean="0">
                <a:latin typeface="Arial" pitchFamily="34" charset="0"/>
                <a:cs typeface="Arial" pitchFamily="34" charset="0"/>
              </a:rPr>
              <a:t>sedikit</a:t>
            </a:r>
            <a:r>
              <a:rPr lang="en-US" dirty="0" smtClean="0">
                <a:latin typeface="Arial" pitchFamily="34" charset="0"/>
                <a:cs typeface="Arial" pitchFamily="34" charset="0"/>
              </a:rPr>
              <a:t> </a:t>
            </a:r>
            <a:r>
              <a:rPr lang="en-US" dirty="0" err="1" smtClean="0">
                <a:latin typeface="Arial" pitchFamily="34" charset="0"/>
                <a:cs typeface="Arial" pitchFamily="34" charset="0"/>
              </a:rPr>
              <a:t>pemasok</a:t>
            </a:r>
            <a:r>
              <a:rPr lang="en-US" dirty="0" smtClean="0">
                <a:latin typeface="Arial" pitchFamily="34" charset="0"/>
                <a:cs typeface="Arial" pitchFamily="34" charset="0"/>
              </a:rPr>
              <a:t> </a:t>
            </a:r>
            <a:r>
              <a:rPr lang="en-US" dirty="0" err="1" smtClean="0">
                <a:latin typeface="Arial" pitchFamily="34" charset="0"/>
                <a:cs typeface="Arial" pitchFamily="34" charset="0"/>
              </a:rPr>
              <a:t>dan</a:t>
            </a:r>
            <a:r>
              <a:rPr lang="en-US" dirty="0" smtClean="0">
                <a:latin typeface="Arial" pitchFamily="34" charset="0"/>
                <a:cs typeface="Arial" pitchFamily="34" charset="0"/>
              </a:rPr>
              <a:t> </a:t>
            </a:r>
            <a:r>
              <a:rPr lang="en-US" dirty="0" err="1" smtClean="0">
                <a:latin typeface="Arial" pitchFamily="34" charset="0"/>
                <a:cs typeface="Arial" pitchFamily="34" charset="0"/>
              </a:rPr>
              <a:t>integrasi</a:t>
            </a:r>
            <a:r>
              <a:rPr lang="en-US" dirty="0" smtClean="0">
                <a:latin typeface="Arial" pitchFamily="34" charset="0"/>
                <a:cs typeface="Arial" pitchFamily="34" charset="0"/>
              </a:rPr>
              <a:t> vertical </a:t>
            </a:r>
            <a:r>
              <a:rPr lang="en-US" dirty="0" err="1" smtClean="0">
                <a:latin typeface="Arial" pitchFamily="34" charset="0"/>
                <a:cs typeface="Arial" pitchFamily="34" charset="0"/>
              </a:rPr>
              <a:t>dengan</a:t>
            </a:r>
            <a:r>
              <a:rPr lang="en-US" dirty="0" smtClean="0">
                <a:latin typeface="Arial" pitchFamily="34" charset="0"/>
                <a:cs typeface="Arial" pitchFamily="34" charset="0"/>
              </a:rPr>
              <a:t> </a:t>
            </a:r>
            <a:r>
              <a:rPr lang="en-US" dirty="0" err="1" smtClean="0">
                <a:latin typeface="Arial" pitchFamily="34" charset="0"/>
                <a:cs typeface="Arial" pitchFamily="34" charset="0"/>
              </a:rPr>
              <a:t>cara</a:t>
            </a:r>
            <a:r>
              <a:rPr lang="en-US" dirty="0" smtClean="0">
                <a:latin typeface="Arial" pitchFamily="34" charset="0"/>
                <a:cs typeface="Arial" pitchFamily="34" charset="0"/>
              </a:rPr>
              <a:t> </a:t>
            </a:r>
            <a:r>
              <a:rPr lang="en-US" dirty="0" err="1" smtClean="0">
                <a:latin typeface="Arial" pitchFamily="34" charset="0"/>
                <a:cs typeface="Arial" pitchFamily="34" charset="0"/>
              </a:rPr>
              <a:t>misalnya</a:t>
            </a:r>
            <a:r>
              <a:rPr lang="en-US" dirty="0" smtClean="0">
                <a:latin typeface="Arial" pitchFamily="34" charset="0"/>
                <a:cs typeface="Arial" pitchFamily="34" charset="0"/>
              </a:rPr>
              <a:t> </a:t>
            </a:r>
            <a:r>
              <a:rPr lang="en-US" dirty="0" err="1" smtClean="0">
                <a:latin typeface="Arial" pitchFamily="34" charset="0"/>
                <a:cs typeface="Arial" pitchFamily="34" charset="0"/>
              </a:rPr>
              <a:t>mendukung</a:t>
            </a:r>
            <a:r>
              <a:rPr lang="en-US" dirty="0" smtClean="0">
                <a:latin typeface="Arial" pitchFamily="34" charset="0"/>
                <a:cs typeface="Arial" pitchFamily="34" charset="0"/>
              </a:rPr>
              <a:t> </a:t>
            </a:r>
            <a:r>
              <a:rPr lang="en-US" dirty="0" err="1" smtClean="0">
                <a:latin typeface="Arial" pitchFamily="34" charset="0"/>
                <a:cs typeface="Arial" pitchFamily="34" charset="0"/>
              </a:rPr>
              <a:t>secara</a:t>
            </a:r>
            <a:r>
              <a:rPr lang="en-US" dirty="0" smtClean="0">
                <a:latin typeface="Arial" pitchFamily="34" charset="0"/>
                <a:cs typeface="Arial" pitchFamily="34" charset="0"/>
              </a:rPr>
              <a:t> financial </a:t>
            </a:r>
            <a:r>
              <a:rPr lang="en-US" dirty="0" err="1" smtClean="0">
                <a:latin typeface="Arial" pitchFamily="34" charset="0"/>
                <a:cs typeface="Arial" pitchFamily="34" charset="0"/>
              </a:rPr>
              <a:t>pemasok</a:t>
            </a:r>
            <a:r>
              <a:rPr lang="en-US" dirty="0" smtClean="0">
                <a:latin typeface="Arial" pitchFamily="34" charset="0"/>
                <a:cs typeface="Arial" pitchFamily="34" charset="0"/>
              </a:rPr>
              <a:t> </a:t>
            </a:r>
            <a:r>
              <a:rPr lang="en-US" dirty="0" err="1" smtClean="0">
                <a:latin typeface="Arial" pitchFamily="34" charset="0"/>
                <a:cs typeface="Arial" pitchFamily="34" charset="0"/>
              </a:rPr>
              <a:t>melalui</a:t>
            </a:r>
            <a:r>
              <a:rPr lang="en-US" dirty="0" smtClean="0">
                <a:latin typeface="Arial" pitchFamily="34" charset="0"/>
                <a:cs typeface="Arial" pitchFamily="34" charset="0"/>
              </a:rPr>
              <a:t> </a:t>
            </a:r>
            <a:r>
              <a:rPr lang="en-US" dirty="0" err="1" smtClean="0">
                <a:latin typeface="Arial" pitchFamily="34" charset="0"/>
                <a:cs typeface="Arial" pitchFamily="34" charset="0"/>
              </a:rPr>
              <a:t>kepemilikan</a:t>
            </a:r>
            <a:r>
              <a:rPr lang="en-US" dirty="0" smtClean="0">
                <a:latin typeface="Arial" pitchFamily="34" charset="0"/>
                <a:cs typeface="Arial" pitchFamily="34" charset="0"/>
              </a:rPr>
              <a:t> </a:t>
            </a:r>
            <a:r>
              <a:rPr lang="en-US" dirty="0" err="1" smtClean="0">
                <a:latin typeface="Arial" pitchFamily="34" charset="0"/>
                <a:cs typeface="Arial" pitchFamily="34" charset="0"/>
              </a:rPr>
              <a:t>atau</a:t>
            </a:r>
            <a:r>
              <a:rPr lang="en-US" dirty="0" smtClean="0">
                <a:latin typeface="Arial" pitchFamily="34" charset="0"/>
                <a:cs typeface="Arial" pitchFamily="34" charset="0"/>
              </a:rPr>
              <a:t> </a:t>
            </a:r>
            <a:r>
              <a:rPr lang="en-US" dirty="0" err="1" smtClean="0">
                <a:latin typeface="Arial" pitchFamily="34" charset="0"/>
                <a:cs typeface="Arial" pitchFamily="34" charset="0"/>
              </a:rPr>
              <a:t>pinjaman</a:t>
            </a:r>
            <a:r>
              <a:rPr lang="en-US" dirty="0" smtClean="0">
                <a:latin typeface="Arial" pitchFamily="34" charset="0"/>
                <a:cs typeface="Arial" pitchFamily="34" charset="0"/>
              </a:rPr>
              <a:t>. </a:t>
            </a:r>
            <a:endParaRPr lang="id-ID"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en-US" dirty="0" err="1" smtClean="0">
                <a:latin typeface="Arial" pitchFamily="34" charset="0"/>
                <a:cs typeface="Arial" pitchFamily="34" charset="0"/>
              </a:rPr>
              <a:t>Pemasok</a:t>
            </a:r>
            <a:r>
              <a:rPr lang="en-US" dirty="0" smtClean="0">
                <a:latin typeface="Arial" pitchFamily="34" charset="0"/>
                <a:cs typeface="Arial" pitchFamily="34" charset="0"/>
              </a:rPr>
              <a:t> </a:t>
            </a:r>
            <a:r>
              <a:rPr lang="en-US" dirty="0" err="1" smtClean="0">
                <a:latin typeface="Arial" pitchFamily="34" charset="0"/>
                <a:cs typeface="Arial" pitchFamily="34" charset="0"/>
              </a:rPr>
              <a:t>kemudian</a:t>
            </a:r>
            <a:r>
              <a:rPr lang="en-US" dirty="0" smtClean="0">
                <a:latin typeface="Arial" pitchFamily="34" charset="0"/>
                <a:cs typeface="Arial" pitchFamily="34" charset="0"/>
              </a:rPr>
              <a:t> </a:t>
            </a:r>
            <a:r>
              <a:rPr lang="en-US" dirty="0" err="1" smtClean="0">
                <a:latin typeface="Arial" pitchFamily="34" charset="0"/>
                <a:cs typeface="Arial" pitchFamily="34" charset="0"/>
              </a:rPr>
              <a:t>menjadi</a:t>
            </a:r>
            <a:r>
              <a:rPr lang="en-US" dirty="0" smtClean="0">
                <a:latin typeface="Arial" pitchFamily="34" charset="0"/>
                <a:cs typeface="Arial" pitchFamily="34" charset="0"/>
              </a:rPr>
              <a:t> </a:t>
            </a:r>
            <a:r>
              <a:rPr lang="en-US" dirty="0" err="1" smtClean="0">
                <a:latin typeface="Arial" pitchFamily="34" charset="0"/>
                <a:cs typeface="Arial" pitchFamily="34" charset="0"/>
              </a:rPr>
              <a:t>bagian</a:t>
            </a:r>
            <a:r>
              <a:rPr lang="en-US" dirty="0" smtClean="0">
                <a:latin typeface="Arial" pitchFamily="34" charset="0"/>
                <a:cs typeface="Arial" pitchFamily="34" charset="0"/>
              </a:rPr>
              <a:t> </a:t>
            </a:r>
            <a:r>
              <a:rPr lang="en-US" dirty="0" err="1" smtClean="0">
                <a:latin typeface="Arial" pitchFamily="34" charset="0"/>
                <a:cs typeface="Arial" pitchFamily="34" charset="0"/>
              </a:rPr>
              <a:t>dari</a:t>
            </a:r>
            <a:r>
              <a:rPr lang="en-US" dirty="0" smtClean="0">
                <a:latin typeface="Arial" pitchFamily="34" charset="0"/>
                <a:cs typeface="Arial" pitchFamily="34" charset="0"/>
              </a:rPr>
              <a:t> </a:t>
            </a:r>
            <a:r>
              <a:rPr lang="en-US" dirty="0" err="1" smtClean="0">
                <a:latin typeface="Arial" pitchFamily="34" charset="0"/>
                <a:cs typeface="Arial" pitchFamily="34" charset="0"/>
              </a:rPr>
              <a:t>koalisi</a:t>
            </a:r>
            <a:r>
              <a:rPr lang="en-US" dirty="0" smtClean="0">
                <a:latin typeface="Arial" pitchFamily="34" charset="0"/>
                <a:cs typeface="Arial" pitchFamily="34" charset="0"/>
              </a:rPr>
              <a:t> </a:t>
            </a:r>
            <a:r>
              <a:rPr lang="en-US" dirty="0" err="1" smtClean="0">
                <a:latin typeface="Arial" pitchFamily="34" charset="0"/>
                <a:cs typeface="Arial" pitchFamily="34" charset="0"/>
              </a:rPr>
              <a:t>perusahaan</a:t>
            </a:r>
            <a:r>
              <a:rPr lang="en-US" dirty="0" smtClean="0">
                <a:latin typeface="Arial" pitchFamily="34" charset="0"/>
                <a:cs typeface="Arial" pitchFamily="34" charset="0"/>
              </a:rPr>
              <a:t> yang </a:t>
            </a:r>
            <a:r>
              <a:rPr lang="en-US" dirty="0" err="1" smtClean="0">
                <a:latin typeface="Arial" pitchFamily="34" charset="0"/>
                <a:cs typeface="Arial" pitchFamily="34" charset="0"/>
              </a:rPr>
              <a:t>lebih</a:t>
            </a:r>
            <a:r>
              <a:rPr lang="en-US" dirty="0" smtClean="0">
                <a:latin typeface="Arial" pitchFamily="34" charset="0"/>
                <a:cs typeface="Arial" pitchFamily="34" charset="0"/>
              </a:rPr>
              <a:t> </a:t>
            </a:r>
            <a:r>
              <a:rPr lang="en-US" dirty="0" err="1" smtClean="0">
                <a:latin typeface="Arial" pitchFamily="34" charset="0"/>
                <a:cs typeface="Arial" pitchFamily="34" charset="0"/>
              </a:rPr>
              <a:t>dikenal</a:t>
            </a:r>
            <a:r>
              <a:rPr lang="en-US" dirty="0" smtClean="0">
                <a:latin typeface="Arial" pitchFamily="34" charset="0"/>
                <a:cs typeface="Arial" pitchFamily="34" charset="0"/>
              </a:rPr>
              <a:t> </a:t>
            </a:r>
            <a:r>
              <a:rPr lang="en-US" dirty="0" err="1" smtClean="0">
                <a:latin typeface="Arial" pitchFamily="34" charset="0"/>
                <a:cs typeface="Arial" pitchFamily="34" charset="0"/>
              </a:rPr>
              <a:t>dengan</a:t>
            </a:r>
            <a:r>
              <a:rPr lang="en-US" dirty="0" smtClean="0">
                <a:latin typeface="Arial" pitchFamily="34" charset="0"/>
                <a:cs typeface="Arial" pitchFamily="34" charset="0"/>
              </a:rPr>
              <a:t> </a:t>
            </a:r>
            <a:r>
              <a:rPr lang="en-US" b="1" dirty="0" err="1" smtClean="0">
                <a:solidFill>
                  <a:srgbClr val="FF0000"/>
                </a:solidFill>
                <a:latin typeface="Arial" pitchFamily="34" charset="0"/>
                <a:cs typeface="Arial" pitchFamily="34" charset="0"/>
              </a:rPr>
              <a:t>kairetsu</a:t>
            </a:r>
            <a:r>
              <a:rPr lang="en-US" b="1" dirty="0" smtClean="0">
                <a:solidFill>
                  <a:srgbClr val="FF0000"/>
                </a:solidFill>
                <a:latin typeface="Arial" pitchFamily="34" charset="0"/>
                <a:cs typeface="Arial" pitchFamily="34" charset="0"/>
              </a:rPr>
              <a:t>.</a:t>
            </a:r>
            <a:r>
              <a:rPr lang="en-US" dirty="0" smtClean="0">
                <a:latin typeface="Arial" pitchFamily="34" charset="0"/>
                <a:cs typeface="Arial" pitchFamily="34" charset="0"/>
              </a:rPr>
              <a:t> </a:t>
            </a:r>
            <a:r>
              <a:rPr lang="en-US" dirty="0" err="1" smtClean="0">
                <a:latin typeface="Arial" pitchFamily="34" charset="0"/>
                <a:cs typeface="Arial" pitchFamily="34" charset="0"/>
              </a:rPr>
              <a:t>Keanggotaannya</a:t>
            </a:r>
            <a:r>
              <a:rPr lang="en-US" dirty="0" smtClean="0">
                <a:latin typeface="Arial" pitchFamily="34" charset="0"/>
                <a:cs typeface="Arial" pitchFamily="34" charset="0"/>
              </a:rPr>
              <a:t> </a:t>
            </a:r>
            <a:r>
              <a:rPr lang="en-US" dirty="0" err="1" smtClean="0">
                <a:latin typeface="Arial" pitchFamily="34" charset="0"/>
                <a:cs typeface="Arial" pitchFamily="34" charset="0"/>
              </a:rPr>
              <a:t>dalam</a:t>
            </a:r>
            <a:r>
              <a:rPr lang="en-US" dirty="0" smtClean="0">
                <a:latin typeface="Arial" pitchFamily="34" charset="0"/>
                <a:cs typeface="Arial" pitchFamily="34" charset="0"/>
              </a:rPr>
              <a:t> </a:t>
            </a:r>
            <a:r>
              <a:rPr lang="en-US" dirty="0" err="1" smtClean="0">
                <a:latin typeface="Arial" pitchFamily="34" charset="0"/>
                <a:cs typeface="Arial" pitchFamily="34" charset="0"/>
              </a:rPr>
              <a:t>hubungan</a:t>
            </a:r>
            <a:r>
              <a:rPr lang="en-US" dirty="0" smtClean="0">
                <a:latin typeface="Arial" pitchFamily="34" charset="0"/>
                <a:cs typeface="Arial" pitchFamily="34" charset="0"/>
              </a:rPr>
              <a:t> </a:t>
            </a:r>
            <a:r>
              <a:rPr lang="en-US" dirty="0" err="1" smtClean="0">
                <a:latin typeface="Arial" pitchFamily="34" charset="0"/>
                <a:cs typeface="Arial" pitchFamily="34" charset="0"/>
              </a:rPr>
              <a:t>jangka</a:t>
            </a:r>
            <a:r>
              <a:rPr lang="en-US" dirty="0" smtClean="0">
                <a:latin typeface="Arial" pitchFamily="34" charset="0"/>
                <a:cs typeface="Arial" pitchFamily="34" charset="0"/>
              </a:rPr>
              <a:t> </a:t>
            </a:r>
            <a:r>
              <a:rPr lang="en-US" dirty="0" err="1" smtClean="0">
                <a:latin typeface="Arial" pitchFamily="34" charset="0"/>
                <a:cs typeface="Arial" pitchFamily="34" charset="0"/>
              </a:rPr>
              <a:t>panjang</a:t>
            </a:r>
            <a:r>
              <a:rPr lang="en-US" dirty="0" smtClean="0">
                <a:latin typeface="Arial" pitchFamily="34" charset="0"/>
                <a:cs typeface="Arial" pitchFamily="34" charset="0"/>
              </a:rPr>
              <a:t> </a:t>
            </a:r>
            <a:r>
              <a:rPr lang="en-US" dirty="0" err="1" smtClean="0">
                <a:latin typeface="Arial" pitchFamily="34" charset="0"/>
                <a:cs typeface="Arial" pitchFamily="34" charset="0"/>
              </a:rPr>
              <a:t>oleh</a:t>
            </a:r>
            <a:r>
              <a:rPr lang="en-US" dirty="0" smtClean="0">
                <a:latin typeface="Arial" pitchFamily="34" charset="0"/>
                <a:cs typeface="Arial" pitchFamily="34" charset="0"/>
              </a:rPr>
              <a:t> </a:t>
            </a:r>
            <a:r>
              <a:rPr lang="en-US" dirty="0" err="1" smtClean="0">
                <a:latin typeface="Arial" pitchFamily="34" charset="0"/>
                <a:cs typeface="Arial" pitchFamily="34" charset="0"/>
              </a:rPr>
              <a:t>sebab</a:t>
            </a:r>
            <a:r>
              <a:rPr lang="en-US" dirty="0" smtClean="0">
                <a:latin typeface="Arial" pitchFamily="34" charset="0"/>
                <a:cs typeface="Arial" pitchFamily="34" charset="0"/>
              </a:rPr>
              <a:t> </a:t>
            </a:r>
            <a:r>
              <a:rPr lang="en-US" dirty="0" err="1" smtClean="0">
                <a:latin typeface="Arial" pitchFamily="34" charset="0"/>
                <a:cs typeface="Arial" pitchFamily="34" charset="0"/>
              </a:rPr>
              <a:t>itu</a:t>
            </a:r>
            <a:r>
              <a:rPr lang="en-US" dirty="0" smtClean="0">
                <a:latin typeface="Arial" pitchFamily="34" charset="0"/>
                <a:cs typeface="Arial" pitchFamily="34" charset="0"/>
              </a:rPr>
              <a:t> </a:t>
            </a:r>
            <a:r>
              <a:rPr lang="en-US" dirty="0" err="1" smtClean="0">
                <a:latin typeface="Arial" pitchFamily="34" charset="0"/>
                <a:cs typeface="Arial" pitchFamily="34" charset="0"/>
              </a:rPr>
              <a:t>diharapkan</a:t>
            </a:r>
            <a:r>
              <a:rPr lang="en-US" dirty="0" smtClean="0">
                <a:latin typeface="Arial" pitchFamily="34" charset="0"/>
                <a:cs typeface="Arial" pitchFamily="34" charset="0"/>
              </a:rPr>
              <a:t> </a:t>
            </a:r>
            <a:r>
              <a:rPr lang="en-US" dirty="0" err="1" smtClean="0">
                <a:latin typeface="Arial" pitchFamily="34" charset="0"/>
                <a:cs typeface="Arial" pitchFamily="34" charset="0"/>
              </a:rPr>
              <a:t>dapat</a:t>
            </a:r>
            <a:r>
              <a:rPr lang="en-US" dirty="0" smtClean="0">
                <a:latin typeface="Arial" pitchFamily="34" charset="0"/>
                <a:cs typeface="Arial" pitchFamily="34" charset="0"/>
              </a:rPr>
              <a:t> </a:t>
            </a:r>
            <a:r>
              <a:rPr lang="en-US" dirty="0" err="1" smtClean="0">
                <a:latin typeface="Arial" pitchFamily="34" charset="0"/>
                <a:cs typeface="Arial" pitchFamily="34" charset="0"/>
              </a:rPr>
              <a:t>berfungsi</a:t>
            </a:r>
            <a:r>
              <a:rPr lang="en-US" dirty="0" smtClean="0">
                <a:latin typeface="Arial" pitchFamily="34" charset="0"/>
                <a:cs typeface="Arial" pitchFamily="34" charset="0"/>
              </a:rPr>
              <a:t> </a:t>
            </a:r>
            <a:r>
              <a:rPr lang="en-US" dirty="0" err="1" smtClean="0">
                <a:latin typeface="Arial" pitchFamily="34" charset="0"/>
                <a:cs typeface="Arial" pitchFamily="34" charset="0"/>
              </a:rPr>
              <a:t>sebagai</a:t>
            </a:r>
            <a:r>
              <a:rPr lang="en-US" dirty="0" smtClean="0">
                <a:latin typeface="Arial" pitchFamily="34" charset="0"/>
                <a:cs typeface="Arial" pitchFamily="34" charset="0"/>
              </a:rPr>
              <a:t> </a:t>
            </a:r>
            <a:r>
              <a:rPr lang="en-US" dirty="0" err="1" smtClean="0">
                <a:latin typeface="Arial" pitchFamily="34" charset="0"/>
                <a:cs typeface="Arial" pitchFamily="34" charset="0"/>
              </a:rPr>
              <a:t>mitra</a:t>
            </a:r>
            <a:r>
              <a:rPr lang="en-US" dirty="0" smtClean="0">
                <a:latin typeface="Arial" pitchFamily="34" charset="0"/>
                <a:cs typeface="Arial" pitchFamily="34" charset="0"/>
              </a:rPr>
              <a:t>, </a:t>
            </a:r>
            <a:r>
              <a:rPr lang="en-US" dirty="0" err="1" smtClean="0">
                <a:latin typeface="Arial" pitchFamily="34" charset="0"/>
                <a:cs typeface="Arial" pitchFamily="34" charset="0"/>
              </a:rPr>
              <a:t>menularkan</a:t>
            </a:r>
            <a:r>
              <a:rPr lang="en-US" dirty="0" smtClean="0">
                <a:latin typeface="Arial" pitchFamily="34" charset="0"/>
                <a:cs typeface="Arial" pitchFamily="34" charset="0"/>
              </a:rPr>
              <a:t> </a:t>
            </a:r>
            <a:r>
              <a:rPr lang="en-US" dirty="0" err="1" smtClean="0">
                <a:latin typeface="Arial" pitchFamily="34" charset="0"/>
                <a:cs typeface="Arial" pitchFamily="34" charset="0"/>
              </a:rPr>
              <a:t>keahlian</a:t>
            </a:r>
            <a:r>
              <a:rPr lang="en-US" dirty="0" smtClean="0">
                <a:latin typeface="Arial" pitchFamily="34" charset="0"/>
                <a:cs typeface="Arial" pitchFamily="34" charset="0"/>
              </a:rPr>
              <a:t> </a:t>
            </a:r>
            <a:r>
              <a:rPr lang="en-US" dirty="0" err="1" smtClean="0">
                <a:latin typeface="Arial" pitchFamily="34" charset="0"/>
                <a:cs typeface="Arial" pitchFamily="34" charset="0"/>
              </a:rPr>
              <a:t>tehnis</a:t>
            </a:r>
            <a:r>
              <a:rPr lang="en-US" dirty="0" smtClean="0">
                <a:latin typeface="Arial" pitchFamily="34" charset="0"/>
                <a:cs typeface="Arial" pitchFamily="34" charset="0"/>
              </a:rPr>
              <a:t> </a:t>
            </a:r>
            <a:r>
              <a:rPr lang="en-US" dirty="0" err="1" smtClean="0">
                <a:latin typeface="Arial" pitchFamily="34" charset="0"/>
                <a:cs typeface="Arial" pitchFamily="34" charset="0"/>
              </a:rPr>
              <a:t>dan</a:t>
            </a:r>
            <a:r>
              <a:rPr lang="en-US" dirty="0" smtClean="0">
                <a:latin typeface="Arial" pitchFamily="34" charset="0"/>
                <a:cs typeface="Arial" pitchFamily="34" charset="0"/>
              </a:rPr>
              <a:t> </a:t>
            </a:r>
            <a:r>
              <a:rPr lang="en-US" dirty="0" err="1" smtClean="0">
                <a:latin typeface="Arial" pitchFamily="34" charset="0"/>
                <a:cs typeface="Arial" pitchFamily="34" charset="0"/>
              </a:rPr>
              <a:t>kualitas</a:t>
            </a:r>
            <a:r>
              <a:rPr lang="en-US" dirty="0" smtClean="0">
                <a:latin typeface="Arial" pitchFamily="34" charset="0"/>
                <a:cs typeface="Arial" pitchFamily="34" charset="0"/>
              </a:rPr>
              <a:t> </a:t>
            </a:r>
            <a:r>
              <a:rPr lang="en-US" dirty="0" err="1" smtClean="0">
                <a:latin typeface="Arial" pitchFamily="34" charset="0"/>
                <a:cs typeface="Arial" pitchFamily="34" charset="0"/>
              </a:rPr>
              <a:t>produksi</a:t>
            </a:r>
            <a:r>
              <a:rPr lang="en-US" dirty="0" smtClean="0">
                <a:latin typeface="Arial" pitchFamily="34" charset="0"/>
                <a:cs typeface="Arial" pitchFamily="34" charset="0"/>
              </a:rPr>
              <a:t> yang </a:t>
            </a:r>
            <a:r>
              <a:rPr lang="en-US" dirty="0" err="1" smtClean="0">
                <a:latin typeface="Arial" pitchFamily="34" charset="0"/>
                <a:cs typeface="Arial" pitchFamily="34" charset="0"/>
              </a:rPr>
              <a:t>stabil</a:t>
            </a:r>
            <a:r>
              <a:rPr lang="en-US" dirty="0" smtClean="0">
                <a:latin typeface="Arial" pitchFamily="34" charset="0"/>
                <a:cs typeface="Arial" pitchFamily="34" charset="0"/>
              </a:rPr>
              <a:t> </a:t>
            </a:r>
            <a:r>
              <a:rPr lang="en-US" dirty="0" err="1" smtClean="0">
                <a:latin typeface="Arial" pitchFamily="34" charset="0"/>
                <a:cs typeface="Arial" pitchFamily="34" charset="0"/>
              </a:rPr>
              <a:t>kepada</a:t>
            </a:r>
            <a:r>
              <a:rPr lang="en-US" dirty="0" smtClean="0">
                <a:latin typeface="Arial" pitchFamily="34" charset="0"/>
                <a:cs typeface="Arial" pitchFamily="34" charset="0"/>
              </a:rPr>
              <a:t> </a:t>
            </a:r>
            <a:r>
              <a:rPr lang="en-US" dirty="0" err="1" smtClean="0">
                <a:latin typeface="Arial" pitchFamily="34" charset="0"/>
                <a:cs typeface="Arial" pitchFamily="34" charset="0"/>
              </a:rPr>
              <a:t>perusahaan</a:t>
            </a:r>
            <a:r>
              <a:rPr lang="en-US" dirty="0" smtClean="0">
                <a:latin typeface="Arial" pitchFamily="34" charset="0"/>
                <a:cs typeface="Arial" pitchFamily="34" charset="0"/>
              </a:rPr>
              <a:t> </a:t>
            </a:r>
            <a:r>
              <a:rPr lang="en-US" dirty="0" err="1" smtClean="0">
                <a:latin typeface="Arial" pitchFamily="34" charset="0"/>
                <a:cs typeface="Arial" pitchFamily="34" charset="0"/>
              </a:rPr>
              <a:t>manufaktur</a:t>
            </a:r>
            <a:r>
              <a:rPr lang="en-US" dirty="0" smtClean="0">
                <a:latin typeface="Arial" pitchFamily="34" charset="0"/>
                <a:cs typeface="Arial" pitchFamily="34" charset="0"/>
              </a:rPr>
              <a:t>. </a:t>
            </a:r>
          </a:p>
        </p:txBody>
      </p:sp>
      <p:sp>
        <p:nvSpPr>
          <p:cNvPr id="4" name="Slide Number Placeholder 3"/>
          <p:cNvSpPr>
            <a:spLocks noGrp="1"/>
          </p:cNvSpPr>
          <p:nvPr>
            <p:ph type="sldNum" sz="quarter" idx="12"/>
          </p:nvPr>
        </p:nvSpPr>
        <p:spPr/>
        <p:txBody>
          <a:bodyPr/>
          <a:lstStyle/>
          <a:p>
            <a:pPr>
              <a:defRPr/>
            </a:pPr>
            <a:fld id="{B6EDD16C-513B-46EE-92B9-65EFDC7DEFBE}" type="slidenum">
              <a:rPr lang="en-US" smtClean="0"/>
              <a:pPr>
                <a:defRPr/>
              </a:pPr>
              <a:t>223</a:t>
            </a:fld>
            <a:endParaRPr lang="en-US"/>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rtlCol="0">
            <a:normAutofit fontScale="85000" lnSpcReduction="20000"/>
          </a:bodyPr>
          <a:lstStyle/>
          <a:p>
            <a:pPr eaLnBrk="1" fontAlgn="auto" hangingPunct="1">
              <a:spcAft>
                <a:spcPts val="0"/>
              </a:spcAft>
              <a:buFont typeface="Arial" pitchFamily="34" charset="0"/>
              <a:buNone/>
              <a:defRPr/>
            </a:pPr>
            <a:r>
              <a:rPr lang="en-US" b="1" dirty="0" smtClean="0">
                <a:solidFill>
                  <a:srgbClr val="00B050"/>
                </a:solidFill>
                <a:latin typeface="Arial" pitchFamily="34" charset="0"/>
                <a:cs typeface="Arial" pitchFamily="34" charset="0"/>
              </a:rPr>
              <a:t>5. Perusahaan Maya (Virtual Company) </a:t>
            </a:r>
            <a:endParaRPr lang="en-US" dirty="0" smtClean="0">
              <a:solidFill>
                <a:srgbClr val="00B050"/>
              </a:solidFill>
              <a:latin typeface="Arial" pitchFamily="34" charset="0"/>
              <a:cs typeface="Arial" pitchFamily="34" charset="0"/>
            </a:endParaRPr>
          </a:p>
          <a:p>
            <a:pPr algn="just" eaLnBrk="1" fontAlgn="auto" hangingPunct="1">
              <a:spcAft>
                <a:spcPts val="0"/>
              </a:spcAft>
              <a:buFont typeface="Arial" pitchFamily="34" charset="0"/>
              <a:buChar char="•"/>
              <a:defRPr/>
            </a:pPr>
            <a:r>
              <a:rPr lang="en-US" dirty="0" err="1" smtClean="0">
                <a:latin typeface="Arial" pitchFamily="34" charset="0"/>
                <a:cs typeface="Arial" pitchFamily="34" charset="0"/>
              </a:rPr>
              <a:t>Perusahan</a:t>
            </a:r>
            <a:r>
              <a:rPr lang="en-US" dirty="0" smtClean="0">
                <a:latin typeface="Arial" pitchFamily="34" charset="0"/>
                <a:cs typeface="Arial" pitchFamily="34" charset="0"/>
              </a:rPr>
              <a:t> Maya </a:t>
            </a:r>
            <a:r>
              <a:rPr lang="en-US" dirty="0" err="1" smtClean="0">
                <a:latin typeface="Arial" pitchFamily="34" charset="0"/>
                <a:cs typeface="Arial" pitchFamily="34" charset="0"/>
              </a:rPr>
              <a:t>mengandalkan</a:t>
            </a:r>
            <a:r>
              <a:rPr lang="en-US" dirty="0" smtClean="0">
                <a:latin typeface="Arial" pitchFamily="34" charset="0"/>
                <a:cs typeface="Arial" pitchFamily="34" charset="0"/>
              </a:rPr>
              <a:t> </a:t>
            </a:r>
            <a:r>
              <a:rPr lang="en-US" dirty="0" err="1" smtClean="0">
                <a:latin typeface="Arial" pitchFamily="34" charset="0"/>
                <a:cs typeface="Arial" pitchFamily="34" charset="0"/>
              </a:rPr>
              <a:t>berbagai</a:t>
            </a:r>
            <a:r>
              <a:rPr lang="en-US" dirty="0" smtClean="0">
                <a:latin typeface="Arial" pitchFamily="34" charset="0"/>
                <a:cs typeface="Arial" pitchFamily="34" charset="0"/>
              </a:rPr>
              <a:t> </a:t>
            </a:r>
            <a:r>
              <a:rPr lang="en-US" dirty="0" err="1" smtClean="0">
                <a:latin typeface="Arial" pitchFamily="34" charset="0"/>
                <a:cs typeface="Arial" pitchFamily="34" charset="0"/>
              </a:rPr>
              <a:t>hubungan</a:t>
            </a:r>
            <a:r>
              <a:rPr lang="en-US" dirty="0" smtClean="0">
                <a:latin typeface="Arial" pitchFamily="34" charset="0"/>
                <a:cs typeface="Arial" pitchFamily="34" charset="0"/>
              </a:rPr>
              <a:t> </a:t>
            </a:r>
            <a:r>
              <a:rPr lang="en-US" dirty="0" err="1" smtClean="0">
                <a:latin typeface="Arial" pitchFamily="34" charset="0"/>
                <a:cs typeface="Arial" pitchFamily="34" charset="0"/>
              </a:rPr>
              <a:t>pemasok</a:t>
            </a:r>
            <a:r>
              <a:rPr lang="en-US" dirty="0" smtClean="0">
                <a:latin typeface="Arial" pitchFamily="34" charset="0"/>
                <a:cs typeface="Arial" pitchFamily="34" charset="0"/>
              </a:rPr>
              <a:t> </a:t>
            </a:r>
            <a:r>
              <a:rPr lang="en-US" dirty="0" err="1" smtClean="0">
                <a:latin typeface="Arial" pitchFamily="34" charset="0"/>
                <a:cs typeface="Arial" pitchFamily="34" charset="0"/>
              </a:rPr>
              <a:t>untuk</a:t>
            </a:r>
            <a:r>
              <a:rPr lang="en-US" dirty="0" smtClean="0">
                <a:latin typeface="Arial" pitchFamily="34" charset="0"/>
                <a:cs typeface="Arial" pitchFamily="34" charset="0"/>
              </a:rPr>
              <a:t> </a:t>
            </a:r>
            <a:r>
              <a:rPr lang="en-US" dirty="0" err="1" smtClean="0">
                <a:latin typeface="Arial" pitchFamily="34" charset="0"/>
                <a:cs typeface="Arial" pitchFamily="34" charset="0"/>
              </a:rPr>
              <a:t>memberikan</a:t>
            </a:r>
            <a:r>
              <a:rPr lang="en-US" dirty="0" smtClean="0">
                <a:latin typeface="Arial" pitchFamily="34" charset="0"/>
                <a:cs typeface="Arial" pitchFamily="34" charset="0"/>
              </a:rPr>
              <a:t> </a:t>
            </a:r>
            <a:r>
              <a:rPr lang="en-US" dirty="0" err="1" smtClean="0">
                <a:latin typeface="Arial" pitchFamily="34" charset="0"/>
                <a:cs typeface="Arial" pitchFamily="34" charset="0"/>
              </a:rPr>
              <a:t>pelayanan</a:t>
            </a:r>
            <a:r>
              <a:rPr lang="en-US" dirty="0" smtClean="0">
                <a:latin typeface="Arial" pitchFamily="34" charset="0"/>
                <a:cs typeface="Arial" pitchFamily="34" charset="0"/>
              </a:rPr>
              <a:t> </a:t>
            </a:r>
            <a:r>
              <a:rPr lang="en-US" dirty="0" err="1" smtClean="0">
                <a:latin typeface="Arial" pitchFamily="34" charset="0"/>
                <a:cs typeface="Arial" pitchFamily="34" charset="0"/>
              </a:rPr>
              <a:t>pada</a:t>
            </a:r>
            <a:r>
              <a:rPr lang="en-US" dirty="0" smtClean="0">
                <a:latin typeface="Arial" pitchFamily="34" charset="0"/>
                <a:cs typeface="Arial" pitchFamily="34" charset="0"/>
              </a:rPr>
              <a:t> </a:t>
            </a:r>
            <a:r>
              <a:rPr lang="en-US" dirty="0" err="1" smtClean="0">
                <a:latin typeface="Arial" pitchFamily="34" charset="0"/>
                <a:cs typeface="Arial" pitchFamily="34" charset="0"/>
              </a:rPr>
              <a:t>saat</a:t>
            </a:r>
            <a:r>
              <a:rPr lang="en-US" dirty="0" smtClean="0">
                <a:latin typeface="Arial" pitchFamily="34" charset="0"/>
                <a:cs typeface="Arial" pitchFamily="34" charset="0"/>
              </a:rPr>
              <a:t> </a:t>
            </a:r>
            <a:r>
              <a:rPr lang="en-US" dirty="0" err="1" smtClean="0">
                <a:latin typeface="Arial" pitchFamily="34" charset="0"/>
                <a:cs typeface="Arial" pitchFamily="34" charset="0"/>
              </a:rPr>
              <a:t>diperlukan</a:t>
            </a:r>
            <a:r>
              <a:rPr lang="en-US" dirty="0" smtClean="0">
                <a:latin typeface="Arial" pitchFamily="34" charset="0"/>
                <a:cs typeface="Arial" pitchFamily="34" charset="0"/>
              </a:rPr>
              <a:t>. </a:t>
            </a:r>
            <a:endParaRPr lang="id-ID"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en-US" dirty="0" err="1" smtClean="0">
                <a:latin typeface="Arial" pitchFamily="34" charset="0"/>
                <a:cs typeface="Arial" pitchFamily="34" charset="0"/>
              </a:rPr>
              <a:t>Hubungan</a:t>
            </a:r>
            <a:r>
              <a:rPr lang="en-US" dirty="0" smtClean="0">
                <a:latin typeface="Arial" pitchFamily="34" charset="0"/>
                <a:cs typeface="Arial" pitchFamily="34" charset="0"/>
              </a:rPr>
              <a:t> yang </a:t>
            </a:r>
            <a:r>
              <a:rPr lang="en-US" dirty="0" err="1" smtClean="0">
                <a:latin typeface="Arial" pitchFamily="34" charset="0"/>
                <a:cs typeface="Arial" pitchFamily="34" charset="0"/>
              </a:rPr>
              <a:t>terbentuk</a:t>
            </a:r>
            <a:r>
              <a:rPr lang="en-US" dirty="0" smtClean="0">
                <a:latin typeface="Arial" pitchFamily="34" charset="0"/>
                <a:cs typeface="Arial" pitchFamily="34" charset="0"/>
              </a:rPr>
              <a:t> </a:t>
            </a:r>
            <a:r>
              <a:rPr lang="en-US" dirty="0" err="1" smtClean="0">
                <a:latin typeface="Arial" pitchFamily="34" charset="0"/>
                <a:cs typeface="Arial" pitchFamily="34" charset="0"/>
              </a:rPr>
              <a:t>dapat</a:t>
            </a:r>
            <a:r>
              <a:rPr lang="en-US" dirty="0" smtClean="0">
                <a:latin typeface="Arial" pitchFamily="34" charset="0"/>
                <a:cs typeface="Arial" pitchFamily="34" charset="0"/>
              </a:rPr>
              <a:t> </a:t>
            </a:r>
            <a:r>
              <a:rPr lang="en-US" dirty="0" err="1" smtClean="0">
                <a:latin typeface="Arial" pitchFamily="34" charset="0"/>
                <a:cs typeface="Arial" pitchFamily="34" charset="0"/>
              </a:rPr>
              <a:t>memberikan</a:t>
            </a:r>
            <a:r>
              <a:rPr lang="en-US" dirty="0" smtClean="0">
                <a:latin typeface="Arial" pitchFamily="34" charset="0"/>
                <a:cs typeface="Arial" pitchFamily="34" charset="0"/>
              </a:rPr>
              <a:t> </a:t>
            </a:r>
            <a:r>
              <a:rPr lang="en-US" dirty="0" err="1" smtClean="0">
                <a:latin typeface="Arial" pitchFamily="34" charset="0"/>
                <a:cs typeface="Arial" pitchFamily="34" charset="0"/>
              </a:rPr>
              <a:t>pelayanan</a:t>
            </a:r>
            <a:r>
              <a:rPr lang="en-US" dirty="0" smtClean="0">
                <a:latin typeface="Arial" pitchFamily="34" charset="0"/>
                <a:cs typeface="Arial" pitchFamily="34" charset="0"/>
              </a:rPr>
              <a:t> </a:t>
            </a:r>
            <a:r>
              <a:rPr lang="en-US" dirty="0" err="1" smtClean="0">
                <a:latin typeface="Arial" pitchFamily="34" charset="0"/>
                <a:cs typeface="Arial" pitchFamily="34" charset="0"/>
              </a:rPr>
              <a:t>jasa</a:t>
            </a:r>
            <a:r>
              <a:rPr lang="en-US" dirty="0" smtClean="0">
                <a:latin typeface="Arial" pitchFamily="34" charset="0"/>
                <a:cs typeface="Arial" pitchFamily="34" charset="0"/>
              </a:rPr>
              <a:t> </a:t>
            </a:r>
            <a:r>
              <a:rPr lang="en-US" dirty="0" err="1" smtClean="0">
                <a:latin typeface="Arial" pitchFamily="34" charset="0"/>
                <a:cs typeface="Arial" pitchFamily="34" charset="0"/>
              </a:rPr>
              <a:t>diantaranya</a:t>
            </a:r>
            <a:r>
              <a:rPr lang="en-US" dirty="0" smtClean="0">
                <a:latin typeface="Arial" pitchFamily="34" charset="0"/>
                <a:cs typeface="Arial" pitchFamily="34" charset="0"/>
              </a:rPr>
              <a:t> </a:t>
            </a:r>
            <a:r>
              <a:rPr lang="en-US" dirty="0" err="1" smtClean="0">
                <a:latin typeface="Arial" pitchFamily="34" charset="0"/>
                <a:cs typeface="Arial" pitchFamily="34" charset="0"/>
              </a:rPr>
              <a:t>meliputi</a:t>
            </a:r>
            <a:r>
              <a:rPr lang="en-US" dirty="0" smtClean="0">
                <a:latin typeface="Arial" pitchFamily="34" charset="0"/>
                <a:cs typeface="Arial" pitchFamily="34" charset="0"/>
              </a:rPr>
              <a:t> </a:t>
            </a:r>
            <a:r>
              <a:rPr lang="en-US" dirty="0" err="1" smtClean="0">
                <a:latin typeface="Arial" pitchFamily="34" charset="0"/>
                <a:cs typeface="Arial" pitchFamily="34" charset="0"/>
              </a:rPr>
              <a:t>pembayaran</a:t>
            </a:r>
            <a:r>
              <a:rPr lang="en-US" dirty="0" smtClean="0">
                <a:latin typeface="Arial" pitchFamily="34" charset="0"/>
                <a:cs typeface="Arial" pitchFamily="34" charset="0"/>
              </a:rPr>
              <a:t> </a:t>
            </a:r>
            <a:r>
              <a:rPr lang="en-US" dirty="0" err="1" smtClean="0">
                <a:latin typeface="Arial" pitchFamily="34" charset="0"/>
                <a:cs typeface="Arial" pitchFamily="34" charset="0"/>
              </a:rPr>
              <a:t>gaji</a:t>
            </a:r>
            <a:r>
              <a:rPr lang="en-US" dirty="0" smtClean="0">
                <a:latin typeface="Arial" pitchFamily="34" charset="0"/>
                <a:cs typeface="Arial" pitchFamily="34" charset="0"/>
              </a:rPr>
              <a:t>, </a:t>
            </a:r>
            <a:r>
              <a:rPr lang="en-US" dirty="0" err="1" smtClean="0">
                <a:latin typeface="Arial" pitchFamily="34" charset="0"/>
                <a:cs typeface="Arial" pitchFamily="34" charset="0"/>
              </a:rPr>
              <a:t>pengangkatan</a:t>
            </a:r>
            <a:r>
              <a:rPr lang="en-US" dirty="0" smtClean="0">
                <a:latin typeface="Arial" pitchFamily="34" charset="0"/>
                <a:cs typeface="Arial" pitchFamily="34" charset="0"/>
              </a:rPr>
              <a:t> </a:t>
            </a:r>
            <a:r>
              <a:rPr lang="en-US" dirty="0" err="1" smtClean="0">
                <a:latin typeface="Arial" pitchFamily="34" charset="0"/>
                <a:cs typeface="Arial" pitchFamily="34" charset="0"/>
              </a:rPr>
              <a:t>karyawan</a:t>
            </a:r>
            <a:r>
              <a:rPr lang="en-US" dirty="0" smtClean="0">
                <a:latin typeface="Arial" pitchFamily="34" charset="0"/>
                <a:cs typeface="Arial" pitchFamily="34" charset="0"/>
              </a:rPr>
              <a:t>, </a:t>
            </a:r>
            <a:r>
              <a:rPr lang="en-US" dirty="0" err="1" smtClean="0">
                <a:latin typeface="Arial" pitchFamily="34" charset="0"/>
                <a:cs typeface="Arial" pitchFamily="34" charset="0"/>
              </a:rPr>
              <a:t>disain</a:t>
            </a:r>
            <a:r>
              <a:rPr lang="en-US" dirty="0" smtClean="0">
                <a:latin typeface="Arial" pitchFamily="34" charset="0"/>
                <a:cs typeface="Arial" pitchFamily="34" charset="0"/>
              </a:rPr>
              <a:t> </a:t>
            </a:r>
            <a:r>
              <a:rPr lang="en-US" dirty="0" err="1" smtClean="0">
                <a:latin typeface="Arial" pitchFamily="34" charset="0"/>
                <a:cs typeface="Arial" pitchFamily="34" charset="0"/>
              </a:rPr>
              <a:t>produk</a:t>
            </a:r>
            <a:r>
              <a:rPr lang="en-US" dirty="0" smtClean="0">
                <a:latin typeface="Arial" pitchFamily="34" charset="0"/>
                <a:cs typeface="Arial" pitchFamily="34" charset="0"/>
              </a:rPr>
              <a:t> </a:t>
            </a:r>
            <a:r>
              <a:rPr lang="en-US" dirty="0" err="1" smtClean="0">
                <a:latin typeface="Arial" pitchFamily="34" charset="0"/>
                <a:cs typeface="Arial" pitchFamily="34" charset="0"/>
              </a:rPr>
              <a:t>atau</a:t>
            </a:r>
            <a:r>
              <a:rPr lang="en-US" dirty="0" smtClean="0">
                <a:latin typeface="Arial" pitchFamily="34" charset="0"/>
                <a:cs typeface="Arial" pitchFamily="34" charset="0"/>
              </a:rPr>
              <a:t> </a:t>
            </a:r>
            <a:r>
              <a:rPr lang="en-US" dirty="0" err="1" smtClean="0">
                <a:latin typeface="Arial" pitchFamily="34" charset="0"/>
                <a:cs typeface="Arial" pitchFamily="34" charset="0"/>
              </a:rPr>
              <a:t>distribusinya</a:t>
            </a:r>
            <a:r>
              <a:rPr lang="en-US" dirty="0" smtClean="0">
                <a:latin typeface="Arial" pitchFamily="34" charset="0"/>
                <a:cs typeface="Arial" pitchFamily="34" charset="0"/>
              </a:rPr>
              <a:t>. </a:t>
            </a:r>
            <a:endParaRPr lang="id-ID"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en-US" dirty="0" err="1" smtClean="0">
                <a:latin typeface="Arial" pitchFamily="34" charset="0"/>
                <a:cs typeface="Arial" pitchFamily="34" charset="0"/>
              </a:rPr>
              <a:t>Hubungan</a:t>
            </a:r>
            <a:r>
              <a:rPr lang="en-US" dirty="0" smtClean="0">
                <a:latin typeface="Arial" pitchFamily="34" charset="0"/>
                <a:cs typeface="Arial" pitchFamily="34" charset="0"/>
              </a:rPr>
              <a:t> </a:t>
            </a:r>
            <a:r>
              <a:rPr lang="en-US" dirty="0" err="1" smtClean="0">
                <a:latin typeface="Arial" pitchFamily="34" charset="0"/>
                <a:cs typeface="Arial" pitchFamily="34" charset="0"/>
              </a:rPr>
              <a:t>bisa</a:t>
            </a:r>
            <a:r>
              <a:rPr lang="en-US" dirty="0" smtClean="0">
                <a:latin typeface="Arial" pitchFamily="34" charset="0"/>
                <a:cs typeface="Arial" pitchFamily="34" charset="0"/>
              </a:rPr>
              <a:t> </a:t>
            </a:r>
            <a:r>
              <a:rPr lang="en-US" dirty="0" err="1" smtClean="0">
                <a:latin typeface="Arial" pitchFamily="34" charset="0"/>
                <a:cs typeface="Arial" pitchFamily="34" charset="0"/>
              </a:rPr>
              <a:t>bersifat</a:t>
            </a:r>
            <a:r>
              <a:rPr lang="en-US" dirty="0" smtClean="0">
                <a:latin typeface="Arial" pitchFamily="34" charset="0"/>
                <a:cs typeface="Arial" pitchFamily="34" charset="0"/>
              </a:rPr>
              <a:t> </a:t>
            </a:r>
            <a:r>
              <a:rPr lang="en-US" dirty="0" err="1" smtClean="0">
                <a:latin typeface="Arial" pitchFamily="34" charset="0"/>
                <a:cs typeface="Arial" pitchFamily="34" charset="0"/>
              </a:rPr>
              <a:t>jangka</a:t>
            </a:r>
            <a:r>
              <a:rPr lang="en-US" dirty="0" smtClean="0">
                <a:latin typeface="Arial" pitchFamily="34" charset="0"/>
                <a:cs typeface="Arial" pitchFamily="34" charset="0"/>
              </a:rPr>
              <a:t> </a:t>
            </a:r>
            <a:r>
              <a:rPr lang="en-US" dirty="0" err="1" smtClean="0">
                <a:latin typeface="Arial" pitchFamily="34" charset="0"/>
                <a:cs typeface="Arial" pitchFamily="34" charset="0"/>
              </a:rPr>
              <a:t>pendek</a:t>
            </a:r>
            <a:r>
              <a:rPr lang="en-US" dirty="0" smtClean="0">
                <a:latin typeface="Arial" pitchFamily="34" charset="0"/>
                <a:cs typeface="Arial" pitchFamily="34" charset="0"/>
              </a:rPr>
              <a:t> </a:t>
            </a:r>
            <a:r>
              <a:rPr lang="en-US" dirty="0" err="1" smtClean="0">
                <a:latin typeface="Arial" pitchFamily="34" charset="0"/>
                <a:cs typeface="Arial" pitchFamily="34" charset="0"/>
              </a:rPr>
              <a:t>maupun</a:t>
            </a:r>
            <a:r>
              <a:rPr lang="en-US" dirty="0" smtClean="0">
                <a:latin typeface="Arial" pitchFamily="34" charset="0"/>
                <a:cs typeface="Arial" pitchFamily="34" charset="0"/>
              </a:rPr>
              <a:t> </a:t>
            </a:r>
            <a:r>
              <a:rPr lang="en-US" dirty="0" err="1" smtClean="0">
                <a:latin typeface="Arial" pitchFamily="34" charset="0"/>
                <a:cs typeface="Arial" pitchFamily="34" charset="0"/>
              </a:rPr>
              <a:t>jangka</a:t>
            </a:r>
            <a:r>
              <a:rPr lang="en-US" dirty="0" smtClean="0">
                <a:latin typeface="Arial" pitchFamily="34" charset="0"/>
                <a:cs typeface="Arial" pitchFamily="34" charset="0"/>
              </a:rPr>
              <a:t> </a:t>
            </a:r>
            <a:r>
              <a:rPr lang="en-US" dirty="0" err="1" smtClean="0">
                <a:latin typeface="Arial" pitchFamily="34" charset="0"/>
                <a:cs typeface="Arial" pitchFamily="34" charset="0"/>
              </a:rPr>
              <a:t>panjang</a:t>
            </a:r>
            <a:r>
              <a:rPr lang="en-US" dirty="0" smtClean="0">
                <a:latin typeface="Arial" pitchFamily="34" charset="0"/>
                <a:cs typeface="Arial" pitchFamily="34" charset="0"/>
              </a:rPr>
              <a:t>, </a:t>
            </a:r>
            <a:r>
              <a:rPr lang="en-US" dirty="0" err="1" smtClean="0">
                <a:latin typeface="Arial" pitchFamily="34" charset="0"/>
                <a:cs typeface="Arial" pitchFamily="34" charset="0"/>
              </a:rPr>
              <a:t>mitra</a:t>
            </a:r>
            <a:r>
              <a:rPr lang="en-US" dirty="0" smtClean="0">
                <a:latin typeface="Arial" pitchFamily="34" charset="0"/>
                <a:cs typeface="Arial" pitchFamily="34" charset="0"/>
              </a:rPr>
              <a:t> </a:t>
            </a:r>
            <a:r>
              <a:rPr lang="en-US" dirty="0" err="1" smtClean="0">
                <a:latin typeface="Arial" pitchFamily="34" charset="0"/>
                <a:cs typeface="Arial" pitchFamily="34" charset="0"/>
              </a:rPr>
              <a:t>sejati</a:t>
            </a:r>
            <a:r>
              <a:rPr lang="en-US" dirty="0" smtClean="0">
                <a:latin typeface="Arial" pitchFamily="34" charset="0"/>
                <a:cs typeface="Arial" pitchFamily="34" charset="0"/>
              </a:rPr>
              <a:t> </a:t>
            </a:r>
            <a:r>
              <a:rPr lang="en-US" dirty="0" err="1" smtClean="0">
                <a:latin typeface="Arial" pitchFamily="34" charset="0"/>
                <a:cs typeface="Arial" pitchFamily="34" charset="0"/>
              </a:rPr>
              <a:t>atau</a:t>
            </a:r>
            <a:r>
              <a:rPr lang="en-US" dirty="0" smtClean="0">
                <a:latin typeface="Arial" pitchFamily="34" charset="0"/>
                <a:cs typeface="Arial" pitchFamily="34" charset="0"/>
              </a:rPr>
              <a:t> </a:t>
            </a:r>
            <a:r>
              <a:rPr lang="en-US" dirty="0" err="1" smtClean="0">
                <a:latin typeface="Arial" pitchFamily="34" charset="0"/>
                <a:cs typeface="Arial" pitchFamily="34" charset="0"/>
              </a:rPr>
              <a:t>kolaborasi</a:t>
            </a:r>
            <a:r>
              <a:rPr lang="en-US" dirty="0" smtClean="0">
                <a:latin typeface="Arial" pitchFamily="34" charset="0"/>
                <a:cs typeface="Arial" pitchFamily="34" charset="0"/>
              </a:rPr>
              <a:t>, </a:t>
            </a:r>
            <a:r>
              <a:rPr lang="en-US" dirty="0" err="1" smtClean="0">
                <a:latin typeface="Arial" pitchFamily="34" charset="0"/>
                <a:cs typeface="Arial" pitchFamily="34" charset="0"/>
              </a:rPr>
              <a:t>pemasok</a:t>
            </a:r>
            <a:r>
              <a:rPr lang="en-US" dirty="0" smtClean="0">
                <a:latin typeface="Arial" pitchFamily="34" charset="0"/>
                <a:cs typeface="Arial" pitchFamily="34" charset="0"/>
              </a:rPr>
              <a:t> </a:t>
            </a:r>
            <a:r>
              <a:rPr lang="en-US" dirty="0" err="1" smtClean="0">
                <a:latin typeface="Arial" pitchFamily="34" charset="0"/>
                <a:cs typeface="Arial" pitchFamily="34" charset="0"/>
              </a:rPr>
              <a:t>atau</a:t>
            </a:r>
            <a:r>
              <a:rPr lang="en-US" dirty="0" smtClean="0">
                <a:latin typeface="Arial" pitchFamily="34" charset="0"/>
                <a:cs typeface="Arial" pitchFamily="34" charset="0"/>
              </a:rPr>
              <a:t> </a:t>
            </a:r>
            <a:r>
              <a:rPr lang="en-US" dirty="0" err="1" smtClean="0">
                <a:latin typeface="Arial" pitchFamily="34" charset="0"/>
                <a:cs typeface="Arial" pitchFamily="34" charset="0"/>
              </a:rPr>
              <a:t>subkontraktor</a:t>
            </a:r>
            <a:r>
              <a:rPr lang="en-US" dirty="0" smtClean="0">
                <a:latin typeface="Arial" pitchFamily="34" charset="0"/>
                <a:cs typeface="Arial" pitchFamily="34" charset="0"/>
              </a:rPr>
              <a:t>. </a:t>
            </a:r>
            <a:r>
              <a:rPr lang="en-US" dirty="0" err="1" smtClean="0">
                <a:latin typeface="Arial" pitchFamily="34" charset="0"/>
                <a:cs typeface="Arial" pitchFamily="34" charset="0"/>
              </a:rPr>
              <a:t>Keuntungan</a:t>
            </a:r>
            <a:r>
              <a:rPr lang="en-US" dirty="0" smtClean="0">
                <a:latin typeface="Arial" pitchFamily="34" charset="0"/>
                <a:cs typeface="Arial" pitchFamily="34" charset="0"/>
              </a:rPr>
              <a:t> yang </a:t>
            </a:r>
            <a:r>
              <a:rPr lang="en-US" dirty="0" err="1" smtClean="0">
                <a:latin typeface="Arial" pitchFamily="34" charset="0"/>
                <a:cs typeface="Arial" pitchFamily="34" charset="0"/>
              </a:rPr>
              <a:t>bisa</a:t>
            </a:r>
            <a:r>
              <a:rPr lang="en-US" dirty="0" smtClean="0">
                <a:latin typeface="Arial" pitchFamily="34" charset="0"/>
                <a:cs typeface="Arial" pitchFamily="34" charset="0"/>
              </a:rPr>
              <a:t> </a:t>
            </a:r>
            <a:r>
              <a:rPr lang="en-US" dirty="0" err="1" smtClean="0">
                <a:latin typeface="Arial" pitchFamily="34" charset="0"/>
                <a:cs typeface="Arial" pitchFamily="34" charset="0"/>
              </a:rPr>
              <a:t>diperoleh</a:t>
            </a:r>
            <a:r>
              <a:rPr lang="en-US" dirty="0" smtClean="0">
                <a:latin typeface="Arial" pitchFamily="34" charset="0"/>
                <a:cs typeface="Arial" pitchFamily="34" charset="0"/>
              </a:rPr>
              <a:t> </a:t>
            </a:r>
            <a:r>
              <a:rPr lang="en-US" dirty="0" err="1" smtClean="0">
                <a:latin typeface="Arial" pitchFamily="34" charset="0"/>
                <a:cs typeface="Arial" pitchFamily="34" charset="0"/>
              </a:rPr>
              <a:t>diantaranya</a:t>
            </a:r>
            <a:r>
              <a:rPr lang="en-US" dirty="0" smtClean="0">
                <a:latin typeface="Arial" pitchFamily="34" charset="0"/>
                <a:cs typeface="Arial" pitchFamily="34" charset="0"/>
              </a:rPr>
              <a:t> </a:t>
            </a:r>
            <a:r>
              <a:rPr lang="en-US" dirty="0" err="1" smtClean="0">
                <a:latin typeface="Arial" pitchFamily="34" charset="0"/>
                <a:cs typeface="Arial" pitchFamily="34" charset="0"/>
              </a:rPr>
              <a:t>adalah</a:t>
            </a:r>
            <a:r>
              <a:rPr lang="en-US" dirty="0" smtClean="0">
                <a:latin typeface="Arial" pitchFamily="34" charset="0"/>
                <a:cs typeface="Arial" pitchFamily="34" charset="0"/>
              </a:rPr>
              <a:t>: </a:t>
            </a:r>
            <a:r>
              <a:rPr lang="en-US" dirty="0" err="1" smtClean="0">
                <a:latin typeface="Arial" pitchFamily="34" charset="0"/>
                <a:cs typeface="Arial" pitchFamily="34" charset="0"/>
              </a:rPr>
              <a:t>keahlian</a:t>
            </a:r>
            <a:r>
              <a:rPr lang="en-US" dirty="0" smtClean="0">
                <a:latin typeface="Arial" pitchFamily="34" charset="0"/>
                <a:cs typeface="Arial" pitchFamily="34" charset="0"/>
              </a:rPr>
              <a:t> </a:t>
            </a:r>
            <a:r>
              <a:rPr lang="en-US" dirty="0" err="1" smtClean="0">
                <a:latin typeface="Arial" pitchFamily="34" charset="0"/>
                <a:cs typeface="Arial" pitchFamily="34" charset="0"/>
              </a:rPr>
              <a:t>manajemen</a:t>
            </a:r>
            <a:r>
              <a:rPr lang="en-US" dirty="0" smtClean="0">
                <a:latin typeface="Arial" pitchFamily="34" charset="0"/>
                <a:cs typeface="Arial" pitchFamily="34" charset="0"/>
              </a:rPr>
              <a:t> yang </a:t>
            </a:r>
            <a:r>
              <a:rPr lang="en-US" dirty="0" err="1" smtClean="0">
                <a:latin typeface="Arial" pitchFamily="34" charset="0"/>
                <a:cs typeface="Arial" pitchFamily="34" charset="0"/>
              </a:rPr>
              <a:t>terspesialisasi</a:t>
            </a:r>
            <a:r>
              <a:rPr lang="en-US" dirty="0" smtClean="0">
                <a:latin typeface="Arial" pitchFamily="34" charset="0"/>
                <a:cs typeface="Arial" pitchFamily="34" charset="0"/>
              </a:rPr>
              <a:t>, </a:t>
            </a:r>
            <a:r>
              <a:rPr lang="en-US" dirty="0" err="1" smtClean="0">
                <a:latin typeface="Arial" pitchFamily="34" charset="0"/>
                <a:cs typeface="Arial" pitchFamily="34" charset="0"/>
              </a:rPr>
              <a:t>investasi</a:t>
            </a:r>
            <a:r>
              <a:rPr lang="en-US" dirty="0" smtClean="0">
                <a:latin typeface="Arial" pitchFamily="34" charset="0"/>
                <a:cs typeface="Arial" pitchFamily="34" charset="0"/>
              </a:rPr>
              <a:t> modal yang </a:t>
            </a:r>
            <a:r>
              <a:rPr lang="en-US" dirty="0" err="1" smtClean="0">
                <a:latin typeface="Arial" pitchFamily="34" charset="0"/>
                <a:cs typeface="Arial" pitchFamily="34" charset="0"/>
              </a:rPr>
              <a:t>rendah</a:t>
            </a:r>
            <a:r>
              <a:rPr lang="en-US" dirty="0" smtClean="0">
                <a:latin typeface="Arial" pitchFamily="34" charset="0"/>
                <a:cs typeface="Arial" pitchFamily="34" charset="0"/>
              </a:rPr>
              <a:t>, </a:t>
            </a:r>
            <a:r>
              <a:rPr lang="en-US" dirty="0" err="1" smtClean="0">
                <a:latin typeface="Arial" pitchFamily="34" charset="0"/>
                <a:cs typeface="Arial" pitchFamily="34" charset="0"/>
              </a:rPr>
              <a:t>fleksibilitas</a:t>
            </a:r>
            <a:r>
              <a:rPr lang="en-US" dirty="0" smtClean="0">
                <a:latin typeface="Arial" pitchFamily="34" charset="0"/>
                <a:cs typeface="Arial" pitchFamily="34" charset="0"/>
              </a:rPr>
              <a:t> </a:t>
            </a:r>
            <a:r>
              <a:rPr lang="en-US" dirty="0" err="1" smtClean="0">
                <a:latin typeface="Arial" pitchFamily="34" charset="0"/>
                <a:cs typeface="Arial" pitchFamily="34" charset="0"/>
              </a:rPr>
              <a:t>dan</a:t>
            </a:r>
            <a:r>
              <a:rPr lang="en-US" dirty="0" smtClean="0">
                <a:latin typeface="Arial" pitchFamily="34" charset="0"/>
                <a:cs typeface="Arial" pitchFamily="34" charset="0"/>
              </a:rPr>
              <a:t> </a:t>
            </a:r>
            <a:r>
              <a:rPr lang="en-US" dirty="0" err="1" smtClean="0">
                <a:latin typeface="Arial" pitchFamily="34" charset="0"/>
                <a:cs typeface="Arial" pitchFamily="34" charset="0"/>
              </a:rPr>
              <a:t>kecepatan</a:t>
            </a:r>
            <a:r>
              <a:rPr lang="en-US" dirty="0" smtClean="0">
                <a:latin typeface="Arial" pitchFamily="34" charset="0"/>
                <a:cs typeface="Arial" pitchFamily="34" charset="0"/>
              </a:rPr>
              <a:t>. </a:t>
            </a:r>
            <a:r>
              <a:rPr lang="en-US" dirty="0" err="1" smtClean="0">
                <a:latin typeface="Arial" pitchFamily="34" charset="0"/>
                <a:cs typeface="Arial" pitchFamily="34" charset="0"/>
              </a:rPr>
              <a:t>Hasil</a:t>
            </a:r>
            <a:r>
              <a:rPr lang="en-US" dirty="0" smtClean="0">
                <a:latin typeface="Arial" pitchFamily="34" charset="0"/>
                <a:cs typeface="Arial" pitchFamily="34" charset="0"/>
              </a:rPr>
              <a:t> yang </a:t>
            </a:r>
            <a:r>
              <a:rPr lang="en-US" dirty="0" err="1" smtClean="0">
                <a:latin typeface="Arial" pitchFamily="34" charset="0"/>
                <a:cs typeface="Arial" pitchFamily="34" charset="0"/>
              </a:rPr>
              <a:t>diharapkan</a:t>
            </a:r>
            <a:r>
              <a:rPr lang="en-US" dirty="0" smtClean="0">
                <a:latin typeface="Arial" pitchFamily="34" charset="0"/>
                <a:cs typeface="Arial" pitchFamily="34" charset="0"/>
              </a:rPr>
              <a:t> </a:t>
            </a:r>
            <a:r>
              <a:rPr lang="en-US" dirty="0" err="1" smtClean="0">
                <a:latin typeface="Arial" pitchFamily="34" charset="0"/>
                <a:cs typeface="Arial" pitchFamily="34" charset="0"/>
              </a:rPr>
              <a:t>adalah</a:t>
            </a:r>
            <a:r>
              <a:rPr lang="en-US" dirty="0" smtClean="0">
                <a:latin typeface="Arial" pitchFamily="34" charset="0"/>
                <a:cs typeface="Arial" pitchFamily="34" charset="0"/>
              </a:rPr>
              <a:t> </a:t>
            </a:r>
            <a:r>
              <a:rPr lang="en-US" dirty="0" err="1" smtClean="0">
                <a:latin typeface="Arial" pitchFamily="34" charset="0"/>
                <a:cs typeface="Arial" pitchFamily="34" charset="0"/>
              </a:rPr>
              <a:t>efisiensi</a:t>
            </a:r>
            <a:r>
              <a:rPr lang="en-US" dirty="0" smtClean="0">
                <a:latin typeface="Arial" pitchFamily="34" charset="0"/>
                <a:cs typeface="Arial" pitchFamily="34" charset="0"/>
              </a:rPr>
              <a:t>. </a:t>
            </a:r>
          </a:p>
        </p:txBody>
      </p:sp>
      <p:sp>
        <p:nvSpPr>
          <p:cNvPr id="4" name="Slide Number Placeholder 3"/>
          <p:cNvSpPr>
            <a:spLocks noGrp="1"/>
          </p:cNvSpPr>
          <p:nvPr>
            <p:ph type="sldNum" sz="quarter" idx="12"/>
          </p:nvPr>
        </p:nvSpPr>
        <p:spPr/>
        <p:txBody>
          <a:bodyPr/>
          <a:lstStyle/>
          <a:p>
            <a:pPr>
              <a:defRPr/>
            </a:pPr>
            <a:fld id="{2F7E55A3-04B2-4763-BE46-096BFB2E0382}" type="slidenum">
              <a:rPr lang="en-US" smtClean="0"/>
              <a:pPr>
                <a:defRPr/>
              </a:pPr>
              <a:t>224</a:t>
            </a:fld>
            <a:endParaRPr lang="en-US"/>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itle 1"/>
          <p:cNvSpPr>
            <a:spLocks noGrp="1"/>
          </p:cNvSpPr>
          <p:nvPr>
            <p:ph type="title"/>
          </p:nvPr>
        </p:nvSpPr>
        <p:spPr>
          <a:xfrm>
            <a:off x="457200" y="79375"/>
            <a:ext cx="8229600" cy="563563"/>
          </a:xfrm>
        </p:spPr>
        <p:txBody>
          <a:bodyPr/>
          <a:lstStyle/>
          <a:p>
            <a:pPr eaLnBrk="1" hangingPunct="1"/>
            <a:r>
              <a:rPr lang="en-US" sz="2000" b="1" smtClean="0">
                <a:solidFill>
                  <a:srgbClr val="FF0000"/>
                </a:solidFill>
                <a:latin typeface="Arial" charset="0"/>
                <a:cs typeface="Arial" charset="0"/>
              </a:rPr>
              <a:t>E. MENGELOLA RANTAI PASOKAN </a:t>
            </a:r>
            <a:endParaRPr lang="en-US" sz="2000" smtClean="0">
              <a:solidFill>
                <a:srgbClr val="FF0000"/>
              </a:solidFill>
              <a:latin typeface="Arial" charset="0"/>
              <a:cs typeface="Arial" charset="0"/>
            </a:endParaRPr>
          </a:p>
        </p:txBody>
      </p:sp>
      <p:sp>
        <p:nvSpPr>
          <p:cNvPr id="3" name="Content Placeholder 2"/>
          <p:cNvSpPr>
            <a:spLocks noGrp="1"/>
          </p:cNvSpPr>
          <p:nvPr>
            <p:ph idx="1"/>
          </p:nvPr>
        </p:nvSpPr>
        <p:spPr>
          <a:xfrm>
            <a:off x="457200" y="609600"/>
            <a:ext cx="8229600" cy="6096000"/>
          </a:xfrm>
        </p:spPr>
        <p:txBody>
          <a:bodyPr rtlCol="0">
            <a:noAutofit/>
          </a:bodyPr>
          <a:lstStyle/>
          <a:p>
            <a:pPr marL="0" indent="0" algn="just" eaLnBrk="1" fontAlgn="auto" hangingPunct="1">
              <a:spcAft>
                <a:spcPts val="0"/>
              </a:spcAft>
              <a:buFont typeface="Arial" charset="0"/>
              <a:buNone/>
              <a:defRPr/>
            </a:pPr>
            <a:r>
              <a:rPr lang="id-ID" sz="2000" dirty="0">
                <a:latin typeface="Arial" pitchFamily="34" charset="0"/>
                <a:cs typeface="Arial" pitchFamily="34" charset="0"/>
              </a:rPr>
              <a:t>P</a:t>
            </a:r>
            <a:r>
              <a:rPr lang="en-US" sz="2000" dirty="0" err="1" smtClean="0">
                <a:latin typeface="Arial" pitchFamily="34" charset="0"/>
                <a:cs typeface="Arial" pitchFamily="34" charset="0"/>
              </a:rPr>
              <a:t>ada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integrasi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rantai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pasokan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efisiensi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menjadi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suatu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substansi</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memungkinkan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Siklus</a:t>
            </a:r>
            <a:r>
              <a:rPr lang="en-US" sz="2000" dirty="0" smtClean="0">
                <a:latin typeface="Arial" pitchFamily="34" charset="0"/>
                <a:cs typeface="Arial" pitchFamily="34" charset="0"/>
              </a:rPr>
              <a:t> material yang </a:t>
            </a:r>
            <a:r>
              <a:rPr lang="en-US" sz="2000" dirty="0" err="1" smtClean="0">
                <a:latin typeface="Arial" pitchFamily="34" charset="0"/>
                <a:cs typeface="Arial" pitchFamily="34" charset="0"/>
              </a:rPr>
              <a:t>berasal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dari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pemasok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produksi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pergudangan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distribusi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konsumen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merupakan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penempatan</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berbeda-beda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seringkali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berhubungan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dengan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organisasi</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independen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Oleh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karena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itu</a:t>
            </a:r>
            <a:r>
              <a:rPr lang="en-US" sz="2000" dirty="0" smtClean="0">
                <a:latin typeface="Arial" pitchFamily="34" charset="0"/>
                <a:cs typeface="Arial" pitchFamily="34" charset="0"/>
              </a:rPr>
              <a:t> </a:t>
            </a:r>
            <a:r>
              <a:rPr lang="id-ID" sz="2000" dirty="0" smtClean="0">
                <a:latin typeface="Arial" pitchFamily="34" charset="0"/>
                <a:cs typeface="Arial" pitchFamily="34" charset="0"/>
              </a:rPr>
              <a:t>harus </a:t>
            </a:r>
            <a:r>
              <a:rPr lang="en-US" sz="2000" dirty="0" err="1" smtClean="0">
                <a:latin typeface="Arial" pitchFamily="34" charset="0"/>
                <a:cs typeface="Arial" pitchFamily="34" charset="0"/>
              </a:rPr>
              <a:t>memperhatikan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tiga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hal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yaitu</a:t>
            </a:r>
            <a:r>
              <a:rPr lang="en-US" sz="2000" dirty="0" smtClean="0">
                <a:latin typeface="Arial" pitchFamily="34" charset="0"/>
                <a:cs typeface="Arial" pitchFamily="34" charset="0"/>
              </a:rPr>
              <a:t>: </a:t>
            </a:r>
            <a:endParaRPr lang="id-ID" sz="2000" dirty="0" smtClean="0">
              <a:latin typeface="Arial" pitchFamily="34" charset="0"/>
              <a:cs typeface="Arial" pitchFamily="34" charset="0"/>
            </a:endParaRPr>
          </a:p>
          <a:p>
            <a:pPr marL="0" indent="0" algn="just" eaLnBrk="1" fontAlgn="auto" hangingPunct="1">
              <a:spcAft>
                <a:spcPts val="0"/>
              </a:spcAft>
              <a:buFont typeface="Arial" charset="0"/>
              <a:buNone/>
              <a:defRPr/>
            </a:pPr>
            <a:endParaRPr lang="en-US" sz="2000" dirty="0" smtClean="0">
              <a:latin typeface="Arial" pitchFamily="34" charset="0"/>
              <a:cs typeface="Arial" pitchFamily="34" charset="0"/>
            </a:endParaRPr>
          </a:p>
          <a:p>
            <a:pPr marL="1022350" algn="just" eaLnBrk="1" fontAlgn="auto" hangingPunct="1">
              <a:spcAft>
                <a:spcPts val="0"/>
              </a:spcAft>
              <a:buFont typeface="Arial" pitchFamily="34" charset="0"/>
              <a:buNone/>
              <a:defRPr/>
            </a:pPr>
            <a:r>
              <a:rPr lang="en-US" sz="2000" b="1" dirty="0" smtClean="0">
                <a:solidFill>
                  <a:srgbClr val="00B050"/>
                </a:solidFill>
                <a:latin typeface="Arial" pitchFamily="34" charset="0"/>
                <a:cs typeface="Arial" pitchFamily="34" charset="0"/>
              </a:rPr>
              <a:t>1.</a:t>
            </a:r>
            <a:r>
              <a:rPr lang="en-US" sz="2000" dirty="0" smtClean="0">
                <a:solidFill>
                  <a:srgbClr val="00B050"/>
                </a:solidFill>
                <a:latin typeface="Arial" pitchFamily="34" charset="0"/>
                <a:cs typeface="Arial" pitchFamily="34" charset="0"/>
              </a:rPr>
              <a:t> </a:t>
            </a:r>
            <a:r>
              <a:rPr lang="en-US" sz="2000" b="1" dirty="0" smtClean="0">
                <a:solidFill>
                  <a:srgbClr val="00B050"/>
                </a:solidFill>
                <a:latin typeface="Arial" pitchFamily="34" charset="0"/>
                <a:cs typeface="Arial" pitchFamily="34" charset="0"/>
              </a:rPr>
              <a:t>Mutual </a:t>
            </a:r>
            <a:r>
              <a:rPr lang="en-US" sz="2000" b="1" dirty="0" err="1" smtClean="0">
                <a:solidFill>
                  <a:srgbClr val="00B050"/>
                </a:solidFill>
                <a:latin typeface="Arial" pitchFamily="34" charset="0"/>
                <a:cs typeface="Arial" pitchFamily="34" charset="0"/>
              </a:rPr>
              <a:t>Aggrement</a:t>
            </a:r>
            <a:r>
              <a:rPr lang="en-US" sz="2000" b="1" dirty="0" smtClean="0">
                <a:solidFill>
                  <a:srgbClr val="00B050"/>
                </a:solidFill>
                <a:latin typeface="Arial" pitchFamily="34" charset="0"/>
                <a:cs typeface="Arial" pitchFamily="34" charset="0"/>
              </a:rPr>
              <a:t> on Goal</a:t>
            </a:r>
            <a:endParaRPr lang="en-US" sz="2000" dirty="0" smtClean="0">
              <a:solidFill>
                <a:srgbClr val="00B050"/>
              </a:solidFill>
              <a:latin typeface="Arial" pitchFamily="34" charset="0"/>
              <a:cs typeface="Arial" pitchFamily="34" charset="0"/>
            </a:endParaRPr>
          </a:p>
          <a:p>
            <a:pPr marL="1022350" algn="just" eaLnBrk="1" fontAlgn="auto" hangingPunct="1">
              <a:spcAft>
                <a:spcPts val="0"/>
              </a:spcAft>
              <a:buFont typeface="Arial" pitchFamily="34" charset="0"/>
              <a:buNone/>
              <a:defRPr/>
            </a:pPr>
            <a:r>
              <a:rPr lang="en-US" sz="2000" b="1" dirty="0" smtClean="0">
                <a:solidFill>
                  <a:srgbClr val="00B050"/>
                </a:solidFill>
                <a:latin typeface="Arial" pitchFamily="34" charset="0"/>
                <a:cs typeface="Arial" pitchFamily="34" charset="0"/>
              </a:rPr>
              <a:t>2. Trust</a:t>
            </a:r>
          </a:p>
          <a:p>
            <a:pPr marL="1022350" algn="just" eaLnBrk="1" fontAlgn="auto" hangingPunct="1">
              <a:spcAft>
                <a:spcPts val="0"/>
              </a:spcAft>
              <a:buFont typeface="Arial" pitchFamily="34" charset="0"/>
              <a:buNone/>
              <a:defRPr/>
            </a:pPr>
            <a:r>
              <a:rPr lang="en-US" sz="2000" b="1" dirty="0" smtClean="0">
                <a:solidFill>
                  <a:srgbClr val="00B050"/>
                </a:solidFill>
                <a:latin typeface="Arial" pitchFamily="34" charset="0"/>
                <a:cs typeface="Arial" pitchFamily="34" charset="0"/>
              </a:rPr>
              <a:t>3. Compatible Organizational Cultures</a:t>
            </a:r>
            <a:endParaRPr lang="id-ID" sz="2000" b="1" dirty="0" smtClean="0">
              <a:solidFill>
                <a:srgbClr val="00B050"/>
              </a:solidFill>
              <a:latin typeface="Arial" pitchFamily="34" charset="0"/>
              <a:cs typeface="Arial" pitchFamily="34" charset="0"/>
            </a:endParaRPr>
          </a:p>
          <a:p>
            <a:pPr marL="1022350" algn="just" eaLnBrk="1" fontAlgn="auto" hangingPunct="1">
              <a:spcAft>
                <a:spcPts val="0"/>
              </a:spcAft>
              <a:buFont typeface="Arial" pitchFamily="34" charset="0"/>
              <a:buNone/>
              <a:defRPr/>
            </a:pPr>
            <a:endParaRPr lang="en-US" sz="2000" dirty="0" smtClean="0"/>
          </a:p>
          <a:p>
            <a:pPr marL="0" indent="0" algn="just" eaLnBrk="1" fontAlgn="auto" hangingPunct="1">
              <a:spcAft>
                <a:spcPts val="0"/>
              </a:spcAft>
              <a:buFont typeface="Arial" charset="0"/>
              <a:buNone/>
              <a:defRPr/>
            </a:pPr>
            <a:r>
              <a:rPr lang="en-US" sz="2000" b="1" dirty="0" smtClean="0">
                <a:latin typeface="Arial" pitchFamily="34" charset="0"/>
                <a:cs typeface="Arial" pitchFamily="34" charset="0"/>
              </a:rPr>
              <a:t>1.</a:t>
            </a:r>
            <a:r>
              <a:rPr lang="en-US" sz="2000" dirty="0" smtClean="0">
                <a:latin typeface="Arial" pitchFamily="34" charset="0"/>
                <a:cs typeface="Arial" pitchFamily="34" charset="0"/>
              </a:rPr>
              <a:t> </a:t>
            </a:r>
            <a:r>
              <a:rPr lang="en-US" sz="2000" b="1" dirty="0" smtClean="0">
                <a:latin typeface="Arial" pitchFamily="34" charset="0"/>
                <a:cs typeface="Arial" pitchFamily="34" charset="0"/>
              </a:rPr>
              <a:t>Mutual </a:t>
            </a:r>
            <a:r>
              <a:rPr lang="en-US" sz="2000" b="1" dirty="0" err="1" smtClean="0">
                <a:latin typeface="Arial" pitchFamily="34" charset="0"/>
                <a:cs typeface="Arial" pitchFamily="34" charset="0"/>
              </a:rPr>
              <a:t>Aggrement</a:t>
            </a:r>
            <a:r>
              <a:rPr lang="en-US" sz="2000" b="1" dirty="0" smtClean="0">
                <a:latin typeface="Arial" pitchFamily="34" charset="0"/>
                <a:cs typeface="Arial" pitchFamily="34" charset="0"/>
              </a:rPr>
              <a:t> on Goal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suatu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integrasi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rantai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pasokan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mensyaratkan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lebih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dari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kesepakatan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dalam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kontrak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hubungan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jual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beli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tetapi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patner</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harus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diapresiasikan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tidak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hanya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dalam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uang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tetapi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pada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rantai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pasokan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sampai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dengan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konsumen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akhir</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Integrasi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rantai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pasokan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adalah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sesuatu</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menambah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nilai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tambah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ekonomi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memaksimalkan</a:t>
            </a:r>
            <a:r>
              <a:rPr lang="en-US" sz="2000" dirty="0" smtClean="0">
                <a:latin typeface="Arial" pitchFamily="34" charset="0"/>
                <a:cs typeface="Arial" pitchFamily="34" charset="0"/>
              </a:rPr>
              <a:t> total </a:t>
            </a:r>
            <a:r>
              <a:rPr lang="en-US" sz="2000" dirty="0" err="1" smtClean="0">
                <a:latin typeface="Arial" pitchFamily="34" charset="0"/>
                <a:cs typeface="Arial" pitchFamily="34" charset="0"/>
              </a:rPr>
              <a:t>konten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produk</a:t>
            </a:r>
            <a:r>
              <a:rPr lang="en-US" sz="2000" dirty="0" smtClean="0">
                <a:latin typeface="Arial" pitchFamily="34" charset="0"/>
                <a:cs typeface="Arial" pitchFamily="34" charset="0"/>
              </a:rPr>
              <a:t>. </a:t>
            </a:r>
          </a:p>
          <a:p>
            <a:pPr eaLnBrk="1" fontAlgn="auto" hangingPunct="1">
              <a:spcAft>
                <a:spcPts val="0"/>
              </a:spcAft>
              <a:buFont typeface="Arial" pitchFamily="34" charset="0"/>
              <a:buNone/>
              <a:defRPr/>
            </a:pPr>
            <a:endParaRPr lang="en-US" sz="2000" dirty="0" smtClean="0"/>
          </a:p>
          <a:p>
            <a:pPr eaLnBrk="1" fontAlgn="auto" hangingPunct="1">
              <a:spcAft>
                <a:spcPts val="0"/>
              </a:spcAft>
              <a:buFont typeface="Arial" pitchFamily="34" charset="0"/>
              <a:buChar char="•"/>
              <a:defRPr/>
            </a:pPr>
            <a:endParaRPr lang="en-US" sz="2000" dirty="0" smtClean="0"/>
          </a:p>
        </p:txBody>
      </p:sp>
      <p:sp>
        <p:nvSpPr>
          <p:cNvPr id="4" name="Slide Number Placeholder 3"/>
          <p:cNvSpPr>
            <a:spLocks noGrp="1"/>
          </p:cNvSpPr>
          <p:nvPr>
            <p:ph type="sldNum" sz="quarter" idx="12"/>
          </p:nvPr>
        </p:nvSpPr>
        <p:spPr/>
        <p:txBody>
          <a:bodyPr/>
          <a:lstStyle/>
          <a:p>
            <a:pPr>
              <a:defRPr/>
            </a:pPr>
            <a:fld id="{CBB4EB7B-E507-445C-A689-017C5DC23514}" type="slidenum">
              <a:rPr lang="en-US" smtClean="0"/>
              <a:pPr>
                <a:defRPr/>
              </a:pPr>
              <a:t>225</a:t>
            </a:fld>
            <a:endParaRPr lang="en-US"/>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7BDA7AC-C416-4F5C-AD5D-92338BEB17A0}" type="slidenum">
              <a:rPr lang="en-US" smtClean="0"/>
              <a:pPr>
                <a:defRPr/>
              </a:pPr>
              <a:t>226</a:t>
            </a:fld>
            <a:endParaRPr lang="en-US"/>
          </a:p>
        </p:txBody>
      </p:sp>
      <p:sp>
        <p:nvSpPr>
          <p:cNvPr id="274435" name="Rectangle 2"/>
          <p:cNvSpPr>
            <a:spLocks noChangeArrowheads="1"/>
          </p:cNvSpPr>
          <p:nvPr/>
        </p:nvSpPr>
        <p:spPr bwMode="auto">
          <a:xfrm>
            <a:off x="457200" y="1028700"/>
            <a:ext cx="8382000" cy="3940175"/>
          </a:xfrm>
          <a:prstGeom prst="rect">
            <a:avLst/>
          </a:prstGeom>
          <a:noFill/>
          <a:ln w="9525">
            <a:noFill/>
            <a:miter lim="800000"/>
            <a:headEnd/>
            <a:tailEnd/>
          </a:ln>
        </p:spPr>
        <p:txBody>
          <a:bodyPr>
            <a:spAutoFit/>
          </a:bodyPr>
          <a:lstStyle/>
          <a:p>
            <a:pPr algn="just" eaLnBrk="1" hangingPunct="1"/>
            <a:r>
              <a:rPr lang="en-US" sz="2400" b="1">
                <a:solidFill>
                  <a:srgbClr val="000000"/>
                </a:solidFill>
                <a:cs typeface="Arial" charset="0"/>
              </a:rPr>
              <a:t>2. Trust,</a:t>
            </a:r>
            <a:r>
              <a:rPr lang="en-US" sz="2400">
                <a:solidFill>
                  <a:srgbClr val="000000"/>
                </a:solidFill>
                <a:cs typeface="Arial" charset="0"/>
              </a:rPr>
              <a:t> </a:t>
            </a:r>
            <a:r>
              <a:rPr lang="id-ID" sz="2400">
                <a:solidFill>
                  <a:srgbClr val="000000"/>
                </a:solidFill>
                <a:cs typeface="Arial" charset="0"/>
              </a:rPr>
              <a:t>adalah </a:t>
            </a:r>
            <a:r>
              <a:rPr lang="en-US" sz="2400">
                <a:solidFill>
                  <a:srgbClr val="000000"/>
                </a:solidFill>
                <a:cs typeface="Arial" charset="0"/>
              </a:rPr>
              <a:t>hal kritis bagi efektifitas dan efisiensi rantai pasokan. Anggota dari rantai pasokan harus masuk kedalam hubungan yang membagi informasi dalam rangka membangun kepercayaan. Hubungan diantara pemasok akan lebih sukses jika resiko dan penghematan biaya dibagi dan aktifitas produksi merupakan aktifitas bersama. </a:t>
            </a:r>
          </a:p>
          <a:p>
            <a:pPr algn="just" eaLnBrk="1" hangingPunct="1">
              <a:buFont typeface="Arial" charset="0"/>
              <a:buChar char="•"/>
            </a:pPr>
            <a:endParaRPr lang="en-US" sz="1000">
              <a:solidFill>
                <a:srgbClr val="000000"/>
              </a:solidFill>
              <a:cs typeface="Arial" charset="0"/>
            </a:endParaRPr>
          </a:p>
          <a:p>
            <a:pPr algn="just" eaLnBrk="1" hangingPunct="1"/>
            <a:r>
              <a:rPr lang="en-US" sz="2400" b="1">
                <a:solidFill>
                  <a:srgbClr val="000000"/>
                </a:solidFill>
                <a:cs typeface="Arial" charset="0"/>
              </a:rPr>
              <a:t>3. Compatible Organizational Cultures</a:t>
            </a:r>
            <a:r>
              <a:rPr lang="en-US" sz="2400">
                <a:solidFill>
                  <a:srgbClr val="000000"/>
                </a:solidFill>
                <a:cs typeface="Arial" charset="0"/>
              </a:rPr>
              <a:t>, </a:t>
            </a:r>
            <a:r>
              <a:rPr lang="id-ID" sz="2400">
                <a:solidFill>
                  <a:srgbClr val="000000"/>
                </a:solidFill>
                <a:cs typeface="Arial" charset="0"/>
              </a:rPr>
              <a:t>adalah </a:t>
            </a:r>
            <a:r>
              <a:rPr lang="en-US" sz="2400">
                <a:solidFill>
                  <a:srgbClr val="000000"/>
                </a:solidFill>
                <a:cs typeface="Arial" charset="0"/>
              </a:rPr>
              <a:t>hubungan yang positif diantara pembelian dan penawaran apabila hal tersebut terjadi, dan akan menjadi keunggulan riel dalam pembuatan rantai pasokan. </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rtlCol="0">
            <a:normAutofit fontScale="90000"/>
          </a:bodyPr>
          <a:lstStyle/>
          <a:p>
            <a:pPr eaLnBrk="1" fontAlgn="auto" hangingPunct="1">
              <a:spcAft>
                <a:spcPts val="0"/>
              </a:spcAft>
              <a:defRPr/>
            </a:pPr>
            <a:r>
              <a:rPr lang="it-IT" sz="2200" b="1" dirty="0" smtClean="0">
                <a:solidFill>
                  <a:srgbClr val="00B050"/>
                </a:solidFill>
                <a:latin typeface="Arial" pitchFamily="34" charset="0"/>
                <a:cs typeface="Arial" pitchFamily="34" charset="0"/>
              </a:rPr>
              <a:t>1. Berbagai Isu dalam Integrasi Rantai Pasokan </a:t>
            </a:r>
            <a:r>
              <a:rPr lang="id-ID" sz="2200" b="1" dirty="0" smtClean="0">
                <a:latin typeface="Arial" pitchFamily="34" charset="0"/>
                <a:cs typeface="Arial" pitchFamily="34" charset="0"/>
              </a:rPr>
              <a:t/>
            </a:r>
            <a:br>
              <a:rPr lang="id-ID" sz="2200" b="1" dirty="0" smtClean="0">
                <a:latin typeface="Arial" pitchFamily="34" charset="0"/>
                <a:cs typeface="Arial" pitchFamily="34" charset="0"/>
              </a:rPr>
            </a:b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it-IT" sz="2000" dirty="0" smtClean="0">
                <a:solidFill>
                  <a:srgbClr val="FF0000"/>
                </a:solidFill>
                <a:latin typeface="Arial" pitchFamily="34" charset="0"/>
                <a:cs typeface="Arial" pitchFamily="34" charset="0"/>
              </a:rPr>
              <a:t>Ada tiga isu yang terkait dengan pengembangan efisiensi, integrasi rantai pasokan yaitu</a:t>
            </a:r>
            <a:r>
              <a:rPr lang="it-IT" sz="2000" dirty="0" smtClean="0">
                <a:latin typeface="Arial" pitchFamily="34" charset="0"/>
                <a:cs typeface="Arial" pitchFamily="34" charset="0"/>
              </a:rPr>
              <a:t>: </a:t>
            </a:r>
            <a:r>
              <a:rPr lang="en-US" sz="2000" b="1" dirty="0" smtClean="0">
                <a:latin typeface="Arial" pitchFamily="34" charset="0"/>
                <a:cs typeface="Arial" pitchFamily="34" charset="0"/>
              </a:rPr>
              <a:t> </a:t>
            </a:r>
            <a:endParaRPr lang="en-US" sz="2000" dirty="0" smtClean="0">
              <a:latin typeface="Arial" pitchFamily="34" charset="0"/>
              <a:cs typeface="Arial" pitchFamily="34" charset="0"/>
            </a:endParaRPr>
          </a:p>
        </p:txBody>
      </p:sp>
      <p:sp>
        <p:nvSpPr>
          <p:cNvPr id="275459" name="Content Placeholder 2"/>
          <p:cNvSpPr>
            <a:spLocks noGrp="1"/>
          </p:cNvSpPr>
          <p:nvPr>
            <p:ph idx="1"/>
          </p:nvPr>
        </p:nvSpPr>
        <p:spPr>
          <a:xfrm>
            <a:off x="533400" y="1752600"/>
            <a:ext cx="8229600" cy="4267200"/>
          </a:xfrm>
        </p:spPr>
        <p:txBody>
          <a:bodyPr/>
          <a:lstStyle/>
          <a:p>
            <a:pPr marL="457200" indent="-457200" eaLnBrk="1" hangingPunct="1">
              <a:buFont typeface="Arial" charset="0"/>
              <a:buAutoNum type="alphaLcPeriod"/>
              <a:defRPr/>
            </a:pPr>
            <a:r>
              <a:rPr lang="it-IT" sz="2000" b="1" dirty="0" smtClean="0">
                <a:latin typeface="Arial" charset="0"/>
                <a:cs typeface="Arial" charset="0"/>
              </a:rPr>
              <a:t>Local Optimization </a:t>
            </a:r>
            <a:endParaRPr lang="en-US" sz="2000" dirty="0" smtClean="0">
              <a:latin typeface="Arial" charset="0"/>
              <a:cs typeface="Arial" charset="0"/>
            </a:endParaRPr>
          </a:p>
          <a:p>
            <a:pPr eaLnBrk="1" hangingPunct="1">
              <a:defRPr/>
            </a:pPr>
            <a:r>
              <a:rPr lang="it-IT" sz="2000" dirty="0" smtClean="0">
                <a:latin typeface="Arial" charset="0"/>
                <a:cs typeface="Arial" charset="0"/>
              </a:rPr>
              <a:t>Anggota rantai pasokan akan memfokuskan pada maksimisasi keuntungan local atau minimisasi biaya yang didasarkan pada pengetahuan yang terbatas. </a:t>
            </a:r>
            <a:endParaRPr lang="en-US" sz="2000" dirty="0" smtClean="0">
              <a:latin typeface="Arial" charset="0"/>
              <a:cs typeface="Arial" charset="0"/>
            </a:endParaRPr>
          </a:p>
          <a:p>
            <a:pPr eaLnBrk="1" hangingPunct="1">
              <a:buFont typeface="Arial" charset="0"/>
              <a:buNone/>
              <a:defRPr/>
            </a:pPr>
            <a:r>
              <a:rPr lang="it-IT" sz="2000" b="1" dirty="0" smtClean="0">
                <a:latin typeface="Arial" charset="0"/>
                <a:cs typeface="Arial" charset="0"/>
              </a:rPr>
              <a:t>b. Incentives </a:t>
            </a:r>
            <a:endParaRPr lang="en-US" sz="2000" dirty="0" smtClean="0">
              <a:latin typeface="Arial" charset="0"/>
              <a:cs typeface="Arial" charset="0"/>
            </a:endParaRPr>
          </a:p>
          <a:p>
            <a:pPr algn="just" eaLnBrk="1" hangingPunct="1">
              <a:defRPr/>
            </a:pPr>
            <a:r>
              <a:rPr lang="it-IT" sz="2000" dirty="0" smtClean="0">
                <a:latin typeface="Arial" charset="0"/>
                <a:cs typeface="Arial" charset="0"/>
              </a:rPr>
              <a:t>Insentif mendorong munculnya perdagangan didalam rantai penjualan yang sebelumnya tidak terjadi. Hal ini menimbulkan fluktuasi yang pada akhirnya menjadikan kemahalan bagi semua anggota. Wujud insentif berupa insentif penjualan, potongan kuantitas, kuota dan promosi. </a:t>
            </a:r>
            <a:endParaRPr lang="en-US" sz="2000" dirty="0" smtClean="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1078BBBE-C67E-4422-A85B-CDBEB6D377D6}" type="slidenum">
              <a:rPr lang="en-US" smtClean="0"/>
              <a:pPr>
                <a:defRPr/>
              </a:pPr>
              <a:t>227</a:t>
            </a:fld>
            <a:endParaRPr lang="en-US"/>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DFF5EEE-26A6-4FEB-BBB7-72871C5BDA84}" type="slidenum">
              <a:rPr lang="en-US" smtClean="0"/>
              <a:pPr>
                <a:defRPr/>
              </a:pPr>
              <a:t>228</a:t>
            </a:fld>
            <a:endParaRPr lang="en-US"/>
          </a:p>
        </p:txBody>
      </p:sp>
      <p:sp>
        <p:nvSpPr>
          <p:cNvPr id="276483" name="Rectangle 2"/>
          <p:cNvSpPr>
            <a:spLocks noChangeArrowheads="1"/>
          </p:cNvSpPr>
          <p:nvPr/>
        </p:nvSpPr>
        <p:spPr bwMode="auto">
          <a:xfrm>
            <a:off x="304800" y="412750"/>
            <a:ext cx="8458200" cy="5200650"/>
          </a:xfrm>
          <a:prstGeom prst="rect">
            <a:avLst/>
          </a:prstGeom>
          <a:noFill/>
          <a:ln w="9525">
            <a:noFill/>
            <a:miter lim="800000"/>
            <a:headEnd/>
            <a:tailEnd/>
          </a:ln>
        </p:spPr>
        <p:txBody>
          <a:bodyPr>
            <a:spAutoFit/>
          </a:bodyPr>
          <a:lstStyle/>
          <a:p>
            <a:pPr eaLnBrk="1" hangingPunct="1">
              <a:buFont typeface="Arial" charset="0"/>
              <a:buNone/>
            </a:pPr>
            <a:r>
              <a:rPr lang="it-IT" sz="2400" b="1">
                <a:solidFill>
                  <a:srgbClr val="000000"/>
                </a:solidFill>
                <a:cs typeface="Arial" charset="0"/>
              </a:rPr>
              <a:t>c. Large lots </a:t>
            </a:r>
            <a:endParaRPr lang="en-US" sz="2400">
              <a:solidFill>
                <a:srgbClr val="000000"/>
              </a:solidFill>
              <a:cs typeface="Arial" charset="0"/>
            </a:endParaRPr>
          </a:p>
          <a:p>
            <a:pPr algn="just" eaLnBrk="1" hangingPunct="1">
              <a:buFont typeface="Arial" charset="0"/>
              <a:buChar char="•"/>
            </a:pPr>
            <a:r>
              <a:rPr lang="it-IT" sz="2200">
                <a:solidFill>
                  <a:srgbClr val="000000"/>
                </a:solidFill>
                <a:cs typeface="Arial" charset="0"/>
              </a:rPr>
              <a:t>Dalam hal ini seringkali terjadi bias yang mengarah pada large lots karena cenderung mengurangi biaya per unit. Disatu sisi jika pengiriman dalam jumlah yang banyak misalnya ukuran truk penuh akan mengurangi biaya per unit, tetapi tidak merefleksikan nilai penjualan sebenarnya. </a:t>
            </a:r>
            <a:endParaRPr lang="en-US" sz="2200">
              <a:solidFill>
                <a:srgbClr val="000000"/>
              </a:solidFill>
              <a:cs typeface="Arial" charset="0"/>
            </a:endParaRPr>
          </a:p>
          <a:p>
            <a:pPr algn="just" eaLnBrk="1" hangingPunct="1">
              <a:buFont typeface="Arial" charset="0"/>
              <a:buChar char="•"/>
            </a:pPr>
            <a:r>
              <a:rPr lang="id-ID" sz="2200">
                <a:solidFill>
                  <a:srgbClr val="000000"/>
                </a:solidFill>
                <a:cs typeface="Arial" charset="0"/>
              </a:rPr>
              <a:t>D</a:t>
            </a:r>
            <a:r>
              <a:rPr lang="it-IT" sz="2200">
                <a:solidFill>
                  <a:srgbClr val="000000"/>
                </a:solidFill>
                <a:cs typeface="Arial" charset="0"/>
              </a:rPr>
              <a:t>iperlukan sistem yang didasarkan pada informasi yang akurat tentang berapa banyak produk yang benar-benar ditarik melalui rantai pasokan. Ketidakakuratan informasi menimbulkan distorsi dan fluktuasi dalam rantai pasokan dan menyebabkan apa yang diketahui sebagai </a:t>
            </a:r>
            <a:r>
              <a:rPr lang="it-IT" sz="2200" b="1" i="1">
                <a:solidFill>
                  <a:srgbClr val="000000"/>
                </a:solidFill>
                <a:cs typeface="Arial" charset="0"/>
              </a:rPr>
              <a:t>bullwish effect</a:t>
            </a:r>
            <a:r>
              <a:rPr lang="it-IT" sz="2200">
                <a:solidFill>
                  <a:srgbClr val="000000"/>
                </a:solidFill>
                <a:cs typeface="Arial" charset="0"/>
              </a:rPr>
              <a:t>. </a:t>
            </a:r>
          </a:p>
          <a:p>
            <a:pPr algn="just" eaLnBrk="1" hangingPunct="1">
              <a:buFont typeface="Arial" charset="0"/>
              <a:buChar char="•"/>
            </a:pPr>
            <a:r>
              <a:rPr lang="it-IT" sz="2200">
                <a:solidFill>
                  <a:srgbClr val="000000"/>
                </a:solidFill>
                <a:cs typeface="Arial" charset="0"/>
              </a:rPr>
              <a:t>Bullwish effect adalah fluktuasi kenaikan dalam order yang sering terjadi sebagai order yang bergerak melalui rantai pasokan yang mengakibatkan kenaikan biaya seperti inventory, transportasi, pengiriman dan penerimaan. </a:t>
            </a:r>
            <a:endParaRPr lang="en-US" sz="2200">
              <a:solidFill>
                <a:srgbClr val="000000"/>
              </a:solidFill>
              <a:cs typeface="Arial" charset="0"/>
            </a:endParaRP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Title 1"/>
          <p:cNvSpPr>
            <a:spLocks noGrp="1"/>
          </p:cNvSpPr>
          <p:nvPr>
            <p:ph type="title"/>
          </p:nvPr>
        </p:nvSpPr>
        <p:spPr>
          <a:xfrm>
            <a:off x="457200" y="274638"/>
            <a:ext cx="8229600" cy="715962"/>
          </a:xfrm>
        </p:spPr>
        <p:txBody>
          <a:bodyPr/>
          <a:lstStyle/>
          <a:p>
            <a:pPr eaLnBrk="1" hangingPunct="1"/>
            <a:r>
              <a:rPr lang="it-IT" sz="2400" b="1" smtClean="0">
                <a:solidFill>
                  <a:srgbClr val="00B050"/>
                </a:solidFill>
                <a:latin typeface="Arial" charset="0"/>
                <a:cs typeface="Arial" charset="0"/>
              </a:rPr>
              <a:t>2. Opportunity dalam suatu Rantai Pasokan yang terintegrasi </a:t>
            </a:r>
            <a:endParaRPr lang="en-US" sz="2400" smtClean="0">
              <a:solidFill>
                <a:srgbClr val="00B050"/>
              </a:solidFill>
              <a:latin typeface="Arial" charset="0"/>
              <a:cs typeface="Arial" charset="0"/>
            </a:endParaRPr>
          </a:p>
        </p:txBody>
      </p:sp>
      <p:sp>
        <p:nvSpPr>
          <p:cNvPr id="3" name="Content Placeholder 2"/>
          <p:cNvSpPr>
            <a:spLocks noGrp="1"/>
          </p:cNvSpPr>
          <p:nvPr>
            <p:ph idx="1"/>
          </p:nvPr>
        </p:nvSpPr>
        <p:spPr>
          <a:xfrm>
            <a:off x="228600" y="1066800"/>
            <a:ext cx="8686800" cy="4876800"/>
          </a:xfrm>
        </p:spPr>
        <p:txBody>
          <a:bodyPr rtlCol="0">
            <a:noAutofit/>
          </a:bodyPr>
          <a:lstStyle/>
          <a:p>
            <a:pPr eaLnBrk="1" fontAlgn="auto" hangingPunct="1">
              <a:spcAft>
                <a:spcPts val="0"/>
              </a:spcAft>
              <a:buFont typeface="Arial" pitchFamily="34" charset="0"/>
              <a:buChar char="•"/>
              <a:defRPr/>
            </a:pPr>
            <a:r>
              <a:rPr lang="it-IT" sz="2400" dirty="0" smtClean="0">
                <a:latin typeface="Arial" pitchFamily="34" charset="0"/>
                <a:cs typeface="Arial" pitchFamily="34" charset="0"/>
              </a:rPr>
              <a:t>Kesempatan agar pengelolaan efektif terjadi dalam rantai pasokan mengikuti 10 item yaitu: </a:t>
            </a:r>
            <a:endParaRPr lang="en-US" sz="2400" dirty="0" smtClean="0">
              <a:latin typeface="Arial" pitchFamily="34" charset="0"/>
              <a:cs typeface="Arial" pitchFamily="34" charset="0"/>
            </a:endParaRPr>
          </a:p>
          <a:p>
            <a:pPr eaLnBrk="1" fontAlgn="auto" hangingPunct="1">
              <a:spcAft>
                <a:spcPts val="0"/>
              </a:spcAft>
              <a:buFont typeface="Arial" pitchFamily="34" charset="0"/>
              <a:buNone/>
              <a:defRPr/>
            </a:pPr>
            <a:r>
              <a:rPr lang="it-IT" sz="2400" dirty="0" smtClean="0">
                <a:latin typeface="Arial" pitchFamily="34" charset="0"/>
                <a:cs typeface="Arial" pitchFamily="34" charset="0"/>
              </a:rPr>
              <a:t>a</a:t>
            </a:r>
            <a:r>
              <a:rPr lang="it-IT" sz="2400" dirty="0" smtClean="0">
                <a:solidFill>
                  <a:srgbClr val="FF0000"/>
                </a:solidFill>
                <a:latin typeface="Arial" pitchFamily="34" charset="0"/>
                <a:cs typeface="Arial" pitchFamily="34" charset="0"/>
              </a:rPr>
              <a:t>. Accurate “pull” data</a:t>
            </a:r>
            <a:r>
              <a:rPr lang="it-IT" sz="2400" dirty="0" smtClean="0">
                <a:latin typeface="Arial" pitchFamily="34" charset="0"/>
                <a:cs typeface="Arial" pitchFamily="34" charset="0"/>
              </a:rPr>
              <a:t>, yang dapat dilakukan dengan melalui sharing: </a:t>
            </a:r>
            <a:endParaRPr lang="en-US" sz="2400" dirty="0" smtClean="0">
              <a:latin typeface="Arial" pitchFamily="34" charset="0"/>
              <a:cs typeface="Arial" pitchFamily="34" charset="0"/>
            </a:endParaRPr>
          </a:p>
          <a:p>
            <a:pPr indent="-53975" eaLnBrk="1" fontAlgn="auto" hangingPunct="1">
              <a:spcAft>
                <a:spcPts val="0"/>
              </a:spcAft>
              <a:buFont typeface="Arial" pitchFamily="34" charset="0"/>
              <a:buNone/>
              <a:defRPr/>
            </a:pPr>
            <a:r>
              <a:rPr lang="it-IT" sz="2400" dirty="0" smtClean="0">
                <a:latin typeface="Arial" pitchFamily="34" charset="0"/>
                <a:cs typeface="Arial" pitchFamily="34" charset="0"/>
              </a:rPr>
              <a:t>- POS (Point Of Sales) informasi, sehingga tiap anggota rantai dapat menjadwalkan secara efektif. </a:t>
            </a:r>
            <a:endParaRPr lang="en-US" sz="2400" dirty="0" smtClean="0">
              <a:latin typeface="Arial" pitchFamily="34" charset="0"/>
              <a:cs typeface="Arial" pitchFamily="34" charset="0"/>
            </a:endParaRPr>
          </a:p>
          <a:p>
            <a:pPr indent="-53975" eaLnBrk="1" fontAlgn="auto" hangingPunct="1">
              <a:spcAft>
                <a:spcPts val="0"/>
              </a:spcAft>
              <a:buFont typeface="Arial" pitchFamily="34" charset="0"/>
              <a:buNone/>
              <a:defRPr/>
            </a:pPr>
            <a:r>
              <a:rPr lang="it-IT" sz="2400" dirty="0" smtClean="0">
                <a:latin typeface="Arial" pitchFamily="34" charset="0"/>
                <a:cs typeface="Arial" pitchFamily="34" charset="0"/>
              </a:rPr>
              <a:t>- CAO (Computer-Assisted Ordering). </a:t>
            </a:r>
            <a:endParaRPr lang="en-US" sz="2400"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it-IT" sz="2400" dirty="0" smtClean="0">
                <a:latin typeface="Arial" pitchFamily="34" charset="0"/>
                <a:cs typeface="Arial" pitchFamily="34" charset="0"/>
              </a:rPr>
              <a:t>Dengan menggunakan keduanya maka pengumpulan data dan kemudian menyesuaikan dengan: factor pasar, persediaan, order yang ada, serta mengirimkannya kepada supplier yang bertanggung jawab menjaga persediaan barang akhir. </a:t>
            </a:r>
            <a:endParaRPr lang="en-US" sz="24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F516DC7C-49EF-4DA2-A36F-B82A80E19018}" type="slidenum">
              <a:rPr lang="en-US" smtClean="0"/>
              <a:pPr>
                <a:defRPr/>
              </a:pPr>
              <a:t>229</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485775"/>
          </a:xfrm>
        </p:spPr>
        <p:txBody>
          <a:bodyPr>
            <a:normAutofit fontScale="90000"/>
          </a:bodyPr>
          <a:lstStyle/>
          <a:p>
            <a:pPr eaLnBrk="1" hangingPunct="1">
              <a:defRPr/>
            </a:pPr>
            <a:r>
              <a:rPr lang="en-US" sz="1500" b="1" smtClean="0"/>
              <a:t/>
            </a:r>
            <a:br>
              <a:rPr lang="en-US" sz="1500" b="1" smtClean="0"/>
            </a:br>
            <a:r>
              <a:rPr lang="en-US" sz="2100" b="1" smtClean="0"/>
              <a:t>VARIABEL PRODUKTIFITAS </a:t>
            </a:r>
            <a:r>
              <a:rPr lang="en-US" sz="1900" smtClean="0"/>
              <a:t/>
            </a:r>
            <a:br>
              <a:rPr lang="en-US" sz="1900" smtClean="0"/>
            </a:br>
            <a:endParaRPr lang="en-US" sz="1900" smtClean="0"/>
          </a:p>
        </p:txBody>
      </p:sp>
      <p:sp>
        <p:nvSpPr>
          <p:cNvPr id="66563" name="Content Placeholder 2"/>
          <p:cNvSpPr>
            <a:spLocks noGrp="1"/>
          </p:cNvSpPr>
          <p:nvPr>
            <p:ph idx="4294967295"/>
          </p:nvPr>
        </p:nvSpPr>
        <p:spPr>
          <a:xfrm>
            <a:off x="457200" y="990600"/>
            <a:ext cx="8229600" cy="5135563"/>
          </a:xfrm>
        </p:spPr>
        <p:txBody>
          <a:bodyPr/>
          <a:lstStyle/>
          <a:p>
            <a:pPr algn="just" eaLnBrk="1" hangingPunct="1">
              <a:lnSpc>
                <a:spcPct val="80000"/>
              </a:lnSpc>
            </a:pPr>
            <a:r>
              <a:rPr lang="en-US" sz="2400" smtClean="0">
                <a:solidFill>
                  <a:srgbClr val="FF0000"/>
                </a:solidFill>
              </a:rPr>
              <a:t>1) Tenaga Kerja </a:t>
            </a:r>
            <a:r>
              <a:rPr lang="en-US" sz="2400" i="1" smtClean="0">
                <a:solidFill>
                  <a:srgbClr val="FF0000"/>
                </a:solidFill>
              </a:rPr>
              <a:t>(Labor) </a:t>
            </a:r>
            <a:r>
              <a:rPr lang="en-US" sz="2400" smtClean="0"/>
              <a:t>yang berari kuantitas dan kualitas tenaga kerja yang dipekerjakan di organisasi tersebut. Peningkatan kemampuan tenaga kerja dapat dilakukan dengan melalui pendidikan, perbaikan fasilitas kerja (transportasi, sanitasi), ketersediaan tenaga kerja yang memadai</a:t>
            </a:r>
            <a:r>
              <a:rPr lang="en-US" sz="2400" i="1" smtClean="0"/>
              <a:t>. </a:t>
            </a:r>
            <a:endParaRPr lang="en-US" sz="2400" smtClean="0"/>
          </a:p>
          <a:p>
            <a:pPr algn="just" eaLnBrk="1" hangingPunct="1">
              <a:lnSpc>
                <a:spcPct val="80000"/>
              </a:lnSpc>
              <a:buFont typeface="Wingdings" pitchFamily="2" charset="2"/>
              <a:buNone/>
            </a:pPr>
            <a:r>
              <a:rPr lang="en-US" sz="2400" smtClean="0"/>
              <a:t> </a:t>
            </a:r>
          </a:p>
          <a:p>
            <a:pPr algn="just" eaLnBrk="1" hangingPunct="1">
              <a:lnSpc>
                <a:spcPct val="80000"/>
              </a:lnSpc>
            </a:pPr>
            <a:r>
              <a:rPr lang="en-US" sz="2400" smtClean="0">
                <a:solidFill>
                  <a:srgbClr val="FF0000"/>
                </a:solidFill>
              </a:rPr>
              <a:t>2) Modal (</a:t>
            </a:r>
            <a:r>
              <a:rPr lang="en-US" sz="2400" i="1" smtClean="0">
                <a:solidFill>
                  <a:srgbClr val="FF0000"/>
                </a:solidFill>
              </a:rPr>
              <a:t>Capital) </a:t>
            </a:r>
            <a:r>
              <a:rPr lang="en-US" sz="2400" smtClean="0"/>
              <a:t>yang digunakan oleh organisasi untuk membiayai kegiatan operasionalnya, yang mana sangat dipengaruhi oleh inflasi dan pajak yang berlaku. </a:t>
            </a:r>
          </a:p>
          <a:p>
            <a:pPr algn="just" eaLnBrk="1" hangingPunct="1">
              <a:lnSpc>
                <a:spcPct val="80000"/>
              </a:lnSpc>
              <a:buFont typeface="Wingdings" pitchFamily="2" charset="2"/>
              <a:buNone/>
            </a:pPr>
            <a:endParaRPr lang="en-US" sz="2400" smtClean="0"/>
          </a:p>
          <a:p>
            <a:pPr algn="just" eaLnBrk="1" hangingPunct="1">
              <a:lnSpc>
                <a:spcPct val="80000"/>
              </a:lnSpc>
            </a:pPr>
            <a:r>
              <a:rPr lang="en-US" sz="2400" smtClean="0">
                <a:solidFill>
                  <a:srgbClr val="FF0000"/>
                </a:solidFill>
              </a:rPr>
              <a:t>3) Manajemen (</a:t>
            </a:r>
            <a:r>
              <a:rPr lang="en-US" sz="2400" i="1" smtClean="0">
                <a:solidFill>
                  <a:srgbClr val="FF0000"/>
                </a:solidFill>
              </a:rPr>
              <a:t>Management) </a:t>
            </a:r>
            <a:r>
              <a:rPr lang="en-US" sz="2400" smtClean="0"/>
              <a:t>yang bertanggung jawab untuk memastikan pengelolaan semua sumber daya yang digunakan perusahaan secara efektif dan efisien </a:t>
            </a:r>
          </a:p>
          <a:p>
            <a:pPr eaLnBrk="1" hangingPunct="1">
              <a:lnSpc>
                <a:spcPct val="80000"/>
              </a:lnSpc>
            </a:pPr>
            <a:endParaRPr lang="en-US" sz="2400" smtClean="0"/>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B15B8650-21CE-4F27-ADE1-1264F4B01E87}" type="slidenum">
              <a:rPr lang="en-US" sz="1200">
                <a:solidFill>
                  <a:schemeClr val="tx1">
                    <a:tint val="75000"/>
                  </a:schemeClr>
                </a:solidFill>
                <a:latin typeface="+mn-lt"/>
              </a:rPr>
              <a:pPr fontAlgn="auto">
                <a:spcBef>
                  <a:spcPts val="0"/>
                </a:spcBef>
                <a:spcAft>
                  <a:spcPts val="0"/>
                </a:spcAft>
                <a:defRPr/>
              </a:pPr>
              <a:t>23</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4571A2A-AC3D-45AF-B914-562797A113A5}" type="slidenum">
              <a:rPr lang="en-US" smtClean="0"/>
              <a:pPr>
                <a:defRPr/>
              </a:pPr>
              <a:t>230</a:t>
            </a:fld>
            <a:endParaRPr lang="en-US"/>
          </a:p>
        </p:txBody>
      </p:sp>
      <p:sp>
        <p:nvSpPr>
          <p:cNvPr id="3" name="Rectangle 2"/>
          <p:cNvSpPr/>
          <p:nvPr/>
        </p:nvSpPr>
        <p:spPr>
          <a:xfrm>
            <a:off x="381000" y="1166813"/>
            <a:ext cx="8382000" cy="4894262"/>
          </a:xfrm>
          <a:prstGeom prst="rect">
            <a:avLst/>
          </a:prstGeom>
        </p:spPr>
        <p:txBody>
          <a:bodyPr>
            <a:spAutoFit/>
          </a:bodyPr>
          <a:lstStyle/>
          <a:p>
            <a:pPr eaLnBrk="1" fontAlgn="auto" hangingPunct="1">
              <a:spcAft>
                <a:spcPts val="0"/>
              </a:spcAft>
              <a:buFont typeface="Arial" pitchFamily="34" charset="0"/>
              <a:buNone/>
              <a:defRPr/>
            </a:pPr>
            <a:r>
              <a:rPr lang="en-US" sz="2400" dirty="0">
                <a:solidFill>
                  <a:prstClr val="black"/>
                </a:solidFill>
                <a:latin typeface="Arial" pitchFamily="34" charset="0"/>
                <a:cs typeface="Arial" pitchFamily="34" charset="0"/>
              </a:rPr>
              <a:t>b. </a:t>
            </a:r>
            <a:r>
              <a:rPr lang="en-US" sz="2400" dirty="0">
                <a:solidFill>
                  <a:srgbClr val="FF0000"/>
                </a:solidFill>
                <a:latin typeface="Arial" pitchFamily="34" charset="0"/>
                <a:cs typeface="Arial" pitchFamily="34" charset="0"/>
              </a:rPr>
              <a:t>Lot Size Reduction</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dilakukan</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oleh</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manajemen</a:t>
            </a:r>
            <a:r>
              <a:rPr lang="en-US" sz="2400" dirty="0">
                <a:solidFill>
                  <a:prstClr val="black"/>
                </a:solidFill>
                <a:latin typeface="Arial" pitchFamily="34" charset="0"/>
                <a:cs typeface="Arial" pitchFamily="34" charset="0"/>
              </a:rPr>
              <a:t> yang </a:t>
            </a:r>
            <a:r>
              <a:rPr lang="en-US" sz="2400" dirty="0" err="1">
                <a:solidFill>
                  <a:prstClr val="black"/>
                </a:solidFill>
                <a:latin typeface="Arial" pitchFamily="34" charset="0"/>
                <a:cs typeface="Arial" pitchFamily="34" charset="0"/>
              </a:rPr>
              <a:t>agresif</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dengan</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cara</a:t>
            </a:r>
            <a:r>
              <a:rPr lang="en-US" sz="2400" dirty="0">
                <a:solidFill>
                  <a:prstClr val="black"/>
                </a:solidFill>
                <a:latin typeface="Arial" pitchFamily="34" charset="0"/>
                <a:cs typeface="Arial" pitchFamily="34" charset="0"/>
              </a:rPr>
              <a:t>: </a:t>
            </a:r>
          </a:p>
          <a:p>
            <a:pPr indent="-53975" eaLnBrk="1" fontAlgn="auto" hangingPunct="1">
              <a:spcAft>
                <a:spcPts val="0"/>
              </a:spcAft>
              <a:buFont typeface="Arial" pitchFamily="34" charset="0"/>
              <a:buNone/>
              <a:defRPr/>
            </a:pP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Mengembangkan</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pengiriman</a:t>
            </a:r>
            <a:r>
              <a:rPr lang="en-US" sz="2400" dirty="0">
                <a:solidFill>
                  <a:prstClr val="black"/>
                </a:solidFill>
                <a:latin typeface="Arial" pitchFamily="34" charset="0"/>
                <a:cs typeface="Arial" pitchFamily="34" charset="0"/>
              </a:rPr>
              <a:t> yang </a:t>
            </a:r>
            <a:r>
              <a:rPr lang="en-US" sz="2400" dirty="0" err="1">
                <a:solidFill>
                  <a:prstClr val="black"/>
                </a:solidFill>
                <a:latin typeface="Arial" pitchFamily="34" charset="0"/>
                <a:cs typeface="Arial" pitchFamily="34" charset="0"/>
              </a:rPr>
              <a:t>ekonomis</a:t>
            </a:r>
            <a:r>
              <a:rPr lang="en-US" sz="2400" dirty="0">
                <a:solidFill>
                  <a:prstClr val="black"/>
                </a:solidFill>
                <a:latin typeface="Arial" pitchFamily="34" charset="0"/>
                <a:cs typeface="Arial" pitchFamily="34" charset="0"/>
              </a:rPr>
              <a:t> . </a:t>
            </a:r>
          </a:p>
          <a:p>
            <a:pPr marL="457200" indent="-168275" algn="just" eaLnBrk="1" fontAlgn="auto" hangingPunct="1">
              <a:spcAft>
                <a:spcPts val="0"/>
              </a:spcAft>
              <a:buFont typeface="Arial" pitchFamily="34" charset="0"/>
              <a:buNone/>
              <a:defRPr/>
            </a:pP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Memberikan</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diskon</a:t>
            </a:r>
            <a:r>
              <a:rPr lang="en-US" sz="2400" dirty="0">
                <a:solidFill>
                  <a:prstClr val="black"/>
                </a:solidFill>
                <a:latin typeface="Arial" pitchFamily="34" charset="0"/>
                <a:cs typeface="Arial" pitchFamily="34" charset="0"/>
              </a:rPr>
              <a:t> yang </a:t>
            </a:r>
            <a:r>
              <a:rPr lang="en-US" sz="2400" dirty="0" err="1">
                <a:solidFill>
                  <a:prstClr val="black"/>
                </a:solidFill>
                <a:latin typeface="Arial" pitchFamily="34" charset="0"/>
                <a:cs typeface="Arial" pitchFamily="34" charset="0"/>
              </a:rPr>
              <a:t>didasarkan</a:t>
            </a:r>
            <a:r>
              <a:rPr lang="en-US" sz="2400" dirty="0">
                <a:solidFill>
                  <a:prstClr val="black"/>
                </a:solidFill>
                <a:latin typeface="Arial" pitchFamily="34" charset="0"/>
                <a:cs typeface="Arial" pitchFamily="34" charset="0"/>
              </a:rPr>
              <a:t> total volume </a:t>
            </a:r>
            <a:r>
              <a:rPr lang="en-US" sz="2400" dirty="0" err="1">
                <a:solidFill>
                  <a:prstClr val="black"/>
                </a:solidFill>
                <a:latin typeface="Arial" pitchFamily="34" charset="0"/>
                <a:cs typeface="Arial" pitchFamily="34" charset="0"/>
              </a:rPr>
              <a:t>tahunan</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daripada</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ukuran</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pengiriman</a:t>
            </a:r>
            <a:r>
              <a:rPr lang="en-US" sz="2400" dirty="0">
                <a:solidFill>
                  <a:prstClr val="black"/>
                </a:solidFill>
                <a:latin typeface="Arial" pitchFamily="34" charset="0"/>
                <a:cs typeface="Arial" pitchFamily="34" charset="0"/>
              </a:rPr>
              <a:t> individual. </a:t>
            </a:r>
          </a:p>
          <a:p>
            <a:pPr marL="631825" indent="-342900" algn="just" eaLnBrk="1" fontAlgn="auto" hangingPunct="1">
              <a:spcAft>
                <a:spcPts val="0"/>
              </a:spcAft>
              <a:buFontTx/>
              <a:buChar char="-"/>
              <a:defRPr/>
            </a:pPr>
            <a:r>
              <a:rPr lang="en-US" sz="2400" dirty="0" err="1">
                <a:solidFill>
                  <a:prstClr val="black"/>
                </a:solidFill>
                <a:latin typeface="Arial" pitchFamily="34" charset="0"/>
                <a:cs typeface="Arial" pitchFamily="34" charset="0"/>
              </a:rPr>
              <a:t>Mengurangi</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biaya</a:t>
            </a:r>
            <a:r>
              <a:rPr lang="en-US" sz="2400" dirty="0">
                <a:solidFill>
                  <a:prstClr val="black"/>
                </a:solidFill>
                <a:latin typeface="Arial" pitchFamily="34" charset="0"/>
                <a:cs typeface="Arial" pitchFamily="34" charset="0"/>
              </a:rPr>
              <a:t> order </a:t>
            </a:r>
            <a:r>
              <a:rPr lang="en-US" sz="2400" dirty="0" err="1">
                <a:solidFill>
                  <a:prstClr val="black"/>
                </a:solidFill>
                <a:latin typeface="Arial" pitchFamily="34" charset="0"/>
                <a:cs typeface="Arial" pitchFamily="34" charset="0"/>
              </a:rPr>
              <a:t>melalui</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teknik</a:t>
            </a:r>
            <a:r>
              <a:rPr lang="en-US" sz="2400" dirty="0">
                <a:solidFill>
                  <a:prstClr val="black"/>
                </a:solidFill>
                <a:latin typeface="Arial" pitchFamily="34" charset="0"/>
                <a:cs typeface="Arial" pitchFamily="34" charset="0"/>
              </a:rPr>
              <a:t> order yang </a:t>
            </a:r>
            <a:r>
              <a:rPr lang="en-US" sz="2400" dirty="0" err="1">
                <a:solidFill>
                  <a:prstClr val="black"/>
                </a:solidFill>
                <a:latin typeface="Arial" pitchFamily="34" charset="0"/>
                <a:cs typeface="Arial" pitchFamily="34" charset="0"/>
              </a:rPr>
              <a:t>ada</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dan</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variasi</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bentuk</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pembelian</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elektronik</a:t>
            </a:r>
            <a:r>
              <a:rPr lang="en-US" sz="2400" dirty="0">
                <a:solidFill>
                  <a:prstClr val="black"/>
                </a:solidFill>
                <a:latin typeface="Arial" pitchFamily="34" charset="0"/>
                <a:cs typeface="Arial" pitchFamily="34" charset="0"/>
              </a:rPr>
              <a:t>. </a:t>
            </a:r>
            <a:endParaRPr lang="id-ID" sz="2400" dirty="0">
              <a:solidFill>
                <a:prstClr val="black"/>
              </a:solidFill>
              <a:latin typeface="Arial" pitchFamily="34" charset="0"/>
              <a:cs typeface="Arial" pitchFamily="34" charset="0"/>
            </a:endParaRPr>
          </a:p>
          <a:p>
            <a:pPr marL="288925" algn="just" eaLnBrk="1" fontAlgn="auto" hangingPunct="1">
              <a:spcAft>
                <a:spcPts val="0"/>
              </a:spcAft>
              <a:defRPr/>
            </a:pPr>
            <a:endParaRPr lang="en-US" sz="2400" dirty="0">
              <a:solidFill>
                <a:prstClr val="black"/>
              </a:solidFill>
              <a:latin typeface="Arial" pitchFamily="34" charset="0"/>
              <a:cs typeface="Arial" pitchFamily="34" charset="0"/>
            </a:endParaRPr>
          </a:p>
          <a:p>
            <a:pPr algn="just" eaLnBrk="1" fontAlgn="auto" hangingPunct="1">
              <a:spcAft>
                <a:spcPts val="0"/>
              </a:spcAft>
              <a:buFont typeface="Arial" pitchFamily="34" charset="0"/>
              <a:buNone/>
              <a:defRPr/>
            </a:pPr>
            <a:r>
              <a:rPr lang="en-US" sz="2400" dirty="0">
                <a:solidFill>
                  <a:prstClr val="black"/>
                </a:solidFill>
                <a:latin typeface="Arial" pitchFamily="34" charset="0"/>
                <a:cs typeface="Arial" pitchFamily="34" charset="0"/>
              </a:rPr>
              <a:t>c. </a:t>
            </a:r>
            <a:r>
              <a:rPr lang="en-US" sz="2400" dirty="0">
                <a:solidFill>
                  <a:srgbClr val="FF0000"/>
                </a:solidFill>
                <a:latin typeface="Arial" pitchFamily="34" charset="0"/>
                <a:cs typeface="Arial" pitchFamily="34" charset="0"/>
              </a:rPr>
              <a:t>Single Stage Control of Replenishment</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Bertanggung</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jawab</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secara</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tetap</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untuk</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memonitor</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dan</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mengelola</a:t>
            </a:r>
            <a:r>
              <a:rPr lang="en-US" sz="2400" dirty="0">
                <a:solidFill>
                  <a:prstClr val="black"/>
                </a:solidFill>
                <a:latin typeface="Arial" pitchFamily="34" charset="0"/>
                <a:cs typeface="Arial" pitchFamily="34" charset="0"/>
              </a:rPr>
              <a:t> inventory </a:t>
            </a:r>
            <a:r>
              <a:rPr lang="en-US" sz="2400" dirty="0" err="1">
                <a:solidFill>
                  <a:prstClr val="black"/>
                </a:solidFill>
                <a:latin typeface="Arial" pitchFamily="34" charset="0"/>
                <a:cs typeface="Arial" pitchFamily="34" charset="0"/>
              </a:rPr>
              <a:t>untuk</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pengecer</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Pendekatan</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ini</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mengarah</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pada</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distorsi</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informasi</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dan</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peramalan</a:t>
            </a:r>
            <a:r>
              <a:rPr lang="en-US" sz="2400" dirty="0">
                <a:solidFill>
                  <a:prstClr val="black"/>
                </a:solidFill>
                <a:latin typeface="Arial" pitchFamily="34" charset="0"/>
                <a:cs typeface="Arial" pitchFamily="34" charset="0"/>
              </a:rPr>
              <a:t> multiple yang </a:t>
            </a:r>
            <a:r>
              <a:rPr lang="en-US" sz="2400" dirty="0" err="1">
                <a:solidFill>
                  <a:prstClr val="black"/>
                </a:solidFill>
                <a:latin typeface="Arial" pitchFamily="34" charset="0"/>
                <a:cs typeface="Arial" pitchFamily="34" charset="0"/>
              </a:rPr>
              <a:t>menciptakan</a:t>
            </a:r>
            <a:r>
              <a:rPr lang="en-US" sz="2400" dirty="0">
                <a:solidFill>
                  <a:prstClr val="black"/>
                </a:solidFill>
                <a:latin typeface="Arial" pitchFamily="34" charset="0"/>
                <a:cs typeface="Arial" pitchFamily="34" charset="0"/>
              </a:rPr>
              <a:t> bullwhip effect.</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6096000"/>
          </a:xfrm>
        </p:spPr>
        <p:txBody>
          <a:bodyPr rtlCol="0">
            <a:normAutofit fontScale="85000" lnSpcReduction="10000"/>
          </a:bodyPr>
          <a:lstStyle/>
          <a:p>
            <a:pPr algn="just" eaLnBrk="1" fontAlgn="auto" hangingPunct="1">
              <a:spcAft>
                <a:spcPts val="0"/>
              </a:spcAft>
              <a:buFont typeface="Arial" pitchFamily="34" charset="0"/>
              <a:buNone/>
              <a:defRPr/>
            </a:pPr>
            <a:r>
              <a:rPr lang="en-US" dirty="0" smtClean="0"/>
              <a:t>d. </a:t>
            </a:r>
            <a:r>
              <a:rPr lang="en-US" sz="3300" dirty="0" smtClean="0">
                <a:solidFill>
                  <a:srgbClr val="FF0000"/>
                </a:solidFill>
              </a:rPr>
              <a:t>Vendor Managed Inventory</a:t>
            </a:r>
            <a:r>
              <a:rPr lang="en-US" sz="3300" dirty="0" smtClean="0"/>
              <a:t>, </a:t>
            </a:r>
            <a:r>
              <a:rPr lang="en-US" sz="3300" dirty="0" err="1" smtClean="0"/>
              <a:t>berarti</a:t>
            </a:r>
            <a:r>
              <a:rPr lang="en-US" sz="3300" dirty="0" smtClean="0"/>
              <a:t> supplier </a:t>
            </a:r>
            <a:r>
              <a:rPr lang="en-US" sz="3300" dirty="0" err="1" smtClean="0"/>
              <a:t>menjaga</a:t>
            </a:r>
            <a:r>
              <a:rPr lang="en-US" sz="3300" dirty="0" smtClean="0"/>
              <a:t> material </a:t>
            </a:r>
            <a:r>
              <a:rPr lang="en-US" sz="3300" dirty="0" err="1" smtClean="0"/>
              <a:t>bagi</a:t>
            </a:r>
            <a:r>
              <a:rPr lang="en-US" sz="3300" dirty="0" smtClean="0"/>
              <a:t> </a:t>
            </a:r>
            <a:r>
              <a:rPr lang="en-US" sz="3300" dirty="0" err="1" smtClean="0"/>
              <a:t>pembeli</a:t>
            </a:r>
            <a:r>
              <a:rPr lang="en-US" sz="3300" dirty="0" smtClean="0"/>
              <a:t>, </a:t>
            </a:r>
            <a:r>
              <a:rPr lang="en-US" sz="3300" dirty="0" err="1" smtClean="0"/>
              <a:t>seringkali</a:t>
            </a:r>
            <a:r>
              <a:rPr lang="en-US" sz="3300" dirty="0" smtClean="0"/>
              <a:t> </a:t>
            </a:r>
            <a:r>
              <a:rPr lang="en-US" sz="3300" dirty="0" err="1" smtClean="0"/>
              <a:t>mengirimkan</a:t>
            </a:r>
            <a:r>
              <a:rPr lang="en-US" sz="3300" dirty="0" smtClean="0"/>
              <a:t> </a:t>
            </a:r>
            <a:r>
              <a:rPr lang="en-US" sz="3300" dirty="0" err="1" smtClean="0"/>
              <a:t>langsung</a:t>
            </a:r>
            <a:r>
              <a:rPr lang="en-US" sz="3300" dirty="0" smtClean="0"/>
              <a:t> </a:t>
            </a:r>
            <a:r>
              <a:rPr lang="en-US" sz="3300" dirty="0" err="1" smtClean="0"/>
              <a:t>ke</a:t>
            </a:r>
            <a:r>
              <a:rPr lang="en-US" sz="3300" dirty="0" smtClean="0"/>
              <a:t> </a:t>
            </a:r>
            <a:r>
              <a:rPr lang="en-US" sz="3300" dirty="0" err="1" smtClean="0"/>
              <a:t>pembeli</a:t>
            </a:r>
            <a:r>
              <a:rPr lang="en-US" sz="3300" dirty="0" smtClean="0"/>
              <a:t> </a:t>
            </a:r>
            <a:r>
              <a:rPr lang="en-US" sz="3300" dirty="0" err="1" smtClean="0"/>
              <a:t>menggunakan</a:t>
            </a:r>
            <a:r>
              <a:rPr lang="en-US" sz="3300" dirty="0" smtClean="0"/>
              <a:t> </a:t>
            </a:r>
            <a:r>
              <a:rPr lang="en-US" sz="3300" dirty="0" err="1" smtClean="0"/>
              <a:t>departemen</a:t>
            </a:r>
            <a:r>
              <a:rPr lang="en-US" sz="3300" dirty="0" smtClean="0"/>
              <a:t>. </a:t>
            </a:r>
          </a:p>
          <a:p>
            <a:pPr algn="just" eaLnBrk="1" fontAlgn="auto" hangingPunct="1">
              <a:spcAft>
                <a:spcPts val="0"/>
              </a:spcAft>
              <a:buFont typeface="Arial" pitchFamily="34" charset="0"/>
              <a:buNone/>
              <a:defRPr/>
            </a:pPr>
            <a:r>
              <a:rPr lang="en-US" sz="3300" dirty="0" smtClean="0"/>
              <a:t>e. </a:t>
            </a:r>
            <a:r>
              <a:rPr lang="en-US" sz="3300" dirty="0" smtClean="0">
                <a:solidFill>
                  <a:srgbClr val="FF0000"/>
                </a:solidFill>
              </a:rPr>
              <a:t>Postponement</a:t>
            </a:r>
            <a:r>
              <a:rPr lang="en-US" sz="3300" dirty="0" smtClean="0"/>
              <a:t>, </a:t>
            </a:r>
            <a:r>
              <a:rPr lang="en-US" sz="3300" dirty="0" err="1" smtClean="0"/>
              <a:t>berarti</a:t>
            </a:r>
            <a:r>
              <a:rPr lang="en-US" sz="3300" dirty="0" smtClean="0"/>
              <a:t> </a:t>
            </a:r>
            <a:r>
              <a:rPr lang="en-US" sz="3300" dirty="0" err="1" smtClean="0"/>
              <a:t>menunda</a:t>
            </a:r>
            <a:r>
              <a:rPr lang="en-US" sz="3300" dirty="0" smtClean="0"/>
              <a:t> </a:t>
            </a:r>
            <a:r>
              <a:rPr lang="en-US" sz="3300" dirty="0" err="1" smtClean="0"/>
              <a:t>modifikasi</a:t>
            </a:r>
            <a:r>
              <a:rPr lang="en-US" sz="3300" dirty="0" smtClean="0"/>
              <a:t> </a:t>
            </a:r>
            <a:r>
              <a:rPr lang="en-US" sz="3300" dirty="0" err="1" smtClean="0"/>
              <a:t>atau</a:t>
            </a:r>
            <a:r>
              <a:rPr lang="en-US" sz="3300" dirty="0" smtClean="0"/>
              <a:t> customization </a:t>
            </a:r>
            <a:r>
              <a:rPr lang="en-US" sz="3300" dirty="0" err="1" smtClean="0"/>
              <a:t>produk</a:t>
            </a:r>
            <a:r>
              <a:rPr lang="en-US" sz="3300" dirty="0" smtClean="0"/>
              <a:t> </a:t>
            </a:r>
            <a:r>
              <a:rPr lang="en-US" sz="3300" dirty="0" err="1" smtClean="0"/>
              <a:t>selama</a:t>
            </a:r>
            <a:r>
              <a:rPr lang="en-US" sz="3300" dirty="0" smtClean="0"/>
              <a:t> </a:t>
            </a:r>
            <a:r>
              <a:rPr lang="en-US" sz="3300" dirty="0" err="1" smtClean="0"/>
              <a:t>mungkin</a:t>
            </a:r>
            <a:r>
              <a:rPr lang="en-US" sz="3300" dirty="0" smtClean="0"/>
              <a:t> </a:t>
            </a:r>
            <a:r>
              <a:rPr lang="en-US" sz="3300" dirty="0" err="1" smtClean="0"/>
              <a:t>dalam</a:t>
            </a:r>
            <a:r>
              <a:rPr lang="en-US" sz="3300" dirty="0" smtClean="0"/>
              <a:t> </a:t>
            </a:r>
            <a:r>
              <a:rPr lang="en-US" sz="3300" dirty="0" err="1" smtClean="0"/>
              <a:t>proses</a:t>
            </a:r>
            <a:r>
              <a:rPr lang="en-US" sz="3300" dirty="0" smtClean="0"/>
              <a:t> </a:t>
            </a:r>
            <a:r>
              <a:rPr lang="en-US" sz="3300" dirty="0" err="1" smtClean="0"/>
              <a:t>produksi</a:t>
            </a:r>
            <a:r>
              <a:rPr lang="en-US" sz="3300" dirty="0" smtClean="0"/>
              <a:t>. </a:t>
            </a:r>
          </a:p>
          <a:p>
            <a:pPr algn="just" eaLnBrk="1" fontAlgn="auto" hangingPunct="1">
              <a:spcAft>
                <a:spcPts val="0"/>
              </a:spcAft>
              <a:buFont typeface="Arial" pitchFamily="34" charset="0"/>
              <a:buNone/>
              <a:defRPr/>
            </a:pPr>
            <a:r>
              <a:rPr lang="en-US" sz="3300" dirty="0" smtClean="0"/>
              <a:t>f.  </a:t>
            </a:r>
            <a:r>
              <a:rPr lang="en-US" sz="3300" dirty="0" smtClean="0">
                <a:solidFill>
                  <a:srgbClr val="FF0000"/>
                </a:solidFill>
              </a:rPr>
              <a:t>Channel Assembly</a:t>
            </a:r>
            <a:r>
              <a:rPr lang="en-US" sz="3300" dirty="0" smtClean="0"/>
              <a:t>, </a:t>
            </a:r>
            <a:r>
              <a:rPr lang="en-US" sz="3300" dirty="0" err="1" smtClean="0"/>
              <a:t>yaitu</a:t>
            </a:r>
            <a:r>
              <a:rPr lang="en-US" sz="3300" dirty="0" smtClean="0"/>
              <a:t> </a:t>
            </a:r>
            <a:r>
              <a:rPr lang="en-US" sz="3300" dirty="0" err="1" smtClean="0"/>
              <a:t>menunda</a:t>
            </a:r>
            <a:r>
              <a:rPr lang="en-US" sz="3300" dirty="0" smtClean="0"/>
              <a:t> </a:t>
            </a:r>
            <a:r>
              <a:rPr lang="en-US" sz="3300" dirty="0" err="1" smtClean="0"/>
              <a:t>perakitan</a:t>
            </a:r>
            <a:r>
              <a:rPr lang="en-US" sz="3300" dirty="0" smtClean="0"/>
              <a:t> </a:t>
            </a:r>
            <a:r>
              <a:rPr lang="en-US" sz="3300" dirty="0" err="1" smtClean="0"/>
              <a:t>akhir</a:t>
            </a:r>
            <a:r>
              <a:rPr lang="en-US" sz="3300" dirty="0" smtClean="0"/>
              <a:t> </a:t>
            </a:r>
            <a:r>
              <a:rPr lang="en-US" sz="3300" dirty="0" err="1" smtClean="0"/>
              <a:t>suatu</a:t>
            </a:r>
            <a:r>
              <a:rPr lang="en-US" sz="3300" dirty="0" smtClean="0"/>
              <a:t> </a:t>
            </a:r>
            <a:r>
              <a:rPr lang="en-US" sz="3300" dirty="0" err="1" smtClean="0"/>
              <a:t>produk</a:t>
            </a:r>
            <a:r>
              <a:rPr lang="en-US" sz="3300" dirty="0" smtClean="0"/>
              <a:t> </a:t>
            </a:r>
            <a:r>
              <a:rPr lang="en-US" sz="3300" dirty="0" err="1" smtClean="0"/>
              <a:t>sehingga</a:t>
            </a:r>
            <a:r>
              <a:rPr lang="en-US" sz="3300" dirty="0" smtClean="0"/>
              <a:t> </a:t>
            </a:r>
            <a:r>
              <a:rPr lang="en-US" sz="3300" dirty="0" err="1" smtClean="0"/>
              <a:t>jalur</a:t>
            </a:r>
            <a:r>
              <a:rPr lang="en-US" sz="3300" dirty="0" smtClean="0"/>
              <a:t> </a:t>
            </a:r>
            <a:r>
              <a:rPr lang="en-US" sz="3300" dirty="0" err="1" smtClean="0"/>
              <a:t>distribusi</a:t>
            </a:r>
            <a:r>
              <a:rPr lang="en-US" sz="3300" dirty="0" smtClean="0"/>
              <a:t> </a:t>
            </a:r>
            <a:r>
              <a:rPr lang="en-US" sz="3300" dirty="0" err="1" smtClean="0"/>
              <a:t>dapat</a:t>
            </a:r>
            <a:r>
              <a:rPr lang="en-US" sz="3300" dirty="0" smtClean="0"/>
              <a:t> </a:t>
            </a:r>
            <a:r>
              <a:rPr lang="en-US" sz="3300" dirty="0" err="1" smtClean="0"/>
              <a:t>dipasang</a:t>
            </a:r>
            <a:r>
              <a:rPr lang="en-US" sz="3300" dirty="0" smtClean="0"/>
              <a:t>. </a:t>
            </a:r>
          </a:p>
          <a:p>
            <a:pPr algn="just" eaLnBrk="1" fontAlgn="auto" hangingPunct="1">
              <a:spcAft>
                <a:spcPts val="0"/>
              </a:spcAft>
              <a:buFont typeface="Arial" pitchFamily="34" charset="0"/>
              <a:buNone/>
              <a:defRPr/>
            </a:pPr>
            <a:r>
              <a:rPr lang="en-US" sz="3300" dirty="0" smtClean="0"/>
              <a:t>g. </a:t>
            </a:r>
            <a:r>
              <a:rPr lang="en-US" sz="3300" dirty="0" smtClean="0">
                <a:solidFill>
                  <a:srgbClr val="FF0000"/>
                </a:solidFill>
              </a:rPr>
              <a:t>Drop Shipping and Special Packaging</a:t>
            </a:r>
            <a:r>
              <a:rPr lang="en-US" sz="3300" dirty="0" smtClean="0"/>
              <a:t>, </a:t>
            </a:r>
            <a:r>
              <a:rPr lang="en-US" sz="3300" dirty="0" err="1" smtClean="0"/>
              <a:t>berarti</a:t>
            </a:r>
            <a:r>
              <a:rPr lang="en-US" sz="3300" dirty="0" smtClean="0"/>
              <a:t> </a:t>
            </a:r>
            <a:r>
              <a:rPr lang="en-US" sz="3300" dirty="0" err="1" smtClean="0"/>
              <a:t>pengiriman</a:t>
            </a:r>
            <a:r>
              <a:rPr lang="en-US" sz="3300" dirty="0" smtClean="0"/>
              <a:t> </a:t>
            </a:r>
            <a:r>
              <a:rPr lang="en-US" sz="3300" dirty="0" err="1" smtClean="0"/>
              <a:t>langsung</a:t>
            </a:r>
            <a:r>
              <a:rPr lang="en-US" sz="3300" dirty="0" smtClean="0"/>
              <a:t> </a:t>
            </a:r>
            <a:r>
              <a:rPr lang="en-US" sz="3300" dirty="0" err="1" smtClean="0"/>
              <a:t>dari</a:t>
            </a:r>
            <a:r>
              <a:rPr lang="en-US" sz="3300" dirty="0" smtClean="0"/>
              <a:t> supplier </a:t>
            </a:r>
            <a:r>
              <a:rPr lang="en-US" sz="3300" dirty="0" err="1" smtClean="0"/>
              <a:t>ke</a:t>
            </a:r>
            <a:r>
              <a:rPr lang="en-US" sz="3300" dirty="0" smtClean="0"/>
              <a:t> </a:t>
            </a:r>
            <a:r>
              <a:rPr lang="en-US" sz="3300" dirty="0" err="1" smtClean="0"/>
              <a:t>konsumen</a:t>
            </a:r>
            <a:r>
              <a:rPr lang="en-US" sz="3300" dirty="0" smtClean="0"/>
              <a:t> </a:t>
            </a:r>
            <a:r>
              <a:rPr lang="en-US" sz="3300" dirty="0" err="1" smtClean="0"/>
              <a:t>akhir</a:t>
            </a:r>
            <a:r>
              <a:rPr lang="en-US" sz="3300" dirty="0" smtClean="0"/>
              <a:t> </a:t>
            </a:r>
            <a:r>
              <a:rPr lang="en-US" sz="3300" dirty="0" err="1" smtClean="0"/>
              <a:t>berarti</a:t>
            </a:r>
            <a:r>
              <a:rPr lang="en-US" sz="3300" dirty="0" smtClean="0"/>
              <a:t> </a:t>
            </a:r>
            <a:r>
              <a:rPr lang="en-US" sz="3300" dirty="0" err="1" smtClean="0"/>
              <a:t>hemat</a:t>
            </a:r>
            <a:r>
              <a:rPr lang="en-US" sz="3300" dirty="0" smtClean="0"/>
              <a:t> </a:t>
            </a:r>
            <a:r>
              <a:rPr lang="en-US" sz="3300" dirty="0" err="1" smtClean="0"/>
              <a:t>waktu</a:t>
            </a:r>
            <a:r>
              <a:rPr lang="en-US" sz="3300" dirty="0" smtClean="0"/>
              <a:t> </a:t>
            </a:r>
            <a:r>
              <a:rPr lang="en-US" sz="3300" dirty="0" err="1" smtClean="0"/>
              <a:t>dan</a:t>
            </a:r>
            <a:r>
              <a:rPr lang="en-US" sz="3300" dirty="0" smtClean="0"/>
              <a:t> </a:t>
            </a:r>
            <a:r>
              <a:rPr lang="en-US" sz="3300" dirty="0" err="1" smtClean="0"/>
              <a:t>biaya</a:t>
            </a:r>
            <a:r>
              <a:rPr lang="en-US" sz="3300" dirty="0" smtClean="0"/>
              <a:t> </a:t>
            </a:r>
            <a:r>
              <a:rPr lang="en-US" sz="3300" dirty="0" err="1" smtClean="0"/>
              <a:t>pengiriman</a:t>
            </a:r>
            <a:r>
              <a:rPr lang="en-US" sz="3300" dirty="0" smtClean="0"/>
              <a:t> </a:t>
            </a:r>
            <a:r>
              <a:rPr lang="en-US" sz="3300" dirty="0" err="1" smtClean="0"/>
              <a:t>kembali</a:t>
            </a:r>
            <a:r>
              <a:rPr lang="en-US" sz="3300" dirty="0" smtClean="0"/>
              <a:t>. </a:t>
            </a:r>
            <a:r>
              <a:rPr lang="en-US" sz="3300" dirty="0" err="1" smtClean="0"/>
              <a:t>Selain</a:t>
            </a:r>
            <a:r>
              <a:rPr lang="en-US" sz="3300" dirty="0" smtClean="0"/>
              <a:t> </a:t>
            </a:r>
            <a:r>
              <a:rPr lang="en-US" sz="3300" dirty="0" err="1" smtClean="0"/>
              <a:t>itu</a:t>
            </a:r>
            <a:r>
              <a:rPr lang="en-US" sz="3300" dirty="0" smtClean="0"/>
              <a:t> </a:t>
            </a:r>
            <a:r>
              <a:rPr lang="en-US" sz="3300" dirty="0" err="1" smtClean="0"/>
              <a:t>biasanya</a:t>
            </a:r>
            <a:r>
              <a:rPr lang="en-US" sz="3300" dirty="0" smtClean="0"/>
              <a:t> </a:t>
            </a:r>
            <a:r>
              <a:rPr lang="en-US" sz="3300" dirty="0" err="1" smtClean="0"/>
              <a:t>disertai</a:t>
            </a:r>
            <a:r>
              <a:rPr lang="en-US" sz="3300" dirty="0" smtClean="0"/>
              <a:t> </a:t>
            </a:r>
            <a:r>
              <a:rPr lang="en-US" sz="3300" dirty="0" err="1" smtClean="0"/>
              <a:t>pengemasan</a:t>
            </a:r>
            <a:r>
              <a:rPr lang="en-US" sz="3300" dirty="0" smtClean="0"/>
              <a:t> yang </a:t>
            </a:r>
            <a:r>
              <a:rPr lang="en-US" sz="3300" dirty="0" err="1" smtClean="0"/>
              <a:t>khusus</a:t>
            </a:r>
            <a:r>
              <a:rPr lang="en-US" sz="3300" dirty="0" smtClean="0"/>
              <a:t> </a:t>
            </a:r>
            <a:r>
              <a:rPr lang="en-US" sz="3300" dirty="0" err="1" smtClean="0"/>
              <a:t>sesuai</a:t>
            </a:r>
            <a:r>
              <a:rPr lang="en-US" sz="3300" dirty="0" smtClean="0"/>
              <a:t> </a:t>
            </a:r>
            <a:r>
              <a:rPr lang="en-US" sz="3300" dirty="0" err="1" smtClean="0"/>
              <a:t>kebutuhan</a:t>
            </a:r>
            <a:r>
              <a:rPr lang="en-US" sz="3300" dirty="0" smtClean="0"/>
              <a:t> </a:t>
            </a:r>
            <a:r>
              <a:rPr lang="en-US" sz="3300" dirty="0" err="1" smtClean="0"/>
              <a:t>konsumen</a:t>
            </a:r>
            <a:r>
              <a:rPr lang="en-US" sz="3300" dirty="0" smtClean="0"/>
              <a:t>. </a:t>
            </a:r>
          </a:p>
          <a:p>
            <a:pPr algn="just" eaLnBrk="1" fontAlgn="auto" hangingPunct="1">
              <a:spcAft>
                <a:spcPts val="0"/>
              </a:spcAft>
              <a:buFont typeface="Arial" pitchFamily="34" charset="0"/>
              <a:buNone/>
              <a:defRPr/>
            </a:pPr>
            <a:endParaRPr lang="en-US" dirty="0" smtClean="0"/>
          </a:p>
        </p:txBody>
      </p:sp>
      <p:sp>
        <p:nvSpPr>
          <p:cNvPr id="4" name="Slide Number Placeholder 3"/>
          <p:cNvSpPr>
            <a:spLocks noGrp="1"/>
          </p:cNvSpPr>
          <p:nvPr>
            <p:ph type="sldNum" sz="quarter" idx="12"/>
          </p:nvPr>
        </p:nvSpPr>
        <p:spPr/>
        <p:txBody>
          <a:bodyPr/>
          <a:lstStyle/>
          <a:p>
            <a:pPr>
              <a:defRPr/>
            </a:pPr>
            <a:fld id="{B94D01B1-913E-4288-A0C5-A805566F4770}" type="slidenum">
              <a:rPr lang="en-US" smtClean="0"/>
              <a:pPr>
                <a:defRPr/>
              </a:pPr>
              <a:t>231</a:t>
            </a:fld>
            <a:endParaRPr lang="en-US"/>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Content Placeholder 2"/>
          <p:cNvSpPr>
            <a:spLocks noGrp="1"/>
          </p:cNvSpPr>
          <p:nvPr>
            <p:ph idx="1"/>
          </p:nvPr>
        </p:nvSpPr>
        <p:spPr>
          <a:xfrm>
            <a:off x="304800" y="685800"/>
            <a:ext cx="8229600" cy="4525963"/>
          </a:xfrm>
        </p:spPr>
        <p:txBody>
          <a:bodyPr/>
          <a:lstStyle/>
          <a:p>
            <a:pPr algn="just" eaLnBrk="1" hangingPunct="1">
              <a:buFont typeface="Arial" charset="0"/>
              <a:buNone/>
            </a:pPr>
            <a:r>
              <a:rPr lang="id-ID" sz="2200" smtClean="0">
                <a:solidFill>
                  <a:srgbClr val="000000"/>
                </a:solidFill>
              </a:rPr>
              <a:t>h</a:t>
            </a:r>
            <a:r>
              <a:rPr lang="id-ID" sz="2800" smtClean="0">
                <a:solidFill>
                  <a:srgbClr val="000000"/>
                </a:solidFill>
              </a:rPr>
              <a:t>. </a:t>
            </a:r>
            <a:r>
              <a:rPr lang="en-US" sz="2800" smtClean="0">
                <a:solidFill>
                  <a:srgbClr val="FF0000"/>
                </a:solidFill>
              </a:rPr>
              <a:t>Blanket Order, </a:t>
            </a:r>
            <a:r>
              <a:rPr lang="en-US" sz="2800" smtClean="0">
                <a:solidFill>
                  <a:srgbClr val="000000"/>
                </a:solidFill>
              </a:rPr>
              <a:t>merupakan komitmen pembelian jangka panjang kepada supplier untuk item yang dapat dikirim dalam jangka pendek, artinya ordernya kosong, diisi sesuai kebutuhan saja. </a:t>
            </a:r>
          </a:p>
          <a:p>
            <a:pPr algn="just" eaLnBrk="1" hangingPunct="1">
              <a:buFont typeface="Arial" charset="0"/>
              <a:buNone/>
            </a:pPr>
            <a:r>
              <a:rPr lang="en-US" sz="2800" smtClean="0">
                <a:solidFill>
                  <a:srgbClr val="000000"/>
                </a:solidFill>
              </a:rPr>
              <a:t>i.  </a:t>
            </a:r>
            <a:r>
              <a:rPr lang="en-US" sz="2800" smtClean="0">
                <a:solidFill>
                  <a:srgbClr val="FF0000"/>
                </a:solidFill>
              </a:rPr>
              <a:t>Standardization</a:t>
            </a:r>
            <a:r>
              <a:rPr lang="en-US" sz="2800" smtClean="0">
                <a:solidFill>
                  <a:srgbClr val="000000"/>
                </a:solidFill>
              </a:rPr>
              <a:t>, yaitu pengurangan jumlah variasi material dan komponen sebagai bantuan mengurangi biaya. </a:t>
            </a:r>
          </a:p>
          <a:p>
            <a:pPr algn="just" eaLnBrk="1" hangingPunct="1">
              <a:buFont typeface="Arial" charset="0"/>
              <a:buNone/>
            </a:pPr>
            <a:r>
              <a:rPr lang="it-IT" sz="2800" smtClean="0">
                <a:solidFill>
                  <a:srgbClr val="000000"/>
                </a:solidFill>
              </a:rPr>
              <a:t>j. </a:t>
            </a:r>
            <a:r>
              <a:rPr lang="id-ID" sz="2800" smtClean="0">
                <a:solidFill>
                  <a:srgbClr val="000000"/>
                </a:solidFill>
              </a:rPr>
              <a:t> </a:t>
            </a:r>
            <a:r>
              <a:rPr lang="it-IT" sz="2800" smtClean="0">
                <a:solidFill>
                  <a:srgbClr val="FF0000"/>
                </a:solidFill>
              </a:rPr>
              <a:t>EDI (Electronic Data Interchange) </a:t>
            </a:r>
            <a:r>
              <a:rPr lang="it-IT" sz="2800" smtClean="0">
                <a:solidFill>
                  <a:srgbClr val="000000"/>
                </a:solidFill>
              </a:rPr>
              <a:t>adalah standardisasi format transmisi data untuk komunikasi komputerisasi diantara organisasi. </a:t>
            </a:r>
            <a:endParaRPr lang="en-US" sz="2800" smtClean="0">
              <a:solidFill>
                <a:srgbClr val="000000"/>
              </a:solidFill>
            </a:endParaRPr>
          </a:p>
          <a:p>
            <a:endParaRPr lang="id-ID" smtClean="0"/>
          </a:p>
        </p:txBody>
      </p:sp>
      <p:sp>
        <p:nvSpPr>
          <p:cNvPr id="4" name="Slide Number Placeholder 3"/>
          <p:cNvSpPr>
            <a:spLocks noGrp="1"/>
          </p:cNvSpPr>
          <p:nvPr>
            <p:ph type="sldNum" sz="quarter" idx="12"/>
          </p:nvPr>
        </p:nvSpPr>
        <p:spPr/>
        <p:txBody>
          <a:bodyPr/>
          <a:lstStyle/>
          <a:p>
            <a:pPr>
              <a:defRPr/>
            </a:pPr>
            <a:fld id="{BC3B064D-C00C-48D3-B07C-2373B082A6BA}" type="slidenum">
              <a:rPr lang="en-US" smtClean="0"/>
              <a:pPr>
                <a:defRPr/>
              </a:pPr>
              <a:t>232</a:t>
            </a:fld>
            <a:endParaRPr lang="en-US" dirty="0"/>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Title 1"/>
          <p:cNvSpPr>
            <a:spLocks noGrp="1"/>
          </p:cNvSpPr>
          <p:nvPr>
            <p:ph type="title"/>
          </p:nvPr>
        </p:nvSpPr>
        <p:spPr>
          <a:xfrm>
            <a:off x="533400" y="0"/>
            <a:ext cx="8229600" cy="533400"/>
          </a:xfrm>
        </p:spPr>
        <p:txBody>
          <a:bodyPr/>
          <a:lstStyle/>
          <a:p>
            <a:pPr eaLnBrk="1" hangingPunct="1"/>
            <a:r>
              <a:rPr lang="it-IT" sz="2000" b="1" smtClean="0">
                <a:solidFill>
                  <a:srgbClr val="FF0000"/>
                </a:solidFill>
                <a:latin typeface="Arial" charset="0"/>
                <a:cs typeface="Arial" charset="0"/>
              </a:rPr>
              <a:t>F. PEMILIHAN VENDOR (penjual)</a:t>
            </a:r>
            <a:endParaRPr lang="en-US" sz="2000" smtClean="0">
              <a:solidFill>
                <a:srgbClr val="FF0000"/>
              </a:solidFill>
              <a:latin typeface="Arial" charset="0"/>
              <a:cs typeface="Arial" charset="0"/>
            </a:endParaRPr>
          </a:p>
        </p:txBody>
      </p:sp>
      <p:sp>
        <p:nvSpPr>
          <p:cNvPr id="3" name="Content Placeholder 2"/>
          <p:cNvSpPr>
            <a:spLocks noGrp="1"/>
          </p:cNvSpPr>
          <p:nvPr>
            <p:ph idx="1"/>
          </p:nvPr>
        </p:nvSpPr>
        <p:spPr>
          <a:xfrm>
            <a:off x="76200" y="533400"/>
            <a:ext cx="8915400" cy="6324600"/>
          </a:xfrm>
        </p:spPr>
        <p:txBody>
          <a:bodyPr rtlCol="0">
            <a:noAutofit/>
          </a:bodyPr>
          <a:lstStyle/>
          <a:p>
            <a:pPr marL="163513" indent="-46038" algn="just" eaLnBrk="1" fontAlgn="auto" hangingPunct="1">
              <a:spcAft>
                <a:spcPts val="0"/>
              </a:spcAft>
              <a:buFont typeface="Arial" charset="0"/>
              <a:buNone/>
              <a:defRPr/>
            </a:pPr>
            <a:r>
              <a:rPr lang="id-ID" sz="2400" dirty="0"/>
              <a:t>F</a:t>
            </a:r>
            <a:r>
              <a:rPr lang="it-IT" sz="2400" dirty="0" smtClean="0"/>
              <a:t>ungsi operasi memerlukan adanya hubungan dengan vendor yang sempurna. Agar hubungan tersebut efektif maka perlu dilakukan tiga proses yaitu: </a:t>
            </a:r>
            <a:endParaRPr lang="en-US" sz="2400" dirty="0" smtClean="0"/>
          </a:p>
          <a:p>
            <a:pPr indent="571500" eaLnBrk="1" fontAlgn="auto" hangingPunct="1">
              <a:spcAft>
                <a:spcPts val="0"/>
              </a:spcAft>
              <a:buFont typeface="Arial" pitchFamily="34" charset="0"/>
              <a:buNone/>
              <a:defRPr/>
            </a:pPr>
            <a:r>
              <a:rPr lang="it-IT" sz="2400" b="1" dirty="0" smtClean="0"/>
              <a:t>1. Evaluasi Penjual</a:t>
            </a:r>
            <a:endParaRPr lang="en-US" sz="2400" dirty="0" smtClean="0"/>
          </a:p>
          <a:p>
            <a:pPr indent="571500" eaLnBrk="1" fontAlgn="auto" hangingPunct="1">
              <a:spcAft>
                <a:spcPts val="0"/>
              </a:spcAft>
              <a:buFont typeface="Arial" pitchFamily="34" charset="0"/>
              <a:buNone/>
              <a:defRPr/>
            </a:pPr>
            <a:r>
              <a:rPr lang="it-IT" sz="2400" b="1" dirty="0" smtClean="0"/>
              <a:t>2. Pengembangan Penjual </a:t>
            </a:r>
          </a:p>
          <a:p>
            <a:pPr indent="571500" eaLnBrk="1" fontAlgn="auto" hangingPunct="1">
              <a:spcAft>
                <a:spcPts val="0"/>
              </a:spcAft>
              <a:buFont typeface="Arial" pitchFamily="34" charset="0"/>
              <a:buNone/>
              <a:defRPr/>
            </a:pPr>
            <a:r>
              <a:rPr lang="it-IT" sz="2400" b="1" dirty="0" smtClean="0"/>
              <a:t>3. Negosiasi </a:t>
            </a:r>
            <a:endParaRPr lang="id-ID" sz="2400" b="1" dirty="0" smtClean="0"/>
          </a:p>
          <a:p>
            <a:pPr indent="571500" eaLnBrk="1" fontAlgn="auto" hangingPunct="1">
              <a:spcAft>
                <a:spcPts val="0"/>
              </a:spcAft>
              <a:buFont typeface="Arial" pitchFamily="34" charset="0"/>
              <a:buNone/>
              <a:defRPr/>
            </a:pPr>
            <a:endParaRPr lang="en-US" sz="2400" dirty="0" smtClean="0"/>
          </a:p>
          <a:p>
            <a:pPr eaLnBrk="1" fontAlgn="auto" hangingPunct="1">
              <a:spcAft>
                <a:spcPts val="0"/>
              </a:spcAft>
              <a:buFont typeface="Arial" pitchFamily="34" charset="0"/>
              <a:buChar char="•"/>
              <a:defRPr/>
            </a:pPr>
            <a:r>
              <a:rPr lang="it-IT" sz="2400" b="1" dirty="0" smtClean="0">
                <a:solidFill>
                  <a:srgbClr val="00B050"/>
                </a:solidFill>
              </a:rPr>
              <a:t>1. Evaluasi Penjual</a:t>
            </a:r>
            <a:endParaRPr lang="en-US" sz="2400" dirty="0" smtClean="0">
              <a:solidFill>
                <a:srgbClr val="00B050"/>
              </a:solidFill>
            </a:endParaRPr>
          </a:p>
          <a:p>
            <a:pPr marL="163513" indent="0" algn="just" eaLnBrk="1" fontAlgn="auto" hangingPunct="1">
              <a:spcAft>
                <a:spcPts val="0"/>
              </a:spcAft>
              <a:buFont typeface="Arial" charset="0"/>
              <a:buNone/>
              <a:defRPr/>
            </a:pPr>
            <a:r>
              <a:rPr lang="it-IT" sz="2400" dirty="0" smtClean="0"/>
              <a:t>Tahap ini mencakup kegiatan pencarian penjual potensial dan penentuan kemungkinan penjual tersebut menjadi pemasok yang baik. Penilaian dilakukan dengan mempertimbangkan berbagai variabel atau faktor yang dipertimbangkan untuk memilih penjual, yang mana tiap variabel diberi bobot tergantung pada kebutuhan organisasi. </a:t>
            </a:r>
            <a:endParaRPr lang="en-US" sz="2400" dirty="0" smtClean="0"/>
          </a:p>
        </p:txBody>
      </p:sp>
      <p:sp>
        <p:nvSpPr>
          <p:cNvPr id="4" name="Slide Number Placeholder 3"/>
          <p:cNvSpPr>
            <a:spLocks noGrp="1"/>
          </p:cNvSpPr>
          <p:nvPr>
            <p:ph type="sldNum" sz="quarter" idx="12"/>
          </p:nvPr>
        </p:nvSpPr>
        <p:spPr/>
        <p:txBody>
          <a:bodyPr/>
          <a:lstStyle/>
          <a:p>
            <a:pPr>
              <a:defRPr/>
            </a:pPr>
            <a:fld id="{FDA5E636-5413-4C25-85D4-01874C358D77}" type="slidenum">
              <a:rPr lang="en-US" smtClean="0"/>
              <a:pPr>
                <a:defRPr/>
              </a:pPr>
              <a:t>233</a:t>
            </a:fld>
            <a:endParaRPr lang="en-US"/>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itle 1"/>
          <p:cNvSpPr>
            <a:spLocks noGrp="1"/>
          </p:cNvSpPr>
          <p:nvPr>
            <p:ph type="title"/>
          </p:nvPr>
        </p:nvSpPr>
        <p:spPr>
          <a:xfrm>
            <a:off x="457200" y="274638"/>
            <a:ext cx="8229600" cy="411162"/>
          </a:xfrm>
        </p:spPr>
        <p:txBody>
          <a:bodyPr/>
          <a:lstStyle/>
          <a:p>
            <a:pPr algn="just" eaLnBrk="1" hangingPunct="1"/>
            <a:r>
              <a:rPr lang="it-IT" sz="2400" b="1" smtClean="0">
                <a:solidFill>
                  <a:srgbClr val="00B050"/>
                </a:solidFill>
                <a:latin typeface="Arial" charset="0"/>
                <a:cs typeface="Arial" charset="0"/>
              </a:rPr>
              <a:t>2. Pengembangan Penjual</a:t>
            </a:r>
            <a:endParaRPr lang="en-US" sz="2400" smtClean="0">
              <a:solidFill>
                <a:srgbClr val="00B050"/>
              </a:solidFill>
              <a:latin typeface="Arial" charset="0"/>
              <a:cs typeface="Arial" charset="0"/>
            </a:endParaRPr>
          </a:p>
        </p:txBody>
      </p:sp>
      <p:sp>
        <p:nvSpPr>
          <p:cNvPr id="3" name="Content Placeholder 2"/>
          <p:cNvSpPr>
            <a:spLocks noGrp="1"/>
          </p:cNvSpPr>
          <p:nvPr>
            <p:ph idx="1"/>
          </p:nvPr>
        </p:nvSpPr>
        <p:spPr>
          <a:xfrm>
            <a:off x="457200" y="762000"/>
            <a:ext cx="8229600" cy="5440363"/>
          </a:xfrm>
        </p:spPr>
        <p:txBody>
          <a:bodyPr rtlCol="0">
            <a:normAutofit fontScale="77500" lnSpcReduction="20000"/>
          </a:bodyPr>
          <a:lstStyle/>
          <a:p>
            <a:pPr algn="just" eaLnBrk="1" fontAlgn="auto" hangingPunct="1">
              <a:spcAft>
                <a:spcPts val="0"/>
              </a:spcAft>
              <a:buFont typeface="Arial" pitchFamily="34" charset="0"/>
              <a:buChar char="•"/>
              <a:defRPr/>
            </a:pPr>
            <a:r>
              <a:rPr lang="id-ID" dirty="0">
                <a:latin typeface="Arial" pitchFamily="34" charset="0"/>
                <a:cs typeface="Arial" pitchFamily="34" charset="0"/>
              </a:rPr>
              <a:t>M</a:t>
            </a:r>
            <a:r>
              <a:rPr lang="it-IT" dirty="0" smtClean="0">
                <a:latin typeface="Arial" pitchFamily="34" charset="0"/>
                <a:cs typeface="Arial" pitchFamily="34" charset="0"/>
              </a:rPr>
              <a:t>emastikan bahwa penjual menghargai kebutuhan akan mutu, dan kebijakan perolehan bahan baku. Pengembangan dimulai dari pelatihan sampai membantu rekayasa dan produksi juga format transfer informasi elektronik. </a:t>
            </a:r>
            <a:endParaRPr lang="en-US" dirty="0" smtClean="0">
              <a:latin typeface="Arial" pitchFamily="34" charset="0"/>
              <a:cs typeface="Arial" pitchFamily="34" charset="0"/>
            </a:endParaRPr>
          </a:p>
          <a:p>
            <a:pPr eaLnBrk="1" fontAlgn="auto" hangingPunct="1">
              <a:spcAft>
                <a:spcPts val="0"/>
              </a:spcAft>
              <a:buFont typeface="Arial" charset="0"/>
              <a:buNone/>
              <a:defRPr/>
            </a:pPr>
            <a:endParaRPr lang="it-IT" sz="1400" b="1" dirty="0" smtClean="0">
              <a:latin typeface="Arial" pitchFamily="34" charset="0"/>
              <a:cs typeface="Arial" pitchFamily="34" charset="0"/>
            </a:endParaRPr>
          </a:p>
          <a:p>
            <a:pPr eaLnBrk="1" fontAlgn="auto" hangingPunct="1">
              <a:spcAft>
                <a:spcPts val="0"/>
              </a:spcAft>
              <a:buFont typeface="Arial" charset="0"/>
              <a:buNone/>
              <a:defRPr/>
            </a:pPr>
            <a:r>
              <a:rPr lang="it-IT" sz="3400" b="1" dirty="0" smtClean="0">
                <a:solidFill>
                  <a:srgbClr val="00B050"/>
                </a:solidFill>
                <a:latin typeface="Arial" pitchFamily="34" charset="0"/>
                <a:cs typeface="Arial" pitchFamily="34" charset="0"/>
              </a:rPr>
              <a:t>3. Negosiasi </a:t>
            </a:r>
            <a:endParaRPr lang="en-US" sz="3400" dirty="0" smtClean="0">
              <a:solidFill>
                <a:srgbClr val="00B050"/>
              </a:solidFill>
              <a:latin typeface="Arial" pitchFamily="34" charset="0"/>
              <a:cs typeface="Arial" pitchFamily="34" charset="0"/>
            </a:endParaRPr>
          </a:p>
          <a:p>
            <a:pPr eaLnBrk="1" fontAlgn="auto" hangingPunct="1">
              <a:spcAft>
                <a:spcPts val="0"/>
              </a:spcAft>
              <a:buFont typeface="Arial" charset="0"/>
              <a:buNone/>
              <a:defRPr/>
            </a:pPr>
            <a:r>
              <a:rPr lang="it-IT" dirty="0" smtClean="0">
                <a:latin typeface="Arial" pitchFamily="34" charset="0"/>
                <a:cs typeface="Arial" pitchFamily="34" charset="0"/>
              </a:rPr>
              <a:t>Strategi Negosiasi terdiri dari tiga jenis yaitu: </a:t>
            </a:r>
            <a:endParaRPr lang="en-US" dirty="0" smtClean="0">
              <a:latin typeface="Arial" pitchFamily="34" charset="0"/>
              <a:cs typeface="Arial" pitchFamily="34" charset="0"/>
            </a:endParaRPr>
          </a:p>
          <a:p>
            <a:pPr algn="just" eaLnBrk="1" fontAlgn="auto" hangingPunct="1">
              <a:spcAft>
                <a:spcPts val="0"/>
              </a:spcAft>
              <a:buFont typeface="Arial" pitchFamily="34" charset="0"/>
              <a:buNone/>
              <a:defRPr/>
            </a:pPr>
            <a:r>
              <a:rPr lang="it-IT" dirty="0" smtClean="0">
                <a:latin typeface="Arial" pitchFamily="34" charset="0"/>
                <a:cs typeface="Arial" pitchFamily="34" charset="0"/>
              </a:rPr>
              <a:t>a. Model harga berdasarkan biaya </a:t>
            </a:r>
            <a:r>
              <a:rPr lang="it-IT" i="1" dirty="0" smtClean="0">
                <a:latin typeface="Arial" pitchFamily="34" charset="0"/>
                <a:cs typeface="Arial" pitchFamily="34" charset="0"/>
              </a:rPr>
              <a:t>(Cost Based price model), </a:t>
            </a:r>
            <a:r>
              <a:rPr lang="it-IT" dirty="0" smtClean="0">
                <a:latin typeface="Arial" pitchFamily="34" charset="0"/>
                <a:cs typeface="Arial" pitchFamily="34" charset="0"/>
              </a:rPr>
              <a:t>yang mengharuskan pemasok terbuka kepada pembeli. </a:t>
            </a:r>
            <a:endParaRPr lang="en-US" dirty="0" smtClean="0">
              <a:latin typeface="Arial" pitchFamily="34" charset="0"/>
              <a:cs typeface="Arial" pitchFamily="34" charset="0"/>
            </a:endParaRPr>
          </a:p>
          <a:p>
            <a:pPr algn="just" eaLnBrk="1" fontAlgn="auto" hangingPunct="1">
              <a:spcAft>
                <a:spcPts val="0"/>
              </a:spcAft>
              <a:buFont typeface="Arial" pitchFamily="34" charset="0"/>
              <a:buNone/>
              <a:defRPr/>
            </a:pPr>
            <a:r>
              <a:rPr lang="en-US" dirty="0" smtClean="0">
                <a:latin typeface="Arial" pitchFamily="34" charset="0"/>
                <a:cs typeface="Arial" pitchFamily="34" charset="0"/>
              </a:rPr>
              <a:t>b. Model </a:t>
            </a:r>
            <a:r>
              <a:rPr lang="en-US" dirty="0" err="1" smtClean="0">
                <a:latin typeface="Arial" pitchFamily="34" charset="0"/>
                <a:cs typeface="Arial" pitchFamily="34" charset="0"/>
              </a:rPr>
              <a:t>berdasarkan</a:t>
            </a:r>
            <a:r>
              <a:rPr lang="en-US" dirty="0" smtClean="0">
                <a:latin typeface="Arial" pitchFamily="34" charset="0"/>
                <a:cs typeface="Arial" pitchFamily="34" charset="0"/>
              </a:rPr>
              <a:t> </a:t>
            </a:r>
            <a:r>
              <a:rPr lang="en-US" dirty="0" err="1" smtClean="0">
                <a:latin typeface="Arial" pitchFamily="34" charset="0"/>
                <a:cs typeface="Arial" pitchFamily="34" charset="0"/>
              </a:rPr>
              <a:t>harga</a:t>
            </a:r>
            <a:r>
              <a:rPr lang="en-US" dirty="0" smtClean="0">
                <a:latin typeface="Arial" pitchFamily="34" charset="0"/>
                <a:cs typeface="Arial" pitchFamily="34" charset="0"/>
              </a:rPr>
              <a:t> </a:t>
            </a:r>
            <a:r>
              <a:rPr lang="en-US" dirty="0" err="1" smtClean="0">
                <a:latin typeface="Arial" pitchFamily="34" charset="0"/>
                <a:cs typeface="Arial" pitchFamily="34" charset="0"/>
              </a:rPr>
              <a:t>pasar</a:t>
            </a:r>
            <a:r>
              <a:rPr lang="en-US" dirty="0" smtClean="0">
                <a:latin typeface="Arial" pitchFamily="34" charset="0"/>
                <a:cs typeface="Arial" pitchFamily="34" charset="0"/>
              </a:rPr>
              <a:t> (M</a:t>
            </a:r>
            <a:r>
              <a:rPr lang="en-US" i="1" dirty="0" smtClean="0">
                <a:latin typeface="Arial" pitchFamily="34" charset="0"/>
                <a:cs typeface="Arial" pitchFamily="34" charset="0"/>
              </a:rPr>
              <a:t>arket Based price model), </a:t>
            </a:r>
            <a:r>
              <a:rPr lang="en-US" dirty="0" err="1" smtClean="0">
                <a:latin typeface="Arial" pitchFamily="34" charset="0"/>
                <a:cs typeface="Arial" pitchFamily="34" charset="0"/>
              </a:rPr>
              <a:t>harga</a:t>
            </a:r>
            <a:r>
              <a:rPr lang="en-US" dirty="0" smtClean="0">
                <a:latin typeface="Arial" pitchFamily="34" charset="0"/>
                <a:cs typeface="Arial" pitchFamily="34" charset="0"/>
              </a:rPr>
              <a:t> </a:t>
            </a:r>
            <a:r>
              <a:rPr lang="en-US" dirty="0" err="1" smtClean="0">
                <a:latin typeface="Arial" pitchFamily="34" charset="0"/>
                <a:cs typeface="Arial" pitchFamily="34" charset="0"/>
              </a:rPr>
              <a:t>didasarkan</a:t>
            </a:r>
            <a:r>
              <a:rPr lang="en-US" dirty="0" smtClean="0">
                <a:latin typeface="Arial" pitchFamily="34" charset="0"/>
                <a:cs typeface="Arial" pitchFamily="34" charset="0"/>
              </a:rPr>
              <a:t> </a:t>
            </a:r>
            <a:r>
              <a:rPr lang="en-US" dirty="0" err="1" smtClean="0">
                <a:latin typeface="Arial" pitchFamily="34" charset="0"/>
                <a:cs typeface="Arial" pitchFamily="34" charset="0"/>
              </a:rPr>
              <a:t>pada</a:t>
            </a:r>
            <a:r>
              <a:rPr lang="en-US" dirty="0" smtClean="0">
                <a:latin typeface="Arial" pitchFamily="34" charset="0"/>
                <a:cs typeface="Arial" pitchFamily="34" charset="0"/>
              </a:rPr>
              <a:t> </a:t>
            </a:r>
            <a:r>
              <a:rPr lang="en-US" dirty="0" err="1" smtClean="0">
                <a:latin typeface="Arial" pitchFamily="34" charset="0"/>
                <a:cs typeface="Arial" pitchFamily="34" charset="0"/>
              </a:rPr>
              <a:t>publikasi</a:t>
            </a:r>
            <a:r>
              <a:rPr lang="en-US" dirty="0" smtClean="0">
                <a:latin typeface="Arial" pitchFamily="34" charset="0"/>
                <a:cs typeface="Arial" pitchFamily="34" charset="0"/>
              </a:rPr>
              <a:t> </a:t>
            </a:r>
            <a:r>
              <a:rPr lang="en-US" dirty="0" err="1" smtClean="0">
                <a:latin typeface="Arial" pitchFamily="34" charset="0"/>
                <a:cs typeface="Arial" pitchFamily="34" charset="0"/>
              </a:rPr>
              <a:t>atau</a:t>
            </a:r>
            <a:r>
              <a:rPr lang="en-US" dirty="0" smtClean="0">
                <a:latin typeface="Arial" pitchFamily="34" charset="0"/>
                <a:cs typeface="Arial" pitchFamily="34" charset="0"/>
              </a:rPr>
              <a:t> </a:t>
            </a:r>
            <a:r>
              <a:rPr lang="en-US" dirty="0" err="1" smtClean="0">
                <a:latin typeface="Arial" pitchFamily="34" charset="0"/>
                <a:cs typeface="Arial" pitchFamily="34" charset="0"/>
              </a:rPr>
              <a:t>indeks</a:t>
            </a:r>
            <a:r>
              <a:rPr lang="en-US"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n-US" dirty="0" smtClean="0">
                <a:latin typeface="Arial" pitchFamily="34" charset="0"/>
                <a:cs typeface="Arial" pitchFamily="34" charset="0"/>
              </a:rPr>
              <a:t>c. </a:t>
            </a:r>
            <a:r>
              <a:rPr lang="en-US" dirty="0" err="1" smtClean="0">
                <a:latin typeface="Arial" pitchFamily="34" charset="0"/>
                <a:cs typeface="Arial" pitchFamily="34" charset="0"/>
              </a:rPr>
              <a:t>Perebutan</a:t>
            </a:r>
            <a:r>
              <a:rPr lang="en-US" dirty="0" smtClean="0">
                <a:latin typeface="Arial" pitchFamily="34" charset="0"/>
                <a:cs typeface="Arial" pitchFamily="34" charset="0"/>
              </a:rPr>
              <a:t> tender (C</a:t>
            </a:r>
            <a:r>
              <a:rPr lang="en-US" i="1" dirty="0" smtClean="0">
                <a:latin typeface="Arial" pitchFamily="34" charset="0"/>
                <a:cs typeface="Arial" pitchFamily="34" charset="0"/>
              </a:rPr>
              <a:t>ompetitive Bidding),</a:t>
            </a:r>
            <a:r>
              <a:rPr lang="en-US" dirty="0" err="1" smtClean="0">
                <a:latin typeface="Arial" pitchFamily="34" charset="0"/>
                <a:cs typeface="Arial" pitchFamily="34" charset="0"/>
              </a:rPr>
              <a:t>terjadi</a:t>
            </a:r>
            <a:r>
              <a:rPr lang="en-US" dirty="0" smtClean="0">
                <a:latin typeface="Arial" pitchFamily="34" charset="0"/>
                <a:cs typeface="Arial" pitchFamily="34" charset="0"/>
              </a:rPr>
              <a:t> </a:t>
            </a:r>
            <a:r>
              <a:rPr lang="en-US" dirty="0" err="1" smtClean="0">
                <a:latin typeface="Arial" pitchFamily="34" charset="0"/>
                <a:cs typeface="Arial" pitchFamily="34" charset="0"/>
              </a:rPr>
              <a:t>pada</a:t>
            </a:r>
            <a:r>
              <a:rPr lang="en-US" dirty="0" smtClean="0">
                <a:latin typeface="Arial" pitchFamily="34" charset="0"/>
                <a:cs typeface="Arial" pitchFamily="34" charset="0"/>
              </a:rPr>
              <a:t> </a:t>
            </a:r>
            <a:r>
              <a:rPr lang="en-US" dirty="0" err="1" smtClean="0">
                <a:latin typeface="Arial" pitchFamily="34" charset="0"/>
                <a:cs typeface="Arial" pitchFamily="34" charset="0"/>
              </a:rPr>
              <a:t>kasus</a:t>
            </a:r>
            <a:r>
              <a:rPr lang="en-US" dirty="0" smtClean="0">
                <a:latin typeface="Arial" pitchFamily="34" charset="0"/>
                <a:cs typeface="Arial" pitchFamily="34" charset="0"/>
              </a:rPr>
              <a:t> </a:t>
            </a:r>
            <a:r>
              <a:rPr lang="en-US" dirty="0" err="1" smtClean="0">
                <a:latin typeface="Arial" pitchFamily="34" charset="0"/>
                <a:cs typeface="Arial" pitchFamily="34" charset="0"/>
              </a:rPr>
              <a:t>dimana</a:t>
            </a:r>
            <a:r>
              <a:rPr lang="en-US" dirty="0" smtClean="0">
                <a:latin typeface="Arial" pitchFamily="34" charset="0"/>
                <a:cs typeface="Arial" pitchFamily="34" charset="0"/>
              </a:rPr>
              <a:t> </a:t>
            </a:r>
            <a:r>
              <a:rPr lang="en-US" dirty="0" err="1" smtClean="0">
                <a:latin typeface="Arial" pitchFamily="34" charset="0"/>
                <a:cs typeface="Arial" pitchFamily="34" charset="0"/>
              </a:rPr>
              <a:t>pemasok</a:t>
            </a:r>
            <a:r>
              <a:rPr lang="en-US" dirty="0" smtClean="0">
                <a:latin typeface="Arial" pitchFamily="34" charset="0"/>
                <a:cs typeface="Arial" pitchFamily="34" charset="0"/>
              </a:rPr>
              <a:t> </a:t>
            </a:r>
            <a:r>
              <a:rPr lang="en-US" dirty="0" err="1" smtClean="0">
                <a:latin typeface="Arial" pitchFamily="34" charset="0"/>
                <a:cs typeface="Arial" pitchFamily="34" charset="0"/>
              </a:rPr>
              <a:t>tidak</a:t>
            </a:r>
            <a:r>
              <a:rPr lang="en-US" dirty="0" smtClean="0">
                <a:latin typeface="Arial" pitchFamily="34" charset="0"/>
                <a:cs typeface="Arial" pitchFamily="34" charset="0"/>
              </a:rPr>
              <a:t> </a:t>
            </a:r>
            <a:r>
              <a:rPr lang="en-US" dirty="0" err="1" smtClean="0">
                <a:latin typeface="Arial" pitchFamily="34" charset="0"/>
                <a:cs typeface="Arial" pitchFamily="34" charset="0"/>
              </a:rPr>
              <a:t>bersedia</a:t>
            </a:r>
            <a:r>
              <a:rPr lang="en-US" dirty="0" smtClean="0">
                <a:latin typeface="Arial" pitchFamily="34" charset="0"/>
                <a:cs typeface="Arial" pitchFamily="34" charset="0"/>
              </a:rPr>
              <a:t> </a:t>
            </a:r>
            <a:r>
              <a:rPr lang="en-US" dirty="0" err="1" smtClean="0">
                <a:latin typeface="Arial" pitchFamily="34" charset="0"/>
                <a:cs typeface="Arial" pitchFamily="34" charset="0"/>
              </a:rPr>
              <a:t>membahas</a:t>
            </a:r>
            <a:r>
              <a:rPr lang="en-US" dirty="0" smtClean="0">
                <a:latin typeface="Arial" pitchFamily="34" charset="0"/>
                <a:cs typeface="Arial" pitchFamily="34" charset="0"/>
              </a:rPr>
              <a:t> </a:t>
            </a:r>
            <a:r>
              <a:rPr lang="en-US" dirty="0" err="1" smtClean="0">
                <a:latin typeface="Arial" pitchFamily="34" charset="0"/>
                <a:cs typeface="Arial" pitchFamily="34" charset="0"/>
              </a:rPr>
              <a:t>biaya</a:t>
            </a:r>
            <a:r>
              <a:rPr lang="en-US" dirty="0" smtClean="0">
                <a:latin typeface="Arial" pitchFamily="34" charset="0"/>
                <a:cs typeface="Arial" pitchFamily="34" charset="0"/>
              </a:rPr>
              <a:t> </a:t>
            </a:r>
            <a:r>
              <a:rPr lang="en-US" dirty="0" err="1" smtClean="0">
                <a:latin typeface="Arial" pitchFamily="34" charset="0"/>
                <a:cs typeface="Arial" pitchFamily="34" charset="0"/>
              </a:rPr>
              <a:t>dan</a:t>
            </a:r>
            <a:r>
              <a:rPr lang="en-US" dirty="0" smtClean="0">
                <a:latin typeface="Arial" pitchFamily="34" charset="0"/>
                <a:cs typeface="Arial" pitchFamily="34" charset="0"/>
              </a:rPr>
              <a:t> </a:t>
            </a:r>
            <a:r>
              <a:rPr lang="en-US" dirty="0" err="1" smtClean="0">
                <a:latin typeface="Arial" pitchFamily="34" charset="0"/>
                <a:cs typeface="Arial" pitchFamily="34" charset="0"/>
              </a:rPr>
              <a:t>tidak</a:t>
            </a:r>
            <a:r>
              <a:rPr lang="en-US" dirty="0" smtClean="0">
                <a:latin typeface="Arial" pitchFamily="34" charset="0"/>
                <a:cs typeface="Arial" pitchFamily="34" charset="0"/>
              </a:rPr>
              <a:t> </a:t>
            </a:r>
            <a:r>
              <a:rPr lang="en-US" dirty="0" err="1" smtClean="0">
                <a:latin typeface="Arial" pitchFamily="34" charset="0"/>
                <a:cs typeface="Arial" pitchFamily="34" charset="0"/>
              </a:rPr>
              <a:t>ada</a:t>
            </a:r>
            <a:r>
              <a:rPr lang="en-US" dirty="0" smtClean="0">
                <a:latin typeface="Arial" pitchFamily="34" charset="0"/>
                <a:cs typeface="Arial" pitchFamily="34" charset="0"/>
              </a:rPr>
              <a:t> </a:t>
            </a:r>
            <a:r>
              <a:rPr lang="en-US" dirty="0" err="1" smtClean="0">
                <a:latin typeface="Arial" pitchFamily="34" charset="0"/>
                <a:cs typeface="Arial" pitchFamily="34" charset="0"/>
              </a:rPr>
              <a:t>pasar</a:t>
            </a:r>
            <a:r>
              <a:rPr lang="en-US" dirty="0" smtClean="0">
                <a:latin typeface="Arial" pitchFamily="34" charset="0"/>
                <a:cs typeface="Arial" pitchFamily="34" charset="0"/>
              </a:rPr>
              <a:t> yang </a:t>
            </a:r>
            <a:r>
              <a:rPr lang="en-US" dirty="0" err="1" smtClean="0">
                <a:latin typeface="Arial" pitchFamily="34" charset="0"/>
                <a:cs typeface="Arial" pitchFamily="34" charset="0"/>
              </a:rPr>
              <a:t>mendekati</a:t>
            </a:r>
            <a:r>
              <a:rPr lang="en-US" dirty="0" smtClean="0">
                <a:latin typeface="Arial" pitchFamily="34" charset="0"/>
                <a:cs typeface="Arial" pitchFamily="34" charset="0"/>
              </a:rPr>
              <a:t> </a:t>
            </a:r>
            <a:r>
              <a:rPr lang="en-US" dirty="0" err="1" smtClean="0">
                <a:latin typeface="Arial" pitchFamily="34" charset="0"/>
                <a:cs typeface="Arial" pitchFamily="34" charset="0"/>
              </a:rPr>
              <a:t>sempurna</a:t>
            </a:r>
            <a:r>
              <a:rPr lang="en-US" dirty="0" smtClean="0">
                <a:latin typeface="Arial" pitchFamily="34" charset="0"/>
                <a:cs typeface="Arial" pitchFamily="34" charset="0"/>
              </a:rPr>
              <a:t>. </a:t>
            </a:r>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7EEA884F-C7D5-413B-A81C-92CD38A07EC9}" type="slidenum">
              <a:rPr lang="en-US" smtClean="0"/>
              <a:pPr>
                <a:defRPr/>
              </a:pPr>
              <a:t>234</a:t>
            </a:fld>
            <a:endParaRPr lang="en-US"/>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Content Placeholder 2"/>
          <p:cNvSpPr>
            <a:spLocks noGrp="1"/>
          </p:cNvSpPr>
          <p:nvPr>
            <p:ph idx="1"/>
          </p:nvPr>
        </p:nvSpPr>
        <p:spPr>
          <a:xfrm>
            <a:off x="457200" y="762000"/>
            <a:ext cx="8229600" cy="5364163"/>
          </a:xfrm>
        </p:spPr>
        <p:txBody>
          <a:bodyPr/>
          <a:lstStyle/>
          <a:p>
            <a:pPr algn="just" eaLnBrk="1" hangingPunct="1">
              <a:buFont typeface="Arial" charset="0"/>
              <a:buNone/>
            </a:pPr>
            <a:r>
              <a:rPr lang="en-US" sz="2400" b="1" smtClean="0">
                <a:solidFill>
                  <a:srgbClr val="FF0000"/>
                </a:solidFill>
                <a:latin typeface="Arial" charset="0"/>
                <a:cs typeface="Arial" charset="0"/>
              </a:rPr>
              <a:t>G. INTERNET PURCHASHING </a:t>
            </a:r>
            <a:endParaRPr lang="en-US" sz="2400" smtClean="0">
              <a:solidFill>
                <a:srgbClr val="FF0000"/>
              </a:solidFill>
              <a:latin typeface="Arial" charset="0"/>
              <a:cs typeface="Arial" charset="0"/>
            </a:endParaRPr>
          </a:p>
          <a:p>
            <a:pPr algn="just" eaLnBrk="1" hangingPunct="1"/>
            <a:r>
              <a:rPr lang="en-US" sz="2400" b="1" i="1" smtClean="0">
                <a:latin typeface="Arial" charset="0"/>
                <a:cs typeface="Arial" charset="0"/>
              </a:rPr>
              <a:t>e-procurement</a:t>
            </a:r>
            <a:r>
              <a:rPr lang="en-US" sz="2400" smtClean="0">
                <a:latin typeface="Arial" charset="0"/>
                <a:cs typeface="Arial" charset="0"/>
              </a:rPr>
              <a:t> yaitu order dilakukan melalui komunikasi atau menyetujui catalog vendor yang didapat melalui internet untuk digunakan oleh karyawan dari perusahaan di bagian pembelian. </a:t>
            </a:r>
          </a:p>
          <a:p>
            <a:pPr eaLnBrk="1" hangingPunct="1">
              <a:buFont typeface="Arial" charset="0"/>
              <a:buNone/>
            </a:pPr>
            <a:r>
              <a:rPr lang="en-US" sz="2400" b="1" smtClean="0">
                <a:solidFill>
                  <a:srgbClr val="FF0000"/>
                </a:solidFill>
                <a:latin typeface="Arial" charset="0"/>
                <a:cs typeface="Arial" charset="0"/>
              </a:rPr>
              <a:t>H. MATERIAL MANAGEMENT </a:t>
            </a:r>
            <a:endParaRPr lang="en-US" sz="2400" smtClean="0">
              <a:solidFill>
                <a:srgbClr val="FF0000"/>
              </a:solidFill>
              <a:latin typeface="Arial" charset="0"/>
              <a:cs typeface="Arial" charset="0"/>
            </a:endParaRPr>
          </a:p>
          <a:p>
            <a:pPr algn="just" eaLnBrk="1" hangingPunct="1"/>
            <a:r>
              <a:rPr lang="en-US" sz="2400" smtClean="0">
                <a:latin typeface="Arial" charset="0"/>
                <a:cs typeface="Arial" charset="0"/>
              </a:rPr>
              <a:t>Adala suatu pendekatan yang mencari efisiensi operasi melalui integrasi semua perolehan material, pergerakan dan aktifitas penyimpanan. Potensi adanya keunggulan kompetitif adalah karena terjadi pengurangan biaya, dan peningkatan pelayanan konsumen. </a:t>
            </a:r>
          </a:p>
          <a:p>
            <a:pPr eaLnBrk="1" hangingPunct="1"/>
            <a:endParaRPr lang="en-US" smtClean="0"/>
          </a:p>
        </p:txBody>
      </p:sp>
      <p:sp>
        <p:nvSpPr>
          <p:cNvPr id="4" name="Slide Number Placeholder 3"/>
          <p:cNvSpPr>
            <a:spLocks noGrp="1"/>
          </p:cNvSpPr>
          <p:nvPr>
            <p:ph type="sldNum" sz="quarter" idx="12"/>
          </p:nvPr>
        </p:nvSpPr>
        <p:spPr/>
        <p:txBody>
          <a:bodyPr/>
          <a:lstStyle/>
          <a:p>
            <a:pPr>
              <a:defRPr/>
            </a:pPr>
            <a:fld id="{A416E929-603B-4E70-9343-3CC668019AC1}" type="slidenum">
              <a:rPr lang="en-US" smtClean="0"/>
              <a:pPr>
                <a:defRPr/>
              </a:pPr>
              <a:t>235</a:t>
            </a:fld>
            <a:endParaRPr lang="en-US"/>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Content Placeholder 2"/>
          <p:cNvSpPr>
            <a:spLocks noGrp="1"/>
          </p:cNvSpPr>
          <p:nvPr>
            <p:ph idx="1"/>
          </p:nvPr>
        </p:nvSpPr>
        <p:spPr>
          <a:xfrm>
            <a:off x="457200" y="152400"/>
            <a:ext cx="8229600" cy="5668963"/>
          </a:xfrm>
        </p:spPr>
        <p:txBody>
          <a:bodyPr/>
          <a:lstStyle/>
          <a:p>
            <a:pPr eaLnBrk="1" hangingPunct="1">
              <a:buFont typeface="Arial" charset="0"/>
              <a:buNone/>
            </a:pPr>
            <a:r>
              <a:rPr lang="en-US" sz="2400" b="1" smtClean="0">
                <a:solidFill>
                  <a:srgbClr val="FF0000"/>
                </a:solidFill>
                <a:latin typeface="Arial" charset="0"/>
                <a:cs typeface="Arial" charset="0"/>
              </a:rPr>
              <a:t>1. Sistem Distribusi </a:t>
            </a:r>
            <a:endParaRPr lang="en-US" sz="2400" smtClean="0">
              <a:solidFill>
                <a:srgbClr val="FF0000"/>
              </a:solidFill>
              <a:latin typeface="Arial" charset="0"/>
              <a:cs typeface="Arial" charset="0"/>
            </a:endParaRPr>
          </a:p>
          <a:p>
            <a:pPr algn="just" eaLnBrk="1" hangingPunct="1"/>
            <a:r>
              <a:rPr lang="id-ID" sz="2400" smtClean="0">
                <a:latin typeface="Arial" charset="0"/>
                <a:cs typeface="Arial" charset="0"/>
              </a:rPr>
              <a:t>P</a:t>
            </a:r>
            <a:r>
              <a:rPr lang="en-US" sz="2400" smtClean="0">
                <a:latin typeface="Arial" charset="0"/>
                <a:cs typeface="Arial" charset="0"/>
              </a:rPr>
              <a:t>enyampaian produk terutama barang, kegiatan distribusi menggunakan moda transportasi diantaranya: </a:t>
            </a:r>
          </a:p>
          <a:p>
            <a:pPr algn="just" eaLnBrk="1" hangingPunct="1">
              <a:buFont typeface="Arial" charset="0"/>
              <a:buNone/>
            </a:pPr>
            <a:r>
              <a:rPr lang="en-US" sz="2400" smtClean="0">
                <a:latin typeface="Arial" charset="0"/>
                <a:cs typeface="Arial" charset="0"/>
              </a:rPr>
              <a:t>a. </a:t>
            </a:r>
            <a:r>
              <a:rPr lang="en-US" sz="2400" b="1" smtClean="0">
                <a:latin typeface="Arial" charset="0"/>
                <a:cs typeface="Arial" charset="0"/>
              </a:rPr>
              <a:t>Truk,</a:t>
            </a:r>
            <a:r>
              <a:rPr lang="en-US" sz="2400" smtClean="0">
                <a:latin typeface="Arial" charset="0"/>
                <a:cs typeface="Arial" charset="0"/>
              </a:rPr>
              <a:t> kelebihan menggunakan truk adalah pada fleksibilitas, sehingga perusahaan yang telah menerapkan konsep JIT (Just In Time) makin menerapkan penggunaan moda transportasi ini untuk urusan distribusi. </a:t>
            </a:r>
          </a:p>
          <a:p>
            <a:pPr algn="just" eaLnBrk="1" hangingPunct="1">
              <a:buFont typeface="Arial" charset="0"/>
              <a:buNone/>
            </a:pPr>
            <a:r>
              <a:rPr lang="en-US" sz="2400" smtClean="0">
                <a:latin typeface="Arial" charset="0"/>
                <a:cs typeface="Arial" charset="0"/>
              </a:rPr>
              <a:t>b. </a:t>
            </a:r>
            <a:r>
              <a:rPr lang="en-US" sz="2400" b="1" smtClean="0">
                <a:latin typeface="Arial" charset="0"/>
                <a:cs typeface="Arial" charset="0"/>
              </a:rPr>
              <a:t>Kereta Api</a:t>
            </a:r>
            <a:r>
              <a:rPr lang="en-US" sz="2400" smtClean="0">
                <a:latin typeface="Arial" charset="0"/>
                <a:cs typeface="Arial" charset="0"/>
              </a:rPr>
              <a:t>, kelebihannya adalah karena moda transportasi ini mempunyai jalan sendiri sehingga waktu atau jadwalnya lebih tepat daripada truk, akan tetapi dengan tumbuhnya konsep JIT, maka kereta api telah dianggap merugikan karena proses produksi dalam ukuran batch kecil mengharuskan pengiriman yang berkala dan dalam jumlah sedikit. </a:t>
            </a:r>
          </a:p>
        </p:txBody>
      </p:sp>
      <p:sp>
        <p:nvSpPr>
          <p:cNvPr id="4" name="Slide Number Placeholder 3"/>
          <p:cNvSpPr>
            <a:spLocks noGrp="1"/>
          </p:cNvSpPr>
          <p:nvPr>
            <p:ph type="sldNum" sz="quarter" idx="12"/>
          </p:nvPr>
        </p:nvSpPr>
        <p:spPr/>
        <p:txBody>
          <a:bodyPr/>
          <a:lstStyle/>
          <a:p>
            <a:pPr>
              <a:defRPr/>
            </a:pPr>
            <a:fld id="{718E0966-4D21-47A9-B108-D510A5882DE3}" type="slidenum">
              <a:rPr lang="en-US" smtClean="0"/>
              <a:pPr>
                <a:defRPr/>
              </a:pPr>
              <a:t>236</a:t>
            </a:fld>
            <a:endParaRPr lang="en-US"/>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EE04D6B-9AFA-4BB8-99D9-AEF4F8332389}" type="slidenum">
              <a:rPr lang="en-US" smtClean="0"/>
              <a:pPr>
                <a:defRPr/>
              </a:pPr>
              <a:t>237</a:t>
            </a:fld>
            <a:endParaRPr lang="en-US"/>
          </a:p>
        </p:txBody>
      </p:sp>
      <p:sp>
        <p:nvSpPr>
          <p:cNvPr id="285699" name="Rectangle 2"/>
          <p:cNvSpPr>
            <a:spLocks noChangeArrowheads="1"/>
          </p:cNvSpPr>
          <p:nvPr/>
        </p:nvSpPr>
        <p:spPr bwMode="auto">
          <a:xfrm>
            <a:off x="457200" y="1166813"/>
            <a:ext cx="8382000" cy="4524375"/>
          </a:xfrm>
          <a:prstGeom prst="rect">
            <a:avLst/>
          </a:prstGeom>
          <a:noFill/>
          <a:ln w="9525">
            <a:noFill/>
            <a:miter lim="800000"/>
            <a:headEnd/>
            <a:tailEnd/>
          </a:ln>
        </p:spPr>
        <p:txBody>
          <a:bodyPr>
            <a:spAutoFit/>
          </a:bodyPr>
          <a:lstStyle/>
          <a:p>
            <a:pPr algn="just" eaLnBrk="1" hangingPunct="1">
              <a:buFont typeface="Arial" charset="0"/>
              <a:buNone/>
            </a:pPr>
            <a:r>
              <a:rPr lang="en-US" sz="2400">
                <a:solidFill>
                  <a:srgbClr val="000000"/>
                </a:solidFill>
                <a:cs typeface="Arial" charset="0"/>
              </a:rPr>
              <a:t>c. </a:t>
            </a:r>
            <a:r>
              <a:rPr lang="en-US" sz="2400" b="1">
                <a:solidFill>
                  <a:srgbClr val="000000"/>
                </a:solidFill>
                <a:cs typeface="Arial" charset="0"/>
              </a:rPr>
              <a:t>Pesawat Udara</a:t>
            </a:r>
            <a:r>
              <a:rPr lang="en-US" sz="2400">
                <a:solidFill>
                  <a:srgbClr val="000000"/>
                </a:solidFill>
                <a:cs typeface="Arial" charset="0"/>
              </a:rPr>
              <a:t>, dengan perkembangan pergerakan nasional dan internasional maka moda transportasi ini dapat diandalkan dan cepat. Didukung pula berminculannya perusahaan pengangkutan seperti Fedex, UPS dan Purolator. </a:t>
            </a:r>
          </a:p>
          <a:p>
            <a:pPr algn="just" eaLnBrk="1" hangingPunct="1">
              <a:buFont typeface="Arial" charset="0"/>
              <a:buNone/>
            </a:pPr>
            <a:r>
              <a:rPr lang="en-US" sz="2400">
                <a:solidFill>
                  <a:srgbClr val="000000"/>
                </a:solidFill>
                <a:cs typeface="Arial" charset="0"/>
              </a:rPr>
              <a:t>d. </a:t>
            </a:r>
            <a:r>
              <a:rPr lang="en-US" sz="2400" b="1">
                <a:solidFill>
                  <a:srgbClr val="000000"/>
                </a:solidFill>
                <a:cs typeface="Arial" charset="0"/>
              </a:rPr>
              <a:t>Kapal laut</a:t>
            </a:r>
            <a:r>
              <a:rPr lang="en-US" sz="2400">
                <a:solidFill>
                  <a:srgbClr val="000000"/>
                </a:solidFill>
                <a:cs typeface="Arial" charset="0"/>
              </a:rPr>
              <a:t>, merupakan salah satu sarana transportasi tertua di dunia. Sistem distribusi dengan menggunakan moda transportasi ini penting apabila biaya pengangkutan lebih penting daripada kecepatan. </a:t>
            </a:r>
          </a:p>
          <a:p>
            <a:pPr algn="just" eaLnBrk="1" hangingPunct="1">
              <a:buFont typeface="Arial" charset="0"/>
              <a:buNone/>
            </a:pPr>
            <a:r>
              <a:rPr lang="en-US" sz="2400">
                <a:solidFill>
                  <a:srgbClr val="000000"/>
                </a:solidFill>
                <a:cs typeface="Arial" charset="0"/>
              </a:rPr>
              <a:t>e. </a:t>
            </a:r>
            <a:r>
              <a:rPr lang="en-US" sz="2400" b="1">
                <a:solidFill>
                  <a:srgbClr val="000000"/>
                </a:solidFill>
                <a:cs typeface="Arial" charset="0"/>
              </a:rPr>
              <a:t>Pipa,</a:t>
            </a:r>
            <a:r>
              <a:rPr lang="en-US" sz="2400">
                <a:solidFill>
                  <a:srgbClr val="000000"/>
                </a:solidFill>
                <a:cs typeface="Arial" charset="0"/>
              </a:rPr>
              <a:t> merupakan bentuk transportasi yang penting untuk cairan seperti minyak maupun gas serta bahan kimia lainnya. </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Content Placeholder 2"/>
          <p:cNvSpPr>
            <a:spLocks noGrp="1"/>
          </p:cNvSpPr>
          <p:nvPr>
            <p:ph idx="1"/>
          </p:nvPr>
        </p:nvSpPr>
        <p:spPr/>
        <p:txBody>
          <a:bodyPr/>
          <a:lstStyle/>
          <a:p>
            <a:pPr marL="0" indent="0" eaLnBrk="1" hangingPunct="1">
              <a:buFont typeface="Arial" charset="0"/>
              <a:buNone/>
              <a:defRPr/>
            </a:pPr>
            <a:r>
              <a:rPr lang="en-US" sz="2400" b="1" dirty="0" smtClean="0">
                <a:solidFill>
                  <a:srgbClr val="FF0000"/>
                </a:solidFill>
                <a:latin typeface="Arial" charset="0"/>
                <a:cs typeface="Arial" charset="0"/>
              </a:rPr>
              <a:t>2. </a:t>
            </a:r>
            <a:r>
              <a:rPr lang="en-US" sz="2400" b="1" dirty="0" err="1" smtClean="0">
                <a:solidFill>
                  <a:srgbClr val="FF0000"/>
                </a:solidFill>
                <a:latin typeface="Arial" charset="0"/>
                <a:cs typeface="Arial" charset="0"/>
              </a:rPr>
              <a:t>Alternatif</a:t>
            </a:r>
            <a:r>
              <a:rPr lang="en-US" sz="2400" b="1" dirty="0" smtClean="0">
                <a:solidFill>
                  <a:srgbClr val="FF0000"/>
                </a:solidFill>
                <a:latin typeface="Arial" charset="0"/>
                <a:cs typeface="Arial" charset="0"/>
              </a:rPr>
              <a:t> </a:t>
            </a:r>
            <a:r>
              <a:rPr lang="en-US" sz="2400" b="1" dirty="0" err="1" smtClean="0">
                <a:solidFill>
                  <a:srgbClr val="FF0000"/>
                </a:solidFill>
                <a:latin typeface="Arial" charset="0"/>
                <a:cs typeface="Arial" charset="0"/>
              </a:rPr>
              <a:t>biaya</a:t>
            </a:r>
            <a:r>
              <a:rPr lang="en-US" sz="2400" b="1" dirty="0" smtClean="0">
                <a:solidFill>
                  <a:srgbClr val="FF0000"/>
                </a:solidFill>
                <a:latin typeface="Arial" charset="0"/>
                <a:cs typeface="Arial" charset="0"/>
              </a:rPr>
              <a:t> </a:t>
            </a:r>
            <a:r>
              <a:rPr lang="en-US" sz="2400" b="1" dirty="0" err="1" smtClean="0">
                <a:solidFill>
                  <a:srgbClr val="FF0000"/>
                </a:solidFill>
                <a:latin typeface="Arial" charset="0"/>
                <a:cs typeface="Arial" charset="0"/>
              </a:rPr>
              <a:t>pengiriman</a:t>
            </a:r>
            <a:r>
              <a:rPr lang="en-US" sz="2400" b="1" dirty="0" smtClean="0">
                <a:solidFill>
                  <a:srgbClr val="FF0000"/>
                </a:solidFill>
                <a:latin typeface="Arial" charset="0"/>
                <a:cs typeface="Arial" charset="0"/>
              </a:rPr>
              <a:t> </a:t>
            </a:r>
            <a:endParaRPr lang="en-US" sz="2400" dirty="0" smtClean="0">
              <a:solidFill>
                <a:srgbClr val="FF0000"/>
              </a:solidFill>
              <a:latin typeface="Arial" charset="0"/>
              <a:cs typeface="Arial" charset="0"/>
            </a:endParaRPr>
          </a:p>
          <a:p>
            <a:pPr algn="just" eaLnBrk="1" hangingPunct="1">
              <a:defRPr/>
            </a:pPr>
            <a:r>
              <a:rPr lang="en-US" sz="2400" dirty="0" err="1" smtClean="0">
                <a:latin typeface="Arial" charset="0"/>
                <a:cs typeface="Arial" charset="0"/>
              </a:rPr>
              <a:t>Semakin</a:t>
            </a:r>
            <a:r>
              <a:rPr lang="en-US" sz="2400" dirty="0" smtClean="0">
                <a:latin typeface="Arial" charset="0"/>
                <a:cs typeface="Arial" charset="0"/>
              </a:rPr>
              <a:t> lama </a:t>
            </a:r>
            <a:r>
              <a:rPr lang="en-US" sz="2400" dirty="0" err="1" smtClean="0">
                <a:latin typeface="Arial" charset="0"/>
                <a:cs typeface="Arial" charset="0"/>
              </a:rPr>
              <a:t>produk</a:t>
            </a:r>
            <a:r>
              <a:rPr lang="en-US" sz="2400" dirty="0" smtClean="0">
                <a:latin typeface="Arial" charset="0"/>
                <a:cs typeface="Arial" charset="0"/>
              </a:rPr>
              <a:t> </a:t>
            </a:r>
            <a:r>
              <a:rPr lang="en-US" sz="2400" dirty="0" err="1" smtClean="0">
                <a:latin typeface="Arial" charset="0"/>
                <a:cs typeface="Arial" charset="0"/>
              </a:rPr>
              <a:t>ada</a:t>
            </a:r>
            <a:r>
              <a:rPr lang="en-US" sz="2400" dirty="0" smtClean="0">
                <a:latin typeface="Arial" charset="0"/>
                <a:cs typeface="Arial" charset="0"/>
              </a:rPr>
              <a:t> </a:t>
            </a:r>
            <a:r>
              <a:rPr lang="en-US" sz="2400" dirty="0" err="1" smtClean="0">
                <a:latin typeface="Arial" charset="0"/>
                <a:cs typeface="Arial" charset="0"/>
              </a:rPr>
              <a:t>dalam</a:t>
            </a:r>
            <a:r>
              <a:rPr lang="en-US" sz="2400" dirty="0" smtClean="0">
                <a:latin typeface="Arial" charset="0"/>
                <a:cs typeface="Arial" charset="0"/>
              </a:rPr>
              <a:t> transit </a:t>
            </a:r>
            <a:r>
              <a:rPr lang="en-US" sz="2400" dirty="0" err="1" smtClean="0">
                <a:latin typeface="Arial" charset="0"/>
                <a:cs typeface="Arial" charset="0"/>
              </a:rPr>
              <a:t>akan</a:t>
            </a:r>
            <a:r>
              <a:rPr lang="en-US" sz="2400" dirty="0" smtClean="0">
                <a:latin typeface="Arial" charset="0"/>
                <a:cs typeface="Arial" charset="0"/>
              </a:rPr>
              <a:t> </a:t>
            </a:r>
            <a:r>
              <a:rPr lang="en-US" sz="2400" dirty="0" err="1" smtClean="0">
                <a:latin typeface="Arial" charset="0"/>
                <a:cs typeface="Arial" charset="0"/>
              </a:rPr>
              <a:t>semakin</a:t>
            </a:r>
            <a:r>
              <a:rPr lang="en-US" sz="2400" dirty="0" smtClean="0">
                <a:latin typeface="Arial" charset="0"/>
                <a:cs typeface="Arial" charset="0"/>
              </a:rPr>
              <a:t> </a:t>
            </a:r>
            <a:r>
              <a:rPr lang="en-US" sz="2400" dirty="0" err="1" smtClean="0">
                <a:latin typeface="Arial" charset="0"/>
                <a:cs typeface="Arial" charset="0"/>
              </a:rPr>
              <a:t>banyak</a:t>
            </a:r>
            <a:r>
              <a:rPr lang="en-US" sz="2400" dirty="0" smtClean="0">
                <a:latin typeface="Arial" charset="0"/>
                <a:cs typeface="Arial" charset="0"/>
              </a:rPr>
              <a:t> </a:t>
            </a:r>
            <a:r>
              <a:rPr lang="en-US" sz="2400" dirty="0" err="1" smtClean="0">
                <a:latin typeface="Arial" charset="0"/>
                <a:cs typeface="Arial" charset="0"/>
              </a:rPr>
              <a:t>uang</a:t>
            </a:r>
            <a:r>
              <a:rPr lang="en-US" sz="2400" dirty="0" smtClean="0">
                <a:latin typeface="Arial" charset="0"/>
                <a:cs typeface="Arial" charset="0"/>
              </a:rPr>
              <a:t> yang </a:t>
            </a:r>
            <a:r>
              <a:rPr lang="en-US" sz="2400" dirty="0" err="1" smtClean="0">
                <a:latin typeface="Arial" charset="0"/>
                <a:cs typeface="Arial" charset="0"/>
              </a:rPr>
              <a:t>harus</a:t>
            </a:r>
            <a:r>
              <a:rPr lang="en-US" sz="2400" dirty="0" smtClean="0">
                <a:latin typeface="Arial" charset="0"/>
                <a:cs typeface="Arial" charset="0"/>
              </a:rPr>
              <a:t> </a:t>
            </a:r>
            <a:r>
              <a:rPr lang="en-US" sz="2400" dirty="0" err="1" smtClean="0">
                <a:latin typeface="Arial" charset="0"/>
                <a:cs typeface="Arial" charset="0"/>
              </a:rPr>
              <a:t>diinvestasikan</a:t>
            </a:r>
            <a:r>
              <a:rPr lang="en-US" sz="2400" dirty="0" smtClean="0">
                <a:latin typeface="Arial" charset="0"/>
                <a:cs typeface="Arial" charset="0"/>
              </a:rPr>
              <a:t>. </a:t>
            </a:r>
            <a:r>
              <a:rPr lang="en-US" sz="2400" dirty="0" err="1" smtClean="0">
                <a:latin typeface="Arial" charset="0"/>
                <a:cs typeface="Arial" charset="0"/>
              </a:rPr>
              <a:t>Tetapi</a:t>
            </a:r>
            <a:r>
              <a:rPr lang="en-US" sz="2400" dirty="0" smtClean="0">
                <a:latin typeface="Arial" charset="0"/>
                <a:cs typeface="Arial" charset="0"/>
              </a:rPr>
              <a:t> </a:t>
            </a:r>
            <a:r>
              <a:rPr lang="en-US" sz="2400" dirty="0" err="1" smtClean="0">
                <a:latin typeface="Arial" charset="0"/>
                <a:cs typeface="Arial" charset="0"/>
              </a:rPr>
              <a:t>pengiriman</a:t>
            </a:r>
            <a:r>
              <a:rPr lang="en-US" sz="2400" dirty="0" smtClean="0">
                <a:latin typeface="Arial" charset="0"/>
                <a:cs typeface="Arial" charset="0"/>
              </a:rPr>
              <a:t> yang </a:t>
            </a:r>
            <a:r>
              <a:rPr lang="en-US" sz="2400" dirty="0" err="1" smtClean="0">
                <a:latin typeface="Arial" charset="0"/>
                <a:cs typeface="Arial" charset="0"/>
              </a:rPr>
              <a:t>lebih</a:t>
            </a:r>
            <a:r>
              <a:rPr lang="en-US" sz="2400" dirty="0" smtClean="0">
                <a:latin typeface="Arial" charset="0"/>
                <a:cs typeface="Arial" charset="0"/>
              </a:rPr>
              <a:t> </a:t>
            </a:r>
            <a:r>
              <a:rPr lang="en-US" sz="2400" dirty="0" err="1" smtClean="0">
                <a:latin typeface="Arial" charset="0"/>
                <a:cs typeface="Arial" charset="0"/>
              </a:rPr>
              <a:t>cepat</a:t>
            </a:r>
            <a:r>
              <a:rPr lang="en-US" sz="2400" dirty="0" smtClean="0">
                <a:latin typeface="Arial" charset="0"/>
                <a:cs typeface="Arial" charset="0"/>
              </a:rPr>
              <a:t> </a:t>
            </a:r>
            <a:r>
              <a:rPr lang="en-US" sz="2400" dirty="0" err="1" smtClean="0">
                <a:latin typeface="Arial" charset="0"/>
                <a:cs typeface="Arial" charset="0"/>
              </a:rPr>
              <a:t>biasanya</a:t>
            </a:r>
            <a:r>
              <a:rPr lang="en-US" sz="2400" dirty="0" smtClean="0">
                <a:latin typeface="Arial" charset="0"/>
                <a:cs typeface="Arial" charset="0"/>
              </a:rPr>
              <a:t> </a:t>
            </a:r>
            <a:r>
              <a:rPr lang="en-US" sz="2400" dirty="0" err="1" smtClean="0">
                <a:latin typeface="Arial" charset="0"/>
                <a:cs typeface="Arial" charset="0"/>
              </a:rPr>
              <a:t>lebih</a:t>
            </a:r>
            <a:r>
              <a:rPr lang="en-US" sz="2400" dirty="0" smtClean="0">
                <a:latin typeface="Arial" charset="0"/>
                <a:cs typeface="Arial" charset="0"/>
              </a:rPr>
              <a:t> </a:t>
            </a:r>
            <a:r>
              <a:rPr lang="en-US" sz="2400" dirty="0" err="1" smtClean="0">
                <a:latin typeface="Arial" charset="0"/>
                <a:cs typeface="Arial" charset="0"/>
              </a:rPr>
              <a:t>mahal</a:t>
            </a:r>
            <a:r>
              <a:rPr lang="en-US" sz="2400" dirty="0" smtClean="0">
                <a:latin typeface="Arial" charset="0"/>
                <a:cs typeface="Arial" charset="0"/>
              </a:rPr>
              <a:t> </a:t>
            </a:r>
            <a:r>
              <a:rPr lang="en-US" sz="2400" dirty="0" err="1" smtClean="0">
                <a:latin typeface="Arial" charset="0"/>
                <a:cs typeface="Arial" charset="0"/>
              </a:rPr>
              <a:t>daripada</a:t>
            </a:r>
            <a:r>
              <a:rPr lang="en-US" sz="2400" dirty="0" smtClean="0">
                <a:latin typeface="Arial" charset="0"/>
                <a:cs typeface="Arial" charset="0"/>
              </a:rPr>
              <a:t> </a:t>
            </a:r>
            <a:r>
              <a:rPr lang="en-US" sz="2400" dirty="0" err="1" smtClean="0">
                <a:latin typeface="Arial" charset="0"/>
                <a:cs typeface="Arial" charset="0"/>
              </a:rPr>
              <a:t>pengiriman</a:t>
            </a:r>
            <a:r>
              <a:rPr lang="en-US" sz="2400" dirty="0" smtClean="0">
                <a:latin typeface="Arial" charset="0"/>
                <a:cs typeface="Arial" charset="0"/>
              </a:rPr>
              <a:t> yang </a:t>
            </a:r>
            <a:r>
              <a:rPr lang="en-US" sz="2400" dirty="0" err="1" smtClean="0">
                <a:latin typeface="Arial" charset="0"/>
                <a:cs typeface="Arial" charset="0"/>
              </a:rPr>
              <a:t>lambat</a:t>
            </a:r>
            <a:r>
              <a:rPr lang="en-US" sz="2400" dirty="0" smtClean="0">
                <a:latin typeface="Arial" charset="0"/>
                <a:cs typeface="Arial" charset="0"/>
              </a:rPr>
              <a:t>. </a:t>
            </a:r>
            <a:r>
              <a:rPr lang="en-US" sz="2400" dirty="0" err="1" smtClean="0">
                <a:latin typeface="Arial" charset="0"/>
                <a:cs typeface="Arial" charset="0"/>
              </a:rPr>
              <a:t>Oleh</a:t>
            </a:r>
            <a:r>
              <a:rPr lang="en-US" sz="2400" dirty="0" smtClean="0">
                <a:latin typeface="Arial" charset="0"/>
                <a:cs typeface="Arial" charset="0"/>
              </a:rPr>
              <a:t> </a:t>
            </a:r>
            <a:r>
              <a:rPr lang="en-US" sz="2400" dirty="0" err="1" smtClean="0">
                <a:latin typeface="Arial" charset="0"/>
                <a:cs typeface="Arial" charset="0"/>
              </a:rPr>
              <a:t>Karena</a:t>
            </a:r>
            <a:r>
              <a:rPr lang="en-US" sz="2400" dirty="0" smtClean="0">
                <a:latin typeface="Arial" charset="0"/>
                <a:cs typeface="Arial" charset="0"/>
              </a:rPr>
              <a:t> </a:t>
            </a:r>
            <a:r>
              <a:rPr lang="en-US" sz="2400" dirty="0" err="1" smtClean="0">
                <a:latin typeface="Arial" charset="0"/>
                <a:cs typeface="Arial" charset="0"/>
              </a:rPr>
              <a:t>itu</a:t>
            </a:r>
            <a:r>
              <a:rPr lang="en-US" sz="2400" dirty="0" smtClean="0">
                <a:latin typeface="Arial" charset="0"/>
                <a:cs typeface="Arial" charset="0"/>
              </a:rPr>
              <a:t> </a:t>
            </a:r>
            <a:r>
              <a:rPr lang="en-US" sz="2400" dirty="0" err="1" smtClean="0">
                <a:latin typeface="Arial" charset="0"/>
                <a:cs typeface="Arial" charset="0"/>
              </a:rPr>
              <a:t>perlu</a:t>
            </a:r>
            <a:r>
              <a:rPr lang="en-US" sz="2400" dirty="0" smtClean="0">
                <a:latin typeface="Arial" charset="0"/>
                <a:cs typeface="Arial" charset="0"/>
              </a:rPr>
              <a:t> </a:t>
            </a:r>
            <a:r>
              <a:rPr lang="en-US" sz="2400" dirty="0" err="1" smtClean="0">
                <a:latin typeface="Arial" charset="0"/>
                <a:cs typeface="Arial" charset="0"/>
              </a:rPr>
              <a:t>dipertimbangkan</a:t>
            </a:r>
            <a:r>
              <a:rPr lang="en-US" sz="2400" dirty="0" smtClean="0">
                <a:latin typeface="Arial" charset="0"/>
                <a:cs typeface="Arial" charset="0"/>
              </a:rPr>
              <a:t> alternative </a:t>
            </a:r>
            <a:r>
              <a:rPr lang="en-US" sz="2400" dirty="0" err="1" smtClean="0">
                <a:latin typeface="Arial" charset="0"/>
                <a:cs typeface="Arial" charset="0"/>
              </a:rPr>
              <a:t>biaya</a:t>
            </a:r>
            <a:r>
              <a:rPr lang="en-US" sz="2400" dirty="0" smtClean="0">
                <a:latin typeface="Arial" charset="0"/>
                <a:cs typeface="Arial" charset="0"/>
              </a:rPr>
              <a:t> </a:t>
            </a:r>
            <a:r>
              <a:rPr lang="en-US" sz="2400" dirty="0" err="1" smtClean="0">
                <a:latin typeface="Arial" charset="0"/>
                <a:cs typeface="Arial" charset="0"/>
              </a:rPr>
              <a:t>pengiriman</a:t>
            </a:r>
            <a:r>
              <a:rPr lang="en-US" sz="2400" dirty="0" smtClean="0">
                <a:latin typeface="Arial" charset="0"/>
                <a:cs typeface="Arial" charset="0"/>
              </a:rPr>
              <a:t> agar </a:t>
            </a:r>
            <a:r>
              <a:rPr lang="en-US" sz="2400" dirty="0" err="1" smtClean="0">
                <a:latin typeface="Arial" charset="0"/>
                <a:cs typeface="Arial" charset="0"/>
              </a:rPr>
              <a:t>tujuan</a:t>
            </a:r>
            <a:r>
              <a:rPr lang="en-US" sz="2400" dirty="0" smtClean="0">
                <a:latin typeface="Arial" charset="0"/>
                <a:cs typeface="Arial" charset="0"/>
              </a:rPr>
              <a:t> </a:t>
            </a:r>
            <a:r>
              <a:rPr lang="en-US" sz="2400" dirty="0" err="1" smtClean="0">
                <a:latin typeface="Arial" charset="0"/>
                <a:cs typeface="Arial" charset="0"/>
              </a:rPr>
              <a:t>efktifitas</a:t>
            </a:r>
            <a:r>
              <a:rPr lang="en-US" sz="2400" dirty="0" smtClean="0">
                <a:latin typeface="Arial" charset="0"/>
                <a:cs typeface="Arial" charset="0"/>
              </a:rPr>
              <a:t> </a:t>
            </a:r>
            <a:r>
              <a:rPr lang="en-US" sz="2400" dirty="0" err="1" smtClean="0">
                <a:latin typeface="Arial" charset="0"/>
                <a:cs typeface="Arial" charset="0"/>
              </a:rPr>
              <a:t>dan</a:t>
            </a:r>
            <a:r>
              <a:rPr lang="en-US" sz="2400" dirty="0" smtClean="0">
                <a:latin typeface="Arial" charset="0"/>
                <a:cs typeface="Arial" charset="0"/>
              </a:rPr>
              <a:t> </a:t>
            </a:r>
            <a:r>
              <a:rPr lang="en-US" sz="2400" dirty="0" err="1" smtClean="0">
                <a:latin typeface="Arial" charset="0"/>
                <a:cs typeface="Arial" charset="0"/>
              </a:rPr>
              <a:t>efisiensi</a:t>
            </a:r>
            <a:r>
              <a:rPr lang="en-US" sz="2400" dirty="0" smtClean="0">
                <a:latin typeface="Arial" charset="0"/>
                <a:cs typeface="Arial" charset="0"/>
              </a:rPr>
              <a:t> </a:t>
            </a:r>
            <a:r>
              <a:rPr lang="en-US" sz="2400" dirty="0" err="1" smtClean="0">
                <a:latin typeface="Arial" charset="0"/>
                <a:cs typeface="Arial" charset="0"/>
              </a:rPr>
              <a:t>tercapai</a:t>
            </a:r>
            <a:r>
              <a:rPr lang="en-US" sz="2400" dirty="0" smtClean="0">
                <a:latin typeface="Arial" charset="0"/>
                <a:cs typeface="Arial" charset="0"/>
              </a:rPr>
              <a:t>.</a:t>
            </a:r>
          </a:p>
          <a:p>
            <a:pPr eaLnBrk="1" hangingPunct="1">
              <a:buFont typeface="Arial" charset="0"/>
              <a:buNone/>
              <a:defRPr/>
            </a:pPr>
            <a:endParaRPr lang="en-US" dirty="0" smtClean="0"/>
          </a:p>
        </p:txBody>
      </p:sp>
      <p:sp>
        <p:nvSpPr>
          <p:cNvPr id="4" name="Slide Number Placeholder 3"/>
          <p:cNvSpPr>
            <a:spLocks noGrp="1"/>
          </p:cNvSpPr>
          <p:nvPr>
            <p:ph type="sldNum" sz="quarter" idx="12"/>
          </p:nvPr>
        </p:nvSpPr>
        <p:spPr/>
        <p:txBody>
          <a:bodyPr/>
          <a:lstStyle/>
          <a:p>
            <a:pPr>
              <a:defRPr/>
            </a:pPr>
            <a:fld id="{8624CD8B-62C7-490C-AAB3-E54B8FEF9CEC}" type="slidenum">
              <a:rPr lang="en-US" smtClean="0"/>
              <a:pPr>
                <a:defRPr/>
              </a:pPr>
              <a:t>238</a:t>
            </a:fld>
            <a:endParaRPr lang="en-US"/>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itle 1"/>
          <p:cNvSpPr>
            <a:spLocks noGrp="1"/>
          </p:cNvSpPr>
          <p:nvPr>
            <p:ph type="title"/>
          </p:nvPr>
        </p:nvSpPr>
        <p:spPr>
          <a:xfrm>
            <a:off x="457200" y="274638"/>
            <a:ext cx="8229600" cy="639762"/>
          </a:xfrm>
        </p:spPr>
        <p:txBody>
          <a:bodyPr/>
          <a:lstStyle/>
          <a:p>
            <a:pPr eaLnBrk="1" hangingPunct="1"/>
            <a:r>
              <a:rPr lang="en-US" sz="3600" b="1" i="1" smtClean="0">
                <a:solidFill>
                  <a:srgbClr val="FF0000"/>
                </a:solidFill>
              </a:rPr>
              <a:t>E-commerce dan Manajemen Operasional</a:t>
            </a:r>
            <a:endParaRPr lang="en-US" sz="3600" smtClean="0">
              <a:solidFill>
                <a:srgbClr val="FF0000"/>
              </a:solidFill>
            </a:endParaRPr>
          </a:p>
        </p:txBody>
      </p:sp>
      <p:sp>
        <p:nvSpPr>
          <p:cNvPr id="3" name="Content Placeholder 2"/>
          <p:cNvSpPr>
            <a:spLocks noGrp="1"/>
          </p:cNvSpPr>
          <p:nvPr>
            <p:ph idx="1"/>
          </p:nvPr>
        </p:nvSpPr>
        <p:spPr>
          <a:xfrm>
            <a:off x="457200" y="1143000"/>
            <a:ext cx="8229600" cy="5211763"/>
          </a:xfrm>
        </p:spPr>
        <p:txBody>
          <a:bodyPr rtlCol="0">
            <a:normAutofit fontScale="92500" lnSpcReduction="20000"/>
          </a:bodyPr>
          <a:lstStyle/>
          <a:p>
            <a:pPr algn="just" eaLnBrk="1" fontAlgn="auto" hangingPunct="1">
              <a:spcAft>
                <a:spcPts val="0"/>
              </a:spcAft>
              <a:buFont typeface="Arial" pitchFamily="34" charset="0"/>
              <a:buNone/>
              <a:defRPr/>
            </a:pPr>
            <a:r>
              <a:rPr lang="en-US" b="1" dirty="0" smtClean="0"/>
              <a:t>A. INTERNET </a:t>
            </a:r>
            <a:r>
              <a:rPr lang="en-US" dirty="0" err="1" smtClean="0"/>
              <a:t>Adalah</a:t>
            </a:r>
            <a:r>
              <a:rPr lang="en-US" dirty="0" smtClean="0"/>
              <a:t> </a:t>
            </a:r>
            <a:r>
              <a:rPr lang="en-US" dirty="0" err="1" smtClean="0"/>
              <a:t>jaringan</a:t>
            </a:r>
            <a:r>
              <a:rPr lang="en-US" dirty="0" smtClean="0"/>
              <a:t> computer </a:t>
            </a:r>
            <a:r>
              <a:rPr lang="en-US" dirty="0" err="1" smtClean="0"/>
              <a:t>internasional</a:t>
            </a:r>
            <a:r>
              <a:rPr lang="en-US" dirty="0" smtClean="0"/>
              <a:t> yang </a:t>
            </a:r>
            <a:r>
              <a:rPr lang="en-US" dirty="0" err="1" smtClean="0"/>
              <a:t>menghubungkan</a:t>
            </a:r>
            <a:r>
              <a:rPr lang="en-US" dirty="0" smtClean="0"/>
              <a:t> orang </a:t>
            </a:r>
            <a:r>
              <a:rPr lang="en-US" dirty="0" err="1" smtClean="0"/>
              <a:t>dan</a:t>
            </a:r>
            <a:r>
              <a:rPr lang="en-US" dirty="0" smtClean="0"/>
              <a:t> </a:t>
            </a:r>
            <a:r>
              <a:rPr lang="en-US" dirty="0" err="1" smtClean="0"/>
              <a:t>organisasi</a:t>
            </a:r>
            <a:r>
              <a:rPr lang="en-US" dirty="0" smtClean="0"/>
              <a:t> </a:t>
            </a:r>
            <a:r>
              <a:rPr lang="en-US" dirty="0" err="1" smtClean="0"/>
              <a:t>diseluruh</a:t>
            </a:r>
            <a:r>
              <a:rPr lang="en-US" dirty="0" smtClean="0"/>
              <a:t> </a:t>
            </a:r>
            <a:r>
              <a:rPr lang="en-US" dirty="0" err="1" smtClean="0"/>
              <a:t>dunia</a:t>
            </a:r>
            <a:r>
              <a:rPr lang="en-US" dirty="0" smtClean="0"/>
              <a:t>. </a:t>
            </a:r>
          </a:p>
          <a:p>
            <a:pPr algn="just" eaLnBrk="1" fontAlgn="auto" hangingPunct="1">
              <a:spcAft>
                <a:spcPts val="0"/>
              </a:spcAft>
              <a:buFont typeface="Arial" pitchFamily="34" charset="0"/>
              <a:buChar char="•"/>
              <a:defRPr/>
            </a:pPr>
            <a:r>
              <a:rPr lang="en-US" dirty="0" err="1" smtClean="0"/>
              <a:t>Dengan</a:t>
            </a:r>
            <a:r>
              <a:rPr lang="en-US" dirty="0" smtClean="0"/>
              <a:t> </a:t>
            </a:r>
            <a:r>
              <a:rPr lang="en-US" dirty="0" err="1" smtClean="0"/>
              <a:t>menggunakan</a:t>
            </a:r>
            <a:r>
              <a:rPr lang="en-US" dirty="0" smtClean="0"/>
              <a:t> internet </a:t>
            </a:r>
            <a:r>
              <a:rPr lang="en-US" dirty="0" err="1" smtClean="0"/>
              <a:t>maka</a:t>
            </a:r>
            <a:r>
              <a:rPr lang="en-US" dirty="0" smtClean="0"/>
              <a:t> </a:t>
            </a:r>
            <a:r>
              <a:rPr lang="en-US" dirty="0" err="1" smtClean="0"/>
              <a:t>pemikiran</a:t>
            </a:r>
            <a:r>
              <a:rPr lang="en-US" dirty="0" smtClean="0"/>
              <a:t> </a:t>
            </a:r>
            <a:r>
              <a:rPr lang="en-US" dirty="0" err="1" smtClean="0"/>
              <a:t>bisnis</a:t>
            </a:r>
            <a:r>
              <a:rPr lang="en-US" dirty="0" smtClean="0"/>
              <a:t> </a:t>
            </a:r>
            <a:r>
              <a:rPr lang="en-US" dirty="0" err="1" smtClean="0"/>
              <a:t>tentang</a:t>
            </a:r>
            <a:r>
              <a:rPr lang="en-US" dirty="0" smtClean="0"/>
              <a:t> </a:t>
            </a:r>
            <a:r>
              <a:rPr lang="en-US" dirty="0" err="1" smtClean="0"/>
              <a:t>pengiriman</a:t>
            </a:r>
            <a:r>
              <a:rPr lang="en-US" dirty="0" smtClean="0"/>
              <a:t> </a:t>
            </a:r>
            <a:r>
              <a:rPr lang="en-US" dirty="0" err="1" smtClean="0"/>
              <a:t>nilai</a:t>
            </a:r>
            <a:r>
              <a:rPr lang="en-US" dirty="0" smtClean="0"/>
              <a:t> </a:t>
            </a:r>
            <a:r>
              <a:rPr lang="en-US" dirty="0" err="1" smtClean="0"/>
              <a:t>ke</a:t>
            </a:r>
            <a:r>
              <a:rPr lang="en-US" dirty="0" smtClean="0"/>
              <a:t> </a:t>
            </a:r>
            <a:r>
              <a:rPr lang="en-US" dirty="0" err="1" smtClean="0"/>
              <a:t>konsumennya</a:t>
            </a:r>
            <a:r>
              <a:rPr lang="en-US" dirty="0" smtClean="0"/>
              <a:t>, </a:t>
            </a:r>
            <a:r>
              <a:rPr lang="en-US" dirty="0" err="1" smtClean="0"/>
              <a:t>interaksi</a:t>
            </a:r>
            <a:r>
              <a:rPr lang="en-US" dirty="0" smtClean="0"/>
              <a:t> </a:t>
            </a:r>
            <a:r>
              <a:rPr lang="en-US" dirty="0" err="1" smtClean="0"/>
              <a:t>dengan</a:t>
            </a:r>
            <a:r>
              <a:rPr lang="en-US" dirty="0" smtClean="0"/>
              <a:t> supplier </a:t>
            </a:r>
            <a:r>
              <a:rPr lang="en-US" dirty="0" err="1" smtClean="0"/>
              <a:t>dan</a:t>
            </a:r>
            <a:r>
              <a:rPr lang="en-US" dirty="0" smtClean="0"/>
              <a:t> </a:t>
            </a:r>
            <a:r>
              <a:rPr lang="en-US" dirty="0" err="1" smtClean="0"/>
              <a:t>juga</a:t>
            </a:r>
            <a:r>
              <a:rPr lang="en-US" dirty="0" smtClean="0"/>
              <a:t> </a:t>
            </a:r>
            <a:r>
              <a:rPr lang="en-US" dirty="0" err="1" smtClean="0"/>
              <a:t>mengelola</a:t>
            </a:r>
            <a:r>
              <a:rPr lang="en-US" dirty="0" smtClean="0"/>
              <a:t> </a:t>
            </a:r>
            <a:r>
              <a:rPr lang="en-US" dirty="0" err="1" smtClean="0"/>
              <a:t>tenaga</a:t>
            </a:r>
            <a:r>
              <a:rPr lang="en-US" dirty="0" smtClean="0"/>
              <a:t> </a:t>
            </a:r>
            <a:r>
              <a:rPr lang="en-US" dirty="0" err="1" smtClean="0"/>
              <a:t>kerjanya</a:t>
            </a:r>
            <a:r>
              <a:rPr lang="en-US" dirty="0" smtClean="0"/>
              <a:t> </a:t>
            </a:r>
            <a:r>
              <a:rPr lang="en-US" dirty="0" err="1" smtClean="0"/>
              <a:t>dapat</a:t>
            </a:r>
            <a:r>
              <a:rPr lang="en-US" dirty="0" smtClean="0"/>
              <a:t> </a:t>
            </a:r>
            <a:r>
              <a:rPr lang="en-US" dirty="0" err="1" smtClean="0"/>
              <a:t>dilakukan</a:t>
            </a:r>
            <a:r>
              <a:rPr lang="en-US" dirty="0" smtClean="0"/>
              <a:t> </a:t>
            </a:r>
            <a:r>
              <a:rPr lang="en-US" dirty="0" err="1" smtClean="0"/>
              <a:t>dengan</a:t>
            </a:r>
            <a:r>
              <a:rPr lang="en-US" dirty="0" smtClean="0"/>
              <a:t> </a:t>
            </a:r>
            <a:r>
              <a:rPr lang="en-US" dirty="0" err="1" smtClean="0"/>
              <a:t>cepat</a:t>
            </a:r>
            <a:r>
              <a:rPr lang="en-US" dirty="0" smtClean="0"/>
              <a:t> </a:t>
            </a:r>
            <a:r>
              <a:rPr lang="en-US" dirty="0" err="1" smtClean="0"/>
              <a:t>dan</a:t>
            </a:r>
            <a:r>
              <a:rPr lang="en-US" dirty="0" smtClean="0"/>
              <a:t> </a:t>
            </a:r>
            <a:r>
              <a:rPr lang="en-US" dirty="0" err="1" smtClean="0"/>
              <a:t>efektif</a:t>
            </a:r>
            <a:r>
              <a:rPr lang="en-US" dirty="0" smtClean="0"/>
              <a:t>. </a:t>
            </a:r>
          </a:p>
          <a:p>
            <a:pPr algn="just" eaLnBrk="1" fontAlgn="auto" hangingPunct="1">
              <a:spcAft>
                <a:spcPts val="0"/>
              </a:spcAft>
              <a:buFont typeface="Arial" pitchFamily="34" charset="0"/>
              <a:buChar char="•"/>
              <a:defRPr/>
            </a:pPr>
            <a:r>
              <a:rPr lang="en-US" dirty="0" err="1" smtClean="0"/>
              <a:t>Oleh</a:t>
            </a:r>
            <a:r>
              <a:rPr lang="en-US" dirty="0" smtClean="0"/>
              <a:t> </a:t>
            </a:r>
            <a:r>
              <a:rPr lang="en-US" dirty="0" err="1" smtClean="0"/>
              <a:t>karena</a:t>
            </a:r>
            <a:r>
              <a:rPr lang="en-US" dirty="0" smtClean="0"/>
              <a:t> </a:t>
            </a:r>
            <a:r>
              <a:rPr lang="en-US" dirty="0" err="1" smtClean="0"/>
              <a:t>itu</a:t>
            </a:r>
            <a:r>
              <a:rPr lang="en-US" dirty="0" smtClean="0"/>
              <a:t> </a:t>
            </a:r>
            <a:r>
              <a:rPr lang="en-US" dirty="0" err="1" smtClean="0"/>
              <a:t>pada</a:t>
            </a:r>
            <a:r>
              <a:rPr lang="en-US" dirty="0" smtClean="0"/>
              <a:t> era </a:t>
            </a:r>
            <a:r>
              <a:rPr lang="id-ID" dirty="0" smtClean="0"/>
              <a:t>dgital </a:t>
            </a:r>
            <a:r>
              <a:rPr lang="en-US" dirty="0" err="1" smtClean="0"/>
              <a:t>banyak</a:t>
            </a:r>
            <a:r>
              <a:rPr lang="en-US" dirty="0" smtClean="0"/>
              <a:t> </a:t>
            </a:r>
            <a:r>
              <a:rPr lang="en-US" dirty="0" err="1" smtClean="0"/>
              <a:t>perusahaan</a:t>
            </a:r>
            <a:r>
              <a:rPr lang="en-US" dirty="0" smtClean="0"/>
              <a:t> yang </a:t>
            </a:r>
            <a:r>
              <a:rPr lang="en-US" dirty="0" err="1" smtClean="0"/>
              <a:t>telah</a:t>
            </a:r>
            <a:r>
              <a:rPr lang="en-US" dirty="0" smtClean="0"/>
              <a:t> </a:t>
            </a:r>
            <a:r>
              <a:rPr lang="en-US" dirty="0" err="1" smtClean="0"/>
              <a:t>memanfaatkan</a:t>
            </a:r>
            <a:r>
              <a:rPr lang="en-US" dirty="0" smtClean="0"/>
              <a:t> </a:t>
            </a:r>
            <a:r>
              <a:rPr lang="en-US" dirty="0" err="1" smtClean="0"/>
              <a:t>jasa</a:t>
            </a:r>
            <a:r>
              <a:rPr lang="en-US" dirty="0" smtClean="0"/>
              <a:t> </a:t>
            </a:r>
            <a:r>
              <a:rPr lang="en-US" dirty="0" err="1" smtClean="0"/>
              <a:t>pelayanan</a:t>
            </a:r>
            <a:r>
              <a:rPr lang="en-US" dirty="0" smtClean="0"/>
              <a:t> internet </a:t>
            </a:r>
            <a:r>
              <a:rPr lang="en-US" dirty="0" err="1" smtClean="0"/>
              <a:t>untuk</a:t>
            </a:r>
            <a:r>
              <a:rPr lang="en-US" dirty="0" smtClean="0"/>
              <a:t> </a:t>
            </a:r>
            <a:r>
              <a:rPr lang="en-US" dirty="0" err="1" smtClean="0"/>
              <a:t>menunjang</a:t>
            </a:r>
            <a:r>
              <a:rPr lang="en-US" dirty="0" smtClean="0"/>
              <a:t> </a:t>
            </a:r>
            <a:r>
              <a:rPr lang="en-US" dirty="0" err="1" smtClean="0"/>
              <a:t>kegiatan</a:t>
            </a:r>
            <a:r>
              <a:rPr lang="en-US" dirty="0" smtClean="0"/>
              <a:t> </a:t>
            </a:r>
            <a:r>
              <a:rPr lang="en-US" dirty="0" err="1" smtClean="0"/>
              <a:t>bisnisnya</a:t>
            </a:r>
            <a:r>
              <a:rPr lang="en-US" dirty="0" smtClean="0"/>
              <a:t>, </a:t>
            </a:r>
            <a:r>
              <a:rPr lang="en-US" dirty="0" err="1" smtClean="0"/>
              <a:t>demikian</a:t>
            </a:r>
            <a:r>
              <a:rPr lang="en-US" dirty="0" smtClean="0"/>
              <a:t> pula </a:t>
            </a:r>
            <a:r>
              <a:rPr lang="en-US" dirty="0" err="1" smtClean="0"/>
              <a:t>dalam</a:t>
            </a:r>
            <a:r>
              <a:rPr lang="en-US" dirty="0" smtClean="0"/>
              <a:t> </a:t>
            </a:r>
            <a:r>
              <a:rPr lang="en-US" dirty="0" err="1" smtClean="0"/>
              <a:t>manajemen</a:t>
            </a:r>
            <a:r>
              <a:rPr lang="en-US" dirty="0" smtClean="0"/>
              <a:t> </a:t>
            </a:r>
            <a:r>
              <a:rPr lang="en-US" dirty="0" err="1" smtClean="0"/>
              <a:t>operasional</a:t>
            </a:r>
            <a:r>
              <a:rPr lang="en-US" dirty="0" smtClean="0"/>
              <a:t> di </a:t>
            </a:r>
            <a:r>
              <a:rPr lang="en-US" dirty="0" err="1" smtClean="0"/>
              <a:t>perusahaan</a:t>
            </a:r>
            <a:r>
              <a:rPr lang="en-US" dirty="0" smtClean="0"/>
              <a:t>. </a:t>
            </a:r>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75FE93A4-9357-4E1F-BD16-4FFE6C28E645}" type="slidenum">
              <a:rPr lang="en-US" smtClean="0"/>
              <a:pPr>
                <a:defRPr/>
              </a:pPr>
              <a:t>239</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idx="4294967295"/>
          </p:nvPr>
        </p:nvSpPr>
        <p:spPr>
          <a:xfrm>
            <a:off x="457200" y="379413"/>
            <a:ext cx="8229600" cy="458787"/>
          </a:xfrm>
        </p:spPr>
        <p:txBody>
          <a:bodyPr/>
          <a:lstStyle/>
          <a:p>
            <a:pPr eaLnBrk="1" hangingPunct="1"/>
            <a:r>
              <a:rPr lang="en-US" sz="1900" b="1" smtClean="0"/>
              <a:t>PRODUKTIFITAS DAN STANDAR HIDUP</a:t>
            </a:r>
            <a:endParaRPr lang="en-US" sz="1900" smtClean="0"/>
          </a:p>
        </p:txBody>
      </p:sp>
      <p:sp>
        <p:nvSpPr>
          <p:cNvPr id="67587" name="Content Placeholder 2"/>
          <p:cNvSpPr>
            <a:spLocks noGrp="1"/>
          </p:cNvSpPr>
          <p:nvPr>
            <p:ph idx="4294967295"/>
          </p:nvPr>
        </p:nvSpPr>
        <p:spPr>
          <a:xfrm>
            <a:off x="457200" y="1143000"/>
            <a:ext cx="8229600" cy="4983163"/>
          </a:xfrm>
        </p:spPr>
        <p:txBody>
          <a:bodyPr/>
          <a:lstStyle/>
          <a:p>
            <a:pPr algn="just" eaLnBrk="1" hangingPunct="1">
              <a:lnSpc>
                <a:spcPct val="80000"/>
              </a:lnSpc>
            </a:pPr>
            <a:r>
              <a:rPr lang="en-US" sz="2000" smtClean="0"/>
              <a:t>Perbaikan proses pembayaran berhubungan secara langsung dengan balas jasa yang diterima setiap individu, tim kerja dan juga kondisi ekonomi keseluruhan suatu negara. </a:t>
            </a:r>
          </a:p>
          <a:p>
            <a:pPr algn="just" eaLnBrk="1" hangingPunct="1">
              <a:lnSpc>
                <a:spcPct val="80000"/>
              </a:lnSpc>
            </a:pPr>
            <a:endParaRPr lang="en-US" sz="800" smtClean="0"/>
          </a:p>
          <a:p>
            <a:pPr algn="just" eaLnBrk="1" hangingPunct="1">
              <a:lnSpc>
                <a:spcPct val="80000"/>
              </a:lnSpc>
            </a:pPr>
            <a:r>
              <a:rPr lang="en-US" sz="2000" smtClean="0"/>
              <a:t>Pada tingkat nasional, produktifitas diukur sebagai “</a:t>
            </a:r>
            <a:r>
              <a:rPr lang="en-US" sz="2000" i="1" smtClean="0"/>
              <a:t>dollar value of output per unit labor”. </a:t>
            </a:r>
            <a:endParaRPr lang="en-US" sz="2000" smtClean="0"/>
          </a:p>
          <a:p>
            <a:pPr algn="just" eaLnBrk="1" hangingPunct="1">
              <a:lnSpc>
                <a:spcPct val="80000"/>
              </a:lnSpc>
            </a:pPr>
            <a:endParaRPr lang="en-US" sz="800" smtClean="0"/>
          </a:p>
          <a:p>
            <a:pPr algn="just" eaLnBrk="1" hangingPunct="1">
              <a:lnSpc>
                <a:spcPct val="80000"/>
              </a:lnSpc>
            </a:pPr>
            <a:r>
              <a:rPr lang="en-US" sz="2000" smtClean="0"/>
              <a:t>Sedangkan ukuran unit tergantung kualitas output (barang dan jasa yang dihasilkan) dari suatu negara dan juga efisiensi produksi. </a:t>
            </a:r>
          </a:p>
          <a:p>
            <a:pPr algn="just" eaLnBrk="1" hangingPunct="1">
              <a:lnSpc>
                <a:spcPct val="80000"/>
              </a:lnSpc>
            </a:pPr>
            <a:endParaRPr lang="en-US" sz="800" smtClean="0"/>
          </a:p>
          <a:p>
            <a:pPr algn="just" eaLnBrk="1" hangingPunct="1">
              <a:lnSpc>
                <a:spcPct val="80000"/>
              </a:lnSpc>
            </a:pPr>
            <a:r>
              <a:rPr lang="en-US" sz="2000" smtClean="0"/>
              <a:t>Oleh karena itu produktifitas sebagai penentu utama dari standar hidup suatu negara, karena jika nilai output per jam kerja meningkat maka manfaat bagi negara akan semakin besar karena tingkat pendapatan tinggi dan pada akhirnya akan meningkatkan standar hidup. Dan juga produktifitas sumber daya akan menentukan upah yang diterima para pekerja. </a:t>
            </a:r>
          </a:p>
          <a:p>
            <a:pPr algn="just" eaLnBrk="1" hangingPunct="1">
              <a:lnSpc>
                <a:spcPct val="80000"/>
              </a:lnSpc>
            </a:pPr>
            <a:endParaRPr lang="en-US" sz="800" smtClean="0"/>
          </a:p>
          <a:p>
            <a:pPr algn="just" eaLnBrk="1" hangingPunct="1">
              <a:lnSpc>
                <a:spcPct val="80000"/>
              </a:lnSpc>
            </a:pPr>
            <a:r>
              <a:rPr lang="en-US" sz="2000" smtClean="0"/>
              <a:t>Demikian pula sebaliknya terjadinya inflasi yang tidak dibarengi dengan peningkatan produktifitas akan menekan standar hidup secara realistis. </a:t>
            </a:r>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E728494C-1AFC-47B3-9C3E-A6CCF148AE36}" type="slidenum">
              <a:rPr lang="en-US" sz="1200">
                <a:solidFill>
                  <a:schemeClr val="tx1">
                    <a:tint val="75000"/>
                  </a:schemeClr>
                </a:solidFill>
                <a:latin typeface="+mn-lt"/>
              </a:rPr>
              <a:pPr fontAlgn="auto">
                <a:spcBef>
                  <a:spcPts val="0"/>
                </a:spcBef>
                <a:spcAft>
                  <a:spcPts val="0"/>
                </a:spcAft>
                <a:defRPr/>
              </a:pPr>
              <a:t>24</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000E99C-0713-478B-89C9-F94DE518DFBF}" type="slidenum">
              <a:rPr lang="en-US" smtClean="0"/>
              <a:pPr>
                <a:defRPr/>
              </a:pPr>
              <a:t>240</a:t>
            </a:fld>
            <a:endParaRPr lang="en-US"/>
          </a:p>
        </p:txBody>
      </p:sp>
      <p:sp>
        <p:nvSpPr>
          <p:cNvPr id="288771" name="Rectangle 2"/>
          <p:cNvSpPr>
            <a:spLocks noChangeArrowheads="1"/>
          </p:cNvSpPr>
          <p:nvPr/>
        </p:nvSpPr>
        <p:spPr bwMode="auto">
          <a:xfrm>
            <a:off x="457200" y="1720850"/>
            <a:ext cx="8382000" cy="3570288"/>
          </a:xfrm>
          <a:prstGeom prst="rect">
            <a:avLst/>
          </a:prstGeom>
          <a:noFill/>
          <a:ln w="9525">
            <a:noFill/>
            <a:miter lim="800000"/>
            <a:headEnd/>
            <a:tailEnd/>
          </a:ln>
        </p:spPr>
        <p:txBody>
          <a:bodyPr>
            <a:spAutoFit/>
          </a:bodyPr>
          <a:lstStyle/>
          <a:p>
            <a:pPr eaLnBrk="1" hangingPunct="1">
              <a:buFont typeface="Arial" charset="0"/>
              <a:buNone/>
            </a:pPr>
            <a:r>
              <a:rPr lang="en-US" sz="2400" b="1">
                <a:solidFill>
                  <a:srgbClr val="000000"/>
                </a:solidFill>
                <a:cs typeface="Arial" charset="0"/>
              </a:rPr>
              <a:t>B. ELEKTRONIK KOMERSIAL </a:t>
            </a:r>
            <a:endParaRPr lang="en-US" sz="2400">
              <a:solidFill>
                <a:srgbClr val="000000"/>
              </a:solidFill>
              <a:cs typeface="Arial" charset="0"/>
            </a:endParaRPr>
          </a:p>
          <a:p>
            <a:pPr algn="just" eaLnBrk="1" hangingPunct="1">
              <a:buFont typeface="Arial" charset="0"/>
              <a:buChar char="•"/>
            </a:pPr>
            <a:r>
              <a:rPr lang="en-US" sz="2400">
                <a:solidFill>
                  <a:srgbClr val="000000"/>
                </a:solidFill>
                <a:cs typeface="Arial" charset="0"/>
              </a:rPr>
              <a:t> Bisa disingkat menjadi </a:t>
            </a:r>
            <a:r>
              <a:rPr lang="en-US" sz="2400" b="1" i="1">
                <a:solidFill>
                  <a:srgbClr val="000000"/>
                </a:solidFill>
                <a:cs typeface="Arial" charset="0"/>
              </a:rPr>
              <a:t>E-commerce</a:t>
            </a:r>
            <a:r>
              <a:rPr lang="en-US" sz="2400">
                <a:solidFill>
                  <a:srgbClr val="000000"/>
                </a:solidFill>
                <a:cs typeface="Arial" charset="0"/>
              </a:rPr>
              <a:t>, yaitu menggunakan jaringan computer, terutama internet untuk melakukan transaksi jual beli produk baik berupa barang maupun jasa serta informasi. </a:t>
            </a:r>
          </a:p>
          <a:p>
            <a:pPr algn="just" eaLnBrk="1" hangingPunct="1">
              <a:buFont typeface="Arial" charset="0"/>
              <a:buChar char="•"/>
            </a:pPr>
            <a:endParaRPr lang="en-US" sz="1000">
              <a:solidFill>
                <a:srgbClr val="000000"/>
              </a:solidFill>
              <a:cs typeface="Arial" charset="0"/>
            </a:endParaRPr>
          </a:p>
          <a:p>
            <a:pPr algn="just" eaLnBrk="1" hangingPunct="1">
              <a:buFont typeface="Arial" charset="0"/>
              <a:buChar char="•"/>
            </a:pPr>
            <a:r>
              <a:rPr lang="en-US" sz="2400">
                <a:solidFill>
                  <a:srgbClr val="000000"/>
                </a:solidFill>
                <a:cs typeface="Arial" charset="0"/>
              </a:rPr>
              <a:t> Hasil dari e-commerce berupa jangkauan operasional yang meluas maupun pelayanan biaya elektronik yang murah, karena melalui e-commerce maka informasi diantara kegiatan bisnis dan teknologi dapat cepat berkembang.</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Content Placeholder 2"/>
          <p:cNvSpPr>
            <a:spLocks noGrp="1"/>
          </p:cNvSpPr>
          <p:nvPr>
            <p:ph idx="1"/>
          </p:nvPr>
        </p:nvSpPr>
        <p:spPr>
          <a:xfrm>
            <a:off x="228600" y="533400"/>
            <a:ext cx="8686800" cy="5592763"/>
          </a:xfrm>
        </p:spPr>
        <p:txBody>
          <a:bodyPr/>
          <a:lstStyle/>
          <a:p>
            <a:pPr eaLnBrk="1" hangingPunct="1">
              <a:buFont typeface="Arial" charset="0"/>
              <a:buNone/>
            </a:pPr>
            <a:r>
              <a:rPr lang="en-US" sz="2800" b="1" smtClean="0">
                <a:latin typeface="Arial" charset="0"/>
                <a:cs typeface="Arial" charset="0"/>
              </a:rPr>
              <a:t>1. E-COMMERCE</a:t>
            </a:r>
            <a:endParaRPr lang="en-US" sz="2600" smtClean="0">
              <a:latin typeface="Arial" charset="0"/>
              <a:cs typeface="Arial" charset="0"/>
            </a:endParaRPr>
          </a:p>
          <a:p>
            <a:pPr eaLnBrk="1" hangingPunct="1"/>
            <a:r>
              <a:rPr lang="en-US" sz="2400" smtClean="0">
                <a:latin typeface="Arial" charset="0"/>
                <a:cs typeface="Arial" charset="0"/>
              </a:rPr>
              <a:t>Dalam terminology e-commerce yang popular, transaksi yang dilakukan didasarkan pada beberapa jenis yaitu: </a:t>
            </a:r>
          </a:p>
          <a:p>
            <a:pPr algn="just" eaLnBrk="1" hangingPunct="1">
              <a:buFont typeface="Arial" charset="0"/>
              <a:buNone/>
            </a:pPr>
            <a:r>
              <a:rPr lang="en-US" sz="2400" smtClean="0">
                <a:latin typeface="Arial" charset="0"/>
                <a:cs typeface="Arial" charset="0"/>
              </a:rPr>
              <a:t>1) </a:t>
            </a:r>
            <a:r>
              <a:rPr lang="en-US" sz="2400" b="1" smtClean="0">
                <a:latin typeface="Arial" charset="0"/>
                <a:cs typeface="Arial" charset="0"/>
              </a:rPr>
              <a:t>Business-to-business </a:t>
            </a:r>
            <a:r>
              <a:rPr lang="en-US" sz="2400" smtClean="0">
                <a:latin typeface="Arial" charset="0"/>
                <a:cs typeface="Arial" charset="0"/>
              </a:rPr>
              <a:t>(B2B) yang biasanya diterapkan pada transaksi bisnis, organisasi nirlaba atau pemerintah. </a:t>
            </a:r>
          </a:p>
          <a:p>
            <a:pPr algn="just" eaLnBrk="1" hangingPunct="1">
              <a:buFont typeface="Arial" charset="0"/>
              <a:buNone/>
            </a:pPr>
            <a:r>
              <a:rPr lang="it-IT" sz="2400" smtClean="0">
                <a:latin typeface="Arial" charset="0"/>
                <a:cs typeface="Arial" charset="0"/>
              </a:rPr>
              <a:t>2) </a:t>
            </a:r>
            <a:r>
              <a:rPr lang="it-IT" sz="2400" b="1" smtClean="0">
                <a:latin typeface="Arial" charset="0"/>
                <a:cs typeface="Arial" charset="0"/>
              </a:rPr>
              <a:t>Business-to-consumer </a:t>
            </a:r>
            <a:r>
              <a:rPr lang="it-IT" sz="2400" smtClean="0">
                <a:latin typeface="Arial" charset="0"/>
                <a:cs typeface="Arial" charset="0"/>
              </a:rPr>
              <a:t>(B2C) berupa transaksi e-commerce dimana pembelinya adalah individu. </a:t>
            </a:r>
            <a:endParaRPr lang="en-US" sz="2400" smtClean="0">
              <a:latin typeface="Arial" charset="0"/>
              <a:cs typeface="Arial" charset="0"/>
            </a:endParaRPr>
          </a:p>
          <a:p>
            <a:pPr algn="just" eaLnBrk="1" hangingPunct="1">
              <a:buFont typeface="Arial" charset="0"/>
              <a:buNone/>
            </a:pPr>
            <a:r>
              <a:rPr lang="it-IT" sz="2400" smtClean="0">
                <a:latin typeface="Arial" charset="0"/>
                <a:cs typeface="Arial" charset="0"/>
              </a:rPr>
              <a:t>3) </a:t>
            </a:r>
            <a:r>
              <a:rPr lang="it-IT" sz="2400" b="1" smtClean="0">
                <a:latin typeface="Arial" charset="0"/>
                <a:cs typeface="Arial" charset="0"/>
              </a:rPr>
              <a:t>Consumer-to-consumer </a:t>
            </a:r>
            <a:r>
              <a:rPr lang="it-IT" sz="2400" smtClean="0">
                <a:latin typeface="Arial" charset="0"/>
                <a:cs typeface="Arial" charset="0"/>
              </a:rPr>
              <a:t>(C2C) disisni konsumen menjual secara langsung ke orang lain sebagai konsumen individu melalui periklanan elektronik atau auction site (lewat agen) </a:t>
            </a:r>
            <a:endParaRPr lang="en-US" sz="2400" smtClean="0">
              <a:latin typeface="Arial" charset="0"/>
              <a:cs typeface="Arial" charset="0"/>
            </a:endParaRPr>
          </a:p>
          <a:p>
            <a:pPr algn="just" eaLnBrk="1" hangingPunct="1">
              <a:buFont typeface="Arial" charset="0"/>
              <a:buNone/>
            </a:pPr>
            <a:r>
              <a:rPr lang="it-IT" sz="2400" smtClean="0">
                <a:latin typeface="Arial" charset="0"/>
                <a:cs typeface="Arial" charset="0"/>
              </a:rPr>
              <a:t>4) </a:t>
            </a:r>
            <a:r>
              <a:rPr lang="it-IT" sz="2400" b="1" smtClean="0">
                <a:latin typeface="Arial" charset="0"/>
                <a:cs typeface="Arial" charset="0"/>
              </a:rPr>
              <a:t>Consumer-to-business </a:t>
            </a:r>
            <a:r>
              <a:rPr lang="it-IT" sz="2400" smtClean="0">
                <a:latin typeface="Arial" charset="0"/>
                <a:cs typeface="Arial" charset="0"/>
              </a:rPr>
              <a:t>(C2B) Dalam kategori ini individu menjual barang dan jasa ke perusahaan. </a:t>
            </a:r>
            <a:endParaRPr lang="en-US" sz="2400" smtClean="0">
              <a:latin typeface="Arial" charset="0"/>
              <a:cs typeface="Arial" charset="0"/>
            </a:endParaRPr>
          </a:p>
          <a:p>
            <a:pPr eaLnBrk="1" hangingPunct="1"/>
            <a:endParaRPr lang="en-US" smtClean="0"/>
          </a:p>
        </p:txBody>
      </p:sp>
      <p:sp>
        <p:nvSpPr>
          <p:cNvPr id="4" name="Slide Number Placeholder 3"/>
          <p:cNvSpPr>
            <a:spLocks noGrp="1"/>
          </p:cNvSpPr>
          <p:nvPr>
            <p:ph type="sldNum" sz="quarter" idx="12"/>
          </p:nvPr>
        </p:nvSpPr>
        <p:spPr/>
        <p:txBody>
          <a:bodyPr/>
          <a:lstStyle/>
          <a:p>
            <a:pPr>
              <a:defRPr/>
            </a:pPr>
            <a:fld id="{6C217823-9242-40B8-AF13-FFC32085346B}" type="slidenum">
              <a:rPr lang="en-US" smtClean="0"/>
              <a:pPr>
                <a:defRPr/>
              </a:pPr>
              <a:t>241</a:t>
            </a:fld>
            <a:endParaRPr lang="en-US"/>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457200" y="457200"/>
            <a:ext cx="8229600" cy="6019800"/>
          </a:xfrm>
        </p:spPr>
        <p:txBody>
          <a:bodyPr rtlCol="0">
            <a:normAutofit fontScale="67500" lnSpcReduction="20000"/>
          </a:bodyPr>
          <a:lstStyle/>
          <a:p>
            <a:pPr eaLnBrk="1" fontAlgn="auto" hangingPunct="1">
              <a:spcAft>
                <a:spcPts val="0"/>
              </a:spcAft>
              <a:buFont typeface="Arial" pitchFamily="34" charset="0"/>
              <a:buNone/>
              <a:defRPr/>
            </a:pPr>
            <a:r>
              <a:rPr lang="en-US" dirty="0" smtClean="0"/>
              <a:t> </a:t>
            </a:r>
            <a:r>
              <a:rPr lang="it-IT" sz="3300" b="1" dirty="0" smtClean="0">
                <a:latin typeface="Arial" pitchFamily="34" charset="0"/>
                <a:cs typeface="Arial" pitchFamily="34" charset="0"/>
              </a:rPr>
              <a:t>2. Manfaat dan keterbatasan E-commerce </a:t>
            </a:r>
            <a:endParaRPr lang="en-US" sz="3300" dirty="0" smtClean="0">
              <a:latin typeface="Arial" pitchFamily="34" charset="0"/>
              <a:cs typeface="Arial" pitchFamily="34" charset="0"/>
            </a:endParaRPr>
          </a:p>
          <a:p>
            <a:pPr eaLnBrk="1" fontAlgn="auto" hangingPunct="1">
              <a:spcAft>
                <a:spcPts val="0"/>
              </a:spcAft>
              <a:buFont typeface="Arial" pitchFamily="34" charset="0"/>
              <a:buNone/>
              <a:defRPr/>
            </a:pPr>
            <a:r>
              <a:rPr lang="it-IT" sz="3300" dirty="0" smtClean="0">
                <a:latin typeface="Arial" pitchFamily="34" charset="0"/>
                <a:cs typeface="Arial" pitchFamily="34" charset="0"/>
              </a:rPr>
              <a:t>1. Biaya informasi lebih murah </a:t>
            </a:r>
            <a:endParaRPr lang="en-US" sz="3300" dirty="0" smtClean="0">
              <a:latin typeface="Arial" pitchFamily="34" charset="0"/>
              <a:cs typeface="Arial" pitchFamily="34" charset="0"/>
            </a:endParaRPr>
          </a:p>
          <a:p>
            <a:pPr eaLnBrk="1" fontAlgn="auto" hangingPunct="1">
              <a:spcAft>
                <a:spcPts val="0"/>
              </a:spcAft>
              <a:buFont typeface="Arial" pitchFamily="34" charset="0"/>
              <a:buNone/>
              <a:defRPr/>
            </a:pPr>
            <a:r>
              <a:rPr lang="it-IT" sz="3300" dirty="0" smtClean="0">
                <a:latin typeface="Arial" pitchFamily="34" charset="0"/>
                <a:cs typeface="Arial" pitchFamily="34" charset="0"/>
              </a:rPr>
              <a:t>2. akses 24 jam </a:t>
            </a:r>
            <a:endParaRPr lang="en-US" sz="3300" dirty="0" smtClean="0">
              <a:latin typeface="Arial" pitchFamily="34" charset="0"/>
              <a:cs typeface="Arial" pitchFamily="34" charset="0"/>
            </a:endParaRPr>
          </a:p>
          <a:p>
            <a:pPr eaLnBrk="1" fontAlgn="auto" hangingPunct="1">
              <a:spcAft>
                <a:spcPts val="0"/>
              </a:spcAft>
              <a:buFont typeface="Arial" pitchFamily="34" charset="0"/>
              <a:buNone/>
              <a:defRPr/>
            </a:pPr>
            <a:r>
              <a:rPr lang="it-IT" sz="3300" dirty="0" smtClean="0">
                <a:latin typeface="Arial" pitchFamily="34" charset="0"/>
                <a:cs typeface="Arial" pitchFamily="34" charset="0"/>
              </a:rPr>
              <a:t>3. kesempatan perluasan terbuka </a:t>
            </a:r>
            <a:endParaRPr lang="en-US" sz="3300" dirty="0" smtClean="0">
              <a:latin typeface="Arial" pitchFamily="34" charset="0"/>
              <a:cs typeface="Arial" pitchFamily="34" charset="0"/>
            </a:endParaRPr>
          </a:p>
          <a:p>
            <a:pPr eaLnBrk="1" fontAlgn="auto" hangingPunct="1">
              <a:spcAft>
                <a:spcPts val="0"/>
              </a:spcAft>
              <a:buFont typeface="Arial" pitchFamily="34" charset="0"/>
              <a:buNone/>
              <a:defRPr/>
            </a:pPr>
            <a:r>
              <a:rPr lang="it-IT" sz="3300" dirty="0" smtClean="0">
                <a:latin typeface="Arial" pitchFamily="34" charset="0"/>
                <a:cs typeface="Arial" pitchFamily="34" charset="0"/>
              </a:rPr>
              <a:t>4. menurunkan biaya penciptaan, proses, distribusi, penyimpanan. </a:t>
            </a:r>
            <a:endParaRPr lang="en-US" sz="3300" dirty="0" smtClean="0">
              <a:latin typeface="Arial" pitchFamily="34" charset="0"/>
              <a:cs typeface="Arial" pitchFamily="34" charset="0"/>
            </a:endParaRPr>
          </a:p>
          <a:p>
            <a:pPr eaLnBrk="1" fontAlgn="auto" hangingPunct="1">
              <a:spcAft>
                <a:spcPts val="0"/>
              </a:spcAft>
              <a:buFont typeface="Arial" pitchFamily="34" charset="0"/>
              <a:buNone/>
              <a:defRPr/>
            </a:pPr>
            <a:r>
              <a:rPr lang="it-IT" sz="3300" dirty="0" smtClean="0">
                <a:latin typeface="Arial" pitchFamily="34" charset="0"/>
                <a:cs typeface="Arial" pitchFamily="34" charset="0"/>
              </a:rPr>
              <a:t>5. mengurangi biaya komunikasi. </a:t>
            </a:r>
            <a:endParaRPr lang="en-US" sz="3300" dirty="0" smtClean="0">
              <a:latin typeface="Arial" pitchFamily="34" charset="0"/>
              <a:cs typeface="Arial" pitchFamily="34" charset="0"/>
            </a:endParaRPr>
          </a:p>
          <a:p>
            <a:pPr eaLnBrk="1" fontAlgn="auto" hangingPunct="1">
              <a:spcAft>
                <a:spcPts val="0"/>
              </a:spcAft>
              <a:buFont typeface="Arial" pitchFamily="34" charset="0"/>
              <a:buNone/>
              <a:defRPr/>
            </a:pPr>
            <a:r>
              <a:rPr lang="it-IT" sz="3300" dirty="0" smtClean="0">
                <a:latin typeface="Arial" pitchFamily="34" charset="0"/>
                <a:cs typeface="Arial" pitchFamily="34" charset="0"/>
              </a:rPr>
              <a:t>6. Memperkaya komunikasi daripada secara tradisional </a:t>
            </a:r>
            <a:endParaRPr lang="en-US" sz="3300" dirty="0" smtClean="0">
              <a:latin typeface="Arial" pitchFamily="34" charset="0"/>
              <a:cs typeface="Arial" pitchFamily="34" charset="0"/>
            </a:endParaRPr>
          </a:p>
          <a:p>
            <a:pPr eaLnBrk="1" fontAlgn="auto" hangingPunct="1">
              <a:spcAft>
                <a:spcPts val="0"/>
              </a:spcAft>
              <a:buFont typeface="Arial" pitchFamily="34" charset="0"/>
              <a:buNone/>
              <a:defRPr/>
            </a:pPr>
            <a:r>
              <a:rPr lang="it-IT" sz="3300" dirty="0" smtClean="0">
                <a:latin typeface="Arial" pitchFamily="34" charset="0"/>
                <a:cs typeface="Arial" pitchFamily="34" charset="0"/>
              </a:rPr>
              <a:t>7. pengiriman secara digital untuk produk seperti gambar, dokumen,software. </a:t>
            </a:r>
            <a:endParaRPr lang="en-US" sz="3300" dirty="0" smtClean="0">
              <a:latin typeface="Arial" pitchFamily="34" charset="0"/>
              <a:cs typeface="Arial" pitchFamily="34" charset="0"/>
            </a:endParaRPr>
          </a:p>
          <a:p>
            <a:pPr eaLnBrk="1" fontAlgn="auto" hangingPunct="1">
              <a:spcAft>
                <a:spcPts val="0"/>
              </a:spcAft>
              <a:buFont typeface="Arial" pitchFamily="34" charset="0"/>
              <a:buNone/>
              <a:defRPr/>
            </a:pPr>
            <a:r>
              <a:rPr lang="it-IT" sz="3300" dirty="0" smtClean="0">
                <a:latin typeface="Arial" pitchFamily="34" charset="0"/>
                <a:cs typeface="Arial" pitchFamily="34" charset="0"/>
              </a:rPr>
              <a:t>8. meningkatkan fleksibilitas lokasi. </a:t>
            </a:r>
          </a:p>
          <a:p>
            <a:pPr eaLnBrk="1" fontAlgn="auto" hangingPunct="1">
              <a:spcAft>
                <a:spcPts val="0"/>
              </a:spcAft>
              <a:buFont typeface="Arial" pitchFamily="34" charset="0"/>
              <a:buNone/>
              <a:defRPr/>
            </a:pPr>
            <a:endParaRPr lang="en-US" sz="1300" dirty="0" smtClean="0">
              <a:latin typeface="Arial" pitchFamily="34" charset="0"/>
              <a:cs typeface="Arial" pitchFamily="34" charset="0"/>
            </a:endParaRPr>
          </a:p>
          <a:p>
            <a:pPr eaLnBrk="1" fontAlgn="auto" hangingPunct="1">
              <a:spcAft>
                <a:spcPts val="0"/>
              </a:spcAft>
              <a:buFont typeface="Arial" pitchFamily="34" charset="0"/>
              <a:buNone/>
              <a:defRPr/>
            </a:pPr>
            <a:r>
              <a:rPr lang="it-IT" sz="3300" b="1" dirty="0" smtClean="0">
                <a:latin typeface="Arial" pitchFamily="34" charset="0"/>
                <a:cs typeface="Arial" pitchFamily="34" charset="0"/>
              </a:rPr>
              <a:t>Bebrapa keterbatasan </a:t>
            </a:r>
            <a:r>
              <a:rPr lang="it-IT" sz="3300" dirty="0" smtClean="0">
                <a:latin typeface="Arial" pitchFamily="34" charset="0"/>
                <a:cs typeface="Arial" pitchFamily="34" charset="0"/>
              </a:rPr>
              <a:t>yaitu antara lain: </a:t>
            </a:r>
            <a:endParaRPr lang="en-US" sz="3300" dirty="0" smtClean="0">
              <a:latin typeface="Arial" pitchFamily="34" charset="0"/>
              <a:cs typeface="Arial" pitchFamily="34" charset="0"/>
            </a:endParaRPr>
          </a:p>
          <a:p>
            <a:pPr eaLnBrk="1" fontAlgn="auto" hangingPunct="1">
              <a:spcAft>
                <a:spcPts val="0"/>
              </a:spcAft>
              <a:buFont typeface="Arial" pitchFamily="34" charset="0"/>
              <a:buNone/>
              <a:defRPr/>
            </a:pPr>
            <a:r>
              <a:rPr lang="it-IT" sz="3300" dirty="0" smtClean="0">
                <a:latin typeface="Arial" pitchFamily="34" charset="0"/>
                <a:cs typeface="Arial" pitchFamily="34" charset="0"/>
              </a:rPr>
              <a:t>1. Kurangnya keamanan, reliabilitas, dan standarisasi </a:t>
            </a:r>
            <a:endParaRPr lang="en-US" sz="3300" dirty="0" smtClean="0">
              <a:latin typeface="Arial" pitchFamily="34" charset="0"/>
              <a:cs typeface="Arial" pitchFamily="34" charset="0"/>
            </a:endParaRPr>
          </a:p>
          <a:p>
            <a:pPr eaLnBrk="1" fontAlgn="auto" hangingPunct="1">
              <a:spcAft>
                <a:spcPts val="0"/>
              </a:spcAft>
              <a:buFont typeface="Arial" pitchFamily="34" charset="0"/>
              <a:buNone/>
              <a:defRPr/>
            </a:pPr>
            <a:r>
              <a:rPr lang="it-IT" sz="3300" dirty="0" smtClean="0">
                <a:latin typeface="Arial" pitchFamily="34" charset="0"/>
                <a:cs typeface="Arial" pitchFamily="34" charset="0"/>
              </a:rPr>
              <a:t>2. kurang prvacy </a:t>
            </a:r>
            <a:endParaRPr lang="en-US" sz="3300" dirty="0" smtClean="0">
              <a:latin typeface="Arial" pitchFamily="34" charset="0"/>
              <a:cs typeface="Arial" pitchFamily="34" charset="0"/>
            </a:endParaRPr>
          </a:p>
          <a:p>
            <a:pPr eaLnBrk="1" fontAlgn="auto" hangingPunct="1">
              <a:spcAft>
                <a:spcPts val="0"/>
              </a:spcAft>
              <a:buFont typeface="Arial" pitchFamily="34" charset="0"/>
              <a:buNone/>
              <a:defRPr/>
            </a:pPr>
            <a:r>
              <a:rPr lang="it-IT" sz="3300" dirty="0" smtClean="0">
                <a:latin typeface="Arial" pitchFamily="34" charset="0"/>
                <a:cs typeface="Arial" pitchFamily="34" charset="0"/>
              </a:rPr>
              <a:t>3. tidak cukupluas dalam arti transaksi masih lamban </a:t>
            </a:r>
            <a:endParaRPr lang="en-US" sz="3300" dirty="0" smtClean="0">
              <a:latin typeface="Arial" pitchFamily="34" charset="0"/>
              <a:cs typeface="Arial" pitchFamily="34" charset="0"/>
            </a:endParaRPr>
          </a:p>
          <a:p>
            <a:pPr eaLnBrk="1" fontAlgn="auto" hangingPunct="1">
              <a:spcAft>
                <a:spcPts val="0"/>
              </a:spcAft>
              <a:buFont typeface="Arial" pitchFamily="34" charset="0"/>
              <a:buNone/>
              <a:defRPr/>
            </a:pPr>
            <a:r>
              <a:rPr lang="en-US" sz="3300" dirty="0" smtClean="0">
                <a:latin typeface="Arial" pitchFamily="34" charset="0"/>
                <a:cs typeface="Arial" pitchFamily="34" charset="0"/>
              </a:rPr>
              <a:t>4. </a:t>
            </a:r>
            <a:r>
              <a:rPr lang="en-US" sz="3300" dirty="0" err="1" smtClean="0">
                <a:latin typeface="Arial" pitchFamily="34" charset="0"/>
                <a:cs typeface="Arial" pitchFamily="34" charset="0"/>
              </a:rPr>
              <a:t>integrasi</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dengan</a:t>
            </a:r>
            <a:r>
              <a:rPr lang="en-US" sz="3300" dirty="0" smtClean="0">
                <a:latin typeface="Arial" pitchFamily="34" charset="0"/>
                <a:cs typeface="Arial" pitchFamily="34" charset="0"/>
              </a:rPr>
              <a:t> software </a:t>
            </a:r>
            <a:r>
              <a:rPr lang="en-US" sz="3300" dirty="0" err="1" smtClean="0">
                <a:latin typeface="Arial" pitchFamily="34" charset="0"/>
                <a:cs typeface="Arial" pitchFamily="34" charset="0"/>
              </a:rPr>
              <a:t>maka</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perlu</a:t>
            </a:r>
            <a:r>
              <a:rPr lang="en-US" sz="3300" dirty="0" smtClean="0">
                <a:latin typeface="Arial" pitchFamily="34" charset="0"/>
                <a:cs typeface="Arial" pitchFamily="34" charset="0"/>
              </a:rPr>
              <a:t> data base yang </a:t>
            </a:r>
            <a:r>
              <a:rPr lang="en-US" sz="3300" dirty="0" err="1" smtClean="0">
                <a:latin typeface="Arial" pitchFamily="34" charset="0"/>
                <a:cs typeface="Arial" pitchFamily="34" charset="0"/>
              </a:rPr>
              <a:t>merupakan</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tantangan</a:t>
            </a:r>
            <a:r>
              <a:rPr lang="en-US" sz="3300" dirty="0" smtClean="0">
                <a:latin typeface="Arial" pitchFamily="34" charset="0"/>
                <a:cs typeface="Arial" pitchFamily="34" charset="0"/>
              </a:rPr>
              <a:t> </a:t>
            </a:r>
          </a:p>
          <a:p>
            <a:pPr eaLnBrk="1" fontAlgn="auto" hangingPunct="1">
              <a:spcAft>
                <a:spcPts val="0"/>
              </a:spcAft>
              <a:buFont typeface="Arial" pitchFamily="34" charset="0"/>
              <a:buNone/>
              <a:defRPr/>
            </a:pPr>
            <a:r>
              <a:rPr lang="en-US" sz="3300" dirty="0" smtClean="0">
                <a:latin typeface="Arial" pitchFamily="34" charset="0"/>
                <a:cs typeface="Arial" pitchFamily="34" charset="0"/>
              </a:rPr>
              <a:t>5. </a:t>
            </a:r>
            <a:r>
              <a:rPr lang="en-US" sz="3300" dirty="0" err="1" smtClean="0">
                <a:latin typeface="Arial" pitchFamily="34" charset="0"/>
                <a:cs typeface="Arial" pitchFamily="34" charset="0"/>
              </a:rPr>
              <a:t>kurang</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adanya</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kepercayaan</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karena</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integritas</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tidak</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terjamin</a:t>
            </a:r>
            <a:r>
              <a:rPr lang="en-US" sz="3300" dirty="0" smtClean="0">
                <a:latin typeface="Arial" pitchFamily="34" charset="0"/>
                <a:cs typeface="Arial" pitchFamily="34" charset="0"/>
              </a:rPr>
              <a:t>. </a:t>
            </a:r>
          </a:p>
          <a:p>
            <a:pPr eaLnBrk="1" fontAlgn="auto" hangingPunct="1">
              <a:spcAft>
                <a:spcPts val="0"/>
              </a:spcAft>
              <a:buFont typeface="Arial" pitchFamily="34" charset="0"/>
              <a:buChar char="•"/>
              <a:defRPr/>
            </a:pPr>
            <a:endParaRPr lang="en-US" sz="3300" dirty="0" smtClean="0"/>
          </a:p>
        </p:txBody>
      </p:sp>
      <p:sp>
        <p:nvSpPr>
          <p:cNvPr id="6" name="Slide Number Placeholder 5"/>
          <p:cNvSpPr>
            <a:spLocks noGrp="1"/>
          </p:cNvSpPr>
          <p:nvPr>
            <p:ph type="sldNum" sz="quarter" idx="12"/>
          </p:nvPr>
        </p:nvSpPr>
        <p:spPr/>
        <p:txBody>
          <a:bodyPr/>
          <a:lstStyle/>
          <a:p>
            <a:pPr>
              <a:defRPr/>
            </a:pPr>
            <a:fld id="{0690EDC6-26D4-407B-944E-A02C64C766DD}" type="slidenum">
              <a:rPr lang="en-US" smtClean="0"/>
              <a:pPr>
                <a:defRPr/>
              </a:pPr>
              <a:t>242</a:t>
            </a:fld>
            <a:endParaRPr lang="en-US"/>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248400"/>
          </a:xfrm>
        </p:spPr>
        <p:txBody>
          <a:bodyPr rtlCol="0">
            <a:normAutofit fontScale="70000" lnSpcReduction="20000"/>
          </a:bodyPr>
          <a:lstStyle/>
          <a:p>
            <a:pPr eaLnBrk="1" fontAlgn="auto" hangingPunct="1">
              <a:spcAft>
                <a:spcPts val="0"/>
              </a:spcAft>
              <a:buFont typeface="Arial" pitchFamily="34" charset="0"/>
              <a:buNone/>
              <a:defRPr/>
            </a:pPr>
            <a:r>
              <a:rPr lang="en-US" b="1" dirty="0" smtClean="0">
                <a:latin typeface="Arial" pitchFamily="34" charset="0"/>
                <a:cs typeface="Arial" pitchFamily="34" charset="0"/>
              </a:rPr>
              <a:t>C. DAMPAK TERHADAP DESAIN PRODUK </a:t>
            </a:r>
            <a:endParaRPr lang="en-US"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en-US" sz="3600" dirty="0" err="1" smtClean="0">
                <a:latin typeface="Arial" pitchFamily="34" charset="0"/>
                <a:cs typeface="Arial" pitchFamily="34" charset="0"/>
              </a:rPr>
              <a:t>akan</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memperpendek</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daur</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hidup</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suatu</a:t>
            </a:r>
            <a:r>
              <a:rPr lang="en-US" sz="3600" dirty="0" smtClean="0">
                <a:latin typeface="Arial" pitchFamily="34" charset="0"/>
                <a:cs typeface="Arial" pitchFamily="34" charset="0"/>
              </a:rPr>
              <a:t> product </a:t>
            </a:r>
            <a:r>
              <a:rPr lang="en-US" sz="3600" dirty="0" err="1" smtClean="0">
                <a:latin typeface="Arial" pitchFamily="34" charset="0"/>
                <a:cs typeface="Arial" pitchFamily="34" charset="0"/>
              </a:rPr>
              <a:t>sehingga</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memaksa</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persaingan</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berdasarkan</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waktu</a:t>
            </a:r>
            <a:r>
              <a:rPr lang="en-US" sz="3600" dirty="0" smtClean="0">
                <a:latin typeface="Arial" pitchFamily="34" charset="0"/>
                <a:cs typeface="Arial" pitchFamily="34" charset="0"/>
              </a:rPr>
              <a:t> </a:t>
            </a:r>
            <a:endParaRPr lang="id-ID" sz="3600"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en-US" sz="3600" dirty="0" err="1" smtClean="0">
                <a:latin typeface="Arial" pitchFamily="34" charset="0"/>
                <a:cs typeface="Arial" pitchFamily="34" charset="0"/>
              </a:rPr>
              <a:t>Manajer</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operasi</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harus</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melakukan</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akselerasi</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dengan</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cara</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mengelola</a:t>
            </a:r>
            <a:r>
              <a:rPr lang="en-US" sz="3600" dirty="0" smtClean="0">
                <a:latin typeface="Arial" pitchFamily="34" charset="0"/>
                <a:cs typeface="Arial" pitchFamily="34" charset="0"/>
              </a:rPr>
              <a:t> data </a:t>
            </a:r>
            <a:r>
              <a:rPr lang="en-US" sz="3600" dirty="0" err="1" smtClean="0">
                <a:latin typeface="Arial" pitchFamily="34" charset="0"/>
                <a:cs typeface="Arial" pitchFamily="34" charset="0"/>
              </a:rPr>
              <a:t>produk</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melalui</a:t>
            </a:r>
            <a:r>
              <a:rPr lang="en-US" sz="3600" dirty="0" smtClean="0">
                <a:latin typeface="Arial" pitchFamily="34" charset="0"/>
                <a:cs typeface="Arial" pitchFamily="34" charset="0"/>
              </a:rPr>
              <a:t> internet. </a:t>
            </a:r>
            <a:r>
              <a:rPr lang="en-US" sz="3600" dirty="0" err="1" smtClean="0">
                <a:latin typeface="Arial" pitchFamily="34" charset="0"/>
                <a:cs typeface="Arial" pitchFamily="34" charset="0"/>
              </a:rPr>
              <a:t>Komunikasi</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dan</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kolaborasi</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baru</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dengan</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cara</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menggunakan</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alat</a:t>
            </a:r>
            <a:r>
              <a:rPr lang="en-US" sz="3600" dirty="0" smtClean="0">
                <a:latin typeface="Arial" pitchFamily="34" charset="0"/>
                <a:cs typeface="Arial" pitchFamily="34" charset="0"/>
              </a:rPr>
              <a:t> engineering yang </a:t>
            </a:r>
            <a:r>
              <a:rPr lang="en-US" sz="3600" dirty="0" err="1" smtClean="0">
                <a:latin typeface="Arial" pitchFamily="34" charset="0"/>
                <a:cs typeface="Arial" pitchFamily="34" charset="0"/>
              </a:rPr>
              <a:t>labih</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canggih</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dan</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konfigurasi</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manajemen</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untuk</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memperluas</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rantai</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pasokan</a:t>
            </a:r>
            <a:r>
              <a:rPr lang="en-US" sz="3600" dirty="0" smtClean="0">
                <a:latin typeface="Arial" pitchFamily="34" charset="0"/>
                <a:cs typeface="Arial" pitchFamily="34" charset="0"/>
              </a:rPr>
              <a:t>. </a:t>
            </a:r>
            <a:endParaRPr lang="id-ID" sz="3600"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it-IT" sz="3600" dirty="0" smtClean="0">
                <a:latin typeface="Arial" pitchFamily="34" charset="0"/>
                <a:cs typeface="Arial" pitchFamily="34" charset="0"/>
              </a:rPr>
              <a:t>Banyak perusahaan telah memanfaatkan internet untuk mengembangkan disain produknya, contohnya adalah General Motor yang telah menerapkan system on-line dengan supliernya secara realtime. </a:t>
            </a:r>
            <a:endParaRPr lang="en-US" sz="3600" dirty="0" smtClean="0">
              <a:latin typeface="Arial" pitchFamily="34" charset="0"/>
              <a:cs typeface="Arial" pitchFamily="34" charset="0"/>
            </a:endParaRPr>
          </a:p>
          <a:p>
            <a:pPr eaLnBrk="1" fontAlgn="auto" hangingPunct="1">
              <a:spcAft>
                <a:spcPts val="0"/>
              </a:spcAft>
              <a:buFont typeface="Arial" pitchFamily="34" charset="0"/>
              <a:buNone/>
              <a:defRPr/>
            </a:pPr>
            <a:endParaRPr lang="en-US" sz="1500" dirty="0" smtClean="0">
              <a:latin typeface="Arial" pitchFamily="34" charset="0"/>
              <a:cs typeface="Arial" pitchFamily="34" charset="0"/>
            </a:endParaRPr>
          </a:p>
          <a:p>
            <a:pPr eaLnBrk="1" fontAlgn="auto" hangingPunct="1">
              <a:spcAft>
                <a:spcPts val="0"/>
              </a:spcAft>
              <a:buFont typeface="Arial" pitchFamily="34" charset="0"/>
              <a:buChar char="•"/>
              <a:defRPr/>
            </a:pPr>
            <a:r>
              <a:rPr lang="it-IT" sz="3600" dirty="0" smtClean="0">
                <a:latin typeface="Arial" pitchFamily="34" charset="0"/>
                <a:cs typeface="Arial" pitchFamily="34" charset="0"/>
              </a:rPr>
              <a:t>Jadi secara singkat, dampaknya terhadap desain produk adalah pada: </a:t>
            </a:r>
            <a:endParaRPr lang="en-US" sz="3600" dirty="0" smtClean="0">
              <a:latin typeface="Arial" pitchFamily="34" charset="0"/>
              <a:cs typeface="Arial" pitchFamily="34" charset="0"/>
            </a:endParaRPr>
          </a:p>
          <a:p>
            <a:pPr indent="6350" eaLnBrk="1" fontAlgn="auto" hangingPunct="1">
              <a:spcAft>
                <a:spcPts val="0"/>
              </a:spcAft>
              <a:buFont typeface="Arial" charset="0"/>
              <a:buNone/>
              <a:defRPr/>
            </a:pPr>
            <a:r>
              <a:rPr lang="en-US" sz="3600" b="1" dirty="0" smtClean="0">
                <a:latin typeface="Arial" pitchFamily="34" charset="0"/>
                <a:cs typeface="Arial" pitchFamily="34" charset="0"/>
              </a:rPr>
              <a:t>1. Shorter PLC </a:t>
            </a:r>
            <a:endParaRPr lang="en-US" sz="3600" dirty="0" smtClean="0">
              <a:latin typeface="Arial" pitchFamily="34" charset="0"/>
              <a:cs typeface="Arial" pitchFamily="34" charset="0"/>
            </a:endParaRPr>
          </a:p>
          <a:p>
            <a:pPr indent="6350" eaLnBrk="1" fontAlgn="auto" hangingPunct="1">
              <a:spcAft>
                <a:spcPts val="0"/>
              </a:spcAft>
              <a:buFont typeface="Arial" charset="0"/>
              <a:buNone/>
              <a:defRPr/>
            </a:pPr>
            <a:r>
              <a:rPr lang="en-US" sz="3600" b="1" dirty="0" smtClean="0">
                <a:latin typeface="Arial" pitchFamily="34" charset="0"/>
                <a:cs typeface="Arial" pitchFamily="34" charset="0"/>
              </a:rPr>
              <a:t>2. </a:t>
            </a:r>
            <a:r>
              <a:rPr lang="en-US" sz="3600" b="1" dirty="0" err="1" smtClean="0">
                <a:latin typeface="Arial" pitchFamily="34" charset="0"/>
                <a:cs typeface="Arial" pitchFamily="34" charset="0"/>
              </a:rPr>
              <a:t>Penurunan</a:t>
            </a:r>
            <a:r>
              <a:rPr lang="en-US" sz="3600" b="1" dirty="0" smtClean="0">
                <a:latin typeface="Arial" pitchFamily="34" charset="0"/>
                <a:cs typeface="Arial" pitchFamily="34" charset="0"/>
              </a:rPr>
              <a:t> Deviation Cost </a:t>
            </a:r>
            <a:endParaRPr lang="en-US" sz="3600" dirty="0" smtClean="0">
              <a:latin typeface="Arial" pitchFamily="34" charset="0"/>
              <a:cs typeface="Arial" pitchFamily="34" charset="0"/>
            </a:endParaRPr>
          </a:p>
          <a:p>
            <a:pPr indent="6350" eaLnBrk="1" fontAlgn="auto" hangingPunct="1">
              <a:spcAft>
                <a:spcPts val="0"/>
              </a:spcAft>
              <a:buFont typeface="Arial" charset="0"/>
              <a:buNone/>
              <a:defRPr/>
            </a:pPr>
            <a:r>
              <a:rPr lang="en-US" sz="3600" b="1" dirty="0" smtClean="0">
                <a:latin typeface="Arial" pitchFamily="34" charset="0"/>
                <a:cs typeface="Arial" pitchFamily="34" charset="0"/>
              </a:rPr>
              <a:t>3. Sharing Data </a:t>
            </a:r>
            <a:r>
              <a:rPr lang="en-US" sz="3600" b="1" dirty="0" err="1" smtClean="0">
                <a:latin typeface="Arial" pitchFamily="34" charset="0"/>
                <a:cs typeface="Arial" pitchFamily="34" charset="0"/>
              </a:rPr>
              <a:t>dengan</a:t>
            </a:r>
            <a:r>
              <a:rPr lang="en-US" sz="3600" b="1" dirty="0" smtClean="0">
                <a:latin typeface="Arial" pitchFamily="34" charset="0"/>
                <a:cs typeface="Arial" pitchFamily="34" charset="0"/>
              </a:rPr>
              <a:t> supplier </a:t>
            </a:r>
            <a:r>
              <a:rPr lang="en-US" sz="3600" b="1" dirty="0" err="1" smtClean="0">
                <a:latin typeface="Arial" pitchFamily="34" charset="0"/>
                <a:cs typeface="Arial" pitchFamily="34" charset="0"/>
              </a:rPr>
              <a:t>dan</a:t>
            </a:r>
            <a:r>
              <a:rPr lang="en-US" sz="3600" b="1" dirty="0" smtClean="0">
                <a:latin typeface="Arial" pitchFamily="34" charset="0"/>
                <a:cs typeface="Arial" pitchFamily="34" charset="0"/>
              </a:rPr>
              <a:t> Partner Strategic </a:t>
            </a:r>
            <a:endParaRPr lang="en-US" sz="3600" dirty="0" smtClean="0">
              <a:latin typeface="Arial" pitchFamily="34" charset="0"/>
              <a:cs typeface="Arial" pitchFamily="34" charset="0"/>
            </a:endParaRPr>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2395B19C-86E8-4C14-9D3B-DC4C24691805}" type="slidenum">
              <a:rPr lang="en-US" smtClean="0"/>
              <a:pPr>
                <a:defRPr/>
              </a:pPr>
              <a:t>243</a:t>
            </a:fld>
            <a:endParaRPr lang="en-US" dirty="0"/>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itle 1"/>
          <p:cNvSpPr>
            <a:spLocks noGrp="1"/>
          </p:cNvSpPr>
          <p:nvPr>
            <p:ph type="title"/>
          </p:nvPr>
        </p:nvSpPr>
        <p:spPr>
          <a:xfrm>
            <a:off x="457200" y="76200"/>
            <a:ext cx="8229600" cy="334963"/>
          </a:xfrm>
        </p:spPr>
        <p:txBody>
          <a:bodyPr/>
          <a:lstStyle/>
          <a:p>
            <a:pPr algn="just" eaLnBrk="1" hangingPunct="1"/>
            <a:r>
              <a:rPr lang="en-US" sz="2400" b="1" smtClean="0">
                <a:latin typeface="Arial" charset="0"/>
                <a:cs typeface="Arial" charset="0"/>
              </a:rPr>
              <a:t>D.  E-PROCUREMENT </a:t>
            </a:r>
            <a:endParaRPr lang="en-US" sz="2400" smtClean="0">
              <a:latin typeface="Arial" charset="0"/>
              <a:cs typeface="Arial" charset="0"/>
            </a:endParaRPr>
          </a:p>
        </p:txBody>
      </p:sp>
      <p:sp>
        <p:nvSpPr>
          <p:cNvPr id="3" name="Content Placeholder 2"/>
          <p:cNvSpPr>
            <a:spLocks noGrp="1"/>
          </p:cNvSpPr>
          <p:nvPr>
            <p:ph idx="1"/>
          </p:nvPr>
        </p:nvSpPr>
        <p:spPr>
          <a:xfrm>
            <a:off x="228600" y="533400"/>
            <a:ext cx="8686800" cy="5867400"/>
          </a:xfrm>
        </p:spPr>
        <p:txBody>
          <a:bodyPr rtlCol="0">
            <a:noAutofit/>
          </a:bodyPr>
          <a:lstStyle/>
          <a:p>
            <a:pPr marL="0" indent="0" algn="just" eaLnBrk="1" fontAlgn="auto" hangingPunct="1">
              <a:spcAft>
                <a:spcPts val="0"/>
              </a:spcAft>
              <a:buFont typeface="Arial" charset="0"/>
              <a:buNone/>
              <a:defRPr/>
            </a:pPr>
            <a:r>
              <a:rPr lang="en-US" sz="2200" dirty="0" err="1" smtClean="0">
                <a:latin typeface="Arial" pitchFamily="34" charset="0"/>
                <a:cs typeface="Arial" pitchFamily="34" charset="0"/>
              </a:rPr>
              <a:t>Merupakan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pembelian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mengkomunikasikan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pesanan</a:t>
            </a:r>
            <a:r>
              <a:rPr lang="en-US" sz="2200" dirty="0" smtClean="0">
                <a:latin typeface="Arial" pitchFamily="34" charset="0"/>
                <a:cs typeface="Arial" pitchFamily="34" charset="0"/>
              </a:rPr>
              <a:t> yang </a:t>
            </a:r>
            <a:r>
              <a:rPr lang="en-US" sz="2200" dirty="0" err="1" smtClean="0">
                <a:latin typeface="Arial" pitchFamily="34" charset="0"/>
                <a:cs typeface="Arial" pitchFamily="34" charset="0"/>
              </a:rPr>
              <a:t>dilakukan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melalui</a:t>
            </a:r>
            <a:r>
              <a:rPr lang="en-US" sz="2200" dirty="0" smtClean="0">
                <a:latin typeface="Arial" pitchFamily="34" charset="0"/>
                <a:cs typeface="Arial" pitchFamily="34" charset="0"/>
              </a:rPr>
              <a:t> internet </a:t>
            </a:r>
            <a:r>
              <a:rPr lang="en-US" sz="2200" dirty="0" err="1" smtClean="0">
                <a:latin typeface="Arial" pitchFamily="34" charset="0"/>
                <a:cs typeface="Arial" pitchFamily="34" charset="0"/>
              </a:rPr>
              <a:t>atau</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menyetujui</a:t>
            </a:r>
            <a:r>
              <a:rPr lang="en-US" sz="2200" dirty="0" smtClean="0">
                <a:latin typeface="Arial" pitchFamily="34" charset="0"/>
                <a:cs typeface="Arial" pitchFamily="34" charset="0"/>
              </a:rPr>
              <a:t> catalog </a:t>
            </a:r>
            <a:r>
              <a:rPr lang="en-US" sz="2200" dirty="0" err="1" smtClean="0">
                <a:latin typeface="Arial" pitchFamily="34" charset="0"/>
                <a:cs typeface="Arial" pitchFamily="34" charset="0"/>
              </a:rPr>
              <a:t>dari</a:t>
            </a:r>
            <a:r>
              <a:rPr lang="en-US" sz="2200" dirty="0" smtClean="0">
                <a:latin typeface="Arial" pitchFamily="34" charset="0"/>
                <a:cs typeface="Arial" pitchFamily="34" charset="0"/>
              </a:rPr>
              <a:t> vendor </a:t>
            </a:r>
            <a:r>
              <a:rPr lang="en-US" sz="2200" dirty="0" err="1" smtClean="0">
                <a:latin typeface="Arial" pitchFamily="34" charset="0"/>
                <a:cs typeface="Arial" pitchFamily="34" charset="0"/>
              </a:rPr>
              <a:t>secara</a:t>
            </a:r>
            <a:r>
              <a:rPr lang="en-US" sz="2200" dirty="0" smtClean="0">
                <a:latin typeface="Arial" pitchFamily="34" charset="0"/>
                <a:cs typeface="Arial" pitchFamily="34" charset="0"/>
              </a:rPr>
              <a:t> on-line. </a:t>
            </a:r>
          </a:p>
          <a:p>
            <a:pPr eaLnBrk="1" fontAlgn="auto" hangingPunct="1">
              <a:spcAft>
                <a:spcPts val="0"/>
              </a:spcAft>
              <a:buFont typeface="Arial" pitchFamily="34" charset="0"/>
              <a:buNone/>
              <a:defRPr/>
            </a:pPr>
            <a:r>
              <a:rPr lang="en-US" sz="2200" b="1" dirty="0" smtClean="0">
                <a:latin typeface="Arial" pitchFamily="34" charset="0"/>
                <a:cs typeface="Arial" pitchFamily="34" charset="0"/>
              </a:rPr>
              <a:t>1. On line Catalogs</a:t>
            </a:r>
            <a:endParaRPr lang="en-US" sz="2200" dirty="0" smtClean="0">
              <a:latin typeface="Arial" pitchFamily="34" charset="0"/>
              <a:cs typeface="Arial" pitchFamily="34" charset="0"/>
            </a:endParaRPr>
          </a:p>
          <a:p>
            <a:pPr marL="47625" indent="-47625" algn="just" eaLnBrk="1" fontAlgn="auto" hangingPunct="1">
              <a:spcAft>
                <a:spcPts val="0"/>
              </a:spcAft>
              <a:buFont typeface="Arial" charset="0"/>
              <a:buNone/>
              <a:defRPr/>
            </a:pPr>
            <a:r>
              <a:rPr lang="en-US" sz="2200" dirty="0" err="1" smtClean="0">
                <a:latin typeface="Arial" pitchFamily="34" charset="0"/>
                <a:cs typeface="Arial" pitchFamily="34" charset="0"/>
              </a:rPr>
              <a:t>Adalah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presentase</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elektronik</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tentang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produk</a:t>
            </a:r>
            <a:r>
              <a:rPr lang="en-US" sz="2200" dirty="0" smtClean="0">
                <a:latin typeface="Arial" pitchFamily="34" charset="0"/>
                <a:cs typeface="Arial" pitchFamily="34" charset="0"/>
              </a:rPr>
              <a:t> yang </a:t>
            </a:r>
            <a:r>
              <a:rPr lang="en-US" sz="2200" dirty="0" err="1" smtClean="0">
                <a:latin typeface="Arial" pitchFamily="34" charset="0"/>
                <a:cs typeface="Arial" pitchFamily="34" charset="0"/>
              </a:rPr>
              <a:t>biasanya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digambarkan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secara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tradisional</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dalam</a:t>
            </a:r>
            <a:r>
              <a:rPr lang="en-US" sz="2200" dirty="0" smtClean="0">
                <a:latin typeface="Arial" pitchFamily="34" charset="0"/>
                <a:cs typeface="Arial" pitchFamily="34" charset="0"/>
              </a:rPr>
              <a:t> catalog </a:t>
            </a:r>
            <a:r>
              <a:rPr lang="en-US" sz="2200" dirty="0" err="1" smtClean="0">
                <a:latin typeface="Arial" pitchFamily="34" charset="0"/>
                <a:cs typeface="Arial" pitchFamily="34" charset="0"/>
              </a:rPr>
              <a:t>berbentuk</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kertas</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Versi</a:t>
            </a:r>
            <a:r>
              <a:rPr lang="en-US" sz="2200" dirty="0" smtClean="0">
                <a:latin typeface="Arial" pitchFamily="34" charset="0"/>
                <a:cs typeface="Arial" pitchFamily="34" charset="0"/>
              </a:rPr>
              <a:t> yang </a:t>
            </a:r>
            <a:r>
              <a:rPr lang="en-US" sz="2200" dirty="0" err="1" smtClean="0">
                <a:latin typeface="Arial" pitchFamily="34" charset="0"/>
                <a:cs typeface="Arial" pitchFamily="34" charset="0"/>
              </a:rPr>
              <a:t>digunakan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adalah</a:t>
            </a:r>
            <a:r>
              <a:rPr lang="en-US" sz="2200" dirty="0" smtClean="0">
                <a:latin typeface="Arial" pitchFamily="34" charset="0"/>
                <a:cs typeface="Arial" pitchFamily="34" charset="0"/>
              </a:rPr>
              <a:t>: </a:t>
            </a:r>
          </a:p>
          <a:p>
            <a:pPr indent="6350" eaLnBrk="1" fontAlgn="auto" hangingPunct="1">
              <a:spcAft>
                <a:spcPts val="0"/>
              </a:spcAft>
              <a:buFont typeface="Arial" pitchFamily="34" charset="0"/>
              <a:buNone/>
              <a:defRPr/>
            </a:pPr>
            <a:r>
              <a:rPr lang="en-US" sz="2200" dirty="0" smtClean="0">
                <a:latin typeface="Arial" pitchFamily="34" charset="0"/>
                <a:cs typeface="Arial" pitchFamily="34" charset="0"/>
              </a:rPr>
              <a:t>a. </a:t>
            </a:r>
            <a:r>
              <a:rPr lang="en-US" sz="2200" dirty="0" err="1" smtClean="0">
                <a:latin typeface="Arial" pitchFamily="34" charset="0"/>
                <a:cs typeface="Arial" pitchFamily="34" charset="0"/>
              </a:rPr>
              <a:t>diberikan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oleh</a:t>
            </a:r>
            <a:r>
              <a:rPr lang="en-US" sz="2200" dirty="0" smtClean="0">
                <a:latin typeface="Arial" pitchFamily="34" charset="0"/>
                <a:cs typeface="Arial" pitchFamily="34" charset="0"/>
              </a:rPr>
              <a:t> vendor </a:t>
            </a:r>
          </a:p>
          <a:p>
            <a:pPr indent="6350" eaLnBrk="1" fontAlgn="auto" hangingPunct="1">
              <a:spcAft>
                <a:spcPts val="0"/>
              </a:spcAft>
              <a:buFont typeface="Arial" pitchFamily="34" charset="0"/>
              <a:buNone/>
              <a:defRPr/>
            </a:pPr>
            <a:r>
              <a:rPr lang="en-US" sz="2200" dirty="0" smtClean="0">
                <a:latin typeface="Arial" pitchFamily="34" charset="0"/>
                <a:cs typeface="Arial" pitchFamily="34" charset="0"/>
              </a:rPr>
              <a:t>b. </a:t>
            </a:r>
            <a:r>
              <a:rPr lang="en-US" sz="2200" dirty="0" err="1" smtClean="0">
                <a:latin typeface="Arial" pitchFamily="34" charset="0"/>
                <a:cs typeface="Arial" pitchFamily="34" charset="0"/>
              </a:rPr>
              <a:t>dikembangkan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oleh</a:t>
            </a:r>
            <a:r>
              <a:rPr lang="en-US" sz="2200" dirty="0" smtClean="0">
                <a:latin typeface="Arial" pitchFamily="34" charset="0"/>
                <a:cs typeface="Arial" pitchFamily="34" charset="0"/>
              </a:rPr>
              <a:t> intermediary </a:t>
            </a:r>
          </a:p>
          <a:p>
            <a:pPr indent="6350" eaLnBrk="1" fontAlgn="auto" hangingPunct="1">
              <a:spcAft>
                <a:spcPts val="0"/>
              </a:spcAft>
              <a:buFont typeface="Arial" pitchFamily="34" charset="0"/>
              <a:buNone/>
              <a:defRPr/>
            </a:pPr>
            <a:r>
              <a:rPr lang="en-US" sz="2200" dirty="0" smtClean="0">
                <a:latin typeface="Arial" pitchFamily="34" charset="0"/>
                <a:cs typeface="Arial" pitchFamily="34" charset="0"/>
              </a:rPr>
              <a:t>c. </a:t>
            </a:r>
            <a:r>
              <a:rPr lang="en-US" sz="2200" dirty="0" err="1" smtClean="0">
                <a:latin typeface="Arial" pitchFamily="34" charset="0"/>
                <a:cs typeface="Arial" pitchFamily="34" charset="0"/>
              </a:rPr>
              <a:t>diberikan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oleh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pembeli</a:t>
            </a:r>
            <a:r>
              <a:rPr lang="en-US" sz="2200" dirty="0" smtClean="0">
                <a:latin typeface="Arial" pitchFamily="34" charset="0"/>
                <a:cs typeface="Arial" pitchFamily="34" charset="0"/>
              </a:rPr>
              <a:t> </a:t>
            </a:r>
          </a:p>
          <a:p>
            <a:pPr eaLnBrk="1" fontAlgn="auto" hangingPunct="1">
              <a:spcAft>
                <a:spcPts val="0"/>
              </a:spcAft>
              <a:buFont typeface="Arial" pitchFamily="34" charset="0"/>
              <a:buNone/>
              <a:defRPr/>
            </a:pPr>
            <a:r>
              <a:rPr lang="en-US" sz="2200" b="1" dirty="0" smtClean="0">
                <a:latin typeface="Arial" pitchFamily="34" charset="0"/>
                <a:cs typeface="Arial" pitchFamily="34" charset="0"/>
              </a:rPr>
              <a:t>2. RFQs and Bid Packaging </a:t>
            </a:r>
            <a:endParaRPr lang="en-US" sz="2200" dirty="0" smtClean="0">
              <a:latin typeface="Arial" pitchFamily="34" charset="0"/>
              <a:cs typeface="Arial" pitchFamily="34" charset="0"/>
            </a:endParaRPr>
          </a:p>
          <a:p>
            <a:pPr marL="0" indent="0" algn="just" eaLnBrk="1" fontAlgn="auto" hangingPunct="1">
              <a:spcAft>
                <a:spcPts val="0"/>
              </a:spcAft>
              <a:buFont typeface="Arial" charset="0"/>
              <a:buNone/>
              <a:defRPr/>
            </a:pPr>
            <a:r>
              <a:rPr lang="en-US" sz="2200" dirty="0" err="1" smtClean="0">
                <a:latin typeface="Arial" pitchFamily="34" charset="0"/>
                <a:cs typeface="Arial" pitchFamily="34" charset="0"/>
              </a:rPr>
              <a:t>Biaya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untuk</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mengadakan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perjanjian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mengenai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kuota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sangatlah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esensial</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maka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konsekuensinya</a:t>
            </a:r>
            <a:r>
              <a:rPr lang="en-US" sz="2200" dirty="0" smtClean="0">
                <a:latin typeface="Arial" pitchFamily="34" charset="0"/>
                <a:cs typeface="Arial" pitchFamily="34" charset="0"/>
              </a:rPr>
              <a:t> e-commerce </a:t>
            </a:r>
            <a:r>
              <a:rPr lang="en-US" sz="2200" dirty="0" err="1" smtClean="0">
                <a:latin typeface="Arial" pitchFamily="34" charset="0"/>
                <a:cs typeface="Arial" pitchFamily="34" charset="0"/>
              </a:rPr>
              <a:t>memberikan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kepada</a:t>
            </a:r>
            <a:r>
              <a:rPr lang="en-US" sz="2200" dirty="0" smtClean="0">
                <a:latin typeface="Arial" pitchFamily="34" charset="0"/>
                <a:cs typeface="Arial" pitchFamily="34" charset="0"/>
              </a:rPr>
              <a:t> yang lain area </a:t>
            </a:r>
            <a:r>
              <a:rPr lang="en-US" sz="2200" dirty="0" err="1" smtClean="0">
                <a:latin typeface="Arial" pitchFamily="34" charset="0"/>
                <a:cs typeface="Arial" pitchFamily="34" charset="0"/>
              </a:rPr>
              <a:t>untuk</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perbaikan</a:t>
            </a:r>
            <a:r>
              <a:rPr lang="en-US" sz="2200" dirty="0" smtClean="0">
                <a:latin typeface="Arial" pitchFamily="34" charset="0"/>
                <a:cs typeface="Arial" pitchFamily="34" charset="0"/>
              </a:rPr>
              <a:t>. Hal </a:t>
            </a:r>
            <a:r>
              <a:rPr lang="en-US" sz="2200" dirty="0" err="1" smtClean="0">
                <a:latin typeface="Arial" pitchFamily="34" charset="0"/>
                <a:cs typeface="Arial" pitchFamily="34" charset="0"/>
              </a:rPr>
              <a:t>ini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telah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banyak</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dilakukan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oleh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perusahaan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diantaranya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pada</a:t>
            </a:r>
            <a:r>
              <a:rPr lang="en-US" sz="2200" dirty="0" smtClean="0">
                <a:latin typeface="Arial" pitchFamily="34" charset="0"/>
                <a:cs typeface="Arial" pitchFamily="34" charset="0"/>
              </a:rPr>
              <a:t> General Electric, </a:t>
            </a:r>
            <a:r>
              <a:rPr lang="en-US" sz="2200" dirty="0" err="1" smtClean="0">
                <a:latin typeface="Arial" pitchFamily="34" charset="0"/>
                <a:cs typeface="Arial" pitchFamily="34" charset="0"/>
              </a:rPr>
              <a:t>memberikan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perluasan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aspek</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proses</a:t>
            </a:r>
            <a:r>
              <a:rPr lang="en-US" sz="2200" dirty="0" smtClean="0">
                <a:latin typeface="Arial" pitchFamily="34" charset="0"/>
                <a:cs typeface="Arial" pitchFamily="34" charset="0"/>
              </a:rPr>
              <a:t> procurement </a:t>
            </a:r>
            <a:r>
              <a:rPr lang="en-US" sz="2200" dirty="0" err="1" smtClean="0">
                <a:latin typeface="Arial" pitchFamily="34" charset="0"/>
                <a:cs typeface="Arial" pitchFamily="34" charset="0"/>
              </a:rPr>
              <a:t>dalam</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bentuk</a:t>
            </a:r>
            <a:r>
              <a:rPr lang="en-US" sz="2200" dirty="0" smtClean="0">
                <a:latin typeface="Arial" pitchFamily="34" charset="0"/>
                <a:cs typeface="Arial" pitchFamily="34" charset="0"/>
              </a:rPr>
              <a:t> database. </a:t>
            </a:r>
          </a:p>
        </p:txBody>
      </p:sp>
      <p:sp>
        <p:nvSpPr>
          <p:cNvPr id="4" name="Slide Number Placeholder 3"/>
          <p:cNvSpPr>
            <a:spLocks noGrp="1"/>
          </p:cNvSpPr>
          <p:nvPr>
            <p:ph type="sldNum" sz="quarter" idx="12"/>
          </p:nvPr>
        </p:nvSpPr>
        <p:spPr/>
        <p:txBody>
          <a:bodyPr/>
          <a:lstStyle/>
          <a:p>
            <a:pPr>
              <a:defRPr/>
            </a:pPr>
            <a:fld id="{A2BC4C35-E3A5-4EFD-9B27-5D77C3BE6A09}" type="slidenum">
              <a:rPr lang="en-US" smtClean="0"/>
              <a:pPr>
                <a:defRPr/>
              </a:pPr>
              <a:t>244</a:t>
            </a:fld>
            <a:endParaRPr lang="en-US"/>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E6E7A7C-C992-4851-9C49-07884C158973}" type="slidenum">
              <a:rPr lang="en-US" smtClean="0"/>
              <a:pPr>
                <a:defRPr/>
              </a:pPr>
              <a:t>245</a:t>
            </a:fld>
            <a:endParaRPr lang="en-US"/>
          </a:p>
        </p:txBody>
      </p:sp>
      <p:sp>
        <p:nvSpPr>
          <p:cNvPr id="293891" name="Rectangle 2"/>
          <p:cNvSpPr>
            <a:spLocks noChangeArrowheads="1"/>
          </p:cNvSpPr>
          <p:nvPr/>
        </p:nvSpPr>
        <p:spPr bwMode="auto">
          <a:xfrm>
            <a:off x="381000" y="1166813"/>
            <a:ext cx="8382000" cy="4800600"/>
          </a:xfrm>
          <a:prstGeom prst="rect">
            <a:avLst/>
          </a:prstGeom>
          <a:noFill/>
          <a:ln w="9525">
            <a:noFill/>
            <a:miter lim="800000"/>
            <a:headEnd/>
            <a:tailEnd/>
          </a:ln>
        </p:spPr>
        <p:txBody>
          <a:bodyPr>
            <a:spAutoFit/>
          </a:bodyPr>
          <a:lstStyle/>
          <a:p>
            <a:pPr eaLnBrk="1" hangingPunct="1">
              <a:buFont typeface="Arial" charset="0"/>
              <a:buNone/>
            </a:pPr>
            <a:r>
              <a:rPr lang="en-US" sz="2400" b="1">
                <a:solidFill>
                  <a:srgbClr val="000000"/>
                </a:solidFill>
                <a:cs typeface="Arial" charset="0"/>
              </a:rPr>
              <a:t>3. Internet Outsourcing </a:t>
            </a:r>
            <a:endParaRPr lang="en-US" sz="2400">
              <a:solidFill>
                <a:srgbClr val="000000"/>
              </a:solidFill>
              <a:cs typeface="Arial" charset="0"/>
            </a:endParaRPr>
          </a:p>
          <a:p>
            <a:pPr algn="just" eaLnBrk="1" hangingPunct="1">
              <a:buFont typeface="Arial" charset="0"/>
              <a:buChar char="•"/>
            </a:pPr>
            <a:r>
              <a:rPr lang="en-US" sz="2400">
                <a:solidFill>
                  <a:srgbClr val="000000"/>
                </a:solidFill>
                <a:cs typeface="Arial" charset="0"/>
              </a:rPr>
              <a:t> Merupakan pemindahan aktifitas organisasi yang tadinya secara tradisional merupakan urusan internal kemudian ditawarkan melalui internet. Aktifitas yang ditransfer misalnya aktifitas rekrutmen tenaga kerja. </a:t>
            </a:r>
          </a:p>
          <a:p>
            <a:pPr eaLnBrk="1" hangingPunct="1">
              <a:buFont typeface="Arial" charset="0"/>
              <a:buNone/>
            </a:pPr>
            <a:endParaRPr lang="en-US" sz="2400" b="1">
              <a:solidFill>
                <a:srgbClr val="000000"/>
              </a:solidFill>
              <a:cs typeface="Arial" charset="0"/>
            </a:endParaRPr>
          </a:p>
          <a:p>
            <a:pPr eaLnBrk="1" hangingPunct="1">
              <a:buFont typeface="Arial" charset="0"/>
              <a:buNone/>
            </a:pPr>
            <a:r>
              <a:rPr lang="en-US" sz="2400" b="1">
                <a:solidFill>
                  <a:srgbClr val="000000"/>
                </a:solidFill>
                <a:cs typeface="Arial" charset="0"/>
              </a:rPr>
              <a:t>4. Online Auction </a:t>
            </a:r>
            <a:endParaRPr lang="en-US" sz="2400">
              <a:solidFill>
                <a:srgbClr val="000000"/>
              </a:solidFill>
              <a:cs typeface="Arial" charset="0"/>
            </a:endParaRPr>
          </a:p>
          <a:p>
            <a:pPr algn="just" eaLnBrk="1" hangingPunct="1">
              <a:buFont typeface="Arial" charset="0"/>
              <a:buChar char="•"/>
            </a:pPr>
            <a:r>
              <a:rPr lang="en-US" sz="2400">
                <a:solidFill>
                  <a:srgbClr val="000000"/>
                </a:solidFill>
                <a:cs typeface="Arial" charset="0"/>
              </a:rPr>
              <a:t> Biasanya lazim dilakukan untuk B2B karena hambatan masuk yang sedikit dan menstimulasi menungkatkan jumlah konsumen potensial. Akan tetapi keberhasilannya ditentukan oleh bagaimana menemukan dan membangun kepercayaan dari pembeli potensial. </a:t>
            </a:r>
          </a:p>
          <a:p>
            <a:pPr eaLnBrk="1" hangingPunct="1">
              <a:buFont typeface="Arial" charset="0"/>
              <a:buChar char="•"/>
            </a:pPr>
            <a:endParaRPr lang="en-US" sz="1800">
              <a:solidFill>
                <a:srgbClr val="000000"/>
              </a:solidFill>
              <a:cs typeface="Arial" charset="0"/>
            </a:endParaRP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rtlCol="0">
            <a:normAutofit fontScale="62500" lnSpcReduction="20000"/>
          </a:bodyPr>
          <a:lstStyle/>
          <a:p>
            <a:pPr eaLnBrk="1" fontAlgn="auto" hangingPunct="1">
              <a:spcAft>
                <a:spcPts val="0"/>
              </a:spcAft>
              <a:buFont typeface="Arial" pitchFamily="34" charset="0"/>
              <a:buNone/>
              <a:defRPr/>
            </a:pPr>
            <a:r>
              <a:rPr lang="en-US" b="1" dirty="0" smtClean="0">
                <a:latin typeface="Arial" pitchFamily="34" charset="0"/>
                <a:cs typeface="Arial" pitchFamily="34" charset="0"/>
              </a:rPr>
              <a:t>E. INVENTORY TRACKING </a:t>
            </a:r>
            <a:endParaRPr lang="en-US"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en-US" dirty="0" err="1" smtClean="0">
                <a:latin typeface="Arial" pitchFamily="34" charset="0"/>
                <a:cs typeface="Arial" pitchFamily="34" charset="0"/>
              </a:rPr>
              <a:t>Dalam</a:t>
            </a:r>
            <a:r>
              <a:rPr lang="en-US" dirty="0" smtClean="0">
                <a:latin typeface="Arial" pitchFamily="34" charset="0"/>
                <a:cs typeface="Arial" pitchFamily="34" charset="0"/>
              </a:rPr>
              <a:t> </a:t>
            </a:r>
            <a:r>
              <a:rPr lang="en-US" dirty="0" err="1" smtClean="0">
                <a:latin typeface="Arial" pitchFamily="34" charset="0"/>
                <a:cs typeface="Arial" pitchFamily="34" charset="0"/>
              </a:rPr>
              <a:t>melakukan</a:t>
            </a:r>
            <a:r>
              <a:rPr lang="en-US" dirty="0" smtClean="0">
                <a:latin typeface="Arial" pitchFamily="34" charset="0"/>
                <a:cs typeface="Arial" pitchFamily="34" charset="0"/>
              </a:rPr>
              <a:t> </a:t>
            </a:r>
            <a:r>
              <a:rPr lang="en-US" dirty="0" err="1" smtClean="0">
                <a:latin typeface="Arial" pitchFamily="34" charset="0"/>
                <a:cs typeface="Arial" pitchFamily="34" charset="0"/>
              </a:rPr>
              <a:t>pengemasan</a:t>
            </a:r>
            <a:r>
              <a:rPr lang="en-US" dirty="0" smtClean="0">
                <a:latin typeface="Arial" pitchFamily="34" charset="0"/>
                <a:cs typeface="Arial" pitchFamily="34" charset="0"/>
              </a:rPr>
              <a:t> </a:t>
            </a:r>
            <a:r>
              <a:rPr lang="en-US" dirty="0" err="1" smtClean="0">
                <a:latin typeface="Arial" pitchFamily="34" charset="0"/>
                <a:cs typeface="Arial" pitchFamily="34" charset="0"/>
              </a:rPr>
              <a:t>paket</a:t>
            </a:r>
            <a:r>
              <a:rPr lang="en-US" dirty="0" smtClean="0">
                <a:latin typeface="Arial" pitchFamily="34" charset="0"/>
                <a:cs typeface="Arial" pitchFamily="34" charset="0"/>
              </a:rPr>
              <a:t> </a:t>
            </a:r>
            <a:r>
              <a:rPr lang="en-US" dirty="0" err="1" smtClean="0">
                <a:latin typeface="Arial" pitchFamily="34" charset="0"/>
                <a:cs typeface="Arial" pitchFamily="34" charset="0"/>
              </a:rPr>
              <a:t>untuk</a:t>
            </a:r>
            <a:r>
              <a:rPr lang="en-US" dirty="0" smtClean="0">
                <a:latin typeface="Arial" pitchFamily="34" charset="0"/>
                <a:cs typeface="Arial" pitchFamily="34" charset="0"/>
              </a:rPr>
              <a:t> </a:t>
            </a:r>
            <a:r>
              <a:rPr lang="en-US" dirty="0" err="1" smtClean="0">
                <a:latin typeface="Arial" pitchFamily="34" charset="0"/>
                <a:cs typeface="Arial" pitchFamily="34" charset="0"/>
              </a:rPr>
              <a:t>pengiriman</a:t>
            </a:r>
            <a:r>
              <a:rPr lang="en-US" dirty="0" smtClean="0">
                <a:latin typeface="Arial" pitchFamily="34" charset="0"/>
                <a:cs typeface="Arial" pitchFamily="34" charset="0"/>
              </a:rPr>
              <a:t> </a:t>
            </a:r>
            <a:r>
              <a:rPr lang="en-US" dirty="0" err="1" smtClean="0">
                <a:latin typeface="Arial" pitchFamily="34" charset="0"/>
                <a:cs typeface="Arial" pitchFamily="34" charset="0"/>
              </a:rPr>
              <a:t>dokumen</a:t>
            </a:r>
            <a:r>
              <a:rPr lang="en-US" dirty="0" smtClean="0">
                <a:latin typeface="Arial" pitchFamily="34" charset="0"/>
                <a:cs typeface="Arial" pitchFamily="34" charset="0"/>
              </a:rPr>
              <a:t>, </a:t>
            </a:r>
            <a:r>
              <a:rPr lang="en-US" dirty="0" err="1" smtClean="0">
                <a:latin typeface="Arial" pitchFamily="34" charset="0"/>
                <a:cs typeface="Arial" pitchFamily="34" charset="0"/>
              </a:rPr>
              <a:t>maka</a:t>
            </a:r>
            <a:r>
              <a:rPr lang="en-US" dirty="0" smtClean="0">
                <a:latin typeface="Arial" pitchFamily="34" charset="0"/>
                <a:cs typeface="Arial" pitchFamily="34" charset="0"/>
              </a:rPr>
              <a:t> </a:t>
            </a:r>
            <a:r>
              <a:rPr lang="en-US" dirty="0" err="1" smtClean="0">
                <a:latin typeface="Arial" pitchFamily="34" charset="0"/>
                <a:cs typeface="Arial" pitchFamily="34" charset="0"/>
              </a:rPr>
              <a:t>banyak</a:t>
            </a:r>
            <a:r>
              <a:rPr lang="en-US" dirty="0" smtClean="0">
                <a:latin typeface="Arial" pitchFamily="34" charset="0"/>
                <a:cs typeface="Arial" pitchFamily="34" charset="0"/>
              </a:rPr>
              <a:t> </a:t>
            </a:r>
            <a:r>
              <a:rPr lang="en-US" dirty="0" err="1" smtClean="0">
                <a:latin typeface="Arial" pitchFamily="34" charset="0"/>
                <a:cs typeface="Arial" pitchFamily="34" charset="0"/>
              </a:rPr>
              <a:t>perusahaan</a:t>
            </a:r>
            <a:r>
              <a:rPr lang="en-US" dirty="0" smtClean="0">
                <a:latin typeface="Arial" pitchFamily="34" charset="0"/>
                <a:cs typeface="Arial" pitchFamily="34" charset="0"/>
              </a:rPr>
              <a:t> </a:t>
            </a:r>
            <a:r>
              <a:rPr lang="en-US" dirty="0" err="1" smtClean="0">
                <a:latin typeface="Arial" pitchFamily="34" charset="0"/>
                <a:cs typeface="Arial" pitchFamily="34" charset="0"/>
              </a:rPr>
              <a:t>jasa</a:t>
            </a:r>
            <a:r>
              <a:rPr lang="en-US" dirty="0" smtClean="0">
                <a:latin typeface="Arial" pitchFamily="34" charset="0"/>
                <a:cs typeface="Arial" pitchFamily="34" charset="0"/>
              </a:rPr>
              <a:t> </a:t>
            </a:r>
            <a:r>
              <a:rPr lang="en-US" dirty="0" err="1" smtClean="0">
                <a:latin typeface="Arial" pitchFamily="34" charset="0"/>
                <a:cs typeface="Arial" pitchFamily="34" charset="0"/>
              </a:rPr>
              <a:t>pengiriman</a:t>
            </a:r>
            <a:r>
              <a:rPr lang="en-US" dirty="0" smtClean="0">
                <a:latin typeface="Arial" pitchFamily="34" charset="0"/>
                <a:cs typeface="Arial" pitchFamily="34" charset="0"/>
              </a:rPr>
              <a:t> </a:t>
            </a:r>
            <a:r>
              <a:rPr lang="en-US" dirty="0" err="1" smtClean="0">
                <a:latin typeface="Arial" pitchFamily="34" charset="0"/>
                <a:cs typeface="Arial" pitchFamily="34" charset="0"/>
              </a:rPr>
              <a:t>seperti</a:t>
            </a:r>
            <a:r>
              <a:rPr lang="en-US" dirty="0" smtClean="0">
                <a:latin typeface="Arial" pitchFamily="34" charset="0"/>
                <a:cs typeface="Arial" pitchFamily="34" charset="0"/>
              </a:rPr>
              <a:t> FedEx </a:t>
            </a:r>
            <a:r>
              <a:rPr lang="en-US" dirty="0" err="1" smtClean="0">
                <a:latin typeface="Arial" pitchFamily="34" charset="0"/>
                <a:cs typeface="Arial" pitchFamily="34" charset="0"/>
              </a:rPr>
              <a:t>memanfaatkan</a:t>
            </a:r>
            <a:r>
              <a:rPr lang="en-US" dirty="0" smtClean="0">
                <a:latin typeface="Arial" pitchFamily="34" charset="0"/>
                <a:cs typeface="Arial" pitchFamily="34" charset="0"/>
              </a:rPr>
              <a:t> </a:t>
            </a:r>
            <a:r>
              <a:rPr lang="en-US" dirty="0" err="1" smtClean="0">
                <a:latin typeface="Arial" pitchFamily="34" charset="0"/>
                <a:cs typeface="Arial" pitchFamily="34" charset="0"/>
              </a:rPr>
              <a:t>teknologi</a:t>
            </a:r>
            <a:r>
              <a:rPr lang="en-US" dirty="0" smtClean="0">
                <a:latin typeface="Arial" pitchFamily="34" charset="0"/>
                <a:cs typeface="Arial" pitchFamily="34" charset="0"/>
              </a:rPr>
              <a:t> E-procurement. </a:t>
            </a:r>
            <a:r>
              <a:rPr lang="en-US" dirty="0" err="1" smtClean="0">
                <a:latin typeface="Arial" pitchFamily="34" charset="0"/>
                <a:cs typeface="Arial" pitchFamily="34" charset="0"/>
              </a:rPr>
              <a:t>Sebagai</a:t>
            </a:r>
            <a:r>
              <a:rPr lang="en-US" dirty="0" smtClean="0">
                <a:latin typeface="Arial" pitchFamily="34" charset="0"/>
                <a:cs typeface="Arial" pitchFamily="34" charset="0"/>
              </a:rPr>
              <a:t> </a:t>
            </a:r>
            <a:r>
              <a:rPr lang="en-US" dirty="0" err="1" smtClean="0">
                <a:latin typeface="Arial" pitchFamily="34" charset="0"/>
                <a:cs typeface="Arial" pitchFamily="34" charset="0"/>
              </a:rPr>
              <a:t>manajer</a:t>
            </a:r>
            <a:r>
              <a:rPr lang="en-US" dirty="0" smtClean="0">
                <a:latin typeface="Arial" pitchFamily="34" charset="0"/>
                <a:cs typeface="Arial" pitchFamily="34" charset="0"/>
              </a:rPr>
              <a:t> </a:t>
            </a:r>
            <a:r>
              <a:rPr lang="en-US" dirty="0" err="1" smtClean="0">
                <a:latin typeface="Arial" pitchFamily="34" charset="0"/>
                <a:cs typeface="Arial" pitchFamily="34" charset="0"/>
              </a:rPr>
              <a:t>di</a:t>
            </a:r>
            <a:r>
              <a:rPr lang="en-US" dirty="0" smtClean="0">
                <a:latin typeface="Arial" pitchFamily="34" charset="0"/>
                <a:cs typeface="Arial" pitchFamily="34" charset="0"/>
              </a:rPr>
              <a:t> era mass customization, </a:t>
            </a:r>
            <a:r>
              <a:rPr lang="en-US" dirty="0" err="1" smtClean="0">
                <a:latin typeface="Arial" pitchFamily="34" charset="0"/>
                <a:cs typeface="Arial" pitchFamily="34" charset="0"/>
              </a:rPr>
              <a:t>dimana</a:t>
            </a:r>
            <a:r>
              <a:rPr lang="en-US" dirty="0" smtClean="0">
                <a:latin typeface="Arial" pitchFamily="34" charset="0"/>
                <a:cs typeface="Arial" pitchFamily="34" charset="0"/>
              </a:rPr>
              <a:t> </a:t>
            </a:r>
            <a:r>
              <a:rPr lang="en-US" dirty="0" err="1" smtClean="0">
                <a:latin typeface="Arial" pitchFamily="34" charset="0"/>
                <a:cs typeface="Arial" pitchFamily="34" charset="0"/>
              </a:rPr>
              <a:t>tiap</a:t>
            </a:r>
            <a:r>
              <a:rPr lang="en-US" dirty="0" smtClean="0">
                <a:latin typeface="Arial" pitchFamily="34" charset="0"/>
                <a:cs typeface="Arial" pitchFamily="34" charset="0"/>
              </a:rPr>
              <a:t> </a:t>
            </a:r>
            <a:r>
              <a:rPr lang="en-US" dirty="0" err="1" smtClean="0">
                <a:latin typeface="Arial" pitchFamily="34" charset="0"/>
                <a:cs typeface="Arial" pitchFamily="34" charset="0"/>
              </a:rPr>
              <a:t>konsumen</a:t>
            </a:r>
            <a:r>
              <a:rPr lang="en-US" dirty="0" smtClean="0">
                <a:latin typeface="Arial" pitchFamily="34" charset="0"/>
                <a:cs typeface="Arial" pitchFamily="34" charset="0"/>
              </a:rPr>
              <a:t> </a:t>
            </a:r>
            <a:r>
              <a:rPr lang="en-US" dirty="0" err="1" smtClean="0">
                <a:latin typeface="Arial" pitchFamily="34" charset="0"/>
                <a:cs typeface="Arial" pitchFamily="34" charset="0"/>
              </a:rPr>
              <a:t>melakukan</a:t>
            </a:r>
            <a:r>
              <a:rPr lang="en-US" dirty="0" smtClean="0">
                <a:latin typeface="Arial" pitchFamily="34" charset="0"/>
                <a:cs typeface="Arial" pitchFamily="34" charset="0"/>
              </a:rPr>
              <a:t> </a:t>
            </a:r>
            <a:r>
              <a:rPr lang="en-US" dirty="0" err="1" smtClean="0">
                <a:latin typeface="Arial" pitchFamily="34" charset="0"/>
                <a:cs typeface="Arial" pitchFamily="34" charset="0"/>
              </a:rPr>
              <a:t>pemesanan</a:t>
            </a:r>
            <a:r>
              <a:rPr lang="en-US" dirty="0" smtClean="0">
                <a:latin typeface="Arial" pitchFamily="34" charset="0"/>
                <a:cs typeface="Arial" pitchFamily="34" charset="0"/>
              </a:rPr>
              <a:t> </a:t>
            </a:r>
            <a:r>
              <a:rPr lang="en-US" dirty="0" err="1" smtClean="0">
                <a:latin typeface="Arial" pitchFamily="34" charset="0"/>
                <a:cs typeface="Arial" pitchFamily="34" charset="0"/>
              </a:rPr>
              <a:t>suatu</a:t>
            </a:r>
            <a:r>
              <a:rPr lang="en-US" dirty="0" smtClean="0">
                <a:latin typeface="Arial" pitchFamily="34" charset="0"/>
                <a:cs typeface="Arial" pitchFamily="34" charset="0"/>
              </a:rPr>
              <a:t> </a:t>
            </a:r>
            <a:r>
              <a:rPr lang="en-US" dirty="0" err="1" smtClean="0">
                <a:latin typeface="Arial" pitchFamily="34" charset="0"/>
                <a:cs typeface="Arial" pitchFamily="34" charset="0"/>
              </a:rPr>
              <a:t>produk</a:t>
            </a:r>
            <a:r>
              <a:rPr lang="en-US" dirty="0" smtClean="0">
                <a:latin typeface="Arial" pitchFamily="34" charset="0"/>
                <a:cs typeface="Arial" pitchFamily="34" charset="0"/>
              </a:rPr>
              <a:t> </a:t>
            </a:r>
            <a:r>
              <a:rPr lang="en-US" dirty="0" err="1" smtClean="0">
                <a:latin typeface="Arial" pitchFamily="34" charset="0"/>
                <a:cs typeface="Arial" pitchFamily="34" charset="0"/>
              </a:rPr>
              <a:t>harus</a:t>
            </a:r>
            <a:r>
              <a:rPr lang="en-US" dirty="0" smtClean="0">
                <a:latin typeface="Arial" pitchFamily="34" charset="0"/>
                <a:cs typeface="Arial" pitchFamily="34" charset="0"/>
              </a:rPr>
              <a:t> </a:t>
            </a:r>
            <a:r>
              <a:rPr lang="en-US" dirty="0" err="1" smtClean="0">
                <a:latin typeface="Arial" pitchFamily="34" charset="0"/>
                <a:cs typeface="Arial" pitchFamily="34" charset="0"/>
              </a:rPr>
              <a:t>persis</a:t>
            </a:r>
            <a:r>
              <a:rPr lang="en-US" dirty="0" smtClean="0">
                <a:latin typeface="Arial" pitchFamily="34" charset="0"/>
                <a:cs typeface="Arial" pitchFamily="34" charset="0"/>
              </a:rPr>
              <a:t> </a:t>
            </a:r>
            <a:r>
              <a:rPr lang="en-US" dirty="0" err="1" smtClean="0">
                <a:latin typeface="Arial" pitchFamily="34" charset="0"/>
                <a:cs typeface="Arial" pitchFamily="34" charset="0"/>
              </a:rPr>
              <a:t>seperti</a:t>
            </a:r>
            <a:r>
              <a:rPr lang="en-US" dirty="0" smtClean="0">
                <a:latin typeface="Arial" pitchFamily="34" charset="0"/>
                <a:cs typeface="Arial" pitchFamily="34" charset="0"/>
              </a:rPr>
              <a:t> </a:t>
            </a:r>
            <a:r>
              <a:rPr lang="en-US" dirty="0" err="1" smtClean="0">
                <a:latin typeface="Arial" pitchFamily="34" charset="0"/>
                <a:cs typeface="Arial" pitchFamily="34" charset="0"/>
              </a:rPr>
              <a:t>apa</a:t>
            </a:r>
            <a:r>
              <a:rPr lang="en-US" dirty="0" smtClean="0">
                <a:latin typeface="Arial" pitchFamily="34" charset="0"/>
                <a:cs typeface="Arial" pitchFamily="34" charset="0"/>
              </a:rPr>
              <a:t> yang </a:t>
            </a:r>
            <a:r>
              <a:rPr lang="en-US" dirty="0" err="1" smtClean="0">
                <a:latin typeface="Arial" pitchFamily="34" charset="0"/>
                <a:cs typeface="Arial" pitchFamily="34" charset="0"/>
              </a:rPr>
              <a:t>diinginkan</a:t>
            </a:r>
            <a:r>
              <a:rPr lang="en-US" dirty="0" smtClean="0">
                <a:latin typeface="Arial" pitchFamily="34" charset="0"/>
                <a:cs typeface="Arial" pitchFamily="34" charset="0"/>
              </a:rPr>
              <a:t>, </a:t>
            </a:r>
            <a:r>
              <a:rPr lang="en-US" dirty="0" err="1" smtClean="0">
                <a:latin typeface="Arial" pitchFamily="34" charset="0"/>
                <a:cs typeface="Arial" pitchFamily="34" charset="0"/>
              </a:rPr>
              <a:t>maka</a:t>
            </a:r>
            <a:r>
              <a:rPr lang="en-US" dirty="0" smtClean="0">
                <a:latin typeface="Arial" pitchFamily="34" charset="0"/>
                <a:cs typeface="Arial" pitchFamily="34" charset="0"/>
              </a:rPr>
              <a:t> internet </a:t>
            </a:r>
            <a:r>
              <a:rPr lang="en-US" dirty="0" err="1" smtClean="0">
                <a:latin typeface="Arial" pitchFamily="34" charset="0"/>
                <a:cs typeface="Arial" pitchFamily="34" charset="0"/>
              </a:rPr>
              <a:t>dan</a:t>
            </a:r>
            <a:r>
              <a:rPr lang="en-US" dirty="0" smtClean="0">
                <a:latin typeface="Arial" pitchFamily="34" charset="0"/>
                <a:cs typeface="Arial" pitchFamily="34" charset="0"/>
              </a:rPr>
              <a:t> e-commerce </a:t>
            </a:r>
            <a:r>
              <a:rPr lang="en-US" dirty="0" err="1" smtClean="0">
                <a:latin typeface="Arial" pitchFamily="34" charset="0"/>
                <a:cs typeface="Arial" pitchFamily="34" charset="0"/>
              </a:rPr>
              <a:t>dapat</a:t>
            </a:r>
            <a:r>
              <a:rPr lang="en-US" dirty="0" smtClean="0">
                <a:latin typeface="Arial" pitchFamily="34" charset="0"/>
                <a:cs typeface="Arial" pitchFamily="34" charset="0"/>
              </a:rPr>
              <a:t> </a:t>
            </a:r>
            <a:r>
              <a:rPr lang="en-US" dirty="0" err="1" smtClean="0">
                <a:latin typeface="Arial" pitchFamily="34" charset="0"/>
                <a:cs typeface="Arial" pitchFamily="34" charset="0"/>
              </a:rPr>
              <a:t>mempermudahnya</a:t>
            </a:r>
            <a:r>
              <a:rPr lang="en-US" dirty="0" smtClean="0">
                <a:latin typeface="Arial" pitchFamily="34" charset="0"/>
                <a:cs typeface="Arial" pitchFamily="34" charset="0"/>
              </a:rPr>
              <a:t> </a:t>
            </a:r>
            <a:r>
              <a:rPr lang="en-US" dirty="0" err="1" smtClean="0">
                <a:latin typeface="Arial" pitchFamily="34" charset="0"/>
                <a:cs typeface="Arial" pitchFamily="34" charset="0"/>
              </a:rPr>
              <a:t>dengan</a:t>
            </a:r>
            <a:r>
              <a:rPr lang="en-US" dirty="0" smtClean="0">
                <a:latin typeface="Arial" pitchFamily="34" charset="0"/>
                <a:cs typeface="Arial" pitchFamily="34" charset="0"/>
              </a:rPr>
              <a:t> </a:t>
            </a:r>
            <a:r>
              <a:rPr lang="en-US" dirty="0" err="1" smtClean="0">
                <a:latin typeface="Arial" pitchFamily="34" charset="0"/>
                <a:cs typeface="Arial" pitchFamily="34" charset="0"/>
              </a:rPr>
              <a:t>memberikan</a:t>
            </a:r>
            <a:r>
              <a:rPr lang="en-US" dirty="0" smtClean="0">
                <a:latin typeface="Arial" pitchFamily="34" charset="0"/>
                <a:cs typeface="Arial" pitchFamily="34" charset="0"/>
              </a:rPr>
              <a:t> </a:t>
            </a:r>
            <a:r>
              <a:rPr lang="en-US" dirty="0" err="1" smtClean="0">
                <a:latin typeface="Arial" pitchFamily="34" charset="0"/>
                <a:cs typeface="Arial" pitchFamily="34" charset="0"/>
              </a:rPr>
              <a:t>pelayanan</a:t>
            </a:r>
            <a:r>
              <a:rPr lang="en-US" dirty="0" smtClean="0">
                <a:latin typeface="Arial" pitchFamily="34" charset="0"/>
                <a:cs typeface="Arial" pitchFamily="34" charset="0"/>
              </a:rPr>
              <a:t> </a:t>
            </a:r>
            <a:r>
              <a:rPr lang="en-US" dirty="0" err="1" smtClean="0">
                <a:latin typeface="Arial" pitchFamily="34" charset="0"/>
                <a:cs typeface="Arial" pitchFamily="34" charset="0"/>
              </a:rPr>
              <a:t>secara</a:t>
            </a:r>
            <a:r>
              <a:rPr lang="en-US" dirty="0" smtClean="0">
                <a:latin typeface="Arial" pitchFamily="34" charset="0"/>
                <a:cs typeface="Arial" pitchFamily="34" charset="0"/>
              </a:rPr>
              <a:t> </a:t>
            </a:r>
            <a:r>
              <a:rPr lang="en-US" dirty="0" err="1" smtClean="0">
                <a:latin typeface="Arial" pitchFamily="34" charset="0"/>
                <a:cs typeface="Arial" pitchFamily="34" charset="0"/>
              </a:rPr>
              <a:t>ekonomis</a:t>
            </a:r>
            <a:r>
              <a:rPr lang="en-US" dirty="0" smtClean="0">
                <a:latin typeface="Arial" pitchFamily="34" charset="0"/>
                <a:cs typeface="Arial" pitchFamily="34" charset="0"/>
              </a:rPr>
              <a:t>. </a:t>
            </a:r>
          </a:p>
          <a:p>
            <a:pPr eaLnBrk="1" fontAlgn="auto" hangingPunct="1">
              <a:spcAft>
                <a:spcPts val="0"/>
              </a:spcAft>
              <a:buFont typeface="Arial" pitchFamily="34" charset="0"/>
              <a:buNone/>
              <a:defRPr/>
            </a:pPr>
            <a:endParaRPr lang="en-US" sz="1300" dirty="0" smtClean="0">
              <a:latin typeface="Arial" pitchFamily="34" charset="0"/>
              <a:cs typeface="Arial" pitchFamily="34" charset="0"/>
            </a:endParaRPr>
          </a:p>
          <a:p>
            <a:pPr eaLnBrk="1" fontAlgn="auto" hangingPunct="1">
              <a:spcAft>
                <a:spcPts val="0"/>
              </a:spcAft>
              <a:buFont typeface="Arial" pitchFamily="34" charset="0"/>
              <a:buNone/>
              <a:defRPr/>
            </a:pPr>
            <a:r>
              <a:rPr lang="en-US" b="1" dirty="0" smtClean="0">
                <a:latin typeface="Arial" pitchFamily="34" charset="0"/>
                <a:cs typeface="Arial" pitchFamily="34" charset="0"/>
              </a:rPr>
              <a:t>F. INVENTORY REDUCTION </a:t>
            </a:r>
            <a:endParaRPr lang="en-US"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en-US" dirty="0" err="1" smtClean="0">
                <a:latin typeface="Arial" pitchFamily="34" charset="0"/>
                <a:cs typeface="Arial" pitchFamily="34" charset="0"/>
              </a:rPr>
              <a:t>Kemajuan</a:t>
            </a:r>
            <a:r>
              <a:rPr lang="en-US" dirty="0" smtClean="0">
                <a:latin typeface="Arial" pitchFamily="34" charset="0"/>
                <a:cs typeface="Arial" pitchFamily="34" charset="0"/>
              </a:rPr>
              <a:t> </a:t>
            </a:r>
            <a:r>
              <a:rPr lang="en-US" dirty="0" err="1" smtClean="0">
                <a:latin typeface="Arial" pitchFamily="34" charset="0"/>
                <a:cs typeface="Arial" pitchFamily="34" charset="0"/>
              </a:rPr>
              <a:t>komputerisasi</a:t>
            </a:r>
            <a:r>
              <a:rPr lang="en-US" dirty="0" smtClean="0">
                <a:latin typeface="Arial" pitchFamily="34" charset="0"/>
                <a:cs typeface="Arial" pitchFamily="34" charset="0"/>
              </a:rPr>
              <a:t> </a:t>
            </a:r>
            <a:r>
              <a:rPr lang="en-US" dirty="0" err="1" smtClean="0">
                <a:latin typeface="Arial" pitchFamily="34" charset="0"/>
                <a:cs typeface="Arial" pitchFamily="34" charset="0"/>
              </a:rPr>
              <a:t>juga</a:t>
            </a:r>
            <a:r>
              <a:rPr lang="en-US" dirty="0" smtClean="0">
                <a:latin typeface="Arial" pitchFamily="34" charset="0"/>
                <a:cs typeface="Arial" pitchFamily="34" charset="0"/>
              </a:rPr>
              <a:t> </a:t>
            </a:r>
            <a:r>
              <a:rPr lang="en-US" dirty="0" err="1" smtClean="0">
                <a:latin typeface="Arial" pitchFamily="34" charset="0"/>
                <a:cs typeface="Arial" pitchFamily="34" charset="0"/>
              </a:rPr>
              <a:t>berdampak</a:t>
            </a:r>
            <a:r>
              <a:rPr lang="en-US" dirty="0" smtClean="0">
                <a:latin typeface="Arial" pitchFamily="34" charset="0"/>
                <a:cs typeface="Arial" pitchFamily="34" charset="0"/>
              </a:rPr>
              <a:t> </a:t>
            </a:r>
            <a:r>
              <a:rPr lang="en-US" dirty="0" err="1" smtClean="0">
                <a:latin typeface="Arial" pitchFamily="34" charset="0"/>
                <a:cs typeface="Arial" pitchFamily="34" charset="0"/>
              </a:rPr>
              <a:t>pada</a:t>
            </a:r>
            <a:r>
              <a:rPr lang="en-US" dirty="0" smtClean="0">
                <a:latin typeface="Arial" pitchFamily="34" charset="0"/>
                <a:cs typeface="Arial" pitchFamily="34" charset="0"/>
              </a:rPr>
              <a:t> </a:t>
            </a:r>
            <a:r>
              <a:rPr lang="en-US" dirty="0" err="1" smtClean="0">
                <a:latin typeface="Arial" pitchFamily="34" charset="0"/>
                <a:cs typeface="Arial" pitchFamily="34" charset="0"/>
              </a:rPr>
              <a:t>pengurangan</a:t>
            </a:r>
            <a:r>
              <a:rPr lang="en-US" dirty="0" smtClean="0">
                <a:latin typeface="Arial" pitchFamily="34" charset="0"/>
                <a:cs typeface="Arial" pitchFamily="34" charset="0"/>
              </a:rPr>
              <a:t>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a:t>
            </a:r>
            <a:r>
              <a:rPr lang="en-US" dirty="0" err="1" smtClean="0">
                <a:latin typeface="Arial" pitchFamily="34" charset="0"/>
                <a:cs typeface="Arial" pitchFamily="34" charset="0"/>
              </a:rPr>
              <a:t>karena</a:t>
            </a:r>
            <a:r>
              <a:rPr lang="en-US" dirty="0" smtClean="0">
                <a:latin typeface="Arial" pitchFamily="34" charset="0"/>
                <a:cs typeface="Arial" pitchFamily="34" charset="0"/>
              </a:rPr>
              <a:t> </a:t>
            </a:r>
            <a:r>
              <a:rPr lang="en-US" dirty="0" err="1" smtClean="0">
                <a:latin typeface="Arial" pitchFamily="34" charset="0"/>
                <a:cs typeface="Arial" pitchFamily="34" charset="0"/>
              </a:rPr>
              <a:t>penggudangan</a:t>
            </a:r>
            <a:r>
              <a:rPr lang="en-US" dirty="0" smtClean="0">
                <a:latin typeface="Arial" pitchFamily="34" charset="0"/>
                <a:cs typeface="Arial" pitchFamily="34" charset="0"/>
              </a:rPr>
              <a:t> </a:t>
            </a:r>
            <a:r>
              <a:rPr lang="en-US" dirty="0" err="1" smtClean="0">
                <a:latin typeface="Arial" pitchFamily="34" charset="0"/>
                <a:cs typeface="Arial" pitchFamily="34" charset="0"/>
              </a:rPr>
              <a:t>bukan</a:t>
            </a:r>
            <a:r>
              <a:rPr lang="en-US" dirty="0" smtClean="0">
                <a:latin typeface="Arial" pitchFamily="34" charset="0"/>
                <a:cs typeface="Arial" pitchFamily="34" charset="0"/>
              </a:rPr>
              <a:t> </a:t>
            </a:r>
            <a:r>
              <a:rPr lang="en-US" dirty="0" err="1" smtClean="0">
                <a:latin typeface="Arial" pitchFamily="34" charset="0"/>
                <a:cs typeface="Arial" pitchFamily="34" charset="0"/>
              </a:rPr>
              <a:t>dilakukan</a:t>
            </a:r>
            <a:r>
              <a:rPr lang="en-US" dirty="0" smtClean="0">
                <a:latin typeface="Arial" pitchFamily="34" charset="0"/>
                <a:cs typeface="Arial" pitchFamily="34" charset="0"/>
              </a:rPr>
              <a:t> </a:t>
            </a:r>
            <a:r>
              <a:rPr lang="en-US" dirty="0" err="1" smtClean="0">
                <a:latin typeface="Arial" pitchFamily="34" charset="0"/>
                <a:cs typeface="Arial" pitchFamily="34" charset="0"/>
              </a:rPr>
              <a:t>oleh</a:t>
            </a:r>
            <a:r>
              <a:rPr lang="en-US" dirty="0" smtClean="0">
                <a:latin typeface="Arial" pitchFamily="34" charset="0"/>
                <a:cs typeface="Arial" pitchFamily="34" charset="0"/>
              </a:rPr>
              <a:t> </a:t>
            </a:r>
            <a:r>
              <a:rPr lang="en-US" dirty="0" err="1" smtClean="0">
                <a:latin typeface="Arial" pitchFamily="34" charset="0"/>
                <a:cs typeface="Arial" pitchFamily="34" charset="0"/>
              </a:rPr>
              <a:t>produsen</a:t>
            </a:r>
            <a:r>
              <a:rPr lang="en-US" dirty="0" smtClean="0">
                <a:latin typeface="Arial" pitchFamily="34" charset="0"/>
                <a:cs typeface="Arial" pitchFamily="34" charset="0"/>
              </a:rPr>
              <a:t> </a:t>
            </a:r>
            <a:r>
              <a:rPr lang="en-US" dirty="0" err="1" smtClean="0">
                <a:latin typeface="Arial" pitchFamily="34" charset="0"/>
                <a:cs typeface="Arial" pitchFamily="34" charset="0"/>
              </a:rPr>
              <a:t>tetapi</a:t>
            </a:r>
            <a:r>
              <a:rPr lang="en-US" dirty="0" smtClean="0">
                <a:latin typeface="Arial" pitchFamily="34" charset="0"/>
                <a:cs typeface="Arial" pitchFamily="34" charset="0"/>
              </a:rPr>
              <a:t> </a:t>
            </a:r>
            <a:r>
              <a:rPr lang="en-US" dirty="0" err="1" smtClean="0">
                <a:latin typeface="Arial" pitchFamily="34" charset="0"/>
                <a:cs typeface="Arial" pitchFamily="34" charset="0"/>
              </a:rPr>
              <a:t>oleh</a:t>
            </a:r>
            <a:r>
              <a:rPr lang="en-US" dirty="0" smtClean="0">
                <a:latin typeface="Arial" pitchFamily="34" charset="0"/>
                <a:cs typeface="Arial" pitchFamily="34" charset="0"/>
              </a:rPr>
              <a:t> vendor logistic, </a:t>
            </a:r>
            <a:r>
              <a:rPr lang="en-US" dirty="0" err="1" smtClean="0">
                <a:latin typeface="Arial" pitchFamily="34" charset="0"/>
                <a:cs typeface="Arial" pitchFamily="34" charset="0"/>
              </a:rPr>
              <a:t>sehingga</a:t>
            </a:r>
            <a:r>
              <a:rPr lang="en-US" dirty="0" smtClean="0">
                <a:latin typeface="Arial" pitchFamily="34" charset="0"/>
                <a:cs typeface="Arial" pitchFamily="34" charset="0"/>
              </a:rPr>
              <a:t> </a:t>
            </a:r>
            <a:r>
              <a:rPr lang="en-US" dirty="0" err="1" smtClean="0">
                <a:latin typeface="Arial" pitchFamily="34" charset="0"/>
                <a:cs typeface="Arial" pitchFamily="34" charset="0"/>
              </a:rPr>
              <a:t>disebut</a:t>
            </a:r>
            <a:r>
              <a:rPr lang="en-US" dirty="0" smtClean="0">
                <a:latin typeface="Arial" pitchFamily="34" charset="0"/>
                <a:cs typeface="Arial" pitchFamily="34" charset="0"/>
              </a:rPr>
              <a:t> warehousing for E-commerce. </a:t>
            </a:r>
          </a:p>
          <a:p>
            <a:pPr eaLnBrk="1" fontAlgn="auto" hangingPunct="1">
              <a:spcAft>
                <a:spcPts val="0"/>
              </a:spcAft>
              <a:buFont typeface="Arial" pitchFamily="34" charset="0"/>
              <a:buChar char="•"/>
              <a:defRPr/>
            </a:pPr>
            <a:r>
              <a:rPr lang="en-US" dirty="0" err="1" smtClean="0">
                <a:latin typeface="Arial" pitchFamily="34" charset="0"/>
                <a:cs typeface="Arial" pitchFamily="34" charset="0"/>
              </a:rPr>
              <a:t>Disamping</a:t>
            </a:r>
            <a:r>
              <a:rPr lang="en-US" dirty="0" smtClean="0">
                <a:latin typeface="Arial" pitchFamily="34" charset="0"/>
                <a:cs typeface="Arial" pitchFamily="34" charset="0"/>
              </a:rPr>
              <a:t> </a:t>
            </a:r>
            <a:r>
              <a:rPr lang="en-US" dirty="0" err="1" smtClean="0">
                <a:latin typeface="Arial" pitchFamily="34" charset="0"/>
                <a:cs typeface="Arial" pitchFamily="34" charset="0"/>
              </a:rPr>
              <a:t>itu</a:t>
            </a:r>
            <a:r>
              <a:rPr lang="en-US" dirty="0" smtClean="0">
                <a:latin typeface="Arial" pitchFamily="34" charset="0"/>
                <a:cs typeface="Arial" pitchFamily="34" charset="0"/>
              </a:rPr>
              <a:t> </a:t>
            </a:r>
            <a:r>
              <a:rPr lang="en-US" dirty="0" err="1" smtClean="0">
                <a:latin typeface="Arial" pitchFamily="34" charset="0"/>
                <a:cs typeface="Arial" pitchFamily="34" charset="0"/>
              </a:rPr>
              <a:t>pelaksanaan</a:t>
            </a:r>
            <a:r>
              <a:rPr lang="en-US" dirty="0" smtClean="0">
                <a:latin typeface="Arial" pitchFamily="34" charset="0"/>
                <a:cs typeface="Arial" pitchFamily="34" charset="0"/>
              </a:rPr>
              <a:t> system JIT (Just In Time) </a:t>
            </a:r>
            <a:r>
              <a:rPr lang="en-US" dirty="0" err="1" smtClean="0">
                <a:latin typeface="Arial" pitchFamily="34" charset="0"/>
                <a:cs typeface="Arial" pitchFamily="34" charset="0"/>
              </a:rPr>
              <a:t>akan</a:t>
            </a:r>
            <a:r>
              <a:rPr lang="en-US" dirty="0" smtClean="0">
                <a:latin typeface="Arial" pitchFamily="34" charset="0"/>
                <a:cs typeface="Arial" pitchFamily="34" charset="0"/>
              </a:rPr>
              <a:t> </a:t>
            </a:r>
            <a:r>
              <a:rPr lang="en-US" dirty="0" err="1" smtClean="0">
                <a:latin typeface="Arial" pitchFamily="34" charset="0"/>
                <a:cs typeface="Arial" pitchFamily="34" charset="0"/>
              </a:rPr>
              <a:t>dapat</a:t>
            </a:r>
            <a:r>
              <a:rPr lang="en-US" dirty="0" smtClean="0">
                <a:latin typeface="Arial" pitchFamily="34" charset="0"/>
                <a:cs typeface="Arial" pitchFamily="34" charset="0"/>
              </a:rPr>
              <a:t> </a:t>
            </a:r>
            <a:r>
              <a:rPr lang="en-US" dirty="0" err="1" smtClean="0">
                <a:latin typeface="Arial" pitchFamily="34" charset="0"/>
                <a:cs typeface="Arial" pitchFamily="34" charset="0"/>
              </a:rPr>
              <a:t>dilakukan</a:t>
            </a:r>
            <a:r>
              <a:rPr lang="en-US" dirty="0" smtClean="0">
                <a:latin typeface="Arial" pitchFamily="34" charset="0"/>
                <a:cs typeface="Arial" pitchFamily="34" charset="0"/>
              </a:rPr>
              <a:t> </a:t>
            </a:r>
            <a:r>
              <a:rPr lang="en-US" dirty="0" err="1" smtClean="0">
                <a:latin typeface="Arial" pitchFamily="34" charset="0"/>
                <a:cs typeface="Arial" pitchFamily="34" charset="0"/>
              </a:rPr>
              <a:t>melalui</a:t>
            </a:r>
            <a:r>
              <a:rPr lang="en-US" dirty="0" smtClean="0">
                <a:latin typeface="Arial" pitchFamily="34" charset="0"/>
                <a:cs typeface="Arial" pitchFamily="34" charset="0"/>
              </a:rPr>
              <a:t> e-commerce. </a:t>
            </a:r>
          </a:p>
          <a:p>
            <a:pPr eaLnBrk="1" fontAlgn="auto" hangingPunct="1">
              <a:spcAft>
                <a:spcPts val="0"/>
              </a:spcAft>
              <a:buFont typeface="Arial" pitchFamily="34" charset="0"/>
              <a:buNone/>
              <a:defRPr/>
            </a:pPr>
            <a:endParaRPr lang="en-US" sz="1300" dirty="0" smtClean="0">
              <a:latin typeface="Arial" pitchFamily="34" charset="0"/>
              <a:cs typeface="Arial" pitchFamily="34" charset="0"/>
            </a:endParaRPr>
          </a:p>
          <a:p>
            <a:pPr eaLnBrk="1" fontAlgn="auto" hangingPunct="1">
              <a:spcAft>
                <a:spcPts val="0"/>
              </a:spcAft>
              <a:buFont typeface="Arial" pitchFamily="34" charset="0"/>
              <a:buNone/>
              <a:defRPr/>
            </a:pPr>
            <a:r>
              <a:rPr lang="en-US" b="1" dirty="0" smtClean="0">
                <a:latin typeface="Arial" pitchFamily="34" charset="0"/>
                <a:cs typeface="Arial" pitchFamily="34" charset="0"/>
              </a:rPr>
              <a:t>G. PERBAIKAN PENJADWALAN DAN LOGISTIK </a:t>
            </a:r>
            <a:endParaRPr lang="en-US"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en-US" dirty="0" err="1" smtClean="0">
                <a:latin typeface="Arial" pitchFamily="34" charset="0"/>
                <a:cs typeface="Arial" pitchFamily="34" charset="0"/>
              </a:rPr>
              <a:t>Dampak</a:t>
            </a:r>
            <a:r>
              <a:rPr lang="en-US" dirty="0" smtClean="0">
                <a:latin typeface="Arial" pitchFamily="34" charset="0"/>
                <a:cs typeface="Arial" pitchFamily="34" charset="0"/>
              </a:rPr>
              <a:t> lain </a:t>
            </a:r>
            <a:r>
              <a:rPr lang="en-US" dirty="0" err="1" smtClean="0">
                <a:latin typeface="Arial" pitchFamily="34" charset="0"/>
                <a:cs typeface="Arial" pitchFamily="34" charset="0"/>
              </a:rPr>
              <a:t>dengan</a:t>
            </a:r>
            <a:r>
              <a:rPr lang="en-US" dirty="0" smtClean="0">
                <a:latin typeface="Arial" pitchFamily="34" charset="0"/>
                <a:cs typeface="Arial" pitchFamily="34" charset="0"/>
              </a:rPr>
              <a:t> </a:t>
            </a:r>
            <a:r>
              <a:rPr lang="en-US" dirty="0" err="1" smtClean="0">
                <a:latin typeface="Arial" pitchFamily="34" charset="0"/>
                <a:cs typeface="Arial" pitchFamily="34" charset="0"/>
              </a:rPr>
              <a:t>penggunaan</a:t>
            </a:r>
            <a:r>
              <a:rPr lang="en-US" dirty="0" smtClean="0">
                <a:latin typeface="Arial" pitchFamily="34" charset="0"/>
                <a:cs typeface="Arial" pitchFamily="34" charset="0"/>
              </a:rPr>
              <a:t> internet </a:t>
            </a:r>
            <a:r>
              <a:rPr lang="en-US" dirty="0" err="1" smtClean="0">
                <a:latin typeface="Arial" pitchFamily="34" charset="0"/>
                <a:cs typeface="Arial" pitchFamily="34" charset="0"/>
              </a:rPr>
              <a:t>juga</a:t>
            </a:r>
            <a:r>
              <a:rPr lang="en-US" dirty="0" smtClean="0">
                <a:latin typeface="Arial" pitchFamily="34" charset="0"/>
                <a:cs typeface="Arial" pitchFamily="34" charset="0"/>
              </a:rPr>
              <a:t> </a:t>
            </a:r>
            <a:r>
              <a:rPr lang="en-US" dirty="0" err="1" smtClean="0">
                <a:latin typeface="Arial" pitchFamily="34" charset="0"/>
                <a:cs typeface="Arial" pitchFamily="34" charset="0"/>
              </a:rPr>
              <a:t>pada</a:t>
            </a:r>
            <a:r>
              <a:rPr lang="en-US" dirty="0" smtClean="0">
                <a:latin typeface="Arial" pitchFamily="34" charset="0"/>
                <a:cs typeface="Arial" pitchFamily="34" charset="0"/>
              </a:rPr>
              <a:t> </a:t>
            </a:r>
            <a:r>
              <a:rPr lang="en-US" dirty="0" err="1" smtClean="0">
                <a:latin typeface="Arial" pitchFamily="34" charset="0"/>
                <a:cs typeface="Arial" pitchFamily="34" charset="0"/>
              </a:rPr>
              <a:t>penjadwalan</a:t>
            </a:r>
            <a:r>
              <a:rPr lang="en-US" dirty="0" smtClean="0">
                <a:latin typeface="Arial" pitchFamily="34" charset="0"/>
                <a:cs typeface="Arial" pitchFamily="34" charset="0"/>
              </a:rPr>
              <a:t> yang </a:t>
            </a:r>
            <a:r>
              <a:rPr lang="en-US" dirty="0" err="1" smtClean="0">
                <a:latin typeface="Arial" pitchFamily="34" charset="0"/>
                <a:cs typeface="Arial" pitchFamily="34" charset="0"/>
              </a:rPr>
              <a:t>menjadi</a:t>
            </a:r>
            <a:r>
              <a:rPr lang="en-US" dirty="0" smtClean="0">
                <a:latin typeface="Arial" pitchFamily="34" charset="0"/>
                <a:cs typeface="Arial" pitchFamily="34" charset="0"/>
              </a:rPr>
              <a:t> </a:t>
            </a:r>
            <a:r>
              <a:rPr lang="en-US" dirty="0" err="1" smtClean="0">
                <a:latin typeface="Arial" pitchFamily="34" charset="0"/>
                <a:cs typeface="Arial" pitchFamily="34" charset="0"/>
              </a:rPr>
              <a:t>lebih</a:t>
            </a:r>
            <a:r>
              <a:rPr lang="en-US" dirty="0" smtClean="0">
                <a:latin typeface="Arial" pitchFamily="34" charset="0"/>
                <a:cs typeface="Arial" pitchFamily="34" charset="0"/>
              </a:rPr>
              <a:t> </a:t>
            </a:r>
            <a:r>
              <a:rPr lang="en-US" dirty="0" err="1" smtClean="0">
                <a:latin typeface="Arial" pitchFamily="34" charset="0"/>
                <a:cs typeface="Arial" pitchFamily="34" charset="0"/>
              </a:rPr>
              <a:t>terstruktur</a:t>
            </a:r>
            <a:r>
              <a:rPr lang="en-US" dirty="0" smtClean="0">
                <a:latin typeface="Arial" pitchFamily="34" charset="0"/>
                <a:cs typeface="Arial" pitchFamily="34" charset="0"/>
              </a:rPr>
              <a:t> </a:t>
            </a:r>
            <a:r>
              <a:rPr lang="en-US" dirty="0" err="1" smtClean="0">
                <a:latin typeface="Arial" pitchFamily="34" charset="0"/>
                <a:cs typeface="Arial" pitchFamily="34" charset="0"/>
              </a:rPr>
              <a:t>dan</a:t>
            </a:r>
            <a:r>
              <a:rPr lang="en-US" dirty="0" smtClean="0">
                <a:latin typeface="Arial" pitchFamily="34" charset="0"/>
                <a:cs typeface="Arial" pitchFamily="34" charset="0"/>
              </a:rPr>
              <a:t> </a:t>
            </a:r>
            <a:r>
              <a:rPr lang="en-US" dirty="0" err="1" smtClean="0">
                <a:latin typeface="Arial" pitchFamily="34" charset="0"/>
                <a:cs typeface="Arial" pitchFamily="34" charset="0"/>
              </a:rPr>
              <a:t>cepat</a:t>
            </a:r>
            <a:r>
              <a:rPr lang="en-US" dirty="0" smtClean="0">
                <a:latin typeface="Arial" pitchFamily="34" charset="0"/>
                <a:cs typeface="Arial" pitchFamily="34" charset="0"/>
              </a:rPr>
              <a:t>. </a:t>
            </a:r>
            <a:r>
              <a:rPr lang="en-US" dirty="0" err="1" smtClean="0">
                <a:latin typeface="Arial" pitchFamily="34" charset="0"/>
                <a:cs typeface="Arial" pitchFamily="34" charset="0"/>
              </a:rPr>
              <a:t>Demikian</a:t>
            </a:r>
            <a:r>
              <a:rPr lang="en-US" dirty="0" smtClean="0">
                <a:latin typeface="Arial" pitchFamily="34" charset="0"/>
                <a:cs typeface="Arial" pitchFamily="34" charset="0"/>
              </a:rPr>
              <a:t> pula </a:t>
            </a:r>
            <a:r>
              <a:rPr lang="en-US" dirty="0" err="1" smtClean="0">
                <a:latin typeface="Arial" pitchFamily="34" charset="0"/>
                <a:cs typeface="Arial" pitchFamily="34" charset="0"/>
              </a:rPr>
              <a:t>biaya</a:t>
            </a:r>
            <a:r>
              <a:rPr lang="en-US" dirty="0" smtClean="0">
                <a:latin typeface="Arial" pitchFamily="34" charset="0"/>
                <a:cs typeface="Arial" pitchFamily="34" charset="0"/>
              </a:rPr>
              <a:t> logistic </a:t>
            </a:r>
            <a:r>
              <a:rPr lang="en-US" dirty="0" err="1" smtClean="0">
                <a:latin typeface="Arial" pitchFamily="34" charset="0"/>
                <a:cs typeface="Arial" pitchFamily="34" charset="0"/>
              </a:rPr>
              <a:t>menjadi</a:t>
            </a:r>
            <a:r>
              <a:rPr lang="en-US" dirty="0" smtClean="0">
                <a:latin typeface="Arial" pitchFamily="34" charset="0"/>
                <a:cs typeface="Arial" pitchFamily="34" charset="0"/>
              </a:rPr>
              <a:t> </a:t>
            </a:r>
            <a:r>
              <a:rPr lang="en-US" dirty="0" err="1" smtClean="0">
                <a:latin typeface="Arial" pitchFamily="34" charset="0"/>
                <a:cs typeface="Arial" pitchFamily="34" charset="0"/>
              </a:rPr>
              <a:t>berkurang</a:t>
            </a:r>
            <a:r>
              <a:rPr lang="en-US" dirty="0" smtClean="0">
                <a:latin typeface="Arial" pitchFamily="34" charset="0"/>
                <a:cs typeface="Arial" pitchFamily="34" charset="0"/>
              </a:rPr>
              <a:t> </a:t>
            </a:r>
            <a:r>
              <a:rPr lang="en-US" dirty="0" err="1" smtClean="0">
                <a:latin typeface="Arial" pitchFamily="34" charset="0"/>
                <a:cs typeface="Arial" pitchFamily="34" charset="0"/>
              </a:rPr>
              <a:t>karena</a:t>
            </a:r>
            <a:r>
              <a:rPr lang="en-US" dirty="0" smtClean="0">
                <a:latin typeface="Arial" pitchFamily="34" charset="0"/>
                <a:cs typeface="Arial" pitchFamily="34" charset="0"/>
              </a:rPr>
              <a:t> rata-rata </a:t>
            </a:r>
            <a:r>
              <a:rPr lang="en-US" dirty="0" err="1" smtClean="0">
                <a:latin typeface="Arial" pitchFamily="34" charset="0"/>
                <a:cs typeface="Arial" pitchFamily="34" charset="0"/>
              </a:rPr>
              <a:t>penggunaan</a:t>
            </a:r>
            <a:r>
              <a:rPr lang="en-US" dirty="0" smtClean="0">
                <a:latin typeface="Arial" pitchFamily="34" charset="0"/>
                <a:cs typeface="Arial" pitchFamily="34" charset="0"/>
              </a:rPr>
              <a:t> </a:t>
            </a:r>
            <a:r>
              <a:rPr lang="en-US" dirty="0" err="1" smtClean="0">
                <a:latin typeface="Arial" pitchFamily="34" charset="0"/>
                <a:cs typeface="Arial" pitchFamily="34" charset="0"/>
              </a:rPr>
              <a:t>kapasitas</a:t>
            </a:r>
            <a:r>
              <a:rPr lang="en-US" dirty="0" smtClean="0">
                <a:latin typeface="Arial" pitchFamily="34" charset="0"/>
                <a:cs typeface="Arial" pitchFamily="34" charset="0"/>
              </a:rPr>
              <a:t> </a:t>
            </a:r>
            <a:r>
              <a:rPr lang="en-US" dirty="0" err="1" smtClean="0">
                <a:latin typeface="Arial" pitchFamily="34" charset="0"/>
                <a:cs typeface="Arial" pitchFamily="34" charset="0"/>
              </a:rPr>
              <a:t>cenderung</a:t>
            </a:r>
            <a:r>
              <a:rPr lang="en-US" dirty="0" smtClean="0">
                <a:latin typeface="Arial" pitchFamily="34" charset="0"/>
                <a:cs typeface="Arial" pitchFamily="34" charset="0"/>
              </a:rPr>
              <a:t> </a:t>
            </a:r>
            <a:r>
              <a:rPr lang="en-US" dirty="0" err="1" smtClean="0">
                <a:latin typeface="Arial" pitchFamily="34" charset="0"/>
                <a:cs typeface="Arial" pitchFamily="34" charset="0"/>
              </a:rPr>
              <a:t>efisien</a:t>
            </a:r>
            <a:r>
              <a:rPr lang="en-US" dirty="0" smtClean="0">
                <a:latin typeface="Arial" pitchFamily="34" charset="0"/>
                <a:cs typeface="Arial" pitchFamily="34" charset="0"/>
              </a:rPr>
              <a:t>.</a:t>
            </a:r>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42E1E667-B14B-40A6-BA2C-31CAA0FFC3AD}" type="slidenum">
              <a:rPr lang="en-US" smtClean="0"/>
              <a:pPr>
                <a:defRPr/>
              </a:pPr>
              <a:t>246</a:t>
            </a:fld>
            <a:endParaRPr lang="en-US"/>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EC99F63-482A-4C37-80DF-22036DC4030F}" type="slidenum">
              <a:rPr lang="en-US"/>
              <a:pPr>
                <a:defRPr/>
              </a:pPr>
              <a:t>247</a:t>
            </a:fld>
            <a:endParaRPr lang="en-US"/>
          </a:p>
        </p:txBody>
      </p:sp>
      <p:sp>
        <p:nvSpPr>
          <p:cNvPr id="295939" name="Title 3"/>
          <p:cNvSpPr>
            <a:spLocks noGrp="1"/>
          </p:cNvSpPr>
          <p:nvPr>
            <p:ph type="title"/>
          </p:nvPr>
        </p:nvSpPr>
        <p:spPr>
          <a:xfrm>
            <a:off x="457200" y="1752600"/>
            <a:ext cx="8229600" cy="1524000"/>
          </a:xfrm>
        </p:spPr>
        <p:txBody>
          <a:bodyPr/>
          <a:lstStyle/>
          <a:p>
            <a:pPr eaLnBrk="1" hangingPunct="1"/>
            <a:r>
              <a:rPr lang="en-US" b="1" smtClean="0"/>
              <a:t>Manajemen Persediaan</a:t>
            </a:r>
            <a:r>
              <a:rPr lang="en-US" sz="2800" b="1" smtClean="0"/>
              <a:t/>
            </a:r>
            <a:br>
              <a:rPr lang="en-US" sz="2800" b="1" smtClean="0"/>
            </a:br>
            <a:r>
              <a:rPr lang="en-US" sz="2800" b="1" i="1" smtClean="0"/>
              <a:t> (Inventory Management)</a:t>
            </a:r>
            <a:endParaRPr lang="en-US" sz="2800" smtClean="0"/>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49015E9-1133-43C5-9C62-394ED5205EC1}" type="slidenum">
              <a:rPr lang="en-US" smtClean="0"/>
              <a:pPr>
                <a:defRPr/>
              </a:pPr>
              <a:t>248</a:t>
            </a:fld>
            <a:endParaRPr lang="en-US"/>
          </a:p>
        </p:txBody>
      </p:sp>
      <p:sp>
        <p:nvSpPr>
          <p:cNvPr id="3" name="Content Placeholder 4"/>
          <p:cNvSpPr txBox="1">
            <a:spLocks/>
          </p:cNvSpPr>
          <p:nvPr/>
        </p:nvSpPr>
        <p:spPr>
          <a:xfrm>
            <a:off x="457200" y="914400"/>
            <a:ext cx="8229600" cy="5211763"/>
          </a:xfrm>
          <a:prstGeom prst="rect">
            <a:avLst/>
          </a:prstGeom>
        </p:spPr>
        <p:txBody>
          <a:bodyPr>
            <a:normAutofit fontScale="77500" lnSpcReduction="20000"/>
          </a:bodyPr>
          <a:lstStyle/>
          <a:p>
            <a:pPr marL="342900" indent="-342900" fontAlgn="auto">
              <a:spcBef>
                <a:spcPct val="20000"/>
              </a:spcBef>
              <a:spcAft>
                <a:spcPts val="0"/>
              </a:spcAft>
              <a:buFont typeface="Arial" pitchFamily="34" charset="0"/>
              <a:buNone/>
              <a:defRPr/>
            </a:pPr>
            <a:r>
              <a:rPr lang="en-US" sz="3200" b="1" dirty="0">
                <a:latin typeface="Arial" pitchFamily="34" charset="0"/>
                <a:cs typeface="Arial" pitchFamily="34" charset="0"/>
              </a:rPr>
              <a:t>A. PERSEDIAAN (INVENTORY) </a:t>
            </a:r>
            <a:endParaRPr lang="en-US" sz="3200" dirty="0">
              <a:latin typeface="Arial" pitchFamily="34" charset="0"/>
              <a:cs typeface="Arial" pitchFamily="34" charset="0"/>
            </a:endParaRPr>
          </a:p>
          <a:p>
            <a:pPr marL="342900" indent="-342900" algn="just" fontAlgn="auto">
              <a:spcBef>
                <a:spcPct val="20000"/>
              </a:spcBef>
              <a:spcAft>
                <a:spcPts val="0"/>
              </a:spcAft>
              <a:buFont typeface="Arial" pitchFamily="34" charset="0"/>
              <a:buChar char="•"/>
              <a:defRPr/>
            </a:pPr>
            <a:r>
              <a:rPr lang="en-US" sz="3200" dirty="0" err="1">
                <a:latin typeface="Arial" pitchFamily="34" charset="0"/>
                <a:cs typeface="Arial" pitchFamily="34" charset="0"/>
              </a:rPr>
              <a:t>Persediaan</a:t>
            </a:r>
            <a:r>
              <a:rPr lang="en-US" sz="3200" dirty="0">
                <a:latin typeface="Arial" pitchFamily="34" charset="0"/>
                <a:cs typeface="Arial" pitchFamily="34" charset="0"/>
              </a:rPr>
              <a:t> </a:t>
            </a:r>
            <a:r>
              <a:rPr lang="en-US" sz="3200" dirty="0" err="1">
                <a:latin typeface="Arial" pitchFamily="34" charset="0"/>
                <a:cs typeface="Arial" pitchFamily="34" charset="0"/>
              </a:rPr>
              <a:t>adalah</a:t>
            </a:r>
            <a:r>
              <a:rPr lang="en-US" sz="3200" dirty="0">
                <a:latin typeface="Arial" pitchFamily="34" charset="0"/>
                <a:cs typeface="Arial" pitchFamily="34" charset="0"/>
              </a:rPr>
              <a:t> </a:t>
            </a:r>
            <a:r>
              <a:rPr lang="en-US" sz="3200" dirty="0" err="1">
                <a:latin typeface="Arial" pitchFamily="34" charset="0"/>
                <a:cs typeface="Arial" pitchFamily="34" charset="0"/>
              </a:rPr>
              <a:t>bahan</a:t>
            </a:r>
            <a:r>
              <a:rPr lang="en-US" sz="3200" dirty="0">
                <a:latin typeface="Arial" pitchFamily="34" charset="0"/>
                <a:cs typeface="Arial" pitchFamily="34" charset="0"/>
              </a:rPr>
              <a:t>/</a:t>
            </a:r>
            <a:r>
              <a:rPr lang="en-US" sz="3200" dirty="0" err="1">
                <a:latin typeface="Arial" pitchFamily="34" charset="0"/>
                <a:cs typeface="Arial" pitchFamily="34" charset="0"/>
              </a:rPr>
              <a:t>barang</a:t>
            </a:r>
            <a:r>
              <a:rPr lang="en-US" sz="3200" dirty="0">
                <a:latin typeface="Arial" pitchFamily="34" charset="0"/>
                <a:cs typeface="Arial" pitchFamily="34" charset="0"/>
              </a:rPr>
              <a:t> yang </a:t>
            </a:r>
            <a:r>
              <a:rPr lang="en-US" sz="3200" dirty="0" err="1">
                <a:latin typeface="Arial" pitchFamily="34" charset="0"/>
                <a:cs typeface="Arial" pitchFamily="34" charset="0"/>
              </a:rPr>
              <a:t>disimpan</a:t>
            </a:r>
            <a:r>
              <a:rPr lang="en-US" sz="3200" dirty="0">
                <a:latin typeface="Arial" pitchFamily="34" charset="0"/>
                <a:cs typeface="Arial" pitchFamily="34" charset="0"/>
              </a:rPr>
              <a:t> yang </a:t>
            </a:r>
            <a:r>
              <a:rPr lang="en-US" sz="3200" dirty="0" err="1">
                <a:latin typeface="Arial" pitchFamily="34" charset="0"/>
                <a:cs typeface="Arial" pitchFamily="34" charset="0"/>
              </a:rPr>
              <a:t>akan</a:t>
            </a:r>
            <a:r>
              <a:rPr lang="en-US" sz="3200" dirty="0">
                <a:latin typeface="Arial" pitchFamily="34" charset="0"/>
                <a:cs typeface="Arial" pitchFamily="34" charset="0"/>
              </a:rPr>
              <a:t> </a:t>
            </a:r>
            <a:r>
              <a:rPr lang="en-US" sz="3200" dirty="0" err="1">
                <a:latin typeface="Arial" pitchFamily="34" charset="0"/>
                <a:cs typeface="Arial" pitchFamily="34" charset="0"/>
              </a:rPr>
              <a:t>digunakan</a:t>
            </a:r>
            <a:r>
              <a:rPr lang="en-US" sz="3200" dirty="0">
                <a:latin typeface="Arial" pitchFamily="34" charset="0"/>
                <a:cs typeface="Arial" pitchFamily="34" charset="0"/>
              </a:rPr>
              <a:t> </a:t>
            </a:r>
            <a:r>
              <a:rPr lang="en-US" sz="3200" dirty="0" err="1">
                <a:latin typeface="Arial" pitchFamily="34" charset="0"/>
                <a:cs typeface="Arial" pitchFamily="34" charset="0"/>
              </a:rPr>
              <a:t>untuk</a:t>
            </a:r>
            <a:r>
              <a:rPr lang="en-US" sz="3200" dirty="0">
                <a:latin typeface="Arial" pitchFamily="34" charset="0"/>
                <a:cs typeface="Arial" pitchFamily="34" charset="0"/>
              </a:rPr>
              <a:t> </a:t>
            </a:r>
            <a:r>
              <a:rPr lang="en-US" sz="3200" dirty="0" err="1">
                <a:latin typeface="Arial" pitchFamily="34" charset="0"/>
                <a:cs typeface="Arial" pitchFamily="34" charset="0"/>
              </a:rPr>
              <a:t>memenuhi</a:t>
            </a:r>
            <a:r>
              <a:rPr lang="en-US" sz="3200" dirty="0">
                <a:latin typeface="Arial" pitchFamily="34" charset="0"/>
                <a:cs typeface="Arial" pitchFamily="34" charset="0"/>
              </a:rPr>
              <a:t> </a:t>
            </a:r>
            <a:r>
              <a:rPr lang="en-US" sz="3200" dirty="0" err="1">
                <a:latin typeface="Arial" pitchFamily="34" charset="0"/>
                <a:cs typeface="Arial" pitchFamily="34" charset="0"/>
              </a:rPr>
              <a:t>tujuan</a:t>
            </a:r>
            <a:r>
              <a:rPr lang="en-US" sz="3200" dirty="0">
                <a:latin typeface="Arial" pitchFamily="34" charset="0"/>
                <a:cs typeface="Arial" pitchFamily="34" charset="0"/>
              </a:rPr>
              <a:t> </a:t>
            </a:r>
            <a:r>
              <a:rPr lang="en-US" sz="3200" dirty="0" err="1">
                <a:latin typeface="Arial" pitchFamily="34" charset="0"/>
                <a:cs typeface="Arial" pitchFamily="34" charset="0"/>
              </a:rPr>
              <a:t>tertentu</a:t>
            </a:r>
            <a:r>
              <a:rPr lang="en-US" sz="3200" dirty="0">
                <a:latin typeface="Arial" pitchFamily="34" charset="0"/>
                <a:cs typeface="Arial" pitchFamily="34" charset="0"/>
              </a:rPr>
              <a:t> </a:t>
            </a:r>
            <a:r>
              <a:rPr lang="en-US" sz="3200" dirty="0" err="1">
                <a:latin typeface="Arial" pitchFamily="34" charset="0"/>
                <a:cs typeface="Arial" pitchFamily="34" charset="0"/>
              </a:rPr>
              <a:t>misalnya</a:t>
            </a:r>
            <a:r>
              <a:rPr lang="en-US" sz="3200" dirty="0">
                <a:latin typeface="Arial" pitchFamily="34" charset="0"/>
                <a:cs typeface="Arial" pitchFamily="34" charset="0"/>
              </a:rPr>
              <a:t> </a:t>
            </a:r>
            <a:r>
              <a:rPr lang="en-US" sz="3200" dirty="0" err="1">
                <a:latin typeface="Arial" pitchFamily="34" charset="0"/>
                <a:cs typeface="Arial" pitchFamily="34" charset="0"/>
              </a:rPr>
              <a:t>untuk</a:t>
            </a:r>
            <a:r>
              <a:rPr lang="en-US" sz="3200" dirty="0">
                <a:latin typeface="Arial" pitchFamily="34" charset="0"/>
                <a:cs typeface="Arial" pitchFamily="34" charset="0"/>
              </a:rPr>
              <a:t> </a:t>
            </a:r>
            <a:r>
              <a:rPr lang="en-US" sz="3200" dirty="0" err="1">
                <a:latin typeface="Arial" pitchFamily="34" charset="0"/>
                <a:cs typeface="Arial" pitchFamily="34" charset="0"/>
              </a:rPr>
              <a:t>proses</a:t>
            </a:r>
            <a:r>
              <a:rPr lang="en-US" sz="3200" dirty="0">
                <a:latin typeface="Arial" pitchFamily="34" charset="0"/>
                <a:cs typeface="Arial" pitchFamily="34" charset="0"/>
              </a:rPr>
              <a:t> </a:t>
            </a:r>
            <a:r>
              <a:rPr lang="en-US" sz="3200" dirty="0" err="1">
                <a:latin typeface="Arial" pitchFamily="34" charset="0"/>
                <a:cs typeface="Arial" pitchFamily="34" charset="0"/>
              </a:rPr>
              <a:t>produksi</a:t>
            </a:r>
            <a:r>
              <a:rPr lang="en-US" sz="3200" dirty="0">
                <a:latin typeface="Arial" pitchFamily="34" charset="0"/>
                <a:cs typeface="Arial" pitchFamily="34" charset="0"/>
              </a:rPr>
              <a:t> </a:t>
            </a:r>
            <a:r>
              <a:rPr lang="en-US" sz="3200" dirty="0" err="1">
                <a:latin typeface="Arial" pitchFamily="34" charset="0"/>
                <a:cs typeface="Arial" pitchFamily="34" charset="0"/>
              </a:rPr>
              <a:t>atau</a:t>
            </a:r>
            <a:r>
              <a:rPr lang="en-US" sz="3200" dirty="0">
                <a:latin typeface="Arial" pitchFamily="34" charset="0"/>
                <a:cs typeface="Arial" pitchFamily="34" charset="0"/>
              </a:rPr>
              <a:t> </a:t>
            </a:r>
            <a:r>
              <a:rPr lang="en-US" sz="3200" dirty="0" err="1">
                <a:latin typeface="Arial" pitchFamily="34" charset="0"/>
                <a:cs typeface="Arial" pitchFamily="34" charset="0"/>
              </a:rPr>
              <a:t>perakitan</a:t>
            </a:r>
            <a:r>
              <a:rPr lang="en-US" sz="3200" dirty="0">
                <a:latin typeface="Arial" pitchFamily="34" charset="0"/>
                <a:cs typeface="Arial" pitchFamily="34" charset="0"/>
              </a:rPr>
              <a:t>, </a:t>
            </a:r>
            <a:r>
              <a:rPr lang="en-US" sz="3200" dirty="0" err="1">
                <a:latin typeface="Arial" pitchFamily="34" charset="0"/>
                <a:cs typeface="Arial" pitchFamily="34" charset="0"/>
              </a:rPr>
              <a:t>dijual</a:t>
            </a:r>
            <a:r>
              <a:rPr lang="en-US" sz="3200" dirty="0">
                <a:latin typeface="Arial" pitchFamily="34" charset="0"/>
                <a:cs typeface="Arial" pitchFamily="34" charset="0"/>
              </a:rPr>
              <a:t> </a:t>
            </a:r>
            <a:r>
              <a:rPr lang="en-US" sz="3200" dirty="0" err="1">
                <a:latin typeface="Arial" pitchFamily="34" charset="0"/>
                <a:cs typeface="Arial" pitchFamily="34" charset="0"/>
              </a:rPr>
              <a:t>kembali</a:t>
            </a:r>
            <a:r>
              <a:rPr lang="en-US" sz="3200" dirty="0">
                <a:latin typeface="Arial" pitchFamily="34" charset="0"/>
                <a:cs typeface="Arial" pitchFamily="34" charset="0"/>
              </a:rPr>
              <a:t> </a:t>
            </a:r>
            <a:r>
              <a:rPr lang="en-US" sz="3200" dirty="0" err="1">
                <a:latin typeface="Arial" pitchFamily="34" charset="0"/>
                <a:cs typeface="Arial" pitchFamily="34" charset="0"/>
              </a:rPr>
              <a:t>dan</a:t>
            </a:r>
            <a:r>
              <a:rPr lang="en-US" sz="3200" dirty="0">
                <a:latin typeface="Arial" pitchFamily="34" charset="0"/>
                <a:cs typeface="Arial" pitchFamily="34" charset="0"/>
              </a:rPr>
              <a:t> </a:t>
            </a:r>
            <a:r>
              <a:rPr lang="en-US" sz="3200" dirty="0" err="1">
                <a:latin typeface="Arial" pitchFamily="34" charset="0"/>
                <a:cs typeface="Arial" pitchFamily="34" charset="0"/>
              </a:rPr>
              <a:t>untuk</a:t>
            </a:r>
            <a:r>
              <a:rPr lang="en-US" sz="3200" dirty="0">
                <a:latin typeface="Arial" pitchFamily="34" charset="0"/>
                <a:cs typeface="Arial" pitchFamily="34" charset="0"/>
              </a:rPr>
              <a:t> </a:t>
            </a:r>
            <a:r>
              <a:rPr lang="en-US" sz="3200" dirty="0" err="1">
                <a:latin typeface="Arial" pitchFamily="34" charset="0"/>
                <a:cs typeface="Arial" pitchFamily="34" charset="0"/>
              </a:rPr>
              <a:t>suku</a:t>
            </a:r>
            <a:r>
              <a:rPr lang="en-US" sz="3200" dirty="0">
                <a:latin typeface="Arial" pitchFamily="34" charset="0"/>
                <a:cs typeface="Arial" pitchFamily="34" charset="0"/>
              </a:rPr>
              <a:t> </a:t>
            </a:r>
            <a:r>
              <a:rPr lang="en-US" sz="3200" dirty="0" err="1">
                <a:latin typeface="Arial" pitchFamily="34" charset="0"/>
                <a:cs typeface="Arial" pitchFamily="34" charset="0"/>
              </a:rPr>
              <a:t>cadang</a:t>
            </a:r>
            <a:r>
              <a:rPr lang="en-US" sz="3200" dirty="0">
                <a:latin typeface="Arial" pitchFamily="34" charset="0"/>
                <a:cs typeface="Arial" pitchFamily="34" charset="0"/>
              </a:rPr>
              <a:t> </a:t>
            </a:r>
            <a:r>
              <a:rPr lang="en-US" sz="3200" dirty="0" err="1">
                <a:latin typeface="Arial" pitchFamily="34" charset="0"/>
                <a:cs typeface="Arial" pitchFamily="34" charset="0"/>
              </a:rPr>
              <a:t>dari</a:t>
            </a:r>
            <a:r>
              <a:rPr lang="en-US" sz="3200" dirty="0">
                <a:latin typeface="Arial" pitchFamily="34" charset="0"/>
                <a:cs typeface="Arial" pitchFamily="34" charset="0"/>
              </a:rPr>
              <a:t> </a:t>
            </a:r>
            <a:r>
              <a:rPr lang="en-US" sz="3200" dirty="0" err="1">
                <a:latin typeface="Arial" pitchFamily="34" charset="0"/>
                <a:cs typeface="Arial" pitchFamily="34" charset="0"/>
              </a:rPr>
              <a:t>suatu</a:t>
            </a:r>
            <a:r>
              <a:rPr lang="en-US" sz="3200" dirty="0">
                <a:latin typeface="Arial" pitchFamily="34" charset="0"/>
                <a:cs typeface="Arial" pitchFamily="34" charset="0"/>
              </a:rPr>
              <a:t> </a:t>
            </a:r>
            <a:r>
              <a:rPr lang="en-US" sz="3200" dirty="0" err="1">
                <a:latin typeface="Arial" pitchFamily="34" charset="0"/>
                <a:cs typeface="Arial" pitchFamily="34" charset="0"/>
              </a:rPr>
              <a:t>peralatan</a:t>
            </a:r>
            <a:r>
              <a:rPr lang="en-US" sz="3200" dirty="0">
                <a:latin typeface="Arial" pitchFamily="34" charset="0"/>
                <a:cs typeface="Arial" pitchFamily="34" charset="0"/>
              </a:rPr>
              <a:t> /</a:t>
            </a:r>
            <a:r>
              <a:rPr lang="en-US" sz="3200" dirty="0" err="1">
                <a:latin typeface="Arial" pitchFamily="34" charset="0"/>
                <a:cs typeface="Arial" pitchFamily="34" charset="0"/>
              </a:rPr>
              <a:t>mesin</a:t>
            </a:r>
            <a:r>
              <a:rPr lang="en-US" sz="3200" dirty="0">
                <a:latin typeface="Arial" pitchFamily="34" charset="0"/>
                <a:cs typeface="Arial" pitchFamily="34" charset="0"/>
              </a:rPr>
              <a:t>.</a:t>
            </a:r>
          </a:p>
          <a:p>
            <a:pPr marL="342900" indent="-342900" algn="just" fontAlgn="auto">
              <a:spcBef>
                <a:spcPct val="20000"/>
              </a:spcBef>
              <a:spcAft>
                <a:spcPts val="0"/>
              </a:spcAft>
              <a:buFont typeface="Arial" pitchFamily="34" charset="0"/>
              <a:buChar char="•"/>
              <a:defRPr/>
            </a:pPr>
            <a:r>
              <a:rPr lang="en-US" sz="3200" dirty="0" err="1">
                <a:latin typeface="Arial" pitchFamily="34" charset="0"/>
                <a:cs typeface="Arial" pitchFamily="34" charset="0"/>
              </a:rPr>
              <a:t>Manajemen</a:t>
            </a:r>
            <a:r>
              <a:rPr lang="en-US" sz="3200" dirty="0">
                <a:latin typeface="Arial" pitchFamily="34" charset="0"/>
                <a:cs typeface="Arial" pitchFamily="34" charset="0"/>
              </a:rPr>
              <a:t> </a:t>
            </a:r>
            <a:r>
              <a:rPr lang="en-US" sz="3200" dirty="0" err="1">
                <a:latin typeface="Arial" pitchFamily="34" charset="0"/>
                <a:cs typeface="Arial" pitchFamily="34" charset="0"/>
              </a:rPr>
              <a:t>persediaan</a:t>
            </a:r>
            <a:r>
              <a:rPr lang="en-US" sz="3200" dirty="0">
                <a:latin typeface="Arial" pitchFamily="34" charset="0"/>
                <a:cs typeface="Arial" pitchFamily="34" charset="0"/>
              </a:rPr>
              <a:t> yang </a:t>
            </a:r>
            <a:r>
              <a:rPr lang="en-US" sz="3200" dirty="0" err="1">
                <a:latin typeface="Arial" pitchFamily="34" charset="0"/>
                <a:cs typeface="Arial" pitchFamily="34" charset="0"/>
              </a:rPr>
              <a:t>baik</a:t>
            </a:r>
            <a:r>
              <a:rPr lang="en-US" sz="3200" dirty="0">
                <a:latin typeface="Arial" pitchFamily="34" charset="0"/>
                <a:cs typeface="Arial" pitchFamily="34" charset="0"/>
              </a:rPr>
              <a:t> </a:t>
            </a:r>
            <a:r>
              <a:rPr lang="en-US" sz="3200" dirty="0" err="1">
                <a:latin typeface="Arial" pitchFamily="34" charset="0"/>
                <a:cs typeface="Arial" pitchFamily="34" charset="0"/>
              </a:rPr>
              <a:t>merupakan</a:t>
            </a:r>
            <a:r>
              <a:rPr lang="en-US" sz="3200" dirty="0">
                <a:latin typeface="Arial" pitchFamily="34" charset="0"/>
                <a:cs typeface="Arial" pitchFamily="34" charset="0"/>
              </a:rPr>
              <a:t> </a:t>
            </a:r>
            <a:r>
              <a:rPr lang="en-US" sz="3200" dirty="0" err="1">
                <a:latin typeface="Arial" pitchFamily="34" charset="0"/>
                <a:cs typeface="Arial" pitchFamily="34" charset="0"/>
              </a:rPr>
              <a:t>hal</a:t>
            </a:r>
            <a:r>
              <a:rPr lang="en-US" sz="3200" dirty="0">
                <a:latin typeface="Arial" pitchFamily="34" charset="0"/>
                <a:cs typeface="Arial" pitchFamily="34" charset="0"/>
              </a:rPr>
              <a:t> yang </a:t>
            </a:r>
            <a:r>
              <a:rPr lang="en-US" sz="3200" dirty="0" err="1">
                <a:latin typeface="Arial" pitchFamily="34" charset="0"/>
                <a:cs typeface="Arial" pitchFamily="34" charset="0"/>
              </a:rPr>
              <a:t>sangat</a:t>
            </a:r>
            <a:r>
              <a:rPr lang="en-US" sz="3200" dirty="0">
                <a:latin typeface="Arial" pitchFamily="34" charset="0"/>
                <a:cs typeface="Arial" pitchFamily="34" charset="0"/>
              </a:rPr>
              <a:t> </a:t>
            </a:r>
            <a:r>
              <a:rPr lang="en-US" sz="3200" dirty="0" err="1">
                <a:latin typeface="Arial" pitchFamily="34" charset="0"/>
                <a:cs typeface="Arial" pitchFamily="34" charset="0"/>
              </a:rPr>
              <a:t>penting</a:t>
            </a:r>
            <a:r>
              <a:rPr lang="en-US" sz="3200" dirty="0">
                <a:latin typeface="Arial" pitchFamily="34" charset="0"/>
                <a:cs typeface="Arial" pitchFamily="34" charset="0"/>
              </a:rPr>
              <a:t> </a:t>
            </a:r>
            <a:r>
              <a:rPr lang="en-US" sz="3200" dirty="0" err="1">
                <a:latin typeface="Arial" pitchFamily="34" charset="0"/>
                <a:cs typeface="Arial" pitchFamily="34" charset="0"/>
              </a:rPr>
              <a:t>bagi</a:t>
            </a:r>
            <a:r>
              <a:rPr lang="en-US" sz="3200" dirty="0">
                <a:latin typeface="Arial" pitchFamily="34" charset="0"/>
                <a:cs typeface="Arial" pitchFamily="34" charset="0"/>
              </a:rPr>
              <a:t> </a:t>
            </a:r>
            <a:r>
              <a:rPr lang="en-US" sz="3200" dirty="0" err="1">
                <a:latin typeface="Arial" pitchFamily="34" charset="0"/>
                <a:cs typeface="Arial" pitchFamily="34" charset="0"/>
              </a:rPr>
              <a:t>suatu</a:t>
            </a:r>
            <a:r>
              <a:rPr lang="en-US" sz="3200" dirty="0">
                <a:latin typeface="Arial" pitchFamily="34" charset="0"/>
                <a:cs typeface="Arial" pitchFamily="34" charset="0"/>
              </a:rPr>
              <a:t> </a:t>
            </a:r>
            <a:r>
              <a:rPr lang="en-US" sz="3200" dirty="0" err="1">
                <a:latin typeface="Arial" pitchFamily="34" charset="0"/>
                <a:cs typeface="Arial" pitchFamily="34" charset="0"/>
              </a:rPr>
              <a:t>perusahaan</a:t>
            </a:r>
            <a:r>
              <a:rPr lang="en-US" sz="3200" dirty="0">
                <a:latin typeface="Arial" pitchFamily="34" charset="0"/>
                <a:cs typeface="Arial" pitchFamily="34" charset="0"/>
              </a:rPr>
              <a:t>. </a:t>
            </a:r>
            <a:r>
              <a:rPr lang="en-US" sz="3200" dirty="0" err="1">
                <a:latin typeface="Arial" pitchFamily="34" charset="0"/>
                <a:cs typeface="Arial" pitchFamily="34" charset="0"/>
              </a:rPr>
              <a:t>Pada</a:t>
            </a:r>
            <a:r>
              <a:rPr lang="en-US" sz="3200" dirty="0">
                <a:latin typeface="Arial" pitchFamily="34" charset="0"/>
                <a:cs typeface="Arial" pitchFamily="34" charset="0"/>
              </a:rPr>
              <a:t> </a:t>
            </a:r>
            <a:r>
              <a:rPr lang="en-US" sz="3200" dirty="0" err="1">
                <a:latin typeface="Arial" pitchFamily="34" charset="0"/>
                <a:cs typeface="Arial" pitchFamily="34" charset="0"/>
              </a:rPr>
              <a:t>satu</a:t>
            </a:r>
            <a:r>
              <a:rPr lang="en-US" sz="3200" dirty="0">
                <a:latin typeface="Arial" pitchFamily="34" charset="0"/>
                <a:cs typeface="Arial" pitchFamily="34" charset="0"/>
              </a:rPr>
              <a:t> </a:t>
            </a:r>
            <a:r>
              <a:rPr lang="en-US" sz="3200" dirty="0" err="1">
                <a:latin typeface="Arial" pitchFamily="34" charset="0"/>
                <a:cs typeface="Arial" pitchFamily="34" charset="0"/>
              </a:rPr>
              <a:t>sisi</a:t>
            </a:r>
            <a:r>
              <a:rPr lang="en-US" sz="3200" dirty="0">
                <a:latin typeface="Arial" pitchFamily="34" charset="0"/>
                <a:cs typeface="Arial" pitchFamily="34" charset="0"/>
              </a:rPr>
              <a:t>, </a:t>
            </a:r>
            <a:r>
              <a:rPr lang="en-US" sz="3200" dirty="0" err="1">
                <a:latin typeface="Arial" pitchFamily="34" charset="0"/>
                <a:cs typeface="Arial" pitchFamily="34" charset="0"/>
              </a:rPr>
              <a:t>pengurangan</a:t>
            </a:r>
            <a:r>
              <a:rPr lang="en-US" sz="3200" dirty="0">
                <a:latin typeface="Arial" pitchFamily="34" charset="0"/>
                <a:cs typeface="Arial" pitchFamily="34" charset="0"/>
              </a:rPr>
              <a:t> </a:t>
            </a:r>
            <a:r>
              <a:rPr lang="en-US" sz="3200" dirty="0" err="1">
                <a:latin typeface="Arial" pitchFamily="34" charset="0"/>
                <a:cs typeface="Arial" pitchFamily="34" charset="0"/>
              </a:rPr>
              <a:t>biaya</a:t>
            </a:r>
            <a:r>
              <a:rPr lang="en-US" sz="3200" dirty="0">
                <a:latin typeface="Arial" pitchFamily="34" charset="0"/>
                <a:cs typeface="Arial" pitchFamily="34" charset="0"/>
              </a:rPr>
              <a:t> </a:t>
            </a:r>
            <a:r>
              <a:rPr lang="en-US" sz="3200" dirty="0" err="1">
                <a:latin typeface="Arial" pitchFamily="34" charset="0"/>
                <a:cs typeface="Arial" pitchFamily="34" charset="0"/>
              </a:rPr>
              <a:t>persediaan</a:t>
            </a:r>
            <a:r>
              <a:rPr lang="en-US" sz="3200" dirty="0">
                <a:latin typeface="Arial" pitchFamily="34" charset="0"/>
                <a:cs typeface="Arial" pitchFamily="34" charset="0"/>
              </a:rPr>
              <a:t> </a:t>
            </a:r>
            <a:r>
              <a:rPr lang="en-US" sz="3200" dirty="0" err="1">
                <a:latin typeface="Arial" pitchFamily="34" charset="0"/>
                <a:cs typeface="Arial" pitchFamily="34" charset="0"/>
              </a:rPr>
              <a:t>dengan</a:t>
            </a:r>
            <a:r>
              <a:rPr lang="en-US" sz="3200" dirty="0">
                <a:latin typeface="Arial" pitchFamily="34" charset="0"/>
                <a:cs typeface="Arial" pitchFamily="34" charset="0"/>
              </a:rPr>
              <a:t> </a:t>
            </a:r>
            <a:r>
              <a:rPr lang="en-US" sz="3200" dirty="0" err="1">
                <a:latin typeface="Arial" pitchFamily="34" charset="0"/>
                <a:cs typeface="Arial" pitchFamily="34" charset="0"/>
              </a:rPr>
              <a:t>cara</a:t>
            </a:r>
            <a:r>
              <a:rPr lang="en-US" sz="3200" dirty="0">
                <a:latin typeface="Arial" pitchFamily="34" charset="0"/>
                <a:cs typeface="Arial" pitchFamily="34" charset="0"/>
              </a:rPr>
              <a:t> </a:t>
            </a:r>
            <a:r>
              <a:rPr lang="en-US" sz="3200" dirty="0" err="1">
                <a:latin typeface="Arial" pitchFamily="34" charset="0"/>
                <a:cs typeface="Arial" pitchFamily="34" charset="0"/>
              </a:rPr>
              <a:t>menurunkan</a:t>
            </a:r>
            <a:r>
              <a:rPr lang="en-US" sz="3200" dirty="0">
                <a:latin typeface="Arial" pitchFamily="34" charset="0"/>
                <a:cs typeface="Arial" pitchFamily="34" charset="0"/>
              </a:rPr>
              <a:t> </a:t>
            </a:r>
            <a:r>
              <a:rPr lang="en-US" sz="3200" dirty="0" err="1">
                <a:latin typeface="Arial" pitchFamily="34" charset="0"/>
                <a:cs typeface="Arial" pitchFamily="34" charset="0"/>
              </a:rPr>
              <a:t>tingkat</a:t>
            </a:r>
            <a:r>
              <a:rPr lang="en-US" sz="3200" dirty="0">
                <a:latin typeface="Arial" pitchFamily="34" charset="0"/>
                <a:cs typeface="Arial" pitchFamily="34" charset="0"/>
              </a:rPr>
              <a:t> </a:t>
            </a:r>
            <a:r>
              <a:rPr lang="en-US" sz="3200" dirty="0" err="1">
                <a:latin typeface="Arial" pitchFamily="34" charset="0"/>
                <a:cs typeface="Arial" pitchFamily="34" charset="0"/>
              </a:rPr>
              <a:t>persediaan</a:t>
            </a:r>
            <a:r>
              <a:rPr lang="en-US" sz="3200" dirty="0">
                <a:latin typeface="Arial" pitchFamily="34" charset="0"/>
                <a:cs typeface="Arial" pitchFamily="34" charset="0"/>
              </a:rPr>
              <a:t> </a:t>
            </a:r>
            <a:r>
              <a:rPr lang="en-US" sz="3200" dirty="0" err="1">
                <a:latin typeface="Arial" pitchFamily="34" charset="0"/>
                <a:cs typeface="Arial" pitchFamily="34" charset="0"/>
              </a:rPr>
              <a:t>dapat</a:t>
            </a:r>
            <a:r>
              <a:rPr lang="en-US" sz="3200" dirty="0">
                <a:latin typeface="Arial" pitchFamily="34" charset="0"/>
                <a:cs typeface="Arial" pitchFamily="34" charset="0"/>
              </a:rPr>
              <a:t> </a:t>
            </a:r>
            <a:r>
              <a:rPr lang="en-US" sz="3200" dirty="0" err="1">
                <a:latin typeface="Arial" pitchFamily="34" charset="0"/>
                <a:cs typeface="Arial" pitchFamily="34" charset="0"/>
              </a:rPr>
              <a:t>dilakukan</a:t>
            </a:r>
            <a:r>
              <a:rPr lang="en-US" sz="3200" dirty="0">
                <a:latin typeface="Arial" pitchFamily="34" charset="0"/>
                <a:cs typeface="Arial" pitchFamily="34" charset="0"/>
              </a:rPr>
              <a:t> </a:t>
            </a:r>
            <a:r>
              <a:rPr lang="en-US" sz="3200" dirty="0" err="1">
                <a:latin typeface="Arial" pitchFamily="34" charset="0"/>
                <a:cs typeface="Arial" pitchFamily="34" charset="0"/>
              </a:rPr>
              <a:t>oleh</a:t>
            </a:r>
            <a:r>
              <a:rPr lang="en-US" sz="3200" dirty="0">
                <a:latin typeface="Arial" pitchFamily="34" charset="0"/>
                <a:cs typeface="Arial" pitchFamily="34" charset="0"/>
              </a:rPr>
              <a:t> </a:t>
            </a:r>
            <a:r>
              <a:rPr lang="en-US" sz="3200" dirty="0" err="1">
                <a:latin typeface="Arial" pitchFamily="34" charset="0"/>
                <a:cs typeface="Arial" pitchFamily="34" charset="0"/>
              </a:rPr>
              <a:t>perusahaan</a:t>
            </a:r>
            <a:r>
              <a:rPr lang="en-US" sz="3200" dirty="0">
                <a:latin typeface="Arial" pitchFamily="34" charset="0"/>
                <a:cs typeface="Arial" pitchFamily="34" charset="0"/>
              </a:rPr>
              <a:t>, </a:t>
            </a:r>
            <a:r>
              <a:rPr lang="en-US" sz="3200" dirty="0" err="1">
                <a:latin typeface="Arial" pitchFamily="34" charset="0"/>
                <a:cs typeface="Arial" pitchFamily="34" charset="0"/>
              </a:rPr>
              <a:t>tetapi</a:t>
            </a:r>
            <a:r>
              <a:rPr lang="en-US" sz="3200" dirty="0">
                <a:latin typeface="Arial" pitchFamily="34" charset="0"/>
                <a:cs typeface="Arial" pitchFamily="34" charset="0"/>
              </a:rPr>
              <a:t> </a:t>
            </a:r>
            <a:r>
              <a:rPr lang="en-US" sz="3200" dirty="0" err="1">
                <a:latin typeface="Arial" pitchFamily="34" charset="0"/>
                <a:cs typeface="Arial" pitchFamily="34" charset="0"/>
              </a:rPr>
              <a:t>pada</a:t>
            </a:r>
            <a:r>
              <a:rPr lang="en-US" sz="3200" dirty="0">
                <a:latin typeface="Arial" pitchFamily="34" charset="0"/>
                <a:cs typeface="Arial" pitchFamily="34" charset="0"/>
              </a:rPr>
              <a:t> </a:t>
            </a:r>
            <a:r>
              <a:rPr lang="en-US" sz="3200" dirty="0" err="1">
                <a:latin typeface="Arial" pitchFamily="34" charset="0"/>
                <a:cs typeface="Arial" pitchFamily="34" charset="0"/>
              </a:rPr>
              <a:t>sisi</a:t>
            </a:r>
            <a:r>
              <a:rPr lang="en-US" sz="3200" dirty="0">
                <a:latin typeface="Arial" pitchFamily="34" charset="0"/>
                <a:cs typeface="Arial" pitchFamily="34" charset="0"/>
              </a:rPr>
              <a:t> lain </a:t>
            </a:r>
            <a:r>
              <a:rPr lang="en-US" sz="3200" dirty="0" err="1">
                <a:latin typeface="Arial" pitchFamily="34" charset="0"/>
                <a:cs typeface="Arial" pitchFamily="34" charset="0"/>
              </a:rPr>
              <a:t>konsumen</a:t>
            </a:r>
            <a:r>
              <a:rPr lang="en-US" sz="3200" dirty="0">
                <a:latin typeface="Arial" pitchFamily="34" charset="0"/>
                <a:cs typeface="Arial" pitchFamily="34" charset="0"/>
              </a:rPr>
              <a:t> </a:t>
            </a:r>
            <a:r>
              <a:rPr lang="en-US" sz="3200" dirty="0" err="1">
                <a:latin typeface="Arial" pitchFamily="34" charset="0"/>
                <a:cs typeface="Arial" pitchFamily="34" charset="0"/>
              </a:rPr>
              <a:t>akan</a:t>
            </a:r>
            <a:r>
              <a:rPr lang="en-US" sz="3200" dirty="0">
                <a:latin typeface="Arial" pitchFamily="34" charset="0"/>
                <a:cs typeface="Arial" pitchFamily="34" charset="0"/>
              </a:rPr>
              <a:t> </a:t>
            </a:r>
            <a:r>
              <a:rPr lang="en-US" sz="3200" dirty="0" err="1">
                <a:latin typeface="Arial" pitchFamily="34" charset="0"/>
                <a:cs typeface="Arial" pitchFamily="34" charset="0"/>
              </a:rPr>
              <a:t>tidak</a:t>
            </a:r>
            <a:r>
              <a:rPr lang="en-US" sz="3200" dirty="0">
                <a:latin typeface="Arial" pitchFamily="34" charset="0"/>
                <a:cs typeface="Arial" pitchFamily="34" charset="0"/>
              </a:rPr>
              <a:t> </a:t>
            </a:r>
            <a:r>
              <a:rPr lang="en-US" sz="3200" dirty="0" err="1">
                <a:latin typeface="Arial" pitchFamily="34" charset="0"/>
                <a:cs typeface="Arial" pitchFamily="34" charset="0"/>
              </a:rPr>
              <a:t>puas</a:t>
            </a:r>
            <a:r>
              <a:rPr lang="en-US" sz="3200" dirty="0">
                <a:latin typeface="Arial" pitchFamily="34" charset="0"/>
                <a:cs typeface="Arial" pitchFamily="34" charset="0"/>
              </a:rPr>
              <a:t> </a:t>
            </a:r>
            <a:r>
              <a:rPr lang="en-US" sz="3200" dirty="0" err="1">
                <a:latin typeface="Arial" pitchFamily="34" charset="0"/>
                <a:cs typeface="Arial" pitchFamily="34" charset="0"/>
              </a:rPr>
              <a:t>apabila</a:t>
            </a:r>
            <a:r>
              <a:rPr lang="en-US" sz="3200" dirty="0">
                <a:latin typeface="Arial" pitchFamily="34" charset="0"/>
                <a:cs typeface="Arial" pitchFamily="34" charset="0"/>
              </a:rPr>
              <a:t> </a:t>
            </a:r>
            <a:r>
              <a:rPr lang="en-US" sz="3200" dirty="0" err="1">
                <a:latin typeface="Arial" pitchFamily="34" charset="0"/>
                <a:cs typeface="Arial" pitchFamily="34" charset="0"/>
              </a:rPr>
              <a:t>suatu</a:t>
            </a:r>
            <a:r>
              <a:rPr lang="en-US" sz="3200" dirty="0">
                <a:latin typeface="Arial" pitchFamily="34" charset="0"/>
                <a:cs typeface="Arial" pitchFamily="34" charset="0"/>
              </a:rPr>
              <a:t> </a:t>
            </a:r>
            <a:r>
              <a:rPr lang="en-US" sz="3200" dirty="0" err="1">
                <a:latin typeface="Arial" pitchFamily="34" charset="0"/>
                <a:cs typeface="Arial" pitchFamily="34" charset="0"/>
              </a:rPr>
              <a:t>produk</a:t>
            </a:r>
            <a:r>
              <a:rPr lang="en-US" sz="3200" dirty="0">
                <a:latin typeface="Arial" pitchFamily="34" charset="0"/>
                <a:cs typeface="Arial" pitchFamily="34" charset="0"/>
              </a:rPr>
              <a:t> </a:t>
            </a:r>
            <a:r>
              <a:rPr lang="en-US" sz="3200" dirty="0" err="1">
                <a:latin typeface="Arial" pitchFamily="34" charset="0"/>
                <a:cs typeface="Arial" pitchFamily="34" charset="0"/>
              </a:rPr>
              <a:t>stocknya</a:t>
            </a:r>
            <a:r>
              <a:rPr lang="en-US" sz="3200" dirty="0">
                <a:latin typeface="Arial" pitchFamily="34" charset="0"/>
                <a:cs typeface="Arial" pitchFamily="34" charset="0"/>
              </a:rPr>
              <a:t> </a:t>
            </a:r>
            <a:r>
              <a:rPr lang="en-US" sz="3200" dirty="0" err="1">
                <a:latin typeface="Arial" pitchFamily="34" charset="0"/>
                <a:cs typeface="Arial" pitchFamily="34" charset="0"/>
              </a:rPr>
              <a:t>habis</a:t>
            </a:r>
            <a:r>
              <a:rPr lang="en-US" sz="3200" dirty="0">
                <a:latin typeface="Arial" pitchFamily="34" charset="0"/>
                <a:cs typeface="Arial" pitchFamily="34" charset="0"/>
              </a:rPr>
              <a:t>. </a:t>
            </a:r>
          </a:p>
          <a:p>
            <a:pPr marL="342900" indent="-342900" algn="just" fontAlgn="auto">
              <a:spcBef>
                <a:spcPct val="20000"/>
              </a:spcBef>
              <a:spcAft>
                <a:spcPts val="0"/>
              </a:spcAft>
              <a:buFont typeface="Arial" pitchFamily="34" charset="0"/>
              <a:buChar char="•"/>
              <a:defRPr/>
            </a:pPr>
            <a:r>
              <a:rPr lang="en-US" sz="3200" dirty="0" err="1">
                <a:latin typeface="Arial" pitchFamily="34" charset="0"/>
                <a:cs typeface="Arial" pitchFamily="34" charset="0"/>
              </a:rPr>
              <a:t>Oleh</a:t>
            </a:r>
            <a:r>
              <a:rPr lang="en-US" sz="3200" dirty="0">
                <a:latin typeface="Arial" pitchFamily="34" charset="0"/>
                <a:cs typeface="Arial" pitchFamily="34" charset="0"/>
              </a:rPr>
              <a:t> </a:t>
            </a:r>
            <a:r>
              <a:rPr lang="en-US" sz="3200" dirty="0" err="1">
                <a:latin typeface="Arial" pitchFamily="34" charset="0"/>
                <a:cs typeface="Arial" pitchFamily="34" charset="0"/>
              </a:rPr>
              <a:t>karena</a:t>
            </a:r>
            <a:r>
              <a:rPr lang="en-US" sz="3200" dirty="0">
                <a:latin typeface="Arial" pitchFamily="34" charset="0"/>
                <a:cs typeface="Arial" pitchFamily="34" charset="0"/>
              </a:rPr>
              <a:t> </a:t>
            </a:r>
            <a:r>
              <a:rPr lang="en-US" sz="3200" dirty="0" err="1">
                <a:latin typeface="Arial" pitchFamily="34" charset="0"/>
                <a:cs typeface="Arial" pitchFamily="34" charset="0"/>
              </a:rPr>
              <a:t>itu</a:t>
            </a:r>
            <a:r>
              <a:rPr lang="en-US" sz="3200" dirty="0">
                <a:latin typeface="Arial" pitchFamily="34" charset="0"/>
                <a:cs typeface="Arial" pitchFamily="34" charset="0"/>
              </a:rPr>
              <a:t> </a:t>
            </a:r>
            <a:r>
              <a:rPr lang="en-US" sz="3200" dirty="0" err="1">
                <a:latin typeface="Arial" pitchFamily="34" charset="0"/>
                <a:cs typeface="Arial" pitchFamily="34" charset="0"/>
              </a:rPr>
              <a:t>keseimbangan</a:t>
            </a:r>
            <a:r>
              <a:rPr lang="en-US" sz="3200" dirty="0">
                <a:latin typeface="Arial" pitchFamily="34" charset="0"/>
                <a:cs typeface="Arial" pitchFamily="34" charset="0"/>
              </a:rPr>
              <a:t> </a:t>
            </a:r>
            <a:r>
              <a:rPr lang="en-US" sz="3200" dirty="0" err="1">
                <a:latin typeface="Arial" pitchFamily="34" charset="0"/>
                <a:cs typeface="Arial" pitchFamily="34" charset="0"/>
              </a:rPr>
              <a:t>antara</a:t>
            </a:r>
            <a:r>
              <a:rPr lang="en-US" sz="3200" dirty="0">
                <a:latin typeface="Arial" pitchFamily="34" charset="0"/>
                <a:cs typeface="Arial" pitchFamily="34" charset="0"/>
              </a:rPr>
              <a:t> </a:t>
            </a:r>
            <a:r>
              <a:rPr lang="en-US" sz="3200" dirty="0" err="1">
                <a:latin typeface="Arial" pitchFamily="34" charset="0"/>
                <a:cs typeface="Arial" pitchFamily="34" charset="0"/>
              </a:rPr>
              <a:t>investasi</a:t>
            </a:r>
            <a:r>
              <a:rPr lang="en-US" sz="3200" dirty="0">
                <a:latin typeface="Arial" pitchFamily="34" charset="0"/>
                <a:cs typeface="Arial" pitchFamily="34" charset="0"/>
              </a:rPr>
              <a:t> </a:t>
            </a:r>
            <a:r>
              <a:rPr lang="en-US" sz="3200" dirty="0" err="1">
                <a:latin typeface="Arial" pitchFamily="34" charset="0"/>
                <a:cs typeface="Arial" pitchFamily="34" charset="0"/>
              </a:rPr>
              <a:t>persediaan</a:t>
            </a:r>
            <a:r>
              <a:rPr lang="en-US" sz="3200" dirty="0">
                <a:latin typeface="Arial" pitchFamily="34" charset="0"/>
                <a:cs typeface="Arial" pitchFamily="34" charset="0"/>
              </a:rPr>
              <a:t> </a:t>
            </a:r>
            <a:r>
              <a:rPr lang="en-US" sz="3200" dirty="0" err="1">
                <a:latin typeface="Arial" pitchFamily="34" charset="0"/>
                <a:cs typeface="Arial" pitchFamily="34" charset="0"/>
              </a:rPr>
              <a:t>dan</a:t>
            </a:r>
            <a:r>
              <a:rPr lang="en-US" sz="3200" dirty="0">
                <a:latin typeface="Arial" pitchFamily="34" charset="0"/>
                <a:cs typeface="Arial" pitchFamily="34" charset="0"/>
              </a:rPr>
              <a:t> </a:t>
            </a:r>
            <a:r>
              <a:rPr lang="en-US" sz="3200" dirty="0" err="1">
                <a:latin typeface="Arial" pitchFamily="34" charset="0"/>
                <a:cs typeface="Arial" pitchFamily="34" charset="0"/>
              </a:rPr>
              <a:t>tingkat</a:t>
            </a:r>
            <a:r>
              <a:rPr lang="en-US" sz="3200" dirty="0">
                <a:latin typeface="Arial" pitchFamily="34" charset="0"/>
                <a:cs typeface="Arial" pitchFamily="34" charset="0"/>
              </a:rPr>
              <a:t> </a:t>
            </a:r>
            <a:r>
              <a:rPr lang="en-US" sz="3200" dirty="0" err="1">
                <a:latin typeface="Arial" pitchFamily="34" charset="0"/>
                <a:cs typeface="Arial" pitchFamily="34" charset="0"/>
              </a:rPr>
              <a:t>pelayanan</a:t>
            </a:r>
            <a:r>
              <a:rPr lang="en-US" sz="3200" dirty="0">
                <a:latin typeface="Arial" pitchFamily="34" charset="0"/>
                <a:cs typeface="Arial" pitchFamily="34" charset="0"/>
              </a:rPr>
              <a:t> </a:t>
            </a:r>
            <a:r>
              <a:rPr lang="en-US" sz="3200" dirty="0" err="1">
                <a:latin typeface="Arial" pitchFamily="34" charset="0"/>
                <a:cs typeface="Arial" pitchFamily="34" charset="0"/>
              </a:rPr>
              <a:t>kepada</a:t>
            </a:r>
            <a:r>
              <a:rPr lang="en-US" sz="3200" dirty="0">
                <a:latin typeface="Arial" pitchFamily="34" charset="0"/>
                <a:cs typeface="Arial" pitchFamily="34" charset="0"/>
              </a:rPr>
              <a:t> </a:t>
            </a:r>
            <a:r>
              <a:rPr lang="en-US" sz="3200" dirty="0" err="1">
                <a:latin typeface="Arial" pitchFamily="34" charset="0"/>
                <a:cs typeface="Arial" pitchFamily="34" charset="0"/>
              </a:rPr>
              <a:t>konsumen</a:t>
            </a:r>
            <a:r>
              <a:rPr lang="en-US" sz="3200" dirty="0">
                <a:latin typeface="Arial" pitchFamily="34" charset="0"/>
                <a:cs typeface="Arial" pitchFamily="34" charset="0"/>
              </a:rPr>
              <a:t> </a:t>
            </a:r>
            <a:r>
              <a:rPr lang="en-US" sz="3200" dirty="0" err="1">
                <a:latin typeface="Arial" pitchFamily="34" charset="0"/>
                <a:cs typeface="Arial" pitchFamily="34" charset="0"/>
              </a:rPr>
              <a:t>harus</a:t>
            </a:r>
            <a:r>
              <a:rPr lang="en-US" sz="3200" dirty="0">
                <a:latin typeface="Arial" pitchFamily="34" charset="0"/>
                <a:cs typeface="Arial" pitchFamily="34" charset="0"/>
              </a:rPr>
              <a:t> </a:t>
            </a:r>
            <a:r>
              <a:rPr lang="en-US" sz="3200" dirty="0" err="1">
                <a:latin typeface="Arial" pitchFamily="34" charset="0"/>
                <a:cs typeface="Arial" pitchFamily="34" charset="0"/>
              </a:rPr>
              <a:t>dapat</a:t>
            </a:r>
            <a:r>
              <a:rPr lang="en-US" sz="3200" dirty="0">
                <a:latin typeface="Arial" pitchFamily="34" charset="0"/>
                <a:cs typeface="Arial" pitchFamily="34" charset="0"/>
              </a:rPr>
              <a:t> </a:t>
            </a:r>
            <a:r>
              <a:rPr lang="en-US" sz="3200" dirty="0" err="1">
                <a:latin typeface="Arial" pitchFamily="34" charset="0"/>
                <a:cs typeface="Arial" pitchFamily="34" charset="0"/>
              </a:rPr>
              <a:t>dicapai</a:t>
            </a:r>
            <a:r>
              <a:rPr lang="en-US" sz="3200" dirty="0">
                <a:latin typeface="Arial" pitchFamily="34" charset="0"/>
                <a:cs typeface="Arial" pitchFamily="34" charset="0"/>
              </a:rPr>
              <a:t>. </a:t>
            </a:r>
          </a:p>
          <a:p>
            <a:pPr marL="342900" indent="-342900" algn="just" fontAlgn="auto">
              <a:spcBef>
                <a:spcPct val="20000"/>
              </a:spcBef>
              <a:spcAft>
                <a:spcPts val="0"/>
              </a:spcAft>
              <a:buFont typeface="Arial" pitchFamily="34" charset="0"/>
              <a:buChar char="•"/>
              <a:defRPr/>
            </a:pPr>
            <a:endParaRPr lang="en-US" sz="3200" dirty="0">
              <a:latin typeface="+mn-lt"/>
            </a:endParaRPr>
          </a:p>
          <a:p>
            <a:pPr marL="342900" indent="-342900" fontAlgn="auto">
              <a:spcBef>
                <a:spcPct val="20000"/>
              </a:spcBef>
              <a:spcAft>
                <a:spcPts val="0"/>
              </a:spcAft>
              <a:buFont typeface="Arial" pitchFamily="34" charset="0"/>
              <a:buChar char="•"/>
              <a:defRPr/>
            </a:pPr>
            <a:endParaRPr lang="en-US" sz="3200" dirty="0">
              <a:latin typeface="+mn-lt"/>
            </a:endParaRP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ABFA9D58-DA0E-4E47-90DE-2E8A85A9FC19}" type="slidenum">
              <a:rPr lang="en-US"/>
              <a:pPr>
                <a:defRPr/>
              </a:pPr>
              <a:t>249</a:t>
            </a:fld>
            <a:endParaRPr lang="en-US"/>
          </a:p>
        </p:txBody>
      </p:sp>
      <p:sp>
        <p:nvSpPr>
          <p:cNvPr id="297987" name="Title 1"/>
          <p:cNvSpPr>
            <a:spLocks noGrp="1"/>
          </p:cNvSpPr>
          <p:nvPr>
            <p:ph type="title"/>
          </p:nvPr>
        </p:nvSpPr>
        <p:spPr>
          <a:xfrm>
            <a:off x="457200" y="274638"/>
            <a:ext cx="8229600" cy="411162"/>
          </a:xfrm>
        </p:spPr>
        <p:txBody>
          <a:bodyPr/>
          <a:lstStyle/>
          <a:p>
            <a:pPr eaLnBrk="1" hangingPunct="1"/>
            <a:r>
              <a:rPr lang="en-US" sz="2000" b="1" smtClean="0">
                <a:latin typeface="Arial" charset="0"/>
                <a:cs typeface="Arial" charset="0"/>
              </a:rPr>
              <a:t>1. Tipe/jenis Persediaan </a:t>
            </a:r>
            <a:endParaRPr lang="en-US" sz="2000" smtClean="0">
              <a:latin typeface="Arial" charset="0"/>
              <a:cs typeface="Arial" charset="0"/>
            </a:endParaRPr>
          </a:p>
        </p:txBody>
      </p:sp>
      <p:sp>
        <p:nvSpPr>
          <p:cNvPr id="3" name="Content Placeholder 2"/>
          <p:cNvSpPr>
            <a:spLocks noGrp="1"/>
          </p:cNvSpPr>
          <p:nvPr>
            <p:ph idx="1"/>
          </p:nvPr>
        </p:nvSpPr>
        <p:spPr>
          <a:xfrm>
            <a:off x="457200" y="762000"/>
            <a:ext cx="8229600" cy="5364163"/>
          </a:xfrm>
        </p:spPr>
        <p:txBody>
          <a:bodyPr>
            <a:normAutofit lnSpcReduction="10000"/>
          </a:bodyPr>
          <a:lstStyle/>
          <a:p>
            <a:pPr eaLnBrk="1" hangingPunct="1">
              <a:lnSpc>
                <a:spcPct val="80000"/>
              </a:lnSpc>
              <a:defRPr/>
            </a:pPr>
            <a:r>
              <a:rPr lang="en-US" sz="2000" dirty="0" err="1" smtClean="0">
                <a:latin typeface="Arial" pitchFamily="34" charset="0"/>
                <a:cs typeface="Arial" pitchFamily="34" charset="0"/>
              </a:rPr>
              <a:t>Persediaan</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ada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perusahaan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terdiri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dari</a:t>
            </a:r>
            <a:r>
              <a:rPr lang="en-US" sz="2000" dirty="0" smtClean="0">
                <a:latin typeface="Arial" pitchFamily="34" charset="0"/>
                <a:cs typeface="Arial" pitchFamily="34" charset="0"/>
              </a:rPr>
              <a:t> 5 </a:t>
            </a:r>
            <a:r>
              <a:rPr lang="en-US" sz="2000" dirty="0" err="1" smtClean="0">
                <a:latin typeface="Arial" pitchFamily="34" charset="0"/>
                <a:cs typeface="Arial" pitchFamily="34" charset="0"/>
              </a:rPr>
              <a:t>tipe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yaitu</a:t>
            </a:r>
            <a:r>
              <a:rPr lang="en-US" sz="2000" dirty="0" smtClean="0">
                <a:latin typeface="Arial" pitchFamily="34" charset="0"/>
                <a:cs typeface="Arial" pitchFamily="34" charset="0"/>
              </a:rPr>
              <a:t>: </a:t>
            </a:r>
          </a:p>
          <a:p>
            <a:pPr algn="just" eaLnBrk="1" hangingPunct="1">
              <a:lnSpc>
                <a:spcPct val="80000"/>
              </a:lnSpc>
              <a:buFont typeface="Arial" charset="0"/>
              <a:buNone/>
              <a:defRPr/>
            </a:pPr>
            <a:r>
              <a:rPr lang="en-US" sz="2000" dirty="0" smtClean="0">
                <a:latin typeface="Arial" pitchFamily="34" charset="0"/>
                <a:cs typeface="Arial" pitchFamily="34" charset="0"/>
              </a:rPr>
              <a:t>a.  </a:t>
            </a:r>
            <a:r>
              <a:rPr lang="en-US" sz="2000" dirty="0" err="1" smtClean="0">
                <a:latin typeface="Arial" pitchFamily="34" charset="0"/>
                <a:cs typeface="Arial" pitchFamily="34" charset="0"/>
              </a:rPr>
              <a:t>Persediaan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Bahan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Mentah</a:t>
            </a:r>
            <a:r>
              <a:rPr lang="en-US" sz="2000" dirty="0" smtClean="0">
                <a:latin typeface="Arial" pitchFamily="34" charset="0"/>
                <a:cs typeface="Arial" pitchFamily="34" charset="0"/>
              </a:rPr>
              <a:t> (</a:t>
            </a:r>
            <a:r>
              <a:rPr lang="en-US" sz="2000" b="1" i="1" dirty="0" smtClean="0">
                <a:latin typeface="Arial" pitchFamily="34" charset="0"/>
                <a:cs typeface="Arial" pitchFamily="34" charset="0"/>
              </a:rPr>
              <a:t>Raw Materials</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telah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dibeli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tetapi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belum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diproses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Pendekatan</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lebih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banyak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diterapkan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adalah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dengan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menghapus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variabilitas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pemasok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dalam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mutu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jumlah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atau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waktu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pengiriman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sehingga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tidak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perlu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pemisahan</a:t>
            </a:r>
            <a:r>
              <a:rPr lang="en-US" sz="2000" dirty="0" smtClean="0">
                <a:latin typeface="Arial" pitchFamily="34" charset="0"/>
                <a:cs typeface="Arial" pitchFamily="34" charset="0"/>
              </a:rPr>
              <a:t>. </a:t>
            </a:r>
          </a:p>
          <a:p>
            <a:pPr algn="just" eaLnBrk="1" hangingPunct="1">
              <a:lnSpc>
                <a:spcPct val="80000"/>
              </a:lnSpc>
              <a:buFont typeface="Arial" charset="0"/>
              <a:buNone/>
              <a:defRPr/>
            </a:pPr>
            <a:r>
              <a:rPr lang="en-US" sz="2000" dirty="0" smtClean="0">
                <a:latin typeface="Arial" pitchFamily="34" charset="0"/>
                <a:cs typeface="Arial" pitchFamily="34" charset="0"/>
              </a:rPr>
              <a:t>b. </a:t>
            </a:r>
            <a:r>
              <a:rPr lang="en-US" sz="2000" dirty="0" err="1" smtClean="0">
                <a:latin typeface="Arial" pitchFamily="34" charset="0"/>
                <a:cs typeface="Arial" pitchFamily="34" charset="0"/>
              </a:rPr>
              <a:t>Persediaan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Bahan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Pembantu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atau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Penolong</a:t>
            </a:r>
            <a:r>
              <a:rPr lang="en-US" sz="2000" dirty="0" smtClean="0">
                <a:latin typeface="Arial" pitchFamily="34" charset="0"/>
                <a:cs typeface="Arial" pitchFamily="34" charset="0"/>
              </a:rPr>
              <a:t> (</a:t>
            </a:r>
            <a:r>
              <a:rPr lang="en-US" sz="2000" b="1" i="1" dirty="0" smtClean="0">
                <a:latin typeface="Arial" pitchFamily="34" charset="0"/>
                <a:cs typeface="Arial" pitchFamily="34" charset="0"/>
              </a:rPr>
              <a:t>Supplies</a:t>
            </a:r>
            <a:r>
              <a:rPr lang="en-US" sz="2000" b="1" dirty="0" smtClean="0">
                <a:latin typeface="Arial" pitchFamily="34" charset="0"/>
                <a:cs typeface="Arial" pitchFamily="34" charset="0"/>
              </a:rPr>
              <a: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yaitu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persediaan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barang</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diperlukan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dalam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proses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produksi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tetapi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tidak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merupakan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bagian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atau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komponen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barang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jadi</a:t>
            </a:r>
            <a:r>
              <a:rPr lang="en-US" sz="2000" dirty="0" smtClean="0">
                <a:latin typeface="Arial" pitchFamily="34" charset="0"/>
                <a:cs typeface="Arial" pitchFamily="34" charset="0"/>
              </a:rPr>
              <a:t>. </a:t>
            </a:r>
          </a:p>
          <a:p>
            <a:pPr algn="just" eaLnBrk="1" hangingPunct="1">
              <a:lnSpc>
                <a:spcPct val="80000"/>
              </a:lnSpc>
              <a:buFont typeface="Arial" charset="0"/>
              <a:buNone/>
              <a:defRPr/>
            </a:pPr>
            <a:r>
              <a:rPr lang="en-US" sz="2000" dirty="0" smtClean="0">
                <a:latin typeface="Arial" pitchFamily="34" charset="0"/>
                <a:cs typeface="Arial" pitchFamily="34" charset="0"/>
              </a:rPr>
              <a:t>c. </a:t>
            </a:r>
            <a:r>
              <a:rPr lang="en-US" sz="2000" dirty="0" err="1" smtClean="0">
                <a:latin typeface="Arial" pitchFamily="34" charset="0"/>
                <a:cs typeface="Arial" pitchFamily="34" charset="0"/>
              </a:rPr>
              <a:t>Persediaan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Barang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Dalam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Proses</a:t>
            </a:r>
            <a:r>
              <a:rPr lang="en-US" sz="2000" dirty="0" smtClean="0">
                <a:latin typeface="Arial" pitchFamily="34" charset="0"/>
                <a:cs typeface="Arial" pitchFamily="34" charset="0"/>
              </a:rPr>
              <a:t>  (</a:t>
            </a:r>
            <a:r>
              <a:rPr lang="en-US" sz="2000" b="1" i="1" dirty="0" smtClean="0">
                <a:latin typeface="Arial" pitchFamily="34" charset="0"/>
                <a:cs typeface="Arial" pitchFamily="34" charset="0"/>
              </a:rPr>
              <a:t>Work in Process</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telah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mengalami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beberapa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perubahan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tetapi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belum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selesai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Persediaan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ini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ada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karena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untuk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membuat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produk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diperlukan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waktu</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disebut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waktu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siklus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Pengurangan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waktu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siklus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menyebabkan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persediaan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ini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berkurang</a:t>
            </a:r>
            <a:r>
              <a:rPr lang="en-US" sz="2000" dirty="0" smtClean="0">
                <a:latin typeface="Arial" pitchFamily="34" charset="0"/>
                <a:cs typeface="Arial" pitchFamily="34" charset="0"/>
              </a:rPr>
              <a:t>. </a:t>
            </a:r>
          </a:p>
          <a:p>
            <a:pPr algn="just" eaLnBrk="1" hangingPunct="1">
              <a:lnSpc>
                <a:spcPct val="80000"/>
              </a:lnSpc>
              <a:buFont typeface="Arial" charset="0"/>
              <a:buNone/>
              <a:defRPr/>
            </a:pPr>
            <a:r>
              <a:rPr lang="en-US" sz="2000" dirty="0" smtClean="0">
                <a:latin typeface="Arial" pitchFamily="34" charset="0"/>
                <a:cs typeface="Arial" pitchFamily="34" charset="0"/>
              </a:rPr>
              <a:t>d. </a:t>
            </a:r>
            <a:r>
              <a:rPr lang="en-US" sz="2000" dirty="0" err="1" smtClean="0">
                <a:latin typeface="Arial" pitchFamily="34" charset="0"/>
                <a:cs typeface="Arial" pitchFamily="34" charset="0"/>
              </a:rPr>
              <a:t>Persediaan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Komponen-komponen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Rakitan</a:t>
            </a:r>
            <a:r>
              <a:rPr lang="en-US" sz="2000" dirty="0" smtClean="0">
                <a:latin typeface="Arial" pitchFamily="34" charset="0"/>
                <a:cs typeface="Arial" pitchFamily="34" charset="0"/>
              </a:rPr>
              <a:t> ( </a:t>
            </a:r>
            <a:r>
              <a:rPr lang="en-US" sz="2000" b="1" i="1" dirty="0" smtClean="0">
                <a:latin typeface="Arial" pitchFamily="34" charset="0"/>
                <a:cs typeface="Arial" pitchFamily="34" charset="0"/>
              </a:rPr>
              <a:t>Purchase Parts/Components</a:t>
            </a:r>
            <a:r>
              <a:rPr lang="en-US" sz="2000" i="1" dirty="0" smtClean="0">
                <a:latin typeface="Arial" pitchFamily="34" charset="0"/>
                <a:cs typeface="Arial" pitchFamily="34" charset="0"/>
              </a:rPr>
              <a:t> </a:t>
            </a:r>
            <a:r>
              <a:rPr lang="en-US" sz="2000" dirty="0" smtClean="0">
                <a:latin typeface="Arial" pitchFamily="34" charset="0"/>
                <a:cs typeface="Arial" pitchFamily="34" charset="0"/>
              </a:rPr>
              <a:t>) MRO </a:t>
            </a:r>
            <a:r>
              <a:rPr lang="en-US" sz="2000" dirty="0" err="1" smtClean="0">
                <a:latin typeface="Arial" pitchFamily="34" charset="0"/>
                <a:cs typeface="Arial" pitchFamily="34" charset="0"/>
              </a:rPr>
              <a:t>merupakan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persediaan</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dikhususkan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untuk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perlengkapan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pemeliharaan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perbaikan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operasi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Persediaan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ini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ada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karena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kebutuhan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adanya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pemeliharaan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perbaikan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dari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beberapa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peralatan</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tidak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diketahui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sehingga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persediaan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ini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merupakan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fungsi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jadwal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pemeliharaan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perbaikan</a:t>
            </a:r>
            <a:r>
              <a:rPr lang="en-US" sz="2000" dirty="0" smtClean="0">
                <a:latin typeface="Arial" pitchFamily="34" charset="0"/>
                <a:cs typeface="Arial" pitchFamily="34" charset="0"/>
              </a:rPr>
              <a:t>. </a:t>
            </a:r>
          </a:p>
          <a:p>
            <a:pPr algn="just" eaLnBrk="1" hangingPunct="1">
              <a:lnSpc>
                <a:spcPct val="80000"/>
              </a:lnSpc>
              <a:buFont typeface="Arial" charset="0"/>
              <a:buNone/>
              <a:defRPr/>
            </a:pPr>
            <a:r>
              <a:rPr lang="en-US" sz="2000" dirty="0" smtClean="0">
                <a:latin typeface="Arial" pitchFamily="34" charset="0"/>
                <a:cs typeface="Arial" pitchFamily="34" charset="0"/>
              </a:rPr>
              <a:t>e. </a:t>
            </a:r>
            <a:r>
              <a:rPr lang="en-US" sz="2000" dirty="0" err="1" smtClean="0">
                <a:latin typeface="Arial" pitchFamily="34" charset="0"/>
                <a:cs typeface="Arial" pitchFamily="34" charset="0"/>
              </a:rPr>
              <a:t>Persediaan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Barang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Jadi</a:t>
            </a:r>
            <a:r>
              <a:rPr lang="en-US" sz="2000" dirty="0" smtClean="0">
                <a:latin typeface="Arial" pitchFamily="34" charset="0"/>
                <a:cs typeface="Arial" pitchFamily="34" charset="0"/>
              </a:rPr>
              <a:t> (</a:t>
            </a:r>
            <a:r>
              <a:rPr lang="en-US" sz="2000" b="1" i="1" dirty="0" smtClean="0">
                <a:latin typeface="Arial" pitchFamily="34" charset="0"/>
                <a:cs typeface="Arial" pitchFamily="34" charset="0"/>
              </a:rPr>
              <a:t>Finished Goods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termasuk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dalam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persediaan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karena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permintaan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konsumen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untuk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jangka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waktu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tertentu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mungkin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tidak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diketahui</a:t>
            </a:r>
            <a:r>
              <a:rPr lang="en-US" sz="2000" dirty="0"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27038"/>
            <a:ext cx="8229600" cy="792162"/>
          </a:xfrm>
        </p:spPr>
        <p:txBody>
          <a:bodyPr>
            <a:normAutofit fontScale="90000"/>
          </a:bodyPr>
          <a:lstStyle/>
          <a:p>
            <a:pPr eaLnBrk="1" hangingPunct="1">
              <a:defRPr/>
            </a:pPr>
            <a:r>
              <a:rPr lang="en-US" sz="1900" b="1" smtClean="0"/>
              <a:t/>
            </a:r>
            <a:br>
              <a:rPr lang="en-US" sz="1900" b="1" smtClean="0"/>
            </a:br>
            <a:r>
              <a:rPr lang="en-US" sz="2100" b="1" smtClean="0"/>
              <a:t>TANTANGAN PADA TANGGUNG JAWAB SOSIAL </a:t>
            </a:r>
            <a:r>
              <a:rPr lang="en-US" sz="2100" smtClean="0"/>
              <a:t/>
            </a:r>
            <a:br>
              <a:rPr lang="en-US" sz="2100" smtClean="0"/>
            </a:br>
            <a:endParaRPr lang="en-US" sz="2100" smtClean="0"/>
          </a:p>
        </p:txBody>
      </p:sp>
      <p:sp>
        <p:nvSpPr>
          <p:cNvPr id="68611" name="Content Placeholder 2"/>
          <p:cNvSpPr>
            <a:spLocks noGrp="1"/>
          </p:cNvSpPr>
          <p:nvPr>
            <p:ph idx="4294967295"/>
          </p:nvPr>
        </p:nvSpPr>
        <p:spPr>
          <a:xfrm>
            <a:off x="457200" y="1447800"/>
            <a:ext cx="8229600" cy="4678363"/>
          </a:xfrm>
        </p:spPr>
        <p:txBody>
          <a:bodyPr/>
          <a:lstStyle/>
          <a:p>
            <a:pPr algn="just" eaLnBrk="1" hangingPunct="1">
              <a:lnSpc>
                <a:spcPct val="90000"/>
              </a:lnSpc>
            </a:pPr>
            <a:r>
              <a:rPr lang="en-US" sz="2200" smtClean="0">
                <a:solidFill>
                  <a:srgbClr val="FF0000"/>
                </a:solidFill>
              </a:rPr>
              <a:t>Perubahan situasi dan kondisi </a:t>
            </a:r>
            <a:r>
              <a:rPr lang="en-US" sz="2200" smtClean="0"/>
              <a:t>yang ada menjadikan para manajer operasional untuk selalu menghadapi perubahan dan tantangan yang terus menerus. </a:t>
            </a:r>
          </a:p>
          <a:p>
            <a:pPr algn="just" eaLnBrk="1" hangingPunct="1">
              <a:lnSpc>
                <a:spcPct val="90000"/>
              </a:lnSpc>
              <a:buFont typeface="Wingdings" pitchFamily="2" charset="2"/>
              <a:buNone/>
            </a:pPr>
            <a:endParaRPr lang="en-US" sz="2200" smtClean="0"/>
          </a:p>
          <a:p>
            <a:pPr algn="just" eaLnBrk="1" hangingPunct="1">
              <a:lnSpc>
                <a:spcPct val="90000"/>
              </a:lnSpc>
            </a:pPr>
            <a:r>
              <a:rPr lang="en-US" sz="2200" smtClean="0"/>
              <a:t>Perubahan tersebut bisa disebabkan berubahnya  </a:t>
            </a:r>
            <a:r>
              <a:rPr lang="en-US" sz="2200" smtClean="0">
                <a:solidFill>
                  <a:srgbClr val="FF0000"/>
                </a:solidFill>
              </a:rPr>
              <a:t>konsumen, investor, pekerja, supplier, lingkungan, pemerintah, organisasi lain</a:t>
            </a:r>
            <a:r>
              <a:rPr lang="en-US" sz="2200" smtClean="0"/>
              <a:t>, (</a:t>
            </a:r>
            <a:r>
              <a:rPr lang="en-US" sz="2200" b="1" i="1" smtClean="0"/>
              <a:t>stake holder)</a:t>
            </a:r>
            <a:r>
              <a:rPr lang="en-US" sz="2200" i="1" smtClean="0"/>
              <a:t>. </a:t>
            </a:r>
          </a:p>
          <a:p>
            <a:pPr algn="just" eaLnBrk="1" hangingPunct="1">
              <a:lnSpc>
                <a:spcPct val="90000"/>
              </a:lnSpc>
              <a:buFont typeface="Wingdings" pitchFamily="2" charset="2"/>
              <a:buNone/>
            </a:pPr>
            <a:endParaRPr lang="en-US" sz="2200" i="1" smtClean="0"/>
          </a:p>
          <a:p>
            <a:pPr algn="just" eaLnBrk="1" hangingPunct="1">
              <a:lnSpc>
                <a:spcPct val="90000"/>
              </a:lnSpc>
            </a:pPr>
            <a:r>
              <a:rPr lang="en-US" sz="2200" smtClean="0"/>
              <a:t>Perubahan tersebut mengandung konsekuensi logis bahwa manajemen operasional yang dilakukan oleh manajernya </a:t>
            </a:r>
            <a:r>
              <a:rPr lang="en-US" sz="2200" smtClean="0">
                <a:solidFill>
                  <a:srgbClr val="FF0000"/>
                </a:solidFill>
              </a:rPr>
              <a:t>harus bertanggung jawab terhadap kondisi sosial yang terjadi</a:t>
            </a:r>
            <a:r>
              <a:rPr lang="en-US" sz="2200" smtClean="0"/>
              <a:t>. </a:t>
            </a:r>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664F124B-5A14-49C9-A440-BF28E324B3C0}" type="slidenum">
              <a:rPr lang="en-US" sz="1200">
                <a:solidFill>
                  <a:schemeClr val="tx1">
                    <a:tint val="75000"/>
                  </a:schemeClr>
                </a:solidFill>
                <a:latin typeface="+mn-lt"/>
              </a:rPr>
              <a:pPr fontAlgn="auto">
                <a:spcBef>
                  <a:spcPts val="0"/>
                </a:spcBef>
                <a:spcAft>
                  <a:spcPts val="0"/>
                </a:spcAft>
                <a:defRPr/>
              </a:pPr>
              <a:t>25</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12A61D6-97C3-4FFE-A104-389B0CB0FAC7}" type="slidenum">
              <a:rPr lang="en-US"/>
              <a:pPr>
                <a:defRPr/>
              </a:pPr>
              <a:t>250</a:t>
            </a:fld>
            <a:endParaRPr lang="en-US"/>
          </a:p>
        </p:txBody>
      </p:sp>
      <p:sp>
        <p:nvSpPr>
          <p:cNvPr id="299011" name="Title 1"/>
          <p:cNvSpPr>
            <a:spLocks noGrp="1"/>
          </p:cNvSpPr>
          <p:nvPr>
            <p:ph type="title"/>
          </p:nvPr>
        </p:nvSpPr>
        <p:spPr>
          <a:xfrm>
            <a:off x="381000" y="228600"/>
            <a:ext cx="8229600" cy="609600"/>
          </a:xfrm>
        </p:spPr>
        <p:txBody>
          <a:bodyPr/>
          <a:lstStyle/>
          <a:p>
            <a:pPr eaLnBrk="1" hangingPunct="1"/>
            <a:r>
              <a:rPr lang="en-US" sz="2000" smtClean="0">
                <a:latin typeface="Arial" charset="0"/>
                <a:cs typeface="Arial" charset="0"/>
              </a:rPr>
              <a:t> </a:t>
            </a:r>
            <a:r>
              <a:rPr lang="en-US" sz="2200" b="1" smtClean="0">
                <a:latin typeface="Arial" charset="0"/>
                <a:cs typeface="Arial" charset="0"/>
              </a:rPr>
              <a:t>2. Fungsi Persediaan </a:t>
            </a:r>
            <a:endParaRPr lang="en-US" sz="2200" smtClean="0">
              <a:latin typeface="Arial" charset="0"/>
              <a:cs typeface="Arial" charset="0"/>
            </a:endParaRPr>
          </a:p>
        </p:txBody>
      </p:sp>
      <p:sp>
        <p:nvSpPr>
          <p:cNvPr id="299012" name="Content Placeholder 2"/>
          <p:cNvSpPr>
            <a:spLocks noGrp="1"/>
          </p:cNvSpPr>
          <p:nvPr>
            <p:ph idx="1"/>
          </p:nvPr>
        </p:nvSpPr>
        <p:spPr>
          <a:xfrm>
            <a:off x="457200" y="914400"/>
            <a:ext cx="8229600" cy="5486400"/>
          </a:xfrm>
        </p:spPr>
        <p:txBody>
          <a:bodyPr/>
          <a:lstStyle/>
          <a:p>
            <a:pPr algn="just" eaLnBrk="1" hangingPunct="1"/>
            <a:r>
              <a:rPr lang="en-US" sz="2000" smtClean="0">
                <a:latin typeface="Arial" charset="0"/>
                <a:cs typeface="Arial" charset="0"/>
              </a:rPr>
              <a:t>Fungsi penting persediaan adalah memungkinkan operasi-operasi perusahaan internal dan eksternal mempunyai ”kebebasan” </a:t>
            </a:r>
            <a:r>
              <a:rPr lang="en-US" sz="2000" i="1" smtClean="0">
                <a:latin typeface="Arial" charset="0"/>
                <a:cs typeface="Arial" charset="0"/>
              </a:rPr>
              <a:t>(independence)</a:t>
            </a:r>
            <a:r>
              <a:rPr lang="en-US" sz="2000" smtClean="0">
                <a:latin typeface="Arial" charset="0"/>
                <a:cs typeface="Arial" charset="0"/>
              </a:rPr>
              <a:t>. Persediaan ”decouples” ini memungkinkan perusahaan dapat memenuhi permintaan langganan tanpa tergantung pada supplier.</a:t>
            </a:r>
          </a:p>
          <a:p>
            <a:pPr algn="just" eaLnBrk="1" hangingPunct="1"/>
            <a:r>
              <a:rPr lang="en-US" sz="2000" smtClean="0">
                <a:latin typeface="Arial" charset="0"/>
                <a:cs typeface="Arial" charset="0"/>
              </a:rPr>
              <a:t>Persediaan mempunyai beberapa fungsi penting yang menambah fleksibilitas dari operasi suatu perusahaan, antara lain: </a:t>
            </a:r>
          </a:p>
          <a:p>
            <a:pPr algn="just" eaLnBrk="1" hangingPunct="1">
              <a:buFont typeface="Arial" charset="0"/>
              <a:buNone/>
            </a:pPr>
            <a:r>
              <a:rPr lang="en-US" sz="2000" smtClean="0">
                <a:latin typeface="Arial" charset="0"/>
                <a:cs typeface="Arial" charset="0"/>
              </a:rPr>
              <a:t>a. Untuk memberikan stock agar dapat memenuhi permintaan yang diantisipasi akan terjadi. </a:t>
            </a:r>
          </a:p>
          <a:p>
            <a:pPr algn="just" eaLnBrk="1" hangingPunct="1">
              <a:buFont typeface="Arial" charset="0"/>
              <a:buNone/>
            </a:pPr>
            <a:r>
              <a:rPr lang="en-US" sz="2000" smtClean="0">
                <a:latin typeface="Arial" charset="0"/>
                <a:cs typeface="Arial" charset="0"/>
              </a:rPr>
              <a:t>b. Untuk menyeimbangkan produksi dengan distribusi. </a:t>
            </a:r>
          </a:p>
          <a:p>
            <a:pPr algn="just" eaLnBrk="1" hangingPunct="1">
              <a:buFont typeface="Arial" charset="0"/>
              <a:buNone/>
            </a:pPr>
            <a:r>
              <a:rPr lang="en-US" sz="2000" smtClean="0">
                <a:latin typeface="Arial" charset="0"/>
                <a:cs typeface="Arial" charset="0"/>
              </a:rPr>
              <a:t>c. Untuk memperoleh keuntungan dari potongan kuantitas, karena membeli dalam jumlah banyak biasanya ada diskon. </a:t>
            </a:r>
          </a:p>
          <a:p>
            <a:pPr algn="just" eaLnBrk="1" hangingPunct="1">
              <a:buFont typeface="Arial" charset="0"/>
              <a:buNone/>
            </a:pPr>
            <a:r>
              <a:rPr lang="en-US" sz="2000" smtClean="0">
                <a:latin typeface="Arial" charset="0"/>
                <a:cs typeface="Arial" charset="0"/>
              </a:rPr>
              <a:t>d. Untuk </a:t>
            </a:r>
            <a:r>
              <a:rPr lang="en-US" sz="2000" b="1" i="1" smtClean="0">
                <a:latin typeface="Arial" charset="0"/>
                <a:cs typeface="Arial" charset="0"/>
              </a:rPr>
              <a:t>hedging</a:t>
            </a:r>
            <a:r>
              <a:rPr lang="en-US" sz="2000" smtClean="0">
                <a:latin typeface="Arial" charset="0"/>
                <a:cs typeface="Arial" charset="0"/>
              </a:rPr>
              <a:t> terhadap inflasi dan perubahan harga. </a:t>
            </a:r>
          </a:p>
          <a:p>
            <a:pPr algn="just" eaLnBrk="1" hangingPunct="1">
              <a:buFont typeface="Arial" charset="0"/>
              <a:buNone/>
            </a:pPr>
            <a:r>
              <a:rPr lang="en-US" sz="2000" smtClean="0">
                <a:latin typeface="Arial" charset="0"/>
                <a:cs typeface="Arial" charset="0"/>
              </a:rPr>
              <a:t>e. Untuk menghindari kekurangan stok yang dapat terjadi karena : cuaca, kekurangan pasokan, mutu, ketidaktepatan pengiriman. </a:t>
            </a:r>
          </a:p>
          <a:p>
            <a:pPr algn="just" eaLnBrk="1" hangingPunct="1">
              <a:buFont typeface="Arial" charset="0"/>
              <a:buNone/>
            </a:pPr>
            <a:r>
              <a:rPr lang="en-US" sz="2000" smtClean="0">
                <a:latin typeface="Arial" charset="0"/>
                <a:cs typeface="Arial" charset="0"/>
              </a:rPr>
              <a:t>f. Untuk menjaga kelangsungan operasi dengan cara persediaan dalam proses. </a:t>
            </a:r>
          </a:p>
          <a:p>
            <a:pPr eaLnBrk="1" hangingPunct="1"/>
            <a:endParaRPr lang="en-US" sz="2200" smtClean="0"/>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F39BA35-E692-40BB-B663-15F764343D3C}" type="slidenum">
              <a:rPr lang="en-US"/>
              <a:pPr>
                <a:defRPr/>
              </a:pPr>
              <a:t>251</a:t>
            </a:fld>
            <a:endParaRPr lang="en-US"/>
          </a:p>
        </p:txBody>
      </p:sp>
      <p:sp>
        <p:nvSpPr>
          <p:cNvPr id="300035" name="Title 1"/>
          <p:cNvSpPr>
            <a:spLocks noGrp="1"/>
          </p:cNvSpPr>
          <p:nvPr>
            <p:ph type="title"/>
          </p:nvPr>
        </p:nvSpPr>
        <p:spPr>
          <a:xfrm>
            <a:off x="457200" y="274638"/>
            <a:ext cx="8229600" cy="639762"/>
          </a:xfrm>
        </p:spPr>
        <p:txBody>
          <a:bodyPr/>
          <a:lstStyle/>
          <a:p>
            <a:pPr eaLnBrk="1" hangingPunct="1"/>
            <a:r>
              <a:rPr lang="en-US" sz="2500" b="1" smtClean="0"/>
              <a:t>Pengelompokan Persediaan </a:t>
            </a:r>
            <a:endParaRPr lang="en-US" sz="2500" smtClean="0"/>
          </a:p>
        </p:txBody>
      </p:sp>
      <p:sp>
        <p:nvSpPr>
          <p:cNvPr id="3" name="Content Placeholder 2"/>
          <p:cNvSpPr>
            <a:spLocks noGrp="1"/>
          </p:cNvSpPr>
          <p:nvPr>
            <p:ph idx="1"/>
          </p:nvPr>
        </p:nvSpPr>
        <p:spPr>
          <a:xfrm>
            <a:off x="457200" y="1066800"/>
            <a:ext cx="8229600" cy="5059363"/>
          </a:xfrm>
        </p:spPr>
        <p:txBody>
          <a:bodyPr rtlCol="0">
            <a:normAutofit fontScale="77500" lnSpcReduction="20000"/>
          </a:bodyPr>
          <a:lstStyle/>
          <a:p>
            <a:pPr algn="just" eaLnBrk="1" fontAlgn="auto" hangingPunct="1">
              <a:spcAft>
                <a:spcPts val="0"/>
              </a:spcAft>
              <a:buFont typeface="Arial" pitchFamily="34" charset="0"/>
              <a:buNone/>
              <a:defRPr/>
            </a:pPr>
            <a:r>
              <a:rPr lang="en-US" dirty="0" smtClean="0"/>
              <a:t>1. </a:t>
            </a:r>
            <a:r>
              <a:rPr lang="en-US" b="1" i="1" dirty="0" err="1" smtClean="0"/>
              <a:t>Fluktuation</a:t>
            </a:r>
            <a:r>
              <a:rPr lang="en-US" b="1" i="1" dirty="0" smtClean="0"/>
              <a:t> Stock</a:t>
            </a:r>
            <a:r>
              <a:rPr lang="en-US" dirty="0" smtClean="0"/>
              <a:t> : </a:t>
            </a:r>
            <a:r>
              <a:rPr lang="en-US" dirty="0" err="1" smtClean="0"/>
              <a:t>untuk</a:t>
            </a:r>
            <a:r>
              <a:rPr lang="en-US" dirty="0" smtClean="0"/>
              <a:t> </a:t>
            </a:r>
            <a:r>
              <a:rPr lang="en-US" dirty="0" err="1" smtClean="0"/>
              <a:t>menjaga</a:t>
            </a:r>
            <a:r>
              <a:rPr lang="en-US" dirty="0" smtClean="0"/>
              <a:t> </a:t>
            </a:r>
            <a:r>
              <a:rPr lang="en-US" dirty="0" err="1" smtClean="0"/>
              <a:t>terjadinya</a:t>
            </a:r>
            <a:r>
              <a:rPr lang="en-US" dirty="0" smtClean="0"/>
              <a:t> </a:t>
            </a:r>
            <a:r>
              <a:rPr lang="en-US" dirty="0" err="1" smtClean="0"/>
              <a:t>fluktuasi</a:t>
            </a:r>
            <a:r>
              <a:rPr lang="en-US" dirty="0" smtClean="0"/>
              <a:t> </a:t>
            </a:r>
            <a:r>
              <a:rPr lang="en-US" dirty="0" err="1" smtClean="0"/>
              <a:t>permintaan</a:t>
            </a:r>
            <a:r>
              <a:rPr lang="en-US" dirty="0" smtClean="0"/>
              <a:t> </a:t>
            </a:r>
            <a:r>
              <a:rPr lang="en-US" dirty="0" err="1" smtClean="0"/>
              <a:t>dan</a:t>
            </a:r>
            <a:r>
              <a:rPr lang="en-US" dirty="0" smtClean="0"/>
              <a:t> </a:t>
            </a:r>
            <a:r>
              <a:rPr lang="en-US" dirty="0" err="1" smtClean="0"/>
              <a:t>untuk</a:t>
            </a:r>
            <a:r>
              <a:rPr lang="en-US" dirty="0" smtClean="0"/>
              <a:t> </a:t>
            </a:r>
            <a:r>
              <a:rPr lang="en-US" dirty="0" err="1" smtClean="0"/>
              <a:t>mengatasi</a:t>
            </a:r>
            <a:r>
              <a:rPr lang="en-US" dirty="0" smtClean="0"/>
              <a:t> </a:t>
            </a:r>
            <a:r>
              <a:rPr lang="en-US" dirty="0" err="1" smtClean="0"/>
              <a:t>jika</a:t>
            </a:r>
            <a:r>
              <a:rPr lang="en-US" dirty="0" smtClean="0"/>
              <a:t> </a:t>
            </a:r>
            <a:r>
              <a:rPr lang="en-US" dirty="0" err="1" smtClean="0"/>
              <a:t>terjadi</a:t>
            </a:r>
            <a:r>
              <a:rPr lang="en-US" dirty="0" smtClean="0"/>
              <a:t> </a:t>
            </a:r>
            <a:r>
              <a:rPr lang="en-US" dirty="0" err="1" smtClean="0"/>
              <a:t>kesalahan</a:t>
            </a:r>
            <a:r>
              <a:rPr lang="en-US" dirty="0" smtClean="0"/>
              <a:t>/</a:t>
            </a:r>
            <a:r>
              <a:rPr lang="en-US" dirty="0" err="1" smtClean="0"/>
              <a:t>penyimpangan</a:t>
            </a:r>
            <a:r>
              <a:rPr lang="en-US" dirty="0" smtClean="0"/>
              <a:t> </a:t>
            </a:r>
            <a:r>
              <a:rPr lang="en-US" dirty="0" err="1" smtClean="0"/>
              <a:t>dalam</a:t>
            </a:r>
            <a:r>
              <a:rPr lang="en-US" dirty="0" smtClean="0"/>
              <a:t> </a:t>
            </a:r>
            <a:r>
              <a:rPr lang="en-US" dirty="0" err="1" smtClean="0"/>
              <a:t>perkiraan</a:t>
            </a:r>
            <a:r>
              <a:rPr lang="en-US" dirty="0" smtClean="0"/>
              <a:t> </a:t>
            </a:r>
            <a:r>
              <a:rPr lang="en-US" dirty="0" err="1" smtClean="0"/>
              <a:t>penjualan</a:t>
            </a:r>
            <a:r>
              <a:rPr lang="en-US" dirty="0" smtClean="0"/>
              <a:t>, </a:t>
            </a:r>
            <a:r>
              <a:rPr lang="en-US" dirty="0" err="1" smtClean="0"/>
              <a:t>waktu</a:t>
            </a:r>
            <a:r>
              <a:rPr lang="en-US" dirty="0" smtClean="0"/>
              <a:t> </a:t>
            </a:r>
            <a:r>
              <a:rPr lang="en-US" dirty="0" err="1" smtClean="0"/>
              <a:t>produksi</a:t>
            </a:r>
            <a:r>
              <a:rPr lang="en-US" dirty="0" smtClean="0"/>
              <a:t> </a:t>
            </a:r>
            <a:r>
              <a:rPr lang="en-US" dirty="0" err="1" smtClean="0"/>
              <a:t>atau</a:t>
            </a:r>
            <a:r>
              <a:rPr lang="en-US" dirty="0" smtClean="0"/>
              <a:t> </a:t>
            </a:r>
            <a:r>
              <a:rPr lang="en-US" dirty="0" err="1" smtClean="0"/>
              <a:t>pengirman</a:t>
            </a:r>
            <a:r>
              <a:rPr lang="en-US" dirty="0" smtClean="0"/>
              <a:t> </a:t>
            </a:r>
            <a:r>
              <a:rPr lang="en-US" dirty="0" err="1" smtClean="0"/>
              <a:t>barang</a:t>
            </a:r>
            <a:r>
              <a:rPr lang="en-US" dirty="0" smtClean="0"/>
              <a:t>.</a:t>
            </a:r>
          </a:p>
          <a:p>
            <a:pPr algn="just" eaLnBrk="1" fontAlgn="auto" hangingPunct="1">
              <a:spcAft>
                <a:spcPts val="0"/>
              </a:spcAft>
              <a:buFont typeface="Arial" pitchFamily="34" charset="0"/>
              <a:buNone/>
              <a:defRPr/>
            </a:pPr>
            <a:r>
              <a:rPr lang="en-US" dirty="0" smtClean="0"/>
              <a:t> 2, </a:t>
            </a:r>
            <a:r>
              <a:rPr lang="en-US" b="1" i="1" dirty="0" smtClean="0"/>
              <a:t>Anticipation Stock</a:t>
            </a:r>
            <a:r>
              <a:rPr lang="en-US" dirty="0" smtClean="0"/>
              <a:t> : </a:t>
            </a:r>
            <a:r>
              <a:rPr lang="en-US" dirty="0" err="1" smtClean="0"/>
              <a:t>untuk</a:t>
            </a:r>
            <a:r>
              <a:rPr lang="en-US" dirty="0" smtClean="0"/>
              <a:t> </a:t>
            </a:r>
            <a:r>
              <a:rPr lang="en-US" dirty="0" err="1" smtClean="0"/>
              <a:t>menghadapi</a:t>
            </a:r>
            <a:r>
              <a:rPr lang="en-US" dirty="0" smtClean="0"/>
              <a:t> </a:t>
            </a:r>
            <a:r>
              <a:rPr lang="en-US" dirty="0" err="1" smtClean="0"/>
              <a:t>permintaan</a:t>
            </a:r>
            <a:r>
              <a:rPr lang="en-US" dirty="0" smtClean="0"/>
              <a:t> yang </a:t>
            </a:r>
            <a:r>
              <a:rPr lang="en-US" dirty="0" err="1" smtClean="0"/>
              <a:t>dapat</a:t>
            </a:r>
            <a:r>
              <a:rPr lang="en-US" dirty="0" smtClean="0"/>
              <a:t> </a:t>
            </a:r>
            <a:r>
              <a:rPr lang="en-US" dirty="0" err="1" smtClean="0"/>
              <a:t>diramalkan</a:t>
            </a:r>
            <a:r>
              <a:rPr lang="en-US" dirty="0" smtClean="0"/>
              <a:t>, </a:t>
            </a:r>
            <a:r>
              <a:rPr lang="en-US" dirty="0" err="1" smtClean="0"/>
              <a:t>misalnya</a:t>
            </a:r>
            <a:r>
              <a:rPr lang="en-US" dirty="0" smtClean="0"/>
              <a:t> </a:t>
            </a:r>
            <a:r>
              <a:rPr lang="en-US" dirty="0" err="1" smtClean="0"/>
              <a:t>musim</a:t>
            </a:r>
            <a:r>
              <a:rPr lang="en-US" dirty="0" smtClean="0"/>
              <a:t> </a:t>
            </a:r>
            <a:r>
              <a:rPr lang="en-US" dirty="0" err="1" smtClean="0"/>
              <a:t>permintaan</a:t>
            </a:r>
            <a:r>
              <a:rPr lang="en-US" dirty="0" smtClean="0"/>
              <a:t> </a:t>
            </a:r>
            <a:r>
              <a:rPr lang="en-US" dirty="0" err="1" smtClean="0"/>
              <a:t>tinggi</a:t>
            </a:r>
            <a:r>
              <a:rPr lang="en-US" dirty="0" smtClean="0"/>
              <a:t>, </a:t>
            </a:r>
            <a:r>
              <a:rPr lang="en-US" dirty="0" err="1" smtClean="0"/>
              <a:t>sukar</a:t>
            </a:r>
            <a:r>
              <a:rPr lang="en-US" dirty="0" smtClean="0"/>
              <a:t> </a:t>
            </a:r>
            <a:r>
              <a:rPr lang="en-US" dirty="0" err="1" smtClean="0"/>
              <a:t>memperoleh</a:t>
            </a:r>
            <a:r>
              <a:rPr lang="en-US" dirty="0" smtClean="0"/>
              <a:t> </a:t>
            </a:r>
            <a:r>
              <a:rPr lang="en-US" dirty="0" err="1" smtClean="0"/>
              <a:t>bahan</a:t>
            </a:r>
            <a:r>
              <a:rPr lang="en-US" dirty="0" smtClean="0"/>
              <a:t> </a:t>
            </a:r>
            <a:r>
              <a:rPr lang="en-US" dirty="0" err="1" smtClean="0"/>
              <a:t>baku</a:t>
            </a:r>
            <a:r>
              <a:rPr lang="en-US" dirty="0" smtClean="0"/>
              <a:t>.</a:t>
            </a:r>
          </a:p>
          <a:p>
            <a:pPr algn="just" eaLnBrk="1" fontAlgn="auto" hangingPunct="1">
              <a:spcAft>
                <a:spcPts val="0"/>
              </a:spcAft>
              <a:buFont typeface="Arial" pitchFamily="34" charset="0"/>
              <a:buNone/>
              <a:defRPr/>
            </a:pPr>
            <a:r>
              <a:rPr lang="en-US" dirty="0" smtClean="0"/>
              <a:t> 3. </a:t>
            </a:r>
            <a:r>
              <a:rPr lang="en-US" b="1" i="1" dirty="0" smtClean="0"/>
              <a:t>Lot size Inventory</a:t>
            </a:r>
            <a:r>
              <a:rPr lang="en-US" dirty="0" smtClean="0"/>
              <a:t> : </a:t>
            </a:r>
            <a:r>
              <a:rPr lang="en-US" dirty="0" err="1" smtClean="0"/>
              <a:t>persediaan</a:t>
            </a:r>
            <a:r>
              <a:rPr lang="en-US" dirty="0" smtClean="0"/>
              <a:t> </a:t>
            </a:r>
            <a:r>
              <a:rPr lang="en-US" dirty="0" err="1" smtClean="0"/>
              <a:t>dalam</a:t>
            </a:r>
            <a:r>
              <a:rPr lang="en-US" dirty="0" smtClean="0"/>
              <a:t> </a:t>
            </a:r>
            <a:r>
              <a:rPr lang="en-US" dirty="0" err="1" smtClean="0"/>
              <a:t>jumlah</a:t>
            </a:r>
            <a:r>
              <a:rPr lang="en-US" dirty="0" smtClean="0"/>
              <a:t> </a:t>
            </a:r>
            <a:r>
              <a:rPr lang="en-US" dirty="0" err="1" smtClean="0"/>
              <a:t>besar</a:t>
            </a:r>
            <a:r>
              <a:rPr lang="en-US" dirty="0" smtClean="0"/>
              <a:t> yang </a:t>
            </a:r>
            <a:r>
              <a:rPr lang="en-US" dirty="0" err="1" smtClean="0"/>
              <a:t>melebihi</a:t>
            </a:r>
            <a:r>
              <a:rPr lang="en-US" dirty="0" smtClean="0"/>
              <a:t> </a:t>
            </a:r>
            <a:r>
              <a:rPr lang="en-US" dirty="0" err="1" smtClean="0"/>
              <a:t>kebutuhan</a:t>
            </a:r>
            <a:r>
              <a:rPr lang="en-US" dirty="0" smtClean="0"/>
              <a:t> </a:t>
            </a:r>
            <a:r>
              <a:rPr lang="en-US" dirty="0" err="1" smtClean="0"/>
              <a:t>saat</a:t>
            </a:r>
            <a:r>
              <a:rPr lang="en-US" dirty="0" smtClean="0"/>
              <a:t> </a:t>
            </a:r>
            <a:r>
              <a:rPr lang="en-US" dirty="0" err="1" smtClean="0"/>
              <a:t>itu</a:t>
            </a:r>
            <a:r>
              <a:rPr lang="en-US" dirty="0" smtClean="0"/>
              <a:t>, </a:t>
            </a:r>
            <a:r>
              <a:rPr lang="en-US" dirty="0" err="1" smtClean="0"/>
              <a:t>hal</a:t>
            </a:r>
            <a:r>
              <a:rPr lang="en-US" dirty="0" smtClean="0"/>
              <a:t> </a:t>
            </a:r>
            <a:r>
              <a:rPr lang="en-US" dirty="0" err="1" smtClean="0"/>
              <a:t>ini</a:t>
            </a:r>
            <a:r>
              <a:rPr lang="en-US" dirty="0" smtClean="0"/>
              <a:t> </a:t>
            </a:r>
            <a:r>
              <a:rPr lang="en-US" dirty="0" err="1" smtClean="0"/>
              <a:t>untuk</a:t>
            </a:r>
            <a:r>
              <a:rPr lang="en-US" dirty="0" smtClean="0"/>
              <a:t> </a:t>
            </a:r>
            <a:r>
              <a:rPr lang="en-US" dirty="0" err="1" smtClean="0"/>
              <a:t>mendapatkan</a:t>
            </a:r>
            <a:r>
              <a:rPr lang="en-US" dirty="0" smtClean="0"/>
              <a:t> quantity discount </a:t>
            </a:r>
            <a:r>
              <a:rPr lang="en-US" dirty="0" err="1" smtClean="0"/>
              <a:t>dan</a:t>
            </a:r>
            <a:r>
              <a:rPr lang="en-US" dirty="0" smtClean="0"/>
              <a:t> </a:t>
            </a:r>
            <a:r>
              <a:rPr lang="en-US" dirty="0" err="1" smtClean="0"/>
              <a:t>penghematan</a:t>
            </a:r>
            <a:r>
              <a:rPr lang="en-US" dirty="0" smtClean="0"/>
              <a:t> </a:t>
            </a:r>
            <a:r>
              <a:rPr lang="en-US" dirty="0" err="1" smtClean="0"/>
              <a:t>biaya</a:t>
            </a:r>
            <a:r>
              <a:rPr lang="en-US" dirty="0" smtClean="0"/>
              <a:t> </a:t>
            </a:r>
            <a:r>
              <a:rPr lang="en-US" dirty="0" err="1" smtClean="0"/>
              <a:t>pengangkutan</a:t>
            </a:r>
            <a:r>
              <a:rPr lang="en-US" dirty="0" smtClean="0"/>
              <a:t>.</a:t>
            </a:r>
          </a:p>
          <a:p>
            <a:pPr algn="just" eaLnBrk="1" fontAlgn="auto" hangingPunct="1">
              <a:spcAft>
                <a:spcPts val="0"/>
              </a:spcAft>
              <a:buFont typeface="Arial" pitchFamily="34" charset="0"/>
              <a:buNone/>
              <a:defRPr/>
            </a:pPr>
            <a:r>
              <a:rPr lang="en-US" dirty="0" smtClean="0"/>
              <a:t> 4. </a:t>
            </a:r>
            <a:r>
              <a:rPr lang="en-US" b="1" i="1" dirty="0" smtClean="0"/>
              <a:t>Pipeline Inventory</a:t>
            </a:r>
            <a:r>
              <a:rPr lang="en-US" dirty="0" smtClean="0"/>
              <a:t> : </a:t>
            </a:r>
            <a:r>
              <a:rPr lang="en-US" dirty="0" err="1" smtClean="0"/>
              <a:t>persediaan</a:t>
            </a:r>
            <a:r>
              <a:rPr lang="en-US" dirty="0" smtClean="0"/>
              <a:t> yang </a:t>
            </a:r>
            <a:r>
              <a:rPr lang="en-US" dirty="0" err="1" smtClean="0"/>
              <a:t>sedang</a:t>
            </a:r>
            <a:r>
              <a:rPr lang="en-US" dirty="0" smtClean="0"/>
              <a:t> </a:t>
            </a:r>
            <a:r>
              <a:rPr lang="en-US" dirty="0" err="1" smtClean="0"/>
              <a:t>dalam</a:t>
            </a:r>
            <a:r>
              <a:rPr lang="en-US" dirty="0" smtClean="0"/>
              <a:t> </a:t>
            </a:r>
            <a:r>
              <a:rPr lang="en-US" dirty="0" err="1" smtClean="0"/>
              <a:t>proses</a:t>
            </a:r>
            <a:r>
              <a:rPr lang="en-US" dirty="0" smtClean="0"/>
              <a:t> </a:t>
            </a:r>
            <a:r>
              <a:rPr lang="en-US" dirty="0" err="1" smtClean="0"/>
              <a:t>pengiriman</a:t>
            </a:r>
            <a:r>
              <a:rPr lang="en-US" dirty="0" smtClean="0"/>
              <a:t> </a:t>
            </a:r>
            <a:r>
              <a:rPr lang="en-US" dirty="0" err="1" smtClean="0"/>
              <a:t>dari</a:t>
            </a:r>
            <a:r>
              <a:rPr lang="en-US" dirty="0" smtClean="0"/>
              <a:t> </a:t>
            </a:r>
            <a:r>
              <a:rPr lang="en-US" dirty="0" err="1" smtClean="0"/>
              <a:t>tempat</a:t>
            </a:r>
            <a:r>
              <a:rPr lang="en-US" dirty="0" smtClean="0"/>
              <a:t> </a:t>
            </a:r>
            <a:r>
              <a:rPr lang="en-US" dirty="0" err="1" smtClean="0"/>
              <a:t>asal</a:t>
            </a:r>
            <a:r>
              <a:rPr lang="en-US" dirty="0" smtClean="0"/>
              <a:t> </a:t>
            </a:r>
            <a:r>
              <a:rPr lang="en-US" dirty="0" err="1" smtClean="0"/>
              <a:t>ke</a:t>
            </a:r>
            <a:r>
              <a:rPr lang="en-US" dirty="0" smtClean="0"/>
              <a:t> </a:t>
            </a:r>
            <a:r>
              <a:rPr lang="en-US" dirty="0" err="1" smtClean="0"/>
              <a:t>tempat</a:t>
            </a:r>
            <a:r>
              <a:rPr lang="en-US" dirty="0" smtClean="0"/>
              <a:t> </a:t>
            </a:r>
            <a:r>
              <a:rPr lang="en-US" dirty="0" err="1" smtClean="0"/>
              <a:t>dimana</a:t>
            </a:r>
            <a:r>
              <a:rPr lang="en-US" dirty="0" smtClean="0"/>
              <a:t> </a:t>
            </a:r>
            <a:r>
              <a:rPr lang="en-US" dirty="0" err="1" smtClean="0"/>
              <a:t>barang</a:t>
            </a:r>
            <a:r>
              <a:rPr lang="en-US" dirty="0" smtClean="0"/>
              <a:t> </a:t>
            </a:r>
            <a:r>
              <a:rPr lang="en-US" dirty="0" err="1" smtClean="0"/>
              <a:t>tsb</a:t>
            </a:r>
            <a:r>
              <a:rPr lang="en-US" dirty="0" smtClean="0"/>
              <a:t> </a:t>
            </a:r>
            <a:r>
              <a:rPr lang="en-US" dirty="0" err="1" smtClean="0"/>
              <a:t>akan</a:t>
            </a:r>
            <a:r>
              <a:rPr lang="en-US" dirty="0" smtClean="0"/>
              <a:t> </a:t>
            </a:r>
            <a:r>
              <a:rPr lang="en-US" dirty="0" err="1" smtClean="0"/>
              <a:t>digunakan</a:t>
            </a:r>
            <a:r>
              <a:rPr lang="en-US" dirty="0" smtClean="0"/>
              <a:t> yang </a:t>
            </a:r>
            <a:r>
              <a:rPr lang="en-US" dirty="0" err="1" smtClean="0"/>
              <a:t>dapat</a:t>
            </a:r>
            <a:r>
              <a:rPr lang="en-US" dirty="0" smtClean="0"/>
              <a:t> </a:t>
            </a:r>
            <a:r>
              <a:rPr lang="en-US" dirty="0" err="1" smtClean="0"/>
              <a:t>memakan</a:t>
            </a:r>
            <a:r>
              <a:rPr lang="en-US" dirty="0" smtClean="0"/>
              <a:t> </a:t>
            </a:r>
            <a:r>
              <a:rPr lang="en-US" dirty="0" err="1" smtClean="0"/>
              <a:t>waktu</a:t>
            </a:r>
            <a:r>
              <a:rPr lang="en-US" dirty="0" smtClean="0"/>
              <a:t> </a:t>
            </a:r>
            <a:r>
              <a:rPr lang="en-US" dirty="0" err="1" smtClean="0"/>
              <a:t>beberapa</a:t>
            </a:r>
            <a:r>
              <a:rPr lang="en-US" dirty="0" smtClean="0"/>
              <a:t> </a:t>
            </a:r>
            <a:r>
              <a:rPr lang="en-US" dirty="0" err="1" smtClean="0"/>
              <a:t>hari</a:t>
            </a:r>
            <a:r>
              <a:rPr lang="en-US" dirty="0" smtClean="0"/>
              <a:t>/</a:t>
            </a:r>
            <a:r>
              <a:rPr lang="en-US" dirty="0" err="1" smtClean="0"/>
              <a:t>minggu</a:t>
            </a:r>
            <a:r>
              <a:rPr lang="en-US" dirty="0" smtClean="0"/>
              <a:t>.</a:t>
            </a:r>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5FF4665-4CA7-4F1C-A49E-0B10A51EE3D6}" type="slidenum">
              <a:rPr lang="en-US"/>
              <a:pPr>
                <a:defRPr/>
              </a:pPr>
              <a:t>252</a:t>
            </a:fld>
            <a:endParaRPr lang="en-US"/>
          </a:p>
        </p:txBody>
      </p:sp>
      <p:sp>
        <p:nvSpPr>
          <p:cNvPr id="301059" name="Title 1"/>
          <p:cNvSpPr>
            <a:spLocks noGrp="1"/>
          </p:cNvSpPr>
          <p:nvPr>
            <p:ph type="title"/>
          </p:nvPr>
        </p:nvSpPr>
        <p:spPr>
          <a:xfrm>
            <a:off x="457200" y="274638"/>
            <a:ext cx="8229600" cy="639762"/>
          </a:xfrm>
        </p:spPr>
        <p:txBody>
          <a:bodyPr/>
          <a:lstStyle/>
          <a:p>
            <a:pPr eaLnBrk="1" hangingPunct="1"/>
            <a:r>
              <a:rPr lang="en-US" sz="2400" b="1" smtClean="0"/>
              <a:t>B. MANAJEMEN PERSEDIAAN </a:t>
            </a:r>
            <a:endParaRPr lang="en-US" sz="2400" smtClean="0"/>
          </a:p>
        </p:txBody>
      </p:sp>
      <p:sp>
        <p:nvSpPr>
          <p:cNvPr id="3" name="Content Placeholder 2"/>
          <p:cNvSpPr>
            <a:spLocks noGrp="1"/>
          </p:cNvSpPr>
          <p:nvPr>
            <p:ph idx="1"/>
          </p:nvPr>
        </p:nvSpPr>
        <p:spPr>
          <a:xfrm>
            <a:off x="457200" y="838200"/>
            <a:ext cx="8229600" cy="5287963"/>
          </a:xfrm>
        </p:spPr>
        <p:txBody>
          <a:bodyPr rtlCol="0">
            <a:normAutofit fontScale="62500" lnSpcReduction="20000"/>
          </a:bodyPr>
          <a:lstStyle/>
          <a:p>
            <a:pPr eaLnBrk="1" fontAlgn="auto" hangingPunct="1">
              <a:spcAft>
                <a:spcPts val="0"/>
              </a:spcAft>
              <a:buFont typeface="Arial" pitchFamily="34" charset="0"/>
              <a:buChar char="•"/>
              <a:defRPr/>
            </a:pPr>
            <a:r>
              <a:rPr lang="en-US" dirty="0" err="1" smtClean="0">
                <a:latin typeface="Arial" pitchFamily="34" charset="0"/>
                <a:cs typeface="Arial" pitchFamily="34" charset="0"/>
              </a:rPr>
              <a:t>Mengelola</a:t>
            </a:r>
            <a:r>
              <a:rPr lang="en-US" dirty="0" smtClean="0">
                <a:latin typeface="Arial" pitchFamily="34" charset="0"/>
                <a:cs typeface="Arial" pitchFamily="34" charset="0"/>
              </a:rPr>
              <a:t>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a:t>
            </a:r>
            <a:r>
              <a:rPr lang="en-US" dirty="0" err="1" smtClean="0">
                <a:latin typeface="Arial" pitchFamily="34" charset="0"/>
                <a:cs typeface="Arial" pitchFamily="34" charset="0"/>
              </a:rPr>
              <a:t>biasanya</a:t>
            </a:r>
            <a:r>
              <a:rPr lang="en-US" dirty="0" smtClean="0">
                <a:latin typeface="Arial" pitchFamily="34" charset="0"/>
                <a:cs typeface="Arial" pitchFamily="34" charset="0"/>
              </a:rPr>
              <a:t> </a:t>
            </a:r>
            <a:r>
              <a:rPr lang="en-US" dirty="0" err="1" smtClean="0">
                <a:latin typeface="Arial" pitchFamily="34" charset="0"/>
                <a:cs typeface="Arial" pitchFamily="34" charset="0"/>
              </a:rPr>
              <a:t>dilakukan</a:t>
            </a:r>
            <a:r>
              <a:rPr lang="en-US" dirty="0" smtClean="0">
                <a:latin typeface="Arial" pitchFamily="34" charset="0"/>
                <a:cs typeface="Arial" pitchFamily="34" charset="0"/>
              </a:rPr>
              <a:t> </a:t>
            </a:r>
            <a:r>
              <a:rPr lang="en-US" dirty="0" err="1" smtClean="0">
                <a:latin typeface="Arial" pitchFamily="34" charset="0"/>
                <a:cs typeface="Arial" pitchFamily="34" charset="0"/>
              </a:rPr>
              <a:t>dengan</a:t>
            </a:r>
            <a:r>
              <a:rPr lang="en-US" dirty="0" smtClean="0">
                <a:latin typeface="Arial" pitchFamily="34" charset="0"/>
                <a:cs typeface="Arial" pitchFamily="34" charset="0"/>
              </a:rPr>
              <a:t> </a:t>
            </a:r>
            <a:r>
              <a:rPr lang="en-US" dirty="0" err="1" smtClean="0">
                <a:latin typeface="Arial" pitchFamily="34" charset="0"/>
                <a:cs typeface="Arial" pitchFamily="34" charset="0"/>
              </a:rPr>
              <a:t>cara</a:t>
            </a:r>
            <a:r>
              <a:rPr lang="en-US" dirty="0" smtClean="0">
                <a:latin typeface="Arial" pitchFamily="34" charset="0"/>
                <a:cs typeface="Arial" pitchFamily="34" charset="0"/>
              </a:rPr>
              <a:t> </a:t>
            </a:r>
            <a:r>
              <a:rPr lang="en-US" dirty="0" err="1" smtClean="0">
                <a:latin typeface="Arial" pitchFamily="34" charset="0"/>
                <a:cs typeface="Arial" pitchFamily="34" charset="0"/>
              </a:rPr>
              <a:t>berikut</a:t>
            </a:r>
            <a:r>
              <a:rPr lang="en-US" dirty="0" smtClean="0">
                <a:latin typeface="Arial" pitchFamily="34" charset="0"/>
                <a:cs typeface="Arial" pitchFamily="34" charset="0"/>
              </a:rPr>
              <a:t> </a:t>
            </a:r>
            <a:r>
              <a:rPr lang="en-US" dirty="0" err="1" smtClean="0">
                <a:latin typeface="Arial" pitchFamily="34" charset="0"/>
                <a:cs typeface="Arial" pitchFamily="34" charset="0"/>
              </a:rPr>
              <a:t>ini</a:t>
            </a:r>
            <a:r>
              <a:rPr lang="en-US" dirty="0" smtClean="0">
                <a:latin typeface="Arial" pitchFamily="34" charset="0"/>
                <a:cs typeface="Arial" pitchFamily="34" charset="0"/>
              </a:rPr>
              <a:t>: </a:t>
            </a:r>
          </a:p>
          <a:p>
            <a:pPr eaLnBrk="1" fontAlgn="auto" hangingPunct="1">
              <a:spcAft>
                <a:spcPts val="0"/>
              </a:spcAft>
              <a:buFont typeface="Arial" pitchFamily="34" charset="0"/>
              <a:buNone/>
              <a:defRPr/>
            </a:pPr>
            <a:r>
              <a:rPr lang="en-US" b="1" dirty="0" smtClean="0">
                <a:latin typeface="Arial" pitchFamily="34" charset="0"/>
                <a:cs typeface="Arial" pitchFamily="34" charset="0"/>
              </a:rPr>
              <a:t>1. </a:t>
            </a:r>
            <a:r>
              <a:rPr lang="en-US" b="1" dirty="0" err="1" smtClean="0">
                <a:latin typeface="Arial" pitchFamily="34" charset="0"/>
                <a:cs typeface="Arial" pitchFamily="34" charset="0"/>
              </a:rPr>
              <a:t>Analisis</a:t>
            </a:r>
            <a:r>
              <a:rPr lang="en-US" b="1" dirty="0" smtClean="0">
                <a:latin typeface="Arial" pitchFamily="34" charset="0"/>
                <a:cs typeface="Arial" pitchFamily="34" charset="0"/>
              </a:rPr>
              <a:t> ABC </a:t>
            </a:r>
            <a:endParaRPr lang="en-US"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en-US" dirty="0" err="1" smtClean="0">
                <a:latin typeface="Arial" pitchFamily="34" charset="0"/>
                <a:cs typeface="Arial" pitchFamily="34" charset="0"/>
              </a:rPr>
              <a:t>Merupakan</a:t>
            </a:r>
            <a:r>
              <a:rPr lang="en-US" dirty="0" smtClean="0">
                <a:latin typeface="Arial" pitchFamily="34" charset="0"/>
                <a:cs typeface="Arial" pitchFamily="34" charset="0"/>
              </a:rPr>
              <a:t> </a:t>
            </a:r>
            <a:r>
              <a:rPr lang="en-US" dirty="0" err="1" smtClean="0">
                <a:latin typeface="Arial" pitchFamily="34" charset="0"/>
                <a:cs typeface="Arial" pitchFamily="34" charset="0"/>
              </a:rPr>
              <a:t>penerapan</a:t>
            </a:r>
            <a:r>
              <a:rPr lang="en-US" dirty="0" smtClean="0">
                <a:latin typeface="Arial" pitchFamily="34" charset="0"/>
                <a:cs typeface="Arial" pitchFamily="34" charset="0"/>
              </a:rPr>
              <a:t>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a:t>
            </a:r>
            <a:r>
              <a:rPr lang="en-US" dirty="0" err="1" smtClean="0">
                <a:latin typeface="Arial" pitchFamily="34" charset="0"/>
                <a:cs typeface="Arial" pitchFamily="34" charset="0"/>
              </a:rPr>
              <a:t>dengan</a:t>
            </a:r>
            <a:r>
              <a:rPr lang="en-US" dirty="0" smtClean="0">
                <a:latin typeface="Arial" pitchFamily="34" charset="0"/>
                <a:cs typeface="Arial" pitchFamily="34" charset="0"/>
              </a:rPr>
              <a:t> </a:t>
            </a:r>
            <a:r>
              <a:rPr lang="en-US" dirty="0" err="1" smtClean="0">
                <a:latin typeface="Arial" pitchFamily="34" charset="0"/>
                <a:cs typeface="Arial" pitchFamily="34" charset="0"/>
              </a:rPr>
              <a:t>menggunakan</a:t>
            </a:r>
            <a:r>
              <a:rPr lang="en-US" dirty="0" smtClean="0">
                <a:latin typeface="Arial" pitchFamily="34" charset="0"/>
                <a:cs typeface="Arial" pitchFamily="34" charset="0"/>
              </a:rPr>
              <a:t> </a:t>
            </a:r>
            <a:r>
              <a:rPr lang="en-US" dirty="0" err="1" smtClean="0">
                <a:latin typeface="Arial" pitchFamily="34" charset="0"/>
                <a:cs typeface="Arial" pitchFamily="34" charset="0"/>
              </a:rPr>
              <a:t>prinsip</a:t>
            </a:r>
            <a:r>
              <a:rPr lang="en-US" dirty="0" smtClean="0">
                <a:latin typeface="Arial" pitchFamily="34" charset="0"/>
                <a:cs typeface="Arial" pitchFamily="34" charset="0"/>
              </a:rPr>
              <a:t> Pareto </a:t>
            </a:r>
            <a:r>
              <a:rPr lang="en-US" dirty="0" err="1" smtClean="0">
                <a:latin typeface="Arial" pitchFamily="34" charset="0"/>
                <a:cs typeface="Arial" pitchFamily="34" charset="0"/>
              </a:rPr>
              <a:t>yaitu</a:t>
            </a:r>
            <a:r>
              <a:rPr lang="en-US" dirty="0" smtClean="0">
                <a:latin typeface="Arial" pitchFamily="34" charset="0"/>
                <a:cs typeface="Arial" pitchFamily="34" charset="0"/>
              </a:rPr>
              <a:t> </a:t>
            </a:r>
            <a:r>
              <a:rPr lang="en-US" dirty="0" err="1" smtClean="0">
                <a:latin typeface="Arial" pitchFamily="34" charset="0"/>
                <a:cs typeface="Arial" pitchFamily="34" charset="0"/>
              </a:rPr>
              <a:t>membagi</a:t>
            </a:r>
            <a:r>
              <a:rPr lang="en-US" dirty="0" smtClean="0">
                <a:latin typeface="Arial" pitchFamily="34" charset="0"/>
                <a:cs typeface="Arial" pitchFamily="34" charset="0"/>
              </a:rPr>
              <a:t>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a:t>
            </a:r>
            <a:r>
              <a:rPr lang="en-US" dirty="0" err="1" smtClean="0">
                <a:latin typeface="Arial" pitchFamily="34" charset="0"/>
                <a:cs typeface="Arial" pitchFamily="34" charset="0"/>
              </a:rPr>
              <a:t>ke</a:t>
            </a:r>
            <a:r>
              <a:rPr lang="en-US" dirty="0" smtClean="0">
                <a:latin typeface="Arial" pitchFamily="34" charset="0"/>
                <a:cs typeface="Arial" pitchFamily="34" charset="0"/>
              </a:rPr>
              <a:t> </a:t>
            </a:r>
            <a:r>
              <a:rPr lang="en-US" dirty="0" err="1" smtClean="0">
                <a:latin typeface="Arial" pitchFamily="34" charset="0"/>
                <a:cs typeface="Arial" pitchFamily="34" charset="0"/>
              </a:rPr>
              <a:t>dalam</a:t>
            </a:r>
            <a:r>
              <a:rPr lang="en-US" dirty="0" smtClean="0">
                <a:latin typeface="Arial" pitchFamily="34" charset="0"/>
                <a:cs typeface="Arial" pitchFamily="34" charset="0"/>
              </a:rPr>
              <a:t> 3 </a:t>
            </a:r>
            <a:r>
              <a:rPr lang="en-US" dirty="0" err="1" smtClean="0">
                <a:latin typeface="Arial" pitchFamily="34" charset="0"/>
                <a:cs typeface="Arial" pitchFamily="34" charset="0"/>
              </a:rPr>
              <a:t>kelompok</a:t>
            </a:r>
            <a:r>
              <a:rPr lang="en-US" dirty="0" smtClean="0">
                <a:latin typeface="Arial" pitchFamily="34" charset="0"/>
                <a:cs typeface="Arial" pitchFamily="34" charset="0"/>
              </a:rPr>
              <a:t> </a:t>
            </a:r>
            <a:r>
              <a:rPr lang="en-US" b="1" dirty="0" err="1" smtClean="0">
                <a:latin typeface="Arial" pitchFamily="34" charset="0"/>
                <a:cs typeface="Arial" pitchFamily="34" charset="0"/>
              </a:rPr>
              <a:t>berdasarkan</a:t>
            </a:r>
            <a:r>
              <a:rPr lang="en-US" b="1" dirty="0" smtClean="0">
                <a:latin typeface="Arial" pitchFamily="34" charset="0"/>
                <a:cs typeface="Arial" pitchFamily="34" charset="0"/>
              </a:rPr>
              <a:t> </a:t>
            </a:r>
            <a:r>
              <a:rPr lang="en-US" b="1" dirty="0" err="1" smtClean="0">
                <a:latin typeface="Arial" pitchFamily="34" charset="0"/>
                <a:cs typeface="Arial" pitchFamily="34" charset="0"/>
              </a:rPr>
              <a:t>nilai</a:t>
            </a:r>
            <a:r>
              <a:rPr lang="en-US" b="1" dirty="0" smtClean="0">
                <a:latin typeface="Arial" pitchFamily="34" charset="0"/>
                <a:cs typeface="Arial" pitchFamily="34" charset="0"/>
              </a:rPr>
              <a:t> volume </a:t>
            </a:r>
            <a:r>
              <a:rPr lang="en-US" b="1" dirty="0" err="1" smtClean="0">
                <a:latin typeface="Arial" pitchFamily="34" charset="0"/>
                <a:cs typeface="Arial" pitchFamily="34" charset="0"/>
              </a:rPr>
              <a:t>tahunan</a:t>
            </a:r>
            <a:r>
              <a:rPr lang="en-US" b="1" dirty="0" smtClean="0">
                <a:latin typeface="Arial" pitchFamily="34" charset="0"/>
                <a:cs typeface="Arial" pitchFamily="34" charset="0"/>
              </a:rPr>
              <a:t> </a:t>
            </a:r>
            <a:r>
              <a:rPr lang="en-US" b="1" dirty="0" err="1" smtClean="0">
                <a:latin typeface="Arial" pitchFamily="34" charset="0"/>
                <a:cs typeface="Arial" pitchFamily="34" charset="0"/>
              </a:rPr>
              <a:t>dalam</a:t>
            </a:r>
            <a:r>
              <a:rPr lang="en-US" b="1" dirty="0" smtClean="0">
                <a:latin typeface="Arial" pitchFamily="34" charset="0"/>
                <a:cs typeface="Arial" pitchFamily="34" charset="0"/>
              </a:rPr>
              <a:t> </a:t>
            </a:r>
            <a:r>
              <a:rPr lang="en-US" b="1" dirty="0" err="1" smtClean="0">
                <a:latin typeface="Arial" pitchFamily="34" charset="0"/>
                <a:cs typeface="Arial" pitchFamily="34" charset="0"/>
              </a:rPr>
              <a:t>jumlah</a:t>
            </a:r>
            <a:r>
              <a:rPr lang="en-US" b="1" dirty="0" smtClean="0">
                <a:latin typeface="Arial" pitchFamily="34" charset="0"/>
                <a:cs typeface="Arial" pitchFamily="34" charset="0"/>
              </a:rPr>
              <a:t> </a:t>
            </a:r>
            <a:r>
              <a:rPr lang="en-US" b="1" dirty="0" err="1" smtClean="0">
                <a:latin typeface="Arial" pitchFamily="34" charset="0"/>
                <a:cs typeface="Arial" pitchFamily="34" charset="0"/>
              </a:rPr>
              <a:t>uang</a:t>
            </a:r>
            <a:r>
              <a:rPr lang="en-US" dirty="0" smtClean="0">
                <a:latin typeface="Arial" pitchFamily="34" charset="0"/>
                <a:cs typeface="Arial" pitchFamily="34" charset="0"/>
              </a:rPr>
              <a:t>. </a:t>
            </a:r>
            <a:r>
              <a:rPr lang="en-US" dirty="0" err="1" smtClean="0">
                <a:latin typeface="Arial" pitchFamily="34" charset="0"/>
                <a:cs typeface="Arial" pitchFamily="34" charset="0"/>
              </a:rPr>
              <a:t>Untuk</a:t>
            </a:r>
            <a:r>
              <a:rPr lang="en-US" dirty="0" smtClean="0">
                <a:latin typeface="Arial" pitchFamily="34" charset="0"/>
                <a:cs typeface="Arial" pitchFamily="34" charset="0"/>
              </a:rPr>
              <a:t> </a:t>
            </a:r>
            <a:r>
              <a:rPr lang="en-US" dirty="0" err="1" smtClean="0">
                <a:latin typeface="Arial" pitchFamily="34" charset="0"/>
                <a:cs typeface="Arial" pitchFamily="34" charset="0"/>
              </a:rPr>
              <a:t>menentukan</a:t>
            </a:r>
            <a:r>
              <a:rPr lang="en-US" dirty="0" smtClean="0">
                <a:latin typeface="Arial" pitchFamily="34" charset="0"/>
                <a:cs typeface="Arial" pitchFamily="34" charset="0"/>
              </a:rPr>
              <a:t> </a:t>
            </a:r>
            <a:r>
              <a:rPr lang="en-US" dirty="0" err="1" smtClean="0">
                <a:latin typeface="Arial" pitchFamily="34" charset="0"/>
                <a:cs typeface="Arial" pitchFamily="34" charset="0"/>
              </a:rPr>
              <a:t>nilai</a:t>
            </a:r>
            <a:r>
              <a:rPr lang="en-US" dirty="0" smtClean="0">
                <a:latin typeface="Arial" pitchFamily="34" charset="0"/>
                <a:cs typeface="Arial" pitchFamily="34" charset="0"/>
              </a:rPr>
              <a:t> </a:t>
            </a:r>
            <a:r>
              <a:rPr lang="en-US" dirty="0" err="1" smtClean="0">
                <a:latin typeface="Arial" pitchFamily="34" charset="0"/>
                <a:cs typeface="Arial" pitchFamily="34" charset="0"/>
              </a:rPr>
              <a:t>tahunan</a:t>
            </a:r>
            <a:r>
              <a:rPr lang="en-US" dirty="0" smtClean="0">
                <a:latin typeface="Arial" pitchFamily="34" charset="0"/>
                <a:cs typeface="Arial" pitchFamily="34" charset="0"/>
              </a:rPr>
              <a:t> </a:t>
            </a:r>
            <a:r>
              <a:rPr lang="en-US" dirty="0" err="1" smtClean="0">
                <a:latin typeface="Arial" pitchFamily="34" charset="0"/>
                <a:cs typeface="Arial" pitchFamily="34" charset="0"/>
              </a:rPr>
              <a:t>dari</a:t>
            </a:r>
            <a:r>
              <a:rPr lang="en-US" dirty="0" smtClean="0">
                <a:latin typeface="Arial" pitchFamily="34" charset="0"/>
                <a:cs typeface="Arial" pitchFamily="34" charset="0"/>
              </a:rPr>
              <a:t> volume </a:t>
            </a:r>
            <a:r>
              <a:rPr lang="en-US" dirty="0" err="1" smtClean="0">
                <a:latin typeface="Arial" pitchFamily="34" charset="0"/>
                <a:cs typeface="Arial" pitchFamily="34" charset="0"/>
              </a:rPr>
              <a:t>dalam</a:t>
            </a:r>
            <a:r>
              <a:rPr lang="en-US" dirty="0" smtClean="0">
                <a:latin typeface="Arial" pitchFamily="34" charset="0"/>
                <a:cs typeface="Arial" pitchFamily="34" charset="0"/>
              </a:rPr>
              <a:t> </a:t>
            </a:r>
            <a:r>
              <a:rPr lang="en-US" dirty="0" err="1" smtClean="0">
                <a:latin typeface="Arial" pitchFamily="34" charset="0"/>
                <a:cs typeface="Arial" pitchFamily="34" charset="0"/>
              </a:rPr>
              <a:t>analisis</a:t>
            </a:r>
            <a:r>
              <a:rPr lang="en-US" dirty="0" smtClean="0">
                <a:latin typeface="Arial" pitchFamily="34" charset="0"/>
                <a:cs typeface="Arial" pitchFamily="34" charset="0"/>
              </a:rPr>
              <a:t> ABC </a:t>
            </a:r>
            <a:r>
              <a:rPr lang="en-US" dirty="0" err="1" smtClean="0">
                <a:latin typeface="Arial" pitchFamily="34" charset="0"/>
                <a:cs typeface="Arial" pitchFamily="34" charset="0"/>
              </a:rPr>
              <a:t>dengan</a:t>
            </a:r>
            <a:r>
              <a:rPr lang="en-US" dirty="0" smtClean="0">
                <a:latin typeface="Arial" pitchFamily="34" charset="0"/>
                <a:cs typeface="Arial" pitchFamily="34" charset="0"/>
              </a:rPr>
              <a:t> </a:t>
            </a:r>
            <a:r>
              <a:rPr lang="en-US" dirty="0" err="1" smtClean="0">
                <a:latin typeface="Arial" pitchFamily="34" charset="0"/>
                <a:cs typeface="Arial" pitchFamily="34" charset="0"/>
              </a:rPr>
              <a:t>cara</a:t>
            </a:r>
            <a:r>
              <a:rPr lang="en-US" dirty="0" smtClean="0">
                <a:latin typeface="Arial" pitchFamily="34" charset="0"/>
                <a:cs typeface="Arial" pitchFamily="34" charset="0"/>
              </a:rPr>
              <a:t> </a:t>
            </a:r>
            <a:r>
              <a:rPr lang="en-US" dirty="0" err="1" smtClean="0">
                <a:latin typeface="Arial" pitchFamily="34" charset="0"/>
                <a:cs typeface="Arial" pitchFamily="34" charset="0"/>
              </a:rPr>
              <a:t>mengukur</a:t>
            </a:r>
            <a:r>
              <a:rPr lang="en-US" dirty="0" smtClean="0">
                <a:latin typeface="Arial" pitchFamily="34" charset="0"/>
                <a:cs typeface="Arial" pitchFamily="34" charset="0"/>
              </a:rPr>
              <a:t> </a:t>
            </a:r>
            <a:r>
              <a:rPr lang="en-US" dirty="0" err="1" smtClean="0">
                <a:latin typeface="Arial" pitchFamily="34" charset="0"/>
                <a:cs typeface="Arial" pitchFamily="34" charset="0"/>
              </a:rPr>
              <a:t>permintaan</a:t>
            </a:r>
            <a:r>
              <a:rPr lang="en-US" dirty="0" smtClean="0">
                <a:latin typeface="Arial" pitchFamily="34" charset="0"/>
                <a:cs typeface="Arial" pitchFamily="34" charset="0"/>
              </a:rPr>
              <a:t> </a:t>
            </a:r>
            <a:r>
              <a:rPr lang="en-US" dirty="0" err="1" smtClean="0">
                <a:latin typeface="Arial" pitchFamily="34" charset="0"/>
                <a:cs typeface="Arial" pitchFamily="34" charset="0"/>
              </a:rPr>
              <a:t>tahunan</a:t>
            </a:r>
            <a:r>
              <a:rPr lang="en-US" dirty="0" smtClean="0">
                <a:latin typeface="Arial" pitchFamily="34" charset="0"/>
                <a:cs typeface="Arial" pitchFamily="34" charset="0"/>
              </a:rPr>
              <a:t> </a:t>
            </a:r>
            <a:r>
              <a:rPr lang="en-US" dirty="0" err="1" smtClean="0">
                <a:latin typeface="Arial" pitchFamily="34" charset="0"/>
                <a:cs typeface="Arial" pitchFamily="34" charset="0"/>
              </a:rPr>
              <a:t>dari</a:t>
            </a:r>
            <a:r>
              <a:rPr lang="en-US" dirty="0" smtClean="0">
                <a:latin typeface="Arial" pitchFamily="34" charset="0"/>
                <a:cs typeface="Arial" pitchFamily="34" charset="0"/>
              </a:rPr>
              <a:t> </a:t>
            </a:r>
            <a:r>
              <a:rPr lang="en-US" dirty="0" err="1" smtClean="0">
                <a:latin typeface="Arial" pitchFamily="34" charset="0"/>
                <a:cs typeface="Arial" pitchFamily="34" charset="0"/>
              </a:rPr>
              <a:t>setiap</a:t>
            </a:r>
            <a:r>
              <a:rPr lang="en-US" dirty="0" smtClean="0">
                <a:latin typeface="Arial" pitchFamily="34" charset="0"/>
                <a:cs typeface="Arial" pitchFamily="34" charset="0"/>
              </a:rPr>
              <a:t> </a:t>
            </a:r>
            <a:r>
              <a:rPr lang="en-US" dirty="0" err="1" smtClean="0">
                <a:latin typeface="Arial" pitchFamily="34" charset="0"/>
                <a:cs typeface="Arial" pitchFamily="34" charset="0"/>
              </a:rPr>
              <a:t>butir</a:t>
            </a:r>
            <a:r>
              <a:rPr lang="en-US" dirty="0" smtClean="0">
                <a:latin typeface="Arial" pitchFamily="34" charset="0"/>
                <a:cs typeface="Arial" pitchFamily="34" charset="0"/>
              </a:rPr>
              <a:t>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a:t>
            </a:r>
            <a:r>
              <a:rPr lang="en-US" dirty="0" err="1" smtClean="0">
                <a:latin typeface="Arial" pitchFamily="34" charset="0"/>
                <a:cs typeface="Arial" pitchFamily="34" charset="0"/>
              </a:rPr>
              <a:t>dikalikan</a:t>
            </a:r>
            <a:r>
              <a:rPr lang="en-US" dirty="0" smtClean="0">
                <a:latin typeface="Arial" pitchFamily="34" charset="0"/>
                <a:cs typeface="Arial" pitchFamily="34" charset="0"/>
              </a:rPr>
              <a:t> </a:t>
            </a:r>
            <a:r>
              <a:rPr lang="en-US" dirty="0" err="1" smtClean="0">
                <a:latin typeface="Arial" pitchFamily="34" charset="0"/>
                <a:cs typeface="Arial" pitchFamily="34" charset="0"/>
              </a:rPr>
              <a:t>dengan</a:t>
            </a:r>
            <a:r>
              <a:rPr lang="en-US" dirty="0" smtClean="0">
                <a:latin typeface="Arial" pitchFamily="34" charset="0"/>
                <a:cs typeface="Arial" pitchFamily="34" charset="0"/>
              </a:rPr>
              <a:t> </a:t>
            </a:r>
            <a:r>
              <a:rPr lang="en-US" dirty="0" err="1" smtClean="0">
                <a:latin typeface="Arial" pitchFamily="34" charset="0"/>
                <a:cs typeface="Arial" pitchFamily="34" charset="0"/>
              </a:rPr>
              <a:t>biaya</a:t>
            </a:r>
            <a:r>
              <a:rPr lang="en-US" dirty="0" smtClean="0">
                <a:latin typeface="Arial" pitchFamily="34" charset="0"/>
                <a:cs typeface="Arial" pitchFamily="34" charset="0"/>
              </a:rPr>
              <a:t> per unit. </a:t>
            </a:r>
          </a:p>
          <a:p>
            <a:pPr algn="just" eaLnBrk="1" fontAlgn="auto" hangingPunct="1">
              <a:spcAft>
                <a:spcPts val="0"/>
              </a:spcAft>
              <a:buFont typeface="Arial" pitchFamily="34" charset="0"/>
              <a:buChar char="•"/>
              <a:defRPr/>
            </a:pPr>
            <a:r>
              <a:rPr lang="en-US" b="1" dirty="0" smtClean="0">
                <a:latin typeface="Arial" pitchFamily="34" charset="0"/>
                <a:cs typeface="Arial" pitchFamily="34" charset="0"/>
              </a:rPr>
              <a:t>Cara </a:t>
            </a:r>
            <a:r>
              <a:rPr lang="en-US" b="1" dirty="0" err="1" smtClean="0">
                <a:latin typeface="Arial" pitchFamily="34" charset="0"/>
                <a:cs typeface="Arial" pitchFamily="34" charset="0"/>
              </a:rPr>
              <a:t>mengelompokkannya</a:t>
            </a:r>
            <a:r>
              <a:rPr lang="en-US" b="1" dirty="0" smtClean="0">
                <a:latin typeface="Arial" pitchFamily="34" charset="0"/>
                <a:cs typeface="Arial" pitchFamily="34" charset="0"/>
              </a:rPr>
              <a:t> </a:t>
            </a:r>
            <a:r>
              <a:rPr lang="en-US"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n-US" dirty="0" smtClean="0">
                <a:latin typeface="Arial" pitchFamily="34" charset="0"/>
                <a:cs typeface="Arial" pitchFamily="34" charset="0"/>
              </a:rPr>
              <a:t>a.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a:t>
            </a:r>
            <a:r>
              <a:rPr lang="en-US" dirty="0" err="1" smtClean="0">
                <a:latin typeface="Arial" pitchFamily="34" charset="0"/>
                <a:cs typeface="Arial" pitchFamily="34" charset="0"/>
              </a:rPr>
              <a:t>kelompok</a:t>
            </a:r>
            <a:r>
              <a:rPr lang="en-US" dirty="0" smtClean="0">
                <a:latin typeface="Arial" pitchFamily="34" charset="0"/>
                <a:cs typeface="Arial" pitchFamily="34" charset="0"/>
              </a:rPr>
              <a:t> A </a:t>
            </a:r>
            <a:r>
              <a:rPr lang="en-US" dirty="0" err="1" smtClean="0">
                <a:latin typeface="Arial" pitchFamily="34" charset="0"/>
                <a:cs typeface="Arial" pitchFamily="34" charset="0"/>
              </a:rPr>
              <a:t>adalah</a:t>
            </a:r>
            <a:r>
              <a:rPr lang="en-US" dirty="0" smtClean="0">
                <a:latin typeface="Arial" pitchFamily="34" charset="0"/>
                <a:cs typeface="Arial" pitchFamily="34" charset="0"/>
              </a:rPr>
              <a:t>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yang </a:t>
            </a:r>
            <a:r>
              <a:rPr lang="en-US" dirty="0" err="1" smtClean="0">
                <a:latin typeface="Arial" pitchFamily="34" charset="0"/>
                <a:cs typeface="Arial" pitchFamily="34" charset="0"/>
              </a:rPr>
              <a:t>jumlah</a:t>
            </a:r>
            <a:r>
              <a:rPr lang="en-US" dirty="0" smtClean="0">
                <a:latin typeface="Arial" pitchFamily="34" charset="0"/>
                <a:cs typeface="Arial" pitchFamily="34" charset="0"/>
              </a:rPr>
              <a:t> </a:t>
            </a:r>
            <a:r>
              <a:rPr lang="en-US" dirty="0" err="1" smtClean="0">
                <a:latin typeface="Arial" pitchFamily="34" charset="0"/>
                <a:cs typeface="Arial" pitchFamily="34" charset="0"/>
              </a:rPr>
              <a:t>nilai</a:t>
            </a:r>
            <a:r>
              <a:rPr lang="en-US" dirty="0" smtClean="0">
                <a:latin typeface="Arial" pitchFamily="34" charset="0"/>
                <a:cs typeface="Arial" pitchFamily="34" charset="0"/>
              </a:rPr>
              <a:t> </a:t>
            </a:r>
            <a:r>
              <a:rPr lang="en-US" dirty="0" err="1" smtClean="0">
                <a:latin typeface="Arial" pitchFamily="34" charset="0"/>
                <a:cs typeface="Arial" pitchFamily="34" charset="0"/>
              </a:rPr>
              <a:t>uang</a:t>
            </a:r>
            <a:r>
              <a:rPr lang="en-US" dirty="0" smtClean="0">
                <a:latin typeface="Arial" pitchFamily="34" charset="0"/>
                <a:cs typeface="Arial" pitchFamily="34" charset="0"/>
              </a:rPr>
              <a:t> per </a:t>
            </a:r>
            <a:r>
              <a:rPr lang="en-US" dirty="0" err="1" smtClean="0">
                <a:latin typeface="Arial" pitchFamily="34" charset="0"/>
                <a:cs typeface="Arial" pitchFamily="34" charset="0"/>
              </a:rPr>
              <a:t>tahunnya</a:t>
            </a:r>
            <a:r>
              <a:rPr lang="en-US" dirty="0" smtClean="0">
                <a:latin typeface="Arial" pitchFamily="34" charset="0"/>
                <a:cs typeface="Arial" pitchFamily="34" charset="0"/>
              </a:rPr>
              <a:t> </a:t>
            </a:r>
            <a:r>
              <a:rPr lang="en-US" b="1" i="1" dirty="0" err="1" smtClean="0">
                <a:latin typeface="Arial" pitchFamily="34" charset="0"/>
                <a:cs typeface="Arial" pitchFamily="34" charset="0"/>
              </a:rPr>
              <a:t>tinggi</a:t>
            </a:r>
            <a:r>
              <a:rPr lang="en-US" b="1" i="1" dirty="0" smtClean="0">
                <a:latin typeface="Arial" pitchFamily="34" charset="0"/>
                <a:cs typeface="Arial" pitchFamily="34" charset="0"/>
              </a:rPr>
              <a:t>, </a:t>
            </a:r>
            <a:r>
              <a:rPr lang="en-US" dirty="0" err="1" smtClean="0">
                <a:latin typeface="Arial" pitchFamily="34" charset="0"/>
                <a:cs typeface="Arial" pitchFamily="34" charset="0"/>
              </a:rPr>
              <a:t>tetapi</a:t>
            </a:r>
            <a:r>
              <a:rPr lang="en-US" dirty="0" smtClean="0">
                <a:latin typeface="Arial" pitchFamily="34" charset="0"/>
                <a:cs typeface="Arial" pitchFamily="34" charset="0"/>
              </a:rPr>
              <a:t> </a:t>
            </a:r>
            <a:r>
              <a:rPr lang="en-US" dirty="0" err="1" smtClean="0">
                <a:latin typeface="Arial" pitchFamily="34" charset="0"/>
                <a:cs typeface="Arial" pitchFamily="34" charset="0"/>
              </a:rPr>
              <a:t>biasanya</a:t>
            </a:r>
            <a:r>
              <a:rPr lang="en-US" dirty="0" smtClean="0">
                <a:latin typeface="Arial" pitchFamily="34" charset="0"/>
                <a:cs typeface="Arial" pitchFamily="34" charset="0"/>
              </a:rPr>
              <a:t> </a:t>
            </a:r>
            <a:r>
              <a:rPr lang="en-US" dirty="0" err="1" smtClean="0">
                <a:latin typeface="Arial" pitchFamily="34" charset="0"/>
                <a:cs typeface="Arial" pitchFamily="34" charset="0"/>
              </a:rPr>
              <a:t>volumenya</a:t>
            </a:r>
            <a:r>
              <a:rPr lang="en-US" dirty="0" smtClean="0">
                <a:latin typeface="Arial" pitchFamily="34" charset="0"/>
                <a:cs typeface="Arial" pitchFamily="34" charset="0"/>
              </a:rPr>
              <a:t> </a:t>
            </a:r>
            <a:r>
              <a:rPr lang="en-US" dirty="0" err="1" smtClean="0">
                <a:latin typeface="Arial" pitchFamily="34" charset="0"/>
                <a:cs typeface="Arial" pitchFamily="34" charset="0"/>
              </a:rPr>
              <a:t>kecil</a:t>
            </a:r>
            <a:r>
              <a:rPr lang="en-US"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n-US" dirty="0" smtClean="0">
                <a:latin typeface="Arial" pitchFamily="34" charset="0"/>
                <a:cs typeface="Arial" pitchFamily="34" charset="0"/>
              </a:rPr>
              <a:t>b.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a:t>
            </a:r>
            <a:r>
              <a:rPr lang="en-US" dirty="0" err="1" smtClean="0">
                <a:latin typeface="Arial" pitchFamily="34" charset="0"/>
                <a:cs typeface="Arial" pitchFamily="34" charset="0"/>
              </a:rPr>
              <a:t>kelompok</a:t>
            </a:r>
            <a:r>
              <a:rPr lang="en-US" dirty="0" smtClean="0">
                <a:latin typeface="Arial" pitchFamily="34" charset="0"/>
                <a:cs typeface="Arial" pitchFamily="34" charset="0"/>
              </a:rPr>
              <a:t> B </a:t>
            </a:r>
            <a:r>
              <a:rPr lang="en-US" dirty="0" err="1" smtClean="0">
                <a:latin typeface="Arial" pitchFamily="34" charset="0"/>
                <a:cs typeface="Arial" pitchFamily="34" charset="0"/>
              </a:rPr>
              <a:t>adalah</a:t>
            </a:r>
            <a:r>
              <a:rPr lang="en-US" dirty="0" smtClean="0">
                <a:latin typeface="Arial" pitchFamily="34" charset="0"/>
                <a:cs typeface="Arial" pitchFamily="34" charset="0"/>
              </a:rPr>
              <a:t>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yang </a:t>
            </a:r>
            <a:r>
              <a:rPr lang="en-US" dirty="0" err="1" smtClean="0">
                <a:latin typeface="Arial" pitchFamily="34" charset="0"/>
                <a:cs typeface="Arial" pitchFamily="34" charset="0"/>
              </a:rPr>
              <a:t>jumlah</a:t>
            </a:r>
            <a:r>
              <a:rPr lang="en-US" dirty="0" smtClean="0">
                <a:latin typeface="Arial" pitchFamily="34" charset="0"/>
                <a:cs typeface="Arial" pitchFamily="34" charset="0"/>
              </a:rPr>
              <a:t> </a:t>
            </a:r>
            <a:r>
              <a:rPr lang="en-US" dirty="0" err="1" smtClean="0">
                <a:latin typeface="Arial" pitchFamily="34" charset="0"/>
                <a:cs typeface="Arial" pitchFamily="34" charset="0"/>
              </a:rPr>
              <a:t>nilai</a:t>
            </a:r>
            <a:r>
              <a:rPr lang="en-US" dirty="0" smtClean="0">
                <a:latin typeface="Arial" pitchFamily="34" charset="0"/>
                <a:cs typeface="Arial" pitchFamily="34" charset="0"/>
              </a:rPr>
              <a:t> </a:t>
            </a:r>
            <a:r>
              <a:rPr lang="en-US" dirty="0" err="1" smtClean="0">
                <a:latin typeface="Arial" pitchFamily="34" charset="0"/>
                <a:cs typeface="Arial" pitchFamily="34" charset="0"/>
              </a:rPr>
              <a:t>uang</a:t>
            </a:r>
            <a:r>
              <a:rPr lang="en-US" dirty="0" smtClean="0">
                <a:latin typeface="Arial" pitchFamily="34" charset="0"/>
                <a:cs typeface="Arial" pitchFamily="34" charset="0"/>
              </a:rPr>
              <a:t> per </a:t>
            </a:r>
            <a:r>
              <a:rPr lang="en-US" dirty="0" err="1" smtClean="0">
                <a:latin typeface="Arial" pitchFamily="34" charset="0"/>
                <a:cs typeface="Arial" pitchFamily="34" charset="0"/>
              </a:rPr>
              <a:t>tahunnya</a:t>
            </a:r>
            <a:r>
              <a:rPr lang="en-US" dirty="0" smtClean="0">
                <a:latin typeface="Arial" pitchFamily="34" charset="0"/>
                <a:cs typeface="Arial" pitchFamily="34" charset="0"/>
              </a:rPr>
              <a:t> </a:t>
            </a:r>
            <a:r>
              <a:rPr lang="en-US" b="1" i="1" dirty="0" err="1" smtClean="0">
                <a:latin typeface="Arial" pitchFamily="34" charset="0"/>
                <a:cs typeface="Arial" pitchFamily="34" charset="0"/>
              </a:rPr>
              <a:t>sedang</a:t>
            </a:r>
            <a:r>
              <a:rPr lang="en-US" dirty="0" smtClean="0">
                <a:latin typeface="Arial" pitchFamily="34" charset="0"/>
                <a:cs typeface="Arial" pitchFamily="34" charset="0"/>
              </a:rPr>
              <a:t>, </a:t>
            </a:r>
            <a:r>
              <a:rPr lang="en-US" dirty="0" err="1" smtClean="0">
                <a:latin typeface="Arial" pitchFamily="34" charset="0"/>
                <a:cs typeface="Arial" pitchFamily="34" charset="0"/>
              </a:rPr>
              <a:t>tetapi</a:t>
            </a:r>
            <a:r>
              <a:rPr lang="en-US" dirty="0" smtClean="0">
                <a:latin typeface="Arial" pitchFamily="34" charset="0"/>
                <a:cs typeface="Arial" pitchFamily="34" charset="0"/>
              </a:rPr>
              <a:t> </a:t>
            </a:r>
            <a:r>
              <a:rPr lang="en-US" dirty="0" err="1" smtClean="0">
                <a:latin typeface="Arial" pitchFamily="34" charset="0"/>
                <a:cs typeface="Arial" pitchFamily="34" charset="0"/>
              </a:rPr>
              <a:t>biasanya</a:t>
            </a:r>
            <a:r>
              <a:rPr lang="en-US" dirty="0" smtClean="0">
                <a:latin typeface="Arial" pitchFamily="34" charset="0"/>
                <a:cs typeface="Arial" pitchFamily="34" charset="0"/>
              </a:rPr>
              <a:t> </a:t>
            </a:r>
            <a:r>
              <a:rPr lang="en-US" dirty="0" err="1" smtClean="0">
                <a:latin typeface="Arial" pitchFamily="34" charset="0"/>
                <a:cs typeface="Arial" pitchFamily="34" charset="0"/>
              </a:rPr>
              <a:t>volumenya</a:t>
            </a:r>
            <a:r>
              <a:rPr lang="en-US" dirty="0" smtClean="0">
                <a:latin typeface="Arial" pitchFamily="34" charset="0"/>
                <a:cs typeface="Arial" pitchFamily="34" charset="0"/>
              </a:rPr>
              <a:t> </a:t>
            </a:r>
            <a:r>
              <a:rPr lang="en-US" dirty="0" err="1" smtClean="0">
                <a:latin typeface="Arial" pitchFamily="34" charset="0"/>
                <a:cs typeface="Arial" pitchFamily="34" charset="0"/>
              </a:rPr>
              <a:t>sedang</a:t>
            </a:r>
            <a:r>
              <a:rPr lang="en-US"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n-US" dirty="0" smtClean="0">
                <a:latin typeface="Arial" pitchFamily="34" charset="0"/>
                <a:cs typeface="Arial" pitchFamily="34" charset="0"/>
              </a:rPr>
              <a:t>c.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a:t>
            </a:r>
            <a:r>
              <a:rPr lang="en-US" dirty="0" err="1" smtClean="0">
                <a:latin typeface="Arial" pitchFamily="34" charset="0"/>
                <a:cs typeface="Arial" pitchFamily="34" charset="0"/>
              </a:rPr>
              <a:t>kelompok</a:t>
            </a:r>
            <a:r>
              <a:rPr lang="en-US" dirty="0" smtClean="0">
                <a:latin typeface="Arial" pitchFamily="34" charset="0"/>
                <a:cs typeface="Arial" pitchFamily="34" charset="0"/>
              </a:rPr>
              <a:t> C </a:t>
            </a:r>
            <a:r>
              <a:rPr lang="en-US" dirty="0" err="1" smtClean="0">
                <a:latin typeface="Arial" pitchFamily="34" charset="0"/>
                <a:cs typeface="Arial" pitchFamily="34" charset="0"/>
              </a:rPr>
              <a:t>adalah</a:t>
            </a:r>
            <a:r>
              <a:rPr lang="en-US" dirty="0" smtClean="0">
                <a:latin typeface="Arial" pitchFamily="34" charset="0"/>
                <a:cs typeface="Arial" pitchFamily="34" charset="0"/>
              </a:rPr>
              <a:t>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yang </a:t>
            </a:r>
            <a:r>
              <a:rPr lang="en-US" dirty="0" err="1" smtClean="0">
                <a:latin typeface="Arial" pitchFamily="34" charset="0"/>
                <a:cs typeface="Arial" pitchFamily="34" charset="0"/>
              </a:rPr>
              <a:t>jumlah</a:t>
            </a:r>
            <a:r>
              <a:rPr lang="en-US" dirty="0" smtClean="0">
                <a:latin typeface="Arial" pitchFamily="34" charset="0"/>
                <a:cs typeface="Arial" pitchFamily="34" charset="0"/>
              </a:rPr>
              <a:t> </a:t>
            </a:r>
            <a:r>
              <a:rPr lang="en-US" dirty="0" err="1" smtClean="0">
                <a:latin typeface="Arial" pitchFamily="34" charset="0"/>
                <a:cs typeface="Arial" pitchFamily="34" charset="0"/>
              </a:rPr>
              <a:t>nilai</a:t>
            </a:r>
            <a:r>
              <a:rPr lang="en-US" dirty="0" smtClean="0">
                <a:latin typeface="Arial" pitchFamily="34" charset="0"/>
                <a:cs typeface="Arial" pitchFamily="34" charset="0"/>
              </a:rPr>
              <a:t> </a:t>
            </a:r>
            <a:r>
              <a:rPr lang="en-US" dirty="0" err="1" smtClean="0">
                <a:latin typeface="Arial" pitchFamily="34" charset="0"/>
                <a:cs typeface="Arial" pitchFamily="34" charset="0"/>
              </a:rPr>
              <a:t>uang</a:t>
            </a:r>
            <a:r>
              <a:rPr lang="en-US" dirty="0" smtClean="0">
                <a:latin typeface="Arial" pitchFamily="34" charset="0"/>
                <a:cs typeface="Arial" pitchFamily="34" charset="0"/>
              </a:rPr>
              <a:t> per </a:t>
            </a:r>
            <a:r>
              <a:rPr lang="en-US" dirty="0" err="1" smtClean="0">
                <a:latin typeface="Arial" pitchFamily="34" charset="0"/>
                <a:cs typeface="Arial" pitchFamily="34" charset="0"/>
              </a:rPr>
              <a:t>tahunnya</a:t>
            </a:r>
            <a:r>
              <a:rPr lang="en-US" dirty="0" smtClean="0">
                <a:latin typeface="Arial" pitchFamily="34" charset="0"/>
                <a:cs typeface="Arial" pitchFamily="34" charset="0"/>
              </a:rPr>
              <a:t> </a:t>
            </a:r>
            <a:r>
              <a:rPr lang="en-US" b="1" i="1" dirty="0" err="1" smtClean="0">
                <a:latin typeface="Arial" pitchFamily="34" charset="0"/>
                <a:cs typeface="Arial" pitchFamily="34" charset="0"/>
              </a:rPr>
              <a:t>rendah</a:t>
            </a:r>
            <a:r>
              <a:rPr lang="en-US" b="1" i="1" dirty="0" smtClean="0">
                <a:latin typeface="Arial" pitchFamily="34" charset="0"/>
                <a:cs typeface="Arial" pitchFamily="34" charset="0"/>
              </a:rPr>
              <a:t>,</a:t>
            </a:r>
            <a:r>
              <a:rPr lang="en-US" dirty="0" smtClean="0">
                <a:latin typeface="Arial" pitchFamily="34" charset="0"/>
                <a:cs typeface="Arial" pitchFamily="34" charset="0"/>
              </a:rPr>
              <a:t> </a:t>
            </a:r>
            <a:r>
              <a:rPr lang="en-US" dirty="0" err="1" smtClean="0">
                <a:latin typeface="Arial" pitchFamily="34" charset="0"/>
                <a:cs typeface="Arial" pitchFamily="34" charset="0"/>
              </a:rPr>
              <a:t>tetapi</a:t>
            </a:r>
            <a:r>
              <a:rPr lang="en-US" dirty="0" smtClean="0">
                <a:latin typeface="Arial" pitchFamily="34" charset="0"/>
                <a:cs typeface="Arial" pitchFamily="34" charset="0"/>
              </a:rPr>
              <a:t> </a:t>
            </a:r>
            <a:r>
              <a:rPr lang="en-US" dirty="0" err="1" smtClean="0">
                <a:latin typeface="Arial" pitchFamily="34" charset="0"/>
                <a:cs typeface="Arial" pitchFamily="34" charset="0"/>
              </a:rPr>
              <a:t>biasanya</a:t>
            </a:r>
            <a:r>
              <a:rPr lang="en-US" dirty="0" smtClean="0">
                <a:latin typeface="Arial" pitchFamily="34" charset="0"/>
                <a:cs typeface="Arial" pitchFamily="34" charset="0"/>
              </a:rPr>
              <a:t> </a:t>
            </a:r>
            <a:r>
              <a:rPr lang="en-US" dirty="0" err="1" smtClean="0">
                <a:latin typeface="Arial" pitchFamily="34" charset="0"/>
                <a:cs typeface="Arial" pitchFamily="34" charset="0"/>
              </a:rPr>
              <a:t>volumenya</a:t>
            </a:r>
            <a:r>
              <a:rPr lang="en-US" dirty="0" smtClean="0">
                <a:latin typeface="Arial" pitchFamily="34" charset="0"/>
                <a:cs typeface="Arial" pitchFamily="34" charset="0"/>
              </a:rPr>
              <a:t> </a:t>
            </a:r>
            <a:r>
              <a:rPr lang="en-US" dirty="0" err="1" smtClean="0">
                <a:latin typeface="Arial" pitchFamily="34" charset="0"/>
                <a:cs typeface="Arial" pitchFamily="34" charset="0"/>
              </a:rPr>
              <a:t>besar</a:t>
            </a:r>
            <a:r>
              <a:rPr lang="en-US" dirty="0" smtClean="0">
                <a:latin typeface="Arial" pitchFamily="34" charset="0"/>
                <a:cs typeface="Arial" pitchFamily="34" charset="0"/>
              </a:rPr>
              <a:t>. </a:t>
            </a:r>
          </a:p>
          <a:p>
            <a:pPr algn="just" eaLnBrk="1" fontAlgn="auto" hangingPunct="1">
              <a:spcAft>
                <a:spcPts val="0"/>
              </a:spcAft>
              <a:buFont typeface="Arial" pitchFamily="34" charset="0"/>
              <a:buChar char="•"/>
              <a:defRPr/>
            </a:pPr>
            <a:r>
              <a:rPr lang="en-US" dirty="0" err="1" smtClean="0">
                <a:latin typeface="Arial" pitchFamily="34" charset="0"/>
                <a:cs typeface="Arial" pitchFamily="34" charset="0"/>
              </a:rPr>
              <a:t>Dengan</a:t>
            </a:r>
            <a:r>
              <a:rPr lang="en-US" dirty="0" smtClean="0">
                <a:latin typeface="Arial" pitchFamily="34" charset="0"/>
                <a:cs typeface="Arial" pitchFamily="34" charset="0"/>
              </a:rPr>
              <a:t> </a:t>
            </a:r>
            <a:r>
              <a:rPr lang="en-US" dirty="0" err="1" smtClean="0">
                <a:latin typeface="Arial" pitchFamily="34" charset="0"/>
                <a:cs typeface="Arial" pitchFamily="34" charset="0"/>
              </a:rPr>
              <a:t>pengelompokan</a:t>
            </a:r>
            <a:r>
              <a:rPr lang="en-US" dirty="0" smtClean="0">
                <a:latin typeface="Arial" pitchFamily="34" charset="0"/>
                <a:cs typeface="Arial" pitchFamily="34" charset="0"/>
              </a:rPr>
              <a:t> </a:t>
            </a:r>
            <a:r>
              <a:rPr lang="en-US" dirty="0" err="1" smtClean="0">
                <a:latin typeface="Arial" pitchFamily="34" charset="0"/>
                <a:cs typeface="Arial" pitchFamily="34" charset="0"/>
              </a:rPr>
              <a:t>tersebut</a:t>
            </a:r>
            <a:r>
              <a:rPr lang="en-US" dirty="0" smtClean="0">
                <a:latin typeface="Arial" pitchFamily="34" charset="0"/>
                <a:cs typeface="Arial" pitchFamily="34" charset="0"/>
              </a:rPr>
              <a:t> </a:t>
            </a:r>
            <a:r>
              <a:rPr lang="en-US" dirty="0" err="1" smtClean="0">
                <a:latin typeface="Arial" pitchFamily="34" charset="0"/>
                <a:cs typeface="Arial" pitchFamily="34" charset="0"/>
              </a:rPr>
              <a:t>maka</a:t>
            </a:r>
            <a:r>
              <a:rPr lang="en-US" dirty="0" smtClean="0">
                <a:latin typeface="Arial" pitchFamily="34" charset="0"/>
                <a:cs typeface="Arial" pitchFamily="34" charset="0"/>
              </a:rPr>
              <a:t> </a:t>
            </a:r>
            <a:r>
              <a:rPr lang="en-US" dirty="0" err="1" smtClean="0">
                <a:latin typeface="Arial" pitchFamily="34" charset="0"/>
                <a:cs typeface="Arial" pitchFamily="34" charset="0"/>
              </a:rPr>
              <a:t>cara</a:t>
            </a:r>
            <a:r>
              <a:rPr lang="en-US" dirty="0" smtClean="0">
                <a:latin typeface="Arial" pitchFamily="34" charset="0"/>
                <a:cs typeface="Arial" pitchFamily="34" charset="0"/>
              </a:rPr>
              <a:t> </a:t>
            </a:r>
            <a:r>
              <a:rPr lang="en-US" dirty="0" err="1" smtClean="0">
                <a:latin typeface="Arial" pitchFamily="34" charset="0"/>
                <a:cs typeface="Arial" pitchFamily="34" charset="0"/>
              </a:rPr>
              <a:t>pengelolaan</a:t>
            </a:r>
            <a:r>
              <a:rPr lang="en-US" dirty="0" smtClean="0">
                <a:latin typeface="Arial" pitchFamily="34" charset="0"/>
                <a:cs typeface="Arial" pitchFamily="34" charset="0"/>
              </a:rPr>
              <a:t> </a:t>
            </a:r>
            <a:r>
              <a:rPr lang="en-US" dirty="0" err="1" smtClean="0">
                <a:latin typeface="Arial" pitchFamily="34" charset="0"/>
                <a:cs typeface="Arial" pitchFamily="34" charset="0"/>
              </a:rPr>
              <a:t>masing-masing</a:t>
            </a:r>
            <a:r>
              <a:rPr lang="en-US" dirty="0" smtClean="0">
                <a:latin typeface="Arial" pitchFamily="34" charset="0"/>
                <a:cs typeface="Arial" pitchFamily="34" charset="0"/>
              </a:rPr>
              <a:t> </a:t>
            </a:r>
            <a:r>
              <a:rPr lang="en-US" dirty="0" err="1" smtClean="0">
                <a:latin typeface="Arial" pitchFamily="34" charset="0"/>
                <a:cs typeface="Arial" pitchFamily="34" charset="0"/>
              </a:rPr>
              <a:t>akan</a:t>
            </a:r>
            <a:r>
              <a:rPr lang="en-US" dirty="0" smtClean="0">
                <a:latin typeface="Arial" pitchFamily="34" charset="0"/>
                <a:cs typeface="Arial" pitchFamily="34" charset="0"/>
              </a:rPr>
              <a:t> </a:t>
            </a:r>
            <a:r>
              <a:rPr lang="en-US" dirty="0" err="1" smtClean="0">
                <a:latin typeface="Arial" pitchFamily="34" charset="0"/>
                <a:cs typeface="Arial" pitchFamily="34" charset="0"/>
              </a:rPr>
              <a:t>lebih</a:t>
            </a:r>
            <a:r>
              <a:rPr lang="en-US" dirty="0" smtClean="0">
                <a:latin typeface="Arial" pitchFamily="34" charset="0"/>
                <a:cs typeface="Arial" pitchFamily="34" charset="0"/>
              </a:rPr>
              <a:t> </a:t>
            </a:r>
            <a:r>
              <a:rPr lang="en-US" dirty="0" err="1" smtClean="0">
                <a:latin typeface="Arial" pitchFamily="34" charset="0"/>
                <a:cs typeface="Arial" pitchFamily="34" charset="0"/>
              </a:rPr>
              <a:t>mudah</a:t>
            </a:r>
            <a:r>
              <a:rPr lang="en-US" dirty="0" smtClean="0">
                <a:latin typeface="Arial" pitchFamily="34" charset="0"/>
                <a:cs typeface="Arial" pitchFamily="34" charset="0"/>
              </a:rPr>
              <a:t> </a:t>
            </a:r>
            <a:r>
              <a:rPr lang="en-US" dirty="0" err="1" smtClean="0">
                <a:latin typeface="Arial" pitchFamily="34" charset="0"/>
                <a:cs typeface="Arial" pitchFamily="34" charset="0"/>
              </a:rPr>
              <a:t>sehingga</a:t>
            </a:r>
            <a:r>
              <a:rPr lang="en-US" dirty="0" smtClean="0">
                <a:latin typeface="Arial" pitchFamily="34" charset="0"/>
                <a:cs typeface="Arial" pitchFamily="34" charset="0"/>
              </a:rPr>
              <a:t> </a:t>
            </a:r>
            <a:r>
              <a:rPr lang="en-US" dirty="0" err="1" smtClean="0">
                <a:latin typeface="Arial" pitchFamily="34" charset="0"/>
                <a:cs typeface="Arial" pitchFamily="34" charset="0"/>
              </a:rPr>
              <a:t>peramalan</a:t>
            </a:r>
            <a:r>
              <a:rPr lang="en-US" dirty="0" smtClean="0">
                <a:latin typeface="Arial" pitchFamily="34" charset="0"/>
                <a:cs typeface="Arial" pitchFamily="34" charset="0"/>
              </a:rPr>
              <a:t>, </a:t>
            </a:r>
            <a:r>
              <a:rPr lang="en-US" dirty="0" err="1" smtClean="0">
                <a:latin typeface="Arial" pitchFamily="34" charset="0"/>
                <a:cs typeface="Arial" pitchFamily="34" charset="0"/>
              </a:rPr>
              <a:t>pengendalian</a:t>
            </a:r>
            <a:r>
              <a:rPr lang="en-US" dirty="0" smtClean="0">
                <a:latin typeface="Arial" pitchFamily="34" charset="0"/>
                <a:cs typeface="Arial" pitchFamily="34" charset="0"/>
              </a:rPr>
              <a:t> </a:t>
            </a:r>
            <a:r>
              <a:rPr lang="en-US" dirty="0" err="1" smtClean="0">
                <a:latin typeface="Arial" pitchFamily="34" charset="0"/>
                <a:cs typeface="Arial" pitchFamily="34" charset="0"/>
              </a:rPr>
              <a:t>fisik</a:t>
            </a:r>
            <a:r>
              <a:rPr lang="en-US" dirty="0" smtClean="0">
                <a:latin typeface="Arial" pitchFamily="34" charset="0"/>
                <a:cs typeface="Arial" pitchFamily="34" charset="0"/>
              </a:rPr>
              <a:t>, </a:t>
            </a:r>
            <a:r>
              <a:rPr lang="en-US" dirty="0" err="1" smtClean="0">
                <a:latin typeface="Arial" pitchFamily="34" charset="0"/>
                <a:cs typeface="Arial" pitchFamily="34" charset="0"/>
              </a:rPr>
              <a:t>keandalan</a:t>
            </a:r>
            <a:r>
              <a:rPr lang="en-US" dirty="0" smtClean="0">
                <a:latin typeface="Arial" pitchFamily="34" charset="0"/>
                <a:cs typeface="Arial" pitchFamily="34" charset="0"/>
              </a:rPr>
              <a:t> </a:t>
            </a:r>
            <a:r>
              <a:rPr lang="en-US" dirty="0" err="1" smtClean="0">
                <a:latin typeface="Arial" pitchFamily="34" charset="0"/>
                <a:cs typeface="Arial" pitchFamily="34" charset="0"/>
              </a:rPr>
              <a:t>pemasok</a:t>
            </a:r>
            <a:r>
              <a:rPr lang="en-US" dirty="0" smtClean="0">
                <a:latin typeface="Arial" pitchFamily="34" charset="0"/>
                <a:cs typeface="Arial" pitchFamily="34" charset="0"/>
              </a:rPr>
              <a:t> </a:t>
            </a:r>
            <a:r>
              <a:rPr lang="en-US" dirty="0" err="1" smtClean="0">
                <a:latin typeface="Arial" pitchFamily="34" charset="0"/>
                <a:cs typeface="Arial" pitchFamily="34" charset="0"/>
              </a:rPr>
              <a:t>dan</a:t>
            </a:r>
            <a:r>
              <a:rPr lang="en-US" dirty="0" smtClean="0">
                <a:latin typeface="Arial" pitchFamily="34" charset="0"/>
                <a:cs typeface="Arial" pitchFamily="34" charset="0"/>
              </a:rPr>
              <a:t> </a:t>
            </a:r>
            <a:r>
              <a:rPr lang="en-US" dirty="0" err="1" smtClean="0">
                <a:latin typeface="Arial" pitchFamily="34" charset="0"/>
                <a:cs typeface="Arial" pitchFamily="34" charset="0"/>
              </a:rPr>
              <a:t>pengurangan</a:t>
            </a:r>
            <a:r>
              <a:rPr lang="en-US" dirty="0" smtClean="0">
                <a:latin typeface="Arial" pitchFamily="34" charset="0"/>
                <a:cs typeface="Arial" pitchFamily="34" charset="0"/>
              </a:rPr>
              <a:t> </a:t>
            </a:r>
            <a:r>
              <a:rPr lang="en-US" dirty="0" err="1" smtClean="0">
                <a:latin typeface="Arial" pitchFamily="34" charset="0"/>
                <a:cs typeface="Arial" pitchFamily="34" charset="0"/>
              </a:rPr>
              <a:t>besar</a:t>
            </a:r>
            <a:r>
              <a:rPr lang="en-US" dirty="0" smtClean="0">
                <a:latin typeface="Arial" pitchFamily="34" charset="0"/>
                <a:cs typeface="Arial" pitchFamily="34" charset="0"/>
              </a:rPr>
              <a:t> stock </a:t>
            </a:r>
            <a:r>
              <a:rPr lang="en-US" dirty="0" err="1" smtClean="0">
                <a:latin typeface="Arial" pitchFamily="34" charset="0"/>
                <a:cs typeface="Arial" pitchFamily="34" charset="0"/>
              </a:rPr>
              <a:t>pengaman</a:t>
            </a:r>
            <a:r>
              <a:rPr lang="en-US" dirty="0" smtClean="0">
                <a:latin typeface="Arial" pitchFamily="34" charset="0"/>
                <a:cs typeface="Arial" pitchFamily="34" charset="0"/>
              </a:rPr>
              <a:t> </a:t>
            </a:r>
            <a:r>
              <a:rPr lang="en-US" dirty="0" err="1" smtClean="0">
                <a:latin typeface="Arial" pitchFamily="34" charset="0"/>
                <a:cs typeface="Arial" pitchFamily="34" charset="0"/>
              </a:rPr>
              <a:t>dapat</a:t>
            </a:r>
            <a:r>
              <a:rPr lang="en-US" dirty="0" smtClean="0">
                <a:latin typeface="Arial" pitchFamily="34" charset="0"/>
                <a:cs typeface="Arial" pitchFamily="34" charset="0"/>
              </a:rPr>
              <a:t> </a:t>
            </a:r>
            <a:r>
              <a:rPr lang="en-US" dirty="0" err="1" smtClean="0">
                <a:latin typeface="Arial" pitchFamily="34" charset="0"/>
                <a:cs typeface="Arial" pitchFamily="34" charset="0"/>
              </a:rPr>
              <a:t>menjadi</a:t>
            </a:r>
            <a:r>
              <a:rPr lang="en-US" dirty="0" smtClean="0">
                <a:latin typeface="Arial" pitchFamily="34" charset="0"/>
                <a:cs typeface="Arial" pitchFamily="34" charset="0"/>
              </a:rPr>
              <a:t> </a:t>
            </a:r>
            <a:r>
              <a:rPr lang="en-US" dirty="0" err="1" smtClean="0">
                <a:latin typeface="Arial" pitchFamily="34" charset="0"/>
                <a:cs typeface="Arial" pitchFamily="34" charset="0"/>
              </a:rPr>
              <a:t>lebih</a:t>
            </a:r>
            <a:r>
              <a:rPr lang="en-US" dirty="0" smtClean="0">
                <a:latin typeface="Arial" pitchFamily="34" charset="0"/>
                <a:cs typeface="Arial" pitchFamily="34" charset="0"/>
              </a:rPr>
              <a:t> </a:t>
            </a:r>
            <a:r>
              <a:rPr lang="en-US" dirty="0" err="1" smtClean="0">
                <a:latin typeface="Arial" pitchFamily="34" charset="0"/>
                <a:cs typeface="Arial" pitchFamily="34" charset="0"/>
              </a:rPr>
              <a:t>baik</a:t>
            </a:r>
            <a:r>
              <a:rPr lang="en-US" dirty="0" smtClean="0">
                <a:latin typeface="Arial" pitchFamily="34" charset="0"/>
                <a:cs typeface="Arial" pitchFamily="34" charset="0"/>
              </a:rPr>
              <a:t>. </a:t>
            </a:r>
          </a:p>
          <a:p>
            <a:pPr eaLnBrk="1" fontAlgn="auto" hangingPunct="1">
              <a:spcAft>
                <a:spcPts val="0"/>
              </a:spcAft>
              <a:buFont typeface="Arial" pitchFamily="34" charset="0"/>
              <a:buChar char="•"/>
              <a:defRPr/>
            </a:pPr>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pPr>
              <a:defRPr/>
            </a:pPr>
            <a:fld id="{F7D8AF8A-8418-45EE-B121-24331C64EAF7}" type="slidenum">
              <a:rPr lang="en-US"/>
              <a:pPr>
                <a:defRPr/>
              </a:pPr>
              <a:t>253</a:t>
            </a:fld>
            <a:endParaRPr lang="en-US"/>
          </a:p>
        </p:txBody>
      </p:sp>
      <p:sp>
        <p:nvSpPr>
          <p:cNvPr id="302083" name="Title 1"/>
          <p:cNvSpPr>
            <a:spLocks noGrp="1"/>
          </p:cNvSpPr>
          <p:nvPr>
            <p:ph type="title"/>
          </p:nvPr>
        </p:nvSpPr>
        <p:spPr>
          <a:xfrm>
            <a:off x="457200" y="274638"/>
            <a:ext cx="8229600" cy="715962"/>
          </a:xfrm>
        </p:spPr>
        <p:txBody>
          <a:bodyPr/>
          <a:lstStyle/>
          <a:p>
            <a:pPr eaLnBrk="1" hangingPunct="1"/>
            <a:r>
              <a:rPr lang="en-US" sz="2000" b="1" smtClean="0"/>
              <a:t>Gambar : Grafik dari analisis ABC</a:t>
            </a:r>
          </a:p>
        </p:txBody>
      </p:sp>
      <p:sp>
        <p:nvSpPr>
          <p:cNvPr id="3" name="Content Placeholder 2"/>
          <p:cNvSpPr>
            <a:spLocks noGrp="1"/>
          </p:cNvSpPr>
          <p:nvPr>
            <p:ph idx="1"/>
          </p:nvPr>
        </p:nvSpPr>
        <p:spPr>
          <a:xfrm>
            <a:off x="457200" y="1066800"/>
            <a:ext cx="8229600" cy="5059363"/>
          </a:xfrm>
        </p:spPr>
        <p:txBody>
          <a:bodyPr rtlCol="0">
            <a:normAutofit fontScale="62500" lnSpcReduction="20000"/>
          </a:bodyPr>
          <a:lstStyle/>
          <a:p>
            <a:pPr eaLnBrk="1" fontAlgn="auto" hangingPunct="1">
              <a:spcAft>
                <a:spcPts val="0"/>
              </a:spcAft>
              <a:buFont typeface="Arial" pitchFamily="34" charset="0"/>
              <a:buChar char="•"/>
              <a:defRPr/>
            </a:pPr>
            <a:r>
              <a:rPr lang="en-US" dirty="0" smtClean="0"/>
              <a:t> </a:t>
            </a:r>
          </a:p>
          <a:p>
            <a:pPr eaLnBrk="1" fontAlgn="auto" hangingPunct="1">
              <a:spcAft>
                <a:spcPts val="0"/>
              </a:spcAft>
              <a:buFont typeface="Arial" pitchFamily="34" charset="0"/>
              <a:buNone/>
              <a:defRPr/>
            </a:pPr>
            <a:r>
              <a:rPr lang="en-US" dirty="0" smtClean="0"/>
              <a:t>        % </a:t>
            </a:r>
            <a:r>
              <a:rPr lang="en-US" dirty="0" err="1" smtClean="0"/>
              <a:t>Pemakaian</a:t>
            </a:r>
            <a:endParaRPr lang="en-US" dirty="0" smtClean="0"/>
          </a:p>
          <a:p>
            <a:pPr eaLnBrk="1" fontAlgn="auto" hangingPunct="1">
              <a:spcAft>
                <a:spcPts val="0"/>
              </a:spcAft>
              <a:buFont typeface="Arial" pitchFamily="34" charset="0"/>
              <a:buNone/>
              <a:defRPr/>
            </a:pPr>
            <a:r>
              <a:rPr lang="en-US" dirty="0" smtClean="0"/>
              <a:t> </a:t>
            </a:r>
          </a:p>
          <a:p>
            <a:pPr eaLnBrk="1" fontAlgn="auto" hangingPunct="1">
              <a:spcAft>
                <a:spcPts val="0"/>
              </a:spcAft>
              <a:buFont typeface="Arial" pitchFamily="34" charset="0"/>
              <a:buNone/>
              <a:defRPr/>
            </a:pPr>
            <a:r>
              <a:rPr lang="en-US" dirty="0" smtClean="0"/>
              <a:t/>
            </a:r>
            <a:br>
              <a:rPr lang="en-US" dirty="0" smtClean="0"/>
            </a:br>
            <a:r>
              <a:rPr lang="en-US" dirty="0" smtClean="0"/>
              <a:t>    80 -                     A</a:t>
            </a:r>
          </a:p>
          <a:p>
            <a:pPr eaLnBrk="1" fontAlgn="auto" hangingPunct="1">
              <a:spcAft>
                <a:spcPts val="0"/>
              </a:spcAft>
              <a:buFont typeface="Arial" pitchFamily="34" charset="0"/>
              <a:buNone/>
              <a:defRPr/>
            </a:pPr>
            <a:r>
              <a:rPr lang="en-US" dirty="0" smtClean="0"/>
              <a:t>          70 -</a:t>
            </a:r>
          </a:p>
          <a:p>
            <a:pPr eaLnBrk="1" fontAlgn="auto" hangingPunct="1">
              <a:spcAft>
                <a:spcPts val="0"/>
              </a:spcAft>
              <a:buFont typeface="Arial" pitchFamily="34" charset="0"/>
              <a:buNone/>
              <a:defRPr/>
            </a:pPr>
            <a:r>
              <a:rPr lang="en-US" dirty="0" smtClean="0"/>
              <a:t>          60 -</a:t>
            </a:r>
          </a:p>
          <a:p>
            <a:pPr eaLnBrk="1" fontAlgn="auto" hangingPunct="1">
              <a:spcAft>
                <a:spcPts val="0"/>
              </a:spcAft>
              <a:buFont typeface="Arial" pitchFamily="34" charset="0"/>
              <a:buNone/>
              <a:defRPr/>
            </a:pPr>
            <a:r>
              <a:rPr lang="en-US" dirty="0" smtClean="0"/>
              <a:t>          50 -</a:t>
            </a:r>
          </a:p>
          <a:p>
            <a:pPr eaLnBrk="1" fontAlgn="auto" hangingPunct="1">
              <a:spcAft>
                <a:spcPts val="0"/>
              </a:spcAft>
              <a:buFont typeface="Arial" pitchFamily="34" charset="0"/>
              <a:buNone/>
              <a:defRPr/>
            </a:pPr>
            <a:r>
              <a:rPr lang="en-US" dirty="0" smtClean="0"/>
              <a:t>          40 -                                    B</a:t>
            </a:r>
          </a:p>
          <a:p>
            <a:pPr eaLnBrk="1" fontAlgn="auto" hangingPunct="1">
              <a:spcAft>
                <a:spcPts val="0"/>
              </a:spcAft>
              <a:buFont typeface="Arial" pitchFamily="34" charset="0"/>
              <a:buNone/>
              <a:defRPr/>
            </a:pPr>
            <a:r>
              <a:rPr lang="en-US" dirty="0" smtClean="0"/>
              <a:t>          30 -</a:t>
            </a:r>
          </a:p>
          <a:p>
            <a:pPr eaLnBrk="1" fontAlgn="auto" hangingPunct="1">
              <a:spcAft>
                <a:spcPts val="0"/>
              </a:spcAft>
              <a:buFont typeface="Arial" pitchFamily="34" charset="0"/>
              <a:buNone/>
              <a:defRPr/>
            </a:pPr>
            <a:r>
              <a:rPr lang="en-US" dirty="0" smtClean="0"/>
              <a:t>          20 -                                                                   C</a:t>
            </a:r>
          </a:p>
          <a:p>
            <a:pPr eaLnBrk="1" fontAlgn="auto" hangingPunct="1">
              <a:spcAft>
                <a:spcPts val="0"/>
              </a:spcAft>
              <a:buFont typeface="Arial" pitchFamily="34" charset="0"/>
              <a:buNone/>
              <a:defRPr/>
            </a:pPr>
            <a:r>
              <a:rPr lang="en-US" dirty="0" smtClean="0"/>
              <a:t>          10 -</a:t>
            </a:r>
          </a:p>
          <a:p>
            <a:pPr eaLnBrk="1" fontAlgn="auto" hangingPunct="1">
              <a:spcAft>
                <a:spcPts val="0"/>
              </a:spcAft>
              <a:buFont typeface="Arial" pitchFamily="34" charset="0"/>
              <a:buNone/>
              <a:defRPr/>
            </a:pPr>
            <a:r>
              <a:rPr lang="en-US" dirty="0" smtClean="0"/>
              <a:t>           0         |      |      |      |      |      |      |      |      |      </a:t>
            </a:r>
          </a:p>
          <a:p>
            <a:pPr eaLnBrk="1" fontAlgn="auto" hangingPunct="1">
              <a:spcAft>
                <a:spcPts val="0"/>
              </a:spcAft>
              <a:buFont typeface="Arial" pitchFamily="34" charset="0"/>
              <a:buNone/>
              <a:defRPr/>
            </a:pPr>
            <a:r>
              <a:rPr lang="en-US" dirty="0" smtClean="0"/>
              <a:t>                     10   20   30   40     50   60    70   80   90   100     % </a:t>
            </a:r>
            <a:r>
              <a:rPr lang="en-US" dirty="0" err="1" smtClean="0"/>
              <a:t>dari</a:t>
            </a:r>
            <a:r>
              <a:rPr lang="en-US" dirty="0" smtClean="0"/>
              <a:t> </a:t>
            </a:r>
            <a:r>
              <a:rPr lang="en-US" dirty="0" err="1" smtClean="0"/>
              <a:t>keseluruhan</a:t>
            </a:r>
            <a:r>
              <a:rPr lang="en-US" dirty="0" smtClean="0"/>
              <a:t> </a:t>
            </a:r>
          </a:p>
          <a:p>
            <a:pPr eaLnBrk="1" fontAlgn="auto" hangingPunct="1">
              <a:spcAft>
                <a:spcPts val="0"/>
              </a:spcAft>
              <a:buFont typeface="Arial" pitchFamily="34" charset="0"/>
              <a:buNone/>
              <a:defRPr/>
            </a:pPr>
            <a:r>
              <a:rPr lang="en-US" dirty="0" smtClean="0"/>
              <a:t>                                                                                                         </a:t>
            </a:r>
            <a:r>
              <a:rPr lang="en-US" dirty="0" err="1" smtClean="0"/>
              <a:t>persediaan</a:t>
            </a:r>
            <a:endParaRPr lang="en-US" dirty="0" smtClean="0"/>
          </a:p>
          <a:p>
            <a:pPr eaLnBrk="1" fontAlgn="auto" hangingPunct="1">
              <a:spcAft>
                <a:spcPts val="0"/>
              </a:spcAft>
              <a:buFont typeface="Arial" pitchFamily="34" charset="0"/>
              <a:buChar char="•"/>
              <a:defRPr/>
            </a:pPr>
            <a:r>
              <a:rPr lang="en-US" b="1" dirty="0" smtClean="0"/>
              <a:t> </a:t>
            </a:r>
            <a:endParaRPr lang="en-US" dirty="0" smtClean="0"/>
          </a:p>
          <a:p>
            <a:pPr eaLnBrk="1" fontAlgn="auto" hangingPunct="1">
              <a:spcAft>
                <a:spcPts val="0"/>
              </a:spcAft>
              <a:buFont typeface="Arial" pitchFamily="34" charset="0"/>
              <a:buChar char="•"/>
              <a:defRPr/>
            </a:pPr>
            <a:endParaRPr lang="en-US" dirty="0" smtClean="0"/>
          </a:p>
        </p:txBody>
      </p:sp>
      <p:cxnSp>
        <p:nvCxnSpPr>
          <p:cNvPr id="5" name="Straight Connector 4"/>
          <p:cNvCxnSpPr/>
          <p:nvPr/>
        </p:nvCxnSpPr>
        <p:spPr>
          <a:xfrm rot="5400000">
            <a:off x="382588" y="3581400"/>
            <a:ext cx="258921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1676400" y="4800600"/>
            <a:ext cx="4648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53195" y="3352006"/>
            <a:ext cx="3046412"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220787" y="3579813"/>
            <a:ext cx="258921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467895" y="4304506"/>
            <a:ext cx="989012"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5639595" y="4647406"/>
            <a:ext cx="455612"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1676400" y="2362200"/>
            <a:ext cx="914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1676400" y="3810000"/>
            <a:ext cx="2286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a:off x="3962400" y="4419600"/>
            <a:ext cx="1905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E170AE7-435D-4F4F-80BE-36CAE7F4C022}" type="slidenum">
              <a:rPr lang="en-US"/>
              <a:pPr>
                <a:defRPr/>
              </a:pPr>
              <a:t>254</a:t>
            </a:fld>
            <a:endParaRPr lang="en-US"/>
          </a:p>
        </p:txBody>
      </p:sp>
      <p:sp>
        <p:nvSpPr>
          <p:cNvPr id="3" name="Content Placeholder 2"/>
          <p:cNvSpPr>
            <a:spLocks noGrp="1"/>
          </p:cNvSpPr>
          <p:nvPr>
            <p:ph idx="1"/>
          </p:nvPr>
        </p:nvSpPr>
        <p:spPr>
          <a:xfrm>
            <a:off x="457200" y="838200"/>
            <a:ext cx="8229600" cy="5287963"/>
          </a:xfrm>
        </p:spPr>
        <p:txBody>
          <a:bodyPr rtlCol="0">
            <a:normAutofit fontScale="70000" lnSpcReduction="20000"/>
          </a:bodyPr>
          <a:lstStyle/>
          <a:p>
            <a:pPr eaLnBrk="1" fontAlgn="auto" hangingPunct="1">
              <a:spcAft>
                <a:spcPts val="0"/>
              </a:spcAft>
              <a:buFont typeface="Arial" pitchFamily="34" charset="0"/>
              <a:buNone/>
              <a:defRPr/>
            </a:pPr>
            <a:r>
              <a:rPr lang="en-US" b="1" dirty="0" smtClean="0">
                <a:latin typeface="Arial" pitchFamily="34" charset="0"/>
                <a:cs typeface="Arial" pitchFamily="34" charset="0"/>
              </a:rPr>
              <a:t>2. </a:t>
            </a:r>
            <a:r>
              <a:rPr lang="en-US" b="1" dirty="0" err="1" smtClean="0">
                <a:latin typeface="Arial" pitchFamily="34" charset="0"/>
                <a:cs typeface="Arial" pitchFamily="34" charset="0"/>
              </a:rPr>
              <a:t>Pencatatan</a:t>
            </a:r>
            <a:r>
              <a:rPr lang="en-US" b="1" dirty="0" smtClean="0">
                <a:latin typeface="Arial" pitchFamily="34" charset="0"/>
                <a:cs typeface="Arial" pitchFamily="34" charset="0"/>
              </a:rPr>
              <a:t> yang </a:t>
            </a:r>
            <a:r>
              <a:rPr lang="en-US" b="1" dirty="0" err="1" smtClean="0">
                <a:latin typeface="Arial" pitchFamily="34" charset="0"/>
                <a:cs typeface="Arial" pitchFamily="34" charset="0"/>
              </a:rPr>
              <a:t>Akurat</a:t>
            </a:r>
            <a:r>
              <a:rPr lang="en-US" b="1" dirty="0" smtClean="0">
                <a:latin typeface="Arial" pitchFamily="34" charset="0"/>
                <a:cs typeface="Arial" pitchFamily="34" charset="0"/>
              </a:rPr>
              <a:t> </a:t>
            </a:r>
            <a:endParaRPr lang="en-US"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en-US" dirty="0" err="1" smtClean="0">
                <a:latin typeface="Arial" pitchFamily="34" charset="0"/>
                <a:cs typeface="Arial" pitchFamily="34" charset="0"/>
              </a:rPr>
              <a:t>Keakuratan</a:t>
            </a:r>
            <a:r>
              <a:rPr lang="en-US" dirty="0" smtClean="0">
                <a:latin typeface="Arial" pitchFamily="34" charset="0"/>
                <a:cs typeface="Arial" pitchFamily="34" charset="0"/>
              </a:rPr>
              <a:t> </a:t>
            </a:r>
            <a:r>
              <a:rPr lang="en-US" dirty="0" err="1" smtClean="0">
                <a:latin typeface="Arial" pitchFamily="34" charset="0"/>
                <a:cs typeface="Arial" pitchFamily="34" charset="0"/>
              </a:rPr>
              <a:t>catatan</a:t>
            </a:r>
            <a:r>
              <a:rPr lang="en-US" dirty="0" smtClean="0">
                <a:latin typeface="Arial" pitchFamily="34" charset="0"/>
                <a:cs typeface="Arial" pitchFamily="34" charset="0"/>
              </a:rPr>
              <a:t> </a:t>
            </a:r>
            <a:r>
              <a:rPr lang="en-US" dirty="0" err="1" smtClean="0">
                <a:latin typeface="Arial" pitchFamily="34" charset="0"/>
                <a:cs typeface="Arial" pitchFamily="34" charset="0"/>
              </a:rPr>
              <a:t>mengenai</a:t>
            </a:r>
            <a:r>
              <a:rPr lang="en-US" dirty="0" smtClean="0">
                <a:latin typeface="Arial" pitchFamily="34" charset="0"/>
                <a:cs typeface="Arial" pitchFamily="34" charset="0"/>
              </a:rPr>
              <a:t>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a:t>
            </a:r>
            <a:r>
              <a:rPr lang="en-US" dirty="0" err="1" smtClean="0">
                <a:latin typeface="Arial" pitchFamily="34" charset="0"/>
                <a:cs typeface="Arial" pitchFamily="34" charset="0"/>
              </a:rPr>
              <a:t>ini</a:t>
            </a:r>
            <a:r>
              <a:rPr lang="en-US" dirty="0" smtClean="0">
                <a:latin typeface="Arial" pitchFamily="34" charset="0"/>
                <a:cs typeface="Arial" pitchFamily="34" charset="0"/>
              </a:rPr>
              <a:t> </a:t>
            </a:r>
            <a:r>
              <a:rPr lang="en-US" dirty="0" err="1" smtClean="0">
                <a:latin typeface="Arial" pitchFamily="34" charset="0"/>
                <a:cs typeface="Arial" pitchFamily="34" charset="0"/>
              </a:rPr>
              <a:t>penting</a:t>
            </a:r>
            <a:r>
              <a:rPr lang="en-US" dirty="0" smtClean="0">
                <a:latin typeface="Arial" pitchFamily="34" charset="0"/>
                <a:cs typeface="Arial" pitchFamily="34" charset="0"/>
              </a:rPr>
              <a:t> </a:t>
            </a:r>
            <a:r>
              <a:rPr lang="en-US" dirty="0" err="1" smtClean="0">
                <a:latin typeface="Arial" pitchFamily="34" charset="0"/>
                <a:cs typeface="Arial" pitchFamily="34" charset="0"/>
              </a:rPr>
              <a:t>dalam</a:t>
            </a:r>
            <a:r>
              <a:rPr lang="en-US" dirty="0" smtClean="0">
                <a:latin typeface="Arial" pitchFamily="34" charset="0"/>
                <a:cs typeface="Arial" pitchFamily="34" charset="0"/>
              </a:rPr>
              <a:t> </a:t>
            </a:r>
            <a:r>
              <a:rPr lang="en-US" dirty="0" err="1" smtClean="0">
                <a:latin typeface="Arial" pitchFamily="34" charset="0"/>
                <a:cs typeface="Arial" pitchFamily="34" charset="0"/>
              </a:rPr>
              <a:t>sistem</a:t>
            </a:r>
            <a:r>
              <a:rPr lang="en-US" dirty="0" smtClean="0">
                <a:latin typeface="Arial" pitchFamily="34" charset="0"/>
                <a:cs typeface="Arial" pitchFamily="34" charset="0"/>
              </a:rPr>
              <a:t> </a:t>
            </a:r>
            <a:r>
              <a:rPr lang="en-US" dirty="0" err="1" smtClean="0">
                <a:latin typeface="Arial" pitchFamily="34" charset="0"/>
                <a:cs typeface="Arial" pitchFamily="34" charset="0"/>
              </a:rPr>
              <a:t>produksi</a:t>
            </a:r>
            <a:r>
              <a:rPr lang="en-US" dirty="0" smtClean="0">
                <a:latin typeface="Arial" pitchFamily="34" charset="0"/>
                <a:cs typeface="Arial" pitchFamily="34" charset="0"/>
              </a:rPr>
              <a:t> </a:t>
            </a:r>
            <a:r>
              <a:rPr lang="en-US" dirty="0" err="1" smtClean="0">
                <a:latin typeface="Arial" pitchFamily="34" charset="0"/>
                <a:cs typeface="Arial" pitchFamily="34" charset="0"/>
              </a:rPr>
              <a:t>sehingga</a:t>
            </a:r>
            <a:r>
              <a:rPr lang="en-US" dirty="0" smtClean="0">
                <a:latin typeface="Arial" pitchFamily="34" charset="0"/>
                <a:cs typeface="Arial" pitchFamily="34" charset="0"/>
              </a:rPr>
              <a:t> </a:t>
            </a:r>
            <a:r>
              <a:rPr lang="en-US" dirty="0" err="1" smtClean="0">
                <a:latin typeface="Arial" pitchFamily="34" charset="0"/>
                <a:cs typeface="Arial" pitchFamily="34" charset="0"/>
              </a:rPr>
              <a:t>memungkinkan</a:t>
            </a:r>
            <a:r>
              <a:rPr lang="en-US" dirty="0" smtClean="0">
                <a:latin typeface="Arial" pitchFamily="34" charset="0"/>
                <a:cs typeface="Arial" pitchFamily="34" charset="0"/>
              </a:rPr>
              <a:t> </a:t>
            </a:r>
            <a:r>
              <a:rPr lang="en-US" dirty="0" err="1" smtClean="0">
                <a:latin typeface="Arial" pitchFamily="34" charset="0"/>
                <a:cs typeface="Arial" pitchFamily="34" charset="0"/>
              </a:rPr>
              <a:t>perusahaan</a:t>
            </a:r>
            <a:r>
              <a:rPr lang="en-US" dirty="0" smtClean="0">
                <a:latin typeface="Arial" pitchFamily="34" charset="0"/>
                <a:cs typeface="Arial" pitchFamily="34" charset="0"/>
              </a:rPr>
              <a:t> </a:t>
            </a:r>
            <a:r>
              <a:rPr lang="en-US" dirty="0" err="1" smtClean="0">
                <a:latin typeface="Arial" pitchFamily="34" charset="0"/>
                <a:cs typeface="Arial" pitchFamily="34" charset="0"/>
              </a:rPr>
              <a:t>untuk</a:t>
            </a:r>
            <a:r>
              <a:rPr lang="en-US" dirty="0" smtClean="0">
                <a:latin typeface="Arial" pitchFamily="34" charset="0"/>
                <a:cs typeface="Arial" pitchFamily="34" charset="0"/>
              </a:rPr>
              <a:t> </a:t>
            </a:r>
            <a:r>
              <a:rPr lang="en-US" dirty="0" err="1" smtClean="0">
                <a:latin typeface="Arial" pitchFamily="34" charset="0"/>
                <a:cs typeface="Arial" pitchFamily="34" charset="0"/>
              </a:rPr>
              <a:t>fokus</a:t>
            </a:r>
            <a:r>
              <a:rPr lang="en-US" dirty="0" smtClean="0">
                <a:latin typeface="Arial" pitchFamily="34" charset="0"/>
                <a:cs typeface="Arial" pitchFamily="34" charset="0"/>
              </a:rPr>
              <a:t> </a:t>
            </a:r>
            <a:r>
              <a:rPr lang="en-US" dirty="0" err="1" smtClean="0">
                <a:latin typeface="Arial" pitchFamily="34" charset="0"/>
                <a:cs typeface="Arial" pitchFamily="34" charset="0"/>
              </a:rPr>
              <a:t>pada</a:t>
            </a:r>
            <a:r>
              <a:rPr lang="en-US" dirty="0" smtClean="0">
                <a:latin typeface="Arial" pitchFamily="34" charset="0"/>
                <a:cs typeface="Arial" pitchFamily="34" charset="0"/>
              </a:rPr>
              <a:t>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yang </a:t>
            </a:r>
            <a:r>
              <a:rPr lang="en-US" dirty="0" err="1" smtClean="0">
                <a:latin typeface="Arial" pitchFamily="34" charset="0"/>
                <a:cs typeface="Arial" pitchFamily="34" charset="0"/>
              </a:rPr>
              <a:t>dibutuhkan</a:t>
            </a:r>
            <a:r>
              <a:rPr lang="en-US" dirty="0" smtClean="0">
                <a:latin typeface="Arial" pitchFamily="34" charset="0"/>
                <a:cs typeface="Arial" pitchFamily="34" charset="0"/>
              </a:rPr>
              <a:t> </a:t>
            </a:r>
            <a:r>
              <a:rPr lang="en-US" dirty="0" err="1" smtClean="0">
                <a:latin typeface="Arial" pitchFamily="34" charset="0"/>
                <a:cs typeface="Arial" pitchFamily="34" charset="0"/>
              </a:rPr>
              <a:t>dan</a:t>
            </a:r>
            <a:r>
              <a:rPr lang="en-US" dirty="0" smtClean="0">
                <a:latin typeface="Arial" pitchFamily="34" charset="0"/>
                <a:cs typeface="Arial" pitchFamily="34" charset="0"/>
              </a:rPr>
              <a:t> </a:t>
            </a:r>
            <a:r>
              <a:rPr lang="en-US" dirty="0" err="1" smtClean="0">
                <a:latin typeface="Arial" pitchFamily="34" charset="0"/>
                <a:cs typeface="Arial" pitchFamily="34" charset="0"/>
              </a:rPr>
              <a:t>memberi</a:t>
            </a:r>
            <a:r>
              <a:rPr lang="en-US" dirty="0" smtClean="0">
                <a:latin typeface="Arial" pitchFamily="34" charset="0"/>
                <a:cs typeface="Arial" pitchFamily="34" charset="0"/>
              </a:rPr>
              <a:t> </a:t>
            </a:r>
            <a:r>
              <a:rPr lang="en-US" dirty="0" err="1" smtClean="0">
                <a:latin typeface="Arial" pitchFamily="34" charset="0"/>
                <a:cs typeface="Arial" pitchFamily="34" charset="0"/>
              </a:rPr>
              <a:t>keyakinan</a:t>
            </a:r>
            <a:r>
              <a:rPr lang="en-US" dirty="0" smtClean="0">
                <a:latin typeface="Arial" pitchFamily="34" charset="0"/>
                <a:cs typeface="Arial" pitchFamily="34" charset="0"/>
              </a:rPr>
              <a:t> </a:t>
            </a:r>
            <a:r>
              <a:rPr lang="en-US" dirty="0" err="1" smtClean="0">
                <a:latin typeface="Arial" pitchFamily="34" charset="0"/>
                <a:cs typeface="Arial" pitchFamily="34" charset="0"/>
              </a:rPr>
              <a:t>tentang</a:t>
            </a:r>
            <a:r>
              <a:rPr lang="en-US" dirty="0" smtClean="0">
                <a:latin typeface="Arial" pitchFamily="34" charset="0"/>
                <a:cs typeface="Arial" pitchFamily="34" charset="0"/>
              </a:rPr>
              <a:t> </a:t>
            </a:r>
            <a:r>
              <a:rPr lang="en-US" dirty="0" err="1" smtClean="0">
                <a:latin typeface="Arial" pitchFamily="34" charset="0"/>
                <a:cs typeface="Arial" pitchFamily="34" charset="0"/>
              </a:rPr>
              <a:t>segala</a:t>
            </a:r>
            <a:r>
              <a:rPr lang="en-US" dirty="0" smtClean="0">
                <a:latin typeface="Arial" pitchFamily="34" charset="0"/>
                <a:cs typeface="Arial" pitchFamily="34" charset="0"/>
              </a:rPr>
              <a:t> </a:t>
            </a:r>
            <a:r>
              <a:rPr lang="en-US" dirty="0" err="1" smtClean="0">
                <a:latin typeface="Arial" pitchFamily="34" charset="0"/>
                <a:cs typeface="Arial" pitchFamily="34" charset="0"/>
              </a:rPr>
              <a:t>sesuatu</a:t>
            </a:r>
            <a:r>
              <a:rPr lang="en-US" dirty="0" smtClean="0">
                <a:latin typeface="Arial" pitchFamily="34" charset="0"/>
                <a:cs typeface="Arial" pitchFamily="34" charset="0"/>
              </a:rPr>
              <a:t> yang </a:t>
            </a:r>
            <a:r>
              <a:rPr lang="en-US" dirty="0" err="1" smtClean="0">
                <a:latin typeface="Arial" pitchFamily="34" charset="0"/>
                <a:cs typeface="Arial" pitchFamily="34" charset="0"/>
              </a:rPr>
              <a:t>terjadi</a:t>
            </a:r>
            <a:r>
              <a:rPr lang="en-US" dirty="0" smtClean="0">
                <a:latin typeface="Arial" pitchFamily="34" charset="0"/>
                <a:cs typeface="Arial" pitchFamily="34" charset="0"/>
              </a:rPr>
              <a:t> </a:t>
            </a:r>
            <a:r>
              <a:rPr lang="en-US" dirty="0" err="1" smtClean="0">
                <a:latin typeface="Arial" pitchFamily="34" charset="0"/>
                <a:cs typeface="Arial" pitchFamily="34" charset="0"/>
              </a:rPr>
              <a:t>pada</a:t>
            </a:r>
            <a:r>
              <a:rPr lang="en-US" dirty="0" smtClean="0">
                <a:latin typeface="Arial" pitchFamily="34" charset="0"/>
                <a:cs typeface="Arial" pitchFamily="34" charset="0"/>
              </a:rPr>
              <a:t>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a:t>
            </a:r>
          </a:p>
          <a:p>
            <a:pPr algn="just" eaLnBrk="1" fontAlgn="auto" hangingPunct="1">
              <a:spcAft>
                <a:spcPts val="0"/>
              </a:spcAft>
              <a:buFont typeface="Arial" pitchFamily="34" charset="0"/>
              <a:buChar char="•"/>
              <a:defRPr/>
            </a:pPr>
            <a:r>
              <a:rPr lang="en-US" dirty="0" err="1" smtClean="0">
                <a:latin typeface="Arial" pitchFamily="34" charset="0"/>
                <a:cs typeface="Arial" pitchFamily="34" charset="0"/>
              </a:rPr>
              <a:t>Dengan</a:t>
            </a:r>
            <a:r>
              <a:rPr lang="en-US" dirty="0" smtClean="0">
                <a:latin typeface="Arial" pitchFamily="34" charset="0"/>
                <a:cs typeface="Arial" pitchFamily="34" charset="0"/>
              </a:rPr>
              <a:t> </a:t>
            </a:r>
            <a:r>
              <a:rPr lang="en-US" dirty="0" err="1" smtClean="0">
                <a:latin typeface="Arial" pitchFamily="34" charset="0"/>
                <a:cs typeface="Arial" pitchFamily="34" charset="0"/>
              </a:rPr>
              <a:t>demikian</a:t>
            </a:r>
            <a:r>
              <a:rPr lang="en-US" dirty="0" smtClean="0">
                <a:latin typeface="Arial" pitchFamily="34" charset="0"/>
                <a:cs typeface="Arial" pitchFamily="34" charset="0"/>
              </a:rPr>
              <a:t> </a:t>
            </a:r>
            <a:r>
              <a:rPr lang="en-US" dirty="0" err="1" smtClean="0">
                <a:latin typeface="Arial" pitchFamily="34" charset="0"/>
                <a:cs typeface="Arial" pitchFamily="34" charset="0"/>
              </a:rPr>
              <a:t>perusahaan</a:t>
            </a:r>
            <a:r>
              <a:rPr lang="en-US" dirty="0" smtClean="0">
                <a:latin typeface="Arial" pitchFamily="34" charset="0"/>
                <a:cs typeface="Arial" pitchFamily="34" charset="0"/>
              </a:rPr>
              <a:t> </a:t>
            </a:r>
            <a:r>
              <a:rPr lang="en-US" dirty="0" err="1" smtClean="0">
                <a:latin typeface="Arial" pitchFamily="34" charset="0"/>
                <a:cs typeface="Arial" pitchFamily="34" charset="0"/>
              </a:rPr>
              <a:t>dapat</a:t>
            </a:r>
            <a:r>
              <a:rPr lang="en-US" dirty="0" smtClean="0">
                <a:latin typeface="Arial" pitchFamily="34" charset="0"/>
                <a:cs typeface="Arial" pitchFamily="34" charset="0"/>
              </a:rPr>
              <a:t> </a:t>
            </a:r>
            <a:r>
              <a:rPr lang="en-US" dirty="0" err="1" smtClean="0">
                <a:latin typeface="Arial" pitchFamily="34" charset="0"/>
                <a:cs typeface="Arial" pitchFamily="34" charset="0"/>
              </a:rPr>
              <a:t>membuat</a:t>
            </a:r>
            <a:r>
              <a:rPr lang="en-US" dirty="0" smtClean="0">
                <a:latin typeface="Arial" pitchFamily="34" charset="0"/>
                <a:cs typeface="Arial" pitchFamily="34" charset="0"/>
              </a:rPr>
              <a:t> </a:t>
            </a:r>
            <a:r>
              <a:rPr lang="en-US" dirty="0" err="1" smtClean="0">
                <a:latin typeface="Arial" pitchFamily="34" charset="0"/>
                <a:cs typeface="Arial" pitchFamily="34" charset="0"/>
              </a:rPr>
              <a:t>keputusan</a:t>
            </a:r>
            <a:r>
              <a:rPr lang="en-US" dirty="0" smtClean="0">
                <a:latin typeface="Arial" pitchFamily="34" charset="0"/>
                <a:cs typeface="Arial" pitchFamily="34" charset="0"/>
              </a:rPr>
              <a:t> </a:t>
            </a:r>
            <a:r>
              <a:rPr lang="en-US" dirty="0" err="1" smtClean="0">
                <a:latin typeface="Arial" pitchFamily="34" charset="0"/>
                <a:cs typeface="Arial" pitchFamily="34" charset="0"/>
              </a:rPr>
              <a:t>mengenai</a:t>
            </a:r>
            <a:r>
              <a:rPr lang="en-US" dirty="0" smtClean="0">
                <a:latin typeface="Arial" pitchFamily="34" charset="0"/>
                <a:cs typeface="Arial" pitchFamily="34" charset="0"/>
              </a:rPr>
              <a:t> </a:t>
            </a:r>
            <a:r>
              <a:rPr lang="en-US" dirty="0" err="1" smtClean="0">
                <a:latin typeface="Arial" pitchFamily="34" charset="0"/>
                <a:cs typeface="Arial" pitchFamily="34" charset="0"/>
              </a:rPr>
              <a:t>pemesanan</a:t>
            </a:r>
            <a:r>
              <a:rPr lang="en-US" dirty="0" smtClean="0">
                <a:latin typeface="Arial" pitchFamily="34" charset="0"/>
                <a:cs typeface="Arial" pitchFamily="34" charset="0"/>
              </a:rPr>
              <a:t>, </a:t>
            </a:r>
            <a:r>
              <a:rPr lang="en-US" dirty="0" err="1" smtClean="0">
                <a:latin typeface="Arial" pitchFamily="34" charset="0"/>
                <a:cs typeface="Arial" pitchFamily="34" charset="0"/>
              </a:rPr>
              <a:t>penjadwalan</a:t>
            </a:r>
            <a:r>
              <a:rPr lang="en-US" dirty="0" smtClean="0">
                <a:latin typeface="Arial" pitchFamily="34" charset="0"/>
                <a:cs typeface="Arial" pitchFamily="34" charset="0"/>
              </a:rPr>
              <a:t> </a:t>
            </a:r>
            <a:r>
              <a:rPr lang="en-US" dirty="0" err="1" smtClean="0">
                <a:latin typeface="Arial" pitchFamily="34" charset="0"/>
                <a:cs typeface="Arial" pitchFamily="34" charset="0"/>
              </a:rPr>
              <a:t>serta</a:t>
            </a:r>
            <a:r>
              <a:rPr lang="en-US" dirty="0" smtClean="0">
                <a:latin typeface="Arial" pitchFamily="34" charset="0"/>
                <a:cs typeface="Arial" pitchFamily="34" charset="0"/>
              </a:rPr>
              <a:t> </a:t>
            </a:r>
            <a:r>
              <a:rPr lang="en-US" dirty="0" err="1" smtClean="0">
                <a:latin typeface="Arial" pitchFamily="34" charset="0"/>
                <a:cs typeface="Arial" pitchFamily="34" charset="0"/>
              </a:rPr>
              <a:t>pengangkutannya</a:t>
            </a:r>
            <a:r>
              <a:rPr lang="en-US" dirty="0" smtClean="0">
                <a:latin typeface="Arial" pitchFamily="34" charset="0"/>
                <a:cs typeface="Arial" pitchFamily="34" charset="0"/>
              </a:rPr>
              <a:t>.</a:t>
            </a:r>
          </a:p>
          <a:p>
            <a:pPr eaLnBrk="1" fontAlgn="auto" hangingPunct="1">
              <a:spcAft>
                <a:spcPts val="0"/>
              </a:spcAft>
              <a:buFont typeface="Arial" pitchFamily="34" charset="0"/>
              <a:buNone/>
              <a:defRPr/>
            </a:pPr>
            <a:endParaRPr lang="en-US" sz="1000" dirty="0" smtClean="0">
              <a:latin typeface="Arial" pitchFamily="34" charset="0"/>
              <a:cs typeface="Arial" pitchFamily="34" charset="0"/>
            </a:endParaRPr>
          </a:p>
          <a:p>
            <a:pPr eaLnBrk="1" fontAlgn="auto" hangingPunct="1">
              <a:spcAft>
                <a:spcPts val="0"/>
              </a:spcAft>
              <a:buFont typeface="Arial" pitchFamily="34" charset="0"/>
              <a:buNone/>
              <a:defRPr/>
            </a:pPr>
            <a:r>
              <a:rPr lang="en-US" b="1" dirty="0" smtClean="0">
                <a:latin typeface="Arial" pitchFamily="34" charset="0"/>
                <a:cs typeface="Arial" pitchFamily="34" charset="0"/>
              </a:rPr>
              <a:t>3. </a:t>
            </a:r>
            <a:r>
              <a:rPr lang="en-US" b="1" dirty="0" err="1" smtClean="0">
                <a:latin typeface="Arial" pitchFamily="34" charset="0"/>
                <a:cs typeface="Arial" pitchFamily="34" charset="0"/>
              </a:rPr>
              <a:t>Penghitungan</a:t>
            </a:r>
            <a:r>
              <a:rPr lang="en-US" b="1" dirty="0" smtClean="0">
                <a:latin typeface="Arial" pitchFamily="34" charset="0"/>
                <a:cs typeface="Arial" pitchFamily="34" charset="0"/>
              </a:rPr>
              <a:t> </a:t>
            </a:r>
            <a:r>
              <a:rPr lang="en-US" b="1" dirty="0" err="1" smtClean="0">
                <a:latin typeface="Arial" pitchFamily="34" charset="0"/>
                <a:cs typeface="Arial" pitchFamily="34" charset="0"/>
              </a:rPr>
              <a:t>Siklus</a:t>
            </a:r>
            <a:r>
              <a:rPr lang="en-US" b="1" dirty="0" smtClean="0">
                <a:latin typeface="Arial" pitchFamily="34" charset="0"/>
                <a:cs typeface="Arial" pitchFamily="34" charset="0"/>
              </a:rPr>
              <a:t> (Cycle Counting) </a:t>
            </a:r>
            <a:endParaRPr lang="en-US"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en-US" dirty="0" smtClean="0">
                <a:latin typeface="Arial" pitchFamily="34" charset="0"/>
                <a:cs typeface="Arial" pitchFamily="34" charset="0"/>
              </a:rPr>
              <a:t>Usaha </a:t>
            </a:r>
            <a:r>
              <a:rPr lang="en-US" dirty="0" err="1" smtClean="0">
                <a:latin typeface="Arial" pitchFamily="34" charset="0"/>
                <a:cs typeface="Arial" pitchFamily="34" charset="0"/>
              </a:rPr>
              <a:t>membuat</a:t>
            </a:r>
            <a:r>
              <a:rPr lang="en-US" dirty="0" smtClean="0">
                <a:latin typeface="Arial" pitchFamily="34" charset="0"/>
                <a:cs typeface="Arial" pitchFamily="34" charset="0"/>
              </a:rPr>
              <a:t> </a:t>
            </a:r>
            <a:r>
              <a:rPr lang="en-US" dirty="0" err="1" smtClean="0">
                <a:latin typeface="Arial" pitchFamily="34" charset="0"/>
                <a:cs typeface="Arial" pitchFamily="34" charset="0"/>
              </a:rPr>
              <a:t>catatan</a:t>
            </a:r>
            <a:r>
              <a:rPr lang="en-US" dirty="0" smtClean="0">
                <a:latin typeface="Arial" pitchFamily="34" charset="0"/>
                <a:cs typeface="Arial" pitchFamily="34" charset="0"/>
              </a:rPr>
              <a:t>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yang </a:t>
            </a:r>
            <a:r>
              <a:rPr lang="en-US" dirty="0" err="1" smtClean="0">
                <a:latin typeface="Arial" pitchFamily="34" charset="0"/>
                <a:cs typeface="Arial" pitchFamily="34" charset="0"/>
              </a:rPr>
              <a:t>akurat</a:t>
            </a:r>
            <a:r>
              <a:rPr lang="en-US" dirty="0" smtClean="0">
                <a:latin typeface="Arial" pitchFamily="34" charset="0"/>
                <a:cs typeface="Arial" pitchFamily="34" charset="0"/>
              </a:rPr>
              <a:t> </a:t>
            </a:r>
            <a:r>
              <a:rPr lang="en-US" dirty="0" err="1" smtClean="0">
                <a:latin typeface="Arial" pitchFamily="34" charset="0"/>
                <a:cs typeface="Arial" pitchFamily="34" charset="0"/>
              </a:rPr>
              <a:t>harus</a:t>
            </a:r>
            <a:r>
              <a:rPr lang="en-US" dirty="0" smtClean="0">
                <a:latin typeface="Arial" pitchFamily="34" charset="0"/>
                <a:cs typeface="Arial" pitchFamily="34" charset="0"/>
              </a:rPr>
              <a:t> </a:t>
            </a:r>
            <a:r>
              <a:rPr lang="en-US" dirty="0" err="1" smtClean="0">
                <a:latin typeface="Arial" pitchFamily="34" charset="0"/>
                <a:cs typeface="Arial" pitchFamily="34" charset="0"/>
              </a:rPr>
              <a:t>dilakukan</a:t>
            </a:r>
            <a:r>
              <a:rPr lang="en-US" dirty="0" smtClean="0">
                <a:latin typeface="Arial" pitchFamily="34" charset="0"/>
                <a:cs typeface="Arial" pitchFamily="34" charset="0"/>
              </a:rPr>
              <a:t> </a:t>
            </a:r>
            <a:r>
              <a:rPr lang="en-US" dirty="0" err="1" smtClean="0">
                <a:latin typeface="Arial" pitchFamily="34" charset="0"/>
                <a:cs typeface="Arial" pitchFamily="34" charset="0"/>
              </a:rPr>
              <a:t>dengan</a:t>
            </a:r>
            <a:r>
              <a:rPr lang="en-US" dirty="0" smtClean="0">
                <a:latin typeface="Arial" pitchFamily="34" charset="0"/>
                <a:cs typeface="Arial" pitchFamily="34" charset="0"/>
              </a:rPr>
              <a:t> </a:t>
            </a:r>
            <a:r>
              <a:rPr lang="en-US" dirty="0" err="1" smtClean="0">
                <a:latin typeface="Arial" pitchFamily="34" charset="0"/>
                <a:cs typeface="Arial" pitchFamily="34" charset="0"/>
              </a:rPr>
              <a:t>cara</a:t>
            </a:r>
            <a:r>
              <a:rPr lang="en-US" dirty="0" smtClean="0">
                <a:latin typeface="Arial" pitchFamily="34" charset="0"/>
                <a:cs typeface="Arial" pitchFamily="34" charset="0"/>
              </a:rPr>
              <a:t> </a:t>
            </a:r>
            <a:r>
              <a:rPr lang="en-US" dirty="0" err="1" smtClean="0">
                <a:latin typeface="Arial" pitchFamily="34" charset="0"/>
                <a:cs typeface="Arial" pitchFamily="34" charset="0"/>
              </a:rPr>
              <a:t>catatan</a:t>
            </a:r>
            <a:r>
              <a:rPr lang="en-US" dirty="0" smtClean="0">
                <a:latin typeface="Arial" pitchFamily="34" charset="0"/>
                <a:cs typeface="Arial" pitchFamily="34" charset="0"/>
              </a:rPr>
              <a:t> </a:t>
            </a:r>
            <a:r>
              <a:rPr lang="en-US" dirty="0" err="1" smtClean="0">
                <a:latin typeface="Arial" pitchFamily="34" charset="0"/>
                <a:cs typeface="Arial" pitchFamily="34" charset="0"/>
              </a:rPr>
              <a:t>atau</a:t>
            </a:r>
            <a:r>
              <a:rPr lang="en-US" dirty="0" smtClean="0">
                <a:latin typeface="Arial" pitchFamily="34" charset="0"/>
                <a:cs typeface="Arial" pitchFamily="34" charset="0"/>
              </a:rPr>
              <a:t> </a:t>
            </a:r>
            <a:r>
              <a:rPr lang="en-US" dirty="0" err="1" smtClean="0">
                <a:latin typeface="Arial" pitchFamily="34" charset="0"/>
                <a:cs typeface="Arial" pitchFamily="34" charset="0"/>
              </a:rPr>
              <a:t>arsip</a:t>
            </a:r>
            <a:r>
              <a:rPr lang="en-US" dirty="0" smtClean="0">
                <a:latin typeface="Arial" pitchFamily="34" charset="0"/>
                <a:cs typeface="Arial" pitchFamily="34" charset="0"/>
              </a:rPr>
              <a:t> </a:t>
            </a:r>
            <a:r>
              <a:rPr lang="en-US" dirty="0" err="1" smtClean="0">
                <a:latin typeface="Arial" pitchFamily="34" charset="0"/>
                <a:cs typeface="Arial" pitchFamily="34" charset="0"/>
              </a:rPr>
              <a:t>harus</a:t>
            </a:r>
            <a:r>
              <a:rPr lang="en-US" dirty="0" smtClean="0">
                <a:latin typeface="Arial" pitchFamily="34" charset="0"/>
                <a:cs typeface="Arial" pitchFamily="34" charset="0"/>
              </a:rPr>
              <a:t> </a:t>
            </a:r>
            <a:r>
              <a:rPr lang="en-US" dirty="0" err="1" smtClean="0">
                <a:latin typeface="Arial" pitchFamily="34" charset="0"/>
                <a:cs typeface="Arial" pitchFamily="34" charset="0"/>
              </a:rPr>
              <a:t>diverifikasi</a:t>
            </a:r>
            <a:r>
              <a:rPr lang="en-US" dirty="0" smtClean="0">
                <a:latin typeface="Arial" pitchFamily="34" charset="0"/>
                <a:cs typeface="Arial" pitchFamily="34" charset="0"/>
              </a:rPr>
              <a:t> </a:t>
            </a:r>
            <a:r>
              <a:rPr lang="en-US" dirty="0" err="1" smtClean="0">
                <a:latin typeface="Arial" pitchFamily="34" charset="0"/>
                <a:cs typeface="Arial" pitchFamily="34" charset="0"/>
              </a:rPr>
              <a:t>melalui</a:t>
            </a:r>
            <a:r>
              <a:rPr lang="en-US" dirty="0" smtClean="0">
                <a:latin typeface="Arial" pitchFamily="34" charset="0"/>
                <a:cs typeface="Arial" pitchFamily="34" charset="0"/>
              </a:rPr>
              <a:t> </a:t>
            </a:r>
            <a:r>
              <a:rPr lang="en-US" dirty="0" err="1" smtClean="0">
                <a:latin typeface="Arial" pitchFamily="34" charset="0"/>
                <a:cs typeface="Arial" pitchFamily="34" charset="0"/>
              </a:rPr>
              <a:t>pemeriksaan</a:t>
            </a:r>
            <a:r>
              <a:rPr lang="en-US" dirty="0" smtClean="0">
                <a:latin typeface="Arial" pitchFamily="34" charset="0"/>
                <a:cs typeface="Arial" pitchFamily="34" charset="0"/>
              </a:rPr>
              <a:t> </a:t>
            </a:r>
            <a:r>
              <a:rPr lang="en-US" dirty="0" err="1" smtClean="0">
                <a:latin typeface="Arial" pitchFamily="34" charset="0"/>
                <a:cs typeface="Arial" pitchFamily="34" charset="0"/>
              </a:rPr>
              <a:t>atau</a:t>
            </a:r>
            <a:r>
              <a:rPr lang="en-US" dirty="0" smtClean="0">
                <a:latin typeface="Arial" pitchFamily="34" charset="0"/>
                <a:cs typeface="Arial" pitchFamily="34" charset="0"/>
              </a:rPr>
              <a:t> audit yang </a:t>
            </a:r>
            <a:r>
              <a:rPr lang="en-US" dirty="0" err="1" smtClean="0">
                <a:latin typeface="Arial" pitchFamily="34" charset="0"/>
                <a:cs typeface="Arial" pitchFamily="34" charset="0"/>
              </a:rPr>
              <a:t>berkelanjutan</a:t>
            </a:r>
            <a:r>
              <a:rPr lang="en-US" dirty="0" smtClean="0">
                <a:latin typeface="Arial" pitchFamily="34" charset="0"/>
                <a:cs typeface="Arial" pitchFamily="34" charset="0"/>
              </a:rPr>
              <a:t>. Audit </a:t>
            </a:r>
            <a:r>
              <a:rPr lang="en-US" dirty="0" err="1" smtClean="0">
                <a:latin typeface="Arial" pitchFamily="34" charset="0"/>
                <a:cs typeface="Arial" pitchFamily="34" charset="0"/>
              </a:rPr>
              <a:t>seperti</a:t>
            </a:r>
            <a:r>
              <a:rPr lang="en-US" dirty="0" smtClean="0">
                <a:latin typeface="Arial" pitchFamily="34" charset="0"/>
                <a:cs typeface="Arial" pitchFamily="34" charset="0"/>
              </a:rPr>
              <a:t> </a:t>
            </a:r>
            <a:r>
              <a:rPr lang="en-US" dirty="0" err="1" smtClean="0">
                <a:latin typeface="Arial" pitchFamily="34" charset="0"/>
                <a:cs typeface="Arial" pitchFamily="34" charset="0"/>
              </a:rPr>
              <a:t>itu</a:t>
            </a:r>
            <a:r>
              <a:rPr lang="en-US" dirty="0" smtClean="0">
                <a:latin typeface="Arial" pitchFamily="34" charset="0"/>
                <a:cs typeface="Arial" pitchFamily="34" charset="0"/>
              </a:rPr>
              <a:t> </a:t>
            </a:r>
            <a:r>
              <a:rPr lang="en-US" dirty="0" err="1" smtClean="0">
                <a:latin typeface="Arial" pitchFamily="34" charset="0"/>
                <a:cs typeface="Arial" pitchFamily="34" charset="0"/>
              </a:rPr>
              <a:t>disebut</a:t>
            </a:r>
            <a:r>
              <a:rPr lang="en-US" dirty="0" smtClean="0">
                <a:latin typeface="Arial" pitchFamily="34" charset="0"/>
                <a:cs typeface="Arial" pitchFamily="34" charset="0"/>
              </a:rPr>
              <a:t> </a:t>
            </a:r>
            <a:r>
              <a:rPr lang="en-US" dirty="0" err="1" smtClean="0">
                <a:latin typeface="Arial" pitchFamily="34" charset="0"/>
                <a:cs typeface="Arial" pitchFamily="34" charset="0"/>
              </a:rPr>
              <a:t>sebagai</a:t>
            </a:r>
            <a:r>
              <a:rPr lang="en-US" dirty="0" smtClean="0">
                <a:latin typeface="Arial" pitchFamily="34" charset="0"/>
                <a:cs typeface="Arial" pitchFamily="34" charset="0"/>
              </a:rPr>
              <a:t> </a:t>
            </a:r>
            <a:r>
              <a:rPr lang="en-US" dirty="0" err="1" smtClean="0">
                <a:latin typeface="Arial" pitchFamily="34" charset="0"/>
                <a:cs typeface="Arial" pitchFamily="34" charset="0"/>
              </a:rPr>
              <a:t>penghitungan</a:t>
            </a:r>
            <a:r>
              <a:rPr lang="en-US" dirty="0" smtClean="0">
                <a:latin typeface="Arial" pitchFamily="34" charset="0"/>
                <a:cs typeface="Arial" pitchFamily="34" charset="0"/>
              </a:rPr>
              <a:t> </a:t>
            </a:r>
            <a:r>
              <a:rPr lang="en-US" dirty="0" err="1" smtClean="0">
                <a:latin typeface="Arial" pitchFamily="34" charset="0"/>
                <a:cs typeface="Arial" pitchFamily="34" charset="0"/>
              </a:rPr>
              <a:t>siklus</a:t>
            </a:r>
            <a:r>
              <a:rPr lang="en-US" dirty="0" smtClean="0">
                <a:latin typeface="Arial" pitchFamily="34" charset="0"/>
                <a:cs typeface="Arial" pitchFamily="34" charset="0"/>
              </a:rPr>
              <a:t>. </a:t>
            </a:r>
            <a:r>
              <a:rPr lang="en-US" dirty="0" err="1" smtClean="0">
                <a:latin typeface="Arial" pitchFamily="34" charset="0"/>
                <a:cs typeface="Arial" pitchFamily="34" charset="0"/>
              </a:rPr>
              <a:t>Disamping</a:t>
            </a:r>
            <a:r>
              <a:rPr lang="en-US" dirty="0" smtClean="0">
                <a:latin typeface="Arial" pitchFamily="34" charset="0"/>
                <a:cs typeface="Arial" pitchFamily="34" charset="0"/>
              </a:rPr>
              <a:t> </a:t>
            </a:r>
            <a:r>
              <a:rPr lang="en-US" dirty="0" err="1" smtClean="0">
                <a:latin typeface="Arial" pitchFamily="34" charset="0"/>
                <a:cs typeface="Arial" pitchFamily="34" charset="0"/>
              </a:rPr>
              <a:t>itu</a:t>
            </a:r>
            <a:r>
              <a:rPr lang="en-US" dirty="0" smtClean="0">
                <a:latin typeface="Arial" pitchFamily="34" charset="0"/>
                <a:cs typeface="Arial" pitchFamily="34" charset="0"/>
              </a:rPr>
              <a:t> </a:t>
            </a:r>
            <a:r>
              <a:rPr lang="en-US" dirty="0" err="1" smtClean="0">
                <a:latin typeface="Arial" pitchFamily="34" charset="0"/>
                <a:cs typeface="Arial" pitchFamily="34" charset="0"/>
              </a:rPr>
              <a:t>penghitungan</a:t>
            </a:r>
            <a:r>
              <a:rPr lang="en-US" dirty="0" smtClean="0">
                <a:latin typeface="Arial" pitchFamily="34" charset="0"/>
                <a:cs typeface="Arial" pitchFamily="34" charset="0"/>
              </a:rPr>
              <a:t> </a:t>
            </a:r>
            <a:r>
              <a:rPr lang="en-US" dirty="0" err="1" smtClean="0">
                <a:latin typeface="Arial" pitchFamily="34" charset="0"/>
                <a:cs typeface="Arial" pitchFamily="34" charset="0"/>
              </a:rPr>
              <a:t>siklus</a:t>
            </a:r>
            <a:r>
              <a:rPr lang="en-US" dirty="0" smtClean="0">
                <a:latin typeface="Arial" pitchFamily="34" charset="0"/>
                <a:cs typeface="Arial" pitchFamily="34" charset="0"/>
              </a:rPr>
              <a:t> </a:t>
            </a:r>
            <a:r>
              <a:rPr lang="en-US" dirty="0" err="1" smtClean="0">
                <a:latin typeface="Arial" pitchFamily="34" charset="0"/>
                <a:cs typeface="Arial" pitchFamily="34" charset="0"/>
              </a:rPr>
              <a:t>menggunakan</a:t>
            </a:r>
            <a:r>
              <a:rPr lang="en-US" dirty="0" smtClean="0">
                <a:latin typeface="Arial" pitchFamily="34" charset="0"/>
                <a:cs typeface="Arial" pitchFamily="34" charset="0"/>
              </a:rPr>
              <a:t> </a:t>
            </a:r>
            <a:r>
              <a:rPr lang="en-US" dirty="0" err="1" smtClean="0">
                <a:latin typeface="Arial" pitchFamily="34" charset="0"/>
                <a:cs typeface="Arial" pitchFamily="34" charset="0"/>
              </a:rPr>
              <a:t>pengelompokan</a:t>
            </a:r>
            <a:r>
              <a:rPr lang="en-US" dirty="0" smtClean="0">
                <a:latin typeface="Arial" pitchFamily="34" charset="0"/>
                <a:cs typeface="Arial" pitchFamily="34" charset="0"/>
              </a:rPr>
              <a:t> </a:t>
            </a:r>
            <a:r>
              <a:rPr lang="en-US" dirty="0" err="1" smtClean="0">
                <a:latin typeface="Arial" pitchFamily="34" charset="0"/>
                <a:cs typeface="Arial" pitchFamily="34" charset="0"/>
              </a:rPr>
              <a:t>lewat</a:t>
            </a:r>
            <a:r>
              <a:rPr lang="en-US" dirty="0" smtClean="0">
                <a:latin typeface="Arial" pitchFamily="34" charset="0"/>
                <a:cs typeface="Arial" pitchFamily="34" charset="0"/>
              </a:rPr>
              <a:t> </a:t>
            </a:r>
            <a:r>
              <a:rPr lang="en-US" dirty="0" err="1" smtClean="0">
                <a:latin typeface="Arial" pitchFamily="34" charset="0"/>
                <a:cs typeface="Arial" pitchFamily="34" charset="0"/>
              </a:rPr>
              <a:t>analisis</a:t>
            </a:r>
            <a:r>
              <a:rPr lang="en-US" dirty="0" smtClean="0">
                <a:latin typeface="Arial" pitchFamily="34" charset="0"/>
                <a:cs typeface="Arial" pitchFamily="34" charset="0"/>
              </a:rPr>
              <a:t> ABC. </a:t>
            </a:r>
          </a:p>
          <a:p>
            <a:pPr eaLnBrk="1" fontAlgn="auto" hangingPunct="1">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DB8EE06-84BA-4B3F-B0E1-D5E9CCE91D29}" type="slidenum">
              <a:rPr lang="en-US"/>
              <a:pPr>
                <a:defRPr/>
              </a:pPr>
              <a:t>255</a:t>
            </a:fld>
            <a:endParaRPr lang="en-US"/>
          </a:p>
        </p:txBody>
      </p:sp>
      <p:sp>
        <p:nvSpPr>
          <p:cNvPr id="304131" name="Title 1"/>
          <p:cNvSpPr>
            <a:spLocks noGrp="1"/>
          </p:cNvSpPr>
          <p:nvPr>
            <p:ph type="title"/>
          </p:nvPr>
        </p:nvSpPr>
        <p:spPr>
          <a:xfrm>
            <a:off x="533400" y="228600"/>
            <a:ext cx="8229600" cy="411163"/>
          </a:xfrm>
        </p:spPr>
        <p:txBody>
          <a:bodyPr/>
          <a:lstStyle/>
          <a:p>
            <a:pPr eaLnBrk="1" hangingPunct="1"/>
            <a:r>
              <a:rPr lang="en-US" sz="2200" b="1" smtClean="0"/>
              <a:t>C. TEKNIK MENGAWASI PERSEDIAAN JASA </a:t>
            </a:r>
            <a:endParaRPr lang="en-US" sz="2200" smtClean="0"/>
          </a:p>
        </p:txBody>
      </p:sp>
      <p:sp>
        <p:nvSpPr>
          <p:cNvPr id="3" name="Content Placeholder 2"/>
          <p:cNvSpPr>
            <a:spLocks noGrp="1"/>
          </p:cNvSpPr>
          <p:nvPr>
            <p:ph idx="1"/>
          </p:nvPr>
        </p:nvSpPr>
        <p:spPr>
          <a:xfrm>
            <a:off x="457200" y="762000"/>
            <a:ext cx="8229600" cy="5791200"/>
          </a:xfrm>
        </p:spPr>
        <p:txBody>
          <a:bodyPr rtlCol="0">
            <a:normAutofit fontScale="25000" lnSpcReduction="20000"/>
          </a:bodyPr>
          <a:lstStyle/>
          <a:p>
            <a:pPr algn="just" eaLnBrk="1" fontAlgn="auto" hangingPunct="1">
              <a:spcAft>
                <a:spcPts val="0"/>
              </a:spcAft>
              <a:buFont typeface="Arial" pitchFamily="34" charset="0"/>
              <a:buChar char="•"/>
              <a:defRPr/>
            </a:pPr>
            <a:r>
              <a:rPr lang="en-US" sz="8000" dirty="0" err="1" smtClean="0">
                <a:latin typeface="Arial" pitchFamily="34" charset="0"/>
                <a:cs typeface="Arial" pitchFamily="34" charset="0"/>
              </a:rPr>
              <a:t>Ada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kecenderungan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anggapan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bahwa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perusahaan</a:t>
            </a:r>
            <a:r>
              <a:rPr lang="en-US" sz="8000" dirty="0" smtClean="0">
                <a:latin typeface="Arial" pitchFamily="34" charset="0"/>
                <a:cs typeface="Arial" pitchFamily="34" charset="0"/>
              </a:rPr>
              <a:t> yang </a:t>
            </a:r>
            <a:r>
              <a:rPr lang="en-US" sz="8000" dirty="0" err="1" smtClean="0">
                <a:latin typeface="Arial" pitchFamily="34" charset="0"/>
                <a:cs typeface="Arial" pitchFamily="34" charset="0"/>
              </a:rPr>
              <a:t>bergerak</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di</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sektor</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jasa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tidak</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ada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persediaan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kenyataannya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tidak</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demikian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Contohnya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seperti</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dalam</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bisnis</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ritel</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ataupun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pedagang</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besar</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persediaan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menjadi</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hal</a:t>
            </a:r>
            <a:r>
              <a:rPr lang="en-US" sz="8000" dirty="0" smtClean="0">
                <a:latin typeface="Arial" pitchFamily="34" charset="0"/>
                <a:cs typeface="Arial" pitchFamily="34" charset="0"/>
              </a:rPr>
              <a:t> yang </a:t>
            </a:r>
            <a:r>
              <a:rPr lang="en-US" sz="8000" dirty="0" err="1" smtClean="0">
                <a:latin typeface="Arial" pitchFamily="34" charset="0"/>
                <a:cs typeface="Arial" pitchFamily="34" charset="0"/>
              </a:rPr>
              <a:t>amat</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penting</a:t>
            </a:r>
            <a:r>
              <a:rPr lang="en-US" sz="8000" dirty="0" smtClean="0">
                <a:latin typeface="Arial" pitchFamily="34" charset="0"/>
                <a:cs typeface="Arial" pitchFamily="34" charset="0"/>
              </a:rPr>
              <a:t>. </a:t>
            </a:r>
          </a:p>
          <a:p>
            <a:pPr algn="just" eaLnBrk="1" fontAlgn="auto" hangingPunct="1">
              <a:spcAft>
                <a:spcPts val="0"/>
              </a:spcAft>
              <a:buFont typeface="Arial" pitchFamily="34" charset="0"/>
              <a:buChar char="•"/>
              <a:defRPr/>
            </a:pPr>
            <a:r>
              <a:rPr lang="en-US" sz="8000" dirty="0" err="1" smtClean="0">
                <a:latin typeface="Arial" pitchFamily="34" charset="0"/>
                <a:cs typeface="Arial" pitchFamily="34" charset="0"/>
              </a:rPr>
              <a:t>Dalam</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jasa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makanan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persediaan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menjadikan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keberhasilan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atau</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kegagalan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Persediaan</a:t>
            </a:r>
            <a:r>
              <a:rPr lang="en-US" sz="8000" dirty="0" smtClean="0">
                <a:latin typeface="Arial" pitchFamily="34" charset="0"/>
                <a:cs typeface="Arial" pitchFamily="34" charset="0"/>
              </a:rPr>
              <a:t> yang </a:t>
            </a:r>
            <a:r>
              <a:rPr lang="en-US" sz="8000" dirty="0" err="1" smtClean="0">
                <a:latin typeface="Arial" pitchFamily="34" charset="0"/>
                <a:cs typeface="Arial" pitchFamily="34" charset="0"/>
              </a:rPr>
              <a:t>tidak</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terpakai</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nilainya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menjadi</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hilang</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sedang</a:t>
            </a:r>
            <a:r>
              <a:rPr lang="en-US" sz="8000" dirty="0" smtClean="0">
                <a:latin typeface="Arial" pitchFamily="34" charset="0"/>
                <a:cs typeface="Arial" pitchFamily="34" charset="0"/>
              </a:rPr>
              <a:t> yang </a:t>
            </a:r>
            <a:r>
              <a:rPr lang="en-US" sz="8000" dirty="0" err="1" smtClean="0">
                <a:latin typeface="Arial" pitchFamily="34" charset="0"/>
                <a:cs typeface="Arial" pitchFamily="34" charset="0"/>
              </a:rPr>
              <a:t>rusak</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dicuri</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atau</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hilang</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sebelum</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dijual</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merupakan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kerugian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Biasanya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disebut</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sebagai</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penyusutan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atau</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penyerobotan</a:t>
            </a:r>
            <a:r>
              <a:rPr lang="en-US" sz="8000" dirty="0" smtClean="0">
                <a:latin typeface="Arial" pitchFamily="34" charset="0"/>
                <a:cs typeface="Arial" pitchFamily="34" charset="0"/>
              </a:rPr>
              <a:t> yang </a:t>
            </a:r>
            <a:r>
              <a:rPr lang="en-US" sz="8000" dirty="0" err="1" smtClean="0">
                <a:latin typeface="Arial" pitchFamily="34" charset="0"/>
                <a:cs typeface="Arial" pitchFamily="34" charset="0"/>
              </a:rPr>
              <a:t>pada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umumnya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ditentukan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dalam</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persentase</a:t>
            </a:r>
            <a:r>
              <a:rPr lang="en-US" sz="8000" dirty="0" smtClean="0">
                <a:latin typeface="Arial" pitchFamily="34" charset="0"/>
                <a:cs typeface="Arial" pitchFamily="34" charset="0"/>
              </a:rPr>
              <a:t>. </a:t>
            </a:r>
          </a:p>
          <a:p>
            <a:pPr algn="just" eaLnBrk="1" fontAlgn="auto" hangingPunct="1">
              <a:spcAft>
                <a:spcPts val="0"/>
              </a:spcAft>
              <a:buFont typeface="Arial" pitchFamily="34" charset="0"/>
              <a:buChar char="•"/>
              <a:defRPr/>
            </a:pPr>
            <a:r>
              <a:rPr lang="en-US" sz="8000" dirty="0" err="1" smtClean="0">
                <a:latin typeface="Arial" pitchFamily="34" charset="0"/>
                <a:cs typeface="Arial" pitchFamily="34" charset="0"/>
              </a:rPr>
              <a:t>Pengaruh</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kerugian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terhadap</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profitabilitas</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sangat</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substansial</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konsekuensinya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keakuratan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pengendalian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persediaan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sangat</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penting</a:t>
            </a:r>
            <a:r>
              <a:rPr lang="en-US" sz="8000"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n-US" sz="8000" dirty="0" err="1" smtClean="0">
                <a:latin typeface="Arial" pitchFamily="34" charset="0"/>
                <a:cs typeface="Arial" pitchFamily="34" charset="0"/>
              </a:rPr>
              <a:t>Dalam</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hal</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ini</a:t>
            </a:r>
            <a:r>
              <a:rPr lang="en-US" sz="8000" dirty="0" smtClean="0">
                <a:latin typeface="Arial" pitchFamily="34" charset="0"/>
                <a:cs typeface="Arial" pitchFamily="34" charset="0"/>
              </a:rPr>
              <a:t> </a:t>
            </a:r>
            <a:r>
              <a:rPr lang="en-US" sz="8000" b="1" dirty="0" err="1" smtClean="0">
                <a:latin typeface="Arial" pitchFamily="34" charset="0"/>
                <a:cs typeface="Arial" pitchFamily="34" charset="0"/>
              </a:rPr>
              <a:t>teknik</a:t>
            </a:r>
            <a:r>
              <a:rPr lang="en-US" sz="8000" b="1" dirty="0" smtClean="0">
                <a:latin typeface="Arial" pitchFamily="34" charset="0"/>
                <a:cs typeface="Arial" pitchFamily="34" charset="0"/>
              </a:rPr>
              <a:t> yang </a:t>
            </a:r>
            <a:r>
              <a:rPr lang="en-US" sz="8000" b="1" dirty="0" err="1" smtClean="0">
                <a:latin typeface="Arial" pitchFamily="34" charset="0"/>
                <a:cs typeface="Arial" pitchFamily="34" charset="0"/>
              </a:rPr>
              <a:t>diterapkan</a:t>
            </a:r>
            <a:r>
              <a:rPr lang="en-US" sz="8000" b="1" dirty="0" smtClean="0">
                <a:latin typeface="Arial" pitchFamily="34" charset="0"/>
                <a:cs typeface="Arial" pitchFamily="34" charset="0"/>
              </a:rPr>
              <a:t> </a:t>
            </a:r>
            <a:r>
              <a:rPr lang="en-US" sz="8000" dirty="0" err="1" smtClean="0">
                <a:latin typeface="Arial" pitchFamily="34" charset="0"/>
                <a:cs typeface="Arial" pitchFamily="34" charset="0"/>
              </a:rPr>
              <a:t>mencakup</a:t>
            </a:r>
            <a:r>
              <a:rPr lang="en-US" sz="8000"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n-US" sz="8000" dirty="0" smtClean="0">
                <a:latin typeface="Arial" pitchFamily="34" charset="0"/>
                <a:cs typeface="Arial" pitchFamily="34" charset="0"/>
              </a:rPr>
              <a:t>a.  </a:t>
            </a:r>
            <a:r>
              <a:rPr lang="en-US" sz="8000" dirty="0" err="1" smtClean="0">
                <a:latin typeface="Arial" pitchFamily="34" charset="0"/>
                <a:cs typeface="Arial" pitchFamily="34" charset="0"/>
              </a:rPr>
              <a:t>Pemilihan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karyawan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pelatihan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disiplin</a:t>
            </a:r>
            <a:r>
              <a:rPr lang="en-US" sz="8000" dirty="0" smtClean="0">
                <a:latin typeface="Arial" pitchFamily="34" charset="0"/>
                <a:cs typeface="Arial" pitchFamily="34" charset="0"/>
              </a:rPr>
              <a:t> yang </a:t>
            </a:r>
            <a:r>
              <a:rPr lang="en-US" sz="8000" dirty="0" err="1" smtClean="0">
                <a:latin typeface="Arial" pitchFamily="34" charset="0"/>
                <a:cs typeface="Arial" pitchFamily="34" charset="0"/>
              </a:rPr>
              <a:t>baik</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walaupun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tidak</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mudah</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tetapi</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sangat</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penting</a:t>
            </a:r>
            <a:r>
              <a:rPr lang="en-US" sz="8000" dirty="0" smtClean="0">
                <a:latin typeface="Arial" pitchFamily="34" charset="0"/>
                <a:cs typeface="Arial" pitchFamily="34" charset="0"/>
              </a:rPr>
              <a:t> . </a:t>
            </a:r>
          </a:p>
          <a:p>
            <a:pPr algn="just" eaLnBrk="1" fontAlgn="auto" hangingPunct="1">
              <a:spcAft>
                <a:spcPts val="0"/>
              </a:spcAft>
              <a:buFont typeface="Arial" pitchFamily="34" charset="0"/>
              <a:buNone/>
              <a:defRPr/>
            </a:pPr>
            <a:r>
              <a:rPr lang="en-US" sz="8000" dirty="0" smtClean="0">
                <a:latin typeface="Arial" pitchFamily="34" charset="0"/>
                <a:cs typeface="Arial" pitchFamily="34" charset="0"/>
              </a:rPr>
              <a:t>b.  </a:t>
            </a:r>
            <a:r>
              <a:rPr lang="en-US" sz="8000" dirty="0" err="1" smtClean="0">
                <a:latin typeface="Arial" pitchFamily="34" charset="0"/>
                <a:cs typeface="Arial" pitchFamily="34" charset="0"/>
              </a:rPr>
              <a:t>Pengendalian</a:t>
            </a:r>
            <a:r>
              <a:rPr lang="en-US" sz="8000" dirty="0" smtClean="0">
                <a:latin typeface="Arial" pitchFamily="34" charset="0"/>
                <a:cs typeface="Arial" pitchFamily="34" charset="0"/>
              </a:rPr>
              <a:t> yang </a:t>
            </a:r>
            <a:r>
              <a:rPr lang="en-US" sz="8000" dirty="0" err="1" smtClean="0">
                <a:latin typeface="Arial" pitchFamily="34" charset="0"/>
                <a:cs typeface="Arial" pitchFamily="34" charset="0"/>
              </a:rPr>
              <a:t>ketat</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atas</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kiriman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barang</a:t>
            </a:r>
            <a:r>
              <a:rPr lang="en-US" sz="8000" dirty="0" smtClean="0">
                <a:latin typeface="Arial" pitchFamily="34" charset="0"/>
                <a:cs typeface="Arial" pitchFamily="34" charset="0"/>
              </a:rPr>
              <a:t> yang </a:t>
            </a:r>
            <a:r>
              <a:rPr lang="en-US" sz="8000" dirty="0" err="1" smtClean="0">
                <a:latin typeface="Arial" pitchFamily="34" charset="0"/>
                <a:cs typeface="Arial" pitchFamily="34" charset="0"/>
              </a:rPr>
              <a:t>datang</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Penerapannya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misalkan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dengan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pemakaian</a:t>
            </a:r>
            <a:r>
              <a:rPr lang="en-US" sz="8000" dirty="0" smtClean="0">
                <a:latin typeface="Arial" pitchFamily="34" charset="0"/>
                <a:cs typeface="Arial" pitchFamily="34" charset="0"/>
              </a:rPr>
              <a:t> system barcode yang </a:t>
            </a:r>
            <a:r>
              <a:rPr lang="en-US" sz="8000" dirty="0" err="1" smtClean="0">
                <a:latin typeface="Arial" pitchFamily="34" charset="0"/>
                <a:cs typeface="Arial" pitchFamily="34" charset="0"/>
              </a:rPr>
              <a:t>dapat</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dirancang</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secara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komputerisasi</a:t>
            </a:r>
            <a:r>
              <a:rPr lang="en-US" sz="8000"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n-US" sz="8000" dirty="0" smtClean="0">
                <a:latin typeface="Arial" pitchFamily="34" charset="0"/>
                <a:cs typeface="Arial" pitchFamily="34" charset="0"/>
              </a:rPr>
              <a:t>c.  </a:t>
            </a:r>
            <a:r>
              <a:rPr lang="en-US" sz="8000" dirty="0" err="1" smtClean="0">
                <a:latin typeface="Arial" pitchFamily="34" charset="0"/>
                <a:cs typeface="Arial" pitchFamily="34" charset="0"/>
              </a:rPr>
              <a:t>Pengendalian</a:t>
            </a:r>
            <a:r>
              <a:rPr lang="en-US" sz="8000" dirty="0" smtClean="0">
                <a:latin typeface="Arial" pitchFamily="34" charset="0"/>
                <a:cs typeface="Arial" pitchFamily="34" charset="0"/>
              </a:rPr>
              <a:t> yang </a:t>
            </a:r>
            <a:r>
              <a:rPr lang="en-US" sz="8000" dirty="0" err="1" smtClean="0">
                <a:latin typeface="Arial" pitchFamily="34" charset="0"/>
                <a:cs typeface="Arial" pitchFamily="34" charset="0"/>
              </a:rPr>
              <a:t>efektif</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atas</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semua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barang</a:t>
            </a:r>
            <a:r>
              <a:rPr lang="en-US" sz="8000" dirty="0" smtClean="0">
                <a:latin typeface="Arial" pitchFamily="34" charset="0"/>
                <a:cs typeface="Arial" pitchFamily="34" charset="0"/>
              </a:rPr>
              <a:t> yang </a:t>
            </a:r>
            <a:r>
              <a:rPr lang="en-US" sz="8000" dirty="0" err="1" smtClean="0">
                <a:latin typeface="Arial" pitchFamily="34" charset="0"/>
                <a:cs typeface="Arial" pitchFamily="34" charset="0"/>
              </a:rPr>
              <a:t>keluar</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dari</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fasilitas</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Bisa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dilakukan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dengan</a:t>
            </a:r>
            <a:r>
              <a:rPr lang="en-US" sz="8000" dirty="0" smtClean="0">
                <a:latin typeface="Arial" pitchFamily="34" charset="0"/>
                <a:cs typeface="Arial" pitchFamily="34" charset="0"/>
              </a:rPr>
              <a:t> barcode </a:t>
            </a:r>
            <a:r>
              <a:rPr lang="en-US" sz="8000" dirty="0" err="1" smtClean="0">
                <a:latin typeface="Arial" pitchFamily="34" charset="0"/>
                <a:cs typeface="Arial" pitchFamily="34" charset="0"/>
              </a:rPr>
              <a:t>maupun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garis</a:t>
            </a:r>
            <a:r>
              <a:rPr lang="en-US" sz="8000" dirty="0" smtClean="0">
                <a:latin typeface="Arial" pitchFamily="34" charset="0"/>
                <a:cs typeface="Arial" pitchFamily="34" charset="0"/>
              </a:rPr>
              <a:t> magnetic </a:t>
            </a:r>
            <a:r>
              <a:rPr lang="en-US" sz="8000" dirty="0" err="1" smtClean="0">
                <a:latin typeface="Arial" pitchFamily="34" charset="0"/>
                <a:cs typeface="Arial" pitchFamily="34" charset="0"/>
              </a:rPr>
              <a:t>ataupun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pengamatan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langsung</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melalui</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kaca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satu</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arah</a:t>
            </a:r>
            <a:r>
              <a:rPr lang="en-US" sz="8000" dirty="0" smtClean="0">
                <a:latin typeface="Arial" pitchFamily="34" charset="0"/>
                <a:cs typeface="Arial" pitchFamily="34" charset="0"/>
              </a:rPr>
              <a:t>, video </a:t>
            </a:r>
            <a:r>
              <a:rPr lang="en-US" sz="8000" dirty="0" err="1" smtClean="0">
                <a:latin typeface="Arial" pitchFamily="34" charset="0"/>
                <a:cs typeface="Arial" pitchFamily="34" charset="0"/>
              </a:rPr>
              <a:t>atau</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pengawasan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oleh</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manusia</a:t>
            </a:r>
            <a:r>
              <a:rPr lang="en-US" sz="8000" dirty="0" smtClean="0">
                <a:latin typeface="Arial" pitchFamily="34" charset="0"/>
                <a:cs typeface="Arial" pitchFamily="34" charset="0"/>
              </a:rPr>
              <a:t>. </a:t>
            </a:r>
          </a:p>
          <a:p>
            <a:pPr eaLnBrk="1" fontAlgn="auto" hangingPunct="1">
              <a:spcAft>
                <a:spcPts val="0"/>
              </a:spcAft>
              <a:buFont typeface="Arial" pitchFamily="34" charset="0"/>
              <a:buChar char="•"/>
              <a:defRPr/>
            </a:pPr>
            <a:endParaRPr lang="en-US" sz="6200" dirty="0" smtClean="0"/>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720FB45-289A-4B43-A6A3-54BE0DAA6464}" type="slidenum">
              <a:rPr lang="en-US"/>
              <a:pPr>
                <a:defRPr/>
              </a:pPr>
              <a:t>256</a:t>
            </a:fld>
            <a:endParaRPr lang="en-US"/>
          </a:p>
        </p:txBody>
      </p:sp>
      <p:sp>
        <p:nvSpPr>
          <p:cNvPr id="2" name="Title 1"/>
          <p:cNvSpPr>
            <a:spLocks noGrp="1"/>
          </p:cNvSpPr>
          <p:nvPr>
            <p:ph type="title"/>
          </p:nvPr>
        </p:nvSpPr>
        <p:spPr>
          <a:xfrm>
            <a:off x="457200" y="274638"/>
            <a:ext cx="8229600" cy="334962"/>
          </a:xfrm>
        </p:spPr>
        <p:txBody>
          <a:bodyPr rtlCol="0">
            <a:normAutofit fontScale="90000"/>
          </a:bodyPr>
          <a:lstStyle/>
          <a:p>
            <a:pPr eaLnBrk="1" fontAlgn="auto" hangingPunct="1">
              <a:spcAft>
                <a:spcPts val="0"/>
              </a:spcAft>
              <a:defRPr/>
            </a:pPr>
            <a:r>
              <a:rPr lang="en-US" sz="2000" b="1" dirty="0" smtClean="0">
                <a:latin typeface="Arial" pitchFamily="34" charset="0"/>
                <a:cs typeface="Arial" pitchFamily="34" charset="0"/>
              </a:rPr>
              <a:t>D. MODEL PERSEDIAAN </a:t>
            </a:r>
            <a:endParaRPr lang="en-US" sz="2000" dirty="0" smtClean="0">
              <a:latin typeface="Arial" pitchFamily="34" charset="0"/>
              <a:cs typeface="Arial" pitchFamily="34" charset="0"/>
            </a:endParaRPr>
          </a:p>
        </p:txBody>
      </p:sp>
      <p:sp>
        <p:nvSpPr>
          <p:cNvPr id="305156" name="Content Placeholder 2"/>
          <p:cNvSpPr>
            <a:spLocks noGrp="1"/>
          </p:cNvSpPr>
          <p:nvPr>
            <p:ph idx="1"/>
          </p:nvPr>
        </p:nvSpPr>
        <p:spPr>
          <a:xfrm>
            <a:off x="457200" y="685800"/>
            <a:ext cx="8229600" cy="5440363"/>
          </a:xfrm>
        </p:spPr>
        <p:txBody>
          <a:bodyPr/>
          <a:lstStyle/>
          <a:p>
            <a:pPr algn="just" eaLnBrk="1" hangingPunct="1">
              <a:lnSpc>
                <a:spcPct val="80000"/>
              </a:lnSpc>
            </a:pPr>
            <a:r>
              <a:rPr lang="en-US" sz="2000" smtClean="0">
                <a:latin typeface="Arial" charset="0"/>
                <a:cs typeface="Arial" charset="0"/>
              </a:rPr>
              <a:t>Dalam bagian ini akan dijelaskan model persediaan menurut permintaannya dan biaya yang terkait dengan persediaan.</a:t>
            </a:r>
          </a:p>
          <a:p>
            <a:pPr eaLnBrk="1" hangingPunct="1">
              <a:lnSpc>
                <a:spcPct val="80000"/>
              </a:lnSpc>
              <a:buFont typeface="Arial" charset="0"/>
              <a:buNone/>
            </a:pPr>
            <a:r>
              <a:rPr lang="en-US" sz="2000" b="1" smtClean="0">
                <a:latin typeface="Arial" charset="0"/>
                <a:cs typeface="Arial" charset="0"/>
              </a:rPr>
              <a:t>1. Permintaan Independen dan Dependen </a:t>
            </a:r>
            <a:endParaRPr lang="en-US" sz="2000" smtClean="0">
              <a:latin typeface="Arial" charset="0"/>
              <a:cs typeface="Arial" charset="0"/>
            </a:endParaRPr>
          </a:p>
          <a:p>
            <a:pPr algn="just" eaLnBrk="1" hangingPunct="1">
              <a:lnSpc>
                <a:spcPct val="80000"/>
              </a:lnSpc>
            </a:pPr>
            <a:r>
              <a:rPr lang="en-US" sz="2000" smtClean="0">
                <a:latin typeface="Arial" charset="0"/>
                <a:cs typeface="Arial" charset="0"/>
              </a:rPr>
              <a:t>Model pengendalian persediaan mengasumsikan bahwa permintaan suatu produk bersifat dependen atau independen terhadap permintaan produk lainnya. Misalnya permintaan televisi independen terhadap permintaan mesin cuci, akan tetapi permintaan televisi dependen terhadap kebutuhan produksi dari televisi.  </a:t>
            </a:r>
          </a:p>
          <a:p>
            <a:pPr eaLnBrk="1" hangingPunct="1">
              <a:lnSpc>
                <a:spcPct val="80000"/>
              </a:lnSpc>
              <a:buFont typeface="Arial" charset="0"/>
              <a:buNone/>
            </a:pPr>
            <a:r>
              <a:rPr lang="en-US" sz="2000" b="1" smtClean="0">
                <a:latin typeface="Arial" charset="0"/>
                <a:cs typeface="Arial" charset="0"/>
              </a:rPr>
              <a:t>2. Biaya Persediaan </a:t>
            </a:r>
            <a:endParaRPr lang="en-US" sz="2000" smtClean="0">
              <a:latin typeface="Arial" charset="0"/>
              <a:cs typeface="Arial" charset="0"/>
            </a:endParaRPr>
          </a:p>
          <a:p>
            <a:pPr eaLnBrk="1" hangingPunct="1">
              <a:lnSpc>
                <a:spcPct val="80000"/>
              </a:lnSpc>
            </a:pPr>
            <a:r>
              <a:rPr lang="en-US" sz="2000" smtClean="0">
                <a:latin typeface="Arial" charset="0"/>
                <a:cs typeface="Arial" charset="0"/>
              </a:rPr>
              <a:t>Biaya yang terkait dengan manajemen persediaan disebut biaya persediaan, yang biasanya terdiri dari: </a:t>
            </a:r>
          </a:p>
          <a:p>
            <a:pPr algn="just" eaLnBrk="1" hangingPunct="1">
              <a:lnSpc>
                <a:spcPct val="80000"/>
              </a:lnSpc>
              <a:buFont typeface="Arial" charset="0"/>
              <a:buNone/>
            </a:pPr>
            <a:r>
              <a:rPr lang="en-US" sz="2000" smtClean="0">
                <a:latin typeface="Arial" charset="0"/>
                <a:cs typeface="Arial" charset="0"/>
              </a:rPr>
              <a:t>a.  </a:t>
            </a:r>
            <a:r>
              <a:rPr lang="en-US" sz="2000" b="1" i="1" smtClean="0">
                <a:latin typeface="Arial" charset="0"/>
                <a:cs typeface="Arial" charset="0"/>
              </a:rPr>
              <a:t>Biaya Penyimpanan</a:t>
            </a:r>
            <a:r>
              <a:rPr lang="en-US" sz="2000" smtClean="0">
                <a:latin typeface="Arial" charset="0"/>
                <a:cs typeface="Arial" charset="0"/>
              </a:rPr>
              <a:t> </a:t>
            </a:r>
            <a:r>
              <a:rPr lang="en-US" sz="2000" b="1" i="1" smtClean="0">
                <a:latin typeface="Arial" charset="0"/>
                <a:cs typeface="Arial" charset="0"/>
              </a:rPr>
              <a:t>(Holding cost, Carrying Cost)</a:t>
            </a:r>
            <a:r>
              <a:rPr lang="en-US" sz="2000" smtClean="0">
                <a:latin typeface="Arial" charset="0"/>
                <a:cs typeface="Arial" charset="0"/>
              </a:rPr>
              <a:t> yaitu biaya-biaya yang berkaitan dengan penyimpanan atau penahanan (carrying) persediaan sepanjang waktu tertentu. Biaya ini mencakup biaya-biaya yang berkaitan dengan gudang, seperti sewa, administrasi, gaji pelaksana gudang, listrik, asuransi, penambahan staff, pembayaran bunga/ biaya modal, kerusakan,dsb. Biaya ini adalah </a:t>
            </a:r>
            <a:r>
              <a:rPr lang="en-US" sz="2000" i="1" smtClean="0">
                <a:latin typeface="Arial" charset="0"/>
                <a:cs typeface="Arial" charset="0"/>
              </a:rPr>
              <a:t>variable</a:t>
            </a:r>
            <a:r>
              <a:rPr lang="en-US" sz="2000" smtClean="0">
                <a:latin typeface="Arial" charset="0"/>
                <a:cs typeface="Arial" charset="0"/>
              </a:rPr>
              <a:t> bila bervariasi dengan tingkat persediaan, apabila biaya fasilitas penyimpanan (gudang) tidak variable tetapi </a:t>
            </a:r>
            <a:r>
              <a:rPr lang="en-US" sz="2000" i="1" smtClean="0">
                <a:latin typeface="Arial" charset="0"/>
                <a:cs typeface="Arial" charset="0"/>
              </a:rPr>
              <a:t>tetap</a:t>
            </a:r>
            <a:r>
              <a:rPr lang="en-US" sz="2000" smtClean="0">
                <a:latin typeface="Arial" charset="0"/>
                <a:cs typeface="Arial" charset="0"/>
              </a:rPr>
              <a:t>, maka tidak dimasukkan dalam biaya penyimpanan per unit.</a:t>
            </a:r>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C41293C-20D5-40CB-8E32-45E48830809E}" type="slidenum">
              <a:rPr lang="en-US"/>
              <a:pPr>
                <a:defRPr/>
              </a:pPr>
              <a:t>257</a:t>
            </a:fld>
            <a:endParaRPr lang="en-US"/>
          </a:p>
        </p:txBody>
      </p:sp>
      <p:sp>
        <p:nvSpPr>
          <p:cNvPr id="3" name="Content Placeholder 2"/>
          <p:cNvSpPr>
            <a:spLocks noGrp="1"/>
          </p:cNvSpPr>
          <p:nvPr>
            <p:ph idx="1"/>
          </p:nvPr>
        </p:nvSpPr>
        <p:spPr>
          <a:xfrm>
            <a:off x="457200" y="304800"/>
            <a:ext cx="8229600" cy="6019800"/>
          </a:xfrm>
        </p:spPr>
        <p:txBody>
          <a:bodyPr>
            <a:normAutofit lnSpcReduction="10000"/>
          </a:bodyPr>
          <a:lstStyle/>
          <a:p>
            <a:pPr algn="just" eaLnBrk="1" hangingPunct="1">
              <a:lnSpc>
                <a:spcPct val="80000"/>
              </a:lnSpc>
              <a:buFont typeface="Arial" charset="0"/>
              <a:buNone/>
              <a:defRPr/>
            </a:pPr>
            <a:r>
              <a:rPr lang="en-US" sz="2000" b="1" i="1" dirty="0" smtClean="0"/>
              <a:t>b. </a:t>
            </a:r>
            <a:r>
              <a:rPr lang="en-US" sz="2000" b="1" i="1" dirty="0" err="1" smtClean="0"/>
              <a:t>Biaya</a:t>
            </a:r>
            <a:r>
              <a:rPr lang="en-US" sz="2000" b="1" i="1" dirty="0" smtClean="0"/>
              <a:t> </a:t>
            </a:r>
            <a:r>
              <a:rPr lang="en-US" sz="2000" b="1" i="1" dirty="0" err="1" smtClean="0"/>
              <a:t>Pemesanan</a:t>
            </a:r>
            <a:r>
              <a:rPr lang="en-US" sz="2000" dirty="0" smtClean="0"/>
              <a:t> </a:t>
            </a:r>
            <a:r>
              <a:rPr lang="en-US" sz="2000" b="1" i="1" dirty="0" smtClean="0"/>
              <a:t>(Ordering Cost, </a:t>
            </a:r>
            <a:r>
              <a:rPr lang="en-US" sz="2000" b="1" i="1" dirty="0" err="1" smtClean="0"/>
              <a:t>Procurenment</a:t>
            </a:r>
            <a:r>
              <a:rPr lang="en-US" sz="2000" b="1" i="1" dirty="0" smtClean="0"/>
              <a:t> Cost)</a:t>
            </a:r>
            <a:r>
              <a:rPr lang="en-US" sz="2000" dirty="0" smtClean="0"/>
              <a:t> </a:t>
            </a:r>
            <a:r>
              <a:rPr lang="en-US" sz="2000" dirty="0" err="1" smtClean="0"/>
              <a:t>yaitu</a:t>
            </a:r>
            <a:r>
              <a:rPr lang="en-US" sz="2000" dirty="0" smtClean="0"/>
              <a:t> </a:t>
            </a:r>
            <a:r>
              <a:rPr lang="en-US" sz="2000" dirty="0" err="1" smtClean="0"/>
              <a:t>biaya</a:t>
            </a:r>
            <a:r>
              <a:rPr lang="en-US" sz="2000" dirty="0" smtClean="0"/>
              <a:t> yang </a:t>
            </a:r>
            <a:r>
              <a:rPr lang="en-US" sz="2000" dirty="0" err="1" smtClean="0"/>
              <a:t>dikeluarkan</a:t>
            </a:r>
            <a:r>
              <a:rPr lang="en-US" sz="2000" dirty="0" smtClean="0"/>
              <a:t> </a:t>
            </a:r>
            <a:r>
              <a:rPr lang="en-US" sz="2000" dirty="0" err="1" smtClean="0"/>
              <a:t>sehubungan</a:t>
            </a:r>
            <a:r>
              <a:rPr lang="en-US" sz="2000" dirty="0" smtClean="0"/>
              <a:t> </a:t>
            </a:r>
            <a:r>
              <a:rPr lang="en-US" sz="2000" dirty="0" err="1" smtClean="0"/>
              <a:t>dengan</a:t>
            </a:r>
            <a:r>
              <a:rPr lang="en-US" sz="2000" dirty="0" smtClean="0"/>
              <a:t> </a:t>
            </a:r>
            <a:r>
              <a:rPr lang="en-US" sz="2000" dirty="0" err="1" smtClean="0"/>
              <a:t>kegiatan</a:t>
            </a:r>
            <a:r>
              <a:rPr lang="en-US" sz="2000" dirty="0" smtClean="0"/>
              <a:t> </a:t>
            </a:r>
            <a:r>
              <a:rPr lang="en-US" sz="2000" dirty="0" err="1" smtClean="0"/>
              <a:t>pemesanan</a:t>
            </a:r>
            <a:r>
              <a:rPr lang="en-US" sz="2000" dirty="0" smtClean="0"/>
              <a:t> </a:t>
            </a:r>
            <a:r>
              <a:rPr lang="en-US" sz="2000" dirty="0" err="1" smtClean="0"/>
              <a:t>bahan</a:t>
            </a:r>
            <a:r>
              <a:rPr lang="en-US" sz="2000" dirty="0" smtClean="0"/>
              <a:t>/</a:t>
            </a:r>
            <a:r>
              <a:rPr lang="en-US" sz="2000" dirty="0" err="1" smtClean="0"/>
              <a:t>barang</a:t>
            </a:r>
            <a:r>
              <a:rPr lang="en-US" sz="2000" dirty="0" smtClean="0"/>
              <a:t> </a:t>
            </a:r>
            <a:r>
              <a:rPr lang="en-US" sz="2000" dirty="0" err="1" smtClean="0"/>
              <a:t>sejak</a:t>
            </a:r>
            <a:r>
              <a:rPr lang="en-US" sz="2000" dirty="0" smtClean="0"/>
              <a:t> </a:t>
            </a:r>
            <a:r>
              <a:rPr lang="en-US" sz="2000" dirty="0" err="1" smtClean="0"/>
              <a:t>dari</a:t>
            </a:r>
            <a:r>
              <a:rPr lang="en-US" sz="2000" dirty="0" smtClean="0"/>
              <a:t> </a:t>
            </a:r>
            <a:r>
              <a:rPr lang="en-US" sz="2000" dirty="0" err="1" smtClean="0"/>
              <a:t>penetapan</a:t>
            </a:r>
            <a:r>
              <a:rPr lang="en-US" sz="2000" dirty="0" smtClean="0"/>
              <a:t> </a:t>
            </a:r>
            <a:r>
              <a:rPr lang="en-US" sz="2000" dirty="0" err="1" smtClean="0"/>
              <a:t>pemesanan</a:t>
            </a:r>
            <a:r>
              <a:rPr lang="en-US" sz="2000" dirty="0" smtClean="0"/>
              <a:t> </a:t>
            </a:r>
            <a:r>
              <a:rPr lang="en-US" sz="2000" dirty="0" err="1" smtClean="0"/>
              <a:t>sampai</a:t>
            </a:r>
            <a:r>
              <a:rPr lang="en-US" sz="2000" dirty="0" smtClean="0"/>
              <a:t> </a:t>
            </a:r>
            <a:r>
              <a:rPr lang="en-US" sz="2000" dirty="0" err="1" smtClean="0"/>
              <a:t>tersedianya</a:t>
            </a:r>
            <a:r>
              <a:rPr lang="en-US" sz="2000" dirty="0" smtClean="0"/>
              <a:t> </a:t>
            </a:r>
            <a:r>
              <a:rPr lang="en-US" sz="2000" dirty="0" err="1" smtClean="0"/>
              <a:t>barang</a:t>
            </a:r>
            <a:r>
              <a:rPr lang="en-US" sz="2000" dirty="0" smtClean="0"/>
              <a:t> </a:t>
            </a:r>
            <a:r>
              <a:rPr lang="en-US" sz="2000" dirty="0" err="1" smtClean="0"/>
              <a:t>digudang</a:t>
            </a:r>
            <a:r>
              <a:rPr lang="en-US" sz="2000" dirty="0" smtClean="0"/>
              <a:t>. </a:t>
            </a:r>
          </a:p>
          <a:p>
            <a:pPr algn="just" eaLnBrk="1" hangingPunct="1">
              <a:lnSpc>
                <a:spcPct val="80000"/>
              </a:lnSpc>
              <a:defRPr/>
            </a:pPr>
            <a:r>
              <a:rPr lang="en-US" sz="2000" dirty="0" err="1" smtClean="0"/>
              <a:t>Biaya</a:t>
            </a:r>
            <a:r>
              <a:rPr lang="en-US" sz="2000" dirty="0" smtClean="0"/>
              <a:t> </a:t>
            </a:r>
            <a:r>
              <a:rPr lang="en-US" sz="2000" dirty="0" err="1" smtClean="0"/>
              <a:t>ini</a:t>
            </a:r>
            <a:r>
              <a:rPr lang="en-US" sz="2000" dirty="0" smtClean="0"/>
              <a:t> .</a:t>
            </a:r>
            <a:r>
              <a:rPr lang="en-US" sz="2000" dirty="0" err="1" smtClean="0"/>
              <a:t>mencakup</a:t>
            </a:r>
            <a:r>
              <a:rPr lang="en-US" sz="2000" dirty="0" smtClean="0"/>
              <a:t> </a:t>
            </a:r>
            <a:r>
              <a:rPr lang="en-US" sz="2000" dirty="0" err="1" smtClean="0"/>
              <a:t>biaya-biaya</a:t>
            </a:r>
            <a:r>
              <a:rPr lang="en-US" sz="2000" dirty="0" smtClean="0"/>
              <a:t> : </a:t>
            </a:r>
            <a:r>
              <a:rPr lang="en-US" sz="2000" dirty="0" err="1" smtClean="0"/>
              <a:t>administrasi</a:t>
            </a:r>
            <a:r>
              <a:rPr lang="en-US" sz="2000" dirty="0" smtClean="0"/>
              <a:t> </a:t>
            </a:r>
            <a:r>
              <a:rPr lang="en-US" sz="2000" dirty="0" err="1" smtClean="0"/>
              <a:t>dan</a:t>
            </a:r>
            <a:r>
              <a:rPr lang="en-US" sz="2000" dirty="0" smtClean="0"/>
              <a:t> </a:t>
            </a:r>
            <a:r>
              <a:rPr lang="en-US" sz="2000" dirty="0" err="1" smtClean="0"/>
              <a:t>penempatan</a:t>
            </a:r>
            <a:r>
              <a:rPr lang="en-US" sz="2000" dirty="0" smtClean="0"/>
              <a:t> order, </a:t>
            </a:r>
            <a:r>
              <a:rPr lang="en-US" sz="2000" dirty="0" err="1" smtClean="0"/>
              <a:t>pemilihan</a:t>
            </a:r>
            <a:r>
              <a:rPr lang="en-US" sz="2000" dirty="0" smtClean="0"/>
              <a:t> vendor/</a:t>
            </a:r>
            <a:r>
              <a:rPr lang="en-US" sz="2000" dirty="0" err="1" smtClean="0"/>
              <a:t>pasokan</a:t>
            </a:r>
            <a:r>
              <a:rPr lang="en-US" sz="2000" dirty="0" smtClean="0"/>
              <a:t>, </a:t>
            </a:r>
            <a:r>
              <a:rPr lang="en-US" sz="2000" dirty="0" err="1" smtClean="0"/>
              <a:t>formulir</a:t>
            </a:r>
            <a:r>
              <a:rPr lang="en-US" sz="2000" dirty="0" smtClean="0"/>
              <a:t>, </a:t>
            </a:r>
            <a:r>
              <a:rPr lang="en-US" sz="2000" dirty="0" err="1" smtClean="0"/>
              <a:t>pemrosesan</a:t>
            </a:r>
            <a:r>
              <a:rPr lang="en-US" sz="2000" dirty="0" smtClean="0"/>
              <a:t> </a:t>
            </a:r>
            <a:r>
              <a:rPr lang="en-US" sz="2000" dirty="0" err="1" smtClean="0"/>
              <a:t>pesanan</a:t>
            </a:r>
            <a:r>
              <a:rPr lang="en-US" sz="2000" dirty="0" smtClean="0"/>
              <a:t>, </a:t>
            </a:r>
            <a:r>
              <a:rPr lang="en-US" sz="2000" dirty="0" err="1" smtClean="0"/>
              <a:t>tenaga</a:t>
            </a:r>
            <a:r>
              <a:rPr lang="en-US" sz="2000" dirty="0" smtClean="0"/>
              <a:t> </a:t>
            </a:r>
            <a:r>
              <a:rPr lang="en-US" sz="2000" dirty="0" err="1" smtClean="0"/>
              <a:t>para</a:t>
            </a:r>
            <a:r>
              <a:rPr lang="en-US" sz="2000" dirty="0" smtClean="0"/>
              <a:t> </a:t>
            </a:r>
            <a:r>
              <a:rPr lang="en-US" sz="2000" dirty="0" err="1" smtClean="0"/>
              <a:t>pekerja</a:t>
            </a:r>
            <a:r>
              <a:rPr lang="en-US" sz="2000" dirty="0" smtClean="0"/>
              <a:t>, </a:t>
            </a:r>
            <a:r>
              <a:rPr lang="en-US" sz="2000" dirty="0" err="1" smtClean="0"/>
              <a:t>pengepakan</a:t>
            </a:r>
            <a:r>
              <a:rPr lang="en-US" sz="2000" dirty="0" smtClean="0"/>
              <a:t> </a:t>
            </a:r>
            <a:r>
              <a:rPr lang="en-US" sz="2000" dirty="0" err="1" smtClean="0"/>
              <a:t>dan</a:t>
            </a:r>
            <a:r>
              <a:rPr lang="en-US" sz="2000" dirty="0" smtClean="0"/>
              <a:t> </a:t>
            </a:r>
            <a:r>
              <a:rPr lang="en-US" sz="2000" dirty="0" err="1" smtClean="0"/>
              <a:t>penimbangan</a:t>
            </a:r>
            <a:r>
              <a:rPr lang="en-US" sz="2000" dirty="0" smtClean="0"/>
              <a:t>, </a:t>
            </a:r>
            <a:r>
              <a:rPr lang="en-US" sz="2000" dirty="0" err="1" smtClean="0"/>
              <a:t>inspeksi</a:t>
            </a:r>
            <a:r>
              <a:rPr lang="en-US" sz="2000" dirty="0" smtClean="0"/>
              <a:t> </a:t>
            </a:r>
            <a:r>
              <a:rPr lang="en-US" sz="2000" dirty="0" err="1" smtClean="0"/>
              <a:t>dan</a:t>
            </a:r>
            <a:r>
              <a:rPr lang="en-US" sz="2000" dirty="0" smtClean="0"/>
              <a:t> </a:t>
            </a:r>
            <a:r>
              <a:rPr lang="en-US" sz="2000" dirty="0" err="1" smtClean="0"/>
              <a:t>penerimaan</a:t>
            </a:r>
            <a:r>
              <a:rPr lang="en-US" sz="2000" dirty="0" smtClean="0"/>
              <a:t> </a:t>
            </a:r>
            <a:r>
              <a:rPr lang="en-US" sz="2000" dirty="0" err="1" smtClean="0"/>
              <a:t>barang</a:t>
            </a:r>
            <a:r>
              <a:rPr lang="en-US" sz="2000" dirty="0" smtClean="0"/>
              <a:t>, </a:t>
            </a:r>
            <a:r>
              <a:rPr lang="en-US" sz="2000" dirty="0" err="1" smtClean="0"/>
              <a:t>pengiriman</a:t>
            </a:r>
            <a:r>
              <a:rPr lang="en-US" sz="2000" dirty="0" smtClean="0"/>
              <a:t> </a:t>
            </a:r>
            <a:r>
              <a:rPr lang="en-US" sz="2000" dirty="0" err="1" smtClean="0"/>
              <a:t>kegudang</a:t>
            </a:r>
            <a:r>
              <a:rPr lang="en-US" sz="2000" dirty="0" smtClean="0"/>
              <a:t> </a:t>
            </a:r>
            <a:r>
              <a:rPr lang="en-US" sz="2000" dirty="0" err="1" smtClean="0"/>
              <a:t>dan</a:t>
            </a:r>
            <a:r>
              <a:rPr lang="en-US" sz="2000" dirty="0" smtClean="0"/>
              <a:t> </a:t>
            </a:r>
            <a:r>
              <a:rPr lang="en-US" sz="2000" dirty="0" err="1" smtClean="0"/>
              <a:t>bongkar</a:t>
            </a:r>
            <a:r>
              <a:rPr lang="en-US" sz="2000" dirty="0" smtClean="0"/>
              <a:t> </a:t>
            </a:r>
            <a:r>
              <a:rPr lang="en-US" sz="2000" dirty="0" err="1" smtClean="0"/>
              <a:t>muat</a:t>
            </a:r>
            <a:r>
              <a:rPr lang="en-US" sz="2000" dirty="0" smtClean="0"/>
              <a:t>, </a:t>
            </a:r>
            <a:r>
              <a:rPr lang="en-US" sz="2000" dirty="0" err="1" smtClean="0"/>
              <a:t>hutang</a:t>
            </a:r>
            <a:r>
              <a:rPr lang="en-US" sz="2000" dirty="0" smtClean="0"/>
              <a:t> </a:t>
            </a:r>
            <a:r>
              <a:rPr lang="en-US" sz="2000" dirty="0" err="1" smtClean="0"/>
              <a:t>lancar</a:t>
            </a:r>
            <a:r>
              <a:rPr lang="en-US" sz="2000" dirty="0" smtClean="0"/>
              <a:t> </a:t>
            </a:r>
            <a:r>
              <a:rPr lang="en-US" sz="2000" dirty="0" err="1" smtClean="0"/>
              <a:t>dsb</a:t>
            </a:r>
            <a:r>
              <a:rPr lang="en-US" sz="2000" dirty="0" smtClean="0"/>
              <a:t>. </a:t>
            </a:r>
            <a:r>
              <a:rPr lang="en-US" sz="2000" dirty="0" err="1" smtClean="0"/>
              <a:t>Biaya</a:t>
            </a:r>
            <a:r>
              <a:rPr lang="en-US" sz="2000" dirty="0" smtClean="0"/>
              <a:t> </a:t>
            </a:r>
            <a:r>
              <a:rPr lang="en-US" sz="2000" dirty="0" err="1" smtClean="0"/>
              <a:t>pemesanan</a:t>
            </a:r>
            <a:r>
              <a:rPr lang="en-US" sz="2000" dirty="0" smtClean="0"/>
              <a:t> </a:t>
            </a:r>
            <a:r>
              <a:rPr lang="en-US" sz="2000" dirty="0" err="1" smtClean="0"/>
              <a:t>tidak</a:t>
            </a:r>
            <a:r>
              <a:rPr lang="en-US" sz="2000" dirty="0" smtClean="0"/>
              <a:t> </a:t>
            </a:r>
            <a:r>
              <a:rPr lang="en-US" sz="2000" dirty="0" err="1" smtClean="0"/>
              <a:t>tergantung</a:t>
            </a:r>
            <a:r>
              <a:rPr lang="en-US" sz="2000" dirty="0" smtClean="0"/>
              <a:t> </a:t>
            </a:r>
            <a:r>
              <a:rPr lang="en-US" sz="2000" dirty="0" err="1" smtClean="0"/>
              <a:t>dari</a:t>
            </a:r>
            <a:r>
              <a:rPr lang="en-US" sz="2000" dirty="0" smtClean="0"/>
              <a:t> </a:t>
            </a:r>
            <a:r>
              <a:rPr lang="en-US" sz="2000" dirty="0" err="1" smtClean="0"/>
              <a:t>jumlah</a:t>
            </a:r>
            <a:r>
              <a:rPr lang="en-US" sz="2000" dirty="0" smtClean="0"/>
              <a:t> yang </a:t>
            </a:r>
            <a:r>
              <a:rPr lang="en-US" sz="2000" dirty="0" err="1" smtClean="0"/>
              <a:t>dipesan</a:t>
            </a:r>
            <a:r>
              <a:rPr lang="en-US" sz="2000" dirty="0" smtClean="0"/>
              <a:t> </a:t>
            </a:r>
            <a:r>
              <a:rPr lang="en-US" sz="2000" dirty="0" err="1" smtClean="0"/>
              <a:t>tetapi</a:t>
            </a:r>
            <a:r>
              <a:rPr lang="en-US" sz="2000" dirty="0" smtClean="0"/>
              <a:t> </a:t>
            </a:r>
            <a:r>
              <a:rPr lang="en-US" sz="2000" dirty="0" err="1" smtClean="0"/>
              <a:t>tergantung</a:t>
            </a:r>
            <a:r>
              <a:rPr lang="en-US" sz="2000" dirty="0" smtClean="0"/>
              <a:t> </a:t>
            </a:r>
            <a:r>
              <a:rPr lang="en-US" sz="2000" dirty="0" err="1" smtClean="0"/>
              <a:t>dari</a:t>
            </a:r>
            <a:r>
              <a:rPr lang="en-US" sz="2000" dirty="0" smtClean="0"/>
              <a:t> </a:t>
            </a:r>
            <a:r>
              <a:rPr lang="en-US" sz="2000" dirty="0" err="1" smtClean="0"/>
              <a:t>berapa</a:t>
            </a:r>
            <a:r>
              <a:rPr lang="en-US" sz="2000" dirty="0" smtClean="0"/>
              <a:t> kali </a:t>
            </a:r>
            <a:r>
              <a:rPr lang="en-US" sz="2000" dirty="0" err="1" smtClean="0"/>
              <a:t>pesanan</a:t>
            </a:r>
            <a:r>
              <a:rPr lang="en-US" sz="2000" dirty="0" smtClean="0"/>
              <a:t> </a:t>
            </a:r>
            <a:r>
              <a:rPr lang="en-US" sz="2000" dirty="0" err="1" smtClean="0"/>
              <a:t>dilakukan</a:t>
            </a:r>
            <a:r>
              <a:rPr lang="en-US" sz="2000" dirty="0" smtClean="0"/>
              <a:t>.</a:t>
            </a:r>
          </a:p>
          <a:p>
            <a:pPr algn="just" eaLnBrk="1" hangingPunct="1">
              <a:lnSpc>
                <a:spcPct val="80000"/>
              </a:lnSpc>
              <a:defRPr/>
            </a:pPr>
            <a:r>
              <a:rPr lang="en-US" sz="2000" dirty="0" smtClean="0"/>
              <a:t>      </a:t>
            </a:r>
            <a:r>
              <a:rPr lang="en-US" sz="2000" dirty="0" err="1" smtClean="0"/>
              <a:t>Biaya</a:t>
            </a:r>
            <a:r>
              <a:rPr lang="en-US" sz="2000" dirty="0" smtClean="0"/>
              <a:t> </a:t>
            </a:r>
            <a:r>
              <a:rPr lang="en-US" sz="2000" dirty="0" err="1" smtClean="0"/>
              <a:t>pemasangan</a:t>
            </a:r>
            <a:r>
              <a:rPr lang="en-US" sz="2000" dirty="0" smtClean="0"/>
              <a:t> (</a:t>
            </a:r>
            <a:r>
              <a:rPr lang="en-US" sz="2000" b="1" i="1" dirty="0" smtClean="0"/>
              <a:t>Set-up Cost )</a:t>
            </a:r>
            <a:r>
              <a:rPr lang="en-US" sz="2000" dirty="0" smtClean="0"/>
              <a:t> </a:t>
            </a:r>
            <a:r>
              <a:rPr lang="en-US" sz="2000" dirty="0" err="1" smtClean="0"/>
              <a:t>adalah</a:t>
            </a:r>
            <a:r>
              <a:rPr lang="en-US" sz="2000" dirty="0" smtClean="0"/>
              <a:t> </a:t>
            </a:r>
            <a:r>
              <a:rPr lang="en-US" sz="2000" dirty="0" err="1" smtClean="0"/>
              <a:t>biaya-biaya</a:t>
            </a:r>
            <a:r>
              <a:rPr lang="en-US" sz="2000" dirty="0" smtClean="0"/>
              <a:t> </a:t>
            </a:r>
            <a:r>
              <a:rPr lang="en-US" sz="2000" dirty="0" err="1" smtClean="0"/>
              <a:t>untuk</a:t>
            </a:r>
            <a:r>
              <a:rPr lang="en-US" sz="2000" dirty="0" smtClean="0"/>
              <a:t> </a:t>
            </a:r>
            <a:r>
              <a:rPr lang="en-US" sz="2000" dirty="0" err="1" smtClean="0"/>
              <a:t>mempersiapkan</a:t>
            </a:r>
            <a:r>
              <a:rPr lang="en-US" sz="2000" dirty="0" smtClean="0"/>
              <a:t> </a:t>
            </a:r>
            <a:r>
              <a:rPr lang="en-US" sz="2000" dirty="0" err="1" smtClean="0"/>
              <a:t>mesin</a:t>
            </a:r>
            <a:r>
              <a:rPr lang="en-US" sz="2000" dirty="0" smtClean="0"/>
              <a:t> </a:t>
            </a:r>
            <a:r>
              <a:rPr lang="en-US" sz="2000" dirty="0" err="1" smtClean="0"/>
              <a:t>atau</a:t>
            </a:r>
            <a:r>
              <a:rPr lang="en-US" sz="2000" dirty="0" smtClean="0"/>
              <a:t> </a:t>
            </a:r>
            <a:r>
              <a:rPr lang="en-US" sz="2000" dirty="0" err="1" smtClean="0"/>
              <a:t>proses</a:t>
            </a:r>
            <a:r>
              <a:rPr lang="en-US" sz="2000" dirty="0" smtClean="0"/>
              <a:t> </a:t>
            </a:r>
            <a:r>
              <a:rPr lang="en-US" sz="2000" dirty="0" err="1" smtClean="0"/>
              <a:t>untuk</a:t>
            </a:r>
            <a:r>
              <a:rPr lang="en-US" sz="2000" dirty="0" smtClean="0"/>
              <a:t> </a:t>
            </a:r>
            <a:r>
              <a:rPr lang="en-US" sz="2000" dirty="0" err="1" smtClean="0"/>
              <a:t>memproduksi</a:t>
            </a:r>
            <a:r>
              <a:rPr lang="en-US" sz="2000" dirty="0" smtClean="0"/>
              <a:t> </a:t>
            </a:r>
            <a:r>
              <a:rPr lang="en-US" sz="2000" dirty="0" err="1" smtClean="0"/>
              <a:t>pesanan</a:t>
            </a:r>
            <a:r>
              <a:rPr lang="en-US" sz="2000" dirty="0" smtClean="0"/>
              <a:t>. </a:t>
            </a:r>
            <a:r>
              <a:rPr lang="en-US" sz="2000" dirty="0" err="1" smtClean="0"/>
              <a:t>Dapat</a:t>
            </a:r>
            <a:r>
              <a:rPr lang="en-US" sz="2000" dirty="0" smtClean="0"/>
              <a:t> </a:t>
            </a:r>
            <a:r>
              <a:rPr lang="en-US" sz="2000" dirty="0" err="1" smtClean="0"/>
              <a:t>diefisienkan</a:t>
            </a:r>
            <a:r>
              <a:rPr lang="en-US" sz="2000" dirty="0" smtClean="0"/>
              <a:t> </a:t>
            </a:r>
            <a:r>
              <a:rPr lang="en-US" sz="2000" dirty="0" err="1" smtClean="0"/>
              <a:t>apabila</a:t>
            </a:r>
            <a:r>
              <a:rPr lang="en-US" sz="2000" dirty="0" smtClean="0"/>
              <a:t> </a:t>
            </a:r>
            <a:r>
              <a:rPr lang="en-US" sz="2000" dirty="0" err="1" smtClean="0"/>
              <a:t>pemesanan</a:t>
            </a:r>
            <a:r>
              <a:rPr lang="en-US" sz="2000" dirty="0" smtClean="0"/>
              <a:t> </a:t>
            </a:r>
            <a:r>
              <a:rPr lang="en-US" sz="2000" dirty="0" err="1" smtClean="0"/>
              <a:t>dilakukan</a:t>
            </a:r>
            <a:r>
              <a:rPr lang="en-US" sz="2000" dirty="0" smtClean="0"/>
              <a:t> </a:t>
            </a:r>
            <a:r>
              <a:rPr lang="en-US" sz="2000" dirty="0" err="1" smtClean="0"/>
              <a:t>secara</a:t>
            </a:r>
            <a:r>
              <a:rPr lang="en-US" sz="2000" dirty="0" smtClean="0"/>
              <a:t> </a:t>
            </a:r>
            <a:r>
              <a:rPr lang="en-US" sz="2000" dirty="0" err="1" smtClean="0"/>
              <a:t>elektronik</a:t>
            </a:r>
            <a:r>
              <a:rPr lang="en-US" sz="2000" dirty="0" smtClean="0"/>
              <a:t>. </a:t>
            </a:r>
            <a:r>
              <a:rPr lang="en-US" sz="2000" dirty="0" err="1" smtClean="0"/>
              <a:t>Dalam</a:t>
            </a:r>
            <a:r>
              <a:rPr lang="en-US" sz="2000" dirty="0" smtClean="0"/>
              <a:t> </a:t>
            </a:r>
            <a:r>
              <a:rPr lang="en-US" sz="2000" dirty="0" err="1" smtClean="0"/>
              <a:t>banyak</a:t>
            </a:r>
            <a:r>
              <a:rPr lang="en-US" sz="2000" dirty="0" smtClean="0"/>
              <a:t> </a:t>
            </a:r>
            <a:r>
              <a:rPr lang="en-US" sz="2000" dirty="0" err="1" smtClean="0"/>
              <a:t>operasi</a:t>
            </a:r>
            <a:r>
              <a:rPr lang="en-US" sz="2000" dirty="0" smtClean="0"/>
              <a:t>, </a:t>
            </a:r>
            <a:r>
              <a:rPr lang="en-US" sz="2000" dirty="0" err="1" smtClean="0"/>
              <a:t>biaya</a:t>
            </a:r>
            <a:r>
              <a:rPr lang="en-US" sz="2000" dirty="0" smtClean="0"/>
              <a:t> </a:t>
            </a:r>
            <a:r>
              <a:rPr lang="en-US" sz="2000" dirty="0" err="1" smtClean="0"/>
              <a:t>pemasangan</a:t>
            </a:r>
            <a:r>
              <a:rPr lang="en-US" sz="2000" dirty="0" smtClean="0"/>
              <a:t> </a:t>
            </a:r>
            <a:r>
              <a:rPr lang="en-US" sz="2000" dirty="0" err="1" smtClean="0"/>
              <a:t>berhubungan</a:t>
            </a:r>
            <a:r>
              <a:rPr lang="en-US" sz="2000" dirty="0" smtClean="0"/>
              <a:t> </a:t>
            </a:r>
            <a:r>
              <a:rPr lang="en-US" sz="2000" dirty="0" err="1" smtClean="0"/>
              <a:t>erat</a:t>
            </a:r>
            <a:r>
              <a:rPr lang="en-US" sz="2000" dirty="0" smtClean="0"/>
              <a:t> </a:t>
            </a:r>
            <a:r>
              <a:rPr lang="en-US" sz="2000" dirty="0" err="1" smtClean="0"/>
              <a:t>dengan</a:t>
            </a:r>
            <a:r>
              <a:rPr lang="en-US" sz="2000" dirty="0" smtClean="0"/>
              <a:t> </a:t>
            </a:r>
            <a:r>
              <a:rPr lang="en-US" sz="2000" dirty="0" err="1" smtClean="0"/>
              <a:t>waktu</a:t>
            </a:r>
            <a:r>
              <a:rPr lang="en-US" sz="2000" dirty="0" smtClean="0"/>
              <a:t> </a:t>
            </a:r>
            <a:r>
              <a:rPr lang="en-US" sz="2000" dirty="0" err="1" smtClean="0"/>
              <a:t>pemasangan</a:t>
            </a:r>
            <a:r>
              <a:rPr lang="en-US" sz="2000" dirty="0" smtClean="0"/>
              <a:t> (set up time) </a:t>
            </a:r>
          </a:p>
          <a:p>
            <a:pPr algn="just" eaLnBrk="1" hangingPunct="1">
              <a:lnSpc>
                <a:spcPct val="80000"/>
              </a:lnSpc>
              <a:buFont typeface="Arial" charset="0"/>
              <a:buNone/>
              <a:defRPr/>
            </a:pPr>
            <a:r>
              <a:rPr lang="en-US" sz="2000" b="1" i="1" dirty="0" smtClean="0"/>
              <a:t>c. </a:t>
            </a:r>
            <a:r>
              <a:rPr lang="en-US" sz="2000" b="1" i="1" dirty="0" err="1" smtClean="0"/>
              <a:t>Biaya</a:t>
            </a:r>
            <a:r>
              <a:rPr lang="en-US" sz="2000" b="1" i="1" dirty="0" smtClean="0"/>
              <a:t> </a:t>
            </a:r>
            <a:r>
              <a:rPr lang="en-US" sz="2000" b="1" i="1" dirty="0" err="1" smtClean="0"/>
              <a:t>kekurangan</a:t>
            </a:r>
            <a:r>
              <a:rPr lang="en-US" sz="2000" b="1" i="1" dirty="0" smtClean="0"/>
              <a:t>  </a:t>
            </a:r>
            <a:r>
              <a:rPr lang="en-US" sz="2000" b="1" i="1" dirty="0" err="1" smtClean="0"/>
              <a:t>persediaan</a:t>
            </a:r>
            <a:r>
              <a:rPr lang="en-US" sz="2000" b="1" i="1" dirty="0" smtClean="0"/>
              <a:t> ( Shortage Cost, Stock Out Cost)</a:t>
            </a:r>
            <a:r>
              <a:rPr lang="en-US" sz="2000" dirty="0" smtClean="0"/>
              <a:t> </a:t>
            </a:r>
            <a:r>
              <a:rPr lang="en-US" sz="2000" dirty="0" err="1" smtClean="0"/>
              <a:t>yaitu</a:t>
            </a:r>
            <a:r>
              <a:rPr lang="en-US" sz="2000" dirty="0" smtClean="0"/>
              <a:t> </a:t>
            </a:r>
            <a:r>
              <a:rPr lang="en-US" sz="2000" dirty="0" err="1" smtClean="0"/>
              <a:t>biaya</a:t>
            </a:r>
            <a:r>
              <a:rPr lang="en-US" sz="2000" dirty="0" smtClean="0"/>
              <a:t> yang </a:t>
            </a:r>
            <a:r>
              <a:rPr lang="en-US" sz="2000" dirty="0" err="1" smtClean="0"/>
              <a:t>timbul</a:t>
            </a:r>
            <a:r>
              <a:rPr lang="en-US" sz="2000" dirty="0" smtClean="0"/>
              <a:t> </a:t>
            </a:r>
            <a:r>
              <a:rPr lang="en-US" sz="2000" dirty="0" err="1" smtClean="0"/>
              <a:t>sebagai</a:t>
            </a:r>
            <a:r>
              <a:rPr lang="en-US" sz="2000" dirty="0" smtClean="0"/>
              <a:t> </a:t>
            </a:r>
            <a:r>
              <a:rPr lang="en-US" sz="2000" dirty="0" err="1" smtClean="0"/>
              <a:t>akibat</a:t>
            </a:r>
            <a:r>
              <a:rPr lang="en-US" sz="2000" dirty="0" smtClean="0"/>
              <a:t> </a:t>
            </a:r>
            <a:r>
              <a:rPr lang="en-US" sz="2000" dirty="0" err="1" smtClean="0"/>
              <a:t>tidak</a:t>
            </a:r>
            <a:r>
              <a:rPr lang="en-US" sz="2000" dirty="0" smtClean="0"/>
              <a:t> </a:t>
            </a:r>
            <a:r>
              <a:rPr lang="en-US" sz="2000" dirty="0" err="1" smtClean="0"/>
              <a:t>tersedianya</a:t>
            </a:r>
            <a:r>
              <a:rPr lang="en-US" sz="2000" dirty="0" smtClean="0"/>
              <a:t> </a:t>
            </a:r>
            <a:r>
              <a:rPr lang="en-US" sz="2000" dirty="0" err="1" smtClean="0"/>
              <a:t>barang</a:t>
            </a:r>
            <a:r>
              <a:rPr lang="en-US" sz="2000" dirty="0" smtClean="0"/>
              <a:t> </a:t>
            </a:r>
            <a:r>
              <a:rPr lang="en-US" sz="2000" dirty="0" err="1" smtClean="0"/>
              <a:t>pada</a:t>
            </a:r>
            <a:r>
              <a:rPr lang="en-US" sz="2000" dirty="0" smtClean="0"/>
              <a:t> </a:t>
            </a:r>
            <a:r>
              <a:rPr lang="en-US" sz="2000" dirty="0" err="1" smtClean="0"/>
              <a:t>waktu</a:t>
            </a:r>
            <a:r>
              <a:rPr lang="en-US" sz="2000" dirty="0" smtClean="0"/>
              <a:t> </a:t>
            </a:r>
            <a:r>
              <a:rPr lang="en-US" sz="2000" dirty="0" err="1" smtClean="0"/>
              <a:t>diperlukan</a:t>
            </a:r>
            <a:r>
              <a:rPr lang="en-US" sz="2000" dirty="0" smtClean="0"/>
              <a:t>. </a:t>
            </a:r>
            <a:r>
              <a:rPr lang="en-US" sz="2000" dirty="0" err="1" smtClean="0"/>
              <a:t>Biaya</a:t>
            </a:r>
            <a:r>
              <a:rPr lang="en-US" sz="2000" dirty="0" smtClean="0"/>
              <a:t> </a:t>
            </a:r>
            <a:r>
              <a:rPr lang="en-US" sz="2000" dirty="0" err="1" smtClean="0"/>
              <a:t>ini</a:t>
            </a:r>
            <a:r>
              <a:rPr lang="en-US" sz="2000" dirty="0" smtClean="0"/>
              <a:t> </a:t>
            </a:r>
            <a:r>
              <a:rPr lang="en-US" sz="2000" dirty="0" err="1" smtClean="0"/>
              <a:t>pada</a:t>
            </a:r>
            <a:r>
              <a:rPr lang="en-US" sz="2000" dirty="0" smtClean="0"/>
              <a:t> </a:t>
            </a:r>
            <a:r>
              <a:rPr lang="en-US" sz="2000" dirty="0" err="1" smtClean="0"/>
              <a:t>dasarnya</a:t>
            </a:r>
            <a:r>
              <a:rPr lang="en-US" sz="2000" dirty="0" smtClean="0"/>
              <a:t> </a:t>
            </a:r>
            <a:r>
              <a:rPr lang="en-US" sz="2000" dirty="0" err="1" smtClean="0"/>
              <a:t>bukan</a:t>
            </a:r>
            <a:r>
              <a:rPr lang="en-US" sz="2000" dirty="0" smtClean="0"/>
              <a:t> </a:t>
            </a:r>
            <a:r>
              <a:rPr lang="en-US" sz="2000" dirty="0" err="1" smtClean="0"/>
              <a:t>biaya</a:t>
            </a:r>
            <a:r>
              <a:rPr lang="en-US" sz="2000" dirty="0" smtClean="0"/>
              <a:t> </a:t>
            </a:r>
            <a:r>
              <a:rPr lang="en-US" sz="2000" dirty="0" err="1" smtClean="0"/>
              <a:t>nyata</a:t>
            </a:r>
            <a:r>
              <a:rPr lang="en-US" sz="2000" dirty="0" smtClean="0"/>
              <a:t>, </a:t>
            </a:r>
            <a:r>
              <a:rPr lang="en-US" sz="2000" dirty="0" err="1" smtClean="0"/>
              <a:t>melainkan</a:t>
            </a:r>
            <a:r>
              <a:rPr lang="en-US" sz="2000" dirty="0" smtClean="0"/>
              <a:t> </a:t>
            </a:r>
            <a:r>
              <a:rPr lang="en-US" sz="2000" dirty="0" err="1" smtClean="0"/>
              <a:t>berupa</a:t>
            </a:r>
            <a:r>
              <a:rPr lang="en-US" sz="2000" dirty="0" smtClean="0"/>
              <a:t> </a:t>
            </a:r>
            <a:r>
              <a:rPr lang="en-US" sz="2000" dirty="0" err="1" smtClean="0"/>
              <a:t>biaya</a:t>
            </a:r>
            <a:r>
              <a:rPr lang="en-US" sz="2000" dirty="0" smtClean="0"/>
              <a:t> </a:t>
            </a:r>
            <a:r>
              <a:rPr lang="en-US" sz="2000" dirty="0" err="1" smtClean="0"/>
              <a:t>kehilangan</a:t>
            </a:r>
            <a:r>
              <a:rPr lang="en-US" sz="2000" dirty="0" smtClean="0"/>
              <a:t> </a:t>
            </a:r>
            <a:r>
              <a:rPr lang="en-US" sz="2000" dirty="0" err="1" smtClean="0"/>
              <a:t>kesempatan</a:t>
            </a:r>
            <a:r>
              <a:rPr lang="en-US" sz="2000" dirty="0" smtClean="0"/>
              <a:t>, </a:t>
            </a:r>
            <a:r>
              <a:rPr lang="en-US" sz="2000" dirty="0" err="1" smtClean="0"/>
              <a:t>antara</a:t>
            </a:r>
            <a:r>
              <a:rPr lang="en-US" sz="2000" dirty="0" smtClean="0"/>
              <a:t> lain </a:t>
            </a:r>
            <a:r>
              <a:rPr lang="en-US" sz="2000" dirty="0" err="1" smtClean="0"/>
              <a:t>semua</a:t>
            </a:r>
            <a:r>
              <a:rPr lang="en-US" sz="2000" dirty="0" smtClean="0"/>
              <a:t> </a:t>
            </a:r>
            <a:r>
              <a:rPr lang="en-US" sz="2000" dirty="0" err="1" smtClean="0"/>
              <a:t>biaya</a:t>
            </a:r>
            <a:r>
              <a:rPr lang="en-US" sz="2000" dirty="0" smtClean="0"/>
              <a:t> </a:t>
            </a:r>
            <a:r>
              <a:rPr lang="en-US" sz="2000" dirty="0" err="1" smtClean="0"/>
              <a:t>kesempatan</a:t>
            </a:r>
            <a:r>
              <a:rPr lang="en-US" sz="2000" dirty="0" smtClean="0"/>
              <a:t> yang </a:t>
            </a:r>
            <a:r>
              <a:rPr lang="en-US" sz="2000" dirty="0" err="1" smtClean="0"/>
              <a:t>timbul</a:t>
            </a:r>
            <a:r>
              <a:rPr lang="en-US" sz="2000" dirty="0" smtClean="0"/>
              <a:t> </a:t>
            </a:r>
            <a:r>
              <a:rPr lang="en-US" sz="2000" dirty="0" err="1" smtClean="0"/>
              <a:t>karena</a:t>
            </a:r>
            <a:r>
              <a:rPr lang="en-US" sz="2000" dirty="0" smtClean="0"/>
              <a:t> </a:t>
            </a:r>
            <a:r>
              <a:rPr lang="en-US" sz="2000" dirty="0" err="1" smtClean="0"/>
              <a:t>terhentinya</a:t>
            </a:r>
            <a:r>
              <a:rPr lang="en-US" sz="2000" dirty="0" smtClean="0"/>
              <a:t> </a:t>
            </a:r>
            <a:r>
              <a:rPr lang="en-US" sz="2000" dirty="0" err="1" smtClean="0"/>
              <a:t>proses</a:t>
            </a:r>
            <a:r>
              <a:rPr lang="en-US" sz="2000" dirty="0" smtClean="0"/>
              <a:t> </a:t>
            </a:r>
            <a:r>
              <a:rPr lang="en-US" sz="2000" dirty="0" err="1" smtClean="0"/>
              <a:t>produksi</a:t>
            </a:r>
            <a:r>
              <a:rPr lang="en-US" sz="2000" dirty="0" smtClean="0"/>
              <a:t> </a:t>
            </a:r>
            <a:r>
              <a:rPr lang="en-US" sz="2000" dirty="0" err="1" smtClean="0"/>
              <a:t>sebagai</a:t>
            </a:r>
            <a:r>
              <a:rPr lang="en-US" sz="2000" dirty="0" smtClean="0"/>
              <a:t> </a:t>
            </a:r>
            <a:r>
              <a:rPr lang="en-US" sz="2000" dirty="0" err="1" smtClean="0"/>
              <a:t>akibat</a:t>
            </a:r>
            <a:r>
              <a:rPr lang="en-US" sz="2000" dirty="0" smtClean="0"/>
              <a:t> </a:t>
            </a:r>
            <a:r>
              <a:rPr lang="en-US" sz="2000" dirty="0" err="1" smtClean="0"/>
              <a:t>tidak</a:t>
            </a:r>
            <a:r>
              <a:rPr lang="en-US" sz="2000" dirty="0" smtClean="0"/>
              <a:t> </a:t>
            </a:r>
            <a:r>
              <a:rPr lang="en-US" sz="2000" dirty="0" err="1" smtClean="0"/>
              <a:t>adanya</a:t>
            </a:r>
            <a:r>
              <a:rPr lang="en-US" sz="2000" dirty="0" smtClean="0"/>
              <a:t> </a:t>
            </a:r>
            <a:r>
              <a:rPr lang="en-US" sz="2000" dirty="0" err="1" smtClean="0"/>
              <a:t>bahan</a:t>
            </a:r>
            <a:r>
              <a:rPr lang="en-US" sz="2000" dirty="0" smtClean="0"/>
              <a:t> yang </a:t>
            </a:r>
            <a:r>
              <a:rPr lang="en-US" sz="2000" dirty="0" err="1" smtClean="0"/>
              <a:t>diproses</a:t>
            </a:r>
            <a:r>
              <a:rPr lang="en-US" sz="2000" dirty="0" smtClean="0"/>
              <a:t>, </a:t>
            </a:r>
            <a:r>
              <a:rPr lang="en-US" sz="2000" dirty="0" err="1" smtClean="0"/>
              <a:t>biaya</a:t>
            </a:r>
            <a:r>
              <a:rPr lang="en-US" sz="2000" dirty="0" smtClean="0"/>
              <a:t> </a:t>
            </a:r>
            <a:r>
              <a:rPr lang="en-US" sz="2000" dirty="0" err="1" smtClean="0"/>
              <a:t>administrasi</a:t>
            </a:r>
            <a:r>
              <a:rPr lang="en-US" sz="2000" dirty="0" smtClean="0"/>
              <a:t> </a:t>
            </a:r>
            <a:r>
              <a:rPr lang="en-US" sz="2000" dirty="0" err="1" smtClean="0"/>
              <a:t>tambahan</a:t>
            </a:r>
            <a:r>
              <a:rPr lang="en-US" sz="2000" dirty="0" smtClean="0"/>
              <a:t>, </a:t>
            </a:r>
            <a:r>
              <a:rPr lang="en-US" sz="2000" dirty="0" err="1" smtClean="0"/>
              <a:t>biaya</a:t>
            </a:r>
            <a:r>
              <a:rPr lang="en-US" sz="2000" dirty="0" smtClean="0"/>
              <a:t> </a:t>
            </a:r>
            <a:r>
              <a:rPr lang="en-US" sz="2000" dirty="0" err="1" smtClean="0"/>
              <a:t>tertundanya</a:t>
            </a:r>
            <a:r>
              <a:rPr lang="en-US" sz="2000" dirty="0" smtClean="0"/>
              <a:t> </a:t>
            </a:r>
            <a:r>
              <a:rPr lang="en-US" sz="2000" dirty="0" err="1" smtClean="0"/>
              <a:t>penerimaan</a:t>
            </a:r>
            <a:r>
              <a:rPr lang="en-US" sz="2000" dirty="0" smtClean="0"/>
              <a:t> </a:t>
            </a:r>
            <a:r>
              <a:rPr lang="en-US" sz="2000" dirty="0" err="1" smtClean="0"/>
              <a:t>keuntungan</a:t>
            </a:r>
            <a:r>
              <a:rPr lang="en-US" sz="2000" dirty="0" smtClean="0"/>
              <a:t>, </a:t>
            </a:r>
            <a:r>
              <a:rPr lang="en-US" sz="2000" dirty="0" err="1" smtClean="0"/>
              <a:t>biaya</a:t>
            </a:r>
            <a:r>
              <a:rPr lang="en-US" sz="2000" dirty="0" smtClean="0"/>
              <a:t> </a:t>
            </a:r>
            <a:r>
              <a:rPr lang="en-US" sz="2000" dirty="0" err="1" smtClean="0"/>
              <a:t>kehilangan</a:t>
            </a:r>
            <a:r>
              <a:rPr lang="en-US" sz="2000" dirty="0" smtClean="0"/>
              <a:t> </a:t>
            </a:r>
            <a:r>
              <a:rPr lang="en-US" sz="2000" dirty="0" err="1" smtClean="0"/>
              <a:t>pelanggan</a:t>
            </a:r>
            <a:r>
              <a:rPr lang="en-US" sz="2000" dirty="0" smtClean="0"/>
              <a:t>. </a:t>
            </a:r>
          </a:p>
          <a:p>
            <a:pPr algn="just" eaLnBrk="1" hangingPunct="1">
              <a:lnSpc>
                <a:spcPct val="80000"/>
              </a:lnSpc>
              <a:defRPr/>
            </a:pPr>
            <a:r>
              <a:rPr lang="en-US" sz="2000" dirty="0" err="1" smtClean="0"/>
              <a:t>Dalam</a:t>
            </a:r>
            <a:r>
              <a:rPr lang="en-US" sz="2000" dirty="0" smtClean="0"/>
              <a:t> </a:t>
            </a:r>
            <a:r>
              <a:rPr lang="en-US" sz="2000" dirty="0" err="1" smtClean="0"/>
              <a:t>perusahaan</a:t>
            </a:r>
            <a:r>
              <a:rPr lang="en-US" sz="2000" dirty="0" smtClean="0"/>
              <a:t> </a:t>
            </a:r>
            <a:r>
              <a:rPr lang="en-US" sz="2000" dirty="0" err="1" smtClean="0"/>
              <a:t>dagang</a:t>
            </a:r>
            <a:r>
              <a:rPr lang="en-US" sz="2000" dirty="0" smtClean="0"/>
              <a:t> </a:t>
            </a:r>
            <a:r>
              <a:rPr lang="en-US" sz="2000" dirty="0" err="1" smtClean="0"/>
              <a:t>terdapat</a:t>
            </a:r>
            <a:r>
              <a:rPr lang="en-US" sz="2000" dirty="0" smtClean="0"/>
              <a:t> </a:t>
            </a:r>
            <a:r>
              <a:rPr lang="en-US" sz="2000" dirty="0" err="1" smtClean="0"/>
              <a:t>tiga</a:t>
            </a:r>
            <a:r>
              <a:rPr lang="en-US" sz="2000" dirty="0" smtClean="0"/>
              <a:t> alternative yang </a:t>
            </a:r>
            <a:r>
              <a:rPr lang="en-US" sz="2000" dirty="0" err="1" smtClean="0"/>
              <a:t>dapat</a:t>
            </a:r>
            <a:r>
              <a:rPr lang="en-US" sz="2000" dirty="0" smtClean="0"/>
              <a:t> </a:t>
            </a:r>
            <a:r>
              <a:rPr lang="en-US" sz="2000" dirty="0" err="1" smtClean="0"/>
              <a:t>terjadi</a:t>
            </a:r>
            <a:r>
              <a:rPr lang="en-US" sz="2000" dirty="0" smtClean="0"/>
              <a:t> </a:t>
            </a:r>
            <a:r>
              <a:rPr lang="en-US" sz="2000" dirty="0" err="1" smtClean="0"/>
              <a:t>karena</a:t>
            </a:r>
            <a:r>
              <a:rPr lang="en-US" sz="2000" dirty="0" smtClean="0"/>
              <a:t> </a:t>
            </a:r>
            <a:r>
              <a:rPr lang="en-US" sz="2000" dirty="0" err="1" smtClean="0"/>
              <a:t>kekurangan</a:t>
            </a:r>
            <a:r>
              <a:rPr lang="en-US" sz="2000" dirty="0" smtClean="0"/>
              <a:t> </a:t>
            </a:r>
            <a:r>
              <a:rPr lang="en-US" sz="2000" dirty="0" err="1" smtClean="0"/>
              <a:t>persediaan</a:t>
            </a:r>
            <a:r>
              <a:rPr lang="en-US" sz="2000" dirty="0" smtClean="0"/>
              <a:t>, </a:t>
            </a:r>
            <a:r>
              <a:rPr lang="en-US" sz="2000" dirty="0" err="1" smtClean="0"/>
              <a:t>yaitu</a:t>
            </a:r>
            <a:r>
              <a:rPr lang="en-US" sz="2000" dirty="0" smtClean="0"/>
              <a:t> </a:t>
            </a:r>
            <a:r>
              <a:rPr lang="en-US" sz="2000" dirty="0" err="1" smtClean="0"/>
              <a:t>tertundanya</a:t>
            </a:r>
            <a:r>
              <a:rPr lang="en-US" sz="2000" dirty="0" smtClean="0"/>
              <a:t> </a:t>
            </a:r>
            <a:r>
              <a:rPr lang="en-US" sz="2000" dirty="0" err="1" smtClean="0"/>
              <a:t>penjualan</a:t>
            </a:r>
            <a:r>
              <a:rPr lang="en-US" sz="2000" dirty="0" smtClean="0"/>
              <a:t>, </a:t>
            </a:r>
            <a:r>
              <a:rPr lang="en-US" sz="2000" dirty="0" err="1" smtClean="0"/>
              <a:t>kehilangan</a:t>
            </a:r>
            <a:r>
              <a:rPr lang="en-US" sz="2000" dirty="0" smtClean="0"/>
              <a:t> </a:t>
            </a:r>
            <a:r>
              <a:rPr lang="en-US" sz="2000" dirty="0" err="1" smtClean="0"/>
              <a:t>penjualan</a:t>
            </a:r>
            <a:r>
              <a:rPr lang="en-US" sz="2000" dirty="0" smtClean="0"/>
              <a:t> </a:t>
            </a:r>
            <a:r>
              <a:rPr lang="en-US" sz="2000" dirty="0" err="1" smtClean="0"/>
              <a:t>dan</a:t>
            </a:r>
            <a:r>
              <a:rPr lang="en-US" sz="2000" dirty="0" smtClean="0"/>
              <a:t> </a:t>
            </a:r>
            <a:r>
              <a:rPr lang="en-US" sz="2000" dirty="0" err="1" smtClean="0"/>
              <a:t>kehilangan</a:t>
            </a:r>
            <a:r>
              <a:rPr lang="en-US" sz="2000" dirty="0" smtClean="0"/>
              <a:t> </a:t>
            </a:r>
            <a:r>
              <a:rPr lang="en-US" sz="2000" dirty="0" err="1" smtClean="0"/>
              <a:t>pelanggan</a:t>
            </a:r>
            <a:r>
              <a:rPr lang="en-US" sz="2000" dirty="0" smtClean="0"/>
              <a:t>.</a:t>
            </a:r>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AB558ED-EAD7-47A5-88AD-A68DA0F4D2BE}" type="slidenum">
              <a:rPr lang="en-US"/>
              <a:pPr>
                <a:defRPr/>
              </a:pPr>
              <a:t>258</a:t>
            </a:fld>
            <a:endParaRPr lang="en-US"/>
          </a:p>
        </p:txBody>
      </p:sp>
      <p:sp>
        <p:nvSpPr>
          <p:cNvPr id="307203" name="Rectangle 1"/>
          <p:cNvSpPr>
            <a:spLocks noChangeArrowheads="1"/>
          </p:cNvSpPr>
          <p:nvPr/>
        </p:nvSpPr>
        <p:spPr bwMode="auto">
          <a:xfrm>
            <a:off x="381000" y="388938"/>
            <a:ext cx="8305800" cy="2014537"/>
          </a:xfrm>
          <a:prstGeom prst="rect">
            <a:avLst/>
          </a:prstGeom>
          <a:noFill/>
          <a:ln w="9525">
            <a:noFill/>
            <a:miter lim="800000"/>
            <a:headEnd/>
            <a:tailEnd/>
          </a:ln>
        </p:spPr>
        <p:txBody>
          <a:bodyPr anchor="ctr">
            <a:spAutoFit/>
          </a:bodyPr>
          <a:lstStyle/>
          <a:p>
            <a:pPr algn="just">
              <a:tabLst>
                <a:tab pos="6056313" algn="l"/>
              </a:tabLst>
            </a:pPr>
            <a:r>
              <a:rPr lang="en-US" sz="1800">
                <a:solidFill>
                  <a:srgbClr val="000000"/>
                </a:solidFill>
                <a:cs typeface="Times New Roman" pitchFamily="18" charset="0"/>
              </a:rPr>
              <a:t>Misalnya dari 200 kali pengamatan diketahui terjadi 20 kali kasus tertundanya penjualan, 130 kali terjadi kasus kehilangan penjualan dan 50 kali terjadi kasus kehilangan pelanggan. Apabila setiap kehilangan penjualan rata-rata profit margin yang hilang diperkirakan sebesar Rp 500,- sedangkan setiap kasus kehilangan pelanggan terjadi kerugian kesempatan sebesar Rp 20.000,- maka nilai rata-rata biaya kekurangan persediaan sbb :</a:t>
            </a:r>
            <a:endParaRPr lang="en-US" sz="1800">
              <a:cs typeface="Times New Roman" pitchFamily="18" charset="0"/>
            </a:endParaRPr>
          </a:p>
          <a:p>
            <a:pPr algn="just">
              <a:tabLst>
                <a:tab pos="6056313" algn="l"/>
              </a:tabLst>
            </a:pPr>
            <a:r>
              <a:rPr lang="en-US" sz="1800">
                <a:solidFill>
                  <a:srgbClr val="000000"/>
                </a:solidFill>
                <a:cs typeface="Times New Roman" pitchFamily="18" charset="0"/>
              </a:rPr>
              <a:t>Contoh : Perhitungan Biaya Kekurangan Persediaan</a:t>
            </a:r>
            <a:endParaRPr lang="en-US" sz="1800"/>
          </a:p>
        </p:txBody>
      </p:sp>
      <p:graphicFrame>
        <p:nvGraphicFramePr>
          <p:cNvPr id="5" name="Table 4"/>
          <p:cNvGraphicFramePr>
            <a:graphicFrameLocks noGrp="1"/>
          </p:cNvGraphicFramePr>
          <p:nvPr/>
        </p:nvGraphicFramePr>
        <p:xfrm>
          <a:off x="457200" y="2743200"/>
          <a:ext cx="8153400" cy="2590800"/>
        </p:xfrm>
        <a:graphic>
          <a:graphicData uri="http://schemas.openxmlformats.org/drawingml/2006/table">
            <a:tbl>
              <a:tblPr/>
              <a:tblGrid>
                <a:gridCol w="1602870">
                  <a:extLst>
                    <a:ext uri="{9D8B030D-6E8A-4147-A177-3AD203B41FA5}">
                      <a16:colId xmlns:a16="http://schemas.microsoft.com/office/drawing/2014/main" val="20000"/>
                    </a:ext>
                  </a:extLst>
                </a:gridCol>
                <a:gridCol w="1489535">
                  <a:extLst>
                    <a:ext uri="{9D8B030D-6E8A-4147-A177-3AD203B41FA5}">
                      <a16:colId xmlns:a16="http://schemas.microsoft.com/office/drawing/2014/main" val="20001"/>
                    </a:ext>
                  </a:extLst>
                </a:gridCol>
                <a:gridCol w="1686681">
                  <a:extLst>
                    <a:ext uri="{9D8B030D-6E8A-4147-A177-3AD203B41FA5}">
                      <a16:colId xmlns:a16="http://schemas.microsoft.com/office/drawing/2014/main" val="20002"/>
                    </a:ext>
                  </a:extLst>
                </a:gridCol>
                <a:gridCol w="1686681">
                  <a:extLst>
                    <a:ext uri="{9D8B030D-6E8A-4147-A177-3AD203B41FA5}">
                      <a16:colId xmlns:a16="http://schemas.microsoft.com/office/drawing/2014/main" val="20003"/>
                    </a:ext>
                  </a:extLst>
                </a:gridCol>
                <a:gridCol w="1687633">
                  <a:extLst>
                    <a:ext uri="{9D8B030D-6E8A-4147-A177-3AD203B41FA5}">
                      <a16:colId xmlns:a16="http://schemas.microsoft.com/office/drawing/2014/main" val="20004"/>
                    </a:ext>
                  </a:extLst>
                </a:gridCol>
              </a:tblGrid>
              <a:tr h="575734">
                <a:tc>
                  <a:txBody>
                    <a:bodyPr/>
                    <a:lstStyle/>
                    <a:p>
                      <a:pPr algn="ctr">
                        <a:spcAft>
                          <a:spcPts val="0"/>
                        </a:spcAft>
                      </a:pPr>
                      <a:r>
                        <a:rPr lang="en-US" sz="1800" dirty="0" err="1">
                          <a:solidFill>
                            <a:srgbClr val="000000"/>
                          </a:solidFill>
                          <a:latin typeface="Times New Roman"/>
                          <a:ea typeface="Times New Roman"/>
                        </a:rPr>
                        <a:t>Kasus</a:t>
                      </a:r>
                      <a:endParaRPr lang="en-US" sz="1800" dirty="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err="1">
                          <a:solidFill>
                            <a:srgbClr val="000000"/>
                          </a:solidFill>
                          <a:latin typeface="Times New Roman"/>
                          <a:ea typeface="Times New Roman"/>
                        </a:rPr>
                        <a:t>Jumlah</a:t>
                      </a:r>
                      <a:endParaRPr lang="en-US" sz="1800" dirty="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err="1">
                          <a:solidFill>
                            <a:srgbClr val="000000"/>
                          </a:solidFill>
                          <a:latin typeface="Times New Roman"/>
                          <a:ea typeface="Times New Roman"/>
                        </a:rPr>
                        <a:t>Probabilitas</a:t>
                      </a:r>
                      <a:r>
                        <a:rPr lang="en-US" sz="1800" dirty="0">
                          <a:solidFill>
                            <a:srgbClr val="000000"/>
                          </a:solidFill>
                          <a:latin typeface="Times New Roman"/>
                          <a:ea typeface="Times New Roman"/>
                        </a:rPr>
                        <a:t> </a:t>
                      </a:r>
                      <a:r>
                        <a:rPr lang="en-US" sz="1800" dirty="0" err="1">
                          <a:solidFill>
                            <a:srgbClr val="000000"/>
                          </a:solidFill>
                          <a:latin typeface="Times New Roman"/>
                          <a:ea typeface="Times New Roman"/>
                        </a:rPr>
                        <a:t>observasi</a:t>
                      </a:r>
                      <a:endParaRPr lang="en-US" sz="1800" dirty="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solidFill>
                            <a:srgbClr val="000000"/>
                          </a:solidFill>
                          <a:latin typeface="Times New Roman"/>
                          <a:ea typeface="Times New Roman"/>
                        </a:rPr>
                        <a:t>Kerugian</a:t>
                      </a:r>
                    </a:p>
                    <a:p>
                      <a:pPr algn="ctr">
                        <a:spcAft>
                          <a:spcPts val="0"/>
                        </a:spcAft>
                      </a:pPr>
                      <a:r>
                        <a:rPr lang="en-US" sz="1800">
                          <a:solidFill>
                            <a:srgbClr val="000000"/>
                          </a:solidFill>
                          <a:latin typeface="Times New Roman"/>
                          <a:ea typeface="Times New Roman"/>
                        </a:rPr>
                        <a:t>(Rp/kasus)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solidFill>
                            <a:srgbClr val="000000"/>
                          </a:solidFill>
                          <a:latin typeface="Times New Roman"/>
                          <a:ea typeface="Times New Roman"/>
                        </a:rPr>
                        <a:t>Rata-rata</a:t>
                      </a:r>
                    </a:p>
                    <a:p>
                      <a:pPr algn="ctr">
                        <a:spcAft>
                          <a:spcPts val="0"/>
                        </a:spcAft>
                      </a:pPr>
                      <a:r>
                        <a:rPr lang="en-US" sz="1800" dirty="0" err="1">
                          <a:solidFill>
                            <a:srgbClr val="000000"/>
                          </a:solidFill>
                          <a:latin typeface="Times New Roman"/>
                          <a:ea typeface="Times New Roman"/>
                        </a:rPr>
                        <a:t>Biaya</a:t>
                      </a:r>
                      <a:r>
                        <a:rPr lang="en-US" sz="1800" dirty="0">
                          <a:solidFill>
                            <a:srgbClr val="000000"/>
                          </a:solidFill>
                          <a:latin typeface="Times New Roman"/>
                          <a:ea typeface="Times New Roman"/>
                        </a:rPr>
                        <a:t> (</a:t>
                      </a:r>
                      <a:r>
                        <a:rPr lang="en-US" sz="1800" dirty="0" err="1">
                          <a:solidFill>
                            <a:srgbClr val="000000"/>
                          </a:solidFill>
                          <a:latin typeface="Times New Roman"/>
                          <a:ea typeface="Times New Roman"/>
                        </a:rPr>
                        <a:t>Rp</a:t>
                      </a:r>
                      <a:r>
                        <a:rPr lang="en-US" sz="1800" dirty="0">
                          <a:solidFill>
                            <a:srgbClr val="000000"/>
                          </a:solidFill>
                          <a:latin typeface="Times New Roman"/>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27200">
                <a:tc>
                  <a:txBody>
                    <a:bodyPr/>
                    <a:lstStyle/>
                    <a:p>
                      <a:pPr algn="just">
                        <a:spcAft>
                          <a:spcPts val="0"/>
                        </a:spcAft>
                      </a:pPr>
                      <a:r>
                        <a:rPr lang="en-US" sz="1800" dirty="0" err="1">
                          <a:solidFill>
                            <a:srgbClr val="000000"/>
                          </a:solidFill>
                          <a:latin typeface="Times New Roman"/>
                          <a:ea typeface="Times New Roman"/>
                        </a:rPr>
                        <a:t>Tertundanya</a:t>
                      </a:r>
                      <a:r>
                        <a:rPr lang="en-US" sz="1800" dirty="0">
                          <a:solidFill>
                            <a:srgbClr val="000000"/>
                          </a:solidFill>
                          <a:latin typeface="Times New Roman"/>
                          <a:ea typeface="Times New Roman"/>
                        </a:rPr>
                        <a:t> </a:t>
                      </a:r>
                      <a:r>
                        <a:rPr lang="en-US" sz="1800" dirty="0" err="1">
                          <a:solidFill>
                            <a:srgbClr val="000000"/>
                          </a:solidFill>
                          <a:latin typeface="Times New Roman"/>
                          <a:ea typeface="Times New Roman"/>
                        </a:rPr>
                        <a:t>penjualan</a:t>
                      </a:r>
                      <a:endParaRPr lang="en-US" sz="1800" dirty="0">
                        <a:solidFill>
                          <a:srgbClr val="000000"/>
                        </a:solidFill>
                        <a:latin typeface="Times New Roman"/>
                        <a:ea typeface="Times New Roman"/>
                      </a:endParaRPr>
                    </a:p>
                    <a:p>
                      <a:pPr algn="just">
                        <a:spcAft>
                          <a:spcPts val="0"/>
                        </a:spcAft>
                      </a:pPr>
                      <a:r>
                        <a:rPr lang="en-US" sz="1800" dirty="0" err="1">
                          <a:solidFill>
                            <a:srgbClr val="000000"/>
                          </a:solidFill>
                          <a:latin typeface="Times New Roman"/>
                          <a:ea typeface="Times New Roman"/>
                        </a:rPr>
                        <a:t>Kehilangan</a:t>
                      </a:r>
                      <a:r>
                        <a:rPr lang="en-US" sz="1800" dirty="0">
                          <a:solidFill>
                            <a:srgbClr val="000000"/>
                          </a:solidFill>
                          <a:latin typeface="Times New Roman"/>
                          <a:ea typeface="Times New Roman"/>
                        </a:rPr>
                        <a:t> </a:t>
                      </a:r>
                      <a:r>
                        <a:rPr lang="en-US" sz="1800" dirty="0" err="1">
                          <a:solidFill>
                            <a:srgbClr val="000000"/>
                          </a:solidFill>
                          <a:latin typeface="Times New Roman"/>
                          <a:ea typeface="Times New Roman"/>
                        </a:rPr>
                        <a:t>penjualan</a:t>
                      </a:r>
                      <a:endParaRPr lang="en-US" sz="1800" dirty="0">
                        <a:solidFill>
                          <a:srgbClr val="000000"/>
                        </a:solidFill>
                        <a:latin typeface="Times New Roman"/>
                        <a:ea typeface="Times New Roman"/>
                      </a:endParaRPr>
                    </a:p>
                    <a:p>
                      <a:pPr algn="just">
                        <a:spcAft>
                          <a:spcPts val="0"/>
                        </a:spcAft>
                      </a:pPr>
                      <a:r>
                        <a:rPr lang="en-US" sz="1800" dirty="0" err="1">
                          <a:solidFill>
                            <a:srgbClr val="000000"/>
                          </a:solidFill>
                          <a:latin typeface="Times New Roman"/>
                          <a:ea typeface="Times New Roman"/>
                        </a:rPr>
                        <a:t>Kehilangan</a:t>
                      </a:r>
                      <a:r>
                        <a:rPr lang="en-US" sz="1800" dirty="0">
                          <a:solidFill>
                            <a:srgbClr val="000000"/>
                          </a:solidFill>
                          <a:latin typeface="Times New Roman"/>
                          <a:ea typeface="Times New Roman"/>
                        </a:rPr>
                        <a:t> </a:t>
                      </a:r>
                      <a:r>
                        <a:rPr lang="en-US" sz="1800" dirty="0" err="1">
                          <a:solidFill>
                            <a:srgbClr val="000000"/>
                          </a:solidFill>
                          <a:latin typeface="Times New Roman"/>
                          <a:ea typeface="Times New Roman"/>
                        </a:rPr>
                        <a:t>pelanggan</a:t>
                      </a:r>
                      <a:endParaRPr lang="en-US" sz="1800" dirty="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smtClean="0">
                          <a:solidFill>
                            <a:srgbClr val="000000"/>
                          </a:solidFill>
                          <a:latin typeface="Times New Roman"/>
                          <a:ea typeface="Times New Roman"/>
                        </a:rPr>
                        <a:t> 50</a:t>
                      </a:r>
                      <a:endParaRPr lang="en-US" sz="1800" dirty="0">
                        <a:solidFill>
                          <a:srgbClr val="000000"/>
                        </a:solidFill>
                        <a:latin typeface="Times New Roman"/>
                        <a:ea typeface="Times New Roman"/>
                      </a:endParaRPr>
                    </a:p>
                    <a:p>
                      <a:pPr algn="ctr">
                        <a:spcAft>
                          <a:spcPts val="0"/>
                        </a:spcAft>
                      </a:pPr>
                      <a:endParaRPr lang="en-US" sz="1800" dirty="0" smtClean="0">
                        <a:solidFill>
                          <a:srgbClr val="000000"/>
                        </a:solidFill>
                        <a:latin typeface="Times New Roman"/>
                        <a:ea typeface="Times New Roman"/>
                      </a:endParaRPr>
                    </a:p>
                    <a:p>
                      <a:pPr algn="ctr">
                        <a:spcAft>
                          <a:spcPts val="0"/>
                        </a:spcAft>
                      </a:pPr>
                      <a:r>
                        <a:rPr lang="en-US" sz="1800" dirty="0" smtClean="0">
                          <a:solidFill>
                            <a:srgbClr val="000000"/>
                          </a:solidFill>
                          <a:latin typeface="Times New Roman"/>
                          <a:ea typeface="Times New Roman"/>
                        </a:rPr>
                        <a:t>130</a:t>
                      </a:r>
                      <a:endParaRPr lang="en-US" sz="1800" dirty="0">
                        <a:solidFill>
                          <a:srgbClr val="000000"/>
                        </a:solidFill>
                        <a:latin typeface="Times New Roman"/>
                        <a:ea typeface="Times New Roman"/>
                      </a:endParaRPr>
                    </a:p>
                    <a:p>
                      <a:pPr algn="ctr">
                        <a:spcAft>
                          <a:spcPts val="0"/>
                        </a:spcAft>
                      </a:pPr>
                      <a:endParaRPr lang="en-US" sz="1800" dirty="0" smtClean="0">
                        <a:solidFill>
                          <a:srgbClr val="000000"/>
                        </a:solidFill>
                        <a:latin typeface="Times New Roman"/>
                        <a:ea typeface="Times New Roman"/>
                      </a:endParaRPr>
                    </a:p>
                    <a:p>
                      <a:pPr algn="ctr">
                        <a:spcAft>
                          <a:spcPts val="0"/>
                        </a:spcAft>
                      </a:pPr>
                      <a:r>
                        <a:rPr lang="en-US" sz="1800" dirty="0" smtClean="0">
                          <a:solidFill>
                            <a:srgbClr val="000000"/>
                          </a:solidFill>
                          <a:latin typeface="Times New Roman"/>
                          <a:ea typeface="Times New Roman"/>
                        </a:rPr>
                        <a:t>20</a:t>
                      </a:r>
                      <a:endParaRPr lang="en-US" sz="1800" dirty="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solidFill>
                            <a:srgbClr val="000000"/>
                          </a:solidFill>
                          <a:latin typeface="Times New Roman"/>
                          <a:ea typeface="Times New Roman"/>
                        </a:rPr>
                        <a:t>0,25</a:t>
                      </a:r>
                    </a:p>
                    <a:p>
                      <a:pPr algn="ctr">
                        <a:spcAft>
                          <a:spcPts val="0"/>
                        </a:spcAft>
                      </a:pPr>
                      <a:endParaRPr lang="en-US" sz="1800" dirty="0" smtClean="0">
                        <a:solidFill>
                          <a:srgbClr val="000000"/>
                        </a:solidFill>
                        <a:latin typeface="Times New Roman"/>
                        <a:ea typeface="Times New Roman"/>
                      </a:endParaRPr>
                    </a:p>
                    <a:p>
                      <a:pPr algn="ctr">
                        <a:spcAft>
                          <a:spcPts val="0"/>
                        </a:spcAft>
                      </a:pPr>
                      <a:r>
                        <a:rPr lang="en-US" sz="1800" dirty="0" smtClean="0">
                          <a:solidFill>
                            <a:srgbClr val="000000"/>
                          </a:solidFill>
                          <a:latin typeface="Times New Roman"/>
                          <a:ea typeface="Times New Roman"/>
                        </a:rPr>
                        <a:t>0,65</a:t>
                      </a:r>
                      <a:endParaRPr lang="en-US" sz="1800" dirty="0">
                        <a:solidFill>
                          <a:srgbClr val="000000"/>
                        </a:solidFill>
                        <a:latin typeface="Times New Roman"/>
                        <a:ea typeface="Times New Roman"/>
                      </a:endParaRPr>
                    </a:p>
                    <a:p>
                      <a:pPr algn="ctr">
                        <a:spcAft>
                          <a:spcPts val="0"/>
                        </a:spcAft>
                      </a:pPr>
                      <a:endParaRPr lang="en-US" sz="1800" dirty="0" smtClean="0">
                        <a:solidFill>
                          <a:srgbClr val="000000"/>
                        </a:solidFill>
                        <a:latin typeface="Times New Roman"/>
                        <a:ea typeface="Times New Roman"/>
                      </a:endParaRPr>
                    </a:p>
                    <a:p>
                      <a:pPr algn="ctr">
                        <a:spcAft>
                          <a:spcPts val="0"/>
                        </a:spcAft>
                      </a:pPr>
                      <a:r>
                        <a:rPr lang="en-US" sz="1800" dirty="0" smtClean="0">
                          <a:solidFill>
                            <a:srgbClr val="000000"/>
                          </a:solidFill>
                          <a:latin typeface="Times New Roman"/>
                          <a:ea typeface="Times New Roman"/>
                        </a:rPr>
                        <a:t>0,10</a:t>
                      </a:r>
                      <a:endParaRPr lang="en-US" sz="1800" dirty="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solidFill>
                            <a:srgbClr val="000000"/>
                          </a:solidFill>
                          <a:latin typeface="Times New Roman"/>
                          <a:ea typeface="Times New Roman"/>
                        </a:rPr>
                        <a:t>0</a:t>
                      </a:r>
                    </a:p>
                    <a:p>
                      <a:pPr algn="ctr">
                        <a:spcAft>
                          <a:spcPts val="0"/>
                        </a:spcAft>
                      </a:pPr>
                      <a:endParaRPr lang="en-US" sz="1800" dirty="0" smtClean="0">
                        <a:solidFill>
                          <a:srgbClr val="000000"/>
                        </a:solidFill>
                        <a:latin typeface="Times New Roman"/>
                        <a:ea typeface="Times New Roman"/>
                      </a:endParaRPr>
                    </a:p>
                    <a:p>
                      <a:pPr algn="ctr">
                        <a:spcAft>
                          <a:spcPts val="0"/>
                        </a:spcAft>
                      </a:pPr>
                      <a:r>
                        <a:rPr lang="en-US" sz="1800" dirty="0" smtClean="0">
                          <a:solidFill>
                            <a:srgbClr val="000000"/>
                          </a:solidFill>
                          <a:latin typeface="Times New Roman"/>
                          <a:ea typeface="Times New Roman"/>
                        </a:rPr>
                        <a:t>500</a:t>
                      </a:r>
                      <a:endParaRPr lang="en-US" sz="1800" dirty="0">
                        <a:solidFill>
                          <a:srgbClr val="000000"/>
                        </a:solidFill>
                        <a:latin typeface="Times New Roman"/>
                        <a:ea typeface="Times New Roman"/>
                      </a:endParaRPr>
                    </a:p>
                    <a:p>
                      <a:pPr algn="ctr">
                        <a:spcAft>
                          <a:spcPts val="0"/>
                        </a:spcAft>
                      </a:pPr>
                      <a:endParaRPr lang="en-US" sz="1800" dirty="0" smtClean="0">
                        <a:solidFill>
                          <a:srgbClr val="000000"/>
                        </a:solidFill>
                        <a:latin typeface="Times New Roman"/>
                        <a:ea typeface="Times New Roman"/>
                      </a:endParaRPr>
                    </a:p>
                    <a:p>
                      <a:pPr algn="ctr">
                        <a:spcAft>
                          <a:spcPts val="0"/>
                        </a:spcAft>
                      </a:pPr>
                      <a:r>
                        <a:rPr lang="en-US" sz="1800" dirty="0" smtClean="0">
                          <a:solidFill>
                            <a:srgbClr val="000000"/>
                          </a:solidFill>
                          <a:latin typeface="Times New Roman"/>
                          <a:ea typeface="Times New Roman"/>
                        </a:rPr>
                        <a:t>20.000</a:t>
                      </a:r>
                      <a:endParaRPr lang="en-US" sz="1800" dirty="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solidFill>
                            <a:srgbClr val="000000"/>
                          </a:solidFill>
                          <a:latin typeface="Times New Roman"/>
                          <a:ea typeface="Times New Roman"/>
                        </a:rPr>
                        <a:t>0</a:t>
                      </a:r>
                    </a:p>
                    <a:p>
                      <a:pPr algn="ctr">
                        <a:spcAft>
                          <a:spcPts val="0"/>
                        </a:spcAft>
                      </a:pPr>
                      <a:endParaRPr lang="en-US" sz="1800" dirty="0" smtClean="0">
                        <a:solidFill>
                          <a:srgbClr val="000000"/>
                        </a:solidFill>
                        <a:latin typeface="Times New Roman"/>
                        <a:ea typeface="Times New Roman"/>
                      </a:endParaRPr>
                    </a:p>
                    <a:p>
                      <a:pPr algn="ctr">
                        <a:spcAft>
                          <a:spcPts val="0"/>
                        </a:spcAft>
                      </a:pPr>
                      <a:r>
                        <a:rPr lang="en-US" sz="1800" dirty="0" smtClean="0">
                          <a:solidFill>
                            <a:srgbClr val="000000"/>
                          </a:solidFill>
                          <a:latin typeface="Times New Roman"/>
                          <a:ea typeface="Times New Roman"/>
                        </a:rPr>
                        <a:t>325</a:t>
                      </a:r>
                      <a:endParaRPr lang="en-US" sz="1800" dirty="0">
                        <a:solidFill>
                          <a:srgbClr val="000000"/>
                        </a:solidFill>
                        <a:latin typeface="Times New Roman"/>
                        <a:ea typeface="Times New Roman"/>
                      </a:endParaRPr>
                    </a:p>
                    <a:p>
                      <a:pPr algn="ctr">
                        <a:spcAft>
                          <a:spcPts val="0"/>
                        </a:spcAft>
                      </a:pPr>
                      <a:endParaRPr lang="en-US" sz="1800" dirty="0" smtClean="0">
                        <a:solidFill>
                          <a:srgbClr val="000000"/>
                        </a:solidFill>
                        <a:latin typeface="Times New Roman"/>
                        <a:ea typeface="Times New Roman"/>
                      </a:endParaRPr>
                    </a:p>
                    <a:p>
                      <a:pPr algn="ctr">
                        <a:spcAft>
                          <a:spcPts val="0"/>
                        </a:spcAft>
                      </a:pPr>
                      <a:r>
                        <a:rPr lang="en-US" sz="1800" dirty="0" smtClean="0">
                          <a:solidFill>
                            <a:srgbClr val="000000"/>
                          </a:solidFill>
                          <a:latin typeface="Times New Roman"/>
                          <a:ea typeface="Times New Roman"/>
                        </a:rPr>
                        <a:t>2.000</a:t>
                      </a:r>
                      <a:endParaRPr lang="en-US" sz="1800" dirty="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7866">
                <a:tc>
                  <a:txBody>
                    <a:bodyPr/>
                    <a:lstStyle/>
                    <a:p>
                      <a:pPr algn="ctr">
                        <a:spcAft>
                          <a:spcPts val="0"/>
                        </a:spcAft>
                      </a:pPr>
                      <a:r>
                        <a:rPr lang="en-US" sz="1800">
                          <a:solidFill>
                            <a:srgbClr val="000000"/>
                          </a:solidFill>
                          <a:latin typeface="Times New Roman"/>
                          <a:ea typeface="Times New Roman"/>
                        </a:rPr>
                        <a:t>Jumlah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solidFill>
                            <a:srgbClr val="000000"/>
                          </a:solidFill>
                          <a:latin typeface="Times New Roman"/>
                          <a:ea typeface="Times New Roman"/>
                        </a:rPr>
                        <a:t>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solidFill>
                            <a:srgbClr val="000000"/>
                          </a:solidFill>
                          <a:latin typeface="Times New Roman"/>
                          <a:ea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80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solidFill>
                            <a:srgbClr val="000000"/>
                          </a:solidFill>
                          <a:latin typeface="Times New Roman"/>
                          <a:ea typeface="Times New Roman"/>
                        </a:rPr>
                        <a:t>2.325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07230" name="Rectangle 2"/>
          <p:cNvSpPr>
            <a:spLocks noChangeArrowheads="1"/>
          </p:cNvSpPr>
          <p:nvPr/>
        </p:nvSpPr>
        <p:spPr bwMode="auto">
          <a:xfrm>
            <a:off x="1066800" y="5654675"/>
            <a:ext cx="5943600" cy="338138"/>
          </a:xfrm>
          <a:prstGeom prst="rect">
            <a:avLst/>
          </a:prstGeom>
          <a:noFill/>
          <a:ln w="9525">
            <a:noFill/>
            <a:miter lim="800000"/>
            <a:headEnd/>
            <a:tailEnd/>
          </a:ln>
        </p:spPr>
        <p:txBody>
          <a:bodyPr anchor="ctr">
            <a:spAutoFit/>
          </a:bodyPr>
          <a:lstStyle/>
          <a:p>
            <a:pPr indent="457200" algn="just"/>
            <a:r>
              <a:rPr lang="fi-FI" sz="1600">
                <a:solidFill>
                  <a:srgbClr val="000000"/>
                </a:solidFill>
                <a:cs typeface="Times New Roman" pitchFamily="18" charset="0"/>
              </a:rPr>
              <a:t>Rata-rata biaya kekurangan persediaan Rp 2.325,-</a:t>
            </a:r>
            <a:endParaRPr lang="fi-FI" sz="1600">
              <a:cs typeface="Times New Roman" pitchFamily="18" charset="0"/>
            </a:endParaRPr>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C481A9F2-3CB4-461E-8261-8F75DED65FDF}" type="slidenum">
              <a:rPr lang="en-US"/>
              <a:pPr>
                <a:defRPr/>
              </a:pPr>
              <a:t>259</a:t>
            </a:fld>
            <a:endParaRPr lang="en-US"/>
          </a:p>
        </p:txBody>
      </p:sp>
      <p:sp>
        <p:nvSpPr>
          <p:cNvPr id="308227" name="Title 1"/>
          <p:cNvSpPr>
            <a:spLocks noGrp="1"/>
          </p:cNvSpPr>
          <p:nvPr>
            <p:ph type="title"/>
          </p:nvPr>
        </p:nvSpPr>
        <p:spPr>
          <a:xfrm>
            <a:off x="457200" y="274638"/>
            <a:ext cx="8229600" cy="411162"/>
          </a:xfrm>
        </p:spPr>
        <p:txBody>
          <a:bodyPr/>
          <a:lstStyle/>
          <a:p>
            <a:pPr eaLnBrk="1" hangingPunct="1"/>
            <a:r>
              <a:rPr lang="it-IT" sz="2000" b="1" smtClean="0">
                <a:latin typeface="Arial" charset="0"/>
                <a:cs typeface="Arial" charset="0"/>
              </a:rPr>
              <a:t>Model Persediaan untuk Permintaan Independen </a:t>
            </a:r>
            <a:endParaRPr lang="en-US" sz="2000" smtClean="0">
              <a:latin typeface="Arial" charset="0"/>
              <a:cs typeface="Arial" charset="0"/>
            </a:endParaRPr>
          </a:p>
        </p:txBody>
      </p:sp>
      <p:sp>
        <p:nvSpPr>
          <p:cNvPr id="308228" name="Content Placeholder 2"/>
          <p:cNvSpPr>
            <a:spLocks noGrp="1"/>
          </p:cNvSpPr>
          <p:nvPr>
            <p:ph idx="1"/>
          </p:nvPr>
        </p:nvSpPr>
        <p:spPr>
          <a:xfrm>
            <a:off x="457200" y="838200"/>
            <a:ext cx="8229600" cy="5287963"/>
          </a:xfrm>
        </p:spPr>
        <p:txBody>
          <a:bodyPr/>
          <a:lstStyle/>
          <a:p>
            <a:pPr eaLnBrk="1" hangingPunct="1">
              <a:lnSpc>
                <a:spcPct val="80000"/>
              </a:lnSpc>
              <a:buFont typeface="Arial" charset="0"/>
              <a:buNone/>
            </a:pPr>
            <a:r>
              <a:rPr lang="en-US" sz="2000" b="1" smtClean="0">
                <a:latin typeface="Arial" charset="0"/>
                <a:cs typeface="Arial" charset="0"/>
              </a:rPr>
              <a:t>A. FIXED ORDER QUANTITY MODELS (EOQ/ELS)</a:t>
            </a:r>
            <a:endParaRPr lang="en-US" sz="2000" smtClean="0">
              <a:latin typeface="Arial" charset="0"/>
              <a:cs typeface="Arial" charset="0"/>
            </a:endParaRPr>
          </a:p>
          <a:p>
            <a:pPr algn="just" eaLnBrk="1" hangingPunct="1">
              <a:lnSpc>
                <a:spcPct val="80000"/>
              </a:lnSpc>
            </a:pPr>
            <a:r>
              <a:rPr lang="en-US" sz="2000" smtClean="0">
                <a:latin typeface="Arial" charset="0"/>
                <a:cs typeface="Arial" charset="0"/>
              </a:rPr>
              <a:t>Ada 3 model persediaan yang mengutamakan pada dua pertanyaan penting yaitu: kapan pemesanan dilakukan dan berapa banyak yang akan dipesan. </a:t>
            </a:r>
          </a:p>
          <a:p>
            <a:pPr eaLnBrk="1" hangingPunct="1">
              <a:lnSpc>
                <a:spcPct val="80000"/>
              </a:lnSpc>
              <a:buFont typeface="Arial" charset="0"/>
              <a:buNone/>
            </a:pPr>
            <a:r>
              <a:rPr lang="en-US" sz="2000" b="1" smtClean="0">
                <a:latin typeface="Arial" charset="0"/>
                <a:cs typeface="Arial" charset="0"/>
              </a:rPr>
              <a:t>1. EOQ MODEL / ELS (Economic Lot Size)</a:t>
            </a:r>
            <a:endParaRPr lang="en-US" sz="2000" smtClean="0">
              <a:latin typeface="Arial" charset="0"/>
              <a:cs typeface="Arial" charset="0"/>
            </a:endParaRPr>
          </a:p>
          <a:p>
            <a:pPr algn="just" eaLnBrk="1" hangingPunct="1">
              <a:lnSpc>
                <a:spcPct val="80000"/>
              </a:lnSpc>
            </a:pPr>
            <a:r>
              <a:rPr lang="en-US" sz="2000" smtClean="0">
                <a:latin typeface="Arial" charset="0"/>
                <a:cs typeface="Arial" charset="0"/>
              </a:rPr>
              <a:t>Model EOQ untuk barang yang dibeli sedangkan model ELS untuk barang yang diproduksi secara internal.</a:t>
            </a:r>
          </a:p>
          <a:p>
            <a:pPr algn="just" eaLnBrk="1" hangingPunct="1">
              <a:lnSpc>
                <a:spcPct val="80000"/>
              </a:lnSpc>
            </a:pPr>
            <a:r>
              <a:rPr lang="en-US" sz="2000" smtClean="0">
                <a:latin typeface="Arial" charset="0"/>
                <a:cs typeface="Arial" charset="0"/>
              </a:rPr>
              <a:t> Model ini merupakan salah satu teknik pengendalian persediaan paling tua dan paling terkenal. Mudah digunakan tetapi didasarkan pada beberapa</a:t>
            </a:r>
            <a:r>
              <a:rPr lang="en-US" sz="2000" b="1" i="1" smtClean="0">
                <a:latin typeface="Arial" charset="0"/>
                <a:cs typeface="Arial" charset="0"/>
              </a:rPr>
              <a:t> asumsi </a:t>
            </a:r>
            <a:r>
              <a:rPr lang="en-US" sz="2000" smtClean="0">
                <a:latin typeface="Arial" charset="0"/>
                <a:cs typeface="Arial" charset="0"/>
              </a:rPr>
              <a:t>: </a:t>
            </a:r>
          </a:p>
          <a:p>
            <a:pPr algn="just" eaLnBrk="1" hangingPunct="1">
              <a:lnSpc>
                <a:spcPct val="80000"/>
              </a:lnSpc>
              <a:buFont typeface="Arial" charset="0"/>
              <a:buNone/>
            </a:pPr>
            <a:r>
              <a:rPr lang="en-US" sz="2000" smtClean="0">
                <a:latin typeface="Arial" charset="0"/>
                <a:cs typeface="Arial" charset="0"/>
              </a:rPr>
              <a:t>a. Pemintaan diketahui dan bersifat konstan </a:t>
            </a:r>
          </a:p>
          <a:p>
            <a:pPr algn="just" eaLnBrk="1" hangingPunct="1">
              <a:lnSpc>
                <a:spcPct val="80000"/>
              </a:lnSpc>
              <a:buFont typeface="Arial" charset="0"/>
              <a:buNone/>
            </a:pPr>
            <a:r>
              <a:rPr lang="en-US" sz="2000" smtClean="0">
                <a:latin typeface="Arial" charset="0"/>
                <a:cs typeface="Arial" charset="0"/>
              </a:rPr>
              <a:t>b. Lead time yaitu waktu antara pemesanan dan penerimaan, diketahui dan konstan. </a:t>
            </a:r>
          </a:p>
          <a:p>
            <a:pPr algn="just" eaLnBrk="1" hangingPunct="1">
              <a:lnSpc>
                <a:spcPct val="80000"/>
              </a:lnSpc>
              <a:buFont typeface="Arial" charset="0"/>
              <a:buNone/>
            </a:pPr>
            <a:r>
              <a:rPr lang="en-US" sz="2000" smtClean="0">
                <a:latin typeface="Arial" charset="0"/>
                <a:cs typeface="Arial" charset="0"/>
              </a:rPr>
              <a:t>c. Permintaan diterima dengan segera. </a:t>
            </a:r>
          </a:p>
          <a:p>
            <a:pPr algn="just" eaLnBrk="1" hangingPunct="1">
              <a:lnSpc>
                <a:spcPct val="80000"/>
              </a:lnSpc>
              <a:buFont typeface="Arial" charset="0"/>
              <a:buNone/>
            </a:pPr>
            <a:r>
              <a:rPr lang="en-US" sz="2000" smtClean="0">
                <a:latin typeface="Arial" charset="0"/>
                <a:cs typeface="Arial" charset="0"/>
              </a:rPr>
              <a:t>d. Tidak ada diskon. </a:t>
            </a:r>
          </a:p>
          <a:p>
            <a:pPr algn="just" eaLnBrk="1" hangingPunct="1">
              <a:lnSpc>
                <a:spcPct val="80000"/>
              </a:lnSpc>
              <a:buFont typeface="Arial" charset="0"/>
              <a:buNone/>
            </a:pPr>
            <a:r>
              <a:rPr lang="en-US" sz="2000" smtClean="0">
                <a:latin typeface="Arial" charset="0"/>
                <a:cs typeface="Arial" charset="0"/>
              </a:rPr>
              <a:t>e. Biaya yang terjadi hanya biaya set up atau pemesanan diketahui dan bersifat konstan. </a:t>
            </a:r>
          </a:p>
          <a:p>
            <a:pPr algn="just" eaLnBrk="1" hangingPunct="1">
              <a:lnSpc>
                <a:spcPct val="80000"/>
              </a:lnSpc>
              <a:buFont typeface="Arial" charset="0"/>
              <a:buNone/>
            </a:pPr>
            <a:r>
              <a:rPr lang="en-US" sz="2000" smtClean="0">
                <a:latin typeface="Arial" charset="0"/>
                <a:cs typeface="Arial" charset="0"/>
              </a:rPr>
              <a:t>f. Tidak terjadi kehabisan stok. </a:t>
            </a:r>
          </a:p>
          <a:p>
            <a:pPr eaLnBrk="1" hangingPunct="1">
              <a:lnSpc>
                <a:spcPct val="80000"/>
              </a:lnSpc>
            </a:pPr>
            <a:endParaRPr lang="en-US" sz="20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334962"/>
          </a:xfrm>
        </p:spPr>
        <p:txBody>
          <a:bodyPr>
            <a:normAutofit fontScale="90000"/>
          </a:bodyPr>
          <a:lstStyle/>
          <a:p>
            <a:pPr eaLnBrk="1" hangingPunct="1">
              <a:defRPr/>
            </a:pPr>
            <a:r>
              <a:rPr lang="en-US" sz="1900" b="1" smtClean="0"/>
              <a:t/>
            </a:r>
            <a:br>
              <a:rPr lang="en-US" sz="1900" b="1" smtClean="0"/>
            </a:br>
            <a:r>
              <a:rPr lang="en-US" sz="1900" b="1" smtClean="0"/>
              <a:t>BERBAGAI  HAL  MENGENAI  PRODUKTIFITAS  DI  SEKTOR  JASA </a:t>
            </a:r>
            <a:r>
              <a:rPr lang="en-US" sz="1900" smtClean="0"/>
              <a:t/>
            </a:r>
            <a:br>
              <a:rPr lang="en-US" sz="1900" smtClean="0"/>
            </a:br>
            <a:endParaRPr lang="en-US" sz="2000" smtClean="0"/>
          </a:p>
        </p:txBody>
      </p:sp>
      <p:sp>
        <p:nvSpPr>
          <p:cNvPr id="69635" name="Content Placeholder 2"/>
          <p:cNvSpPr>
            <a:spLocks noGrp="1"/>
          </p:cNvSpPr>
          <p:nvPr>
            <p:ph idx="4294967295"/>
          </p:nvPr>
        </p:nvSpPr>
        <p:spPr>
          <a:xfrm>
            <a:off x="457200" y="762000"/>
            <a:ext cx="8229600" cy="5638800"/>
          </a:xfrm>
        </p:spPr>
        <p:txBody>
          <a:bodyPr/>
          <a:lstStyle/>
          <a:p>
            <a:pPr eaLnBrk="1" hangingPunct="1">
              <a:lnSpc>
                <a:spcPct val="80000"/>
              </a:lnSpc>
              <a:buFont typeface="Wingdings" pitchFamily="2" charset="2"/>
              <a:buNone/>
            </a:pPr>
            <a:r>
              <a:rPr lang="en-US" sz="2400" b="1" smtClean="0"/>
              <a:t>1. Pertumbuhan Jasa </a:t>
            </a:r>
            <a:endParaRPr lang="en-US" sz="2400" smtClean="0"/>
          </a:p>
          <a:p>
            <a:pPr algn="just" eaLnBrk="1" hangingPunct="1">
              <a:lnSpc>
                <a:spcPct val="80000"/>
              </a:lnSpc>
              <a:buFont typeface="Wingdings" pitchFamily="2" charset="2"/>
              <a:buNone/>
            </a:pPr>
            <a:r>
              <a:rPr lang="en-US" sz="1800" smtClean="0"/>
              <a:t>     Di dalam masyarakat maju, sektor ekonomi yang terbesar adalah dari disektor jasa, seperti terlihat pada ilustrasi berikut ini </a:t>
            </a:r>
          </a:p>
          <a:p>
            <a:pPr eaLnBrk="1" hangingPunct="1">
              <a:lnSpc>
                <a:spcPct val="80000"/>
              </a:lnSpc>
              <a:buFont typeface="Wingdings" pitchFamily="2" charset="2"/>
              <a:buNone/>
            </a:pPr>
            <a:r>
              <a:rPr lang="en-US" sz="1800" smtClean="0"/>
              <a:t> </a:t>
            </a:r>
          </a:p>
          <a:p>
            <a:pPr eaLnBrk="1" hangingPunct="1">
              <a:lnSpc>
                <a:spcPct val="80000"/>
              </a:lnSpc>
              <a:buFont typeface="Wingdings" pitchFamily="2" charset="2"/>
              <a:buNone/>
            </a:pPr>
            <a:r>
              <a:rPr lang="en-US" sz="1800" smtClean="0"/>
              <a:t>Gambar 2.3 . Perkembangan sektor ekonomi </a:t>
            </a:r>
          </a:p>
          <a:p>
            <a:pPr eaLnBrk="1" hangingPunct="1">
              <a:lnSpc>
                <a:spcPct val="80000"/>
              </a:lnSpc>
              <a:buFont typeface="Wingdings" pitchFamily="2" charset="2"/>
              <a:buNone/>
            </a:pPr>
            <a:r>
              <a:rPr lang="en-US" sz="1800" b="1" smtClean="0"/>
              <a:t>                                                                               Jasa sebagai % GDP </a:t>
            </a:r>
            <a:endParaRPr lang="en-US" sz="1800" smtClean="0"/>
          </a:p>
          <a:p>
            <a:pPr eaLnBrk="1" hangingPunct="1">
              <a:lnSpc>
                <a:spcPct val="80000"/>
              </a:lnSpc>
            </a:pPr>
            <a:r>
              <a:rPr lang="en-US" sz="1800" smtClean="0"/>
              <a:t>Amerika Serikat 	---VV---------------------------------0----------------</a:t>
            </a:r>
            <a:r>
              <a:rPr lang="en-US" sz="1800" b="1" smtClean="0"/>
              <a:t>0 </a:t>
            </a:r>
            <a:endParaRPr lang="en-US" sz="1800" smtClean="0"/>
          </a:p>
          <a:p>
            <a:pPr eaLnBrk="1" hangingPunct="1">
              <a:lnSpc>
                <a:spcPct val="80000"/>
              </a:lnSpc>
            </a:pPr>
            <a:r>
              <a:rPr lang="en-US" sz="1800" smtClean="0"/>
              <a:t>Kanada 		---VV----------------------------------0-------------</a:t>
            </a:r>
            <a:r>
              <a:rPr lang="en-US" sz="1800" b="1" smtClean="0"/>
              <a:t>0 </a:t>
            </a:r>
            <a:endParaRPr lang="en-US" sz="1800" smtClean="0"/>
          </a:p>
          <a:p>
            <a:pPr eaLnBrk="1" hangingPunct="1">
              <a:lnSpc>
                <a:spcPct val="80000"/>
              </a:lnSpc>
            </a:pPr>
            <a:r>
              <a:rPr lang="en-US" sz="1800" smtClean="0"/>
              <a:t>Perancis 		---VV--------------------0-------- --------------</a:t>
            </a:r>
            <a:r>
              <a:rPr lang="en-US" sz="1800" b="1" smtClean="0"/>
              <a:t>0 </a:t>
            </a:r>
            <a:endParaRPr lang="en-US" sz="1800" smtClean="0"/>
          </a:p>
          <a:p>
            <a:pPr eaLnBrk="1" hangingPunct="1">
              <a:lnSpc>
                <a:spcPct val="80000"/>
              </a:lnSpc>
            </a:pPr>
            <a:r>
              <a:rPr lang="en-US" sz="1800" smtClean="0"/>
              <a:t>Italia 			---VV----------------------0- -------------------</a:t>
            </a:r>
            <a:r>
              <a:rPr lang="en-US" sz="1800" b="1" smtClean="0"/>
              <a:t>0 </a:t>
            </a:r>
            <a:endParaRPr lang="en-US" sz="1800" smtClean="0"/>
          </a:p>
          <a:p>
            <a:pPr eaLnBrk="1" hangingPunct="1">
              <a:lnSpc>
                <a:spcPct val="80000"/>
              </a:lnSpc>
            </a:pPr>
            <a:r>
              <a:rPr lang="en-US" sz="1800" smtClean="0"/>
              <a:t>Inggis 		---VV-------------------------0--------------</a:t>
            </a:r>
            <a:r>
              <a:rPr lang="en-US" sz="1800" b="1" smtClean="0"/>
              <a:t>0 </a:t>
            </a:r>
            <a:endParaRPr lang="en-US" sz="1800" smtClean="0"/>
          </a:p>
          <a:p>
            <a:pPr eaLnBrk="1" hangingPunct="1">
              <a:lnSpc>
                <a:spcPct val="80000"/>
              </a:lnSpc>
            </a:pPr>
            <a:r>
              <a:rPr lang="en-US" sz="1800" smtClean="0"/>
              <a:t>Jepang 		---VV-----------------------0---------------</a:t>
            </a:r>
            <a:r>
              <a:rPr lang="en-US" sz="1800" b="1" smtClean="0"/>
              <a:t>0 </a:t>
            </a:r>
            <a:endParaRPr lang="en-US" sz="1800" smtClean="0"/>
          </a:p>
          <a:p>
            <a:pPr eaLnBrk="1" hangingPunct="1">
              <a:lnSpc>
                <a:spcPct val="80000"/>
              </a:lnSpc>
            </a:pPr>
            <a:r>
              <a:rPr lang="en-US" sz="1800" smtClean="0"/>
              <a:t>Jerman Barat 		---VV-----------0------------------------</a:t>
            </a:r>
            <a:r>
              <a:rPr lang="en-US" sz="1800" b="1" smtClean="0"/>
              <a:t>0 </a:t>
            </a:r>
            <a:endParaRPr lang="en-US" sz="1800" smtClean="0"/>
          </a:p>
          <a:p>
            <a:pPr eaLnBrk="1" hangingPunct="1">
              <a:lnSpc>
                <a:spcPct val="80000"/>
              </a:lnSpc>
              <a:buFont typeface="Wingdings" pitchFamily="2" charset="2"/>
              <a:buNone/>
            </a:pPr>
            <a:r>
              <a:rPr lang="en-US" sz="1800" smtClean="0"/>
              <a:t>        0 1970 		          ‘-----------‘-----------‘-----------‘------------‘ </a:t>
            </a:r>
          </a:p>
          <a:p>
            <a:pPr eaLnBrk="1" hangingPunct="1">
              <a:lnSpc>
                <a:spcPct val="80000"/>
              </a:lnSpc>
              <a:buFont typeface="Wingdings" pitchFamily="2" charset="2"/>
              <a:buNone/>
            </a:pPr>
            <a:r>
              <a:rPr lang="en-US" sz="1800" b="1" smtClean="0"/>
              <a:t>        0 2000 		          </a:t>
            </a:r>
            <a:r>
              <a:rPr lang="en-US" sz="1800" smtClean="0"/>
              <a:t>40       50            60           70             80 </a:t>
            </a:r>
          </a:p>
          <a:p>
            <a:pPr eaLnBrk="1" hangingPunct="1">
              <a:lnSpc>
                <a:spcPct val="80000"/>
              </a:lnSpc>
              <a:buFont typeface="Wingdings" pitchFamily="2" charset="2"/>
              <a:buNone/>
            </a:pPr>
            <a:r>
              <a:rPr lang="en-US" sz="1800" smtClean="0"/>
              <a:t>                                                                                            persen </a:t>
            </a:r>
          </a:p>
          <a:p>
            <a:pPr eaLnBrk="1" hangingPunct="1">
              <a:lnSpc>
                <a:spcPct val="80000"/>
              </a:lnSpc>
            </a:pPr>
            <a:r>
              <a:rPr lang="en-US" sz="1600" smtClean="0"/>
              <a:t>Sumber: Statistical Abstract States, 2001 </a:t>
            </a:r>
          </a:p>
          <a:p>
            <a:pPr algn="just" eaLnBrk="1" hangingPunct="1">
              <a:lnSpc>
                <a:spcPct val="80000"/>
              </a:lnSpc>
            </a:pPr>
            <a:r>
              <a:rPr lang="en-US" sz="1800" smtClean="0"/>
              <a:t>Dari tabel diatas hingga tahun 2000 di beberapa Negara maju terlihat bahwa pertumbuhan jasa cukup pesat hampir lebih dari 60 % GNP disumbang oleh sektor jasa.</a:t>
            </a:r>
            <a:endParaRPr lang="en-US" sz="1500" smtClean="0"/>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B3B03D8C-AAE7-4A10-A839-4C11F67EA23D}" type="slidenum">
              <a:rPr lang="en-US" sz="1200">
                <a:solidFill>
                  <a:schemeClr val="tx1">
                    <a:tint val="75000"/>
                  </a:schemeClr>
                </a:solidFill>
                <a:latin typeface="+mn-lt"/>
              </a:rPr>
              <a:pPr fontAlgn="auto">
                <a:spcBef>
                  <a:spcPts val="0"/>
                </a:spcBef>
                <a:spcAft>
                  <a:spcPts val="0"/>
                </a:spcAft>
                <a:defRPr/>
              </a:pPr>
              <a:t>26</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02B588E1-5100-4FB9-9F8F-F9434461A62A}" type="slidenum">
              <a:rPr lang="en-US"/>
              <a:pPr>
                <a:defRPr/>
              </a:pPr>
              <a:t>260</a:t>
            </a:fld>
            <a:endParaRPr lang="en-US"/>
          </a:p>
        </p:txBody>
      </p:sp>
      <p:sp>
        <p:nvSpPr>
          <p:cNvPr id="24577" name="Rectangle 1"/>
          <p:cNvSpPr>
            <a:spLocks noChangeArrowheads="1"/>
          </p:cNvSpPr>
          <p:nvPr/>
        </p:nvSpPr>
        <p:spPr bwMode="auto">
          <a:xfrm>
            <a:off x="381000" y="341313"/>
            <a:ext cx="8382000" cy="3694112"/>
          </a:xfrm>
          <a:prstGeom prst="rect">
            <a:avLst/>
          </a:prstGeom>
          <a:noFill/>
          <a:ln w="9525">
            <a:noFill/>
            <a:miter lim="800000"/>
            <a:headEnd/>
            <a:tailEnd/>
          </a:ln>
          <a:effectLst/>
        </p:spPr>
        <p:txBody>
          <a:bodyPr anchor="ctr">
            <a:spAutoFit/>
          </a:bodyPr>
          <a:lstStyle/>
          <a:p>
            <a:pPr algn="just">
              <a:defRPr/>
            </a:pPr>
            <a:r>
              <a:rPr lang="sv-SE" sz="1800" dirty="0">
                <a:solidFill>
                  <a:srgbClr val="000000"/>
                </a:solidFill>
                <a:latin typeface="Arial" pitchFamily="34" charset="0"/>
                <a:ea typeface="Times New Roman" pitchFamily="18" charset="0"/>
                <a:cs typeface="Arial" pitchFamily="34" charset="0"/>
              </a:rPr>
              <a:t>Dengan asumsi seperti tersebut diatas, maka tahapan untuk mencari jumlah pemesanan yang menyebabkan biaya minimal adalah sebagai berikut: </a:t>
            </a:r>
            <a:endParaRPr lang="en-US" sz="1800" dirty="0">
              <a:latin typeface="Arial" pitchFamily="34" charset="0"/>
              <a:cs typeface="Arial" pitchFamily="34" charset="0"/>
            </a:endParaRPr>
          </a:p>
          <a:p>
            <a:pPr algn="just">
              <a:defRPr/>
            </a:pPr>
            <a:r>
              <a:rPr lang="sv-SE" sz="1800" dirty="0">
                <a:solidFill>
                  <a:srgbClr val="000000"/>
                </a:solidFill>
                <a:latin typeface="Arial" pitchFamily="34" charset="0"/>
                <a:ea typeface="Times New Roman" pitchFamily="18" charset="0"/>
                <a:cs typeface="Arial" pitchFamily="34" charset="0"/>
              </a:rPr>
              <a:t>a. Mengembangkan pesamaan untuk biaya pemasangan atau pemesanan. </a:t>
            </a:r>
            <a:endParaRPr lang="en-US" sz="1800" dirty="0">
              <a:latin typeface="Arial" pitchFamily="34" charset="0"/>
              <a:cs typeface="Arial" pitchFamily="34" charset="0"/>
            </a:endParaRPr>
          </a:p>
          <a:p>
            <a:pPr algn="just">
              <a:defRPr/>
            </a:pPr>
            <a:r>
              <a:rPr lang="fi-FI" sz="1800" dirty="0">
                <a:solidFill>
                  <a:srgbClr val="000000"/>
                </a:solidFill>
                <a:latin typeface="Arial" pitchFamily="34" charset="0"/>
                <a:ea typeface="Times New Roman" pitchFamily="18" charset="0"/>
                <a:cs typeface="Arial" pitchFamily="34" charset="0"/>
              </a:rPr>
              <a:t>b. Mengembangkan persamaan untuk biaya penahanan atau penyimpanan </a:t>
            </a:r>
            <a:endParaRPr lang="en-US" sz="1800" dirty="0">
              <a:latin typeface="Arial" pitchFamily="34" charset="0"/>
              <a:cs typeface="Arial" pitchFamily="34" charset="0"/>
            </a:endParaRPr>
          </a:p>
          <a:p>
            <a:pPr algn="just">
              <a:defRPr/>
            </a:pPr>
            <a:r>
              <a:rPr lang="fi-FI" sz="1800" dirty="0">
                <a:solidFill>
                  <a:srgbClr val="000000"/>
                </a:solidFill>
                <a:latin typeface="Arial" pitchFamily="34" charset="0"/>
                <a:ea typeface="Times New Roman" pitchFamily="18" charset="0"/>
                <a:cs typeface="Arial" pitchFamily="34" charset="0"/>
              </a:rPr>
              <a:t>c. Menetapkan biaya pemasangan sama dengan biaya penyimpanan </a:t>
            </a:r>
            <a:endParaRPr lang="en-US" sz="1800" dirty="0">
              <a:latin typeface="Arial" pitchFamily="34" charset="0"/>
              <a:cs typeface="Arial" pitchFamily="34" charset="0"/>
            </a:endParaRPr>
          </a:p>
          <a:p>
            <a:pPr marL="346075" indent="-346075" algn="just">
              <a:defRPr/>
            </a:pPr>
            <a:r>
              <a:rPr lang="fi-FI" sz="1800" dirty="0">
                <a:solidFill>
                  <a:srgbClr val="000000"/>
                </a:solidFill>
                <a:latin typeface="Arial" pitchFamily="34" charset="0"/>
                <a:ea typeface="Times New Roman" pitchFamily="18" charset="0"/>
                <a:cs typeface="Arial" pitchFamily="34" charset="0"/>
              </a:rPr>
              <a:t>d. Menyelesaikan persamaan dengan hasil angka jumlah pemesanan yang optimal. </a:t>
            </a:r>
            <a:endParaRPr lang="en-US" sz="1800" dirty="0">
              <a:latin typeface="Arial" pitchFamily="34" charset="0"/>
              <a:cs typeface="Arial" pitchFamily="34" charset="0"/>
            </a:endParaRPr>
          </a:p>
          <a:p>
            <a:pPr algn="just">
              <a:defRPr/>
            </a:pPr>
            <a:r>
              <a:rPr lang="fi-FI" sz="1800" dirty="0">
                <a:solidFill>
                  <a:srgbClr val="000000"/>
                </a:solidFill>
                <a:latin typeface="Arial" pitchFamily="34" charset="0"/>
                <a:ea typeface="Times New Roman" pitchFamily="18" charset="0"/>
                <a:cs typeface="Arial" pitchFamily="34" charset="0"/>
              </a:rPr>
              <a:t>Notasi yang digunakan: </a:t>
            </a:r>
            <a:endParaRPr lang="en-US" sz="1800" dirty="0">
              <a:latin typeface="Arial" pitchFamily="34" charset="0"/>
              <a:cs typeface="Arial" pitchFamily="34" charset="0"/>
            </a:endParaRPr>
          </a:p>
          <a:p>
            <a:pPr algn="just">
              <a:defRPr/>
            </a:pPr>
            <a:r>
              <a:rPr lang="fi-FI" sz="1800" dirty="0">
                <a:solidFill>
                  <a:srgbClr val="000000"/>
                </a:solidFill>
                <a:latin typeface="Arial" pitchFamily="34" charset="0"/>
                <a:ea typeface="Times New Roman" pitchFamily="18" charset="0"/>
                <a:cs typeface="Arial" pitchFamily="34" charset="0"/>
              </a:rPr>
              <a:t>	Q = Jumlah barang setiap pemesanan </a:t>
            </a:r>
            <a:endParaRPr lang="en-US" sz="1800" dirty="0">
              <a:latin typeface="Arial" pitchFamily="34" charset="0"/>
              <a:cs typeface="Arial" pitchFamily="34" charset="0"/>
            </a:endParaRPr>
          </a:p>
          <a:p>
            <a:pPr algn="just">
              <a:defRPr/>
            </a:pPr>
            <a:r>
              <a:rPr lang="sv-SE" sz="1800" dirty="0">
                <a:solidFill>
                  <a:srgbClr val="000000"/>
                </a:solidFill>
                <a:latin typeface="Arial" pitchFamily="34" charset="0"/>
                <a:ea typeface="Times New Roman" pitchFamily="18" charset="0"/>
                <a:cs typeface="Arial" pitchFamily="34" charset="0"/>
              </a:rPr>
              <a:t>	Q * = Jumlah optimal barang per pemesanan (EOQ) </a:t>
            </a:r>
            <a:endParaRPr lang="en-US" sz="1800" dirty="0">
              <a:latin typeface="Arial" pitchFamily="34" charset="0"/>
              <a:cs typeface="Arial" pitchFamily="34" charset="0"/>
            </a:endParaRPr>
          </a:p>
          <a:p>
            <a:pPr algn="just">
              <a:defRPr/>
            </a:pPr>
            <a:r>
              <a:rPr lang="sv-SE" sz="1800" dirty="0">
                <a:solidFill>
                  <a:srgbClr val="000000"/>
                </a:solidFill>
                <a:latin typeface="Arial" pitchFamily="34" charset="0"/>
                <a:ea typeface="Times New Roman" pitchFamily="18" charset="0"/>
                <a:cs typeface="Arial" pitchFamily="34" charset="0"/>
              </a:rPr>
              <a:t>	D = Permintaan tahunan barang persediaan dalam unit </a:t>
            </a:r>
            <a:endParaRPr lang="en-US" sz="1800" dirty="0">
              <a:latin typeface="Arial" pitchFamily="34" charset="0"/>
              <a:cs typeface="Arial" pitchFamily="34" charset="0"/>
            </a:endParaRPr>
          </a:p>
          <a:p>
            <a:pPr algn="just">
              <a:defRPr/>
            </a:pPr>
            <a:r>
              <a:rPr lang="sv-SE" sz="1800" dirty="0">
                <a:solidFill>
                  <a:srgbClr val="000000"/>
                </a:solidFill>
                <a:latin typeface="Arial" pitchFamily="34" charset="0"/>
                <a:ea typeface="Times New Roman" pitchFamily="18" charset="0"/>
                <a:cs typeface="Arial" pitchFamily="34" charset="0"/>
              </a:rPr>
              <a:t>	S = Biaya pemasangan atau pemesanan setiap pesanan </a:t>
            </a:r>
            <a:endParaRPr lang="en-US" sz="1800" dirty="0">
              <a:latin typeface="Arial" pitchFamily="34" charset="0"/>
              <a:cs typeface="Arial" pitchFamily="34" charset="0"/>
            </a:endParaRPr>
          </a:p>
          <a:p>
            <a:pPr algn="just">
              <a:defRPr/>
            </a:pPr>
            <a:r>
              <a:rPr lang="sv-SE" sz="1800" dirty="0">
                <a:solidFill>
                  <a:srgbClr val="000000"/>
                </a:solidFill>
                <a:latin typeface="Arial" pitchFamily="34" charset="0"/>
                <a:ea typeface="Times New Roman" pitchFamily="18" charset="0"/>
                <a:cs typeface="Arial" pitchFamily="34" charset="0"/>
              </a:rPr>
              <a:t>	H = Biaya penahan atau penyimpanan per unit per tahun </a:t>
            </a:r>
            <a:endParaRPr lang="sv-SE" sz="1800" dirty="0">
              <a:latin typeface="Arial" pitchFamily="34" charset="0"/>
              <a:cs typeface="Arial" pitchFamily="34" charset="0"/>
            </a:endParaRPr>
          </a:p>
        </p:txBody>
      </p:sp>
      <p:graphicFrame>
        <p:nvGraphicFramePr>
          <p:cNvPr id="309252" name="Object 7"/>
          <p:cNvGraphicFramePr>
            <a:graphicFrameLocks noChangeAspect="1"/>
          </p:cNvGraphicFramePr>
          <p:nvPr/>
        </p:nvGraphicFramePr>
        <p:xfrm>
          <a:off x="3276600" y="5562600"/>
          <a:ext cx="533400" cy="609600"/>
        </p:xfrm>
        <a:graphic>
          <a:graphicData uri="http://schemas.openxmlformats.org/presentationml/2006/ole">
            <mc:AlternateContent xmlns:mc="http://schemas.openxmlformats.org/markup-compatibility/2006">
              <mc:Choice xmlns:v="urn:schemas-microsoft-com:vml" Requires="v">
                <p:oleObj spid="_x0000_s309304" name="Equation" r:id="rId3" imgW="304668" imgH="418918" progId="Equation.3">
                  <p:embed/>
                </p:oleObj>
              </mc:Choice>
              <mc:Fallback>
                <p:oleObj name="Equation" r:id="rId3" imgW="304668" imgH="418918"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5562600"/>
                        <a:ext cx="5334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9253" name="Object 6"/>
          <p:cNvGraphicFramePr>
            <a:graphicFrameLocks noChangeAspect="1"/>
          </p:cNvGraphicFramePr>
          <p:nvPr/>
        </p:nvGraphicFramePr>
        <p:xfrm>
          <a:off x="4038600" y="4876800"/>
          <a:ext cx="609600" cy="762000"/>
        </p:xfrm>
        <a:graphic>
          <a:graphicData uri="http://schemas.openxmlformats.org/presentationml/2006/ole">
            <mc:AlternateContent xmlns:mc="http://schemas.openxmlformats.org/markup-compatibility/2006">
              <mc:Choice xmlns:v="urn:schemas-microsoft-com:vml" Requires="v">
                <p:oleObj spid="_x0000_s309305" name="Equation" r:id="rId5" imgW="342751" imgH="393529" progId="Equation.3">
                  <p:embed/>
                </p:oleObj>
              </mc:Choice>
              <mc:Fallback>
                <p:oleObj name="Equation" r:id="rId5" imgW="342751" imgH="393529"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4876800"/>
                        <a:ext cx="6096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9254" name="Object 4"/>
          <p:cNvGraphicFramePr>
            <a:graphicFrameLocks noChangeAspect="1"/>
          </p:cNvGraphicFramePr>
          <p:nvPr/>
        </p:nvGraphicFramePr>
        <p:xfrm>
          <a:off x="4191000" y="5562600"/>
          <a:ext cx="533400" cy="609600"/>
        </p:xfrm>
        <a:graphic>
          <a:graphicData uri="http://schemas.openxmlformats.org/presentationml/2006/ole">
            <mc:AlternateContent xmlns:mc="http://schemas.openxmlformats.org/markup-compatibility/2006">
              <mc:Choice xmlns:v="urn:schemas-microsoft-com:vml" Requires="v">
                <p:oleObj spid="_x0000_s309306" name="Equation" r:id="rId7" imgW="342751" imgH="393529" progId="Equation.3">
                  <p:embed/>
                </p:oleObj>
              </mc:Choice>
              <mc:Fallback>
                <p:oleObj name="Equation" r:id="rId7" imgW="342751" imgH="393529"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5562600"/>
                        <a:ext cx="5334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9255" name="Object 3"/>
          <p:cNvGraphicFramePr>
            <a:graphicFrameLocks noChangeAspect="1"/>
          </p:cNvGraphicFramePr>
          <p:nvPr/>
        </p:nvGraphicFramePr>
        <p:xfrm>
          <a:off x="3810000" y="4381500"/>
          <a:ext cx="609600" cy="723900"/>
        </p:xfrm>
        <a:graphic>
          <a:graphicData uri="http://schemas.openxmlformats.org/presentationml/2006/ole">
            <mc:AlternateContent xmlns:mc="http://schemas.openxmlformats.org/markup-compatibility/2006">
              <mc:Choice xmlns:v="urn:schemas-microsoft-com:vml" Requires="v">
                <p:oleObj spid="_x0000_s309307" name="Equation" r:id="rId9" imgW="304668" imgH="418918" progId="Equation.3">
                  <p:embed/>
                </p:oleObj>
              </mc:Choice>
              <mc:Fallback>
                <p:oleObj name="Equation" r:id="rId9" imgW="304668" imgH="418918"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381500"/>
                        <a:ext cx="6096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256" name="Rectangle 8"/>
          <p:cNvSpPr>
            <a:spLocks noChangeArrowheads="1"/>
          </p:cNvSpPr>
          <p:nvPr/>
        </p:nvSpPr>
        <p:spPr bwMode="auto">
          <a:xfrm>
            <a:off x="381000" y="4035425"/>
            <a:ext cx="8305800" cy="2308225"/>
          </a:xfrm>
          <a:prstGeom prst="rect">
            <a:avLst/>
          </a:prstGeom>
          <a:noFill/>
          <a:ln w="9525">
            <a:noFill/>
            <a:miter lim="800000"/>
            <a:headEnd/>
            <a:tailEnd/>
          </a:ln>
        </p:spPr>
        <p:txBody>
          <a:bodyPr anchor="ctr">
            <a:spAutoFit/>
          </a:bodyPr>
          <a:lstStyle/>
          <a:p>
            <a:pPr algn="just"/>
            <a:r>
              <a:rPr lang="sv-SE" sz="1800">
                <a:solidFill>
                  <a:srgbClr val="000000"/>
                </a:solidFill>
                <a:cs typeface="Times New Roman" pitchFamily="18" charset="0"/>
              </a:rPr>
              <a:t>Dengan menggunakan notasi diatas, maka penentuan rumus EOQ adalah: </a:t>
            </a:r>
            <a:endParaRPr lang="en-US" sz="1800"/>
          </a:p>
          <a:p>
            <a:pPr algn="just"/>
            <a:r>
              <a:rPr lang="fi-FI" sz="1800">
                <a:solidFill>
                  <a:srgbClr val="000000"/>
                </a:solidFill>
                <a:cs typeface="Times New Roman" pitchFamily="18" charset="0"/>
              </a:rPr>
              <a:t>        </a:t>
            </a:r>
          </a:p>
          <a:p>
            <a:pPr algn="just">
              <a:buFontTx/>
              <a:buAutoNum type="alphaLcPeriod"/>
            </a:pPr>
            <a:r>
              <a:rPr lang="fi-FI" sz="1800">
                <a:solidFill>
                  <a:srgbClr val="000000"/>
                </a:solidFill>
                <a:cs typeface="Times New Roman" pitchFamily="18" charset="0"/>
              </a:rPr>
              <a:t>  Biaya pemesanan tahunan = </a:t>
            </a:r>
          </a:p>
          <a:p>
            <a:pPr algn="just">
              <a:buFontTx/>
              <a:buAutoNum type="alphaLcPeriod"/>
            </a:pPr>
            <a:endParaRPr lang="fi-FI" sz="1800">
              <a:solidFill>
                <a:srgbClr val="000000"/>
              </a:solidFill>
              <a:cs typeface="Times New Roman" pitchFamily="18" charset="0"/>
            </a:endParaRPr>
          </a:p>
          <a:p>
            <a:pPr algn="just">
              <a:buFontTx/>
              <a:buAutoNum type="alphaLcPeriod"/>
            </a:pPr>
            <a:r>
              <a:rPr lang="fi-FI" sz="1800">
                <a:solidFill>
                  <a:srgbClr val="000000"/>
                </a:solidFill>
                <a:cs typeface="Times New Roman" pitchFamily="18" charset="0"/>
              </a:rPr>
              <a:t>   Biaya penyimpanan tahunan = </a:t>
            </a:r>
          </a:p>
          <a:p>
            <a:pPr algn="just">
              <a:buFontTx/>
              <a:buAutoNum type="alphaLcPeriod"/>
            </a:pPr>
            <a:endParaRPr lang="fi-FI" sz="1800">
              <a:solidFill>
                <a:srgbClr val="000000"/>
              </a:solidFill>
              <a:cs typeface="Times New Roman" pitchFamily="18" charset="0"/>
            </a:endParaRPr>
          </a:p>
          <a:p>
            <a:pPr algn="just">
              <a:buFontTx/>
              <a:buAutoNum type="alphaLcPeriod"/>
            </a:pPr>
            <a:r>
              <a:rPr lang="fi-FI" sz="1800">
                <a:solidFill>
                  <a:srgbClr val="000000"/>
                </a:solidFill>
                <a:cs typeface="Times New Roman" pitchFamily="18" charset="0"/>
              </a:rPr>
              <a:t>    Biaya total per tahun =           +  </a:t>
            </a:r>
          </a:p>
          <a:p>
            <a:pPr algn="just"/>
            <a:endParaRPr lang="fi-FI" sz="1800"/>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pPr>
              <a:defRPr/>
            </a:pPr>
            <a:fld id="{BB231D32-19F0-4D7F-BA5B-636683CA8091}" type="slidenum">
              <a:rPr lang="en-US"/>
              <a:pPr>
                <a:defRPr/>
              </a:pPr>
              <a:t>261</a:t>
            </a:fld>
            <a:endParaRPr lang="en-US"/>
          </a:p>
        </p:txBody>
      </p:sp>
      <p:sp>
        <p:nvSpPr>
          <p:cNvPr id="310275" name="Rectangle 12"/>
          <p:cNvSpPr>
            <a:spLocks noChangeArrowheads="1"/>
          </p:cNvSpPr>
          <p:nvPr/>
        </p:nvSpPr>
        <p:spPr bwMode="auto">
          <a:xfrm>
            <a:off x="381000" y="457200"/>
            <a:ext cx="8305800" cy="1092200"/>
          </a:xfrm>
          <a:prstGeom prst="rect">
            <a:avLst/>
          </a:prstGeom>
          <a:noFill/>
          <a:ln w="9525">
            <a:noFill/>
            <a:miter lim="800000"/>
            <a:headEnd/>
            <a:tailEnd/>
          </a:ln>
        </p:spPr>
        <p:txBody>
          <a:bodyPr anchor="ctr">
            <a:spAutoFit/>
          </a:bodyPr>
          <a:lstStyle/>
          <a:p>
            <a:pPr indent="457200" algn="just"/>
            <a:r>
              <a:rPr lang="fi-FI" sz="1600">
                <a:solidFill>
                  <a:srgbClr val="000000"/>
                </a:solidFill>
                <a:cs typeface="Times New Roman" pitchFamily="18" charset="0"/>
              </a:rPr>
              <a:t>d. Biaya pemesanan   =  Biaya penyimpanan</a:t>
            </a:r>
          </a:p>
          <a:p>
            <a:pPr indent="457200" algn="just"/>
            <a:r>
              <a:rPr lang="fi-FI" sz="1600">
                <a:solidFill>
                  <a:srgbClr val="000000"/>
                </a:solidFill>
                <a:cs typeface="Times New Roman" pitchFamily="18" charset="0"/>
              </a:rPr>
              <a:t>                                     </a:t>
            </a:r>
          </a:p>
          <a:p>
            <a:pPr indent="457200" algn="just"/>
            <a:r>
              <a:rPr lang="fi-FI" sz="1600">
                <a:solidFill>
                  <a:srgbClr val="000000"/>
                </a:solidFill>
                <a:cs typeface="Times New Roman" pitchFamily="18" charset="0"/>
              </a:rPr>
              <a:t>                                    = </a:t>
            </a:r>
            <a:endParaRPr lang="en-US" sz="1600">
              <a:cs typeface="Times New Roman" pitchFamily="18" charset="0"/>
            </a:endParaRPr>
          </a:p>
          <a:p>
            <a:pPr indent="457200" algn="just"/>
            <a:r>
              <a:rPr lang="fi-FI" sz="1600">
                <a:solidFill>
                  <a:srgbClr val="000000"/>
                </a:solidFill>
                <a:cs typeface="Times New Roman" pitchFamily="18" charset="0"/>
              </a:rPr>
              <a:t>                                       </a:t>
            </a:r>
            <a:endParaRPr lang="fi-FI" sz="1600"/>
          </a:p>
        </p:txBody>
      </p:sp>
      <p:graphicFrame>
        <p:nvGraphicFramePr>
          <p:cNvPr id="310276" name="Object 2"/>
          <p:cNvGraphicFramePr>
            <a:graphicFrameLocks noChangeAspect="1"/>
          </p:cNvGraphicFramePr>
          <p:nvPr/>
        </p:nvGraphicFramePr>
        <p:xfrm>
          <a:off x="2514600" y="914400"/>
          <a:ext cx="457200" cy="647700"/>
        </p:xfrm>
        <a:graphic>
          <a:graphicData uri="http://schemas.openxmlformats.org/presentationml/2006/ole">
            <mc:AlternateContent xmlns:mc="http://schemas.openxmlformats.org/markup-compatibility/2006">
              <mc:Choice xmlns:v="urn:schemas-microsoft-com:vml" Requires="v">
                <p:oleObj spid="_x0000_s310330" name="Equation" r:id="rId3" imgW="304668" imgH="418918" progId="Equation.3">
                  <p:embed/>
                </p:oleObj>
              </mc:Choice>
              <mc:Fallback>
                <p:oleObj name="Equation" r:id="rId3" imgW="304668" imgH="418918"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914400"/>
                        <a:ext cx="4572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0277" name="Object 1"/>
          <p:cNvGraphicFramePr>
            <a:graphicFrameLocks noChangeAspect="1"/>
          </p:cNvGraphicFramePr>
          <p:nvPr/>
        </p:nvGraphicFramePr>
        <p:xfrm>
          <a:off x="3581400" y="914400"/>
          <a:ext cx="457200" cy="619125"/>
        </p:xfrm>
        <a:graphic>
          <a:graphicData uri="http://schemas.openxmlformats.org/presentationml/2006/ole">
            <mc:AlternateContent xmlns:mc="http://schemas.openxmlformats.org/markup-compatibility/2006">
              <mc:Choice xmlns:v="urn:schemas-microsoft-com:vml" Requires="v">
                <p:oleObj spid="_x0000_s310331" name="Equation" r:id="rId5" imgW="342751" imgH="393529" progId="Equation.3">
                  <p:embed/>
                </p:oleObj>
              </mc:Choice>
              <mc:Fallback>
                <p:oleObj name="Equation" r:id="rId5" imgW="342751" imgH="393529"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914400"/>
                        <a:ext cx="457200"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0278"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r>
              <a:rPr lang="fi-FI" sz="1100">
                <a:solidFill>
                  <a:srgbClr val="000000"/>
                </a:solidFill>
                <a:cs typeface="Times New Roman" pitchFamily="18" charset="0"/>
              </a:rPr>
              <a:t> </a:t>
            </a:r>
            <a:endParaRPr lang="fi-FI">
              <a:cs typeface="Times New Roman" pitchFamily="18" charset="0"/>
            </a:endParaRPr>
          </a:p>
        </p:txBody>
      </p:sp>
      <p:sp>
        <p:nvSpPr>
          <p:cNvPr id="310279" name="Rectangle 4"/>
          <p:cNvSpPr>
            <a:spLocks noChangeArrowheads="1"/>
          </p:cNvSpPr>
          <p:nvPr/>
        </p:nvSpPr>
        <p:spPr bwMode="auto">
          <a:xfrm>
            <a:off x="0" y="419100"/>
            <a:ext cx="9144000" cy="0"/>
          </a:xfrm>
          <a:prstGeom prst="rect">
            <a:avLst/>
          </a:prstGeom>
          <a:noFill/>
          <a:ln w="9525">
            <a:noFill/>
            <a:miter lim="800000"/>
            <a:headEnd/>
            <a:tailEnd/>
          </a:ln>
        </p:spPr>
        <p:txBody>
          <a:bodyPr wrap="none" anchor="ctr">
            <a:spAutoFit/>
          </a:bodyPr>
          <a:lstStyle/>
          <a:p>
            <a:r>
              <a:rPr lang="fi-FI" sz="1100">
                <a:solidFill>
                  <a:srgbClr val="000000"/>
                </a:solidFill>
                <a:cs typeface="Times New Roman" pitchFamily="18" charset="0"/>
              </a:rPr>
              <a:t>= </a:t>
            </a:r>
            <a:endParaRPr lang="fi-FI">
              <a:cs typeface="Times New Roman" pitchFamily="18" charset="0"/>
            </a:endParaRPr>
          </a:p>
        </p:txBody>
      </p:sp>
      <p:graphicFrame>
        <p:nvGraphicFramePr>
          <p:cNvPr id="310280" name="Object 6"/>
          <p:cNvGraphicFramePr>
            <a:graphicFrameLocks noChangeAspect="1"/>
          </p:cNvGraphicFramePr>
          <p:nvPr/>
        </p:nvGraphicFramePr>
        <p:xfrm>
          <a:off x="5257800" y="2133600"/>
          <a:ext cx="733425" cy="647700"/>
        </p:xfrm>
        <a:graphic>
          <a:graphicData uri="http://schemas.openxmlformats.org/presentationml/2006/ole">
            <mc:AlternateContent xmlns:mc="http://schemas.openxmlformats.org/markup-compatibility/2006">
              <mc:Choice xmlns:v="urn:schemas-microsoft-com:vml" Requires="v">
                <p:oleObj spid="_x0000_s310332" name="Equation" r:id="rId7" imgW="355292" imgH="393359" progId="Equation.3">
                  <p:embed/>
                </p:oleObj>
              </mc:Choice>
              <mc:Fallback>
                <p:oleObj name="Equation" r:id="rId7" imgW="355292" imgH="393359"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2133600"/>
                        <a:ext cx="733425"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0281" name="Object 5"/>
          <p:cNvGraphicFramePr>
            <a:graphicFrameLocks noChangeAspect="1"/>
          </p:cNvGraphicFramePr>
          <p:nvPr/>
        </p:nvGraphicFramePr>
        <p:xfrm>
          <a:off x="5334000" y="2819400"/>
          <a:ext cx="1066800" cy="762000"/>
        </p:xfrm>
        <a:graphic>
          <a:graphicData uri="http://schemas.openxmlformats.org/presentationml/2006/ole">
            <mc:AlternateContent xmlns:mc="http://schemas.openxmlformats.org/markup-compatibility/2006">
              <mc:Choice xmlns:v="urn:schemas-microsoft-com:vml" Requires="v">
                <p:oleObj spid="_x0000_s310333" name="Equation" r:id="rId9" imgW="368300" imgH="279400" progId="Equation.3">
                  <p:embed/>
                </p:oleObj>
              </mc:Choice>
              <mc:Fallback>
                <p:oleObj name="Equation" r:id="rId9" imgW="368300" imgH="2794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2819400"/>
                        <a:ext cx="10668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0282" name="Rectangle 7"/>
          <p:cNvSpPr>
            <a:spLocks noChangeArrowheads="1"/>
          </p:cNvSpPr>
          <p:nvPr/>
        </p:nvSpPr>
        <p:spPr bwMode="auto">
          <a:xfrm>
            <a:off x="457200" y="1752600"/>
            <a:ext cx="7696200" cy="1016000"/>
          </a:xfrm>
          <a:prstGeom prst="rect">
            <a:avLst/>
          </a:prstGeom>
          <a:noFill/>
          <a:ln w="9525">
            <a:noFill/>
            <a:miter lim="800000"/>
            <a:headEnd/>
            <a:tailEnd/>
          </a:ln>
        </p:spPr>
        <p:txBody>
          <a:bodyPr anchor="ctr">
            <a:spAutoFit/>
          </a:bodyPr>
          <a:lstStyle/>
          <a:p>
            <a:pPr algn="just"/>
            <a:r>
              <a:rPr lang="sv-SE" sz="2000">
                <a:solidFill>
                  <a:srgbClr val="000000"/>
                </a:solidFill>
                <a:cs typeface="Times New Roman" pitchFamily="18" charset="0"/>
              </a:rPr>
              <a:t>e. Untuk mendapatkan Q * maka    2DS = Q </a:t>
            </a:r>
            <a:r>
              <a:rPr lang="sv-SE" sz="2000" baseline="30000">
                <a:solidFill>
                  <a:srgbClr val="000000"/>
                </a:solidFill>
                <a:cs typeface="Times New Roman" pitchFamily="18" charset="0"/>
              </a:rPr>
              <a:t>2 </a:t>
            </a:r>
            <a:r>
              <a:rPr lang="sv-SE" sz="2000">
                <a:solidFill>
                  <a:srgbClr val="000000"/>
                </a:solidFill>
                <a:cs typeface="Times New Roman" pitchFamily="18" charset="0"/>
              </a:rPr>
              <a:t>H</a:t>
            </a:r>
          </a:p>
          <a:p>
            <a:pPr algn="just"/>
            <a:r>
              <a:rPr lang="sv-SE" sz="2000">
                <a:solidFill>
                  <a:srgbClr val="000000"/>
                </a:solidFill>
                <a:cs typeface="Times New Roman" pitchFamily="18" charset="0"/>
              </a:rPr>
              <a:t> </a:t>
            </a:r>
            <a:endParaRPr lang="en-US" sz="2000">
              <a:cs typeface="Times New Roman" pitchFamily="18" charset="0"/>
            </a:endParaRPr>
          </a:p>
          <a:p>
            <a:pPr algn="just"/>
            <a:r>
              <a:rPr lang="sv-SE" sz="2000">
                <a:solidFill>
                  <a:srgbClr val="000000"/>
                </a:solidFill>
                <a:cs typeface="Times New Roman" pitchFamily="18" charset="0"/>
              </a:rPr>
              <a:t>                                                            Q</a:t>
            </a:r>
            <a:r>
              <a:rPr lang="sv-SE" sz="2000" baseline="30000">
                <a:solidFill>
                  <a:srgbClr val="000000"/>
                </a:solidFill>
                <a:cs typeface="Times New Roman" pitchFamily="18" charset="0"/>
              </a:rPr>
              <a:t>2 </a:t>
            </a:r>
            <a:r>
              <a:rPr lang="sv-SE" sz="2000">
                <a:solidFill>
                  <a:srgbClr val="000000"/>
                </a:solidFill>
                <a:cs typeface="Times New Roman" pitchFamily="18" charset="0"/>
              </a:rPr>
              <a:t>= </a:t>
            </a:r>
            <a:endParaRPr lang="sv-SE" sz="2000"/>
          </a:p>
        </p:txBody>
      </p:sp>
      <p:sp>
        <p:nvSpPr>
          <p:cNvPr id="310283" name="Rectangle 8"/>
          <p:cNvSpPr>
            <a:spLocks noChangeArrowheads="1"/>
          </p:cNvSpPr>
          <p:nvPr/>
        </p:nvSpPr>
        <p:spPr bwMode="auto">
          <a:xfrm>
            <a:off x="4648200" y="2895600"/>
            <a:ext cx="1905000" cy="569913"/>
          </a:xfrm>
          <a:prstGeom prst="rect">
            <a:avLst/>
          </a:prstGeom>
          <a:noFill/>
          <a:ln w="9525">
            <a:noFill/>
            <a:miter lim="800000"/>
            <a:headEnd/>
            <a:tailEnd/>
          </a:ln>
        </p:spPr>
        <p:txBody>
          <a:bodyPr anchor="ctr">
            <a:spAutoFit/>
          </a:bodyPr>
          <a:lstStyle/>
          <a:p>
            <a:pPr algn="just"/>
            <a:r>
              <a:rPr lang="sv-SE" sz="1100">
                <a:solidFill>
                  <a:srgbClr val="000000"/>
                </a:solidFill>
                <a:cs typeface="Times New Roman" pitchFamily="18" charset="0"/>
              </a:rPr>
              <a:t>   </a:t>
            </a:r>
            <a:r>
              <a:rPr lang="sv-SE" sz="1100" b="1">
                <a:solidFill>
                  <a:srgbClr val="000000"/>
                </a:solidFill>
                <a:cs typeface="Times New Roman" pitchFamily="18" charset="0"/>
              </a:rPr>
              <a:t>                                                                  </a:t>
            </a:r>
            <a:r>
              <a:rPr lang="sv-SE" sz="2000" b="1">
                <a:solidFill>
                  <a:srgbClr val="000000"/>
                </a:solidFill>
                <a:cs typeface="Times New Roman" pitchFamily="18" charset="0"/>
              </a:rPr>
              <a:t>Q* = </a:t>
            </a:r>
            <a:endParaRPr lang="sv-SE" sz="2000">
              <a:cs typeface="Times New Roman" pitchFamily="18" charset="0"/>
            </a:endParaRPr>
          </a:p>
        </p:txBody>
      </p:sp>
      <p:sp>
        <p:nvSpPr>
          <p:cNvPr id="310284" name="Rectangle 9"/>
          <p:cNvSpPr>
            <a:spLocks noChangeArrowheads="1"/>
          </p:cNvSpPr>
          <p:nvPr/>
        </p:nvSpPr>
        <p:spPr bwMode="auto">
          <a:xfrm>
            <a:off x="0" y="1343025"/>
            <a:ext cx="9144000" cy="0"/>
          </a:xfrm>
          <a:prstGeom prst="rect">
            <a:avLst/>
          </a:prstGeom>
          <a:noFill/>
          <a:ln w="9525">
            <a:noFill/>
            <a:miter lim="800000"/>
            <a:headEnd/>
            <a:tailEnd/>
          </a:ln>
        </p:spPr>
        <p:txBody>
          <a:bodyPr wrap="none" anchor="ctr">
            <a:spAutoFit/>
          </a:bodyPr>
          <a:lstStyle/>
          <a:p>
            <a:endParaRPr lang="id-ID"/>
          </a:p>
        </p:txBody>
      </p:sp>
      <p:sp>
        <p:nvSpPr>
          <p:cNvPr id="310285" name="Rectangle 12"/>
          <p:cNvSpPr>
            <a:spLocks noChangeArrowheads="1"/>
          </p:cNvSpPr>
          <p:nvPr/>
        </p:nvSpPr>
        <p:spPr bwMode="auto">
          <a:xfrm>
            <a:off x="533400" y="3587750"/>
            <a:ext cx="8001000" cy="1739900"/>
          </a:xfrm>
          <a:prstGeom prst="rect">
            <a:avLst/>
          </a:prstGeom>
          <a:noFill/>
          <a:ln w="9525">
            <a:noFill/>
            <a:miter lim="800000"/>
            <a:headEnd/>
            <a:tailEnd/>
          </a:ln>
        </p:spPr>
        <p:txBody>
          <a:bodyPr anchor="ctr">
            <a:spAutoFit/>
          </a:bodyPr>
          <a:lstStyle/>
          <a:p>
            <a:pPr algn="just"/>
            <a:r>
              <a:rPr lang="fi-FI" sz="1800">
                <a:solidFill>
                  <a:srgbClr val="000000"/>
                </a:solidFill>
                <a:cs typeface="Times New Roman" pitchFamily="18" charset="0"/>
              </a:rPr>
              <a:t>                                                                             Permintaan                    D </a:t>
            </a:r>
            <a:endParaRPr lang="en-US" sz="1800"/>
          </a:p>
          <a:p>
            <a:pPr algn="just"/>
            <a:r>
              <a:rPr lang="fi-FI" sz="1800">
                <a:solidFill>
                  <a:srgbClr val="000000"/>
                </a:solidFill>
                <a:cs typeface="Times New Roman" pitchFamily="18" charset="0"/>
              </a:rPr>
              <a:t>Jumlah Pemesanan dalam satu tahun ( N ) =  ------------------------------ = ------ </a:t>
            </a:r>
            <a:endParaRPr lang="en-US" sz="1800"/>
          </a:p>
          <a:p>
            <a:pPr algn="just"/>
            <a:r>
              <a:rPr lang="fi-FI" sz="1800">
                <a:solidFill>
                  <a:srgbClr val="000000"/>
                </a:solidFill>
                <a:cs typeface="Times New Roman" pitchFamily="18" charset="0"/>
              </a:rPr>
              <a:t>                                                                     Jumlah unit yang dipesan      Q</a:t>
            </a:r>
            <a:endParaRPr lang="en-US" sz="1800"/>
          </a:p>
          <a:p>
            <a:pPr algn="just"/>
            <a:r>
              <a:rPr lang="fi-FI" sz="1800">
                <a:solidFill>
                  <a:srgbClr val="000000"/>
                </a:solidFill>
                <a:cs typeface="Times New Roman" pitchFamily="18" charset="0"/>
              </a:rPr>
              <a:t>                                                        Jumlah hari kerja per hari </a:t>
            </a:r>
            <a:endParaRPr lang="en-US" sz="1800"/>
          </a:p>
          <a:p>
            <a:pPr algn="just"/>
            <a:r>
              <a:rPr lang="sv-SE" sz="1800">
                <a:solidFill>
                  <a:srgbClr val="000000"/>
                </a:solidFill>
                <a:cs typeface="Times New Roman" pitchFamily="18" charset="0"/>
              </a:rPr>
              <a:t>Waktu antar pemesanan = T = ------------------------------------------- </a:t>
            </a:r>
            <a:endParaRPr lang="en-US" sz="1800"/>
          </a:p>
          <a:p>
            <a:pPr algn="just"/>
            <a:r>
              <a:rPr lang="sv-SE" sz="1800">
                <a:solidFill>
                  <a:srgbClr val="000000"/>
                </a:solidFill>
                <a:cs typeface="Times New Roman" pitchFamily="18" charset="0"/>
              </a:rPr>
              <a:t>                                                  Jumlah pemesanan dalam satu tahun </a:t>
            </a:r>
            <a:endParaRPr lang="sv-SE" sz="1800"/>
          </a:p>
        </p:txBody>
      </p:sp>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B3DB30D-0C1E-4CBE-81CD-3A80BB99360E}" type="slidenum">
              <a:rPr lang="en-US"/>
              <a:pPr>
                <a:defRPr/>
              </a:pPr>
              <a:t>262</a:t>
            </a:fld>
            <a:endParaRPr lang="en-US"/>
          </a:p>
        </p:txBody>
      </p:sp>
      <p:sp>
        <p:nvSpPr>
          <p:cNvPr id="311299" name="Rectangle 1"/>
          <p:cNvSpPr>
            <a:spLocks noChangeArrowheads="1"/>
          </p:cNvSpPr>
          <p:nvPr/>
        </p:nvSpPr>
        <p:spPr bwMode="auto">
          <a:xfrm>
            <a:off x="457200" y="762000"/>
            <a:ext cx="8305800" cy="3724275"/>
          </a:xfrm>
          <a:prstGeom prst="rect">
            <a:avLst/>
          </a:prstGeom>
          <a:noFill/>
          <a:ln w="9525">
            <a:noFill/>
            <a:miter lim="800000"/>
            <a:headEnd/>
            <a:tailEnd/>
          </a:ln>
        </p:spPr>
        <p:txBody>
          <a:bodyPr anchor="ctr">
            <a:spAutoFit/>
          </a:bodyPr>
          <a:lstStyle/>
          <a:p>
            <a:pPr algn="just"/>
            <a:r>
              <a:rPr lang="sv-SE" sz="2400">
                <a:solidFill>
                  <a:srgbClr val="000000"/>
                </a:solidFill>
                <a:latin typeface="Calibri" pitchFamily="34" charset="0"/>
                <a:cs typeface="Times New Roman" pitchFamily="18" charset="0"/>
              </a:rPr>
              <a:t>Biaya Total Persediaan = Biaya Pemesanan + Biaya Penyimpanan </a:t>
            </a:r>
            <a:endParaRPr lang="en-US" sz="2400">
              <a:latin typeface="Calibri" pitchFamily="34" charset="0"/>
            </a:endParaRPr>
          </a:p>
          <a:p>
            <a:pPr algn="just"/>
            <a:r>
              <a:rPr lang="sv-SE" sz="2400">
                <a:solidFill>
                  <a:srgbClr val="000000"/>
                </a:solidFill>
                <a:latin typeface="Calibri" pitchFamily="34" charset="0"/>
                <a:cs typeface="Times New Roman" pitchFamily="18" charset="0"/>
              </a:rPr>
              <a:t>                                         = D/Q . S + Q/2 . H </a:t>
            </a:r>
            <a:endParaRPr lang="en-US" sz="2400">
              <a:latin typeface="Calibri" pitchFamily="34" charset="0"/>
            </a:endParaRPr>
          </a:p>
          <a:p>
            <a:pPr algn="just"/>
            <a:r>
              <a:rPr lang="sv-SE" sz="2400">
                <a:solidFill>
                  <a:srgbClr val="000000"/>
                </a:solidFill>
                <a:latin typeface="Calibri" pitchFamily="34" charset="0"/>
                <a:cs typeface="Times New Roman" pitchFamily="18" charset="0"/>
              </a:rPr>
              <a:t>Titik Pemesanan Ulang (Reorder Point) atau ROP = d x L </a:t>
            </a:r>
            <a:endParaRPr lang="en-US" sz="2400">
              <a:latin typeface="Calibri" pitchFamily="34" charset="0"/>
            </a:endParaRPr>
          </a:p>
          <a:p>
            <a:pPr algn="just"/>
            <a:r>
              <a:rPr lang="sv-SE" sz="2400">
                <a:solidFill>
                  <a:srgbClr val="000000"/>
                </a:solidFill>
                <a:latin typeface="Calibri" pitchFamily="34" charset="0"/>
                <a:cs typeface="Times New Roman" pitchFamily="18" charset="0"/>
              </a:rPr>
              <a:t>Jika ada stok pengaman atau buffer stok maka :  </a:t>
            </a:r>
          </a:p>
          <a:p>
            <a:pPr algn="just"/>
            <a:r>
              <a:rPr lang="sv-SE" sz="2400">
                <a:solidFill>
                  <a:srgbClr val="000000"/>
                </a:solidFill>
                <a:latin typeface="Calibri" pitchFamily="34" charset="0"/>
                <a:cs typeface="Times New Roman" pitchFamily="18" charset="0"/>
              </a:rPr>
              <a:t>                               ROP = (d x L) + buffer stock </a:t>
            </a:r>
            <a:endParaRPr lang="en-US" sz="2400">
              <a:latin typeface="Calibri" pitchFamily="34" charset="0"/>
            </a:endParaRPr>
          </a:p>
          <a:p>
            <a:pPr algn="just"/>
            <a:r>
              <a:rPr lang="sv-SE" sz="2400">
                <a:solidFill>
                  <a:srgbClr val="000000"/>
                </a:solidFill>
                <a:latin typeface="Calibri" pitchFamily="34" charset="0"/>
                <a:cs typeface="Times New Roman" pitchFamily="18" charset="0"/>
              </a:rPr>
              <a:t>                                                                      D </a:t>
            </a:r>
            <a:endParaRPr lang="en-US" sz="2400">
              <a:latin typeface="Calibri" pitchFamily="34" charset="0"/>
            </a:endParaRPr>
          </a:p>
          <a:p>
            <a:pPr algn="just"/>
            <a:r>
              <a:rPr lang="en-US" sz="2400">
                <a:solidFill>
                  <a:srgbClr val="000000"/>
                </a:solidFill>
                <a:latin typeface="Calibri" pitchFamily="34" charset="0"/>
                <a:cs typeface="Times New Roman" pitchFamily="18" charset="0"/>
              </a:rPr>
              <a:t>d = permintaan per hari  =  -------------------------------------</a:t>
            </a:r>
            <a:endParaRPr lang="en-US" sz="2400">
              <a:latin typeface="Calibri" pitchFamily="34" charset="0"/>
            </a:endParaRPr>
          </a:p>
          <a:p>
            <a:pPr algn="just"/>
            <a:r>
              <a:rPr lang="fi-FI" sz="2400">
                <a:solidFill>
                  <a:srgbClr val="000000"/>
                </a:solidFill>
                <a:latin typeface="Calibri" pitchFamily="34" charset="0"/>
                <a:cs typeface="Times New Roman" pitchFamily="18" charset="0"/>
              </a:rPr>
              <a:t>                                                 Jumlah hari kerja per tahun </a:t>
            </a:r>
          </a:p>
          <a:p>
            <a:pPr algn="just"/>
            <a:endParaRPr lang="fi-FI" sz="2400">
              <a:solidFill>
                <a:srgbClr val="000000"/>
              </a:solidFill>
              <a:latin typeface="Calibri" pitchFamily="34" charset="0"/>
              <a:cs typeface="Times New Roman" pitchFamily="18" charset="0"/>
            </a:endParaRPr>
          </a:p>
          <a:p>
            <a:pPr algn="just"/>
            <a:endParaRPr lang="fi-FI" sz="2000">
              <a:latin typeface="Calibri" pitchFamily="34" charset="0"/>
            </a:endParaRPr>
          </a:p>
        </p:txBody>
      </p:sp>
      <p:sp>
        <p:nvSpPr>
          <p:cNvPr id="311300" name="Rectangle 7"/>
          <p:cNvSpPr>
            <a:spLocks noChangeArrowheads="1"/>
          </p:cNvSpPr>
          <p:nvPr/>
        </p:nvSpPr>
        <p:spPr bwMode="auto">
          <a:xfrm>
            <a:off x="609600" y="3886200"/>
            <a:ext cx="1849438" cy="461963"/>
          </a:xfrm>
          <a:prstGeom prst="rect">
            <a:avLst/>
          </a:prstGeom>
          <a:noFill/>
          <a:ln w="9525">
            <a:noFill/>
            <a:miter lim="800000"/>
            <a:headEnd/>
            <a:tailEnd/>
          </a:ln>
        </p:spPr>
        <p:txBody>
          <a:bodyPr wrap="none">
            <a:spAutoFit/>
          </a:bodyPr>
          <a:lstStyle/>
          <a:p>
            <a:r>
              <a:rPr lang="en-US" sz="2400">
                <a:solidFill>
                  <a:srgbClr val="000000"/>
                </a:solidFill>
                <a:latin typeface="Calibri" pitchFamily="34" charset="0"/>
                <a:cs typeface="Times New Roman" pitchFamily="18" charset="0"/>
              </a:rPr>
              <a:t>L = lead time </a:t>
            </a:r>
            <a:endParaRPr lang="en-US" sz="2400"/>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CC7FAF35-C1F3-4BBC-A8EE-9F9DD72B7647}" type="slidenum">
              <a:rPr lang="en-US"/>
              <a:pPr>
                <a:defRPr/>
              </a:pPr>
              <a:t>263</a:t>
            </a:fld>
            <a:endParaRPr lang="en-US"/>
          </a:p>
        </p:txBody>
      </p:sp>
      <p:graphicFrame>
        <p:nvGraphicFramePr>
          <p:cNvPr id="312323" name="Object 2"/>
          <p:cNvGraphicFramePr>
            <a:graphicFrameLocks noChangeAspect="1"/>
          </p:cNvGraphicFramePr>
          <p:nvPr/>
        </p:nvGraphicFramePr>
        <p:xfrm>
          <a:off x="2133600" y="1447800"/>
          <a:ext cx="1752600" cy="685800"/>
        </p:xfrm>
        <a:graphic>
          <a:graphicData uri="http://schemas.openxmlformats.org/presentationml/2006/ole">
            <mc:AlternateContent xmlns:mc="http://schemas.openxmlformats.org/markup-compatibility/2006">
              <mc:Choice xmlns:v="urn:schemas-microsoft-com:vml" Requires="v">
                <p:oleObj spid="_x0000_s312349" name="Equation" r:id="rId3" imgW="1205977" imgH="444307" progId="Equation.3">
                  <p:embed/>
                </p:oleObj>
              </mc:Choice>
              <mc:Fallback>
                <p:oleObj name="Equation" r:id="rId3" imgW="1205977" imgH="444307"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447800"/>
                        <a:ext cx="17526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2324" name="Object 1"/>
          <p:cNvGraphicFramePr>
            <a:graphicFrameLocks noChangeAspect="1"/>
          </p:cNvGraphicFramePr>
          <p:nvPr/>
        </p:nvGraphicFramePr>
        <p:xfrm>
          <a:off x="0" y="904875"/>
          <a:ext cx="114300" cy="219075"/>
        </p:xfrm>
        <a:graphic>
          <a:graphicData uri="http://schemas.openxmlformats.org/presentationml/2006/ole">
            <mc:AlternateContent xmlns:mc="http://schemas.openxmlformats.org/markup-compatibility/2006">
              <mc:Choice xmlns:v="urn:schemas-microsoft-com:vml" Requires="v">
                <p:oleObj spid="_x0000_s312350" name="Equation" r:id="rId5" imgW="114151" imgH="215619" progId="Equation.3">
                  <p:embed/>
                </p:oleObj>
              </mc:Choice>
              <mc:Fallback>
                <p:oleObj name="Equation" r:id="rId5" imgW="114151" imgH="215619"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04875"/>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2325" name="Rectangle 3"/>
          <p:cNvSpPr>
            <a:spLocks noChangeArrowheads="1"/>
          </p:cNvSpPr>
          <p:nvPr/>
        </p:nvSpPr>
        <p:spPr bwMode="auto">
          <a:xfrm>
            <a:off x="457200" y="381000"/>
            <a:ext cx="8001000" cy="1938338"/>
          </a:xfrm>
          <a:prstGeom prst="rect">
            <a:avLst/>
          </a:prstGeom>
          <a:noFill/>
          <a:ln w="9525">
            <a:noFill/>
            <a:miter lim="800000"/>
            <a:headEnd/>
            <a:tailEnd/>
          </a:ln>
        </p:spPr>
        <p:txBody>
          <a:bodyPr anchor="ctr">
            <a:spAutoFit/>
          </a:bodyPr>
          <a:lstStyle/>
          <a:p>
            <a:pPr algn="just"/>
            <a:r>
              <a:rPr lang="en-US" sz="2000" b="1">
                <a:solidFill>
                  <a:srgbClr val="000000"/>
                </a:solidFill>
                <a:latin typeface="Calibri" pitchFamily="34" charset="0"/>
                <a:cs typeface="Times New Roman" pitchFamily="18" charset="0"/>
              </a:rPr>
              <a:t>Contoh 1. </a:t>
            </a:r>
            <a:endParaRPr lang="en-US" sz="2000">
              <a:latin typeface="Calibri" pitchFamily="34" charset="0"/>
            </a:endParaRPr>
          </a:p>
          <a:p>
            <a:pPr algn="just"/>
            <a:r>
              <a:rPr lang="en-US" sz="2000">
                <a:solidFill>
                  <a:srgbClr val="000000"/>
                </a:solidFill>
                <a:latin typeface="Calibri" pitchFamily="34" charset="0"/>
                <a:cs typeface="Times New Roman" pitchFamily="18" charset="0"/>
              </a:rPr>
              <a:t>Jika diketahui : D = </a:t>
            </a:r>
            <a:r>
              <a:rPr lang="fi-FI" sz="2000">
                <a:solidFill>
                  <a:srgbClr val="000000"/>
                </a:solidFill>
                <a:latin typeface="Calibri" pitchFamily="34" charset="0"/>
                <a:cs typeface="Times New Roman" pitchFamily="18" charset="0"/>
              </a:rPr>
              <a:t>1000 unit </a:t>
            </a:r>
            <a:endParaRPr lang="en-US" sz="2000">
              <a:latin typeface="Calibri" pitchFamily="34" charset="0"/>
            </a:endParaRPr>
          </a:p>
          <a:p>
            <a:pPr algn="just"/>
            <a:r>
              <a:rPr lang="en-US" sz="2000">
                <a:solidFill>
                  <a:srgbClr val="000000"/>
                </a:solidFill>
                <a:latin typeface="Calibri" pitchFamily="34" charset="0"/>
                <a:cs typeface="Times New Roman" pitchFamily="18" charset="0"/>
              </a:rPr>
              <a:t>                            S = Rp 10.000,-  H = Rp 500 per unit per tahun </a:t>
            </a:r>
            <a:endParaRPr lang="en-US" sz="2000">
              <a:latin typeface="Calibri" pitchFamily="34" charset="0"/>
            </a:endParaRPr>
          </a:p>
          <a:p>
            <a:pPr algn="just"/>
            <a:r>
              <a:rPr lang="fi-FI" sz="2000">
                <a:latin typeface="Calibri" pitchFamily="34" charset="0"/>
                <a:cs typeface="Times New Roman" pitchFamily="18" charset="0"/>
              </a:rPr>
              <a:t>Maka:  </a:t>
            </a:r>
            <a:endParaRPr lang="en-US" sz="2000">
              <a:latin typeface="Calibri" pitchFamily="34" charset="0"/>
            </a:endParaRPr>
          </a:p>
          <a:p>
            <a:pPr algn="just"/>
            <a:r>
              <a:rPr lang="fi-FI" sz="2000">
                <a:solidFill>
                  <a:srgbClr val="000000"/>
                </a:solidFill>
                <a:latin typeface="Calibri" pitchFamily="34" charset="0"/>
                <a:cs typeface="Times New Roman" pitchFamily="18" charset="0"/>
              </a:rPr>
              <a:t>EOQ atau Q* =                                 = 200 unit </a:t>
            </a:r>
            <a:endParaRPr lang="en-US" sz="2000">
              <a:latin typeface="Calibri" pitchFamily="34" charset="0"/>
            </a:endParaRPr>
          </a:p>
          <a:p>
            <a:pPr algn="just"/>
            <a:endParaRPr lang="fi-FI" sz="2000">
              <a:latin typeface="Calibri" pitchFamily="34" charset="0"/>
            </a:endParaRPr>
          </a:p>
        </p:txBody>
      </p:sp>
      <p:sp>
        <p:nvSpPr>
          <p:cNvPr id="312326" name="Rectangle 4"/>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pPr algn="just"/>
            <a:r>
              <a:rPr lang="it-IT" sz="1100">
                <a:solidFill>
                  <a:srgbClr val="000000"/>
                </a:solidFill>
                <a:latin typeface="Calibri" pitchFamily="34" charset="0"/>
                <a:cs typeface="Times New Roman" pitchFamily="18" charset="0"/>
              </a:rPr>
              <a:t> </a:t>
            </a:r>
            <a:endParaRPr lang="it-IT">
              <a:latin typeface="Calibri" pitchFamily="34" charset="0"/>
            </a:endParaRPr>
          </a:p>
        </p:txBody>
      </p:sp>
      <p:sp>
        <p:nvSpPr>
          <p:cNvPr id="312327" name="Rectangle 5"/>
          <p:cNvSpPr>
            <a:spLocks noChangeArrowheads="1"/>
          </p:cNvSpPr>
          <p:nvPr/>
        </p:nvSpPr>
        <p:spPr bwMode="auto">
          <a:xfrm>
            <a:off x="457200" y="2209800"/>
            <a:ext cx="8153400" cy="3786188"/>
          </a:xfrm>
          <a:prstGeom prst="rect">
            <a:avLst/>
          </a:prstGeom>
          <a:noFill/>
          <a:ln w="9525">
            <a:noFill/>
            <a:miter lim="800000"/>
            <a:headEnd/>
            <a:tailEnd/>
          </a:ln>
        </p:spPr>
        <p:txBody>
          <a:bodyPr anchor="ctr">
            <a:spAutoFit/>
          </a:bodyPr>
          <a:lstStyle/>
          <a:p>
            <a:pPr algn="just"/>
            <a:r>
              <a:rPr lang="it-IT" sz="2000">
                <a:solidFill>
                  <a:srgbClr val="000000"/>
                </a:solidFill>
                <a:latin typeface="Calibri" pitchFamily="34" charset="0"/>
                <a:cs typeface="Times New Roman" pitchFamily="18" charset="0"/>
              </a:rPr>
              <a:t>Dalam contoh ini: N = 1.000 / 200 = 5 kali pesan dalam satu tahun </a:t>
            </a:r>
            <a:endParaRPr lang="en-US" sz="2000">
              <a:latin typeface="Calibri" pitchFamily="34" charset="0"/>
            </a:endParaRPr>
          </a:p>
          <a:p>
            <a:pPr algn="just"/>
            <a:r>
              <a:rPr lang="fi-FI" sz="2000">
                <a:solidFill>
                  <a:srgbClr val="000000"/>
                </a:solidFill>
                <a:latin typeface="Calibri" pitchFamily="34" charset="0"/>
                <a:cs typeface="Times New Roman" pitchFamily="18" charset="0"/>
              </a:rPr>
              <a:t>Jika 1 tahun ada 250 hari kerja ,maka T = 250 / 5 = 50 hari, artinya antara pemesanan dilakukan 50 hari setelah pemesanan sebelumnya. </a:t>
            </a:r>
            <a:endParaRPr lang="en-US" sz="2000">
              <a:latin typeface="Calibri" pitchFamily="34" charset="0"/>
            </a:endParaRPr>
          </a:p>
          <a:p>
            <a:pPr algn="just"/>
            <a:r>
              <a:rPr lang="fi-FI" sz="2000">
                <a:solidFill>
                  <a:srgbClr val="000000"/>
                </a:solidFill>
                <a:latin typeface="Calibri" pitchFamily="34" charset="0"/>
                <a:cs typeface="Times New Roman" pitchFamily="18" charset="0"/>
              </a:rPr>
              <a:t>Biaya persediaan total = 1.000/200(10.000) + 200/2 (500) = Rp 100.000,- </a:t>
            </a:r>
            <a:endParaRPr lang="en-US" sz="2000">
              <a:latin typeface="Calibri" pitchFamily="34" charset="0"/>
            </a:endParaRPr>
          </a:p>
          <a:p>
            <a:pPr algn="just"/>
            <a:r>
              <a:rPr lang="fi-FI" sz="2000">
                <a:solidFill>
                  <a:srgbClr val="000000"/>
                </a:solidFill>
                <a:latin typeface="Calibri" pitchFamily="34" charset="0"/>
                <a:cs typeface="Times New Roman" pitchFamily="18" charset="0"/>
              </a:rPr>
              <a:t>Jika L = 3 hari maka: ROP = 1.000/250 x 3 hari = 12 unit artinya pada saat persediaan turun ke tingkat 12 unit, perusahaan harus melakukan pemesanan . Pemesanan tersebut akan tiba dalam waktu 3 hari, tepat pada saat persediaan perusahaan telah habis. </a:t>
            </a:r>
            <a:endParaRPr lang="en-US" sz="2000">
              <a:latin typeface="Calibri" pitchFamily="34" charset="0"/>
            </a:endParaRPr>
          </a:p>
          <a:p>
            <a:pPr algn="just"/>
            <a:r>
              <a:rPr lang="fi-FI" sz="2000">
                <a:solidFill>
                  <a:srgbClr val="000000"/>
                </a:solidFill>
                <a:latin typeface="Calibri" pitchFamily="34" charset="0"/>
                <a:cs typeface="Times New Roman" pitchFamily="18" charset="0"/>
              </a:rPr>
              <a:t>Jika ada buffer stok sebesar 10 unit maka ROP = 12 + 10 = 22 unit artinya pada saat  persediaan turun ke tingkat 22 unit, perusahaan harus melakukan pemesanan . Pemesanan tersebut akan tiba dalam waktu 3 hari, tepat pada saat persediaan perusahaan menjadi 10 unit (sebesar buffer stock).</a:t>
            </a:r>
            <a:endParaRPr lang="fi-FI" sz="2000">
              <a:latin typeface="Calibri" pitchFamily="34" charset="0"/>
            </a:endParaRPr>
          </a:p>
        </p:txBody>
      </p:sp>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99311236-8927-43CE-9C87-879ADC93A9B9}" type="slidenum">
              <a:rPr lang="en-US"/>
              <a:pPr>
                <a:defRPr/>
              </a:pPr>
              <a:t>264</a:t>
            </a:fld>
            <a:endParaRPr lang="en-US"/>
          </a:p>
        </p:txBody>
      </p:sp>
      <p:sp>
        <p:nvSpPr>
          <p:cNvPr id="313347" name="Title 1"/>
          <p:cNvSpPr>
            <a:spLocks noGrp="1"/>
          </p:cNvSpPr>
          <p:nvPr>
            <p:ph type="title"/>
          </p:nvPr>
        </p:nvSpPr>
        <p:spPr>
          <a:xfrm>
            <a:off x="457200" y="274638"/>
            <a:ext cx="8229600" cy="334962"/>
          </a:xfrm>
        </p:spPr>
        <p:txBody>
          <a:bodyPr/>
          <a:lstStyle/>
          <a:p>
            <a:pPr eaLnBrk="1" hangingPunct="1"/>
            <a:r>
              <a:rPr lang="en-US" sz="2000" b="1" smtClean="0"/>
              <a:t>2. Production Order Quantity (POQ) MODEL </a:t>
            </a:r>
            <a:endParaRPr lang="en-US" sz="2000" smtClean="0"/>
          </a:p>
        </p:txBody>
      </p:sp>
      <p:sp>
        <p:nvSpPr>
          <p:cNvPr id="313348" name="Content Placeholder 2"/>
          <p:cNvSpPr>
            <a:spLocks noGrp="1"/>
          </p:cNvSpPr>
          <p:nvPr>
            <p:ph idx="1"/>
          </p:nvPr>
        </p:nvSpPr>
        <p:spPr>
          <a:xfrm>
            <a:off x="457200" y="685800"/>
            <a:ext cx="8229600" cy="5440363"/>
          </a:xfrm>
        </p:spPr>
        <p:txBody>
          <a:bodyPr/>
          <a:lstStyle/>
          <a:p>
            <a:pPr algn="just" eaLnBrk="1" hangingPunct="1"/>
            <a:r>
              <a:rPr lang="en-US" sz="2000" smtClean="0"/>
              <a:t>Pada model EOQ kita mengasumsikan bahwa seluruh pemesanan persediaan diterima pada satu waktu. </a:t>
            </a:r>
            <a:r>
              <a:rPr lang="fi-FI" sz="2000" smtClean="0"/>
              <a:t>Meski demikian ada saat-saat tertentu dimana perusahaan dapat menerima persediaanya sepanjang periode. </a:t>
            </a:r>
            <a:r>
              <a:rPr lang="en-US" sz="2000" smtClean="0"/>
              <a:t>Keadaan seperti ini mengharuskan model lain yang disebut POQ yang mana dalam model ini </a:t>
            </a:r>
            <a:r>
              <a:rPr lang="en-US" sz="2000" b="1" i="1" smtClean="0"/>
              <a:t>produk diproduksi dan dijual pada saat yang bersamaan</a:t>
            </a:r>
            <a:r>
              <a:rPr lang="en-US" sz="2000" smtClean="0"/>
              <a:t>. </a:t>
            </a:r>
          </a:p>
          <a:p>
            <a:pPr algn="just" eaLnBrk="1" hangingPunct="1"/>
            <a:r>
              <a:rPr lang="en-US" sz="2000" smtClean="0"/>
              <a:t>Notasi yang digunakan sama dengan yang digunakan pada model EOQ tetapi ditambah dengan :  p = Tingkat produksi tahunan  dan </a:t>
            </a:r>
          </a:p>
          <a:p>
            <a:pPr algn="just" eaLnBrk="1" hangingPunct="1">
              <a:buFont typeface="Arial" charset="0"/>
              <a:buNone/>
            </a:pPr>
            <a:r>
              <a:rPr lang="en-US" sz="2000" smtClean="0"/>
              <a:t>                                                      t = Lama jalannya produksi, dalam satuan hari .</a:t>
            </a:r>
          </a:p>
          <a:p>
            <a:pPr eaLnBrk="1" hangingPunct="1"/>
            <a:r>
              <a:rPr lang="fi-FI" sz="2000" smtClean="0"/>
              <a:t>tahapannya: </a:t>
            </a:r>
            <a:endParaRPr lang="en-US" sz="2000" smtClean="0"/>
          </a:p>
          <a:p>
            <a:pPr eaLnBrk="1" hangingPunct="1">
              <a:buFont typeface="Arial" charset="0"/>
              <a:buNone/>
            </a:pPr>
            <a:r>
              <a:rPr lang="fi-FI" sz="2000" smtClean="0"/>
              <a:t>a. Biaya penyimpanan   = Tingkat persediaan tahunan  x  Biaya penyimpanan </a:t>
            </a:r>
            <a:endParaRPr lang="en-US" sz="2000" smtClean="0"/>
          </a:p>
          <a:p>
            <a:pPr eaLnBrk="1" hangingPunct="1">
              <a:buFont typeface="Arial" charset="0"/>
              <a:buNone/>
            </a:pPr>
            <a:r>
              <a:rPr lang="fi-FI" sz="2000" smtClean="0"/>
              <a:t>                                                                                                       per unit per tahun </a:t>
            </a:r>
          </a:p>
          <a:p>
            <a:pPr eaLnBrk="1" hangingPunct="1">
              <a:buFont typeface="Arial" charset="0"/>
              <a:buNone/>
            </a:pPr>
            <a:r>
              <a:rPr lang="fi-FI" sz="2000" smtClean="0"/>
              <a:t>Persediaan tahunan       = Tingkat persediaan rata-rata  x  H </a:t>
            </a:r>
            <a:endParaRPr lang="en-US" sz="2000" smtClean="0"/>
          </a:p>
          <a:p>
            <a:pPr eaLnBrk="1" hangingPunct="1">
              <a:buFont typeface="Arial" charset="0"/>
              <a:buNone/>
            </a:pPr>
            <a:r>
              <a:rPr lang="fi-FI" sz="2000" smtClean="0"/>
              <a:t>                                                             Tingkat persediaan maksimum </a:t>
            </a:r>
            <a:endParaRPr lang="en-US" sz="2000" smtClean="0"/>
          </a:p>
          <a:p>
            <a:pPr eaLnBrk="1" hangingPunct="1">
              <a:buFont typeface="Arial" charset="0"/>
              <a:buNone/>
            </a:pPr>
            <a:r>
              <a:rPr lang="fi-FI" sz="2000" smtClean="0"/>
              <a:t>b. Tingkat persediaan rata-rata = -------------------------------------------</a:t>
            </a:r>
            <a:endParaRPr lang="en-US" sz="2000" smtClean="0"/>
          </a:p>
          <a:p>
            <a:pPr eaLnBrk="1" hangingPunct="1">
              <a:buFont typeface="Arial" charset="0"/>
              <a:buNone/>
            </a:pPr>
            <a:r>
              <a:rPr lang="fi-FI" sz="2000" smtClean="0"/>
              <a:t>                                                                                       2 </a:t>
            </a:r>
            <a:endParaRPr lang="en-US" sz="2000" smtClean="0"/>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p:cNvSpPr>
            <a:spLocks noGrp="1"/>
          </p:cNvSpPr>
          <p:nvPr>
            <p:ph type="sldNum" sz="quarter" idx="12"/>
          </p:nvPr>
        </p:nvSpPr>
        <p:spPr/>
        <p:txBody>
          <a:bodyPr/>
          <a:lstStyle/>
          <a:p>
            <a:pPr>
              <a:defRPr/>
            </a:pPr>
            <a:fld id="{0433AED7-9C89-4D47-9E7F-C6B4F61E464F}" type="slidenum">
              <a:rPr lang="en-US"/>
              <a:pPr>
                <a:defRPr/>
              </a:pPr>
              <a:t>265</a:t>
            </a:fld>
            <a:endParaRPr lang="en-US"/>
          </a:p>
        </p:txBody>
      </p:sp>
      <p:graphicFrame>
        <p:nvGraphicFramePr>
          <p:cNvPr id="314371" name="Object 3"/>
          <p:cNvGraphicFramePr>
            <a:graphicFrameLocks noChangeAspect="1"/>
          </p:cNvGraphicFramePr>
          <p:nvPr/>
        </p:nvGraphicFramePr>
        <p:xfrm>
          <a:off x="5867400" y="1447800"/>
          <a:ext cx="381000" cy="533400"/>
        </p:xfrm>
        <a:graphic>
          <a:graphicData uri="http://schemas.openxmlformats.org/presentationml/2006/ole">
            <mc:AlternateContent xmlns:mc="http://schemas.openxmlformats.org/markup-compatibility/2006">
              <mc:Choice xmlns:v="urn:schemas-microsoft-com:vml" Requires="v">
                <p:oleObj spid="_x0000_s314472" name="Equation" r:id="rId3" imgW="177646" imgH="393359" progId="Equation.3">
                  <p:embed/>
                </p:oleObj>
              </mc:Choice>
              <mc:Fallback>
                <p:oleObj name="Equation" r:id="rId3" imgW="177646" imgH="393359"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447800"/>
                        <a:ext cx="3810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4372" name="Object 1"/>
          <p:cNvGraphicFramePr>
            <a:graphicFrameLocks noChangeAspect="1"/>
          </p:cNvGraphicFramePr>
          <p:nvPr/>
        </p:nvGraphicFramePr>
        <p:xfrm>
          <a:off x="3962400" y="2819400"/>
          <a:ext cx="457200" cy="685800"/>
        </p:xfrm>
        <a:graphic>
          <a:graphicData uri="http://schemas.openxmlformats.org/presentationml/2006/ole">
            <mc:AlternateContent xmlns:mc="http://schemas.openxmlformats.org/markup-compatibility/2006">
              <mc:Choice xmlns:v="urn:schemas-microsoft-com:vml" Requires="v">
                <p:oleObj spid="_x0000_s314473" name="Equation" r:id="rId5" imgW="177646" imgH="393359" progId="Equation.3">
                  <p:embed/>
                </p:oleObj>
              </mc:Choice>
              <mc:Fallback>
                <p:oleObj name="Equation" r:id="rId5" imgW="177646" imgH="393359"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2819400"/>
                        <a:ext cx="4572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4373" name="Rectangle 4"/>
          <p:cNvSpPr>
            <a:spLocks noChangeArrowheads="1"/>
          </p:cNvSpPr>
          <p:nvPr/>
        </p:nvSpPr>
        <p:spPr bwMode="auto">
          <a:xfrm>
            <a:off x="381000" y="236538"/>
            <a:ext cx="7924800" cy="1631950"/>
          </a:xfrm>
          <a:prstGeom prst="rect">
            <a:avLst/>
          </a:prstGeom>
          <a:noFill/>
          <a:ln w="9525">
            <a:noFill/>
            <a:miter lim="800000"/>
            <a:headEnd/>
            <a:tailEnd/>
          </a:ln>
        </p:spPr>
        <p:txBody>
          <a:bodyPr anchor="ctr">
            <a:spAutoFit/>
          </a:bodyPr>
          <a:lstStyle/>
          <a:p>
            <a:pPr algn="just"/>
            <a:r>
              <a:rPr lang="fi-FI" sz="2000">
                <a:solidFill>
                  <a:srgbClr val="000000"/>
                </a:solidFill>
                <a:latin typeface="Calibri" pitchFamily="34" charset="0"/>
                <a:cs typeface="Times New Roman" pitchFamily="18" charset="0"/>
              </a:rPr>
              <a:t>c. Tingkat persediaan = Total produksi     –  Total pemakaian  </a:t>
            </a:r>
            <a:endParaRPr lang="en-US" sz="2000">
              <a:latin typeface="Calibri" pitchFamily="34" charset="0"/>
            </a:endParaRPr>
          </a:p>
          <a:p>
            <a:pPr algn="just"/>
            <a:r>
              <a:rPr lang="fi-FI" sz="2000">
                <a:solidFill>
                  <a:srgbClr val="000000"/>
                </a:solidFill>
                <a:latin typeface="Calibri" pitchFamily="34" charset="0"/>
                <a:cs typeface="Times New Roman" pitchFamily="18" charset="0"/>
              </a:rPr>
              <a:t>                                           selama operasi        selama operasi </a:t>
            </a:r>
            <a:endParaRPr lang="en-US" sz="2000">
              <a:latin typeface="Calibri" pitchFamily="34" charset="0"/>
            </a:endParaRPr>
          </a:p>
          <a:p>
            <a:pPr algn="just"/>
            <a:r>
              <a:rPr lang="sv-SE" sz="2000">
                <a:solidFill>
                  <a:srgbClr val="000000"/>
                </a:solidFill>
                <a:latin typeface="Calibri" pitchFamily="34" charset="0"/>
                <a:cs typeface="Times New Roman" pitchFamily="18" charset="0"/>
              </a:rPr>
              <a:t>                                        = pt – dt </a:t>
            </a:r>
            <a:endParaRPr lang="en-US" sz="2000">
              <a:latin typeface="Calibri" pitchFamily="34" charset="0"/>
            </a:endParaRPr>
          </a:p>
          <a:p>
            <a:pPr algn="just"/>
            <a:r>
              <a:rPr lang="sv-SE" sz="2000">
                <a:solidFill>
                  <a:srgbClr val="000000"/>
                </a:solidFill>
                <a:latin typeface="Calibri" pitchFamily="34" charset="0"/>
                <a:cs typeface="Times New Roman" pitchFamily="18" charset="0"/>
              </a:rPr>
              <a:t>                       karena Q = pt  maka t = Q/p </a:t>
            </a:r>
            <a:endParaRPr lang="en-US" sz="2000">
              <a:latin typeface="Calibri" pitchFamily="34" charset="0"/>
            </a:endParaRPr>
          </a:p>
          <a:p>
            <a:pPr algn="just"/>
            <a:r>
              <a:rPr lang="fi-FI" sz="2000">
                <a:solidFill>
                  <a:srgbClr val="000000"/>
                </a:solidFill>
                <a:latin typeface="Calibri" pitchFamily="34" charset="0"/>
                <a:cs typeface="Times New Roman" pitchFamily="18" charset="0"/>
              </a:rPr>
              <a:t>                   Tingkat persediaan maksimum = P       - d     </a:t>
            </a:r>
            <a:endParaRPr lang="fi-FI" sz="2000">
              <a:latin typeface="Calibri" pitchFamily="34" charset="0"/>
            </a:endParaRPr>
          </a:p>
        </p:txBody>
      </p:sp>
      <p:sp>
        <p:nvSpPr>
          <p:cNvPr id="314374" name="Rectangle 6"/>
          <p:cNvSpPr>
            <a:spLocks noChangeArrowheads="1"/>
          </p:cNvSpPr>
          <p:nvPr/>
        </p:nvSpPr>
        <p:spPr bwMode="auto">
          <a:xfrm>
            <a:off x="228600" y="1978025"/>
            <a:ext cx="8458200" cy="1616075"/>
          </a:xfrm>
          <a:prstGeom prst="rect">
            <a:avLst/>
          </a:prstGeom>
          <a:noFill/>
          <a:ln w="9525">
            <a:noFill/>
            <a:miter lim="800000"/>
            <a:headEnd/>
            <a:tailEnd/>
          </a:ln>
        </p:spPr>
        <p:txBody>
          <a:bodyPr anchor="ctr">
            <a:spAutoFit/>
          </a:bodyPr>
          <a:lstStyle/>
          <a:p>
            <a:pPr algn="just"/>
            <a:r>
              <a:rPr lang="fi-FI" sz="1100">
                <a:solidFill>
                  <a:srgbClr val="000000"/>
                </a:solidFill>
                <a:latin typeface="Calibri" pitchFamily="34" charset="0"/>
                <a:cs typeface="Times New Roman" pitchFamily="18" charset="0"/>
              </a:rPr>
              <a:t>                                                                   </a:t>
            </a:r>
            <a:r>
              <a:rPr lang="fi-FI" sz="2000">
                <a:solidFill>
                  <a:srgbClr val="000000"/>
                </a:solidFill>
                <a:latin typeface="Calibri" pitchFamily="34" charset="0"/>
                <a:cs typeface="Times New Roman" pitchFamily="18" charset="0"/>
              </a:rPr>
              <a:t>                         </a:t>
            </a:r>
            <a:r>
              <a:rPr lang="sv-SE" sz="2000">
                <a:solidFill>
                  <a:srgbClr val="000000"/>
                </a:solidFill>
                <a:latin typeface="Calibri" pitchFamily="34" charset="0"/>
                <a:cs typeface="Times New Roman" pitchFamily="18" charset="0"/>
              </a:rPr>
              <a:t>Tingkat persediaan maksimum </a:t>
            </a:r>
            <a:endParaRPr lang="en-US" sz="2000">
              <a:latin typeface="Calibri" pitchFamily="34" charset="0"/>
            </a:endParaRPr>
          </a:p>
          <a:p>
            <a:pPr algn="just"/>
            <a:r>
              <a:rPr lang="fi-FI" sz="2000">
                <a:solidFill>
                  <a:srgbClr val="000000"/>
                </a:solidFill>
                <a:latin typeface="Calibri" pitchFamily="34" charset="0"/>
                <a:cs typeface="Times New Roman" pitchFamily="18" charset="0"/>
              </a:rPr>
              <a:t>d. Timgkat persediaan tahunan   = ----------------------------------------- x H </a:t>
            </a:r>
            <a:endParaRPr lang="en-US" sz="2000">
              <a:latin typeface="Calibri" pitchFamily="34" charset="0"/>
            </a:endParaRPr>
          </a:p>
          <a:p>
            <a:pPr algn="just"/>
            <a:r>
              <a:rPr lang="fi-FI" sz="2000">
                <a:solidFill>
                  <a:srgbClr val="000000"/>
                </a:solidFill>
                <a:latin typeface="Calibri" pitchFamily="34" charset="0"/>
                <a:cs typeface="Times New Roman" pitchFamily="18" charset="0"/>
              </a:rPr>
              <a:t>                                                                                           2 </a:t>
            </a:r>
            <a:endParaRPr lang="en-US" sz="2000">
              <a:latin typeface="Calibri" pitchFamily="34" charset="0"/>
            </a:endParaRPr>
          </a:p>
          <a:p>
            <a:pPr algn="just"/>
            <a:r>
              <a:rPr lang="fi-FI" sz="2000">
                <a:solidFill>
                  <a:srgbClr val="000000"/>
                </a:solidFill>
                <a:latin typeface="Calibri" pitchFamily="34" charset="0"/>
                <a:cs typeface="Times New Roman" pitchFamily="18" charset="0"/>
              </a:rPr>
              <a:t>                                                           =          </a:t>
            </a:r>
          </a:p>
          <a:p>
            <a:pPr algn="just"/>
            <a:endParaRPr lang="fi-FI" sz="2000">
              <a:latin typeface="Calibri" pitchFamily="34" charset="0"/>
            </a:endParaRPr>
          </a:p>
        </p:txBody>
      </p:sp>
      <p:sp>
        <p:nvSpPr>
          <p:cNvPr id="314375" name="Rectangle 7"/>
          <p:cNvSpPr>
            <a:spLocks noChangeArrowheads="1"/>
          </p:cNvSpPr>
          <p:nvPr/>
        </p:nvSpPr>
        <p:spPr bwMode="auto">
          <a:xfrm>
            <a:off x="4495800" y="2971800"/>
            <a:ext cx="1676400" cy="400050"/>
          </a:xfrm>
          <a:prstGeom prst="rect">
            <a:avLst/>
          </a:prstGeom>
          <a:noFill/>
          <a:ln w="9525">
            <a:noFill/>
            <a:miter lim="800000"/>
            <a:headEnd/>
            <a:tailEnd/>
          </a:ln>
        </p:spPr>
        <p:txBody>
          <a:bodyPr anchor="ctr">
            <a:spAutoFit/>
          </a:bodyPr>
          <a:lstStyle/>
          <a:p>
            <a:pPr algn="just"/>
            <a:r>
              <a:rPr lang="fi-FI" sz="1100">
                <a:solidFill>
                  <a:srgbClr val="000000"/>
                </a:solidFill>
                <a:latin typeface="Calibri" pitchFamily="34" charset="0"/>
                <a:cs typeface="Times New Roman" pitchFamily="18" charset="0"/>
              </a:rPr>
              <a:t>-</a:t>
            </a:r>
            <a:r>
              <a:rPr lang="fi-FI" sz="2000">
                <a:solidFill>
                  <a:srgbClr val="000000"/>
                </a:solidFill>
                <a:latin typeface="Calibri" pitchFamily="34" charset="0"/>
                <a:cs typeface="Times New Roman" pitchFamily="18" charset="0"/>
              </a:rPr>
              <a:t>--- (1 – d/p) H </a:t>
            </a:r>
            <a:endParaRPr lang="fi-FI" sz="2000">
              <a:latin typeface="Calibri" pitchFamily="34" charset="0"/>
            </a:endParaRPr>
          </a:p>
        </p:txBody>
      </p:sp>
      <p:graphicFrame>
        <p:nvGraphicFramePr>
          <p:cNvPr id="314376" name="Object 2"/>
          <p:cNvGraphicFramePr>
            <a:graphicFrameLocks noChangeAspect="1"/>
          </p:cNvGraphicFramePr>
          <p:nvPr/>
        </p:nvGraphicFramePr>
        <p:xfrm>
          <a:off x="5105400" y="1447800"/>
          <a:ext cx="381000" cy="533400"/>
        </p:xfrm>
        <a:graphic>
          <a:graphicData uri="http://schemas.openxmlformats.org/presentationml/2006/ole">
            <mc:AlternateContent xmlns:mc="http://schemas.openxmlformats.org/markup-compatibility/2006">
              <mc:Choice xmlns:v="urn:schemas-microsoft-com:vml" Requires="v">
                <p:oleObj spid="_x0000_s314474" name="Equation" r:id="rId7" imgW="177646" imgH="393359" progId="Equation.3">
                  <p:embed/>
                </p:oleObj>
              </mc:Choice>
              <mc:Fallback>
                <p:oleObj name="Equation" r:id="rId7" imgW="177646" imgH="393359"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1447800"/>
                        <a:ext cx="3810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4377" name="Rectangle 10"/>
          <p:cNvSpPr>
            <a:spLocks noChangeArrowheads="1"/>
          </p:cNvSpPr>
          <p:nvPr/>
        </p:nvSpPr>
        <p:spPr bwMode="auto">
          <a:xfrm>
            <a:off x="609600" y="3516313"/>
            <a:ext cx="8153400" cy="3113087"/>
          </a:xfrm>
          <a:prstGeom prst="rect">
            <a:avLst/>
          </a:prstGeom>
          <a:noFill/>
          <a:ln w="9525">
            <a:noFill/>
            <a:miter lim="800000"/>
            <a:headEnd/>
            <a:tailEnd/>
          </a:ln>
        </p:spPr>
        <p:txBody>
          <a:bodyPr anchor="ctr">
            <a:spAutoFit/>
          </a:bodyPr>
          <a:lstStyle/>
          <a:p>
            <a:pPr algn="ctr"/>
            <a:r>
              <a:rPr lang="fi-FI" sz="2000"/>
              <a:t>Biaya pemesanan = (D/Q) S    ,  Biaya penyimpanan = ½ HQ (1-d/p)    </a:t>
            </a:r>
            <a:endParaRPr lang="en-US" sz="2000"/>
          </a:p>
          <a:p>
            <a:pPr algn="ctr"/>
            <a:r>
              <a:rPr lang="en-US" sz="2000"/>
              <a:t>Jumlah optimal per pemesanan dalam model ini dengan notasi Q p* </a:t>
            </a:r>
          </a:p>
          <a:p>
            <a:r>
              <a:rPr lang="en-US" sz="2000"/>
              <a:t>        (D/Q) S = ½ HQ (1-d/p) </a:t>
            </a:r>
          </a:p>
          <a:p>
            <a:endParaRPr lang="en-US" sz="2000"/>
          </a:p>
          <a:p>
            <a:endParaRPr lang="en-US" sz="2000"/>
          </a:p>
          <a:p>
            <a:endParaRPr lang="en-US" sz="2000"/>
          </a:p>
          <a:p>
            <a:endParaRPr lang="en-US" sz="2000"/>
          </a:p>
          <a:p>
            <a:r>
              <a:rPr lang="en-US" sz="2000"/>
              <a:t>   </a:t>
            </a:r>
          </a:p>
          <a:p>
            <a:r>
              <a:rPr lang="en-US" sz="2000" b="1"/>
              <a:t>Q p* =</a:t>
            </a:r>
            <a:r>
              <a:rPr lang="en-US" sz="2000"/>
              <a:t> </a:t>
            </a:r>
          </a:p>
          <a:p>
            <a:endParaRPr lang="en-US" b="1"/>
          </a:p>
          <a:p>
            <a:endParaRPr lang="en-US" b="1"/>
          </a:p>
        </p:txBody>
      </p:sp>
      <p:sp>
        <p:nvSpPr>
          <p:cNvPr id="314378"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314379"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314380"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314381"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314382" name="Object 17"/>
          <p:cNvGraphicFramePr>
            <a:graphicFrameLocks noChangeAspect="1"/>
          </p:cNvGraphicFramePr>
          <p:nvPr/>
        </p:nvGraphicFramePr>
        <p:xfrm>
          <a:off x="987425" y="4495800"/>
          <a:ext cx="846138" cy="457200"/>
        </p:xfrm>
        <a:graphic>
          <a:graphicData uri="http://schemas.openxmlformats.org/presentationml/2006/ole">
            <mc:AlternateContent xmlns:mc="http://schemas.openxmlformats.org/markup-compatibility/2006">
              <mc:Choice xmlns:v="urn:schemas-microsoft-com:vml" Requires="v">
                <p:oleObj spid="_x0000_s314475" name="Equation" r:id="rId9" imgW="342751" imgH="228501" progId="Equation.3">
                  <p:embed/>
                </p:oleObj>
              </mc:Choice>
              <mc:Fallback>
                <p:oleObj name="Equation" r:id="rId9" imgW="342751" imgH="228501" progId="Equation.3">
                  <p:embed/>
                  <p:pic>
                    <p:nvPicPr>
                      <p:cNvPr id="0"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7425" y="4495800"/>
                        <a:ext cx="84613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4383" name="Object 19"/>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14476" name="Equation" r:id="rId11" imgW="114151" imgH="215619" progId="Equation.3">
                  <p:embed/>
                </p:oleObj>
              </mc:Choice>
              <mc:Fallback>
                <p:oleObj name="Equation" r:id="rId11" imgW="114151" imgH="215619" progId="Equation.3">
                  <p:embed/>
                  <p:pic>
                    <p:nvPicPr>
                      <p:cNvPr id="0"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4384"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314385" name="Object 20"/>
          <p:cNvGraphicFramePr>
            <a:graphicFrameLocks noChangeAspect="1"/>
          </p:cNvGraphicFramePr>
          <p:nvPr/>
        </p:nvGraphicFramePr>
        <p:xfrm>
          <a:off x="1828800" y="4419600"/>
          <a:ext cx="1828800" cy="685800"/>
        </p:xfrm>
        <a:graphic>
          <a:graphicData uri="http://schemas.openxmlformats.org/presentationml/2006/ole">
            <mc:AlternateContent xmlns:mc="http://schemas.openxmlformats.org/markup-compatibility/2006">
              <mc:Choice xmlns:v="urn:schemas-microsoft-com:vml" Requires="v">
                <p:oleObj spid="_x0000_s314477" name="Equation" r:id="rId13" imgW="876300" imgH="419100" progId="Equation.3">
                  <p:embed/>
                </p:oleObj>
              </mc:Choice>
              <mc:Fallback>
                <p:oleObj name="Equation" r:id="rId13" imgW="876300" imgH="419100" progId="Equation.3">
                  <p:embed/>
                  <p:pic>
                    <p:nvPicPr>
                      <p:cNvPr id="0"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28800" y="4419600"/>
                        <a:ext cx="18288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4386"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314387" name="Object 22"/>
          <p:cNvGraphicFramePr>
            <a:graphicFrameLocks noChangeAspect="1"/>
          </p:cNvGraphicFramePr>
          <p:nvPr/>
        </p:nvGraphicFramePr>
        <p:xfrm>
          <a:off x="1524000" y="5410200"/>
          <a:ext cx="2057400" cy="838200"/>
        </p:xfrm>
        <a:graphic>
          <a:graphicData uri="http://schemas.openxmlformats.org/presentationml/2006/ole">
            <mc:AlternateContent xmlns:mc="http://schemas.openxmlformats.org/markup-compatibility/2006">
              <mc:Choice xmlns:v="urn:schemas-microsoft-com:vml" Requires="v">
                <p:oleObj spid="_x0000_s314478" name="Equation" r:id="rId15" imgW="647700" imgH="292100" progId="Equation.3">
                  <p:embed/>
                </p:oleObj>
              </mc:Choice>
              <mc:Fallback>
                <p:oleObj name="Equation" r:id="rId15" imgW="647700" imgH="292100" progId="Equation.3">
                  <p:embed/>
                  <p:pic>
                    <p:nvPicPr>
                      <p:cNvPr id="0" name="Object 2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24000" y="5410200"/>
                        <a:ext cx="2057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E25C170E-661B-48F8-BFF5-9E87CDA00839}" type="slidenum">
              <a:rPr lang="en-US"/>
              <a:pPr>
                <a:defRPr/>
              </a:pPr>
              <a:t>266</a:t>
            </a:fld>
            <a:endParaRPr lang="en-US"/>
          </a:p>
        </p:txBody>
      </p:sp>
      <p:sp>
        <p:nvSpPr>
          <p:cNvPr id="315395" name="Rectangle 6"/>
          <p:cNvSpPr>
            <a:spLocks noChangeArrowheads="1"/>
          </p:cNvSpPr>
          <p:nvPr/>
        </p:nvSpPr>
        <p:spPr bwMode="auto">
          <a:xfrm>
            <a:off x="381000" y="381000"/>
            <a:ext cx="8458200" cy="1724025"/>
          </a:xfrm>
          <a:prstGeom prst="rect">
            <a:avLst/>
          </a:prstGeom>
          <a:noFill/>
          <a:ln w="9525">
            <a:noFill/>
            <a:miter lim="800000"/>
            <a:headEnd/>
            <a:tailEnd/>
          </a:ln>
        </p:spPr>
        <p:txBody>
          <a:bodyPr>
            <a:spAutoFit/>
          </a:bodyPr>
          <a:lstStyle/>
          <a:p>
            <a:r>
              <a:rPr lang="en-US" sz="2000" b="1"/>
              <a:t>Contoh 2. </a:t>
            </a:r>
            <a:endParaRPr lang="en-US" sz="2000"/>
          </a:p>
          <a:p>
            <a:r>
              <a:rPr lang="en-US" sz="2000"/>
              <a:t>Jika diketahui D = 1.000 unit , S = Rp 10.000,- , H = Rp 500,- , p = 8 unit per hari , d = 6 unit perhari : maka</a:t>
            </a:r>
          </a:p>
          <a:p>
            <a:endParaRPr lang="en-US" sz="2000"/>
          </a:p>
          <a:p>
            <a:endParaRPr lang="it-IT"/>
          </a:p>
          <a:p>
            <a:r>
              <a:rPr lang="it-IT"/>
              <a:t> </a:t>
            </a:r>
            <a:r>
              <a:rPr lang="it-IT" sz="1800"/>
              <a:t>Q*p =                                               = 400 unit</a:t>
            </a:r>
            <a:endParaRPr lang="en-US" sz="1800"/>
          </a:p>
        </p:txBody>
      </p:sp>
      <p:sp>
        <p:nvSpPr>
          <p:cNvPr id="315396"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315397" name="Object 7"/>
          <p:cNvGraphicFramePr>
            <a:graphicFrameLocks noChangeAspect="1"/>
          </p:cNvGraphicFramePr>
          <p:nvPr/>
        </p:nvGraphicFramePr>
        <p:xfrm>
          <a:off x="1371600" y="1371600"/>
          <a:ext cx="2438400" cy="914400"/>
        </p:xfrm>
        <a:graphic>
          <a:graphicData uri="http://schemas.openxmlformats.org/presentationml/2006/ole">
            <mc:AlternateContent xmlns:mc="http://schemas.openxmlformats.org/markup-compatibility/2006">
              <mc:Choice xmlns:v="urn:schemas-microsoft-com:vml" Requires="v">
                <p:oleObj spid="_x0000_s315410" name="Equation" r:id="rId3" imgW="761669" imgH="304668" progId="Equation.3">
                  <p:embed/>
                </p:oleObj>
              </mc:Choice>
              <mc:Fallback>
                <p:oleObj name="Equation" r:id="rId3" imgW="761669" imgH="304668"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371600"/>
                        <a:ext cx="24384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C8B17FF8-3F7D-4933-8880-D215738E7FA5}" type="slidenum">
              <a:rPr lang="en-US"/>
              <a:pPr>
                <a:defRPr/>
              </a:pPr>
              <a:t>267</a:t>
            </a:fld>
            <a:endParaRPr lang="en-US"/>
          </a:p>
        </p:txBody>
      </p:sp>
      <p:sp>
        <p:nvSpPr>
          <p:cNvPr id="316419" name="Rectangle 2"/>
          <p:cNvSpPr>
            <a:spLocks noGrp="1"/>
          </p:cNvSpPr>
          <p:nvPr>
            <p:ph type="title"/>
          </p:nvPr>
        </p:nvSpPr>
        <p:spPr>
          <a:xfrm>
            <a:off x="457200" y="274638"/>
            <a:ext cx="8229600" cy="411162"/>
          </a:xfrm>
        </p:spPr>
        <p:txBody>
          <a:bodyPr/>
          <a:lstStyle/>
          <a:p>
            <a:r>
              <a:rPr lang="it-IT" sz="2000" b="1" smtClean="0"/>
              <a:t>3. QUANTITY DISCOUNT MODEL (model potongan quantitas)</a:t>
            </a:r>
            <a:endParaRPr lang="en-US" sz="2000" b="1" smtClean="0"/>
          </a:p>
        </p:txBody>
      </p:sp>
      <p:sp>
        <p:nvSpPr>
          <p:cNvPr id="316420" name="Rectangle 3"/>
          <p:cNvSpPr>
            <a:spLocks noGrp="1"/>
          </p:cNvSpPr>
          <p:nvPr>
            <p:ph type="body" idx="1"/>
          </p:nvPr>
        </p:nvSpPr>
        <p:spPr>
          <a:xfrm>
            <a:off x="228600" y="762000"/>
            <a:ext cx="8686800" cy="5364163"/>
          </a:xfrm>
        </p:spPr>
        <p:txBody>
          <a:bodyPr/>
          <a:lstStyle/>
          <a:p>
            <a:pPr algn="just">
              <a:lnSpc>
                <a:spcPct val="80000"/>
              </a:lnSpc>
            </a:pPr>
            <a:r>
              <a:rPr lang="en-US" sz="2000" smtClean="0"/>
              <a:t>Untuk meningkatkan penjualan, banyak perusahaan menawarkan potongan harga kepada para pelanggannya, semakin banyak jumlah yang dibeli akan mendapatkan potongan harga semakin besar. Dengan demikian perusahaan yang membutuhkan bahan baku akan menghadapi penawaran dari banyak pemasok yang biasanya dalam paket-paket tertentu,  harga per unit produk yang ditawarkan bervariasi sesuai potongan harga yang diberikan. Menghadapi hal yang demikian maka agar supaya perusahaan tidak terkecoh dalam memilih paket mana yang paling optimal biayanya, maka konsep persediaan dengan quantity discount perlu dipelajari.</a:t>
            </a:r>
          </a:p>
          <a:p>
            <a:pPr>
              <a:lnSpc>
                <a:spcPct val="80000"/>
              </a:lnSpc>
            </a:pPr>
            <a:r>
              <a:rPr lang="en-US" sz="2000" smtClean="0"/>
              <a:t>Dalam menentukan pilihan mana yang paling tepat adalah mempertimbangkan biaya persediaan total yang paling kecil diantara alternatif yang ada. </a:t>
            </a:r>
          </a:p>
          <a:p>
            <a:pPr>
              <a:lnSpc>
                <a:spcPct val="80000"/>
              </a:lnSpc>
              <a:buFont typeface="Arial" charset="0"/>
              <a:buNone/>
            </a:pPr>
            <a:r>
              <a:rPr lang="en-US" sz="2000" smtClean="0"/>
              <a:t>Biaya Persediaan total =   Biaya Pemesanan  + Biaya Penyimpanan + Biaya Produk                                   </a:t>
            </a:r>
          </a:p>
          <a:p>
            <a:pPr>
              <a:lnSpc>
                <a:spcPct val="80000"/>
              </a:lnSpc>
              <a:buFont typeface="Arial" charset="0"/>
              <a:buNone/>
            </a:pPr>
            <a:r>
              <a:rPr lang="en-US" sz="2000" smtClean="0"/>
              <a:t>                                         =           D/Q .S               +            QH/2               +        PD </a:t>
            </a:r>
            <a:endParaRPr lang="sv-SE" sz="2000" smtClean="0"/>
          </a:p>
          <a:p>
            <a:pPr>
              <a:lnSpc>
                <a:spcPct val="80000"/>
              </a:lnSpc>
            </a:pPr>
            <a:r>
              <a:rPr lang="sv-SE" sz="2000" smtClean="0"/>
              <a:t>Dimana : 	Q = Jumlah unit yang dipesan </a:t>
            </a:r>
          </a:p>
          <a:p>
            <a:pPr>
              <a:lnSpc>
                <a:spcPct val="80000"/>
              </a:lnSpc>
              <a:buFont typeface="Arial" charset="0"/>
              <a:buNone/>
            </a:pPr>
            <a:r>
              <a:rPr lang="sv-SE" sz="2000" smtClean="0"/>
              <a:t>			D = Permintaan tahunan dalam satuan </a:t>
            </a:r>
          </a:p>
          <a:p>
            <a:pPr>
              <a:lnSpc>
                <a:spcPct val="80000"/>
              </a:lnSpc>
              <a:buFont typeface="Arial" charset="0"/>
              <a:buNone/>
            </a:pPr>
            <a:r>
              <a:rPr lang="sv-SE" sz="2000" smtClean="0"/>
              <a:t>			S = Biaya Pemesanan per pesanan </a:t>
            </a:r>
          </a:p>
          <a:p>
            <a:pPr>
              <a:lnSpc>
                <a:spcPct val="80000"/>
              </a:lnSpc>
              <a:buFont typeface="Arial" charset="0"/>
              <a:buNone/>
            </a:pPr>
            <a:r>
              <a:rPr lang="sv-SE" sz="2000" smtClean="0"/>
              <a:t>			P = Harga per unit </a:t>
            </a:r>
            <a:endParaRPr lang="it-IT" sz="2000" smtClean="0"/>
          </a:p>
          <a:p>
            <a:pPr>
              <a:lnSpc>
                <a:spcPct val="80000"/>
              </a:lnSpc>
              <a:buFont typeface="Arial" charset="0"/>
              <a:buNone/>
            </a:pPr>
            <a:r>
              <a:rPr lang="it-IT" sz="2000" smtClean="0"/>
              <a:t>			H = Biaya Penyimpanan per unit per tahun </a:t>
            </a:r>
            <a:endParaRPr lang="en-US" sz="2000" smtClean="0"/>
          </a:p>
        </p:txBody>
      </p:sp>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3F27481-19A8-433D-9A42-FAA7A7F58C5F}" type="slidenum">
              <a:rPr lang="en-US"/>
              <a:pPr>
                <a:defRPr/>
              </a:pPr>
              <a:t>268</a:t>
            </a:fld>
            <a:endParaRPr lang="en-US"/>
          </a:p>
        </p:txBody>
      </p:sp>
      <p:sp>
        <p:nvSpPr>
          <p:cNvPr id="317443" name="Rectangle 3"/>
          <p:cNvSpPr>
            <a:spLocks noGrp="1"/>
          </p:cNvSpPr>
          <p:nvPr>
            <p:ph type="body" idx="1"/>
          </p:nvPr>
        </p:nvSpPr>
        <p:spPr>
          <a:xfrm>
            <a:off x="457200" y="304800"/>
            <a:ext cx="8229600" cy="5821363"/>
          </a:xfrm>
        </p:spPr>
        <p:txBody>
          <a:bodyPr/>
          <a:lstStyle/>
          <a:p>
            <a:pPr>
              <a:buFont typeface="Arial" charset="0"/>
              <a:buNone/>
            </a:pPr>
            <a:r>
              <a:rPr lang="sv-SE" sz="2000" b="1" smtClean="0"/>
              <a:t>Contoh 3. </a:t>
            </a:r>
            <a:endParaRPr lang="fi-FI" sz="2000" smtClean="0"/>
          </a:p>
          <a:p>
            <a:pPr>
              <a:buFont typeface="Arial" charset="0"/>
              <a:buNone/>
            </a:pPr>
            <a:r>
              <a:rPr lang="fi-FI" sz="2000" smtClean="0"/>
              <a:t>Suatu perusahaan menghadapi tiga paket penawaran sebagai berikut:</a:t>
            </a:r>
            <a:endParaRPr lang="sv-SE" sz="2000" u="sng" smtClean="0"/>
          </a:p>
          <a:p>
            <a:pPr>
              <a:buFont typeface="Arial" charset="0"/>
              <a:buNone/>
            </a:pPr>
            <a:r>
              <a:rPr lang="sv-SE" sz="2000" u="sng" smtClean="0"/>
              <a:t>Paket</a:t>
            </a:r>
            <a:r>
              <a:rPr lang="sv-SE" sz="2000" smtClean="0"/>
              <a:t> 	</a:t>
            </a:r>
            <a:r>
              <a:rPr lang="sv-SE" sz="2000" u="sng" smtClean="0"/>
              <a:t>Jumlah pembelian</a:t>
            </a:r>
            <a:r>
              <a:rPr lang="sv-SE" sz="2000" smtClean="0"/>
              <a:t> 	</a:t>
            </a:r>
            <a:r>
              <a:rPr lang="sv-SE" sz="2000" u="sng" smtClean="0"/>
              <a:t>Harga per unit</a:t>
            </a:r>
            <a:r>
              <a:rPr lang="sv-SE" sz="2000" smtClean="0"/>
              <a:t> </a:t>
            </a:r>
            <a:endParaRPr lang="en-US" sz="2000" smtClean="0"/>
          </a:p>
          <a:p>
            <a:pPr>
              <a:buFont typeface="Arial" charset="0"/>
              <a:buNone/>
            </a:pPr>
            <a:r>
              <a:rPr lang="en-US" sz="2000" smtClean="0"/>
              <a:t>A 		0 – 999 			Rp 5.000,- 		D = 5.000 unit </a:t>
            </a:r>
          </a:p>
          <a:p>
            <a:pPr>
              <a:buFont typeface="Arial" charset="0"/>
              <a:buNone/>
            </a:pPr>
            <a:r>
              <a:rPr lang="en-US" sz="2000" smtClean="0"/>
              <a:t>B 		1.000 – 1.999 		Rp 4.800,- 		S = Rp 49.000,- </a:t>
            </a:r>
          </a:p>
          <a:p>
            <a:pPr>
              <a:buFont typeface="Arial" charset="0"/>
              <a:buNone/>
            </a:pPr>
            <a:r>
              <a:rPr lang="en-US" sz="2000" smtClean="0"/>
              <a:t>C 		2.000 lebih 		Rp 4.750,- 		I = 20 %</a:t>
            </a:r>
          </a:p>
        </p:txBody>
      </p:sp>
      <p:sp>
        <p:nvSpPr>
          <p:cNvPr id="317444" name="Rectangle 5"/>
          <p:cNvSpPr>
            <a:spLocks noChangeArrowheads="1"/>
          </p:cNvSpPr>
          <p:nvPr/>
        </p:nvSpPr>
        <p:spPr bwMode="auto">
          <a:xfrm>
            <a:off x="228600" y="2489200"/>
            <a:ext cx="8534400" cy="1311275"/>
          </a:xfrm>
          <a:prstGeom prst="rect">
            <a:avLst/>
          </a:prstGeom>
          <a:noFill/>
          <a:ln w="9525">
            <a:noFill/>
            <a:miter lim="800000"/>
            <a:headEnd/>
            <a:tailEnd/>
          </a:ln>
        </p:spPr>
        <p:txBody>
          <a:bodyPr anchor="ctr">
            <a:spAutoFit/>
          </a:bodyPr>
          <a:lstStyle/>
          <a:p>
            <a:pPr algn="just"/>
            <a:r>
              <a:rPr lang="fi-FI" sz="2000">
                <a:solidFill>
                  <a:srgbClr val="000000"/>
                </a:solidFill>
                <a:latin typeface="Calibri" pitchFamily="34" charset="0"/>
                <a:cs typeface="Times New Roman" pitchFamily="18" charset="0"/>
              </a:rPr>
              <a:t>Tahapan: </a:t>
            </a:r>
            <a:endParaRPr lang="en-US" sz="2000">
              <a:latin typeface="Calibri" pitchFamily="34" charset="0"/>
            </a:endParaRPr>
          </a:p>
          <a:p>
            <a:pPr algn="just"/>
            <a:r>
              <a:rPr lang="fi-FI" sz="2000">
                <a:solidFill>
                  <a:srgbClr val="000000"/>
                </a:solidFill>
                <a:latin typeface="Calibri" pitchFamily="34" charset="0"/>
                <a:cs typeface="Times New Roman" pitchFamily="18" charset="0"/>
              </a:rPr>
              <a:t>1). Untuk setiap paket , hitung nilai Q *, dengan menggunakan persamaan </a:t>
            </a:r>
            <a:endParaRPr lang="en-US" sz="2000">
              <a:latin typeface="Calibri" pitchFamily="34" charset="0"/>
            </a:endParaRPr>
          </a:p>
          <a:p>
            <a:pPr algn="just"/>
            <a:r>
              <a:rPr lang="it-IT" sz="2000">
                <a:solidFill>
                  <a:srgbClr val="000000"/>
                </a:solidFill>
                <a:latin typeface="Calibri" pitchFamily="34" charset="0"/>
                <a:cs typeface="Times New Roman" pitchFamily="18" charset="0"/>
              </a:rPr>
              <a:t>              </a:t>
            </a:r>
          </a:p>
          <a:p>
            <a:pPr algn="just"/>
            <a:r>
              <a:rPr lang="it-IT" sz="2000">
                <a:solidFill>
                  <a:srgbClr val="000000"/>
                </a:solidFill>
                <a:latin typeface="Calibri" pitchFamily="34" charset="0"/>
                <a:cs typeface="Times New Roman" pitchFamily="18" charset="0"/>
              </a:rPr>
              <a:t>      Q * =  </a:t>
            </a:r>
            <a:endParaRPr lang="it-IT" sz="2000">
              <a:latin typeface="Calibri" pitchFamily="34" charset="0"/>
            </a:endParaRPr>
          </a:p>
        </p:txBody>
      </p:sp>
      <p:graphicFrame>
        <p:nvGraphicFramePr>
          <p:cNvPr id="317445" name="Object 4"/>
          <p:cNvGraphicFramePr>
            <a:graphicFrameLocks noChangeAspect="1"/>
          </p:cNvGraphicFramePr>
          <p:nvPr/>
        </p:nvGraphicFramePr>
        <p:xfrm>
          <a:off x="1447800" y="3200400"/>
          <a:ext cx="1676400" cy="685800"/>
        </p:xfrm>
        <a:graphic>
          <a:graphicData uri="http://schemas.openxmlformats.org/presentationml/2006/ole">
            <mc:AlternateContent xmlns:mc="http://schemas.openxmlformats.org/markup-compatibility/2006">
              <mc:Choice xmlns:v="urn:schemas-microsoft-com:vml" Requires="v">
                <p:oleObj spid="_x0000_s317458" name="Equation" r:id="rId3" imgW="368300" imgH="279400" progId="Equation.3">
                  <p:embed/>
                </p:oleObj>
              </mc:Choice>
              <mc:Fallback>
                <p:oleObj name="Equation" r:id="rId3" imgW="368300" imgH="279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200400"/>
                        <a:ext cx="16764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46" name="Rectangle 6"/>
          <p:cNvSpPr>
            <a:spLocks noChangeArrowheads="1"/>
          </p:cNvSpPr>
          <p:nvPr/>
        </p:nvSpPr>
        <p:spPr bwMode="auto">
          <a:xfrm>
            <a:off x="3429000" y="3276600"/>
            <a:ext cx="5715000" cy="3325813"/>
          </a:xfrm>
          <a:prstGeom prst="rect">
            <a:avLst/>
          </a:prstGeom>
          <a:noFill/>
          <a:ln w="9525">
            <a:noFill/>
            <a:miter lim="800000"/>
            <a:headEnd/>
            <a:tailEnd/>
          </a:ln>
        </p:spPr>
        <p:txBody>
          <a:bodyPr anchor="ctr">
            <a:spAutoFit/>
          </a:bodyPr>
          <a:lstStyle/>
          <a:p>
            <a:pPr algn="just"/>
            <a:r>
              <a:rPr lang="it-IT" sz="1400">
                <a:solidFill>
                  <a:srgbClr val="000000"/>
                </a:solidFill>
                <a:cs typeface="Times New Roman" pitchFamily="18" charset="0"/>
              </a:rPr>
              <a:t> </a:t>
            </a:r>
            <a:r>
              <a:rPr lang="it-IT" sz="1100">
                <a:solidFill>
                  <a:srgbClr val="000000"/>
                </a:solidFill>
                <a:cs typeface="Times New Roman" pitchFamily="18" charset="0"/>
              </a:rPr>
              <a:t> </a:t>
            </a:r>
            <a:endParaRPr lang="en-US" sz="1100"/>
          </a:p>
          <a:p>
            <a:pPr algn="just"/>
            <a:r>
              <a:rPr lang="it-IT" sz="1800">
                <a:solidFill>
                  <a:srgbClr val="000000"/>
                </a:solidFill>
                <a:cs typeface="Times New Roman" pitchFamily="18" charset="0"/>
              </a:rPr>
              <a:t>H = IP dalam arti I = persentase dari harga per unit. </a:t>
            </a:r>
            <a:endParaRPr lang="en-US" sz="1800"/>
          </a:p>
          <a:p>
            <a:pPr algn="just"/>
            <a:r>
              <a:rPr lang="sv-SE" sz="1800">
                <a:solidFill>
                  <a:srgbClr val="000000"/>
                </a:solidFill>
                <a:cs typeface="Times New Roman" pitchFamily="18" charset="0"/>
              </a:rPr>
              <a:t>Maka perhitungannya: </a:t>
            </a:r>
            <a:endParaRPr lang="en-US" sz="1800"/>
          </a:p>
          <a:p>
            <a:pPr algn="just"/>
            <a:r>
              <a:rPr lang="sv-SE" sz="1800">
                <a:solidFill>
                  <a:srgbClr val="000000"/>
                </a:solidFill>
                <a:cs typeface="Times New Roman" pitchFamily="18" charset="0"/>
              </a:rPr>
              <a:t>                             2 (5.000) (4.900) </a:t>
            </a:r>
            <a:endParaRPr lang="en-US" sz="1800"/>
          </a:p>
          <a:p>
            <a:pPr algn="just"/>
            <a:r>
              <a:rPr lang="sv-SE" sz="1800">
                <a:solidFill>
                  <a:srgbClr val="000000"/>
                </a:solidFill>
                <a:cs typeface="Times New Roman" pitchFamily="18" charset="0"/>
              </a:rPr>
              <a:t>Paket A : Q* = √ --------------------- = 700 </a:t>
            </a:r>
            <a:endParaRPr lang="en-US" sz="1800"/>
          </a:p>
          <a:p>
            <a:pPr algn="just"/>
            <a:r>
              <a:rPr lang="en-US" sz="1800">
                <a:solidFill>
                  <a:srgbClr val="000000"/>
                </a:solidFill>
                <a:cs typeface="Times New Roman" pitchFamily="18" charset="0"/>
              </a:rPr>
              <a:t>                                0,2 (5.000) </a:t>
            </a:r>
            <a:endParaRPr lang="en-US" sz="1800"/>
          </a:p>
          <a:p>
            <a:pPr algn="just"/>
            <a:r>
              <a:rPr lang="en-US" sz="1800">
                <a:solidFill>
                  <a:srgbClr val="000000"/>
                </a:solidFill>
                <a:cs typeface="Times New Roman" pitchFamily="18" charset="0"/>
              </a:rPr>
              <a:t>                            2 (5.000) (4.900) </a:t>
            </a:r>
            <a:endParaRPr lang="en-US" sz="1800"/>
          </a:p>
          <a:p>
            <a:pPr algn="just"/>
            <a:r>
              <a:rPr lang="en-US" sz="1800">
                <a:solidFill>
                  <a:srgbClr val="000000"/>
                </a:solidFill>
                <a:cs typeface="Times New Roman" pitchFamily="18" charset="0"/>
              </a:rPr>
              <a:t>Paket B : Q* = √ --------------------- = 714 </a:t>
            </a:r>
            <a:endParaRPr lang="en-US" sz="1800"/>
          </a:p>
          <a:p>
            <a:pPr algn="just"/>
            <a:r>
              <a:rPr lang="en-US" sz="1800">
                <a:solidFill>
                  <a:srgbClr val="000000"/>
                </a:solidFill>
                <a:cs typeface="Times New Roman" pitchFamily="18" charset="0"/>
              </a:rPr>
              <a:t>                                0,2 (4.800)</a:t>
            </a:r>
            <a:endParaRPr lang="en-US" sz="1800"/>
          </a:p>
          <a:p>
            <a:pPr algn="just"/>
            <a:r>
              <a:rPr lang="en-US" sz="1800">
                <a:solidFill>
                  <a:srgbClr val="000000"/>
                </a:solidFill>
                <a:cs typeface="Times New Roman" pitchFamily="18" charset="0"/>
              </a:rPr>
              <a:t>                            2 (5.000) (4.900) </a:t>
            </a:r>
            <a:endParaRPr lang="en-US" sz="1800"/>
          </a:p>
          <a:p>
            <a:pPr algn="just"/>
            <a:r>
              <a:rPr lang="en-US" sz="1800">
                <a:solidFill>
                  <a:srgbClr val="000000"/>
                </a:solidFill>
                <a:cs typeface="Times New Roman" pitchFamily="18" charset="0"/>
              </a:rPr>
              <a:t>Paket A : Q* = √ --------------------- = 718 </a:t>
            </a:r>
            <a:endParaRPr lang="en-US" sz="1800"/>
          </a:p>
          <a:p>
            <a:pPr algn="just"/>
            <a:r>
              <a:rPr lang="en-US" sz="1800">
                <a:solidFill>
                  <a:srgbClr val="000000"/>
                </a:solidFill>
                <a:cs typeface="Times New Roman" pitchFamily="18" charset="0"/>
              </a:rPr>
              <a:t>                                 0,2 (4.750) </a:t>
            </a:r>
            <a:endParaRPr lang="en-US" sz="1800"/>
          </a:p>
        </p:txBody>
      </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6"/>
          <p:cNvSpPr>
            <a:spLocks noGrp="1"/>
          </p:cNvSpPr>
          <p:nvPr>
            <p:ph type="sldNum" sz="quarter" idx="12"/>
          </p:nvPr>
        </p:nvSpPr>
        <p:spPr/>
        <p:txBody>
          <a:bodyPr/>
          <a:lstStyle/>
          <a:p>
            <a:pPr>
              <a:defRPr/>
            </a:pPr>
            <a:fld id="{58EB9643-33D2-4C7C-AF56-C6BEA2670C2C}" type="slidenum">
              <a:rPr lang="en-US"/>
              <a:pPr>
                <a:defRPr/>
              </a:pPr>
              <a:t>269</a:t>
            </a:fld>
            <a:endParaRPr lang="en-US"/>
          </a:p>
        </p:txBody>
      </p:sp>
      <p:sp>
        <p:nvSpPr>
          <p:cNvPr id="318467" name="Rectangle 3"/>
          <p:cNvSpPr>
            <a:spLocks noGrp="1"/>
          </p:cNvSpPr>
          <p:nvPr>
            <p:ph type="body" sz="half" idx="1"/>
          </p:nvPr>
        </p:nvSpPr>
        <p:spPr>
          <a:xfrm>
            <a:off x="457200" y="304800"/>
            <a:ext cx="8305800" cy="2514600"/>
          </a:xfrm>
        </p:spPr>
        <p:txBody>
          <a:bodyPr/>
          <a:lstStyle/>
          <a:p>
            <a:pPr algn="just">
              <a:buFont typeface="Arial" charset="0"/>
              <a:buNone/>
            </a:pPr>
            <a:r>
              <a:rPr lang="en-US" sz="2000" smtClean="0"/>
              <a:t>2). Jika jumlah pemesanan terlalu rendah maka harus disesuaikan jumlah pesanan ke atas yaitu ke jumlah terendah yang memungkinkan diperoleh potongan harga . </a:t>
            </a:r>
          </a:p>
          <a:p>
            <a:r>
              <a:rPr lang="en-US" sz="2000" smtClean="0"/>
              <a:t>Pada contoh ini  Q * A = 700 Q* B = 1.000 (disesuaikan) Q*C = 2.000 (disesuaikan) </a:t>
            </a:r>
          </a:p>
          <a:p>
            <a:pPr>
              <a:buFont typeface="Arial" charset="0"/>
              <a:buNone/>
            </a:pPr>
            <a:r>
              <a:rPr lang="en-US" sz="2000" smtClean="0"/>
              <a:t>3) Dengan menggunakan rumus biaya total persediaan, hitung biaya persediaan masing-masing paket, biasanya menggunakan tabel:</a:t>
            </a:r>
          </a:p>
        </p:txBody>
      </p:sp>
      <p:graphicFrame>
        <p:nvGraphicFramePr>
          <p:cNvPr id="36046" name="Group 206"/>
          <p:cNvGraphicFramePr>
            <a:graphicFrameLocks noGrp="1"/>
          </p:cNvGraphicFramePr>
          <p:nvPr>
            <p:ph sz="half" idx="2"/>
          </p:nvPr>
        </p:nvGraphicFramePr>
        <p:xfrm>
          <a:off x="228600" y="2895600"/>
          <a:ext cx="8610600" cy="2011440"/>
        </p:xfrm>
        <a:graphic>
          <a:graphicData uri="http://schemas.openxmlformats.org/drawingml/2006/table">
            <a:tbl>
              <a:tblPr/>
              <a:tblGrid>
                <a:gridCol w="762000">
                  <a:extLst>
                    <a:ext uri="{9D8B030D-6E8A-4147-A177-3AD203B41FA5}">
                      <a16:colId xmlns:a16="http://schemas.microsoft.com/office/drawing/2014/main" val="20000"/>
                    </a:ext>
                  </a:extLst>
                </a:gridCol>
                <a:gridCol w="712788">
                  <a:extLst>
                    <a:ext uri="{9D8B030D-6E8A-4147-A177-3AD203B41FA5}">
                      <a16:colId xmlns:a16="http://schemas.microsoft.com/office/drawing/2014/main" val="20001"/>
                    </a:ext>
                  </a:extLst>
                </a:gridCol>
                <a:gridCol w="735012">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gridCol w="1676400">
                  <a:extLst>
                    <a:ext uri="{9D8B030D-6E8A-4147-A177-3AD203B41FA5}">
                      <a16:colId xmlns:a16="http://schemas.microsoft.com/office/drawing/2014/main" val="20006"/>
                    </a:ext>
                  </a:extLst>
                </a:gridCol>
              </a:tblGrid>
              <a:tr h="914302">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Paket</a:t>
                      </a:r>
                      <a:endParaRPr kumimoji="0" lang="en-US"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P</a:t>
                      </a:r>
                      <a:endParaRPr kumimoji="0" lang="en-US"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Q</a:t>
                      </a:r>
                      <a:endParaRPr kumimoji="0" lang="en-US"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(1) Biaya Pemesanan = D/Q.S</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(2) Biaya Penyimpanan = Q.I.P/2</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(3) Biaya Produk = P.D</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Biaya Total Persediaan= 1+2+3</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687">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A</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5.000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700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350.000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350.000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25.000.000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25.700.000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687">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B</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4.800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1.000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245.000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480.000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24.000.000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24.725.000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687">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C</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4.750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2.000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122.500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950.000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23.750.000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24.822.500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18510" name="Rectangle 207"/>
          <p:cNvSpPr>
            <a:spLocks noChangeArrowheads="1"/>
          </p:cNvSpPr>
          <p:nvPr/>
        </p:nvSpPr>
        <p:spPr bwMode="auto">
          <a:xfrm>
            <a:off x="228600" y="5470525"/>
            <a:ext cx="8686800" cy="641350"/>
          </a:xfrm>
          <a:prstGeom prst="rect">
            <a:avLst/>
          </a:prstGeom>
          <a:noFill/>
          <a:ln w="9525">
            <a:noFill/>
            <a:miter lim="800000"/>
            <a:headEnd/>
            <a:tailEnd/>
          </a:ln>
        </p:spPr>
        <p:txBody>
          <a:bodyPr anchor="ctr">
            <a:spAutoFit/>
          </a:bodyPr>
          <a:lstStyle/>
          <a:p>
            <a:pPr algn="just"/>
            <a:r>
              <a:rPr lang="it-IT" sz="1800"/>
              <a:t>4) Yang biaya total persediaan terendah adalah Q = 1.000 unit, sehingga paket B yang dipilih karena menghasilkan biaya paling optimal.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639762"/>
          </a:xfrm>
        </p:spPr>
        <p:txBody>
          <a:bodyPr>
            <a:normAutofit fontScale="90000"/>
          </a:bodyPr>
          <a:lstStyle/>
          <a:p>
            <a:pPr eaLnBrk="1" hangingPunct="1">
              <a:defRPr/>
            </a:pPr>
            <a:r>
              <a:rPr lang="en-US" sz="1900" b="1" smtClean="0"/>
              <a:t/>
            </a:r>
            <a:br>
              <a:rPr lang="en-US" sz="1900" b="1" smtClean="0"/>
            </a:br>
            <a:r>
              <a:rPr lang="en-US" sz="2000" b="1" smtClean="0"/>
              <a:t>2. Produktifitas di sektor jasa </a:t>
            </a:r>
            <a:r>
              <a:rPr lang="en-US" sz="2000" smtClean="0"/>
              <a:t/>
            </a:r>
            <a:br>
              <a:rPr lang="en-US" sz="2000" smtClean="0"/>
            </a:br>
            <a:endParaRPr lang="en-US" sz="2000" smtClean="0"/>
          </a:p>
        </p:txBody>
      </p:sp>
      <p:sp>
        <p:nvSpPr>
          <p:cNvPr id="70659" name="Content Placeholder 2"/>
          <p:cNvSpPr>
            <a:spLocks noGrp="1"/>
          </p:cNvSpPr>
          <p:nvPr>
            <p:ph idx="4294967295"/>
          </p:nvPr>
        </p:nvSpPr>
        <p:spPr>
          <a:xfrm>
            <a:off x="457200" y="1066800"/>
            <a:ext cx="8229600" cy="5059363"/>
          </a:xfrm>
        </p:spPr>
        <p:txBody>
          <a:bodyPr/>
          <a:lstStyle/>
          <a:p>
            <a:pPr eaLnBrk="1" hangingPunct="1">
              <a:lnSpc>
                <a:spcPct val="80000"/>
              </a:lnSpc>
              <a:buFont typeface="Wingdings" pitchFamily="2" charset="2"/>
              <a:buNone/>
            </a:pPr>
            <a:r>
              <a:rPr lang="en-US" sz="2500" smtClean="0"/>
              <a:t>    </a:t>
            </a:r>
            <a:r>
              <a:rPr lang="en-US" sz="2000" smtClean="0"/>
              <a:t>Produktifitas di sektor jasa sulit untuk ditingkatkan karena  : </a:t>
            </a:r>
          </a:p>
          <a:p>
            <a:pPr algn="just" eaLnBrk="1" hangingPunct="1">
              <a:lnSpc>
                <a:spcPct val="80000"/>
              </a:lnSpc>
            </a:pPr>
            <a:r>
              <a:rPr lang="en-US" sz="2000" smtClean="0"/>
              <a:t>Kebutuhan akan jumlah tenaga kerja yang banyak , seperti contohnya untuk bidang pengajaran maupun konsultasi. </a:t>
            </a:r>
          </a:p>
          <a:p>
            <a:pPr algn="just" eaLnBrk="1" hangingPunct="1">
              <a:lnSpc>
                <a:spcPct val="80000"/>
              </a:lnSpc>
            </a:pPr>
            <a:endParaRPr lang="it-IT" sz="2000" smtClean="0"/>
          </a:p>
          <a:p>
            <a:pPr algn="just" eaLnBrk="1" hangingPunct="1">
              <a:lnSpc>
                <a:spcPct val="80000"/>
              </a:lnSpc>
            </a:pPr>
            <a:r>
              <a:rPr lang="it-IT" sz="2000" smtClean="0"/>
              <a:t>Proses operasional seringkali bersifat individual seperti pada konsultasi investasi. </a:t>
            </a:r>
            <a:endParaRPr lang="en-US" sz="2000" smtClean="0"/>
          </a:p>
          <a:p>
            <a:pPr algn="just" eaLnBrk="1" hangingPunct="1">
              <a:lnSpc>
                <a:spcPct val="80000"/>
              </a:lnSpc>
            </a:pPr>
            <a:endParaRPr lang="it-IT" sz="2000" smtClean="0"/>
          </a:p>
          <a:p>
            <a:pPr algn="just" eaLnBrk="1" hangingPunct="1">
              <a:lnSpc>
                <a:spcPct val="80000"/>
              </a:lnSpc>
            </a:pPr>
            <a:r>
              <a:rPr lang="it-IT" sz="2000" smtClean="0"/>
              <a:t>Kebanyakan jasa harus dikerjakan oleh para professional yang memiliki keahlian tertentu misalnya di dunia kesehatan dilakukan oleh para dokter atau tenaga kesehatan. </a:t>
            </a:r>
            <a:endParaRPr lang="en-US" sz="2000" smtClean="0"/>
          </a:p>
          <a:p>
            <a:pPr algn="just" eaLnBrk="1" hangingPunct="1">
              <a:lnSpc>
                <a:spcPct val="80000"/>
              </a:lnSpc>
            </a:pPr>
            <a:endParaRPr lang="it-IT" sz="2000" smtClean="0"/>
          </a:p>
          <a:p>
            <a:pPr algn="just" eaLnBrk="1" hangingPunct="1">
              <a:lnSpc>
                <a:spcPct val="80000"/>
              </a:lnSpc>
            </a:pPr>
            <a:r>
              <a:rPr lang="it-IT" sz="2000" smtClean="0"/>
              <a:t>Hanya sebagian yang dapat diotomatisasi, banyak yang tidak bisa misalnya jasa salon. </a:t>
            </a:r>
            <a:endParaRPr lang="en-US" sz="2000" smtClean="0"/>
          </a:p>
          <a:p>
            <a:pPr algn="just" eaLnBrk="1" hangingPunct="1">
              <a:lnSpc>
                <a:spcPct val="80000"/>
              </a:lnSpc>
            </a:pPr>
            <a:endParaRPr lang="it-IT" sz="2000" smtClean="0"/>
          </a:p>
          <a:p>
            <a:pPr algn="just" eaLnBrk="1" hangingPunct="1">
              <a:lnSpc>
                <a:spcPct val="80000"/>
              </a:lnSpc>
            </a:pPr>
            <a:r>
              <a:rPr lang="it-IT" sz="2000" smtClean="0"/>
              <a:t>Kualitas jasa sulit dievaluasi contohnya kinerja di kantor pengacara. </a:t>
            </a:r>
            <a:endParaRPr lang="en-US" sz="2000" smtClean="0"/>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A4818DBF-50EF-4ACB-A864-BDC594BF0E11}" type="slidenum">
              <a:rPr lang="en-US" sz="1200">
                <a:solidFill>
                  <a:schemeClr val="tx1">
                    <a:tint val="75000"/>
                  </a:schemeClr>
                </a:solidFill>
                <a:latin typeface="+mn-lt"/>
              </a:rPr>
              <a:pPr fontAlgn="auto">
                <a:spcBef>
                  <a:spcPts val="0"/>
                </a:spcBef>
                <a:spcAft>
                  <a:spcPts val="0"/>
                </a:spcAft>
                <a:defRPr/>
              </a:pPr>
              <a:t>27</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56D02B7-9EB2-474F-A35A-0AEE353A50CD}" type="slidenum">
              <a:rPr lang="en-US"/>
              <a:pPr>
                <a:defRPr/>
              </a:pPr>
              <a:t>270</a:t>
            </a:fld>
            <a:endParaRPr lang="en-US"/>
          </a:p>
        </p:txBody>
      </p:sp>
      <p:sp>
        <p:nvSpPr>
          <p:cNvPr id="319491" name="Rectangle 2"/>
          <p:cNvSpPr>
            <a:spLocks noGrp="1"/>
          </p:cNvSpPr>
          <p:nvPr>
            <p:ph type="title"/>
          </p:nvPr>
        </p:nvSpPr>
        <p:spPr>
          <a:xfrm>
            <a:off x="457200" y="274638"/>
            <a:ext cx="8229600" cy="411162"/>
          </a:xfrm>
        </p:spPr>
        <p:txBody>
          <a:bodyPr/>
          <a:lstStyle/>
          <a:p>
            <a:r>
              <a:rPr lang="sv-SE" sz="2000" b="1" smtClean="0"/>
              <a:t>B. MODEL PROBABILITAS dengan LEAD TIME yang KONSTAN </a:t>
            </a:r>
            <a:endParaRPr lang="en-US" sz="2000" smtClean="0"/>
          </a:p>
        </p:txBody>
      </p:sp>
      <p:sp>
        <p:nvSpPr>
          <p:cNvPr id="319492" name="Rectangle 3"/>
          <p:cNvSpPr>
            <a:spLocks noGrp="1"/>
          </p:cNvSpPr>
          <p:nvPr>
            <p:ph type="body" idx="1"/>
          </p:nvPr>
        </p:nvSpPr>
        <p:spPr>
          <a:xfrm>
            <a:off x="533400" y="838200"/>
            <a:ext cx="8229600" cy="4525963"/>
          </a:xfrm>
        </p:spPr>
        <p:txBody>
          <a:bodyPr/>
          <a:lstStyle/>
          <a:p>
            <a:pPr algn="just">
              <a:lnSpc>
                <a:spcPct val="90000"/>
              </a:lnSpc>
            </a:pPr>
            <a:r>
              <a:rPr lang="sv-SE" sz="2400" smtClean="0"/>
              <a:t>Pada asumsi permintaan tidak konstan tetapi dapat dispesifikasi melaui distribusi probabilitas maka dapat digunakan model probabilitas. </a:t>
            </a:r>
          </a:p>
          <a:p>
            <a:pPr algn="just">
              <a:lnSpc>
                <a:spcPct val="90000"/>
              </a:lnSpc>
            </a:pPr>
            <a:r>
              <a:rPr lang="sv-SE" sz="2400" smtClean="0"/>
              <a:t>Permintaan yang tidak pasti memperbesar kemungkinan terjadinya kehabisan stok. Salah satu metode untuk mengurangi kemungkinan terjadinya kehabisan stok adalah dengan menahan unit tambahan di persediaan, hal ini meliputi penambahan jumlah unit stok pengaman sebagai penyangga titik pemesanan ulang. </a:t>
            </a:r>
          </a:p>
          <a:p>
            <a:pPr>
              <a:lnSpc>
                <a:spcPct val="90000"/>
              </a:lnSpc>
            </a:pPr>
            <a:r>
              <a:rPr lang="sv-SE" sz="2400" smtClean="0"/>
              <a:t>Titik pemesanan ulang : ROP = d x L </a:t>
            </a:r>
          </a:p>
          <a:p>
            <a:pPr>
              <a:lnSpc>
                <a:spcPct val="90000"/>
              </a:lnSpc>
            </a:pPr>
            <a:r>
              <a:rPr lang="sv-SE" sz="2400" smtClean="0"/>
              <a:t>Dengan memasukkan  ss (safety stok) maka ROP = d x L + ss </a:t>
            </a:r>
            <a:endParaRPr lang="fi-FI" sz="2400" b="1" smtClean="0"/>
          </a:p>
        </p:txBody>
      </p:sp>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p:cNvSpPr>
            <a:spLocks noGrp="1"/>
          </p:cNvSpPr>
          <p:nvPr>
            <p:ph type="sldNum" sz="quarter" idx="12"/>
          </p:nvPr>
        </p:nvSpPr>
        <p:spPr/>
        <p:txBody>
          <a:bodyPr/>
          <a:lstStyle/>
          <a:p>
            <a:pPr>
              <a:defRPr/>
            </a:pPr>
            <a:fld id="{FDA3559F-AAA3-47F1-B200-91F1729B619C}" type="slidenum">
              <a:rPr lang="en-US"/>
              <a:pPr>
                <a:defRPr/>
              </a:pPr>
              <a:t>271</a:t>
            </a:fld>
            <a:endParaRPr lang="en-US"/>
          </a:p>
        </p:txBody>
      </p:sp>
      <p:sp>
        <p:nvSpPr>
          <p:cNvPr id="320515" name="Rectangle 4"/>
          <p:cNvSpPr>
            <a:spLocks noChangeArrowheads="1"/>
          </p:cNvSpPr>
          <p:nvPr/>
        </p:nvSpPr>
        <p:spPr bwMode="auto">
          <a:xfrm>
            <a:off x="609600" y="1143000"/>
            <a:ext cx="8077200" cy="2289175"/>
          </a:xfrm>
          <a:prstGeom prst="rect">
            <a:avLst/>
          </a:prstGeom>
          <a:noFill/>
          <a:ln w="9525">
            <a:noFill/>
            <a:miter lim="800000"/>
            <a:headEnd/>
            <a:tailEnd/>
          </a:ln>
        </p:spPr>
        <p:txBody>
          <a:bodyPr>
            <a:spAutoFit/>
          </a:bodyPr>
          <a:lstStyle/>
          <a:p>
            <a:r>
              <a:rPr lang="en-US" sz="1800"/>
              <a:t>Perusahaan telah mengalami probabilitas permintaan sebagai berikut:</a:t>
            </a:r>
          </a:p>
          <a:p>
            <a:r>
              <a:rPr lang="en-US" sz="1800"/>
              <a:t> Jumlah Unit 	Probabilitas</a:t>
            </a:r>
          </a:p>
          <a:p>
            <a:r>
              <a:rPr lang="en-US" sz="1800"/>
              <a:t>	30	0,20</a:t>
            </a:r>
          </a:p>
          <a:p>
            <a:r>
              <a:rPr lang="en-US" sz="1800"/>
              <a:t>	40	0,20</a:t>
            </a:r>
          </a:p>
          <a:p>
            <a:r>
              <a:rPr lang="en-US" sz="1800"/>
              <a:t>      ROP 50	0,30</a:t>
            </a:r>
          </a:p>
          <a:p>
            <a:r>
              <a:rPr lang="en-US" sz="1800"/>
              <a:t>	60	0,20</a:t>
            </a:r>
          </a:p>
          <a:p>
            <a:r>
              <a:rPr lang="en-US" sz="1800"/>
              <a:t>	70	</a:t>
            </a:r>
            <a:r>
              <a:rPr lang="en-US" sz="1800" u="sng"/>
              <a:t>0,10   </a:t>
            </a:r>
            <a:r>
              <a:rPr lang="en-US" sz="1800"/>
              <a:t>                                 </a:t>
            </a:r>
          </a:p>
          <a:p>
            <a:r>
              <a:rPr lang="en-US" sz="1800"/>
              <a:t>		1,00 </a:t>
            </a:r>
          </a:p>
        </p:txBody>
      </p:sp>
      <p:sp>
        <p:nvSpPr>
          <p:cNvPr id="320516" name="Rectangle 5"/>
          <p:cNvSpPr>
            <a:spLocks noChangeArrowheads="1"/>
          </p:cNvSpPr>
          <p:nvPr/>
        </p:nvSpPr>
        <p:spPr bwMode="auto">
          <a:xfrm>
            <a:off x="457200" y="0"/>
            <a:ext cx="6096000" cy="1190625"/>
          </a:xfrm>
          <a:prstGeom prst="rect">
            <a:avLst/>
          </a:prstGeom>
          <a:noFill/>
          <a:ln w="9525">
            <a:noFill/>
            <a:miter lim="800000"/>
            <a:headEnd/>
            <a:tailEnd/>
          </a:ln>
        </p:spPr>
        <p:txBody>
          <a:bodyPr>
            <a:spAutoFit/>
          </a:bodyPr>
          <a:lstStyle/>
          <a:p>
            <a:r>
              <a:rPr lang="fi-FI" sz="1800" b="1"/>
              <a:t>Contoh 4. </a:t>
            </a:r>
            <a:endParaRPr lang="fi-FI" sz="1800"/>
          </a:p>
          <a:p>
            <a:r>
              <a:rPr lang="fi-FI" sz="1800"/>
              <a:t>Suatu perusahaan mempunyai ROP = 50 unit</a:t>
            </a:r>
            <a:endParaRPr lang="it-IT" sz="1800"/>
          </a:p>
          <a:p>
            <a:r>
              <a:rPr lang="it-IT" sz="1800"/>
              <a:t>Biaya penyimpanan = Rp 5.000,- per unit per tahun </a:t>
            </a:r>
            <a:endParaRPr lang="en-US" sz="1800"/>
          </a:p>
          <a:p>
            <a:r>
              <a:rPr lang="en-US" sz="1800"/>
              <a:t>Biaya kehabisan stok = Rp 40.000,-per unit. </a:t>
            </a:r>
          </a:p>
        </p:txBody>
      </p:sp>
      <p:sp>
        <p:nvSpPr>
          <p:cNvPr id="320517" name="Rectangle 6"/>
          <p:cNvSpPr>
            <a:spLocks noChangeArrowheads="1"/>
          </p:cNvSpPr>
          <p:nvPr/>
        </p:nvSpPr>
        <p:spPr bwMode="auto">
          <a:xfrm>
            <a:off x="3810000" y="2895600"/>
            <a:ext cx="3586163" cy="396875"/>
          </a:xfrm>
          <a:prstGeom prst="rect">
            <a:avLst/>
          </a:prstGeom>
          <a:noFill/>
          <a:ln w="9525">
            <a:noFill/>
            <a:miter lim="800000"/>
            <a:headEnd/>
            <a:tailEnd/>
          </a:ln>
        </p:spPr>
        <p:txBody>
          <a:bodyPr anchor="ctr">
            <a:spAutoFit/>
          </a:bodyPr>
          <a:lstStyle/>
          <a:p>
            <a:r>
              <a:rPr lang="en-US" sz="2000">
                <a:solidFill>
                  <a:srgbClr val="000000"/>
                </a:solidFill>
                <a:latin typeface="Calibri" pitchFamily="34" charset="0"/>
                <a:cs typeface="Times New Roman" pitchFamily="18" charset="0"/>
              </a:rPr>
              <a:t>Perhitungannya sebagai berikut :</a:t>
            </a:r>
            <a:endParaRPr lang="en-US" sz="2000">
              <a:latin typeface="Calibri" pitchFamily="34" charset="0"/>
            </a:endParaRPr>
          </a:p>
        </p:txBody>
      </p:sp>
      <p:graphicFrame>
        <p:nvGraphicFramePr>
          <p:cNvPr id="38994" name="Group 82"/>
          <p:cNvGraphicFramePr>
            <a:graphicFrameLocks noGrp="1"/>
          </p:cNvGraphicFramePr>
          <p:nvPr/>
        </p:nvGraphicFramePr>
        <p:xfrm>
          <a:off x="228600" y="3505200"/>
          <a:ext cx="8686800" cy="2378076"/>
        </p:xfrm>
        <a:graphic>
          <a:graphicData uri="http://schemas.openxmlformats.org/drawingml/2006/table">
            <a:tbl>
              <a:tblPr/>
              <a:tblGrid>
                <a:gridCol w="620713">
                  <a:extLst>
                    <a:ext uri="{9D8B030D-6E8A-4147-A177-3AD203B41FA5}">
                      <a16:colId xmlns:a16="http://schemas.microsoft.com/office/drawing/2014/main" val="20000"/>
                    </a:ext>
                  </a:extLst>
                </a:gridCol>
                <a:gridCol w="2655887">
                  <a:extLst>
                    <a:ext uri="{9D8B030D-6E8A-4147-A177-3AD203B41FA5}">
                      <a16:colId xmlns:a16="http://schemas.microsoft.com/office/drawing/2014/main" val="20001"/>
                    </a:ext>
                  </a:extLst>
                </a:gridCol>
                <a:gridCol w="4014788">
                  <a:extLst>
                    <a:ext uri="{9D8B030D-6E8A-4147-A177-3AD203B41FA5}">
                      <a16:colId xmlns:a16="http://schemas.microsoft.com/office/drawing/2014/main" val="20002"/>
                    </a:ext>
                  </a:extLst>
                </a:gridCol>
                <a:gridCol w="1395412">
                  <a:extLst>
                    <a:ext uri="{9D8B030D-6E8A-4147-A177-3AD203B41FA5}">
                      <a16:colId xmlns:a16="http://schemas.microsoft.com/office/drawing/2014/main" val="20003"/>
                    </a:ext>
                  </a:extLst>
                </a:gridCol>
              </a:tblGrid>
              <a:tr h="11890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Stok Pengaman</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Biaya Penyimpanan</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Biaya Kehabisan Stok</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Biaya Total</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890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20</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10</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0</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(20)(5.000) = Rp 100.000,-</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(10)(5.000) = Rp 50.000,-</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0</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0</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(10)(0,1)(40.000)(6) = Rp 240.000,-</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(10)(0.1)(40.000)(6) +(20)(0,1)(40.000) (6) = Rp 960.000,-</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Rp 100.000,-</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Rp 290.000,-</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Rp 960.000,-</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20535" name="Rectangle 83"/>
          <p:cNvSpPr>
            <a:spLocks noChangeArrowheads="1"/>
          </p:cNvSpPr>
          <p:nvPr/>
        </p:nvSpPr>
        <p:spPr bwMode="auto">
          <a:xfrm>
            <a:off x="304800" y="5943600"/>
            <a:ext cx="8534400" cy="641350"/>
          </a:xfrm>
          <a:prstGeom prst="rect">
            <a:avLst/>
          </a:prstGeom>
          <a:noFill/>
          <a:ln w="9525">
            <a:noFill/>
            <a:miter lim="800000"/>
            <a:headEnd/>
            <a:tailEnd/>
          </a:ln>
        </p:spPr>
        <p:txBody>
          <a:bodyPr anchor="ctr">
            <a:spAutoFit/>
          </a:bodyPr>
          <a:lstStyle/>
          <a:p>
            <a:pPr algn="just"/>
            <a:r>
              <a:rPr lang="en-US" sz="1800"/>
              <a:t>Dari perhitungan tersebut, stok pengaman yang biaya totalnya paling rendah adalah 20 unit maka ROP yang baru = ROP lama + 20 = 50 + 20 = 70 unit. </a:t>
            </a:r>
          </a:p>
        </p:txBody>
      </p:sp>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4C44EE0E-7B14-4EBD-BB0D-7A6425DFA9A5}" type="slidenum">
              <a:rPr lang="en-US"/>
              <a:pPr>
                <a:defRPr/>
              </a:pPr>
              <a:t>272</a:t>
            </a:fld>
            <a:endParaRPr lang="en-US"/>
          </a:p>
        </p:txBody>
      </p:sp>
      <p:sp>
        <p:nvSpPr>
          <p:cNvPr id="321539" name="Rectangle 5"/>
          <p:cNvSpPr>
            <a:spLocks noChangeArrowheads="1"/>
          </p:cNvSpPr>
          <p:nvPr/>
        </p:nvSpPr>
        <p:spPr bwMode="auto">
          <a:xfrm>
            <a:off x="304800" y="31750"/>
            <a:ext cx="8382000" cy="5076825"/>
          </a:xfrm>
          <a:prstGeom prst="rect">
            <a:avLst/>
          </a:prstGeom>
          <a:noFill/>
          <a:ln w="9525">
            <a:noFill/>
            <a:miter lim="800000"/>
            <a:headEnd/>
            <a:tailEnd/>
          </a:ln>
        </p:spPr>
        <p:txBody>
          <a:bodyPr anchor="ctr">
            <a:spAutoFit/>
          </a:bodyPr>
          <a:lstStyle/>
          <a:p>
            <a:pPr algn="just"/>
            <a:r>
              <a:rPr lang="en-US" sz="1800">
                <a:solidFill>
                  <a:srgbClr val="000000"/>
                </a:solidFill>
                <a:cs typeface="Times New Roman" pitchFamily="18" charset="0"/>
              </a:rPr>
              <a:t>Hal yang sangat perlu diperhatikan adalah bahwa manajemen mempertahankan tingkat pemenuhan permintaan, yang bersifat komplementer terhadap probabilitas terjadinya kehabisan stock. Seandainya probabilitas kehabisan stok adalah 0,05 maka tingkat pemenuhan permintaannya adalah 0,95. maka perlu menggunakan kurve normal maka perlu digunakan table kurva normal. </a:t>
            </a:r>
            <a:endParaRPr lang="en-US" sz="1800"/>
          </a:p>
          <a:p>
            <a:pPr algn="just"/>
            <a:endParaRPr lang="en-US" sz="1800">
              <a:solidFill>
                <a:srgbClr val="000000"/>
              </a:solidFill>
              <a:cs typeface="Times New Roman" pitchFamily="18" charset="0"/>
            </a:endParaRPr>
          </a:p>
          <a:p>
            <a:pPr algn="just"/>
            <a:r>
              <a:rPr lang="en-US" sz="1800">
                <a:solidFill>
                  <a:srgbClr val="000000"/>
                </a:solidFill>
                <a:cs typeface="Times New Roman" pitchFamily="18" charset="0"/>
              </a:rPr>
              <a:t>Contoh 5 </a:t>
            </a:r>
            <a:endParaRPr lang="en-US" sz="1800"/>
          </a:p>
          <a:p>
            <a:pPr algn="just"/>
            <a:r>
              <a:rPr lang="en-US" sz="1800">
                <a:solidFill>
                  <a:srgbClr val="000000"/>
                </a:solidFill>
                <a:cs typeface="Times New Roman" pitchFamily="18" charset="0"/>
              </a:rPr>
              <a:t>Jika suatu perusahaan mempunyai permintaan rata-rata selama pemesanan ulang adalah 350 unit permintaan terdistribusi secara normal, standar deviasinya sebesar 10 unit kehabisan stok diperkirakan 5 % dari waktu yang ada. Berapa stok pengaman yang harus dipertahankan ? </a:t>
            </a:r>
            <a:endParaRPr lang="en-US" sz="1800"/>
          </a:p>
          <a:p>
            <a:pPr algn="just"/>
            <a:r>
              <a:rPr lang="fi-FI" sz="1800">
                <a:solidFill>
                  <a:srgbClr val="000000"/>
                </a:solidFill>
                <a:cs typeface="Times New Roman" pitchFamily="18" charset="0"/>
              </a:rPr>
              <a:t>Diketahui: </a:t>
            </a:r>
            <a:r>
              <a:rPr lang="en-US" sz="1800">
                <a:solidFill>
                  <a:srgbClr val="000000"/>
                </a:solidFill>
                <a:cs typeface="Times New Roman" pitchFamily="18" charset="0"/>
              </a:rPr>
              <a:t>μ</a:t>
            </a:r>
            <a:r>
              <a:rPr lang="fi-FI" sz="1800">
                <a:solidFill>
                  <a:srgbClr val="000000"/>
                </a:solidFill>
                <a:cs typeface="Times New Roman" pitchFamily="18" charset="0"/>
              </a:rPr>
              <a:t> = permintaan rata-rata = 350 </a:t>
            </a:r>
            <a:endParaRPr lang="en-US" sz="1800"/>
          </a:p>
          <a:p>
            <a:pPr algn="just"/>
            <a:r>
              <a:rPr lang="fi-FI" sz="1800">
                <a:solidFill>
                  <a:srgbClr val="000000"/>
                </a:solidFill>
                <a:cs typeface="Times New Roman" pitchFamily="18" charset="0"/>
              </a:rPr>
              <a:t>                  </a:t>
            </a:r>
            <a:r>
              <a:rPr lang="en-US" sz="1800">
                <a:solidFill>
                  <a:srgbClr val="000000"/>
                </a:solidFill>
                <a:cs typeface="Times New Roman" pitchFamily="18" charset="0"/>
              </a:rPr>
              <a:t>σ</a:t>
            </a:r>
            <a:r>
              <a:rPr lang="fi-FI" sz="1800">
                <a:solidFill>
                  <a:srgbClr val="000000"/>
                </a:solidFill>
                <a:cs typeface="Times New Roman" pitchFamily="18" charset="0"/>
              </a:rPr>
              <a:t> = standar deviasi = 10 </a:t>
            </a:r>
            <a:endParaRPr lang="en-US" sz="1800"/>
          </a:p>
          <a:p>
            <a:pPr algn="just"/>
            <a:r>
              <a:rPr lang="fi-FI" sz="1800">
                <a:solidFill>
                  <a:srgbClr val="000000"/>
                </a:solidFill>
                <a:cs typeface="Times New Roman" pitchFamily="18" charset="0"/>
              </a:rPr>
              <a:t>                  Z = jumlah standar deviasi normal </a:t>
            </a:r>
            <a:endParaRPr lang="en-US" sz="1800"/>
          </a:p>
          <a:p>
            <a:pPr algn="just"/>
            <a:r>
              <a:rPr lang="fi-FI" sz="1800">
                <a:solidFill>
                  <a:srgbClr val="000000"/>
                </a:solidFill>
                <a:cs typeface="Times New Roman" pitchFamily="18" charset="0"/>
              </a:rPr>
              <a:t>                  Stok pengaman = x - </a:t>
            </a:r>
            <a:r>
              <a:rPr lang="en-US" sz="1800">
                <a:solidFill>
                  <a:srgbClr val="000000"/>
                </a:solidFill>
                <a:cs typeface="Times New Roman" pitchFamily="18" charset="0"/>
              </a:rPr>
              <a:t>μ</a:t>
            </a:r>
            <a:r>
              <a:rPr lang="fi-FI" sz="1800">
                <a:solidFill>
                  <a:srgbClr val="000000"/>
                </a:solidFill>
                <a:cs typeface="Times New Roman" pitchFamily="18" charset="0"/>
              </a:rPr>
              <a:t> </a:t>
            </a:r>
            <a:endParaRPr lang="en-US" sz="1800"/>
          </a:p>
          <a:p>
            <a:pPr algn="just"/>
            <a:r>
              <a:rPr lang="sv-SE" sz="1800">
                <a:solidFill>
                  <a:srgbClr val="000000"/>
                </a:solidFill>
                <a:cs typeface="Times New Roman" pitchFamily="18" charset="0"/>
              </a:rPr>
              <a:t>                </a:t>
            </a:r>
          </a:p>
          <a:p>
            <a:pPr algn="just"/>
            <a:r>
              <a:rPr lang="sv-SE" sz="1800">
                <a:solidFill>
                  <a:srgbClr val="000000"/>
                </a:solidFill>
                <a:cs typeface="Times New Roman" pitchFamily="18" charset="0"/>
              </a:rPr>
              <a:t> karena Z =                 </a:t>
            </a:r>
            <a:r>
              <a:rPr lang="sv-SE" sz="1800">
                <a:solidFill>
                  <a:srgbClr val="000000"/>
                </a:solidFill>
              </a:rPr>
              <a:t>maka stok pengaman = Z </a:t>
            </a:r>
            <a:r>
              <a:rPr lang="en-US" sz="1800">
                <a:solidFill>
                  <a:srgbClr val="000000"/>
                </a:solidFill>
              </a:rPr>
              <a:t>σ</a:t>
            </a:r>
            <a:r>
              <a:rPr lang="sv-SE" sz="1800">
                <a:solidFill>
                  <a:srgbClr val="000000"/>
                </a:solidFill>
              </a:rPr>
              <a:t> </a:t>
            </a:r>
            <a:endParaRPr lang="en-US" sz="1800"/>
          </a:p>
          <a:p>
            <a:pPr algn="just"/>
            <a:endParaRPr lang="sv-SE" sz="1800"/>
          </a:p>
        </p:txBody>
      </p:sp>
      <p:graphicFrame>
        <p:nvGraphicFramePr>
          <p:cNvPr id="321540" name="Object 4"/>
          <p:cNvGraphicFramePr>
            <a:graphicFrameLocks noChangeAspect="1"/>
          </p:cNvGraphicFramePr>
          <p:nvPr/>
        </p:nvGraphicFramePr>
        <p:xfrm>
          <a:off x="1752600" y="4191000"/>
          <a:ext cx="762000" cy="685800"/>
        </p:xfrm>
        <a:graphic>
          <a:graphicData uri="http://schemas.openxmlformats.org/presentationml/2006/ole">
            <mc:AlternateContent xmlns:mc="http://schemas.openxmlformats.org/markup-compatibility/2006">
              <mc:Choice xmlns:v="urn:schemas-microsoft-com:vml" Requires="v">
                <p:oleObj spid="_x0000_s321553" name="Equation" r:id="rId3" imgW="393529" imgH="393529" progId="Equation.3">
                  <p:embed/>
                </p:oleObj>
              </mc:Choice>
              <mc:Fallback>
                <p:oleObj name="Equation" r:id="rId3" imgW="393529" imgH="39352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191000"/>
                        <a:ext cx="7620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1541" name="Rectangle 6"/>
          <p:cNvSpPr>
            <a:spLocks noChangeArrowheads="1"/>
          </p:cNvSpPr>
          <p:nvPr/>
        </p:nvSpPr>
        <p:spPr bwMode="auto">
          <a:xfrm>
            <a:off x="533400" y="5105400"/>
            <a:ext cx="8328025" cy="1190625"/>
          </a:xfrm>
          <a:prstGeom prst="rect">
            <a:avLst/>
          </a:prstGeom>
          <a:noFill/>
          <a:ln w="9525">
            <a:noFill/>
            <a:miter lim="800000"/>
            <a:headEnd/>
            <a:tailEnd/>
          </a:ln>
        </p:spPr>
        <p:txBody>
          <a:bodyPr anchor="ctr">
            <a:spAutoFit/>
          </a:bodyPr>
          <a:lstStyle/>
          <a:p>
            <a:pPr algn="just"/>
            <a:r>
              <a:rPr lang="sv-SE" sz="1800">
                <a:solidFill>
                  <a:srgbClr val="000000"/>
                </a:solidFill>
                <a:cs typeface="Times New Roman" pitchFamily="18" charset="0"/>
              </a:rPr>
              <a:t>maka dari contoh tersebut: Z = 1,65 sesuai table distribusi normal untuk tingkat pemenuhan permintaan 95 %, sehingga 1,65 =  stok Pengaman/ </a:t>
            </a:r>
            <a:r>
              <a:rPr lang="en-US" sz="1800">
                <a:solidFill>
                  <a:srgbClr val="000000"/>
                </a:solidFill>
                <a:cs typeface="Times New Roman" pitchFamily="18" charset="0"/>
              </a:rPr>
              <a:t>σ</a:t>
            </a:r>
            <a:r>
              <a:rPr lang="sv-SE" sz="1800">
                <a:solidFill>
                  <a:srgbClr val="000000"/>
                </a:solidFill>
                <a:cs typeface="Times New Roman" pitchFamily="18" charset="0"/>
              </a:rPr>
              <a:t> </a:t>
            </a:r>
            <a:endParaRPr lang="en-US" sz="1800"/>
          </a:p>
          <a:p>
            <a:pPr algn="just"/>
            <a:r>
              <a:rPr lang="sv-SE" sz="1800">
                <a:solidFill>
                  <a:srgbClr val="000000"/>
                </a:solidFill>
                <a:cs typeface="Times New Roman" pitchFamily="18" charset="0"/>
              </a:rPr>
              <a:t>                           Stok pengaman = (1,65) (10) = 16,5 </a:t>
            </a:r>
            <a:endParaRPr lang="en-US" sz="1800"/>
          </a:p>
          <a:p>
            <a:pPr algn="just"/>
            <a:r>
              <a:rPr lang="sv-SE" sz="1800">
                <a:solidFill>
                  <a:srgbClr val="000000"/>
                </a:solidFill>
                <a:cs typeface="Times New Roman" pitchFamily="18" charset="0"/>
              </a:rPr>
              <a:t>                           ROP = 350 + 16,5 = 366,5 atau dibulatkan menjadi 267 unit</a:t>
            </a:r>
            <a:r>
              <a:rPr lang="sv-SE">
                <a:solidFill>
                  <a:srgbClr val="000000"/>
                </a:solidFill>
                <a:cs typeface="Times New Roman" pitchFamily="18" charset="0"/>
              </a:rPr>
              <a:t>. </a:t>
            </a:r>
            <a:endParaRPr lang="sv-SE"/>
          </a:p>
        </p:txBody>
      </p:sp>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4AD4200-9ADE-4D33-AD39-F7696BBCB69B}" type="slidenum">
              <a:rPr lang="en-US"/>
              <a:pPr>
                <a:defRPr/>
              </a:pPr>
              <a:t>273</a:t>
            </a:fld>
            <a:endParaRPr lang="en-US"/>
          </a:p>
        </p:txBody>
      </p:sp>
      <p:sp>
        <p:nvSpPr>
          <p:cNvPr id="322563" name="Rectangle 2"/>
          <p:cNvSpPr>
            <a:spLocks noGrp="1"/>
          </p:cNvSpPr>
          <p:nvPr>
            <p:ph type="title"/>
          </p:nvPr>
        </p:nvSpPr>
        <p:spPr>
          <a:xfrm>
            <a:off x="457200" y="274638"/>
            <a:ext cx="8229600" cy="258762"/>
          </a:xfrm>
        </p:spPr>
        <p:txBody>
          <a:bodyPr/>
          <a:lstStyle/>
          <a:p>
            <a:r>
              <a:rPr lang="sv-SE" sz="2400" b="1" smtClean="0"/>
              <a:t>C. FIXED PERIOD (P) SYSTEM</a:t>
            </a:r>
            <a:endParaRPr lang="en-US" sz="2400" smtClean="0"/>
          </a:p>
        </p:txBody>
      </p:sp>
      <p:sp>
        <p:nvSpPr>
          <p:cNvPr id="322564" name="Rectangle 3"/>
          <p:cNvSpPr>
            <a:spLocks noGrp="1"/>
          </p:cNvSpPr>
          <p:nvPr>
            <p:ph type="body" idx="1"/>
          </p:nvPr>
        </p:nvSpPr>
        <p:spPr>
          <a:xfrm>
            <a:off x="457200" y="838200"/>
            <a:ext cx="8229600" cy="5440363"/>
          </a:xfrm>
        </p:spPr>
        <p:txBody>
          <a:bodyPr/>
          <a:lstStyle/>
          <a:p>
            <a:pPr algn="just">
              <a:lnSpc>
                <a:spcPct val="90000"/>
              </a:lnSpc>
            </a:pPr>
            <a:r>
              <a:rPr lang="nb-NO" sz="2200" smtClean="0"/>
              <a:t>Pada system periode tetap, persediaan dipesan di akhir periode tertentu. Setelah itu baru persediaan di tangan di hitung, yang dipesan hanya sebesar jumlah yang diperlukan untuk menaikkan persediaan sampai ke tingkat target tertentu. </a:t>
            </a:r>
          </a:p>
          <a:p>
            <a:pPr algn="just">
              <a:lnSpc>
                <a:spcPct val="90000"/>
              </a:lnSpc>
            </a:pPr>
            <a:r>
              <a:rPr lang="nb-NO" sz="2200" smtClean="0"/>
              <a:t>Keuntungan system ini adalah bahwa tidak ada penghitungan fisik atas unit yang dimasukkan ke persediaan setelah ada unit yang diambil. Penghitungan hanya terjadi bila waktunya tiba. Prosedur ini secara administratif lebih memudahkan, terutama apabila pengendalian persediaan hanya salah satu tugas saja. </a:t>
            </a:r>
          </a:p>
          <a:p>
            <a:pPr>
              <a:lnSpc>
                <a:spcPct val="90000"/>
              </a:lnSpc>
            </a:pPr>
            <a:r>
              <a:rPr lang="nb-NO" sz="2200" smtClean="0"/>
              <a:t>Rumus yang digunakan: </a:t>
            </a:r>
            <a:endParaRPr lang="en-US" sz="2200" b="1" smtClean="0"/>
          </a:p>
          <a:p>
            <a:pPr>
              <a:lnSpc>
                <a:spcPct val="90000"/>
              </a:lnSpc>
            </a:pPr>
            <a:r>
              <a:rPr lang="en-US" sz="2200" b="1" smtClean="0"/>
              <a:t>Jumlah Yang dipesan (Q) = Target (T) – On hand inventory – order awal yang tidak diterima + back order.</a:t>
            </a:r>
            <a:r>
              <a:rPr lang="en-US" sz="2200" smtClean="0"/>
              <a:t> </a:t>
            </a:r>
          </a:p>
          <a:p>
            <a:pPr>
              <a:lnSpc>
                <a:spcPct val="90000"/>
              </a:lnSpc>
              <a:buFont typeface="Arial" charset="0"/>
              <a:buNone/>
            </a:pPr>
            <a:r>
              <a:rPr lang="en-US" sz="2200" b="1" smtClean="0"/>
              <a:t>Contoh 5 </a:t>
            </a:r>
            <a:endParaRPr lang="en-US" sz="2200" smtClean="0"/>
          </a:p>
          <a:p>
            <a:pPr>
              <a:lnSpc>
                <a:spcPct val="90000"/>
              </a:lnSpc>
            </a:pPr>
            <a:r>
              <a:rPr lang="en-US" sz="2200" smtClean="0"/>
              <a:t>Data: Back order = 3 unit , Target = 50 unit , Tidak ada pesanan awal yang tidak diterima , Back order = 3 . </a:t>
            </a:r>
            <a:endParaRPr lang="fi-FI" sz="2200" smtClean="0"/>
          </a:p>
          <a:p>
            <a:pPr>
              <a:lnSpc>
                <a:spcPct val="90000"/>
              </a:lnSpc>
            </a:pPr>
            <a:r>
              <a:rPr lang="fi-FI" sz="2200" smtClean="0"/>
              <a:t>Maka Jumlah pemesanan  Q = 50 – 0 – 0 + 3 = 53 unit.</a:t>
            </a:r>
            <a:fld id="{DF537A3D-1A8D-436D-9142-86DC94BF233C}" type="slidenum">
              <a:rPr lang="fi-FI" sz="2200" smtClean="0"/>
              <a:pPr>
                <a:lnSpc>
                  <a:spcPct val="90000"/>
                </a:lnSpc>
              </a:pPr>
              <a:t>273</a:t>
            </a:fld>
            <a:endParaRPr lang="en-US" sz="2200" smtClean="0"/>
          </a:p>
        </p:txBody>
      </p:sp>
    </p:spTree>
  </p:cSld>
  <p:clrMapOvr>
    <a:masterClrMapping/>
  </p:clrMapOvr>
  <p:transition>
    <p:wheel spokes="8"/>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957231CF-B728-491F-95EB-8161F6B68576}" type="slidenum">
              <a:rPr lang="en-US" smtClean="0">
                <a:solidFill>
                  <a:schemeClr val="tx1"/>
                </a:solidFill>
                <a:latin typeface="Arial" charset="0"/>
              </a:rPr>
              <a:pPr eaLnBrk="1" fontAlgn="base" hangingPunct="1">
                <a:spcBef>
                  <a:spcPct val="0"/>
                </a:spcBef>
                <a:spcAft>
                  <a:spcPct val="0"/>
                </a:spcAft>
              </a:pPr>
              <a:t>274</a:t>
            </a:fld>
            <a:endParaRPr lang="en-US" smtClean="0">
              <a:solidFill>
                <a:schemeClr val="tx1"/>
              </a:solidFill>
              <a:latin typeface="Arial" charset="0"/>
            </a:endParaRPr>
          </a:p>
        </p:txBody>
      </p:sp>
      <p:sp>
        <p:nvSpPr>
          <p:cNvPr id="323587" name="Rectangle 2"/>
          <p:cNvSpPr>
            <a:spLocks noGrp="1" noChangeArrowheads="1"/>
          </p:cNvSpPr>
          <p:nvPr>
            <p:ph type="ctrTitle"/>
          </p:nvPr>
        </p:nvSpPr>
        <p:spPr>
          <a:xfrm>
            <a:off x="762000" y="1295400"/>
            <a:ext cx="7772400" cy="3733800"/>
          </a:xfrm>
        </p:spPr>
        <p:txBody>
          <a:bodyPr/>
          <a:lstStyle/>
          <a:p>
            <a:pPr eaLnBrk="1" hangingPunct="1"/>
            <a:r>
              <a:rPr lang="en-US" sz="4000" b="1" smtClean="0">
                <a:solidFill>
                  <a:srgbClr val="FF3300"/>
                </a:solidFill>
              </a:rPr>
              <a:t>MATERIAL REQUIREMENT PLANNING (MRP) </a:t>
            </a:r>
            <a:br>
              <a:rPr lang="en-US" sz="4000" b="1" smtClean="0">
                <a:solidFill>
                  <a:srgbClr val="FF3300"/>
                </a:solidFill>
              </a:rPr>
            </a:br>
            <a:r>
              <a:rPr lang="en-US" sz="4000" b="1" smtClean="0">
                <a:solidFill>
                  <a:srgbClr val="FF3300"/>
                </a:solidFill>
              </a:rPr>
              <a:t>dan </a:t>
            </a:r>
            <a:br>
              <a:rPr lang="en-US" sz="4000" b="1" smtClean="0">
                <a:solidFill>
                  <a:srgbClr val="FF3300"/>
                </a:solidFill>
              </a:rPr>
            </a:br>
            <a:r>
              <a:rPr lang="en-US" sz="4000" b="1" smtClean="0">
                <a:solidFill>
                  <a:srgbClr val="FF3300"/>
                </a:solidFill>
              </a:rPr>
              <a:t>JUST IN TIME (JIT)</a:t>
            </a:r>
          </a:p>
        </p:txBody>
      </p:sp>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80CF6164-0C8F-4BAB-A102-626EFF195C36}" type="slidenum">
              <a:rPr lang="en-US" smtClean="0">
                <a:solidFill>
                  <a:schemeClr val="tx1"/>
                </a:solidFill>
                <a:latin typeface="Arial" charset="0"/>
              </a:rPr>
              <a:pPr eaLnBrk="1" fontAlgn="base" hangingPunct="1">
                <a:spcBef>
                  <a:spcPct val="0"/>
                </a:spcBef>
                <a:spcAft>
                  <a:spcPct val="0"/>
                </a:spcAft>
              </a:pPr>
              <a:t>275</a:t>
            </a:fld>
            <a:endParaRPr lang="en-US" smtClean="0">
              <a:solidFill>
                <a:schemeClr val="tx1"/>
              </a:solidFill>
              <a:latin typeface="Arial" charset="0"/>
            </a:endParaRPr>
          </a:p>
        </p:txBody>
      </p:sp>
      <p:sp>
        <p:nvSpPr>
          <p:cNvPr id="3" name="Rectangle 3"/>
          <p:cNvSpPr txBox="1">
            <a:spLocks noChangeArrowheads="1"/>
          </p:cNvSpPr>
          <p:nvPr/>
        </p:nvSpPr>
        <p:spPr>
          <a:xfrm>
            <a:off x="609600" y="1447800"/>
            <a:ext cx="7924800" cy="4953000"/>
          </a:xfrm>
          <a:prstGeom prst="rect">
            <a:avLst/>
          </a:prstGeom>
        </p:spPr>
        <p:txBody>
          <a:bodyPr/>
          <a:lstStyle/>
          <a:p>
            <a:pPr marL="342900" indent="-342900">
              <a:lnSpc>
                <a:spcPct val="80000"/>
              </a:lnSpc>
              <a:spcBef>
                <a:spcPct val="20000"/>
              </a:spcBef>
              <a:buFontTx/>
              <a:buChar char="•"/>
              <a:defRPr/>
            </a:pPr>
            <a:r>
              <a:rPr lang="nb-NO" sz="2000" b="1" kern="0" dirty="0">
                <a:solidFill>
                  <a:srgbClr val="FF3300"/>
                </a:solidFill>
                <a:latin typeface="+mn-lt"/>
              </a:rPr>
              <a:t>A. MODEL PERSEDIAAN DEPENDEN </a:t>
            </a:r>
            <a:endParaRPr lang="nb-NO" sz="2000" kern="0" dirty="0">
              <a:solidFill>
                <a:srgbClr val="FF3300"/>
              </a:solidFill>
              <a:latin typeface="+mn-lt"/>
            </a:endParaRPr>
          </a:p>
          <a:p>
            <a:pPr marL="342900" indent="-342900" algn="just">
              <a:lnSpc>
                <a:spcPct val="80000"/>
              </a:lnSpc>
              <a:spcBef>
                <a:spcPct val="20000"/>
              </a:spcBef>
              <a:buFontTx/>
              <a:buChar char="•"/>
              <a:defRPr/>
            </a:pPr>
            <a:r>
              <a:rPr lang="id-ID" sz="2000" kern="0" dirty="0">
                <a:latin typeface="+mn-lt"/>
              </a:rPr>
              <a:t>Permintaan </a:t>
            </a:r>
            <a:r>
              <a:rPr lang="nb-NO" sz="2000" kern="0" dirty="0">
                <a:latin typeface="+mn-lt"/>
              </a:rPr>
              <a:t>suatu produk berkaitan dengan permintaan untuk produk lainnya. </a:t>
            </a:r>
            <a:endParaRPr lang="id-ID" sz="2000" kern="0" dirty="0">
              <a:latin typeface="+mn-lt"/>
            </a:endParaRPr>
          </a:p>
          <a:p>
            <a:pPr marL="342900" indent="-342900" algn="just">
              <a:lnSpc>
                <a:spcPct val="80000"/>
              </a:lnSpc>
              <a:spcBef>
                <a:spcPct val="20000"/>
              </a:spcBef>
              <a:buFontTx/>
              <a:buChar char="•"/>
              <a:defRPr/>
            </a:pPr>
            <a:r>
              <a:rPr lang="nb-NO" sz="2000" kern="0" dirty="0">
                <a:latin typeface="+mn-lt"/>
              </a:rPr>
              <a:t>Misalnya, bagi produsen mobil permintaan ban mobil dan radiator tergantung produksi mobil itu sendiri. Oleh karenanya bila manajemen telah membuat peramalan tentang permintaan barang jadi, maka jumlah yang diperlukan untuk setiap komponen dapat dihitung, karena komponen semuanya bersifat dependen. </a:t>
            </a:r>
            <a:endParaRPr lang="id-ID" sz="2000" kern="0" dirty="0">
              <a:latin typeface="+mn-lt"/>
            </a:endParaRPr>
          </a:p>
          <a:p>
            <a:pPr algn="just">
              <a:lnSpc>
                <a:spcPct val="80000"/>
              </a:lnSpc>
              <a:spcBef>
                <a:spcPct val="20000"/>
              </a:spcBef>
              <a:defRPr/>
            </a:pPr>
            <a:endParaRPr lang="nb-NO" sz="2000" b="1" kern="0" dirty="0">
              <a:latin typeface="+mn-lt"/>
            </a:endParaRPr>
          </a:p>
          <a:p>
            <a:pPr marL="342900" indent="-342900">
              <a:lnSpc>
                <a:spcPct val="80000"/>
              </a:lnSpc>
              <a:spcBef>
                <a:spcPct val="20000"/>
              </a:spcBef>
              <a:buFontTx/>
              <a:buChar char="•"/>
              <a:defRPr/>
            </a:pPr>
            <a:r>
              <a:rPr lang="nb-NO" sz="2000" b="1" kern="0" dirty="0">
                <a:latin typeface="+mn-lt"/>
              </a:rPr>
              <a:t>1. Tehnik Permintaan Dependen </a:t>
            </a:r>
            <a:endParaRPr lang="nb-NO" sz="2000" kern="0" dirty="0">
              <a:latin typeface="+mn-lt"/>
            </a:endParaRPr>
          </a:p>
          <a:p>
            <a:pPr marL="342900" indent="-342900" algn="just">
              <a:lnSpc>
                <a:spcPct val="80000"/>
              </a:lnSpc>
              <a:spcBef>
                <a:spcPct val="20000"/>
              </a:spcBef>
              <a:buFontTx/>
              <a:buChar char="•"/>
              <a:defRPr/>
            </a:pPr>
            <a:r>
              <a:rPr lang="nb-NO" sz="2000" kern="0" dirty="0">
                <a:latin typeface="+mn-lt"/>
              </a:rPr>
              <a:t>Apabila dalam permintaan independen digunakan model persediaan seperti konsep EOQ (Economic Order Quantity), POQ (Production Order Quantity) dan Quantity Discount, maka dalam permintaan dependen menggunakan teknik yang dikenal dengan </a:t>
            </a:r>
            <a:r>
              <a:rPr lang="nb-NO" sz="2000" kern="0" dirty="0">
                <a:solidFill>
                  <a:srgbClr val="FF0000"/>
                </a:solidFill>
                <a:latin typeface="+mn-lt"/>
              </a:rPr>
              <a:t>MRP (Material Requirement Planning).</a:t>
            </a:r>
            <a:r>
              <a:rPr lang="nb-NO" sz="2000" kern="0" dirty="0">
                <a:latin typeface="+mn-lt"/>
              </a:rPr>
              <a:t> </a:t>
            </a:r>
            <a:endParaRPr lang="en-US" sz="2000" kern="0" dirty="0">
              <a:latin typeface="+mn-lt"/>
            </a:endParaRPr>
          </a:p>
        </p:txBody>
      </p:sp>
      <p:sp>
        <p:nvSpPr>
          <p:cNvPr id="4" name="Rectangle 3"/>
          <p:cNvSpPr/>
          <p:nvPr/>
        </p:nvSpPr>
        <p:spPr>
          <a:xfrm>
            <a:off x="762000" y="762000"/>
            <a:ext cx="7696200" cy="387350"/>
          </a:xfrm>
          <a:prstGeom prst="rect">
            <a:avLst/>
          </a:prstGeom>
        </p:spPr>
        <p:txBody>
          <a:bodyPr>
            <a:spAutoFit/>
          </a:bodyPr>
          <a:lstStyle/>
          <a:p>
            <a:pPr marL="342900" indent="-342900" algn="just">
              <a:lnSpc>
                <a:spcPct val="80000"/>
              </a:lnSpc>
              <a:spcBef>
                <a:spcPct val="20000"/>
              </a:spcBef>
              <a:defRPr/>
            </a:pPr>
            <a:r>
              <a:rPr lang="nb-NO" sz="2400" b="1" i="1" kern="0" dirty="0">
                <a:solidFill>
                  <a:srgbClr val="FF3300"/>
                </a:solidFill>
              </a:rPr>
              <a:t>Material Requirement Planning</a:t>
            </a:r>
            <a:r>
              <a:rPr lang="nb-NO" sz="2400" kern="0" dirty="0">
                <a:solidFill>
                  <a:srgbClr val="FF3300"/>
                </a:solidFill>
              </a:rPr>
              <a:t> </a:t>
            </a:r>
            <a:r>
              <a:rPr lang="nb-NO" sz="2400" b="1" kern="0" dirty="0">
                <a:solidFill>
                  <a:srgbClr val="FF3300"/>
                </a:solidFill>
              </a:rPr>
              <a:t>( </a:t>
            </a:r>
            <a:r>
              <a:rPr lang="nb-NO" sz="2400" b="1" i="1" kern="0" dirty="0">
                <a:solidFill>
                  <a:srgbClr val="FF3300"/>
                </a:solidFill>
              </a:rPr>
              <a:t>MRP</a:t>
            </a:r>
            <a:r>
              <a:rPr lang="id-ID" sz="2400" b="1" i="1" kern="0" dirty="0">
                <a:solidFill>
                  <a:srgbClr val="FF3300"/>
                </a:solidFill>
              </a:rPr>
              <a:t> )</a:t>
            </a:r>
            <a:r>
              <a:rPr lang="nb-NO" sz="2400" b="1" i="1" kern="0" dirty="0">
                <a:solidFill>
                  <a:srgbClr val="FF3300"/>
                </a:solidFill>
              </a:rPr>
              <a:t> </a:t>
            </a:r>
            <a:endParaRPr lang="nb-NO" b="1" kern="0" dirty="0">
              <a:solidFill>
                <a:srgbClr val="FF3300"/>
              </a:solidFill>
            </a:endParaRP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A33D821E-D1B1-4484-9B94-82E06F04D142}" type="slidenum">
              <a:rPr lang="en-US" smtClean="0">
                <a:solidFill>
                  <a:schemeClr val="tx1"/>
                </a:solidFill>
                <a:latin typeface="Arial" charset="0"/>
              </a:rPr>
              <a:pPr eaLnBrk="1" fontAlgn="base" hangingPunct="1">
                <a:spcBef>
                  <a:spcPct val="0"/>
                </a:spcBef>
                <a:spcAft>
                  <a:spcPct val="0"/>
                </a:spcAft>
              </a:pPr>
              <a:t>276</a:t>
            </a:fld>
            <a:endParaRPr lang="en-US" smtClean="0">
              <a:solidFill>
                <a:schemeClr val="tx1"/>
              </a:solidFill>
              <a:latin typeface="Arial" charset="0"/>
            </a:endParaRPr>
          </a:p>
        </p:txBody>
      </p:sp>
      <p:sp>
        <p:nvSpPr>
          <p:cNvPr id="325635" name="Rectangle 2"/>
          <p:cNvSpPr>
            <a:spLocks noGrp="1" noChangeArrowheads="1"/>
          </p:cNvSpPr>
          <p:nvPr>
            <p:ph type="title"/>
          </p:nvPr>
        </p:nvSpPr>
        <p:spPr>
          <a:xfrm>
            <a:off x="457200" y="304800"/>
            <a:ext cx="8229600" cy="381000"/>
          </a:xfrm>
        </p:spPr>
        <p:txBody>
          <a:bodyPr/>
          <a:lstStyle/>
          <a:p>
            <a:pPr eaLnBrk="1" hangingPunct="1"/>
            <a:r>
              <a:rPr lang="sv-SE" sz="2400" b="1" smtClean="0"/>
              <a:t>2. Persyaratan agar Model Persediaan Dependen efektif</a:t>
            </a:r>
            <a:r>
              <a:rPr lang="sv-SE" sz="4000" smtClean="0"/>
              <a:t> </a:t>
            </a:r>
            <a:endParaRPr lang="en-US" sz="4000" smtClean="0"/>
          </a:p>
        </p:txBody>
      </p:sp>
      <p:sp>
        <p:nvSpPr>
          <p:cNvPr id="3076" name="Rectangle 3"/>
          <p:cNvSpPr>
            <a:spLocks noGrp="1" noChangeArrowheads="1"/>
          </p:cNvSpPr>
          <p:nvPr>
            <p:ph type="body" idx="1"/>
          </p:nvPr>
        </p:nvSpPr>
        <p:spPr>
          <a:xfrm>
            <a:off x="457200" y="838200"/>
            <a:ext cx="8229600" cy="5287963"/>
          </a:xfrm>
        </p:spPr>
        <p:txBody>
          <a:bodyPr/>
          <a:lstStyle/>
          <a:p>
            <a:pPr algn="just" eaLnBrk="1" hangingPunct="1">
              <a:lnSpc>
                <a:spcPct val="80000"/>
              </a:lnSpc>
              <a:defRPr/>
            </a:pPr>
            <a:r>
              <a:rPr lang="sv-SE" sz="2000" dirty="0" smtClean="0"/>
              <a:t>MRP akan menjadi efektif, mensyaratkan manajer operasi harus mengetahui : </a:t>
            </a:r>
          </a:p>
          <a:p>
            <a:pPr algn="just" eaLnBrk="1" hangingPunct="1">
              <a:lnSpc>
                <a:spcPct val="80000"/>
              </a:lnSpc>
              <a:buFontTx/>
              <a:buNone/>
              <a:defRPr/>
            </a:pPr>
            <a:endParaRPr lang="sv-SE" sz="2000" dirty="0" smtClean="0"/>
          </a:p>
          <a:p>
            <a:pPr marL="457200" indent="-457200" algn="just" eaLnBrk="1" hangingPunct="1">
              <a:lnSpc>
                <a:spcPct val="80000"/>
              </a:lnSpc>
              <a:buFontTx/>
              <a:buAutoNum type="alphaLcPeriod"/>
              <a:defRPr/>
            </a:pPr>
            <a:r>
              <a:rPr lang="sv-SE" sz="2000" b="1" dirty="0" smtClean="0">
                <a:solidFill>
                  <a:srgbClr val="FF3300"/>
                </a:solidFill>
              </a:rPr>
              <a:t>MPS </a:t>
            </a:r>
            <a:r>
              <a:rPr lang="sv-SE" sz="2000" dirty="0" smtClean="0">
                <a:solidFill>
                  <a:srgbClr val="FF3300"/>
                </a:solidFill>
              </a:rPr>
              <a:t>(</a:t>
            </a:r>
            <a:r>
              <a:rPr lang="sv-SE" sz="2000" b="1" dirty="0" smtClean="0">
                <a:solidFill>
                  <a:srgbClr val="FF3300"/>
                </a:solidFill>
              </a:rPr>
              <a:t>Master Production Schedule</a:t>
            </a:r>
            <a:r>
              <a:rPr lang="sv-SE" sz="2000" dirty="0" smtClean="0">
                <a:solidFill>
                  <a:srgbClr val="FF3300"/>
                </a:solidFill>
              </a:rPr>
              <a:t>),</a:t>
            </a:r>
            <a:r>
              <a:rPr lang="sv-SE" sz="2000" dirty="0" smtClean="0"/>
              <a:t> </a:t>
            </a:r>
          </a:p>
          <a:p>
            <a:pPr marL="457200" indent="-457200" algn="just" eaLnBrk="1" hangingPunct="1">
              <a:lnSpc>
                <a:spcPct val="80000"/>
              </a:lnSpc>
              <a:buFontTx/>
              <a:buNone/>
              <a:defRPr/>
            </a:pPr>
            <a:r>
              <a:rPr lang="sv-SE" sz="2000" dirty="0" smtClean="0"/>
              <a:t>       adalah pembuatan jadwal secara terperinci tentang apa material atau komponen apa yang harus tersedia untuk membuat suatu produk ? Jadwal harus mengikuti rencana produksi yang telah ditentukan untuk semua output dalam suatu satuan waktu tertentu, yang didalamnya sudah termasuk variasi input, rencana keuangan, permintaan konsumen, fluktuasi persediaan, kinerja pemasok dan pertimbangan lainnya. </a:t>
            </a:r>
          </a:p>
          <a:p>
            <a:pPr marL="457200" indent="-457200" algn="just" eaLnBrk="1" hangingPunct="1">
              <a:lnSpc>
                <a:spcPct val="80000"/>
              </a:lnSpc>
              <a:buFontTx/>
              <a:buNone/>
              <a:defRPr/>
            </a:pPr>
            <a:endParaRPr lang="sv-SE" sz="2000" dirty="0" smtClean="0"/>
          </a:p>
          <a:p>
            <a:pPr eaLnBrk="1" hangingPunct="1">
              <a:lnSpc>
                <a:spcPct val="80000"/>
              </a:lnSpc>
              <a:defRPr/>
            </a:pPr>
            <a:r>
              <a:rPr lang="sv-SE" sz="2000" dirty="0" smtClean="0"/>
              <a:t>Jadwal utama dapat diwujudkan dalam : </a:t>
            </a:r>
          </a:p>
          <a:p>
            <a:pPr algn="just" eaLnBrk="1" hangingPunct="1">
              <a:lnSpc>
                <a:spcPct val="80000"/>
              </a:lnSpc>
              <a:buFontTx/>
              <a:buNone/>
              <a:defRPr/>
            </a:pPr>
            <a:r>
              <a:rPr lang="sv-SE" sz="2000" dirty="0" smtClean="0"/>
              <a:t>-  Produk akhir yang proses produksinya berkelanjutan (memproduksi agar dapat menyimpan). </a:t>
            </a:r>
          </a:p>
          <a:p>
            <a:pPr eaLnBrk="1" hangingPunct="1">
              <a:lnSpc>
                <a:spcPct val="80000"/>
              </a:lnSpc>
              <a:buFontTx/>
              <a:buNone/>
              <a:defRPr/>
            </a:pPr>
            <a:r>
              <a:rPr lang="sv-SE" sz="2000" dirty="0" smtClean="0"/>
              <a:t>-  Pesanan konsumen dalam perusahaan yang menggunakan job shop. </a:t>
            </a:r>
          </a:p>
          <a:p>
            <a:pPr eaLnBrk="1" hangingPunct="1">
              <a:lnSpc>
                <a:spcPct val="80000"/>
              </a:lnSpc>
              <a:buFontTx/>
              <a:buNone/>
              <a:defRPr/>
            </a:pPr>
            <a:r>
              <a:rPr lang="sv-SE" sz="2000" dirty="0" smtClean="0"/>
              <a:t>-  Modul dalam perusahaan yang proses produksinya berulang. </a:t>
            </a:r>
            <a:endParaRPr lang="en-US" sz="2000" dirty="0" smtClean="0"/>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BA863CBE-4AF3-4C6E-92DB-1349C1FDA10A}" type="slidenum">
              <a:rPr lang="en-US" smtClean="0">
                <a:solidFill>
                  <a:schemeClr val="tx1"/>
                </a:solidFill>
                <a:latin typeface="Arial" charset="0"/>
              </a:rPr>
              <a:pPr eaLnBrk="1" fontAlgn="base" hangingPunct="1">
                <a:spcBef>
                  <a:spcPct val="0"/>
                </a:spcBef>
                <a:spcAft>
                  <a:spcPct val="0"/>
                </a:spcAft>
              </a:pPr>
              <a:t>277</a:t>
            </a:fld>
            <a:endParaRPr lang="en-US" smtClean="0">
              <a:solidFill>
                <a:schemeClr val="tx1"/>
              </a:solidFill>
              <a:latin typeface="Arial" charset="0"/>
            </a:endParaRPr>
          </a:p>
        </p:txBody>
      </p:sp>
      <p:sp>
        <p:nvSpPr>
          <p:cNvPr id="326659" name="Rectangle 3"/>
          <p:cNvSpPr>
            <a:spLocks noGrp="1" noChangeArrowheads="1"/>
          </p:cNvSpPr>
          <p:nvPr>
            <p:ph type="body" idx="1"/>
          </p:nvPr>
        </p:nvSpPr>
        <p:spPr>
          <a:xfrm>
            <a:off x="457200" y="457200"/>
            <a:ext cx="8229600" cy="5668963"/>
          </a:xfrm>
        </p:spPr>
        <p:txBody>
          <a:bodyPr/>
          <a:lstStyle/>
          <a:p>
            <a:pPr algn="just" eaLnBrk="1" hangingPunct="1">
              <a:lnSpc>
                <a:spcPct val="80000"/>
              </a:lnSpc>
            </a:pPr>
            <a:r>
              <a:rPr lang="sv-SE" sz="2000" b="1" smtClean="0">
                <a:solidFill>
                  <a:srgbClr val="FF3300"/>
                </a:solidFill>
              </a:rPr>
              <a:t>b.</a:t>
            </a:r>
            <a:r>
              <a:rPr lang="sv-SE" sz="2000" smtClean="0">
                <a:solidFill>
                  <a:srgbClr val="FF3300"/>
                </a:solidFill>
              </a:rPr>
              <a:t> </a:t>
            </a:r>
            <a:r>
              <a:rPr lang="sv-SE" sz="2000" b="1" smtClean="0">
                <a:solidFill>
                  <a:srgbClr val="FF3300"/>
                </a:solidFill>
              </a:rPr>
              <a:t>BOM</a:t>
            </a:r>
            <a:r>
              <a:rPr lang="sv-SE" sz="2000" smtClean="0">
                <a:solidFill>
                  <a:srgbClr val="FF3300"/>
                </a:solidFill>
              </a:rPr>
              <a:t> (</a:t>
            </a:r>
            <a:r>
              <a:rPr lang="sv-SE" sz="2000" b="1" smtClean="0">
                <a:solidFill>
                  <a:srgbClr val="FF3300"/>
                </a:solidFill>
              </a:rPr>
              <a:t>Bill Of Material</a:t>
            </a:r>
            <a:r>
              <a:rPr lang="sv-SE" sz="2000" smtClean="0">
                <a:solidFill>
                  <a:srgbClr val="FF3300"/>
                </a:solidFill>
              </a:rPr>
              <a:t>),</a:t>
            </a:r>
            <a:r>
              <a:rPr lang="sv-SE" sz="2000" smtClean="0"/>
              <a:t> </a:t>
            </a:r>
          </a:p>
          <a:p>
            <a:pPr algn="just" eaLnBrk="1" hangingPunct="1">
              <a:lnSpc>
                <a:spcPct val="80000"/>
              </a:lnSpc>
              <a:buFontTx/>
              <a:buNone/>
            </a:pPr>
            <a:r>
              <a:rPr lang="sv-SE" sz="2000" smtClean="0"/>
              <a:t>	adalah sebuah daftar jumlah komponen, campuran bahan, dan bahan baku yang diperlukan untuk membuat suatu produk.</a:t>
            </a:r>
            <a:r>
              <a:rPr lang="id-ID" sz="2000" smtClean="0"/>
              <a:t> B</a:t>
            </a:r>
            <a:r>
              <a:rPr lang="sv-SE" sz="2000" smtClean="0"/>
              <a:t>erguna untuk pembebanan biaya dan dapat dipakai sebagai daftar bahan yang harus dikeluarkan untuk karyawan produksi atau perakitan. </a:t>
            </a:r>
            <a:endParaRPr lang="id-ID" sz="2000" smtClean="0"/>
          </a:p>
          <a:p>
            <a:pPr algn="just" eaLnBrk="1" hangingPunct="1">
              <a:lnSpc>
                <a:spcPct val="80000"/>
              </a:lnSpc>
              <a:buFontTx/>
              <a:buNone/>
            </a:pPr>
            <a:endParaRPr lang="sv-SE" sz="800" smtClean="0"/>
          </a:p>
          <a:p>
            <a:pPr algn="just" eaLnBrk="1" hangingPunct="1">
              <a:lnSpc>
                <a:spcPct val="80000"/>
              </a:lnSpc>
            </a:pPr>
            <a:r>
              <a:rPr lang="sv-SE" sz="2000" b="1" smtClean="0"/>
              <a:t>Jenis BOM </a:t>
            </a:r>
            <a:r>
              <a:rPr lang="sv-SE" sz="2000" smtClean="0"/>
              <a:t>adalah : </a:t>
            </a:r>
          </a:p>
          <a:p>
            <a:pPr algn="just" eaLnBrk="1" hangingPunct="1">
              <a:lnSpc>
                <a:spcPct val="80000"/>
              </a:lnSpc>
              <a:buFontTx/>
              <a:buNone/>
            </a:pPr>
            <a:r>
              <a:rPr lang="sv-SE" sz="2000" smtClean="0"/>
              <a:t>- </a:t>
            </a:r>
            <a:r>
              <a:rPr lang="sv-SE" sz="2000" b="1" i="1" smtClean="0">
                <a:solidFill>
                  <a:srgbClr val="FF3300"/>
                </a:solidFill>
              </a:rPr>
              <a:t>Modular Bills</a:t>
            </a:r>
            <a:r>
              <a:rPr lang="sv-SE" sz="2000" smtClean="0"/>
              <a:t> yaitu dapat diatur diseputar modul produk, modul merupakan komponen yang dapat diproduksi dan dirakit menjadi satu unit produk. </a:t>
            </a:r>
          </a:p>
          <a:p>
            <a:pPr eaLnBrk="1" hangingPunct="1">
              <a:lnSpc>
                <a:spcPct val="80000"/>
              </a:lnSpc>
              <a:buFontTx/>
              <a:buNone/>
            </a:pPr>
            <a:r>
              <a:rPr lang="sv-SE" sz="2000" smtClean="0"/>
              <a:t>- </a:t>
            </a:r>
            <a:r>
              <a:rPr lang="sv-SE" sz="2000" b="1" i="1" smtClean="0">
                <a:solidFill>
                  <a:srgbClr val="FF3300"/>
                </a:solidFill>
              </a:rPr>
              <a:t>Planning Bills</a:t>
            </a:r>
            <a:r>
              <a:rPr lang="sv-SE" sz="2000" smtClean="0">
                <a:solidFill>
                  <a:srgbClr val="FF3300"/>
                </a:solidFill>
              </a:rPr>
              <a:t> dan </a:t>
            </a:r>
            <a:r>
              <a:rPr lang="sv-SE" sz="2000" b="1" i="1" smtClean="0">
                <a:solidFill>
                  <a:srgbClr val="FF3300"/>
                </a:solidFill>
              </a:rPr>
              <a:t>Phanton Bills</a:t>
            </a:r>
            <a:endParaRPr lang="sv-SE" sz="2000" smtClean="0">
              <a:solidFill>
                <a:srgbClr val="FF3300"/>
              </a:solidFill>
            </a:endParaRPr>
          </a:p>
          <a:p>
            <a:pPr algn="just" eaLnBrk="1" hangingPunct="1">
              <a:lnSpc>
                <a:spcPct val="80000"/>
              </a:lnSpc>
              <a:buFontTx/>
              <a:buNone/>
            </a:pPr>
            <a:r>
              <a:rPr lang="id-ID" sz="2000" smtClean="0"/>
              <a:t>	</a:t>
            </a:r>
            <a:r>
              <a:rPr lang="sv-SE" sz="2000" smtClean="0"/>
              <a:t>untuk perencanaan diciptakan agar dapat menugaskan induk buatan kepada bill of materialnya. </a:t>
            </a:r>
            <a:endParaRPr lang="id-ID" sz="2000" smtClean="0"/>
          </a:p>
          <a:p>
            <a:pPr algn="just" eaLnBrk="1" hangingPunct="1">
              <a:lnSpc>
                <a:spcPct val="80000"/>
              </a:lnSpc>
              <a:buFontTx/>
              <a:buNone/>
            </a:pPr>
            <a:r>
              <a:rPr lang="id-ID" sz="2000" smtClean="0"/>
              <a:t>	</a:t>
            </a:r>
            <a:r>
              <a:rPr lang="sv-SE" sz="2000" smtClean="0"/>
              <a:t>Phantom Bill adalah bill of material untuk komponen, biasanya sub-sub perakitan yang hanya ada untuk sementara waktu. </a:t>
            </a:r>
          </a:p>
          <a:p>
            <a:pPr algn="just" eaLnBrk="1" hangingPunct="1">
              <a:lnSpc>
                <a:spcPct val="80000"/>
              </a:lnSpc>
              <a:buFontTx/>
              <a:buNone/>
            </a:pPr>
            <a:r>
              <a:rPr lang="sv-SE" sz="2000" smtClean="0"/>
              <a:t>- </a:t>
            </a:r>
            <a:r>
              <a:rPr lang="sv-SE" sz="2000" b="1" i="1" smtClean="0">
                <a:solidFill>
                  <a:srgbClr val="FF3300"/>
                </a:solidFill>
              </a:rPr>
              <a:t>Low-level coding</a:t>
            </a:r>
            <a:r>
              <a:rPr lang="sv-SE" sz="2000" smtClean="0"/>
              <a:t> apabila ada produk yang serupa supaya dapat membedakannya diberikan kode. </a:t>
            </a:r>
            <a:endParaRPr lang="en-US" sz="2000" smtClean="0"/>
          </a:p>
        </p:txBody>
      </p:sp>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B776D96A-95CC-4AEC-B076-5A45372D0BB5}" type="slidenum">
              <a:rPr lang="en-US" smtClean="0">
                <a:solidFill>
                  <a:schemeClr val="tx1"/>
                </a:solidFill>
                <a:latin typeface="Arial" charset="0"/>
              </a:rPr>
              <a:pPr eaLnBrk="1" fontAlgn="base" hangingPunct="1">
                <a:spcBef>
                  <a:spcPct val="0"/>
                </a:spcBef>
                <a:spcAft>
                  <a:spcPct val="0"/>
                </a:spcAft>
              </a:pPr>
              <a:t>278</a:t>
            </a:fld>
            <a:endParaRPr lang="en-US" smtClean="0">
              <a:solidFill>
                <a:schemeClr val="tx1"/>
              </a:solidFill>
              <a:latin typeface="Arial" charset="0"/>
            </a:endParaRPr>
          </a:p>
        </p:txBody>
      </p:sp>
      <p:sp>
        <p:nvSpPr>
          <p:cNvPr id="327683" name="Rectangle 3"/>
          <p:cNvSpPr>
            <a:spLocks noGrp="1" noChangeArrowheads="1"/>
          </p:cNvSpPr>
          <p:nvPr>
            <p:ph type="body" idx="1"/>
          </p:nvPr>
        </p:nvSpPr>
        <p:spPr>
          <a:xfrm>
            <a:off x="457200" y="457200"/>
            <a:ext cx="8229600" cy="5668963"/>
          </a:xfrm>
        </p:spPr>
        <p:txBody>
          <a:bodyPr/>
          <a:lstStyle/>
          <a:p>
            <a:pPr algn="just" eaLnBrk="1" hangingPunct="1">
              <a:lnSpc>
                <a:spcPct val="90000"/>
              </a:lnSpc>
            </a:pPr>
            <a:r>
              <a:rPr lang="sv-SE" sz="2400" b="1" smtClean="0">
                <a:solidFill>
                  <a:srgbClr val="FF3300"/>
                </a:solidFill>
              </a:rPr>
              <a:t>c.</a:t>
            </a:r>
            <a:r>
              <a:rPr lang="sv-SE" sz="2400" smtClean="0">
                <a:solidFill>
                  <a:srgbClr val="FF3300"/>
                </a:solidFill>
              </a:rPr>
              <a:t> </a:t>
            </a:r>
            <a:r>
              <a:rPr lang="sv-SE" sz="2400" b="1" smtClean="0">
                <a:solidFill>
                  <a:srgbClr val="FF3300"/>
                </a:solidFill>
              </a:rPr>
              <a:t>Ketersediaan Persediaan</a:t>
            </a:r>
            <a:r>
              <a:rPr lang="sv-SE" sz="2400" smtClean="0"/>
              <a:t> , berapa stok yang ada ? mengenai apa yang ada dalam persediaan merupakan hasil dari manajemen persediaan yang baik, sangat diperlukan dalam system MRP sehingga akurasinya sangat menentukan keberhasilan MRP.</a:t>
            </a:r>
          </a:p>
          <a:p>
            <a:pPr algn="just" eaLnBrk="1" hangingPunct="1">
              <a:lnSpc>
                <a:spcPct val="90000"/>
              </a:lnSpc>
            </a:pPr>
            <a:r>
              <a:rPr lang="sv-SE" sz="2400" b="1" smtClean="0">
                <a:solidFill>
                  <a:srgbClr val="FF3300"/>
                </a:solidFill>
              </a:rPr>
              <a:t>d. Order pembelian</a:t>
            </a:r>
            <a:r>
              <a:rPr lang="sv-SE" sz="2400" smtClean="0"/>
              <a:t> yang sudah jatuh waktu. Pada saat pesanan pembelian dibuat, catatan mengenai pesanan-pesanan itu dan tanggal pengiriman terjadwal harus tersedia di bagian produksi sehingga pelaksanaan MRP dapat efektif. </a:t>
            </a:r>
          </a:p>
          <a:p>
            <a:pPr algn="just" eaLnBrk="1" hangingPunct="1">
              <a:lnSpc>
                <a:spcPct val="90000"/>
              </a:lnSpc>
            </a:pPr>
            <a:r>
              <a:rPr lang="sv-SE" sz="2400" b="1" smtClean="0">
                <a:solidFill>
                  <a:srgbClr val="FF3300"/>
                </a:solidFill>
              </a:rPr>
              <a:t>e</a:t>
            </a:r>
            <a:r>
              <a:rPr lang="sv-SE" sz="2400" smtClean="0">
                <a:solidFill>
                  <a:srgbClr val="FF3300"/>
                </a:solidFill>
              </a:rPr>
              <a:t>. </a:t>
            </a:r>
            <a:r>
              <a:rPr lang="sv-SE" sz="2400" b="1" smtClean="0">
                <a:solidFill>
                  <a:srgbClr val="FF3300"/>
                </a:solidFill>
              </a:rPr>
              <a:t>Lead times</a:t>
            </a:r>
            <a:r>
              <a:rPr lang="sv-SE" sz="2400" smtClean="0"/>
              <a:t>, berapa lama waktu untuk mendapatkan komponen. manajemen harus menentukan kapan produk diperlukan, sehingga dapat menentukan waktu pembelian, produksi dan perakitan. </a:t>
            </a:r>
            <a:endParaRPr lang="en-US" sz="2400" smtClean="0"/>
          </a:p>
        </p:txBody>
      </p:sp>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DED27A76-5B61-4D37-9381-ECC5C7C2F889}" type="slidenum">
              <a:rPr lang="en-US" smtClean="0">
                <a:solidFill>
                  <a:schemeClr val="tx1"/>
                </a:solidFill>
                <a:latin typeface="Arial" charset="0"/>
              </a:rPr>
              <a:pPr eaLnBrk="1" fontAlgn="base" hangingPunct="1">
                <a:spcBef>
                  <a:spcPct val="0"/>
                </a:spcBef>
                <a:spcAft>
                  <a:spcPct val="0"/>
                </a:spcAft>
              </a:pPr>
              <a:t>279</a:t>
            </a:fld>
            <a:endParaRPr lang="en-US" smtClean="0">
              <a:solidFill>
                <a:schemeClr val="tx1"/>
              </a:solidFill>
              <a:latin typeface="Arial" charset="0"/>
            </a:endParaRPr>
          </a:p>
        </p:txBody>
      </p:sp>
      <p:sp>
        <p:nvSpPr>
          <p:cNvPr id="328707" name="Rectangle 3"/>
          <p:cNvSpPr>
            <a:spLocks noGrp="1" noChangeArrowheads="1"/>
          </p:cNvSpPr>
          <p:nvPr>
            <p:ph type="body" idx="1"/>
          </p:nvPr>
        </p:nvSpPr>
        <p:spPr>
          <a:xfrm>
            <a:off x="457200" y="457200"/>
            <a:ext cx="8229600" cy="6096000"/>
          </a:xfrm>
        </p:spPr>
        <p:txBody>
          <a:bodyPr/>
          <a:lstStyle/>
          <a:p>
            <a:pPr eaLnBrk="1" hangingPunct="1">
              <a:lnSpc>
                <a:spcPct val="80000"/>
              </a:lnSpc>
              <a:buFontTx/>
              <a:buNone/>
            </a:pPr>
            <a:r>
              <a:rPr lang="sv-SE" sz="1800" b="1" smtClean="0">
                <a:solidFill>
                  <a:srgbClr val="FF3300"/>
                </a:solidFill>
              </a:rPr>
              <a:t>B. MANFAAT MRP </a:t>
            </a:r>
            <a:endParaRPr lang="sv-SE" sz="1800" smtClean="0">
              <a:solidFill>
                <a:srgbClr val="FF3300"/>
              </a:solidFill>
            </a:endParaRPr>
          </a:p>
          <a:p>
            <a:pPr eaLnBrk="1" hangingPunct="1">
              <a:lnSpc>
                <a:spcPct val="80000"/>
              </a:lnSpc>
              <a:buFontTx/>
              <a:buNone/>
            </a:pPr>
            <a:r>
              <a:rPr lang="sv-SE" sz="1800" smtClean="0"/>
              <a:t>Beberapa manfaat MRP adalah: </a:t>
            </a:r>
          </a:p>
          <a:p>
            <a:pPr eaLnBrk="1" hangingPunct="1">
              <a:lnSpc>
                <a:spcPct val="80000"/>
              </a:lnSpc>
              <a:buFontTx/>
              <a:buNone/>
            </a:pPr>
            <a:r>
              <a:rPr lang="sv-SE" sz="1800" smtClean="0"/>
              <a:t>1. Peningkatan pelayanan dan kepuasan konsumen. </a:t>
            </a:r>
          </a:p>
          <a:p>
            <a:pPr eaLnBrk="1" hangingPunct="1">
              <a:lnSpc>
                <a:spcPct val="80000"/>
              </a:lnSpc>
              <a:buFontTx/>
              <a:buNone/>
            </a:pPr>
            <a:r>
              <a:rPr lang="sv-SE" sz="1800" smtClean="0"/>
              <a:t>2. Peningkatan pemanfaatan fasilitas dan tenaga kerja. </a:t>
            </a:r>
          </a:p>
          <a:p>
            <a:pPr eaLnBrk="1" hangingPunct="1">
              <a:lnSpc>
                <a:spcPct val="80000"/>
              </a:lnSpc>
              <a:buFontTx/>
              <a:buNone/>
            </a:pPr>
            <a:r>
              <a:rPr lang="sv-SE" sz="1800" smtClean="0"/>
              <a:t>3. Perencanaan dan penjadwalan persediaan yang lebih baik. </a:t>
            </a:r>
          </a:p>
          <a:p>
            <a:pPr eaLnBrk="1" hangingPunct="1">
              <a:lnSpc>
                <a:spcPct val="80000"/>
              </a:lnSpc>
              <a:buFontTx/>
              <a:buNone/>
            </a:pPr>
            <a:r>
              <a:rPr lang="sv-SE" sz="1800" smtClean="0"/>
              <a:t>4. Tanggapan yang lebih cepat terhadap perubahan dan pergeseran pasar. </a:t>
            </a:r>
          </a:p>
          <a:p>
            <a:pPr eaLnBrk="1" hangingPunct="1">
              <a:lnSpc>
                <a:spcPct val="80000"/>
              </a:lnSpc>
              <a:buFontTx/>
              <a:buNone/>
            </a:pPr>
            <a:r>
              <a:rPr lang="sv-SE" sz="1800" smtClean="0"/>
              <a:t>5. Tingkat persediaan menururn tanpa mengurangi pelayanan kepada konsumen. </a:t>
            </a:r>
            <a:endParaRPr lang="sv-SE" sz="1800" b="1" smtClean="0"/>
          </a:p>
          <a:p>
            <a:pPr eaLnBrk="1" hangingPunct="1">
              <a:lnSpc>
                <a:spcPct val="80000"/>
              </a:lnSpc>
              <a:buFontTx/>
              <a:buNone/>
            </a:pPr>
            <a:endParaRPr lang="sv-SE" sz="1600" b="1" smtClean="0"/>
          </a:p>
          <a:p>
            <a:pPr eaLnBrk="1" hangingPunct="1">
              <a:lnSpc>
                <a:spcPct val="80000"/>
              </a:lnSpc>
              <a:buFontTx/>
              <a:buNone/>
            </a:pPr>
            <a:r>
              <a:rPr lang="sv-SE" sz="1800" b="1" smtClean="0">
                <a:solidFill>
                  <a:srgbClr val="FF3300"/>
                </a:solidFill>
              </a:rPr>
              <a:t>C. STUKTUR MRP </a:t>
            </a:r>
            <a:endParaRPr lang="sv-SE" sz="1800" smtClean="0">
              <a:solidFill>
                <a:srgbClr val="FF3300"/>
              </a:solidFill>
            </a:endParaRPr>
          </a:p>
          <a:p>
            <a:pPr eaLnBrk="1" hangingPunct="1">
              <a:lnSpc>
                <a:spcPct val="80000"/>
              </a:lnSpc>
            </a:pPr>
            <a:r>
              <a:rPr lang="sv-SE" sz="1800" smtClean="0"/>
              <a:t>Kebanyakan system MRP terkomputerisasi, analisisnya bersifat langsung dan serupa antara system terkomputerisasi satu dengan lainnya, </a:t>
            </a:r>
            <a:r>
              <a:rPr lang="id-ID" sz="1800" smtClean="0"/>
              <a:t> </a:t>
            </a:r>
            <a:r>
              <a:rPr lang="sv-SE" sz="1800" smtClean="0"/>
              <a:t>strukturnya terlihat pada gambar berikut : </a:t>
            </a:r>
          </a:p>
          <a:p>
            <a:pPr algn="ctr" eaLnBrk="1" hangingPunct="1">
              <a:lnSpc>
                <a:spcPct val="80000"/>
              </a:lnSpc>
              <a:buFontTx/>
              <a:buNone/>
            </a:pPr>
            <a:r>
              <a:rPr lang="sv-SE" sz="2000" b="1" smtClean="0"/>
              <a:t>Gambar : Struktur Sistem MRP</a:t>
            </a:r>
          </a:p>
          <a:p>
            <a:pPr eaLnBrk="1" hangingPunct="1">
              <a:lnSpc>
                <a:spcPct val="80000"/>
              </a:lnSpc>
              <a:buFontTx/>
              <a:buNone/>
            </a:pPr>
            <a:r>
              <a:rPr lang="en-US" sz="2000" smtClean="0"/>
              <a:t>Master Production Schedule                                               MRP melalui laporan periode </a:t>
            </a:r>
          </a:p>
          <a:p>
            <a:pPr eaLnBrk="1" hangingPunct="1">
              <a:lnSpc>
                <a:spcPct val="80000"/>
              </a:lnSpc>
              <a:buFontTx/>
              <a:buNone/>
            </a:pPr>
            <a:r>
              <a:rPr lang="en-US" sz="2000" smtClean="0"/>
              <a:t>Bill Of Material                                                                    MRP melaului laporan harian </a:t>
            </a:r>
            <a:endParaRPr lang="sv-SE" sz="2000" smtClean="0"/>
          </a:p>
          <a:p>
            <a:pPr eaLnBrk="1" hangingPunct="1">
              <a:lnSpc>
                <a:spcPct val="80000"/>
              </a:lnSpc>
              <a:buFontTx/>
              <a:buNone/>
            </a:pPr>
            <a:r>
              <a:rPr lang="sv-SE" sz="2000" smtClean="0"/>
              <a:t>Lead time                                       MRP program            Laporan Pemesanan Terencana </a:t>
            </a:r>
            <a:endParaRPr lang="it-IT" sz="2000" smtClean="0"/>
          </a:p>
          <a:p>
            <a:pPr eaLnBrk="1" hangingPunct="1">
              <a:lnSpc>
                <a:spcPct val="80000"/>
              </a:lnSpc>
              <a:buFontTx/>
              <a:buNone/>
            </a:pPr>
            <a:r>
              <a:rPr lang="it-IT" sz="2000" smtClean="0"/>
              <a:t>Inventory                                            komputer                  Saran-saran Pembelian </a:t>
            </a:r>
          </a:p>
          <a:p>
            <a:pPr eaLnBrk="1" hangingPunct="1">
              <a:lnSpc>
                <a:spcPct val="80000"/>
              </a:lnSpc>
              <a:buFontTx/>
              <a:buNone/>
            </a:pPr>
            <a:r>
              <a:rPr lang="it-IT" sz="2000" smtClean="0"/>
              <a:t>Pembelian                                                                           Laporan Pengecualian</a:t>
            </a:r>
            <a:endParaRPr lang="en-US" sz="2000" smtClean="0"/>
          </a:p>
        </p:txBody>
      </p:sp>
      <p:sp>
        <p:nvSpPr>
          <p:cNvPr id="328708" name="Line 4"/>
          <p:cNvSpPr>
            <a:spLocks noChangeShapeType="1"/>
          </p:cNvSpPr>
          <p:nvPr/>
        </p:nvSpPr>
        <p:spPr bwMode="auto">
          <a:xfrm>
            <a:off x="3200400" y="4800600"/>
            <a:ext cx="457200" cy="152400"/>
          </a:xfrm>
          <a:prstGeom prst="line">
            <a:avLst/>
          </a:prstGeom>
          <a:noFill/>
          <a:ln w="9525">
            <a:solidFill>
              <a:schemeClr val="tx1"/>
            </a:solidFill>
            <a:round/>
            <a:headEnd/>
            <a:tailEnd/>
          </a:ln>
        </p:spPr>
        <p:txBody>
          <a:bodyPr/>
          <a:lstStyle/>
          <a:p>
            <a:endParaRPr lang="id-ID"/>
          </a:p>
        </p:txBody>
      </p:sp>
      <p:sp>
        <p:nvSpPr>
          <p:cNvPr id="328709" name="Line 5"/>
          <p:cNvSpPr>
            <a:spLocks noChangeShapeType="1"/>
          </p:cNvSpPr>
          <p:nvPr/>
        </p:nvSpPr>
        <p:spPr bwMode="auto">
          <a:xfrm>
            <a:off x="2057400" y="4953000"/>
            <a:ext cx="1371600" cy="76200"/>
          </a:xfrm>
          <a:prstGeom prst="line">
            <a:avLst/>
          </a:prstGeom>
          <a:noFill/>
          <a:ln w="9525">
            <a:solidFill>
              <a:schemeClr val="tx1"/>
            </a:solidFill>
            <a:round/>
            <a:headEnd/>
            <a:tailEnd/>
          </a:ln>
        </p:spPr>
        <p:txBody>
          <a:bodyPr/>
          <a:lstStyle/>
          <a:p>
            <a:endParaRPr lang="id-ID"/>
          </a:p>
        </p:txBody>
      </p:sp>
      <p:sp>
        <p:nvSpPr>
          <p:cNvPr id="328710" name="Line 6"/>
          <p:cNvSpPr>
            <a:spLocks noChangeShapeType="1"/>
          </p:cNvSpPr>
          <p:nvPr/>
        </p:nvSpPr>
        <p:spPr bwMode="auto">
          <a:xfrm flipV="1">
            <a:off x="1828800" y="5105400"/>
            <a:ext cx="1676400" cy="46038"/>
          </a:xfrm>
          <a:prstGeom prst="line">
            <a:avLst/>
          </a:prstGeom>
          <a:noFill/>
          <a:ln w="9525">
            <a:solidFill>
              <a:schemeClr val="tx1"/>
            </a:solidFill>
            <a:round/>
            <a:headEnd/>
            <a:tailEnd/>
          </a:ln>
        </p:spPr>
        <p:txBody>
          <a:bodyPr/>
          <a:lstStyle/>
          <a:p>
            <a:endParaRPr lang="id-ID"/>
          </a:p>
        </p:txBody>
      </p:sp>
      <p:sp>
        <p:nvSpPr>
          <p:cNvPr id="328711" name="Line 7"/>
          <p:cNvSpPr>
            <a:spLocks noChangeShapeType="1"/>
          </p:cNvSpPr>
          <p:nvPr/>
        </p:nvSpPr>
        <p:spPr bwMode="auto">
          <a:xfrm flipV="1">
            <a:off x="2133600" y="5257800"/>
            <a:ext cx="1371600" cy="76200"/>
          </a:xfrm>
          <a:prstGeom prst="line">
            <a:avLst/>
          </a:prstGeom>
          <a:noFill/>
          <a:ln w="9525">
            <a:solidFill>
              <a:schemeClr val="tx1"/>
            </a:solidFill>
            <a:round/>
            <a:headEnd/>
            <a:tailEnd/>
          </a:ln>
        </p:spPr>
        <p:txBody>
          <a:bodyPr/>
          <a:lstStyle/>
          <a:p>
            <a:endParaRPr lang="id-ID"/>
          </a:p>
        </p:txBody>
      </p:sp>
      <p:sp>
        <p:nvSpPr>
          <p:cNvPr id="328712" name="Line 8"/>
          <p:cNvSpPr>
            <a:spLocks noChangeShapeType="1"/>
          </p:cNvSpPr>
          <p:nvPr/>
        </p:nvSpPr>
        <p:spPr bwMode="auto">
          <a:xfrm flipV="1">
            <a:off x="2133600" y="5410200"/>
            <a:ext cx="1524000" cy="152400"/>
          </a:xfrm>
          <a:prstGeom prst="line">
            <a:avLst/>
          </a:prstGeom>
          <a:noFill/>
          <a:ln w="9525">
            <a:solidFill>
              <a:schemeClr val="tx1"/>
            </a:solidFill>
            <a:round/>
            <a:headEnd/>
            <a:tailEnd/>
          </a:ln>
        </p:spPr>
        <p:txBody>
          <a:bodyPr/>
          <a:lstStyle/>
          <a:p>
            <a:endParaRPr lang="id-ID"/>
          </a:p>
        </p:txBody>
      </p:sp>
      <p:sp>
        <p:nvSpPr>
          <p:cNvPr id="328713" name="Line 9"/>
          <p:cNvSpPr>
            <a:spLocks noChangeShapeType="1"/>
          </p:cNvSpPr>
          <p:nvPr/>
        </p:nvSpPr>
        <p:spPr bwMode="auto">
          <a:xfrm flipV="1">
            <a:off x="4953000" y="4724400"/>
            <a:ext cx="685800" cy="304800"/>
          </a:xfrm>
          <a:prstGeom prst="line">
            <a:avLst/>
          </a:prstGeom>
          <a:noFill/>
          <a:ln w="9525">
            <a:solidFill>
              <a:schemeClr val="tx1"/>
            </a:solidFill>
            <a:round/>
            <a:headEnd/>
            <a:tailEnd/>
          </a:ln>
        </p:spPr>
        <p:txBody>
          <a:bodyPr/>
          <a:lstStyle/>
          <a:p>
            <a:endParaRPr lang="id-ID"/>
          </a:p>
        </p:txBody>
      </p:sp>
      <p:sp>
        <p:nvSpPr>
          <p:cNvPr id="328714" name="Line 10"/>
          <p:cNvSpPr>
            <a:spLocks noChangeShapeType="1"/>
          </p:cNvSpPr>
          <p:nvPr/>
        </p:nvSpPr>
        <p:spPr bwMode="auto">
          <a:xfrm flipV="1">
            <a:off x="5029200" y="4953000"/>
            <a:ext cx="609600" cy="152400"/>
          </a:xfrm>
          <a:prstGeom prst="line">
            <a:avLst/>
          </a:prstGeom>
          <a:noFill/>
          <a:ln w="9525">
            <a:solidFill>
              <a:schemeClr val="tx1"/>
            </a:solidFill>
            <a:round/>
            <a:headEnd/>
            <a:tailEnd/>
          </a:ln>
        </p:spPr>
        <p:txBody>
          <a:bodyPr/>
          <a:lstStyle/>
          <a:p>
            <a:endParaRPr lang="id-ID"/>
          </a:p>
        </p:txBody>
      </p:sp>
      <p:sp>
        <p:nvSpPr>
          <p:cNvPr id="328715" name="Line 11"/>
          <p:cNvSpPr>
            <a:spLocks noChangeShapeType="1"/>
          </p:cNvSpPr>
          <p:nvPr/>
        </p:nvSpPr>
        <p:spPr bwMode="auto">
          <a:xfrm>
            <a:off x="5105400" y="5181600"/>
            <a:ext cx="381000" cy="0"/>
          </a:xfrm>
          <a:prstGeom prst="line">
            <a:avLst/>
          </a:prstGeom>
          <a:noFill/>
          <a:ln w="9525">
            <a:solidFill>
              <a:schemeClr val="tx1"/>
            </a:solidFill>
            <a:round/>
            <a:headEnd/>
            <a:tailEnd/>
          </a:ln>
        </p:spPr>
        <p:txBody>
          <a:bodyPr/>
          <a:lstStyle/>
          <a:p>
            <a:endParaRPr lang="id-ID"/>
          </a:p>
        </p:txBody>
      </p:sp>
      <p:sp>
        <p:nvSpPr>
          <p:cNvPr id="328716" name="Line 12"/>
          <p:cNvSpPr>
            <a:spLocks noChangeShapeType="1"/>
          </p:cNvSpPr>
          <p:nvPr/>
        </p:nvSpPr>
        <p:spPr bwMode="auto">
          <a:xfrm>
            <a:off x="5029200" y="5334000"/>
            <a:ext cx="685800" cy="76200"/>
          </a:xfrm>
          <a:prstGeom prst="line">
            <a:avLst/>
          </a:prstGeom>
          <a:noFill/>
          <a:ln w="9525">
            <a:solidFill>
              <a:schemeClr val="tx1"/>
            </a:solidFill>
            <a:round/>
            <a:headEnd/>
            <a:tailEnd/>
          </a:ln>
        </p:spPr>
        <p:txBody>
          <a:bodyPr/>
          <a:lstStyle/>
          <a:p>
            <a:endParaRPr lang="id-ID"/>
          </a:p>
        </p:txBody>
      </p:sp>
      <p:sp>
        <p:nvSpPr>
          <p:cNvPr id="328717" name="Line 13"/>
          <p:cNvSpPr>
            <a:spLocks noChangeShapeType="1"/>
          </p:cNvSpPr>
          <p:nvPr/>
        </p:nvSpPr>
        <p:spPr bwMode="auto">
          <a:xfrm>
            <a:off x="4953000" y="5486400"/>
            <a:ext cx="762000" cy="152400"/>
          </a:xfrm>
          <a:prstGeom prst="line">
            <a:avLst/>
          </a:prstGeom>
          <a:noFill/>
          <a:ln w="9525">
            <a:solidFill>
              <a:schemeClr val="tx1"/>
            </a:solidFill>
            <a:round/>
            <a:headEnd/>
            <a:tailEnd/>
          </a:ln>
        </p:spPr>
        <p:txBody>
          <a:bodyPr/>
          <a:lstStyle/>
          <a:p>
            <a:endParaRPr lang="id-ID"/>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a:xfrm>
            <a:off x="457200" y="274638"/>
            <a:ext cx="8229600" cy="485775"/>
          </a:xfrm>
        </p:spPr>
        <p:txBody>
          <a:bodyPr/>
          <a:lstStyle/>
          <a:p>
            <a:pPr eaLnBrk="1" hangingPunct="1"/>
            <a:r>
              <a:rPr lang="en-US" sz="2100" smtClean="0"/>
              <a:t>Upaya-upaya yang dapat dilakukan</a:t>
            </a:r>
          </a:p>
        </p:txBody>
      </p:sp>
      <p:sp>
        <p:nvSpPr>
          <p:cNvPr id="71683" name="Content Placeholder 2"/>
          <p:cNvSpPr>
            <a:spLocks noGrp="1"/>
          </p:cNvSpPr>
          <p:nvPr>
            <p:ph idx="4294967295"/>
          </p:nvPr>
        </p:nvSpPr>
        <p:spPr>
          <a:xfrm>
            <a:off x="457200" y="838200"/>
            <a:ext cx="8229600" cy="5562600"/>
          </a:xfrm>
        </p:spPr>
        <p:txBody>
          <a:bodyPr/>
          <a:lstStyle/>
          <a:p>
            <a:pPr algn="just" eaLnBrk="1" hangingPunct="1"/>
            <a:r>
              <a:rPr lang="en-US" sz="2000" smtClean="0">
                <a:solidFill>
                  <a:srgbClr val="FF0000"/>
                </a:solidFill>
              </a:rPr>
              <a:t>Semakin spesifik jasa yang diberikan akan semakin sulit </a:t>
            </a:r>
            <a:r>
              <a:rPr lang="en-US" sz="2000" smtClean="0"/>
              <a:t> mencapai peningkatan produktifitas , akan tetapi kesulitan peningkatan produktifitas </a:t>
            </a:r>
            <a:r>
              <a:rPr lang="en-US" sz="2000" smtClean="0">
                <a:solidFill>
                  <a:srgbClr val="FF0000"/>
                </a:solidFill>
              </a:rPr>
              <a:t>dibarengi </a:t>
            </a:r>
            <a:r>
              <a:rPr lang="en-US" sz="2000" smtClean="0"/>
              <a:t>dengan </a:t>
            </a:r>
            <a:r>
              <a:rPr lang="en-US" sz="2000" smtClean="0">
                <a:solidFill>
                  <a:srgbClr val="FF0000"/>
                </a:solidFill>
              </a:rPr>
              <a:t>berbagai upaya perbaikan</a:t>
            </a:r>
            <a:r>
              <a:rPr lang="en-US" sz="2000" smtClean="0"/>
              <a:t> yang telah dilakukan diantaranya dengan </a:t>
            </a:r>
            <a:r>
              <a:rPr lang="en-US" sz="2000" smtClean="0">
                <a:solidFill>
                  <a:srgbClr val="FF0000"/>
                </a:solidFill>
              </a:rPr>
              <a:t>penggunaan fasilitas yang lebih memadai atau canggih</a:t>
            </a:r>
            <a:r>
              <a:rPr lang="en-US" sz="2000" smtClean="0">
                <a:solidFill>
                  <a:srgbClr val="00B050"/>
                </a:solidFill>
              </a:rPr>
              <a:t> </a:t>
            </a:r>
            <a:r>
              <a:rPr lang="en-US" sz="2000" smtClean="0"/>
              <a:t>juga </a:t>
            </a:r>
            <a:r>
              <a:rPr lang="en-US" sz="2000" smtClean="0">
                <a:solidFill>
                  <a:srgbClr val="FF0000"/>
                </a:solidFill>
              </a:rPr>
              <a:t>keahlian personil yang lebih trampil </a:t>
            </a:r>
            <a:r>
              <a:rPr lang="en-US" sz="2000" smtClean="0"/>
              <a:t>maupun </a:t>
            </a:r>
            <a:r>
              <a:rPr lang="en-US" sz="2000" smtClean="0">
                <a:solidFill>
                  <a:srgbClr val="FF0000"/>
                </a:solidFill>
              </a:rPr>
              <a:t>cara pengelolaan yang lebih professional .</a:t>
            </a:r>
          </a:p>
          <a:p>
            <a:pPr algn="just" eaLnBrk="1" hangingPunct="1">
              <a:buFont typeface="Wingdings" pitchFamily="2" charset="2"/>
              <a:buNone/>
            </a:pPr>
            <a:endParaRPr lang="en-US" sz="800" smtClean="0"/>
          </a:p>
          <a:p>
            <a:pPr algn="just" eaLnBrk="1" hangingPunct="1">
              <a:buFont typeface="Wingdings" pitchFamily="2" charset="2"/>
              <a:buNone/>
            </a:pPr>
            <a:r>
              <a:rPr lang="en-US" sz="2000" smtClean="0"/>
              <a:t>contohnya : </a:t>
            </a:r>
          </a:p>
          <a:p>
            <a:pPr algn="just" eaLnBrk="1" hangingPunct="1"/>
            <a:r>
              <a:rPr lang="en-US" sz="2000" smtClean="0"/>
              <a:t>di Supermarket telah disediakan mesin untuk mengecek harga. </a:t>
            </a:r>
          </a:p>
          <a:p>
            <a:pPr algn="just" eaLnBrk="1" hangingPunct="1"/>
            <a:r>
              <a:rPr lang="en-US" sz="2000" smtClean="0"/>
              <a:t>di Bank disediakan fasilitas ATM, phone banking, internet banking, mobil banking. </a:t>
            </a:r>
          </a:p>
          <a:p>
            <a:pPr algn="just" eaLnBrk="1" hangingPunct="1"/>
            <a:r>
              <a:rPr lang="en-US" sz="2000" smtClean="0"/>
              <a:t>di Rumah Sakit peralatan kesehatan banyak yang komputerisas, kegiatan administrasi lazim menggunakan computer. </a:t>
            </a:r>
          </a:p>
          <a:p>
            <a:pPr algn="just" eaLnBrk="1" hangingPunct="1"/>
            <a:r>
              <a:rPr lang="en-US" sz="2000" smtClean="0"/>
              <a:t>di Restoran menyediakan drive thrue untuk layanan cepat, Operasional selama 24 jam di berbagai bidang jasa dsb.</a:t>
            </a:r>
          </a:p>
          <a:p>
            <a:pPr algn="just" eaLnBrk="1" hangingPunct="1"/>
            <a:endParaRPr lang="en-US" sz="2000" smtClean="0"/>
          </a:p>
          <a:p>
            <a:pPr algn="ctr" eaLnBrk="1" hangingPunct="1">
              <a:buFont typeface="Wingdings" pitchFamily="2" charset="2"/>
              <a:buNone/>
            </a:pPr>
            <a:r>
              <a:rPr lang="en-US" sz="2000" smtClean="0"/>
              <a:t> l “</a:t>
            </a:r>
            <a:endParaRPr lang="en-US" smtClean="0"/>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935A9CF8-E62E-4B79-BEAA-A3888E059832}" type="slidenum">
              <a:rPr lang="en-US" sz="1200">
                <a:solidFill>
                  <a:schemeClr val="tx1">
                    <a:tint val="75000"/>
                  </a:schemeClr>
                </a:solidFill>
                <a:latin typeface="+mn-lt"/>
              </a:rPr>
              <a:pPr fontAlgn="auto">
                <a:spcBef>
                  <a:spcPts val="0"/>
                </a:spcBef>
                <a:spcAft>
                  <a:spcPts val="0"/>
                </a:spcAft>
                <a:defRPr/>
              </a:pPr>
              <a:t>28</a:t>
            </a:fld>
            <a:endParaRPr lang="en-US" sz="1200" dirty="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E8FE64B6-2388-4842-A850-981E5F2418FA}" type="slidenum">
              <a:rPr lang="en-US" smtClean="0">
                <a:solidFill>
                  <a:schemeClr val="tx1"/>
                </a:solidFill>
                <a:latin typeface="Arial" charset="0"/>
              </a:rPr>
              <a:pPr eaLnBrk="1" fontAlgn="base" hangingPunct="1">
                <a:spcBef>
                  <a:spcPct val="0"/>
                </a:spcBef>
                <a:spcAft>
                  <a:spcPct val="0"/>
                </a:spcAft>
              </a:pPr>
              <a:t>280</a:t>
            </a:fld>
            <a:endParaRPr lang="en-US" smtClean="0">
              <a:solidFill>
                <a:schemeClr val="tx1"/>
              </a:solidFill>
              <a:latin typeface="Arial" charset="0"/>
            </a:endParaRPr>
          </a:p>
        </p:txBody>
      </p:sp>
      <p:sp>
        <p:nvSpPr>
          <p:cNvPr id="329731" name="Rectangle 2"/>
          <p:cNvSpPr>
            <a:spLocks noGrp="1" noChangeArrowheads="1"/>
          </p:cNvSpPr>
          <p:nvPr>
            <p:ph type="title"/>
          </p:nvPr>
        </p:nvSpPr>
        <p:spPr>
          <a:xfrm>
            <a:off x="457200" y="274638"/>
            <a:ext cx="8229600" cy="334962"/>
          </a:xfrm>
        </p:spPr>
        <p:txBody>
          <a:bodyPr/>
          <a:lstStyle/>
          <a:p>
            <a:pPr algn="just" eaLnBrk="1" hangingPunct="1"/>
            <a:r>
              <a:rPr lang="it-IT" sz="1800" b="1" smtClean="0">
                <a:solidFill>
                  <a:srgbClr val="FF3300"/>
                </a:solidFill>
              </a:rPr>
              <a:t>D. MANAJEMEN MRP</a:t>
            </a:r>
            <a:r>
              <a:rPr lang="it-IT" sz="4000" smtClean="0"/>
              <a:t> </a:t>
            </a:r>
            <a:endParaRPr lang="en-US" sz="4000" smtClean="0"/>
          </a:p>
        </p:txBody>
      </p:sp>
      <p:sp>
        <p:nvSpPr>
          <p:cNvPr id="330756" name="Rectangle 3"/>
          <p:cNvSpPr>
            <a:spLocks noGrp="1" noChangeArrowheads="1"/>
          </p:cNvSpPr>
          <p:nvPr>
            <p:ph type="body" idx="1"/>
          </p:nvPr>
        </p:nvSpPr>
        <p:spPr>
          <a:xfrm>
            <a:off x="457200" y="762000"/>
            <a:ext cx="8229600" cy="5364163"/>
          </a:xfrm>
        </p:spPr>
        <p:txBody>
          <a:bodyPr/>
          <a:lstStyle/>
          <a:p>
            <a:pPr eaLnBrk="1" hangingPunct="1">
              <a:lnSpc>
                <a:spcPct val="80000"/>
              </a:lnSpc>
              <a:defRPr/>
            </a:pPr>
            <a:r>
              <a:rPr lang="it-IT" sz="2000" dirty="0" smtClean="0"/>
              <a:t>Rencana kebutuhan bahan baku bersifat tidak statis. </a:t>
            </a:r>
            <a:r>
              <a:rPr lang="sv-SE" sz="2000" dirty="0" smtClean="0"/>
              <a:t>Karena system MRP semakin terintegrasi dengan konsep JIT maka </a:t>
            </a:r>
            <a:r>
              <a:rPr lang="id-ID" sz="2000" dirty="0" smtClean="0"/>
              <a:t>terdapat</a:t>
            </a:r>
            <a:r>
              <a:rPr lang="sv-SE" sz="2000" dirty="0" smtClean="0"/>
              <a:t>: </a:t>
            </a:r>
            <a:endParaRPr lang="sv-SE" sz="2000" b="1" dirty="0" smtClean="0"/>
          </a:p>
          <a:p>
            <a:pPr eaLnBrk="1" hangingPunct="1">
              <a:lnSpc>
                <a:spcPct val="80000"/>
              </a:lnSpc>
              <a:buFontTx/>
              <a:buNone/>
              <a:defRPr/>
            </a:pPr>
            <a:endParaRPr lang="sv-SE" sz="800" b="1" dirty="0" smtClean="0"/>
          </a:p>
          <a:p>
            <a:pPr eaLnBrk="1" hangingPunct="1">
              <a:lnSpc>
                <a:spcPct val="80000"/>
              </a:lnSpc>
              <a:buFontTx/>
              <a:buNone/>
              <a:defRPr/>
            </a:pPr>
            <a:r>
              <a:rPr lang="sv-SE" sz="2000" b="1" dirty="0" smtClean="0"/>
              <a:t>1. MRP Dinamis </a:t>
            </a:r>
            <a:endParaRPr lang="sv-SE" sz="2000" dirty="0" smtClean="0"/>
          </a:p>
          <a:p>
            <a:pPr algn="just" eaLnBrk="1" hangingPunct="1">
              <a:lnSpc>
                <a:spcPct val="80000"/>
              </a:lnSpc>
              <a:defRPr/>
            </a:pPr>
            <a:r>
              <a:rPr lang="sv-SE" sz="2000" dirty="0" smtClean="0"/>
              <a:t>Jika terjadi perubahan bill of material dengan cara merubah rancangan, jadwal dan proses produksi, maka system MRP berubah yaitu pada saat perubahan terhadap MPS (Master Production Schedule), model MRP dapat dimanipulasi untuk merefleksikan perubahan yang terjadi sehingga jadwal dapat diperbaharui. </a:t>
            </a:r>
            <a:endParaRPr lang="id-ID" sz="2000" dirty="0" smtClean="0"/>
          </a:p>
          <a:p>
            <a:pPr marL="0" indent="0" algn="just" eaLnBrk="1" hangingPunct="1">
              <a:lnSpc>
                <a:spcPct val="80000"/>
              </a:lnSpc>
              <a:buFont typeface="Arial" charset="0"/>
              <a:buNone/>
              <a:defRPr/>
            </a:pPr>
            <a:endParaRPr lang="sv-SE" sz="2000" dirty="0" smtClean="0"/>
          </a:p>
          <a:p>
            <a:pPr algn="just" eaLnBrk="1" hangingPunct="1">
              <a:lnSpc>
                <a:spcPct val="80000"/>
              </a:lnSpc>
              <a:defRPr/>
            </a:pPr>
            <a:r>
              <a:rPr lang="sv-SE" sz="2000" dirty="0" smtClean="0"/>
              <a:t>Perubahan seringkali terjadi </a:t>
            </a:r>
            <a:r>
              <a:rPr lang="sv-SE" sz="2000" b="1" i="1" dirty="0" smtClean="0"/>
              <a:t>secara berkala</a:t>
            </a:r>
            <a:r>
              <a:rPr lang="sv-SE" sz="2000" dirty="0" smtClean="0"/>
              <a:t> yang biasa disebut </a:t>
            </a:r>
            <a:r>
              <a:rPr lang="sv-SE" sz="2000" b="1" i="1" dirty="0" smtClean="0"/>
              <a:t>system nervousness</a:t>
            </a:r>
            <a:r>
              <a:rPr lang="sv-SE" sz="2000" dirty="0" smtClean="0"/>
              <a:t> yang dapat </a:t>
            </a:r>
            <a:r>
              <a:rPr lang="sv-SE" sz="2000" b="1" i="1" dirty="0" smtClean="0"/>
              <a:t>menimbulkan bencana</a:t>
            </a:r>
            <a:r>
              <a:rPr lang="sv-SE" sz="2000" dirty="0" smtClean="0"/>
              <a:t> dibagian pembelian dan produksi. Oleh karena itu konsekuensinya karyawan di bagian operasional diharapkan dapat mengurangi nervousness dengan mengevaluasi kebutuhan dan pengaruh perubahan sebelum membatalkan permintaan ke bagian lain. </a:t>
            </a:r>
            <a:r>
              <a:rPr lang="en-US" sz="2000" dirty="0" err="1" smtClean="0"/>
              <a:t>Untuk</a:t>
            </a:r>
            <a:r>
              <a:rPr lang="en-US" sz="2000" dirty="0" smtClean="0"/>
              <a:t> </a:t>
            </a:r>
            <a:r>
              <a:rPr lang="en-US" sz="2000" dirty="0" err="1" smtClean="0"/>
              <a:t>membatasi</a:t>
            </a:r>
            <a:r>
              <a:rPr lang="en-US" sz="2000" dirty="0" smtClean="0"/>
              <a:t> system nervousness, </a:t>
            </a:r>
            <a:r>
              <a:rPr lang="en-US" sz="2000" dirty="0" err="1" smtClean="0"/>
              <a:t>tersedia</a:t>
            </a:r>
            <a:r>
              <a:rPr lang="en-US" sz="2000" dirty="0" smtClean="0"/>
              <a:t> </a:t>
            </a:r>
            <a:r>
              <a:rPr lang="en-US" sz="2000" dirty="0" err="1" smtClean="0"/>
              <a:t>dua</a:t>
            </a:r>
            <a:r>
              <a:rPr lang="en-US" sz="2000" dirty="0" smtClean="0"/>
              <a:t> </a:t>
            </a:r>
            <a:r>
              <a:rPr lang="en-US" sz="2000" dirty="0" err="1" smtClean="0"/>
              <a:t>alat</a:t>
            </a:r>
            <a:r>
              <a:rPr lang="en-US" sz="2000" dirty="0" smtClean="0"/>
              <a:t> </a:t>
            </a:r>
            <a:r>
              <a:rPr lang="en-US" sz="2000" dirty="0" err="1" smtClean="0"/>
              <a:t>yaitu</a:t>
            </a:r>
            <a:r>
              <a:rPr lang="en-US" sz="2000" dirty="0" smtClean="0"/>
              <a:t>: </a:t>
            </a:r>
            <a:r>
              <a:rPr lang="en-US" sz="2000" b="1" i="1" dirty="0" err="1" smtClean="0"/>
              <a:t>Pagar</a:t>
            </a:r>
            <a:r>
              <a:rPr lang="en-US" sz="2000" b="1" i="1" dirty="0" smtClean="0"/>
              <a:t> </a:t>
            </a:r>
            <a:r>
              <a:rPr lang="en-US" sz="2000" b="1" i="1" dirty="0" err="1" smtClean="0"/>
              <a:t>waktu</a:t>
            </a:r>
            <a:r>
              <a:rPr lang="en-US" sz="2000" dirty="0" smtClean="0"/>
              <a:t> (</a:t>
            </a:r>
            <a:r>
              <a:rPr lang="en-US" sz="2000" b="1" i="1" dirty="0" smtClean="0"/>
              <a:t>Time Fences</a:t>
            </a:r>
            <a:r>
              <a:rPr lang="en-US" sz="2000" dirty="0" smtClean="0"/>
              <a:t>) </a:t>
            </a:r>
            <a:r>
              <a:rPr lang="en-US" sz="2000" dirty="0" err="1" smtClean="0"/>
              <a:t>dan</a:t>
            </a:r>
            <a:r>
              <a:rPr lang="en-US" sz="2000" dirty="0" smtClean="0"/>
              <a:t> </a:t>
            </a:r>
            <a:r>
              <a:rPr lang="en-US" sz="2000" b="1" i="1" dirty="0" smtClean="0"/>
              <a:t>Pegging</a:t>
            </a:r>
            <a:r>
              <a:rPr lang="en-US" sz="2000" dirty="0" smtClean="0"/>
              <a:t>. </a:t>
            </a:r>
          </a:p>
        </p:txBody>
      </p:sp>
    </p:spTree>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B5E21E23-320D-47AD-BFD0-73A6A3EB6D94}" type="slidenum">
              <a:rPr lang="en-US" smtClean="0">
                <a:solidFill>
                  <a:schemeClr val="tx1"/>
                </a:solidFill>
                <a:latin typeface="Arial" charset="0"/>
              </a:rPr>
              <a:pPr eaLnBrk="1" fontAlgn="base" hangingPunct="1">
                <a:spcBef>
                  <a:spcPct val="0"/>
                </a:spcBef>
                <a:spcAft>
                  <a:spcPct val="0"/>
                </a:spcAft>
              </a:pPr>
              <a:t>281</a:t>
            </a:fld>
            <a:endParaRPr lang="en-US" smtClean="0">
              <a:solidFill>
                <a:schemeClr val="tx1"/>
              </a:solidFill>
              <a:latin typeface="Arial" charset="0"/>
            </a:endParaRPr>
          </a:p>
        </p:txBody>
      </p:sp>
      <p:sp>
        <p:nvSpPr>
          <p:cNvPr id="331779" name="Rectangle 3"/>
          <p:cNvSpPr>
            <a:spLocks noGrp="1" noChangeArrowheads="1"/>
          </p:cNvSpPr>
          <p:nvPr>
            <p:ph type="body" idx="1"/>
          </p:nvPr>
        </p:nvSpPr>
        <p:spPr>
          <a:xfrm>
            <a:off x="457200" y="457200"/>
            <a:ext cx="8229600" cy="5668963"/>
          </a:xfrm>
        </p:spPr>
        <p:txBody>
          <a:bodyPr/>
          <a:lstStyle/>
          <a:p>
            <a:pPr eaLnBrk="1" hangingPunct="1">
              <a:lnSpc>
                <a:spcPct val="80000"/>
              </a:lnSpc>
              <a:buFontTx/>
              <a:buNone/>
              <a:defRPr/>
            </a:pPr>
            <a:r>
              <a:rPr lang="en-US" sz="1800" b="1" dirty="0" smtClean="0"/>
              <a:t>2. MRP </a:t>
            </a:r>
            <a:r>
              <a:rPr lang="en-US" sz="1800" b="1" dirty="0" err="1" smtClean="0"/>
              <a:t>dan</a:t>
            </a:r>
            <a:r>
              <a:rPr lang="en-US" sz="1800" b="1" dirty="0" smtClean="0"/>
              <a:t> JIT </a:t>
            </a:r>
            <a:endParaRPr lang="en-US" sz="1800" dirty="0" smtClean="0"/>
          </a:p>
          <a:p>
            <a:pPr algn="just" eaLnBrk="1" hangingPunct="1">
              <a:lnSpc>
                <a:spcPct val="80000"/>
              </a:lnSpc>
              <a:defRPr/>
            </a:pPr>
            <a:r>
              <a:rPr lang="en-US" sz="1800" dirty="0" smtClean="0">
                <a:solidFill>
                  <a:srgbClr val="FF3300"/>
                </a:solidFill>
              </a:rPr>
              <a:t>MRP</a:t>
            </a:r>
            <a:r>
              <a:rPr lang="en-US" sz="1800" dirty="0" smtClean="0"/>
              <a:t> </a:t>
            </a:r>
            <a:r>
              <a:rPr lang="en-US" sz="1800" dirty="0" err="1" smtClean="0"/>
              <a:t>dapat</a:t>
            </a:r>
            <a:r>
              <a:rPr lang="en-US" sz="1800" dirty="0" smtClean="0"/>
              <a:t> </a:t>
            </a:r>
            <a:r>
              <a:rPr lang="en-US" sz="1800" dirty="0" err="1" smtClean="0"/>
              <a:t>dinyatakan</a:t>
            </a:r>
            <a:r>
              <a:rPr lang="en-US" sz="1800" dirty="0" smtClean="0"/>
              <a:t> </a:t>
            </a:r>
            <a:r>
              <a:rPr lang="en-US" sz="1800" dirty="0" err="1" smtClean="0"/>
              <a:t>sebagai</a:t>
            </a:r>
            <a:r>
              <a:rPr lang="en-US" sz="1800" dirty="0" smtClean="0"/>
              <a:t> </a:t>
            </a:r>
            <a:r>
              <a:rPr lang="en-US" sz="1800" i="1" dirty="0" err="1" smtClean="0">
                <a:solidFill>
                  <a:srgbClr val="FF3300"/>
                </a:solidFill>
              </a:rPr>
              <a:t>teknik</a:t>
            </a:r>
            <a:r>
              <a:rPr lang="en-US" sz="1800" i="1" dirty="0" smtClean="0">
                <a:solidFill>
                  <a:srgbClr val="FF3300"/>
                </a:solidFill>
              </a:rPr>
              <a:t> </a:t>
            </a:r>
            <a:r>
              <a:rPr lang="en-US" sz="1800" i="1" dirty="0" err="1" smtClean="0">
                <a:solidFill>
                  <a:srgbClr val="FF3300"/>
                </a:solidFill>
              </a:rPr>
              <a:t>perencanaan</a:t>
            </a:r>
            <a:r>
              <a:rPr lang="en-US" sz="1800" i="1" dirty="0" smtClean="0">
                <a:solidFill>
                  <a:srgbClr val="FF3300"/>
                </a:solidFill>
              </a:rPr>
              <a:t> </a:t>
            </a:r>
            <a:r>
              <a:rPr lang="en-US" sz="1800" i="1" dirty="0" err="1" smtClean="0">
                <a:solidFill>
                  <a:srgbClr val="FF3300"/>
                </a:solidFill>
              </a:rPr>
              <a:t>dan</a:t>
            </a:r>
            <a:r>
              <a:rPr lang="en-US" sz="1800" i="1" dirty="0" smtClean="0">
                <a:solidFill>
                  <a:srgbClr val="FF3300"/>
                </a:solidFill>
              </a:rPr>
              <a:t> </a:t>
            </a:r>
            <a:r>
              <a:rPr lang="en-US" sz="1800" i="1" dirty="0" err="1" smtClean="0">
                <a:solidFill>
                  <a:srgbClr val="FF3300"/>
                </a:solidFill>
              </a:rPr>
              <a:t>penjadwalan</a:t>
            </a:r>
            <a:r>
              <a:rPr lang="en-US" sz="1800" dirty="0" smtClean="0"/>
              <a:t>, </a:t>
            </a:r>
            <a:r>
              <a:rPr lang="en-US" sz="1800" dirty="0" err="1" smtClean="0"/>
              <a:t>sedangkan</a:t>
            </a:r>
            <a:r>
              <a:rPr lang="en-US" sz="1800" dirty="0" smtClean="0"/>
              <a:t> </a:t>
            </a:r>
            <a:r>
              <a:rPr lang="en-US" sz="1800" dirty="0" smtClean="0">
                <a:solidFill>
                  <a:srgbClr val="FF3300"/>
                </a:solidFill>
              </a:rPr>
              <a:t>JIT</a:t>
            </a:r>
            <a:r>
              <a:rPr lang="en-US" sz="1800" dirty="0" smtClean="0"/>
              <a:t> </a:t>
            </a:r>
            <a:r>
              <a:rPr lang="en-US" sz="1800" dirty="0" err="1" smtClean="0"/>
              <a:t>dapat</a:t>
            </a:r>
            <a:r>
              <a:rPr lang="en-US" sz="1800" dirty="0" smtClean="0"/>
              <a:t> </a:t>
            </a:r>
            <a:r>
              <a:rPr lang="en-US" sz="1800" dirty="0" err="1" smtClean="0"/>
              <a:t>dinyatakan</a:t>
            </a:r>
            <a:r>
              <a:rPr lang="en-US" sz="1800" dirty="0" smtClean="0"/>
              <a:t> </a:t>
            </a:r>
            <a:r>
              <a:rPr lang="en-US" sz="1800" dirty="0" err="1" smtClean="0"/>
              <a:t>sebagai</a:t>
            </a:r>
            <a:r>
              <a:rPr lang="en-US" sz="1800" dirty="0" smtClean="0"/>
              <a:t> </a:t>
            </a:r>
            <a:r>
              <a:rPr lang="en-US" sz="1800" i="1" dirty="0" err="1" smtClean="0">
                <a:solidFill>
                  <a:srgbClr val="FF3300"/>
                </a:solidFill>
              </a:rPr>
              <a:t>cara</a:t>
            </a:r>
            <a:r>
              <a:rPr lang="en-US" sz="1800" i="1" dirty="0" smtClean="0">
                <a:solidFill>
                  <a:srgbClr val="FF3300"/>
                </a:solidFill>
              </a:rPr>
              <a:t> </a:t>
            </a:r>
            <a:r>
              <a:rPr lang="en-US" sz="1800" i="1" dirty="0" err="1" smtClean="0">
                <a:solidFill>
                  <a:srgbClr val="FF3300"/>
                </a:solidFill>
              </a:rPr>
              <a:t>menggerakkan</a:t>
            </a:r>
            <a:r>
              <a:rPr lang="en-US" sz="1800" i="1" dirty="0" smtClean="0">
                <a:solidFill>
                  <a:srgbClr val="FF3300"/>
                </a:solidFill>
              </a:rPr>
              <a:t> </a:t>
            </a:r>
            <a:r>
              <a:rPr lang="en-US" sz="1800" i="1" dirty="0" err="1" smtClean="0">
                <a:solidFill>
                  <a:srgbClr val="FF3300"/>
                </a:solidFill>
              </a:rPr>
              <a:t>bahan</a:t>
            </a:r>
            <a:r>
              <a:rPr lang="en-US" sz="1800" i="1" dirty="0" smtClean="0">
                <a:solidFill>
                  <a:srgbClr val="FF3300"/>
                </a:solidFill>
              </a:rPr>
              <a:t> </a:t>
            </a:r>
            <a:r>
              <a:rPr lang="en-US" sz="1800" i="1" dirty="0" err="1" smtClean="0">
                <a:solidFill>
                  <a:srgbClr val="FF3300"/>
                </a:solidFill>
              </a:rPr>
              <a:t>baku</a:t>
            </a:r>
            <a:r>
              <a:rPr lang="en-US" sz="1800" i="1" dirty="0" smtClean="0">
                <a:solidFill>
                  <a:srgbClr val="FF3300"/>
                </a:solidFill>
              </a:rPr>
              <a:t> </a:t>
            </a:r>
            <a:r>
              <a:rPr lang="en-US" sz="1800" i="1" dirty="0" err="1" smtClean="0">
                <a:solidFill>
                  <a:srgbClr val="FF3300"/>
                </a:solidFill>
              </a:rPr>
              <a:t>secara</a:t>
            </a:r>
            <a:r>
              <a:rPr lang="en-US" sz="1800" i="1" dirty="0" smtClean="0">
                <a:solidFill>
                  <a:srgbClr val="FF3300"/>
                </a:solidFill>
              </a:rPr>
              <a:t> </a:t>
            </a:r>
            <a:r>
              <a:rPr lang="en-US" sz="1800" i="1" dirty="0" err="1" smtClean="0">
                <a:solidFill>
                  <a:srgbClr val="FF3300"/>
                </a:solidFill>
              </a:rPr>
              <a:t>cepat</a:t>
            </a:r>
            <a:r>
              <a:rPr lang="en-US" sz="1800" dirty="0" smtClean="0"/>
              <a:t>. </a:t>
            </a:r>
            <a:endParaRPr lang="id-ID" sz="1800" dirty="0" smtClean="0"/>
          </a:p>
          <a:p>
            <a:pPr algn="just" eaLnBrk="1" hangingPunct="1">
              <a:lnSpc>
                <a:spcPct val="80000"/>
              </a:lnSpc>
              <a:defRPr/>
            </a:pPr>
            <a:endParaRPr lang="id-ID" sz="1800" dirty="0"/>
          </a:p>
          <a:p>
            <a:pPr marL="0" indent="0" algn="just" eaLnBrk="1" hangingPunct="1">
              <a:lnSpc>
                <a:spcPct val="80000"/>
              </a:lnSpc>
              <a:buFont typeface="Arial" charset="0"/>
              <a:buNone/>
              <a:defRPr/>
            </a:pPr>
            <a:r>
              <a:rPr lang="id-ID" sz="1800" dirty="0" smtClean="0"/>
              <a:t>Konsep ini </a:t>
            </a:r>
            <a:r>
              <a:rPr lang="en-US" sz="1800" dirty="0" err="1" smtClean="0"/>
              <a:t>dapat</a:t>
            </a:r>
            <a:r>
              <a:rPr lang="en-US" sz="1800" dirty="0" smtClean="0"/>
              <a:t> </a:t>
            </a:r>
            <a:r>
              <a:rPr lang="en-US" sz="1800" dirty="0" err="1" smtClean="0"/>
              <a:t>diintegrasikan</a:t>
            </a:r>
            <a:r>
              <a:rPr lang="en-US" sz="1800" dirty="0" smtClean="0"/>
              <a:t> </a:t>
            </a:r>
            <a:r>
              <a:rPr lang="en-US" sz="1800" dirty="0" err="1" smtClean="0"/>
              <a:t>secara</a:t>
            </a:r>
            <a:r>
              <a:rPr lang="en-US" sz="1800" dirty="0" smtClean="0"/>
              <a:t> </a:t>
            </a:r>
            <a:r>
              <a:rPr lang="en-US" sz="1800" dirty="0" err="1" smtClean="0"/>
              <a:t>efektif</a:t>
            </a:r>
            <a:r>
              <a:rPr lang="en-US" sz="1800" dirty="0" smtClean="0"/>
              <a:t> </a:t>
            </a:r>
            <a:r>
              <a:rPr lang="en-US" sz="1800" dirty="0" err="1" smtClean="0"/>
              <a:t>dengan</a:t>
            </a:r>
            <a:r>
              <a:rPr lang="en-US" sz="1800" dirty="0" smtClean="0"/>
              <a:t> </a:t>
            </a:r>
            <a:r>
              <a:rPr lang="en-US" sz="1800" dirty="0" err="1" smtClean="0"/>
              <a:t>melalui</a:t>
            </a:r>
            <a:r>
              <a:rPr lang="en-US" sz="1800" dirty="0" smtClean="0"/>
              <a:t> 5 </a:t>
            </a:r>
            <a:r>
              <a:rPr lang="en-US" sz="1800" dirty="0" err="1" smtClean="0"/>
              <a:t>tahap</a:t>
            </a:r>
            <a:r>
              <a:rPr lang="en-US" sz="1800" dirty="0" smtClean="0"/>
              <a:t> : </a:t>
            </a:r>
            <a:endParaRPr lang="id-ID" sz="1800" dirty="0" smtClean="0"/>
          </a:p>
          <a:p>
            <a:pPr algn="just" eaLnBrk="1" hangingPunct="1">
              <a:lnSpc>
                <a:spcPct val="80000"/>
              </a:lnSpc>
              <a:defRPr/>
            </a:pPr>
            <a:endParaRPr lang="en-US" sz="1800" dirty="0" smtClean="0"/>
          </a:p>
          <a:p>
            <a:pPr algn="just" eaLnBrk="1" hangingPunct="1">
              <a:lnSpc>
                <a:spcPct val="80000"/>
              </a:lnSpc>
              <a:buFontTx/>
              <a:buAutoNum type="arabicPeriod"/>
              <a:defRPr/>
            </a:pPr>
            <a:r>
              <a:rPr lang="en-US" sz="1800" dirty="0" err="1" smtClean="0"/>
              <a:t>Paket</a:t>
            </a:r>
            <a:r>
              <a:rPr lang="en-US" sz="1800" dirty="0" smtClean="0"/>
              <a:t> MRP </a:t>
            </a:r>
            <a:r>
              <a:rPr lang="en-US" sz="1800" dirty="0" err="1" smtClean="0"/>
              <a:t>dikurangi</a:t>
            </a:r>
            <a:r>
              <a:rPr lang="en-US" sz="1800" dirty="0" smtClean="0"/>
              <a:t> </a:t>
            </a:r>
            <a:r>
              <a:rPr lang="en-US" sz="1800" dirty="0" err="1" smtClean="0"/>
              <a:t>misalnya</a:t>
            </a:r>
            <a:r>
              <a:rPr lang="en-US" sz="1800" dirty="0" smtClean="0"/>
              <a:t> yang </a:t>
            </a:r>
            <a:r>
              <a:rPr lang="en-US" sz="1800" dirty="0" err="1" smtClean="0"/>
              <a:t>semula</a:t>
            </a:r>
            <a:r>
              <a:rPr lang="en-US" sz="1800" dirty="0" smtClean="0"/>
              <a:t> </a:t>
            </a:r>
            <a:r>
              <a:rPr lang="en-US" sz="1800" dirty="0" err="1" smtClean="0"/>
              <a:t>mingguan</a:t>
            </a:r>
            <a:r>
              <a:rPr lang="en-US" sz="1800" dirty="0" smtClean="0"/>
              <a:t> </a:t>
            </a:r>
            <a:r>
              <a:rPr lang="en-US" sz="1800" dirty="0" err="1" smtClean="0"/>
              <a:t>menjadi</a:t>
            </a:r>
            <a:r>
              <a:rPr lang="en-US" sz="1800" dirty="0" smtClean="0"/>
              <a:t> </a:t>
            </a:r>
            <a:r>
              <a:rPr lang="en-US" sz="1800" dirty="0" err="1" smtClean="0"/>
              <a:t>harian</a:t>
            </a:r>
            <a:r>
              <a:rPr lang="en-US" sz="1800" dirty="0" smtClean="0"/>
              <a:t> </a:t>
            </a:r>
            <a:r>
              <a:rPr lang="en-US" sz="1800" dirty="0" err="1" smtClean="0"/>
              <a:t>atau</a:t>
            </a:r>
            <a:r>
              <a:rPr lang="en-US" sz="1800" dirty="0" smtClean="0"/>
              <a:t> jam-</a:t>
            </a:r>
            <a:r>
              <a:rPr lang="en-US" sz="1800" dirty="0" err="1" smtClean="0"/>
              <a:t>jaman</a:t>
            </a:r>
            <a:r>
              <a:rPr lang="en-US" sz="1800" dirty="0" smtClean="0"/>
              <a:t>. </a:t>
            </a:r>
            <a:r>
              <a:rPr lang="en-US" sz="1800" dirty="0" err="1" smtClean="0"/>
              <a:t>Paket</a:t>
            </a:r>
            <a:r>
              <a:rPr lang="en-US" sz="1800" dirty="0" smtClean="0"/>
              <a:t> </a:t>
            </a:r>
            <a:r>
              <a:rPr lang="en-US" sz="1800" dirty="0" err="1" smtClean="0"/>
              <a:t>dalam</a:t>
            </a:r>
            <a:r>
              <a:rPr lang="en-US" sz="1800" dirty="0" smtClean="0"/>
              <a:t> </a:t>
            </a:r>
            <a:r>
              <a:rPr lang="en-US" sz="1800" dirty="0" err="1" smtClean="0"/>
              <a:t>hal</a:t>
            </a:r>
            <a:r>
              <a:rPr lang="en-US" sz="1800" dirty="0" smtClean="0"/>
              <a:t> </a:t>
            </a:r>
            <a:r>
              <a:rPr lang="en-US" sz="1800" dirty="0" err="1" smtClean="0"/>
              <a:t>ini</a:t>
            </a:r>
            <a:r>
              <a:rPr lang="en-US" sz="1800" dirty="0" smtClean="0"/>
              <a:t> </a:t>
            </a:r>
            <a:r>
              <a:rPr lang="en-US" sz="1800" dirty="0" err="1" smtClean="0"/>
              <a:t>diartikan</a:t>
            </a:r>
            <a:r>
              <a:rPr lang="en-US" sz="1800" dirty="0" smtClean="0"/>
              <a:t> </a:t>
            </a:r>
            <a:r>
              <a:rPr lang="en-US" sz="1800" dirty="0" err="1" smtClean="0"/>
              <a:t>sebagai</a:t>
            </a:r>
            <a:r>
              <a:rPr lang="en-US" sz="1800" dirty="0" smtClean="0"/>
              <a:t> unit </a:t>
            </a:r>
            <a:r>
              <a:rPr lang="en-US" sz="1800" dirty="0" err="1" smtClean="0"/>
              <a:t>waktu</a:t>
            </a:r>
            <a:r>
              <a:rPr lang="en-US" sz="1800" dirty="0" smtClean="0"/>
              <a:t> </a:t>
            </a:r>
            <a:r>
              <a:rPr lang="en-US" sz="1800" dirty="0" err="1" smtClean="0"/>
              <a:t>dalam</a:t>
            </a:r>
            <a:r>
              <a:rPr lang="en-US" sz="1800" dirty="0" smtClean="0"/>
              <a:t> system MRP. </a:t>
            </a:r>
          </a:p>
          <a:p>
            <a:pPr algn="just" eaLnBrk="1" hangingPunct="1">
              <a:lnSpc>
                <a:spcPct val="80000"/>
              </a:lnSpc>
              <a:buFontTx/>
              <a:buAutoNum type="arabicPeriod"/>
              <a:defRPr/>
            </a:pPr>
            <a:r>
              <a:rPr lang="en-US" sz="1800" dirty="0" err="1" smtClean="0"/>
              <a:t>Rencana</a:t>
            </a:r>
            <a:r>
              <a:rPr lang="en-US" sz="1800" dirty="0" smtClean="0"/>
              <a:t> </a:t>
            </a:r>
            <a:r>
              <a:rPr lang="en-US" sz="1800" dirty="0" err="1" smtClean="0"/>
              <a:t>penerimaan</a:t>
            </a:r>
            <a:r>
              <a:rPr lang="en-US" sz="1800" dirty="0" smtClean="0"/>
              <a:t> yang </a:t>
            </a:r>
            <a:r>
              <a:rPr lang="en-US" sz="1800" dirty="0" err="1" smtClean="0"/>
              <a:t>merupakan</a:t>
            </a:r>
            <a:r>
              <a:rPr lang="en-US" sz="1800" dirty="0" smtClean="0"/>
              <a:t> </a:t>
            </a:r>
            <a:r>
              <a:rPr lang="en-US" sz="1800" dirty="0" err="1" smtClean="0"/>
              <a:t>bagian</a:t>
            </a:r>
            <a:r>
              <a:rPr lang="en-US" sz="1800" dirty="0" smtClean="0"/>
              <a:t> </a:t>
            </a:r>
            <a:r>
              <a:rPr lang="en-US" sz="1800" dirty="0" err="1" smtClean="0"/>
              <a:t>rencana</a:t>
            </a:r>
            <a:r>
              <a:rPr lang="en-US" sz="1800" dirty="0" smtClean="0"/>
              <a:t> </a:t>
            </a:r>
            <a:r>
              <a:rPr lang="en-US" sz="1800" dirty="0" err="1" smtClean="0"/>
              <a:t>pemesanan</a:t>
            </a:r>
            <a:r>
              <a:rPr lang="en-US" sz="1800" dirty="0" smtClean="0"/>
              <a:t> </a:t>
            </a:r>
            <a:r>
              <a:rPr lang="en-US" sz="1800" dirty="0" err="1" smtClean="0"/>
              <a:t>perusahaan</a:t>
            </a:r>
            <a:r>
              <a:rPr lang="en-US" sz="1800" dirty="0" smtClean="0"/>
              <a:t> </a:t>
            </a:r>
            <a:r>
              <a:rPr lang="en-US" sz="1800" dirty="0" err="1" smtClean="0"/>
              <a:t>dalam</a:t>
            </a:r>
            <a:r>
              <a:rPr lang="en-US" sz="1800" dirty="0" smtClean="0"/>
              <a:t> system MRP </a:t>
            </a:r>
            <a:r>
              <a:rPr lang="en-US" sz="1800" dirty="0" err="1" smtClean="0"/>
              <a:t>dikomunikasikan</a:t>
            </a:r>
            <a:r>
              <a:rPr lang="en-US" sz="1800" dirty="0" smtClean="0"/>
              <a:t> </a:t>
            </a:r>
            <a:r>
              <a:rPr lang="en-US" sz="1800" dirty="0" err="1" smtClean="0"/>
              <a:t>melalui</a:t>
            </a:r>
            <a:r>
              <a:rPr lang="en-US" sz="1800" dirty="0" smtClean="0"/>
              <a:t> </a:t>
            </a:r>
            <a:r>
              <a:rPr lang="en-US" sz="1800" dirty="0" err="1" smtClean="0"/>
              <a:t>perakitan</a:t>
            </a:r>
            <a:r>
              <a:rPr lang="en-US" sz="1800" dirty="0" smtClean="0"/>
              <a:t> </a:t>
            </a:r>
            <a:r>
              <a:rPr lang="en-US" sz="1800" dirty="0" err="1" smtClean="0"/>
              <a:t>untuk</a:t>
            </a:r>
            <a:r>
              <a:rPr lang="en-US" sz="1800" dirty="0" smtClean="0"/>
              <a:t> </a:t>
            </a:r>
            <a:r>
              <a:rPr lang="en-US" sz="1800" dirty="0" err="1" smtClean="0"/>
              <a:t>tujuan</a:t>
            </a:r>
            <a:r>
              <a:rPr lang="en-US" sz="1800" dirty="0" smtClean="0"/>
              <a:t> </a:t>
            </a:r>
            <a:r>
              <a:rPr lang="en-US" sz="1800" dirty="0" err="1" smtClean="0"/>
              <a:t>produksi</a:t>
            </a:r>
            <a:r>
              <a:rPr lang="en-US" sz="1800" dirty="0" smtClean="0"/>
              <a:t> </a:t>
            </a:r>
            <a:r>
              <a:rPr lang="en-US" sz="1800" dirty="0" err="1" smtClean="0"/>
              <a:t>secara</a:t>
            </a:r>
            <a:r>
              <a:rPr lang="en-US" sz="1800" dirty="0" smtClean="0"/>
              <a:t> </a:t>
            </a:r>
            <a:r>
              <a:rPr lang="en-US" sz="1800" dirty="0" err="1" smtClean="0"/>
              <a:t>berurutan</a:t>
            </a:r>
            <a:r>
              <a:rPr lang="en-US" sz="1800" dirty="0" smtClean="0"/>
              <a:t>. </a:t>
            </a:r>
            <a:endParaRPr lang="sv-SE" sz="1800" dirty="0" smtClean="0"/>
          </a:p>
          <a:p>
            <a:pPr algn="just" eaLnBrk="1" hangingPunct="1">
              <a:lnSpc>
                <a:spcPct val="80000"/>
              </a:lnSpc>
              <a:buFontTx/>
              <a:buAutoNum type="arabicPeriod"/>
              <a:defRPr/>
            </a:pPr>
            <a:r>
              <a:rPr lang="sv-SE" sz="1800" dirty="0" smtClean="0"/>
              <a:t>Pergerakan persediaan di pabrik berdasarkan JIT. </a:t>
            </a:r>
          </a:p>
          <a:p>
            <a:pPr algn="just" eaLnBrk="1" hangingPunct="1">
              <a:lnSpc>
                <a:spcPct val="80000"/>
              </a:lnSpc>
              <a:buFontTx/>
              <a:buAutoNum type="arabicPeriod"/>
              <a:defRPr/>
            </a:pPr>
            <a:r>
              <a:rPr lang="sv-SE" sz="1800" dirty="0" smtClean="0"/>
              <a:t>Setelah produksi selesai, dipindahkan ke persediaan seperti biasa. Penerimaan produk ini menurunkan jumlah yang dibutuhkan untuk rencana pemesanan selanjutnya pada system MRP. </a:t>
            </a:r>
            <a:endParaRPr lang="en-US" sz="1800" dirty="0" smtClean="0"/>
          </a:p>
          <a:p>
            <a:pPr algn="just" eaLnBrk="1" hangingPunct="1">
              <a:lnSpc>
                <a:spcPct val="80000"/>
              </a:lnSpc>
              <a:buFontTx/>
              <a:buAutoNum type="arabicPeriod"/>
              <a:defRPr/>
            </a:pPr>
            <a:r>
              <a:rPr lang="en-US" sz="1800" dirty="0" err="1" smtClean="0"/>
              <a:t>Menggunakan</a:t>
            </a:r>
            <a:r>
              <a:rPr lang="en-US" sz="1800" dirty="0" smtClean="0"/>
              <a:t> </a:t>
            </a:r>
            <a:r>
              <a:rPr lang="en-US" sz="1800" b="1" i="1" dirty="0" err="1" smtClean="0"/>
              <a:t>backflush</a:t>
            </a:r>
            <a:r>
              <a:rPr lang="en-US" sz="1800" b="1" i="1" dirty="0" smtClean="0"/>
              <a:t> </a:t>
            </a:r>
            <a:r>
              <a:rPr lang="en-US" sz="1800" dirty="0" smtClean="0"/>
              <a:t>yang </a:t>
            </a:r>
            <a:r>
              <a:rPr lang="en-US" sz="1800" dirty="0" err="1" smtClean="0"/>
              <a:t>berarti</a:t>
            </a:r>
            <a:r>
              <a:rPr lang="en-US" sz="1800" dirty="0" smtClean="0"/>
              <a:t> </a:t>
            </a:r>
            <a:r>
              <a:rPr lang="en-US" sz="1800" dirty="0" err="1" smtClean="0"/>
              <a:t>menggunakan</a:t>
            </a:r>
            <a:r>
              <a:rPr lang="en-US" sz="1800" dirty="0" smtClean="0"/>
              <a:t> </a:t>
            </a:r>
            <a:r>
              <a:rPr lang="en-US" sz="1800" b="1" i="1" dirty="0" smtClean="0"/>
              <a:t>bill of material</a:t>
            </a:r>
            <a:r>
              <a:rPr lang="en-US" sz="1800" dirty="0" smtClean="0"/>
              <a:t> </a:t>
            </a:r>
            <a:r>
              <a:rPr lang="en-US" sz="1800" dirty="0" err="1" smtClean="0"/>
              <a:t>untuk</a:t>
            </a:r>
            <a:r>
              <a:rPr lang="en-US" sz="1800" dirty="0" smtClean="0"/>
              <a:t> </a:t>
            </a:r>
            <a:r>
              <a:rPr lang="en-US" sz="1800" dirty="0" err="1" smtClean="0"/>
              <a:t>mengurangi</a:t>
            </a:r>
            <a:r>
              <a:rPr lang="en-US" sz="1800" dirty="0" smtClean="0"/>
              <a:t> </a:t>
            </a:r>
            <a:r>
              <a:rPr lang="en-US" sz="1800" dirty="0" err="1" smtClean="0"/>
              <a:t>persediaan</a:t>
            </a:r>
            <a:r>
              <a:rPr lang="en-US" sz="1800" dirty="0" smtClean="0"/>
              <a:t>, </a:t>
            </a:r>
            <a:r>
              <a:rPr lang="en-US" sz="1800" dirty="0" err="1" smtClean="0"/>
              <a:t>berdasarkan</a:t>
            </a:r>
            <a:r>
              <a:rPr lang="en-US" sz="1800" dirty="0" smtClean="0"/>
              <a:t> </a:t>
            </a:r>
            <a:r>
              <a:rPr lang="en-US" sz="1800" dirty="0" err="1" smtClean="0"/>
              <a:t>pada</a:t>
            </a:r>
            <a:r>
              <a:rPr lang="en-US" sz="1800" dirty="0" smtClean="0"/>
              <a:t> </a:t>
            </a:r>
            <a:r>
              <a:rPr lang="en-US" sz="1800" dirty="0" err="1" smtClean="0"/>
              <a:t>penyelesaian</a:t>
            </a:r>
            <a:r>
              <a:rPr lang="en-US" sz="1800" dirty="0" smtClean="0"/>
              <a:t> </a:t>
            </a:r>
            <a:r>
              <a:rPr lang="en-US" sz="1800" dirty="0" err="1" smtClean="0"/>
              <a:t>produksi</a:t>
            </a:r>
            <a:r>
              <a:rPr lang="en-US" sz="1800" dirty="0" smtClean="0"/>
              <a:t> </a:t>
            </a:r>
            <a:r>
              <a:rPr lang="en-US" sz="1800" dirty="0" err="1" smtClean="0"/>
              <a:t>suatu</a:t>
            </a:r>
            <a:r>
              <a:rPr lang="en-US" sz="1800" dirty="0" smtClean="0"/>
              <a:t> </a:t>
            </a:r>
            <a:r>
              <a:rPr lang="en-US" sz="1800" dirty="0" err="1" smtClean="0"/>
              <a:t>produk</a:t>
            </a:r>
            <a:r>
              <a:rPr lang="en-US" sz="1800" dirty="0" smtClean="0"/>
              <a:t>. </a:t>
            </a:r>
            <a:endParaRPr lang="id-ID" sz="1800" dirty="0" smtClean="0"/>
          </a:p>
          <a:p>
            <a:pPr marL="0" indent="0" algn="just" eaLnBrk="1" hangingPunct="1">
              <a:lnSpc>
                <a:spcPct val="80000"/>
              </a:lnSpc>
              <a:buFont typeface="Arial" charset="0"/>
              <a:buNone/>
              <a:defRPr/>
            </a:pPr>
            <a:endParaRPr lang="en-US" sz="1800" dirty="0" smtClean="0"/>
          </a:p>
          <a:p>
            <a:pPr algn="just" eaLnBrk="1" hangingPunct="1">
              <a:lnSpc>
                <a:spcPct val="80000"/>
              </a:lnSpc>
              <a:defRPr/>
            </a:pPr>
            <a:r>
              <a:rPr lang="en-US" sz="1800" dirty="0" err="1" smtClean="0"/>
              <a:t>Penggabungan</a:t>
            </a:r>
            <a:r>
              <a:rPr lang="en-US" sz="1800" dirty="0" smtClean="0"/>
              <a:t> MRP </a:t>
            </a:r>
            <a:r>
              <a:rPr lang="en-US" sz="1800" dirty="0" err="1" smtClean="0"/>
              <a:t>dan</a:t>
            </a:r>
            <a:r>
              <a:rPr lang="en-US" sz="1800" dirty="0" smtClean="0"/>
              <a:t> JIT </a:t>
            </a:r>
            <a:r>
              <a:rPr lang="en-US" sz="1800" dirty="0" err="1" smtClean="0"/>
              <a:t>menghasilkan</a:t>
            </a:r>
            <a:r>
              <a:rPr lang="en-US" sz="1800" dirty="0" smtClean="0"/>
              <a:t> </a:t>
            </a:r>
            <a:r>
              <a:rPr lang="en-US" sz="1800" dirty="0" err="1" smtClean="0"/>
              <a:t>jadwal</a:t>
            </a:r>
            <a:r>
              <a:rPr lang="en-US" sz="1800" dirty="0" smtClean="0"/>
              <a:t> </a:t>
            </a:r>
            <a:r>
              <a:rPr lang="en-US" sz="1800" dirty="0" err="1" smtClean="0"/>
              <a:t>utama</a:t>
            </a:r>
            <a:r>
              <a:rPr lang="en-US" sz="1800" dirty="0" smtClean="0"/>
              <a:t> yang </a:t>
            </a:r>
            <a:r>
              <a:rPr lang="en-US" sz="1800" dirty="0" err="1" smtClean="0"/>
              <a:t>baik</a:t>
            </a:r>
            <a:r>
              <a:rPr lang="en-US" sz="1800" dirty="0" smtClean="0"/>
              <a:t> </a:t>
            </a:r>
            <a:r>
              <a:rPr lang="en-US" sz="1800" dirty="0" err="1" smtClean="0"/>
              <a:t>dan</a:t>
            </a:r>
            <a:r>
              <a:rPr lang="en-US" sz="1800" dirty="0" smtClean="0"/>
              <a:t> </a:t>
            </a:r>
            <a:r>
              <a:rPr lang="en-US" sz="1800" dirty="0" err="1" smtClean="0"/>
              <a:t>gambaran</a:t>
            </a:r>
            <a:r>
              <a:rPr lang="en-US" sz="1800" dirty="0" smtClean="0"/>
              <a:t> </a:t>
            </a:r>
            <a:r>
              <a:rPr lang="en-US" sz="1800" dirty="0" err="1" smtClean="0"/>
              <a:t>kebutuhan</a:t>
            </a:r>
            <a:r>
              <a:rPr lang="en-US" sz="1800" dirty="0" smtClean="0"/>
              <a:t> yang </a:t>
            </a:r>
            <a:r>
              <a:rPr lang="en-US" sz="1800" dirty="0" err="1" smtClean="0"/>
              <a:t>akurat</a:t>
            </a:r>
            <a:r>
              <a:rPr lang="en-US" sz="1800" dirty="0" smtClean="0"/>
              <a:t> </a:t>
            </a:r>
            <a:r>
              <a:rPr lang="en-US" sz="1800" dirty="0" err="1" smtClean="0"/>
              <a:t>dari</a:t>
            </a:r>
            <a:r>
              <a:rPr lang="en-US" sz="1800" dirty="0" smtClean="0"/>
              <a:t> system MRP </a:t>
            </a:r>
            <a:r>
              <a:rPr lang="en-US" sz="1800" dirty="0" err="1" smtClean="0"/>
              <a:t>dan</a:t>
            </a:r>
            <a:r>
              <a:rPr lang="en-US" sz="1800" dirty="0" smtClean="0"/>
              <a:t> </a:t>
            </a:r>
            <a:r>
              <a:rPr lang="en-US" sz="1800" dirty="0" err="1" smtClean="0"/>
              <a:t>penurunan</a:t>
            </a:r>
            <a:r>
              <a:rPr lang="en-US" sz="1800" dirty="0" smtClean="0"/>
              <a:t> </a:t>
            </a:r>
            <a:r>
              <a:rPr lang="en-US" sz="1800" dirty="0" err="1" smtClean="0"/>
              <a:t>persediaan</a:t>
            </a:r>
            <a:r>
              <a:rPr lang="en-US" sz="1800" dirty="0" smtClean="0"/>
              <a:t> </a:t>
            </a:r>
            <a:r>
              <a:rPr lang="en-US" sz="1800" dirty="0" err="1" smtClean="0"/>
              <a:t>barang</a:t>
            </a:r>
            <a:r>
              <a:rPr lang="en-US" sz="1800" dirty="0" smtClean="0"/>
              <a:t> </a:t>
            </a:r>
            <a:r>
              <a:rPr lang="en-US" sz="1800" dirty="0" err="1" smtClean="0"/>
              <a:t>dalam</a:t>
            </a:r>
            <a:r>
              <a:rPr lang="en-US" sz="1800" dirty="0" smtClean="0"/>
              <a:t> proses. </a:t>
            </a:r>
          </a:p>
        </p:txBody>
      </p:sp>
    </p:spTree>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47BB154E-B9E4-4B85-B231-22CD69864D79}" type="slidenum">
              <a:rPr lang="en-US" smtClean="0">
                <a:solidFill>
                  <a:schemeClr val="tx1"/>
                </a:solidFill>
                <a:latin typeface="Arial" charset="0"/>
              </a:rPr>
              <a:pPr eaLnBrk="1" fontAlgn="base" hangingPunct="1">
                <a:spcBef>
                  <a:spcPct val="0"/>
                </a:spcBef>
                <a:spcAft>
                  <a:spcPct val="0"/>
                </a:spcAft>
              </a:pPr>
              <a:t>282</a:t>
            </a:fld>
            <a:endParaRPr lang="en-US" smtClean="0">
              <a:solidFill>
                <a:schemeClr val="tx1"/>
              </a:solidFill>
              <a:latin typeface="Arial" charset="0"/>
            </a:endParaRPr>
          </a:p>
        </p:txBody>
      </p:sp>
      <p:sp>
        <p:nvSpPr>
          <p:cNvPr id="331779" name="Rectangle 2"/>
          <p:cNvSpPr>
            <a:spLocks noGrp="1" noChangeArrowheads="1"/>
          </p:cNvSpPr>
          <p:nvPr>
            <p:ph type="title"/>
          </p:nvPr>
        </p:nvSpPr>
        <p:spPr>
          <a:xfrm>
            <a:off x="457200" y="228600"/>
            <a:ext cx="8229600" cy="228600"/>
          </a:xfrm>
        </p:spPr>
        <p:txBody>
          <a:bodyPr/>
          <a:lstStyle/>
          <a:p>
            <a:pPr algn="l" eaLnBrk="1" hangingPunct="1"/>
            <a:r>
              <a:rPr lang="en-US" sz="1800" b="1" smtClean="0">
                <a:solidFill>
                  <a:srgbClr val="FF0000"/>
                </a:solidFill>
              </a:rPr>
              <a:t>E. TEHNIK LOT SIZING</a:t>
            </a:r>
            <a:endParaRPr lang="en-US" sz="4000" smtClean="0">
              <a:solidFill>
                <a:srgbClr val="FF0000"/>
              </a:solidFill>
            </a:endParaRPr>
          </a:p>
        </p:txBody>
      </p:sp>
      <p:sp>
        <p:nvSpPr>
          <p:cNvPr id="332804" name="Rectangle 3"/>
          <p:cNvSpPr>
            <a:spLocks noGrp="1" noChangeArrowheads="1"/>
          </p:cNvSpPr>
          <p:nvPr>
            <p:ph type="body" idx="1"/>
          </p:nvPr>
        </p:nvSpPr>
        <p:spPr>
          <a:xfrm>
            <a:off x="457200" y="609600"/>
            <a:ext cx="8229600" cy="5638800"/>
          </a:xfrm>
        </p:spPr>
        <p:txBody>
          <a:bodyPr/>
          <a:lstStyle/>
          <a:p>
            <a:pPr algn="just" eaLnBrk="1" hangingPunct="1">
              <a:lnSpc>
                <a:spcPct val="80000"/>
              </a:lnSpc>
              <a:defRPr/>
            </a:pPr>
            <a:r>
              <a:rPr lang="sv-SE" sz="1800" dirty="0" smtClean="0"/>
              <a:t>Tujuan dari sistem MRP adalah menghasilkan unit-unit pada saat dibutuhkan, tanpa stock pengaman dan tanpa antisipasi pesanan mendatang berikutnya. </a:t>
            </a:r>
          </a:p>
          <a:p>
            <a:pPr algn="just" eaLnBrk="1" hangingPunct="1">
              <a:lnSpc>
                <a:spcPct val="80000"/>
              </a:lnSpc>
              <a:defRPr/>
            </a:pPr>
            <a:r>
              <a:rPr lang="en-US" sz="1800" dirty="0" err="1" smtClean="0"/>
              <a:t>Prosedur</a:t>
            </a:r>
            <a:r>
              <a:rPr lang="en-US" sz="1800" dirty="0" smtClean="0"/>
              <a:t> </a:t>
            </a:r>
            <a:r>
              <a:rPr lang="id-ID" sz="1800" dirty="0" smtClean="0"/>
              <a:t>yang</a:t>
            </a:r>
            <a:r>
              <a:rPr lang="en-US" sz="1800" dirty="0" smtClean="0"/>
              <a:t> </a:t>
            </a:r>
            <a:r>
              <a:rPr lang="en-US" sz="1800" dirty="0" err="1" smtClean="0"/>
              <a:t>konsisten</a:t>
            </a:r>
            <a:r>
              <a:rPr lang="en-US" sz="1800" dirty="0" smtClean="0"/>
              <a:t> </a:t>
            </a:r>
            <a:r>
              <a:rPr lang="en-US" sz="1800" dirty="0" err="1" smtClean="0"/>
              <a:t>dengan</a:t>
            </a:r>
            <a:r>
              <a:rPr lang="en-US" sz="1800" dirty="0" smtClean="0"/>
              <a:t> </a:t>
            </a:r>
            <a:r>
              <a:rPr lang="en-US" sz="1800" dirty="0" err="1" smtClean="0"/>
              <a:t>asas</a:t>
            </a:r>
            <a:r>
              <a:rPr lang="en-US" sz="1800" dirty="0" smtClean="0"/>
              <a:t> </a:t>
            </a:r>
            <a:r>
              <a:rPr lang="en-US" sz="1800" dirty="0" err="1" smtClean="0"/>
              <a:t>ukuran</a:t>
            </a:r>
            <a:r>
              <a:rPr lang="en-US" sz="1800" dirty="0" smtClean="0"/>
              <a:t> lot yang </a:t>
            </a:r>
            <a:r>
              <a:rPr lang="en-US" sz="1800" dirty="0" err="1" smtClean="0"/>
              <a:t>kecil</a:t>
            </a:r>
            <a:r>
              <a:rPr lang="en-US" sz="1800" dirty="0" smtClean="0"/>
              <a:t>, </a:t>
            </a:r>
            <a:r>
              <a:rPr lang="en-US" sz="1800" dirty="0" err="1" smtClean="0"/>
              <a:t>rutin</a:t>
            </a:r>
            <a:r>
              <a:rPr lang="en-US" sz="1800" dirty="0" smtClean="0"/>
              <a:t>, </a:t>
            </a:r>
            <a:r>
              <a:rPr lang="en-US" sz="1800" dirty="0" err="1" smtClean="0"/>
              <a:t>persediaan</a:t>
            </a:r>
            <a:r>
              <a:rPr lang="en-US" sz="1800" dirty="0" smtClean="0"/>
              <a:t> </a:t>
            </a:r>
            <a:r>
              <a:rPr lang="en-US" sz="1800" dirty="0" err="1" smtClean="0"/>
              <a:t>rendah</a:t>
            </a:r>
            <a:r>
              <a:rPr lang="en-US" sz="1800" dirty="0" smtClean="0"/>
              <a:t> </a:t>
            </a:r>
            <a:r>
              <a:rPr lang="en-US" sz="1800" dirty="0" err="1" smtClean="0"/>
              <a:t>dan</a:t>
            </a:r>
            <a:r>
              <a:rPr lang="en-US" sz="1800" dirty="0" smtClean="0"/>
              <a:t> </a:t>
            </a:r>
            <a:r>
              <a:rPr lang="en-US" sz="1800" dirty="0" err="1" smtClean="0"/>
              <a:t>permintaan</a:t>
            </a:r>
            <a:r>
              <a:rPr lang="en-US" sz="1800" dirty="0" smtClean="0"/>
              <a:t> </a:t>
            </a:r>
            <a:r>
              <a:rPr lang="en-US" sz="1800" dirty="0" err="1" smtClean="0"/>
              <a:t>dependen</a:t>
            </a:r>
            <a:r>
              <a:rPr lang="en-US" sz="1800" dirty="0" smtClean="0"/>
              <a:t>. </a:t>
            </a:r>
            <a:endParaRPr lang="id-ID" sz="1800" dirty="0" smtClean="0"/>
          </a:p>
          <a:p>
            <a:pPr algn="just" eaLnBrk="1" hangingPunct="1">
              <a:lnSpc>
                <a:spcPct val="80000"/>
              </a:lnSpc>
              <a:defRPr/>
            </a:pPr>
            <a:endParaRPr lang="id-ID" sz="1800" b="1" dirty="0"/>
          </a:p>
          <a:p>
            <a:pPr algn="just" eaLnBrk="1" hangingPunct="1">
              <a:lnSpc>
                <a:spcPct val="80000"/>
              </a:lnSpc>
              <a:defRPr/>
            </a:pPr>
            <a:r>
              <a:rPr lang="fi-FI" sz="1800" b="1" dirty="0" smtClean="0"/>
              <a:t>Beberapa teknik penentuan ukuran lot</a:t>
            </a:r>
            <a:r>
              <a:rPr lang="fi-FI" sz="1800" dirty="0" smtClean="0"/>
              <a:t> yaitu: </a:t>
            </a:r>
            <a:endParaRPr lang="id-ID" sz="1800" dirty="0" smtClean="0"/>
          </a:p>
          <a:p>
            <a:pPr marL="0" indent="0" algn="just" eaLnBrk="1" hangingPunct="1">
              <a:lnSpc>
                <a:spcPct val="80000"/>
              </a:lnSpc>
              <a:buFont typeface="Arial" charset="0"/>
              <a:buNone/>
              <a:defRPr/>
            </a:pPr>
            <a:endParaRPr lang="fi-FI" sz="1800" b="1" dirty="0" smtClean="0"/>
          </a:p>
          <a:p>
            <a:pPr algn="just" eaLnBrk="1" hangingPunct="1">
              <a:lnSpc>
                <a:spcPct val="80000"/>
              </a:lnSpc>
              <a:buFontTx/>
              <a:buNone/>
              <a:defRPr/>
            </a:pPr>
            <a:r>
              <a:rPr lang="fi-FI" sz="1800" b="1" dirty="0" smtClean="0"/>
              <a:t>1. Lot for lot </a:t>
            </a:r>
            <a:endParaRPr lang="fi-FI" sz="1800" dirty="0" smtClean="0"/>
          </a:p>
          <a:p>
            <a:pPr algn="just" eaLnBrk="1" hangingPunct="1">
              <a:lnSpc>
                <a:spcPct val="80000"/>
              </a:lnSpc>
              <a:buFontTx/>
              <a:buNone/>
              <a:defRPr/>
            </a:pPr>
            <a:r>
              <a:rPr lang="fi-FI" sz="1800" dirty="0" smtClean="0"/>
              <a:t>      Penentuan lot ini digunakan untuk memproduksi sejumlah yang diperlukan dan dapat pula untuk menentukan biaya. </a:t>
            </a:r>
            <a:endParaRPr lang="fi-FI" sz="1800" b="1" dirty="0" smtClean="0"/>
          </a:p>
          <a:p>
            <a:pPr algn="just" eaLnBrk="1" hangingPunct="1">
              <a:lnSpc>
                <a:spcPct val="80000"/>
              </a:lnSpc>
              <a:buFontTx/>
              <a:buNone/>
              <a:defRPr/>
            </a:pPr>
            <a:r>
              <a:rPr lang="fi-FI" sz="1800" b="1" dirty="0" smtClean="0"/>
              <a:t>2. EOQ (Economic Order Quantity) </a:t>
            </a:r>
            <a:endParaRPr lang="fi-FI" sz="1800" dirty="0" smtClean="0"/>
          </a:p>
          <a:p>
            <a:pPr algn="just" eaLnBrk="1" hangingPunct="1">
              <a:lnSpc>
                <a:spcPct val="80000"/>
              </a:lnSpc>
              <a:buFontTx/>
              <a:buNone/>
              <a:defRPr/>
            </a:pPr>
            <a:r>
              <a:rPr lang="fi-FI" sz="1800" dirty="0" smtClean="0"/>
              <a:t>      Seperti model yang digunakan dalam persediaan independent, cara ini lebih disukai apabila permintaannya relative independent dan konstan. </a:t>
            </a:r>
            <a:endParaRPr lang="fi-FI" sz="1800" b="1" dirty="0" smtClean="0"/>
          </a:p>
          <a:p>
            <a:pPr algn="just" eaLnBrk="1" hangingPunct="1">
              <a:lnSpc>
                <a:spcPct val="80000"/>
              </a:lnSpc>
              <a:buFontTx/>
              <a:buNone/>
              <a:defRPr/>
            </a:pPr>
            <a:r>
              <a:rPr lang="fi-FI" sz="1800" b="1" dirty="0" smtClean="0"/>
              <a:t>3. Part Period Balancing</a:t>
            </a:r>
            <a:endParaRPr lang="fi-FI" sz="1800" dirty="0" smtClean="0"/>
          </a:p>
          <a:p>
            <a:pPr algn="just" eaLnBrk="1" hangingPunct="1">
              <a:lnSpc>
                <a:spcPct val="80000"/>
              </a:lnSpc>
              <a:buFontTx/>
              <a:buNone/>
              <a:defRPr/>
            </a:pPr>
            <a:r>
              <a:rPr lang="fi-FI" sz="1800" dirty="0" smtClean="0"/>
              <a:t>     Merupakan pendekatan yang lebih dimanis dalam menyeimbangkan biaya pemasangan dan penahanan. Cara ini menggunakan informasi tambahan dengan mengubah ukuran lot agar tercermin </a:t>
            </a:r>
            <a:endParaRPr lang="fi-FI" sz="1800" b="1" dirty="0" smtClean="0"/>
          </a:p>
          <a:p>
            <a:pPr algn="just" eaLnBrk="1" hangingPunct="1">
              <a:lnSpc>
                <a:spcPct val="80000"/>
              </a:lnSpc>
              <a:buFontTx/>
              <a:buNone/>
              <a:defRPr/>
            </a:pPr>
            <a:r>
              <a:rPr lang="fi-FI" sz="1800" b="1" dirty="0" smtClean="0"/>
              <a:t>4. Wagner-Whitin Algorith </a:t>
            </a:r>
            <a:endParaRPr lang="fi-FI" sz="1800" dirty="0" smtClean="0"/>
          </a:p>
          <a:p>
            <a:pPr algn="just" eaLnBrk="1" hangingPunct="1">
              <a:lnSpc>
                <a:spcPct val="80000"/>
              </a:lnSpc>
              <a:buFontTx/>
              <a:buNone/>
              <a:defRPr/>
            </a:pPr>
            <a:r>
              <a:rPr lang="fi-FI" sz="1800" dirty="0" smtClean="0"/>
              <a:t>      Merupakan tehnik penghitungan yang mengasumsikan horizon waktu yang finite yang pada akhirnya ada penambahan net requirement untuk mencapai strategi pemesanan. </a:t>
            </a:r>
            <a:endParaRPr lang="en-US" sz="1800" dirty="0" smtClean="0"/>
          </a:p>
        </p:txBody>
      </p:sp>
    </p:spTree>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ACF2BC80-40DA-4520-B166-3726FC33A91B}" type="slidenum">
              <a:rPr lang="en-US" smtClean="0">
                <a:solidFill>
                  <a:schemeClr val="tx1"/>
                </a:solidFill>
                <a:latin typeface="Arial" charset="0"/>
              </a:rPr>
              <a:pPr eaLnBrk="1" fontAlgn="base" hangingPunct="1">
                <a:spcBef>
                  <a:spcPct val="0"/>
                </a:spcBef>
                <a:spcAft>
                  <a:spcPct val="0"/>
                </a:spcAft>
              </a:pPr>
              <a:t>283</a:t>
            </a:fld>
            <a:endParaRPr lang="en-US" smtClean="0">
              <a:solidFill>
                <a:schemeClr val="tx1"/>
              </a:solidFill>
              <a:latin typeface="Arial" charset="0"/>
            </a:endParaRPr>
          </a:p>
        </p:txBody>
      </p:sp>
      <p:sp>
        <p:nvSpPr>
          <p:cNvPr id="332803" name="Rectangle 2"/>
          <p:cNvSpPr>
            <a:spLocks noGrp="1" noChangeArrowheads="1"/>
          </p:cNvSpPr>
          <p:nvPr>
            <p:ph type="title"/>
          </p:nvPr>
        </p:nvSpPr>
        <p:spPr>
          <a:xfrm>
            <a:off x="457200" y="274638"/>
            <a:ext cx="8229600" cy="411162"/>
          </a:xfrm>
        </p:spPr>
        <p:txBody>
          <a:bodyPr/>
          <a:lstStyle/>
          <a:p>
            <a:pPr algn="l" eaLnBrk="1" hangingPunct="1"/>
            <a:r>
              <a:rPr lang="fi-FI" sz="2000" b="1" smtClean="0">
                <a:solidFill>
                  <a:srgbClr val="FF0000"/>
                </a:solidFill>
              </a:rPr>
              <a:t>F. PERLUASAN MRP</a:t>
            </a:r>
            <a:endParaRPr lang="en-US" smtClean="0">
              <a:solidFill>
                <a:srgbClr val="FF0000"/>
              </a:solidFill>
            </a:endParaRPr>
          </a:p>
        </p:txBody>
      </p:sp>
      <p:sp>
        <p:nvSpPr>
          <p:cNvPr id="332804" name="Rectangle 3"/>
          <p:cNvSpPr>
            <a:spLocks noGrp="1" noChangeArrowheads="1"/>
          </p:cNvSpPr>
          <p:nvPr>
            <p:ph type="body" idx="1"/>
          </p:nvPr>
        </p:nvSpPr>
        <p:spPr>
          <a:xfrm>
            <a:off x="457200" y="685800"/>
            <a:ext cx="8229600" cy="5440363"/>
          </a:xfrm>
        </p:spPr>
        <p:txBody>
          <a:bodyPr/>
          <a:lstStyle/>
          <a:p>
            <a:pPr eaLnBrk="1" hangingPunct="1">
              <a:lnSpc>
                <a:spcPct val="80000"/>
              </a:lnSpc>
              <a:buFontTx/>
              <a:buNone/>
            </a:pPr>
            <a:r>
              <a:rPr lang="fi-FI" sz="2000" b="1" smtClean="0"/>
              <a:t>1. Close loop MRP </a:t>
            </a:r>
            <a:endParaRPr lang="fi-FI" sz="2000" smtClean="0"/>
          </a:p>
          <a:p>
            <a:pPr algn="just" eaLnBrk="1" hangingPunct="1">
              <a:lnSpc>
                <a:spcPct val="80000"/>
              </a:lnSpc>
            </a:pPr>
            <a:r>
              <a:rPr lang="fi-FI" sz="2000" smtClean="0"/>
              <a:t>system yang memberikan umpan balik pada perencanaan kapasitas, jadwal produksi induk dan rencana produksi sehingga perencanaan dapat dijaga validitasnya untuk sepanjang waktu. </a:t>
            </a:r>
            <a:endParaRPr lang="fi-FI" sz="2000" b="1" smtClean="0"/>
          </a:p>
          <a:p>
            <a:pPr algn="just" eaLnBrk="1" hangingPunct="1">
              <a:lnSpc>
                <a:spcPct val="80000"/>
              </a:lnSpc>
              <a:buFontTx/>
              <a:buNone/>
            </a:pPr>
            <a:r>
              <a:rPr lang="fi-FI" sz="2000" b="1" smtClean="0"/>
              <a:t>2. Capacity Planning </a:t>
            </a:r>
            <a:endParaRPr lang="fi-FI" sz="2000" smtClean="0"/>
          </a:p>
          <a:p>
            <a:pPr algn="just" eaLnBrk="1" hangingPunct="1">
              <a:lnSpc>
                <a:spcPct val="80000"/>
              </a:lnSpc>
            </a:pPr>
            <a:r>
              <a:rPr lang="fi-FI" sz="2000" smtClean="0"/>
              <a:t>Capacity Planning merupakan pengembangan close-loop MRP dimana perencana produksi menjalankan pekerjaan diantara periode waktu dalam pesanan secara beban yang halus (smooth) atau pada akhirnya membawanya dalam kapasitas.</a:t>
            </a:r>
            <a:endParaRPr lang="fi-FI" sz="2000" b="1" smtClean="0"/>
          </a:p>
          <a:p>
            <a:pPr algn="just" eaLnBrk="1" hangingPunct="1">
              <a:lnSpc>
                <a:spcPct val="80000"/>
              </a:lnSpc>
              <a:buFontTx/>
              <a:buNone/>
            </a:pPr>
            <a:r>
              <a:rPr lang="fi-FI" sz="2000" b="1" smtClean="0"/>
              <a:t>3. MRP II </a:t>
            </a:r>
            <a:endParaRPr lang="fi-FI" sz="2000" smtClean="0"/>
          </a:p>
          <a:p>
            <a:pPr algn="just" eaLnBrk="1" hangingPunct="1">
              <a:lnSpc>
                <a:spcPct val="80000"/>
              </a:lnSpc>
            </a:pPr>
            <a:r>
              <a:rPr lang="fi-FI" sz="2000" smtClean="0"/>
              <a:t>system yang mengikuti dengan MRP pada tempatnya, yang mana data persediaan dapat ditambahkan oleh variabel sumber daya lainnya, dalam kasus ini MRP menjadi material resource planning (perencanaan sumber daya material). </a:t>
            </a:r>
            <a:endParaRPr lang="en-US" sz="2000" smtClean="0"/>
          </a:p>
        </p:txBody>
      </p:sp>
    </p:spTree>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A91E3559-A806-4B07-A372-E0106664B7FA}" type="slidenum">
              <a:rPr lang="en-US" smtClean="0">
                <a:solidFill>
                  <a:schemeClr val="tx1"/>
                </a:solidFill>
                <a:latin typeface="Arial" charset="0"/>
              </a:rPr>
              <a:pPr eaLnBrk="1" fontAlgn="base" hangingPunct="1">
                <a:spcBef>
                  <a:spcPct val="0"/>
                </a:spcBef>
                <a:spcAft>
                  <a:spcPct val="0"/>
                </a:spcAft>
              </a:pPr>
              <a:t>284</a:t>
            </a:fld>
            <a:endParaRPr lang="en-US" smtClean="0">
              <a:solidFill>
                <a:schemeClr val="tx1"/>
              </a:solidFill>
              <a:latin typeface="Arial" charset="0"/>
            </a:endParaRPr>
          </a:p>
        </p:txBody>
      </p:sp>
      <p:sp>
        <p:nvSpPr>
          <p:cNvPr id="333827" name="Rectangle 4"/>
          <p:cNvSpPr>
            <a:spLocks noChangeArrowheads="1"/>
          </p:cNvSpPr>
          <p:nvPr/>
        </p:nvSpPr>
        <p:spPr bwMode="auto">
          <a:xfrm>
            <a:off x="228600" y="544513"/>
            <a:ext cx="8686800" cy="5264150"/>
          </a:xfrm>
          <a:prstGeom prst="rect">
            <a:avLst/>
          </a:prstGeom>
          <a:noFill/>
          <a:ln w="9525">
            <a:noFill/>
            <a:miter lim="800000"/>
            <a:headEnd/>
            <a:tailEnd/>
          </a:ln>
        </p:spPr>
        <p:txBody>
          <a:bodyPr anchor="ctr">
            <a:spAutoFit/>
          </a:bodyPr>
          <a:lstStyle/>
          <a:p>
            <a:r>
              <a:rPr lang="fi-FI" sz="2400" b="1">
                <a:solidFill>
                  <a:srgbClr val="FF0000"/>
                </a:solidFill>
              </a:rPr>
              <a:t>G. MRP DI BIDANG JASA </a:t>
            </a:r>
            <a:endParaRPr lang="en-US" sz="2400">
              <a:solidFill>
                <a:srgbClr val="FF0000"/>
              </a:solidFill>
            </a:endParaRPr>
          </a:p>
          <a:p>
            <a:pPr algn="just"/>
            <a:r>
              <a:rPr lang="fi-FI" sz="2400"/>
              <a:t>Dalam sektor jasa banyalk permintaan yang bersifat dependen dimana permintaan tersebut  diturunkan dari permintaan jasa lainnya. </a:t>
            </a:r>
            <a:endParaRPr lang="id-ID" sz="2400"/>
          </a:p>
          <a:p>
            <a:pPr algn="just"/>
            <a:endParaRPr lang="fi-FI" sz="2400"/>
          </a:p>
          <a:p>
            <a:pPr algn="just"/>
            <a:r>
              <a:rPr lang="sv-SE" sz="2400"/>
              <a:t>Contoh usaha restoran, permintaan akan bahan makanan seperti sayuran, bumbu, dan bahan lainnya, tergantung dari besarnya permintaan akan makanan yang dipesan oleh konsumen restoran tersebut. </a:t>
            </a:r>
            <a:endParaRPr lang="id-ID" sz="2400"/>
          </a:p>
          <a:p>
            <a:pPr algn="just"/>
            <a:endParaRPr lang="id-ID" sz="2400"/>
          </a:p>
          <a:p>
            <a:pPr algn="just"/>
            <a:r>
              <a:rPr lang="sv-SE" sz="2400"/>
              <a:t>MRP juga dapat diterapkan di sektor jasa yang lain seperti rumah sakit, yang materialnya seperti obat-obatan, peralatan dan lainnya tergantung dari pasien yang datang dan ditangani pihak rumah sakit. </a:t>
            </a:r>
          </a:p>
        </p:txBody>
      </p:sp>
    </p:spTree>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C41F2972-5AD5-4CA3-B7A3-BE3E7B61C8FF}" type="slidenum">
              <a:rPr lang="en-US" smtClean="0">
                <a:solidFill>
                  <a:schemeClr val="tx1"/>
                </a:solidFill>
                <a:latin typeface="Arial" charset="0"/>
              </a:rPr>
              <a:pPr eaLnBrk="1" fontAlgn="base" hangingPunct="1">
                <a:spcBef>
                  <a:spcPct val="0"/>
                </a:spcBef>
                <a:spcAft>
                  <a:spcPct val="0"/>
                </a:spcAft>
              </a:pPr>
              <a:t>285</a:t>
            </a:fld>
            <a:endParaRPr lang="en-US" smtClean="0">
              <a:solidFill>
                <a:schemeClr val="tx1"/>
              </a:solidFill>
              <a:latin typeface="Arial" charset="0"/>
            </a:endParaRPr>
          </a:p>
        </p:txBody>
      </p:sp>
      <p:sp>
        <p:nvSpPr>
          <p:cNvPr id="3" name="Rectangle 5"/>
          <p:cNvSpPr>
            <a:spLocks noChangeArrowheads="1"/>
          </p:cNvSpPr>
          <p:nvPr/>
        </p:nvSpPr>
        <p:spPr bwMode="auto">
          <a:xfrm>
            <a:off x="304800" y="612775"/>
            <a:ext cx="8610600" cy="5016500"/>
          </a:xfrm>
          <a:prstGeom prst="rect">
            <a:avLst/>
          </a:prstGeom>
          <a:noFill/>
          <a:ln w="9525">
            <a:noFill/>
            <a:miter lim="800000"/>
            <a:headEnd/>
            <a:tailEnd/>
          </a:ln>
        </p:spPr>
        <p:txBody>
          <a:bodyPr anchor="ctr">
            <a:spAutoFit/>
          </a:bodyPr>
          <a:lstStyle/>
          <a:p>
            <a:pPr marL="342900" indent="-342900" algn="just">
              <a:defRPr/>
            </a:pPr>
            <a:r>
              <a:rPr lang="sv-SE" sz="2000" b="1" dirty="0">
                <a:solidFill>
                  <a:srgbClr val="FF0000"/>
                </a:solidFill>
              </a:rPr>
              <a:t>H. DISTRIBUTION RESOURCE PLANNING </a:t>
            </a:r>
            <a:endParaRPr lang="en-US" sz="2000" dirty="0">
              <a:solidFill>
                <a:srgbClr val="FF0000"/>
              </a:solidFill>
            </a:endParaRPr>
          </a:p>
          <a:p>
            <a:pPr marL="342900" indent="-342900" algn="just">
              <a:defRPr/>
            </a:pPr>
            <a:r>
              <a:rPr lang="sv-SE" sz="2000" dirty="0"/>
              <a:t>	Rencana penambahan stok secara fase waktu untuk semua tingkat jaringan distribusi. </a:t>
            </a:r>
            <a:endParaRPr lang="en-US" sz="2000" dirty="0"/>
          </a:p>
          <a:p>
            <a:pPr marL="342900" indent="-342900" algn="just">
              <a:defRPr/>
            </a:pPr>
            <a:r>
              <a:rPr lang="sv-SE" sz="2000" dirty="0"/>
              <a:t>	Prosedur DRP harus dapat dimengerti karena analog dengan MRP, sehingga harus mengikuti: </a:t>
            </a:r>
            <a:endParaRPr lang="en-US" sz="2000" dirty="0"/>
          </a:p>
          <a:p>
            <a:pPr marL="746125" indent="-746125" algn="just">
              <a:defRPr/>
            </a:pPr>
            <a:r>
              <a:rPr lang="sv-SE" sz="2000" dirty="0"/>
              <a:t>    1. Gross requirement, dimana sama dengan permintaan yang diekspektasi atau  peramalan penjualan. </a:t>
            </a:r>
            <a:endParaRPr lang="en-US" sz="2000" dirty="0"/>
          </a:p>
          <a:p>
            <a:pPr marL="342900" indent="-342900" algn="just">
              <a:defRPr/>
            </a:pPr>
            <a:r>
              <a:rPr lang="sv-SE" sz="2000" dirty="0"/>
              <a:t>	2.  Tingkat minimum persediaan menyesuaikan tingkat pelayanan. </a:t>
            </a:r>
            <a:endParaRPr lang="en-US" sz="2000" dirty="0"/>
          </a:p>
          <a:p>
            <a:pPr marL="342900" indent="-342900" algn="just">
              <a:defRPr/>
            </a:pPr>
            <a:r>
              <a:rPr lang="sv-SE" sz="2000" dirty="0"/>
              <a:t>	3.  Lead time nya akurat. </a:t>
            </a:r>
            <a:endParaRPr lang="en-US" sz="2000" dirty="0"/>
          </a:p>
          <a:p>
            <a:pPr marL="342900" indent="-342900" algn="just">
              <a:defRPr/>
            </a:pPr>
            <a:r>
              <a:rPr lang="sv-SE" sz="2000" dirty="0"/>
              <a:t>	4.  Definisi struktur distribusi. </a:t>
            </a:r>
            <a:endParaRPr lang="en-US" sz="2000" dirty="0"/>
          </a:p>
          <a:p>
            <a:pPr marL="55563" indent="-55563" algn="just">
              <a:defRPr/>
            </a:pPr>
            <a:r>
              <a:rPr lang="sv-SE" sz="2000" dirty="0"/>
              <a:t>DRP mendorong persediaan melalui system, yang mana dorongan tersebut dilakukan oleh order tingkat atas atau ritel. Alokasi dibuat tingkat atas dari ketersediaan persediaan dan produksi setelah disesuaikan dengan pengiriman yang ekonomis. </a:t>
            </a:r>
            <a:endParaRPr lang="en-US" sz="2000" dirty="0"/>
          </a:p>
          <a:p>
            <a:pPr algn="just">
              <a:defRPr/>
            </a:pPr>
            <a:r>
              <a:rPr lang="sv-SE" sz="2000" dirty="0"/>
              <a:t>Tujuan DRP adalah penambahan kecil dan sering dalam batasan pesanan dan pesanan yang ekonomis. </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FF87A499-0430-4B71-A924-204E0ED67F85}" type="slidenum">
              <a:rPr lang="en-US" smtClean="0">
                <a:solidFill>
                  <a:schemeClr val="tx1"/>
                </a:solidFill>
                <a:latin typeface="Arial" charset="0"/>
              </a:rPr>
              <a:pPr eaLnBrk="1" fontAlgn="base" hangingPunct="1">
                <a:spcBef>
                  <a:spcPct val="0"/>
                </a:spcBef>
                <a:spcAft>
                  <a:spcPct val="0"/>
                </a:spcAft>
              </a:pPr>
              <a:t>286</a:t>
            </a:fld>
            <a:endParaRPr lang="en-US" smtClean="0">
              <a:solidFill>
                <a:schemeClr val="tx1"/>
              </a:solidFill>
              <a:latin typeface="Arial" charset="0"/>
            </a:endParaRPr>
          </a:p>
        </p:txBody>
      </p:sp>
      <p:sp>
        <p:nvSpPr>
          <p:cNvPr id="335875" name="Rectangle 3"/>
          <p:cNvSpPr>
            <a:spLocks noGrp="1" noChangeArrowheads="1"/>
          </p:cNvSpPr>
          <p:nvPr>
            <p:ph type="body" idx="1"/>
          </p:nvPr>
        </p:nvSpPr>
        <p:spPr>
          <a:xfrm>
            <a:off x="533400" y="838200"/>
            <a:ext cx="8229600" cy="4525963"/>
          </a:xfrm>
        </p:spPr>
        <p:txBody>
          <a:bodyPr/>
          <a:lstStyle/>
          <a:p>
            <a:pPr eaLnBrk="1" hangingPunct="1">
              <a:lnSpc>
                <a:spcPct val="80000"/>
              </a:lnSpc>
              <a:buFontTx/>
              <a:buNone/>
            </a:pPr>
            <a:r>
              <a:rPr lang="sv-SE" sz="2400" b="1" smtClean="0"/>
              <a:t>I. ENTERPRISE RESOURCE PLANNING (ERP)</a:t>
            </a:r>
            <a:endParaRPr lang="sv-SE" sz="2400" smtClean="0"/>
          </a:p>
          <a:p>
            <a:pPr algn="just" eaLnBrk="1" hangingPunct="1">
              <a:lnSpc>
                <a:spcPct val="80000"/>
              </a:lnSpc>
            </a:pPr>
            <a:r>
              <a:rPr lang="sv-SE" sz="2400" smtClean="0"/>
              <a:t>system informasi untuk mengidentifikasi dan merencanakan sisi sumber daya yang dibutuhkan perusahaan untuk digunakan, dibuat, dikirim dan dihitung bagi keperluan pesanan konsumen. </a:t>
            </a:r>
          </a:p>
          <a:p>
            <a:pPr eaLnBrk="1" hangingPunct="1">
              <a:lnSpc>
                <a:spcPct val="80000"/>
              </a:lnSpc>
            </a:pPr>
            <a:r>
              <a:rPr lang="sv-SE" sz="2400" smtClean="0"/>
              <a:t>Tujuan</a:t>
            </a:r>
            <a:r>
              <a:rPr lang="id-ID" sz="2400" smtClean="0"/>
              <a:t>nya </a:t>
            </a:r>
            <a:r>
              <a:rPr lang="sv-SE" sz="2400" smtClean="0"/>
              <a:t>untuk koordinasi bisnis perusahaan secara keseluruhan. </a:t>
            </a:r>
          </a:p>
          <a:p>
            <a:pPr eaLnBrk="1" hangingPunct="1">
              <a:lnSpc>
                <a:spcPct val="80000"/>
              </a:lnSpc>
            </a:pPr>
            <a:r>
              <a:rPr lang="sv-SE" sz="2400" smtClean="0"/>
              <a:t>ERP merupakan software yang ada dalam perusahaan untuk : </a:t>
            </a:r>
          </a:p>
          <a:p>
            <a:pPr eaLnBrk="1" hangingPunct="1">
              <a:lnSpc>
                <a:spcPct val="80000"/>
              </a:lnSpc>
              <a:buFontTx/>
              <a:buNone/>
            </a:pPr>
            <a:r>
              <a:rPr lang="sv-SE" sz="2400" smtClean="0"/>
              <a:t>	1. Otomatisasi dan integrasi banyak proses bisnis. </a:t>
            </a:r>
          </a:p>
          <a:p>
            <a:pPr eaLnBrk="1" hangingPunct="1">
              <a:lnSpc>
                <a:spcPct val="80000"/>
              </a:lnSpc>
              <a:buFontTx/>
              <a:buNone/>
            </a:pPr>
            <a:r>
              <a:rPr lang="sv-SE" sz="2400" smtClean="0"/>
              <a:t>	2. Membagi data base yang umum dan praktek bisnis </a:t>
            </a:r>
          </a:p>
          <a:p>
            <a:pPr eaLnBrk="1" hangingPunct="1">
              <a:lnSpc>
                <a:spcPct val="80000"/>
              </a:lnSpc>
              <a:buFontTx/>
              <a:buNone/>
            </a:pPr>
            <a:r>
              <a:rPr lang="sv-SE" sz="2400" smtClean="0"/>
              <a:t>	    melalui enterprise. </a:t>
            </a:r>
          </a:p>
          <a:p>
            <a:pPr eaLnBrk="1" hangingPunct="1">
              <a:lnSpc>
                <a:spcPct val="80000"/>
              </a:lnSpc>
              <a:buFontTx/>
              <a:buNone/>
            </a:pPr>
            <a:r>
              <a:rPr lang="sv-SE" sz="2400" smtClean="0"/>
              <a:t>	3. Menghasilkan informasi yang real time. </a:t>
            </a:r>
            <a:endParaRPr lang="en-US" sz="2400" smtClean="0"/>
          </a:p>
        </p:txBody>
      </p:sp>
    </p:spTree>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2066E7D2-7AD1-4ACB-92A9-D1767684A77A}" type="slidenum">
              <a:rPr lang="en-US" smtClean="0">
                <a:solidFill>
                  <a:schemeClr val="tx1"/>
                </a:solidFill>
                <a:latin typeface="Arial" charset="0"/>
              </a:rPr>
              <a:pPr eaLnBrk="1" fontAlgn="base" hangingPunct="1">
                <a:spcBef>
                  <a:spcPct val="0"/>
                </a:spcBef>
                <a:spcAft>
                  <a:spcPct val="0"/>
                </a:spcAft>
              </a:pPr>
              <a:t>287</a:t>
            </a:fld>
            <a:endParaRPr lang="en-US" smtClean="0">
              <a:solidFill>
                <a:schemeClr val="tx1"/>
              </a:solidFill>
              <a:latin typeface="Arial" charset="0"/>
            </a:endParaRPr>
          </a:p>
        </p:txBody>
      </p:sp>
      <p:sp>
        <p:nvSpPr>
          <p:cNvPr id="336899" name="Rectangle 2"/>
          <p:cNvSpPr>
            <a:spLocks noGrp="1" noChangeArrowheads="1"/>
          </p:cNvSpPr>
          <p:nvPr>
            <p:ph type="title"/>
          </p:nvPr>
        </p:nvSpPr>
        <p:spPr>
          <a:xfrm>
            <a:off x="457200" y="274638"/>
            <a:ext cx="8229600" cy="411162"/>
          </a:xfrm>
        </p:spPr>
        <p:txBody>
          <a:bodyPr/>
          <a:lstStyle/>
          <a:p>
            <a:pPr eaLnBrk="1" hangingPunct="1"/>
            <a:r>
              <a:rPr lang="en-US" sz="2000" b="1" i="1" smtClean="0">
                <a:solidFill>
                  <a:srgbClr val="FF3300"/>
                </a:solidFill>
              </a:rPr>
              <a:t>Just In Time (JIT) dan Lean Production Systems</a:t>
            </a:r>
          </a:p>
        </p:txBody>
      </p:sp>
      <p:sp>
        <p:nvSpPr>
          <p:cNvPr id="336900" name="Rectangle 3"/>
          <p:cNvSpPr>
            <a:spLocks noGrp="1" noChangeArrowheads="1"/>
          </p:cNvSpPr>
          <p:nvPr>
            <p:ph type="body" idx="1"/>
          </p:nvPr>
        </p:nvSpPr>
        <p:spPr>
          <a:xfrm>
            <a:off x="457200" y="762000"/>
            <a:ext cx="8229600" cy="5364163"/>
          </a:xfrm>
        </p:spPr>
        <p:txBody>
          <a:bodyPr/>
          <a:lstStyle/>
          <a:p>
            <a:pPr eaLnBrk="1" hangingPunct="1">
              <a:lnSpc>
                <a:spcPct val="80000"/>
              </a:lnSpc>
              <a:buFontTx/>
              <a:buNone/>
            </a:pPr>
            <a:r>
              <a:rPr lang="en-US" sz="2000" b="1" smtClean="0"/>
              <a:t>A. JUST IN TIME (JIT) </a:t>
            </a:r>
            <a:endParaRPr lang="en-US" sz="2000" smtClean="0"/>
          </a:p>
          <a:p>
            <a:pPr algn="just" eaLnBrk="1" hangingPunct="1">
              <a:lnSpc>
                <a:spcPct val="80000"/>
              </a:lnSpc>
            </a:pPr>
            <a:r>
              <a:rPr lang="en-US" sz="2000" smtClean="0"/>
              <a:t>Merupakan falsafah pemecahan masalah yang berkelanjutan</a:t>
            </a:r>
            <a:r>
              <a:rPr lang="id-ID" sz="2000" smtClean="0"/>
              <a:t> y</a:t>
            </a:r>
            <a:r>
              <a:rPr lang="en-US" sz="2000" smtClean="0"/>
              <a:t>ang dilakukan dalam JIT adalah pengurangan kesia-siaan dan pengurangan variabilitas. </a:t>
            </a:r>
          </a:p>
          <a:p>
            <a:pPr algn="just" eaLnBrk="1" hangingPunct="1">
              <a:lnSpc>
                <a:spcPct val="80000"/>
              </a:lnSpc>
              <a:buFontTx/>
              <a:buNone/>
            </a:pPr>
            <a:endParaRPr lang="en-US" sz="1000" b="1" smtClean="0"/>
          </a:p>
          <a:p>
            <a:pPr algn="just" eaLnBrk="1" hangingPunct="1">
              <a:lnSpc>
                <a:spcPct val="80000"/>
              </a:lnSpc>
              <a:buFontTx/>
              <a:buNone/>
            </a:pPr>
            <a:r>
              <a:rPr lang="en-US" sz="2000" b="1" smtClean="0">
                <a:solidFill>
                  <a:srgbClr val="FF3300"/>
                </a:solidFill>
              </a:rPr>
              <a:t>1. Pengurangan Kesia-siaan</a:t>
            </a:r>
            <a:r>
              <a:rPr lang="en-US" sz="2000" b="1" smtClean="0"/>
              <a:t> </a:t>
            </a:r>
            <a:endParaRPr lang="en-US" sz="2000" smtClean="0"/>
          </a:p>
          <a:p>
            <a:pPr algn="just" eaLnBrk="1" hangingPunct="1">
              <a:lnSpc>
                <a:spcPct val="80000"/>
              </a:lnSpc>
            </a:pPr>
            <a:r>
              <a:rPr lang="en-US" sz="2000" smtClean="0"/>
              <a:t>Kesia-siaan dalam proses produksi barang maupun jasa adalah pemberian penjelasan mengenai sesuatu yang tidak menambah nilai produk, baik yang disimpan, diperiksa, terlambat diproduksi, mengantre maupun yang rusak. </a:t>
            </a:r>
          </a:p>
          <a:p>
            <a:pPr algn="just" eaLnBrk="1" hangingPunct="1">
              <a:lnSpc>
                <a:spcPct val="80000"/>
              </a:lnSpc>
            </a:pPr>
            <a:r>
              <a:rPr lang="en-US" sz="2000" smtClean="0"/>
              <a:t>Lebih jauh lagi, setiap kegiatan yang menurut konsumen tidak menambah nilai produk merupakan suatu kesia-siaan. </a:t>
            </a:r>
          </a:p>
          <a:p>
            <a:pPr algn="just" eaLnBrk="1" hangingPunct="1">
              <a:lnSpc>
                <a:spcPct val="80000"/>
              </a:lnSpc>
            </a:pPr>
            <a:r>
              <a:rPr lang="en-US" sz="2000" smtClean="0"/>
              <a:t>JIT mempercepat proses produksi sehingga memungkinkan penghantaran produk kepada konsumen lebih cepat dan persediaan dalam prosespun menurun jumlahnya, sehingga memungkinkan pemanfaatan yang lebih produktif pada asset yang sebelumnya disimpan dalam persediaan. </a:t>
            </a:r>
          </a:p>
        </p:txBody>
      </p:sp>
    </p:spTree>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987EED59-C25A-4F99-82EB-B247E4FFF277}" type="slidenum">
              <a:rPr lang="en-US" smtClean="0">
                <a:solidFill>
                  <a:schemeClr val="tx1"/>
                </a:solidFill>
                <a:latin typeface="Arial" charset="0"/>
              </a:rPr>
              <a:pPr eaLnBrk="1" fontAlgn="base" hangingPunct="1">
                <a:spcBef>
                  <a:spcPct val="0"/>
                </a:spcBef>
                <a:spcAft>
                  <a:spcPct val="0"/>
                </a:spcAft>
              </a:pPr>
              <a:t>288</a:t>
            </a:fld>
            <a:endParaRPr lang="en-US" smtClean="0">
              <a:solidFill>
                <a:schemeClr val="tx1"/>
              </a:solidFill>
              <a:latin typeface="Arial" charset="0"/>
            </a:endParaRPr>
          </a:p>
        </p:txBody>
      </p:sp>
      <p:sp>
        <p:nvSpPr>
          <p:cNvPr id="337923" name="Rectangle 2"/>
          <p:cNvSpPr>
            <a:spLocks noGrp="1" noChangeArrowheads="1"/>
          </p:cNvSpPr>
          <p:nvPr>
            <p:ph type="title"/>
          </p:nvPr>
        </p:nvSpPr>
        <p:spPr>
          <a:xfrm>
            <a:off x="457200" y="274638"/>
            <a:ext cx="8229600" cy="334962"/>
          </a:xfrm>
        </p:spPr>
        <p:txBody>
          <a:bodyPr/>
          <a:lstStyle/>
          <a:p>
            <a:pPr algn="l" eaLnBrk="1" hangingPunct="1"/>
            <a:r>
              <a:rPr lang="en-US" sz="1800" b="1" smtClean="0">
                <a:solidFill>
                  <a:srgbClr val="FF3300"/>
                </a:solidFill>
              </a:rPr>
              <a:t>2. Pengurangan Variabilitas</a:t>
            </a:r>
            <a:endParaRPr lang="en-US" sz="4000" smtClean="0">
              <a:solidFill>
                <a:srgbClr val="FF3300"/>
              </a:solidFill>
            </a:endParaRPr>
          </a:p>
        </p:txBody>
      </p:sp>
      <p:sp>
        <p:nvSpPr>
          <p:cNvPr id="337924" name="Rectangle 3"/>
          <p:cNvSpPr>
            <a:spLocks noGrp="1" noChangeArrowheads="1"/>
          </p:cNvSpPr>
          <p:nvPr>
            <p:ph type="body" idx="1"/>
          </p:nvPr>
        </p:nvSpPr>
        <p:spPr>
          <a:xfrm>
            <a:off x="228600" y="685800"/>
            <a:ext cx="8686800" cy="5791200"/>
          </a:xfrm>
        </p:spPr>
        <p:txBody>
          <a:bodyPr/>
          <a:lstStyle/>
          <a:p>
            <a:pPr algn="just" eaLnBrk="1" hangingPunct="1">
              <a:lnSpc>
                <a:spcPct val="80000"/>
              </a:lnSpc>
            </a:pPr>
            <a:r>
              <a:rPr lang="en-US" sz="1800" smtClean="0"/>
              <a:t>Menurut konsep JIT, untuk menjalankan pergerakan bahan baku maka manajer mengurangi variabilitas yang disebabkan oleh factor internal maupun eksternal.</a:t>
            </a:r>
          </a:p>
          <a:p>
            <a:pPr algn="just" eaLnBrk="1" hangingPunct="1">
              <a:lnSpc>
                <a:spcPct val="80000"/>
              </a:lnSpc>
            </a:pPr>
            <a:r>
              <a:rPr lang="en-US" sz="1800" smtClean="0"/>
              <a:t>Variabilitas adalah setiap </a:t>
            </a:r>
            <a:r>
              <a:rPr lang="en-US" sz="1800" b="1" i="1" smtClean="0"/>
              <a:t>penyimpangan</a:t>
            </a:r>
            <a:r>
              <a:rPr lang="en-US" sz="1800" smtClean="0"/>
              <a:t> dari proses optimal yang mengantarkan produk sempurna tepat waktu setiap saat. </a:t>
            </a:r>
            <a:endParaRPr lang="fi-FI" sz="1800" smtClean="0"/>
          </a:p>
          <a:p>
            <a:pPr algn="just" eaLnBrk="1" hangingPunct="1">
              <a:lnSpc>
                <a:spcPct val="80000"/>
              </a:lnSpc>
            </a:pPr>
            <a:r>
              <a:rPr lang="fi-FI" sz="1800" smtClean="0"/>
              <a:t>Semakin kecil variabilitas semakin kecil pula kesia-siaan yang terjadi. </a:t>
            </a:r>
            <a:endParaRPr lang="id-ID" sz="1800" smtClean="0"/>
          </a:p>
          <a:p>
            <a:pPr algn="just" eaLnBrk="1" hangingPunct="1">
              <a:lnSpc>
                <a:spcPct val="80000"/>
              </a:lnSpc>
            </a:pPr>
            <a:endParaRPr lang="id-ID" sz="1800" smtClean="0"/>
          </a:p>
          <a:p>
            <a:pPr algn="just" eaLnBrk="1" hangingPunct="1">
              <a:lnSpc>
                <a:spcPct val="80000"/>
              </a:lnSpc>
            </a:pPr>
            <a:r>
              <a:rPr lang="fi-FI" sz="1800" smtClean="0"/>
              <a:t>variabilitas timbul karena </a:t>
            </a:r>
            <a:r>
              <a:rPr lang="id-ID" sz="1800" smtClean="0"/>
              <a:t> </a:t>
            </a:r>
            <a:r>
              <a:rPr lang="fi-FI" sz="1800" b="1" i="1" smtClean="0"/>
              <a:t>manajemen yang jelek</a:t>
            </a:r>
            <a:r>
              <a:rPr lang="fi-FI" sz="1800" smtClean="0"/>
              <a:t>, yang diantaranya sebagai berikut: </a:t>
            </a:r>
          </a:p>
          <a:p>
            <a:pPr algn="just" eaLnBrk="1" hangingPunct="1">
              <a:lnSpc>
                <a:spcPct val="80000"/>
              </a:lnSpc>
              <a:buFontTx/>
              <a:buNone/>
            </a:pPr>
            <a:r>
              <a:rPr lang="fi-FI" sz="1800" smtClean="0"/>
              <a:t>a. Karyawan, fasilitas dan pemasok memproduksi unit-unit produk yang tidak sesuai dengan standar, terlambat atau jumlah tidak sesuai. </a:t>
            </a:r>
            <a:endParaRPr lang="nb-NO" sz="1800" smtClean="0"/>
          </a:p>
          <a:p>
            <a:pPr algn="just" eaLnBrk="1" hangingPunct="1">
              <a:lnSpc>
                <a:spcPct val="80000"/>
              </a:lnSpc>
              <a:buFontTx/>
              <a:buNone/>
            </a:pPr>
            <a:r>
              <a:rPr lang="nb-NO" sz="1800" smtClean="0"/>
              <a:t>b.  Engineering drawing atau spesifikasi tidak akurat. </a:t>
            </a:r>
          </a:p>
          <a:p>
            <a:pPr algn="just" eaLnBrk="1" hangingPunct="1">
              <a:lnSpc>
                <a:spcPct val="80000"/>
              </a:lnSpc>
              <a:buFontTx/>
              <a:buNone/>
            </a:pPr>
            <a:r>
              <a:rPr lang="nb-NO" sz="1800" smtClean="0"/>
              <a:t>c.  Bagian produksi mencoba memproduksi sebelum spesifikasi lengkap. </a:t>
            </a:r>
          </a:p>
          <a:p>
            <a:pPr algn="just" eaLnBrk="1" hangingPunct="1">
              <a:lnSpc>
                <a:spcPct val="80000"/>
              </a:lnSpc>
              <a:buFontTx/>
              <a:buNone/>
            </a:pPr>
            <a:r>
              <a:rPr lang="nb-NO" sz="1800" smtClean="0"/>
              <a:t>d.  Permintaan konsumen tidak diketahui. </a:t>
            </a:r>
          </a:p>
        </p:txBody>
      </p:sp>
    </p:spTree>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0E3B61EC-C100-4BD4-B4E3-8DB0E06A4FAD}" type="slidenum">
              <a:rPr lang="en-US" smtClean="0">
                <a:solidFill>
                  <a:schemeClr val="tx1"/>
                </a:solidFill>
                <a:latin typeface="Arial" charset="0"/>
              </a:rPr>
              <a:pPr eaLnBrk="1" fontAlgn="base" hangingPunct="1">
                <a:spcBef>
                  <a:spcPct val="0"/>
                </a:spcBef>
                <a:spcAft>
                  <a:spcPct val="0"/>
                </a:spcAft>
              </a:pPr>
              <a:t>289</a:t>
            </a:fld>
            <a:endParaRPr lang="en-US" smtClean="0">
              <a:solidFill>
                <a:schemeClr val="tx1"/>
              </a:solidFill>
              <a:latin typeface="Arial" charset="0"/>
            </a:endParaRPr>
          </a:p>
        </p:txBody>
      </p:sp>
      <p:sp>
        <p:nvSpPr>
          <p:cNvPr id="338947" name="Rectangle 2"/>
          <p:cNvSpPr>
            <a:spLocks noGrp="1" noChangeArrowheads="1"/>
          </p:cNvSpPr>
          <p:nvPr>
            <p:ph type="title"/>
          </p:nvPr>
        </p:nvSpPr>
        <p:spPr>
          <a:xfrm>
            <a:off x="457200" y="274638"/>
            <a:ext cx="8229600" cy="334962"/>
          </a:xfrm>
        </p:spPr>
        <p:txBody>
          <a:bodyPr/>
          <a:lstStyle/>
          <a:p>
            <a:pPr eaLnBrk="1" hangingPunct="1"/>
            <a:r>
              <a:rPr lang="sv-SE" sz="2000" b="1" smtClean="0">
                <a:solidFill>
                  <a:srgbClr val="FF3300"/>
                </a:solidFill>
              </a:rPr>
              <a:t>B. KONTRIBUSI JIT PADA KEUNGGULAN KOMPETITIF</a:t>
            </a:r>
            <a:endParaRPr lang="en-US" sz="4000" smtClean="0">
              <a:solidFill>
                <a:srgbClr val="FF3300"/>
              </a:solidFill>
            </a:endParaRPr>
          </a:p>
        </p:txBody>
      </p:sp>
      <p:sp>
        <p:nvSpPr>
          <p:cNvPr id="339972" name="Rectangle 3"/>
          <p:cNvSpPr>
            <a:spLocks noGrp="1" noChangeArrowheads="1"/>
          </p:cNvSpPr>
          <p:nvPr>
            <p:ph type="body" idx="1"/>
          </p:nvPr>
        </p:nvSpPr>
        <p:spPr>
          <a:xfrm>
            <a:off x="457200" y="685800"/>
            <a:ext cx="8229600" cy="5440363"/>
          </a:xfrm>
        </p:spPr>
        <p:txBody>
          <a:bodyPr/>
          <a:lstStyle/>
          <a:p>
            <a:pPr marL="0" indent="0" algn="just" eaLnBrk="1" hangingPunct="1">
              <a:lnSpc>
                <a:spcPct val="80000"/>
              </a:lnSpc>
              <a:buFont typeface="Arial" charset="0"/>
              <a:buNone/>
              <a:defRPr/>
            </a:pPr>
            <a:endParaRPr lang="fi-FI" sz="1800" dirty="0" smtClean="0"/>
          </a:p>
          <a:p>
            <a:pPr algn="just" eaLnBrk="1" hangingPunct="1">
              <a:lnSpc>
                <a:spcPct val="80000"/>
              </a:lnSpc>
              <a:buFontTx/>
              <a:buNone/>
              <a:defRPr/>
            </a:pPr>
            <a:r>
              <a:rPr lang="sv-SE" sz="1800" b="1" dirty="0" smtClean="0"/>
              <a:t>Konsep JIT menunjang Keunggulan Kompetitif: </a:t>
            </a:r>
            <a:endParaRPr lang="sv-SE" sz="1800" dirty="0" smtClean="0"/>
          </a:p>
          <a:p>
            <a:pPr algn="just" eaLnBrk="1" hangingPunct="1">
              <a:lnSpc>
                <a:spcPct val="80000"/>
              </a:lnSpc>
              <a:buFontTx/>
              <a:buNone/>
              <a:defRPr/>
            </a:pPr>
            <a:r>
              <a:rPr lang="sv-SE" sz="1800" dirty="0" smtClean="0"/>
              <a:t>	Pemasok : 	Untuk mengurangi jumlah sumber pasokannya. </a:t>
            </a:r>
          </a:p>
          <a:p>
            <a:pPr algn="just" eaLnBrk="1" hangingPunct="1">
              <a:lnSpc>
                <a:spcPct val="80000"/>
              </a:lnSpc>
              <a:buFontTx/>
              <a:buNone/>
              <a:defRPr/>
            </a:pPr>
            <a:r>
              <a:rPr lang="sv-SE" sz="1800" dirty="0" smtClean="0"/>
              <a:t>			Agar membina hubungan yang mendukung.</a:t>
            </a:r>
          </a:p>
          <a:p>
            <a:pPr algn="just" eaLnBrk="1" hangingPunct="1">
              <a:lnSpc>
                <a:spcPct val="80000"/>
              </a:lnSpc>
              <a:buFontTx/>
              <a:buNone/>
              <a:defRPr/>
            </a:pPr>
            <a:r>
              <a:rPr lang="sv-SE" sz="1800" dirty="0" smtClean="0"/>
              <a:t>			Pengiriman barang yang bermutu tepat waktu.</a:t>
            </a:r>
          </a:p>
          <a:p>
            <a:pPr algn="just" eaLnBrk="1" hangingPunct="1">
              <a:lnSpc>
                <a:spcPct val="80000"/>
              </a:lnSpc>
              <a:buFontTx/>
              <a:buNone/>
              <a:defRPr/>
            </a:pPr>
            <a:r>
              <a:rPr lang="sv-SE" sz="1800" dirty="0" smtClean="0"/>
              <a:t>	Tata letak : 	Tata letak sel kerja dengan kegiatan pengujian di tiap tahap  </a:t>
            </a:r>
          </a:p>
          <a:p>
            <a:pPr algn="just" eaLnBrk="1" hangingPunct="1">
              <a:lnSpc>
                <a:spcPct val="80000"/>
              </a:lnSpc>
              <a:buFontTx/>
              <a:buNone/>
              <a:defRPr/>
            </a:pPr>
            <a:r>
              <a:rPr lang="sv-SE" sz="1800" dirty="0" smtClean="0"/>
              <a:t>                              proses. </a:t>
            </a:r>
          </a:p>
          <a:p>
            <a:pPr algn="just" eaLnBrk="1" hangingPunct="1">
              <a:lnSpc>
                <a:spcPct val="80000"/>
              </a:lnSpc>
              <a:buFontTx/>
              <a:buNone/>
              <a:defRPr/>
            </a:pPr>
            <a:r>
              <a:rPr lang="sv-SE" sz="1800" dirty="0" smtClean="0"/>
              <a:t>			Teknologi kelompok. </a:t>
            </a:r>
          </a:p>
          <a:p>
            <a:pPr algn="just" eaLnBrk="1" hangingPunct="1">
              <a:lnSpc>
                <a:spcPct val="80000"/>
              </a:lnSpc>
              <a:buFontTx/>
              <a:buNone/>
              <a:defRPr/>
            </a:pPr>
            <a:r>
              <a:rPr lang="sv-SE" sz="1800" dirty="0" smtClean="0"/>
              <a:t>			Mesin-mesin yang dapat dipindah dan diganti. </a:t>
            </a:r>
          </a:p>
          <a:p>
            <a:pPr algn="just" eaLnBrk="1" hangingPunct="1">
              <a:lnSpc>
                <a:spcPct val="80000"/>
              </a:lnSpc>
              <a:buFontTx/>
              <a:buNone/>
              <a:defRPr/>
            </a:pPr>
            <a:r>
              <a:rPr lang="sv-SE" sz="1800" dirty="0" smtClean="0"/>
              <a:t>			Pengaturan lingkungan kerja tingkat tinggi dan kerapihan. </a:t>
            </a:r>
            <a:endParaRPr lang="fi-FI" sz="1800" dirty="0" smtClean="0"/>
          </a:p>
          <a:p>
            <a:pPr algn="just" eaLnBrk="1" hangingPunct="1">
              <a:lnSpc>
                <a:spcPct val="80000"/>
              </a:lnSpc>
              <a:buFontTx/>
              <a:buNone/>
              <a:defRPr/>
            </a:pPr>
            <a:r>
              <a:rPr lang="fi-FI" sz="1800" dirty="0" smtClean="0"/>
              <a:t>			Pengurangan tempat untuk menyimpan persediaan. </a:t>
            </a:r>
            <a:endParaRPr lang="nb-NO" sz="1800" dirty="0" smtClean="0"/>
          </a:p>
          <a:p>
            <a:pPr algn="just" eaLnBrk="1" hangingPunct="1">
              <a:lnSpc>
                <a:spcPct val="80000"/>
              </a:lnSpc>
              <a:buFontTx/>
              <a:buNone/>
              <a:defRPr/>
            </a:pPr>
            <a:r>
              <a:rPr lang="nb-NO" sz="1800" dirty="0" smtClean="0"/>
              <a:t>			Mengirim langsung ke area kerja. </a:t>
            </a:r>
          </a:p>
          <a:p>
            <a:pPr algn="just" eaLnBrk="1" hangingPunct="1">
              <a:lnSpc>
                <a:spcPct val="80000"/>
              </a:lnSpc>
              <a:buFontTx/>
              <a:buNone/>
              <a:defRPr/>
            </a:pPr>
            <a:r>
              <a:rPr lang="nb-NO" sz="1800" dirty="0" smtClean="0"/>
              <a:t>	Persediaan : 	Ukuran lot yang kecil </a:t>
            </a:r>
          </a:p>
          <a:p>
            <a:pPr algn="just" eaLnBrk="1" hangingPunct="1">
              <a:lnSpc>
                <a:spcPct val="80000"/>
              </a:lnSpc>
              <a:buFontTx/>
              <a:buNone/>
              <a:defRPr/>
            </a:pPr>
            <a:r>
              <a:rPr lang="nb-NO" sz="1800" dirty="0" smtClean="0"/>
              <a:t>			Waktu pemasangan yang pendek. </a:t>
            </a:r>
          </a:p>
          <a:p>
            <a:pPr algn="just" eaLnBrk="1" hangingPunct="1">
              <a:lnSpc>
                <a:spcPct val="80000"/>
              </a:lnSpc>
              <a:buFontTx/>
              <a:buNone/>
              <a:defRPr/>
            </a:pPr>
            <a:r>
              <a:rPr lang="nb-NO" sz="1800" dirty="0" smtClean="0"/>
              <a:t>			Kotak khusus yang menyimpan sejumlah komponen tertentu. </a:t>
            </a:r>
          </a:p>
          <a:p>
            <a:pPr algn="just" eaLnBrk="1" hangingPunct="1">
              <a:lnSpc>
                <a:spcPct val="80000"/>
              </a:lnSpc>
              <a:buFontTx/>
              <a:buNone/>
              <a:defRPr/>
            </a:pPr>
            <a:r>
              <a:rPr lang="nb-NO" sz="1800" dirty="0" smtClean="0"/>
              <a:t>	Penjadwalan: 	Penyimpangan dari jadwal tidak ada </a:t>
            </a:r>
          </a:p>
          <a:p>
            <a:pPr algn="just" eaLnBrk="1" hangingPunct="1">
              <a:lnSpc>
                <a:spcPct val="80000"/>
              </a:lnSpc>
              <a:buFontTx/>
              <a:buNone/>
              <a:defRPr/>
            </a:pPr>
            <a:r>
              <a:rPr lang="nb-NO" sz="1800" dirty="0" smtClean="0"/>
              <a:t>			Penjadwalan bertingkat. </a:t>
            </a:r>
          </a:p>
          <a:p>
            <a:pPr algn="just" eaLnBrk="1" hangingPunct="1">
              <a:lnSpc>
                <a:spcPct val="80000"/>
              </a:lnSpc>
              <a:buFontTx/>
              <a:buNone/>
              <a:defRPr/>
            </a:pPr>
            <a:r>
              <a:rPr lang="nb-NO" sz="1800" dirty="0" smtClean="0"/>
              <a:t>			Pemasok diinformasikan mengenal jadwal perusahaan. </a:t>
            </a:r>
            <a:endParaRPr lang="fi-FI" sz="1800" dirty="0" smtClean="0"/>
          </a:p>
          <a:p>
            <a:pPr algn="just" eaLnBrk="1" hangingPunct="1">
              <a:lnSpc>
                <a:spcPct val="80000"/>
              </a:lnSpc>
              <a:buFontTx/>
              <a:buNone/>
              <a:defRPr/>
            </a:pPr>
            <a:r>
              <a:rPr lang="fi-FI" sz="1800" dirty="0" smtClean="0"/>
              <a:t>			Tehnik Kanban.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15240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buFontTx/>
              <a:buNone/>
              <a:defRPr/>
            </a:pPr>
            <a:r>
              <a:rPr lang="en-US" sz="10000" b="1" dirty="0" smtClean="0">
                <a:effectLst>
                  <a:outerShdw blurRad="38100" dist="38100" dir="2700000" algn="tl">
                    <a:srgbClr val="FFFFFF"/>
                  </a:outerShdw>
                </a:effectLst>
                <a:latin typeface="Arial Narrow" pitchFamily="34" charset="0"/>
              </a:rPr>
              <a:t>2</a:t>
            </a:r>
          </a:p>
          <a:p>
            <a:pPr marL="0" indent="0" algn="ctr" eaLnBrk="1" hangingPunct="1">
              <a:buFontTx/>
              <a:buNone/>
              <a:defRPr/>
            </a:pPr>
            <a:r>
              <a:rPr lang="en-US" sz="10000" b="1" dirty="0" smtClean="0">
                <a:effectLst>
                  <a:outerShdw blurRad="38100" dist="38100" dir="2700000" algn="tl">
                    <a:srgbClr val="FFFFFF"/>
                  </a:outerShdw>
                </a:effectLst>
                <a:latin typeface="Arial Narrow" pitchFamily="34" charset="0"/>
              </a:rPr>
              <a:t>STRATEGI OPERASI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iterate type="wd">
                                    <p:tmPct val="10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3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2">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par>
                          <p:cTn id="9" fill="hold" nodeType="afterGroup">
                            <p:stCondLst>
                              <p:cond delay="300"/>
                            </p:stCondLst>
                            <p:childTnLst>
                              <p:par>
                                <p:cTn id="10" presetID="2" presetClass="entr" presetSubtype="1" fill="hold" grpId="0" nodeType="afterEffect">
                                  <p:stCondLst>
                                    <p:cond delay="0"/>
                                  </p:stCondLst>
                                  <p:iterate type="wd">
                                    <p:tmPct val="100000"/>
                                  </p:iterate>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3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300" fill="hold"/>
                                        <p:tgtEl>
                                          <p:spTgt spid="2">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advAuto="0"/>
    </p:bld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0976450A-C20D-437A-811B-8D1FEC99E30C}" type="slidenum">
              <a:rPr lang="en-US" smtClean="0">
                <a:solidFill>
                  <a:schemeClr val="tx1"/>
                </a:solidFill>
                <a:latin typeface="Arial" charset="0"/>
              </a:rPr>
              <a:pPr eaLnBrk="1" fontAlgn="base" hangingPunct="1">
                <a:spcBef>
                  <a:spcPct val="0"/>
                </a:spcBef>
                <a:spcAft>
                  <a:spcPct val="0"/>
                </a:spcAft>
              </a:pPr>
              <a:t>290</a:t>
            </a:fld>
            <a:endParaRPr lang="en-US" smtClean="0">
              <a:solidFill>
                <a:schemeClr val="tx1"/>
              </a:solidFill>
              <a:latin typeface="Arial" charset="0"/>
            </a:endParaRPr>
          </a:p>
        </p:txBody>
      </p:sp>
      <p:sp>
        <p:nvSpPr>
          <p:cNvPr id="339971" name="Rectangle 3"/>
          <p:cNvSpPr>
            <a:spLocks noGrp="1" noChangeArrowheads="1"/>
          </p:cNvSpPr>
          <p:nvPr>
            <p:ph type="body" idx="1"/>
          </p:nvPr>
        </p:nvSpPr>
        <p:spPr>
          <a:xfrm>
            <a:off x="228600" y="304800"/>
            <a:ext cx="8610600" cy="6019800"/>
          </a:xfrm>
        </p:spPr>
        <p:txBody>
          <a:bodyPr/>
          <a:lstStyle/>
          <a:p>
            <a:pPr eaLnBrk="1" hangingPunct="1">
              <a:lnSpc>
                <a:spcPct val="80000"/>
              </a:lnSpc>
              <a:buFontTx/>
              <a:buNone/>
            </a:pPr>
            <a:r>
              <a:rPr lang="fi-FI" sz="1700" smtClean="0"/>
              <a:t>Pemeliharaan: 	Rutinitas harian. </a:t>
            </a:r>
          </a:p>
          <a:p>
            <a:pPr eaLnBrk="1" hangingPunct="1">
              <a:lnSpc>
                <a:spcPct val="80000"/>
              </a:lnSpc>
              <a:buFontTx/>
              <a:buNone/>
            </a:pPr>
            <a:r>
              <a:rPr lang="fi-FI" sz="1700" smtClean="0"/>
              <a:t>			Keterlibatan operator mesin. </a:t>
            </a:r>
          </a:p>
          <a:p>
            <a:pPr eaLnBrk="1" hangingPunct="1">
              <a:lnSpc>
                <a:spcPct val="80000"/>
              </a:lnSpc>
              <a:buFontTx/>
              <a:buNone/>
            </a:pPr>
            <a:r>
              <a:rPr lang="fi-FI" sz="1700" smtClean="0"/>
              <a:t>			Produksi </a:t>
            </a:r>
          </a:p>
          <a:p>
            <a:pPr eaLnBrk="1" hangingPunct="1">
              <a:lnSpc>
                <a:spcPct val="80000"/>
              </a:lnSpc>
              <a:buFontTx/>
              <a:buNone/>
            </a:pPr>
            <a:r>
              <a:rPr lang="fi-FI" sz="1700" smtClean="0"/>
              <a:t>Berkualitas: 	Pengendalian proses statistik. </a:t>
            </a:r>
          </a:p>
          <a:p>
            <a:pPr eaLnBrk="1" hangingPunct="1">
              <a:lnSpc>
                <a:spcPct val="80000"/>
              </a:lnSpc>
              <a:buFontTx/>
              <a:buNone/>
            </a:pPr>
            <a:r>
              <a:rPr lang="fi-FI" sz="1700" smtClean="0"/>
              <a:t>			Mutu yang dijaga oleh pemasok. </a:t>
            </a:r>
          </a:p>
          <a:p>
            <a:pPr eaLnBrk="1" hangingPunct="1">
              <a:lnSpc>
                <a:spcPct val="80000"/>
              </a:lnSpc>
              <a:buFontTx/>
              <a:buNone/>
            </a:pPr>
            <a:r>
              <a:rPr lang="fi-FI" sz="1700" smtClean="0"/>
              <a:t>			Mutu di dalam perusahaan </a:t>
            </a:r>
          </a:p>
          <a:p>
            <a:pPr eaLnBrk="1" hangingPunct="1">
              <a:lnSpc>
                <a:spcPct val="80000"/>
              </a:lnSpc>
              <a:buFontTx/>
              <a:buNone/>
            </a:pPr>
            <a:r>
              <a:rPr lang="fi-FI" sz="1700" smtClean="0"/>
              <a:t>			Pemberdayaan </a:t>
            </a:r>
          </a:p>
          <a:p>
            <a:pPr eaLnBrk="1" hangingPunct="1">
              <a:lnSpc>
                <a:spcPct val="80000"/>
              </a:lnSpc>
              <a:buFontTx/>
              <a:buNone/>
            </a:pPr>
            <a:r>
              <a:rPr lang="fi-FI" sz="1700" smtClean="0"/>
              <a:t>Karyawan: 	Pelatihan silang </a:t>
            </a:r>
          </a:p>
          <a:p>
            <a:pPr eaLnBrk="1" hangingPunct="1">
              <a:lnSpc>
                <a:spcPct val="80000"/>
              </a:lnSpc>
              <a:buFontTx/>
              <a:buNone/>
            </a:pPr>
            <a:r>
              <a:rPr lang="fi-FI" sz="1700" smtClean="0"/>
              <a:t>			Klasifikasi kerja sedikit agar ada fleksibilitas yang pasti. </a:t>
            </a:r>
          </a:p>
          <a:p>
            <a:pPr eaLnBrk="1" hangingPunct="1">
              <a:lnSpc>
                <a:spcPct val="80000"/>
              </a:lnSpc>
              <a:buFontTx/>
              <a:buNone/>
            </a:pPr>
            <a:r>
              <a:rPr lang="fi-FI" sz="1700" smtClean="0"/>
              <a:t>			Dukungan pelatihan. </a:t>
            </a:r>
          </a:p>
          <a:p>
            <a:pPr eaLnBrk="1" hangingPunct="1">
              <a:lnSpc>
                <a:spcPct val="80000"/>
              </a:lnSpc>
              <a:buFontTx/>
              <a:buNone/>
            </a:pPr>
            <a:r>
              <a:rPr lang="fi-FI" sz="1700" smtClean="0"/>
              <a:t>Komitmen: 	Dukungan manajemen, karyawan dan pemasok. </a:t>
            </a:r>
          </a:p>
          <a:p>
            <a:pPr eaLnBrk="1" hangingPunct="1">
              <a:lnSpc>
                <a:spcPct val="80000"/>
              </a:lnSpc>
              <a:buFontTx/>
              <a:buNone/>
            </a:pPr>
            <a:r>
              <a:rPr lang="fi-FI" sz="1700" b="1" smtClean="0"/>
              <a:t>Hasilnya :</a:t>
            </a:r>
          </a:p>
          <a:p>
            <a:pPr algn="just" eaLnBrk="1" hangingPunct="1">
              <a:lnSpc>
                <a:spcPct val="80000"/>
              </a:lnSpc>
              <a:buFontTx/>
              <a:buNone/>
            </a:pPr>
            <a:r>
              <a:rPr lang="fi-FI" sz="1700" smtClean="0"/>
              <a:t>1.  Penguranagn antrean dan keterlambatan, sehingga proses produksi semakin cepat, asset bisa digunakan lebih produktif, perusahaan dapat memenangkan pesanan. </a:t>
            </a:r>
          </a:p>
          <a:p>
            <a:pPr algn="just" eaLnBrk="1" hangingPunct="1">
              <a:lnSpc>
                <a:spcPct val="80000"/>
              </a:lnSpc>
              <a:buFontTx/>
              <a:buNone/>
            </a:pPr>
            <a:r>
              <a:rPr lang="fi-FI" sz="1700" smtClean="0"/>
              <a:t>2. Peningkatan mutu sehingga kesia-siaan berkurang dan dapat memenangkan pesanan. </a:t>
            </a:r>
          </a:p>
          <a:p>
            <a:pPr algn="just" eaLnBrk="1" hangingPunct="1">
              <a:lnSpc>
                <a:spcPct val="80000"/>
              </a:lnSpc>
              <a:buFontTx/>
              <a:buNone/>
            </a:pPr>
            <a:r>
              <a:rPr lang="fi-FI" sz="1700" smtClean="0"/>
              <a:t>3.  Penurunan biaya sehingga laba meningkat atau harga jual bisa diturunkan. </a:t>
            </a:r>
          </a:p>
          <a:p>
            <a:pPr algn="just" eaLnBrk="1" hangingPunct="1">
              <a:lnSpc>
                <a:spcPct val="80000"/>
              </a:lnSpc>
              <a:buFontTx/>
              <a:buNone/>
            </a:pPr>
            <a:r>
              <a:rPr lang="fi-FI" sz="1700" smtClean="0"/>
              <a:t>4. Pengurangan variabilitas di tempat kerja sehingga kesia-siaan berkurang dan memenangkan pesanan. </a:t>
            </a:r>
          </a:p>
          <a:p>
            <a:pPr algn="just" eaLnBrk="1" hangingPunct="1">
              <a:lnSpc>
                <a:spcPct val="80000"/>
              </a:lnSpc>
              <a:buFontTx/>
              <a:buNone/>
            </a:pPr>
            <a:r>
              <a:rPr lang="fi-FI" sz="1700" smtClean="0"/>
              <a:t>5.  Pengurangan kegiatan pengerjaan ulang sehingga memenangkan persaingan </a:t>
            </a:r>
          </a:p>
          <a:p>
            <a:pPr algn="just" eaLnBrk="1" hangingPunct="1">
              <a:lnSpc>
                <a:spcPct val="80000"/>
              </a:lnSpc>
              <a:buFontTx/>
              <a:buNone/>
            </a:pPr>
            <a:endParaRPr lang="fi-FI" sz="800" smtClean="0"/>
          </a:p>
          <a:p>
            <a:pPr algn="just" eaLnBrk="1" hangingPunct="1">
              <a:lnSpc>
                <a:spcPct val="80000"/>
              </a:lnSpc>
              <a:buFontTx/>
              <a:buNone/>
            </a:pPr>
            <a:r>
              <a:rPr lang="fi-FI" sz="1700" b="1" smtClean="0"/>
              <a:t>Yang diharapkan akan terjadi </a:t>
            </a:r>
            <a:r>
              <a:rPr lang="fi-FI" sz="1700" smtClean="0"/>
              <a:t>: </a:t>
            </a:r>
          </a:p>
          <a:p>
            <a:pPr algn="just" eaLnBrk="1" hangingPunct="1">
              <a:lnSpc>
                <a:spcPct val="80000"/>
              </a:lnSpc>
              <a:buFontTx/>
              <a:buNone/>
            </a:pPr>
            <a:r>
              <a:rPr lang="fi-FI" sz="1700" smtClean="0"/>
              <a:t>      Tanggapan terhadap konsumen lebih cepat, biaya lebih rendah mutu lebih tinggi dan ini merupakan keunggulan kompetitif.</a:t>
            </a:r>
            <a:endParaRPr lang="en-US" sz="1700" smtClean="0"/>
          </a:p>
        </p:txBody>
      </p:sp>
    </p:spTree>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97B3CBAC-4B96-475F-9D4E-EAB1BBB1041F}" type="slidenum">
              <a:rPr lang="en-US" smtClean="0">
                <a:solidFill>
                  <a:schemeClr val="tx1"/>
                </a:solidFill>
                <a:latin typeface="Arial" charset="0"/>
              </a:rPr>
              <a:pPr eaLnBrk="1" fontAlgn="base" hangingPunct="1">
                <a:spcBef>
                  <a:spcPct val="0"/>
                </a:spcBef>
                <a:spcAft>
                  <a:spcPct val="0"/>
                </a:spcAft>
              </a:pPr>
              <a:t>291</a:t>
            </a:fld>
            <a:endParaRPr lang="en-US" smtClean="0">
              <a:solidFill>
                <a:schemeClr val="tx1"/>
              </a:solidFill>
              <a:latin typeface="Arial" charset="0"/>
            </a:endParaRPr>
          </a:p>
        </p:txBody>
      </p:sp>
      <p:sp>
        <p:nvSpPr>
          <p:cNvPr id="340995" name="Rectangle 2"/>
          <p:cNvSpPr>
            <a:spLocks noGrp="1" noChangeArrowheads="1"/>
          </p:cNvSpPr>
          <p:nvPr>
            <p:ph type="title"/>
          </p:nvPr>
        </p:nvSpPr>
        <p:spPr>
          <a:xfrm>
            <a:off x="457200" y="274638"/>
            <a:ext cx="8229600" cy="182562"/>
          </a:xfrm>
        </p:spPr>
        <p:txBody>
          <a:bodyPr/>
          <a:lstStyle/>
          <a:p>
            <a:pPr eaLnBrk="1" hangingPunct="1"/>
            <a:r>
              <a:rPr lang="sv-SE" sz="1800" b="1" smtClean="0">
                <a:solidFill>
                  <a:srgbClr val="FF3300"/>
                </a:solidFill>
              </a:rPr>
              <a:t>C. FAKTOR KUNCI SUKSES DALAM JUST IN TIME</a:t>
            </a:r>
            <a:endParaRPr lang="en-US" sz="1800" smtClean="0">
              <a:solidFill>
                <a:srgbClr val="FF3300"/>
              </a:solidFill>
            </a:endParaRPr>
          </a:p>
        </p:txBody>
      </p:sp>
      <p:sp>
        <p:nvSpPr>
          <p:cNvPr id="18436" name="Rectangle 3"/>
          <p:cNvSpPr>
            <a:spLocks noGrp="1" noChangeArrowheads="1"/>
          </p:cNvSpPr>
          <p:nvPr>
            <p:ph type="body" idx="1"/>
          </p:nvPr>
        </p:nvSpPr>
        <p:spPr>
          <a:xfrm>
            <a:off x="457200" y="533400"/>
            <a:ext cx="8229600" cy="5592763"/>
          </a:xfrm>
        </p:spPr>
        <p:txBody>
          <a:bodyPr/>
          <a:lstStyle/>
          <a:p>
            <a:pPr marL="0" indent="0" algn="just" eaLnBrk="1" hangingPunct="1">
              <a:lnSpc>
                <a:spcPct val="80000"/>
              </a:lnSpc>
              <a:buFontTx/>
              <a:buNone/>
              <a:defRPr/>
            </a:pPr>
            <a:r>
              <a:rPr lang="sv-SE" sz="1600" dirty="0" smtClean="0"/>
              <a:t>ada 7 faktor kesuksesan JIT yaitu: </a:t>
            </a:r>
            <a:endParaRPr lang="sv-SE" sz="1600" b="1" dirty="0" smtClean="0"/>
          </a:p>
          <a:p>
            <a:pPr eaLnBrk="1" hangingPunct="1">
              <a:lnSpc>
                <a:spcPct val="80000"/>
              </a:lnSpc>
              <a:buFontTx/>
              <a:buNone/>
              <a:defRPr/>
            </a:pPr>
            <a:r>
              <a:rPr lang="sv-SE" sz="1600" b="1" dirty="0" smtClean="0"/>
              <a:t>1. Suppliers </a:t>
            </a:r>
            <a:endParaRPr lang="sv-SE" sz="1600" dirty="0" smtClean="0"/>
          </a:p>
          <a:p>
            <a:pPr eaLnBrk="1" hangingPunct="1">
              <a:lnSpc>
                <a:spcPct val="80000"/>
              </a:lnSpc>
              <a:buFontTx/>
              <a:buNone/>
              <a:defRPr/>
            </a:pPr>
            <a:r>
              <a:rPr lang="sv-SE" sz="1600" dirty="0" smtClean="0"/>
              <a:t>Hal-hal yang harus diperhatikan adalah: </a:t>
            </a:r>
          </a:p>
          <a:p>
            <a:pPr eaLnBrk="1" hangingPunct="1">
              <a:lnSpc>
                <a:spcPct val="80000"/>
              </a:lnSpc>
              <a:buFontTx/>
              <a:buNone/>
              <a:defRPr/>
            </a:pPr>
            <a:r>
              <a:rPr lang="sv-SE" sz="1600" dirty="0" smtClean="0"/>
              <a:t>a. Kedatangan material dan produk akhir termasuk kesia-siaan. </a:t>
            </a:r>
          </a:p>
          <a:p>
            <a:pPr eaLnBrk="1" hangingPunct="1">
              <a:lnSpc>
                <a:spcPct val="80000"/>
              </a:lnSpc>
              <a:buFontTx/>
              <a:buNone/>
              <a:defRPr/>
            </a:pPr>
            <a:r>
              <a:rPr lang="sv-SE" sz="1600" dirty="0" smtClean="0"/>
              <a:t>b. Pembeli dan pemasok membentuk kemitraan. </a:t>
            </a:r>
          </a:p>
          <a:p>
            <a:pPr eaLnBrk="1" hangingPunct="1">
              <a:lnSpc>
                <a:spcPct val="80000"/>
              </a:lnSpc>
              <a:buFontTx/>
              <a:buNone/>
              <a:defRPr/>
            </a:pPr>
            <a:r>
              <a:rPr lang="sv-SE" sz="1600" dirty="0" smtClean="0"/>
              <a:t>c. Kemitraan JIT mengeliminir :    - Kegiatan yang tidak penting. </a:t>
            </a:r>
          </a:p>
          <a:p>
            <a:pPr eaLnBrk="1" hangingPunct="1">
              <a:lnSpc>
                <a:spcPct val="80000"/>
              </a:lnSpc>
              <a:buFontTx/>
              <a:buNone/>
              <a:defRPr/>
            </a:pPr>
            <a:r>
              <a:rPr lang="sv-SE" sz="1600" dirty="0" smtClean="0"/>
              <a:t>                                                     - Persediaan dalam perjalanan. </a:t>
            </a:r>
          </a:p>
          <a:p>
            <a:pPr eaLnBrk="1" hangingPunct="1">
              <a:lnSpc>
                <a:spcPct val="80000"/>
              </a:lnSpc>
              <a:buFontTx/>
              <a:buNone/>
              <a:defRPr/>
            </a:pPr>
            <a:r>
              <a:rPr lang="sv-SE" sz="1600" dirty="0" smtClean="0"/>
              <a:t>                                                     - Pemasok yang jelek </a:t>
            </a:r>
            <a:endParaRPr lang="sv-SE" sz="1600" b="1" dirty="0" smtClean="0"/>
          </a:p>
          <a:p>
            <a:pPr eaLnBrk="1" hangingPunct="1">
              <a:lnSpc>
                <a:spcPct val="80000"/>
              </a:lnSpc>
              <a:buFontTx/>
              <a:buNone/>
              <a:defRPr/>
            </a:pPr>
            <a:r>
              <a:rPr lang="sv-SE" sz="1600" b="1" dirty="0" smtClean="0"/>
              <a:t>2. Layout</a:t>
            </a:r>
            <a:endParaRPr lang="sv-SE" sz="1600" dirty="0" smtClean="0"/>
          </a:p>
          <a:p>
            <a:pPr algn="just" eaLnBrk="1" hangingPunct="1">
              <a:lnSpc>
                <a:spcPct val="80000"/>
              </a:lnSpc>
              <a:buFontTx/>
              <a:buNone/>
              <a:defRPr/>
            </a:pPr>
            <a:r>
              <a:rPr lang="sv-SE" sz="1600" dirty="0" smtClean="0"/>
              <a:t>	Tata letak memungkinkan pengurangan kesia-siaan yang lain, yaitu pergerakan. Misalnya pergerakan bahan baku maupun manusia menjadi fleksibel. </a:t>
            </a:r>
          </a:p>
          <a:p>
            <a:pPr eaLnBrk="1" hangingPunct="1">
              <a:lnSpc>
                <a:spcPct val="80000"/>
              </a:lnSpc>
              <a:buFontTx/>
              <a:buNone/>
              <a:defRPr/>
            </a:pPr>
            <a:r>
              <a:rPr lang="sv-SE" sz="1600" dirty="0" smtClean="0"/>
              <a:t>	JIT mempersyaratkan : 	a. Sel kerja untuk product family. </a:t>
            </a:r>
            <a:endParaRPr lang="fi-FI" sz="1600" dirty="0" smtClean="0"/>
          </a:p>
          <a:p>
            <a:pPr eaLnBrk="1" hangingPunct="1">
              <a:lnSpc>
                <a:spcPct val="80000"/>
              </a:lnSpc>
              <a:buFontTx/>
              <a:buNone/>
              <a:defRPr/>
            </a:pPr>
            <a:r>
              <a:rPr lang="fi-FI" sz="1600" dirty="0" smtClean="0"/>
              <a:t>				b. Pergerakan atau perubahan mesin. </a:t>
            </a:r>
          </a:p>
          <a:p>
            <a:pPr eaLnBrk="1" hangingPunct="1">
              <a:lnSpc>
                <a:spcPct val="80000"/>
              </a:lnSpc>
              <a:buFontTx/>
              <a:buNone/>
              <a:defRPr/>
            </a:pPr>
            <a:r>
              <a:rPr lang="fi-FI" sz="1600" dirty="0" smtClean="0"/>
              <a:t>				c. Jarak yang pendek. </a:t>
            </a:r>
          </a:p>
          <a:p>
            <a:pPr eaLnBrk="1" hangingPunct="1">
              <a:lnSpc>
                <a:spcPct val="80000"/>
              </a:lnSpc>
              <a:buFontTx/>
              <a:buNone/>
              <a:defRPr/>
            </a:pPr>
            <a:r>
              <a:rPr lang="fi-FI" sz="1600" dirty="0" smtClean="0"/>
              <a:t>				d. Tempat yang kecil untuk persediaan. </a:t>
            </a:r>
          </a:p>
          <a:p>
            <a:pPr eaLnBrk="1" hangingPunct="1">
              <a:lnSpc>
                <a:spcPct val="80000"/>
              </a:lnSpc>
              <a:buFontTx/>
              <a:buNone/>
              <a:defRPr/>
            </a:pPr>
            <a:r>
              <a:rPr lang="fi-FI" sz="1600" dirty="0" smtClean="0"/>
              <a:t>				e. Pengiriman langsung ke area kerja. </a:t>
            </a:r>
            <a:endParaRPr lang="fi-FI" sz="1600" b="1" dirty="0" smtClean="0"/>
          </a:p>
          <a:p>
            <a:pPr eaLnBrk="1" hangingPunct="1">
              <a:lnSpc>
                <a:spcPct val="80000"/>
              </a:lnSpc>
              <a:buFontTx/>
              <a:buNone/>
              <a:defRPr/>
            </a:pPr>
            <a:r>
              <a:rPr lang="fi-FI" sz="1600" b="1" dirty="0" smtClean="0"/>
              <a:t>3. Inventory </a:t>
            </a:r>
            <a:endParaRPr lang="fi-FI" sz="1600" dirty="0" smtClean="0"/>
          </a:p>
          <a:p>
            <a:pPr algn="just" eaLnBrk="1" hangingPunct="1">
              <a:lnSpc>
                <a:spcPct val="80000"/>
              </a:lnSpc>
              <a:defRPr/>
            </a:pPr>
            <a:r>
              <a:rPr lang="fi-FI" sz="1600" dirty="0" smtClean="0"/>
              <a:t>Persediaan dalam system produksi dan distribusi sering dadakan untuk berjaga-jaga. Tehnik persediaan yang efektif memerlukan Just In Time bukan Just In Case. Persediaan Just In Time merupakan persediaan minimal yang diperlukan untuk mempertahankan operasi system yang sempurna yaitu jumlah yang tepat tiba pada saat yang diperlukan bukan sebelum atau sesudah. </a:t>
            </a:r>
            <a:endParaRPr lang="en-US" sz="1600" dirty="0" smtClean="0"/>
          </a:p>
        </p:txBody>
      </p:sp>
    </p:spTree>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959B851A-4C0E-4702-8BBF-D9143EEB6103}" type="slidenum">
              <a:rPr lang="en-US" smtClean="0">
                <a:solidFill>
                  <a:schemeClr val="tx1"/>
                </a:solidFill>
                <a:latin typeface="Arial" charset="0"/>
              </a:rPr>
              <a:pPr eaLnBrk="1" fontAlgn="base" hangingPunct="1">
                <a:spcBef>
                  <a:spcPct val="0"/>
                </a:spcBef>
                <a:spcAft>
                  <a:spcPct val="0"/>
                </a:spcAft>
              </a:pPr>
              <a:t>292</a:t>
            </a:fld>
            <a:endParaRPr lang="en-US" smtClean="0">
              <a:solidFill>
                <a:schemeClr val="tx1"/>
              </a:solidFill>
              <a:latin typeface="Arial" charset="0"/>
            </a:endParaRPr>
          </a:p>
        </p:txBody>
      </p:sp>
      <p:sp>
        <p:nvSpPr>
          <p:cNvPr id="342019" name="Rectangle 3"/>
          <p:cNvSpPr>
            <a:spLocks noGrp="1" noChangeArrowheads="1"/>
          </p:cNvSpPr>
          <p:nvPr>
            <p:ph type="body" idx="1"/>
          </p:nvPr>
        </p:nvSpPr>
        <p:spPr>
          <a:xfrm>
            <a:off x="457200" y="533400"/>
            <a:ext cx="8229600" cy="5592763"/>
          </a:xfrm>
        </p:spPr>
        <p:txBody>
          <a:bodyPr/>
          <a:lstStyle/>
          <a:p>
            <a:pPr eaLnBrk="1" hangingPunct="1">
              <a:lnSpc>
                <a:spcPct val="80000"/>
              </a:lnSpc>
              <a:buFontTx/>
              <a:buNone/>
            </a:pPr>
            <a:r>
              <a:rPr lang="fi-FI" sz="2000" b="1" smtClean="0"/>
              <a:t>4. Schedulling </a:t>
            </a:r>
            <a:endParaRPr lang="fi-FI" sz="2000" smtClean="0"/>
          </a:p>
          <a:p>
            <a:pPr algn="just" eaLnBrk="1" hangingPunct="1">
              <a:lnSpc>
                <a:spcPct val="80000"/>
              </a:lnSpc>
            </a:pPr>
            <a:r>
              <a:rPr lang="fi-FI" sz="2000" smtClean="0"/>
              <a:t>Jadwal yang efektif dikomunikasikan di dalam organisasi dan kepada pemasok, maka akan sangat mendukung penerapan JIT. </a:t>
            </a:r>
            <a:endParaRPr lang="id-ID" sz="2000" smtClean="0"/>
          </a:p>
          <a:p>
            <a:pPr algn="just" eaLnBrk="1" hangingPunct="1">
              <a:lnSpc>
                <a:spcPct val="80000"/>
              </a:lnSpc>
            </a:pPr>
            <a:endParaRPr lang="id-ID" sz="2000" smtClean="0"/>
          </a:p>
          <a:p>
            <a:pPr algn="just" eaLnBrk="1" hangingPunct="1">
              <a:lnSpc>
                <a:spcPct val="80000"/>
              </a:lnSpc>
            </a:pPr>
            <a:r>
              <a:rPr lang="fi-FI" sz="2000" smtClean="0"/>
              <a:t>JIT mensyaratkan: </a:t>
            </a:r>
          </a:p>
          <a:p>
            <a:pPr eaLnBrk="1" hangingPunct="1">
              <a:lnSpc>
                <a:spcPct val="80000"/>
              </a:lnSpc>
              <a:buFontTx/>
              <a:buNone/>
            </a:pPr>
            <a:r>
              <a:rPr lang="fi-FI" sz="2000" smtClean="0"/>
              <a:t>	a. Mengkomunikasikan penjadwakan kepada supplier. </a:t>
            </a:r>
          </a:p>
          <a:p>
            <a:pPr eaLnBrk="1" hangingPunct="1">
              <a:lnSpc>
                <a:spcPct val="80000"/>
              </a:lnSpc>
              <a:buFontTx/>
              <a:buNone/>
            </a:pPr>
            <a:r>
              <a:rPr lang="fi-FI" sz="2000" smtClean="0"/>
              <a:t>	b. Jadwal bertingkat. </a:t>
            </a:r>
            <a:endParaRPr lang="sv-SE" sz="2000" smtClean="0"/>
          </a:p>
          <a:p>
            <a:pPr eaLnBrk="1" hangingPunct="1">
              <a:lnSpc>
                <a:spcPct val="80000"/>
              </a:lnSpc>
              <a:buFontTx/>
              <a:buNone/>
            </a:pPr>
            <a:r>
              <a:rPr lang="sv-SE" sz="2000" smtClean="0"/>
              <a:t>	c. Menekankan bagian dari skedul paling dekat dengan jatuh tempo. </a:t>
            </a:r>
            <a:endParaRPr lang="nb-NO" sz="2000" smtClean="0"/>
          </a:p>
          <a:p>
            <a:pPr eaLnBrk="1" hangingPunct="1">
              <a:lnSpc>
                <a:spcPct val="80000"/>
              </a:lnSpc>
              <a:buFontTx/>
              <a:buNone/>
            </a:pPr>
            <a:r>
              <a:rPr lang="nb-NO" sz="2000" smtClean="0"/>
              <a:t>	d. Lot kecil. </a:t>
            </a:r>
          </a:p>
          <a:p>
            <a:pPr eaLnBrk="1" hangingPunct="1">
              <a:lnSpc>
                <a:spcPct val="80000"/>
              </a:lnSpc>
              <a:buFontTx/>
              <a:buNone/>
            </a:pPr>
            <a:r>
              <a:rPr lang="nb-NO" sz="2000" smtClean="0"/>
              <a:t>	e. Tehnik Kanban. </a:t>
            </a:r>
            <a:endParaRPr lang="nb-NO" sz="2000" b="1" smtClean="0"/>
          </a:p>
          <a:p>
            <a:pPr eaLnBrk="1" hangingPunct="1">
              <a:lnSpc>
                <a:spcPct val="80000"/>
              </a:lnSpc>
              <a:buFontTx/>
              <a:buNone/>
            </a:pPr>
            <a:endParaRPr lang="nb-NO" sz="1000" b="1" smtClean="0"/>
          </a:p>
          <a:p>
            <a:pPr eaLnBrk="1" hangingPunct="1">
              <a:lnSpc>
                <a:spcPct val="80000"/>
              </a:lnSpc>
              <a:buFontTx/>
              <a:buNone/>
            </a:pPr>
            <a:r>
              <a:rPr lang="nb-NO" sz="2000" b="1" smtClean="0"/>
              <a:t>5. Preventive Maintenance</a:t>
            </a:r>
            <a:endParaRPr lang="nb-NO" sz="2000" smtClean="0"/>
          </a:p>
          <a:p>
            <a:pPr algn="just" eaLnBrk="1" hangingPunct="1">
              <a:lnSpc>
                <a:spcPct val="80000"/>
              </a:lnSpc>
            </a:pPr>
            <a:r>
              <a:rPr lang="nb-NO" sz="2000" smtClean="0"/>
              <a:t>Pemeliharaan dilakukan dalam rangka untuk menjaga hal-hal yang diinginkan supaya tidak terjadi atau tindakan pencegahan. </a:t>
            </a:r>
            <a:endParaRPr lang="id-ID" sz="2000" smtClean="0"/>
          </a:p>
          <a:p>
            <a:pPr algn="just" eaLnBrk="1" hangingPunct="1">
              <a:lnSpc>
                <a:spcPct val="80000"/>
              </a:lnSpc>
            </a:pPr>
            <a:r>
              <a:rPr lang="nb-NO" sz="2000" smtClean="0"/>
              <a:t>Misalnya dengan cara pemeliharaan rutin pada fasilitas yang digunakan, maupun pelatihan karyawan secara terus-menerus agar dapat beradaptasi dengan perubahan yang terjadi. </a:t>
            </a:r>
            <a:endParaRPr lang="en-US" sz="2000" smtClean="0"/>
          </a:p>
        </p:txBody>
      </p:sp>
    </p:spTree>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6416672A-1AFD-448D-84DE-5DA7AD158CEC}" type="slidenum">
              <a:rPr lang="en-US" smtClean="0">
                <a:solidFill>
                  <a:schemeClr val="tx1"/>
                </a:solidFill>
                <a:latin typeface="Arial" charset="0"/>
              </a:rPr>
              <a:pPr eaLnBrk="1" fontAlgn="base" hangingPunct="1">
                <a:spcBef>
                  <a:spcPct val="0"/>
                </a:spcBef>
                <a:spcAft>
                  <a:spcPct val="0"/>
                </a:spcAft>
              </a:pPr>
              <a:t>293</a:t>
            </a:fld>
            <a:endParaRPr lang="en-US" smtClean="0">
              <a:solidFill>
                <a:schemeClr val="tx1"/>
              </a:solidFill>
              <a:latin typeface="Arial" charset="0"/>
            </a:endParaRPr>
          </a:p>
        </p:txBody>
      </p:sp>
      <p:sp>
        <p:nvSpPr>
          <p:cNvPr id="343043" name="Rectangle 3"/>
          <p:cNvSpPr>
            <a:spLocks noGrp="1" noChangeArrowheads="1"/>
          </p:cNvSpPr>
          <p:nvPr>
            <p:ph type="body" idx="1"/>
          </p:nvPr>
        </p:nvSpPr>
        <p:spPr>
          <a:xfrm>
            <a:off x="457200" y="533400"/>
            <a:ext cx="8229600" cy="5592763"/>
          </a:xfrm>
        </p:spPr>
        <p:txBody>
          <a:bodyPr/>
          <a:lstStyle/>
          <a:p>
            <a:pPr eaLnBrk="1" hangingPunct="1">
              <a:lnSpc>
                <a:spcPct val="80000"/>
              </a:lnSpc>
              <a:buFontTx/>
              <a:buNone/>
            </a:pPr>
            <a:r>
              <a:rPr lang="nb-NO" sz="2000" b="1" smtClean="0"/>
              <a:t>6. Kualitas </a:t>
            </a:r>
            <a:endParaRPr lang="nb-NO" sz="2000" smtClean="0"/>
          </a:p>
          <a:p>
            <a:pPr algn="just" eaLnBrk="1" hangingPunct="1">
              <a:lnSpc>
                <a:spcPct val="80000"/>
              </a:lnSpc>
            </a:pPr>
            <a:r>
              <a:rPr lang="nb-NO" sz="2000" smtClean="0"/>
              <a:t>Hubungan JIT dengan berhubungan dalam 3 hal yaitu: </a:t>
            </a:r>
          </a:p>
          <a:p>
            <a:pPr algn="just" eaLnBrk="1" hangingPunct="1">
              <a:lnSpc>
                <a:spcPct val="80000"/>
              </a:lnSpc>
            </a:pPr>
            <a:endParaRPr lang="sv-SE" sz="1000" smtClean="0"/>
          </a:p>
          <a:p>
            <a:pPr algn="just" eaLnBrk="1" hangingPunct="1">
              <a:lnSpc>
                <a:spcPct val="80000"/>
              </a:lnSpc>
              <a:buFontTx/>
              <a:buNone/>
            </a:pPr>
            <a:r>
              <a:rPr lang="sv-SE" sz="2000" smtClean="0"/>
              <a:t>a. JIT mengurangi biaya perolehan mutu yang baik karena biaya produk sisa, pengerjaan ulang, investasi persediaan menurun. </a:t>
            </a:r>
          </a:p>
          <a:p>
            <a:pPr algn="just" eaLnBrk="1" hangingPunct="1">
              <a:lnSpc>
                <a:spcPct val="80000"/>
              </a:lnSpc>
              <a:buFontTx/>
              <a:buNone/>
            </a:pPr>
            <a:r>
              <a:rPr lang="sv-SE" sz="2000" smtClean="0"/>
              <a:t>b. JIT meningkatkan mutu dengan mengurangi antrean dan waktu antara. JIT juga membatasi jumlah sumber kesalahan potensial. </a:t>
            </a:r>
          </a:p>
          <a:p>
            <a:pPr algn="just" eaLnBrk="1" hangingPunct="1">
              <a:lnSpc>
                <a:spcPct val="80000"/>
              </a:lnSpc>
              <a:buFontTx/>
              <a:buNone/>
            </a:pPr>
            <a:r>
              <a:rPr lang="sv-SE" sz="2000" smtClean="0"/>
              <a:t>c. Mutu yang baik berarti lebih sedikit cadangan sehingga JIT lebih mudah diterapkan. </a:t>
            </a:r>
            <a:endParaRPr lang="sv-SE" sz="2000" b="1" smtClean="0"/>
          </a:p>
          <a:p>
            <a:pPr algn="just" eaLnBrk="1" hangingPunct="1">
              <a:lnSpc>
                <a:spcPct val="80000"/>
              </a:lnSpc>
              <a:buFontTx/>
              <a:buNone/>
            </a:pPr>
            <a:endParaRPr lang="sv-SE" sz="2000" b="1" smtClean="0"/>
          </a:p>
          <a:p>
            <a:pPr algn="just" eaLnBrk="1" hangingPunct="1">
              <a:lnSpc>
                <a:spcPct val="80000"/>
              </a:lnSpc>
              <a:buFontTx/>
              <a:buNone/>
            </a:pPr>
            <a:r>
              <a:rPr lang="sv-SE" sz="2000" b="1" smtClean="0"/>
              <a:t>7. Employee Empowerment </a:t>
            </a:r>
            <a:endParaRPr lang="sv-SE" sz="2000" smtClean="0"/>
          </a:p>
          <a:p>
            <a:pPr algn="just" eaLnBrk="1" hangingPunct="1">
              <a:lnSpc>
                <a:spcPct val="80000"/>
              </a:lnSpc>
            </a:pPr>
            <a:r>
              <a:rPr lang="sv-SE" sz="2000" smtClean="0"/>
              <a:t>Karyawan yang diberdayakan dapat terlibat dalam isu-isu operasi harian yang merupakan falsafah JIT. Pemberdayaan karyawan mengikuti nasehat manajemen bahwa tidak ada orang yang lebih tahu mengenai suatu pekerjaan selain karyawan pelaksana pekerjaan itu sendiri. </a:t>
            </a:r>
            <a:endParaRPr lang="en-US" sz="2000" smtClean="0"/>
          </a:p>
        </p:txBody>
      </p:sp>
    </p:spTree>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D035AE55-C8BA-42A6-990C-93CAAE2D94E3}" type="slidenum">
              <a:rPr lang="en-US" smtClean="0">
                <a:solidFill>
                  <a:schemeClr val="tx1"/>
                </a:solidFill>
                <a:latin typeface="Arial" charset="0"/>
              </a:rPr>
              <a:pPr eaLnBrk="1" fontAlgn="base" hangingPunct="1">
                <a:spcBef>
                  <a:spcPct val="0"/>
                </a:spcBef>
                <a:spcAft>
                  <a:spcPct val="0"/>
                </a:spcAft>
              </a:pPr>
              <a:t>294</a:t>
            </a:fld>
            <a:endParaRPr lang="en-US" smtClean="0">
              <a:solidFill>
                <a:schemeClr val="tx1"/>
              </a:solidFill>
              <a:latin typeface="Arial" charset="0"/>
            </a:endParaRPr>
          </a:p>
        </p:txBody>
      </p:sp>
      <p:sp>
        <p:nvSpPr>
          <p:cNvPr id="344067" name="Rectangle 2"/>
          <p:cNvSpPr>
            <a:spLocks noGrp="1" noChangeArrowheads="1"/>
          </p:cNvSpPr>
          <p:nvPr>
            <p:ph type="title"/>
          </p:nvPr>
        </p:nvSpPr>
        <p:spPr>
          <a:xfrm>
            <a:off x="457200" y="274638"/>
            <a:ext cx="8229600" cy="258762"/>
          </a:xfrm>
        </p:spPr>
        <p:txBody>
          <a:bodyPr/>
          <a:lstStyle/>
          <a:p>
            <a:pPr eaLnBrk="1" hangingPunct="1"/>
            <a:r>
              <a:rPr lang="sv-SE" sz="2000" b="1" smtClean="0">
                <a:solidFill>
                  <a:srgbClr val="FF3300"/>
                </a:solidFill>
              </a:rPr>
              <a:t>D. JUST IN TIME DI SEKTOR JASA</a:t>
            </a:r>
            <a:endParaRPr lang="en-US" sz="4000" smtClean="0">
              <a:solidFill>
                <a:srgbClr val="FF3300"/>
              </a:solidFill>
            </a:endParaRPr>
          </a:p>
        </p:txBody>
      </p:sp>
      <p:sp>
        <p:nvSpPr>
          <p:cNvPr id="21508" name="Rectangle 3"/>
          <p:cNvSpPr>
            <a:spLocks noGrp="1" noChangeArrowheads="1"/>
          </p:cNvSpPr>
          <p:nvPr>
            <p:ph type="body" idx="1"/>
          </p:nvPr>
        </p:nvSpPr>
        <p:spPr>
          <a:xfrm>
            <a:off x="381000" y="609600"/>
            <a:ext cx="8229600" cy="5867400"/>
          </a:xfrm>
        </p:spPr>
        <p:txBody>
          <a:bodyPr/>
          <a:lstStyle/>
          <a:p>
            <a:pPr marL="0" indent="0" algn="just" eaLnBrk="1" hangingPunct="1">
              <a:lnSpc>
                <a:spcPct val="80000"/>
              </a:lnSpc>
              <a:buFontTx/>
              <a:buNone/>
              <a:defRPr/>
            </a:pPr>
            <a:r>
              <a:rPr lang="sv-SE" sz="2000" dirty="0" smtClean="0"/>
              <a:t>JIT yang diterapkan pada sektor jasa meliputi berbagai hal diantaranya: </a:t>
            </a:r>
            <a:endParaRPr lang="sv-SE" sz="2000" b="1" dirty="0" smtClean="0"/>
          </a:p>
          <a:p>
            <a:pPr algn="just" eaLnBrk="1" hangingPunct="1">
              <a:lnSpc>
                <a:spcPct val="80000"/>
              </a:lnSpc>
              <a:buFontTx/>
              <a:buNone/>
              <a:defRPr/>
            </a:pPr>
            <a:r>
              <a:rPr lang="sv-SE" sz="2000" b="1" dirty="0" smtClean="0"/>
              <a:t>1. Pemasok</a:t>
            </a:r>
            <a:r>
              <a:rPr lang="sv-SE" sz="2000" dirty="0" smtClean="0"/>
              <a:t> </a:t>
            </a:r>
          </a:p>
          <a:p>
            <a:pPr algn="just" eaLnBrk="1" hangingPunct="1">
              <a:lnSpc>
                <a:spcPct val="80000"/>
              </a:lnSpc>
              <a:buFontTx/>
              <a:buNone/>
              <a:defRPr/>
            </a:pPr>
            <a:r>
              <a:rPr lang="sv-SE" sz="2000" dirty="0" smtClean="0"/>
              <a:t>	Misalnya usaha restoran sangat berhubungan dengan pemasok bahan makanan dan minuman yang mereka butuhkan. </a:t>
            </a:r>
            <a:endParaRPr lang="sv-SE" sz="2000" b="1" dirty="0" smtClean="0"/>
          </a:p>
          <a:p>
            <a:pPr algn="just" eaLnBrk="1" hangingPunct="1">
              <a:lnSpc>
                <a:spcPct val="80000"/>
              </a:lnSpc>
              <a:buFontTx/>
              <a:buNone/>
              <a:defRPr/>
            </a:pPr>
            <a:r>
              <a:rPr lang="sv-SE" sz="2000" b="1" dirty="0" smtClean="0"/>
              <a:t>2. Tata Letak </a:t>
            </a:r>
            <a:endParaRPr lang="sv-SE" sz="2000" dirty="0" smtClean="0"/>
          </a:p>
          <a:p>
            <a:pPr algn="just" eaLnBrk="1" hangingPunct="1">
              <a:lnSpc>
                <a:spcPct val="80000"/>
              </a:lnSpc>
              <a:buFontTx/>
              <a:buNone/>
              <a:defRPr/>
            </a:pPr>
            <a:r>
              <a:rPr lang="sv-SE" sz="2000" dirty="0" smtClean="0"/>
              <a:t>	Tata letak menciptakan perbedaan pengambilan koper maskapai penerbangan dimana konsumen mengharapkan koper-kopernya didapat tepat pada waktunya. </a:t>
            </a:r>
            <a:endParaRPr lang="sv-SE" sz="2000" b="1" dirty="0" smtClean="0"/>
          </a:p>
          <a:p>
            <a:pPr algn="just" eaLnBrk="1" hangingPunct="1">
              <a:lnSpc>
                <a:spcPct val="80000"/>
              </a:lnSpc>
              <a:buFontTx/>
              <a:buNone/>
              <a:defRPr/>
            </a:pPr>
            <a:r>
              <a:rPr lang="sv-SE" sz="2000" b="1" dirty="0" smtClean="0"/>
              <a:t>3.Persediaan </a:t>
            </a:r>
            <a:endParaRPr lang="sv-SE" sz="2000" dirty="0" smtClean="0"/>
          </a:p>
          <a:p>
            <a:pPr algn="just" eaLnBrk="1" hangingPunct="1">
              <a:lnSpc>
                <a:spcPct val="80000"/>
              </a:lnSpc>
              <a:buFontTx/>
              <a:buNone/>
              <a:defRPr/>
            </a:pPr>
            <a:r>
              <a:rPr lang="sv-SE" sz="2000" dirty="0" smtClean="0"/>
              <a:t>	Setiap pialang saham mengarahkan persediaan mendekati nol karena transaksi jual atau beli yang tidak dijalankan tidak dapat diterima oleh para klien. </a:t>
            </a:r>
            <a:endParaRPr lang="sv-SE" sz="2000" b="1" dirty="0" smtClean="0"/>
          </a:p>
          <a:p>
            <a:pPr algn="just" eaLnBrk="1" hangingPunct="1">
              <a:lnSpc>
                <a:spcPct val="80000"/>
              </a:lnSpc>
              <a:buFontTx/>
              <a:buNone/>
              <a:defRPr/>
            </a:pPr>
            <a:r>
              <a:rPr lang="sv-SE" sz="2000" b="1" dirty="0" smtClean="0"/>
              <a:t>4. Jadwal </a:t>
            </a:r>
            <a:endParaRPr lang="sv-SE" sz="2000" dirty="0" smtClean="0"/>
          </a:p>
          <a:p>
            <a:pPr algn="just" eaLnBrk="1" hangingPunct="1">
              <a:lnSpc>
                <a:spcPct val="80000"/>
              </a:lnSpc>
              <a:buFontTx/>
              <a:buNone/>
              <a:defRPr/>
            </a:pPr>
            <a:r>
              <a:rPr lang="sv-SE" sz="2000" dirty="0" smtClean="0"/>
              <a:t>	Di konter tiket maskapai penerbangan fokus sistem JIT adalah permintaan konsumen. Permintaan dipenuhi bukan dengan persediaan produk terwujud tetapi dengan karyawan maskapai penerbangan itu sendiri. Melalui penjadwalan yang rumit karyawan di konter tiket tepat waktu manakala konsumen memerlukannya. Pelayanan jasa diberikan dengan dasar JIT, sehingga jadwal merupakan sesuatu yang penting sekali.</a:t>
            </a:r>
            <a:endParaRPr lang="en-US" sz="2000" dirty="0" smtClean="0"/>
          </a:p>
        </p:txBody>
      </p:sp>
    </p:spTree>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102D707A-66BF-4B9D-8685-2E829551316F}" type="slidenum">
              <a:rPr lang="en-US" smtClean="0">
                <a:solidFill>
                  <a:schemeClr val="tx1"/>
                </a:solidFill>
                <a:latin typeface="Arial" charset="0"/>
              </a:rPr>
              <a:pPr eaLnBrk="1" fontAlgn="base" hangingPunct="1">
                <a:spcBef>
                  <a:spcPct val="0"/>
                </a:spcBef>
                <a:spcAft>
                  <a:spcPct val="0"/>
                </a:spcAft>
              </a:pPr>
              <a:t>295</a:t>
            </a:fld>
            <a:endParaRPr lang="en-US" smtClean="0">
              <a:solidFill>
                <a:schemeClr val="tx1"/>
              </a:solidFill>
              <a:latin typeface="Arial" charset="0"/>
            </a:endParaRPr>
          </a:p>
        </p:txBody>
      </p:sp>
      <p:sp>
        <p:nvSpPr>
          <p:cNvPr id="345091" name="Rectangle 2"/>
          <p:cNvSpPr>
            <a:spLocks noGrp="1" noChangeArrowheads="1"/>
          </p:cNvSpPr>
          <p:nvPr>
            <p:ph type="title"/>
          </p:nvPr>
        </p:nvSpPr>
        <p:spPr/>
        <p:txBody>
          <a:bodyPr/>
          <a:lstStyle/>
          <a:p>
            <a:pPr eaLnBrk="1" hangingPunct="1"/>
            <a:r>
              <a:rPr lang="en-US" sz="2400" b="1" smtClean="0"/>
              <a:t>PENJADWALAN (SCHEDULING)</a:t>
            </a:r>
          </a:p>
        </p:txBody>
      </p:sp>
      <p:sp>
        <p:nvSpPr>
          <p:cNvPr id="346116" name="Rectangle 4"/>
          <p:cNvSpPr>
            <a:spLocks noGrp="1" noChangeArrowheads="1"/>
          </p:cNvSpPr>
          <p:nvPr>
            <p:ph type="body" idx="1"/>
          </p:nvPr>
        </p:nvSpPr>
        <p:spPr>
          <a:xfrm>
            <a:off x="457200" y="1143000"/>
            <a:ext cx="8229600" cy="4983163"/>
          </a:xfrm>
        </p:spPr>
        <p:txBody>
          <a:bodyPr/>
          <a:lstStyle/>
          <a:p>
            <a:pPr algn="just" eaLnBrk="1" hangingPunct="1">
              <a:lnSpc>
                <a:spcPct val="80000"/>
              </a:lnSpc>
              <a:defRPr/>
            </a:pPr>
            <a:r>
              <a:rPr lang="en-US" sz="2000" dirty="0" err="1" smtClean="0"/>
              <a:t>Melaksanakan</a:t>
            </a:r>
            <a:r>
              <a:rPr lang="en-US" sz="2000" dirty="0" smtClean="0"/>
              <a:t> </a:t>
            </a:r>
            <a:r>
              <a:rPr lang="en-US" sz="2000" dirty="0" err="1" smtClean="0"/>
              <a:t>pekerjaan</a:t>
            </a:r>
            <a:r>
              <a:rPr lang="en-US" sz="2000" dirty="0" smtClean="0"/>
              <a:t> </a:t>
            </a:r>
            <a:r>
              <a:rPr lang="en-US" sz="2000" dirty="0" err="1" smtClean="0"/>
              <a:t>secara</a:t>
            </a:r>
            <a:r>
              <a:rPr lang="en-US" sz="2000" dirty="0" smtClean="0"/>
              <a:t> </a:t>
            </a:r>
            <a:r>
              <a:rPr lang="en-US" sz="2000" dirty="0" err="1" smtClean="0"/>
              <a:t>efektif</a:t>
            </a:r>
            <a:r>
              <a:rPr lang="en-US" sz="2000" dirty="0" smtClean="0"/>
              <a:t> </a:t>
            </a:r>
            <a:r>
              <a:rPr lang="en-US" sz="2000" dirty="0" err="1" smtClean="0"/>
              <a:t>dan</a:t>
            </a:r>
            <a:r>
              <a:rPr lang="en-US" sz="2000" dirty="0" smtClean="0"/>
              <a:t> </a:t>
            </a:r>
            <a:r>
              <a:rPr lang="en-US" sz="2000" dirty="0" err="1" smtClean="0"/>
              <a:t>efisien</a:t>
            </a:r>
            <a:r>
              <a:rPr lang="en-US" sz="2000" dirty="0" smtClean="0"/>
              <a:t> agar </a:t>
            </a:r>
            <a:r>
              <a:rPr lang="en-US" sz="2000" dirty="0" err="1" smtClean="0"/>
              <a:t>tujuan</a:t>
            </a:r>
            <a:r>
              <a:rPr lang="en-US" sz="2000" dirty="0" smtClean="0"/>
              <a:t> </a:t>
            </a:r>
            <a:r>
              <a:rPr lang="en-US" sz="2000" dirty="0" err="1" smtClean="0"/>
              <a:t>tercapai</a:t>
            </a:r>
            <a:endParaRPr lang="id-ID" sz="2000" dirty="0" smtClean="0"/>
          </a:p>
          <a:p>
            <a:pPr marL="0" indent="0" algn="just" eaLnBrk="1" hangingPunct="1">
              <a:lnSpc>
                <a:spcPct val="80000"/>
              </a:lnSpc>
              <a:buFont typeface="Arial" charset="0"/>
              <a:buNone/>
              <a:defRPr/>
            </a:pPr>
            <a:endParaRPr lang="sv-SE" sz="2000" dirty="0" smtClean="0"/>
          </a:p>
          <a:p>
            <a:pPr algn="just" eaLnBrk="1" hangingPunct="1">
              <a:lnSpc>
                <a:spcPct val="80000"/>
              </a:lnSpc>
              <a:buFontTx/>
              <a:buNone/>
              <a:defRPr/>
            </a:pPr>
            <a:r>
              <a:rPr lang="sv-SE" sz="2000" dirty="0" smtClean="0"/>
              <a:t>Penjadwalan akan berimplikasi pada banyak hal diantaranya : </a:t>
            </a:r>
          </a:p>
          <a:p>
            <a:pPr algn="just" eaLnBrk="1" hangingPunct="1">
              <a:lnSpc>
                <a:spcPct val="80000"/>
              </a:lnSpc>
              <a:defRPr/>
            </a:pPr>
            <a:r>
              <a:rPr lang="sv-SE" sz="2000" dirty="0" smtClean="0"/>
              <a:t>Pada penggunaan asset yang dimiliki perusahaan menjadi efektif sehingga investasi yang ditanamkan perusahaan akan memberikan hasil yang optimal. </a:t>
            </a:r>
          </a:p>
          <a:p>
            <a:pPr algn="just" eaLnBrk="1" hangingPunct="1">
              <a:lnSpc>
                <a:spcPct val="80000"/>
              </a:lnSpc>
              <a:defRPr/>
            </a:pPr>
            <a:r>
              <a:rPr lang="sv-SE" sz="2000" dirty="0" smtClean="0"/>
              <a:t>Kapasitas yang akan digunakan akan lebih terukur sehingga jumlah output dapat dipastikan dan pelayanan kepada konsumen dapat lebih baik dari sebelumnya. </a:t>
            </a:r>
          </a:p>
          <a:p>
            <a:pPr algn="just" eaLnBrk="1" hangingPunct="1">
              <a:lnSpc>
                <a:spcPct val="80000"/>
              </a:lnSpc>
              <a:defRPr/>
            </a:pPr>
            <a:r>
              <a:rPr lang="sv-SE" sz="2000" dirty="0" smtClean="0"/>
              <a:t>Pada akhirnya akan lebih cepat pengiriman produk kepada konsumen yang berarti keunggulan kompetitif bagi perusahaan dalam pelayanan yang cepat dapat tercapai. </a:t>
            </a:r>
            <a:endParaRPr lang="en-US" sz="2000" dirty="0" smtClean="0"/>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23A0285F-B07D-4ECB-BF76-20C0F67C1BA5}" type="slidenum">
              <a:rPr lang="en-US" smtClean="0">
                <a:solidFill>
                  <a:schemeClr val="tx1"/>
                </a:solidFill>
                <a:latin typeface="Arial" charset="0"/>
              </a:rPr>
              <a:pPr eaLnBrk="1" fontAlgn="base" hangingPunct="1">
                <a:spcBef>
                  <a:spcPct val="0"/>
                </a:spcBef>
                <a:spcAft>
                  <a:spcPct val="0"/>
                </a:spcAft>
              </a:pPr>
              <a:t>296</a:t>
            </a:fld>
            <a:endParaRPr lang="en-US" smtClean="0">
              <a:solidFill>
                <a:schemeClr val="tx1"/>
              </a:solidFill>
              <a:latin typeface="Arial" charset="0"/>
            </a:endParaRPr>
          </a:p>
        </p:txBody>
      </p:sp>
      <p:sp>
        <p:nvSpPr>
          <p:cNvPr id="346115" name="Rectangle 2"/>
          <p:cNvSpPr>
            <a:spLocks noGrp="1" noChangeArrowheads="1"/>
          </p:cNvSpPr>
          <p:nvPr>
            <p:ph type="title"/>
          </p:nvPr>
        </p:nvSpPr>
        <p:spPr>
          <a:xfrm>
            <a:off x="457200" y="274638"/>
            <a:ext cx="8229600" cy="334962"/>
          </a:xfrm>
        </p:spPr>
        <p:txBody>
          <a:bodyPr/>
          <a:lstStyle/>
          <a:p>
            <a:pPr eaLnBrk="1" hangingPunct="1"/>
            <a:r>
              <a:rPr lang="en-US" sz="2000" b="1" smtClean="0"/>
              <a:t>Perencanaan Agregat</a:t>
            </a:r>
            <a:r>
              <a:rPr lang="en-US" sz="2000" b="1" i="1" smtClean="0"/>
              <a:t> (Aggregat Planning)</a:t>
            </a:r>
          </a:p>
        </p:txBody>
      </p:sp>
      <p:sp>
        <p:nvSpPr>
          <p:cNvPr id="346116" name="Rectangle 3"/>
          <p:cNvSpPr>
            <a:spLocks noGrp="1" noChangeArrowheads="1"/>
          </p:cNvSpPr>
          <p:nvPr>
            <p:ph type="body" idx="1"/>
          </p:nvPr>
        </p:nvSpPr>
        <p:spPr>
          <a:xfrm>
            <a:off x="457200" y="990600"/>
            <a:ext cx="8229600" cy="5135563"/>
          </a:xfrm>
        </p:spPr>
        <p:txBody>
          <a:bodyPr/>
          <a:lstStyle/>
          <a:p>
            <a:pPr eaLnBrk="1" hangingPunct="1">
              <a:lnSpc>
                <a:spcPct val="80000"/>
              </a:lnSpc>
            </a:pPr>
            <a:r>
              <a:rPr lang="en-US" sz="2000" b="1" smtClean="0"/>
              <a:t>A. PROSES PERENCANAAN </a:t>
            </a:r>
            <a:endParaRPr lang="en-US" sz="2000" smtClean="0"/>
          </a:p>
          <a:p>
            <a:pPr algn="just" eaLnBrk="1" hangingPunct="1">
              <a:lnSpc>
                <a:spcPct val="80000"/>
              </a:lnSpc>
            </a:pPr>
            <a:r>
              <a:rPr lang="en-US" sz="2000" smtClean="0"/>
              <a:t>Perencanaan Agregat atau juga dikenal dengan Penjadwalan agregat </a:t>
            </a:r>
            <a:r>
              <a:rPr lang="en-US" sz="2000" b="1" i="1" smtClean="0"/>
              <a:t>menyangkut jumlah dan kapan produksi akan dilangsungkan dalam waktu dekat,</a:t>
            </a:r>
            <a:r>
              <a:rPr lang="en-US" sz="2000" smtClean="0"/>
              <a:t> </a:t>
            </a:r>
            <a:r>
              <a:rPr lang="id-ID" sz="2000" smtClean="0"/>
              <a:t>biasanya</a:t>
            </a:r>
            <a:r>
              <a:rPr lang="en-US" sz="2000" smtClean="0"/>
              <a:t> 3 sampai 18 bulan kedepan. </a:t>
            </a:r>
            <a:endParaRPr lang="id-ID" sz="2000" smtClean="0"/>
          </a:p>
          <a:p>
            <a:pPr algn="just" eaLnBrk="1" hangingPunct="1">
              <a:lnSpc>
                <a:spcPct val="80000"/>
              </a:lnSpc>
            </a:pPr>
            <a:r>
              <a:rPr lang="en-US" sz="2000" smtClean="0"/>
              <a:t>Manajer operasi berupaya menentukan cara terbaik untuk memenuhi ramalan permintaan dengan menyesuaikan tingkat produksi, kebutuhan tanaga kerja, persediaan, waktu lembur, sub kontrak dan semua variabel yang dapat dikendalikan perusahaan. </a:t>
            </a:r>
          </a:p>
          <a:p>
            <a:pPr algn="just" eaLnBrk="1" hangingPunct="1">
              <a:lnSpc>
                <a:spcPct val="80000"/>
              </a:lnSpc>
            </a:pPr>
            <a:r>
              <a:rPr lang="en-US" sz="2000" smtClean="0"/>
              <a:t>Tujuan</a:t>
            </a:r>
            <a:r>
              <a:rPr lang="id-ID" sz="2000" smtClean="0"/>
              <a:t>nya </a:t>
            </a:r>
            <a:r>
              <a:rPr lang="en-US" sz="2000" smtClean="0"/>
              <a:t>menjelaskan keputusan perencanaan agregat agar cocok dengan seluruh proses perencanaan keseluruhan dan menjelaskan beberapa teknik yang digunakan manajer dalam mengembangkan rencana. </a:t>
            </a:r>
          </a:p>
          <a:p>
            <a:pPr algn="just" eaLnBrk="1" hangingPunct="1">
              <a:lnSpc>
                <a:spcPct val="80000"/>
              </a:lnSpc>
            </a:pPr>
            <a:r>
              <a:rPr lang="en-US" sz="2000" smtClean="0"/>
              <a:t>Keputusan Penjadwalan menyangkut perumusan rencana bulanan dan kuartalan yang mengutamakan masalah mencocokkan produktifitas dengan permintaan yang fluktuatif. </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B04E6B33-D7F3-42CC-BC7E-DC3DC7FCB72E}" type="slidenum">
              <a:rPr lang="en-US" smtClean="0">
                <a:solidFill>
                  <a:schemeClr val="tx1"/>
                </a:solidFill>
                <a:latin typeface="Arial" charset="0"/>
              </a:rPr>
              <a:pPr eaLnBrk="1" fontAlgn="base" hangingPunct="1">
                <a:spcBef>
                  <a:spcPct val="0"/>
                </a:spcBef>
                <a:spcAft>
                  <a:spcPct val="0"/>
                </a:spcAft>
              </a:pPr>
              <a:t>297</a:t>
            </a:fld>
            <a:endParaRPr lang="en-US" smtClean="0">
              <a:solidFill>
                <a:schemeClr val="tx1"/>
              </a:solidFill>
              <a:latin typeface="Arial" charset="0"/>
            </a:endParaRPr>
          </a:p>
        </p:txBody>
      </p:sp>
      <p:sp>
        <p:nvSpPr>
          <p:cNvPr id="347139" name="Rectangle 2"/>
          <p:cNvSpPr>
            <a:spLocks noGrp="1" noChangeArrowheads="1"/>
          </p:cNvSpPr>
          <p:nvPr>
            <p:ph type="title"/>
          </p:nvPr>
        </p:nvSpPr>
        <p:spPr>
          <a:xfrm>
            <a:off x="457200" y="274638"/>
            <a:ext cx="8229600" cy="411162"/>
          </a:xfrm>
        </p:spPr>
        <p:txBody>
          <a:bodyPr/>
          <a:lstStyle/>
          <a:p>
            <a:pPr algn="l" eaLnBrk="1" hangingPunct="1"/>
            <a:r>
              <a:rPr lang="en-US" sz="2000" b="1" smtClean="0"/>
              <a:t>B. PERILAKU AGREGAT PLANNING</a:t>
            </a:r>
            <a:endParaRPr lang="en-US" sz="2000" smtClean="0"/>
          </a:p>
        </p:txBody>
      </p:sp>
      <p:sp>
        <p:nvSpPr>
          <p:cNvPr id="348164" name="Rectangle 3"/>
          <p:cNvSpPr>
            <a:spLocks noGrp="1" noChangeArrowheads="1"/>
          </p:cNvSpPr>
          <p:nvPr>
            <p:ph type="body" idx="1"/>
          </p:nvPr>
        </p:nvSpPr>
        <p:spPr>
          <a:xfrm>
            <a:off x="457200" y="762000"/>
            <a:ext cx="8229600" cy="5364163"/>
          </a:xfrm>
        </p:spPr>
        <p:txBody>
          <a:bodyPr/>
          <a:lstStyle/>
          <a:p>
            <a:pPr algn="just" eaLnBrk="1" hangingPunct="1">
              <a:lnSpc>
                <a:spcPct val="80000"/>
              </a:lnSpc>
              <a:defRPr/>
            </a:pPr>
            <a:r>
              <a:rPr lang="en-US" sz="2000" dirty="0" err="1" smtClean="0"/>
              <a:t>istilah</a:t>
            </a:r>
            <a:r>
              <a:rPr lang="en-US" sz="2000" dirty="0" smtClean="0"/>
              <a:t> “</a:t>
            </a:r>
            <a:r>
              <a:rPr lang="en-US" sz="2000" b="1" i="1" dirty="0" err="1" smtClean="0"/>
              <a:t>agregat</a:t>
            </a:r>
            <a:r>
              <a:rPr lang="en-US" sz="2000" dirty="0" smtClean="0"/>
              <a:t>”, </a:t>
            </a:r>
            <a:r>
              <a:rPr lang="en-US" sz="2000" dirty="0" err="1" smtClean="0"/>
              <a:t>berarti</a:t>
            </a:r>
            <a:r>
              <a:rPr lang="en-US" sz="2000" dirty="0" smtClean="0"/>
              <a:t> </a:t>
            </a:r>
            <a:r>
              <a:rPr lang="en-US" sz="2000" dirty="0" err="1" smtClean="0"/>
              <a:t>menggabungkan</a:t>
            </a:r>
            <a:r>
              <a:rPr lang="en-US" sz="2000" dirty="0" smtClean="0"/>
              <a:t> </a:t>
            </a:r>
            <a:r>
              <a:rPr lang="en-US" sz="2000" dirty="0" err="1" smtClean="0"/>
              <a:t>sumber</a:t>
            </a:r>
            <a:r>
              <a:rPr lang="en-US" sz="2000" dirty="0" smtClean="0"/>
              <a:t> </a:t>
            </a:r>
            <a:r>
              <a:rPr lang="en-US" sz="2000" dirty="0" err="1" smtClean="0"/>
              <a:t>daya-sumber</a:t>
            </a:r>
            <a:r>
              <a:rPr lang="en-US" sz="2000" dirty="0" smtClean="0"/>
              <a:t> </a:t>
            </a:r>
            <a:r>
              <a:rPr lang="en-US" sz="2000" dirty="0" err="1" smtClean="0"/>
              <a:t>daya</a:t>
            </a:r>
            <a:r>
              <a:rPr lang="en-US" sz="2000" dirty="0" smtClean="0"/>
              <a:t> yang </a:t>
            </a:r>
            <a:r>
              <a:rPr lang="en-US" sz="2000" dirty="0" err="1" smtClean="0"/>
              <a:t>sesuai</a:t>
            </a:r>
            <a:r>
              <a:rPr lang="en-US" sz="2000" dirty="0" smtClean="0"/>
              <a:t> </a:t>
            </a:r>
            <a:r>
              <a:rPr lang="en-US" sz="2000" dirty="0" err="1" smtClean="0"/>
              <a:t>ke</a:t>
            </a:r>
            <a:r>
              <a:rPr lang="en-US" sz="2000" dirty="0" smtClean="0"/>
              <a:t> </a:t>
            </a:r>
            <a:r>
              <a:rPr lang="en-US" sz="2000" dirty="0" err="1" smtClean="0"/>
              <a:t>dalam</a:t>
            </a:r>
            <a:r>
              <a:rPr lang="en-US" sz="2000" dirty="0" smtClean="0"/>
              <a:t> </a:t>
            </a:r>
            <a:r>
              <a:rPr lang="en-US" sz="2000" dirty="0" err="1" smtClean="0"/>
              <a:t>istilah-istilah</a:t>
            </a:r>
            <a:r>
              <a:rPr lang="en-US" sz="2000" dirty="0" smtClean="0"/>
              <a:t> yang </a:t>
            </a:r>
            <a:r>
              <a:rPr lang="en-US" sz="2000" dirty="0" err="1" smtClean="0"/>
              <a:t>lebih</a:t>
            </a:r>
            <a:r>
              <a:rPr lang="en-US" sz="2000" dirty="0" smtClean="0"/>
              <a:t> </a:t>
            </a:r>
            <a:r>
              <a:rPr lang="en-US" sz="2000" dirty="0" err="1" smtClean="0"/>
              <a:t>umum</a:t>
            </a:r>
            <a:r>
              <a:rPr lang="en-US" sz="2000" dirty="0" smtClean="0"/>
              <a:t> </a:t>
            </a:r>
            <a:r>
              <a:rPr lang="en-US" sz="2000" dirty="0" err="1" smtClean="0"/>
              <a:t>dan</a:t>
            </a:r>
            <a:r>
              <a:rPr lang="en-US" sz="2000" dirty="0" smtClean="0"/>
              <a:t> </a:t>
            </a:r>
            <a:r>
              <a:rPr lang="en-US" sz="2000" dirty="0" err="1" smtClean="0"/>
              <a:t>menyeluruh</a:t>
            </a:r>
            <a:r>
              <a:rPr lang="en-US" sz="2000" dirty="0" smtClean="0"/>
              <a:t>.</a:t>
            </a:r>
            <a:endParaRPr lang="id-ID" sz="2000" dirty="0" smtClean="0"/>
          </a:p>
          <a:p>
            <a:pPr algn="just" eaLnBrk="1" hangingPunct="1">
              <a:lnSpc>
                <a:spcPct val="80000"/>
              </a:lnSpc>
              <a:defRPr/>
            </a:pPr>
            <a:r>
              <a:rPr lang="en-US" sz="2000" dirty="0" err="1" smtClean="0"/>
              <a:t>adanya</a:t>
            </a:r>
            <a:r>
              <a:rPr lang="en-US" sz="2000" dirty="0" smtClean="0"/>
              <a:t> </a:t>
            </a:r>
            <a:r>
              <a:rPr lang="en-US" sz="2000" dirty="0" err="1" smtClean="0"/>
              <a:t>ramalan</a:t>
            </a:r>
            <a:r>
              <a:rPr lang="en-US" sz="2000" dirty="0" smtClean="0"/>
              <a:t> </a:t>
            </a:r>
            <a:r>
              <a:rPr lang="en-US" sz="2000" dirty="0" err="1" smtClean="0"/>
              <a:t>permintaan</a:t>
            </a:r>
            <a:r>
              <a:rPr lang="en-US" sz="2000" dirty="0" smtClean="0"/>
              <a:t>, </a:t>
            </a:r>
            <a:r>
              <a:rPr lang="en-US" sz="2000" dirty="0" err="1" smtClean="0"/>
              <a:t>serta</a:t>
            </a:r>
            <a:r>
              <a:rPr lang="en-US" sz="2000" dirty="0" smtClean="0"/>
              <a:t> </a:t>
            </a:r>
            <a:r>
              <a:rPr lang="en-US" sz="2000" dirty="0" err="1" smtClean="0"/>
              <a:t>kapasitas</a:t>
            </a:r>
            <a:r>
              <a:rPr lang="en-US" sz="2000" dirty="0" smtClean="0"/>
              <a:t> </a:t>
            </a:r>
            <a:r>
              <a:rPr lang="en-US" sz="2000" dirty="0" err="1" smtClean="0"/>
              <a:t>fasilitas</a:t>
            </a:r>
            <a:r>
              <a:rPr lang="en-US" sz="2000" dirty="0" smtClean="0"/>
              <a:t>, </a:t>
            </a:r>
            <a:r>
              <a:rPr lang="en-US" sz="2000" dirty="0" err="1" smtClean="0"/>
              <a:t>persediaan</a:t>
            </a:r>
            <a:r>
              <a:rPr lang="en-US" sz="2000" dirty="0" smtClean="0"/>
              <a:t> </a:t>
            </a:r>
            <a:r>
              <a:rPr lang="en-US" sz="2000" dirty="0" err="1" smtClean="0"/>
              <a:t>jumlah</a:t>
            </a:r>
            <a:r>
              <a:rPr lang="en-US" sz="2000" dirty="0" smtClean="0"/>
              <a:t> </a:t>
            </a:r>
            <a:r>
              <a:rPr lang="en-US" sz="2000" dirty="0" err="1" smtClean="0"/>
              <a:t>tenaga</a:t>
            </a:r>
            <a:r>
              <a:rPr lang="en-US" sz="2000" dirty="0" smtClean="0"/>
              <a:t> </a:t>
            </a:r>
            <a:r>
              <a:rPr lang="en-US" sz="2000" dirty="0" err="1" smtClean="0"/>
              <a:t>kerja</a:t>
            </a:r>
            <a:r>
              <a:rPr lang="en-US" sz="2000" dirty="0" smtClean="0"/>
              <a:t> </a:t>
            </a:r>
            <a:r>
              <a:rPr lang="en-US" sz="2000" dirty="0" err="1" smtClean="0"/>
              <a:t>dan</a:t>
            </a:r>
            <a:r>
              <a:rPr lang="en-US" sz="2000" dirty="0" smtClean="0"/>
              <a:t> input </a:t>
            </a:r>
            <a:r>
              <a:rPr lang="en-US" sz="2000" dirty="0" err="1" smtClean="0"/>
              <a:t>produksi</a:t>
            </a:r>
            <a:r>
              <a:rPr lang="en-US" sz="2000" dirty="0" smtClean="0"/>
              <a:t> yang </a:t>
            </a:r>
            <a:r>
              <a:rPr lang="en-US" sz="2000" dirty="0" err="1" smtClean="0"/>
              <a:t>saling</a:t>
            </a:r>
            <a:r>
              <a:rPr lang="en-US" sz="2000" dirty="0" smtClean="0"/>
              <a:t> </a:t>
            </a:r>
            <a:r>
              <a:rPr lang="en-US" sz="2000" dirty="0" err="1" smtClean="0"/>
              <a:t>berkaitan</a:t>
            </a:r>
            <a:r>
              <a:rPr lang="en-US" sz="2000" dirty="0" smtClean="0"/>
              <a:t>, </a:t>
            </a:r>
            <a:r>
              <a:rPr lang="en-US" sz="2000" dirty="0" err="1" smtClean="0"/>
              <a:t>maka</a:t>
            </a:r>
            <a:r>
              <a:rPr lang="en-US" sz="2000" dirty="0" smtClean="0"/>
              <a:t> </a:t>
            </a:r>
            <a:r>
              <a:rPr lang="en-US" sz="2000" dirty="0" err="1" smtClean="0"/>
              <a:t>perencana</a:t>
            </a:r>
            <a:r>
              <a:rPr lang="en-US" sz="2000" dirty="0" smtClean="0"/>
              <a:t> </a:t>
            </a:r>
            <a:r>
              <a:rPr lang="en-US" sz="2000" dirty="0" err="1" smtClean="0"/>
              <a:t>harus</a:t>
            </a:r>
            <a:r>
              <a:rPr lang="en-US" sz="2000" dirty="0" smtClean="0"/>
              <a:t> </a:t>
            </a:r>
            <a:r>
              <a:rPr lang="en-US" sz="2000" dirty="0" err="1" smtClean="0"/>
              <a:t>memilih</a:t>
            </a:r>
            <a:r>
              <a:rPr lang="en-US" sz="2000" dirty="0" smtClean="0"/>
              <a:t> </a:t>
            </a:r>
            <a:r>
              <a:rPr lang="en-US" sz="2000" dirty="0" err="1" smtClean="0"/>
              <a:t>tingkat</a:t>
            </a:r>
            <a:r>
              <a:rPr lang="en-US" sz="2000" dirty="0" smtClean="0"/>
              <a:t> output </a:t>
            </a:r>
            <a:r>
              <a:rPr lang="en-US" sz="2000" dirty="0" err="1" smtClean="0"/>
              <a:t>untuk</a:t>
            </a:r>
            <a:r>
              <a:rPr lang="en-US" sz="2000" dirty="0" smtClean="0"/>
              <a:t> </a:t>
            </a:r>
            <a:r>
              <a:rPr lang="en-US" sz="2000" dirty="0" err="1" smtClean="0"/>
              <a:t>fasilitas</a:t>
            </a:r>
            <a:r>
              <a:rPr lang="en-US" sz="2000" dirty="0" smtClean="0"/>
              <a:t> </a:t>
            </a:r>
            <a:r>
              <a:rPr lang="en-US" sz="2000" dirty="0" err="1" smtClean="0"/>
              <a:t>selama</a:t>
            </a:r>
            <a:r>
              <a:rPr lang="en-US" sz="2000" dirty="0" smtClean="0"/>
              <a:t> </a:t>
            </a:r>
            <a:r>
              <a:rPr lang="en-US" sz="2000" dirty="0" err="1" smtClean="0"/>
              <a:t>tiga</a:t>
            </a:r>
            <a:r>
              <a:rPr lang="en-US" sz="2000" dirty="0" smtClean="0"/>
              <a:t> </a:t>
            </a:r>
            <a:r>
              <a:rPr lang="en-US" sz="2000" dirty="0" err="1" smtClean="0"/>
              <a:t>sampai</a:t>
            </a:r>
            <a:r>
              <a:rPr lang="en-US" sz="2000" dirty="0" smtClean="0"/>
              <a:t> </a:t>
            </a:r>
            <a:r>
              <a:rPr lang="en-US" sz="2000" dirty="0" err="1" smtClean="0"/>
              <a:t>delapan</a:t>
            </a:r>
            <a:r>
              <a:rPr lang="en-US" sz="2000" dirty="0" smtClean="0"/>
              <a:t> </a:t>
            </a:r>
            <a:r>
              <a:rPr lang="en-US" sz="2000" dirty="0" err="1" smtClean="0"/>
              <a:t>belas</a:t>
            </a:r>
            <a:r>
              <a:rPr lang="en-US" sz="2000" dirty="0" smtClean="0"/>
              <a:t> </a:t>
            </a:r>
            <a:r>
              <a:rPr lang="en-US" sz="2000" dirty="0" err="1" smtClean="0"/>
              <a:t>bulan</a:t>
            </a:r>
            <a:r>
              <a:rPr lang="en-US" sz="2000" dirty="0" smtClean="0"/>
              <a:t> </a:t>
            </a:r>
            <a:r>
              <a:rPr lang="en-US" sz="2000" dirty="0" err="1" smtClean="0"/>
              <a:t>kedepan</a:t>
            </a:r>
            <a:r>
              <a:rPr lang="en-US" sz="2000" dirty="0" smtClean="0"/>
              <a:t>. </a:t>
            </a:r>
            <a:endParaRPr lang="id-ID" sz="2000" dirty="0" smtClean="0"/>
          </a:p>
          <a:p>
            <a:pPr algn="just" eaLnBrk="1" hangingPunct="1">
              <a:lnSpc>
                <a:spcPct val="80000"/>
              </a:lnSpc>
              <a:defRPr/>
            </a:pPr>
            <a:r>
              <a:rPr lang="en-US" sz="2000" dirty="0" err="1" smtClean="0"/>
              <a:t>Perencanaan</a:t>
            </a:r>
            <a:r>
              <a:rPr lang="en-US" sz="2000" dirty="0" smtClean="0"/>
              <a:t> </a:t>
            </a:r>
            <a:r>
              <a:rPr lang="en-US" sz="2000" dirty="0" err="1" smtClean="0"/>
              <a:t>ini</a:t>
            </a:r>
            <a:r>
              <a:rPr lang="en-US" sz="2000" dirty="0" smtClean="0"/>
              <a:t> </a:t>
            </a:r>
            <a:r>
              <a:rPr lang="en-US" sz="2000" dirty="0" err="1" smtClean="0"/>
              <a:t>diantaranya</a:t>
            </a:r>
            <a:r>
              <a:rPr lang="en-US" sz="2000" dirty="0" smtClean="0"/>
              <a:t> </a:t>
            </a:r>
            <a:r>
              <a:rPr lang="en-US" sz="2000" dirty="0" err="1" smtClean="0"/>
              <a:t>bisa</a:t>
            </a:r>
            <a:r>
              <a:rPr lang="en-US" sz="2000" dirty="0" smtClean="0"/>
              <a:t> </a:t>
            </a:r>
            <a:r>
              <a:rPr lang="en-US" sz="2000" dirty="0" err="1" smtClean="0"/>
              <a:t>diterapkan</a:t>
            </a:r>
            <a:r>
              <a:rPr lang="en-US" sz="2000" dirty="0" smtClean="0"/>
              <a:t> </a:t>
            </a:r>
            <a:r>
              <a:rPr lang="en-US" sz="2000" dirty="0" err="1" smtClean="0"/>
              <a:t>untuk</a:t>
            </a:r>
            <a:r>
              <a:rPr lang="en-US" sz="2000" dirty="0" smtClean="0"/>
              <a:t> </a:t>
            </a:r>
            <a:r>
              <a:rPr lang="en-US" sz="2000" dirty="0" err="1" smtClean="0"/>
              <a:t>perusahaan</a:t>
            </a:r>
            <a:r>
              <a:rPr lang="en-US" sz="2000" dirty="0" smtClean="0"/>
              <a:t> </a:t>
            </a:r>
            <a:r>
              <a:rPr lang="en-US" sz="2000" dirty="0" err="1" smtClean="0"/>
              <a:t>manufaktur</a:t>
            </a:r>
            <a:r>
              <a:rPr lang="en-US" sz="2000" dirty="0" smtClean="0"/>
              <a:t>, </a:t>
            </a:r>
            <a:r>
              <a:rPr lang="en-US" sz="2000" dirty="0" err="1" smtClean="0"/>
              <a:t>rumah</a:t>
            </a:r>
            <a:r>
              <a:rPr lang="en-US" sz="2000" dirty="0" smtClean="0"/>
              <a:t> </a:t>
            </a:r>
            <a:r>
              <a:rPr lang="en-US" sz="2000" dirty="0" err="1" smtClean="0"/>
              <a:t>sakit</a:t>
            </a:r>
            <a:r>
              <a:rPr lang="en-US" sz="2000" dirty="0" smtClean="0"/>
              <a:t>, </a:t>
            </a:r>
            <a:r>
              <a:rPr lang="en-US" sz="2000" dirty="0" err="1" smtClean="0"/>
              <a:t>akademi</a:t>
            </a:r>
            <a:r>
              <a:rPr lang="en-US" sz="2000" dirty="0" smtClean="0"/>
              <a:t> </a:t>
            </a:r>
            <a:r>
              <a:rPr lang="en-US" sz="2000" dirty="0" err="1" smtClean="0"/>
              <a:t>serta</a:t>
            </a:r>
            <a:r>
              <a:rPr lang="en-US" sz="2000" dirty="0" smtClean="0"/>
              <a:t>, </a:t>
            </a:r>
            <a:r>
              <a:rPr lang="en-US" sz="2000" dirty="0" err="1" smtClean="0"/>
              <a:t>pernerbit</a:t>
            </a:r>
            <a:r>
              <a:rPr lang="en-US" sz="2000" dirty="0" smtClean="0"/>
              <a:t> </a:t>
            </a:r>
            <a:r>
              <a:rPr lang="en-US" sz="2000" dirty="0" err="1" smtClean="0"/>
              <a:t>buku</a:t>
            </a:r>
            <a:r>
              <a:rPr lang="en-US" sz="2000" dirty="0" smtClean="0"/>
              <a:t>. </a:t>
            </a:r>
            <a:endParaRPr lang="id-ID" sz="2000" dirty="0" smtClean="0"/>
          </a:p>
          <a:p>
            <a:pPr marL="0" indent="0" algn="just" eaLnBrk="1" hangingPunct="1">
              <a:lnSpc>
                <a:spcPct val="80000"/>
              </a:lnSpc>
              <a:buFont typeface="Arial" charset="0"/>
              <a:buNone/>
              <a:defRPr/>
            </a:pPr>
            <a:endParaRPr lang="en-US" sz="2000" b="1" dirty="0" smtClean="0"/>
          </a:p>
          <a:p>
            <a:pPr eaLnBrk="1" hangingPunct="1">
              <a:lnSpc>
                <a:spcPct val="80000"/>
              </a:lnSpc>
              <a:buFontTx/>
              <a:buNone/>
              <a:defRPr/>
            </a:pPr>
            <a:r>
              <a:rPr lang="en-US" sz="2000" b="1" dirty="0" smtClean="0"/>
              <a:t>C. STRATEGI AGRREGAT PLANNING </a:t>
            </a:r>
            <a:endParaRPr lang="en-US" sz="2000" dirty="0" smtClean="0"/>
          </a:p>
          <a:p>
            <a:pPr algn="just" eaLnBrk="1" hangingPunct="1">
              <a:lnSpc>
                <a:spcPct val="80000"/>
              </a:lnSpc>
              <a:defRPr/>
            </a:pPr>
            <a:r>
              <a:rPr lang="en-US" sz="2000" dirty="0" err="1" smtClean="0"/>
              <a:t>Perencanaan</a:t>
            </a:r>
            <a:r>
              <a:rPr lang="en-US" sz="2000" dirty="0" smtClean="0"/>
              <a:t> </a:t>
            </a:r>
            <a:r>
              <a:rPr lang="en-US" sz="2000" dirty="0" err="1" smtClean="0"/>
              <a:t>agregat</a:t>
            </a:r>
            <a:r>
              <a:rPr lang="en-US" sz="2000" dirty="0" smtClean="0"/>
              <a:t> </a:t>
            </a:r>
            <a:r>
              <a:rPr lang="en-US" sz="2000" dirty="0" err="1" smtClean="0"/>
              <a:t>merupakan</a:t>
            </a:r>
            <a:r>
              <a:rPr lang="en-US" sz="2000" dirty="0" smtClean="0"/>
              <a:t> </a:t>
            </a:r>
            <a:r>
              <a:rPr lang="en-US" sz="2000" dirty="0" err="1" smtClean="0"/>
              <a:t>bagian</a:t>
            </a:r>
            <a:r>
              <a:rPr lang="en-US" sz="2000" dirty="0" smtClean="0"/>
              <a:t> </a:t>
            </a:r>
            <a:r>
              <a:rPr lang="en-US" sz="2000" dirty="0" err="1" smtClean="0"/>
              <a:t>dari</a:t>
            </a:r>
            <a:r>
              <a:rPr lang="en-US" sz="2000" dirty="0" smtClean="0"/>
              <a:t> system </a:t>
            </a:r>
            <a:r>
              <a:rPr lang="en-US" sz="2000" dirty="0" err="1" smtClean="0"/>
              <a:t>perencanaan</a:t>
            </a:r>
            <a:r>
              <a:rPr lang="en-US" sz="2000" dirty="0" smtClean="0"/>
              <a:t> </a:t>
            </a:r>
            <a:r>
              <a:rPr lang="en-US" sz="2000" dirty="0" err="1" smtClean="0"/>
              <a:t>produksi</a:t>
            </a:r>
            <a:r>
              <a:rPr lang="en-US" sz="2000" dirty="0" smtClean="0"/>
              <a:t> yang </a:t>
            </a:r>
            <a:r>
              <a:rPr lang="en-US" sz="2000" dirty="0" err="1" smtClean="0"/>
              <a:t>lebih</a:t>
            </a:r>
            <a:r>
              <a:rPr lang="en-US" sz="2000" dirty="0" smtClean="0"/>
              <a:t> </a:t>
            </a:r>
            <a:r>
              <a:rPr lang="en-US" sz="2000" dirty="0" err="1" smtClean="0"/>
              <a:t>besar</a:t>
            </a:r>
            <a:r>
              <a:rPr lang="en-US" sz="2000" dirty="0" smtClean="0"/>
              <a:t>, </a:t>
            </a:r>
            <a:r>
              <a:rPr lang="en-US" sz="2000" dirty="0" err="1" smtClean="0"/>
              <a:t>sehingga</a:t>
            </a:r>
            <a:r>
              <a:rPr lang="en-US" sz="2000" dirty="0" smtClean="0"/>
              <a:t> </a:t>
            </a:r>
            <a:r>
              <a:rPr lang="en-US" sz="2000" dirty="0" err="1" smtClean="0"/>
              <a:t>pemahaman</a:t>
            </a:r>
            <a:r>
              <a:rPr lang="en-US" sz="2000" dirty="0" smtClean="0"/>
              <a:t> </a:t>
            </a:r>
            <a:r>
              <a:rPr lang="en-US" sz="2000" dirty="0" err="1" smtClean="0"/>
              <a:t>mengenai</a:t>
            </a:r>
            <a:r>
              <a:rPr lang="en-US" sz="2000" dirty="0" smtClean="0"/>
              <a:t> </a:t>
            </a:r>
            <a:r>
              <a:rPr lang="en-US" sz="2000" dirty="0" err="1" smtClean="0"/>
              <a:t>keterkaitan</a:t>
            </a:r>
            <a:r>
              <a:rPr lang="en-US" sz="2000" dirty="0" smtClean="0"/>
              <a:t> </a:t>
            </a:r>
            <a:r>
              <a:rPr lang="en-US" sz="2000" dirty="0" err="1" smtClean="0"/>
              <a:t>antara</a:t>
            </a:r>
            <a:r>
              <a:rPr lang="en-US" sz="2000" dirty="0" smtClean="0"/>
              <a:t> </a:t>
            </a:r>
            <a:r>
              <a:rPr lang="en-US" sz="2000" dirty="0" err="1" smtClean="0"/>
              <a:t>rencana</a:t>
            </a:r>
            <a:r>
              <a:rPr lang="en-US" sz="2000" dirty="0" smtClean="0"/>
              <a:t> </a:t>
            </a:r>
            <a:r>
              <a:rPr lang="en-US" sz="2000" dirty="0" err="1" smtClean="0"/>
              <a:t>dan</a:t>
            </a:r>
            <a:r>
              <a:rPr lang="en-US" sz="2000" dirty="0" smtClean="0"/>
              <a:t> </a:t>
            </a:r>
            <a:r>
              <a:rPr lang="en-US" sz="2000" dirty="0" err="1" smtClean="0"/>
              <a:t>beberapa</a:t>
            </a:r>
            <a:r>
              <a:rPr lang="en-US" sz="2000" dirty="0" smtClean="0"/>
              <a:t> factor internal </a:t>
            </a:r>
            <a:r>
              <a:rPr lang="en-US" sz="2000" dirty="0" err="1" smtClean="0"/>
              <a:t>dan</a:t>
            </a:r>
            <a:r>
              <a:rPr lang="en-US" sz="2000" dirty="0" smtClean="0"/>
              <a:t> </a:t>
            </a:r>
            <a:r>
              <a:rPr lang="en-US" sz="2000" dirty="0" err="1" smtClean="0"/>
              <a:t>eksternal</a:t>
            </a:r>
            <a:r>
              <a:rPr lang="id-ID" sz="2000" dirty="0" smtClean="0"/>
              <a:t>.</a:t>
            </a:r>
          </a:p>
          <a:p>
            <a:pPr algn="just" eaLnBrk="1" hangingPunct="1">
              <a:lnSpc>
                <a:spcPct val="80000"/>
              </a:lnSpc>
              <a:defRPr/>
            </a:pPr>
            <a:r>
              <a:rPr lang="en-US" sz="2000" dirty="0" err="1" smtClean="0"/>
              <a:t>Jadwal</a:t>
            </a:r>
            <a:r>
              <a:rPr lang="en-US" sz="2000" dirty="0" smtClean="0"/>
              <a:t> </a:t>
            </a:r>
            <a:r>
              <a:rPr lang="en-US" sz="2000" dirty="0" err="1" smtClean="0"/>
              <a:t>kerja</a:t>
            </a:r>
            <a:r>
              <a:rPr lang="en-US" sz="2000" dirty="0" smtClean="0"/>
              <a:t> yang </a:t>
            </a:r>
            <a:r>
              <a:rPr lang="en-US" sz="2000" dirty="0" err="1" smtClean="0"/>
              <a:t>mendetil</a:t>
            </a:r>
            <a:r>
              <a:rPr lang="en-US" sz="2000" dirty="0" smtClean="0"/>
              <a:t> </a:t>
            </a:r>
            <a:r>
              <a:rPr lang="en-US" sz="2000" dirty="0" err="1" smtClean="0"/>
              <a:t>untuk</a:t>
            </a:r>
            <a:r>
              <a:rPr lang="en-US" sz="2000" dirty="0" smtClean="0"/>
              <a:t>  </a:t>
            </a:r>
            <a:r>
              <a:rPr lang="en-US" sz="2000" dirty="0" err="1" smtClean="0"/>
              <a:t>tenaga</a:t>
            </a:r>
            <a:r>
              <a:rPr lang="en-US" sz="2000" dirty="0" smtClean="0"/>
              <a:t> </a:t>
            </a:r>
            <a:r>
              <a:rPr lang="en-US" sz="2000" dirty="0" err="1" smtClean="0"/>
              <a:t>kerja</a:t>
            </a:r>
            <a:r>
              <a:rPr lang="en-US" sz="2000" dirty="0" smtClean="0"/>
              <a:t> </a:t>
            </a:r>
            <a:r>
              <a:rPr lang="en-US" sz="2000" dirty="0" err="1" smtClean="0"/>
              <a:t>dan</a:t>
            </a:r>
            <a:r>
              <a:rPr lang="en-US" sz="2000" dirty="0" smtClean="0"/>
              <a:t> </a:t>
            </a:r>
            <a:r>
              <a:rPr lang="en-US" sz="2000" dirty="0" err="1" smtClean="0"/>
              <a:t>penjadwalan</a:t>
            </a:r>
            <a:r>
              <a:rPr lang="en-US" sz="2000" dirty="0" smtClean="0"/>
              <a:t> </a:t>
            </a:r>
            <a:r>
              <a:rPr lang="en-US" sz="2000" dirty="0" err="1" smtClean="0"/>
              <a:t>berprioritas</a:t>
            </a:r>
            <a:r>
              <a:rPr lang="en-US" sz="2000" dirty="0" smtClean="0"/>
              <a:t> </a:t>
            </a:r>
            <a:r>
              <a:rPr lang="en-US" sz="2000" dirty="0" err="1" smtClean="0"/>
              <a:t>untuk</a:t>
            </a:r>
            <a:r>
              <a:rPr lang="en-US" sz="2000" dirty="0" smtClean="0"/>
              <a:t> </a:t>
            </a:r>
            <a:r>
              <a:rPr lang="en-US" sz="2000" dirty="0" err="1" smtClean="0"/>
              <a:t>produk</a:t>
            </a:r>
            <a:r>
              <a:rPr lang="en-US" sz="2000" dirty="0" smtClean="0"/>
              <a:t> </a:t>
            </a:r>
            <a:r>
              <a:rPr lang="en-US" sz="2000" dirty="0" err="1" smtClean="0"/>
              <a:t>dihasilkan</a:t>
            </a:r>
            <a:r>
              <a:rPr lang="en-US" sz="2000" dirty="0" smtClean="0"/>
              <a:t> </a:t>
            </a:r>
            <a:r>
              <a:rPr lang="en-US" sz="2000" dirty="0" err="1" smtClean="0"/>
              <a:t>sebagai</a:t>
            </a:r>
            <a:r>
              <a:rPr lang="en-US" sz="2000" dirty="0" smtClean="0"/>
              <a:t> </a:t>
            </a:r>
            <a:r>
              <a:rPr lang="en-US" sz="2000" dirty="0" err="1" smtClean="0"/>
              <a:t>tahapan</a:t>
            </a:r>
            <a:r>
              <a:rPr lang="en-US" sz="2000" dirty="0" smtClean="0"/>
              <a:t> </a:t>
            </a:r>
            <a:r>
              <a:rPr lang="en-US" sz="2000" dirty="0" err="1" smtClean="0"/>
              <a:t>terakhir</a:t>
            </a:r>
            <a:r>
              <a:rPr lang="en-US" sz="2000" dirty="0" smtClean="0"/>
              <a:t> system </a:t>
            </a:r>
            <a:r>
              <a:rPr lang="en-US" sz="2000" dirty="0" err="1" smtClean="0"/>
              <a:t>perencanaan</a:t>
            </a:r>
            <a:r>
              <a:rPr lang="en-US" sz="2000" dirty="0" smtClean="0"/>
              <a:t> </a:t>
            </a:r>
            <a:r>
              <a:rPr lang="en-US" sz="2000" dirty="0" err="1" smtClean="0"/>
              <a:t>produksi</a:t>
            </a:r>
            <a:r>
              <a:rPr lang="en-US" sz="2000" dirty="0" smtClean="0"/>
              <a:t>. </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C475E01C-0850-49B0-B10A-DB16F039B13F}" type="slidenum">
              <a:rPr lang="en-US" smtClean="0">
                <a:solidFill>
                  <a:schemeClr val="tx1"/>
                </a:solidFill>
                <a:latin typeface="Arial" charset="0"/>
              </a:rPr>
              <a:pPr eaLnBrk="1" fontAlgn="base" hangingPunct="1">
                <a:spcBef>
                  <a:spcPct val="0"/>
                </a:spcBef>
                <a:spcAft>
                  <a:spcPct val="0"/>
                </a:spcAft>
              </a:pPr>
              <a:t>298</a:t>
            </a:fld>
            <a:endParaRPr lang="en-US" smtClean="0">
              <a:solidFill>
                <a:schemeClr val="tx1"/>
              </a:solidFill>
              <a:latin typeface="Arial" charset="0"/>
            </a:endParaRPr>
          </a:p>
        </p:txBody>
      </p:sp>
      <p:sp>
        <p:nvSpPr>
          <p:cNvPr id="6147" name="Rectangle 3"/>
          <p:cNvSpPr>
            <a:spLocks noGrp="1" noChangeArrowheads="1"/>
          </p:cNvSpPr>
          <p:nvPr>
            <p:ph type="body" idx="1"/>
          </p:nvPr>
        </p:nvSpPr>
        <p:spPr>
          <a:xfrm>
            <a:off x="457200" y="381000"/>
            <a:ext cx="8229600" cy="5745163"/>
          </a:xfrm>
        </p:spPr>
        <p:txBody>
          <a:bodyPr/>
          <a:lstStyle/>
          <a:p>
            <a:pPr eaLnBrk="1" hangingPunct="1">
              <a:lnSpc>
                <a:spcPct val="80000"/>
              </a:lnSpc>
              <a:defRPr/>
            </a:pPr>
            <a:r>
              <a:rPr lang="en-US" sz="2000" b="1" dirty="0" smtClean="0"/>
              <a:t>Ada </a:t>
            </a:r>
            <a:r>
              <a:rPr lang="en-US" sz="2000" b="1" dirty="0" err="1" smtClean="0"/>
              <a:t>beberapa</a:t>
            </a:r>
            <a:r>
              <a:rPr lang="en-US" sz="2000" b="1" dirty="0" smtClean="0"/>
              <a:t> </a:t>
            </a:r>
            <a:r>
              <a:rPr lang="en-US" sz="2000" b="1" dirty="0" err="1" smtClean="0"/>
              <a:t>pertanyaan</a:t>
            </a:r>
            <a:r>
              <a:rPr lang="en-US" sz="2000" b="1" dirty="0" smtClean="0"/>
              <a:t> yang </a:t>
            </a:r>
            <a:r>
              <a:rPr lang="en-US" sz="2000" b="1" dirty="0" err="1" smtClean="0"/>
              <a:t>harus</a:t>
            </a:r>
            <a:r>
              <a:rPr lang="en-US" sz="2000" b="1" dirty="0" smtClean="0"/>
              <a:t> </a:t>
            </a:r>
            <a:r>
              <a:rPr lang="en-US" sz="2000" b="1" dirty="0" err="1" smtClean="0"/>
              <a:t>dijawab</a:t>
            </a:r>
            <a:r>
              <a:rPr lang="en-US" sz="2000" b="1" dirty="0" smtClean="0"/>
              <a:t> </a:t>
            </a:r>
            <a:r>
              <a:rPr lang="en-US" sz="2000" b="1" dirty="0" err="1" smtClean="0"/>
              <a:t>oleh</a:t>
            </a:r>
            <a:r>
              <a:rPr lang="en-US" sz="2000" b="1" dirty="0" smtClean="0"/>
              <a:t> </a:t>
            </a:r>
            <a:r>
              <a:rPr lang="en-US" sz="2000" b="1" dirty="0" err="1" smtClean="0"/>
              <a:t>manajer</a:t>
            </a:r>
            <a:r>
              <a:rPr lang="en-US" sz="2000" b="1" dirty="0" smtClean="0"/>
              <a:t> </a:t>
            </a:r>
            <a:r>
              <a:rPr lang="en-US" sz="2000" b="1" dirty="0" err="1" smtClean="0"/>
              <a:t>operasi</a:t>
            </a:r>
            <a:r>
              <a:rPr lang="en-US" sz="2000" b="1" dirty="0" smtClean="0"/>
              <a:t> </a:t>
            </a:r>
            <a:r>
              <a:rPr lang="en-US" sz="2000" b="1" dirty="0" err="1" smtClean="0"/>
              <a:t>dalam</a:t>
            </a:r>
            <a:r>
              <a:rPr lang="en-US" sz="2000" b="1" dirty="0" smtClean="0"/>
              <a:t> </a:t>
            </a:r>
            <a:r>
              <a:rPr lang="en-US" sz="2000" b="1" dirty="0" err="1" smtClean="0"/>
              <a:t>merumuskan</a:t>
            </a:r>
            <a:r>
              <a:rPr lang="en-US" sz="2000" b="1" dirty="0" smtClean="0"/>
              <a:t> </a:t>
            </a:r>
            <a:r>
              <a:rPr lang="en-US" sz="2000" b="1" dirty="0" err="1" smtClean="0"/>
              <a:t>rencana</a:t>
            </a:r>
            <a:r>
              <a:rPr lang="en-US" sz="2000" b="1" dirty="0" smtClean="0"/>
              <a:t> </a:t>
            </a:r>
            <a:r>
              <a:rPr lang="en-US" sz="2000" b="1" dirty="0" err="1" smtClean="0"/>
              <a:t>agregat</a:t>
            </a:r>
            <a:r>
              <a:rPr lang="en-US" sz="2000" b="1" dirty="0" smtClean="0"/>
              <a:t> </a:t>
            </a:r>
            <a:r>
              <a:rPr lang="en-US" sz="2000" dirty="0" err="1" smtClean="0"/>
              <a:t>yaitu</a:t>
            </a:r>
            <a:r>
              <a:rPr lang="en-US" sz="2000" dirty="0" smtClean="0"/>
              <a:t>: </a:t>
            </a:r>
            <a:endParaRPr lang="id-ID" sz="2000" dirty="0" smtClean="0"/>
          </a:p>
          <a:p>
            <a:pPr marL="0" indent="0" eaLnBrk="1" hangingPunct="1">
              <a:lnSpc>
                <a:spcPct val="80000"/>
              </a:lnSpc>
              <a:buFont typeface="Arial" charset="0"/>
              <a:buNone/>
              <a:defRPr/>
            </a:pPr>
            <a:endParaRPr lang="fi-FI" sz="2000" dirty="0" smtClean="0"/>
          </a:p>
          <a:p>
            <a:pPr algn="just" eaLnBrk="1" hangingPunct="1">
              <a:lnSpc>
                <a:spcPct val="80000"/>
              </a:lnSpc>
              <a:buFontTx/>
              <a:buNone/>
              <a:defRPr/>
            </a:pPr>
            <a:r>
              <a:rPr lang="fi-FI" sz="2000" dirty="0" smtClean="0"/>
              <a:t>1. Apakah persediaan digunakan untuk menyerap perubahan selama periode permintaan ? </a:t>
            </a:r>
          </a:p>
          <a:p>
            <a:pPr algn="just" eaLnBrk="1" hangingPunct="1">
              <a:lnSpc>
                <a:spcPct val="80000"/>
              </a:lnSpc>
              <a:buFontTx/>
              <a:buNone/>
              <a:defRPr/>
            </a:pPr>
            <a:r>
              <a:rPr lang="fi-FI" sz="2000" dirty="0" smtClean="0"/>
              <a:t>2. Apakah perubahan akan diakomodasikan dengan cara mengubah jumlah tenaga kerja? </a:t>
            </a:r>
          </a:p>
          <a:p>
            <a:pPr algn="just" eaLnBrk="1" hangingPunct="1">
              <a:lnSpc>
                <a:spcPct val="80000"/>
              </a:lnSpc>
              <a:buFontTx/>
              <a:buNone/>
              <a:defRPr/>
            </a:pPr>
            <a:r>
              <a:rPr lang="fi-FI" sz="2000" dirty="0" smtClean="0"/>
              <a:t>3. Apakah perlu penggunaan tenaga kerja paruh waktu atau waktu lembur dan waktu kosong untuk menghadapi fluktuasi ? </a:t>
            </a:r>
          </a:p>
          <a:p>
            <a:pPr algn="just" eaLnBrk="1" hangingPunct="1">
              <a:lnSpc>
                <a:spcPct val="80000"/>
              </a:lnSpc>
              <a:buFontTx/>
              <a:buNone/>
              <a:defRPr/>
            </a:pPr>
            <a:r>
              <a:rPr lang="fi-FI" sz="2000" dirty="0" smtClean="0"/>
              <a:t>4. Apakah perlu menggunakan sub kontraktor untuk antisipasi pesanan yang fluktuatif sehingga dapat mempertahankan jumlah tenaga kerja yang stabil ? </a:t>
            </a:r>
          </a:p>
          <a:p>
            <a:pPr algn="just" eaLnBrk="1" hangingPunct="1">
              <a:lnSpc>
                <a:spcPct val="80000"/>
              </a:lnSpc>
              <a:buFontTx/>
              <a:buNone/>
              <a:defRPr/>
            </a:pPr>
            <a:r>
              <a:rPr lang="fi-FI" sz="2000" dirty="0" smtClean="0"/>
              <a:t>5. Apakah perlu mengubah harga atau factor lain untuk mempengaruhi permintaan? </a:t>
            </a:r>
            <a:endParaRPr lang="id-ID" sz="2000" dirty="0" smtClean="0"/>
          </a:p>
          <a:p>
            <a:pPr algn="just" eaLnBrk="1" hangingPunct="1">
              <a:lnSpc>
                <a:spcPct val="80000"/>
              </a:lnSpc>
              <a:buFontTx/>
              <a:buNone/>
              <a:defRPr/>
            </a:pPr>
            <a:endParaRPr lang="sv-SE" sz="2000" dirty="0" smtClean="0"/>
          </a:p>
          <a:p>
            <a:pPr marL="0" indent="0" algn="just" eaLnBrk="1" hangingPunct="1">
              <a:lnSpc>
                <a:spcPct val="80000"/>
              </a:lnSpc>
              <a:buFontTx/>
              <a:buNone/>
              <a:defRPr/>
            </a:pPr>
            <a:r>
              <a:rPr lang="sv-SE" sz="2000" dirty="0" smtClean="0"/>
              <a:t>Dari pertanyaan tersebut, menggambarkan strategi perencanaan apa yang sebaiknya dibuat perusahaan. ada </a:t>
            </a:r>
            <a:r>
              <a:rPr lang="sv-SE" sz="2000" b="1" dirty="0" smtClean="0"/>
              <a:t>lima jenis pilihan kapasitas</a:t>
            </a:r>
            <a:r>
              <a:rPr lang="sv-SE" sz="2000" dirty="0" smtClean="0"/>
              <a:t> karena pilihan ini tidak mengubah permintaan tetapi menyerap fluktuasi permintaan, dan tiga pilihan permintaan dimana perusahaan berupaya mempengaruhi pola permintaan lewat ketiga pilihan permintaan. </a:t>
            </a:r>
            <a:endParaRPr lang="en-US" sz="2000" dirty="0" smtClean="0"/>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4804E4FD-E36A-4B89-8D12-387B20701F0E}" type="slidenum">
              <a:rPr lang="en-US" smtClean="0">
                <a:solidFill>
                  <a:schemeClr val="tx1"/>
                </a:solidFill>
                <a:latin typeface="Arial" charset="0"/>
              </a:rPr>
              <a:pPr eaLnBrk="1" fontAlgn="base" hangingPunct="1">
                <a:spcBef>
                  <a:spcPct val="0"/>
                </a:spcBef>
                <a:spcAft>
                  <a:spcPct val="0"/>
                </a:spcAft>
              </a:pPr>
              <a:t>299</a:t>
            </a:fld>
            <a:endParaRPr lang="en-US" smtClean="0">
              <a:solidFill>
                <a:schemeClr val="tx1"/>
              </a:solidFill>
              <a:latin typeface="Arial" charset="0"/>
            </a:endParaRPr>
          </a:p>
        </p:txBody>
      </p:sp>
      <p:sp>
        <p:nvSpPr>
          <p:cNvPr id="350211" name="Rectangle 3"/>
          <p:cNvSpPr>
            <a:spLocks noGrp="1" noChangeArrowheads="1"/>
          </p:cNvSpPr>
          <p:nvPr>
            <p:ph type="body" idx="1"/>
          </p:nvPr>
        </p:nvSpPr>
        <p:spPr>
          <a:xfrm>
            <a:off x="457200" y="152400"/>
            <a:ext cx="8229600" cy="5973763"/>
          </a:xfrm>
        </p:spPr>
        <p:txBody>
          <a:bodyPr/>
          <a:lstStyle/>
          <a:p>
            <a:pPr eaLnBrk="1" hangingPunct="1">
              <a:lnSpc>
                <a:spcPct val="80000"/>
              </a:lnSpc>
              <a:buFontTx/>
              <a:buNone/>
              <a:defRPr/>
            </a:pPr>
            <a:r>
              <a:rPr lang="en-US" sz="1700" b="1" dirty="0" smtClean="0"/>
              <a:t>1. </a:t>
            </a:r>
            <a:r>
              <a:rPr lang="en-US" sz="1700" b="1" dirty="0" err="1" smtClean="0"/>
              <a:t>Pilihan</a:t>
            </a:r>
            <a:r>
              <a:rPr lang="en-US" sz="1700" b="1" dirty="0" smtClean="0"/>
              <a:t> </a:t>
            </a:r>
            <a:r>
              <a:rPr lang="en-US" sz="1700" b="1" dirty="0" err="1" smtClean="0"/>
              <a:t>Kapasitas</a:t>
            </a:r>
            <a:endParaRPr lang="en-US" sz="1700" dirty="0" smtClean="0"/>
          </a:p>
          <a:p>
            <a:pPr eaLnBrk="1" hangingPunct="1">
              <a:lnSpc>
                <a:spcPct val="80000"/>
              </a:lnSpc>
              <a:buFontTx/>
              <a:buAutoNum type="alphaLcPeriod"/>
              <a:defRPr/>
            </a:pPr>
            <a:r>
              <a:rPr lang="en-US" sz="1700" dirty="0" smtClean="0"/>
              <a:t>Tingkat </a:t>
            </a:r>
            <a:r>
              <a:rPr lang="en-US" sz="1700" dirty="0" err="1" smtClean="0"/>
              <a:t>Persediaan</a:t>
            </a:r>
            <a:r>
              <a:rPr lang="en-US" sz="1700" dirty="0" smtClean="0"/>
              <a:t> yang </a:t>
            </a:r>
            <a:r>
              <a:rPr lang="en-US" sz="1700" dirty="0" err="1" smtClean="0"/>
              <a:t>berubah-ubah</a:t>
            </a:r>
            <a:r>
              <a:rPr lang="en-US" sz="1700" dirty="0" smtClean="0"/>
              <a:t>. </a:t>
            </a:r>
          </a:p>
          <a:p>
            <a:pPr eaLnBrk="1" hangingPunct="1">
              <a:lnSpc>
                <a:spcPct val="80000"/>
              </a:lnSpc>
              <a:buFontTx/>
              <a:buAutoNum type="alphaLcPeriod"/>
              <a:defRPr/>
            </a:pPr>
            <a:r>
              <a:rPr lang="en-US" sz="1700" dirty="0" err="1" smtClean="0"/>
              <a:t>Mengubah</a:t>
            </a:r>
            <a:r>
              <a:rPr lang="en-US" sz="1700" dirty="0" smtClean="0"/>
              <a:t> </a:t>
            </a:r>
            <a:r>
              <a:rPr lang="en-US" sz="1700" dirty="0" err="1" smtClean="0"/>
              <a:t>jumlah</a:t>
            </a:r>
            <a:r>
              <a:rPr lang="en-US" sz="1700" dirty="0" smtClean="0"/>
              <a:t> </a:t>
            </a:r>
            <a:r>
              <a:rPr lang="en-US" sz="1700" dirty="0" err="1" smtClean="0"/>
              <a:t>tanaga</a:t>
            </a:r>
            <a:r>
              <a:rPr lang="en-US" sz="1700" dirty="0" smtClean="0"/>
              <a:t> </a:t>
            </a:r>
            <a:r>
              <a:rPr lang="en-US" sz="1700" dirty="0" err="1" smtClean="0"/>
              <a:t>kerja</a:t>
            </a:r>
            <a:r>
              <a:rPr lang="en-US" sz="1700" dirty="0" smtClean="0"/>
              <a:t> </a:t>
            </a:r>
            <a:r>
              <a:rPr lang="en-US" sz="1700" dirty="0" err="1" smtClean="0"/>
              <a:t>dengan</a:t>
            </a:r>
            <a:r>
              <a:rPr lang="en-US" sz="1700" dirty="0" smtClean="0"/>
              <a:t> </a:t>
            </a:r>
            <a:r>
              <a:rPr lang="en-US" sz="1700" dirty="0" err="1" smtClean="0"/>
              <a:t>cara</a:t>
            </a:r>
            <a:r>
              <a:rPr lang="en-US" sz="1700" dirty="0" smtClean="0"/>
              <a:t> </a:t>
            </a:r>
            <a:r>
              <a:rPr lang="en-US" sz="1700" dirty="0" err="1" smtClean="0"/>
              <a:t>mempekerjakan</a:t>
            </a:r>
            <a:r>
              <a:rPr lang="en-US" sz="1700" dirty="0" smtClean="0"/>
              <a:t> </a:t>
            </a:r>
            <a:r>
              <a:rPr lang="en-US" sz="1700" dirty="0" err="1" smtClean="0"/>
              <a:t>pekerja</a:t>
            </a:r>
            <a:r>
              <a:rPr lang="en-US" sz="1700" dirty="0" smtClean="0"/>
              <a:t> </a:t>
            </a:r>
            <a:r>
              <a:rPr lang="en-US" sz="1700" dirty="0" err="1" smtClean="0"/>
              <a:t>atau</a:t>
            </a:r>
            <a:r>
              <a:rPr lang="en-US" sz="1700" dirty="0" smtClean="0"/>
              <a:t> </a:t>
            </a:r>
            <a:r>
              <a:rPr lang="en-US" sz="1700" dirty="0" err="1" smtClean="0"/>
              <a:t>memberhentikan</a:t>
            </a:r>
            <a:r>
              <a:rPr lang="en-US" sz="1700" dirty="0" smtClean="0"/>
              <a:t> </a:t>
            </a:r>
            <a:r>
              <a:rPr lang="en-US" sz="1700" dirty="0" err="1" smtClean="0"/>
              <a:t>pekerja</a:t>
            </a:r>
            <a:r>
              <a:rPr lang="en-US" sz="1700" dirty="0" smtClean="0"/>
              <a:t>. </a:t>
            </a:r>
          </a:p>
          <a:p>
            <a:pPr eaLnBrk="1" hangingPunct="1">
              <a:lnSpc>
                <a:spcPct val="80000"/>
              </a:lnSpc>
              <a:buFontTx/>
              <a:buAutoNum type="alphaLcPeriod"/>
              <a:defRPr/>
            </a:pPr>
            <a:r>
              <a:rPr lang="en-US" sz="1700" dirty="0" err="1" smtClean="0"/>
              <a:t>Mengubah</a:t>
            </a:r>
            <a:r>
              <a:rPr lang="en-US" sz="1700" dirty="0" smtClean="0"/>
              <a:t> </a:t>
            </a:r>
            <a:r>
              <a:rPr lang="en-US" sz="1700" dirty="0" err="1" smtClean="0"/>
              <a:t>tingkat</a:t>
            </a:r>
            <a:r>
              <a:rPr lang="en-US" sz="1700" dirty="0" smtClean="0"/>
              <a:t> </a:t>
            </a:r>
            <a:r>
              <a:rPr lang="en-US" sz="1700" dirty="0" err="1" smtClean="0"/>
              <a:t>produksi</a:t>
            </a:r>
            <a:r>
              <a:rPr lang="en-US" sz="1700" dirty="0" smtClean="0"/>
              <a:t> </a:t>
            </a:r>
            <a:r>
              <a:rPr lang="en-US" sz="1700" dirty="0" err="1" smtClean="0"/>
              <a:t>melalui</a:t>
            </a:r>
            <a:r>
              <a:rPr lang="en-US" sz="1700" dirty="0" smtClean="0"/>
              <a:t> </a:t>
            </a:r>
            <a:r>
              <a:rPr lang="en-US" sz="1700" dirty="0" err="1" smtClean="0"/>
              <a:t>waktu</a:t>
            </a:r>
            <a:r>
              <a:rPr lang="en-US" sz="1700" dirty="0" smtClean="0"/>
              <a:t> </a:t>
            </a:r>
            <a:r>
              <a:rPr lang="en-US" sz="1700" dirty="0" err="1" smtClean="0"/>
              <a:t>lembur</a:t>
            </a:r>
            <a:r>
              <a:rPr lang="en-US" sz="1700" dirty="0" smtClean="0"/>
              <a:t> </a:t>
            </a:r>
            <a:r>
              <a:rPr lang="en-US" sz="1700" dirty="0" err="1" smtClean="0"/>
              <a:t>dan</a:t>
            </a:r>
            <a:r>
              <a:rPr lang="en-US" sz="1700" dirty="0" smtClean="0"/>
              <a:t> </a:t>
            </a:r>
            <a:r>
              <a:rPr lang="en-US" sz="1700" dirty="0" err="1" smtClean="0"/>
              <a:t>waktu</a:t>
            </a:r>
            <a:r>
              <a:rPr lang="en-US" sz="1700" dirty="0" smtClean="0"/>
              <a:t> </a:t>
            </a:r>
            <a:r>
              <a:rPr lang="en-US" sz="1700" dirty="0" err="1" smtClean="0"/>
              <a:t>kosong</a:t>
            </a:r>
            <a:r>
              <a:rPr lang="en-US" sz="1700" dirty="0" smtClean="0"/>
              <a:t>. </a:t>
            </a:r>
          </a:p>
          <a:p>
            <a:pPr eaLnBrk="1" hangingPunct="1">
              <a:lnSpc>
                <a:spcPct val="80000"/>
              </a:lnSpc>
              <a:buFontTx/>
              <a:buAutoNum type="alphaLcPeriod"/>
              <a:defRPr/>
            </a:pPr>
            <a:r>
              <a:rPr lang="en-US" sz="1700" dirty="0" smtClean="0"/>
              <a:t>Sub </a:t>
            </a:r>
            <a:r>
              <a:rPr lang="en-US" sz="1700" dirty="0" err="1" smtClean="0"/>
              <a:t>kontrak</a:t>
            </a:r>
            <a:r>
              <a:rPr lang="en-US" sz="1700" dirty="0" smtClean="0"/>
              <a:t> </a:t>
            </a:r>
            <a:r>
              <a:rPr lang="en-US" sz="1700" dirty="0" err="1" smtClean="0"/>
              <a:t>digunakan</a:t>
            </a:r>
            <a:r>
              <a:rPr lang="en-US" sz="1700" dirty="0" smtClean="0"/>
              <a:t>. </a:t>
            </a:r>
            <a:endParaRPr lang="fi-FI" sz="1700" dirty="0" smtClean="0"/>
          </a:p>
          <a:p>
            <a:pPr eaLnBrk="1" hangingPunct="1">
              <a:lnSpc>
                <a:spcPct val="80000"/>
              </a:lnSpc>
              <a:buFontTx/>
              <a:buAutoNum type="alphaLcPeriod"/>
              <a:defRPr/>
            </a:pPr>
            <a:r>
              <a:rPr lang="fi-FI" sz="1700" dirty="0" smtClean="0"/>
              <a:t>Mempekerjakan tenaga kerja paruh waktu. </a:t>
            </a:r>
            <a:endParaRPr lang="id-ID" sz="1700" dirty="0" smtClean="0"/>
          </a:p>
          <a:p>
            <a:pPr marL="0" indent="0" eaLnBrk="1" hangingPunct="1">
              <a:lnSpc>
                <a:spcPct val="80000"/>
              </a:lnSpc>
              <a:buFont typeface="Arial" charset="0"/>
              <a:buNone/>
              <a:defRPr/>
            </a:pPr>
            <a:endParaRPr lang="fi-FI" sz="1700" b="1" dirty="0" smtClean="0"/>
          </a:p>
          <a:p>
            <a:pPr eaLnBrk="1" hangingPunct="1">
              <a:lnSpc>
                <a:spcPct val="80000"/>
              </a:lnSpc>
              <a:buFontTx/>
              <a:buNone/>
              <a:defRPr/>
            </a:pPr>
            <a:r>
              <a:rPr lang="fi-FI" sz="1700" b="1" dirty="0" smtClean="0"/>
              <a:t>2. Pilihan Permintaan </a:t>
            </a:r>
            <a:endParaRPr lang="fi-FI" sz="1700" dirty="0" smtClean="0"/>
          </a:p>
          <a:p>
            <a:pPr eaLnBrk="1" hangingPunct="1">
              <a:lnSpc>
                <a:spcPct val="80000"/>
              </a:lnSpc>
              <a:buFontTx/>
              <a:buNone/>
              <a:defRPr/>
            </a:pPr>
            <a:r>
              <a:rPr lang="fi-FI" sz="1700" dirty="0" smtClean="0"/>
              <a:t>a. Mempengaruhi permintaan dengan berbagai kebijakan di manajemen pemasaran. </a:t>
            </a:r>
            <a:endParaRPr lang="it-IT" sz="1700" dirty="0" smtClean="0"/>
          </a:p>
          <a:p>
            <a:pPr eaLnBrk="1" hangingPunct="1">
              <a:lnSpc>
                <a:spcPct val="80000"/>
              </a:lnSpc>
              <a:buFontTx/>
              <a:buNone/>
              <a:defRPr/>
            </a:pPr>
            <a:r>
              <a:rPr lang="it-IT" sz="1700" dirty="0" smtClean="0"/>
              <a:t>b</a:t>
            </a:r>
            <a:r>
              <a:rPr lang="it-IT" sz="1700" b="1" dirty="0" smtClean="0"/>
              <a:t>. </a:t>
            </a:r>
            <a:r>
              <a:rPr lang="it-IT" sz="1700" dirty="0" smtClean="0"/>
              <a:t>Pesanan cadangan dalam memenuhi permintaan pada periode permintaan tinggi. </a:t>
            </a:r>
          </a:p>
          <a:p>
            <a:pPr eaLnBrk="1" hangingPunct="1">
              <a:lnSpc>
                <a:spcPct val="80000"/>
              </a:lnSpc>
              <a:buFontTx/>
              <a:buNone/>
              <a:defRPr/>
            </a:pPr>
            <a:r>
              <a:rPr lang="it-IT" sz="1700" dirty="0" smtClean="0"/>
              <a:t>c.</a:t>
            </a:r>
            <a:r>
              <a:rPr lang="it-IT" sz="1700" b="1" dirty="0" smtClean="0"/>
              <a:t> </a:t>
            </a:r>
            <a:r>
              <a:rPr lang="it-IT" sz="1700" dirty="0" smtClean="0"/>
              <a:t>Produk mix antar musim. </a:t>
            </a:r>
            <a:endParaRPr lang="id-ID" sz="1700" dirty="0" smtClean="0"/>
          </a:p>
          <a:p>
            <a:pPr eaLnBrk="1" hangingPunct="1">
              <a:lnSpc>
                <a:spcPct val="80000"/>
              </a:lnSpc>
              <a:buFontTx/>
              <a:buNone/>
              <a:defRPr/>
            </a:pPr>
            <a:endParaRPr lang="it-IT" sz="1700" b="1" dirty="0" smtClean="0"/>
          </a:p>
          <a:p>
            <a:pPr eaLnBrk="1" hangingPunct="1">
              <a:lnSpc>
                <a:spcPct val="80000"/>
              </a:lnSpc>
              <a:buFontTx/>
              <a:buNone/>
              <a:defRPr/>
            </a:pPr>
            <a:r>
              <a:rPr lang="it-IT" sz="1700" b="1" dirty="0" smtClean="0"/>
              <a:t>3. Pilihan Campuran</a:t>
            </a:r>
            <a:r>
              <a:rPr lang="it-IT" sz="1700" dirty="0" smtClean="0"/>
              <a:t>. </a:t>
            </a:r>
          </a:p>
          <a:p>
            <a:pPr eaLnBrk="1" hangingPunct="1">
              <a:lnSpc>
                <a:spcPct val="80000"/>
              </a:lnSpc>
              <a:defRPr/>
            </a:pPr>
            <a:r>
              <a:rPr lang="it-IT" sz="1700" dirty="0" smtClean="0"/>
              <a:t>Merupakan kombinasi kombinasi antara Pilihan Kapasitas dan Pilihan Permintaan yang disebut sebagai strategi campuran dan seringkali cara ini lebih berhasil. </a:t>
            </a:r>
            <a:endParaRPr lang="id-ID" sz="1700" dirty="0" smtClean="0"/>
          </a:p>
          <a:p>
            <a:pPr marL="0" indent="0" eaLnBrk="1" hangingPunct="1">
              <a:lnSpc>
                <a:spcPct val="80000"/>
              </a:lnSpc>
              <a:buFont typeface="Arial" charset="0"/>
              <a:buNone/>
              <a:defRPr/>
            </a:pPr>
            <a:endParaRPr lang="sv-SE" sz="1700" dirty="0" smtClean="0"/>
          </a:p>
          <a:p>
            <a:pPr eaLnBrk="1" hangingPunct="1">
              <a:lnSpc>
                <a:spcPct val="80000"/>
              </a:lnSpc>
              <a:defRPr/>
            </a:pPr>
            <a:r>
              <a:rPr lang="sv-SE" sz="1700" dirty="0" smtClean="0"/>
              <a:t>Dengan mempertimbangkan pilihan-pilihan tersebut maka perusahaan dapat menetapkan Strategi : </a:t>
            </a:r>
            <a:endParaRPr lang="fi-FI" sz="1700" dirty="0" smtClean="0"/>
          </a:p>
          <a:p>
            <a:pPr eaLnBrk="1" hangingPunct="1">
              <a:lnSpc>
                <a:spcPct val="80000"/>
              </a:lnSpc>
              <a:buFontTx/>
              <a:buNone/>
              <a:defRPr/>
            </a:pPr>
            <a:r>
              <a:rPr lang="fi-FI" sz="1700" dirty="0" smtClean="0"/>
              <a:t>-    </a:t>
            </a:r>
            <a:r>
              <a:rPr lang="fi-FI" sz="1700" b="1" i="1" dirty="0" smtClean="0"/>
              <a:t>Chase Strategy</a:t>
            </a:r>
            <a:r>
              <a:rPr lang="fi-FI" sz="1700" dirty="0" smtClean="0"/>
              <a:t> yaitu menetapkan produksi sama dengan permintaan. </a:t>
            </a:r>
          </a:p>
          <a:p>
            <a:pPr eaLnBrk="1" hangingPunct="1">
              <a:lnSpc>
                <a:spcPct val="80000"/>
              </a:lnSpc>
              <a:buFontTx/>
              <a:buNone/>
              <a:defRPr/>
            </a:pPr>
            <a:r>
              <a:rPr lang="fi-FI" sz="1700" dirty="0" smtClean="0"/>
              <a:t>-    </a:t>
            </a:r>
            <a:r>
              <a:rPr lang="fi-FI" sz="1700" b="1" i="1" dirty="0" smtClean="0"/>
              <a:t>Level Strategy</a:t>
            </a:r>
            <a:r>
              <a:rPr lang="fi-FI" sz="1700" dirty="0" smtClean="0"/>
              <a:t> yaitu memelihara output yang konstan, tingkat produksi dan jumlah tenaga kerja tetap pada periode horizon perencanaan. </a:t>
            </a:r>
            <a:endParaRPr lang="en-US" sz="17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30725"/>
          </a:xfrm>
        </p:spPr>
        <p:txBody>
          <a:bodyPr/>
          <a:lstStyle/>
          <a:p>
            <a:pPr eaLnBrk="1" fontAlgn="auto" hangingPunct="1">
              <a:spcAft>
                <a:spcPts val="0"/>
              </a:spcAft>
              <a:buClr>
                <a:srgbClr val="FF0000"/>
              </a:buClr>
              <a:buFont typeface="Wingdings" pitchFamily="2" charset="2"/>
              <a:buChar char="w"/>
              <a:defRPr/>
            </a:pPr>
            <a:r>
              <a:rPr lang="en-US" sz="2800" b="1" dirty="0" err="1">
                <a:solidFill>
                  <a:prstClr val="black"/>
                </a:solidFill>
                <a:latin typeface="Times New Roman" pitchFamily="18" charset="0"/>
                <a:cs typeface="Arial" charset="0"/>
              </a:rPr>
              <a:t>Komponen</a:t>
            </a:r>
            <a:r>
              <a:rPr lang="en-US" sz="2800" b="1" dirty="0">
                <a:solidFill>
                  <a:prstClr val="black"/>
                </a:solidFill>
                <a:latin typeface="Times New Roman" pitchFamily="18" charset="0"/>
                <a:cs typeface="Arial" charset="0"/>
              </a:rPr>
              <a:t> :</a:t>
            </a:r>
          </a:p>
          <a:p>
            <a:pPr marL="0" indent="0" eaLnBrk="1" hangingPunct="1">
              <a:spcBef>
                <a:spcPct val="0"/>
              </a:spcBef>
              <a:buClrTx/>
              <a:buFont typeface="Wingdings" pitchFamily="2" charset="2"/>
              <a:buNone/>
              <a:defRPr/>
            </a:pPr>
            <a:r>
              <a:rPr lang="id-ID" sz="2800" b="1" kern="1200" dirty="0">
                <a:solidFill>
                  <a:prstClr val="black"/>
                </a:solidFill>
                <a:cs typeface="Arial" charset="0"/>
              </a:rPr>
              <a:t>Tugas 	:  </a:t>
            </a:r>
            <a:r>
              <a:rPr lang="en-US" sz="2800" b="1" kern="1200" dirty="0" smtClean="0">
                <a:solidFill>
                  <a:prstClr val="black"/>
                </a:solidFill>
                <a:cs typeface="Arial" charset="0"/>
              </a:rPr>
              <a:t>20</a:t>
            </a:r>
            <a:r>
              <a:rPr lang="id-ID" sz="2800" b="1" kern="1200" dirty="0" smtClean="0">
                <a:solidFill>
                  <a:prstClr val="black"/>
                </a:solidFill>
                <a:cs typeface="Arial" charset="0"/>
              </a:rPr>
              <a:t>%   </a:t>
            </a:r>
            <a:endParaRPr lang="en-US" sz="2800" b="1" kern="1200" dirty="0">
              <a:solidFill>
                <a:prstClr val="black"/>
              </a:solidFill>
              <a:cs typeface="Arial" charset="0"/>
            </a:endParaRPr>
          </a:p>
          <a:p>
            <a:pPr marL="0" indent="0" eaLnBrk="1" hangingPunct="1">
              <a:spcBef>
                <a:spcPct val="0"/>
              </a:spcBef>
              <a:buClrTx/>
              <a:buFont typeface="Wingdings" pitchFamily="2" charset="2"/>
              <a:buNone/>
              <a:defRPr/>
            </a:pPr>
            <a:r>
              <a:rPr lang="en-US" sz="2800" b="1" kern="1200" dirty="0" err="1" smtClean="0">
                <a:solidFill>
                  <a:prstClr val="black"/>
                </a:solidFill>
                <a:cs typeface="Arial" charset="0"/>
              </a:rPr>
              <a:t>Etika</a:t>
            </a:r>
            <a:r>
              <a:rPr lang="id-ID" sz="2800" b="1" kern="1200" dirty="0" smtClean="0">
                <a:solidFill>
                  <a:prstClr val="black"/>
                </a:solidFill>
                <a:cs typeface="Arial" charset="0"/>
              </a:rPr>
              <a:t> </a:t>
            </a:r>
            <a:r>
              <a:rPr lang="id-ID" sz="2800" b="1" kern="1200" dirty="0">
                <a:solidFill>
                  <a:prstClr val="black"/>
                </a:solidFill>
                <a:cs typeface="Arial" charset="0"/>
              </a:rPr>
              <a:t>	:  </a:t>
            </a:r>
            <a:r>
              <a:rPr lang="en-US" sz="2800" b="1" kern="1200" dirty="0" smtClean="0">
                <a:solidFill>
                  <a:prstClr val="black"/>
                </a:solidFill>
                <a:cs typeface="Arial" charset="0"/>
              </a:rPr>
              <a:t>20</a:t>
            </a:r>
            <a:r>
              <a:rPr lang="id-ID" sz="2800" b="1" kern="1200" dirty="0" smtClean="0">
                <a:solidFill>
                  <a:prstClr val="black"/>
                </a:solidFill>
                <a:cs typeface="Arial" charset="0"/>
              </a:rPr>
              <a:t>% </a:t>
            </a:r>
            <a:endParaRPr lang="en-US" sz="2800" b="1" kern="1200" dirty="0">
              <a:solidFill>
                <a:prstClr val="black"/>
              </a:solidFill>
              <a:cs typeface="Arial" charset="0"/>
            </a:endParaRPr>
          </a:p>
          <a:p>
            <a:pPr marL="0" indent="0" eaLnBrk="1" hangingPunct="1">
              <a:spcBef>
                <a:spcPct val="0"/>
              </a:spcBef>
              <a:buClrTx/>
              <a:buFont typeface="Wingdings" pitchFamily="2" charset="2"/>
              <a:buNone/>
              <a:defRPr/>
            </a:pPr>
            <a:r>
              <a:rPr lang="id-ID" sz="2800" b="1" kern="1200" dirty="0">
                <a:solidFill>
                  <a:prstClr val="black"/>
                </a:solidFill>
                <a:cs typeface="Arial" charset="0"/>
              </a:rPr>
              <a:t>Kehadiran	:  </a:t>
            </a:r>
            <a:r>
              <a:rPr lang="en-US" sz="2800" b="1" kern="1200" dirty="0" smtClean="0">
                <a:solidFill>
                  <a:prstClr val="black"/>
                </a:solidFill>
                <a:cs typeface="Arial" charset="0"/>
              </a:rPr>
              <a:t>2</a:t>
            </a:r>
            <a:r>
              <a:rPr lang="id-ID" sz="2800" b="1" kern="1200" dirty="0" smtClean="0">
                <a:solidFill>
                  <a:prstClr val="black"/>
                </a:solidFill>
                <a:cs typeface="Arial" charset="0"/>
              </a:rPr>
              <a:t>0</a:t>
            </a:r>
            <a:r>
              <a:rPr lang="id-ID" sz="2800" b="1" kern="1200" dirty="0">
                <a:solidFill>
                  <a:prstClr val="black"/>
                </a:solidFill>
                <a:cs typeface="Arial" charset="0"/>
              </a:rPr>
              <a:t>% </a:t>
            </a:r>
            <a:endParaRPr lang="en-US" sz="2800" b="1" kern="1200" dirty="0">
              <a:solidFill>
                <a:prstClr val="black"/>
              </a:solidFill>
              <a:cs typeface="Arial" charset="0"/>
            </a:endParaRPr>
          </a:p>
          <a:p>
            <a:pPr marL="0" indent="0" eaLnBrk="1" hangingPunct="1">
              <a:spcBef>
                <a:spcPct val="0"/>
              </a:spcBef>
              <a:buClrTx/>
              <a:buFont typeface="Wingdings" pitchFamily="2" charset="2"/>
              <a:buNone/>
              <a:defRPr/>
            </a:pPr>
            <a:r>
              <a:rPr lang="id-ID" sz="2800" b="1" kern="1200" dirty="0">
                <a:solidFill>
                  <a:prstClr val="black"/>
                </a:solidFill>
                <a:cs typeface="Arial" charset="0"/>
              </a:rPr>
              <a:t>UTS 		:  </a:t>
            </a:r>
            <a:r>
              <a:rPr lang="id-ID" sz="2800" b="1" kern="1200" dirty="0" smtClean="0">
                <a:solidFill>
                  <a:prstClr val="black"/>
                </a:solidFill>
                <a:cs typeface="Arial" charset="0"/>
              </a:rPr>
              <a:t>4</a:t>
            </a:r>
            <a:r>
              <a:rPr lang="en-US" sz="2800" b="1" kern="1200" dirty="0" smtClean="0">
                <a:solidFill>
                  <a:prstClr val="black"/>
                </a:solidFill>
                <a:cs typeface="Arial" charset="0"/>
              </a:rPr>
              <a:t>5</a:t>
            </a:r>
            <a:r>
              <a:rPr lang="id-ID" sz="2800" b="1" kern="1200" dirty="0">
                <a:solidFill>
                  <a:prstClr val="black"/>
                </a:solidFill>
                <a:cs typeface="Arial" charset="0"/>
              </a:rPr>
              <a:t>% </a:t>
            </a:r>
            <a:endParaRPr lang="en-US" sz="2800" b="1" kern="1200" dirty="0">
              <a:solidFill>
                <a:prstClr val="black"/>
              </a:solidFill>
              <a:cs typeface="Arial" charset="0"/>
            </a:endParaRPr>
          </a:p>
          <a:p>
            <a:pPr marL="0" indent="0" eaLnBrk="1" hangingPunct="1">
              <a:spcBef>
                <a:spcPct val="0"/>
              </a:spcBef>
              <a:buClrTx/>
              <a:buFont typeface="Wingdings" pitchFamily="2" charset="2"/>
              <a:buNone/>
              <a:defRPr/>
            </a:pPr>
            <a:r>
              <a:rPr lang="id-ID" sz="2800" b="1" kern="1200" dirty="0">
                <a:solidFill>
                  <a:prstClr val="black"/>
                </a:solidFill>
                <a:cs typeface="Arial" charset="0"/>
              </a:rPr>
              <a:t>UAS 		:  </a:t>
            </a:r>
            <a:r>
              <a:rPr lang="id-ID" sz="2800" b="1" kern="1200" dirty="0" smtClean="0">
                <a:solidFill>
                  <a:prstClr val="black"/>
                </a:solidFill>
                <a:cs typeface="Arial" charset="0"/>
              </a:rPr>
              <a:t>2</a:t>
            </a:r>
            <a:r>
              <a:rPr lang="en-US" sz="2800" b="1" kern="1200" dirty="0" smtClean="0">
                <a:solidFill>
                  <a:prstClr val="black"/>
                </a:solidFill>
                <a:cs typeface="Arial" charset="0"/>
              </a:rPr>
              <a:t>5</a:t>
            </a:r>
            <a:r>
              <a:rPr lang="id-ID" sz="2800" b="1" kern="1200" dirty="0">
                <a:solidFill>
                  <a:prstClr val="black"/>
                </a:solidFill>
                <a:cs typeface="Arial" charset="0"/>
              </a:rPr>
              <a:t>%  </a:t>
            </a:r>
            <a:endParaRPr lang="en-US" sz="2800" b="1" kern="1200" dirty="0">
              <a:solidFill>
                <a:prstClr val="black"/>
              </a:solidFill>
              <a:cs typeface="Arial" charset="0"/>
            </a:endParaRPr>
          </a:p>
          <a:p>
            <a:pPr eaLnBrk="1" fontAlgn="auto" hangingPunct="1">
              <a:spcAft>
                <a:spcPts val="0"/>
              </a:spcAft>
              <a:buClr>
                <a:srgbClr val="FF0000"/>
              </a:buClr>
              <a:buFont typeface="Wingdings" pitchFamily="2" charset="2"/>
              <a:buChar char="w"/>
              <a:defRPr/>
            </a:pPr>
            <a:r>
              <a:rPr lang="en-US" sz="2800" b="1" dirty="0" err="1">
                <a:solidFill>
                  <a:prstClr val="black"/>
                </a:solidFill>
                <a:latin typeface="Times New Roman" pitchFamily="18" charset="0"/>
                <a:cs typeface="Arial" charset="0"/>
              </a:rPr>
              <a:t>Penilaian</a:t>
            </a:r>
            <a:endParaRPr lang="en-US" sz="2800" b="1" dirty="0">
              <a:solidFill>
                <a:prstClr val="black"/>
              </a:solidFill>
              <a:latin typeface="Times New Roman" pitchFamily="18" charset="0"/>
              <a:cs typeface="Arial" charset="0"/>
            </a:endParaRPr>
          </a:p>
          <a:p>
            <a:pPr marL="0" lvl="1" indent="0" eaLnBrk="1" fontAlgn="auto" hangingPunct="1">
              <a:spcAft>
                <a:spcPts val="0"/>
              </a:spcAft>
              <a:buClrTx/>
              <a:buSzPct val="95000"/>
              <a:buFont typeface="Wingdings" pitchFamily="2" charset="2"/>
              <a:buNone/>
              <a:defRPr/>
            </a:pPr>
            <a:r>
              <a:rPr lang="en-US" sz="2300" b="1" dirty="0" err="1">
                <a:solidFill>
                  <a:prstClr val="black"/>
                </a:solidFill>
                <a:latin typeface="Times New Roman" pitchFamily="18" charset="0"/>
                <a:ea typeface="+mn-ea"/>
                <a:cs typeface="Arial" charset="0"/>
              </a:rPr>
              <a:t>Skor</a:t>
            </a:r>
            <a:r>
              <a:rPr lang="en-US" sz="2300" b="1" dirty="0">
                <a:solidFill>
                  <a:prstClr val="black"/>
                </a:solidFill>
                <a:latin typeface="Times New Roman" pitchFamily="18" charset="0"/>
                <a:ea typeface="+mn-ea"/>
                <a:cs typeface="Arial" charset="0"/>
              </a:rPr>
              <a:t> =(</a:t>
            </a:r>
            <a:r>
              <a:rPr lang="en-US" sz="2300" b="1" dirty="0" err="1">
                <a:solidFill>
                  <a:prstClr val="black"/>
                </a:solidFill>
                <a:latin typeface="Times New Roman" pitchFamily="18" charset="0"/>
                <a:ea typeface="+mn-ea"/>
                <a:cs typeface="Arial" charset="0"/>
              </a:rPr>
              <a:t>Tugas</a:t>
            </a:r>
            <a:r>
              <a:rPr lang="en-US" sz="2300" b="1" dirty="0">
                <a:solidFill>
                  <a:prstClr val="black"/>
                </a:solidFill>
                <a:latin typeface="Times New Roman" pitchFamily="18" charset="0"/>
                <a:ea typeface="+mn-ea"/>
                <a:cs typeface="Arial" charset="0"/>
              </a:rPr>
              <a:t> * </a:t>
            </a:r>
            <a:r>
              <a:rPr lang="en-US" sz="2300" b="1" dirty="0" smtClean="0">
                <a:solidFill>
                  <a:prstClr val="black"/>
                </a:solidFill>
                <a:latin typeface="Times New Roman" pitchFamily="18" charset="0"/>
                <a:ea typeface="+mn-ea"/>
                <a:cs typeface="Arial" charset="0"/>
              </a:rPr>
              <a:t>20%)+( </a:t>
            </a:r>
            <a:r>
              <a:rPr lang="en-US" sz="2300" b="1" dirty="0" err="1" smtClean="0">
                <a:solidFill>
                  <a:prstClr val="black"/>
                </a:solidFill>
                <a:latin typeface="Times New Roman" pitchFamily="18" charset="0"/>
                <a:ea typeface="+mn-ea"/>
                <a:cs typeface="Arial" charset="0"/>
              </a:rPr>
              <a:t>Etika</a:t>
            </a:r>
            <a:r>
              <a:rPr lang="en-US" sz="2300" b="1" dirty="0" smtClean="0">
                <a:solidFill>
                  <a:prstClr val="black"/>
                </a:solidFill>
                <a:latin typeface="Times New Roman" pitchFamily="18" charset="0"/>
                <a:ea typeface="+mn-ea"/>
                <a:cs typeface="Arial" charset="0"/>
              </a:rPr>
              <a:t> * 20 </a:t>
            </a:r>
            <a:r>
              <a:rPr lang="en-US" sz="2300" b="1" dirty="0">
                <a:solidFill>
                  <a:prstClr val="black"/>
                </a:solidFill>
                <a:latin typeface="Times New Roman" pitchFamily="18" charset="0"/>
                <a:ea typeface="+mn-ea"/>
                <a:cs typeface="Arial" charset="0"/>
              </a:rPr>
              <a:t>%)+(</a:t>
            </a:r>
            <a:r>
              <a:rPr lang="en-US" sz="2300" b="1" dirty="0" err="1">
                <a:solidFill>
                  <a:prstClr val="black"/>
                </a:solidFill>
                <a:latin typeface="Times New Roman" pitchFamily="18" charset="0"/>
                <a:ea typeface="+mn-ea"/>
                <a:cs typeface="Arial" charset="0"/>
              </a:rPr>
              <a:t>Kehadiran</a:t>
            </a:r>
            <a:r>
              <a:rPr lang="en-US" sz="2300" b="1" dirty="0">
                <a:solidFill>
                  <a:prstClr val="black"/>
                </a:solidFill>
                <a:latin typeface="Times New Roman" pitchFamily="18" charset="0"/>
                <a:ea typeface="+mn-ea"/>
                <a:cs typeface="Arial" charset="0"/>
              </a:rPr>
              <a:t> </a:t>
            </a:r>
            <a:r>
              <a:rPr lang="en-US" sz="2300" b="1" dirty="0" smtClean="0">
                <a:solidFill>
                  <a:prstClr val="black"/>
                </a:solidFill>
                <a:latin typeface="Times New Roman" pitchFamily="18" charset="0"/>
                <a:ea typeface="+mn-ea"/>
                <a:cs typeface="Arial" charset="0"/>
              </a:rPr>
              <a:t>20 </a:t>
            </a:r>
            <a:r>
              <a:rPr lang="en-US" sz="2300" b="1" dirty="0">
                <a:solidFill>
                  <a:prstClr val="black"/>
                </a:solidFill>
                <a:latin typeface="Times New Roman" pitchFamily="18" charset="0"/>
                <a:ea typeface="+mn-ea"/>
                <a:cs typeface="Arial" charset="0"/>
              </a:rPr>
              <a:t>%) + (UTS * </a:t>
            </a:r>
            <a:r>
              <a:rPr lang="en-US" sz="2300" b="1" dirty="0" smtClean="0">
                <a:solidFill>
                  <a:prstClr val="black"/>
                </a:solidFill>
                <a:latin typeface="Times New Roman" pitchFamily="18" charset="0"/>
                <a:ea typeface="+mn-ea"/>
                <a:cs typeface="Arial" charset="0"/>
              </a:rPr>
              <a:t>20%)+(</a:t>
            </a:r>
            <a:r>
              <a:rPr lang="en-US" sz="2300" b="1" dirty="0">
                <a:solidFill>
                  <a:prstClr val="black"/>
                </a:solidFill>
                <a:latin typeface="Times New Roman" pitchFamily="18" charset="0"/>
                <a:ea typeface="+mn-ea"/>
                <a:cs typeface="Arial" charset="0"/>
              </a:rPr>
              <a:t>UAS * </a:t>
            </a:r>
            <a:r>
              <a:rPr lang="id-ID" sz="2300" b="1" dirty="0" smtClean="0">
                <a:solidFill>
                  <a:prstClr val="black"/>
                </a:solidFill>
                <a:latin typeface="Times New Roman" pitchFamily="18" charset="0"/>
                <a:ea typeface="+mn-ea"/>
                <a:cs typeface="Arial" charset="0"/>
              </a:rPr>
              <a:t>2</a:t>
            </a:r>
            <a:r>
              <a:rPr lang="en-US" sz="2300" b="1" smtClean="0">
                <a:solidFill>
                  <a:prstClr val="black"/>
                </a:solidFill>
                <a:latin typeface="Times New Roman" pitchFamily="18" charset="0"/>
                <a:ea typeface="+mn-ea"/>
                <a:cs typeface="Arial" charset="0"/>
              </a:rPr>
              <a:t>0%)</a:t>
            </a:r>
            <a:r>
              <a:rPr lang="en-US" b="1" smtClean="0">
                <a:solidFill>
                  <a:prstClr val="black"/>
                </a:solidFill>
                <a:latin typeface="Times New Roman" pitchFamily="18" charset="0"/>
                <a:ea typeface="+mn-ea"/>
                <a:cs typeface="Arial" charset="0"/>
              </a:rPr>
              <a:t> </a:t>
            </a:r>
            <a:endParaRPr lang="en-US" b="1" dirty="0">
              <a:solidFill>
                <a:prstClr val="black"/>
              </a:solidFill>
              <a:latin typeface="Times New Roman" pitchFamily="18" charset="0"/>
              <a:ea typeface="+mn-ea"/>
              <a:cs typeface="Arial" charset="0"/>
            </a:endParaRPr>
          </a:p>
          <a:p>
            <a:pPr>
              <a:defRPr/>
            </a:pPr>
            <a:endParaRPr lang="id-ID" dirty="0"/>
          </a:p>
        </p:txBody>
      </p:sp>
      <p:sp>
        <p:nvSpPr>
          <p:cNvPr id="6" name="Rectangle 2"/>
          <p:cNvSpPr>
            <a:spLocks noGrp="1" noChangeArrowheads="1"/>
          </p:cNvSpPr>
          <p:nvPr>
            <p:ph type="title"/>
          </p:nvPr>
        </p:nvSpPr>
        <p:spPr>
          <a:xfrm>
            <a:off x="457200" y="274638"/>
            <a:ext cx="8229600" cy="715962"/>
          </a:xfrm>
          <a:solidFill>
            <a:srgbClr val="99CC00"/>
          </a:solidFill>
          <a:ln w="57150">
            <a:solidFill>
              <a:srgbClr val="FFFF00"/>
            </a:solidFill>
          </a:ln>
        </p:spPr>
        <p:txBody>
          <a:bodyPr/>
          <a:lstStyle/>
          <a:p>
            <a:pPr algn="ctr" eaLnBrk="1" fontAlgn="auto" hangingPunct="1">
              <a:spcBef>
                <a:spcPts val="0"/>
              </a:spcBef>
              <a:spcAft>
                <a:spcPts val="0"/>
              </a:spcAft>
              <a:defRPr/>
            </a:pPr>
            <a:r>
              <a:rPr lang="id-ID" sz="4400" b="1" dirty="0" smtClean="0">
                <a:solidFill>
                  <a:schemeClr val="tx1"/>
                </a:solidFill>
                <a:latin typeface="Times New Roman" pitchFamily="18" charset="0"/>
                <a:ea typeface="+mn-ea"/>
                <a:cs typeface="Arial" charset="0"/>
              </a:rPr>
              <a:t>Nilai</a:t>
            </a:r>
            <a:endParaRPr lang="en-US" sz="4400" dirty="0" smtClean="0">
              <a:solidFill>
                <a:schemeClr val="tx1"/>
              </a:solidFill>
              <a:latin typeface="Times New Roman" pitchFamily="18" charset="0"/>
            </a:endParaRPr>
          </a:p>
        </p:txBody>
      </p:sp>
      <p:pic>
        <p:nvPicPr>
          <p:cNvPr id="46084" name="Picture 2"/>
          <p:cNvPicPr>
            <a:picLocks noChangeAspect="1" noChangeArrowheads="1"/>
          </p:cNvPicPr>
          <p:nvPr/>
        </p:nvPicPr>
        <p:blipFill>
          <a:blip r:embed="rId2"/>
          <a:srcRect/>
          <a:stretch>
            <a:fillRect/>
          </a:stretch>
        </p:blipFill>
        <p:spPr bwMode="auto">
          <a:xfrm>
            <a:off x="4114800" y="1371600"/>
            <a:ext cx="4419600"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txBox="1">
            <a:spLocks/>
          </p:cNvSpPr>
          <p:nvPr/>
        </p:nvSpPr>
        <p:spPr bwMode="auto">
          <a:xfrm>
            <a:off x="457200" y="1609725"/>
            <a:ext cx="8077200" cy="4846638"/>
          </a:xfrm>
          <a:prstGeom prst="rect">
            <a:avLst/>
          </a:prstGeom>
          <a:noFill/>
          <a:ln w="9525">
            <a:noFill/>
            <a:miter lim="800000"/>
            <a:headEnd/>
            <a:tailEnd/>
          </a:ln>
        </p:spPr>
        <p:txBody>
          <a:bodyPr/>
          <a:lstStyle/>
          <a:p>
            <a:pPr algn="just" eaLnBrk="1" hangingPunct="1">
              <a:spcBef>
                <a:spcPts val="600"/>
              </a:spcBef>
              <a:buClr>
                <a:srgbClr val="B13F9A"/>
              </a:buClr>
              <a:buSzPct val="73000"/>
              <a:buFont typeface="Wingdings 2" pitchFamily="18" charset="2"/>
              <a:buNone/>
            </a:pPr>
            <a:r>
              <a:rPr lang="en-US" sz="3200">
                <a:solidFill>
                  <a:srgbClr val="000000"/>
                </a:solidFill>
                <a:latin typeface="Trebuchet MS" pitchFamily="34" charset="0"/>
              </a:rPr>
              <a:t>Perancangan suatu barang dan jasa,</a:t>
            </a:r>
            <a:r>
              <a:rPr lang="id-ID" sz="3200">
                <a:solidFill>
                  <a:srgbClr val="000000"/>
                </a:solidFill>
                <a:latin typeface="Trebuchet MS" pitchFamily="34" charset="0"/>
              </a:rPr>
              <a:t> </a:t>
            </a:r>
            <a:r>
              <a:rPr lang="en-US" sz="3200">
                <a:solidFill>
                  <a:srgbClr val="000000"/>
                </a:solidFill>
                <a:latin typeface="Trebuchet MS" pitchFamily="34" charset="0"/>
              </a:rPr>
              <a:t>kualitas,</a:t>
            </a:r>
            <a:r>
              <a:rPr lang="id-ID" sz="3200">
                <a:solidFill>
                  <a:srgbClr val="000000"/>
                </a:solidFill>
                <a:latin typeface="Trebuchet MS" pitchFamily="34" charset="0"/>
              </a:rPr>
              <a:t> </a:t>
            </a:r>
            <a:r>
              <a:rPr lang="en-US" sz="3200">
                <a:solidFill>
                  <a:srgbClr val="000000"/>
                </a:solidFill>
                <a:latin typeface="Trebuchet MS" pitchFamily="34" charset="0"/>
              </a:rPr>
              <a:t>perancangan proses, pemilihan lokasi, perancangan tata letak, sumber daya manusia, dan rancangan pekerjaan berikut manajemen rantai pasokan, persediaan, penjadwalan, serta pemeliharaan yang diterapkan guna menghasilkan tujuan yang efektif sesuai dengan strategi organisasi tersebut.</a:t>
            </a:r>
          </a:p>
        </p:txBody>
      </p:sp>
      <p:sp>
        <p:nvSpPr>
          <p:cNvPr id="3" name="Title 1"/>
          <p:cNvSpPr txBox="1">
            <a:spLocks/>
          </p:cNvSpPr>
          <p:nvPr/>
        </p:nvSpPr>
        <p:spPr>
          <a:xfrm>
            <a:off x="1066800" y="228600"/>
            <a:ext cx="7239000" cy="1143000"/>
          </a:xfrm>
          <a:prstGeom prst="rect">
            <a:avLst/>
          </a:prstGeom>
        </p:spPr>
        <p:txBody>
          <a:bodyPr lIns="45720" tIns="0" rIns="45720" bIns="0" anchor="b">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fontAlgn="auto">
              <a:spcAft>
                <a:spcPts val="0"/>
              </a:spcAft>
              <a:defRPr/>
            </a:pPr>
            <a:r>
              <a:rPr lang="en-US" sz="5400" dirty="0" err="1" smtClean="0">
                <a:ln w="500">
                  <a:solidFill>
                    <a:srgbClr val="B13F9A">
                      <a:shade val="20000"/>
                      <a:satMod val="120000"/>
                    </a:srgbClr>
                  </a:solidFill>
                </a:ln>
                <a:solidFill>
                  <a:schemeClr val="tx1"/>
                </a:solidFill>
                <a:latin typeface="Trebuchet MS"/>
              </a:rPr>
              <a:t>Strategi</a:t>
            </a:r>
            <a:r>
              <a:rPr lang="en-US" sz="5400" dirty="0" smtClean="0">
                <a:ln w="500">
                  <a:solidFill>
                    <a:srgbClr val="B13F9A">
                      <a:shade val="20000"/>
                      <a:satMod val="120000"/>
                    </a:srgbClr>
                  </a:solidFill>
                </a:ln>
                <a:solidFill>
                  <a:schemeClr val="tx1"/>
                </a:solidFill>
                <a:latin typeface="Trebuchet MS"/>
              </a:rPr>
              <a:t> </a:t>
            </a:r>
            <a:r>
              <a:rPr lang="en-US" sz="5400" dirty="0" err="1" smtClean="0">
                <a:ln w="500">
                  <a:solidFill>
                    <a:srgbClr val="B13F9A">
                      <a:shade val="20000"/>
                      <a:satMod val="120000"/>
                    </a:srgbClr>
                  </a:solidFill>
                </a:ln>
                <a:solidFill>
                  <a:schemeClr val="tx1"/>
                </a:solidFill>
                <a:latin typeface="Trebuchet MS"/>
              </a:rPr>
              <a:t>operasi</a:t>
            </a:r>
            <a:endParaRPr lang="en-US" sz="5400" dirty="0">
              <a:ln w="500">
                <a:solidFill>
                  <a:srgbClr val="B13F9A">
                    <a:shade val="20000"/>
                    <a:satMod val="120000"/>
                  </a:srgbClr>
                </a:solidFill>
              </a:ln>
              <a:solidFill>
                <a:schemeClr val="tx1"/>
              </a:solidFill>
              <a:latin typeface="Trebuchet MS"/>
            </a:endParaRPr>
          </a:p>
        </p:txBody>
      </p:sp>
    </p:spTree>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2C9A5965-BF40-4C45-AAB7-5BE71173E7B1}" type="slidenum">
              <a:rPr lang="en-US" smtClean="0">
                <a:solidFill>
                  <a:schemeClr val="tx1"/>
                </a:solidFill>
                <a:latin typeface="Arial" charset="0"/>
              </a:rPr>
              <a:pPr eaLnBrk="1" fontAlgn="base" hangingPunct="1">
                <a:spcBef>
                  <a:spcPct val="0"/>
                </a:spcBef>
                <a:spcAft>
                  <a:spcPct val="0"/>
                </a:spcAft>
              </a:pPr>
              <a:t>300</a:t>
            </a:fld>
            <a:endParaRPr lang="en-US" smtClean="0">
              <a:solidFill>
                <a:schemeClr val="tx1"/>
              </a:solidFill>
              <a:latin typeface="Arial" charset="0"/>
            </a:endParaRPr>
          </a:p>
        </p:txBody>
      </p:sp>
      <p:sp>
        <p:nvSpPr>
          <p:cNvPr id="351235" name="Rectangle 3"/>
          <p:cNvSpPr>
            <a:spLocks noGrp="1" noChangeArrowheads="1"/>
          </p:cNvSpPr>
          <p:nvPr>
            <p:ph type="body" idx="1"/>
          </p:nvPr>
        </p:nvSpPr>
        <p:spPr>
          <a:xfrm>
            <a:off x="457200" y="381000"/>
            <a:ext cx="8229600" cy="5745163"/>
          </a:xfrm>
        </p:spPr>
        <p:txBody>
          <a:bodyPr/>
          <a:lstStyle/>
          <a:p>
            <a:pPr eaLnBrk="1" hangingPunct="1">
              <a:lnSpc>
                <a:spcPct val="80000"/>
              </a:lnSpc>
              <a:buFontTx/>
              <a:buNone/>
              <a:defRPr/>
            </a:pPr>
            <a:r>
              <a:rPr lang="en-US" sz="1800" b="1" dirty="0" smtClean="0"/>
              <a:t>D. METODE PERENCANAAN AGREGAT</a:t>
            </a:r>
            <a:endParaRPr lang="en-US" sz="1800" dirty="0" smtClean="0"/>
          </a:p>
          <a:p>
            <a:pPr algn="just" eaLnBrk="1" hangingPunct="1">
              <a:lnSpc>
                <a:spcPct val="80000"/>
              </a:lnSpc>
              <a:defRPr/>
            </a:pPr>
            <a:r>
              <a:rPr lang="en-US" sz="1800" dirty="0" smtClean="0"/>
              <a:t>Ada </a:t>
            </a:r>
            <a:r>
              <a:rPr lang="en-US" sz="1800" dirty="0" err="1" smtClean="0"/>
              <a:t>beberapa</a:t>
            </a:r>
            <a:r>
              <a:rPr lang="en-US" sz="1800" dirty="0" smtClean="0"/>
              <a:t> </a:t>
            </a:r>
            <a:r>
              <a:rPr lang="en-US" sz="1800" dirty="0" err="1" smtClean="0"/>
              <a:t>tehnik</a:t>
            </a:r>
            <a:r>
              <a:rPr lang="en-US" sz="1800" dirty="0" smtClean="0"/>
              <a:t> yang </a:t>
            </a:r>
            <a:r>
              <a:rPr lang="en-US" sz="1800" dirty="0" err="1" smtClean="0"/>
              <a:t>digunakan</a:t>
            </a:r>
            <a:r>
              <a:rPr lang="en-US" sz="1800" dirty="0" smtClean="0"/>
              <a:t> </a:t>
            </a:r>
            <a:r>
              <a:rPr lang="en-US" sz="1800" dirty="0" err="1" smtClean="0"/>
              <a:t>manajer</a:t>
            </a:r>
            <a:r>
              <a:rPr lang="en-US" sz="1800" dirty="0" smtClean="0"/>
              <a:t> </a:t>
            </a:r>
            <a:r>
              <a:rPr lang="en-US" sz="1800" dirty="0" err="1" smtClean="0"/>
              <a:t>operasi</a:t>
            </a:r>
            <a:r>
              <a:rPr lang="en-US" sz="1800" dirty="0" smtClean="0"/>
              <a:t> </a:t>
            </a:r>
            <a:r>
              <a:rPr lang="en-US" sz="1800" dirty="0" err="1" smtClean="0"/>
              <a:t>untuk</a:t>
            </a:r>
            <a:r>
              <a:rPr lang="en-US" sz="1800" dirty="0" smtClean="0"/>
              <a:t> </a:t>
            </a:r>
            <a:r>
              <a:rPr lang="en-US" sz="1800" dirty="0" err="1" smtClean="0"/>
              <a:t>mengembangkan</a:t>
            </a:r>
            <a:r>
              <a:rPr lang="en-US" sz="1800" dirty="0" smtClean="0"/>
              <a:t> </a:t>
            </a:r>
            <a:r>
              <a:rPr lang="en-US" sz="1800" dirty="0" err="1" smtClean="0"/>
              <a:t>rencana</a:t>
            </a:r>
            <a:r>
              <a:rPr lang="en-US" sz="1800" dirty="0" smtClean="0"/>
              <a:t> </a:t>
            </a:r>
            <a:r>
              <a:rPr lang="en-US" sz="1800" dirty="0" err="1" smtClean="0"/>
              <a:t>agregat</a:t>
            </a:r>
            <a:r>
              <a:rPr lang="en-US" sz="1800" dirty="0" smtClean="0"/>
              <a:t> yang </a:t>
            </a:r>
            <a:r>
              <a:rPr lang="en-US" sz="1800" dirty="0" err="1" smtClean="0"/>
              <a:t>lebih</a:t>
            </a:r>
            <a:r>
              <a:rPr lang="en-US" sz="1800" dirty="0" smtClean="0"/>
              <a:t> </a:t>
            </a:r>
            <a:r>
              <a:rPr lang="en-US" sz="1800" dirty="0" err="1" smtClean="0"/>
              <a:t>bermanfaat</a:t>
            </a:r>
            <a:r>
              <a:rPr lang="en-US" sz="1800" dirty="0" smtClean="0"/>
              <a:t> </a:t>
            </a:r>
            <a:r>
              <a:rPr lang="en-US" sz="1800" dirty="0" err="1" smtClean="0"/>
              <a:t>dan</a:t>
            </a:r>
            <a:r>
              <a:rPr lang="en-US" sz="1800" dirty="0" smtClean="0"/>
              <a:t> </a:t>
            </a:r>
            <a:r>
              <a:rPr lang="en-US" sz="1800" dirty="0" err="1" smtClean="0"/>
              <a:t>lebih</a:t>
            </a:r>
            <a:r>
              <a:rPr lang="en-US" sz="1800" dirty="0" smtClean="0"/>
              <a:t> </a:t>
            </a:r>
            <a:r>
              <a:rPr lang="en-US" sz="1800" dirty="0" err="1" smtClean="0"/>
              <a:t>tepat</a:t>
            </a:r>
            <a:r>
              <a:rPr lang="en-US" sz="1800" dirty="0" smtClean="0"/>
              <a:t>, </a:t>
            </a:r>
            <a:r>
              <a:rPr lang="en-US" sz="1800" dirty="0" err="1" smtClean="0"/>
              <a:t>diantaranya</a:t>
            </a:r>
            <a:r>
              <a:rPr lang="en-US" sz="1800" dirty="0" smtClean="0"/>
              <a:t> : </a:t>
            </a:r>
            <a:endParaRPr lang="id-ID" sz="1800" dirty="0" smtClean="0"/>
          </a:p>
          <a:p>
            <a:pPr marL="0" indent="0" algn="just" eaLnBrk="1" hangingPunct="1">
              <a:lnSpc>
                <a:spcPct val="80000"/>
              </a:lnSpc>
              <a:buFont typeface="Arial" charset="0"/>
              <a:buNone/>
              <a:defRPr/>
            </a:pPr>
            <a:endParaRPr lang="sv-SE" sz="1800" b="1" dirty="0" smtClean="0"/>
          </a:p>
          <a:p>
            <a:pPr algn="just" eaLnBrk="1" hangingPunct="1">
              <a:lnSpc>
                <a:spcPct val="80000"/>
              </a:lnSpc>
              <a:buFontTx/>
              <a:buNone/>
              <a:defRPr/>
            </a:pPr>
            <a:r>
              <a:rPr lang="sv-SE" sz="1800" b="1" dirty="0" smtClean="0"/>
              <a:t>1. Metode Pembuatan Grafis dan Diagram </a:t>
            </a:r>
            <a:endParaRPr lang="sv-SE" sz="1800" dirty="0" smtClean="0"/>
          </a:p>
          <a:p>
            <a:pPr algn="just" eaLnBrk="1" hangingPunct="1">
              <a:lnSpc>
                <a:spcPct val="80000"/>
              </a:lnSpc>
              <a:defRPr/>
            </a:pPr>
            <a:r>
              <a:rPr lang="sv-SE" sz="1800" dirty="0" smtClean="0"/>
              <a:t>Pada dasarnya, rencana-rencana dengan grafis dan diagram ini menangani variabel sedikit demi sedikit agar perencana dapat membandingkan proyeksi permintaan dengan kapasitas yang ada. </a:t>
            </a:r>
            <a:endParaRPr lang="id-ID" sz="1800" dirty="0" smtClean="0"/>
          </a:p>
          <a:p>
            <a:pPr marL="0" indent="0" algn="just" eaLnBrk="1" hangingPunct="1">
              <a:lnSpc>
                <a:spcPct val="80000"/>
              </a:lnSpc>
              <a:buFont typeface="Arial" charset="0"/>
              <a:buNone/>
              <a:defRPr/>
            </a:pPr>
            <a:endParaRPr lang="sv-SE" sz="1800" dirty="0" smtClean="0"/>
          </a:p>
          <a:p>
            <a:pPr algn="just" eaLnBrk="1" hangingPunct="1">
              <a:lnSpc>
                <a:spcPct val="80000"/>
              </a:lnSpc>
              <a:defRPr/>
            </a:pPr>
            <a:r>
              <a:rPr lang="sv-SE" sz="1800" dirty="0" smtClean="0"/>
              <a:t>Tahapan dalam metode ini adalah: </a:t>
            </a:r>
            <a:endParaRPr lang="fi-FI" sz="1800" dirty="0" smtClean="0"/>
          </a:p>
          <a:p>
            <a:pPr algn="just" eaLnBrk="1" hangingPunct="1">
              <a:lnSpc>
                <a:spcPct val="80000"/>
              </a:lnSpc>
              <a:buFontTx/>
              <a:buAutoNum type="alphaLcPeriod"/>
              <a:defRPr/>
            </a:pPr>
            <a:r>
              <a:rPr lang="fi-FI" sz="1800" dirty="0" smtClean="0"/>
              <a:t>Tentukan permintaan pada tiap periode. </a:t>
            </a:r>
            <a:endParaRPr lang="sv-SE" sz="1800" dirty="0" smtClean="0"/>
          </a:p>
          <a:p>
            <a:pPr algn="just" eaLnBrk="1" hangingPunct="1">
              <a:lnSpc>
                <a:spcPct val="80000"/>
              </a:lnSpc>
              <a:buFontTx/>
              <a:buAutoNum type="alphaLcPeriod"/>
              <a:defRPr/>
            </a:pPr>
            <a:r>
              <a:rPr lang="sv-SE" sz="1800" dirty="0" smtClean="0"/>
              <a:t>Tentukan berapa kapasitas pada waktu biasa, waktu lembur, dan tindakan subkontrak untuk tiap periode. </a:t>
            </a:r>
          </a:p>
          <a:p>
            <a:pPr algn="just" eaLnBrk="1" hangingPunct="1">
              <a:lnSpc>
                <a:spcPct val="80000"/>
              </a:lnSpc>
              <a:buFontTx/>
              <a:buAutoNum type="alphaLcPeriod"/>
              <a:defRPr/>
            </a:pPr>
            <a:r>
              <a:rPr lang="sv-SE" sz="1800" dirty="0" smtClean="0"/>
              <a:t>Tentukan biaya tenaga kerja, biaya rekrutmen dan biaya pemberhentian karyawan serta biaya penahanan persediaan. </a:t>
            </a:r>
          </a:p>
          <a:p>
            <a:pPr algn="just" eaLnBrk="1" hangingPunct="1">
              <a:lnSpc>
                <a:spcPct val="80000"/>
              </a:lnSpc>
              <a:buFontTx/>
              <a:buAutoNum type="alphaLcPeriod"/>
              <a:defRPr/>
            </a:pPr>
            <a:r>
              <a:rPr lang="sv-SE" sz="1800" dirty="0" smtClean="0"/>
              <a:t>Pertimbangkan kebijakan perusahaan yang dapat diterapkan pada para pekerja dan tingkatan persediaan. </a:t>
            </a:r>
            <a:endParaRPr lang="fi-FI" sz="1800" dirty="0" smtClean="0"/>
          </a:p>
          <a:p>
            <a:pPr algn="just" eaLnBrk="1" hangingPunct="1">
              <a:lnSpc>
                <a:spcPct val="80000"/>
              </a:lnSpc>
              <a:buFontTx/>
              <a:buAutoNum type="alphaLcPeriod"/>
              <a:defRPr/>
            </a:pPr>
            <a:r>
              <a:rPr lang="fi-FI" sz="1800" dirty="0" smtClean="0"/>
              <a:t>Kembangkan rencana alternative dan amati biaya totalnya.</a:t>
            </a:r>
            <a:endParaRPr lang="en-US" sz="1800" dirty="0" smtClean="0"/>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B6B0297E-0192-445C-994E-874B10A2CD34}" type="slidenum">
              <a:rPr lang="en-US" smtClean="0">
                <a:solidFill>
                  <a:schemeClr val="tx1"/>
                </a:solidFill>
                <a:latin typeface="Arial" charset="0"/>
              </a:rPr>
              <a:pPr eaLnBrk="1" fontAlgn="base" hangingPunct="1">
                <a:spcBef>
                  <a:spcPct val="0"/>
                </a:spcBef>
                <a:spcAft>
                  <a:spcPct val="0"/>
                </a:spcAft>
              </a:pPr>
              <a:t>301</a:t>
            </a:fld>
            <a:endParaRPr lang="en-US" smtClean="0">
              <a:solidFill>
                <a:schemeClr val="tx1"/>
              </a:solidFill>
              <a:latin typeface="Arial" charset="0"/>
            </a:endParaRPr>
          </a:p>
        </p:txBody>
      </p:sp>
      <p:sp>
        <p:nvSpPr>
          <p:cNvPr id="352259" name="Rectangle 3"/>
          <p:cNvSpPr>
            <a:spLocks noGrp="1" noChangeArrowheads="1"/>
          </p:cNvSpPr>
          <p:nvPr>
            <p:ph type="body" idx="1"/>
          </p:nvPr>
        </p:nvSpPr>
        <p:spPr>
          <a:xfrm>
            <a:off x="457200" y="457200"/>
            <a:ext cx="8229600" cy="5668963"/>
          </a:xfrm>
        </p:spPr>
        <p:txBody>
          <a:bodyPr/>
          <a:lstStyle/>
          <a:p>
            <a:pPr eaLnBrk="1" hangingPunct="1">
              <a:lnSpc>
                <a:spcPct val="90000"/>
              </a:lnSpc>
              <a:defRPr/>
            </a:pPr>
            <a:r>
              <a:rPr lang="en-US" sz="2400" b="1" dirty="0" smtClean="0"/>
              <a:t>2. </a:t>
            </a:r>
            <a:r>
              <a:rPr lang="en-US" sz="2400" b="1" dirty="0" err="1" smtClean="0"/>
              <a:t>Pendekatan</a:t>
            </a:r>
            <a:r>
              <a:rPr lang="en-US" sz="2400" b="1" dirty="0" smtClean="0"/>
              <a:t> </a:t>
            </a:r>
            <a:r>
              <a:rPr lang="en-US" sz="2400" b="1" dirty="0" err="1" smtClean="0"/>
              <a:t>Matematis</a:t>
            </a:r>
            <a:r>
              <a:rPr lang="en-US" sz="2400" b="1" dirty="0" smtClean="0"/>
              <a:t> </a:t>
            </a:r>
            <a:r>
              <a:rPr lang="en-US" sz="2400" b="1" dirty="0" err="1" smtClean="0"/>
              <a:t>Dalam</a:t>
            </a:r>
            <a:r>
              <a:rPr lang="en-US" sz="2400" b="1" dirty="0" smtClean="0"/>
              <a:t> </a:t>
            </a:r>
            <a:r>
              <a:rPr lang="en-US" sz="2400" b="1" dirty="0" err="1" smtClean="0"/>
              <a:t>Perencanaan</a:t>
            </a:r>
            <a:r>
              <a:rPr lang="en-US" sz="2400" b="1" dirty="0" smtClean="0"/>
              <a:t> </a:t>
            </a:r>
            <a:endParaRPr lang="id-ID" sz="2400" b="1" dirty="0" smtClean="0"/>
          </a:p>
          <a:p>
            <a:pPr marL="0" indent="0" eaLnBrk="1" hangingPunct="1">
              <a:lnSpc>
                <a:spcPct val="90000"/>
              </a:lnSpc>
              <a:buFont typeface="Arial" charset="0"/>
              <a:buNone/>
              <a:defRPr/>
            </a:pPr>
            <a:endParaRPr lang="en-US" sz="2400" dirty="0" smtClean="0"/>
          </a:p>
          <a:p>
            <a:pPr algn="just" eaLnBrk="1" hangingPunct="1">
              <a:lnSpc>
                <a:spcPct val="90000"/>
              </a:lnSpc>
              <a:buFontTx/>
              <a:buNone/>
              <a:defRPr/>
            </a:pPr>
            <a:r>
              <a:rPr lang="en-US" sz="2400" dirty="0" smtClean="0"/>
              <a:t>a. </a:t>
            </a:r>
            <a:r>
              <a:rPr lang="en-US" sz="2400" b="1" i="1" dirty="0" err="1" smtClean="0"/>
              <a:t>Metode</a:t>
            </a:r>
            <a:r>
              <a:rPr lang="en-US" sz="2400" b="1" i="1" dirty="0" smtClean="0"/>
              <a:t> </a:t>
            </a:r>
            <a:r>
              <a:rPr lang="en-US" sz="2400" b="1" i="1" dirty="0" err="1" smtClean="0"/>
              <a:t>Transportasi</a:t>
            </a:r>
            <a:r>
              <a:rPr lang="en-US" sz="2400" b="1" i="1" dirty="0" smtClean="0"/>
              <a:t> </a:t>
            </a:r>
            <a:r>
              <a:rPr lang="en-US" sz="2400" b="1" i="1" dirty="0" err="1" smtClean="0"/>
              <a:t>dalam</a:t>
            </a:r>
            <a:r>
              <a:rPr lang="en-US" sz="2400" b="1" i="1" dirty="0" smtClean="0"/>
              <a:t> Program Linear</a:t>
            </a:r>
            <a:r>
              <a:rPr lang="en-US" sz="2400" dirty="0" smtClean="0"/>
              <a:t> </a:t>
            </a:r>
          </a:p>
          <a:p>
            <a:pPr algn="just" eaLnBrk="1" hangingPunct="1">
              <a:lnSpc>
                <a:spcPct val="90000"/>
              </a:lnSpc>
              <a:defRPr/>
            </a:pPr>
            <a:r>
              <a:rPr lang="en-US" sz="2400" dirty="0" err="1" smtClean="0"/>
              <a:t>Jika</a:t>
            </a:r>
            <a:r>
              <a:rPr lang="en-US" sz="2400" dirty="0" smtClean="0"/>
              <a:t> </a:t>
            </a:r>
            <a:r>
              <a:rPr lang="en-US" sz="2400" dirty="0" err="1" smtClean="0"/>
              <a:t>masalah</a:t>
            </a:r>
            <a:r>
              <a:rPr lang="en-US" sz="2400" dirty="0" smtClean="0"/>
              <a:t> </a:t>
            </a:r>
            <a:r>
              <a:rPr lang="en-US" sz="2400" dirty="0" err="1" smtClean="0"/>
              <a:t>perencanaan</a:t>
            </a:r>
            <a:r>
              <a:rPr lang="en-US" sz="2400" dirty="0" smtClean="0"/>
              <a:t> </a:t>
            </a:r>
            <a:r>
              <a:rPr lang="en-US" sz="2400" dirty="0" err="1" smtClean="0"/>
              <a:t>agregat</a:t>
            </a:r>
            <a:r>
              <a:rPr lang="en-US" sz="2400" dirty="0" smtClean="0"/>
              <a:t> </a:t>
            </a:r>
            <a:r>
              <a:rPr lang="en-US" sz="2400" dirty="0" err="1" smtClean="0"/>
              <a:t>dipandang</a:t>
            </a:r>
            <a:r>
              <a:rPr lang="en-US" sz="2400" dirty="0" smtClean="0"/>
              <a:t> </a:t>
            </a:r>
            <a:r>
              <a:rPr lang="en-US" sz="2400" dirty="0" err="1" smtClean="0"/>
              <a:t>sebagai</a:t>
            </a:r>
            <a:r>
              <a:rPr lang="en-US" sz="2400" dirty="0" smtClean="0"/>
              <a:t> </a:t>
            </a:r>
            <a:r>
              <a:rPr lang="en-US" sz="2400" dirty="0" err="1" smtClean="0"/>
              <a:t>masalah</a:t>
            </a:r>
            <a:r>
              <a:rPr lang="en-US" sz="2400" dirty="0" smtClean="0"/>
              <a:t> </a:t>
            </a:r>
            <a:r>
              <a:rPr lang="en-US" sz="2400" dirty="0" err="1" smtClean="0"/>
              <a:t>alokasi</a:t>
            </a:r>
            <a:r>
              <a:rPr lang="en-US" sz="2400" dirty="0" smtClean="0"/>
              <a:t> </a:t>
            </a:r>
            <a:r>
              <a:rPr lang="en-US" sz="2400" dirty="0" err="1" smtClean="0"/>
              <a:t>kapasitas</a:t>
            </a:r>
            <a:r>
              <a:rPr lang="en-US" sz="2400" dirty="0" smtClean="0"/>
              <a:t> </a:t>
            </a:r>
            <a:r>
              <a:rPr lang="en-US" sz="2400" dirty="0" err="1" smtClean="0"/>
              <a:t>operasi</a:t>
            </a:r>
            <a:r>
              <a:rPr lang="en-US" sz="2400" dirty="0" smtClean="0"/>
              <a:t> </a:t>
            </a:r>
            <a:r>
              <a:rPr lang="en-US" sz="2400" dirty="0" err="1" smtClean="0"/>
              <a:t>untuk</a:t>
            </a:r>
            <a:r>
              <a:rPr lang="en-US" sz="2400" dirty="0" smtClean="0"/>
              <a:t> </a:t>
            </a:r>
            <a:r>
              <a:rPr lang="en-US" sz="2400" dirty="0" err="1" smtClean="0"/>
              <a:t>memenuhi</a:t>
            </a:r>
            <a:r>
              <a:rPr lang="en-US" sz="2400" dirty="0" smtClean="0"/>
              <a:t> </a:t>
            </a:r>
            <a:r>
              <a:rPr lang="en-US" sz="2400" dirty="0" err="1" smtClean="0"/>
              <a:t>permintaan</a:t>
            </a:r>
            <a:r>
              <a:rPr lang="en-US" sz="2400" dirty="0" smtClean="0"/>
              <a:t> yang </a:t>
            </a:r>
            <a:r>
              <a:rPr lang="en-US" sz="2400" dirty="0" err="1" smtClean="0"/>
              <a:t>diperkirakan</a:t>
            </a:r>
            <a:r>
              <a:rPr lang="en-US" sz="2400" dirty="0" smtClean="0"/>
              <a:t>, </a:t>
            </a:r>
            <a:r>
              <a:rPr lang="en-US" sz="2400" dirty="0" err="1" smtClean="0"/>
              <a:t>maka</a:t>
            </a:r>
            <a:r>
              <a:rPr lang="en-US" sz="2400" dirty="0" smtClean="0"/>
              <a:t> </a:t>
            </a:r>
            <a:r>
              <a:rPr lang="en-US" sz="2400" dirty="0" err="1" smtClean="0"/>
              <a:t>rencana</a:t>
            </a:r>
            <a:r>
              <a:rPr lang="en-US" sz="2400" dirty="0" smtClean="0"/>
              <a:t> </a:t>
            </a:r>
            <a:r>
              <a:rPr lang="en-US" sz="2400" dirty="0" err="1" smtClean="0"/>
              <a:t>agregat</a:t>
            </a:r>
            <a:r>
              <a:rPr lang="en-US" sz="2400" dirty="0" smtClean="0"/>
              <a:t> </a:t>
            </a:r>
            <a:r>
              <a:rPr lang="en-US" sz="2400" dirty="0" err="1" smtClean="0"/>
              <a:t>dapat</a:t>
            </a:r>
            <a:r>
              <a:rPr lang="en-US" sz="2400" dirty="0" smtClean="0"/>
              <a:t> </a:t>
            </a:r>
            <a:r>
              <a:rPr lang="en-US" sz="2400" dirty="0" err="1" smtClean="0"/>
              <a:t>dirumuskan</a:t>
            </a:r>
            <a:r>
              <a:rPr lang="en-US" sz="2400" dirty="0" smtClean="0"/>
              <a:t> </a:t>
            </a:r>
            <a:r>
              <a:rPr lang="en-US" sz="2400" dirty="0" err="1" smtClean="0"/>
              <a:t>dalam</a:t>
            </a:r>
            <a:r>
              <a:rPr lang="en-US" sz="2400" dirty="0" smtClean="0"/>
              <a:t> format program linear. </a:t>
            </a:r>
          </a:p>
          <a:p>
            <a:pPr algn="just" eaLnBrk="1" hangingPunct="1">
              <a:lnSpc>
                <a:spcPct val="90000"/>
              </a:lnSpc>
              <a:buFontTx/>
              <a:buNone/>
              <a:defRPr/>
            </a:pPr>
            <a:r>
              <a:rPr lang="en-US" sz="2400" dirty="0" smtClean="0"/>
              <a:t>b. </a:t>
            </a:r>
            <a:r>
              <a:rPr lang="en-US" sz="2400" b="1" i="1" dirty="0" smtClean="0"/>
              <a:t>Linear Decision Rule (LDR)</a:t>
            </a:r>
            <a:endParaRPr lang="en-US" sz="2400" dirty="0" smtClean="0"/>
          </a:p>
          <a:p>
            <a:pPr algn="just" eaLnBrk="1" hangingPunct="1">
              <a:lnSpc>
                <a:spcPct val="90000"/>
              </a:lnSpc>
              <a:defRPr/>
            </a:pPr>
            <a:r>
              <a:rPr lang="en-US" sz="2400" dirty="0" smtClean="0"/>
              <a:t>model </a:t>
            </a:r>
            <a:r>
              <a:rPr lang="en-US" sz="2400" dirty="0" err="1" smtClean="0"/>
              <a:t>perencanaan</a:t>
            </a:r>
            <a:r>
              <a:rPr lang="en-US" sz="2400" dirty="0" smtClean="0"/>
              <a:t> </a:t>
            </a:r>
            <a:r>
              <a:rPr lang="en-US" sz="2400" dirty="0" err="1" smtClean="0"/>
              <a:t>agregat</a:t>
            </a:r>
            <a:r>
              <a:rPr lang="en-US" sz="2400" dirty="0" smtClean="0"/>
              <a:t> yang </a:t>
            </a:r>
            <a:r>
              <a:rPr lang="en-US" sz="2400" dirty="0" err="1" smtClean="0"/>
              <a:t>berupaya</a:t>
            </a:r>
            <a:r>
              <a:rPr lang="en-US" sz="2400" dirty="0" smtClean="0"/>
              <a:t> </a:t>
            </a:r>
            <a:r>
              <a:rPr lang="en-US" sz="2400" dirty="0" err="1" smtClean="0"/>
              <a:t>untuk</a:t>
            </a:r>
            <a:r>
              <a:rPr lang="en-US" sz="2400" dirty="0" smtClean="0"/>
              <a:t> </a:t>
            </a:r>
            <a:r>
              <a:rPr lang="en-US" sz="2400" dirty="0" err="1" smtClean="0"/>
              <a:t>mengoptimalkan</a:t>
            </a:r>
            <a:r>
              <a:rPr lang="en-US" sz="2400" dirty="0" smtClean="0"/>
              <a:t> </a:t>
            </a:r>
            <a:r>
              <a:rPr lang="en-US" sz="2400" dirty="0" err="1" smtClean="0"/>
              <a:t>tingkat</a:t>
            </a:r>
            <a:r>
              <a:rPr lang="en-US" sz="2400" dirty="0" smtClean="0"/>
              <a:t> </a:t>
            </a:r>
            <a:r>
              <a:rPr lang="en-US" sz="2400" dirty="0" err="1" smtClean="0"/>
              <a:t>produksi</a:t>
            </a:r>
            <a:r>
              <a:rPr lang="en-US" sz="2400" dirty="0" smtClean="0"/>
              <a:t> </a:t>
            </a:r>
            <a:r>
              <a:rPr lang="en-US" sz="2400" dirty="0" err="1" smtClean="0"/>
              <a:t>dan</a:t>
            </a:r>
            <a:r>
              <a:rPr lang="en-US" sz="2400" dirty="0" smtClean="0"/>
              <a:t> </a:t>
            </a:r>
            <a:r>
              <a:rPr lang="en-US" sz="2400" dirty="0" err="1" smtClean="0"/>
              <a:t>tingkat</a:t>
            </a:r>
            <a:r>
              <a:rPr lang="en-US" sz="2400" dirty="0" smtClean="0"/>
              <a:t> </a:t>
            </a:r>
            <a:r>
              <a:rPr lang="en-US" sz="2400" dirty="0" err="1" smtClean="0"/>
              <a:t>jumlah</a:t>
            </a:r>
            <a:r>
              <a:rPr lang="en-US" sz="2400" dirty="0" smtClean="0"/>
              <a:t> </a:t>
            </a:r>
            <a:r>
              <a:rPr lang="en-US" sz="2400" dirty="0" err="1" smtClean="0"/>
              <a:t>tenaga</a:t>
            </a:r>
            <a:r>
              <a:rPr lang="en-US" sz="2400" dirty="0" smtClean="0"/>
              <a:t> </a:t>
            </a:r>
            <a:r>
              <a:rPr lang="en-US" sz="2400" dirty="0" err="1" smtClean="0"/>
              <a:t>kerja</a:t>
            </a:r>
            <a:r>
              <a:rPr lang="en-US" sz="2400" dirty="0" smtClean="0"/>
              <a:t> </a:t>
            </a:r>
            <a:r>
              <a:rPr lang="en-US" sz="2400" dirty="0" err="1" smtClean="0"/>
              <a:t>sepanjang</a:t>
            </a:r>
            <a:r>
              <a:rPr lang="en-US" sz="2400" dirty="0" smtClean="0"/>
              <a:t> </a:t>
            </a:r>
            <a:r>
              <a:rPr lang="en-US" sz="2400" dirty="0" err="1" smtClean="0"/>
              <a:t>periode</a:t>
            </a:r>
            <a:r>
              <a:rPr lang="en-US" sz="2400" dirty="0" smtClean="0"/>
              <a:t> </a:t>
            </a:r>
            <a:r>
              <a:rPr lang="en-US" sz="2400" dirty="0" err="1" smtClean="0"/>
              <a:t>tertentu</a:t>
            </a:r>
            <a:r>
              <a:rPr lang="en-US" sz="2400" dirty="0" smtClean="0"/>
              <a:t>. </a:t>
            </a:r>
          </a:p>
          <a:p>
            <a:pPr algn="just" eaLnBrk="1" hangingPunct="1">
              <a:lnSpc>
                <a:spcPct val="90000"/>
              </a:lnSpc>
              <a:defRPr/>
            </a:pPr>
            <a:r>
              <a:rPr lang="en-US" sz="2400" dirty="0" smtClean="0"/>
              <a:t>Model </a:t>
            </a:r>
            <a:r>
              <a:rPr lang="en-US" sz="2400" dirty="0" err="1" smtClean="0"/>
              <a:t>ini</a:t>
            </a:r>
            <a:r>
              <a:rPr lang="en-US" sz="2400" dirty="0" smtClean="0"/>
              <a:t> </a:t>
            </a:r>
            <a:r>
              <a:rPr lang="en-US" sz="2400" dirty="0" err="1" smtClean="0"/>
              <a:t>meminimisasi</a:t>
            </a:r>
            <a:r>
              <a:rPr lang="en-US" sz="2400" dirty="0" smtClean="0"/>
              <a:t> </a:t>
            </a:r>
            <a:r>
              <a:rPr lang="en-US" sz="2400" dirty="0" err="1" smtClean="0"/>
              <a:t>biaya</a:t>
            </a:r>
            <a:r>
              <a:rPr lang="en-US" sz="2400" dirty="0" smtClean="0"/>
              <a:t> total </a:t>
            </a:r>
            <a:r>
              <a:rPr lang="en-US" sz="2400" dirty="0" err="1" smtClean="0"/>
              <a:t>dari</a:t>
            </a:r>
            <a:r>
              <a:rPr lang="en-US" sz="2400" dirty="0" smtClean="0"/>
              <a:t> </a:t>
            </a:r>
            <a:r>
              <a:rPr lang="en-US" sz="2400" dirty="0" err="1" smtClean="0"/>
              <a:t>biaya</a:t>
            </a:r>
            <a:r>
              <a:rPr lang="en-US" sz="2400" dirty="0" smtClean="0"/>
              <a:t> </a:t>
            </a:r>
            <a:r>
              <a:rPr lang="en-US" sz="2400" dirty="0" err="1" smtClean="0"/>
              <a:t>gaji</a:t>
            </a:r>
            <a:r>
              <a:rPr lang="en-US" sz="2400" dirty="0" smtClean="0"/>
              <a:t>, </a:t>
            </a:r>
            <a:r>
              <a:rPr lang="en-US" sz="2400" dirty="0" err="1" smtClean="0"/>
              <a:t>rekrutmen</a:t>
            </a:r>
            <a:r>
              <a:rPr lang="en-US" sz="2400" dirty="0" smtClean="0"/>
              <a:t>, PHK, </a:t>
            </a:r>
            <a:r>
              <a:rPr lang="en-US" sz="2400" dirty="0" err="1" smtClean="0"/>
              <a:t>lembur</a:t>
            </a:r>
            <a:r>
              <a:rPr lang="en-US" sz="2400" dirty="0" smtClean="0"/>
              <a:t>, </a:t>
            </a:r>
            <a:r>
              <a:rPr lang="en-US" sz="2400" dirty="0" err="1" smtClean="0"/>
              <a:t>dan</a:t>
            </a:r>
            <a:r>
              <a:rPr lang="en-US" sz="2400" dirty="0" smtClean="0"/>
              <a:t> </a:t>
            </a:r>
            <a:r>
              <a:rPr lang="en-US" sz="2400" dirty="0" err="1" smtClean="0"/>
              <a:t>persediaan</a:t>
            </a:r>
            <a:r>
              <a:rPr lang="en-US" sz="2400" dirty="0" smtClean="0"/>
              <a:t> </a:t>
            </a:r>
            <a:r>
              <a:rPr lang="en-US" sz="2400" dirty="0" err="1" smtClean="0"/>
              <a:t>melalui</a:t>
            </a:r>
            <a:r>
              <a:rPr lang="en-US" sz="2400" dirty="0" smtClean="0"/>
              <a:t> </a:t>
            </a:r>
            <a:r>
              <a:rPr lang="en-US" sz="2400" dirty="0" err="1" smtClean="0"/>
              <a:t>serangkaian</a:t>
            </a:r>
            <a:r>
              <a:rPr lang="en-US" sz="2400" dirty="0" smtClean="0"/>
              <a:t> </a:t>
            </a:r>
            <a:r>
              <a:rPr lang="en-US" sz="2400" dirty="0" err="1" smtClean="0"/>
              <a:t>kurva</a:t>
            </a:r>
            <a:r>
              <a:rPr lang="en-US" sz="2400" dirty="0" smtClean="0"/>
              <a:t> </a:t>
            </a:r>
            <a:r>
              <a:rPr lang="en-US" sz="2400" dirty="0" err="1" smtClean="0"/>
              <a:t>biaya</a:t>
            </a:r>
            <a:r>
              <a:rPr lang="en-US" sz="2400" dirty="0" smtClean="0"/>
              <a:t> </a:t>
            </a:r>
            <a:r>
              <a:rPr lang="en-US" sz="2400" dirty="0" err="1" smtClean="0"/>
              <a:t>kuadrat</a:t>
            </a:r>
            <a:r>
              <a:rPr lang="en-US" sz="2400" dirty="0" smtClean="0"/>
              <a:t>. </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F970166F-0D0A-4185-BC58-0499ADA46CCB}" type="slidenum">
              <a:rPr lang="en-US" smtClean="0">
                <a:solidFill>
                  <a:schemeClr val="tx1"/>
                </a:solidFill>
                <a:latin typeface="Arial" charset="0"/>
              </a:rPr>
              <a:pPr eaLnBrk="1" fontAlgn="base" hangingPunct="1">
                <a:spcBef>
                  <a:spcPct val="0"/>
                </a:spcBef>
                <a:spcAft>
                  <a:spcPct val="0"/>
                </a:spcAft>
              </a:pPr>
              <a:t>302</a:t>
            </a:fld>
            <a:endParaRPr lang="en-US" smtClean="0">
              <a:solidFill>
                <a:schemeClr val="tx1"/>
              </a:solidFill>
              <a:latin typeface="Arial" charset="0"/>
            </a:endParaRPr>
          </a:p>
        </p:txBody>
      </p:sp>
      <p:sp>
        <p:nvSpPr>
          <p:cNvPr id="352259" name="Rectangle 3"/>
          <p:cNvSpPr>
            <a:spLocks noGrp="1" noChangeArrowheads="1"/>
          </p:cNvSpPr>
          <p:nvPr>
            <p:ph type="body" idx="1"/>
          </p:nvPr>
        </p:nvSpPr>
        <p:spPr>
          <a:xfrm>
            <a:off x="457200" y="457200"/>
            <a:ext cx="8229600" cy="5668963"/>
          </a:xfrm>
        </p:spPr>
        <p:txBody>
          <a:bodyPr/>
          <a:lstStyle/>
          <a:p>
            <a:pPr eaLnBrk="1" hangingPunct="1">
              <a:lnSpc>
                <a:spcPct val="90000"/>
              </a:lnSpc>
            </a:pPr>
            <a:r>
              <a:rPr lang="fr-FR" sz="2400" smtClean="0"/>
              <a:t>c. </a:t>
            </a:r>
            <a:r>
              <a:rPr lang="fr-FR" sz="2400" b="1" i="1" smtClean="0"/>
              <a:t>Management Coefficient Model</a:t>
            </a:r>
            <a:r>
              <a:rPr lang="fr-FR" sz="2400" smtClean="0"/>
              <a:t> </a:t>
            </a:r>
            <a:r>
              <a:rPr lang="fr-FR" sz="2400" b="1" i="1" smtClean="0"/>
              <a:t>(MCM)</a:t>
            </a:r>
            <a:endParaRPr lang="en-US" sz="2400" smtClean="0"/>
          </a:p>
          <a:p>
            <a:pPr algn="just" eaLnBrk="1" hangingPunct="1">
              <a:lnSpc>
                <a:spcPct val="90000"/>
              </a:lnSpc>
            </a:pPr>
            <a:r>
              <a:rPr lang="en-US" sz="2400" smtClean="0"/>
              <a:t>Dikembangkan oleh E.H Bowman yang membangun suatu model keputusan formal di seputar pengalaman dan kinerja manajer. Teori yang mendasari adalah pengalaman masa lalu manajer, sehingga dapat digunakan sebagai dasar menetapkan keputusan di masa depan. Teknik ini menggunakan analisa regresi terhadap keputusan produksi yang diambil manajer di masa lalu. </a:t>
            </a:r>
            <a:endParaRPr lang="id-ID" sz="2400" smtClean="0"/>
          </a:p>
          <a:p>
            <a:pPr algn="just" eaLnBrk="1" hangingPunct="1">
              <a:lnSpc>
                <a:spcPct val="90000"/>
              </a:lnSpc>
            </a:pPr>
            <a:endParaRPr lang="en-US" sz="2400" smtClean="0"/>
          </a:p>
          <a:p>
            <a:pPr eaLnBrk="1" hangingPunct="1">
              <a:lnSpc>
                <a:spcPct val="90000"/>
              </a:lnSpc>
            </a:pPr>
            <a:r>
              <a:rPr lang="en-US" sz="2400" smtClean="0"/>
              <a:t>d. </a:t>
            </a:r>
            <a:r>
              <a:rPr lang="en-US" sz="2400" b="1" i="1" smtClean="0"/>
              <a:t>Simulasi</a:t>
            </a:r>
            <a:r>
              <a:rPr lang="en-US" sz="2400" smtClean="0"/>
              <a:t> </a:t>
            </a:r>
          </a:p>
          <a:p>
            <a:pPr algn="just" eaLnBrk="1" hangingPunct="1">
              <a:lnSpc>
                <a:spcPct val="90000"/>
              </a:lnSpc>
            </a:pPr>
            <a:r>
              <a:rPr lang="en-US" sz="2400" smtClean="0"/>
              <a:t>Suatu model computer yang dinamakan “</a:t>
            </a:r>
            <a:r>
              <a:rPr lang="en-US" sz="2400" b="1" i="1" smtClean="0"/>
              <a:t>Penjadwalan lewat simulasi”</a:t>
            </a:r>
            <a:r>
              <a:rPr lang="en-US" sz="2400" smtClean="0"/>
              <a:t> Pendekatan simulasi ini menggunakan prosedur pencarian kombinasi nilai yang biayanya minimal untuk ukuran jumlah tenaga kerja dan tingkat produksi. </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F01CCB4C-6A06-4D6D-8678-4692B7766DB3}" type="slidenum">
              <a:rPr lang="en-US" smtClean="0">
                <a:solidFill>
                  <a:schemeClr val="tx1"/>
                </a:solidFill>
                <a:latin typeface="Arial" charset="0"/>
              </a:rPr>
              <a:pPr eaLnBrk="1" fontAlgn="base" hangingPunct="1">
                <a:spcBef>
                  <a:spcPct val="0"/>
                </a:spcBef>
                <a:spcAft>
                  <a:spcPct val="0"/>
                </a:spcAft>
              </a:pPr>
              <a:t>303</a:t>
            </a:fld>
            <a:endParaRPr lang="en-US" smtClean="0">
              <a:solidFill>
                <a:schemeClr val="tx1"/>
              </a:solidFill>
              <a:latin typeface="Arial" charset="0"/>
            </a:endParaRPr>
          </a:p>
        </p:txBody>
      </p:sp>
      <p:sp>
        <p:nvSpPr>
          <p:cNvPr id="353283" name="Rectangle 2"/>
          <p:cNvSpPr>
            <a:spLocks noGrp="1" noChangeArrowheads="1"/>
          </p:cNvSpPr>
          <p:nvPr>
            <p:ph type="title"/>
          </p:nvPr>
        </p:nvSpPr>
        <p:spPr>
          <a:xfrm>
            <a:off x="457200" y="274638"/>
            <a:ext cx="8229600" cy="411162"/>
          </a:xfrm>
        </p:spPr>
        <p:txBody>
          <a:bodyPr/>
          <a:lstStyle/>
          <a:p>
            <a:pPr algn="l" eaLnBrk="1" hangingPunct="1"/>
            <a:r>
              <a:rPr lang="en-US" sz="2000" b="1" smtClean="0"/>
              <a:t>E. DISAGREGASI</a:t>
            </a:r>
            <a:endParaRPr lang="en-US" smtClean="0"/>
          </a:p>
        </p:txBody>
      </p:sp>
      <p:sp>
        <p:nvSpPr>
          <p:cNvPr id="354308" name="Rectangle 3"/>
          <p:cNvSpPr>
            <a:spLocks noGrp="1" noChangeArrowheads="1"/>
          </p:cNvSpPr>
          <p:nvPr>
            <p:ph type="body" idx="1"/>
          </p:nvPr>
        </p:nvSpPr>
        <p:spPr>
          <a:xfrm>
            <a:off x="457200" y="838200"/>
            <a:ext cx="8229600" cy="5287963"/>
          </a:xfrm>
        </p:spPr>
        <p:txBody>
          <a:bodyPr/>
          <a:lstStyle/>
          <a:p>
            <a:pPr algn="just" eaLnBrk="1" hangingPunct="1">
              <a:lnSpc>
                <a:spcPct val="80000"/>
              </a:lnSpc>
              <a:defRPr/>
            </a:pPr>
            <a:r>
              <a:rPr lang="en-US" sz="1800" dirty="0" smtClean="0"/>
              <a:t>Output </a:t>
            </a:r>
            <a:r>
              <a:rPr lang="en-US" sz="1800" dirty="0" err="1" smtClean="0"/>
              <a:t>dari</a:t>
            </a:r>
            <a:r>
              <a:rPr lang="en-US" sz="1800" dirty="0" smtClean="0"/>
              <a:t> proses </a:t>
            </a:r>
            <a:r>
              <a:rPr lang="en-US" sz="1800" dirty="0" err="1" smtClean="0"/>
              <a:t>perencanaan</a:t>
            </a:r>
            <a:r>
              <a:rPr lang="en-US" sz="1800" dirty="0" smtClean="0"/>
              <a:t> </a:t>
            </a:r>
            <a:r>
              <a:rPr lang="en-US" sz="1800" dirty="0" err="1" smtClean="0"/>
              <a:t>agregat</a:t>
            </a:r>
            <a:r>
              <a:rPr lang="en-US" sz="1800" dirty="0" smtClean="0"/>
              <a:t> </a:t>
            </a:r>
            <a:r>
              <a:rPr lang="en-US" sz="1800" dirty="0" err="1" smtClean="0"/>
              <a:t>biasanya</a:t>
            </a:r>
            <a:r>
              <a:rPr lang="en-US" sz="1800" dirty="0" smtClean="0"/>
              <a:t> </a:t>
            </a:r>
            <a:r>
              <a:rPr lang="en-US" sz="1800" dirty="0" err="1" smtClean="0"/>
              <a:t>berupa</a:t>
            </a:r>
            <a:r>
              <a:rPr lang="en-US" sz="1800" dirty="0" smtClean="0"/>
              <a:t> </a:t>
            </a:r>
            <a:r>
              <a:rPr lang="en-US" sz="1800" dirty="0" err="1" smtClean="0"/>
              <a:t>jadwal</a:t>
            </a:r>
            <a:r>
              <a:rPr lang="en-US" sz="1800" dirty="0" smtClean="0"/>
              <a:t> </a:t>
            </a:r>
            <a:r>
              <a:rPr lang="en-US" sz="1800" dirty="0" err="1" smtClean="0"/>
              <a:t>produksi</a:t>
            </a:r>
            <a:r>
              <a:rPr lang="en-US" sz="1800" dirty="0" smtClean="0"/>
              <a:t> </a:t>
            </a:r>
            <a:r>
              <a:rPr lang="en-US" sz="1800" dirty="0" err="1" smtClean="0"/>
              <a:t>untuk</a:t>
            </a:r>
            <a:r>
              <a:rPr lang="en-US" sz="1800" dirty="0" smtClean="0"/>
              <a:t> </a:t>
            </a:r>
            <a:r>
              <a:rPr lang="en-US" sz="1800" dirty="0" err="1" smtClean="0"/>
              <a:t>pengelompokkan</a:t>
            </a:r>
            <a:r>
              <a:rPr lang="en-US" sz="1800" dirty="0" smtClean="0"/>
              <a:t> </a:t>
            </a:r>
            <a:r>
              <a:rPr lang="en-US" sz="1800" dirty="0" err="1" smtClean="0"/>
              <a:t>produk</a:t>
            </a:r>
            <a:r>
              <a:rPr lang="en-US" sz="1800" dirty="0" smtClean="0"/>
              <a:t> </a:t>
            </a:r>
            <a:r>
              <a:rPr lang="en-US" sz="1800" dirty="0" err="1" smtClean="0"/>
              <a:t>berdasarkan</a:t>
            </a:r>
            <a:r>
              <a:rPr lang="en-US" sz="1800" dirty="0" smtClean="0"/>
              <a:t> “</a:t>
            </a:r>
            <a:r>
              <a:rPr lang="en-US" sz="1800" dirty="0" err="1" smtClean="0"/>
              <a:t>famili</a:t>
            </a:r>
            <a:r>
              <a:rPr lang="en-US" sz="1800" dirty="0" smtClean="0"/>
              <a:t>”. </a:t>
            </a:r>
            <a:endParaRPr lang="id-ID" sz="1800" dirty="0" smtClean="0"/>
          </a:p>
          <a:p>
            <a:pPr algn="just" eaLnBrk="1" hangingPunct="1">
              <a:lnSpc>
                <a:spcPct val="80000"/>
              </a:lnSpc>
              <a:defRPr/>
            </a:pPr>
            <a:r>
              <a:rPr lang="en-US" sz="1800" dirty="0" err="1" smtClean="0"/>
              <a:t>Misalnya</a:t>
            </a:r>
            <a:r>
              <a:rPr lang="en-US" sz="1800" dirty="0" smtClean="0"/>
              <a:t> </a:t>
            </a:r>
            <a:r>
              <a:rPr lang="en-US" sz="1800" dirty="0" err="1" smtClean="0"/>
              <a:t>untuk</a:t>
            </a:r>
            <a:r>
              <a:rPr lang="en-US" sz="1800" dirty="0" smtClean="0"/>
              <a:t> </a:t>
            </a:r>
            <a:r>
              <a:rPr lang="en-US" sz="1800" dirty="0" err="1" smtClean="0"/>
              <a:t>produsen</a:t>
            </a:r>
            <a:r>
              <a:rPr lang="en-US" sz="1800" dirty="0" smtClean="0"/>
              <a:t> </a:t>
            </a:r>
            <a:r>
              <a:rPr lang="en-US" sz="1800" dirty="0" err="1" smtClean="0"/>
              <a:t>mobil</a:t>
            </a:r>
            <a:r>
              <a:rPr lang="en-US" sz="1800" dirty="0" smtClean="0"/>
              <a:t>, output </a:t>
            </a:r>
            <a:r>
              <a:rPr lang="en-US" sz="1800" dirty="0" err="1" smtClean="0"/>
              <a:t>memberikan</a:t>
            </a:r>
            <a:r>
              <a:rPr lang="en-US" sz="1800" dirty="0" smtClean="0"/>
              <a:t> </a:t>
            </a:r>
            <a:r>
              <a:rPr lang="en-US" sz="1800" dirty="0" err="1" smtClean="0"/>
              <a:t>informasi</a:t>
            </a:r>
            <a:r>
              <a:rPr lang="en-US" sz="1800" dirty="0" smtClean="0"/>
              <a:t> </a:t>
            </a:r>
            <a:r>
              <a:rPr lang="en-US" sz="1800" dirty="0" err="1" smtClean="0"/>
              <a:t>mengenai</a:t>
            </a:r>
            <a:r>
              <a:rPr lang="en-US" sz="1800" dirty="0" smtClean="0"/>
              <a:t> </a:t>
            </a:r>
            <a:r>
              <a:rPr lang="en-US" sz="1800" dirty="0" err="1" smtClean="0"/>
              <a:t>berapa</a:t>
            </a:r>
            <a:r>
              <a:rPr lang="en-US" sz="1800" dirty="0" smtClean="0"/>
              <a:t> </a:t>
            </a:r>
            <a:r>
              <a:rPr lang="en-US" sz="1800" dirty="0" err="1" smtClean="0"/>
              <a:t>mobil</a:t>
            </a:r>
            <a:r>
              <a:rPr lang="en-US" sz="1800" dirty="0" smtClean="0"/>
              <a:t> yang </a:t>
            </a:r>
            <a:r>
              <a:rPr lang="en-US" sz="1800" dirty="0" err="1" smtClean="0"/>
              <a:t>harus</a:t>
            </a:r>
            <a:r>
              <a:rPr lang="en-US" sz="1800" dirty="0" smtClean="0"/>
              <a:t> </a:t>
            </a:r>
            <a:r>
              <a:rPr lang="en-US" sz="1800" dirty="0" err="1" smtClean="0"/>
              <a:t>diproduksi</a:t>
            </a:r>
            <a:r>
              <a:rPr lang="en-US" sz="1800" dirty="0" smtClean="0"/>
              <a:t>, </a:t>
            </a:r>
            <a:r>
              <a:rPr lang="en-US" sz="1800" dirty="0" err="1" smtClean="0"/>
              <a:t>tetapi</a:t>
            </a:r>
            <a:r>
              <a:rPr lang="en-US" sz="1800" dirty="0" smtClean="0"/>
              <a:t> </a:t>
            </a:r>
            <a:r>
              <a:rPr lang="en-US" sz="1800" dirty="0" err="1" smtClean="0"/>
              <a:t>bukan</a:t>
            </a:r>
            <a:r>
              <a:rPr lang="en-US" sz="1800" dirty="0" smtClean="0"/>
              <a:t> </a:t>
            </a:r>
            <a:r>
              <a:rPr lang="en-US" sz="1800" dirty="0" err="1" smtClean="0"/>
              <a:t>pada</a:t>
            </a:r>
            <a:r>
              <a:rPr lang="en-US" sz="1800" dirty="0" smtClean="0"/>
              <a:t> </a:t>
            </a:r>
            <a:r>
              <a:rPr lang="en-US" sz="1800" dirty="0" err="1" smtClean="0"/>
              <a:t>berapa</a:t>
            </a:r>
            <a:r>
              <a:rPr lang="en-US" sz="1800" dirty="0" smtClean="0"/>
              <a:t> </a:t>
            </a:r>
            <a:r>
              <a:rPr lang="en-US" sz="1800" dirty="0" err="1" smtClean="0"/>
              <a:t>mobil</a:t>
            </a:r>
            <a:r>
              <a:rPr lang="en-US" sz="1800" dirty="0" smtClean="0"/>
              <a:t> yang </a:t>
            </a:r>
            <a:r>
              <a:rPr lang="en-US" sz="1800" dirty="0" err="1" smtClean="0"/>
              <a:t>berseri</a:t>
            </a:r>
            <a:r>
              <a:rPr lang="en-US" sz="1800" dirty="0" smtClean="0"/>
              <a:t> A, </a:t>
            </a:r>
            <a:r>
              <a:rPr lang="en-US" sz="1800" dirty="0" err="1" smtClean="0"/>
              <a:t>berseri</a:t>
            </a:r>
            <a:r>
              <a:rPr lang="en-US" sz="1800" dirty="0" smtClean="0"/>
              <a:t> B </a:t>
            </a:r>
            <a:r>
              <a:rPr lang="en-US" sz="1800" dirty="0" err="1" smtClean="0"/>
              <a:t>maupun</a:t>
            </a:r>
            <a:r>
              <a:rPr lang="en-US" sz="1800" dirty="0" smtClean="0"/>
              <a:t> </a:t>
            </a:r>
            <a:r>
              <a:rPr lang="en-US" sz="1800" dirty="0" err="1" smtClean="0"/>
              <a:t>berseri</a:t>
            </a:r>
            <a:r>
              <a:rPr lang="en-US" sz="1800" dirty="0" smtClean="0"/>
              <a:t> C. </a:t>
            </a:r>
            <a:r>
              <a:rPr lang="en-US" sz="1800" dirty="0" err="1" smtClean="0"/>
              <a:t>Jadi</a:t>
            </a:r>
            <a:r>
              <a:rPr lang="en-US" sz="1800" dirty="0" smtClean="0"/>
              <a:t> </a:t>
            </a:r>
            <a:r>
              <a:rPr lang="en-US" sz="1800" dirty="0" err="1" smtClean="0"/>
              <a:t>berupa</a:t>
            </a:r>
            <a:r>
              <a:rPr lang="en-US" sz="1800" dirty="0" smtClean="0"/>
              <a:t> </a:t>
            </a:r>
            <a:r>
              <a:rPr lang="en-US" sz="1800" dirty="0" err="1" smtClean="0"/>
              <a:t>jumlah</a:t>
            </a:r>
            <a:r>
              <a:rPr lang="en-US" sz="1800" dirty="0" smtClean="0"/>
              <a:t> </a:t>
            </a:r>
            <a:r>
              <a:rPr lang="en-US" sz="1800" dirty="0" err="1" smtClean="0"/>
              <a:t>keseluruhan</a:t>
            </a:r>
            <a:r>
              <a:rPr lang="en-US" sz="1800" dirty="0" smtClean="0"/>
              <a:t> output yang </a:t>
            </a:r>
            <a:r>
              <a:rPr lang="en-US" sz="1800" dirty="0" err="1" smtClean="0"/>
              <a:t>dihasilkan</a:t>
            </a:r>
            <a:r>
              <a:rPr lang="en-US" sz="1800" dirty="0" smtClean="0"/>
              <a:t> </a:t>
            </a:r>
            <a:r>
              <a:rPr lang="en-US" sz="1800" dirty="0" err="1" smtClean="0"/>
              <a:t>tiap</a:t>
            </a:r>
            <a:r>
              <a:rPr lang="en-US" sz="1800" dirty="0" smtClean="0"/>
              <a:t> </a:t>
            </a:r>
            <a:r>
              <a:rPr lang="en-US" sz="1800" dirty="0" err="1" smtClean="0"/>
              <a:t>periode</a:t>
            </a:r>
            <a:r>
              <a:rPr lang="en-US" sz="1800" dirty="0" smtClean="0"/>
              <a:t> </a:t>
            </a:r>
            <a:r>
              <a:rPr lang="en-US" sz="1800" dirty="0" err="1" smtClean="0"/>
              <a:t>tertentu</a:t>
            </a:r>
            <a:r>
              <a:rPr lang="en-US" sz="1800" dirty="0" smtClean="0"/>
              <a:t> </a:t>
            </a:r>
            <a:r>
              <a:rPr lang="en-US" sz="1800" dirty="0" err="1" smtClean="0"/>
              <a:t>bukan</a:t>
            </a:r>
            <a:r>
              <a:rPr lang="en-US" sz="1800" dirty="0" smtClean="0"/>
              <a:t> </a:t>
            </a:r>
            <a:r>
              <a:rPr lang="en-US" sz="1800" dirty="0" err="1" smtClean="0"/>
              <a:t>berdasarkan</a:t>
            </a:r>
            <a:r>
              <a:rPr lang="en-US" sz="1800" dirty="0" smtClean="0"/>
              <a:t> </a:t>
            </a:r>
            <a:r>
              <a:rPr lang="en-US" sz="1800" dirty="0" err="1" smtClean="0"/>
              <a:t>tipe</a:t>
            </a:r>
            <a:r>
              <a:rPr lang="en-US" sz="1800" dirty="0" smtClean="0"/>
              <a:t>. </a:t>
            </a:r>
          </a:p>
          <a:p>
            <a:pPr algn="just" eaLnBrk="1" hangingPunct="1">
              <a:lnSpc>
                <a:spcPct val="80000"/>
              </a:lnSpc>
              <a:defRPr/>
            </a:pPr>
            <a:r>
              <a:rPr lang="en-US" sz="1800" dirty="0" err="1" smtClean="0"/>
              <a:t>Sedangkan</a:t>
            </a:r>
            <a:r>
              <a:rPr lang="en-US" sz="1800" dirty="0" smtClean="0"/>
              <a:t> proses </a:t>
            </a:r>
            <a:r>
              <a:rPr lang="en-US" sz="1800" dirty="0" err="1" smtClean="0"/>
              <a:t>pemisahan</a:t>
            </a:r>
            <a:r>
              <a:rPr lang="en-US" sz="1800" dirty="0" smtClean="0"/>
              <a:t> </a:t>
            </a:r>
            <a:r>
              <a:rPr lang="en-US" sz="1800" dirty="0" err="1" smtClean="0"/>
              <a:t>rencana</a:t>
            </a:r>
            <a:r>
              <a:rPr lang="en-US" sz="1800" dirty="0" smtClean="0"/>
              <a:t> </a:t>
            </a:r>
            <a:r>
              <a:rPr lang="en-US" sz="1800" dirty="0" err="1" smtClean="0"/>
              <a:t>agregat</a:t>
            </a:r>
            <a:r>
              <a:rPr lang="en-US" sz="1800" dirty="0" smtClean="0"/>
              <a:t> </a:t>
            </a:r>
            <a:r>
              <a:rPr lang="en-US" sz="1800" dirty="0" err="1" smtClean="0"/>
              <a:t>menjadi</a:t>
            </a:r>
            <a:r>
              <a:rPr lang="en-US" sz="1800" dirty="0" smtClean="0"/>
              <a:t> </a:t>
            </a:r>
            <a:r>
              <a:rPr lang="en-US" sz="1800" dirty="0" err="1" smtClean="0"/>
              <a:t>rencana</a:t>
            </a:r>
            <a:r>
              <a:rPr lang="en-US" sz="1800" dirty="0" smtClean="0"/>
              <a:t> yang </a:t>
            </a:r>
            <a:r>
              <a:rPr lang="en-US" sz="1800" dirty="0" err="1" smtClean="0"/>
              <a:t>lebih</a:t>
            </a:r>
            <a:r>
              <a:rPr lang="en-US" sz="1800" dirty="0" smtClean="0"/>
              <a:t> </a:t>
            </a:r>
            <a:r>
              <a:rPr lang="en-US" sz="1800" dirty="0" err="1" smtClean="0"/>
              <a:t>rinci</a:t>
            </a:r>
            <a:r>
              <a:rPr lang="en-US" sz="1800" dirty="0" smtClean="0"/>
              <a:t> </a:t>
            </a:r>
            <a:r>
              <a:rPr lang="en-US" sz="1800" dirty="0" err="1" smtClean="0"/>
              <a:t>disebut</a:t>
            </a:r>
            <a:r>
              <a:rPr lang="en-US" sz="1800" dirty="0" smtClean="0"/>
              <a:t> </a:t>
            </a:r>
            <a:r>
              <a:rPr lang="en-US" sz="1800" b="1" i="1" dirty="0" err="1" smtClean="0"/>
              <a:t>agregasi</a:t>
            </a:r>
            <a:r>
              <a:rPr lang="en-US" sz="1800" b="1" i="1" dirty="0" smtClean="0"/>
              <a:t>.</a:t>
            </a:r>
            <a:r>
              <a:rPr lang="en-US" sz="1800" dirty="0" smtClean="0"/>
              <a:t> </a:t>
            </a:r>
            <a:endParaRPr lang="id-ID" sz="1800" dirty="0" smtClean="0"/>
          </a:p>
          <a:p>
            <a:pPr algn="just" eaLnBrk="1" hangingPunct="1">
              <a:lnSpc>
                <a:spcPct val="80000"/>
              </a:lnSpc>
              <a:defRPr/>
            </a:pPr>
            <a:endParaRPr lang="id-ID" sz="1800" b="1" dirty="0"/>
          </a:p>
          <a:p>
            <a:pPr marL="0" indent="0" algn="just" eaLnBrk="1" hangingPunct="1">
              <a:lnSpc>
                <a:spcPct val="80000"/>
              </a:lnSpc>
              <a:buFont typeface="Arial" charset="0"/>
              <a:buNone/>
              <a:defRPr/>
            </a:pPr>
            <a:r>
              <a:rPr lang="nb-NO" sz="1800" b="1" dirty="0" smtClean="0"/>
              <a:t>F. PERENCANAAN AGREGAT DI SEKTOR JASA </a:t>
            </a:r>
            <a:endParaRPr lang="nb-NO" sz="1800" dirty="0" smtClean="0"/>
          </a:p>
          <a:p>
            <a:pPr algn="just" eaLnBrk="1" hangingPunct="1">
              <a:lnSpc>
                <a:spcPct val="80000"/>
              </a:lnSpc>
              <a:defRPr/>
            </a:pPr>
            <a:r>
              <a:rPr lang="nb-NO" sz="1800" dirty="0" smtClean="0"/>
              <a:t>Pada kenyataan sektor jasa seperti bank, usaha angkutan, restoran cepat saji, penerapannya lebih mudah daripada di perusahaan manufaktur. </a:t>
            </a:r>
            <a:endParaRPr lang="en-US" sz="1800" dirty="0" smtClean="0"/>
          </a:p>
          <a:p>
            <a:pPr marL="0" indent="0" algn="just" eaLnBrk="1" hangingPunct="1">
              <a:lnSpc>
                <a:spcPct val="80000"/>
              </a:lnSpc>
              <a:buFont typeface="Arial" charset="0"/>
              <a:buNone/>
              <a:defRPr/>
            </a:pPr>
            <a:r>
              <a:rPr lang="en-US" sz="1800" dirty="0" err="1" smtClean="0"/>
              <a:t>Pengendalian</a:t>
            </a:r>
            <a:r>
              <a:rPr lang="en-US" sz="1800" dirty="0" smtClean="0"/>
              <a:t> </a:t>
            </a:r>
            <a:r>
              <a:rPr lang="en-US" sz="1800" dirty="0" err="1" smtClean="0"/>
              <a:t>Biayanya</a:t>
            </a:r>
            <a:r>
              <a:rPr lang="en-US" sz="1800" dirty="0" smtClean="0"/>
              <a:t> </a:t>
            </a:r>
            <a:r>
              <a:rPr lang="en-US" sz="1800" dirty="0" err="1" smtClean="0"/>
              <a:t>meluputi</a:t>
            </a:r>
            <a:r>
              <a:rPr lang="en-US" sz="1800" dirty="0" smtClean="0"/>
              <a:t> :</a:t>
            </a:r>
          </a:p>
          <a:p>
            <a:pPr algn="just" eaLnBrk="1" hangingPunct="1">
              <a:lnSpc>
                <a:spcPct val="80000"/>
              </a:lnSpc>
              <a:defRPr/>
            </a:pPr>
            <a:r>
              <a:rPr lang="en-US" sz="1800" dirty="0" err="1" smtClean="0"/>
              <a:t>Pengendalian</a:t>
            </a:r>
            <a:r>
              <a:rPr lang="en-US" sz="1800" dirty="0" smtClean="0"/>
              <a:t> yang </a:t>
            </a:r>
            <a:r>
              <a:rPr lang="en-US" sz="1800" dirty="0" err="1" smtClean="0"/>
              <a:t>ketat</a:t>
            </a:r>
            <a:r>
              <a:rPr lang="en-US" sz="1800" dirty="0" smtClean="0"/>
              <a:t> </a:t>
            </a:r>
            <a:r>
              <a:rPr lang="en-US" sz="1800" dirty="0" err="1" smtClean="0"/>
              <a:t>atas</a:t>
            </a:r>
            <a:r>
              <a:rPr lang="en-US" sz="1800" dirty="0" smtClean="0"/>
              <a:t> jam </a:t>
            </a:r>
            <a:r>
              <a:rPr lang="en-US" sz="1800" dirty="0" err="1" smtClean="0"/>
              <a:t>kerja</a:t>
            </a:r>
            <a:r>
              <a:rPr lang="en-US" sz="1800" dirty="0" smtClean="0"/>
              <a:t> di </a:t>
            </a:r>
            <a:r>
              <a:rPr lang="en-US" sz="1800" dirty="0" err="1" smtClean="0"/>
              <a:t>perusahaan</a:t>
            </a:r>
            <a:r>
              <a:rPr lang="en-US" sz="1800" dirty="0" smtClean="0"/>
              <a:t> </a:t>
            </a:r>
            <a:r>
              <a:rPr lang="en-US" sz="1800" dirty="0" err="1" smtClean="0"/>
              <a:t>jasa</a:t>
            </a:r>
            <a:r>
              <a:rPr lang="en-US" sz="1800" dirty="0" smtClean="0"/>
              <a:t> </a:t>
            </a:r>
            <a:r>
              <a:rPr lang="en-US" sz="1800" dirty="0" err="1" smtClean="0"/>
              <a:t>dapat</a:t>
            </a:r>
            <a:r>
              <a:rPr lang="en-US" sz="1800" dirty="0" smtClean="0"/>
              <a:t> </a:t>
            </a:r>
            <a:r>
              <a:rPr lang="en-US" sz="1800" dirty="0" err="1" smtClean="0"/>
              <a:t>dipastikan</a:t>
            </a:r>
            <a:r>
              <a:rPr lang="en-US" sz="1800" dirty="0" smtClean="0"/>
              <a:t> </a:t>
            </a:r>
            <a:r>
              <a:rPr lang="en-US" sz="1800" dirty="0" err="1" smtClean="0"/>
              <a:t>menghasilkan</a:t>
            </a:r>
            <a:r>
              <a:rPr lang="en-US" sz="1800" dirty="0" smtClean="0"/>
              <a:t> </a:t>
            </a:r>
            <a:r>
              <a:rPr lang="en-US" sz="1800" dirty="0" err="1" smtClean="0"/>
              <a:t>tanggapan</a:t>
            </a:r>
            <a:r>
              <a:rPr lang="en-US" sz="1800" dirty="0" smtClean="0"/>
              <a:t> </a:t>
            </a:r>
            <a:r>
              <a:rPr lang="en-US" sz="1800" dirty="0" err="1" smtClean="0"/>
              <a:t>cepat</a:t>
            </a:r>
            <a:r>
              <a:rPr lang="en-US" sz="1800" dirty="0" smtClean="0"/>
              <a:t> </a:t>
            </a:r>
            <a:r>
              <a:rPr lang="en-US" sz="1800" dirty="0" err="1" smtClean="0"/>
              <a:t>terhadap</a:t>
            </a:r>
            <a:r>
              <a:rPr lang="en-US" sz="1800" dirty="0" smtClean="0"/>
              <a:t> </a:t>
            </a:r>
            <a:r>
              <a:rPr lang="en-US" sz="1800" dirty="0" err="1" smtClean="0"/>
              <a:t>respon</a:t>
            </a:r>
            <a:r>
              <a:rPr lang="en-US" sz="1800" dirty="0" smtClean="0"/>
              <a:t> </a:t>
            </a:r>
            <a:r>
              <a:rPr lang="en-US" sz="1800" dirty="0" err="1" smtClean="0"/>
              <a:t>konsumen</a:t>
            </a:r>
            <a:r>
              <a:rPr lang="en-US" sz="1800" dirty="0" smtClean="0"/>
              <a:t>. </a:t>
            </a:r>
          </a:p>
          <a:p>
            <a:pPr algn="just" eaLnBrk="1" hangingPunct="1">
              <a:lnSpc>
                <a:spcPct val="80000"/>
              </a:lnSpc>
              <a:defRPr/>
            </a:pPr>
            <a:r>
              <a:rPr lang="en-US" sz="1800" dirty="0" err="1" smtClean="0"/>
              <a:t>Fleksibilitas</a:t>
            </a:r>
            <a:r>
              <a:rPr lang="en-US" sz="1800" dirty="0" smtClean="0"/>
              <a:t> </a:t>
            </a:r>
            <a:r>
              <a:rPr lang="en-US" sz="1800" dirty="0" err="1" smtClean="0"/>
              <a:t>keahlian</a:t>
            </a:r>
            <a:r>
              <a:rPr lang="en-US" sz="1800" dirty="0" smtClean="0"/>
              <a:t> </a:t>
            </a:r>
            <a:r>
              <a:rPr lang="en-US" sz="1800" dirty="0" err="1" smtClean="0"/>
              <a:t>pekerja</a:t>
            </a:r>
            <a:r>
              <a:rPr lang="en-US" sz="1800" dirty="0" smtClean="0"/>
              <a:t> </a:t>
            </a:r>
            <a:r>
              <a:rPr lang="en-US" sz="1800" dirty="0" err="1" smtClean="0"/>
              <a:t>perorangan</a:t>
            </a:r>
            <a:r>
              <a:rPr lang="en-US" sz="1800" dirty="0" smtClean="0"/>
              <a:t> </a:t>
            </a:r>
            <a:r>
              <a:rPr lang="en-US" sz="1800" dirty="0" err="1" smtClean="0"/>
              <a:t>pada</a:t>
            </a:r>
            <a:r>
              <a:rPr lang="en-US" sz="1800" dirty="0" smtClean="0"/>
              <a:t> </a:t>
            </a:r>
            <a:r>
              <a:rPr lang="en-US" sz="1800" dirty="0" err="1" smtClean="0"/>
              <a:t>tingkat</a:t>
            </a:r>
            <a:r>
              <a:rPr lang="en-US" sz="1800" dirty="0" smtClean="0"/>
              <a:t> output </a:t>
            </a:r>
            <a:r>
              <a:rPr lang="en-US" sz="1800" dirty="0" err="1" smtClean="0"/>
              <a:t>atau</a:t>
            </a:r>
            <a:r>
              <a:rPr lang="en-US" sz="1800" dirty="0" smtClean="0"/>
              <a:t> jam </a:t>
            </a:r>
            <a:r>
              <a:rPr lang="en-US" sz="1800" dirty="0" err="1" smtClean="0"/>
              <a:t>kerja</a:t>
            </a:r>
            <a:r>
              <a:rPr lang="en-US" sz="1800" dirty="0" smtClean="0"/>
              <a:t> </a:t>
            </a:r>
            <a:r>
              <a:rPr lang="en-US" sz="1800" dirty="0" err="1" smtClean="0"/>
              <a:t>untuk</a:t>
            </a:r>
            <a:r>
              <a:rPr lang="en-US" sz="1800" dirty="0" smtClean="0"/>
              <a:t> </a:t>
            </a:r>
            <a:r>
              <a:rPr lang="en-US" sz="1800" dirty="0" err="1" smtClean="0"/>
              <a:t>memenuhi</a:t>
            </a:r>
            <a:r>
              <a:rPr lang="en-US" sz="1800" dirty="0" smtClean="0"/>
              <a:t> </a:t>
            </a:r>
            <a:r>
              <a:rPr lang="en-US" sz="1800" dirty="0" err="1" smtClean="0"/>
              <a:t>permintaan</a:t>
            </a:r>
            <a:r>
              <a:rPr lang="en-US" sz="1800" dirty="0" smtClean="0"/>
              <a:t> yang </a:t>
            </a:r>
            <a:r>
              <a:rPr lang="en-US" sz="1800" dirty="0" err="1" smtClean="0"/>
              <a:t>sudah</a:t>
            </a:r>
            <a:r>
              <a:rPr lang="en-US" sz="1800" dirty="0" smtClean="0"/>
              <a:t> </a:t>
            </a:r>
            <a:r>
              <a:rPr lang="en-US" sz="1800" dirty="0" err="1" smtClean="0"/>
              <a:t>diperkirakan</a:t>
            </a:r>
            <a:r>
              <a:rPr lang="en-US" sz="1800" dirty="0" smtClean="0"/>
              <a:t>. </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576DD8EF-6116-40AB-8134-DC170A741788}" type="slidenum">
              <a:rPr lang="en-US" smtClean="0">
                <a:solidFill>
                  <a:schemeClr val="tx1"/>
                </a:solidFill>
                <a:latin typeface="Arial" charset="0"/>
              </a:rPr>
              <a:pPr eaLnBrk="1" fontAlgn="base" hangingPunct="1">
                <a:spcBef>
                  <a:spcPct val="0"/>
                </a:spcBef>
                <a:spcAft>
                  <a:spcPct val="0"/>
                </a:spcAft>
              </a:pPr>
              <a:t>304</a:t>
            </a:fld>
            <a:endParaRPr lang="en-US" smtClean="0">
              <a:solidFill>
                <a:schemeClr val="tx1"/>
              </a:solidFill>
              <a:latin typeface="Arial" charset="0"/>
            </a:endParaRPr>
          </a:p>
        </p:txBody>
      </p:sp>
      <p:sp>
        <p:nvSpPr>
          <p:cNvPr id="354307" name="Rectangle 3"/>
          <p:cNvSpPr>
            <a:spLocks noGrp="1" noChangeArrowheads="1"/>
          </p:cNvSpPr>
          <p:nvPr>
            <p:ph type="body" idx="1"/>
          </p:nvPr>
        </p:nvSpPr>
        <p:spPr>
          <a:xfrm>
            <a:off x="457200" y="381000"/>
            <a:ext cx="8229600" cy="5745163"/>
          </a:xfrm>
        </p:spPr>
        <p:txBody>
          <a:bodyPr/>
          <a:lstStyle/>
          <a:p>
            <a:pPr eaLnBrk="1" hangingPunct="1">
              <a:lnSpc>
                <a:spcPct val="80000"/>
              </a:lnSpc>
            </a:pPr>
            <a:r>
              <a:rPr lang="es-ES" sz="2000" smtClean="0"/>
              <a:t>Penerapan Perencanaan Agregat disektor jasa diantaranya pada : </a:t>
            </a:r>
          </a:p>
          <a:p>
            <a:pPr eaLnBrk="1" hangingPunct="1">
              <a:lnSpc>
                <a:spcPct val="80000"/>
              </a:lnSpc>
              <a:buFontTx/>
              <a:buNone/>
            </a:pPr>
            <a:r>
              <a:rPr lang="es-ES" sz="2000" smtClean="0"/>
              <a:t>a. Restoran </a:t>
            </a:r>
            <a:endParaRPr lang="en-US" sz="2000" smtClean="0"/>
          </a:p>
          <a:p>
            <a:pPr eaLnBrk="1" hangingPunct="1">
              <a:lnSpc>
                <a:spcPct val="80000"/>
              </a:lnSpc>
            </a:pPr>
            <a:r>
              <a:rPr lang="en-US" sz="2000" smtClean="0"/>
              <a:t>Pada jasa ini volume produknya tinggi maka diarahakan pada: </a:t>
            </a:r>
          </a:p>
          <a:p>
            <a:pPr eaLnBrk="1" hangingPunct="1">
              <a:lnSpc>
                <a:spcPct val="80000"/>
              </a:lnSpc>
              <a:buFontTx/>
              <a:buNone/>
            </a:pPr>
            <a:r>
              <a:rPr lang="en-US" sz="2000" smtClean="0"/>
              <a:t>   - pemulusan tingkat produksi </a:t>
            </a:r>
            <a:endParaRPr lang="fi-FI" sz="2000" smtClean="0"/>
          </a:p>
          <a:p>
            <a:pPr eaLnBrk="1" hangingPunct="1">
              <a:lnSpc>
                <a:spcPct val="80000"/>
              </a:lnSpc>
              <a:buFontTx/>
              <a:buNone/>
            </a:pPr>
            <a:r>
              <a:rPr lang="fi-FI" sz="2000" smtClean="0"/>
              <a:t>   - penentuan ukuran jumlah tenaga kerja yang dipekerjakan </a:t>
            </a:r>
          </a:p>
          <a:p>
            <a:pPr eaLnBrk="1" hangingPunct="1">
              <a:lnSpc>
                <a:spcPct val="80000"/>
              </a:lnSpc>
              <a:buFontTx/>
              <a:buNone/>
            </a:pPr>
            <a:r>
              <a:rPr lang="fi-FI" sz="2000" smtClean="0"/>
              <a:t>   - usaha mengelola permintaan untuk menjaga agar peralatan dan pekerja tetap bekerja. </a:t>
            </a:r>
            <a:endParaRPr lang="en-US" sz="2000" smtClean="0"/>
          </a:p>
          <a:p>
            <a:pPr eaLnBrk="1" hangingPunct="1">
              <a:lnSpc>
                <a:spcPct val="80000"/>
              </a:lnSpc>
              <a:buFontTx/>
              <a:buNone/>
            </a:pPr>
            <a:r>
              <a:rPr lang="en-US" sz="2000" smtClean="0"/>
              <a:t>b. Industri Penerbangan </a:t>
            </a:r>
          </a:p>
          <a:p>
            <a:pPr eaLnBrk="1" hangingPunct="1">
              <a:lnSpc>
                <a:spcPct val="80000"/>
              </a:lnSpc>
            </a:pPr>
            <a:r>
              <a:rPr lang="en-US" sz="2000" smtClean="0"/>
              <a:t>Perencanaan agregat mancakup jadwal atau table atas : </a:t>
            </a:r>
          </a:p>
          <a:p>
            <a:pPr eaLnBrk="1" hangingPunct="1">
              <a:lnSpc>
                <a:spcPct val="80000"/>
              </a:lnSpc>
              <a:buFontTx/>
              <a:buNone/>
            </a:pPr>
            <a:r>
              <a:rPr lang="en-US" sz="2000" smtClean="0"/>
              <a:t>  - jumlah penerbangan masuk dan keluar di setiap pusat. </a:t>
            </a:r>
          </a:p>
          <a:p>
            <a:pPr eaLnBrk="1" hangingPunct="1">
              <a:lnSpc>
                <a:spcPct val="80000"/>
              </a:lnSpc>
              <a:buFontTx/>
              <a:buNone/>
            </a:pPr>
            <a:r>
              <a:rPr lang="en-US" sz="2000" smtClean="0"/>
              <a:t>  - jumlah penerbangan di setiap rute. </a:t>
            </a:r>
          </a:p>
          <a:p>
            <a:pPr eaLnBrk="1" hangingPunct="1">
              <a:lnSpc>
                <a:spcPct val="80000"/>
              </a:lnSpc>
              <a:buFontTx/>
              <a:buNone/>
            </a:pPr>
            <a:r>
              <a:rPr lang="en-US" sz="2000" smtClean="0"/>
              <a:t>  - jumlah penumpang yang harus dilayani di setiap penerbangan. </a:t>
            </a:r>
          </a:p>
          <a:p>
            <a:pPr eaLnBrk="1" hangingPunct="1">
              <a:lnSpc>
                <a:spcPct val="80000"/>
              </a:lnSpc>
              <a:buFontTx/>
              <a:buNone/>
            </a:pPr>
            <a:r>
              <a:rPr lang="en-US" sz="2000" smtClean="0"/>
              <a:t>  - jumlah awak pesawat dan awak di darat yang dibutuhkan pada setiap pusat dan bandara. </a:t>
            </a:r>
          </a:p>
          <a:p>
            <a:pPr eaLnBrk="1" hangingPunct="1">
              <a:lnSpc>
                <a:spcPct val="80000"/>
              </a:lnSpc>
              <a:buFontTx/>
              <a:buNone/>
            </a:pPr>
            <a:r>
              <a:rPr lang="en-US" sz="2000" smtClean="0"/>
              <a:t>c. Rumah sakit </a:t>
            </a:r>
          </a:p>
          <a:p>
            <a:pPr eaLnBrk="1" hangingPunct="1">
              <a:lnSpc>
                <a:spcPct val="80000"/>
              </a:lnSpc>
            </a:pPr>
            <a:r>
              <a:rPr lang="en-US" sz="2000" smtClean="0"/>
              <a:t>Masalah yang dihadapi adalah alokasi uang, staf, perlengkapan untuk memenuhi permintaan pasien atas pelayanan jasa rumah sakit yang bersangkutan. </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B39B1C04-20D8-4128-B776-E7E3B166758D}" type="slidenum">
              <a:rPr lang="en-US" smtClean="0">
                <a:solidFill>
                  <a:schemeClr val="tx1"/>
                </a:solidFill>
                <a:latin typeface="Arial" charset="0"/>
              </a:rPr>
              <a:pPr eaLnBrk="1" fontAlgn="base" hangingPunct="1">
                <a:spcBef>
                  <a:spcPct val="0"/>
                </a:spcBef>
                <a:spcAft>
                  <a:spcPct val="0"/>
                </a:spcAft>
              </a:pPr>
              <a:t>305</a:t>
            </a:fld>
            <a:endParaRPr lang="en-US" smtClean="0">
              <a:solidFill>
                <a:schemeClr val="tx1"/>
              </a:solidFill>
              <a:latin typeface="Arial" charset="0"/>
            </a:endParaRPr>
          </a:p>
        </p:txBody>
      </p:sp>
      <p:sp>
        <p:nvSpPr>
          <p:cNvPr id="355331" name="Rectangle 3"/>
          <p:cNvSpPr>
            <a:spLocks noGrp="1" noChangeArrowheads="1"/>
          </p:cNvSpPr>
          <p:nvPr>
            <p:ph type="body" idx="1"/>
          </p:nvPr>
        </p:nvSpPr>
        <p:spPr>
          <a:xfrm>
            <a:off x="457200" y="457200"/>
            <a:ext cx="8229600" cy="5668963"/>
          </a:xfrm>
        </p:spPr>
        <p:txBody>
          <a:bodyPr/>
          <a:lstStyle/>
          <a:p>
            <a:pPr eaLnBrk="1" hangingPunct="1">
              <a:lnSpc>
                <a:spcPct val="80000"/>
              </a:lnSpc>
              <a:buFontTx/>
              <a:buNone/>
            </a:pPr>
            <a:r>
              <a:rPr lang="en-US" sz="2400" smtClean="0"/>
              <a:t>d. Rantai Perusahaan Kecil Nasional </a:t>
            </a:r>
          </a:p>
          <a:p>
            <a:pPr algn="just" eaLnBrk="1" hangingPunct="1">
              <a:lnSpc>
                <a:spcPct val="80000"/>
              </a:lnSpc>
            </a:pPr>
            <a:r>
              <a:rPr lang="en-US" sz="2400" smtClean="0"/>
              <a:t>Contohnya adalah jasa foto copy, percetakan, pusat computer, yang mana pertanyaan atas perencanaan agregat vs perencanaan independent di setiap badan usaha menjadi sebuah perhatian. Output dan pembelian dapat direncanakan secara terpusat apabila permintaan dapat dipengaruhi melalui promosi khusus. Pendekatan ini menguntungkan karena mengurangi biaya pembelian dan periklanan dan membantu arus kas di lokasi yang independent. </a:t>
            </a:r>
          </a:p>
          <a:p>
            <a:pPr eaLnBrk="1" hangingPunct="1">
              <a:lnSpc>
                <a:spcPct val="80000"/>
              </a:lnSpc>
              <a:buFontTx/>
              <a:buNone/>
            </a:pPr>
            <a:r>
              <a:rPr lang="en-US" sz="2400" smtClean="0"/>
              <a:t>e. Jasa lain-lain. </a:t>
            </a:r>
          </a:p>
          <a:p>
            <a:pPr algn="just" eaLnBrk="1" hangingPunct="1">
              <a:lnSpc>
                <a:spcPct val="80000"/>
              </a:lnSpc>
            </a:pPr>
            <a:r>
              <a:rPr lang="en-US" sz="2400" smtClean="0"/>
              <a:t>Seperti jasa keuangan, transportasi, komunikasi, rekreasi, memeberikan output yang volumenya tinggi namun tidak berwujud. Untuk jasa semacam ini lebih utama pada perencanaan persyaratan sumber daya manusia (lihat bab tentang sumber daya manusia) dan pengelolaan permintaan. </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6565CDA5-C95F-41EE-9851-959695C5FCBA}" type="slidenum">
              <a:rPr lang="en-US" smtClean="0">
                <a:solidFill>
                  <a:schemeClr val="tx1"/>
                </a:solidFill>
                <a:latin typeface="Arial" charset="0"/>
              </a:rPr>
              <a:pPr eaLnBrk="1" fontAlgn="base" hangingPunct="1">
                <a:spcBef>
                  <a:spcPct val="0"/>
                </a:spcBef>
                <a:spcAft>
                  <a:spcPct val="0"/>
                </a:spcAft>
              </a:pPr>
              <a:t>306</a:t>
            </a:fld>
            <a:endParaRPr lang="en-US" smtClean="0">
              <a:solidFill>
                <a:schemeClr val="tx1"/>
              </a:solidFill>
              <a:latin typeface="Arial" charset="0"/>
            </a:endParaRPr>
          </a:p>
        </p:txBody>
      </p:sp>
      <p:sp>
        <p:nvSpPr>
          <p:cNvPr id="356355" name="Rectangle 2"/>
          <p:cNvSpPr>
            <a:spLocks noGrp="1" noChangeArrowheads="1"/>
          </p:cNvSpPr>
          <p:nvPr>
            <p:ph type="title"/>
          </p:nvPr>
        </p:nvSpPr>
        <p:spPr>
          <a:xfrm>
            <a:off x="457200" y="274638"/>
            <a:ext cx="8305800" cy="334962"/>
          </a:xfrm>
        </p:spPr>
        <p:txBody>
          <a:bodyPr/>
          <a:lstStyle/>
          <a:p>
            <a:pPr eaLnBrk="1" hangingPunct="1"/>
            <a:r>
              <a:rPr lang="en-US" sz="2000" b="1" smtClean="0"/>
              <a:t>Penjadwalan Jangka Pendek</a:t>
            </a:r>
            <a:r>
              <a:rPr lang="en-US" sz="2000" b="1" i="1" smtClean="0"/>
              <a:t>  ( Short-Term Schedulling)</a:t>
            </a:r>
            <a:endParaRPr lang="en-US" sz="2000" b="1" smtClean="0"/>
          </a:p>
        </p:txBody>
      </p:sp>
      <p:sp>
        <p:nvSpPr>
          <p:cNvPr id="356356" name="Rectangle 3"/>
          <p:cNvSpPr>
            <a:spLocks noGrp="1" noChangeArrowheads="1"/>
          </p:cNvSpPr>
          <p:nvPr>
            <p:ph type="body" idx="1"/>
          </p:nvPr>
        </p:nvSpPr>
        <p:spPr>
          <a:xfrm>
            <a:off x="457200" y="762000"/>
            <a:ext cx="8229600" cy="5364163"/>
          </a:xfrm>
        </p:spPr>
        <p:txBody>
          <a:bodyPr/>
          <a:lstStyle/>
          <a:p>
            <a:pPr eaLnBrk="1" hangingPunct="1">
              <a:lnSpc>
                <a:spcPct val="80000"/>
              </a:lnSpc>
              <a:buFontTx/>
              <a:buNone/>
            </a:pPr>
            <a:r>
              <a:rPr lang="en-US" sz="2000" b="1" smtClean="0"/>
              <a:t>A. PENTINGNYA STRATEGI PENJADWALAN JANGKA PENDEK </a:t>
            </a:r>
            <a:endParaRPr lang="en-US" sz="2000" smtClean="0"/>
          </a:p>
          <a:p>
            <a:pPr algn="just" eaLnBrk="1" hangingPunct="1">
              <a:lnSpc>
                <a:spcPct val="80000"/>
              </a:lnSpc>
              <a:buFontTx/>
              <a:buNone/>
            </a:pPr>
            <a:r>
              <a:rPr lang="en-US" sz="2000" smtClean="0"/>
              <a:t>1. Dengan penjadwalan yang efektif, perusahaan dapat menggunakan asetnya dan menghasilkan kapasitas investasi yang lebih besar dan sebaliknya mengurangi biaya. </a:t>
            </a:r>
          </a:p>
          <a:p>
            <a:pPr algn="just" eaLnBrk="1" hangingPunct="1">
              <a:lnSpc>
                <a:spcPct val="80000"/>
              </a:lnSpc>
              <a:buFontTx/>
              <a:buNone/>
            </a:pPr>
            <a:r>
              <a:rPr lang="en-US" sz="2000" smtClean="0"/>
              <a:t>2. Penjadwalan menambah kapasitasdan fleksibilitas yang terkait dan memberikan waktu pengiriman yang lebih cepat dan dengan demikian pelayanan kepada pelanggan menjadi lebih baik. </a:t>
            </a:r>
          </a:p>
          <a:p>
            <a:pPr algn="just" eaLnBrk="1" hangingPunct="1">
              <a:lnSpc>
                <a:spcPct val="80000"/>
              </a:lnSpc>
              <a:buFontTx/>
              <a:buNone/>
            </a:pPr>
            <a:r>
              <a:rPr lang="en-US" sz="2000" smtClean="0"/>
              <a:t>3. Dengan menggunakan konsep penjadwalan jangka pendek maka keunggulan kompetitif dengan pengiriman dapat diandalkan. </a:t>
            </a:r>
            <a:endParaRPr lang="id-ID" sz="2000" smtClean="0"/>
          </a:p>
          <a:p>
            <a:pPr algn="just" eaLnBrk="1" hangingPunct="1">
              <a:lnSpc>
                <a:spcPct val="80000"/>
              </a:lnSpc>
              <a:buFontTx/>
              <a:buNone/>
            </a:pPr>
            <a:endParaRPr lang="en-US" sz="2000" smtClean="0"/>
          </a:p>
          <a:p>
            <a:pPr eaLnBrk="1" hangingPunct="1">
              <a:lnSpc>
                <a:spcPct val="80000"/>
              </a:lnSpc>
              <a:buFontTx/>
              <a:buNone/>
            </a:pPr>
            <a:r>
              <a:rPr lang="en-US" sz="2000" b="1" smtClean="0"/>
              <a:t>B. ISU-ISU PENJADWALAN </a:t>
            </a:r>
            <a:endParaRPr lang="en-US" sz="2000" smtClean="0"/>
          </a:p>
          <a:p>
            <a:pPr algn="just" eaLnBrk="1" hangingPunct="1">
              <a:lnSpc>
                <a:spcPct val="80000"/>
              </a:lnSpc>
            </a:pPr>
            <a:r>
              <a:rPr lang="en-US" sz="2000" smtClean="0"/>
              <a:t>Penjadwalan berkaitan dengan waktu operasi, Penjadwalan dimulai dengan perencanaan kapasitas yang meliputi fasilitas dan penguasaan terhadap mesin, kemudian jadwal induk membagi rencana kasar dan membuat jadwal keseluruhan untuk output. </a:t>
            </a:r>
          </a:p>
          <a:p>
            <a:pPr algn="just" eaLnBrk="1" hangingPunct="1">
              <a:lnSpc>
                <a:spcPct val="80000"/>
              </a:lnSpc>
            </a:pPr>
            <a:r>
              <a:rPr lang="en-US" sz="2000" smtClean="0"/>
              <a:t>Penjadwalan jangka pendek menerjemahkan keputusan kapasitas, rencana jangka menengah ke dalam urutan pekerjaan, penugasan khusus terhadap karyawan, bahan baku dan fasilitas. </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04F0DAE3-E906-42D9-A4BD-3D4740175945}" type="slidenum">
              <a:rPr lang="en-US" smtClean="0">
                <a:solidFill>
                  <a:schemeClr val="tx1"/>
                </a:solidFill>
                <a:latin typeface="Arial" charset="0"/>
              </a:rPr>
              <a:pPr eaLnBrk="1" fontAlgn="base" hangingPunct="1">
                <a:spcBef>
                  <a:spcPct val="0"/>
                </a:spcBef>
                <a:spcAft>
                  <a:spcPct val="0"/>
                </a:spcAft>
              </a:pPr>
              <a:t>307</a:t>
            </a:fld>
            <a:endParaRPr lang="en-US" smtClean="0">
              <a:solidFill>
                <a:schemeClr val="tx1"/>
              </a:solidFill>
              <a:latin typeface="Arial" charset="0"/>
            </a:endParaRPr>
          </a:p>
        </p:txBody>
      </p:sp>
      <p:sp>
        <p:nvSpPr>
          <p:cNvPr id="357379" name="Rectangle 3"/>
          <p:cNvSpPr>
            <a:spLocks noGrp="1" noChangeArrowheads="1"/>
          </p:cNvSpPr>
          <p:nvPr>
            <p:ph type="body" idx="1"/>
          </p:nvPr>
        </p:nvSpPr>
        <p:spPr>
          <a:xfrm>
            <a:off x="457200" y="381000"/>
            <a:ext cx="8229600" cy="5745163"/>
          </a:xfrm>
        </p:spPr>
        <p:txBody>
          <a:bodyPr/>
          <a:lstStyle/>
          <a:p>
            <a:pPr eaLnBrk="1" hangingPunct="1">
              <a:lnSpc>
                <a:spcPct val="80000"/>
              </a:lnSpc>
            </a:pPr>
            <a:r>
              <a:rPr lang="sv-SE" sz="2000" smtClean="0"/>
              <a:t>Berbagai isu yang berkitan dengan penjadwalan diantaranya : </a:t>
            </a:r>
            <a:endParaRPr lang="sv-SE" sz="2000" b="1" smtClean="0"/>
          </a:p>
          <a:p>
            <a:pPr eaLnBrk="1" hangingPunct="1">
              <a:lnSpc>
                <a:spcPct val="80000"/>
              </a:lnSpc>
              <a:buFontTx/>
              <a:buNone/>
            </a:pPr>
            <a:r>
              <a:rPr lang="sv-SE" sz="2000" b="1" smtClean="0"/>
              <a:t>1. Penjadwalan Ke depan dan ke belakang</a:t>
            </a:r>
            <a:endParaRPr lang="sv-SE" sz="2000" smtClean="0"/>
          </a:p>
          <a:p>
            <a:pPr algn="just" eaLnBrk="1" hangingPunct="1">
              <a:lnSpc>
                <a:spcPct val="80000"/>
              </a:lnSpc>
            </a:pPr>
            <a:r>
              <a:rPr lang="sv-SE" sz="2000" smtClean="0"/>
              <a:t>Penjadwalan ke depan memulai skedul /jadwal segera setelah persyaratan diketahui. </a:t>
            </a:r>
            <a:r>
              <a:rPr lang="fi-FI" sz="2000" smtClean="0"/>
              <a:t>Banyak digunakan pada rumah sakit, klinik, restoran untuk makan malam, perusahaan permesinan. Pekerjaan dilaksanakan atas pesanan konsumen dan sesegera mungkin dilakukan pengiriman. Dirancang untuk menghasilkan jadwal yang bisa diselesaikan meski tidak berarti memenuhi tanggal jatuh temponya. </a:t>
            </a:r>
          </a:p>
          <a:p>
            <a:pPr algn="just" eaLnBrk="1" hangingPunct="1">
              <a:lnSpc>
                <a:spcPct val="80000"/>
              </a:lnSpc>
            </a:pPr>
            <a:r>
              <a:rPr lang="fi-FI" sz="2000" smtClean="0"/>
              <a:t>Penjadwalan ke belakang dimulai dengan tanggal jatuh tempo, menjadwal operasi finsal dahulu. Tahap-tahap dalam pekerjaan kemudian dijadwal pada suatu waktu, dibalik. Dengan mengurangi lead time untuk tiap item akan didapatkan waktu awal. Banyak digunakan di perusahaan manufaktur dan juga jasa seperti katering. Hal-hal tehnis seperti kerusakan mesin, masalah mutu seringkali membuat penjadwalan semakin kompleks, sehingga perlu pemikiran khusus. </a:t>
            </a:r>
            <a:endParaRPr lang="en-US" sz="2000" smtClean="0"/>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F130AC0E-0577-453E-BBB9-98C5EA7FE548}" type="slidenum">
              <a:rPr lang="en-US" smtClean="0">
                <a:solidFill>
                  <a:schemeClr val="tx1"/>
                </a:solidFill>
                <a:latin typeface="Arial" charset="0"/>
              </a:rPr>
              <a:pPr eaLnBrk="1" fontAlgn="base" hangingPunct="1">
                <a:spcBef>
                  <a:spcPct val="0"/>
                </a:spcBef>
                <a:spcAft>
                  <a:spcPct val="0"/>
                </a:spcAft>
              </a:pPr>
              <a:t>308</a:t>
            </a:fld>
            <a:endParaRPr lang="en-US" smtClean="0">
              <a:solidFill>
                <a:schemeClr val="tx1"/>
              </a:solidFill>
              <a:latin typeface="Arial" charset="0"/>
            </a:endParaRPr>
          </a:p>
        </p:txBody>
      </p:sp>
      <p:sp>
        <p:nvSpPr>
          <p:cNvPr id="358403" name="Rectangle 3"/>
          <p:cNvSpPr>
            <a:spLocks noGrp="1" noChangeArrowheads="1"/>
          </p:cNvSpPr>
          <p:nvPr>
            <p:ph type="body" idx="1"/>
          </p:nvPr>
        </p:nvSpPr>
        <p:spPr>
          <a:xfrm>
            <a:off x="457200" y="533400"/>
            <a:ext cx="8229600" cy="5592763"/>
          </a:xfrm>
        </p:spPr>
        <p:txBody>
          <a:bodyPr/>
          <a:lstStyle/>
          <a:p>
            <a:pPr eaLnBrk="1" hangingPunct="1">
              <a:lnSpc>
                <a:spcPct val="80000"/>
              </a:lnSpc>
            </a:pPr>
            <a:r>
              <a:rPr lang="fi-FI" sz="2400" b="1" smtClean="0"/>
              <a:t>2. Penjadwalan Kriteria Proses </a:t>
            </a:r>
            <a:endParaRPr lang="fi-FI" sz="2400" smtClean="0"/>
          </a:p>
          <a:p>
            <a:pPr algn="just" eaLnBrk="1" hangingPunct="1">
              <a:lnSpc>
                <a:spcPct val="80000"/>
              </a:lnSpc>
            </a:pPr>
            <a:r>
              <a:rPr lang="fi-FI" sz="2400" smtClean="0"/>
              <a:t>Tehnik penjadwalan yang benar tergantung pada volume pesanan, ciri operasi dan seluruh kompleksitas pekerjaan. Oleh karenanya ada 4 kriteria yaitu: </a:t>
            </a:r>
          </a:p>
          <a:p>
            <a:pPr algn="just" eaLnBrk="1" hangingPunct="1">
              <a:lnSpc>
                <a:spcPct val="80000"/>
              </a:lnSpc>
              <a:buFontTx/>
              <a:buNone/>
            </a:pPr>
            <a:r>
              <a:rPr lang="fi-FI" sz="2400" smtClean="0"/>
              <a:t>a. Meminimalkan waktu penyelesaian dengan cara menetapkan rata-rata waktu penyelesaian. </a:t>
            </a:r>
          </a:p>
          <a:p>
            <a:pPr algn="just" eaLnBrk="1" hangingPunct="1">
              <a:lnSpc>
                <a:spcPct val="80000"/>
              </a:lnSpc>
              <a:buFontTx/>
              <a:buNone/>
            </a:pPr>
            <a:r>
              <a:rPr lang="fi-FI" sz="2400" smtClean="0"/>
              <a:t>b. Memaksimalkan utilitas dengan menetapkan persentase watu fasilitas digunakan. </a:t>
            </a:r>
          </a:p>
          <a:p>
            <a:pPr algn="just" eaLnBrk="1" hangingPunct="1">
              <a:lnSpc>
                <a:spcPct val="80000"/>
              </a:lnSpc>
              <a:buFontTx/>
              <a:buNone/>
            </a:pPr>
            <a:r>
              <a:rPr lang="fi-FI" sz="2400" smtClean="0"/>
              <a:t>c. Meminimalkan persediaan barang dalam proses dengan menetapkan rata-rata jumlah pekerjaan dalam system. </a:t>
            </a:r>
            <a:endParaRPr lang="sv-SE" sz="2400" smtClean="0"/>
          </a:p>
          <a:p>
            <a:pPr algn="just" eaLnBrk="1" hangingPunct="1">
              <a:lnSpc>
                <a:spcPct val="80000"/>
              </a:lnSpc>
              <a:buFontTx/>
              <a:buNone/>
            </a:pPr>
            <a:r>
              <a:rPr lang="sv-SE" sz="2400" smtClean="0"/>
              <a:t>d. Meminimalkan waktu tunggu konsumen dengan menetapkan rat-rata keterlambatan. </a:t>
            </a:r>
          </a:p>
          <a:p>
            <a:pPr algn="just" eaLnBrk="1" hangingPunct="1">
              <a:lnSpc>
                <a:spcPct val="80000"/>
              </a:lnSpc>
            </a:pPr>
            <a:r>
              <a:rPr lang="sv-SE" sz="2400" smtClean="0"/>
              <a:t>Empat kriteria ini digunakan dalam industri untuk mengevaluasi kinerja penjadwalan, sehingga pendekatan penjadwalan harus jelas mudah dimengerti dan dilaksanakan, fleksibel dan realistik. </a:t>
            </a:r>
            <a:endParaRPr lang="en-US" sz="2400" smtClean="0"/>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F3252362-ACD4-444D-868C-76E6746B021E}" type="slidenum">
              <a:rPr lang="en-US" smtClean="0">
                <a:solidFill>
                  <a:schemeClr val="tx1"/>
                </a:solidFill>
                <a:latin typeface="Arial" charset="0"/>
              </a:rPr>
              <a:pPr eaLnBrk="1" fontAlgn="base" hangingPunct="1">
                <a:spcBef>
                  <a:spcPct val="0"/>
                </a:spcBef>
                <a:spcAft>
                  <a:spcPct val="0"/>
                </a:spcAft>
              </a:pPr>
              <a:t>309</a:t>
            </a:fld>
            <a:endParaRPr lang="en-US" smtClean="0">
              <a:solidFill>
                <a:schemeClr val="tx1"/>
              </a:solidFill>
              <a:latin typeface="Arial" charset="0"/>
            </a:endParaRPr>
          </a:p>
        </p:txBody>
      </p:sp>
      <p:sp>
        <p:nvSpPr>
          <p:cNvPr id="359427" name="Rectangle 2"/>
          <p:cNvSpPr>
            <a:spLocks noGrp="1" noChangeArrowheads="1"/>
          </p:cNvSpPr>
          <p:nvPr>
            <p:ph type="title"/>
          </p:nvPr>
        </p:nvSpPr>
        <p:spPr>
          <a:xfrm>
            <a:off x="457200" y="274638"/>
            <a:ext cx="8229600" cy="334962"/>
          </a:xfrm>
        </p:spPr>
        <p:txBody>
          <a:bodyPr/>
          <a:lstStyle/>
          <a:p>
            <a:pPr eaLnBrk="1" hangingPunct="1"/>
            <a:r>
              <a:rPr lang="fi-FI" sz="1800" b="1" smtClean="0"/>
              <a:t>C. PROSES PENJADWALAN BERFOKUS PADA PUSAT KERJA</a:t>
            </a:r>
            <a:endParaRPr lang="en-US" sz="1800" smtClean="0"/>
          </a:p>
        </p:txBody>
      </p:sp>
      <p:sp>
        <p:nvSpPr>
          <p:cNvPr id="359428" name="Rectangle 3"/>
          <p:cNvSpPr>
            <a:spLocks noGrp="1" noChangeArrowheads="1"/>
          </p:cNvSpPr>
          <p:nvPr>
            <p:ph type="body" idx="1"/>
          </p:nvPr>
        </p:nvSpPr>
        <p:spPr>
          <a:xfrm>
            <a:off x="457200" y="685800"/>
            <a:ext cx="8229600" cy="5440363"/>
          </a:xfrm>
        </p:spPr>
        <p:txBody>
          <a:bodyPr/>
          <a:lstStyle/>
          <a:p>
            <a:pPr algn="just" eaLnBrk="1" hangingPunct="1">
              <a:lnSpc>
                <a:spcPct val="80000"/>
              </a:lnSpc>
              <a:defRPr/>
            </a:pPr>
            <a:r>
              <a:rPr lang="fi-FI" sz="1600" dirty="0" smtClean="0"/>
              <a:t>Fasilitas ini berfokus pada proses atau </a:t>
            </a:r>
            <a:r>
              <a:rPr lang="fi-FI" sz="1600" b="1" i="1" dirty="0" smtClean="0"/>
              <a:t>Job Shop </a:t>
            </a:r>
            <a:r>
              <a:rPr lang="fi-FI" sz="1600" dirty="0" smtClean="0"/>
              <a:t>yaitu tingginya variasi yang dihasilkan, volume rendah dan biasanya diterapkan pada manufaktur maupun jasa. </a:t>
            </a:r>
            <a:endParaRPr lang="id-ID" sz="1600" dirty="0" smtClean="0"/>
          </a:p>
          <a:p>
            <a:pPr marL="0" indent="0" algn="just" eaLnBrk="1" hangingPunct="1">
              <a:lnSpc>
                <a:spcPct val="80000"/>
              </a:lnSpc>
              <a:buFont typeface="Arial" charset="0"/>
              <a:buNone/>
              <a:defRPr/>
            </a:pPr>
            <a:endParaRPr lang="fi-FI" sz="1600" dirty="0" smtClean="0"/>
          </a:p>
          <a:p>
            <a:pPr algn="just" eaLnBrk="1" hangingPunct="1">
              <a:lnSpc>
                <a:spcPct val="80000"/>
              </a:lnSpc>
              <a:defRPr/>
            </a:pPr>
            <a:r>
              <a:rPr lang="fi-FI" sz="1600" dirty="0" smtClean="0"/>
              <a:t>Sistem dibuat berdasarkan pesanan dan biasanya berbeda dalam bahan baku, urutan proses, waktu proses, dan set up. Karena perbedaan ini maka penjadwalan menjadi kompleks. Oleh karena itu sistem ini harus : </a:t>
            </a:r>
            <a:endParaRPr lang="id-ID" sz="1600" dirty="0" smtClean="0"/>
          </a:p>
          <a:p>
            <a:pPr marL="0" indent="0" algn="just" eaLnBrk="1" hangingPunct="1">
              <a:lnSpc>
                <a:spcPct val="80000"/>
              </a:lnSpc>
              <a:buFont typeface="Arial" charset="0"/>
              <a:buNone/>
              <a:defRPr/>
            </a:pPr>
            <a:endParaRPr lang="fi-FI" sz="1600" dirty="0" smtClean="0"/>
          </a:p>
          <a:p>
            <a:pPr algn="just" eaLnBrk="1" hangingPunct="1">
              <a:lnSpc>
                <a:spcPct val="80000"/>
              </a:lnSpc>
              <a:buFontTx/>
              <a:buAutoNum type="alphaLcPeriod"/>
              <a:defRPr/>
            </a:pPr>
            <a:r>
              <a:rPr lang="fi-FI" sz="1600" dirty="0" smtClean="0"/>
              <a:t>Menjadwal pesanan yang akan datang tanpa mengganggu kendala kapasitas pusat kerja individu. </a:t>
            </a:r>
          </a:p>
          <a:p>
            <a:pPr algn="just" eaLnBrk="1" hangingPunct="1">
              <a:lnSpc>
                <a:spcPct val="80000"/>
              </a:lnSpc>
              <a:buFontTx/>
              <a:buAutoNum type="alphaLcPeriod"/>
              <a:defRPr/>
            </a:pPr>
            <a:r>
              <a:rPr lang="fi-FI" sz="1600" dirty="0" smtClean="0"/>
              <a:t>Mengecek ketersediaan alat dan bahan baku sebelum memberikan pesanan ke suatu departemen. </a:t>
            </a:r>
          </a:p>
          <a:p>
            <a:pPr algn="just" eaLnBrk="1" hangingPunct="1">
              <a:lnSpc>
                <a:spcPct val="80000"/>
              </a:lnSpc>
              <a:buFontTx/>
              <a:buAutoNum type="alphaLcPeriod"/>
              <a:defRPr/>
            </a:pPr>
            <a:r>
              <a:rPr lang="fi-FI" sz="1600" dirty="0" smtClean="0"/>
              <a:t>Membuat tanggal jatuh tempo untuk tiap pekerjaan dan mengecek kemajuannya. </a:t>
            </a:r>
          </a:p>
          <a:p>
            <a:pPr algn="just" eaLnBrk="1" hangingPunct="1">
              <a:lnSpc>
                <a:spcPct val="80000"/>
              </a:lnSpc>
              <a:buFontTx/>
              <a:buAutoNum type="alphaLcPeriod"/>
              <a:defRPr/>
            </a:pPr>
            <a:r>
              <a:rPr lang="fi-FI" sz="1600" dirty="0" smtClean="0"/>
              <a:t>Mengecek barang dalam proses pada saat pekerjaan bergerak menuju perusahaan. </a:t>
            </a:r>
            <a:endParaRPr lang="sv-SE" sz="1600" dirty="0" smtClean="0"/>
          </a:p>
          <a:p>
            <a:pPr algn="just" eaLnBrk="1" hangingPunct="1">
              <a:lnSpc>
                <a:spcPct val="80000"/>
              </a:lnSpc>
              <a:buFontTx/>
              <a:buAutoNum type="alphaLcPeriod"/>
              <a:defRPr/>
            </a:pPr>
            <a:r>
              <a:rPr lang="sv-SE" sz="1600" dirty="0" smtClean="0"/>
              <a:t>Memberikan feedback pada aktifitas produksi. </a:t>
            </a:r>
          </a:p>
          <a:p>
            <a:pPr algn="just" eaLnBrk="1" hangingPunct="1">
              <a:lnSpc>
                <a:spcPct val="80000"/>
              </a:lnSpc>
              <a:buFontTx/>
              <a:buAutoNum type="alphaLcPeriod"/>
              <a:defRPr/>
            </a:pPr>
            <a:r>
              <a:rPr lang="sv-SE" sz="1600" dirty="0" smtClean="0"/>
              <a:t>Menyediakan statistic efisiensi pekerjaan dan memonitor waktu operator untuk analisis distribusi tenaga kerja, gaji dan upah. </a:t>
            </a:r>
            <a:endParaRPr lang="id-ID" sz="1600" dirty="0" smtClean="0"/>
          </a:p>
          <a:p>
            <a:pPr marL="0" indent="0" algn="just" eaLnBrk="1" hangingPunct="1">
              <a:lnSpc>
                <a:spcPct val="80000"/>
              </a:lnSpc>
              <a:buFont typeface="Arial" charset="0"/>
              <a:buNone/>
              <a:defRPr/>
            </a:pPr>
            <a:endParaRPr lang="sv-SE" sz="1600" dirty="0" smtClean="0"/>
          </a:p>
          <a:p>
            <a:pPr algn="just" eaLnBrk="1" hangingPunct="1">
              <a:lnSpc>
                <a:spcPct val="80000"/>
              </a:lnSpc>
              <a:defRPr/>
            </a:pPr>
            <a:r>
              <a:rPr lang="sv-SE" sz="1600" dirty="0" smtClean="0"/>
              <a:t>Sistem penjadwalan baik yang manual maupun otomatis perlu data yang akurat dan relevan sehingga membutuhkan data base dengan file perencanaan dan pengendalian. </a:t>
            </a:r>
          </a:p>
          <a:p>
            <a:pPr algn="just" eaLnBrk="1" hangingPunct="1">
              <a:lnSpc>
                <a:spcPct val="80000"/>
              </a:lnSpc>
              <a:defRPr/>
            </a:pPr>
            <a:r>
              <a:rPr lang="sv-SE" sz="1600" dirty="0" smtClean="0"/>
              <a:t>Tiga file perencanaan yaitu:  a. File master barang </a:t>
            </a:r>
          </a:p>
          <a:p>
            <a:pPr algn="just" eaLnBrk="1" hangingPunct="1">
              <a:lnSpc>
                <a:spcPct val="80000"/>
              </a:lnSpc>
              <a:buFontTx/>
              <a:buNone/>
              <a:defRPr/>
            </a:pPr>
            <a:r>
              <a:rPr lang="sv-SE" sz="1600" dirty="0" smtClean="0"/>
              <a:t>                                                    b. File routing </a:t>
            </a:r>
          </a:p>
          <a:p>
            <a:pPr algn="just" eaLnBrk="1" hangingPunct="1">
              <a:lnSpc>
                <a:spcPct val="80000"/>
              </a:lnSpc>
              <a:buFontTx/>
              <a:buNone/>
              <a:defRPr/>
            </a:pPr>
            <a:r>
              <a:rPr lang="sv-SE" sz="1600" dirty="0" smtClean="0"/>
              <a:t>                                                    c. File master induk pusat kerja </a:t>
            </a:r>
          </a:p>
          <a:p>
            <a:pPr algn="just" eaLnBrk="1" hangingPunct="1">
              <a:lnSpc>
                <a:spcPct val="80000"/>
              </a:lnSpc>
              <a:defRPr/>
            </a:pPr>
            <a:r>
              <a:rPr lang="sv-SE" sz="1600" dirty="0" smtClean="0"/>
              <a:t>Sedangkan file pengendali mencatat kemajuan sebenarnya yang telah dibuat terhadap rencana untuk masing-masing urutan pekerjaan. </a:t>
            </a:r>
            <a:endParaRPr lang="en-US" sz="1600"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040"/>
            <a:ext cx="7239000" cy="1143000"/>
          </a:xfrm>
          <a:prstGeom prst="rect">
            <a:avLst/>
          </a:prstGeom>
        </p:spPr>
        <p:txBody>
          <a:bodyPr lIns="45720" tIns="0" rIns="45720" bIns="0" anchor="b">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z="5400"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MISI</a:t>
            </a:r>
            <a:endParaRPr lang="en-US" sz="54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
        <p:nvSpPr>
          <p:cNvPr id="74755" name="Content Placeholder 2"/>
          <p:cNvSpPr txBox="1">
            <a:spLocks/>
          </p:cNvSpPr>
          <p:nvPr/>
        </p:nvSpPr>
        <p:spPr bwMode="auto">
          <a:xfrm>
            <a:off x="457200" y="1609725"/>
            <a:ext cx="8382000" cy="4846638"/>
          </a:xfrm>
          <a:prstGeom prst="rect">
            <a:avLst/>
          </a:prstGeom>
          <a:noFill/>
          <a:ln w="9525">
            <a:noFill/>
            <a:miter lim="800000"/>
            <a:headEnd/>
            <a:tailEnd/>
          </a:ln>
        </p:spPr>
        <p:txBody>
          <a:bodyPr/>
          <a:lstStyle/>
          <a:p>
            <a:pPr marL="273050" indent="-273050" algn="just" eaLnBrk="1" hangingPunct="1">
              <a:spcBef>
                <a:spcPts val="600"/>
              </a:spcBef>
              <a:buClr>
                <a:srgbClr val="B13F9A"/>
              </a:buClr>
              <a:buSzPct val="73000"/>
              <a:buFont typeface="Wingdings 2" pitchFamily="18" charset="2"/>
              <a:buChar char=""/>
            </a:pPr>
            <a:r>
              <a:rPr lang="en-US" sz="2600" b="1">
                <a:solidFill>
                  <a:srgbClr val="000000"/>
                </a:solidFill>
                <a:latin typeface="Trebuchet MS" pitchFamily="34" charset="0"/>
              </a:rPr>
              <a:t>Tujuan</a:t>
            </a:r>
            <a:r>
              <a:rPr lang="id-ID" sz="2600" b="1">
                <a:solidFill>
                  <a:srgbClr val="000000"/>
                </a:solidFill>
                <a:latin typeface="Trebuchet MS" pitchFamily="34" charset="0"/>
              </a:rPr>
              <a:t> </a:t>
            </a:r>
            <a:r>
              <a:rPr lang="en-US" sz="2600" b="1">
                <a:solidFill>
                  <a:srgbClr val="000000"/>
                </a:solidFill>
                <a:latin typeface="Trebuchet MS" pitchFamily="34" charset="0"/>
              </a:rPr>
              <a:t>/</a:t>
            </a:r>
            <a:r>
              <a:rPr lang="id-ID" sz="2600" b="1">
                <a:solidFill>
                  <a:srgbClr val="000000"/>
                </a:solidFill>
                <a:latin typeface="Trebuchet MS" pitchFamily="34" charset="0"/>
              </a:rPr>
              <a:t> </a:t>
            </a:r>
            <a:r>
              <a:rPr lang="en-US" sz="2600" b="1">
                <a:solidFill>
                  <a:srgbClr val="000000"/>
                </a:solidFill>
                <a:latin typeface="Trebuchet MS" pitchFamily="34" charset="0"/>
              </a:rPr>
              <a:t>dasar pemikiran yang melandasi keberadaan suatu organisasi</a:t>
            </a:r>
            <a:r>
              <a:rPr lang="en-US" sz="2600">
                <a:solidFill>
                  <a:srgbClr val="000000"/>
                </a:solidFill>
                <a:latin typeface="Trebuchet MS" pitchFamily="34" charset="0"/>
              </a:rPr>
              <a:t>.</a:t>
            </a:r>
            <a:r>
              <a:rPr lang="id-ID" sz="2600">
                <a:solidFill>
                  <a:srgbClr val="000000"/>
                </a:solidFill>
                <a:latin typeface="Trebuchet MS" pitchFamily="34" charset="0"/>
              </a:rPr>
              <a:t> </a:t>
            </a:r>
            <a:r>
              <a:rPr lang="en-US" sz="2600">
                <a:solidFill>
                  <a:srgbClr val="000000"/>
                </a:solidFill>
                <a:latin typeface="Trebuchet MS" pitchFamily="34" charset="0"/>
              </a:rPr>
              <a:t>Pernyataan misi menghasilkan batasan dan fokus organisasi serta konsep dalam menjalankan perusahaan, dimana misi menyatakan adanya suatu organisasi.</a:t>
            </a:r>
          </a:p>
          <a:p>
            <a:pPr marL="273050" indent="-273050" algn="just" eaLnBrk="1" hangingPunct="1">
              <a:spcBef>
                <a:spcPts val="600"/>
              </a:spcBef>
              <a:buClr>
                <a:srgbClr val="B13F9A"/>
              </a:buClr>
              <a:buSzPct val="73000"/>
              <a:buFont typeface="Wingdings 2" pitchFamily="18" charset="2"/>
              <a:buNone/>
            </a:pPr>
            <a:r>
              <a:rPr lang="en-US" sz="2600">
                <a:solidFill>
                  <a:srgbClr val="000000"/>
                </a:solidFill>
                <a:latin typeface="Trebuchet MS" pitchFamily="34" charset="0"/>
              </a:rPr>
              <a:t>	</a:t>
            </a:r>
            <a:r>
              <a:rPr lang="en-US" sz="1900">
                <a:solidFill>
                  <a:srgbClr val="000000"/>
                </a:solidFill>
                <a:latin typeface="Trebuchet MS" pitchFamily="34" charset="0"/>
              </a:rPr>
              <a:t>Contoh: Hard Rock Café</a:t>
            </a:r>
          </a:p>
          <a:p>
            <a:pPr marL="273050" indent="-273050" algn="just" eaLnBrk="1" hangingPunct="1">
              <a:spcBef>
                <a:spcPts val="600"/>
              </a:spcBef>
              <a:buClr>
                <a:srgbClr val="B13F9A"/>
              </a:buClr>
              <a:buSzPct val="73000"/>
              <a:buFont typeface="Wingdings 2" pitchFamily="18" charset="2"/>
              <a:buNone/>
            </a:pPr>
            <a:r>
              <a:rPr lang="en-US" sz="1900">
                <a:solidFill>
                  <a:srgbClr val="000000"/>
                </a:solidFill>
                <a:latin typeface="Trebuchet MS" pitchFamily="34" charset="0"/>
              </a:rPr>
              <a:t>	Misi: menyebarkan jiwa Rock ‘n’ Roll dengan menyajikan hiburan dan makanan istimewa. Berjanji menjadi anggota masyarakat yang berpengaruh, menyumbangkan dan menawarkan kepada keluarga Hard Rock lingkungan kerja yang menyenangkan, sehat, serta terpelihara dengan tetap menjamin keberhasilan jangka panjang.</a:t>
            </a:r>
          </a:p>
          <a:p>
            <a:pPr marL="273050" indent="-273050" eaLnBrk="1" hangingPunct="1">
              <a:spcBef>
                <a:spcPts val="600"/>
              </a:spcBef>
              <a:buClr>
                <a:srgbClr val="B13F9A"/>
              </a:buClr>
              <a:buSzPct val="73000"/>
              <a:buFont typeface="Wingdings 2" pitchFamily="18" charset="2"/>
              <a:buNone/>
            </a:pPr>
            <a:endParaRPr lang="en-US" sz="2600">
              <a:solidFill>
                <a:srgbClr val="000000"/>
              </a:solidFill>
              <a:latin typeface="Trebuchet MS" pitchFamily="34" charset="0"/>
            </a:endParaRPr>
          </a:p>
        </p:txBody>
      </p:sp>
    </p:spTree>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FD638E24-6551-46EF-8A50-A3477CBF9840}" type="slidenum">
              <a:rPr lang="en-US" smtClean="0">
                <a:solidFill>
                  <a:schemeClr val="tx1"/>
                </a:solidFill>
                <a:latin typeface="Arial" charset="0"/>
              </a:rPr>
              <a:pPr eaLnBrk="1" fontAlgn="base" hangingPunct="1">
                <a:spcBef>
                  <a:spcPct val="0"/>
                </a:spcBef>
                <a:spcAft>
                  <a:spcPct val="0"/>
                </a:spcAft>
              </a:pPr>
              <a:t>310</a:t>
            </a:fld>
            <a:endParaRPr lang="en-US" smtClean="0">
              <a:solidFill>
                <a:schemeClr val="tx1"/>
              </a:solidFill>
              <a:latin typeface="Arial" charset="0"/>
            </a:endParaRPr>
          </a:p>
        </p:txBody>
      </p:sp>
      <p:sp>
        <p:nvSpPr>
          <p:cNvPr id="360451" name="Rectangle 2"/>
          <p:cNvSpPr>
            <a:spLocks noGrp="1" noChangeArrowheads="1"/>
          </p:cNvSpPr>
          <p:nvPr>
            <p:ph type="title"/>
          </p:nvPr>
        </p:nvSpPr>
        <p:spPr>
          <a:xfrm>
            <a:off x="457200" y="274638"/>
            <a:ext cx="8229600" cy="563562"/>
          </a:xfrm>
        </p:spPr>
        <p:txBody>
          <a:bodyPr/>
          <a:lstStyle/>
          <a:p>
            <a:pPr eaLnBrk="1" hangingPunct="1"/>
            <a:r>
              <a:rPr lang="fi-FI" sz="2000" b="1" smtClean="0"/>
              <a:t>D. PEMBEBANAN PEKERJAAN DI PUSAT PEKERJAAN</a:t>
            </a:r>
            <a:r>
              <a:rPr lang="fi-FI" sz="2000" smtClean="0"/>
              <a:t>. </a:t>
            </a:r>
            <a:endParaRPr lang="en-US" sz="2000" smtClean="0"/>
          </a:p>
        </p:txBody>
      </p:sp>
      <p:sp>
        <p:nvSpPr>
          <p:cNvPr id="361476" name="Rectangle 3"/>
          <p:cNvSpPr>
            <a:spLocks noGrp="1" noChangeArrowheads="1"/>
          </p:cNvSpPr>
          <p:nvPr>
            <p:ph type="body" idx="1"/>
          </p:nvPr>
        </p:nvSpPr>
        <p:spPr>
          <a:xfrm>
            <a:off x="457200" y="914400"/>
            <a:ext cx="8229600" cy="5211763"/>
          </a:xfrm>
        </p:spPr>
        <p:txBody>
          <a:bodyPr/>
          <a:lstStyle/>
          <a:p>
            <a:pPr algn="just" eaLnBrk="1" hangingPunct="1">
              <a:lnSpc>
                <a:spcPct val="80000"/>
              </a:lnSpc>
              <a:defRPr/>
            </a:pPr>
            <a:r>
              <a:rPr lang="en-US" dirty="0" err="1" smtClean="0"/>
              <a:t>Pembebanan</a:t>
            </a:r>
            <a:r>
              <a:rPr lang="en-US" dirty="0" smtClean="0"/>
              <a:t> </a:t>
            </a:r>
            <a:r>
              <a:rPr lang="en-US" dirty="0" err="1" smtClean="0"/>
              <a:t>berarti</a:t>
            </a:r>
            <a:r>
              <a:rPr lang="en-US" dirty="0" smtClean="0"/>
              <a:t> </a:t>
            </a:r>
            <a:r>
              <a:rPr lang="en-US" dirty="0" err="1" smtClean="0"/>
              <a:t>penugasan</a:t>
            </a:r>
            <a:r>
              <a:rPr lang="en-US" dirty="0" smtClean="0"/>
              <a:t> </a:t>
            </a:r>
            <a:r>
              <a:rPr lang="en-US" dirty="0" err="1" smtClean="0"/>
              <a:t>pekerjaan</a:t>
            </a:r>
            <a:r>
              <a:rPr lang="en-US" dirty="0" smtClean="0"/>
              <a:t> </a:t>
            </a:r>
            <a:r>
              <a:rPr lang="en-US" dirty="0" err="1" smtClean="0"/>
              <a:t>untuk</a:t>
            </a:r>
            <a:r>
              <a:rPr lang="en-US" dirty="0" smtClean="0"/>
              <a:t> </a:t>
            </a:r>
            <a:r>
              <a:rPr lang="en-US" dirty="0" err="1" smtClean="0"/>
              <a:t>dilaksanakan</a:t>
            </a:r>
            <a:r>
              <a:rPr lang="en-US" dirty="0" smtClean="0"/>
              <a:t> </a:t>
            </a:r>
            <a:r>
              <a:rPr lang="en-US" dirty="0" err="1" smtClean="0"/>
              <a:t>atau</a:t>
            </a:r>
            <a:r>
              <a:rPr lang="en-US" dirty="0" smtClean="0"/>
              <a:t> </a:t>
            </a:r>
            <a:r>
              <a:rPr lang="en-US" dirty="0" err="1" smtClean="0"/>
              <a:t>pusat</a:t>
            </a:r>
            <a:r>
              <a:rPr lang="en-US" dirty="0" smtClean="0"/>
              <a:t> </a:t>
            </a:r>
            <a:r>
              <a:rPr lang="en-US" dirty="0" err="1" smtClean="0"/>
              <a:t>pengolahan</a:t>
            </a:r>
            <a:r>
              <a:rPr lang="en-US" dirty="0" smtClean="0"/>
              <a:t> </a:t>
            </a:r>
            <a:r>
              <a:rPr lang="en-US" dirty="0" err="1" smtClean="0"/>
              <a:t>atau</a:t>
            </a:r>
            <a:r>
              <a:rPr lang="en-US" dirty="0" smtClean="0"/>
              <a:t> </a:t>
            </a:r>
            <a:r>
              <a:rPr lang="en-US" dirty="0" err="1" smtClean="0"/>
              <a:t>pusat</a:t>
            </a:r>
            <a:r>
              <a:rPr lang="en-US" dirty="0" smtClean="0"/>
              <a:t> </a:t>
            </a:r>
            <a:r>
              <a:rPr lang="en-US" dirty="0" err="1" smtClean="0"/>
              <a:t>pemrosesan</a:t>
            </a:r>
            <a:r>
              <a:rPr lang="en-US" dirty="0" smtClean="0"/>
              <a:t>.</a:t>
            </a:r>
            <a:endParaRPr lang="id-ID" dirty="0" smtClean="0"/>
          </a:p>
          <a:p>
            <a:pPr algn="just" eaLnBrk="1" hangingPunct="1">
              <a:lnSpc>
                <a:spcPct val="80000"/>
              </a:lnSpc>
              <a:defRPr/>
            </a:pPr>
            <a:r>
              <a:rPr lang="en-US" dirty="0" smtClean="0"/>
              <a:t> </a:t>
            </a:r>
            <a:r>
              <a:rPr lang="en-US" dirty="0" err="1" smtClean="0"/>
              <a:t>Manajer</a:t>
            </a:r>
            <a:r>
              <a:rPr lang="en-US" dirty="0" smtClean="0"/>
              <a:t> </a:t>
            </a:r>
            <a:r>
              <a:rPr lang="en-US" dirty="0" err="1" smtClean="0"/>
              <a:t>operasi</a:t>
            </a:r>
            <a:r>
              <a:rPr lang="en-US" dirty="0" smtClean="0"/>
              <a:t> </a:t>
            </a:r>
            <a:r>
              <a:rPr lang="en-US" dirty="0" err="1" smtClean="0"/>
              <a:t>menugaskan</a:t>
            </a:r>
            <a:r>
              <a:rPr lang="en-US" dirty="0" smtClean="0"/>
              <a:t> </a:t>
            </a:r>
            <a:r>
              <a:rPr lang="en-US" dirty="0" err="1" smtClean="0"/>
              <a:t>pekerjaan</a:t>
            </a:r>
            <a:r>
              <a:rPr lang="en-US" dirty="0" smtClean="0"/>
              <a:t> </a:t>
            </a:r>
            <a:r>
              <a:rPr lang="en-US" dirty="0" err="1" smtClean="0"/>
              <a:t>untuk</a:t>
            </a:r>
            <a:r>
              <a:rPr lang="en-US" dirty="0" smtClean="0"/>
              <a:t> </a:t>
            </a:r>
            <a:r>
              <a:rPr lang="en-US" dirty="0" err="1" smtClean="0"/>
              <a:t>dilaksanakan</a:t>
            </a:r>
            <a:r>
              <a:rPr lang="en-US" dirty="0" smtClean="0"/>
              <a:t> </a:t>
            </a:r>
            <a:r>
              <a:rPr lang="en-US" dirty="0" err="1" smtClean="0"/>
              <a:t>sehingga</a:t>
            </a:r>
            <a:r>
              <a:rPr lang="en-US" dirty="0" smtClean="0"/>
              <a:t> </a:t>
            </a:r>
            <a:r>
              <a:rPr lang="en-US" b="1" i="1" dirty="0" err="1" smtClean="0"/>
              <a:t>biaya</a:t>
            </a:r>
            <a:r>
              <a:rPr lang="en-US" b="1" i="1" dirty="0" smtClean="0"/>
              <a:t>, </a:t>
            </a:r>
            <a:r>
              <a:rPr lang="en-US" b="1" i="1" dirty="0" err="1" smtClean="0"/>
              <a:t>waktu</a:t>
            </a:r>
            <a:r>
              <a:rPr lang="en-US" b="1" i="1" dirty="0" smtClean="0"/>
              <a:t> </a:t>
            </a:r>
            <a:r>
              <a:rPr lang="en-US" b="1" i="1" dirty="0" err="1" smtClean="0"/>
              <a:t>menganggur</a:t>
            </a:r>
            <a:r>
              <a:rPr lang="en-US" dirty="0" smtClean="0"/>
              <a:t> </a:t>
            </a:r>
            <a:r>
              <a:rPr lang="en-US" dirty="0" err="1" smtClean="0"/>
              <a:t>atau</a:t>
            </a:r>
            <a:r>
              <a:rPr lang="en-US" dirty="0" smtClean="0"/>
              <a:t> </a:t>
            </a:r>
            <a:r>
              <a:rPr lang="en-US" b="1" i="1" dirty="0" err="1" smtClean="0"/>
              <a:t>waktu</a:t>
            </a:r>
            <a:r>
              <a:rPr lang="en-US" b="1" i="1" dirty="0" smtClean="0"/>
              <a:t> </a:t>
            </a:r>
            <a:r>
              <a:rPr lang="en-US" b="1" i="1" dirty="0" err="1" smtClean="0"/>
              <a:t>penyelesaian</a:t>
            </a:r>
            <a:r>
              <a:rPr lang="en-US" dirty="0" smtClean="0"/>
              <a:t> </a:t>
            </a:r>
            <a:r>
              <a:rPr lang="en-US" dirty="0" err="1" smtClean="0"/>
              <a:t>harus</a:t>
            </a:r>
            <a:r>
              <a:rPr lang="en-US" dirty="0" smtClean="0"/>
              <a:t> </a:t>
            </a:r>
            <a:r>
              <a:rPr lang="en-US" dirty="0" err="1" smtClean="0"/>
              <a:t>dijaga</a:t>
            </a:r>
            <a:r>
              <a:rPr lang="en-US" dirty="0" smtClean="0"/>
              <a:t> agar </a:t>
            </a:r>
            <a:r>
              <a:rPr lang="en-US" dirty="0" err="1" smtClean="0"/>
              <a:t>tetap</a:t>
            </a:r>
            <a:r>
              <a:rPr lang="en-US" dirty="0" smtClean="0"/>
              <a:t> </a:t>
            </a:r>
            <a:r>
              <a:rPr lang="en-US" b="1" i="1" dirty="0" smtClean="0"/>
              <a:t>minimum.</a:t>
            </a:r>
            <a:r>
              <a:rPr lang="en-US" dirty="0" smtClean="0"/>
              <a:t> </a:t>
            </a:r>
          </a:p>
          <a:p>
            <a:pPr algn="just" eaLnBrk="1" hangingPunct="1">
              <a:lnSpc>
                <a:spcPct val="80000"/>
              </a:lnSpc>
              <a:defRPr/>
            </a:pPr>
            <a:r>
              <a:rPr lang="en-US" dirty="0" err="1" smtClean="0"/>
              <a:t>Pusat</a:t>
            </a:r>
            <a:r>
              <a:rPr lang="en-US" dirty="0" smtClean="0"/>
              <a:t> </a:t>
            </a:r>
            <a:r>
              <a:rPr lang="en-US" dirty="0" err="1" smtClean="0"/>
              <a:t>pembebanan</a:t>
            </a:r>
            <a:r>
              <a:rPr lang="en-US" dirty="0" smtClean="0"/>
              <a:t> </a:t>
            </a:r>
            <a:r>
              <a:rPr lang="en-US" dirty="0" err="1" smtClean="0"/>
              <a:t>dibagi</a:t>
            </a:r>
            <a:r>
              <a:rPr lang="en-US" dirty="0" smtClean="0"/>
              <a:t> </a:t>
            </a:r>
            <a:r>
              <a:rPr lang="en-US" dirty="0" err="1" smtClean="0"/>
              <a:t>menjadi</a:t>
            </a:r>
            <a:r>
              <a:rPr lang="en-US" dirty="0" smtClean="0"/>
              <a:t> </a:t>
            </a:r>
            <a:r>
              <a:rPr lang="en-US" dirty="0" err="1" smtClean="0"/>
              <a:t>dua</a:t>
            </a:r>
            <a:r>
              <a:rPr lang="en-US" dirty="0" smtClean="0"/>
              <a:t> </a:t>
            </a:r>
            <a:r>
              <a:rPr lang="en-US" dirty="0" err="1" smtClean="0"/>
              <a:t>bentuk</a:t>
            </a:r>
            <a:r>
              <a:rPr lang="en-US" dirty="0" smtClean="0"/>
              <a:t> </a:t>
            </a:r>
            <a:r>
              <a:rPr lang="en-US" dirty="0" err="1" smtClean="0"/>
              <a:t>yaitu</a:t>
            </a:r>
            <a:r>
              <a:rPr lang="en-US" dirty="0" smtClean="0"/>
              <a:t> </a:t>
            </a:r>
            <a:r>
              <a:rPr lang="en-US" dirty="0" err="1" smtClean="0"/>
              <a:t>orientasi</a:t>
            </a:r>
            <a:r>
              <a:rPr lang="en-US" dirty="0" smtClean="0"/>
              <a:t> </a:t>
            </a:r>
            <a:r>
              <a:rPr lang="en-US" dirty="0" err="1" smtClean="0"/>
              <a:t>pada</a:t>
            </a:r>
            <a:r>
              <a:rPr lang="en-US" dirty="0" smtClean="0"/>
              <a:t> </a:t>
            </a:r>
            <a:r>
              <a:rPr lang="en-US" dirty="0" err="1" smtClean="0"/>
              <a:t>kapasitas</a:t>
            </a:r>
            <a:r>
              <a:rPr lang="en-US" dirty="0" smtClean="0"/>
              <a:t> </a:t>
            </a:r>
            <a:r>
              <a:rPr lang="en-US" dirty="0" err="1" smtClean="0"/>
              <a:t>dan</a:t>
            </a:r>
            <a:r>
              <a:rPr lang="en-US" dirty="0" smtClean="0"/>
              <a:t> </a:t>
            </a:r>
            <a:r>
              <a:rPr lang="en-US" dirty="0" err="1" smtClean="0"/>
              <a:t>dikaitkan</a:t>
            </a:r>
            <a:r>
              <a:rPr lang="en-US" dirty="0" smtClean="0"/>
              <a:t> </a:t>
            </a:r>
            <a:r>
              <a:rPr lang="en-US" dirty="0" err="1" smtClean="0"/>
              <a:t>ke</a:t>
            </a:r>
            <a:r>
              <a:rPr lang="en-US" dirty="0" smtClean="0"/>
              <a:t> </a:t>
            </a:r>
            <a:r>
              <a:rPr lang="en-US" dirty="0" err="1" smtClean="0"/>
              <a:t>penugasan</a:t>
            </a:r>
            <a:r>
              <a:rPr lang="en-US" dirty="0" smtClean="0"/>
              <a:t> </a:t>
            </a:r>
            <a:r>
              <a:rPr lang="en-US" dirty="0" err="1" smtClean="0"/>
              <a:t>tugas</a:t>
            </a:r>
            <a:r>
              <a:rPr lang="en-US" dirty="0" smtClean="0"/>
              <a:t> </a:t>
            </a:r>
            <a:r>
              <a:rPr lang="en-US" dirty="0" err="1" smtClean="0"/>
              <a:t>tertentu</a:t>
            </a:r>
            <a:r>
              <a:rPr lang="en-US" dirty="0" smtClean="0"/>
              <a:t> </a:t>
            </a:r>
            <a:r>
              <a:rPr lang="en-US" dirty="0" err="1" smtClean="0"/>
              <a:t>ke</a:t>
            </a:r>
            <a:r>
              <a:rPr lang="en-US" dirty="0" smtClean="0"/>
              <a:t> </a:t>
            </a:r>
            <a:r>
              <a:rPr lang="en-US" dirty="0" err="1" smtClean="0"/>
              <a:t>pusat</a:t>
            </a:r>
            <a:r>
              <a:rPr lang="en-US" dirty="0" smtClean="0"/>
              <a:t> </a:t>
            </a:r>
            <a:r>
              <a:rPr lang="en-US" dirty="0" err="1" smtClean="0"/>
              <a:t>pekerjaan</a:t>
            </a:r>
            <a:r>
              <a:rPr lang="en-US" dirty="0" smtClean="0"/>
              <a:t>. </a:t>
            </a:r>
            <a:endParaRPr lang="id-ID" dirty="0" smtClean="0"/>
          </a:p>
          <a:p>
            <a:pPr marL="0" indent="0" algn="just" eaLnBrk="1" hangingPunct="1">
              <a:lnSpc>
                <a:spcPct val="80000"/>
              </a:lnSpc>
              <a:buFont typeface="Arial" charset="0"/>
              <a:buNone/>
              <a:defRPr/>
            </a:pPr>
            <a:endParaRPr lang="sv-SE" sz="1800" dirty="0" smtClean="0"/>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1EDE46D8-3DB8-431D-AE9B-BA5361CB56AB}" type="slidenum">
              <a:rPr lang="en-US" smtClean="0">
                <a:solidFill>
                  <a:schemeClr val="tx1"/>
                </a:solidFill>
                <a:latin typeface="Arial" charset="0"/>
              </a:rPr>
              <a:pPr eaLnBrk="1" fontAlgn="base" hangingPunct="1">
                <a:spcBef>
                  <a:spcPct val="0"/>
                </a:spcBef>
                <a:spcAft>
                  <a:spcPct val="0"/>
                </a:spcAft>
              </a:pPr>
              <a:t>311</a:t>
            </a:fld>
            <a:endParaRPr lang="en-US" smtClean="0">
              <a:solidFill>
                <a:schemeClr val="tx1"/>
              </a:solidFill>
              <a:latin typeface="Arial" charset="0"/>
            </a:endParaRPr>
          </a:p>
        </p:txBody>
      </p:sp>
      <p:sp>
        <p:nvSpPr>
          <p:cNvPr id="361475" name="Rectangle 3"/>
          <p:cNvSpPr>
            <a:spLocks noGrp="1" noChangeArrowheads="1"/>
          </p:cNvSpPr>
          <p:nvPr>
            <p:ph type="body" idx="1"/>
          </p:nvPr>
        </p:nvSpPr>
        <p:spPr>
          <a:xfrm>
            <a:off x="457200" y="381000"/>
            <a:ext cx="8229600" cy="5745163"/>
          </a:xfrm>
        </p:spPr>
        <p:txBody>
          <a:bodyPr/>
          <a:lstStyle/>
          <a:p>
            <a:pPr eaLnBrk="1" hangingPunct="1">
              <a:lnSpc>
                <a:spcPct val="80000"/>
              </a:lnSpc>
            </a:pPr>
            <a:r>
              <a:rPr lang="sv-SE" sz="2400" b="1" smtClean="0"/>
              <a:t>G. PENJADWALAN PADA BIDANG JASA </a:t>
            </a:r>
            <a:endParaRPr lang="en-US" sz="2400" smtClean="0"/>
          </a:p>
          <a:p>
            <a:pPr algn="just" eaLnBrk="1" hangingPunct="1">
              <a:lnSpc>
                <a:spcPct val="80000"/>
              </a:lnSpc>
            </a:pPr>
            <a:r>
              <a:rPr lang="id-ID" sz="2400" smtClean="0"/>
              <a:t>P</a:t>
            </a:r>
            <a:r>
              <a:rPr lang="en-US" sz="2400" smtClean="0"/>
              <a:t>enjadwal</a:t>
            </a:r>
            <a:r>
              <a:rPr lang="id-ID" sz="2400" smtClean="0"/>
              <a:t>an</a:t>
            </a:r>
            <a:r>
              <a:rPr lang="en-US" sz="2400" smtClean="0"/>
              <a:t> system jasa berbeda dengan system manufaktur yaitu: </a:t>
            </a:r>
          </a:p>
          <a:p>
            <a:pPr algn="just" eaLnBrk="1" hangingPunct="1">
              <a:lnSpc>
                <a:spcPct val="80000"/>
              </a:lnSpc>
              <a:buFontTx/>
              <a:buNone/>
            </a:pPr>
            <a:r>
              <a:rPr lang="en-US" sz="2400" smtClean="0"/>
              <a:t>1.</a:t>
            </a:r>
            <a:r>
              <a:rPr lang="id-ID" sz="2400" smtClean="0"/>
              <a:t> </a:t>
            </a:r>
            <a:r>
              <a:rPr lang="en-US" sz="2400" smtClean="0"/>
              <a:t>manufaktur penekanan pada bahan baku sedang jasa penekanan pada karyawan </a:t>
            </a:r>
          </a:p>
          <a:p>
            <a:pPr algn="just" eaLnBrk="1" hangingPunct="1">
              <a:lnSpc>
                <a:spcPct val="80000"/>
              </a:lnSpc>
              <a:buFontTx/>
              <a:buNone/>
            </a:pPr>
            <a:r>
              <a:rPr lang="en-US" sz="2400" smtClean="0"/>
              <a:t>2. Sistem jasa jarang menyimpan persediaan </a:t>
            </a:r>
          </a:p>
          <a:p>
            <a:pPr algn="just" eaLnBrk="1" hangingPunct="1">
              <a:lnSpc>
                <a:spcPct val="80000"/>
              </a:lnSpc>
              <a:buFontTx/>
              <a:buNone/>
            </a:pPr>
            <a:r>
              <a:rPr lang="en-US" sz="2400" smtClean="0"/>
              <a:t>3. Sistem jasa lebih banyak menyerap tenaga kerja dengan variabilitas tinggi. </a:t>
            </a:r>
          </a:p>
          <a:p>
            <a:pPr algn="just" eaLnBrk="1" hangingPunct="1">
              <a:lnSpc>
                <a:spcPct val="80000"/>
              </a:lnSpc>
            </a:pPr>
            <a:r>
              <a:rPr lang="en-US" sz="2400" smtClean="0"/>
              <a:t>Contoh penjadwalan jasa diantaranya: </a:t>
            </a:r>
          </a:p>
          <a:p>
            <a:pPr algn="just" eaLnBrk="1" hangingPunct="1">
              <a:lnSpc>
                <a:spcPct val="80000"/>
              </a:lnSpc>
              <a:buFontTx/>
              <a:buNone/>
            </a:pPr>
            <a:r>
              <a:rPr lang="en-US" sz="2400" smtClean="0"/>
              <a:t>1. Rumah Sakit, pada unit gawat darurat menggunakan aturan prioritas yang lebih dulu datang yang lebih dulu dilayani. </a:t>
            </a:r>
          </a:p>
          <a:p>
            <a:pPr algn="just" eaLnBrk="1" hangingPunct="1">
              <a:lnSpc>
                <a:spcPct val="80000"/>
              </a:lnSpc>
              <a:buFontTx/>
              <a:buNone/>
            </a:pPr>
            <a:r>
              <a:rPr lang="en-US" sz="2400" smtClean="0"/>
              <a:t>2. Bank banyak mempekerjakan personel dengan jam kerja dari jam 8 pagi sampai jam 3 sore untuk teller yang melayani nasabah. </a:t>
            </a:r>
            <a:endParaRPr lang="sv-SE" sz="2400" smtClean="0"/>
          </a:p>
          <a:p>
            <a:pPr algn="just" eaLnBrk="1" hangingPunct="1">
              <a:lnSpc>
                <a:spcPct val="80000"/>
              </a:lnSpc>
              <a:buFontTx/>
              <a:buNone/>
            </a:pPr>
            <a:r>
              <a:rPr lang="sv-SE" sz="2400" smtClean="0"/>
              <a:t>3. Penjadwalan secara shift pada supermarket </a:t>
            </a:r>
            <a:endParaRPr lang="en-US" sz="240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040"/>
            <a:ext cx="8382000" cy="1143000"/>
          </a:xfrm>
          <a:prstGeom prst="rect">
            <a:avLst/>
          </a:prstGeom>
        </p:spPr>
        <p:txBody>
          <a:bodyPr lIns="45720" tIns="0" rIns="45720" bIns="0" anchor="b">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z="5400" dirty="0" err="1"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strategi</a:t>
            </a:r>
            <a:endParaRPr lang="en-US" sz="54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
        <p:nvSpPr>
          <p:cNvPr id="75779" name="Content Placeholder 2"/>
          <p:cNvSpPr txBox="1">
            <a:spLocks/>
          </p:cNvSpPr>
          <p:nvPr/>
        </p:nvSpPr>
        <p:spPr bwMode="auto">
          <a:xfrm>
            <a:off x="304800" y="2011363"/>
            <a:ext cx="8382000" cy="4846637"/>
          </a:xfrm>
          <a:prstGeom prst="rect">
            <a:avLst/>
          </a:prstGeom>
          <a:noFill/>
          <a:ln w="9525">
            <a:noFill/>
            <a:miter lim="800000"/>
            <a:headEnd/>
            <a:tailEnd/>
          </a:ln>
        </p:spPr>
        <p:txBody>
          <a:bodyPr/>
          <a:lstStyle/>
          <a:p>
            <a:pPr marL="273050" indent="-273050" algn="just" eaLnBrk="1" hangingPunct="1">
              <a:spcBef>
                <a:spcPts val="600"/>
              </a:spcBef>
              <a:buClr>
                <a:srgbClr val="B13F9A"/>
              </a:buClr>
              <a:buSzPct val="73000"/>
              <a:buFont typeface="Wingdings 2" pitchFamily="18" charset="2"/>
              <a:buChar char=""/>
            </a:pPr>
            <a:r>
              <a:rPr lang="en-US" sz="2600" b="1">
                <a:solidFill>
                  <a:srgbClr val="000000"/>
                </a:solidFill>
                <a:latin typeface="Trebuchet MS" pitchFamily="34" charset="0"/>
              </a:rPr>
              <a:t>Rencana suatu organisasi untuk mencapai misi dan tujuannya. </a:t>
            </a:r>
            <a:r>
              <a:rPr lang="en-US" sz="2600">
                <a:solidFill>
                  <a:srgbClr val="000000"/>
                </a:solidFill>
                <a:latin typeface="Trebuchet MS" pitchFamily="34" charset="0"/>
              </a:rPr>
              <a:t>Strategi-s</a:t>
            </a:r>
            <a:r>
              <a:rPr lang="id-ID" sz="2600">
                <a:solidFill>
                  <a:srgbClr val="000000"/>
                </a:solidFill>
                <a:latin typeface="Trebuchet MS" pitchFamily="34" charset="0"/>
              </a:rPr>
              <a:t>t</a:t>
            </a:r>
            <a:r>
              <a:rPr lang="en-US" sz="2600">
                <a:solidFill>
                  <a:srgbClr val="000000"/>
                </a:solidFill>
                <a:latin typeface="Trebuchet MS" pitchFamily="34" charset="0"/>
              </a:rPr>
              <a:t>rategi ini memanfaatkan peluang dan kekuatan menetralkan ancaman serta menghindari kelemahan sehingga setiap wilayah fungsional mempunyai strategi untuk mencapai misinya dan membantu organisasi mencapai tujuan keseluruhan.</a:t>
            </a:r>
          </a:p>
          <a:p>
            <a:pPr marL="273050" indent="-273050" algn="just" eaLnBrk="1" hangingPunct="1">
              <a:spcBef>
                <a:spcPts val="600"/>
              </a:spcBef>
              <a:buClr>
                <a:srgbClr val="B13F9A"/>
              </a:buClr>
              <a:buSzPct val="73000"/>
              <a:buFont typeface="Wingdings 2" pitchFamily="18" charset="2"/>
              <a:buNone/>
            </a:pPr>
            <a:endParaRPr lang="en-US" sz="2600">
              <a:solidFill>
                <a:srgbClr val="000000"/>
              </a:solidFill>
              <a:latin typeface="Trebuchet MS" pitchFamily="34" charset="0"/>
            </a:endParaRPr>
          </a:p>
          <a:p>
            <a:pPr marL="273050" indent="-273050" algn="just" eaLnBrk="1" hangingPunct="1">
              <a:spcBef>
                <a:spcPts val="600"/>
              </a:spcBef>
              <a:buClr>
                <a:srgbClr val="B13F9A"/>
              </a:buClr>
              <a:buSzPct val="73000"/>
              <a:buFont typeface="Wingdings 2" pitchFamily="18" charset="2"/>
              <a:buNone/>
            </a:pPr>
            <a:r>
              <a:rPr lang="en-US" sz="2000">
                <a:solidFill>
                  <a:srgbClr val="000000"/>
                </a:solidFill>
                <a:latin typeface="Trebuchet MS" pitchFamily="34" charset="0"/>
              </a:rPr>
              <a:t>SWOT (strength,weakness,opportunities,threats) kekuatan, kelemahan, peluang dan ancaman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152400"/>
            <a:ext cx="8610600" cy="639763"/>
          </a:xfrm>
          <a:prstGeom prst="rect">
            <a:avLst/>
          </a:prstGeom>
        </p:spPr>
        <p:txBody>
          <a:bodyPr lIns="45720" tIns="0" rIns="45720" bIns="0" anchor="b"/>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id-ID" sz="3200"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Mengidentifikasikan Misi dan Strategi</a:t>
            </a:r>
          </a:p>
        </p:txBody>
      </p:sp>
      <p:sp>
        <p:nvSpPr>
          <p:cNvPr id="3" name="Content Placeholder 2"/>
          <p:cNvSpPr txBox="1">
            <a:spLocks/>
          </p:cNvSpPr>
          <p:nvPr/>
        </p:nvSpPr>
        <p:spPr bwMode="auto">
          <a:xfrm>
            <a:off x="304800" y="914400"/>
            <a:ext cx="8229600" cy="5638800"/>
          </a:xfrm>
          <a:prstGeom prst="rect">
            <a:avLst/>
          </a:prstGeom>
          <a:noFill/>
          <a:ln w="9525">
            <a:noFill/>
            <a:miter lim="800000"/>
            <a:headEnd/>
            <a:tailEnd/>
          </a:ln>
        </p:spPr>
        <p:txBody>
          <a:bodyPr/>
          <a:lstStyle/>
          <a:p>
            <a:pPr marL="273050" indent="-273050" algn="just" eaLnBrk="1" hangingPunct="1">
              <a:spcBef>
                <a:spcPts val="600"/>
              </a:spcBef>
              <a:buClr>
                <a:srgbClr val="B13F9A"/>
              </a:buClr>
              <a:buSzPct val="73000"/>
              <a:buFont typeface="Wingdings 2" pitchFamily="18" charset="2"/>
              <a:buChar char=""/>
            </a:pPr>
            <a:r>
              <a:rPr lang="id-ID" sz="2800" b="1">
                <a:solidFill>
                  <a:srgbClr val="000000"/>
                </a:solidFill>
                <a:latin typeface="Trebuchet MS" pitchFamily="34" charset="0"/>
              </a:rPr>
              <a:t>Misi </a:t>
            </a:r>
            <a:r>
              <a:rPr lang="id-ID" sz="2800">
                <a:solidFill>
                  <a:srgbClr val="000000"/>
                </a:solidFill>
                <a:latin typeface="Trebuchet MS" pitchFamily="34" charset="0"/>
              </a:rPr>
              <a:t>: </a:t>
            </a:r>
            <a:r>
              <a:rPr lang="en-US" sz="2800">
                <a:solidFill>
                  <a:srgbClr val="000000"/>
                </a:solidFill>
                <a:latin typeface="Trebuchet MS" pitchFamily="34" charset="0"/>
              </a:rPr>
              <a:t>rumusan tentang fungsi</a:t>
            </a:r>
            <a:r>
              <a:rPr lang="id-ID" sz="2800">
                <a:solidFill>
                  <a:srgbClr val="000000"/>
                </a:solidFill>
                <a:latin typeface="Trebuchet MS" pitchFamily="34" charset="0"/>
              </a:rPr>
              <a:t>-fungsi</a:t>
            </a:r>
            <a:r>
              <a:rPr lang="en-US" sz="2800">
                <a:solidFill>
                  <a:srgbClr val="000000"/>
                </a:solidFill>
                <a:latin typeface="Trebuchet MS" pitchFamily="34" charset="0"/>
              </a:rPr>
              <a:t> pokok dalam suatu organisasi,</a:t>
            </a:r>
            <a:r>
              <a:rPr lang="id-ID" sz="2800">
                <a:solidFill>
                  <a:srgbClr val="000000"/>
                </a:solidFill>
                <a:latin typeface="Trebuchet MS" pitchFamily="34" charset="0"/>
              </a:rPr>
              <a:t> </a:t>
            </a:r>
            <a:r>
              <a:rPr lang="en-US" sz="2800">
                <a:solidFill>
                  <a:srgbClr val="000000"/>
                </a:solidFill>
                <a:latin typeface="Trebuchet MS" pitchFamily="34" charset="0"/>
              </a:rPr>
              <a:t>yg terkait dengan pemenuhan kebutuhan masyarakat sehingga menjadi alasan dari keberadaan</a:t>
            </a:r>
            <a:r>
              <a:rPr lang="id-ID" sz="2800">
                <a:solidFill>
                  <a:srgbClr val="000000"/>
                </a:solidFill>
                <a:latin typeface="Trebuchet MS" pitchFamily="34" charset="0"/>
              </a:rPr>
              <a:t> </a:t>
            </a:r>
            <a:r>
              <a:rPr lang="en-US" sz="2800">
                <a:solidFill>
                  <a:srgbClr val="000000"/>
                </a:solidFill>
                <a:latin typeface="Trebuchet MS" pitchFamily="34" charset="0"/>
              </a:rPr>
              <a:t>organisasi tersebut.</a:t>
            </a:r>
            <a:endParaRPr lang="id-ID" sz="2800">
              <a:solidFill>
                <a:srgbClr val="000000"/>
              </a:solidFill>
              <a:latin typeface="Trebuchet MS" pitchFamily="34" charset="0"/>
            </a:endParaRPr>
          </a:p>
          <a:p>
            <a:pPr marL="273050" indent="-273050" algn="just" eaLnBrk="1" hangingPunct="1">
              <a:spcBef>
                <a:spcPts val="600"/>
              </a:spcBef>
              <a:buClr>
                <a:srgbClr val="B13F9A"/>
              </a:buClr>
              <a:buSzPct val="73000"/>
              <a:buFont typeface="Wingdings 2" pitchFamily="18" charset="2"/>
              <a:buChar char=""/>
            </a:pPr>
            <a:r>
              <a:rPr lang="id-ID" sz="2800" b="1">
                <a:solidFill>
                  <a:srgbClr val="000000"/>
                </a:solidFill>
                <a:latin typeface="Trebuchet MS" pitchFamily="34" charset="0"/>
              </a:rPr>
              <a:t>Misi </a:t>
            </a:r>
            <a:r>
              <a:rPr lang="id-ID" sz="2800">
                <a:solidFill>
                  <a:srgbClr val="000000"/>
                </a:solidFill>
                <a:latin typeface="Trebuchet MS" pitchFamily="34" charset="0"/>
              </a:rPr>
              <a:t>: latar belakang keberadaan organisasi</a:t>
            </a:r>
          </a:p>
          <a:p>
            <a:pPr marL="273050" indent="-273050" algn="just" eaLnBrk="1" hangingPunct="1">
              <a:spcBef>
                <a:spcPts val="600"/>
              </a:spcBef>
              <a:buClr>
                <a:srgbClr val="B13F9A"/>
              </a:buClr>
              <a:buSzPct val="73000"/>
              <a:buFont typeface="Wingdings 2" pitchFamily="18" charset="2"/>
              <a:buChar char=""/>
            </a:pPr>
            <a:r>
              <a:rPr lang="id-ID" sz="2800">
                <a:solidFill>
                  <a:srgbClr val="000000"/>
                </a:solidFill>
                <a:latin typeface="Trebuchet MS" pitchFamily="34" charset="0"/>
              </a:rPr>
              <a:t>Contoh Misi :</a:t>
            </a:r>
          </a:p>
          <a:p>
            <a:pPr marL="520700" lvl="1" indent="-228600" algn="just" eaLnBrk="1" hangingPunct="1">
              <a:spcBef>
                <a:spcPts val="500"/>
              </a:spcBef>
              <a:buClr>
                <a:srgbClr val="F9B639"/>
              </a:buClr>
              <a:buSzPct val="80000"/>
              <a:buFont typeface="Wingdings 2" pitchFamily="18" charset="2"/>
              <a:buChar char=""/>
            </a:pPr>
            <a:r>
              <a:rPr lang="id-ID" sz="2400" b="1">
                <a:solidFill>
                  <a:srgbClr val="6C6C6C"/>
                </a:solidFill>
                <a:latin typeface="Trebuchet MS" pitchFamily="34" charset="0"/>
              </a:rPr>
              <a:t>Circle K </a:t>
            </a:r>
            <a:r>
              <a:rPr lang="id-ID" sz="2400">
                <a:solidFill>
                  <a:srgbClr val="6C6C6C"/>
                </a:solidFill>
                <a:latin typeface="Trebuchet MS" pitchFamily="34" charset="0"/>
              </a:rPr>
              <a:t>: memuaskan kebutuhan pelanggan dengan menyediakan berbagai barang dan jasa di berbagai tempat</a:t>
            </a:r>
          </a:p>
          <a:p>
            <a:pPr marL="520700" lvl="1" indent="-228600" algn="just" eaLnBrk="1" hangingPunct="1">
              <a:spcBef>
                <a:spcPts val="500"/>
              </a:spcBef>
              <a:buClr>
                <a:srgbClr val="F9B639"/>
              </a:buClr>
              <a:buSzPct val="80000"/>
              <a:buFont typeface="Wingdings 2" pitchFamily="18" charset="2"/>
              <a:buChar char=""/>
            </a:pPr>
            <a:r>
              <a:rPr lang="id-ID" sz="2400" b="1">
                <a:solidFill>
                  <a:srgbClr val="6C6C6C"/>
                </a:solidFill>
                <a:latin typeface="Trebuchet MS" pitchFamily="34" charset="0"/>
              </a:rPr>
              <a:t>American Red Cross </a:t>
            </a:r>
            <a:r>
              <a:rPr lang="id-ID" sz="2400">
                <a:solidFill>
                  <a:srgbClr val="6C6C6C"/>
                </a:solidFill>
                <a:latin typeface="Trebuchet MS" pitchFamily="34" charset="0"/>
              </a:rPr>
              <a:t>: meningkatkan mutu hidup manusia, meningkatkan kesadaran diri dan perhatian pada orang lain, dan membantu orang-orang mencegah, siap siaga dan mengurangi keadaan darurat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linds(horizontal)">
                                      <p:cBhvr>
                                        <p:cTn id="25" dur="500"/>
                                        <p:tgtEl>
                                          <p:spTgt spid="3">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linds(horizontal)">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71500" y="1673225"/>
            <a:ext cx="8229600" cy="4229100"/>
          </a:xfrm>
          <a:prstGeom prst="rect">
            <a:avLst/>
          </a:prstGeom>
        </p:spPr>
        <p:txBody>
          <a:bodyPr>
            <a:normAutofit lnSpcReduction="10000"/>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gn="just" fontAlgn="auto">
              <a:spcAft>
                <a:spcPts val="0"/>
              </a:spcAft>
              <a:buClr>
                <a:srgbClr val="B13F9A"/>
              </a:buClr>
              <a:defRPr/>
            </a:pPr>
            <a:r>
              <a:rPr lang="id-ID" dirty="0" smtClean="0">
                <a:solidFill>
                  <a:sysClr val="windowText" lastClr="000000"/>
                </a:solidFill>
                <a:latin typeface="Trebuchet MS"/>
              </a:rPr>
              <a:t>Strategi : rencana aksi organisasi untuk mencapai misi</a:t>
            </a:r>
          </a:p>
          <a:p>
            <a:pPr algn="just" fontAlgn="auto">
              <a:spcAft>
                <a:spcPts val="0"/>
              </a:spcAft>
              <a:buClr>
                <a:srgbClr val="B13F9A"/>
              </a:buClr>
              <a:defRPr/>
            </a:pPr>
            <a:r>
              <a:rPr lang="id-ID" dirty="0" smtClean="0">
                <a:solidFill>
                  <a:sysClr val="windowText" lastClr="000000"/>
                </a:solidFill>
                <a:latin typeface="Trebuchet MS"/>
              </a:rPr>
              <a:t>Secara konseptual misi organisasi (bisnis) dapat dicapai dengan 3 cara :</a:t>
            </a:r>
          </a:p>
          <a:p>
            <a:pPr lvl="1" algn="just" fontAlgn="auto">
              <a:spcAft>
                <a:spcPts val="0"/>
              </a:spcAft>
              <a:buClr>
                <a:srgbClr val="F9B639"/>
              </a:buClr>
              <a:defRPr/>
            </a:pPr>
            <a:r>
              <a:rPr lang="id-ID" dirty="0" smtClean="0">
                <a:solidFill>
                  <a:sysClr val="windowText" lastClr="000000">
                    <a:tint val="85000"/>
                  </a:sysClr>
                </a:solidFill>
                <a:latin typeface="Trebuchet MS"/>
              </a:rPr>
              <a:t>Diferensiasi </a:t>
            </a:r>
            <a:r>
              <a:rPr lang="id-ID" dirty="0" smtClean="0">
                <a:solidFill>
                  <a:sysClr val="windowText" lastClr="000000">
                    <a:tint val="85000"/>
                  </a:sysClr>
                </a:solidFill>
                <a:latin typeface="Trebuchet MS"/>
                <a:sym typeface="Wingdings" pitchFamily="2" charset="2"/>
              </a:rPr>
              <a:t> Berbeda; Lebih baik</a:t>
            </a:r>
            <a:endParaRPr lang="id-ID" dirty="0" smtClean="0">
              <a:solidFill>
                <a:sysClr val="windowText" lastClr="000000">
                  <a:tint val="85000"/>
                </a:sysClr>
              </a:solidFill>
              <a:latin typeface="Trebuchet MS"/>
            </a:endParaRPr>
          </a:p>
          <a:p>
            <a:pPr lvl="1" algn="just" fontAlgn="auto">
              <a:spcAft>
                <a:spcPts val="0"/>
              </a:spcAft>
              <a:buClr>
                <a:srgbClr val="F9B639"/>
              </a:buClr>
              <a:defRPr/>
            </a:pPr>
            <a:r>
              <a:rPr lang="id-ID" dirty="0" smtClean="0">
                <a:solidFill>
                  <a:sysClr val="windowText" lastClr="000000">
                    <a:tint val="85000"/>
                  </a:sysClr>
                </a:solidFill>
                <a:latin typeface="Trebuchet MS"/>
              </a:rPr>
              <a:t>Biaya </a:t>
            </a:r>
            <a:r>
              <a:rPr lang="id-ID" dirty="0" smtClean="0">
                <a:solidFill>
                  <a:sysClr val="windowText" lastClr="000000">
                    <a:tint val="85000"/>
                  </a:sysClr>
                </a:solidFill>
                <a:latin typeface="Trebuchet MS"/>
                <a:sym typeface="Wingdings" pitchFamily="2" charset="2"/>
              </a:rPr>
              <a:t> Lebih murah (kualitas std)</a:t>
            </a:r>
            <a:endParaRPr lang="id-ID" dirty="0" smtClean="0">
              <a:solidFill>
                <a:sysClr val="windowText" lastClr="000000">
                  <a:tint val="85000"/>
                </a:sysClr>
              </a:solidFill>
              <a:latin typeface="Trebuchet MS"/>
            </a:endParaRPr>
          </a:p>
          <a:p>
            <a:pPr lvl="1" algn="just" fontAlgn="auto">
              <a:spcAft>
                <a:spcPts val="0"/>
              </a:spcAft>
              <a:buClr>
                <a:srgbClr val="F9B639"/>
              </a:buClr>
              <a:defRPr/>
            </a:pPr>
            <a:r>
              <a:rPr lang="id-ID" dirty="0" smtClean="0">
                <a:solidFill>
                  <a:sysClr val="windowText" lastClr="000000">
                    <a:tint val="85000"/>
                  </a:sysClr>
                </a:solidFill>
                <a:latin typeface="Trebuchet MS"/>
                <a:sym typeface="Wingdings" pitchFamily="2" charset="2"/>
              </a:rPr>
              <a:t>Fokus Delivery lebih cepat</a:t>
            </a:r>
          </a:p>
          <a:p>
            <a:pPr algn="just" fontAlgn="auto">
              <a:spcAft>
                <a:spcPts val="0"/>
              </a:spcAft>
              <a:buClr>
                <a:srgbClr val="B13F9A"/>
              </a:buClr>
              <a:defRPr/>
            </a:pPr>
            <a:r>
              <a:rPr lang="id-ID" dirty="0" smtClean="0">
                <a:solidFill>
                  <a:sysClr val="windowText" lastClr="000000"/>
                </a:solidFill>
                <a:latin typeface="Trebuchet MS"/>
                <a:sym typeface="Wingdings" pitchFamily="2" charset="2"/>
              </a:rPr>
              <a:t>Tugas manajer operasi/produksi : menterjemahkan menjadi tugas-tugas yang dapat diwujudkan secara tuntas</a:t>
            </a:r>
            <a:endParaRPr lang="id-ID" dirty="0" smtClean="0">
              <a:solidFill>
                <a:sysClr val="windowText" lastClr="000000"/>
              </a:solidFill>
              <a:latin typeface="Trebuchet MS"/>
            </a:endParaRPr>
          </a:p>
        </p:txBody>
      </p:sp>
      <p:sp>
        <p:nvSpPr>
          <p:cNvPr id="3" name="Title 1"/>
          <p:cNvSpPr txBox="1">
            <a:spLocks/>
          </p:cNvSpPr>
          <p:nvPr/>
        </p:nvSpPr>
        <p:spPr>
          <a:xfrm>
            <a:off x="342900" y="713094"/>
            <a:ext cx="8610600" cy="511567"/>
          </a:xfrm>
          <a:prstGeom prst="rect">
            <a:avLst/>
          </a:prstGeom>
        </p:spPr>
        <p:txBody>
          <a:bodyPr lIns="45720" tIns="0" rIns="45720" bIns="0" anchor="b">
            <a:normAutofit fontScale="90000"/>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id-ID" sz="360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Mengidentifikasikan Misi dan Strategi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linds(horizontal)">
                                      <p:cBhvr>
                                        <p:cTn id="17" dur="500"/>
                                        <p:tgtEl>
                                          <p:spTgt spid="2">
                                            <p:txEl>
                                              <p:pRg st="1" end="1"/>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linds(horizontal)">
                                      <p:cBhvr>
                                        <p:cTn id="20" dur="500"/>
                                        <p:tgtEl>
                                          <p:spTgt spid="2">
                                            <p:txEl>
                                              <p:pRg st="2" end="2"/>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blinds(horizontal)">
                                      <p:cBhvr>
                                        <p:cTn id="23" dur="500"/>
                                        <p:tgtEl>
                                          <p:spTgt spid="2">
                                            <p:txEl>
                                              <p:pRg st="3" end="3"/>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blinds(horizontal)">
                                      <p:cBhvr>
                                        <p:cTn id="26" dur="500"/>
                                        <p:tgtEl>
                                          <p:spTgt spid="2">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blinds(horizontal)">
                                      <p:cBhvr>
                                        <p:cTn id="3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040"/>
            <a:ext cx="7239000" cy="1143000"/>
          </a:xfrm>
          <a:prstGeom prst="rect">
            <a:avLst/>
          </a:prstGeom>
        </p:spPr>
        <p:txBody>
          <a:bodyPr lIns="45720" tIns="0" rIns="45720" bIns="0" anchor="b">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diferensiasi</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
        <p:nvSpPr>
          <p:cNvPr id="78851" name="Content Placeholder 2"/>
          <p:cNvSpPr txBox="1">
            <a:spLocks/>
          </p:cNvSpPr>
          <p:nvPr/>
        </p:nvSpPr>
        <p:spPr bwMode="auto">
          <a:xfrm>
            <a:off x="457200" y="1609725"/>
            <a:ext cx="7239000" cy="1590675"/>
          </a:xfrm>
          <a:prstGeom prst="rect">
            <a:avLst/>
          </a:prstGeom>
          <a:noFill/>
          <a:ln w="9525">
            <a:noFill/>
            <a:miter lim="800000"/>
            <a:headEnd/>
            <a:tailEnd/>
          </a:ln>
        </p:spPr>
        <p:txBody>
          <a:bodyPr/>
          <a:lstStyle/>
          <a:p>
            <a:pPr marL="273050" indent="-273050" algn="just" eaLnBrk="1" hangingPunct="1">
              <a:spcBef>
                <a:spcPts val="600"/>
              </a:spcBef>
              <a:buClr>
                <a:srgbClr val="B13F9A"/>
              </a:buClr>
              <a:buSzPct val="73000"/>
              <a:buFont typeface="Wingdings 2" pitchFamily="18" charset="2"/>
              <a:buChar char=""/>
            </a:pPr>
            <a:r>
              <a:rPr lang="en-US" sz="2600">
                <a:solidFill>
                  <a:srgbClr val="000000"/>
                </a:solidFill>
                <a:latin typeface="Trebuchet MS" pitchFamily="34" charset="0"/>
              </a:rPr>
              <a:t>Cara melakukan diferensiasi penawaran dari suatu organisasi sehingga pelanggan menerimanya sebagai nilai tambah.</a:t>
            </a:r>
          </a:p>
        </p:txBody>
      </p:sp>
      <p:sp>
        <p:nvSpPr>
          <p:cNvPr id="4" name="Title 1"/>
          <p:cNvSpPr txBox="1">
            <a:spLocks/>
          </p:cNvSpPr>
          <p:nvPr/>
        </p:nvSpPr>
        <p:spPr>
          <a:xfrm>
            <a:off x="457200" y="2743200"/>
            <a:ext cx="7239000" cy="1143000"/>
          </a:xfrm>
          <a:prstGeom prst="rect">
            <a:avLst/>
          </a:prstGeom>
        </p:spPr>
        <p:txBody>
          <a:bodyPr lIns="45720" tIns="0" rIns="45720" bIns="0" anchor="b">
            <a:normAutofit/>
          </a:bodyPr>
          <a:lstStyle/>
          <a:p>
            <a:pPr eaLnBrk="1" fontAlgn="auto" hangingPunct="1">
              <a:spcAft>
                <a:spcPts val="0"/>
              </a:spcAft>
              <a:defRPr/>
            </a:pPr>
            <a:r>
              <a:rPr lang="en-US" sz="38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Low cost</a:t>
            </a:r>
          </a:p>
        </p:txBody>
      </p:sp>
      <p:sp>
        <p:nvSpPr>
          <p:cNvPr id="5" name="Content Placeholder 2"/>
          <p:cNvSpPr txBox="1">
            <a:spLocks/>
          </p:cNvSpPr>
          <p:nvPr/>
        </p:nvSpPr>
        <p:spPr>
          <a:xfrm>
            <a:off x="609600" y="4114800"/>
            <a:ext cx="7239000" cy="1828800"/>
          </a:xfrm>
          <a:prstGeom prst="rect">
            <a:avLst/>
          </a:prstGeom>
        </p:spPr>
        <p:txBody>
          <a:bodyPr>
            <a:normAutofit fontScale="85000" lnSpcReduction="10000"/>
          </a:bodyPr>
          <a:lstStyle/>
          <a:p>
            <a:pPr marL="274320" indent="-274320" algn="just" eaLnBrk="1" fontAlgn="auto" hangingPunct="1">
              <a:spcBef>
                <a:spcPts val="600"/>
              </a:spcBef>
              <a:spcAft>
                <a:spcPts val="0"/>
              </a:spcAft>
              <a:buClr>
                <a:srgbClr val="B13F9A"/>
              </a:buClr>
              <a:buSzPct val="73000"/>
              <a:buFont typeface="Wingdings 2"/>
              <a:buChar char=""/>
              <a:defRPr/>
            </a:pPr>
            <a:r>
              <a:rPr lang="en-US" sz="2600" dirty="0" err="1">
                <a:solidFill>
                  <a:sysClr val="windowText" lastClr="000000"/>
                </a:solidFill>
                <a:latin typeface="Trebuchet MS"/>
              </a:rPr>
              <a:t>Mencapai</a:t>
            </a:r>
            <a:r>
              <a:rPr lang="en-US" sz="2600" dirty="0">
                <a:solidFill>
                  <a:sysClr val="windowText" lastClr="000000"/>
                </a:solidFill>
                <a:latin typeface="Trebuchet MS"/>
              </a:rPr>
              <a:t> </a:t>
            </a:r>
            <a:r>
              <a:rPr lang="en-US" sz="2600" dirty="0" err="1">
                <a:solidFill>
                  <a:sysClr val="windowText" lastClr="000000"/>
                </a:solidFill>
                <a:latin typeface="Trebuchet MS"/>
              </a:rPr>
              <a:t>nilai</a:t>
            </a:r>
            <a:r>
              <a:rPr lang="en-US" sz="2600" dirty="0">
                <a:solidFill>
                  <a:sysClr val="windowText" lastClr="000000"/>
                </a:solidFill>
                <a:latin typeface="Trebuchet MS"/>
              </a:rPr>
              <a:t> </a:t>
            </a:r>
            <a:r>
              <a:rPr lang="en-US" sz="2600" dirty="0" err="1">
                <a:solidFill>
                  <a:sysClr val="windowText" lastClr="000000"/>
                </a:solidFill>
                <a:latin typeface="Trebuchet MS"/>
              </a:rPr>
              <a:t>maksimum</a:t>
            </a:r>
            <a:r>
              <a:rPr lang="en-US" sz="2600" dirty="0">
                <a:solidFill>
                  <a:sysClr val="windowText" lastClr="000000"/>
                </a:solidFill>
                <a:latin typeface="Trebuchet MS"/>
              </a:rPr>
              <a:t> </a:t>
            </a:r>
            <a:r>
              <a:rPr lang="en-US" sz="2600" dirty="0" err="1">
                <a:solidFill>
                  <a:sysClr val="windowText" lastClr="000000"/>
                </a:solidFill>
                <a:latin typeface="Trebuchet MS"/>
              </a:rPr>
              <a:t>sebagaimana</a:t>
            </a:r>
            <a:r>
              <a:rPr lang="en-US" sz="2600" dirty="0">
                <a:solidFill>
                  <a:sysClr val="windowText" lastClr="000000"/>
                </a:solidFill>
                <a:latin typeface="Trebuchet MS"/>
              </a:rPr>
              <a:t> yang </a:t>
            </a:r>
            <a:r>
              <a:rPr lang="en-US" sz="2600" dirty="0" err="1">
                <a:solidFill>
                  <a:sysClr val="windowText" lastClr="000000"/>
                </a:solidFill>
                <a:latin typeface="Trebuchet MS"/>
              </a:rPr>
              <a:t>diinginkan</a:t>
            </a:r>
            <a:r>
              <a:rPr lang="en-US" sz="2600" dirty="0">
                <a:solidFill>
                  <a:sysClr val="windowText" lastClr="000000"/>
                </a:solidFill>
                <a:latin typeface="Trebuchet MS"/>
              </a:rPr>
              <a:t> </a:t>
            </a:r>
            <a:r>
              <a:rPr lang="en-US" sz="2600" dirty="0" err="1">
                <a:solidFill>
                  <a:sysClr val="windowText" lastClr="000000"/>
                </a:solidFill>
                <a:latin typeface="Trebuchet MS"/>
              </a:rPr>
              <a:t>pelanggan</a:t>
            </a:r>
            <a:r>
              <a:rPr lang="en-US" sz="2600" dirty="0">
                <a:solidFill>
                  <a:sysClr val="windowText" lastClr="000000"/>
                </a:solidFill>
                <a:latin typeface="Trebuchet MS"/>
              </a:rPr>
              <a:t>, </a:t>
            </a:r>
            <a:r>
              <a:rPr lang="en-US" sz="2600" dirty="0" err="1">
                <a:solidFill>
                  <a:sysClr val="windowText" lastClr="000000"/>
                </a:solidFill>
                <a:latin typeface="Trebuchet MS"/>
              </a:rPr>
              <a:t>artinya</a:t>
            </a:r>
            <a:r>
              <a:rPr lang="en-US" sz="2600" dirty="0">
                <a:solidFill>
                  <a:sysClr val="windowText" lastClr="000000"/>
                </a:solidFill>
                <a:latin typeface="Trebuchet MS"/>
              </a:rPr>
              <a:t> </a:t>
            </a:r>
            <a:r>
              <a:rPr lang="en-US" sz="2600" dirty="0" err="1">
                <a:solidFill>
                  <a:sysClr val="windowText" lastClr="000000"/>
                </a:solidFill>
                <a:latin typeface="Trebuchet MS"/>
              </a:rPr>
              <a:t>dibutuhkan</a:t>
            </a:r>
            <a:r>
              <a:rPr lang="en-US" sz="2600" dirty="0">
                <a:solidFill>
                  <a:sysClr val="windowText" lastClr="000000"/>
                </a:solidFill>
                <a:latin typeface="Trebuchet MS"/>
              </a:rPr>
              <a:t> </a:t>
            </a:r>
            <a:r>
              <a:rPr lang="en-US" sz="2600" dirty="0" err="1">
                <a:solidFill>
                  <a:sysClr val="windowText" lastClr="000000"/>
                </a:solidFill>
                <a:latin typeface="Trebuchet MS"/>
              </a:rPr>
              <a:t>sebuah</a:t>
            </a:r>
            <a:r>
              <a:rPr lang="en-US" sz="2600" dirty="0">
                <a:solidFill>
                  <a:sysClr val="windowText" lastClr="000000"/>
                </a:solidFill>
                <a:latin typeface="Trebuchet MS"/>
              </a:rPr>
              <a:t> </a:t>
            </a:r>
            <a:r>
              <a:rPr lang="en-US" sz="2600" dirty="0" err="1">
                <a:solidFill>
                  <a:sysClr val="windowText" lastClr="000000"/>
                </a:solidFill>
                <a:latin typeface="Trebuchet MS"/>
              </a:rPr>
              <a:t>pengujian</a:t>
            </a:r>
            <a:r>
              <a:rPr lang="en-US" sz="2600" dirty="0">
                <a:solidFill>
                  <a:sysClr val="windowText" lastClr="000000"/>
                </a:solidFill>
                <a:latin typeface="Trebuchet MS"/>
              </a:rPr>
              <a:t> </a:t>
            </a:r>
            <a:r>
              <a:rPr lang="en-US" sz="2600" dirty="0" err="1">
                <a:solidFill>
                  <a:sysClr val="windowText" lastClr="000000"/>
                </a:solidFill>
                <a:latin typeface="Trebuchet MS"/>
              </a:rPr>
              <a:t>melalui</a:t>
            </a:r>
            <a:r>
              <a:rPr lang="en-US" sz="2600" dirty="0">
                <a:solidFill>
                  <a:sysClr val="windowText" lastClr="000000"/>
                </a:solidFill>
                <a:latin typeface="Trebuchet MS"/>
              </a:rPr>
              <a:t> </a:t>
            </a:r>
            <a:r>
              <a:rPr lang="en-US" sz="2600" dirty="0" err="1">
                <a:solidFill>
                  <a:sysClr val="windowText" lastClr="000000"/>
                </a:solidFill>
                <a:latin typeface="Trebuchet MS"/>
              </a:rPr>
              <a:t>keputusan</a:t>
            </a:r>
            <a:r>
              <a:rPr lang="en-US" sz="2600" dirty="0">
                <a:solidFill>
                  <a:sysClr val="windowText" lastClr="000000"/>
                </a:solidFill>
                <a:latin typeface="Trebuchet MS"/>
              </a:rPr>
              <a:t> </a:t>
            </a:r>
            <a:r>
              <a:rPr lang="en-US" sz="2600" dirty="0" err="1">
                <a:solidFill>
                  <a:sysClr val="windowText" lastClr="000000"/>
                </a:solidFill>
                <a:latin typeface="Trebuchet MS"/>
              </a:rPr>
              <a:t>manajemen</a:t>
            </a:r>
            <a:r>
              <a:rPr lang="en-US" sz="2600" dirty="0">
                <a:solidFill>
                  <a:sysClr val="windowText" lastClr="000000"/>
                </a:solidFill>
                <a:latin typeface="Trebuchet MS"/>
              </a:rPr>
              <a:t> </a:t>
            </a:r>
            <a:r>
              <a:rPr lang="en-US" sz="2600" dirty="0" err="1">
                <a:solidFill>
                  <a:sysClr val="windowText" lastClr="000000"/>
                </a:solidFill>
                <a:latin typeface="Trebuchet MS"/>
              </a:rPr>
              <a:t>operasi</a:t>
            </a:r>
            <a:r>
              <a:rPr lang="en-US" sz="2600" dirty="0">
                <a:solidFill>
                  <a:sysClr val="windowText" lastClr="000000"/>
                </a:solidFill>
                <a:latin typeface="Trebuchet MS"/>
              </a:rPr>
              <a:t> </a:t>
            </a:r>
            <a:r>
              <a:rPr lang="en-US" sz="2600" dirty="0" err="1">
                <a:solidFill>
                  <a:sysClr val="windowText" lastClr="000000"/>
                </a:solidFill>
                <a:latin typeface="Trebuchet MS"/>
              </a:rPr>
              <a:t>dengan</a:t>
            </a:r>
            <a:r>
              <a:rPr lang="en-US" sz="2600" dirty="0">
                <a:solidFill>
                  <a:sysClr val="windowText" lastClr="000000"/>
                </a:solidFill>
                <a:latin typeface="Trebuchet MS"/>
              </a:rPr>
              <a:t> </a:t>
            </a:r>
            <a:r>
              <a:rPr lang="en-US" sz="2600" dirty="0" err="1">
                <a:solidFill>
                  <a:sysClr val="windowText" lastClr="000000"/>
                </a:solidFill>
                <a:latin typeface="Trebuchet MS"/>
              </a:rPr>
              <a:t>usaha</a:t>
            </a:r>
            <a:r>
              <a:rPr lang="en-US" sz="2600" dirty="0">
                <a:solidFill>
                  <a:sysClr val="windowText" lastClr="000000"/>
                </a:solidFill>
                <a:latin typeface="Trebuchet MS"/>
              </a:rPr>
              <a:t> yang </a:t>
            </a:r>
            <a:r>
              <a:rPr lang="en-US" sz="2600" dirty="0" err="1">
                <a:solidFill>
                  <a:sysClr val="windowText" lastClr="000000"/>
                </a:solidFill>
                <a:latin typeface="Trebuchet MS"/>
              </a:rPr>
              <a:t>maksimal</a:t>
            </a:r>
            <a:r>
              <a:rPr lang="en-US" sz="2600" dirty="0">
                <a:solidFill>
                  <a:sysClr val="windowText" lastClr="000000"/>
                </a:solidFill>
                <a:latin typeface="Trebuchet MS"/>
              </a:rPr>
              <a:t> </a:t>
            </a:r>
            <a:r>
              <a:rPr lang="en-US" sz="2600" dirty="0" err="1">
                <a:solidFill>
                  <a:sysClr val="windowText" lastClr="000000"/>
                </a:solidFill>
                <a:latin typeface="Trebuchet MS"/>
              </a:rPr>
              <a:t>guna</a:t>
            </a:r>
            <a:r>
              <a:rPr lang="en-US" sz="2600" dirty="0">
                <a:solidFill>
                  <a:sysClr val="windowText" lastClr="000000"/>
                </a:solidFill>
                <a:latin typeface="Trebuchet MS"/>
              </a:rPr>
              <a:t> </a:t>
            </a:r>
            <a:r>
              <a:rPr lang="en-US" sz="2600" dirty="0" err="1">
                <a:solidFill>
                  <a:sysClr val="windowText" lastClr="000000"/>
                </a:solidFill>
                <a:latin typeface="Trebuchet MS"/>
              </a:rPr>
              <a:t>menurunkan</a:t>
            </a:r>
            <a:r>
              <a:rPr lang="en-US" sz="2600" dirty="0">
                <a:solidFill>
                  <a:sysClr val="windowText" lastClr="000000"/>
                </a:solidFill>
                <a:latin typeface="Trebuchet MS"/>
              </a:rPr>
              <a:t> </a:t>
            </a:r>
            <a:r>
              <a:rPr lang="en-US" sz="2600" dirty="0" err="1">
                <a:solidFill>
                  <a:sysClr val="windowText" lastClr="000000"/>
                </a:solidFill>
                <a:latin typeface="Trebuchet MS"/>
              </a:rPr>
              <a:t>biaya</a:t>
            </a:r>
            <a:r>
              <a:rPr lang="en-US" sz="2600" dirty="0">
                <a:solidFill>
                  <a:sysClr val="windowText" lastClr="000000"/>
                </a:solidFill>
                <a:latin typeface="Trebuchet MS"/>
              </a:rPr>
              <a:t> </a:t>
            </a:r>
            <a:r>
              <a:rPr lang="en-US" sz="2600" dirty="0" err="1">
                <a:solidFill>
                  <a:sysClr val="windowText" lastClr="000000"/>
                </a:solidFill>
                <a:latin typeface="Trebuchet MS"/>
              </a:rPr>
              <a:t>dan</a:t>
            </a:r>
            <a:r>
              <a:rPr lang="en-US" sz="2600" dirty="0">
                <a:solidFill>
                  <a:sysClr val="windowText" lastClr="000000"/>
                </a:solidFill>
                <a:latin typeface="Trebuchet MS"/>
              </a:rPr>
              <a:t> </a:t>
            </a:r>
            <a:r>
              <a:rPr lang="en-US" sz="2600" dirty="0" err="1">
                <a:solidFill>
                  <a:sysClr val="windowText" lastClr="000000"/>
                </a:solidFill>
                <a:latin typeface="Trebuchet MS"/>
              </a:rPr>
              <a:t>tetap</a:t>
            </a:r>
            <a:r>
              <a:rPr lang="en-US" sz="2600" dirty="0">
                <a:solidFill>
                  <a:sysClr val="windowText" lastClr="000000"/>
                </a:solidFill>
                <a:latin typeface="Trebuchet MS"/>
              </a:rPr>
              <a:t> </a:t>
            </a:r>
            <a:r>
              <a:rPr lang="en-US" sz="2600" dirty="0" err="1">
                <a:solidFill>
                  <a:sysClr val="windowText" lastClr="000000"/>
                </a:solidFill>
                <a:latin typeface="Trebuchet MS"/>
              </a:rPr>
              <a:t>memenuhi</a:t>
            </a:r>
            <a:r>
              <a:rPr lang="en-US" sz="2600" dirty="0">
                <a:solidFill>
                  <a:sysClr val="windowText" lastClr="000000"/>
                </a:solidFill>
                <a:latin typeface="Trebuchet MS"/>
              </a:rPr>
              <a:t> </a:t>
            </a:r>
            <a:r>
              <a:rPr lang="en-US" sz="2600" dirty="0" err="1">
                <a:solidFill>
                  <a:sysClr val="windowText" lastClr="000000"/>
                </a:solidFill>
                <a:latin typeface="Trebuchet MS"/>
              </a:rPr>
              <a:t>nilai</a:t>
            </a:r>
            <a:r>
              <a:rPr lang="en-US" sz="2600" dirty="0">
                <a:solidFill>
                  <a:sysClr val="windowText" lastClr="000000"/>
                </a:solidFill>
                <a:latin typeface="Trebuchet MS"/>
              </a:rPr>
              <a:t> </a:t>
            </a:r>
            <a:r>
              <a:rPr lang="en-US" sz="2600" dirty="0" err="1">
                <a:solidFill>
                  <a:sysClr val="windowText" lastClr="000000"/>
                </a:solidFill>
                <a:latin typeface="Trebuchet MS"/>
              </a:rPr>
              <a:t>harapan</a:t>
            </a:r>
            <a:r>
              <a:rPr lang="en-US" sz="2600" dirty="0">
                <a:solidFill>
                  <a:sysClr val="windowText" lastClr="000000"/>
                </a:solidFill>
                <a:latin typeface="Trebuchet MS"/>
              </a:rPr>
              <a:t> </a:t>
            </a:r>
            <a:r>
              <a:rPr lang="en-US" sz="2600" dirty="0" err="1">
                <a:solidFill>
                  <a:sysClr val="windowText" lastClr="000000"/>
                </a:solidFill>
                <a:latin typeface="Trebuchet MS"/>
              </a:rPr>
              <a:t>pelanggan</a:t>
            </a:r>
            <a:endParaRPr lang="en-US" sz="2600" dirty="0">
              <a:solidFill>
                <a:sysClr val="windowText" lastClr="000000"/>
              </a:solidFill>
              <a:latin typeface="Trebuchet M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040"/>
            <a:ext cx="7239000" cy="1143000"/>
          </a:xfrm>
          <a:prstGeom prst="rect">
            <a:avLst/>
          </a:prstGeom>
        </p:spPr>
        <p:txBody>
          <a:bodyPr lIns="45720" tIns="0" rIns="45720" bIns="0" anchor="b">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Quick response</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
        <p:nvSpPr>
          <p:cNvPr id="79875" name="Content Placeholder 2"/>
          <p:cNvSpPr txBox="1">
            <a:spLocks/>
          </p:cNvSpPr>
          <p:nvPr/>
        </p:nvSpPr>
        <p:spPr bwMode="auto">
          <a:xfrm>
            <a:off x="457200" y="1609725"/>
            <a:ext cx="7239000" cy="4846638"/>
          </a:xfrm>
          <a:prstGeom prst="rect">
            <a:avLst/>
          </a:prstGeom>
          <a:noFill/>
          <a:ln w="9525">
            <a:noFill/>
            <a:miter lim="800000"/>
            <a:headEnd/>
            <a:tailEnd/>
          </a:ln>
        </p:spPr>
        <p:txBody>
          <a:bodyPr/>
          <a:lstStyle/>
          <a:p>
            <a:pPr marL="273050" indent="-273050" algn="just" eaLnBrk="1" hangingPunct="1">
              <a:spcBef>
                <a:spcPts val="600"/>
              </a:spcBef>
              <a:buClr>
                <a:srgbClr val="B13F9A"/>
              </a:buClr>
              <a:buSzPct val="73000"/>
              <a:buFont typeface="Wingdings 2" pitchFamily="18" charset="2"/>
              <a:buChar char=""/>
            </a:pPr>
            <a:r>
              <a:rPr lang="en-US" sz="2600">
                <a:solidFill>
                  <a:srgbClr val="000000"/>
                </a:solidFill>
                <a:latin typeface="Trebuchet MS" pitchFamily="34" charset="0"/>
              </a:rPr>
              <a:t>Seperangkat nilai yang terkait dengan hasil yang cepat fleksibe</a:t>
            </a:r>
            <a:r>
              <a:rPr lang="id-ID" sz="2600">
                <a:solidFill>
                  <a:srgbClr val="000000"/>
                </a:solidFill>
                <a:latin typeface="Trebuchet MS" pitchFamily="34" charset="0"/>
              </a:rPr>
              <a:t>l</a:t>
            </a:r>
            <a:r>
              <a:rPr lang="en-US" sz="2600">
                <a:solidFill>
                  <a:srgbClr val="000000"/>
                </a:solidFill>
                <a:latin typeface="Trebuchet MS" pitchFamily="34" charset="0"/>
              </a:rPr>
              <a:t> (memenui perubahan yang terjadi di pasar baik rancangan maupun fluktuasi volume penjualan) dan dapat diandalkan sebagai keseluruhan nilai yang terkait dengan pengembangan dan pengantaran barang yang tepat waktu dan berkinerja fleksibel.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nvGraphicFramePr>
        <p:xfrm>
          <a:off x="381000" y="1295400"/>
          <a:ext cx="2057400" cy="5003800"/>
        </p:xfrm>
        <a:graphic>
          <a:graphicData uri="http://schemas.openxmlformats.org/drawingml/2006/table">
            <a:tbl>
              <a:tblPr firstRow="1" bandRow="1"/>
              <a:tblGrid>
                <a:gridCol w="2057400">
                  <a:extLst>
                    <a:ext uri="{9D8B030D-6E8A-4147-A177-3AD203B41FA5}">
                      <a16:colId xmlns:a16="http://schemas.microsoft.com/office/drawing/2014/main" val="20000"/>
                    </a:ext>
                  </a:extLst>
                </a:gridCol>
              </a:tblGrid>
              <a:tr h="523240">
                <a:tc>
                  <a:txBody>
                    <a:bodyPr/>
                    <a:lstStyle>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pPr algn="ctr"/>
                      <a:r>
                        <a:rPr lang="id-ID" sz="1800" dirty="0" smtClean="0"/>
                        <a:t>Perkenalan</a:t>
                      </a:r>
                      <a:endParaRPr lang="id-ID"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83D68"/>
                    </a:solidFill>
                  </a:tcPr>
                </a:tc>
                <a:extLst>
                  <a:ext uri="{0D108BD9-81ED-4DB2-BD59-A6C34878D82A}">
                    <a16:rowId xmlns:a16="http://schemas.microsoft.com/office/drawing/2014/main" val="10000"/>
                  </a:ext>
                </a:extLst>
              </a:tr>
              <a:tr h="523240">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buFont typeface="Arial" pitchFamily="34" charset="0"/>
                        <a:buChar char="•"/>
                      </a:pPr>
                      <a:r>
                        <a:rPr lang="id-ID" sz="1600" dirty="0" smtClean="0"/>
                        <a:t> Desain dan</a:t>
                      </a:r>
                      <a:r>
                        <a:rPr lang="id-ID" sz="1600" baseline="0" dirty="0" smtClean="0"/>
                        <a:t> pengembangan produk sangat penting</a:t>
                      </a:r>
                    </a:p>
                    <a:p>
                      <a:pPr>
                        <a:buFont typeface="Arial" pitchFamily="34" charset="0"/>
                        <a:buChar char="•"/>
                      </a:pPr>
                      <a:r>
                        <a:rPr lang="id-ID" sz="1600" baseline="0" dirty="0" smtClean="0"/>
                        <a:t> Perubahan produk dan proses perubahan desain</a:t>
                      </a:r>
                    </a:p>
                    <a:p>
                      <a:pPr>
                        <a:buFont typeface="Arial" pitchFamily="34" charset="0"/>
                        <a:buChar char="•"/>
                      </a:pPr>
                      <a:r>
                        <a:rPr lang="id-ID" sz="1600" baseline="0" dirty="0" smtClean="0"/>
                        <a:t> Kelebihan kapasitas</a:t>
                      </a:r>
                    </a:p>
                    <a:p>
                      <a:pPr>
                        <a:buFont typeface="Arial" pitchFamily="34" charset="0"/>
                        <a:buChar char="•"/>
                      </a:pPr>
                      <a:r>
                        <a:rPr lang="id-ID" sz="1600" baseline="0" dirty="0" smtClean="0"/>
                        <a:t> Proses produksi pendek</a:t>
                      </a:r>
                    </a:p>
                    <a:p>
                      <a:pPr>
                        <a:buFont typeface="Arial" pitchFamily="34" charset="0"/>
                        <a:buChar char="•"/>
                      </a:pPr>
                      <a:r>
                        <a:rPr lang="id-ID" sz="1600" baseline="0" dirty="0" smtClean="0"/>
                        <a:t> Keahlian tenaga kerja tinggi</a:t>
                      </a:r>
                    </a:p>
                    <a:p>
                      <a:pPr>
                        <a:buFont typeface="Arial" pitchFamily="34" charset="0"/>
                        <a:buChar char="•"/>
                      </a:pPr>
                      <a:r>
                        <a:rPr lang="id-ID" sz="1600" baseline="0" dirty="0" smtClean="0"/>
                        <a:t> Biaya produksi tinggi</a:t>
                      </a:r>
                    </a:p>
                    <a:p>
                      <a:pPr>
                        <a:buFont typeface="Arial" pitchFamily="34" charset="0"/>
                        <a:buChar char="•"/>
                      </a:pPr>
                      <a:r>
                        <a:rPr lang="id-ID" sz="1600" baseline="0" dirty="0" smtClean="0"/>
                        <a:t> model dibatasi</a:t>
                      </a:r>
                    </a:p>
                    <a:p>
                      <a:pPr>
                        <a:buFont typeface="Arial" pitchFamily="34" charset="0"/>
                        <a:buChar char="•"/>
                      </a:pPr>
                      <a:r>
                        <a:rPr lang="id-ID" sz="1600" baseline="0" dirty="0" smtClean="0"/>
                        <a:t> Perhatian pada </a:t>
                      </a:r>
                      <a:r>
                        <a:rPr lang="en-US" sz="1600" baseline="0" dirty="0" err="1" smtClean="0"/>
                        <a:t>kualitas</a:t>
                      </a:r>
                      <a:endParaRPr lang="id-ID" sz="16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83D68">
                        <a:tint val="40000"/>
                      </a:srgbClr>
                    </a:solidFill>
                  </a:tcPr>
                </a:tc>
                <a:extLst>
                  <a:ext uri="{0D108BD9-81ED-4DB2-BD59-A6C34878D82A}">
                    <a16:rowId xmlns:a16="http://schemas.microsoft.com/office/drawing/2014/main" val="10001"/>
                  </a:ext>
                </a:extLst>
              </a:tr>
            </a:tbl>
          </a:graphicData>
        </a:graphic>
      </p:graphicFrame>
      <p:graphicFrame>
        <p:nvGraphicFramePr>
          <p:cNvPr id="3" name="Content Placeholder 3"/>
          <p:cNvGraphicFramePr>
            <a:graphicFrameLocks/>
          </p:cNvGraphicFramePr>
          <p:nvPr/>
        </p:nvGraphicFramePr>
        <p:xfrm>
          <a:off x="2514600" y="1295400"/>
          <a:ext cx="2057400" cy="3540132"/>
        </p:xfrm>
        <a:graphic>
          <a:graphicData uri="http://schemas.openxmlformats.org/drawingml/2006/table">
            <a:tbl>
              <a:tblPr firstRow="1" bandRow="1"/>
              <a:tblGrid>
                <a:gridCol w="2057400">
                  <a:extLst>
                    <a:ext uri="{9D8B030D-6E8A-4147-A177-3AD203B41FA5}">
                      <a16:colId xmlns:a16="http://schemas.microsoft.com/office/drawing/2014/main" val="20000"/>
                    </a:ext>
                  </a:extLst>
                </a:gridCol>
              </a:tblGrid>
              <a:tr h="522704">
                <a:tc>
                  <a:txBody>
                    <a:bodyPr/>
                    <a:lstStyle>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pPr algn="ctr"/>
                      <a:r>
                        <a:rPr lang="id-ID" sz="1800" dirty="0" smtClean="0"/>
                        <a:t>Pertumbuhan</a:t>
                      </a:r>
                      <a:endParaRPr lang="id-ID" sz="1800" dirty="0"/>
                    </a:p>
                  </a:txBody>
                  <a:tcPr marT="45674" marB="4567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83D68"/>
                    </a:solidFill>
                  </a:tcPr>
                </a:tc>
                <a:extLst>
                  <a:ext uri="{0D108BD9-81ED-4DB2-BD59-A6C34878D82A}">
                    <a16:rowId xmlns:a16="http://schemas.microsoft.com/office/drawing/2014/main" val="10000"/>
                  </a:ext>
                </a:extLst>
              </a:tr>
              <a:tr h="3017421">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buFont typeface="Arial" pitchFamily="34" charset="0"/>
                        <a:buChar char="•"/>
                      </a:pPr>
                      <a:r>
                        <a:rPr lang="id-ID" sz="1600" dirty="0" smtClean="0"/>
                        <a:t> Peramalan sangat penting</a:t>
                      </a:r>
                    </a:p>
                    <a:p>
                      <a:pPr>
                        <a:buFont typeface="Arial" pitchFamily="34" charset="0"/>
                        <a:buChar char="•"/>
                      </a:pPr>
                      <a:r>
                        <a:rPr lang="id-ID" sz="1600" dirty="0" smtClean="0"/>
                        <a:t> Produksi dan proses reliabel</a:t>
                      </a:r>
                    </a:p>
                    <a:p>
                      <a:pPr>
                        <a:buFont typeface="Arial" pitchFamily="34" charset="0"/>
                        <a:buChar char="•"/>
                      </a:pPr>
                      <a:r>
                        <a:rPr lang="id-ID" sz="1600" dirty="0" smtClean="0"/>
                        <a:t> Perbaikan produk yg kompetitif</a:t>
                      </a:r>
                    </a:p>
                    <a:p>
                      <a:pPr>
                        <a:buFont typeface="Arial" pitchFamily="34" charset="0"/>
                        <a:buChar char="•"/>
                      </a:pPr>
                      <a:r>
                        <a:rPr lang="id-ID" sz="1600" dirty="0" smtClean="0"/>
                        <a:t> Meningkatkan</a:t>
                      </a:r>
                      <a:r>
                        <a:rPr lang="id-ID" sz="1600" baseline="0" dirty="0" smtClean="0"/>
                        <a:t> kapasitas</a:t>
                      </a:r>
                    </a:p>
                    <a:p>
                      <a:pPr>
                        <a:buFont typeface="Arial" pitchFamily="34" charset="0"/>
                        <a:buChar char="•"/>
                      </a:pPr>
                      <a:r>
                        <a:rPr lang="id-ID" sz="1600" baseline="0" dirty="0" smtClean="0"/>
                        <a:t> Perubahan ke arah orientasi produk</a:t>
                      </a:r>
                    </a:p>
                    <a:p>
                      <a:pPr>
                        <a:buFont typeface="Arial" pitchFamily="34" charset="0"/>
                        <a:buChar char="•"/>
                      </a:pPr>
                      <a:r>
                        <a:rPr lang="id-ID" sz="1600" baseline="0" dirty="0" smtClean="0"/>
                        <a:t> Peningkatan distribusi</a:t>
                      </a:r>
                      <a:endParaRPr lang="id-ID" sz="1600" dirty="0"/>
                    </a:p>
                  </a:txBody>
                  <a:tcPr marT="45674" marB="4567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83D68">
                        <a:tint val="40000"/>
                      </a:srgbClr>
                    </a:solidFill>
                  </a:tcPr>
                </a:tc>
                <a:extLst>
                  <a:ext uri="{0D108BD9-81ED-4DB2-BD59-A6C34878D82A}">
                    <a16:rowId xmlns:a16="http://schemas.microsoft.com/office/drawing/2014/main" val="10001"/>
                  </a:ext>
                </a:extLst>
              </a:tr>
            </a:tbl>
          </a:graphicData>
        </a:graphic>
      </p:graphicFrame>
      <p:graphicFrame>
        <p:nvGraphicFramePr>
          <p:cNvPr id="4" name="Content Placeholder 3"/>
          <p:cNvGraphicFramePr>
            <a:graphicFrameLocks/>
          </p:cNvGraphicFramePr>
          <p:nvPr/>
        </p:nvGraphicFramePr>
        <p:xfrm>
          <a:off x="4648200" y="1295400"/>
          <a:ext cx="2057400" cy="5003800"/>
        </p:xfrm>
        <a:graphic>
          <a:graphicData uri="http://schemas.openxmlformats.org/drawingml/2006/table">
            <a:tbl>
              <a:tblPr firstRow="1" bandRow="1"/>
              <a:tblGrid>
                <a:gridCol w="2057400">
                  <a:extLst>
                    <a:ext uri="{9D8B030D-6E8A-4147-A177-3AD203B41FA5}">
                      <a16:colId xmlns:a16="http://schemas.microsoft.com/office/drawing/2014/main" val="20000"/>
                    </a:ext>
                  </a:extLst>
                </a:gridCol>
              </a:tblGrid>
              <a:tr h="523240">
                <a:tc>
                  <a:txBody>
                    <a:bodyPr/>
                    <a:lstStyle>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pPr algn="ctr"/>
                      <a:r>
                        <a:rPr lang="id-ID" sz="1800" dirty="0" smtClean="0"/>
                        <a:t>Kedewasaan</a:t>
                      </a:r>
                      <a:endParaRPr lang="id-ID"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83D68"/>
                    </a:solidFill>
                  </a:tcPr>
                </a:tc>
                <a:extLst>
                  <a:ext uri="{0D108BD9-81ED-4DB2-BD59-A6C34878D82A}">
                    <a16:rowId xmlns:a16="http://schemas.microsoft.com/office/drawing/2014/main" val="10000"/>
                  </a:ext>
                </a:extLst>
              </a:tr>
              <a:tr h="523240">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buFont typeface="Arial" pitchFamily="34" charset="0"/>
                        <a:buChar char="•"/>
                      </a:pPr>
                      <a:r>
                        <a:rPr lang="id-ID" sz="1600" dirty="0" smtClean="0"/>
                        <a:t>Standarisasi</a:t>
                      </a:r>
                    </a:p>
                    <a:p>
                      <a:pPr>
                        <a:buFont typeface="Arial" pitchFamily="34" charset="0"/>
                        <a:buChar char="•"/>
                      </a:pPr>
                      <a:r>
                        <a:rPr lang="id-ID" sz="1600" dirty="0" smtClean="0"/>
                        <a:t> Perubahan produk</a:t>
                      </a:r>
                    </a:p>
                    <a:p>
                      <a:pPr>
                        <a:buFont typeface="Arial" pitchFamily="34" charset="0"/>
                        <a:buChar char="•"/>
                      </a:pPr>
                      <a:r>
                        <a:rPr lang="id-ID" sz="1600" dirty="0" smtClean="0"/>
                        <a:t> Kapasitas optimal</a:t>
                      </a:r>
                    </a:p>
                    <a:p>
                      <a:pPr>
                        <a:buFont typeface="Arial" pitchFamily="34" charset="0"/>
                        <a:buChar char="•"/>
                      </a:pPr>
                      <a:r>
                        <a:rPr lang="id-ID" sz="1600" dirty="0" smtClean="0"/>
                        <a:t> Meningkatkan stabilitas proses</a:t>
                      </a:r>
                      <a:r>
                        <a:rPr lang="id-ID" sz="1600" baseline="0" dirty="0" smtClean="0"/>
                        <a:t> pabrikasi</a:t>
                      </a:r>
                    </a:p>
                    <a:p>
                      <a:pPr>
                        <a:buFont typeface="Arial" pitchFamily="34" charset="0"/>
                        <a:buChar char="•"/>
                      </a:pPr>
                      <a:r>
                        <a:rPr lang="id-ID" sz="1600" baseline="0" dirty="0" smtClean="0"/>
                        <a:t> Rendahnya keahlian tenaga kerja</a:t>
                      </a:r>
                    </a:p>
                    <a:p>
                      <a:pPr>
                        <a:buFont typeface="Arial" pitchFamily="34" charset="0"/>
                        <a:buChar char="•"/>
                      </a:pPr>
                      <a:r>
                        <a:rPr lang="id-ID" sz="1600" baseline="0" dirty="0" smtClean="0"/>
                        <a:t> Proses produksi panjang</a:t>
                      </a:r>
                    </a:p>
                    <a:p>
                      <a:pPr>
                        <a:buFont typeface="Arial" pitchFamily="34" charset="0"/>
                        <a:buChar char="•"/>
                      </a:pPr>
                      <a:r>
                        <a:rPr lang="id-ID" sz="1600" baseline="0" dirty="0" smtClean="0"/>
                        <a:t> Perhatian pada perbaikan dan penurunan biaya produksi</a:t>
                      </a:r>
                    </a:p>
                    <a:p>
                      <a:pPr>
                        <a:buFont typeface="Arial" pitchFamily="34" charset="0"/>
                        <a:buChar char="•"/>
                      </a:pPr>
                      <a:r>
                        <a:rPr lang="id-ID" sz="1600" baseline="0" dirty="0" smtClean="0"/>
                        <a:t> Pemeriksaan kembali kebutuhan desain</a:t>
                      </a:r>
                      <a:endParaRPr lang="id-ID" sz="16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83D68">
                        <a:tint val="40000"/>
                      </a:srgbClr>
                    </a:solidFill>
                  </a:tcPr>
                </a:tc>
                <a:extLst>
                  <a:ext uri="{0D108BD9-81ED-4DB2-BD59-A6C34878D82A}">
                    <a16:rowId xmlns:a16="http://schemas.microsoft.com/office/drawing/2014/main" val="10001"/>
                  </a:ext>
                </a:extLst>
              </a:tr>
            </a:tbl>
          </a:graphicData>
        </a:graphic>
      </p:graphicFrame>
      <p:graphicFrame>
        <p:nvGraphicFramePr>
          <p:cNvPr id="5" name="Content Placeholder 3"/>
          <p:cNvGraphicFramePr>
            <a:graphicFrameLocks/>
          </p:cNvGraphicFramePr>
          <p:nvPr/>
        </p:nvGraphicFramePr>
        <p:xfrm>
          <a:off x="6781800" y="1295400"/>
          <a:ext cx="2057400" cy="3886200"/>
        </p:xfrm>
        <a:graphic>
          <a:graphicData uri="http://schemas.openxmlformats.org/drawingml/2006/table">
            <a:tbl>
              <a:tblPr firstRow="1" bandRow="1"/>
              <a:tblGrid>
                <a:gridCol w="2057400">
                  <a:extLst>
                    <a:ext uri="{9D8B030D-6E8A-4147-A177-3AD203B41FA5}">
                      <a16:colId xmlns:a16="http://schemas.microsoft.com/office/drawing/2014/main" val="20000"/>
                    </a:ext>
                  </a:extLst>
                </a:gridCol>
              </a:tblGrid>
              <a:tr h="425884">
                <a:tc>
                  <a:txBody>
                    <a:bodyPr/>
                    <a:lstStyle>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pPr algn="ctr"/>
                      <a:r>
                        <a:rPr lang="id-ID" sz="1800" dirty="0" smtClean="0"/>
                        <a:t>Penurunan</a:t>
                      </a:r>
                      <a:endParaRPr lang="id-ID"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83D68"/>
                    </a:solidFill>
                  </a:tcPr>
                </a:tc>
                <a:extLst>
                  <a:ext uri="{0D108BD9-81ED-4DB2-BD59-A6C34878D82A}">
                    <a16:rowId xmlns:a16="http://schemas.microsoft.com/office/drawing/2014/main" val="10000"/>
                  </a:ext>
                </a:extLst>
              </a:tr>
              <a:tr h="3460316">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buFont typeface="Arial" pitchFamily="34" charset="0"/>
                        <a:buChar char="•"/>
                      </a:pPr>
                      <a:r>
                        <a:rPr lang="id-ID" sz="1600" dirty="0" smtClean="0"/>
                        <a:t> Diferensiasi produk kecil</a:t>
                      </a:r>
                    </a:p>
                    <a:p>
                      <a:pPr>
                        <a:buFont typeface="Arial" pitchFamily="34" charset="0"/>
                        <a:buChar char="•"/>
                      </a:pPr>
                      <a:r>
                        <a:rPr lang="id-ID" sz="1600" dirty="0" smtClean="0"/>
                        <a:t> Meminimalkan biaya</a:t>
                      </a:r>
                    </a:p>
                    <a:p>
                      <a:pPr>
                        <a:buFont typeface="Arial" pitchFamily="34" charset="0"/>
                        <a:buChar char="•"/>
                      </a:pPr>
                      <a:r>
                        <a:rPr lang="id-ID" sz="1600" dirty="0" smtClean="0"/>
                        <a:t> Kelebihan kapasitas dalam industri</a:t>
                      </a:r>
                    </a:p>
                    <a:p>
                      <a:pPr>
                        <a:buFont typeface="Arial" pitchFamily="34" charset="0"/>
                        <a:buChar char="•"/>
                      </a:pPr>
                      <a:r>
                        <a:rPr lang="id-ID" sz="1600" dirty="0" smtClean="0"/>
                        <a:t> Memangkas jalur-jalur yg tidak menghasilkan margin</a:t>
                      </a:r>
                    </a:p>
                    <a:p>
                      <a:pPr>
                        <a:buFont typeface="Arial" pitchFamily="34" charset="0"/>
                        <a:buChar char="•"/>
                      </a:pPr>
                      <a:r>
                        <a:rPr lang="id-ID" sz="1600" dirty="0" smtClean="0"/>
                        <a:t> Pengurangan kapasitas</a:t>
                      </a:r>
                      <a:endParaRPr lang="id-ID" sz="16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83D68">
                        <a:tint val="40000"/>
                      </a:srgbClr>
                    </a:solidFill>
                  </a:tcPr>
                </a:tc>
                <a:extLst>
                  <a:ext uri="{0D108BD9-81ED-4DB2-BD59-A6C34878D82A}">
                    <a16:rowId xmlns:a16="http://schemas.microsoft.com/office/drawing/2014/main" val="10001"/>
                  </a:ext>
                </a:extLst>
              </a:tr>
            </a:tbl>
          </a:graphicData>
        </a:graphic>
      </p:graphicFrame>
      <p:sp>
        <p:nvSpPr>
          <p:cNvPr id="6" name="Title 7"/>
          <p:cNvSpPr txBox="1">
            <a:spLocks/>
          </p:cNvSpPr>
          <p:nvPr/>
        </p:nvSpPr>
        <p:spPr>
          <a:xfrm>
            <a:off x="457200" y="320040"/>
            <a:ext cx="7239000" cy="518160"/>
          </a:xfrm>
          <a:prstGeom prst="rect">
            <a:avLst/>
          </a:prstGeom>
        </p:spPr>
        <p:txBody>
          <a:bodyPr lIns="45720" tIns="0" rIns="45720" bIns="0" anchor="b">
            <a:normAutofit fontScale="97500" lnSpcReduction="10000"/>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Isu-isu strategi</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6200"/>
            <a:ext cx="8229600" cy="563563"/>
          </a:xfrm>
          <a:prstGeom prst="rect">
            <a:avLst/>
          </a:prstGeom>
        </p:spPr>
        <p:txBody>
          <a:bodyPr lIns="45720" tIns="0" rIns="45720" bIns="0" anchor="b">
            <a:normAutofit fontScale="97500" lnSpcReduction="10000"/>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id-ID" sz="400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Penerapan Strategi</a:t>
            </a:r>
            <a:endParaRPr lang="id-ID" sz="4000"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
        <p:nvSpPr>
          <p:cNvPr id="3" name="Rectangle 2"/>
          <p:cNvSpPr/>
          <p:nvPr/>
        </p:nvSpPr>
        <p:spPr>
          <a:xfrm>
            <a:off x="457200" y="838200"/>
            <a:ext cx="8229600" cy="533400"/>
          </a:xfrm>
          <a:prstGeom prst="rect">
            <a:avLst/>
          </a:prstGeom>
          <a:solidFill>
            <a:srgbClr val="B83D68"/>
          </a:solidFill>
          <a:ln w="40000" cap="flat" cmpd="sng" algn="ctr">
            <a:solidFill>
              <a:srgbClr val="B83D68">
                <a:shade val="50000"/>
              </a:srgbClr>
            </a:solidFill>
            <a:prstDash val="solid"/>
          </a:ln>
          <a:effectLst/>
        </p:spPr>
        <p:txBody>
          <a:bodyPr anchor="ctr"/>
          <a:lstStyle/>
          <a:p>
            <a:pPr algn="ctr" eaLnBrk="1" fontAlgn="auto" hangingPunct="1">
              <a:spcBef>
                <a:spcPts val="0"/>
              </a:spcBef>
              <a:spcAft>
                <a:spcPts val="0"/>
              </a:spcAft>
              <a:defRPr/>
            </a:pPr>
            <a:r>
              <a:rPr lang="id-ID" sz="1800" b="1" kern="0" dirty="0">
                <a:solidFill>
                  <a:sysClr val="window" lastClr="FFFFFF"/>
                </a:solidFill>
                <a:latin typeface="Trebuchet MS"/>
              </a:rPr>
              <a:t>Analisis Lingkungan </a:t>
            </a:r>
            <a:r>
              <a:rPr lang="id-ID" sz="1800" kern="0" dirty="0">
                <a:solidFill>
                  <a:sysClr val="window" lastClr="FFFFFF"/>
                </a:solidFill>
                <a:latin typeface="Trebuchet MS"/>
              </a:rPr>
              <a:t>: identifikasi tantangan, peluang, kelemahan dan kekuatan; memahami lingkungan, pelanggan, industri dan pesaing</a:t>
            </a:r>
          </a:p>
        </p:txBody>
      </p:sp>
      <p:sp>
        <p:nvSpPr>
          <p:cNvPr id="4" name="Rectangle 3"/>
          <p:cNvSpPr/>
          <p:nvPr/>
        </p:nvSpPr>
        <p:spPr>
          <a:xfrm>
            <a:off x="457200" y="1676400"/>
            <a:ext cx="8229600" cy="533400"/>
          </a:xfrm>
          <a:prstGeom prst="rect">
            <a:avLst/>
          </a:prstGeom>
          <a:solidFill>
            <a:srgbClr val="B83D68"/>
          </a:solidFill>
          <a:ln w="40000" cap="flat" cmpd="sng" algn="ctr">
            <a:solidFill>
              <a:srgbClr val="B83D68">
                <a:shade val="50000"/>
              </a:srgbClr>
            </a:solidFill>
            <a:prstDash val="solid"/>
          </a:ln>
          <a:effectLst/>
        </p:spPr>
        <p:txBody>
          <a:bodyPr anchor="ctr"/>
          <a:lstStyle/>
          <a:p>
            <a:pPr algn="ctr" eaLnBrk="1" fontAlgn="auto" hangingPunct="1">
              <a:spcBef>
                <a:spcPts val="0"/>
              </a:spcBef>
              <a:spcAft>
                <a:spcPts val="0"/>
              </a:spcAft>
              <a:defRPr/>
            </a:pPr>
            <a:r>
              <a:rPr lang="id-ID" sz="1800" b="1" kern="0" dirty="0">
                <a:solidFill>
                  <a:sysClr val="window" lastClr="FFFFFF"/>
                </a:solidFill>
                <a:latin typeface="Trebuchet MS"/>
              </a:rPr>
              <a:t>Menentukan Misi</a:t>
            </a:r>
            <a:r>
              <a:rPr lang="id-ID" sz="1800" kern="0" dirty="0">
                <a:solidFill>
                  <a:sysClr val="window" lastClr="FFFFFF"/>
                </a:solidFill>
                <a:latin typeface="Trebuchet MS"/>
              </a:rPr>
              <a:t>: menyatakan latarbelakang organisasi dan mengidentifikasi nilai yang diciptakannya</a:t>
            </a:r>
          </a:p>
        </p:txBody>
      </p:sp>
      <p:sp>
        <p:nvSpPr>
          <p:cNvPr id="5" name="Rectangle 4"/>
          <p:cNvSpPr/>
          <p:nvPr/>
        </p:nvSpPr>
        <p:spPr>
          <a:xfrm>
            <a:off x="457200" y="2514600"/>
            <a:ext cx="8229600" cy="533400"/>
          </a:xfrm>
          <a:prstGeom prst="rect">
            <a:avLst/>
          </a:prstGeom>
          <a:solidFill>
            <a:srgbClr val="B83D68"/>
          </a:solidFill>
          <a:ln w="40000" cap="flat" cmpd="sng" algn="ctr">
            <a:solidFill>
              <a:srgbClr val="B83D68">
                <a:shade val="50000"/>
              </a:srgbClr>
            </a:solidFill>
            <a:prstDash val="solid"/>
          </a:ln>
          <a:effectLst/>
        </p:spPr>
        <p:txBody>
          <a:bodyPr anchor="ctr"/>
          <a:lstStyle/>
          <a:p>
            <a:pPr algn="ctr" eaLnBrk="1" fontAlgn="auto" hangingPunct="1">
              <a:spcBef>
                <a:spcPts val="0"/>
              </a:spcBef>
              <a:spcAft>
                <a:spcPts val="0"/>
              </a:spcAft>
              <a:defRPr/>
            </a:pPr>
            <a:r>
              <a:rPr lang="id-ID" sz="1800" b="1" kern="0" dirty="0">
                <a:solidFill>
                  <a:sysClr val="window" lastClr="FFFFFF"/>
                </a:solidFill>
                <a:latin typeface="Trebuchet MS"/>
              </a:rPr>
              <a:t>Membentuk Strategi</a:t>
            </a:r>
            <a:r>
              <a:rPr lang="id-ID" sz="1800" kern="0" dirty="0">
                <a:solidFill>
                  <a:sysClr val="window" lastClr="FFFFFF"/>
                </a:solidFill>
                <a:latin typeface="Trebuchet MS"/>
              </a:rPr>
              <a:t>: membangun keunggulan kompetitif, HARGA, FLEKSIBILITAS, DESAIN/VOLUME, DELIVERI, KEANDALAN, LINI PRODUK</a:t>
            </a:r>
          </a:p>
        </p:txBody>
      </p:sp>
      <p:cxnSp>
        <p:nvCxnSpPr>
          <p:cNvPr id="6" name="Straight Arrow Connector 5"/>
          <p:cNvCxnSpPr>
            <a:cxnSpLocks noChangeShapeType="1"/>
            <a:stCxn id="4" idx="2"/>
            <a:endCxn id="5" idx="0"/>
          </p:cNvCxnSpPr>
          <p:nvPr/>
        </p:nvCxnSpPr>
        <p:spPr bwMode="auto">
          <a:xfrm rot="5400000">
            <a:off x="4419601" y="2362200"/>
            <a:ext cx="304800" cy="3175"/>
          </a:xfrm>
          <a:prstGeom prst="straightConnector1">
            <a:avLst/>
          </a:prstGeom>
          <a:noFill/>
          <a:ln w="57150" algn="ctr">
            <a:solidFill>
              <a:srgbClr val="B83D68"/>
            </a:solidFill>
            <a:round/>
            <a:headEnd/>
            <a:tailEnd type="arrow" w="med" len="med"/>
          </a:ln>
        </p:spPr>
      </p:cxnSp>
      <p:sp>
        <p:nvSpPr>
          <p:cNvPr id="7" name="Rectangle 6"/>
          <p:cNvSpPr/>
          <p:nvPr/>
        </p:nvSpPr>
        <p:spPr>
          <a:xfrm>
            <a:off x="457200" y="3352800"/>
            <a:ext cx="8229600" cy="533400"/>
          </a:xfrm>
          <a:prstGeom prst="rect">
            <a:avLst/>
          </a:prstGeom>
          <a:solidFill>
            <a:srgbClr val="B83D68"/>
          </a:solidFill>
          <a:ln w="40000" cap="flat" cmpd="sng" algn="ctr">
            <a:solidFill>
              <a:srgbClr val="B83D68">
                <a:shade val="50000"/>
              </a:srgbClr>
            </a:solidFill>
            <a:prstDash val="solid"/>
          </a:ln>
          <a:effectLst/>
        </p:spPr>
        <p:txBody>
          <a:bodyPr anchor="ctr"/>
          <a:lstStyle/>
          <a:p>
            <a:pPr algn="ctr" eaLnBrk="1" fontAlgn="auto" hangingPunct="1">
              <a:spcBef>
                <a:spcPts val="0"/>
              </a:spcBef>
              <a:spcAft>
                <a:spcPts val="0"/>
              </a:spcAft>
              <a:defRPr/>
            </a:pPr>
            <a:r>
              <a:rPr lang="id-ID" sz="1800" b="1" kern="0" dirty="0">
                <a:solidFill>
                  <a:sysClr val="window" lastClr="FFFFFF"/>
                </a:solidFill>
                <a:latin typeface="Trebuchet MS"/>
              </a:rPr>
              <a:t>Menerapkan Strategi Utama dan Membentuk Strategi Bidang Fungsional</a:t>
            </a:r>
            <a:endParaRPr lang="id-ID" sz="1800" kern="0" dirty="0">
              <a:solidFill>
                <a:sysClr val="window" lastClr="FFFFFF"/>
              </a:solidFill>
              <a:latin typeface="Trebuchet MS"/>
            </a:endParaRPr>
          </a:p>
        </p:txBody>
      </p:sp>
      <p:cxnSp>
        <p:nvCxnSpPr>
          <p:cNvPr id="8" name="Straight Arrow Connector 7"/>
          <p:cNvCxnSpPr>
            <a:cxnSpLocks noChangeShapeType="1"/>
            <a:stCxn id="5" idx="2"/>
            <a:endCxn id="7" idx="0"/>
          </p:cNvCxnSpPr>
          <p:nvPr/>
        </p:nvCxnSpPr>
        <p:spPr bwMode="auto">
          <a:xfrm rot="5400000">
            <a:off x="4419601" y="3200400"/>
            <a:ext cx="304800" cy="3175"/>
          </a:xfrm>
          <a:prstGeom prst="straightConnector1">
            <a:avLst/>
          </a:prstGeom>
          <a:noFill/>
          <a:ln w="57150" algn="ctr">
            <a:solidFill>
              <a:srgbClr val="B83D68"/>
            </a:solidFill>
            <a:round/>
            <a:headEnd/>
            <a:tailEnd type="arrow" w="med" len="med"/>
          </a:ln>
        </p:spPr>
      </p:cxnSp>
      <p:sp>
        <p:nvSpPr>
          <p:cNvPr id="9" name="Rectangle 8"/>
          <p:cNvSpPr/>
          <p:nvPr/>
        </p:nvSpPr>
        <p:spPr>
          <a:xfrm>
            <a:off x="533400" y="4495800"/>
            <a:ext cx="1828800" cy="533400"/>
          </a:xfrm>
          <a:prstGeom prst="rect">
            <a:avLst/>
          </a:prstGeom>
          <a:solidFill>
            <a:srgbClr val="B83D68"/>
          </a:solidFill>
          <a:ln w="40000" cap="flat" cmpd="sng" algn="ctr">
            <a:solidFill>
              <a:srgbClr val="B83D68">
                <a:shade val="50000"/>
              </a:srgbClr>
            </a:solidFill>
            <a:prstDash val="solid"/>
          </a:ln>
          <a:effectLst/>
        </p:spPr>
        <p:txBody>
          <a:bodyPr anchor="ctr"/>
          <a:lstStyle/>
          <a:p>
            <a:pPr algn="ctr" eaLnBrk="1" fontAlgn="auto" hangingPunct="1">
              <a:spcBef>
                <a:spcPts val="0"/>
              </a:spcBef>
              <a:spcAft>
                <a:spcPts val="0"/>
              </a:spcAft>
              <a:defRPr/>
            </a:pPr>
            <a:r>
              <a:rPr lang="id-ID" sz="1800" b="1" kern="0" dirty="0">
                <a:solidFill>
                  <a:sysClr val="window" lastClr="FFFFFF"/>
                </a:solidFill>
                <a:latin typeface="Trebuchet MS"/>
              </a:rPr>
              <a:t>Pemasaran</a:t>
            </a:r>
            <a:endParaRPr lang="id-ID" sz="1800" kern="0" dirty="0">
              <a:solidFill>
                <a:sysClr val="window" lastClr="FFFFFF"/>
              </a:solidFill>
              <a:latin typeface="Trebuchet MS"/>
            </a:endParaRPr>
          </a:p>
        </p:txBody>
      </p:sp>
      <p:sp>
        <p:nvSpPr>
          <p:cNvPr id="10" name="Rectangle 9"/>
          <p:cNvSpPr/>
          <p:nvPr/>
        </p:nvSpPr>
        <p:spPr>
          <a:xfrm>
            <a:off x="2743200" y="4495800"/>
            <a:ext cx="1828800" cy="533400"/>
          </a:xfrm>
          <a:prstGeom prst="rect">
            <a:avLst/>
          </a:prstGeom>
          <a:solidFill>
            <a:srgbClr val="B83D68"/>
          </a:solidFill>
          <a:ln w="40000" cap="flat" cmpd="sng" algn="ctr">
            <a:solidFill>
              <a:srgbClr val="B83D68">
                <a:shade val="50000"/>
              </a:srgbClr>
            </a:solidFill>
            <a:prstDash val="solid"/>
          </a:ln>
          <a:effectLst/>
        </p:spPr>
        <p:txBody>
          <a:bodyPr anchor="ctr"/>
          <a:lstStyle/>
          <a:p>
            <a:pPr algn="ctr" eaLnBrk="1" fontAlgn="auto" hangingPunct="1">
              <a:spcBef>
                <a:spcPts val="0"/>
              </a:spcBef>
              <a:spcAft>
                <a:spcPts val="0"/>
              </a:spcAft>
              <a:defRPr/>
            </a:pPr>
            <a:r>
              <a:rPr lang="id-ID" sz="1800" b="1" kern="0" dirty="0">
                <a:solidFill>
                  <a:sysClr val="window" lastClr="FFFFFF"/>
                </a:solidFill>
                <a:latin typeface="Trebuchet MS"/>
              </a:rPr>
              <a:t>Keuangan</a:t>
            </a:r>
            <a:endParaRPr lang="id-ID" sz="1800" kern="0" dirty="0">
              <a:solidFill>
                <a:sysClr val="window" lastClr="FFFFFF"/>
              </a:solidFill>
              <a:latin typeface="Trebuchet MS"/>
            </a:endParaRPr>
          </a:p>
        </p:txBody>
      </p:sp>
      <p:sp>
        <p:nvSpPr>
          <p:cNvPr id="11" name="Rectangle 10"/>
          <p:cNvSpPr/>
          <p:nvPr/>
        </p:nvSpPr>
        <p:spPr>
          <a:xfrm>
            <a:off x="4800600" y="4495800"/>
            <a:ext cx="3886200" cy="533400"/>
          </a:xfrm>
          <a:prstGeom prst="rect">
            <a:avLst/>
          </a:prstGeom>
          <a:solidFill>
            <a:srgbClr val="B83D68"/>
          </a:solidFill>
          <a:ln w="40000" cap="flat" cmpd="sng" algn="ctr">
            <a:solidFill>
              <a:srgbClr val="B83D68">
                <a:shade val="50000"/>
              </a:srgbClr>
            </a:solidFill>
            <a:prstDash val="solid"/>
          </a:ln>
          <a:effectLst/>
        </p:spPr>
        <p:txBody>
          <a:bodyPr anchor="ctr"/>
          <a:lstStyle/>
          <a:p>
            <a:pPr algn="ctr" eaLnBrk="1" fontAlgn="auto" hangingPunct="1">
              <a:spcBef>
                <a:spcPts val="0"/>
              </a:spcBef>
              <a:spcAft>
                <a:spcPts val="0"/>
              </a:spcAft>
              <a:defRPr/>
            </a:pPr>
            <a:r>
              <a:rPr lang="id-ID" sz="1800" b="1" kern="0" dirty="0">
                <a:solidFill>
                  <a:sysClr val="window" lastClr="FFFFFF"/>
                </a:solidFill>
                <a:latin typeface="Trebuchet MS"/>
              </a:rPr>
              <a:t>Operasi/Produksi</a:t>
            </a:r>
            <a:endParaRPr lang="id-ID" sz="1800" kern="0" dirty="0">
              <a:solidFill>
                <a:sysClr val="window" lastClr="FFFFFF"/>
              </a:solidFill>
              <a:latin typeface="Trebuchet MS"/>
            </a:endParaRPr>
          </a:p>
        </p:txBody>
      </p:sp>
      <p:cxnSp>
        <p:nvCxnSpPr>
          <p:cNvPr id="12" name="Elbow Connector 11"/>
          <p:cNvCxnSpPr>
            <a:cxnSpLocks noChangeShapeType="1"/>
          </p:cNvCxnSpPr>
          <p:nvPr/>
        </p:nvCxnSpPr>
        <p:spPr bwMode="auto">
          <a:xfrm rot="5400000">
            <a:off x="2705100" y="2628900"/>
            <a:ext cx="609600" cy="3124200"/>
          </a:xfrm>
          <a:prstGeom prst="bentConnector3">
            <a:avLst>
              <a:gd name="adj1" fmla="val 50000"/>
            </a:avLst>
          </a:prstGeom>
          <a:noFill/>
          <a:ln w="38100" algn="ctr">
            <a:solidFill>
              <a:srgbClr val="B83D68"/>
            </a:solidFill>
            <a:miter lim="800000"/>
            <a:headEnd/>
            <a:tailEnd type="arrow" w="med" len="med"/>
          </a:ln>
        </p:spPr>
      </p:cxnSp>
      <p:cxnSp>
        <p:nvCxnSpPr>
          <p:cNvPr id="13" name="Elbow Connector 12"/>
          <p:cNvCxnSpPr>
            <a:cxnSpLocks noChangeShapeType="1"/>
            <a:stCxn id="7" idx="2"/>
            <a:endCxn id="10" idx="0"/>
          </p:cNvCxnSpPr>
          <p:nvPr/>
        </p:nvCxnSpPr>
        <p:spPr bwMode="auto">
          <a:xfrm rot="5400000">
            <a:off x="3810000" y="3733800"/>
            <a:ext cx="609600" cy="914400"/>
          </a:xfrm>
          <a:prstGeom prst="bentConnector3">
            <a:avLst>
              <a:gd name="adj1" fmla="val 50000"/>
            </a:avLst>
          </a:prstGeom>
          <a:noFill/>
          <a:ln w="38100" algn="ctr">
            <a:solidFill>
              <a:srgbClr val="B83D68"/>
            </a:solidFill>
            <a:miter lim="800000"/>
            <a:headEnd/>
            <a:tailEnd type="arrow" w="med" len="med"/>
          </a:ln>
        </p:spPr>
      </p:cxnSp>
      <p:cxnSp>
        <p:nvCxnSpPr>
          <p:cNvPr id="14" name="Elbow Connector 13"/>
          <p:cNvCxnSpPr>
            <a:cxnSpLocks noChangeShapeType="1"/>
            <a:stCxn id="7" idx="2"/>
            <a:endCxn id="11" idx="0"/>
          </p:cNvCxnSpPr>
          <p:nvPr/>
        </p:nvCxnSpPr>
        <p:spPr bwMode="auto">
          <a:xfrm rot="16200000" flipH="1">
            <a:off x="5353050" y="3105150"/>
            <a:ext cx="609600" cy="2171700"/>
          </a:xfrm>
          <a:prstGeom prst="bentConnector3">
            <a:avLst>
              <a:gd name="adj1" fmla="val 50000"/>
            </a:avLst>
          </a:prstGeom>
          <a:noFill/>
          <a:ln w="38100" algn="ctr">
            <a:solidFill>
              <a:srgbClr val="B83D68"/>
            </a:solidFill>
            <a:miter lim="800000"/>
            <a:headEnd/>
            <a:tailEnd type="arrow" w="med" len="med"/>
          </a:ln>
        </p:spPr>
      </p:cxnSp>
      <p:sp>
        <p:nvSpPr>
          <p:cNvPr id="15" name="Rectangle 14"/>
          <p:cNvSpPr/>
          <p:nvPr/>
        </p:nvSpPr>
        <p:spPr>
          <a:xfrm>
            <a:off x="533400" y="5334000"/>
            <a:ext cx="4038600" cy="1371600"/>
          </a:xfrm>
          <a:prstGeom prst="rect">
            <a:avLst/>
          </a:prstGeom>
          <a:solidFill>
            <a:srgbClr val="B83D68"/>
          </a:solidFill>
          <a:ln w="40000" cap="flat" cmpd="sng" algn="ctr">
            <a:solidFill>
              <a:srgbClr val="B83D68">
                <a:shade val="50000"/>
              </a:srgbClr>
            </a:solidFill>
            <a:prstDash val="solid"/>
          </a:ln>
          <a:effectLst/>
        </p:spPr>
        <p:txBody>
          <a:bodyPr anchor="ctr"/>
          <a:lstStyle/>
          <a:p>
            <a:pPr eaLnBrk="1" fontAlgn="auto" hangingPunct="1">
              <a:spcBef>
                <a:spcPts val="0"/>
              </a:spcBef>
              <a:spcAft>
                <a:spcPts val="0"/>
              </a:spcAft>
              <a:buFont typeface="Arial" pitchFamily="34" charset="0"/>
              <a:buChar char="•"/>
              <a:defRPr/>
            </a:pPr>
            <a:r>
              <a:rPr lang="id-ID" sz="1800" kern="0" dirty="0">
                <a:solidFill>
                  <a:sysClr val="window" lastClr="FFFFFF"/>
                </a:solidFill>
                <a:latin typeface="Trebuchet MS"/>
              </a:rPr>
              <a:t> Mutu : harapan pelanggan &amp; kinerja</a:t>
            </a:r>
          </a:p>
          <a:p>
            <a:pPr eaLnBrk="1" fontAlgn="auto" hangingPunct="1">
              <a:spcBef>
                <a:spcPts val="0"/>
              </a:spcBef>
              <a:spcAft>
                <a:spcPts val="0"/>
              </a:spcAft>
              <a:buFont typeface="Arial" pitchFamily="34" charset="0"/>
              <a:buChar char="•"/>
              <a:defRPr/>
            </a:pPr>
            <a:r>
              <a:rPr lang="id-ID" sz="1800" kern="0" dirty="0">
                <a:solidFill>
                  <a:sysClr val="window" lastClr="FFFFFF"/>
                </a:solidFill>
                <a:latin typeface="Trebuchet MS"/>
              </a:rPr>
              <a:t> Produk: pesanan/standarisasi</a:t>
            </a:r>
          </a:p>
          <a:p>
            <a:pPr eaLnBrk="1" fontAlgn="auto" hangingPunct="1">
              <a:spcBef>
                <a:spcPts val="0"/>
              </a:spcBef>
              <a:spcAft>
                <a:spcPts val="0"/>
              </a:spcAft>
              <a:buFont typeface="Arial" pitchFamily="34" charset="0"/>
              <a:buChar char="•"/>
              <a:defRPr/>
            </a:pPr>
            <a:r>
              <a:rPr lang="id-ID" sz="1800" kern="0" dirty="0">
                <a:solidFill>
                  <a:sysClr val="window" lastClr="FFFFFF"/>
                </a:solidFill>
                <a:latin typeface="Trebuchet MS"/>
              </a:rPr>
              <a:t> Proses : ukuran fasilitas; teknologi</a:t>
            </a:r>
          </a:p>
          <a:p>
            <a:pPr eaLnBrk="1" fontAlgn="auto" hangingPunct="1">
              <a:spcBef>
                <a:spcPts val="0"/>
              </a:spcBef>
              <a:spcAft>
                <a:spcPts val="0"/>
              </a:spcAft>
              <a:buFont typeface="Arial" pitchFamily="34" charset="0"/>
              <a:buChar char="•"/>
              <a:defRPr/>
            </a:pPr>
            <a:r>
              <a:rPr lang="id-ID" sz="1800" kern="0" dirty="0">
                <a:solidFill>
                  <a:sysClr val="window" lastClr="FFFFFF"/>
                </a:solidFill>
                <a:latin typeface="Trebuchet MS"/>
              </a:rPr>
              <a:t> Lokasi : dekat pemasok/pelanggan</a:t>
            </a:r>
          </a:p>
          <a:p>
            <a:pPr eaLnBrk="1" fontAlgn="auto" hangingPunct="1">
              <a:spcBef>
                <a:spcPts val="0"/>
              </a:spcBef>
              <a:spcAft>
                <a:spcPts val="0"/>
              </a:spcAft>
              <a:buFont typeface="Arial" pitchFamily="34" charset="0"/>
              <a:buChar char="•"/>
              <a:defRPr/>
            </a:pPr>
            <a:r>
              <a:rPr lang="id-ID" sz="1800" kern="0" dirty="0">
                <a:solidFill>
                  <a:sysClr val="window" lastClr="FFFFFF"/>
                </a:solidFill>
                <a:latin typeface="Trebuchet MS"/>
              </a:rPr>
              <a:t> Manusia: spesialisasi/pengayaan</a:t>
            </a:r>
          </a:p>
        </p:txBody>
      </p:sp>
      <p:sp>
        <p:nvSpPr>
          <p:cNvPr id="16" name="Rectangle 15"/>
          <p:cNvSpPr/>
          <p:nvPr/>
        </p:nvSpPr>
        <p:spPr>
          <a:xfrm>
            <a:off x="4800600" y="5334000"/>
            <a:ext cx="3886200" cy="1524000"/>
          </a:xfrm>
          <a:prstGeom prst="rect">
            <a:avLst/>
          </a:prstGeom>
          <a:solidFill>
            <a:srgbClr val="B83D68"/>
          </a:solidFill>
          <a:ln w="40000" cap="flat" cmpd="sng" algn="ctr">
            <a:solidFill>
              <a:srgbClr val="B83D68">
                <a:shade val="50000"/>
              </a:srgbClr>
            </a:solidFill>
            <a:prstDash val="solid"/>
          </a:ln>
          <a:effectLst/>
        </p:spPr>
        <p:txBody>
          <a:bodyPr anchor="ctr"/>
          <a:lstStyle/>
          <a:p>
            <a:pPr eaLnBrk="1" fontAlgn="auto" hangingPunct="1">
              <a:spcBef>
                <a:spcPts val="0"/>
              </a:spcBef>
              <a:spcAft>
                <a:spcPts val="0"/>
              </a:spcAft>
              <a:buFont typeface="Arial" pitchFamily="34" charset="0"/>
              <a:buChar char="•"/>
              <a:defRPr/>
            </a:pPr>
            <a:r>
              <a:rPr lang="id-ID" sz="1800" kern="0" dirty="0">
                <a:solidFill>
                  <a:sysClr val="window" lastClr="FFFFFF"/>
                </a:solidFill>
                <a:latin typeface="Trebuchet MS"/>
              </a:rPr>
              <a:t> Tata Letak : sel kerja/perakitan</a:t>
            </a:r>
          </a:p>
          <a:p>
            <a:pPr eaLnBrk="1" fontAlgn="auto" hangingPunct="1">
              <a:spcBef>
                <a:spcPts val="0"/>
              </a:spcBef>
              <a:spcAft>
                <a:spcPts val="0"/>
              </a:spcAft>
              <a:buFont typeface="Arial" pitchFamily="34" charset="0"/>
              <a:buChar char="•"/>
              <a:defRPr/>
            </a:pPr>
            <a:r>
              <a:rPr lang="id-ID" sz="1800" kern="0" dirty="0">
                <a:solidFill>
                  <a:sysClr val="window" lastClr="FFFFFF"/>
                </a:solidFill>
                <a:latin typeface="Trebuchet MS"/>
              </a:rPr>
              <a:t> Persediaan: pemesan kembali</a:t>
            </a:r>
          </a:p>
          <a:p>
            <a:pPr eaLnBrk="1" fontAlgn="auto" hangingPunct="1">
              <a:spcBef>
                <a:spcPts val="0"/>
              </a:spcBef>
              <a:spcAft>
                <a:spcPts val="0"/>
              </a:spcAft>
              <a:buFont typeface="Arial" pitchFamily="34" charset="0"/>
              <a:buChar char="•"/>
              <a:defRPr/>
            </a:pPr>
            <a:r>
              <a:rPr lang="id-ID" sz="1800" kern="0" dirty="0">
                <a:solidFill>
                  <a:sysClr val="window" lastClr="FFFFFF"/>
                </a:solidFill>
                <a:latin typeface="Trebuchet MS"/>
              </a:rPr>
              <a:t> Pembekalan: pemasok tunggal? </a:t>
            </a:r>
          </a:p>
          <a:p>
            <a:pPr eaLnBrk="1" fontAlgn="auto" hangingPunct="1">
              <a:spcBef>
                <a:spcPts val="0"/>
              </a:spcBef>
              <a:spcAft>
                <a:spcPts val="0"/>
              </a:spcAft>
              <a:buFont typeface="Arial" pitchFamily="34" charset="0"/>
              <a:buChar char="•"/>
              <a:defRPr/>
            </a:pPr>
            <a:r>
              <a:rPr lang="id-ID" sz="1800" kern="0" dirty="0">
                <a:solidFill>
                  <a:sysClr val="window" lastClr="FFFFFF"/>
                </a:solidFill>
                <a:latin typeface="Trebuchet MS"/>
              </a:rPr>
              <a:t> Penjadwalan: produksi stabil ?</a:t>
            </a:r>
          </a:p>
          <a:p>
            <a:pPr eaLnBrk="1" fontAlgn="auto" hangingPunct="1">
              <a:spcBef>
                <a:spcPts val="0"/>
              </a:spcBef>
              <a:spcAft>
                <a:spcPts val="0"/>
              </a:spcAft>
              <a:buFont typeface="Arial" pitchFamily="34" charset="0"/>
              <a:buChar char="•"/>
              <a:defRPr/>
            </a:pPr>
            <a:r>
              <a:rPr lang="id-ID" sz="1800" kern="0" dirty="0">
                <a:solidFill>
                  <a:sysClr val="window" lastClr="FFFFFF"/>
                </a:solidFill>
                <a:latin typeface="Trebuchet MS"/>
              </a:rPr>
              <a:t> Pemeliharaan: perbaikan/pemlhran</a:t>
            </a:r>
          </a:p>
        </p:txBody>
      </p:sp>
      <p:cxnSp>
        <p:nvCxnSpPr>
          <p:cNvPr id="17" name="Elbow Connector 16"/>
          <p:cNvCxnSpPr>
            <a:cxnSpLocks noChangeShapeType="1"/>
            <a:stCxn id="11" idx="2"/>
            <a:endCxn id="16" idx="0"/>
          </p:cNvCxnSpPr>
          <p:nvPr/>
        </p:nvCxnSpPr>
        <p:spPr bwMode="auto">
          <a:xfrm rot="5400000">
            <a:off x="6591301" y="5181600"/>
            <a:ext cx="304800" cy="3175"/>
          </a:xfrm>
          <a:prstGeom prst="bentConnector3">
            <a:avLst>
              <a:gd name="adj1" fmla="val 50000"/>
            </a:avLst>
          </a:prstGeom>
          <a:noFill/>
          <a:ln w="28575" algn="ctr">
            <a:solidFill>
              <a:srgbClr val="B83D68"/>
            </a:solidFill>
            <a:miter lim="800000"/>
            <a:headEnd/>
            <a:tailEnd type="arrow" w="med" len="med"/>
          </a:ln>
        </p:spPr>
      </p:cxnSp>
      <p:cxnSp>
        <p:nvCxnSpPr>
          <p:cNvPr id="18" name="Straight Arrow Connector 17"/>
          <p:cNvCxnSpPr>
            <a:cxnSpLocks noChangeShapeType="1"/>
          </p:cNvCxnSpPr>
          <p:nvPr/>
        </p:nvCxnSpPr>
        <p:spPr bwMode="auto">
          <a:xfrm rot="5400000">
            <a:off x="4422776" y="1522412"/>
            <a:ext cx="304800" cy="3175"/>
          </a:xfrm>
          <a:prstGeom prst="straightConnector1">
            <a:avLst/>
          </a:prstGeom>
          <a:noFill/>
          <a:ln w="57150" algn="ctr">
            <a:solidFill>
              <a:srgbClr val="B83D68"/>
            </a:solidFill>
            <a:round/>
            <a:headEnd/>
            <a:tailEnd type="arrow" w="med" len="med"/>
          </a:ln>
        </p:spPr>
      </p:cxnSp>
      <p:cxnSp>
        <p:nvCxnSpPr>
          <p:cNvPr id="19" name="Elbow Connector 18"/>
          <p:cNvCxnSpPr>
            <a:cxnSpLocks noChangeShapeType="1"/>
          </p:cNvCxnSpPr>
          <p:nvPr/>
        </p:nvCxnSpPr>
        <p:spPr bwMode="auto">
          <a:xfrm rot="5400000">
            <a:off x="4495800" y="3086100"/>
            <a:ext cx="304800" cy="4191000"/>
          </a:xfrm>
          <a:prstGeom prst="bentConnector3">
            <a:avLst>
              <a:gd name="adj1" fmla="val 50000"/>
            </a:avLst>
          </a:prstGeom>
          <a:noFill/>
          <a:ln w="28575" algn="ctr">
            <a:solidFill>
              <a:srgbClr val="B83D68"/>
            </a:solidFill>
            <a:miter lim="800000"/>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par>
                                <p:cTn id="18" presetID="3" presetClass="entr" presetSubtype="1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linds(horizontal)">
                                      <p:cBhvr>
                                        <p:cTn id="41" dur="500"/>
                                        <p:tgtEl>
                                          <p:spTgt spid="10"/>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linds(horizontal)">
                                      <p:cBhvr>
                                        <p:cTn id="44" dur="500"/>
                                        <p:tgtEl>
                                          <p:spTgt spid="11"/>
                                        </p:tgtEl>
                                      </p:cBhvr>
                                    </p:animEffect>
                                  </p:childTnLst>
                                </p:cTn>
                              </p:par>
                              <p:par>
                                <p:cTn id="45" presetID="3" presetClass="entr" presetSubtype="1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par>
                                <p:cTn id="48" presetID="3" presetClass="entr" presetSubtype="1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linds(horizontal)">
                                      <p:cBhvr>
                                        <p:cTn id="50" dur="500"/>
                                        <p:tgtEl>
                                          <p:spTgt spid="13"/>
                                        </p:tgtEl>
                                      </p:cBhvr>
                                    </p:animEffect>
                                  </p:childTnLst>
                                </p:cTn>
                              </p:par>
                              <p:par>
                                <p:cTn id="51" presetID="3" presetClass="entr" presetSubtype="1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linds(horizontal)">
                                      <p:cBhvr>
                                        <p:cTn id="53" dur="500"/>
                                        <p:tgtEl>
                                          <p:spTgt spid="1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linds(horizontal)">
                                      <p:cBhvr>
                                        <p:cTn id="58" dur="500"/>
                                        <p:tgtEl>
                                          <p:spTgt spid="17"/>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blinds(horizontal)">
                                      <p:cBhvr>
                                        <p:cTn id="61" dur="500"/>
                                        <p:tgtEl>
                                          <p:spTgt spid="15"/>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blinds(horizontal)">
                                      <p:cBhvr>
                                        <p:cTn id="64" dur="500"/>
                                        <p:tgtEl>
                                          <p:spTgt spid="16"/>
                                        </p:tgtEl>
                                      </p:cBhvr>
                                    </p:animEffect>
                                  </p:childTnLst>
                                </p:cTn>
                              </p:par>
                              <p:par>
                                <p:cTn id="65" presetID="3" presetClass="entr" presetSubtype="1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linds(horizontal)">
                                      <p:cBhvr>
                                        <p:cTn id="67" dur="500"/>
                                        <p:tgtEl>
                                          <p:spTgt spid="18"/>
                                        </p:tgtEl>
                                      </p:cBhvr>
                                    </p:animEffect>
                                  </p:childTnLst>
                                </p:cTn>
                              </p:par>
                              <p:par>
                                <p:cTn id="68" presetID="3" presetClass="entr" presetSubtype="10"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blinds(horizontal)">
                                      <p:cBhvr>
                                        <p:cTn id="7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9" grpId="0" animBg="1"/>
      <p:bldP spid="10" grpId="0" animBg="1"/>
      <p:bldP spid="11" grpId="0" animBg="1"/>
      <p:bldP spid="15"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txBox="1">
            <a:spLocks/>
          </p:cNvSpPr>
          <p:nvPr/>
        </p:nvSpPr>
        <p:spPr bwMode="auto">
          <a:xfrm>
            <a:off x="457200" y="1609725"/>
            <a:ext cx="8077200" cy="4846638"/>
          </a:xfrm>
          <a:prstGeom prst="rect">
            <a:avLst/>
          </a:prstGeom>
          <a:noFill/>
          <a:ln w="9525">
            <a:noFill/>
            <a:miter lim="800000"/>
            <a:headEnd/>
            <a:tailEnd/>
          </a:ln>
        </p:spPr>
        <p:txBody>
          <a:bodyPr/>
          <a:lstStyle/>
          <a:p>
            <a:pPr marL="273050" indent="-273050" algn="just" eaLnBrk="1" hangingPunct="1">
              <a:spcBef>
                <a:spcPts val="600"/>
              </a:spcBef>
              <a:buClr>
                <a:srgbClr val="B13F9A"/>
              </a:buClr>
              <a:buSzPct val="73000"/>
              <a:buFont typeface="Wingdings 2" pitchFamily="18" charset="2"/>
              <a:buChar char=""/>
            </a:pPr>
            <a:r>
              <a:rPr lang="en-US" sz="2600">
                <a:solidFill>
                  <a:srgbClr val="000000"/>
                </a:solidFill>
                <a:latin typeface="Trebuchet MS" pitchFamily="34" charset="0"/>
              </a:rPr>
              <a:t>Pengembangan dan penerapan strategi suatu perusahaan yaitu berusaha untuk memahami permasalahan yang timbul dalam mengembangkan strategi yang efektif, mengevaluasi suatu kekuatan dan kelemahan internal serta peluang dan ancaman yang terdapat dilingkungan perusahaan tersebut, Hal ini dikenal juga sebagai analisis SWOT (strength, weakness, oppurtunities, threats)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30725"/>
          </a:xfrm>
        </p:spPr>
        <p:txBody>
          <a:bodyPr/>
          <a:lstStyle/>
          <a:p>
            <a:pPr marL="274320" indent="-274320" algn="ctr" eaLnBrk="1" fontAlgn="auto" hangingPunct="1">
              <a:spcAft>
                <a:spcPts val="0"/>
              </a:spcAft>
              <a:buClr>
                <a:srgbClr val="0BD0D9"/>
              </a:buClr>
              <a:buSzPct val="95000"/>
              <a:buFont typeface="Wingdings" pitchFamily="2" charset="2"/>
              <a:buNone/>
              <a:defRPr/>
            </a:pPr>
            <a:r>
              <a:rPr lang="en-US" sz="2400" kern="1200" dirty="0" err="1" smtClean="0">
                <a:solidFill>
                  <a:prstClr val="black"/>
                </a:solidFill>
                <a:latin typeface="Constantia"/>
              </a:rPr>
              <a:t>Tugas</a:t>
            </a:r>
            <a:r>
              <a:rPr lang="en-US" sz="2400" kern="1200" dirty="0" smtClean="0">
                <a:solidFill>
                  <a:prstClr val="black"/>
                </a:solidFill>
                <a:latin typeface="Constantia"/>
              </a:rPr>
              <a:t> </a:t>
            </a:r>
            <a:r>
              <a:rPr lang="en-US" sz="2400" kern="1200" dirty="0" err="1" smtClean="0">
                <a:solidFill>
                  <a:prstClr val="black"/>
                </a:solidFill>
                <a:latin typeface="Constantia"/>
              </a:rPr>
              <a:t>berupa</a:t>
            </a:r>
            <a:r>
              <a:rPr lang="en-US" sz="2400" kern="1200" dirty="0" smtClean="0">
                <a:solidFill>
                  <a:prstClr val="black"/>
                </a:solidFill>
                <a:latin typeface="Constantia"/>
              </a:rPr>
              <a:t> paper/</a:t>
            </a:r>
            <a:r>
              <a:rPr lang="en-US" sz="2400" kern="1200" dirty="0" err="1" smtClean="0">
                <a:solidFill>
                  <a:prstClr val="black"/>
                </a:solidFill>
                <a:latin typeface="Constantia"/>
              </a:rPr>
              <a:t>makalah</a:t>
            </a:r>
            <a:r>
              <a:rPr lang="en-US" sz="2400" kern="1200" dirty="0" smtClean="0">
                <a:solidFill>
                  <a:prstClr val="black"/>
                </a:solidFill>
                <a:latin typeface="Constantia"/>
              </a:rPr>
              <a:t>  per </a:t>
            </a:r>
            <a:r>
              <a:rPr lang="id-ID" sz="2400" kern="1200" dirty="0" smtClean="0">
                <a:solidFill>
                  <a:prstClr val="black"/>
                </a:solidFill>
                <a:latin typeface="Constantia"/>
              </a:rPr>
              <a:t>kelompok</a:t>
            </a:r>
            <a:r>
              <a:rPr lang="en-US" sz="2400" kern="1200" dirty="0" smtClean="0">
                <a:solidFill>
                  <a:prstClr val="black"/>
                </a:solidFill>
                <a:latin typeface="Constantia"/>
              </a:rPr>
              <a:t> yang  </a:t>
            </a:r>
            <a:r>
              <a:rPr lang="en-US" sz="2400" kern="1200" dirty="0" err="1" smtClean="0">
                <a:solidFill>
                  <a:prstClr val="black"/>
                </a:solidFill>
                <a:latin typeface="Constantia"/>
              </a:rPr>
              <a:t>terdiri</a:t>
            </a:r>
            <a:r>
              <a:rPr lang="en-US" sz="2400" kern="1200" dirty="0" smtClean="0">
                <a:solidFill>
                  <a:prstClr val="black"/>
                </a:solidFill>
                <a:latin typeface="Constantia"/>
              </a:rPr>
              <a:t> </a:t>
            </a:r>
            <a:r>
              <a:rPr lang="en-US" sz="2400" kern="1200" dirty="0" err="1" smtClean="0">
                <a:solidFill>
                  <a:prstClr val="black"/>
                </a:solidFill>
                <a:latin typeface="Constantia"/>
              </a:rPr>
              <a:t>dari</a:t>
            </a:r>
            <a:r>
              <a:rPr lang="en-US" sz="2400" kern="1200" dirty="0" smtClean="0">
                <a:solidFill>
                  <a:prstClr val="black"/>
                </a:solidFill>
                <a:latin typeface="Constantia"/>
              </a:rPr>
              <a:t> 5 orang </a:t>
            </a:r>
            <a:r>
              <a:rPr lang="en-US" sz="2400" kern="1200" dirty="0" err="1" smtClean="0">
                <a:solidFill>
                  <a:prstClr val="black"/>
                </a:solidFill>
                <a:latin typeface="Constantia"/>
              </a:rPr>
              <a:t>mengenai</a:t>
            </a:r>
            <a:r>
              <a:rPr lang="en-US" sz="2400" kern="1200" dirty="0" smtClean="0">
                <a:solidFill>
                  <a:prstClr val="black"/>
                </a:solidFill>
                <a:latin typeface="Constantia"/>
              </a:rPr>
              <a:t> </a:t>
            </a:r>
            <a:r>
              <a:rPr lang="en-US" sz="2400" kern="1200" dirty="0" err="1" smtClean="0">
                <a:solidFill>
                  <a:prstClr val="black"/>
                </a:solidFill>
                <a:latin typeface="Constantia"/>
              </a:rPr>
              <a:t>pengembangan</a:t>
            </a:r>
            <a:r>
              <a:rPr lang="en-US" sz="2400" kern="1200" dirty="0" smtClean="0">
                <a:solidFill>
                  <a:prstClr val="black"/>
                </a:solidFill>
                <a:latin typeface="Constantia"/>
              </a:rPr>
              <a:t> </a:t>
            </a:r>
            <a:r>
              <a:rPr lang="id-ID" sz="2400" kern="1200" dirty="0" smtClean="0">
                <a:solidFill>
                  <a:prstClr val="black"/>
                </a:solidFill>
                <a:latin typeface="Constantia"/>
              </a:rPr>
              <a:t>manajmen operasional </a:t>
            </a:r>
            <a:r>
              <a:rPr lang="en-US" sz="2400" kern="1200" dirty="0" smtClean="0">
                <a:solidFill>
                  <a:prstClr val="black"/>
                </a:solidFill>
                <a:latin typeface="Constantia"/>
              </a:rPr>
              <a:t>di Indonesia. T</a:t>
            </a:r>
            <a:r>
              <a:rPr lang="id-ID" sz="2400" kern="1200" dirty="0" smtClean="0">
                <a:solidFill>
                  <a:prstClr val="black"/>
                </a:solidFill>
                <a:latin typeface="Constantia"/>
              </a:rPr>
              <a:t>ugas  yang telah dibuat selanjutnya akan di presentasikan oleh masing-masing kelompok.</a:t>
            </a:r>
            <a:endParaRPr lang="en-US" sz="2400" kern="1200" dirty="0" smtClean="0">
              <a:solidFill>
                <a:prstClr val="black"/>
              </a:solidFill>
              <a:latin typeface="Constantia"/>
            </a:endParaRPr>
          </a:p>
          <a:p>
            <a:pPr>
              <a:defRPr/>
            </a:pPr>
            <a:endParaRPr lang="id-ID" dirty="0"/>
          </a:p>
        </p:txBody>
      </p:sp>
      <p:sp>
        <p:nvSpPr>
          <p:cNvPr id="6" name="Rectangle 2"/>
          <p:cNvSpPr>
            <a:spLocks noGrp="1" noChangeArrowheads="1"/>
          </p:cNvSpPr>
          <p:nvPr>
            <p:ph type="title"/>
          </p:nvPr>
        </p:nvSpPr>
        <p:spPr>
          <a:xfrm>
            <a:off x="457200" y="274638"/>
            <a:ext cx="8229600" cy="715962"/>
          </a:xfrm>
          <a:solidFill>
            <a:srgbClr val="99CC00"/>
          </a:solidFill>
          <a:ln w="57150">
            <a:solidFill>
              <a:srgbClr val="FFFF00"/>
            </a:solidFill>
          </a:ln>
        </p:spPr>
        <p:txBody>
          <a:bodyPr/>
          <a:lstStyle/>
          <a:p>
            <a:pPr algn="ctr" eaLnBrk="1" fontAlgn="auto" hangingPunct="1">
              <a:spcBef>
                <a:spcPts val="0"/>
              </a:spcBef>
              <a:spcAft>
                <a:spcPts val="0"/>
              </a:spcAft>
              <a:defRPr/>
            </a:pPr>
            <a:r>
              <a:rPr lang="id-ID" sz="4400" b="1" dirty="0" smtClean="0">
                <a:solidFill>
                  <a:schemeClr val="tx1"/>
                </a:solidFill>
                <a:latin typeface="Times New Roman" pitchFamily="18" charset="0"/>
                <a:ea typeface="+mn-ea"/>
                <a:cs typeface="Arial" charset="0"/>
              </a:rPr>
              <a:t>Tugas</a:t>
            </a:r>
            <a:endParaRPr lang="en-US" sz="4400" dirty="0" smtClean="0">
              <a:solidFill>
                <a:schemeClr val="tx1"/>
              </a:solidFill>
              <a:latin typeface="Times New Roman" pitchFamily="18" charset="0"/>
            </a:endParaRPr>
          </a:p>
        </p:txBody>
      </p:sp>
      <p:grpSp>
        <p:nvGrpSpPr>
          <p:cNvPr id="47108" name="Group 15"/>
          <p:cNvGrpSpPr>
            <a:grpSpLocks/>
          </p:cNvGrpSpPr>
          <p:nvPr/>
        </p:nvGrpSpPr>
        <p:grpSpPr bwMode="auto">
          <a:xfrm>
            <a:off x="582613" y="3227388"/>
            <a:ext cx="2676525" cy="2925762"/>
            <a:chOff x="2415" y="2184"/>
            <a:chExt cx="2699" cy="1843"/>
          </a:xfrm>
        </p:grpSpPr>
        <p:pic>
          <p:nvPicPr>
            <p:cNvPr id="47110" name="Picture 11" descr="push"/>
            <p:cNvPicPr>
              <a:picLocks noChangeAspect="1" noChangeArrowheads="1"/>
            </p:cNvPicPr>
            <p:nvPr/>
          </p:nvPicPr>
          <p:blipFill>
            <a:blip r:embed="rId2"/>
            <a:srcRect/>
            <a:stretch>
              <a:fillRect/>
            </a:stretch>
          </p:blipFill>
          <p:spPr bwMode="auto">
            <a:xfrm>
              <a:off x="2415" y="2184"/>
              <a:ext cx="2598" cy="1843"/>
            </a:xfrm>
            <a:prstGeom prst="rect">
              <a:avLst/>
            </a:prstGeom>
            <a:noFill/>
            <a:ln w="9525">
              <a:noFill/>
              <a:miter lim="800000"/>
              <a:headEnd/>
              <a:tailEnd/>
            </a:ln>
          </p:spPr>
        </p:pic>
        <p:sp>
          <p:nvSpPr>
            <p:cNvPr id="8" name="Text Box 12"/>
            <p:cNvSpPr txBox="1">
              <a:spLocks noChangeArrowheads="1"/>
            </p:cNvSpPr>
            <p:nvPr/>
          </p:nvSpPr>
          <p:spPr bwMode="auto">
            <a:xfrm rot="-606179">
              <a:off x="4022" y="2571"/>
              <a:ext cx="1081" cy="294"/>
            </a:xfrm>
            <a:prstGeom prst="rect">
              <a:avLst/>
            </a:prstGeom>
            <a:solidFill>
              <a:srgbClr val="CC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fontAlgn="auto" hangingPunct="1">
                <a:spcBef>
                  <a:spcPts val="0"/>
                </a:spcBef>
                <a:spcAft>
                  <a:spcPts val="0"/>
                </a:spcAft>
                <a:defRPr/>
              </a:pPr>
              <a:r>
                <a:rPr lang="en-US" sz="2400" b="1" kern="0" dirty="0">
                  <a:solidFill>
                    <a:sysClr val="windowText" lastClr="000000"/>
                  </a:solidFill>
                </a:rPr>
                <a:t>difficulties</a:t>
              </a:r>
            </a:p>
          </p:txBody>
        </p:sp>
        <p:sp>
          <p:nvSpPr>
            <p:cNvPr id="9" name="Text Box 13"/>
            <p:cNvSpPr txBox="1">
              <a:spLocks noChangeArrowheads="1"/>
            </p:cNvSpPr>
            <p:nvPr/>
          </p:nvSpPr>
          <p:spPr bwMode="auto">
            <a:xfrm rot="736434">
              <a:off x="3982" y="3146"/>
              <a:ext cx="1132" cy="333"/>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fontAlgn="auto" hangingPunct="1">
                <a:spcBef>
                  <a:spcPts val="0"/>
                </a:spcBef>
                <a:spcAft>
                  <a:spcPts val="0"/>
                </a:spcAft>
                <a:defRPr/>
              </a:pPr>
              <a:r>
                <a:rPr lang="en-US" sz="2800" b="1" kern="0" dirty="0">
                  <a:solidFill>
                    <a:sysClr val="windowText" lastClr="000000"/>
                  </a:solidFill>
                </a:rPr>
                <a:t>problems</a:t>
              </a:r>
            </a:p>
          </p:txBody>
        </p:sp>
        <p:sp>
          <p:nvSpPr>
            <p:cNvPr id="10" name="Text Box 14"/>
            <p:cNvSpPr txBox="1">
              <a:spLocks noChangeArrowheads="1"/>
            </p:cNvSpPr>
            <p:nvPr/>
          </p:nvSpPr>
          <p:spPr bwMode="auto">
            <a:xfrm>
              <a:off x="3893" y="3662"/>
              <a:ext cx="112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fontAlgn="auto" hangingPunct="1">
                <a:spcBef>
                  <a:spcPts val="0"/>
                </a:spcBef>
                <a:spcAft>
                  <a:spcPts val="0"/>
                </a:spcAft>
                <a:defRPr/>
              </a:pPr>
              <a:r>
                <a:rPr lang="en-US" sz="1600" b="1" kern="0">
                  <a:solidFill>
                    <a:sysClr val="windowText" lastClr="000000"/>
                  </a:solidFill>
                </a:rPr>
                <a:t>handle with care</a:t>
              </a:r>
            </a:p>
          </p:txBody>
        </p:sp>
      </p:grpSp>
      <p:pic>
        <p:nvPicPr>
          <p:cNvPr id="47109" name="Picture 3"/>
          <p:cNvPicPr>
            <a:picLocks noChangeArrowheads="1"/>
          </p:cNvPicPr>
          <p:nvPr/>
        </p:nvPicPr>
        <p:blipFill>
          <a:blip r:embed="rId3"/>
          <a:srcRect/>
          <a:stretch>
            <a:fillRect/>
          </a:stretch>
        </p:blipFill>
        <p:spPr bwMode="auto">
          <a:xfrm>
            <a:off x="4267200" y="3590925"/>
            <a:ext cx="4418013" cy="2200275"/>
          </a:xfrm>
          <a:prstGeom prst="rect">
            <a:avLst/>
          </a:prstGeom>
          <a:noFill/>
          <a:ln w="12700">
            <a:noFill/>
            <a:miter lim="800000"/>
            <a:headEnd/>
            <a:tailEnd/>
          </a:ln>
          <a:effectLst>
            <a:outerShdw dist="17961" dir="18900000" algn="ctr" rotWithShape="0">
              <a:srgbClr val="D490C5"/>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152400"/>
            <a:ext cx="9144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836613" eaLnBrk="1" hangingPunct="1">
              <a:defRPr/>
            </a:pPr>
            <a:r>
              <a:rPr lang="id-ID" b="1" kern="0" dirty="0" smtClean="0">
                <a:solidFill>
                  <a:srgbClr val="FF0000"/>
                </a:solidFill>
                <a:effectLst>
                  <a:outerShdw blurRad="38100" dist="38100" dir="2700000" algn="tl">
                    <a:srgbClr val="FFFFFF"/>
                  </a:outerShdw>
                </a:effectLst>
              </a:rPr>
              <a:t>Strategi Operasi Dalam Lingkungan Global</a:t>
            </a:r>
          </a:p>
        </p:txBody>
      </p:sp>
      <p:sp>
        <p:nvSpPr>
          <p:cNvPr id="3" name="Rectangle 3"/>
          <p:cNvSpPr txBox="1">
            <a:spLocks noChangeArrowheads="1"/>
          </p:cNvSpPr>
          <p:nvPr/>
        </p:nvSpPr>
        <p:spPr bwMode="auto">
          <a:xfrm>
            <a:off x="381000" y="1671638"/>
            <a:ext cx="8382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252413" algn="l"/>
                <a:tab pos="469900" algn="l"/>
                <a:tab pos="723900" algn="l"/>
                <a:tab pos="939800" algn="l"/>
                <a:tab pos="1157288" algn="l"/>
                <a:tab pos="1374775" algn="l"/>
                <a:tab pos="1628775" algn="l"/>
              </a:tabLst>
              <a:defRPr sz="800">
                <a:solidFill>
                  <a:schemeClr val="tx1"/>
                </a:solidFill>
                <a:latin typeface="Arial" charset="0"/>
              </a:defRPr>
            </a:lvl1pPr>
            <a:lvl2pPr marL="742950" indent="-285750">
              <a:tabLst>
                <a:tab pos="252413" algn="l"/>
                <a:tab pos="469900" algn="l"/>
                <a:tab pos="723900" algn="l"/>
                <a:tab pos="939800" algn="l"/>
                <a:tab pos="1157288" algn="l"/>
                <a:tab pos="1374775" algn="l"/>
                <a:tab pos="1628775" algn="l"/>
              </a:tabLst>
              <a:defRPr sz="800">
                <a:solidFill>
                  <a:schemeClr val="tx1"/>
                </a:solidFill>
                <a:latin typeface="Arial" charset="0"/>
              </a:defRPr>
            </a:lvl2pPr>
            <a:lvl3pPr marL="1143000" indent="-228600">
              <a:tabLst>
                <a:tab pos="252413" algn="l"/>
                <a:tab pos="469900" algn="l"/>
                <a:tab pos="723900" algn="l"/>
                <a:tab pos="939800" algn="l"/>
                <a:tab pos="1157288" algn="l"/>
                <a:tab pos="1374775" algn="l"/>
                <a:tab pos="1628775" algn="l"/>
              </a:tabLst>
              <a:defRPr sz="800">
                <a:solidFill>
                  <a:schemeClr val="tx1"/>
                </a:solidFill>
                <a:latin typeface="Arial" charset="0"/>
              </a:defRPr>
            </a:lvl3pPr>
            <a:lvl4pPr marL="1600200" indent="-228600">
              <a:tabLst>
                <a:tab pos="252413" algn="l"/>
                <a:tab pos="469900" algn="l"/>
                <a:tab pos="723900" algn="l"/>
                <a:tab pos="939800" algn="l"/>
                <a:tab pos="1157288" algn="l"/>
                <a:tab pos="1374775" algn="l"/>
                <a:tab pos="1628775" algn="l"/>
              </a:tabLst>
              <a:defRPr sz="800">
                <a:solidFill>
                  <a:schemeClr val="tx1"/>
                </a:solidFill>
                <a:latin typeface="Arial" charset="0"/>
              </a:defRPr>
            </a:lvl4pPr>
            <a:lvl5pPr marL="2057400" indent="-228600">
              <a:tabLst>
                <a:tab pos="252413" algn="l"/>
                <a:tab pos="469900" algn="l"/>
                <a:tab pos="723900" algn="l"/>
                <a:tab pos="939800" algn="l"/>
                <a:tab pos="1157288" algn="l"/>
                <a:tab pos="1374775" algn="l"/>
                <a:tab pos="1628775" algn="l"/>
              </a:tabLst>
              <a:defRPr sz="800">
                <a:solidFill>
                  <a:schemeClr val="tx1"/>
                </a:solidFill>
                <a:latin typeface="Arial" charset="0"/>
              </a:defRPr>
            </a:lvl5pPr>
            <a:lvl6pPr marL="2514600" indent="-228600" eaLnBrk="0" fontAlgn="base" hangingPunct="0">
              <a:spcBef>
                <a:spcPct val="0"/>
              </a:spcBef>
              <a:spcAft>
                <a:spcPct val="0"/>
              </a:spcAft>
              <a:tabLst>
                <a:tab pos="252413" algn="l"/>
                <a:tab pos="469900" algn="l"/>
                <a:tab pos="723900" algn="l"/>
                <a:tab pos="939800" algn="l"/>
                <a:tab pos="1157288" algn="l"/>
                <a:tab pos="1374775" algn="l"/>
                <a:tab pos="1628775" algn="l"/>
              </a:tabLst>
              <a:defRPr sz="800">
                <a:solidFill>
                  <a:schemeClr val="tx1"/>
                </a:solidFill>
                <a:latin typeface="Arial" charset="0"/>
              </a:defRPr>
            </a:lvl6pPr>
            <a:lvl7pPr marL="2971800" indent="-228600" eaLnBrk="0" fontAlgn="base" hangingPunct="0">
              <a:spcBef>
                <a:spcPct val="0"/>
              </a:spcBef>
              <a:spcAft>
                <a:spcPct val="0"/>
              </a:spcAft>
              <a:tabLst>
                <a:tab pos="252413" algn="l"/>
                <a:tab pos="469900" algn="l"/>
                <a:tab pos="723900" algn="l"/>
                <a:tab pos="939800" algn="l"/>
                <a:tab pos="1157288" algn="l"/>
                <a:tab pos="1374775" algn="l"/>
                <a:tab pos="1628775" algn="l"/>
              </a:tabLst>
              <a:defRPr sz="800">
                <a:solidFill>
                  <a:schemeClr val="tx1"/>
                </a:solidFill>
                <a:latin typeface="Arial" charset="0"/>
              </a:defRPr>
            </a:lvl7pPr>
            <a:lvl8pPr marL="3429000" indent="-228600" eaLnBrk="0" fontAlgn="base" hangingPunct="0">
              <a:spcBef>
                <a:spcPct val="0"/>
              </a:spcBef>
              <a:spcAft>
                <a:spcPct val="0"/>
              </a:spcAft>
              <a:tabLst>
                <a:tab pos="252413" algn="l"/>
                <a:tab pos="469900" algn="l"/>
                <a:tab pos="723900" algn="l"/>
                <a:tab pos="939800" algn="l"/>
                <a:tab pos="1157288" algn="l"/>
                <a:tab pos="1374775" algn="l"/>
                <a:tab pos="1628775" algn="l"/>
              </a:tabLst>
              <a:defRPr sz="800">
                <a:solidFill>
                  <a:schemeClr val="tx1"/>
                </a:solidFill>
                <a:latin typeface="Arial" charset="0"/>
              </a:defRPr>
            </a:lvl8pPr>
            <a:lvl9pPr marL="3886200" indent="-228600" eaLnBrk="0" fontAlgn="base" hangingPunct="0">
              <a:spcBef>
                <a:spcPct val="0"/>
              </a:spcBef>
              <a:spcAft>
                <a:spcPct val="0"/>
              </a:spcAft>
              <a:tabLst>
                <a:tab pos="252413" algn="l"/>
                <a:tab pos="469900" algn="l"/>
                <a:tab pos="723900" algn="l"/>
                <a:tab pos="939800" algn="l"/>
                <a:tab pos="1157288" algn="l"/>
                <a:tab pos="1374775" algn="l"/>
                <a:tab pos="1628775" algn="l"/>
              </a:tabLst>
              <a:defRPr sz="800">
                <a:solidFill>
                  <a:schemeClr val="tx1"/>
                </a:solidFill>
                <a:latin typeface="Arial" charset="0"/>
              </a:defRPr>
            </a:lvl9pPr>
          </a:lstStyle>
          <a:p>
            <a:pPr algn="just">
              <a:spcBef>
                <a:spcPct val="20000"/>
              </a:spcBef>
              <a:defRPr/>
            </a:pPr>
            <a:r>
              <a:rPr lang="en-US" sz="4000" smtClean="0">
                <a:solidFill>
                  <a:srgbClr val="000000"/>
                </a:solidFill>
                <a:latin typeface="Arial Narrow" pitchFamily="34" charset="0"/>
                <a:ea typeface="Times New Roman" pitchFamily="18" charset="0"/>
                <a:cs typeface="Arial" charset="0"/>
              </a:rPr>
              <a:t>Manajer Operasional pada saat ini harus memiliki pandangan global dalam strategi operasi, perkembangan yang cepat dalam perdagangan dunia yang seolah dunia tanpa batasan, mengakibatkan banyak organisasi memperluas operasinya tidak hanya di dalam negeri tetapi juga di luar negeri.  </a:t>
            </a:r>
            <a:endParaRPr lang="id-ID" sz="4000" smtClean="0">
              <a:latin typeface="Arial Narrow" pitchFamily="34" charset="0"/>
              <a:cs typeface="Times New Roman" pitchFamily="18" charset="0"/>
            </a:endParaRPr>
          </a:p>
          <a:p>
            <a:pPr eaLnBrk="1" hangingPunct="1">
              <a:spcBef>
                <a:spcPct val="20000"/>
              </a:spcBef>
              <a:defRPr/>
            </a:pPr>
            <a:endParaRPr lang="id-ID" sz="4400" smtClean="0">
              <a:effectLst>
                <a:outerShdw blurRad="38100" dist="38100" dir="2700000" algn="tl">
                  <a:srgbClr val="C0C0C0"/>
                </a:outerShdw>
              </a:effectLst>
              <a:latin typeface="Arial Narrow"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836613" eaLnBrk="1" hangingPunct="1">
              <a:defRPr/>
            </a:pPr>
            <a:r>
              <a:rPr lang="id-ID" b="1" kern="0" dirty="0" smtClean="0">
                <a:solidFill>
                  <a:srgbClr val="FF0000"/>
                </a:solidFill>
                <a:effectLst>
                  <a:outerShdw blurRad="38100" dist="38100" dir="2700000" algn="tl">
                    <a:srgbClr val="FFFFFF"/>
                  </a:outerShdw>
                </a:effectLst>
              </a:rPr>
              <a:t>TANTANGAN MO</a:t>
            </a:r>
          </a:p>
        </p:txBody>
      </p:sp>
      <p:sp>
        <p:nvSpPr>
          <p:cNvPr id="3" name="Rectangle 3"/>
          <p:cNvSpPr txBox="1">
            <a:spLocks noChangeArrowheads="1"/>
          </p:cNvSpPr>
          <p:nvPr/>
        </p:nvSpPr>
        <p:spPr bwMode="auto">
          <a:xfrm>
            <a:off x="0" y="1447800"/>
            <a:ext cx="41148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12738" indent="-312738" defTabSz="836613" eaLnBrk="1" hangingPunct="1">
              <a:lnSpc>
                <a:spcPct val="90000"/>
              </a:lnSpc>
              <a:defRPr/>
            </a:pPr>
            <a:r>
              <a:rPr lang="id-ID" b="1" kern="0" dirty="0" smtClean="0">
                <a:solidFill>
                  <a:srgbClr val="000000"/>
                </a:solidFill>
                <a:effectLst>
                  <a:outerShdw blurRad="38100" dist="38100" dir="2700000" algn="tl">
                    <a:srgbClr val="FFFFFF"/>
                  </a:outerShdw>
                </a:effectLst>
              </a:rPr>
              <a:t>Fokus lokal atau nasional</a:t>
            </a:r>
          </a:p>
          <a:p>
            <a:pPr marL="312738" indent="-312738" defTabSz="836613" eaLnBrk="1" hangingPunct="1">
              <a:lnSpc>
                <a:spcPct val="90000"/>
              </a:lnSpc>
              <a:defRPr/>
            </a:pPr>
            <a:r>
              <a:rPr lang="id-ID" b="1" kern="0" dirty="0" smtClean="0">
                <a:solidFill>
                  <a:srgbClr val="000000"/>
                </a:solidFill>
                <a:effectLst>
                  <a:outerShdw blurRad="38100" dist="38100" dir="2700000" algn="tl">
                    <a:srgbClr val="FFFFFF"/>
                  </a:outerShdw>
                </a:effectLst>
              </a:rPr>
              <a:t>Pengiriman kelompok</a:t>
            </a:r>
          </a:p>
          <a:p>
            <a:pPr marL="312738" indent="-312738" defTabSz="836613" eaLnBrk="1" hangingPunct="1">
              <a:lnSpc>
                <a:spcPct val="90000"/>
              </a:lnSpc>
              <a:defRPr/>
            </a:pPr>
            <a:r>
              <a:rPr lang="id-ID" b="1" kern="0" dirty="0" smtClean="0">
                <a:solidFill>
                  <a:srgbClr val="000000"/>
                </a:solidFill>
                <a:effectLst>
                  <a:outerShdw blurRad="38100" dist="38100" dir="2700000" algn="tl">
                    <a:srgbClr val="FFFFFF"/>
                  </a:outerShdw>
                </a:effectLst>
              </a:rPr>
              <a:t>Pembelian termurah</a:t>
            </a:r>
          </a:p>
          <a:p>
            <a:pPr marL="312738" indent="-312738" defTabSz="836613" eaLnBrk="1" hangingPunct="1">
              <a:lnSpc>
                <a:spcPct val="90000"/>
              </a:lnSpc>
              <a:defRPr/>
            </a:pPr>
            <a:r>
              <a:rPr lang="id-ID" b="1" kern="0" dirty="0" smtClean="0">
                <a:solidFill>
                  <a:srgbClr val="000000"/>
                </a:solidFill>
                <a:effectLst>
                  <a:outerShdw blurRad="38100" dist="38100" dir="2700000" algn="tl">
                    <a:srgbClr val="FFFFFF"/>
                  </a:outerShdw>
                </a:effectLst>
              </a:rPr>
              <a:t>Pengembangan produk lama</a:t>
            </a:r>
          </a:p>
          <a:p>
            <a:pPr marL="312738" indent="-312738" defTabSz="836613" eaLnBrk="1" hangingPunct="1">
              <a:lnSpc>
                <a:spcPct val="90000"/>
              </a:lnSpc>
              <a:defRPr/>
            </a:pPr>
            <a:r>
              <a:rPr lang="id-ID" b="1" kern="0" dirty="0" smtClean="0">
                <a:solidFill>
                  <a:srgbClr val="000000"/>
                </a:solidFill>
                <a:effectLst>
                  <a:outerShdw blurRad="38100" dist="38100" dir="2700000" algn="tl">
                    <a:srgbClr val="FFFFFF"/>
                  </a:outerShdw>
                </a:effectLst>
              </a:rPr>
              <a:t>Produk standar</a:t>
            </a:r>
          </a:p>
          <a:p>
            <a:pPr marL="312738" indent="-312738" defTabSz="836613" eaLnBrk="1" hangingPunct="1">
              <a:lnSpc>
                <a:spcPct val="90000"/>
              </a:lnSpc>
              <a:defRPr/>
            </a:pPr>
            <a:r>
              <a:rPr lang="id-ID" b="1" kern="0" dirty="0" smtClean="0">
                <a:solidFill>
                  <a:srgbClr val="000000"/>
                </a:solidFill>
                <a:effectLst>
                  <a:outerShdw blurRad="38100" dist="38100" dir="2700000" algn="tl">
                    <a:srgbClr val="FFFFFF"/>
                  </a:outerShdw>
                </a:effectLst>
              </a:rPr>
              <a:t>Spesialisasi job</a:t>
            </a:r>
          </a:p>
        </p:txBody>
      </p:sp>
      <p:sp>
        <p:nvSpPr>
          <p:cNvPr id="4" name="Rectangle 4"/>
          <p:cNvSpPr>
            <a:spLocks noChangeArrowheads="1"/>
          </p:cNvSpPr>
          <p:nvPr/>
        </p:nvSpPr>
        <p:spPr bwMode="auto">
          <a:xfrm>
            <a:off x="4648200" y="1447800"/>
            <a:ext cx="4495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lstStyle/>
          <a:p>
            <a:pPr marL="312738" indent="-312738" defTabSz="836613" eaLnBrk="1" fontAlgn="auto" hangingPunct="1">
              <a:lnSpc>
                <a:spcPct val="90000"/>
              </a:lnSpc>
              <a:spcBef>
                <a:spcPct val="20000"/>
              </a:spcBef>
              <a:spcAft>
                <a:spcPts val="0"/>
              </a:spcAft>
              <a:buFontTx/>
              <a:buChar char="•"/>
              <a:defRPr/>
            </a:pPr>
            <a:r>
              <a:rPr lang="id-ID" sz="3200" b="1" kern="0" dirty="0">
                <a:solidFill>
                  <a:sysClr val="windowText" lastClr="000000"/>
                </a:solidFill>
                <a:effectLst>
                  <a:outerShdw blurRad="38100" dist="38100" dir="2700000" algn="tl">
                    <a:srgbClr val="FFFFFF"/>
                  </a:outerShdw>
                </a:effectLst>
              </a:rPr>
              <a:t>Fokus global</a:t>
            </a:r>
          </a:p>
          <a:p>
            <a:pPr marL="312738" indent="-312738" defTabSz="836613" eaLnBrk="1" fontAlgn="auto" hangingPunct="1">
              <a:lnSpc>
                <a:spcPct val="90000"/>
              </a:lnSpc>
              <a:spcBef>
                <a:spcPct val="20000"/>
              </a:spcBef>
              <a:spcAft>
                <a:spcPts val="0"/>
              </a:spcAft>
              <a:buFontTx/>
              <a:buChar char="•"/>
              <a:defRPr/>
            </a:pPr>
            <a:r>
              <a:rPr lang="id-ID" sz="3200" b="1" kern="0" dirty="0">
                <a:solidFill>
                  <a:sysClr val="windowText" lastClr="000000"/>
                </a:solidFill>
                <a:effectLst>
                  <a:outerShdw blurRad="38100" dist="38100" dir="2700000" algn="tl">
                    <a:srgbClr val="FFFFFF"/>
                  </a:outerShdw>
                </a:effectLst>
              </a:rPr>
              <a:t>Just-in-time</a:t>
            </a:r>
          </a:p>
          <a:p>
            <a:pPr marL="312738" indent="-312738" defTabSz="836613" eaLnBrk="1" fontAlgn="auto" hangingPunct="1">
              <a:lnSpc>
                <a:spcPct val="90000"/>
              </a:lnSpc>
              <a:spcBef>
                <a:spcPct val="20000"/>
              </a:spcBef>
              <a:spcAft>
                <a:spcPts val="0"/>
              </a:spcAft>
              <a:buFontTx/>
              <a:buChar char="•"/>
              <a:defRPr/>
            </a:pPr>
            <a:r>
              <a:rPr lang="id-ID" sz="3200" b="1" kern="0" dirty="0">
                <a:solidFill>
                  <a:sysClr val="windowText" lastClr="000000"/>
                </a:solidFill>
                <a:effectLst>
                  <a:outerShdw blurRad="38100" dist="38100" dir="2700000" algn="tl">
                    <a:srgbClr val="FFFFFF"/>
                  </a:outerShdw>
                </a:effectLst>
              </a:rPr>
              <a:t>Patner rantai pasokan</a:t>
            </a:r>
          </a:p>
          <a:p>
            <a:pPr marL="312738" indent="-312738" defTabSz="836613" eaLnBrk="1" fontAlgn="auto" hangingPunct="1">
              <a:lnSpc>
                <a:spcPct val="90000"/>
              </a:lnSpc>
              <a:spcBef>
                <a:spcPct val="20000"/>
              </a:spcBef>
              <a:spcAft>
                <a:spcPts val="0"/>
              </a:spcAft>
              <a:buFontTx/>
              <a:buChar char="•"/>
              <a:defRPr/>
            </a:pPr>
            <a:r>
              <a:rPr lang="id-ID" sz="3200" b="1" kern="0" dirty="0">
                <a:solidFill>
                  <a:sysClr val="windowText" lastClr="000000"/>
                </a:solidFill>
                <a:effectLst>
                  <a:outerShdw blurRad="38100" dist="38100" dir="2700000" algn="tl">
                    <a:srgbClr val="FFFFFF"/>
                  </a:outerShdw>
                </a:effectLst>
              </a:rPr>
              <a:t>Pengembangan produk cepat, kerja sama</a:t>
            </a:r>
          </a:p>
          <a:p>
            <a:pPr marL="312738" indent="-312738" defTabSz="836613" eaLnBrk="1" fontAlgn="auto" hangingPunct="1">
              <a:lnSpc>
                <a:spcPct val="90000"/>
              </a:lnSpc>
              <a:spcBef>
                <a:spcPct val="20000"/>
              </a:spcBef>
              <a:spcAft>
                <a:spcPts val="0"/>
              </a:spcAft>
              <a:buFontTx/>
              <a:buChar char="•"/>
              <a:defRPr/>
            </a:pPr>
            <a:r>
              <a:rPr lang="id-ID" sz="3200" b="1" kern="0" dirty="0">
                <a:solidFill>
                  <a:sysClr val="windowText" lastClr="000000"/>
                </a:solidFill>
                <a:effectLst>
                  <a:outerShdw blurRad="38100" dist="38100" dir="2700000" algn="tl">
                    <a:srgbClr val="FFFFFF"/>
                  </a:outerShdw>
                </a:effectLst>
              </a:rPr>
              <a:t>Kustomisasi massa</a:t>
            </a:r>
          </a:p>
          <a:p>
            <a:pPr marL="312738" indent="-312738" defTabSz="836613" eaLnBrk="1" fontAlgn="auto" hangingPunct="1">
              <a:lnSpc>
                <a:spcPct val="90000"/>
              </a:lnSpc>
              <a:spcBef>
                <a:spcPct val="20000"/>
              </a:spcBef>
              <a:spcAft>
                <a:spcPts val="0"/>
              </a:spcAft>
              <a:buFontTx/>
              <a:buChar char="•"/>
              <a:defRPr/>
            </a:pPr>
            <a:r>
              <a:rPr lang="id-ID" sz="3200" b="1" kern="0" dirty="0">
                <a:solidFill>
                  <a:sysClr val="windowText" lastClr="000000"/>
                </a:solidFill>
                <a:effectLst>
                  <a:outerShdw blurRad="38100" dist="38100" dir="2700000" algn="tl">
                    <a:srgbClr val="FFFFFF"/>
                  </a:outerShdw>
                </a:effectLst>
              </a:rPr>
              <a:t>Kerja tim, pember-dayaan karyawan</a:t>
            </a:r>
          </a:p>
        </p:txBody>
      </p:sp>
      <p:sp>
        <p:nvSpPr>
          <p:cNvPr id="5" name="AutoShape 5"/>
          <p:cNvSpPr>
            <a:spLocks noChangeArrowheads="1"/>
          </p:cNvSpPr>
          <p:nvPr/>
        </p:nvSpPr>
        <p:spPr bwMode="auto">
          <a:xfrm>
            <a:off x="2743200" y="2274888"/>
            <a:ext cx="2057400" cy="1878012"/>
          </a:xfrm>
          <a:prstGeom prst="rightArrow">
            <a:avLst>
              <a:gd name="adj1" fmla="val 50000"/>
              <a:gd name="adj2" fmla="val 25000"/>
            </a:avLst>
          </a:prstGeom>
          <a:solidFill>
            <a:srgbClr val="FFFF00"/>
          </a:solidFill>
          <a:ln w="9525">
            <a:solidFill>
              <a:srgbClr val="000000"/>
            </a:solidFill>
            <a:miter lim="800000"/>
            <a:headEnd/>
            <a:tailEnd/>
          </a:ln>
          <a:effectLst/>
        </p:spPr>
        <p:txBody>
          <a:bodyPr wrap="none" anchor="ctr"/>
          <a:lstStyle/>
          <a:p>
            <a:pPr eaLnBrk="1" fontAlgn="auto" hangingPunct="1">
              <a:spcBef>
                <a:spcPts val="0"/>
              </a:spcBef>
              <a:spcAft>
                <a:spcPts val="0"/>
              </a:spcAft>
              <a:defRPr/>
            </a:pPr>
            <a:endParaRPr lang="id-ID" sz="1800" kern="0">
              <a:solidFill>
                <a:srgbClr val="FFFF00"/>
              </a:solidFill>
            </a:endParaRPr>
          </a:p>
        </p:txBody>
      </p:sp>
      <p:sp>
        <p:nvSpPr>
          <p:cNvPr id="6" name="Text Box 6"/>
          <p:cNvSpPr txBox="1">
            <a:spLocks noChangeArrowheads="1"/>
          </p:cNvSpPr>
          <p:nvPr/>
        </p:nvSpPr>
        <p:spPr bwMode="auto">
          <a:xfrm>
            <a:off x="533400" y="762000"/>
            <a:ext cx="7145338"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008" tIns="50004" rIns="100008" bIns="50004">
            <a:spAutoFit/>
          </a:bodyPr>
          <a:lstStyle>
            <a:lvl1pPr algn="l" defTabSz="1000125">
              <a:defRPr>
                <a:solidFill>
                  <a:schemeClr val="tx1"/>
                </a:solidFill>
                <a:latin typeface="Arial" charset="0"/>
              </a:defRPr>
            </a:lvl1pPr>
            <a:lvl2pPr marL="500063" algn="l" defTabSz="1000125">
              <a:defRPr>
                <a:solidFill>
                  <a:schemeClr val="tx1"/>
                </a:solidFill>
                <a:latin typeface="Arial" charset="0"/>
              </a:defRPr>
            </a:lvl2pPr>
            <a:lvl3pPr marL="1000125" algn="l" defTabSz="1000125">
              <a:defRPr>
                <a:solidFill>
                  <a:schemeClr val="tx1"/>
                </a:solidFill>
                <a:latin typeface="Arial" charset="0"/>
              </a:defRPr>
            </a:lvl3pPr>
            <a:lvl4pPr marL="1500188" algn="l" defTabSz="1000125">
              <a:defRPr>
                <a:solidFill>
                  <a:schemeClr val="tx1"/>
                </a:solidFill>
                <a:latin typeface="Arial" charset="0"/>
              </a:defRPr>
            </a:lvl4pPr>
            <a:lvl5pPr marL="2000250" algn="l" defTabSz="1000125">
              <a:defRPr>
                <a:solidFill>
                  <a:schemeClr val="tx1"/>
                </a:solidFill>
                <a:latin typeface="Arial" charset="0"/>
              </a:defRPr>
            </a:lvl5pPr>
            <a:lvl6pPr marL="2457450" defTabSz="1000125" fontAlgn="base">
              <a:spcBef>
                <a:spcPct val="0"/>
              </a:spcBef>
              <a:spcAft>
                <a:spcPct val="0"/>
              </a:spcAft>
              <a:defRPr>
                <a:solidFill>
                  <a:schemeClr val="tx1"/>
                </a:solidFill>
                <a:latin typeface="Arial" charset="0"/>
              </a:defRPr>
            </a:lvl6pPr>
            <a:lvl7pPr marL="2914650" defTabSz="1000125" fontAlgn="base">
              <a:spcBef>
                <a:spcPct val="0"/>
              </a:spcBef>
              <a:spcAft>
                <a:spcPct val="0"/>
              </a:spcAft>
              <a:defRPr>
                <a:solidFill>
                  <a:schemeClr val="tx1"/>
                </a:solidFill>
                <a:latin typeface="Arial" charset="0"/>
              </a:defRPr>
            </a:lvl7pPr>
            <a:lvl8pPr marL="3371850" defTabSz="1000125" fontAlgn="base">
              <a:spcBef>
                <a:spcPct val="0"/>
              </a:spcBef>
              <a:spcAft>
                <a:spcPct val="0"/>
              </a:spcAft>
              <a:defRPr>
                <a:solidFill>
                  <a:schemeClr val="tx1"/>
                </a:solidFill>
                <a:latin typeface="Arial" charset="0"/>
              </a:defRPr>
            </a:lvl8pPr>
            <a:lvl9pPr marL="3829050" defTabSz="1000125" fontAlgn="base">
              <a:spcBef>
                <a:spcPct val="0"/>
              </a:spcBef>
              <a:spcAft>
                <a:spcPct val="0"/>
              </a:spcAft>
              <a:defRPr>
                <a:solidFill>
                  <a:schemeClr val="tx1"/>
                </a:solidFill>
                <a:latin typeface="Arial" charset="0"/>
              </a:defRPr>
            </a:lvl9pPr>
          </a:lstStyle>
          <a:p>
            <a:pPr>
              <a:defRPr/>
            </a:pPr>
            <a:r>
              <a:rPr lang="id-ID" sz="3000" b="1" dirty="0" smtClean="0">
                <a:effectLst>
                  <a:outerShdw blurRad="38100" dist="38100" dir="2700000" algn="tl">
                    <a:srgbClr val="FFFFFF"/>
                  </a:outerShdw>
                </a:effectLst>
                <a:latin typeface="Arial Narrow" pitchFamily="34" charset="0"/>
              </a:rPr>
              <a:t>      </a:t>
            </a:r>
            <a:r>
              <a:rPr lang="id-ID" sz="3000" b="1" u="sng" dirty="0" smtClean="0">
                <a:effectLst>
                  <a:outerShdw blurRad="38100" dist="38100" dir="2700000" algn="tl">
                    <a:srgbClr val="FFFFFF"/>
                  </a:outerShdw>
                </a:effectLst>
                <a:latin typeface="Arial Narrow" pitchFamily="34" charset="0"/>
              </a:rPr>
              <a:t>DAHULU</a:t>
            </a:r>
            <a:r>
              <a:rPr lang="id-ID" sz="3000" b="1" dirty="0" smtClean="0">
                <a:effectLst>
                  <a:outerShdw blurRad="38100" dist="38100" dir="2700000" algn="tl">
                    <a:srgbClr val="FFFFFF"/>
                  </a:outerShdw>
                </a:effectLst>
                <a:latin typeface="Arial Narrow" pitchFamily="34" charset="0"/>
              </a:rPr>
              <a:t>                                      </a:t>
            </a:r>
            <a:r>
              <a:rPr lang="id-ID" sz="3000" b="1" u="sng" dirty="0" smtClean="0">
                <a:effectLst>
                  <a:outerShdw blurRad="38100" dist="38100" dir="2700000" algn="tl">
                    <a:srgbClr val="FFFFFF"/>
                  </a:outerShdw>
                </a:effectLst>
                <a:latin typeface="Arial Narrow" pitchFamily="34" charset="0"/>
              </a:rPr>
              <a:t>SEKARANG</a:t>
            </a:r>
            <a:endParaRPr lang="id-ID" sz="3000" b="1" dirty="0" smtClean="0">
              <a:effectLst>
                <a:outerShdw blurRad="38100" dist="38100" dir="2700000" algn="tl">
                  <a:srgbClr val="FFFFFF"/>
                </a:outerShdw>
              </a:effectLst>
              <a:latin typeface="Arial Narrow"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152400"/>
            <a:ext cx="9144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836613" eaLnBrk="1" hangingPunct="1">
              <a:defRPr/>
            </a:pPr>
            <a:r>
              <a:rPr lang="id-ID" b="1" kern="0" dirty="0" smtClean="0">
                <a:solidFill>
                  <a:srgbClr val="FF0000"/>
                </a:solidFill>
                <a:effectLst>
                  <a:outerShdw blurRad="38100" dist="38100" dir="2700000" algn="tl">
                    <a:srgbClr val="FFFFFF"/>
                  </a:outerShdw>
                </a:effectLst>
              </a:rPr>
              <a:t>Alasan Operasi Global</a:t>
            </a:r>
          </a:p>
        </p:txBody>
      </p:sp>
      <p:sp>
        <p:nvSpPr>
          <p:cNvPr id="3" name="Rectangle 3"/>
          <p:cNvSpPr txBox="1">
            <a:spLocks noChangeArrowheads="1"/>
          </p:cNvSpPr>
          <p:nvPr/>
        </p:nvSpPr>
        <p:spPr bwMode="auto">
          <a:xfrm>
            <a:off x="2032000" y="1600200"/>
            <a:ext cx="710247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12738" indent="-312738" defTabSz="836613" eaLnBrk="1" hangingPunct="1">
              <a:defRPr/>
            </a:pPr>
            <a:r>
              <a:rPr lang="id-ID" sz="4400" dirty="0" smtClean="0">
                <a:effectLst>
                  <a:outerShdw blurRad="38100" dist="38100" dir="2700000" algn="tl">
                    <a:srgbClr val="FFFFFF"/>
                  </a:outerShdw>
                </a:effectLst>
                <a:latin typeface="Arial Narrow" pitchFamily="34" charset="0"/>
              </a:rPr>
              <a:t>Pengurangan biaya (TK, dsb) </a:t>
            </a:r>
          </a:p>
          <a:p>
            <a:pPr marL="312738" indent="-312738" defTabSz="836613" eaLnBrk="1" hangingPunct="1">
              <a:defRPr/>
            </a:pPr>
            <a:r>
              <a:rPr lang="id-ID" sz="4400" dirty="0" smtClean="0">
                <a:effectLst>
                  <a:outerShdw blurRad="38100" dist="38100" dir="2700000" algn="tl">
                    <a:srgbClr val="FFFFFF"/>
                  </a:outerShdw>
                </a:effectLst>
                <a:latin typeface="Arial Narrow" pitchFamily="34" charset="0"/>
              </a:rPr>
              <a:t>Peningkatan rantai pasokan</a:t>
            </a:r>
          </a:p>
          <a:p>
            <a:pPr marL="312738" indent="-312738" defTabSz="836613" eaLnBrk="1" hangingPunct="1">
              <a:defRPr/>
            </a:pPr>
            <a:r>
              <a:rPr lang="id-ID" sz="4400" dirty="0" smtClean="0">
                <a:effectLst>
                  <a:outerShdw blurRad="38100" dist="38100" dir="2700000" algn="tl">
                    <a:srgbClr val="FFFFFF"/>
                  </a:outerShdw>
                </a:effectLst>
                <a:latin typeface="Arial Narrow" pitchFamily="34" charset="0"/>
              </a:rPr>
              <a:t>Memperoleh produk lebih baik</a:t>
            </a:r>
          </a:p>
          <a:p>
            <a:pPr marL="312738" indent="-312738" defTabSz="836613" eaLnBrk="1" hangingPunct="1">
              <a:defRPr/>
            </a:pPr>
            <a:r>
              <a:rPr lang="id-ID" sz="4400" dirty="0" smtClean="0">
                <a:effectLst>
                  <a:outerShdw blurRad="38100" dist="38100" dir="2700000" algn="tl">
                    <a:srgbClr val="FFFFFF"/>
                  </a:outerShdw>
                </a:effectLst>
                <a:latin typeface="Arial Narrow" pitchFamily="34" charset="0"/>
              </a:rPr>
              <a:t>Mendapat pasar baru</a:t>
            </a:r>
          </a:p>
          <a:p>
            <a:pPr marL="312738" indent="-312738" defTabSz="836613" eaLnBrk="1" hangingPunct="1">
              <a:defRPr/>
            </a:pPr>
            <a:r>
              <a:rPr lang="id-ID" sz="4400" dirty="0" smtClean="0">
                <a:effectLst>
                  <a:outerShdw blurRad="38100" dist="38100" dir="2700000" algn="tl">
                    <a:srgbClr val="FFFFFF"/>
                  </a:outerShdw>
                </a:effectLst>
                <a:latin typeface="Arial Narrow" pitchFamily="34" charset="0"/>
              </a:rPr>
              <a:t>Peningkatan operasional</a:t>
            </a:r>
          </a:p>
          <a:p>
            <a:pPr marL="312738" indent="-312738" defTabSz="836613" eaLnBrk="1" hangingPunct="1">
              <a:defRPr/>
            </a:pPr>
            <a:r>
              <a:rPr lang="id-ID" sz="4400" dirty="0" smtClean="0">
                <a:effectLst>
                  <a:outerShdw blurRad="38100" dist="38100" dir="2700000" algn="tl">
                    <a:srgbClr val="FFFFFF"/>
                  </a:outerShdw>
                </a:effectLst>
                <a:latin typeface="Arial Narrow" pitchFamily="34" charset="0"/>
              </a:rPr>
              <a:t>Menjawab tantangan global</a:t>
            </a:r>
          </a:p>
        </p:txBody>
      </p:sp>
      <p:sp>
        <p:nvSpPr>
          <p:cNvPr id="4" name="Rectangle 4"/>
          <p:cNvSpPr>
            <a:spLocks noChangeArrowheads="1"/>
          </p:cNvSpPr>
          <p:nvPr/>
        </p:nvSpPr>
        <p:spPr bwMode="auto">
          <a:xfrm>
            <a:off x="0" y="1295400"/>
            <a:ext cx="2286000" cy="476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lstStyle/>
          <a:p>
            <a:pPr marL="312738" indent="-312738" defTabSz="836613" eaLnBrk="1" fontAlgn="auto" hangingPunct="1">
              <a:spcBef>
                <a:spcPct val="20000"/>
              </a:spcBef>
              <a:spcAft>
                <a:spcPts val="0"/>
              </a:spcAft>
              <a:defRPr/>
            </a:pPr>
            <a:r>
              <a:rPr lang="id-ID" sz="3200" b="1" kern="0" dirty="0">
                <a:solidFill>
                  <a:srgbClr val="FF0066"/>
                </a:solidFill>
                <a:effectLst>
                  <a:outerShdw blurRad="38100" dist="38100" dir="2700000" algn="tl">
                    <a:srgbClr val="000000"/>
                  </a:outerShdw>
                </a:effectLst>
              </a:rPr>
              <a:t>Tangible</a:t>
            </a:r>
          </a:p>
          <a:p>
            <a:pPr marL="312738" indent="-312738" defTabSz="836613" eaLnBrk="1" fontAlgn="auto" hangingPunct="1">
              <a:spcBef>
                <a:spcPct val="20000"/>
              </a:spcBef>
              <a:spcAft>
                <a:spcPts val="0"/>
              </a:spcAft>
              <a:defRPr/>
            </a:pPr>
            <a:endParaRPr lang="id-ID" sz="3200" b="1" kern="0" dirty="0">
              <a:solidFill>
                <a:srgbClr val="6600FF"/>
              </a:solidFill>
              <a:effectLst>
                <a:outerShdw blurRad="38100" dist="38100" dir="2700000" algn="tl">
                  <a:srgbClr val="000000"/>
                </a:outerShdw>
              </a:effectLst>
            </a:endParaRPr>
          </a:p>
          <a:p>
            <a:pPr marL="312738" indent="-312738" defTabSz="836613" eaLnBrk="1" fontAlgn="auto" hangingPunct="1">
              <a:spcBef>
                <a:spcPct val="20000"/>
              </a:spcBef>
              <a:spcAft>
                <a:spcPts val="0"/>
              </a:spcAft>
              <a:defRPr/>
            </a:pPr>
            <a:endParaRPr lang="en-US" sz="3200" b="1" kern="0" dirty="0">
              <a:solidFill>
                <a:srgbClr val="6600FF"/>
              </a:solidFill>
              <a:effectLst>
                <a:outerShdw blurRad="38100" dist="38100" dir="2700000" algn="tl">
                  <a:srgbClr val="000000"/>
                </a:outerShdw>
              </a:effectLst>
            </a:endParaRPr>
          </a:p>
          <a:p>
            <a:pPr marL="312738" indent="-312738" defTabSz="836613" eaLnBrk="1" fontAlgn="auto" hangingPunct="1">
              <a:spcBef>
                <a:spcPct val="20000"/>
              </a:spcBef>
              <a:spcAft>
                <a:spcPts val="0"/>
              </a:spcAft>
              <a:defRPr/>
            </a:pPr>
            <a:endParaRPr lang="id-ID" sz="3200" b="1" kern="0" dirty="0">
              <a:solidFill>
                <a:srgbClr val="6600FF"/>
              </a:solidFill>
              <a:effectLst>
                <a:outerShdw blurRad="38100" dist="38100" dir="2700000" algn="tl">
                  <a:srgbClr val="000000"/>
                </a:outerShdw>
              </a:effectLst>
            </a:endParaRPr>
          </a:p>
          <a:p>
            <a:pPr marL="312738" indent="-312738" defTabSz="836613" eaLnBrk="1" fontAlgn="auto" hangingPunct="1">
              <a:spcBef>
                <a:spcPct val="20000"/>
              </a:spcBef>
              <a:spcAft>
                <a:spcPts val="0"/>
              </a:spcAft>
              <a:defRPr/>
            </a:pPr>
            <a:endParaRPr lang="id-ID" sz="3200" b="1" kern="0" dirty="0">
              <a:solidFill>
                <a:srgbClr val="6600FF"/>
              </a:solidFill>
              <a:effectLst>
                <a:outerShdw blurRad="38100" dist="38100" dir="2700000" algn="tl">
                  <a:srgbClr val="000000"/>
                </a:outerShdw>
              </a:effectLst>
            </a:endParaRPr>
          </a:p>
          <a:p>
            <a:pPr marL="312738" indent="-312738" defTabSz="836613" eaLnBrk="1" fontAlgn="auto" hangingPunct="1">
              <a:spcBef>
                <a:spcPct val="20000"/>
              </a:spcBef>
              <a:spcAft>
                <a:spcPts val="0"/>
              </a:spcAft>
              <a:defRPr/>
            </a:pPr>
            <a:endParaRPr lang="id-ID" sz="3200" b="1" kern="0" dirty="0">
              <a:solidFill>
                <a:srgbClr val="6600FF"/>
              </a:solidFill>
              <a:effectLst>
                <a:outerShdw blurRad="38100" dist="38100" dir="2700000" algn="tl">
                  <a:srgbClr val="000000"/>
                </a:outerShdw>
              </a:effectLst>
            </a:endParaRPr>
          </a:p>
          <a:p>
            <a:pPr marL="312738" indent="-312738" defTabSz="836613" eaLnBrk="1" fontAlgn="auto" hangingPunct="1">
              <a:spcBef>
                <a:spcPct val="20000"/>
              </a:spcBef>
              <a:spcAft>
                <a:spcPts val="0"/>
              </a:spcAft>
              <a:defRPr/>
            </a:pPr>
            <a:endParaRPr lang="id-ID" sz="3200" b="1" kern="0" dirty="0">
              <a:solidFill>
                <a:srgbClr val="6600FF"/>
              </a:solidFill>
              <a:effectLst>
                <a:outerShdw blurRad="38100" dist="38100" dir="2700000" algn="tl">
                  <a:srgbClr val="000000"/>
                </a:outerShdw>
              </a:effectLst>
            </a:endParaRPr>
          </a:p>
          <a:p>
            <a:pPr marL="312738" indent="-312738" defTabSz="836613" eaLnBrk="1" fontAlgn="auto" hangingPunct="1">
              <a:spcBef>
                <a:spcPct val="20000"/>
              </a:spcBef>
              <a:spcAft>
                <a:spcPts val="0"/>
              </a:spcAft>
              <a:defRPr/>
            </a:pPr>
            <a:endParaRPr lang="id-ID" sz="3200" b="1" kern="0" dirty="0">
              <a:solidFill>
                <a:srgbClr val="6600FF"/>
              </a:solidFill>
              <a:effectLst>
                <a:outerShdw blurRad="38100" dist="38100" dir="2700000" algn="tl">
                  <a:srgbClr val="000000"/>
                </a:outerShdw>
              </a:effectLst>
            </a:endParaRPr>
          </a:p>
          <a:p>
            <a:pPr marL="312738" indent="-312738" defTabSz="836613" eaLnBrk="1" fontAlgn="auto" hangingPunct="1">
              <a:spcBef>
                <a:spcPct val="20000"/>
              </a:spcBef>
              <a:spcAft>
                <a:spcPts val="0"/>
              </a:spcAft>
              <a:defRPr/>
            </a:pPr>
            <a:r>
              <a:rPr lang="id-ID" sz="3200" b="1" kern="0" dirty="0">
                <a:solidFill>
                  <a:sysClr val="windowText" lastClr="000000"/>
                </a:solidFill>
                <a:effectLst>
                  <a:outerShdw blurRad="38100" dist="38100" dir="2700000" algn="tl">
                    <a:srgbClr val="FFFFFF"/>
                  </a:outerShdw>
                </a:effectLst>
              </a:rPr>
              <a:t>Intangible</a:t>
            </a:r>
            <a:endParaRPr lang="id-ID" sz="3600" b="1" kern="0" dirty="0">
              <a:solidFill>
                <a:sysClr val="windowText" lastClr="000000"/>
              </a:solidFill>
              <a:effectLst>
                <a:outerShdw blurRad="38100" dist="38100" dir="2700000" algn="tl">
                  <a:srgbClr val="FFFFFF"/>
                </a:outerShdw>
              </a:effectLst>
            </a:endParaRPr>
          </a:p>
        </p:txBody>
      </p:sp>
      <p:sp>
        <p:nvSpPr>
          <p:cNvPr id="5" name="Freeform 5"/>
          <p:cNvSpPr>
            <a:spLocks/>
          </p:cNvSpPr>
          <p:nvPr/>
        </p:nvSpPr>
        <p:spPr bwMode="auto">
          <a:xfrm>
            <a:off x="609600" y="2209800"/>
            <a:ext cx="838200" cy="3429000"/>
          </a:xfrm>
          <a:custGeom>
            <a:avLst/>
            <a:gdLst>
              <a:gd name="T0" fmla="*/ 0 w 1"/>
              <a:gd name="T1" fmla="*/ 0 h 1631"/>
              <a:gd name="T2" fmla="*/ 838200 w 1"/>
              <a:gd name="T3" fmla="*/ 3429000 h 1631"/>
              <a:gd name="T4" fmla="*/ 0 60000 65536"/>
              <a:gd name="T5" fmla="*/ 0 60000 65536"/>
            </a:gdLst>
            <a:ahLst/>
            <a:cxnLst>
              <a:cxn ang="T4">
                <a:pos x="T0" y="T1"/>
              </a:cxn>
              <a:cxn ang="T5">
                <a:pos x="T2" y="T3"/>
              </a:cxn>
            </a:cxnLst>
            <a:rect l="0" t="0" r="r" b="b"/>
            <a:pathLst>
              <a:path w="1" h="1631">
                <a:moveTo>
                  <a:pt x="0" y="0"/>
                </a:moveTo>
                <a:lnTo>
                  <a:pt x="1" y="1631"/>
                </a:lnTo>
              </a:path>
            </a:pathLst>
          </a:custGeom>
          <a:noFill/>
          <a:ln w="76200" cmpd="sng">
            <a:solidFill>
              <a:srgbClr val="FF9933"/>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id-ID" sz="1800" kern="0">
              <a:solidFill>
                <a:sysClr val="windowText" lastClr="00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ChangeArrowheads="1"/>
          </p:cNvSpPr>
          <p:nvPr/>
        </p:nvSpPr>
        <p:spPr bwMode="auto">
          <a:xfrm>
            <a:off x="36513" y="1371600"/>
            <a:ext cx="8991600" cy="5262563"/>
          </a:xfrm>
          <a:prstGeom prst="rect">
            <a:avLst/>
          </a:prstGeom>
          <a:noFill/>
          <a:ln w="9525">
            <a:noFill/>
            <a:miter lim="800000"/>
            <a:headEnd/>
            <a:tailEnd/>
          </a:ln>
        </p:spPr>
        <p:txBody>
          <a:bodyPr>
            <a:spAutoFit/>
          </a:bodyPr>
          <a:lstStyle/>
          <a:p>
            <a:pPr algn="just"/>
            <a:r>
              <a:rPr lang="id-ID" sz="2400" b="1">
                <a:solidFill>
                  <a:srgbClr val="000000"/>
                </a:solidFill>
              </a:rPr>
              <a:t>Bussines adalah keseluruhan unit usaha yang mengelolah sumber-sumber ekonomi yang menyedikan barang dan jasa bagi masyarakat dengan tujuan untuk meperoleh laba dan memuaskan kebutuhan masyarakat.</a:t>
            </a:r>
          </a:p>
          <a:p>
            <a:pPr algn="just"/>
            <a:endParaRPr lang="id-ID" sz="2400">
              <a:solidFill>
                <a:srgbClr val="000000"/>
              </a:solidFill>
            </a:endParaRPr>
          </a:p>
          <a:p>
            <a:pPr algn="just"/>
            <a:r>
              <a:rPr lang="id-ID" sz="2400" b="1">
                <a:solidFill>
                  <a:srgbClr val="000000"/>
                </a:solidFill>
              </a:rPr>
              <a:t>Corporation adalah Unit usaha yang merupakan bagian dari bisnis secara keseluruhan dengan tujuan menyedikan barang dan jasa bagi kebutuhan konsumen untuk memperoleh laba yang dikehendaki.</a:t>
            </a:r>
          </a:p>
          <a:p>
            <a:pPr algn="just"/>
            <a:endParaRPr lang="id-ID" sz="2400">
              <a:solidFill>
                <a:srgbClr val="000000"/>
              </a:solidFill>
            </a:endParaRPr>
          </a:p>
          <a:p>
            <a:pPr algn="just"/>
            <a:r>
              <a:rPr lang="id-ID" sz="2400" b="1">
                <a:solidFill>
                  <a:srgbClr val="000000"/>
                </a:solidFill>
              </a:rPr>
              <a:t>Manufacturing adalah unit terkecil dari corporation yang memproduksi barang dan jasa untuk memenuhi kebutuhan konsumen. “Unit usaha yang mentransformasikan input menjadi output yang dikehendaki.</a:t>
            </a:r>
            <a:endParaRPr lang="id-ID" sz="2400">
              <a:solidFill>
                <a:srgbClr val="000000"/>
              </a:solidFill>
            </a:endParaRPr>
          </a:p>
        </p:txBody>
      </p:sp>
      <p:sp>
        <p:nvSpPr>
          <p:cNvPr id="87043" name="Rectangle 2"/>
          <p:cNvSpPr>
            <a:spLocks noChangeArrowheads="1"/>
          </p:cNvSpPr>
          <p:nvPr/>
        </p:nvSpPr>
        <p:spPr bwMode="auto">
          <a:xfrm>
            <a:off x="-3175" y="195263"/>
            <a:ext cx="9147175" cy="954087"/>
          </a:xfrm>
          <a:prstGeom prst="rect">
            <a:avLst/>
          </a:prstGeom>
          <a:noFill/>
          <a:ln w="9525">
            <a:noFill/>
            <a:miter lim="800000"/>
            <a:headEnd/>
            <a:tailEnd/>
          </a:ln>
        </p:spPr>
        <p:txBody>
          <a:bodyPr>
            <a:spAutoFit/>
          </a:bodyPr>
          <a:lstStyle/>
          <a:p>
            <a:pPr algn="ctr"/>
            <a:r>
              <a:rPr lang="id-ID" sz="2800" b="1">
                <a:solidFill>
                  <a:srgbClr val="0070C0"/>
                </a:solidFill>
              </a:rPr>
              <a:t>HUBUNGAN </a:t>
            </a:r>
          </a:p>
          <a:p>
            <a:pPr algn="ctr"/>
            <a:r>
              <a:rPr lang="id-ID" sz="2800" b="1" i="1">
                <a:solidFill>
                  <a:srgbClr val="0070C0"/>
                </a:solidFill>
              </a:rPr>
              <a:t>BUSSINES; CORPORATION &amp; MANUFACTURING</a:t>
            </a:r>
            <a:endParaRPr lang="id-ID" sz="2800">
              <a:solidFill>
                <a:srgbClr val="0070C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990600"/>
            <a:ext cx="9144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836613" eaLnBrk="1" hangingPunct="1">
              <a:defRPr/>
            </a:pPr>
            <a:r>
              <a:rPr lang="it-IT" sz="4000" b="1" dirty="0">
                <a:solidFill>
                  <a:srgbClr val="0070C0"/>
                </a:solidFill>
                <a:ea typeface="Times New Roman"/>
              </a:rPr>
              <a:t>ALASAN YANG MENDASARI PERUSAHAAN MENJADI GLOBAL </a:t>
            </a:r>
            <a:endParaRPr lang="id-ID" sz="4000" b="1" kern="0" dirty="0" smtClean="0">
              <a:solidFill>
                <a:srgbClr val="0070C0"/>
              </a:solidFill>
              <a:effectLst>
                <a:outerShdw blurRad="38100" dist="38100" dir="2700000" algn="tl">
                  <a:srgbClr val="FFFFFF"/>
                </a:outerShdw>
              </a:effectLst>
            </a:endParaRPr>
          </a:p>
        </p:txBody>
      </p:sp>
      <p:sp>
        <p:nvSpPr>
          <p:cNvPr id="88067" name="Rectangle 3"/>
          <p:cNvSpPr txBox="1">
            <a:spLocks noChangeArrowheads="1"/>
          </p:cNvSpPr>
          <p:nvPr/>
        </p:nvSpPr>
        <p:spPr bwMode="auto">
          <a:xfrm>
            <a:off x="263525" y="2590800"/>
            <a:ext cx="8763000" cy="3657600"/>
          </a:xfrm>
          <a:prstGeom prst="rect">
            <a:avLst/>
          </a:prstGeom>
          <a:noFill/>
          <a:ln w="9525">
            <a:noFill/>
            <a:miter lim="800000"/>
            <a:headEnd/>
            <a:tailEnd/>
          </a:ln>
          <a:effectLst/>
        </p:spPr>
        <p:txBody>
          <a:bodyPr/>
          <a:lstStyle/>
          <a:p>
            <a:pPr algn="just">
              <a:spcBef>
                <a:spcPct val="20000"/>
              </a:spcBef>
              <a:tabLst>
                <a:tab pos="252413" algn="l"/>
                <a:tab pos="469900" algn="l"/>
                <a:tab pos="723900" algn="l"/>
                <a:tab pos="939800" algn="l"/>
                <a:tab pos="1157288" algn="l"/>
                <a:tab pos="1374775" algn="l"/>
                <a:tab pos="1628775" algn="l"/>
              </a:tabLst>
            </a:pPr>
            <a:r>
              <a:rPr lang="it-IT" sz="3200">
                <a:solidFill>
                  <a:srgbClr val="000000"/>
                </a:solidFill>
                <a:ea typeface="Times New Roman" pitchFamily="18" charset="0"/>
                <a:cs typeface="Arial" charset="0"/>
              </a:rPr>
              <a:t>Dalam situasi dan kondisi yang terus berkembang, maka banyak perusahaan membuat keputusan untuk</a:t>
            </a:r>
            <a:r>
              <a:rPr lang="id-ID" sz="3200">
                <a:solidFill>
                  <a:srgbClr val="000000"/>
                </a:solidFill>
                <a:ea typeface="Times New Roman" pitchFamily="18" charset="0"/>
                <a:cs typeface="Arial" charset="0"/>
              </a:rPr>
              <a:t> </a:t>
            </a:r>
            <a:r>
              <a:rPr lang="it-IT" sz="3200">
                <a:solidFill>
                  <a:srgbClr val="000000"/>
                </a:solidFill>
                <a:ea typeface="Times New Roman" pitchFamily="18" charset="0"/>
                <a:cs typeface="Arial" charset="0"/>
              </a:rPr>
              <a:t>menegmbangkan bisnis ke dunia internasional. </a:t>
            </a:r>
            <a:r>
              <a:rPr lang="fi-FI" sz="3200">
                <a:solidFill>
                  <a:srgbClr val="000000"/>
                </a:solidFill>
                <a:ea typeface="Times New Roman" pitchFamily="18" charset="0"/>
                <a:cs typeface="Arial" charset="0"/>
              </a:rPr>
              <a:t>Ada berbagai alasan kuat yang mendasari perusahaan menjadi global, diantaranya adalah sebaga</a:t>
            </a:r>
            <a:r>
              <a:rPr lang="id-ID" sz="3200">
                <a:solidFill>
                  <a:srgbClr val="000000"/>
                </a:solidFill>
                <a:ea typeface="Times New Roman" pitchFamily="18" charset="0"/>
                <a:cs typeface="Arial" charset="0"/>
              </a:rPr>
              <a:t>i</a:t>
            </a:r>
            <a:r>
              <a:rPr lang="fi-FI" sz="3200">
                <a:solidFill>
                  <a:srgbClr val="000000"/>
                </a:solidFill>
                <a:ea typeface="Times New Roman" pitchFamily="18" charset="0"/>
                <a:cs typeface="Arial" charset="0"/>
              </a:rPr>
              <a:t> berikut : </a:t>
            </a:r>
            <a:endParaRPr lang="id-ID" sz="3200">
              <a:solidFill>
                <a:srgbClr val="000000"/>
              </a:solidFill>
              <a:ea typeface="Times New Roman" pitchFamily="18" charset="0"/>
              <a:cs typeface="Arial" charset="0"/>
            </a:endParaRPr>
          </a:p>
          <a:p>
            <a:pPr algn="just">
              <a:spcBef>
                <a:spcPct val="20000"/>
              </a:spcBef>
              <a:tabLst>
                <a:tab pos="252413" algn="l"/>
                <a:tab pos="469900" algn="l"/>
                <a:tab pos="723900" algn="l"/>
                <a:tab pos="939800" algn="l"/>
                <a:tab pos="1157288" algn="l"/>
                <a:tab pos="1374775" algn="l"/>
                <a:tab pos="1628775" algn="l"/>
              </a:tabLst>
            </a:pPr>
            <a:endParaRPr lang="id-ID" sz="2800">
              <a:solidFill>
                <a:srgbClr val="000000"/>
              </a:solidFill>
              <a:ea typeface="Times New Roman" pitchFamily="18" charset="0"/>
              <a:cs typeface="Arial" charset="0"/>
            </a:endParaRPr>
          </a:p>
          <a:p>
            <a:pPr algn="just">
              <a:spcBef>
                <a:spcPct val="20000"/>
              </a:spcBef>
              <a:tabLst>
                <a:tab pos="252413" algn="l"/>
                <a:tab pos="469900" algn="l"/>
                <a:tab pos="723900" algn="l"/>
                <a:tab pos="939800" algn="l"/>
                <a:tab pos="1157288" algn="l"/>
                <a:tab pos="1374775" algn="l"/>
                <a:tab pos="1628775" algn="l"/>
              </a:tabLst>
            </a:pPr>
            <a:endParaRPr lang="id-ID" sz="280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txBox="1">
            <a:spLocks noChangeArrowheads="1"/>
          </p:cNvSpPr>
          <p:nvPr/>
        </p:nvSpPr>
        <p:spPr bwMode="auto">
          <a:xfrm>
            <a:off x="241300" y="152400"/>
            <a:ext cx="8763000" cy="6096000"/>
          </a:xfrm>
          <a:prstGeom prst="rect">
            <a:avLst/>
          </a:prstGeom>
          <a:noFill/>
          <a:ln w="9525">
            <a:noFill/>
            <a:miter lim="800000"/>
            <a:headEnd/>
            <a:tailEnd/>
          </a:ln>
          <a:effectLst/>
        </p:spPr>
        <p:txBody>
          <a:bodyPr/>
          <a:lstStyle/>
          <a:p>
            <a:pPr algn="just">
              <a:tabLst>
                <a:tab pos="252413" algn="l"/>
                <a:tab pos="469900" algn="l"/>
                <a:tab pos="723900" algn="l"/>
                <a:tab pos="939800" algn="l"/>
                <a:tab pos="1157288" algn="l"/>
                <a:tab pos="1374775" algn="l"/>
                <a:tab pos="1628775" algn="l"/>
              </a:tabLst>
            </a:pPr>
            <a:r>
              <a:rPr lang="id-ID" sz="2400">
                <a:solidFill>
                  <a:srgbClr val="000000"/>
                </a:solidFill>
                <a:ea typeface="Times New Roman" pitchFamily="18" charset="0"/>
                <a:cs typeface="Arial" charset="0"/>
              </a:rPr>
              <a:t>1. </a:t>
            </a:r>
            <a:r>
              <a:rPr lang="fi-FI" sz="2400">
                <a:solidFill>
                  <a:srgbClr val="FF0000"/>
                </a:solidFill>
                <a:ea typeface="Times New Roman" pitchFamily="18" charset="0"/>
                <a:cs typeface="Arial" charset="0"/>
              </a:rPr>
              <a:t>Efisiensi Biaya </a:t>
            </a:r>
            <a:endParaRPr lang="id-ID" sz="2400">
              <a:solidFill>
                <a:srgbClr val="FF0000"/>
              </a:solidFill>
              <a:ea typeface="Times New Roman" pitchFamily="18" charset="0"/>
              <a:cs typeface="Arial" charset="0"/>
            </a:endParaRPr>
          </a:p>
          <a:p>
            <a:pPr algn="just">
              <a:tabLst>
                <a:tab pos="252413" algn="l"/>
                <a:tab pos="469900" algn="l"/>
                <a:tab pos="723900" algn="l"/>
                <a:tab pos="939800" algn="l"/>
                <a:tab pos="1157288" algn="l"/>
                <a:tab pos="1374775" algn="l"/>
                <a:tab pos="1628775" algn="l"/>
              </a:tabLst>
            </a:pPr>
            <a:r>
              <a:rPr lang="fi-FI" sz="2400">
                <a:solidFill>
                  <a:srgbClr val="000000"/>
                </a:solidFill>
                <a:ea typeface="Times New Roman" pitchFamily="18" charset="0"/>
                <a:cs typeface="Arial" charset="0"/>
              </a:rPr>
              <a:t>Banyak cara yang telah dilakukan oleh perusahaan yang beroperasi secara internasional untuk dapat mengurangi berbagai biaya antara lain dengan: </a:t>
            </a:r>
            <a:endParaRPr lang="id-ID" sz="2400">
              <a:solidFill>
                <a:srgbClr val="000000"/>
              </a:solidFill>
              <a:ea typeface="Times New Roman" pitchFamily="18" charset="0"/>
              <a:cs typeface="Arial" charset="0"/>
            </a:endParaRPr>
          </a:p>
          <a:p>
            <a:pPr algn="just">
              <a:tabLst>
                <a:tab pos="252413" algn="l"/>
                <a:tab pos="469900" algn="l"/>
                <a:tab pos="723900" algn="l"/>
                <a:tab pos="939800" algn="l"/>
                <a:tab pos="1157288" algn="l"/>
                <a:tab pos="1374775" algn="l"/>
                <a:tab pos="1628775" algn="l"/>
              </a:tabLst>
            </a:pPr>
            <a:r>
              <a:rPr lang="fi-FI" sz="2400">
                <a:solidFill>
                  <a:srgbClr val="000000"/>
                </a:solidFill>
                <a:ea typeface="Times New Roman" pitchFamily="18" charset="0"/>
                <a:cs typeface="Arial" charset="0"/>
              </a:rPr>
              <a:t>a. Pemilihan lokasi yang menyediakan biaya tenaga kerja rendah. </a:t>
            </a:r>
            <a:endParaRPr lang="id-ID" sz="2400">
              <a:solidFill>
                <a:srgbClr val="000000"/>
              </a:solidFill>
              <a:ea typeface="Times New Roman" pitchFamily="18" charset="0"/>
              <a:cs typeface="Arial" charset="0"/>
            </a:endParaRPr>
          </a:p>
          <a:p>
            <a:pPr algn="just">
              <a:tabLst>
                <a:tab pos="252413" algn="l"/>
                <a:tab pos="469900" algn="l"/>
                <a:tab pos="723900" algn="l"/>
                <a:tab pos="939800" algn="l"/>
                <a:tab pos="1157288" algn="l"/>
                <a:tab pos="1374775" algn="l"/>
                <a:tab pos="1628775" algn="l"/>
              </a:tabLst>
            </a:pPr>
            <a:r>
              <a:rPr lang="id-ID" sz="2400">
                <a:solidFill>
                  <a:srgbClr val="000000"/>
                </a:solidFill>
                <a:ea typeface="Times New Roman" pitchFamily="18" charset="0"/>
                <a:cs typeface="Arial" charset="0"/>
              </a:rPr>
              <a:t>b. Pemanfaatan adanya kesepakatan perdagangan.</a:t>
            </a:r>
          </a:p>
          <a:p>
            <a:pPr algn="just">
              <a:spcBef>
                <a:spcPct val="20000"/>
              </a:spcBef>
              <a:tabLst>
                <a:tab pos="252413" algn="l"/>
                <a:tab pos="469900" algn="l"/>
                <a:tab pos="723900" algn="l"/>
                <a:tab pos="939800" algn="l"/>
                <a:tab pos="1157288" algn="l"/>
                <a:tab pos="1374775" algn="l"/>
                <a:tab pos="1628775" algn="l"/>
              </a:tabLst>
            </a:pPr>
            <a:r>
              <a:rPr lang="fi-FI" sz="2400">
                <a:solidFill>
                  <a:srgbClr val="000000"/>
                </a:solidFill>
                <a:ea typeface="Times New Roman" pitchFamily="18" charset="0"/>
                <a:cs typeface="Arial" charset="0"/>
              </a:rPr>
              <a:t>2. 	</a:t>
            </a:r>
            <a:r>
              <a:rPr lang="fi-FI" sz="2400">
                <a:solidFill>
                  <a:srgbClr val="FF0000"/>
                </a:solidFill>
                <a:ea typeface="Times New Roman" pitchFamily="18" charset="0"/>
                <a:cs typeface="Arial" charset="0"/>
              </a:rPr>
              <a:t>Perbaikan Manajemen Rantai Pasokan </a:t>
            </a:r>
            <a:endParaRPr lang="id-ID" sz="2400">
              <a:solidFill>
                <a:srgbClr val="FF0000"/>
              </a:solidFill>
              <a:ea typeface="Times New Roman" pitchFamily="18" charset="0"/>
              <a:cs typeface="Arial" charset="0"/>
            </a:endParaRPr>
          </a:p>
          <a:p>
            <a:pPr algn="just">
              <a:spcBef>
                <a:spcPct val="20000"/>
              </a:spcBef>
              <a:tabLst>
                <a:tab pos="252413" algn="l"/>
                <a:tab pos="469900" algn="l"/>
                <a:tab pos="723900" algn="l"/>
                <a:tab pos="939800" algn="l"/>
                <a:tab pos="1157288" algn="l"/>
                <a:tab pos="1374775" algn="l"/>
                <a:tab pos="1628775" algn="l"/>
              </a:tabLst>
            </a:pPr>
            <a:r>
              <a:rPr lang="fi-FI" sz="2400">
                <a:solidFill>
                  <a:srgbClr val="000000"/>
                </a:solidFill>
                <a:ea typeface="Times New Roman" pitchFamily="18" charset="0"/>
                <a:cs typeface="Arial" charset="0"/>
              </a:rPr>
              <a:t>Dengan menempatkan fasilitas di negara dimana sumber daya tertentu berada maka pengelolaan manajemen rantai pasokan dapat lebih terjamin. </a:t>
            </a:r>
            <a:endParaRPr lang="id-ID" sz="2400">
              <a:ea typeface="Times New Roman" pitchFamily="18" charset="0"/>
              <a:cs typeface="Arial" charset="0"/>
            </a:endParaRPr>
          </a:p>
          <a:p>
            <a:pPr algn="just">
              <a:spcBef>
                <a:spcPct val="20000"/>
              </a:spcBef>
              <a:tabLst>
                <a:tab pos="252413" algn="l"/>
                <a:tab pos="469900" algn="l"/>
                <a:tab pos="723900" algn="l"/>
                <a:tab pos="939800" algn="l"/>
                <a:tab pos="1157288" algn="l"/>
                <a:tab pos="1374775" algn="l"/>
                <a:tab pos="1628775" algn="l"/>
              </a:tabLst>
            </a:pPr>
            <a:r>
              <a:rPr lang="id-ID" sz="2400">
                <a:solidFill>
                  <a:srgbClr val="000000"/>
                </a:solidFill>
                <a:ea typeface="Times New Roman" pitchFamily="18" charset="0"/>
                <a:cs typeface="Arial" charset="0"/>
              </a:rPr>
              <a:t>3. </a:t>
            </a:r>
            <a:r>
              <a:rPr lang="id-ID" sz="2400">
                <a:solidFill>
                  <a:srgbClr val="FF0000"/>
                </a:solidFill>
                <a:ea typeface="Times New Roman" pitchFamily="18" charset="0"/>
                <a:cs typeface="Arial" charset="0"/>
              </a:rPr>
              <a:t>Pemberian produk yang lebih baik </a:t>
            </a:r>
          </a:p>
          <a:p>
            <a:pPr algn="just">
              <a:spcBef>
                <a:spcPct val="20000"/>
              </a:spcBef>
              <a:tabLst>
                <a:tab pos="252413" algn="l"/>
                <a:tab pos="469900" algn="l"/>
                <a:tab pos="723900" algn="l"/>
                <a:tab pos="939800" algn="l"/>
                <a:tab pos="1157288" algn="l"/>
                <a:tab pos="1374775" algn="l"/>
                <a:tab pos="1628775" algn="l"/>
              </a:tabLst>
            </a:pPr>
            <a:r>
              <a:rPr lang="id-ID" sz="2400">
                <a:solidFill>
                  <a:srgbClr val="000000"/>
                </a:solidFill>
                <a:ea typeface="Times New Roman" pitchFamily="18" charset="0"/>
                <a:cs typeface="Arial" charset="0"/>
              </a:rPr>
              <a:t>Karena karakteristik produk yang diinginkan konsumen sangat bervariasi dan ditentukan oleh masing-masing lokasi maka banyak perusahaan yang beroperasi secara internasional menempatkan diri di negara dimana produknya dipasarkan misalnya disesuaikan dengan budaya yang berlaku.</a:t>
            </a:r>
            <a:endParaRPr lang="id-ID" sz="240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txBox="1">
            <a:spLocks noChangeArrowheads="1"/>
          </p:cNvSpPr>
          <p:nvPr/>
        </p:nvSpPr>
        <p:spPr bwMode="auto">
          <a:xfrm>
            <a:off x="241300" y="762000"/>
            <a:ext cx="8763000" cy="6096000"/>
          </a:xfrm>
          <a:prstGeom prst="rect">
            <a:avLst/>
          </a:prstGeom>
          <a:noFill/>
          <a:ln w="9525">
            <a:noFill/>
            <a:miter lim="800000"/>
            <a:headEnd/>
            <a:tailEnd/>
          </a:ln>
          <a:effectLst/>
        </p:spPr>
        <p:txBody>
          <a:bodyPr/>
          <a:lstStyle/>
          <a:p>
            <a:pPr algn="just">
              <a:tabLst>
                <a:tab pos="180975" algn="l"/>
                <a:tab pos="252413" algn="l"/>
                <a:tab pos="469900" algn="l"/>
                <a:tab pos="723900" algn="l"/>
                <a:tab pos="939800" algn="l"/>
                <a:tab pos="1157288" algn="l"/>
                <a:tab pos="1374775" algn="l"/>
                <a:tab pos="1628775" algn="l"/>
              </a:tabLst>
            </a:pPr>
            <a:r>
              <a:rPr lang="id-ID" sz="2400">
                <a:solidFill>
                  <a:srgbClr val="000000"/>
                </a:solidFill>
                <a:ea typeface="Times New Roman" pitchFamily="18" charset="0"/>
                <a:cs typeface="Arial" charset="0"/>
              </a:rPr>
              <a:t>4. </a:t>
            </a:r>
            <a:r>
              <a:rPr lang="id-ID" sz="2400">
                <a:solidFill>
                  <a:srgbClr val="FF0000"/>
                </a:solidFill>
                <a:ea typeface="Times New Roman" pitchFamily="18" charset="0"/>
                <a:cs typeface="Arial" charset="0"/>
              </a:rPr>
              <a:t>Menarik pasar baru </a:t>
            </a:r>
          </a:p>
          <a:p>
            <a:pPr algn="just">
              <a:tabLst>
                <a:tab pos="180975" algn="l"/>
                <a:tab pos="252413" algn="l"/>
                <a:tab pos="469900" algn="l"/>
                <a:tab pos="723900" algn="l"/>
                <a:tab pos="939800" algn="l"/>
                <a:tab pos="1157288" algn="l"/>
                <a:tab pos="1374775" algn="l"/>
                <a:tab pos="1628775" algn="l"/>
              </a:tabLst>
            </a:pPr>
            <a:r>
              <a:rPr lang="id-ID" sz="2400">
                <a:solidFill>
                  <a:srgbClr val="000000"/>
                </a:solidFill>
                <a:ea typeface="Times New Roman" pitchFamily="18" charset="0"/>
                <a:cs typeface="Arial" charset="0"/>
              </a:rPr>
              <a:t>Perusahaan yang wilayah pemasarannya di dalam negeri sudah terbatas maka dapat memanfaatkan pasar luar negeri yang masih terbuka. </a:t>
            </a:r>
          </a:p>
          <a:p>
            <a:pPr algn="just">
              <a:spcBef>
                <a:spcPct val="20000"/>
              </a:spcBef>
              <a:tabLst>
                <a:tab pos="180975" algn="l"/>
                <a:tab pos="252413" algn="l"/>
                <a:tab pos="469900" algn="l"/>
                <a:tab pos="723900" algn="l"/>
                <a:tab pos="939800" algn="l"/>
                <a:tab pos="1157288" algn="l"/>
                <a:tab pos="1374775" algn="l"/>
                <a:tab pos="1628775" algn="l"/>
              </a:tabLst>
            </a:pPr>
            <a:r>
              <a:rPr lang="id-ID" sz="2400">
                <a:solidFill>
                  <a:srgbClr val="000000"/>
                </a:solidFill>
                <a:ea typeface="Times New Roman" pitchFamily="18" charset="0"/>
                <a:cs typeface="Arial" charset="0"/>
              </a:rPr>
              <a:t>5. </a:t>
            </a:r>
            <a:r>
              <a:rPr lang="id-ID" sz="2400">
                <a:solidFill>
                  <a:srgbClr val="FF0000"/>
                </a:solidFill>
                <a:ea typeface="Times New Roman" pitchFamily="18" charset="0"/>
                <a:cs typeface="Arial" charset="0"/>
              </a:rPr>
              <a:t>Belajar untuk beroperasi yang lebih baik </a:t>
            </a:r>
          </a:p>
          <a:p>
            <a:pPr algn="just">
              <a:spcBef>
                <a:spcPct val="20000"/>
              </a:spcBef>
              <a:tabLst>
                <a:tab pos="180975" algn="l"/>
                <a:tab pos="252413" algn="l"/>
                <a:tab pos="469900" algn="l"/>
                <a:tab pos="723900" algn="l"/>
                <a:tab pos="939800" algn="l"/>
                <a:tab pos="1157288" algn="l"/>
                <a:tab pos="1374775" algn="l"/>
                <a:tab pos="1628775" algn="l"/>
              </a:tabLst>
            </a:pPr>
            <a:r>
              <a:rPr lang="id-ID" sz="2400">
                <a:solidFill>
                  <a:srgbClr val="000000"/>
                </a:solidFill>
                <a:ea typeface="Times New Roman" pitchFamily="18" charset="0"/>
                <a:cs typeface="Arial" charset="0"/>
              </a:rPr>
              <a:t>Banyak perusahaan melakukan kerjasama dengan perusahaan lain dari negara lain untuk alih teknologi, mengadakan riset bersama ataupun kerjasama dalam desain serta kegiatan operasional lainnya. </a:t>
            </a:r>
            <a:endParaRPr lang="id-ID" sz="2400">
              <a:ea typeface="Times New Roman" pitchFamily="18" charset="0"/>
              <a:cs typeface="Arial" charset="0"/>
            </a:endParaRPr>
          </a:p>
          <a:p>
            <a:pPr algn="just">
              <a:spcBef>
                <a:spcPct val="20000"/>
              </a:spcBef>
              <a:tabLst>
                <a:tab pos="180975" algn="l"/>
                <a:tab pos="252413" algn="l"/>
                <a:tab pos="469900" algn="l"/>
                <a:tab pos="723900" algn="l"/>
                <a:tab pos="939800" algn="l"/>
                <a:tab pos="1157288" algn="l"/>
                <a:tab pos="1374775" algn="l"/>
                <a:tab pos="1628775" algn="l"/>
              </a:tabLst>
            </a:pPr>
            <a:r>
              <a:rPr lang="fi-FI" sz="2400">
                <a:solidFill>
                  <a:srgbClr val="000000"/>
                </a:solidFill>
                <a:ea typeface="Times New Roman" pitchFamily="18" charset="0"/>
                <a:cs typeface="Arial" charset="0"/>
              </a:rPr>
              <a:t>6. </a:t>
            </a:r>
            <a:r>
              <a:rPr lang="fi-FI" sz="2400">
                <a:solidFill>
                  <a:srgbClr val="FF0000"/>
                </a:solidFill>
                <a:ea typeface="Times New Roman" pitchFamily="18" charset="0"/>
                <a:cs typeface="Arial" charset="0"/>
              </a:rPr>
              <a:t>Bisa mendapatkan dan mempertahankan bakat global </a:t>
            </a:r>
            <a:endParaRPr lang="id-ID" sz="2400">
              <a:solidFill>
                <a:srgbClr val="FF0000"/>
              </a:solidFill>
              <a:ea typeface="Times New Roman" pitchFamily="18" charset="0"/>
              <a:cs typeface="Arial" charset="0"/>
            </a:endParaRPr>
          </a:p>
          <a:p>
            <a:pPr algn="just">
              <a:spcBef>
                <a:spcPct val="20000"/>
              </a:spcBef>
              <a:tabLst>
                <a:tab pos="180975" algn="l"/>
                <a:tab pos="252413" algn="l"/>
                <a:tab pos="469900" algn="l"/>
                <a:tab pos="723900" algn="l"/>
                <a:tab pos="939800" algn="l"/>
                <a:tab pos="1157288" algn="l"/>
                <a:tab pos="1374775" algn="l"/>
                <a:tab pos="1628775" algn="l"/>
              </a:tabLst>
            </a:pPr>
            <a:r>
              <a:rPr lang="fi-FI" sz="2400">
                <a:solidFill>
                  <a:srgbClr val="000000"/>
                </a:solidFill>
                <a:ea typeface="Times New Roman" pitchFamily="18" charset="0"/>
                <a:cs typeface="Arial" charset="0"/>
              </a:rPr>
              <a:t>Perusahaan yang memiliki karyawan yang baik, dapat memberikan kesempatan karir yang lebih baik dengan cara beroperasi secara global sehingga dapat mempertahankan karyawan.</a:t>
            </a:r>
            <a:endParaRPr lang="id-ID" sz="240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txBox="1">
            <a:spLocks noChangeArrowheads="1"/>
          </p:cNvSpPr>
          <p:nvPr/>
        </p:nvSpPr>
        <p:spPr bwMode="auto">
          <a:xfrm>
            <a:off x="19050" y="304800"/>
            <a:ext cx="9144000" cy="990600"/>
          </a:xfrm>
          <a:prstGeom prst="rect">
            <a:avLst/>
          </a:prstGeom>
          <a:noFill/>
          <a:ln w="9525">
            <a:noFill/>
            <a:miter lim="800000"/>
            <a:headEnd/>
            <a:tailEnd/>
          </a:ln>
          <a:effectLst/>
        </p:spPr>
        <p:txBody>
          <a:bodyPr anchor="ctr"/>
          <a:lstStyle/>
          <a:p>
            <a:pPr algn="ctr">
              <a:tabLst>
                <a:tab pos="252413" algn="l"/>
                <a:tab pos="469900" algn="l"/>
                <a:tab pos="723900" algn="l"/>
                <a:tab pos="939800" algn="l"/>
                <a:tab pos="1157288" algn="l"/>
                <a:tab pos="1374775" algn="l"/>
                <a:tab pos="1628775" algn="l"/>
              </a:tabLst>
            </a:pPr>
            <a:r>
              <a:rPr lang="fi-FI" sz="4000" b="1">
                <a:solidFill>
                  <a:srgbClr val="0070C0"/>
                </a:solidFill>
                <a:ea typeface="Times New Roman" pitchFamily="18" charset="0"/>
                <a:cs typeface="Arial" charset="0"/>
              </a:rPr>
              <a:t>PENGERTIAN PERUSAHAAN YANG BEROPERASI SECARA GLOBAL </a:t>
            </a:r>
            <a:endParaRPr lang="id-ID" sz="4000">
              <a:solidFill>
                <a:srgbClr val="0070C0"/>
              </a:solidFill>
              <a:ea typeface="Times New Roman" pitchFamily="18" charset="0"/>
              <a:cs typeface="Arial" charset="0"/>
            </a:endParaRPr>
          </a:p>
        </p:txBody>
      </p:sp>
      <p:sp>
        <p:nvSpPr>
          <p:cNvPr id="91139" name="Rectangle 3"/>
          <p:cNvSpPr txBox="1">
            <a:spLocks noChangeArrowheads="1"/>
          </p:cNvSpPr>
          <p:nvPr/>
        </p:nvSpPr>
        <p:spPr bwMode="auto">
          <a:xfrm>
            <a:off x="263525" y="1752600"/>
            <a:ext cx="8763000" cy="3657600"/>
          </a:xfrm>
          <a:prstGeom prst="rect">
            <a:avLst/>
          </a:prstGeom>
          <a:noFill/>
          <a:ln w="9525">
            <a:noFill/>
            <a:miter lim="800000"/>
            <a:headEnd/>
            <a:tailEnd/>
          </a:ln>
          <a:effectLst/>
        </p:spPr>
        <p:txBody>
          <a:bodyPr/>
          <a:lstStyle/>
          <a:p>
            <a:pPr algn="just">
              <a:spcBef>
                <a:spcPct val="20000"/>
              </a:spcBef>
              <a:tabLst>
                <a:tab pos="252413" algn="l"/>
                <a:tab pos="469900" algn="l"/>
                <a:tab pos="723900" algn="l"/>
                <a:tab pos="939800" algn="l"/>
                <a:tab pos="1157288" algn="l"/>
                <a:tab pos="1374775" algn="l"/>
                <a:tab pos="1628775" algn="l"/>
              </a:tabLst>
            </a:pPr>
            <a:r>
              <a:rPr lang="id-ID" sz="3200">
                <a:solidFill>
                  <a:srgbClr val="FF0000"/>
                </a:solidFill>
                <a:ea typeface="Times New Roman" pitchFamily="18" charset="0"/>
                <a:cs typeface="Arial" charset="0"/>
              </a:rPr>
              <a:t>1.</a:t>
            </a:r>
            <a:r>
              <a:rPr lang="fi-FI" sz="3200">
                <a:solidFill>
                  <a:srgbClr val="FF0000"/>
                </a:solidFill>
                <a:ea typeface="Times New Roman" pitchFamily="18" charset="0"/>
                <a:cs typeface="Arial" charset="0"/>
              </a:rPr>
              <a:t>Bisnis Internasional </a:t>
            </a:r>
            <a:r>
              <a:rPr lang="fi-FI" sz="3200">
                <a:solidFill>
                  <a:srgbClr val="000000"/>
                </a:solidFill>
                <a:ea typeface="Times New Roman" pitchFamily="18" charset="0"/>
                <a:cs typeface="Arial" charset="0"/>
              </a:rPr>
              <a:t>(</a:t>
            </a:r>
            <a:r>
              <a:rPr lang="fi-FI" sz="3200" i="1">
                <a:solidFill>
                  <a:srgbClr val="000000"/>
                </a:solidFill>
                <a:ea typeface="Times New Roman" pitchFamily="18" charset="0"/>
                <a:cs typeface="Arial" charset="0"/>
              </a:rPr>
              <a:t>International Business) </a:t>
            </a:r>
            <a:r>
              <a:rPr lang="fi-FI" sz="3200">
                <a:solidFill>
                  <a:srgbClr val="000000"/>
                </a:solidFill>
                <a:ea typeface="Times New Roman" pitchFamily="18" charset="0"/>
                <a:cs typeface="Arial" charset="0"/>
              </a:rPr>
              <a:t>yaitu perusahaan yang terlibat pada transaksi perdagangan atau investasi </a:t>
            </a:r>
            <a:r>
              <a:rPr lang="fi-FI" sz="3200" i="1">
                <a:solidFill>
                  <a:srgbClr val="000000"/>
                </a:solidFill>
                <a:ea typeface="Times New Roman" pitchFamily="18" charset="0"/>
                <a:cs typeface="Arial" charset="0"/>
              </a:rPr>
              <a:t>internasional</a:t>
            </a:r>
            <a:r>
              <a:rPr lang="fi-FI" sz="3200">
                <a:solidFill>
                  <a:srgbClr val="000000"/>
                </a:solidFill>
                <a:ea typeface="Times New Roman" pitchFamily="18" charset="0"/>
                <a:cs typeface="Arial" charset="0"/>
              </a:rPr>
              <a:t>, contoh Harley Davidson.</a:t>
            </a:r>
            <a:endParaRPr lang="id-ID" sz="3200">
              <a:ea typeface="Times New Roman" pitchFamily="18" charset="0"/>
              <a:cs typeface="Arial" charset="0"/>
            </a:endParaRPr>
          </a:p>
          <a:p>
            <a:pPr algn="just">
              <a:spcBef>
                <a:spcPct val="20000"/>
              </a:spcBef>
              <a:tabLst>
                <a:tab pos="252413" algn="l"/>
                <a:tab pos="469900" algn="l"/>
                <a:tab pos="723900" algn="l"/>
                <a:tab pos="939800" algn="l"/>
                <a:tab pos="1157288" algn="l"/>
                <a:tab pos="1374775" algn="l"/>
                <a:tab pos="1628775" algn="l"/>
              </a:tabLst>
            </a:pPr>
            <a:r>
              <a:rPr lang="fi-FI" sz="3200">
                <a:solidFill>
                  <a:srgbClr val="FF0000"/>
                </a:solidFill>
                <a:ea typeface="Times New Roman" pitchFamily="18" charset="0"/>
                <a:cs typeface="Arial" charset="0"/>
              </a:rPr>
              <a:t>2. </a:t>
            </a:r>
            <a:r>
              <a:rPr lang="fi-FI" sz="3200">
                <a:solidFill>
                  <a:srgbClr val="000000"/>
                </a:solidFill>
                <a:ea typeface="Times New Roman" pitchFamily="18" charset="0"/>
                <a:cs typeface="Arial" charset="0"/>
              </a:rPr>
              <a:t>	</a:t>
            </a:r>
            <a:r>
              <a:rPr lang="fi-FI" sz="3200">
                <a:solidFill>
                  <a:srgbClr val="FF0000"/>
                </a:solidFill>
                <a:ea typeface="Times New Roman" pitchFamily="18" charset="0"/>
                <a:cs typeface="Arial" charset="0"/>
              </a:rPr>
              <a:t>Perusahaan Multinasional </a:t>
            </a:r>
            <a:r>
              <a:rPr lang="fi-FI" sz="3200" i="1">
                <a:solidFill>
                  <a:srgbClr val="000000"/>
                </a:solidFill>
                <a:ea typeface="Times New Roman" pitchFamily="18" charset="0"/>
                <a:cs typeface="Arial" charset="0"/>
              </a:rPr>
              <a:t>(Multinatioanl Corporation) </a:t>
            </a:r>
            <a:r>
              <a:rPr lang="fi-FI" sz="3200">
                <a:solidFill>
                  <a:srgbClr val="000000"/>
                </a:solidFill>
                <a:ea typeface="Times New Roman" pitchFamily="18" charset="0"/>
                <a:cs typeface="Arial" charset="0"/>
              </a:rPr>
              <a:t>yaitu peruasahaan yang terlibat banyak dalam bisnis internasional, mempunyai atau mengendalikan fasilitas di lebih dari satu negara, contoh The Body Shop. </a:t>
            </a:r>
            <a:endParaRPr lang="id-ID" sz="320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304800" y="63500"/>
            <a:ext cx="8991600" cy="6186488"/>
          </a:xfrm>
          <a:prstGeom prst="rect">
            <a:avLst/>
          </a:prstGeom>
          <a:noFill/>
          <a:ln w="9525">
            <a:noFill/>
            <a:miter lim="800000"/>
            <a:headEnd/>
            <a:tailEnd/>
          </a:ln>
        </p:spPr>
        <p:txBody>
          <a:bodyPr>
            <a:spAutoFit/>
          </a:bodyPr>
          <a:lstStyle/>
          <a:p>
            <a:pPr marL="742950" indent="-742950">
              <a:buFontTx/>
              <a:buAutoNum type="arabicPeriod" startAt="3"/>
              <a:tabLst>
                <a:tab pos="252413" algn="l"/>
                <a:tab pos="469900" algn="l"/>
                <a:tab pos="723900" algn="l"/>
                <a:tab pos="939800" algn="l"/>
                <a:tab pos="1157288" algn="l"/>
                <a:tab pos="1374775" algn="l"/>
                <a:tab pos="1628775" algn="l"/>
              </a:tabLst>
            </a:pPr>
            <a:r>
              <a:rPr lang="fi-FI" sz="3600">
                <a:solidFill>
                  <a:srgbClr val="FF0000"/>
                </a:solidFill>
                <a:ea typeface="Times New Roman" pitchFamily="18" charset="0"/>
                <a:cs typeface="Arial" charset="0"/>
              </a:rPr>
              <a:t>Perusahaan Transnasional </a:t>
            </a:r>
            <a:r>
              <a:rPr lang="fi-FI" sz="3600" i="1">
                <a:solidFill>
                  <a:srgbClr val="000000"/>
                </a:solidFill>
                <a:ea typeface="Times New Roman" pitchFamily="18" charset="0"/>
                <a:cs typeface="Arial" charset="0"/>
              </a:rPr>
              <a:t>(Transnational Corporation)</a:t>
            </a:r>
            <a:endParaRPr lang="id-ID" sz="3600" i="1">
              <a:solidFill>
                <a:srgbClr val="000000"/>
              </a:solidFill>
              <a:ea typeface="Times New Roman" pitchFamily="18" charset="0"/>
              <a:cs typeface="Arial" charset="0"/>
            </a:endParaRPr>
          </a:p>
          <a:p>
            <a:pPr marL="742950" indent="-742950" algn="just">
              <a:tabLst>
                <a:tab pos="252413" algn="l"/>
                <a:tab pos="469900" algn="l"/>
                <a:tab pos="723900" algn="l"/>
                <a:tab pos="939800" algn="l"/>
                <a:tab pos="1157288" algn="l"/>
                <a:tab pos="1374775" algn="l"/>
                <a:tab pos="1628775" algn="l"/>
              </a:tabLst>
            </a:pPr>
            <a:r>
              <a:rPr lang="fi-FI" sz="3600">
                <a:solidFill>
                  <a:srgbClr val="000000"/>
                </a:solidFill>
                <a:ea typeface="Times New Roman" pitchFamily="18" charset="0"/>
                <a:cs typeface="Arial" charset="0"/>
              </a:rPr>
              <a:t>yaitu perusahaan yang terlibat banyak dalam bisnis internasional yang mana pengelolaan di tiap Negara secara independent, contoh Nestle. </a:t>
            </a:r>
            <a:endParaRPr lang="id-ID" sz="3600">
              <a:solidFill>
                <a:srgbClr val="000000"/>
              </a:solidFill>
              <a:cs typeface="Times New Roman" pitchFamily="18" charset="0"/>
            </a:endParaRPr>
          </a:p>
          <a:p>
            <a:pPr marL="742950" indent="-742950">
              <a:buFontTx/>
              <a:buAutoNum type="arabicPeriod" startAt="4"/>
              <a:tabLst>
                <a:tab pos="252413" algn="l"/>
                <a:tab pos="469900" algn="l"/>
                <a:tab pos="723900" algn="l"/>
                <a:tab pos="939800" algn="l"/>
                <a:tab pos="1157288" algn="l"/>
                <a:tab pos="1374775" algn="l"/>
                <a:tab pos="1628775" algn="l"/>
              </a:tabLst>
            </a:pPr>
            <a:r>
              <a:rPr lang="id-ID" sz="3600">
                <a:solidFill>
                  <a:srgbClr val="FF0000"/>
                </a:solidFill>
                <a:cs typeface="Times New Roman" pitchFamily="18" charset="0"/>
              </a:rPr>
              <a:t>Organisasi Global </a:t>
            </a:r>
            <a:r>
              <a:rPr lang="id-ID" sz="3600" i="1">
                <a:solidFill>
                  <a:srgbClr val="000000"/>
                </a:solidFill>
                <a:cs typeface="Times New Roman" pitchFamily="18" charset="0"/>
              </a:rPr>
              <a:t>(Global Organization) </a:t>
            </a:r>
          </a:p>
          <a:p>
            <a:pPr marL="742950" indent="-742950">
              <a:tabLst>
                <a:tab pos="252413" algn="l"/>
                <a:tab pos="469900" algn="l"/>
                <a:tab pos="723900" algn="l"/>
                <a:tab pos="939800" algn="l"/>
                <a:tab pos="1157288" algn="l"/>
                <a:tab pos="1374775" algn="l"/>
                <a:tab pos="1628775" algn="l"/>
              </a:tabLst>
            </a:pPr>
            <a:r>
              <a:rPr lang="id-ID" sz="3600">
                <a:solidFill>
                  <a:srgbClr val="000000"/>
                </a:solidFill>
                <a:cs typeface="Times New Roman" pitchFamily="18" charset="0"/>
              </a:rPr>
              <a:t>yaitu organisasi yang menghasilkan produk </a:t>
            </a:r>
            <a:r>
              <a:rPr lang="es-ES" sz="3600">
                <a:solidFill>
                  <a:srgbClr val="000000"/>
                </a:solidFill>
                <a:cs typeface="Times New Roman" pitchFamily="18" charset="0"/>
              </a:rPr>
              <a:t>dengan melewati lintas batas, contoh</a:t>
            </a:r>
            <a:r>
              <a:rPr lang="id-ID" sz="3600">
                <a:solidFill>
                  <a:srgbClr val="000000"/>
                </a:solidFill>
                <a:cs typeface="Times New Roman" pitchFamily="18" charset="0"/>
              </a:rPr>
              <a:t> </a:t>
            </a:r>
            <a:r>
              <a:rPr lang="es-ES" sz="3600">
                <a:solidFill>
                  <a:srgbClr val="000000"/>
                </a:solidFill>
                <a:cs typeface="Times New Roman" pitchFamily="18" charset="0"/>
              </a:rPr>
              <a:t>Caterpi</a:t>
            </a:r>
            <a:r>
              <a:rPr lang="id-ID" sz="3600">
                <a:solidFill>
                  <a:srgbClr val="000000"/>
                </a:solidFill>
                <a:cs typeface="Times New Roman" pitchFamily="18" charset="0"/>
              </a:rPr>
              <a:t>lar, Hermes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txBox="1">
            <a:spLocks noChangeArrowheads="1"/>
          </p:cNvSpPr>
          <p:nvPr/>
        </p:nvSpPr>
        <p:spPr bwMode="auto">
          <a:xfrm>
            <a:off x="19050" y="304800"/>
            <a:ext cx="9144000" cy="990600"/>
          </a:xfrm>
          <a:prstGeom prst="rect">
            <a:avLst/>
          </a:prstGeom>
          <a:noFill/>
          <a:ln w="9525">
            <a:noFill/>
            <a:miter lim="800000"/>
            <a:headEnd/>
            <a:tailEnd/>
          </a:ln>
          <a:effectLst/>
        </p:spPr>
        <p:txBody>
          <a:bodyPr anchor="ctr"/>
          <a:lstStyle/>
          <a:p>
            <a:pPr algn="ctr">
              <a:tabLst>
                <a:tab pos="252413" algn="l"/>
                <a:tab pos="469900" algn="l"/>
                <a:tab pos="723900" algn="l"/>
                <a:tab pos="939800" algn="l"/>
                <a:tab pos="1157288" algn="l"/>
                <a:tab pos="1374775" algn="l"/>
                <a:tab pos="1628775" algn="l"/>
              </a:tabLst>
            </a:pPr>
            <a:r>
              <a:rPr lang="fi-FI" sz="3200" b="1">
                <a:solidFill>
                  <a:srgbClr val="0070C0"/>
                </a:solidFill>
                <a:ea typeface="Times New Roman" pitchFamily="18" charset="0"/>
                <a:cs typeface="Arial" charset="0"/>
              </a:rPr>
              <a:t>P</a:t>
            </a:r>
            <a:r>
              <a:rPr lang="id-ID" sz="3200" b="1">
                <a:solidFill>
                  <a:srgbClr val="0070C0"/>
                </a:solidFill>
                <a:ea typeface="Times New Roman" pitchFamily="18" charset="0"/>
                <a:cs typeface="Arial" charset="0"/>
              </a:rPr>
              <a:t>ERTIMBANGAN-PERTIMBANGAN UTAMA UNTUK </a:t>
            </a:r>
            <a:r>
              <a:rPr lang="it-IT" sz="3200" b="1">
                <a:solidFill>
                  <a:srgbClr val="0070C0"/>
                </a:solidFill>
                <a:ea typeface="Times New Roman" pitchFamily="18" charset="0"/>
                <a:cs typeface="Arial" charset="0"/>
              </a:rPr>
              <a:t>MENCAPAI OPERASI GLOBAL</a:t>
            </a:r>
            <a:endParaRPr lang="id-ID" sz="3200">
              <a:solidFill>
                <a:srgbClr val="0070C0"/>
              </a:solidFill>
              <a:ea typeface="Times New Roman" pitchFamily="18" charset="0"/>
              <a:cs typeface="Arial" charset="0"/>
            </a:endParaRPr>
          </a:p>
        </p:txBody>
      </p:sp>
      <p:sp>
        <p:nvSpPr>
          <p:cNvPr id="93187" name="Rectangle 3"/>
          <p:cNvSpPr txBox="1">
            <a:spLocks noChangeArrowheads="1"/>
          </p:cNvSpPr>
          <p:nvPr/>
        </p:nvSpPr>
        <p:spPr bwMode="auto">
          <a:xfrm>
            <a:off x="263525" y="1752600"/>
            <a:ext cx="8763000" cy="3657600"/>
          </a:xfrm>
          <a:prstGeom prst="rect">
            <a:avLst/>
          </a:prstGeom>
          <a:noFill/>
          <a:ln w="9525">
            <a:noFill/>
            <a:miter lim="800000"/>
            <a:headEnd/>
            <a:tailEnd/>
          </a:ln>
          <a:effectLst/>
        </p:spPr>
        <p:txBody>
          <a:bodyPr/>
          <a:lstStyle/>
          <a:p>
            <a:pPr marL="252413" indent="-252413" algn="just">
              <a:tabLst>
                <a:tab pos="252413" algn="l"/>
                <a:tab pos="469900" algn="l"/>
                <a:tab pos="723900" algn="l"/>
                <a:tab pos="939800" algn="l"/>
                <a:tab pos="1157288" algn="l"/>
                <a:tab pos="1374775" algn="l"/>
                <a:tab pos="1628775" algn="l"/>
              </a:tabLst>
            </a:pPr>
            <a:r>
              <a:rPr lang="it-IT" sz="2800">
                <a:solidFill>
                  <a:srgbClr val="FF0000"/>
                </a:solidFill>
                <a:ea typeface="Times New Roman" pitchFamily="18" charset="0"/>
                <a:cs typeface="Arial" charset="0"/>
              </a:rPr>
              <a:t> 1. Desain Produk Global </a:t>
            </a:r>
            <a:endParaRPr lang="id-ID" sz="2800">
              <a:solidFill>
                <a:srgbClr val="FF0000"/>
              </a:solidFill>
              <a:ea typeface="Times New Roman" pitchFamily="18" charset="0"/>
              <a:cs typeface="Arial" charset="0"/>
            </a:endParaRPr>
          </a:p>
          <a:p>
            <a:pPr marL="252413" indent="-252413" algn="just">
              <a:tabLst>
                <a:tab pos="252413" algn="l"/>
                <a:tab pos="469900" algn="l"/>
                <a:tab pos="723900" algn="l"/>
                <a:tab pos="939800" algn="l"/>
                <a:tab pos="1157288" algn="l"/>
                <a:tab pos="1374775" algn="l"/>
                <a:tab pos="1628775" algn="l"/>
              </a:tabLst>
            </a:pPr>
            <a:r>
              <a:rPr lang="it-IT" sz="2800">
                <a:solidFill>
                  <a:srgbClr val="000000"/>
                </a:solidFill>
                <a:ea typeface="Times New Roman" pitchFamily="18" charset="0"/>
                <a:cs typeface="Arial" charset="0"/>
              </a:rPr>
              <a:t>Harus selalu diingat bahwa ditiap Negara ada perbedaan so</a:t>
            </a:r>
            <a:r>
              <a:rPr lang="id-ID" sz="2800">
                <a:solidFill>
                  <a:srgbClr val="000000"/>
                </a:solidFill>
                <a:ea typeface="Times New Roman" pitchFamily="18" charset="0"/>
                <a:cs typeface="Arial" charset="0"/>
              </a:rPr>
              <a:t>s</a:t>
            </a:r>
            <a:r>
              <a:rPr lang="it-IT" sz="2800">
                <a:solidFill>
                  <a:srgbClr val="000000"/>
                </a:solidFill>
                <a:ea typeface="Times New Roman" pitchFamily="18" charset="0"/>
                <a:cs typeface="Arial" charset="0"/>
              </a:rPr>
              <a:t>ial dan budaya sehingga perusahaan harus memperhatikan berbagai hal, misalnya kemasan dan cara pemasaran yang mungkin akan bervariasi. </a:t>
            </a:r>
            <a:endParaRPr lang="id-ID" sz="2800">
              <a:ea typeface="Times New Roman" pitchFamily="18" charset="0"/>
              <a:cs typeface="Arial" charset="0"/>
            </a:endParaRPr>
          </a:p>
          <a:p>
            <a:pPr marL="252413" indent="-252413" algn="just">
              <a:tabLst>
                <a:tab pos="252413" algn="l"/>
                <a:tab pos="469900" algn="l"/>
                <a:tab pos="723900" algn="l"/>
                <a:tab pos="939800" algn="l"/>
                <a:tab pos="1157288" algn="l"/>
                <a:tab pos="1374775" algn="l"/>
                <a:tab pos="1628775" algn="l"/>
              </a:tabLst>
            </a:pPr>
            <a:r>
              <a:rPr lang="nb-NO" sz="2800">
                <a:solidFill>
                  <a:srgbClr val="FF0000"/>
                </a:solidFill>
                <a:ea typeface="Times New Roman" pitchFamily="18" charset="0"/>
                <a:cs typeface="Arial" charset="0"/>
              </a:rPr>
              <a:t>2. Desain Proses Global dan Teknologi </a:t>
            </a:r>
            <a:endParaRPr lang="id-ID" sz="2800">
              <a:solidFill>
                <a:srgbClr val="FF0000"/>
              </a:solidFill>
              <a:ea typeface="Times New Roman" pitchFamily="18" charset="0"/>
              <a:cs typeface="Arial" charset="0"/>
            </a:endParaRPr>
          </a:p>
          <a:p>
            <a:pPr marL="252413" indent="-252413" algn="just">
              <a:tabLst>
                <a:tab pos="252413" algn="l"/>
                <a:tab pos="469900" algn="l"/>
                <a:tab pos="723900" algn="l"/>
                <a:tab pos="939800" algn="l"/>
                <a:tab pos="1157288" algn="l"/>
                <a:tab pos="1374775" algn="l"/>
                <a:tab pos="1628775" algn="l"/>
              </a:tabLst>
            </a:pPr>
            <a:r>
              <a:rPr lang="id-ID" sz="2800">
                <a:solidFill>
                  <a:srgbClr val="000000"/>
                </a:solidFill>
                <a:ea typeface="Times New Roman" pitchFamily="18" charset="0"/>
                <a:cs typeface="Arial" charset="0"/>
              </a:rPr>
              <a:t>Teknologi informasi dan komunikasi dapat membantu pengelolaan atau manajemen sehingga operasi global dapat diintegrasikan. </a:t>
            </a:r>
            <a:endParaRPr lang="id-ID" sz="280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47800"/>
            <a:ext cx="8229600" cy="4530725"/>
          </a:xfrm>
        </p:spPr>
        <p:txBody>
          <a:bodyPr/>
          <a:lstStyle/>
          <a:p>
            <a:pPr marL="274320" indent="-274320" eaLnBrk="1" fontAlgn="auto" hangingPunct="1">
              <a:spcAft>
                <a:spcPts val="0"/>
              </a:spcAft>
              <a:buClr>
                <a:srgbClr val="0F6FC6"/>
              </a:buClr>
              <a:buSzPct val="85000"/>
              <a:buFont typeface="Wingdings 2"/>
              <a:buChar char=""/>
              <a:defRPr/>
            </a:pPr>
            <a:r>
              <a:rPr lang="en-US" sz="1800" kern="1200" dirty="0">
                <a:solidFill>
                  <a:prstClr val="black"/>
                </a:solidFill>
                <a:latin typeface="Constantia"/>
              </a:rPr>
              <a:t>Cover (</a:t>
            </a:r>
            <a:r>
              <a:rPr lang="en-US" sz="1800" kern="1200" dirty="0" err="1">
                <a:solidFill>
                  <a:prstClr val="black"/>
                </a:solidFill>
                <a:latin typeface="Constantia"/>
              </a:rPr>
              <a:t>Judul</a:t>
            </a:r>
            <a:r>
              <a:rPr lang="en-US" sz="1800" kern="1200" dirty="0">
                <a:solidFill>
                  <a:prstClr val="black"/>
                </a:solidFill>
                <a:latin typeface="Constantia"/>
              </a:rPr>
              <a:t>)</a:t>
            </a:r>
          </a:p>
          <a:p>
            <a:pPr marL="274320" indent="-274320" eaLnBrk="1" fontAlgn="auto" hangingPunct="1">
              <a:spcAft>
                <a:spcPts val="0"/>
              </a:spcAft>
              <a:buClr>
                <a:srgbClr val="0F6FC6"/>
              </a:buClr>
              <a:buSzPct val="85000"/>
              <a:buFont typeface="Wingdings 2"/>
              <a:buChar char=""/>
              <a:defRPr/>
            </a:pPr>
            <a:r>
              <a:rPr lang="en-US" sz="1800" kern="1200" dirty="0">
                <a:solidFill>
                  <a:prstClr val="black"/>
                </a:solidFill>
                <a:latin typeface="Constantia"/>
              </a:rPr>
              <a:t>Kata </a:t>
            </a:r>
            <a:r>
              <a:rPr lang="en-US" sz="1800" kern="1200" dirty="0" err="1">
                <a:solidFill>
                  <a:prstClr val="black"/>
                </a:solidFill>
                <a:latin typeface="Constantia"/>
              </a:rPr>
              <a:t>Pengantar</a:t>
            </a:r>
            <a:endParaRPr lang="en-US" sz="1800" kern="1200" dirty="0">
              <a:solidFill>
                <a:prstClr val="black"/>
              </a:solidFill>
              <a:latin typeface="Constantia"/>
            </a:endParaRPr>
          </a:p>
          <a:p>
            <a:pPr marL="274320" indent="-274320" eaLnBrk="1" fontAlgn="auto" hangingPunct="1">
              <a:spcAft>
                <a:spcPts val="0"/>
              </a:spcAft>
              <a:buClr>
                <a:srgbClr val="0F6FC6"/>
              </a:buClr>
              <a:buSzPct val="85000"/>
              <a:buFont typeface="Wingdings 2"/>
              <a:buChar char=""/>
              <a:defRPr/>
            </a:pPr>
            <a:r>
              <a:rPr lang="en-US" sz="1800" kern="1200" dirty="0" err="1">
                <a:solidFill>
                  <a:prstClr val="black"/>
                </a:solidFill>
                <a:latin typeface="Constantia"/>
              </a:rPr>
              <a:t>Pendahuluan</a:t>
            </a:r>
            <a:endParaRPr lang="en-US" sz="1800" kern="1200" dirty="0">
              <a:solidFill>
                <a:prstClr val="black"/>
              </a:solidFill>
              <a:latin typeface="Constantia"/>
            </a:endParaRPr>
          </a:p>
          <a:p>
            <a:pPr marL="548640" lvl="1" indent="-274320" eaLnBrk="1" fontAlgn="auto" hangingPunct="1">
              <a:spcAft>
                <a:spcPts val="0"/>
              </a:spcAft>
              <a:buClr>
                <a:srgbClr val="009DD9"/>
              </a:buClr>
              <a:buSzPct val="70000"/>
              <a:buFont typeface="Wingdings"/>
              <a:buChar char=""/>
              <a:defRPr/>
            </a:pPr>
            <a:r>
              <a:rPr lang="en-US" sz="1800" kern="1200" dirty="0" err="1">
                <a:solidFill>
                  <a:srgbClr val="04617B"/>
                </a:solidFill>
                <a:latin typeface="Constantia"/>
                <a:ea typeface="+mn-ea"/>
                <a:cs typeface="+mn-cs"/>
              </a:rPr>
              <a:t>Latar</a:t>
            </a:r>
            <a:r>
              <a:rPr lang="en-US" sz="1800" kern="1200" dirty="0">
                <a:solidFill>
                  <a:srgbClr val="04617B"/>
                </a:solidFill>
                <a:latin typeface="Constantia"/>
                <a:ea typeface="+mn-ea"/>
                <a:cs typeface="+mn-cs"/>
              </a:rPr>
              <a:t> </a:t>
            </a:r>
            <a:r>
              <a:rPr lang="en-US" sz="1800" kern="1200" dirty="0" err="1">
                <a:solidFill>
                  <a:srgbClr val="04617B"/>
                </a:solidFill>
                <a:latin typeface="Constantia"/>
                <a:ea typeface="+mn-ea"/>
                <a:cs typeface="+mn-cs"/>
              </a:rPr>
              <a:t>belakang</a:t>
            </a:r>
            <a:endParaRPr lang="en-US" sz="1800" kern="1200" dirty="0">
              <a:solidFill>
                <a:srgbClr val="04617B"/>
              </a:solidFill>
              <a:latin typeface="Constantia"/>
              <a:ea typeface="+mn-ea"/>
              <a:cs typeface="+mn-cs"/>
            </a:endParaRPr>
          </a:p>
          <a:p>
            <a:pPr marL="548640" lvl="1" indent="-274320" eaLnBrk="1" fontAlgn="auto" hangingPunct="1">
              <a:spcAft>
                <a:spcPts val="0"/>
              </a:spcAft>
              <a:buClr>
                <a:srgbClr val="009DD9"/>
              </a:buClr>
              <a:buSzPct val="70000"/>
              <a:buFont typeface="Wingdings"/>
              <a:buChar char=""/>
              <a:defRPr/>
            </a:pPr>
            <a:r>
              <a:rPr lang="en-US" sz="1800" kern="1200" dirty="0" err="1">
                <a:solidFill>
                  <a:srgbClr val="04617B"/>
                </a:solidFill>
                <a:latin typeface="Constantia"/>
                <a:ea typeface="+mn-ea"/>
                <a:cs typeface="+mn-cs"/>
              </a:rPr>
              <a:t>Tujuan</a:t>
            </a:r>
            <a:endParaRPr lang="en-US" sz="1800" kern="1200" dirty="0">
              <a:solidFill>
                <a:srgbClr val="04617B"/>
              </a:solidFill>
              <a:latin typeface="Constantia"/>
              <a:ea typeface="+mn-ea"/>
              <a:cs typeface="+mn-cs"/>
            </a:endParaRPr>
          </a:p>
          <a:p>
            <a:pPr marL="548640" lvl="1" indent="-274320" eaLnBrk="1" fontAlgn="auto" hangingPunct="1">
              <a:spcAft>
                <a:spcPts val="0"/>
              </a:spcAft>
              <a:buClr>
                <a:srgbClr val="009DD9"/>
              </a:buClr>
              <a:buSzPct val="70000"/>
              <a:buFont typeface="Wingdings"/>
              <a:buChar char=""/>
              <a:defRPr/>
            </a:pPr>
            <a:r>
              <a:rPr lang="en-US" sz="1800" kern="1200" dirty="0">
                <a:solidFill>
                  <a:srgbClr val="04617B"/>
                </a:solidFill>
                <a:latin typeface="Constantia"/>
                <a:ea typeface="+mn-ea"/>
                <a:cs typeface="+mn-cs"/>
              </a:rPr>
              <a:t>Output</a:t>
            </a:r>
            <a:endParaRPr lang="en-US" sz="1800" kern="1200" dirty="0">
              <a:solidFill>
                <a:srgbClr val="04617B"/>
              </a:solidFill>
              <a:ea typeface="+mn-ea"/>
              <a:cs typeface="+mn-cs"/>
            </a:endParaRPr>
          </a:p>
          <a:p>
            <a:pPr marL="1005840" lvl="2" indent="-274320" eaLnBrk="1" hangingPunct="1">
              <a:buClr>
                <a:srgbClr val="009DD9"/>
              </a:buClr>
              <a:buSzPct val="70000"/>
              <a:buFont typeface="Wingdings"/>
              <a:buChar char=""/>
              <a:defRPr/>
            </a:pPr>
            <a:r>
              <a:rPr lang="en-US" sz="1800" kern="1200" dirty="0" smtClean="0">
                <a:solidFill>
                  <a:srgbClr val="04617B"/>
                </a:solidFill>
                <a:ea typeface="+mn-ea"/>
                <a:cs typeface="+mn-cs"/>
              </a:rPr>
              <a:t>Data </a:t>
            </a:r>
            <a:r>
              <a:rPr lang="en-US" sz="1800" kern="1200" dirty="0" err="1" smtClean="0">
                <a:solidFill>
                  <a:srgbClr val="04617B"/>
                </a:solidFill>
                <a:ea typeface="+mn-ea"/>
                <a:cs typeface="+mn-cs"/>
              </a:rPr>
              <a:t>potensi</a:t>
            </a:r>
            <a:r>
              <a:rPr lang="en-US" sz="1800" kern="1200" dirty="0" smtClean="0">
                <a:solidFill>
                  <a:srgbClr val="04617B"/>
                </a:solidFill>
                <a:ea typeface="+mn-ea"/>
                <a:cs typeface="+mn-cs"/>
              </a:rPr>
              <a:t> </a:t>
            </a:r>
            <a:r>
              <a:rPr lang="en-US" sz="1800" kern="1200" dirty="0" err="1" smtClean="0">
                <a:solidFill>
                  <a:srgbClr val="04617B"/>
                </a:solidFill>
                <a:ea typeface="+mn-ea"/>
                <a:cs typeface="+mn-cs"/>
              </a:rPr>
              <a:t>bahan</a:t>
            </a:r>
            <a:r>
              <a:rPr lang="en-US" sz="1800" kern="1200" dirty="0" smtClean="0">
                <a:solidFill>
                  <a:srgbClr val="04617B"/>
                </a:solidFill>
                <a:ea typeface="+mn-ea"/>
                <a:cs typeface="+mn-cs"/>
              </a:rPr>
              <a:t> 5 </a:t>
            </a:r>
            <a:r>
              <a:rPr lang="en-US" sz="1800" kern="1200" dirty="0" err="1" smtClean="0">
                <a:solidFill>
                  <a:srgbClr val="04617B"/>
                </a:solidFill>
                <a:ea typeface="+mn-ea"/>
                <a:cs typeface="+mn-cs"/>
              </a:rPr>
              <a:t>tahun</a:t>
            </a:r>
            <a:r>
              <a:rPr lang="en-US" sz="1800" kern="1200" dirty="0" smtClean="0">
                <a:solidFill>
                  <a:srgbClr val="04617B"/>
                </a:solidFill>
                <a:ea typeface="+mn-ea"/>
                <a:cs typeface="+mn-cs"/>
              </a:rPr>
              <a:t> </a:t>
            </a:r>
            <a:r>
              <a:rPr lang="en-US" sz="1800" kern="1200" dirty="0" err="1" smtClean="0">
                <a:solidFill>
                  <a:srgbClr val="04617B"/>
                </a:solidFill>
                <a:ea typeface="+mn-ea"/>
                <a:cs typeface="+mn-cs"/>
              </a:rPr>
              <a:t>terakhir</a:t>
            </a:r>
            <a:endParaRPr lang="en-US" sz="1800" kern="1200" dirty="0" smtClean="0">
              <a:solidFill>
                <a:srgbClr val="04617B"/>
              </a:solidFill>
              <a:ea typeface="+mn-ea"/>
              <a:cs typeface="+mn-cs"/>
            </a:endParaRPr>
          </a:p>
          <a:p>
            <a:pPr marL="274320" lvl="1" indent="-274320" eaLnBrk="1" fontAlgn="auto" hangingPunct="1">
              <a:spcAft>
                <a:spcPts val="0"/>
              </a:spcAft>
              <a:buClr>
                <a:srgbClr val="0F6FC6"/>
              </a:buClr>
              <a:buSzPct val="85000"/>
              <a:buFont typeface="Wingdings 2"/>
              <a:buChar char=""/>
              <a:defRPr/>
            </a:pPr>
            <a:r>
              <a:rPr lang="en-US" sz="1800" kern="1200" dirty="0" err="1" smtClean="0">
                <a:solidFill>
                  <a:prstClr val="black"/>
                </a:solidFill>
                <a:latin typeface="Constantia"/>
                <a:ea typeface="+mn-ea"/>
                <a:cs typeface="+mn-cs"/>
              </a:rPr>
              <a:t>Metodologi</a:t>
            </a:r>
            <a:endParaRPr lang="en-US" sz="1800" kern="1200" dirty="0">
              <a:solidFill>
                <a:prstClr val="black"/>
              </a:solidFill>
              <a:latin typeface="Constantia"/>
              <a:ea typeface="+mn-ea"/>
              <a:cs typeface="+mn-cs"/>
            </a:endParaRPr>
          </a:p>
          <a:p>
            <a:pPr marL="274320" lvl="1" indent="-274320" eaLnBrk="1" fontAlgn="auto" hangingPunct="1">
              <a:spcAft>
                <a:spcPts val="0"/>
              </a:spcAft>
              <a:buClr>
                <a:srgbClr val="0F6FC6"/>
              </a:buClr>
              <a:buSzPct val="85000"/>
              <a:buFont typeface="Wingdings 2"/>
              <a:buChar char=""/>
              <a:defRPr/>
            </a:pPr>
            <a:r>
              <a:rPr lang="en-US" sz="1800" kern="1200" dirty="0" err="1">
                <a:solidFill>
                  <a:prstClr val="black"/>
                </a:solidFill>
                <a:latin typeface="Constantia"/>
                <a:ea typeface="+mn-ea"/>
                <a:cs typeface="+mn-cs"/>
              </a:rPr>
              <a:t>Hasil</a:t>
            </a:r>
            <a:r>
              <a:rPr lang="en-US" sz="1800" kern="1200" dirty="0">
                <a:solidFill>
                  <a:prstClr val="black"/>
                </a:solidFill>
                <a:latin typeface="Constantia"/>
                <a:ea typeface="+mn-ea"/>
                <a:cs typeface="+mn-cs"/>
              </a:rPr>
              <a:t> </a:t>
            </a:r>
            <a:r>
              <a:rPr lang="en-US" sz="1800" kern="1200" dirty="0" err="1">
                <a:solidFill>
                  <a:prstClr val="black"/>
                </a:solidFill>
                <a:latin typeface="Constantia"/>
                <a:ea typeface="+mn-ea"/>
                <a:cs typeface="+mn-cs"/>
              </a:rPr>
              <a:t>dan</a:t>
            </a:r>
            <a:r>
              <a:rPr lang="en-US" sz="1800" kern="1200" dirty="0">
                <a:solidFill>
                  <a:prstClr val="black"/>
                </a:solidFill>
                <a:latin typeface="Constantia"/>
                <a:ea typeface="+mn-ea"/>
                <a:cs typeface="+mn-cs"/>
              </a:rPr>
              <a:t> </a:t>
            </a:r>
            <a:r>
              <a:rPr lang="en-US" sz="1800" kern="1200" dirty="0" err="1">
                <a:solidFill>
                  <a:prstClr val="black"/>
                </a:solidFill>
                <a:latin typeface="Constantia"/>
                <a:ea typeface="+mn-ea"/>
                <a:cs typeface="+mn-cs"/>
              </a:rPr>
              <a:t>pembahasan</a:t>
            </a:r>
            <a:r>
              <a:rPr lang="en-US" sz="1800" kern="1200" dirty="0">
                <a:solidFill>
                  <a:prstClr val="black"/>
                </a:solidFill>
                <a:latin typeface="Constantia"/>
                <a:ea typeface="+mn-ea"/>
                <a:cs typeface="+mn-cs"/>
              </a:rPr>
              <a:t> (</a:t>
            </a:r>
            <a:r>
              <a:rPr lang="en-US" sz="1800" kern="1200" dirty="0" err="1">
                <a:solidFill>
                  <a:prstClr val="black"/>
                </a:solidFill>
                <a:latin typeface="Constantia"/>
                <a:ea typeface="+mn-ea"/>
                <a:cs typeface="+mn-cs"/>
              </a:rPr>
              <a:t>permasalahan</a:t>
            </a:r>
            <a:r>
              <a:rPr lang="en-US" sz="1800" kern="1200" dirty="0">
                <a:solidFill>
                  <a:prstClr val="black"/>
                </a:solidFill>
                <a:latin typeface="Constantia"/>
                <a:ea typeface="+mn-ea"/>
                <a:cs typeface="+mn-cs"/>
              </a:rPr>
              <a:t> </a:t>
            </a:r>
            <a:r>
              <a:rPr lang="en-US" sz="1800" kern="1200" dirty="0" err="1">
                <a:solidFill>
                  <a:prstClr val="black"/>
                </a:solidFill>
                <a:latin typeface="Constantia"/>
                <a:ea typeface="+mn-ea"/>
                <a:cs typeface="+mn-cs"/>
              </a:rPr>
              <a:t>pengembangan</a:t>
            </a:r>
            <a:r>
              <a:rPr lang="en-US" sz="1800" kern="1200" dirty="0">
                <a:solidFill>
                  <a:prstClr val="black"/>
                </a:solidFill>
                <a:latin typeface="Constantia"/>
                <a:ea typeface="+mn-ea"/>
                <a:cs typeface="+mn-cs"/>
              </a:rPr>
              <a:t>)</a:t>
            </a:r>
          </a:p>
          <a:p>
            <a:pPr marL="274320" lvl="1" indent="-274320" eaLnBrk="1" fontAlgn="auto" hangingPunct="1">
              <a:spcAft>
                <a:spcPts val="0"/>
              </a:spcAft>
              <a:buClr>
                <a:srgbClr val="0F6FC6"/>
              </a:buClr>
              <a:buSzPct val="85000"/>
              <a:buFont typeface="Wingdings 2"/>
              <a:buChar char=""/>
              <a:defRPr/>
            </a:pPr>
            <a:r>
              <a:rPr lang="en-US" sz="1800" kern="1200" dirty="0" err="1">
                <a:solidFill>
                  <a:prstClr val="black"/>
                </a:solidFill>
                <a:latin typeface="Constantia"/>
                <a:ea typeface="+mn-ea"/>
                <a:cs typeface="+mn-cs"/>
              </a:rPr>
              <a:t>Penutup</a:t>
            </a:r>
            <a:endParaRPr lang="en-US" sz="1800" kern="1200" dirty="0">
              <a:solidFill>
                <a:prstClr val="black"/>
              </a:solidFill>
              <a:latin typeface="Constantia"/>
              <a:ea typeface="+mn-ea"/>
              <a:cs typeface="+mn-cs"/>
            </a:endParaRPr>
          </a:p>
          <a:p>
            <a:pPr marL="274320" lvl="1" indent="-274320" eaLnBrk="1" fontAlgn="auto" hangingPunct="1">
              <a:spcAft>
                <a:spcPts val="0"/>
              </a:spcAft>
              <a:buClr>
                <a:srgbClr val="0F6FC6"/>
              </a:buClr>
              <a:buSzPct val="85000"/>
              <a:buFont typeface="Wingdings 2"/>
              <a:buChar char=""/>
              <a:defRPr/>
            </a:pPr>
            <a:r>
              <a:rPr lang="en-US" sz="1800" kern="1200" dirty="0" err="1">
                <a:solidFill>
                  <a:prstClr val="black"/>
                </a:solidFill>
                <a:latin typeface="Times New Roman" pitchFamily="18" charset="0"/>
                <a:ea typeface="+mn-ea"/>
                <a:cs typeface="Times New Roman" pitchFamily="18" charset="0"/>
              </a:rPr>
              <a:t>Rekomendasi</a:t>
            </a:r>
            <a:endParaRPr lang="en-US" sz="1800" kern="1200" dirty="0">
              <a:solidFill>
                <a:prstClr val="black"/>
              </a:solidFill>
              <a:latin typeface="Times New Roman" pitchFamily="18" charset="0"/>
              <a:ea typeface="+mn-ea"/>
              <a:cs typeface="Times New Roman" pitchFamily="18" charset="0"/>
            </a:endParaRPr>
          </a:p>
          <a:p>
            <a:pPr marL="274320" lvl="1" indent="-274320" eaLnBrk="1" hangingPunct="1">
              <a:buClr>
                <a:srgbClr val="0F6FC6"/>
              </a:buClr>
              <a:buSzPct val="85000"/>
              <a:buFont typeface="Wingdings 2"/>
              <a:buChar char=""/>
              <a:defRPr/>
            </a:pPr>
            <a:r>
              <a:rPr lang="en-US" sz="1800" kern="1200" dirty="0" err="1" smtClean="0">
                <a:solidFill>
                  <a:prstClr val="black"/>
                </a:solidFill>
                <a:latin typeface="Times New Roman" pitchFamily="18" charset="0"/>
                <a:ea typeface="+mn-ea"/>
                <a:cs typeface="Times New Roman" pitchFamily="18" charset="0"/>
              </a:rPr>
              <a:t>Daftar</a:t>
            </a:r>
            <a:r>
              <a:rPr lang="en-US" sz="1800" kern="1200" dirty="0" smtClean="0">
                <a:solidFill>
                  <a:prstClr val="black"/>
                </a:solidFill>
                <a:latin typeface="Times New Roman" pitchFamily="18" charset="0"/>
                <a:ea typeface="+mn-ea"/>
                <a:cs typeface="Times New Roman" pitchFamily="18" charset="0"/>
              </a:rPr>
              <a:t> </a:t>
            </a:r>
            <a:r>
              <a:rPr lang="en-US" sz="1800" kern="1200" dirty="0" err="1" smtClean="0">
                <a:solidFill>
                  <a:prstClr val="black"/>
                </a:solidFill>
                <a:latin typeface="Times New Roman" pitchFamily="18" charset="0"/>
                <a:ea typeface="+mn-ea"/>
                <a:cs typeface="Times New Roman" pitchFamily="18" charset="0"/>
              </a:rPr>
              <a:t>Pustaka</a:t>
            </a:r>
            <a:endParaRPr lang="en-US" sz="1800" kern="1200" dirty="0" smtClean="0">
              <a:solidFill>
                <a:prstClr val="black"/>
              </a:solidFill>
              <a:latin typeface="Times New Roman" pitchFamily="18" charset="0"/>
              <a:ea typeface="+mn-ea"/>
              <a:cs typeface="Times New Roman" pitchFamily="18" charset="0"/>
            </a:endParaRPr>
          </a:p>
          <a:p>
            <a:pPr>
              <a:defRPr/>
            </a:pPr>
            <a:endParaRPr lang="id-ID" dirty="0"/>
          </a:p>
        </p:txBody>
      </p:sp>
      <p:sp>
        <p:nvSpPr>
          <p:cNvPr id="6" name="Rectangle 2"/>
          <p:cNvSpPr>
            <a:spLocks noGrp="1" noChangeArrowheads="1"/>
          </p:cNvSpPr>
          <p:nvPr>
            <p:ph type="title"/>
          </p:nvPr>
        </p:nvSpPr>
        <p:spPr>
          <a:xfrm>
            <a:off x="457200" y="274638"/>
            <a:ext cx="8229600" cy="715962"/>
          </a:xfrm>
          <a:solidFill>
            <a:srgbClr val="99CC00"/>
          </a:solidFill>
          <a:ln w="57150">
            <a:solidFill>
              <a:srgbClr val="FFFF00"/>
            </a:solidFill>
          </a:ln>
        </p:spPr>
        <p:txBody>
          <a:bodyPr/>
          <a:lstStyle/>
          <a:p>
            <a:pPr algn="ctr" eaLnBrk="1" fontAlgn="auto" hangingPunct="1">
              <a:spcBef>
                <a:spcPts val="0"/>
              </a:spcBef>
              <a:spcAft>
                <a:spcPts val="0"/>
              </a:spcAft>
              <a:defRPr/>
            </a:pPr>
            <a:r>
              <a:rPr lang="id-ID" sz="4400" b="1" dirty="0" smtClean="0">
                <a:solidFill>
                  <a:schemeClr val="tx1"/>
                </a:solidFill>
                <a:latin typeface="Times New Roman" pitchFamily="18" charset="0"/>
                <a:ea typeface="+mn-ea"/>
                <a:cs typeface="Arial" charset="0"/>
              </a:rPr>
              <a:t>Outline Tugas</a:t>
            </a:r>
            <a:endParaRPr lang="en-US" sz="4400" dirty="0" smtClean="0">
              <a:solidFill>
                <a:schemeClr val="tx1"/>
              </a:solidFill>
              <a:latin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
          <p:cNvSpPr>
            <a:spLocks noChangeArrowheads="1"/>
          </p:cNvSpPr>
          <p:nvPr/>
        </p:nvSpPr>
        <p:spPr bwMode="auto">
          <a:xfrm>
            <a:off x="0" y="76200"/>
            <a:ext cx="9144000" cy="6986588"/>
          </a:xfrm>
          <a:prstGeom prst="rect">
            <a:avLst/>
          </a:prstGeom>
          <a:noFill/>
          <a:ln w="9525">
            <a:noFill/>
            <a:miter lim="800000"/>
            <a:headEnd/>
            <a:tailEnd/>
          </a:ln>
        </p:spPr>
        <p:txBody>
          <a:bodyPr>
            <a:spAutoFit/>
          </a:bodyPr>
          <a:lstStyle/>
          <a:p>
            <a:pPr>
              <a:tabLst>
                <a:tab pos="252413" algn="l"/>
                <a:tab pos="469900" algn="l"/>
                <a:tab pos="723900" algn="l"/>
                <a:tab pos="939800" algn="l"/>
                <a:tab pos="1157288" algn="l"/>
                <a:tab pos="1374775" algn="l"/>
                <a:tab pos="1628775" algn="l"/>
              </a:tabLst>
            </a:pPr>
            <a:r>
              <a:rPr lang="id-ID" sz="2800">
                <a:solidFill>
                  <a:srgbClr val="FF0000"/>
                </a:solidFill>
                <a:ea typeface="Times New Roman" pitchFamily="18" charset="0"/>
                <a:cs typeface="Arial" charset="0"/>
              </a:rPr>
              <a:t>3. Analisa lokasi fasilitas global </a:t>
            </a:r>
          </a:p>
          <a:p>
            <a:pPr algn="just">
              <a:tabLst>
                <a:tab pos="252413" algn="l"/>
                <a:tab pos="469900" algn="l"/>
                <a:tab pos="723900" algn="l"/>
                <a:tab pos="939800" algn="l"/>
                <a:tab pos="1157288" algn="l"/>
                <a:tab pos="1374775" algn="l"/>
                <a:tab pos="1628775" algn="l"/>
              </a:tabLst>
            </a:pPr>
            <a:r>
              <a:rPr lang="id-ID" sz="2800">
                <a:solidFill>
                  <a:srgbClr val="000000"/>
                </a:solidFill>
                <a:ea typeface="Times New Roman" pitchFamily="18" charset="0"/>
                <a:cs typeface="Arial" charset="0"/>
              </a:rPr>
              <a:t>Menggunakan faktor kunci sukses untuk memilih negara, diantaranya dengan mempertimbangkan tingkat ekonomi, inovasi, jumlah penduduk trampil, teknologi, stabilitas pemerintahan, pertanggung jawaban produk, pembatasan ekspor, kesamaan bahasa, etika kerja, tingkat pajak, inflasi, bahan baku, tingkat bunga, jumlah penduduk dan ketersediaan sarana jalan. </a:t>
            </a:r>
          </a:p>
          <a:p>
            <a:pPr>
              <a:tabLst>
                <a:tab pos="252413" algn="l"/>
                <a:tab pos="469900" algn="l"/>
                <a:tab pos="723900" algn="l"/>
                <a:tab pos="939800" algn="l"/>
                <a:tab pos="1157288" algn="l"/>
                <a:tab pos="1374775" algn="l"/>
                <a:tab pos="1628775" algn="l"/>
              </a:tabLst>
            </a:pPr>
            <a:endParaRPr lang="id-ID" sz="2800">
              <a:ea typeface="Times New Roman" pitchFamily="18" charset="0"/>
              <a:cs typeface="Arial" charset="0"/>
            </a:endParaRPr>
          </a:p>
          <a:p>
            <a:pPr>
              <a:tabLst>
                <a:tab pos="252413" algn="l"/>
                <a:tab pos="469900" algn="l"/>
                <a:tab pos="723900" algn="l"/>
                <a:tab pos="939800" algn="l"/>
                <a:tab pos="1157288" algn="l"/>
                <a:tab pos="1374775" algn="l"/>
                <a:tab pos="1628775" algn="l"/>
              </a:tabLst>
            </a:pPr>
            <a:r>
              <a:rPr lang="id-ID" sz="2800">
                <a:solidFill>
                  <a:srgbClr val="FF0000"/>
                </a:solidFill>
                <a:ea typeface="Times New Roman" pitchFamily="18" charset="0"/>
                <a:cs typeface="Arial" charset="0"/>
              </a:rPr>
              <a:t>4. Dampak budaya dan etika </a:t>
            </a:r>
          </a:p>
          <a:p>
            <a:pPr algn="just">
              <a:tabLst>
                <a:tab pos="252413" algn="l"/>
                <a:tab pos="469900" algn="l"/>
                <a:tab pos="723900" algn="l"/>
                <a:tab pos="939800" algn="l"/>
                <a:tab pos="1157288" algn="l"/>
                <a:tab pos="1374775" algn="l"/>
                <a:tab pos="1628775" algn="l"/>
              </a:tabLst>
            </a:pPr>
            <a:r>
              <a:rPr lang="id-ID" sz="2800">
                <a:solidFill>
                  <a:srgbClr val="000000"/>
                </a:solidFill>
                <a:ea typeface="Times New Roman" pitchFamily="18" charset="0"/>
                <a:cs typeface="Arial" charset="0"/>
              </a:rPr>
              <a:t>Budaya yang ada di tiap Negara berbeda, hal tersebut juga harus disikapi dengan arif agar kegiatan operasi perusahaan dapat sukses, misalnya kebiasaan jam istirahat, perlindungan terhadap hak intelektual , budaya korupsi. </a:t>
            </a:r>
            <a:endParaRPr lang="id-ID" sz="2800">
              <a:ea typeface="Times New Roman" pitchFamily="18" charset="0"/>
              <a:cs typeface="Arial" charset="0"/>
            </a:endParaRPr>
          </a:p>
          <a:p>
            <a:pPr>
              <a:tabLst>
                <a:tab pos="252413" algn="l"/>
                <a:tab pos="469900" algn="l"/>
                <a:tab pos="723900" algn="l"/>
                <a:tab pos="939800" algn="l"/>
                <a:tab pos="1157288" algn="l"/>
                <a:tab pos="1374775" algn="l"/>
                <a:tab pos="1628775" algn="l"/>
              </a:tabLst>
            </a:pPr>
            <a:r>
              <a:rPr lang="id-ID" sz="2800">
                <a:solidFill>
                  <a:srgbClr val="000000"/>
                </a:solidFill>
                <a:ea typeface="Times New Roman" pitchFamily="18" charset="0"/>
                <a:cs typeface="Arial" charset="0"/>
              </a:rPr>
              <a:t> </a:t>
            </a:r>
            <a:endParaRPr lang="id-ID" sz="280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txBox="1">
            <a:spLocks noChangeArrowheads="1"/>
          </p:cNvSpPr>
          <p:nvPr/>
        </p:nvSpPr>
        <p:spPr bwMode="auto">
          <a:xfrm>
            <a:off x="19050" y="304800"/>
            <a:ext cx="9144000" cy="990600"/>
          </a:xfrm>
          <a:prstGeom prst="rect">
            <a:avLst/>
          </a:prstGeom>
          <a:noFill/>
          <a:ln w="9525">
            <a:noFill/>
            <a:miter lim="800000"/>
            <a:headEnd/>
            <a:tailEnd/>
          </a:ln>
          <a:effectLst/>
        </p:spPr>
        <p:txBody>
          <a:bodyPr anchor="ctr"/>
          <a:lstStyle/>
          <a:p>
            <a:pPr algn="ctr">
              <a:tabLst>
                <a:tab pos="252413" algn="l"/>
                <a:tab pos="469900" algn="l"/>
                <a:tab pos="723900" algn="l"/>
                <a:tab pos="939800" algn="l"/>
                <a:tab pos="1157288" algn="l"/>
                <a:tab pos="1374775" algn="l"/>
                <a:tab pos="1628775" algn="l"/>
              </a:tabLst>
            </a:pPr>
            <a:r>
              <a:rPr lang="it-IT" sz="3200" b="1">
                <a:solidFill>
                  <a:srgbClr val="0070C0"/>
                </a:solidFill>
              </a:rPr>
              <a:t>MENGELOLA OPERASI JASA DI DUNIA GLOBAL</a:t>
            </a:r>
            <a:endParaRPr lang="id-ID" sz="3200">
              <a:solidFill>
                <a:srgbClr val="0070C0"/>
              </a:solidFill>
              <a:ea typeface="Times New Roman" pitchFamily="18" charset="0"/>
              <a:cs typeface="Arial" charset="0"/>
            </a:endParaRPr>
          </a:p>
        </p:txBody>
      </p:sp>
      <p:sp>
        <p:nvSpPr>
          <p:cNvPr id="95235" name="Rectangle 3"/>
          <p:cNvSpPr txBox="1">
            <a:spLocks noChangeArrowheads="1"/>
          </p:cNvSpPr>
          <p:nvPr/>
        </p:nvSpPr>
        <p:spPr bwMode="auto">
          <a:xfrm>
            <a:off x="263525" y="1752600"/>
            <a:ext cx="8763000" cy="3657600"/>
          </a:xfrm>
          <a:prstGeom prst="rect">
            <a:avLst/>
          </a:prstGeom>
          <a:noFill/>
          <a:ln w="9525">
            <a:noFill/>
            <a:miter lim="800000"/>
            <a:headEnd/>
            <a:tailEnd/>
          </a:ln>
          <a:effectLst/>
        </p:spPr>
        <p:txBody>
          <a:bodyPr/>
          <a:lstStyle/>
          <a:p>
            <a:pPr marL="252413" indent="-252413" algn="just">
              <a:tabLst>
                <a:tab pos="252413" algn="l"/>
                <a:tab pos="469900" algn="l"/>
                <a:tab pos="723900" algn="l"/>
                <a:tab pos="939800" algn="l"/>
                <a:tab pos="1157288" algn="l"/>
                <a:tab pos="1374775" algn="l"/>
                <a:tab pos="1628775" algn="l"/>
              </a:tabLst>
            </a:pPr>
            <a:r>
              <a:rPr lang="id-ID" sz="2800"/>
              <a:t>1. </a:t>
            </a:r>
            <a:r>
              <a:rPr lang="it-IT" sz="2800"/>
              <a:t>Menentukan apakah orang maupun fasilitas mencukupi untuk menjaga eksistensi jasa yang diberikan. </a:t>
            </a:r>
            <a:endParaRPr lang="id-ID" sz="2800"/>
          </a:p>
          <a:p>
            <a:pPr marL="252413" indent="-252413" algn="just">
              <a:tabLst>
                <a:tab pos="252413" algn="l"/>
                <a:tab pos="469900" algn="l"/>
                <a:tab pos="723900" algn="l"/>
                <a:tab pos="939800" algn="l"/>
                <a:tab pos="1157288" algn="l"/>
                <a:tab pos="1374775" algn="l"/>
                <a:tab pos="1628775" algn="l"/>
              </a:tabLst>
            </a:pPr>
            <a:r>
              <a:rPr lang="id-ID" sz="2800"/>
              <a:t>2. 	Mengidentifikasi pasar asing yang masih terbuka yang tidak dikontrol pemerintah.</a:t>
            </a:r>
          </a:p>
          <a:p>
            <a:pPr marL="252413" indent="-252413" algn="just">
              <a:tabLst>
                <a:tab pos="252413" algn="l"/>
                <a:tab pos="469900" algn="l"/>
                <a:tab pos="723900" algn="l"/>
                <a:tab pos="939800" algn="l"/>
                <a:tab pos="1157288" algn="l"/>
                <a:tab pos="1374775" algn="l"/>
                <a:tab pos="1628775" algn="l"/>
              </a:tabLst>
            </a:pPr>
            <a:r>
              <a:rPr lang="id-ID" sz="2800"/>
              <a:t>3. 	Menentukan jasa apa yang paling banyak diminati oleh klonsumen luar negeri. </a:t>
            </a:r>
          </a:p>
          <a:p>
            <a:pPr marL="252413" indent="-252413" algn="just">
              <a:tabLst>
                <a:tab pos="252413" algn="l"/>
                <a:tab pos="469900" algn="l"/>
                <a:tab pos="723900" algn="l"/>
                <a:tab pos="939800" algn="l"/>
                <a:tab pos="1157288" algn="l"/>
                <a:tab pos="1374775" algn="l"/>
                <a:tab pos="1628775" algn="l"/>
              </a:tabLst>
            </a:pPr>
            <a:r>
              <a:rPr lang="id-ID" sz="2800"/>
              <a:t>4.	Menentukan bagaimana mencapai konsumen global.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
          <p:cNvSpPr>
            <a:spLocks noChangeArrowheads="1"/>
          </p:cNvSpPr>
          <p:nvPr/>
        </p:nvSpPr>
        <p:spPr bwMode="auto">
          <a:xfrm>
            <a:off x="152400" y="304800"/>
            <a:ext cx="8839200" cy="5694363"/>
          </a:xfrm>
          <a:prstGeom prst="rect">
            <a:avLst/>
          </a:prstGeom>
          <a:noFill/>
          <a:ln w="9525">
            <a:noFill/>
            <a:miter lim="800000"/>
            <a:headEnd/>
            <a:tailEnd/>
          </a:ln>
        </p:spPr>
        <p:txBody>
          <a:bodyPr>
            <a:spAutoFit/>
          </a:bodyPr>
          <a:lstStyle/>
          <a:p>
            <a:r>
              <a:rPr lang="id-ID" sz="2800"/>
              <a:t>Oleh karena itu perusahaan yang bergerak di bidang jasa yang akan memutuskan untuk beroperasi secara internasional harus selalu mempertimbangkan perbedaan perspektif pada beberapa keputusan manajemen operasional diantaranya: </a:t>
            </a:r>
          </a:p>
          <a:p>
            <a:r>
              <a:rPr lang="fi-FI" sz="2800"/>
              <a:t>1. Perencanaan kapasitas jasa yang akan diberikan perusahaan kepada para konsumen. </a:t>
            </a:r>
            <a:endParaRPr lang="id-ID" sz="2800"/>
          </a:p>
          <a:p>
            <a:r>
              <a:rPr lang="fi-FI" sz="2800"/>
              <a:t>2. Perencanaan lokasi tempat pemberian pelayanan kepada konsumen. </a:t>
            </a:r>
            <a:endParaRPr lang="id-ID" sz="2800"/>
          </a:p>
          <a:p>
            <a:r>
              <a:rPr lang="fi-FI" sz="2800"/>
              <a:t>3. Desain fasilitas dan layout yang akan digunakan perusahaan dalam memberikan pelayanan kepada konsumennya. </a:t>
            </a:r>
            <a:endParaRPr lang="id-ID" sz="2800"/>
          </a:p>
          <a:p>
            <a:r>
              <a:rPr lang="fi-FI" sz="2800"/>
              <a:t>4. Penentuan jadwal pelayanan kepada konsumen </a:t>
            </a:r>
            <a:endParaRPr lang="id-ID" sz="28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txBox="1">
            <a:spLocks noChangeArrowheads="1"/>
          </p:cNvSpPr>
          <p:nvPr/>
        </p:nvSpPr>
        <p:spPr bwMode="auto">
          <a:xfrm>
            <a:off x="19050" y="0"/>
            <a:ext cx="9144000" cy="990600"/>
          </a:xfrm>
          <a:prstGeom prst="rect">
            <a:avLst/>
          </a:prstGeom>
          <a:noFill/>
          <a:ln w="9525">
            <a:noFill/>
            <a:miter lim="800000"/>
            <a:headEnd/>
            <a:tailEnd/>
          </a:ln>
          <a:effectLst/>
        </p:spPr>
        <p:txBody>
          <a:bodyPr anchor="ctr"/>
          <a:lstStyle/>
          <a:p>
            <a:pPr algn="ctr">
              <a:tabLst>
                <a:tab pos="252413" algn="l"/>
                <a:tab pos="469900" algn="l"/>
                <a:tab pos="723900" algn="l"/>
                <a:tab pos="939800" algn="l"/>
                <a:tab pos="1157288" algn="l"/>
                <a:tab pos="1374775" algn="l"/>
                <a:tab pos="1628775" algn="l"/>
              </a:tabLst>
            </a:pPr>
            <a:r>
              <a:rPr lang="id-ID" sz="1800" b="1">
                <a:solidFill>
                  <a:srgbClr val="FF0000"/>
                </a:solidFill>
                <a:cs typeface="Times New Roman" pitchFamily="18" charset="0"/>
              </a:rPr>
              <a:t>KEPUTUSAN UTAMA DALAM MANAJEMEN OPERASIONAL PADA PERUSAHAAN YANG MEMPUNYAI STRATEGI BERBEDA </a:t>
            </a:r>
            <a:endParaRPr lang="id-ID" sz="1800">
              <a:solidFill>
                <a:srgbClr val="FF0000"/>
              </a:solidFill>
              <a:ea typeface="Times New Roman" pitchFamily="18" charset="0"/>
              <a:cs typeface="Arial" charset="0"/>
            </a:endParaRPr>
          </a:p>
        </p:txBody>
      </p:sp>
      <p:sp>
        <p:nvSpPr>
          <p:cNvPr id="97283" name="Rectangle 3"/>
          <p:cNvSpPr txBox="1">
            <a:spLocks noChangeArrowheads="1"/>
          </p:cNvSpPr>
          <p:nvPr/>
        </p:nvSpPr>
        <p:spPr bwMode="auto">
          <a:xfrm>
            <a:off x="304800" y="1752600"/>
            <a:ext cx="8763000" cy="3657600"/>
          </a:xfrm>
          <a:prstGeom prst="rect">
            <a:avLst/>
          </a:prstGeom>
          <a:noFill/>
          <a:ln w="9525">
            <a:noFill/>
            <a:miter lim="800000"/>
            <a:headEnd/>
            <a:tailEnd/>
          </a:ln>
          <a:effectLst/>
        </p:spPr>
        <p:txBody>
          <a:bodyPr/>
          <a:lstStyle/>
          <a:p>
            <a:pPr marL="252413" indent="-252413" algn="just">
              <a:tabLst>
                <a:tab pos="252413" algn="l"/>
                <a:tab pos="469900" algn="l"/>
                <a:tab pos="723900" algn="l"/>
                <a:tab pos="939800" algn="l"/>
                <a:tab pos="1157288" algn="l"/>
                <a:tab pos="1374775" algn="l"/>
                <a:tab pos="1628775" algn="l"/>
              </a:tabLst>
            </a:pPr>
            <a:r>
              <a:rPr lang="id-ID" sz="2800"/>
              <a:t> </a:t>
            </a:r>
          </a:p>
        </p:txBody>
      </p:sp>
      <p:graphicFrame>
        <p:nvGraphicFramePr>
          <p:cNvPr id="4" name="Table 3"/>
          <p:cNvGraphicFramePr>
            <a:graphicFrameLocks noGrp="1"/>
          </p:cNvGraphicFramePr>
          <p:nvPr/>
        </p:nvGraphicFramePr>
        <p:xfrm>
          <a:off x="304800" y="990600"/>
          <a:ext cx="8610600" cy="5605467"/>
        </p:xfrm>
        <a:graphic>
          <a:graphicData uri="http://schemas.openxmlformats.org/drawingml/2006/table">
            <a:tbl>
              <a:tblPr/>
              <a:tblGrid>
                <a:gridCol w="2988803">
                  <a:extLst>
                    <a:ext uri="{9D8B030D-6E8A-4147-A177-3AD203B41FA5}">
                      <a16:colId xmlns:a16="http://schemas.microsoft.com/office/drawing/2014/main" val="20000"/>
                    </a:ext>
                  </a:extLst>
                </a:gridCol>
                <a:gridCol w="2993886">
                  <a:extLst>
                    <a:ext uri="{9D8B030D-6E8A-4147-A177-3AD203B41FA5}">
                      <a16:colId xmlns:a16="http://schemas.microsoft.com/office/drawing/2014/main" val="20001"/>
                    </a:ext>
                  </a:extLst>
                </a:gridCol>
                <a:gridCol w="2627911">
                  <a:extLst>
                    <a:ext uri="{9D8B030D-6E8A-4147-A177-3AD203B41FA5}">
                      <a16:colId xmlns:a16="http://schemas.microsoft.com/office/drawing/2014/main" val="20002"/>
                    </a:ext>
                  </a:extLst>
                </a:gridCol>
              </a:tblGrid>
              <a:tr h="213360">
                <a:tc gridSpan="2">
                  <a:txBody>
                    <a:bodyPr/>
                    <a:lstStyle/>
                    <a:p>
                      <a:pPr algn="r">
                        <a:spcAft>
                          <a:spcPts val="0"/>
                        </a:spcAft>
                        <a:tabLst>
                          <a:tab pos="253365" algn="l"/>
                          <a:tab pos="470535" algn="l"/>
                          <a:tab pos="723900" algn="l"/>
                          <a:tab pos="941070" algn="l"/>
                          <a:tab pos="1158240" algn="l"/>
                          <a:tab pos="1375410" algn="l"/>
                          <a:tab pos="1628775" algn="l"/>
                        </a:tabLst>
                      </a:pPr>
                      <a:r>
                        <a:rPr lang="en-US" sz="1400" dirty="0" err="1">
                          <a:solidFill>
                            <a:srgbClr val="000000"/>
                          </a:solidFill>
                          <a:effectLst/>
                          <a:latin typeface="Arial"/>
                          <a:ea typeface="Times New Roman"/>
                          <a:cs typeface="Arial"/>
                        </a:rPr>
                        <a:t>Produsen</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Produk</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Barang</a:t>
                      </a:r>
                      <a:r>
                        <a:rPr lang="en-US" sz="1400" dirty="0">
                          <a:solidFill>
                            <a:srgbClr val="000000"/>
                          </a:solidFill>
                          <a:effectLst/>
                          <a:latin typeface="Arial"/>
                          <a:ea typeface="Times New Roman"/>
                          <a:cs typeface="Arial"/>
                        </a:rPr>
                        <a: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id-ID"/>
                    </a:p>
                  </a:txBody>
                  <a:tcPr/>
                </a:tc>
                <a:tc>
                  <a:txBody>
                    <a:bodyPr/>
                    <a:lstStyle/>
                    <a:p>
                      <a:pPr>
                        <a:spcAft>
                          <a:spcPts val="0"/>
                        </a:spcAft>
                        <a:tabLst>
                          <a:tab pos="253365" algn="l"/>
                          <a:tab pos="470535" algn="l"/>
                          <a:tab pos="723900" algn="l"/>
                          <a:tab pos="941070" algn="l"/>
                          <a:tab pos="1158240" algn="l"/>
                          <a:tab pos="1375410" algn="l"/>
                          <a:tab pos="1628775" algn="l"/>
                        </a:tabLst>
                      </a:pPr>
                      <a:r>
                        <a:rPr lang="en-US" sz="1400" dirty="0" err="1">
                          <a:solidFill>
                            <a:srgbClr val="000000"/>
                          </a:solidFill>
                          <a:effectLst/>
                          <a:latin typeface="Arial"/>
                          <a:ea typeface="Times New Roman"/>
                          <a:cs typeface="Arial"/>
                        </a:rPr>
                        <a:t>Produsen</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Produk</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Jasa</a:t>
                      </a:r>
                      <a:r>
                        <a:rPr lang="en-US" sz="1400" dirty="0">
                          <a:solidFill>
                            <a:srgbClr val="000000"/>
                          </a:solidFill>
                          <a:effectLst/>
                          <a:latin typeface="Arial"/>
                          <a:ea typeface="Times New Roman"/>
                          <a:cs typeface="Arial"/>
                        </a:rPr>
                        <a: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213360">
                <a:tc>
                  <a:txBody>
                    <a:bodyPr/>
                    <a:lstStyle/>
                    <a:p>
                      <a:pPr>
                        <a:spcAft>
                          <a:spcPts val="0"/>
                        </a:spcAft>
                        <a:tabLst>
                          <a:tab pos="253365" algn="l"/>
                          <a:tab pos="470535" algn="l"/>
                          <a:tab pos="723900" algn="l"/>
                          <a:tab pos="941070" algn="l"/>
                          <a:tab pos="1158240" algn="l"/>
                          <a:tab pos="1375410" algn="l"/>
                          <a:tab pos="1628775" algn="l"/>
                        </a:tabLst>
                      </a:pPr>
                      <a:r>
                        <a:rPr lang="en-US" sz="1400" dirty="0">
                          <a:solidFill>
                            <a:srgbClr val="000000"/>
                          </a:solidFill>
                          <a:effectLst/>
                          <a:latin typeface="Arial"/>
                          <a:ea typeface="Times New Roman"/>
                          <a:cs typeface="Arial"/>
                        </a:rPr>
                        <a:t>1. </a:t>
                      </a:r>
                      <a:r>
                        <a:rPr lang="en-US" sz="1400" dirty="0" err="1">
                          <a:solidFill>
                            <a:srgbClr val="000000"/>
                          </a:solidFill>
                          <a:effectLst/>
                          <a:latin typeface="Arial"/>
                          <a:ea typeface="Times New Roman"/>
                          <a:cs typeface="Arial"/>
                        </a:rPr>
                        <a:t>Desain</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Produk</a:t>
                      </a:r>
                      <a:r>
                        <a:rPr lang="en-US" sz="1400" dirty="0">
                          <a:solidFill>
                            <a:srgbClr val="000000"/>
                          </a:solidFill>
                          <a:effectLst/>
                          <a:latin typeface="Arial"/>
                          <a:ea typeface="Times New Roman"/>
                          <a:cs typeface="Arial"/>
                        </a:rPr>
                        <a: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tabLst>
                          <a:tab pos="253365" algn="l"/>
                          <a:tab pos="470535" algn="l"/>
                          <a:tab pos="723900" algn="l"/>
                          <a:tab pos="941070" algn="l"/>
                          <a:tab pos="1158240" algn="l"/>
                          <a:tab pos="1375410" algn="l"/>
                          <a:tab pos="1628775" algn="l"/>
                        </a:tabLst>
                      </a:pPr>
                      <a:r>
                        <a:rPr lang="en-US" sz="1400">
                          <a:solidFill>
                            <a:srgbClr val="000000"/>
                          </a:solidFill>
                          <a:effectLst/>
                          <a:latin typeface="Arial"/>
                          <a:ea typeface="Times New Roman"/>
                          <a:cs typeface="Arial"/>
                        </a:rPr>
                        <a:t>Produk berwujud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3365" algn="l"/>
                          <a:tab pos="470535" algn="l"/>
                          <a:tab pos="723900" algn="l"/>
                          <a:tab pos="941070" algn="l"/>
                          <a:tab pos="1158240" algn="l"/>
                          <a:tab pos="1375410" algn="l"/>
                          <a:tab pos="1628775" algn="l"/>
                        </a:tabLst>
                      </a:pPr>
                      <a:r>
                        <a:rPr lang="en-US" sz="1400">
                          <a:solidFill>
                            <a:srgbClr val="000000"/>
                          </a:solidFill>
                          <a:effectLst/>
                          <a:latin typeface="Arial"/>
                          <a:ea typeface="Times New Roman"/>
                          <a:cs typeface="Arial"/>
                        </a:rPr>
                        <a:t>Produk tidak berwujud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3360">
                <a:tc>
                  <a:txBody>
                    <a:bodyPr/>
                    <a:lstStyle/>
                    <a:p>
                      <a:pPr>
                        <a:spcAft>
                          <a:spcPts val="0"/>
                        </a:spcAft>
                        <a:tabLst>
                          <a:tab pos="253365" algn="l"/>
                          <a:tab pos="470535" algn="l"/>
                          <a:tab pos="723900" algn="l"/>
                          <a:tab pos="941070" algn="l"/>
                          <a:tab pos="1158240" algn="l"/>
                          <a:tab pos="1375410" algn="l"/>
                          <a:tab pos="1628775" algn="l"/>
                        </a:tabLst>
                      </a:pPr>
                      <a:r>
                        <a:rPr lang="en-US" sz="1400" dirty="0">
                          <a:solidFill>
                            <a:srgbClr val="000000"/>
                          </a:solidFill>
                          <a:effectLst/>
                          <a:latin typeface="Arial"/>
                          <a:ea typeface="Times New Roman"/>
                          <a:cs typeface="Arial"/>
                        </a:rPr>
                        <a:t>2. </a:t>
                      </a:r>
                      <a:r>
                        <a:rPr lang="en-US" sz="1400" dirty="0" err="1">
                          <a:solidFill>
                            <a:srgbClr val="000000"/>
                          </a:solidFill>
                          <a:effectLst/>
                          <a:latin typeface="Arial"/>
                          <a:ea typeface="Times New Roman"/>
                          <a:cs typeface="Arial"/>
                        </a:rPr>
                        <a:t>Kualitas</a:t>
                      </a:r>
                      <a:r>
                        <a:rPr lang="en-US" sz="1400" dirty="0">
                          <a:solidFill>
                            <a:srgbClr val="000000"/>
                          </a:solidFill>
                          <a:effectLst/>
                          <a:latin typeface="Arial"/>
                          <a:ea typeface="Times New Roman"/>
                          <a:cs typeface="Arial"/>
                        </a:rPr>
                        <a: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tabLst>
                          <a:tab pos="253365" algn="l"/>
                          <a:tab pos="470535" algn="l"/>
                          <a:tab pos="723900" algn="l"/>
                          <a:tab pos="941070" algn="l"/>
                          <a:tab pos="1158240" algn="l"/>
                          <a:tab pos="1375410" algn="l"/>
                          <a:tab pos="1628775" algn="l"/>
                        </a:tabLst>
                      </a:pPr>
                      <a:r>
                        <a:rPr lang="en-US" sz="1400">
                          <a:solidFill>
                            <a:srgbClr val="000000"/>
                          </a:solidFill>
                          <a:effectLst/>
                          <a:latin typeface="Arial"/>
                          <a:ea typeface="Times New Roman"/>
                          <a:cs typeface="Arial"/>
                        </a:rPr>
                        <a:t>Kualitas obyektif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3365" algn="l"/>
                          <a:tab pos="470535" algn="l"/>
                          <a:tab pos="723900" algn="l"/>
                          <a:tab pos="941070" algn="l"/>
                          <a:tab pos="1158240" algn="l"/>
                          <a:tab pos="1375410" algn="l"/>
                          <a:tab pos="1628775" algn="l"/>
                        </a:tabLst>
                      </a:pPr>
                      <a:r>
                        <a:rPr lang="en-US" sz="1400">
                          <a:solidFill>
                            <a:srgbClr val="000000"/>
                          </a:solidFill>
                          <a:effectLst/>
                          <a:latin typeface="Arial"/>
                          <a:ea typeface="Times New Roman"/>
                          <a:cs typeface="Arial"/>
                        </a:rPr>
                        <a:t>Kualitas Subyektif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66799">
                <a:tc>
                  <a:txBody>
                    <a:bodyPr/>
                    <a:lstStyle/>
                    <a:p>
                      <a:pPr>
                        <a:spcAft>
                          <a:spcPts val="0"/>
                        </a:spcAft>
                        <a:tabLst>
                          <a:tab pos="253365" algn="l"/>
                          <a:tab pos="470535" algn="l"/>
                          <a:tab pos="723900" algn="l"/>
                          <a:tab pos="941070" algn="l"/>
                          <a:tab pos="1158240" algn="l"/>
                          <a:tab pos="1375410" algn="l"/>
                          <a:tab pos="1628775" algn="l"/>
                        </a:tabLst>
                      </a:pPr>
                      <a:r>
                        <a:rPr lang="en-US" sz="1400" dirty="0">
                          <a:solidFill>
                            <a:srgbClr val="000000"/>
                          </a:solidFill>
                          <a:effectLst/>
                          <a:latin typeface="Arial"/>
                          <a:ea typeface="Times New Roman"/>
                          <a:cs typeface="Arial"/>
                        </a:rPr>
                        <a:t>3. Proses </a:t>
                      </a:r>
                      <a:r>
                        <a:rPr lang="en-US" sz="1400" dirty="0" err="1">
                          <a:solidFill>
                            <a:srgbClr val="000000"/>
                          </a:solidFill>
                          <a:effectLst/>
                          <a:latin typeface="Arial"/>
                          <a:ea typeface="Times New Roman"/>
                          <a:cs typeface="Arial"/>
                        </a:rPr>
                        <a:t>dan</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Kapasitas</a:t>
                      </a:r>
                      <a:r>
                        <a:rPr lang="en-US" sz="1400" dirty="0">
                          <a:solidFill>
                            <a:srgbClr val="000000"/>
                          </a:solidFill>
                          <a:effectLst/>
                          <a:latin typeface="Arial"/>
                          <a:ea typeface="Times New Roman"/>
                          <a:cs typeface="Arial"/>
                        </a:rPr>
                        <a: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tabLst>
                          <a:tab pos="253365" algn="l"/>
                          <a:tab pos="470535" algn="l"/>
                          <a:tab pos="723900" algn="l"/>
                          <a:tab pos="941070" algn="l"/>
                          <a:tab pos="1158240" algn="l"/>
                          <a:tab pos="1375410" algn="l"/>
                          <a:tab pos="1628775" algn="l"/>
                        </a:tabLst>
                      </a:pPr>
                      <a:r>
                        <a:rPr lang="id-ID" sz="1400">
                          <a:solidFill>
                            <a:srgbClr val="000000"/>
                          </a:solidFill>
                          <a:effectLst/>
                          <a:latin typeface="Arial"/>
                          <a:ea typeface="Times New Roman"/>
                          <a:cs typeface="Arial"/>
                        </a:rPr>
                        <a:t>Konsumen tidak terlibat dalam proses. </a:t>
                      </a:r>
                      <a:endParaRPr lang="id-ID" sz="1400">
                        <a:effectLst/>
                        <a:latin typeface="Arial"/>
                        <a:ea typeface="Times New Roman"/>
                        <a:cs typeface="Times New Roman"/>
                      </a:endParaRPr>
                    </a:p>
                    <a:p>
                      <a:pPr>
                        <a:spcAft>
                          <a:spcPts val="0"/>
                        </a:spcAft>
                        <a:tabLst>
                          <a:tab pos="253365" algn="l"/>
                          <a:tab pos="470535" algn="l"/>
                          <a:tab pos="723900" algn="l"/>
                          <a:tab pos="941070" algn="l"/>
                          <a:tab pos="1158240" algn="l"/>
                          <a:tab pos="1375410" algn="l"/>
                          <a:tab pos="1628775" algn="l"/>
                        </a:tabLst>
                      </a:pPr>
                      <a:r>
                        <a:rPr lang="en-US" sz="1400">
                          <a:solidFill>
                            <a:srgbClr val="000000"/>
                          </a:solidFill>
                          <a:effectLst/>
                          <a:latin typeface="Arial"/>
                          <a:ea typeface="Times New Roman"/>
                          <a:cs typeface="Arial"/>
                        </a:rPr>
                        <a:t>Kapasitas bisa melebihi permintaan karena bisa disimpan dan dipindahkan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3365" algn="l"/>
                          <a:tab pos="470535" algn="l"/>
                          <a:tab pos="723900" algn="l"/>
                          <a:tab pos="941070" algn="l"/>
                          <a:tab pos="1158240" algn="l"/>
                          <a:tab pos="1375410" algn="l"/>
                          <a:tab pos="1628775" algn="l"/>
                        </a:tabLst>
                      </a:pPr>
                      <a:r>
                        <a:rPr lang="id-ID" sz="1400">
                          <a:solidFill>
                            <a:srgbClr val="000000"/>
                          </a:solidFill>
                          <a:effectLst/>
                          <a:latin typeface="Arial"/>
                          <a:ea typeface="Times New Roman"/>
                          <a:cs typeface="Arial"/>
                        </a:rPr>
                        <a:t>Konsumen secara langsung terlibat dalam proses. </a:t>
                      </a:r>
                      <a:endParaRPr lang="id-ID" sz="1400">
                        <a:effectLst/>
                        <a:latin typeface="Arial"/>
                        <a:ea typeface="Times New Roman"/>
                        <a:cs typeface="Times New Roman"/>
                      </a:endParaRPr>
                    </a:p>
                    <a:p>
                      <a:pPr>
                        <a:spcAft>
                          <a:spcPts val="0"/>
                        </a:spcAft>
                        <a:tabLst>
                          <a:tab pos="253365" algn="l"/>
                          <a:tab pos="470535" algn="l"/>
                          <a:tab pos="723900" algn="l"/>
                          <a:tab pos="941070" algn="l"/>
                          <a:tab pos="1158240" algn="l"/>
                          <a:tab pos="1375410" algn="l"/>
                          <a:tab pos="1628775" algn="l"/>
                        </a:tabLst>
                      </a:pPr>
                      <a:r>
                        <a:rPr lang="en-US" sz="1400">
                          <a:solidFill>
                            <a:srgbClr val="000000"/>
                          </a:solidFill>
                          <a:effectLst/>
                          <a:latin typeface="Arial"/>
                          <a:ea typeface="Times New Roman"/>
                          <a:cs typeface="Arial"/>
                        </a:rPr>
                        <a:t>Kapasitas harus sesuai dengan permintaan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6720">
                <a:tc>
                  <a:txBody>
                    <a:bodyPr/>
                    <a:lstStyle/>
                    <a:p>
                      <a:pPr>
                        <a:spcAft>
                          <a:spcPts val="0"/>
                        </a:spcAft>
                        <a:tabLst>
                          <a:tab pos="253365" algn="l"/>
                          <a:tab pos="470535" algn="l"/>
                          <a:tab pos="723900" algn="l"/>
                          <a:tab pos="941070" algn="l"/>
                          <a:tab pos="1158240" algn="l"/>
                          <a:tab pos="1375410" algn="l"/>
                          <a:tab pos="1628775" algn="l"/>
                        </a:tabLst>
                      </a:pPr>
                      <a:r>
                        <a:rPr lang="en-US" sz="1400" dirty="0">
                          <a:solidFill>
                            <a:srgbClr val="000000"/>
                          </a:solidFill>
                          <a:effectLst/>
                          <a:latin typeface="Arial"/>
                          <a:ea typeface="Times New Roman"/>
                          <a:cs typeface="Arial"/>
                        </a:rPr>
                        <a:t>4. </a:t>
                      </a:r>
                      <a:r>
                        <a:rPr lang="en-US" sz="1400" dirty="0" err="1">
                          <a:solidFill>
                            <a:srgbClr val="000000"/>
                          </a:solidFill>
                          <a:effectLst/>
                          <a:latin typeface="Arial"/>
                          <a:ea typeface="Times New Roman"/>
                          <a:cs typeface="Arial"/>
                        </a:rPr>
                        <a:t>Lokasi</a:t>
                      </a:r>
                      <a:r>
                        <a:rPr lang="en-US" sz="1400" dirty="0">
                          <a:solidFill>
                            <a:srgbClr val="000000"/>
                          </a:solidFill>
                          <a:effectLst/>
                          <a:latin typeface="Arial"/>
                          <a:ea typeface="Times New Roman"/>
                          <a:cs typeface="Arial"/>
                        </a:rPr>
                        <a: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tabLst>
                          <a:tab pos="253365" algn="l"/>
                          <a:tab pos="470535" algn="l"/>
                          <a:tab pos="723900" algn="l"/>
                          <a:tab pos="941070" algn="l"/>
                          <a:tab pos="1158240" algn="l"/>
                          <a:tab pos="1375410" algn="l"/>
                          <a:tab pos="1628775" algn="l"/>
                        </a:tabLst>
                      </a:pPr>
                      <a:r>
                        <a:rPr lang="id-ID" sz="1400">
                          <a:solidFill>
                            <a:srgbClr val="000000"/>
                          </a:solidFill>
                          <a:effectLst/>
                          <a:latin typeface="Arial"/>
                          <a:ea typeface="Times New Roman"/>
                          <a:cs typeface="Arial"/>
                        </a:rPr>
                        <a:t>Biasanya dekat dengan bahan baku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3365" algn="l"/>
                          <a:tab pos="470535" algn="l"/>
                          <a:tab pos="723900" algn="l"/>
                          <a:tab pos="941070" algn="l"/>
                          <a:tab pos="1158240" algn="l"/>
                          <a:tab pos="1375410" algn="l"/>
                          <a:tab pos="1628775" algn="l"/>
                        </a:tabLst>
                      </a:pPr>
                      <a:r>
                        <a:rPr lang="id-ID" sz="1400">
                          <a:solidFill>
                            <a:srgbClr val="000000"/>
                          </a:solidFill>
                          <a:effectLst/>
                          <a:latin typeface="Arial"/>
                          <a:ea typeface="Times New Roman"/>
                          <a:cs typeface="Arial"/>
                        </a:rPr>
                        <a:t>Perlu lebih dekat dengan pelanggan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26720">
                <a:tc>
                  <a:txBody>
                    <a:bodyPr/>
                    <a:lstStyle/>
                    <a:p>
                      <a:pPr>
                        <a:spcAft>
                          <a:spcPts val="0"/>
                        </a:spcAft>
                        <a:tabLst>
                          <a:tab pos="253365" algn="l"/>
                          <a:tab pos="470535" algn="l"/>
                          <a:tab pos="723900" algn="l"/>
                          <a:tab pos="941070" algn="l"/>
                          <a:tab pos="1158240" algn="l"/>
                          <a:tab pos="1375410" algn="l"/>
                          <a:tab pos="1628775" algn="l"/>
                        </a:tabLst>
                      </a:pPr>
                      <a:r>
                        <a:rPr lang="en-US" sz="1400" dirty="0">
                          <a:solidFill>
                            <a:srgbClr val="000000"/>
                          </a:solidFill>
                          <a:effectLst/>
                          <a:latin typeface="Arial"/>
                          <a:ea typeface="Times New Roman"/>
                          <a:cs typeface="Arial"/>
                        </a:rPr>
                        <a:t>5. Layout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tabLst>
                          <a:tab pos="253365" algn="l"/>
                          <a:tab pos="470535" algn="l"/>
                          <a:tab pos="723900" algn="l"/>
                          <a:tab pos="941070" algn="l"/>
                          <a:tab pos="1158240" algn="l"/>
                          <a:tab pos="1375410" algn="l"/>
                          <a:tab pos="1628775" algn="l"/>
                        </a:tabLst>
                      </a:pPr>
                      <a:r>
                        <a:rPr lang="en-US" sz="1400" dirty="0" err="1">
                          <a:solidFill>
                            <a:srgbClr val="000000"/>
                          </a:solidFill>
                          <a:effectLst/>
                          <a:latin typeface="Arial"/>
                          <a:ea typeface="Times New Roman"/>
                          <a:cs typeface="Arial"/>
                        </a:rPr>
                        <a:t>Fokus</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pada</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peningkatan</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efisiensi</a:t>
                      </a:r>
                      <a:r>
                        <a:rPr lang="en-US" sz="1400" dirty="0">
                          <a:solidFill>
                            <a:srgbClr val="000000"/>
                          </a:solidFill>
                          <a:effectLst/>
                          <a:latin typeface="Arial"/>
                          <a:ea typeface="Times New Roman"/>
                          <a:cs typeface="Arial"/>
                        </a:rPr>
                        <a: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3365" algn="l"/>
                          <a:tab pos="470535" algn="l"/>
                          <a:tab pos="723900" algn="l"/>
                          <a:tab pos="941070" algn="l"/>
                          <a:tab pos="1158240" algn="l"/>
                          <a:tab pos="1375410" algn="l"/>
                          <a:tab pos="1628775" algn="l"/>
                        </a:tabLst>
                      </a:pPr>
                      <a:r>
                        <a:rPr lang="en-US" sz="1400">
                          <a:solidFill>
                            <a:srgbClr val="000000"/>
                          </a:solidFill>
                          <a:effectLst/>
                          <a:latin typeface="Arial"/>
                          <a:ea typeface="Times New Roman"/>
                          <a:cs typeface="Arial"/>
                        </a:rPr>
                        <a:t>Dapat meningkatkan nilai produk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40080">
                <a:tc>
                  <a:txBody>
                    <a:bodyPr/>
                    <a:lstStyle/>
                    <a:p>
                      <a:pPr>
                        <a:spcAft>
                          <a:spcPts val="0"/>
                        </a:spcAft>
                        <a:tabLst>
                          <a:tab pos="253365" algn="l"/>
                          <a:tab pos="470535" algn="l"/>
                          <a:tab pos="723900" algn="l"/>
                          <a:tab pos="941070" algn="l"/>
                          <a:tab pos="1158240" algn="l"/>
                          <a:tab pos="1375410" algn="l"/>
                          <a:tab pos="1628775" algn="l"/>
                        </a:tabLst>
                      </a:pPr>
                      <a:r>
                        <a:rPr lang="en-US" sz="1400" dirty="0">
                          <a:solidFill>
                            <a:srgbClr val="000000"/>
                          </a:solidFill>
                          <a:effectLst/>
                          <a:latin typeface="Arial"/>
                          <a:ea typeface="Times New Roman"/>
                          <a:cs typeface="Arial"/>
                        </a:rPr>
                        <a:t>6. </a:t>
                      </a:r>
                      <a:r>
                        <a:rPr lang="en-US" sz="1400" dirty="0" err="1">
                          <a:solidFill>
                            <a:srgbClr val="000000"/>
                          </a:solidFill>
                          <a:effectLst/>
                          <a:latin typeface="Arial"/>
                          <a:ea typeface="Times New Roman"/>
                          <a:cs typeface="Arial"/>
                        </a:rPr>
                        <a:t>Sumber</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Daya</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Manusia</a:t>
                      </a:r>
                      <a:r>
                        <a:rPr lang="en-US" sz="1400" dirty="0">
                          <a:solidFill>
                            <a:srgbClr val="000000"/>
                          </a:solidFill>
                          <a:effectLst/>
                          <a:latin typeface="Arial"/>
                          <a:ea typeface="Times New Roman"/>
                          <a:cs typeface="Arial"/>
                        </a:rPr>
                        <a: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tabLst>
                          <a:tab pos="253365" algn="l"/>
                          <a:tab pos="470535" algn="l"/>
                          <a:tab pos="723900" algn="l"/>
                          <a:tab pos="941070" algn="l"/>
                          <a:tab pos="1158240" algn="l"/>
                          <a:tab pos="1375410" algn="l"/>
                          <a:tab pos="1628775" algn="l"/>
                        </a:tabLst>
                      </a:pPr>
                      <a:r>
                        <a:rPr lang="en-US" sz="1400" dirty="0" err="1">
                          <a:solidFill>
                            <a:srgbClr val="000000"/>
                          </a:solidFill>
                          <a:effectLst/>
                          <a:latin typeface="Arial"/>
                          <a:ea typeface="Times New Roman"/>
                          <a:cs typeface="Arial"/>
                        </a:rPr>
                        <a:t>Fokus</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pada</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keahlian</a:t>
                      </a:r>
                      <a:r>
                        <a:rPr lang="en-US" sz="1400" dirty="0">
                          <a:solidFill>
                            <a:srgbClr val="000000"/>
                          </a:solidFill>
                          <a:effectLst/>
                          <a:latin typeface="Arial"/>
                          <a:ea typeface="Times New Roman"/>
                          <a:cs typeface="Arial"/>
                        </a:rPr>
                        <a:t> </a:t>
                      </a:r>
                      <a:r>
                        <a:rPr lang="en-US" sz="1400" dirty="0" smtClean="0">
                          <a:solidFill>
                            <a:srgbClr val="000000"/>
                          </a:solidFill>
                          <a:effectLst/>
                          <a:latin typeface="Arial"/>
                          <a:ea typeface="Times New Roman"/>
                          <a:cs typeface="Arial"/>
                        </a:rPr>
                        <a:t>t</a:t>
                      </a:r>
                      <a:r>
                        <a:rPr lang="id-ID" sz="1400" dirty="0" smtClean="0">
                          <a:solidFill>
                            <a:srgbClr val="000000"/>
                          </a:solidFill>
                          <a:effectLst/>
                          <a:latin typeface="Arial"/>
                          <a:ea typeface="Times New Roman"/>
                          <a:cs typeface="Arial"/>
                        </a:rPr>
                        <a:t>e</a:t>
                      </a:r>
                      <a:r>
                        <a:rPr lang="en-US" sz="1400" dirty="0" err="1" smtClean="0">
                          <a:solidFill>
                            <a:srgbClr val="000000"/>
                          </a:solidFill>
                          <a:effectLst/>
                          <a:latin typeface="Arial"/>
                          <a:ea typeface="Times New Roman"/>
                          <a:cs typeface="Arial"/>
                        </a:rPr>
                        <a:t>knis</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upah</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berdasar</a:t>
                      </a:r>
                      <a:r>
                        <a:rPr lang="en-US" sz="1400" dirty="0">
                          <a:solidFill>
                            <a:srgbClr val="000000"/>
                          </a:solidFill>
                          <a:effectLst/>
                          <a:latin typeface="Arial"/>
                          <a:ea typeface="Times New Roman"/>
                          <a:cs typeface="Arial"/>
                        </a:rPr>
                        <a:t> output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3365" algn="l"/>
                          <a:tab pos="470535" algn="l"/>
                          <a:tab pos="723900" algn="l"/>
                          <a:tab pos="941070" algn="l"/>
                          <a:tab pos="1158240" algn="l"/>
                          <a:tab pos="1375410" algn="l"/>
                          <a:tab pos="1628775" algn="l"/>
                        </a:tabLst>
                      </a:pPr>
                      <a:r>
                        <a:rPr lang="id-ID" sz="1400">
                          <a:solidFill>
                            <a:srgbClr val="000000"/>
                          </a:solidFill>
                          <a:effectLst/>
                          <a:latin typeface="Arial"/>
                          <a:ea typeface="Times New Roman"/>
                          <a:cs typeface="Arial"/>
                        </a:rPr>
                        <a:t>Para pekerja berinteraksi </a:t>
                      </a:r>
                      <a:r>
                        <a:rPr lang="id-ID" sz="1400" smtClean="0">
                          <a:solidFill>
                            <a:srgbClr val="000000"/>
                          </a:solidFill>
                          <a:effectLst/>
                          <a:latin typeface="Arial"/>
                          <a:ea typeface="Times New Roman"/>
                          <a:cs typeface="Arial"/>
                        </a:rPr>
                        <a:t>langsung dengan </a:t>
                      </a:r>
                      <a:r>
                        <a:rPr lang="id-ID" sz="1400">
                          <a:solidFill>
                            <a:srgbClr val="000000"/>
                          </a:solidFill>
                          <a:effectLst/>
                          <a:latin typeface="Arial"/>
                          <a:ea typeface="Times New Roman"/>
                          <a:cs typeface="Arial"/>
                        </a:rPr>
                        <a:t>konsumen, standar bervariasi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26720">
                <a:tc>
                  <a:txBody>
                    <a:bodyPr/>
                    <a:lstStyle/>
                    <a:p>
                      <a:pPr>
                        <a:spcAft>
                          <a:spcPts val="0"/>
                        </a:spcAft>
                        <a:tabLst>
                          <a:tab pos="253365" algn="l"/>
                          <a:tab pos="470535" algn="l"/>
                          <a:tab pos="723900" algn="l"/>
                          <a:tab pos="941070" algn="l"/>
                          <a:tab pos="1158240" algn="l"/>
                          <a:tab pos="1375410" algn="l"/>
                          <a:tab pos="1628775" algn="l"/>
                        </a:tabLst>
                      </a:pPr>
                      <a:r>
                        <a:rPr lang="en-US" sz="1400" dirty="0">
                          <a:solidFill>
                            <a:srgbClr val="000000"/>
                          </a:solidFill>
                          <a:effectLst/>
                          <a:latin typeface="Arial"/>
                          <a:ea typeface="Times New Roman"/>
                          <a:cs typeface="Arial"/>
                        </a:rPr>
                        <a:t>7. </a:t>
                      </a:r>
                      <a:r>
                        <a:rPr lang="en-US" sz="1400" dirty="0" err="1">
                          <a:solidFill>
                            <a:srgbClr val="000000"/>
                          </a:solidFill>
                          <a:effectLst/>
                          <a:latin typeface="Arial"/>
                          <a:ea typeface="Times New Roman"/>
                          <a:cs typeface="Arial"/>
                        </a:rPr>
                        <a:t>Manajemen</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Rantai</a:t>
                      </a:r>
                      <a:r>
                        <a:rPr lang="en-US" sz="1400" dirty="0">
                          <a:solidFill>
                            <a:srgbClr val="000000"/>
                          </a:solidFill>
                          <a:effectLst/>
                          <a:latin typeface="Arial"/>
                          <a:ea typeface="Times New Roman"/>
                          <a:cs typeface="Arial"/>
                        </a:rPr>
                        <a:t> </a:t>
                      </a:r>
                      <a:endParaRPr lang="id-ID" sz="1400" dirty="0">
                        <a:effectLst/>
                        <a:latin typeface="Arial"/>
                        <a:ea typeface="Times New Roman"/>
                        <a:cs typeface="Times New Roman"/>
                      </a:endParaRPr>
                    </a:p>
                    <a:p>
                      <a:pPr>
                        <a:spcAft>
                          <a:spcPts val="0"/>
                        </a:spcAft>
                        <a:tabLst>
                          <a:tab pos="253365" algn="l"/>
                          <a:tab pos="470535" algn="l"/>
                          <a:tab pos="723900" algn="l"/>
                          <a:tab pos="941070" algn="l"/>
                          <a:tab pos="1158240" algn="l"/>
                          <a:tab pos="1375410" algn="l"/>
                          <a:tab pos="1628775" algn="l"/>
                        </a:tabLst>
                      </a:pPr>
                      <a:r>
                        <a:rPr lang="en-US" sz="1400" dirty="0" err="1">
                          <a:solidFill>
                            <a:srgbClr val="000000"/>
                          </a:solidFill>
                          <a:effectLst/>
                          <a:latin typeface="Arial"/>
                          <a:ea typeface="Times New Roman"/>
                          <a:cs typeface="Arial"/>
                        </a:rPr>
                        <a:t>Pasokan</a:t>
                      </a:r>
                      <a:r>
                        <a:rPr lang="en-US" sz="1400" dirty="0">
                          <a:solidFill>
                            <a:srgbClr val="000000"/>
                          </a:solidFill>
                          <a:effectLst/>
                          <a:latin typeface="Arial"/>
                          <a:ea typeface="Times New Roman"/>
                          <a:cs typeface="Arial"/>
                        </a:rPr>
                        <a: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tabLst>
                          <a:tab pos="253365" algn="l"/>
                          <a:tab pos="470535" algn="l"/>
                          <a:tab pos="723900" algn="l"/>
                          <a:tab pos="941070" algn="l"/>
                          <a:tab pos="1158240" algn="l"/>
                          <a:tab pos="1375410" algn="l"/>
                          <a:tab pos="1628775" algn="l"/>
                        </a:tabLst>
                      </a:pPr>
                      <a:r>
                        <a:rPr lang="en-US" sz="1400">
                          <a:solidFill>
                            <a:srgbClr val="000000"/>
                          </a:solidFill>
                          <a:effectLst/>
                          <a:latin typeface="Arial"/>
                          <a:ea typeface="Times New Roman"/>
                          <a:cs typeface="Arial"/>
                        </a:rPr>
                        <a:t>Hubungan suplly chain sangat penting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3365" algn="l"/>
                          <a:tab pos="470535" algn="l"/>
                          <a:tab pos="723900" algn="l"/>
                          <a:tab pos="941070" algn="l"/>
                          <a:tab pos="1158240" algn="l"/>
                          <a:tab pos="1375410" algn="l"/>
                          <a:tab pos="1628775" algn="l"/>
                        </a:tabLst>
                      </a:pPr>
                      <a:r>
                        <a:rPr lang="en-US" sz="1400">
                          <a:solidFill>
                            <a:srgbClr val="000000"/>
                          </a:solidFill>
                          <a:effectLst/>
                          <a:latin typeface="Arial"/>
                          <a:ea typeface="Times New Roman"/>
                          <a:cs typeface="Arial"/>
                        </a:rPr>
                        <a:t>Hubungan supply chain penting tetapi tidak kritis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98187">
                <a:tc>
                  <a:txBody>
                    <a:bodyPr/>
                    <a:lstStyle/>
                    <a:p>
                      <a:pPr>
                        <a:spcAft>
                          <a:spcPts val="0"/>
                        </a:spcAft>
                        <a:tabLst>
                          <a:tab pos="253365" algn="l"/>
                          <a:tab pos="470535" algn="l"/>
                          <a:tab pos="723900" algn="l"/>
                          <a:tab pos="941070" algn="l"/>
                          <a:tab pos="1158240" algn="l"/>
                          <a:tab pos="1375410" algn="l"/>
                          <a:tab pos="1628775" algn="l"/>
                        </a:tabLst>
                      </a:pPr>
                      <a:r>
                        <a:rPr lang="en-US" sz="1400" dirty="0">
                          <a:solidFill>
                            <a:srgbClr val="000000"/>
                          </a:solidFill>
                          <a:effectLst/>
                          <a:latin typeface="Arial"/>
                          <a:ea typeface="Times New Roman"/>
                          <a:cs typeface="Arial"/>
                        </a:rPr>
                        <a:t>8. </a:t>
                      </a:r>
                      <a:r>
                        <a:rPr lang="en-US" sz="1400" dirty="0" err="1">
                          <a:solidFill>
                            <a:srgbClr val="000000"/>
                          </a:solidFill>
                          <a:effectLst/>
                          <a:latin typeface="Arial"/>
                          <a:ea typeface="Times New Roman"/>
                          <a:cs typeface="Arial"/>
                        </a:rPr>
                        <a:t>Persediaan</a:t>
                      </a:r>
                      <a:r>
                        <a:rPr lang="en-US" sz="1400" dirty="0">
                          <a:solidFill>
                            <a:srgbClr val="000000"/>
                          </a:solidFill>
                          <a:effectLst/>
                          <a:latin typeface="Arial"/>
                          <a:ea typeface="Times New Roman"/>
                          <a:cs typeface="Arial"/>
                        </a:rPr>
                        <a: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tabLst>
                          <a:tab pos="253365" algn="l"/>
                          <a:tab pos="470535" algn="l"/>
                          <a:tab pos="723900" algn="l"/>
                          <a:tab pos="941070" algn="l"/>
                          <a:tab pos="1158240" algn="l"/>
                          <a:tab pos="1375410" algn="l"/>
                          <a:tab pos="1628775" algn="l"/>
                        </a:tabLst>
                      </a:pPr>
                      <a:r>
                        <a:rPr lang="en-US" sz="1400">
                          <a:solidFill>
                            <a:srgbClr val="000000"/>
                          </a:solidFill>
                          <a:effectLst/>
                          <a:latin typeface="Arial"/>
                          <a:ea typeface="Times New Roman"/>
                          <a:cs typeface="Arial"/>
                        </a:rPr>
                        <a:t>Untuk semua jenis persediaan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3365" algn="l"/>
                          <a:tab pos="470535" algn="l"/>
                          <a:tab pos="723900" algn="l"/>
                          <a:tab pos="941070" algn="l"/>
                          <a:tab pos="1158240" algn="l"/>
                          <a:tab pos="1375410" algn="l"/>
                          <a:tab pos="1628775" algn="l"/>
                        </a:tabLst>
                      </a:pPr>
                      <a:r>
                        <a:rPr lang="en-US" sz="1400">
                          <a:solidFill>
                            <a:srgbClr val="000000"/>
                          </a:solidFill>
                          <a:effectLst/>
                          <a:latin typeface="Arial"/>
                          <a:ea typeface="Times New Roman"/>
                          <a:cs typeface="Arial"/>
                        </a:rPr>
                        <a:t>Tidak dapat disimpan sehingga harus dicarai cara lain melayani perubahan permintaan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853439">
                <a:tc>
                  <a:txBody>
                    <a:bodyPr/>
                    <a:lstStyle/>
                    <a:p>
                      <a:pPr>
                        <a:spcAft>
                          <a:spcPts val="0"/>
                        </a:spcAft>
                        <a:tabLst>
                          <a:tab pos="253365" algn="l"/>
                          <a:tab pos="470535" algn="l"/>
                          <a:tab pos="723900" algn="l"/>
                          <a:tab pos="941070" algn="l"/>
                          <a:tab pos="1158240" algn="l"/>
                          <a:tab pos="1375410" algn="l"/>
                          <a:tab pos="1628775" algn="l"/>
                        </a:tabLst>
                      </a:pPr>
                      <a:r>
                        <a:rPr lang="en-US" sz="1400" dirty="0">
                          <a:solidFill>
                            <a:srgbClr val="000000"/>
                          </a:solidFill>
                          <a:effectLst/>
                          <a:latin typeface="Arial"/>
                          <a:ea typeface="Times New Roman"/>
                          <a:cs typeface="Arial"/>
                        </a:rPr>
                        <a:t>9. </a:t>
                      </a:r>
                      <a:r>
                        <a:rPr lang="en-US" sz="1400" dirty="0" err="1">
                          <a:solidFill>
                            <a:srgbClr val="000000"/>
                          </a:solidFill>
                          <a:effectLst/>
                          <a:latin typeface="Arial"/>
                          <a:ea typeface="Times New Roman"/>
                          <a:cs typeface="Arial"/>
                        </a:rPr>
                        <a:t>Penjadwalan</a:t>
                      </a:r>
                      <a:r>
                        <a:rPr lang="en-US" sz="1400" dirty="0">
                          <a:solidFill>
                            <a:srgbClr val="000000"/>
                          </a:solidFill>
                          <a:effectLst/>
                          <a:latin typeface="Arial"/>
                          <a:ea typeface="Times New Roman"/>
                          <a:cs typeface="Arial"/>
                        </a:rPr>
                        <a: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tabLst>
                          <a:tab pos="253365" algn="l"/>
                          <a:tab pos="470535" algn="l"/>
                          <a:tab pos="723900" algn="l"/>
                          <a:tab pos="941070" algn="l"/>
                          <a:tab pos="1158240" algn="l"/>
                          <a:tab pos="1375410" algn="l"/>
                          <a:tab pos="1628775" algn="l"/>
                        </a:tabLst>
                      </a:pPr>
                      <a:r>
                        <a:rPr lang="fi-FI" sz="1400">
                          <a:solidFill>
                            <a:srgbClr val="000000"/>
                          </a:solidFill>
                          <a:effectLst/>
                          <a:latin typeface="Arial"/>
                          <a:ea typeface="Times New Roman"/>
                          <a:cs typeface="Arial"/>
                        </a:rPr>
                        <a:t>Kemampuan menyimpan mempengaruhi kecepatan produksi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3365" algn="l"/>
                          <a:tab pos="470535" algn="l"/>
                          <a:tab pos="723900" algn="l"/>
                          <a:tab pos="941070" algn="l"/>
                          <a:tab pos="1158240" algn="l"/>
                          <a:tab pos="1375410" algn="l"/>
                          <a:tab pos="1628775" algn="l"/>
                        </a:tabLst>
                      </a:pPr>
                      <a:r>
                        <a:rPr lang="fi-FI" sz="1400">
                          <a:solidFill>
                            <a:srgbClr val="000000"/>
                          </a:solidFill>
                          <a:effectLst/>
                          <a:latin typeface="Arial"/>
                          <a:ea typeface="Times New Roman"/>
                          <a:cs typeface="Arial"/>
                        </a:rPr>
                        <a:t>Seringkali ada perubahan jadwal konsumen sehingga harus menyesuaikan penjadwalan karyawan.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26720">
                <a:tc>
                  <a:txBody>
                    <a:bodyPr/>
                    <a:lstStyle/>
                    <a:p>
                      <a:pPr>
                        <a:spcAft>
                          <a:spcPts val="0"/>
                        </a:spcAft>
                        <a:tabLst>
                          <a:tab pos="253365" algn="l"/>
                          <a:tab pos="470535" algn="l"/>
                          <a:tab pos="723900" algn="l"/>
                          <a:tab pos="941070" algn="l"/>
                          <a:tab pos="1158240" algn="l"/>
                          <a:tab pos="1375410" algn="l"/>
                          <a:tab pos="1628775" algn="l"/>
                        </a:tabLst>
                      </a:pPr>
                      <a:r>
                        <a:rPr lang="en-US" sz="1400" dirty="0">
                          <a:solidFill>
                            <a:srgbClr val="000000"/>
                          </a:solidFill>
                          <a:effectLst/>
                          <a:latin typeface="Arial"/>
                          <a:ea typeface="Times New Roman"/>
                          <a:cs typeface="Arial"/>
                        </a:rPr>
                        <a:t>10. </a:t>
                      </a:r>
                      <a:r>
                        <a:rPr lang="en-US" sz="1400" dirty="0" err="1">
                          <a:solidFill>
                            <a:srgbClr val="000000"/>
                          </a:solidFill>
                          <a:effectLst/>
                          <a:latin typeface="Arial"/>
                          <a:ea typeface="Times New Roman"/>
                          <a:cs typeface="Arial"/>
                        </a:rPr>
                        <a:t>Pemeliharaan</a:t>
                      </a:r>
                      <a:r>
                        <a:rPr lang="en-US" sz="1400" dirty="0">
                          <a:solidFill>
                            <a:srgbClr val="000000"/>
                          </a:solidFill>
                          <a:effectLst/>
                          <a:latin typeface="Arial"/>
                          <a:ea typeface="Times New Roman"/>
                          <a:cs typeface="Arial"/>
                        </a:rPr>
                        <a: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tabLst>
                          <a:tab pos="253365" algn="l"/>
                          <a:tab pos="470535" algn="l"/>
                          <a:tab pos="723900" algn="l"/>
                          <a:tab pos="941070" algn="l"/>
                          <a:tab pos="1158240" algn="l"/>
                          <a:tab pos="1375410" algn="l"/>
                          <a:tab pos="1628775" algn="l"/>
                        </a:tabLst>
                      </a:pPr>
                      <a:r>
                        <a:rPr lang="en-US" sz="1400">
                          <a:solidFill>
                            <a:srgbClr val="000000"/>
                          </a:solidFill>
                          <a:effectLst/>
                          <a:latin typeface="Arial"/>
                          <a:ea typeface="Times New Roman"/>
                          <a:cs typeface="Arial"/>
                        </a:rPr>
                        <a:t>Biasanya upaya untuk pencegahan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3365" algn="l"/>
                          <a:tab pos="470535" algn="l"/>
                          <a:tab pos="723900" algn="l"/>
                          <a:tab pos="941070" algn="l"/>
                          <a:tab pos="1158240" algn="l"/>
                          <a:tab pos="1375410" algn="l"/>
                          <a:tab pos="1628775" algn="l"/>
                        </a:tabLst>
                      </a:pPr>
                      <a:r>
                        <a:rPr lang="en-US" sz="1400" dirty="0" err="1">
                          <a:solidFill>
                            <a:srgbClr val="000000"/>
                          </a:solidFill>
                          <a:effectLst/>
                          <a:latin typeface="Arial"/>
                          <a:ea typeface="Times New Roman"/>
                          <a:cs typeface="Arial"/>
                        </a:rPr>
                        <a:t>Biasanya</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upaya</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untuk</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perbaikan</a:t>
                      </a:r>
                      <a:r>
                        <a:rPr lang="en-US" sz="1400" dirty="0">
                          <a:solidFill>
                            <a:srgbClr val="000000"/>
                          </a:solidFill>
                          <a:effectLst/>
                          <a:latin typeface="Arial"/>
                          <a:ea typeface="Times New Roman"/>
                          <a:cs typeface="Arial"/>
                        </a:rPr>
                        <a: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00113"/>
            <a:ext cx="8534400" cy="5957887"/>
          </a:xfrm>
          <a:prstGeom prst="rect">
            <a:avLst/>
          </a:prstGeom>
        </p:spPr>
        <p:txBody>
          <a:bodyPr>
            <a:spAutoFit/>
          </a:bodyPr>
          <a:lstStyle/>
          <a:p>
            <a:pPr algn="just">
              <a:lnSpc>
                <a:spcPct val="115000"/>
              </a:lnSpc>
              <a:spcAft>
                <a:spcPts val="1000"/>
              </a:spcAft>
              <a:defRPr/>
            </a:pPr>
            <a:r>
              <a:rPr lang="id-ID" sz="2400" b="1" dirty="0">
                <a:latin typeface="Times New Roman"/>
                <a:ea typeface="Times New Roman"/>
              </a:rPr>
              <a:t>1. PERENCANAAN KORPORASI</a:t>
            </a:r>
            <a:endParaRPr lang="id-ID" sz="2400" dirty="0">
              <a:latin typeface="Calibri"/>
              <a:ea typeface="Times New Roman"/>
            </a:endParaRPr>
          </a:p>
          <a:p>
            <a:pPr algn="just">
              <a:lnSpc>
                <a:spcPct val="115000"/>
              </a:lnSpc>
              <a:spcAft>
                <a:spcPts val="1000"/>
              </a:spcAft>
              <a:defRPr/>
            </a:pPr>
            <a:r>
              <a:rPr lang="id-ID" sz="2400" b="1" dirty="0">
                <a:latin typeface="Times New Roman"/>
                <a:ea typeface="Times New Roman"/>
              </a:rPr>
              <a:t>VISI </a:t>
            </a:r>
            <a:endParaRPr lang="id-ID" sz="2400" dirty="0">
              <a:latin typeface="Calibri"/>
              <a:ea typeface="Times New Roman"/>
            </a:endParaRPr>
          </a:p>
          <a:p>
            <a:pPr algn="just">
              <a:lnSpc>
                <a:spcPct val="115000"/>
              </a:lnSpc>
              <a:spcAft>
                <a:spcPts val="1000"/>
              </a:spcAft>
              <a:defRPr/>
            </a:pPr>
            <a:r>
              <a:rPr lang="id-ID" sz="2400" dirty="0">
                <a:latin typeface="Times New Roman"/>
                <a:ea typeface="Times New Roman"/>
              </a:rPr>
              <a:t>Menjadi perusahaan pembuat sepatu kulit ular kelas dunia terbesar di Indonesia.</a:t>
            </a:r>
            <a:endParaRPr lang="id-ID" sz="2400" dirty="0">
              <a:latin typeface="Calibri"/>
              <a:ea typeface="Times New Roman"/>
            </a:endParaRPr>
          </a:p>
          <a:p>
            <a:pPr algn="just">
              <a:lnSpc>
                <a:spcPct val="115000"/>
              </a:lnSpc>
              <a:spcAft>
                <a:spcPts val="1000"/>
              </a:spcAft>
              <a:defRPr/>
            </a:pPr>
            <a:r>
              <a:rPr lang="id-ID" sz="2400" b="1" dirty="0">
                <a:latin typeface="Times New Roman"/>
                <a:ea typeface="Times New Roman"/>
              </a:rPr>
              <a:t>MISI :</a:t>
            </a:r>
            <a:endParaRPr lang="id-ID" sz="2400" dirty="0">
              <a:latin typeface="Calibri"/>
              <a:ea typeface="Times New Roman"/>
            </a:endParaRPr>
          </a:p>
          <a:p>
            <a:pPr marL="209550" indent="-209550" algn="just">
              <a:lnSpc>
                <a:spcPct val="115000"/>
              </a:lnSpc>
              <a:spcAft>
                <a:spcPts val="1000"/>
              </a:spcAft>
              <a:defRPr/>
            </a:pPr>
            <a:r>
              <a:rPr lang="id-ID" sz="2400" dirty="0">
                <a:latin typeface="Times New Roman"/>
                <a:ea typeface="Times New Roman"/>
              </a:rPr>
              <a:t>1. 	Pengembangan bisnis ekspor sepatu kulit ular dari hulu ke hilir (dimulai dari penangkaran ular sampai ekspor sepatu kulit ular kelas dunia ke manca negara)</a:t>
            </a:r>
            <a:endParaRPr lang="id-ID" sz="2400" dirty="0">
              <a:latin typeface="Calibri"/>
              <a:ea typeface="Times New Roman"/>
            </a:endParaRPr>
          </a:p>
          <a:p>
            <a:pPr marL="209550" indent="-209550" algn="just">
              <a:lnSpc>
                <a:spcPct val="115000"/>
              </a:lnSpc>
              <a:spcAft>
                <a:spcPts val="1000"/>
              </a:spcAft>
              <a:defRPr/>
            </a:pPr>
            <a:r>
              <a:rPr lang="id-ID" sz="2400" dirty="0">
                <a:latin typeface="Times New Roman"/>
                <a:ea typeface="Times New Roman"/>
              </a:rPr>
              <a:t>2. 	Kepuasan pelanggan dituangkan melalui desain sepatu kulit ular yang unik, eksotis, dan penuh kemewahan</a:t>
            </a:r>
            <a:endParaRPr lang="id-ID" sz="2400" dirty="0">
              <a:latin typeface="Calibri"/>
              <a:ea typeface="Times New Roman"/>
            </a:endParaRPr>
          </a:p>
          <a:p>
            <a:pPr marL="209550" indent="-209550" algn="just">
              <a:lnSpc>
                <a:spcPct val="115000"/>
              </a:lnSpc>
              <a:spcAft>
                <a:spcPts val="1000"/>
              </a:spcAft>
              <a:defRPr/>
            </a:pPr>
            <a:r>
              <a:rPr lang="id-ID" sz="2400" dirty="0">
                <a:latin typeface="Times New Roman"/>
                <a:ea typeface="Times New Roman"/>
              </a:rPr>
              <a:t>3.	Melayani pelanggan dengan sepenuh hati dan menomorsatukan pelanggan adalah kepuasan kami</a:t>
            </a:r>
            <a:endParaRPr lang="id-ID" sz="2400" dirty="0">
              <a:latin typeface="Calibri"/>
              <a:ea typeface="Times New Roman"/>
            </a:endParaRPr>
          </a:p>
        </p:txBody>
      </p:sp>
      <p:sp>
        <p:nvSpPr>
          <p:cNvPr id="98307" name="Rectangle 2"/>
          <p:cNvSpPr txBox="1">
            <a:spLocks noChangeArrowheads="1"/>
          </p:cNvSpPr>
          <p:nvPr/>
        </p:nvSpPr>
        <p:spPr bwMode="auto">
          <a:xfrm>
            <a:off x="-76200" y="152400"/>
            <a:ext cx="9144000" cy="990600"/>
          </a:xfrm>
          <a:prstGeom prst="rect">
            <a:avLst/>
          </a:prstGeom>
          <a:noFill/>
          <a:ln w="9525">
            <a:noFill/>
            <a:miter lim="800000"/>
            <a:headEnd/>
            <a:tailEnd/>
          </a:ln>
          <a:effectLst/>
        </p:spPr>
        <p:txBody>
          <a:bodyPr anchor="ctr"/>
          <a:lstStyle/>
          <a:p>
            <a:pPr algn="ctr">
              <a:tabLst>
                <a:tab pos="252413" algn="l"/>
                <a:tab pos="469900" algn="l"/>
                <a:tab pos="723900" algn="l"/>
                <a:tab pos="939800" algn="l"/>
                <a:tab pos="1157288" algn="l"/>
                <a:tab pos="1374775" algn="l"/>
                <a:tab pos="1628775" algn="l"/>
              </a:tabLst>
            </a:pPr>
            <a:r>
              <a:rPr lang="id-ID" sz="3200" b="1">
                <a:solidFill>
                  <a:srgbClr val="FF0000"/>
                </a:solidFill>
                <a:ea typeface="Times New Roman" pitchFamily="18" charset="0"/>
                <a:cs typeface="Arial" charset="0"/>
              </a:rPr>
              <a:t>LATIHAN PERENCANAAN OPERASI</a:t>
            </a:r>
            <a:endParaRPr lang="id-ID" sz="3200">
              <a:solidFill>
                <a:srgbClr val="FF0000"/>
              </a:solidFill>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275" y="1143000"/>
            <a:ext cx="8763000" cy="4298950"/>
          </a:xfrm>
          <a:prstGeom prst="rect">
            <a:avLst/>
          </a:prstGeom>
        </p:spPr>
        <p:txBody>
          <a:bodyPr>
            <a:spAutoFit/>
          </a:bodyPr>
          <a:lstStyle/>
          <a:p>
            <a:pPr algn="just">
              <a:lnSpc>
                <a:spcPct val="115000"/>
              </a:lnSpc>
              <a:spcAft>
                <a:spcPts val="1000"/>
              </a:spcAft>
              <a:defRPr/>
            </a:pPr>
            <a:r>
              <a:rPr lang="id-ID" sz="2400" b="1" dirty="0">
                <a:latin typeface="Times New Roman"/>
                <a:ea typeface="Times New Roman"/>
              </a:rPr>
              <a:t>TUJUAN STRATEGIS:</a:t>
            </a:r>
            <a:endParaRPr lang="id-ID" sz="2400" dirty="0">
              <a:latin typeface="Calibri"/>
              <a:ea typeface="Times New Roman"/>
            </a:endParaRPr>
          </a:p>
          <a:p>
            <a:pPr marL="209550" indent="-209550" algn="just">
              <a:lnSpc>
                <a:spcPct val="115000"/>
              </a:lnSpc>
              <a:spcAft>
                <a:spcPts val="1000"/>
              </a:spcAft>
              <a:defRPr/>
            </a:pPr>
            <a:r>
              <a:rPr lang="id-ID" sz="2400" dirty="0">
                <a:latin typeface="Times New Roman"/>
                <a:ea typeface="Times New Roman"/>
              </a:rPr>
              <a:t>1.	Meningkatkan keuntungan bersih perusahaan sebesar 10% pertahun selama 5 tahun ke depan, dimulai dari akhir Desember 2008</a:t>
            </a:r>
            <a:endParaRPr lang="id-ID" sz="2400" dirty="0">
              <a:latin typeface="Calibri"/>
              <a:ea typeface="Times New Roman"/>
            </a:endParaRPr>
          </a:p>
          <a:p>
            <a:pPr marL="209550" indent="-209550" algn="just">
              <a:lnSpc>
                <a:spcPct val="115000"/>
              </a:lnSpc>
              <a:spcAft>
                <a:spcPts val="1000"/>
              </a:spcAft>
              <a:defRPr/>
            </a:pPr>
            <a:r>
              <a:rPr lang="id-ID" sz="2400" dirty="0">
                <a:latin typeface="Times New Roman"/>
                <a:ea typeface="Times New Roman"/>
              </a:rPr>
              <a:t>2. 	Selama 3 tahun ke depan, pangsa pasar domestik meningkat menjadi 75% dari keseluruhan total pangsa pasar sepatu kulit ular kualitas internasional</a:t>
            </a:r>
            <a:endParaRPr lang="id-ID" sz="2400" dirty="0">
              <a:latin typeface="Calibri"/>
              <a:ea typeface="Times New Roman"/>
            </a:endParaRPr>
          </a:p>
          <a:p>
            <a:pPr marL="209550" indent="-209550" algn="just">
              <a:lnSpc>
                <a:spcPct val="115000"/>
              </a:lnSpc>
              <a:spcAft>
                <a:spcPts val="1000"/>
              </a:spcAft>
              <a:defRPr/>
            </a:pPr>
            <a:r>
              <a:rPr lang="id-ID" sz="2400" dirty="0">
                <a:latin typeface="Times New Roman"/>
                <a:ea typeface="Times New Roman"/>
              </a:rPr>
              <a:t>3.	Menurunkan cacat produksi menjadi 2% dari total produksi pertahun, dimulai akhir Desember 2008</a:t>
            </a:r>
            <a:endParaRPr lang="id-ID" sz="2400" dirty="0">
              <a:latin typeface="Calibri"/>
              <a:ea typeface="Times New Roman"/>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14400"/>
            <a:ext cx="8077200" cy="4686300"/>
          </a:xfrm>
          <a:prstGeom prst="rect">
            <a:avLst/>
          </a:prstGeom>
        </p:spPr>
        <p:txBody>
          <a:bodyPr>
            <a:spAutoFit/>
          </a:bodyPr>
          <a:lstStyle/>
          <a:p>
            <a:pPr algn="just">
              <a:lnSpc>
                <a:spcPct val="115000"/>
              </a:lnSpc>
              <a:spcAft>
                <a:spcPts val="1000"/>
              </a:spcAft>
              <a:defRPr/>
            </a:pPr>
            <a:r>
              <a:rPr lang="id-ID" sz="2400" b="1" dirty="0">
                <a:latin typeface="Times New Roman"/>
                <a:ea typeface="Times New Roman"/>
              </a:rPr>
              <a:t>RENCANA KERJA:</a:t>
            </a:r>
            <a:endParaRPr lang="id-ID" sz="2400" dirty="0">
              <a:latin typeface="Calibri"/>
              <a:ea typeface="Times New Roman"/>
            </a:endParaRPr>
          </a:p>
          <a:p>
            <a:pPr marL="209550" indent="-209550" algn="just">
              <a:lnSpc>
                <a:spcPct val="115000"/>
              </a:lnSpc>
              <a:spcAft>
                <a:spcPts val="1000"/>
              </a:spcAft>
              <a:defRPr/>
            </a:pPr>
            <a:r>
              <a:rPr lang="id-ID" sz="2400" dirty="0">
                <a:latin typeface="Times New Roman"/>
                <a:ea typeface="Times New Roman"/>
              </a:rPr>
              <a:t>1. 	Membeli indukan ular berkualitas tinggi ke pemasok ular di Kalimantan Barat</a:t>
            </a:r>
            <a:endParaRPr lang="id-ID" sz="2400" dirty="0">
              <a:latin typeface="Calibri"/>
              <a:ea typeface="Times New Roman"/>
            </a:endParaRPr>
          </a:p>
          <a:p>
            <a:pPr marL="209550" indent="-209550" algn="just">
              <a:lnSpc>
                <a:spcPct val="115000"/>
              </a:lnSpc>
              <a:spcAft>
                <a:spcPts val="1000"/>
              </a:spcAft>
              <a:defRPr/>
            </a:pPr>
            <a:r>
              <a:rPr lang="id-ID" sz="2400" dirty="0">
                <a:latin typeface="Times New Roman"/>
                <a:ea typeface="Times New Roman"/>
              </a:rPr>
              <a:t>2. 	Membangun tempat penangkaran dan beberapa sumber daya pendukung</a:t>
            </a:r>
            <a:endParaRPr lang="id-ID" sz="2400" dirty="0">
              <a:latin typeface="Calibri"/>
              <a:ea typeface="Times New Roman"/>
            </a:endParaRPr>
          </a:p>
          <a:p>
            <a:pPr marL="209550" indent="-209550" algn="just">
              <a:lnSpc>
                <a:spcPct val="115000"/>
              </a:lnSpc>
              <a:spcAft>
                <a:spcPts val="1000"/>
              </a:spcAft>
              <a:defRPr/>
            </a:pPr>
            <a:r>
              <a:rPr lang="id-ID" sz="2400" dirty="0">
                <a:latin typeface="Times New Roman"/>
                <a:ea typeface="Times New Roman"/>
              </a:rPr>
              <a:t>3. Mencari buyer-buyer dari mancanegara dengan mengikuti pameran-pameran internasional</a:t>
            </a:r>
            <a:endParaRPr lang="id-ID" sz="2400" dirty="0">
              <a:latin typeface="Calibri"/>
              <a:ea typeface="Times New Roman"/>
            </a:endParaRPr>
          </a:p>
          <a:p>
            <a:pPr>
              <a:defRPr/>
            </a:pPr>
            <a:r>
              <a:rPr lang="id-ID" sz="2400" dirty="0">
                <a:latin typeface="Times New Roman"/>
                <a:ea typeface="Times New Roman"/>
              </a:rPr>
              <a:t>4. Mengikuti pelatihan peningkatan kinerja SDM dalam memproduksi, terutama mendesain sepatu berkualitas internasional</a:t>
            </a:r>
            <a:endParaRPr lang="id-ID" sz="2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15240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buFontTx/>
              <a:buNone/>
              <a:defRPr/>
            </a:pPr>
            <a:r>
              <a:rPr lang="id-ID" sz="10000" b="1" dirty="0">
                <a:effectLst>
                  <a:outerShdw blurRad="38100" dist="38100" dir="2700000" algn="tl">
                    <a:srgbClr val="FFFFFF"/>
                  </a:outerShdw>
                </a:effectLst>
                <a:latin typeface="Arial Narrow" pitchFamily="34" charset="0"/>
              </a:rPr>
              <a:t>3</a:t>
            </a:r>
            <a:endParaRPr lang="en-US" sz="10000" b="1" dirty="0" smtClean="0">
              <a:effectLst>
                <a:outerShdw blurRad="38100" dist="38100" dir="2700000" algn="tl">
                  <a:srgbClr val="FFFFFF"/>
                </a:outerShdw>
              </a:effectLst>
              <a:latin typeface="Arial Narrow" pitchFamily="34" charset="0"/>
            </a:endParaRPr>
          </a:p>
          <a:p>
            <a:pPr marL="0" indent="0" algn="ctr" eaLnBrk="1" hangingPunct="1">
              <a:buFontTx/>
              <a:buNone/>
              <a:defRPr/>
            </a:pPr>
            <a:r>
              <a:rPr lang="id-ID" sz="10000" b="1" dirty="0" smtClean="0">
                <a:effectLst>
                  <a:outerShdw blurRad="38100" dist="38100" dir="2700000" algn="tl">
                    <a:srgbClr val="FFFFFF"/>
                  </a:outerShdw>
                </a:effectLst>
                <a:latin typeface="Arial Narrow" pitchFamily="34" charset="0"/>
              </a:rPr>
              <a:t>PERAMALAN</a:t>
            </a:r>
            <a:endParaRPr lang="en-US" sz="10000" b="1" dirty="0" smtClean="0">
              <a:effectLst>
                <a:outerShdw blurRad="38100" dist="38100" dir="2700000" algn="tl">
                  <a:srgbClr val="FFFFFF"/>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iterate type="wd">
                                    <p:tmPct val="10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3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2">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par>
                          <p:cTn id="9" fill="hold" nodeType="afterGroup">
                            <p:stCondLst>
                              <p:cond delay="300"/>
                            </p:stCondLst>
                            <p:childTnLst>
                              <p:par>
                                <p:cTn id="10" presetID="2" presetClass="entr" presetSubtype="1" fill="hold" grpId="0" nodeType="afterEffect">
                                  <p:stCondLst>
                                    <p:cond delay="0"/>
                                  </p:stCondLst>
                                  <p:iterate type="wd">
                                    <p:tmPct val="100000"/>
                                  </p:iterate>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3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300" fill="hold"/>
                                        <p:tgtEl>
                                          <p:spTgt spid="2">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advAuto="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txBox="1">
            <a:spLocks/>
          </p:cNvSpPr>
          <p:nvPr/>
        </p:nvSpPr>
        <p:spPr bwMode="auto">
          <a:xfrm>
            <a:off x="1066800" y="1676400"/>
            <a:ext cx="7239000" cy="1143000"/>
          </a:xfrm>
          <a:prstGeom prst="rect">
            <a:avLst/>
          </a:prstGeom>
          <a:noFill/>
          <a:ln w="9525">
            <a:noFill/>
            <a:miter lim="800000"/>
            <a:headEnd/>
            <a:tailEnd/>
          </a:ln>
        </p:spPr>
        <p:txBody>
          <a:bodyPr/>
          <a:lstStyle/>
          <a:p>
            <a:pPr algn="ctr"/>
            <a:r>
              <a:rPr lang="en-US" sz="3800">
                <a:solidFill>
                  <a:schemeClr val="tx2"/>
                </a:solidFill>
              </a:rPr>
              <a:t>Peramalan </a:t>
            </a:r>
            <a:r>
              <a:rPr lang="en-US" sz="3800" i="1">
                <a:solidFill>
                  <a:schemeClr val="tx2"/>
                </a:solidFill>
              </a:rPr>
              <a:t>(Forecasting)</a:t>
            </a:r>
          </a:p>
        </p:txBody>
      </p:sp>
      <p:grpSp>
        <p:nvGrpSpPr>
          <p:cNvPr id="102403" name="Group 4"/>
          <p:cNvGrpSpPr>
            <a:grpSpLocks/>
          </p:cNvGrpSpPr>
          <p:nvPr/>
        </p:nvGrpSpPr>
        <p:grpSpPr bwMode="auto">
          <a:xfrm>
            <a:off x="2174875" y="3000375"/>
            <a:ext cx="4648200" cy="2895600"/>
            <a:chOff x="2627" y="1237"/>
            <a:chExt cx="2558" cy="2542"/>
          </a:xfrm>
        </p:grpSpPr>
        <p:sp>
          <p:nvSpPr>
            <p:cNvPr id="102404" name="Freeform 5"/>
            <p:cNvSpPr>
              <a:spLocks/>
            </p:cNvSpPr>
            <p:nvPr/>
          </p:nvSpPr>
          <p:spPr bwMode="auto">
            <a:xfrm>
              <a:off x="3390" y="2347"/>
              <a:ext cx="583" cy="494"/>
            </a:xfrm>
            <a:custGeom>
              <a:avLst/>
              <a:gdLst>
                <a:gd name="T0" fmla="*/ 70 w 583"/>
                <a:gd name="T1" fmla="*/ 452 h 494"/>
                <a:gd name="T2" fmla="*/ 319 w 583"/>
                <a:gd name="T3" fmla="*/ 185 h 494"/>
                <a:gd name="T4" fmla="*/ 313 w 583"/>
                <a:gd name="T5" fmla="*/ 154 h 494"/>
                <a:gd name="T6" fmla="*/ 325 w 583"/>
                <a:gd name="T7" fmla="*/ 118 h 494"/>
                <a:gd name="T8" fmla="*/ 333 w 583"/>
                <a:gd name="T9" fmla="*/ 96 h 494"/>
                <a:gd name="T10" fmla="*/ 331 w 583"/>
                <a:gd name="T11" fmla="*/ 62 h 494"/>
                <a:gd name="T12" fmla="*/ 327 w 583"/>
                <a:gd name="T13" fmla="*/ 32 h 494"/>
                <a:gd name="T14" fmla="*/ 341 w 583"/>
                <a:gd name="T15" fmla="*/ 16 h 494"/>
                <a:gd name="T16" fmla="*/ 365 w 583"/>
                <a:gd name="T17" fmla="*/ 13 h 494"/>
                <a:gd name="T18" fmla="*/ 382 w 583"/>
                <a:gd name="T19" fmla="*/ 31 h 494"/>
                <a:gd name="T20" fmla="*/ 384 w 583"/>
                <a:gd name="T21" fmla="*/ 63 h 494"/>
                <a:gd name="T22" fmla="*/ 370 w 583"/>
                <a:gd name="T23" fmla="*/ 94 h 494"/>
                <a:gd name="T24" fmla="*/ 474 w 583"/>
                <a:gd name="T25" fmla="*/ 12 h 494"/>
                <a:gd name="T26" fmla="*/ 492 w 583"/>
                <a:gd name="T27" fmla="*/ 0 h 494"/>
                <a:gd name="T28" fmla="*/ 506 w 583"/>
                <a:gd name="T29" fmla="*/ 14 h 494"/>
                <a:gd name="T30" fmla="*/ 482 w 583"/>
                <a:gd name="T31" fmla="*/ 49 h 494"/>
                <a:gd name="T32" fmla="*/ 426 w 583"/>
                <a:gd name="T33" fmla="*/ 110 h 494"/>
                <a:gd name="T34" fmla="*/ 525 w 583"/>
                <a:gd name="T35" fmla="*/ 32 h 494"/>
                <a:gd name="T36" fmla="*/ 541 w 583"/>
                <a:gd name="T37" fmla="*/ 35 h 494"/>
                <a:gd name="T38" fmla="*/ 540 w 583"/>
                <a:gd name="T39" fmla="*/ 55 h 494"/>
                <a:gd name="T40" fmla="*/ 457 w 583"/>
                <a:gd name="T41" fmla="*/ 129 h 494"/>
                <a:gd name="T42" fmla="*/ 559 w 583"/>
                <a:gd name="T43" fmla="*/ 71 h 494"/>
                <a:gd name="T44" fmla="*/ 572 w 583"/>
                <a:gd name="T45" fmla="*/ 77 h 494"/>
                <a:gd name="T46" fmla="*/ 570 w 583"/>
                <a:gd name="T47" fmla="*/ 93 h 494"/>
                <a:gd name="T48" fmla="*/ 509 w 583"/>
                <a:gd name="T49" fmla="*/ 127 h 494"/>
                <a:gd name="T50" fmla="*/ 479 w 583"/>
                <a:gd name="T51" fmla="*/ 153 h 494"/>
                <a:gd name="T52" fmla="*/ 564 w 583"/>
                <a:gd name="T53" fmla="*/ 110 h 494"/>
                <a:gd name="T54" fmla="*/ 582 w 583"/>
                <a:gd name="T55" fmla="*/ 116 h 494"/>
                <a:gd name="T56" fmla="*/ 577 w 583"/>
                <a:gd name="T57" fmla="*/ 132 h 494"/>
                <a:gd name="T58" fmla="*/ 487 w 583"/>
                <a:gd name="T59" fmla="*/ 174 h 494"/>
                <a:gd name="T60" fmla="*/ 447 w 583"/>
                <a:gd name="T61" fmla="*/ 202 h 494"/>
                <a:gd name="T62" fmla="*/ 418 w 583"/>
                <a:gd name="T63" fmla="*/ 225 h 494"/>
                <a:gd name="T64" fmla="*/ 360 w 583"/>
                <a:gd name="T65" fmla="*/ 228 h 494"/>
                <a:gd name="T66" fmla="*/ 85 w 583"/>
                <a:gd name="T67" fmla="*/ 479 h 494"/>
                <a:gd name="T68" fmla="*/ 64 w 583"/>
                <a:gd name="T69" fmla="*/ 493 h 494"/>
                <a:gd name="T70" fmla="*/ 45 w 583"/>
                <a:gd name="T71" fmla="*/ 485 h 494"/>
                <a:gd name="T72" fmla="*/ 0 w 583"/>
                <a:gd name="T73" fmla="*/ 405 h 4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3" h="494">
                  <a:moveTo>
                    <a:pt x="17" y="362"/>
                  </a:moveTo>
                  <a:lnTo>
                    <a:pt x="70" y="452"/>
                  </a:lnTo>
                  <a:lnTo>
                    <a:pt x="324" y="202"/>
                  </a:lnTo>
                  <a:lnTo>
                    <a:pt x="319" y="185"/>
                  </a:lnTo>
                  <a:lnTo>
                    <a:pt x="315" y="171"/>
                  </a:lnTo>
                  <a:lnTo>
                    <a:pt x="313" y="154"/>
                  </a:lnTo>
                  <a:lnTo>
                    <a:pt x="317" y="136"/>
                  </a:lnTo>
                  <a:lnTo>
                    <a:pt x="325" y="118"/>
                  </a:lnTo>
                  <a:lnTo>
                    <a:pt x="333" y="105"/>
                  </a:lnTo>
                  <a:lnTo>
                    <a:pt x="333" y="96"/>
                  </a:lnTo>
                  <a:lnTo>
                    <a:pt x="335" y="76"/>
                  </a:lnTo>
                  <a:lnTo>
                    <a:pt x="331" y="62"/>
                  </a:lnTo>
                  <a:lnTo>
                    <a:pt x="327" y="46"/>
                  </a:lnTo>
                  <a:lnTo>
                    <a:pt x="327" y="32"/>
                  </a:lnTo>
                  <a:lnTo>
                    <a:pt x="332" y="23"/>
                  </a:lnTo>
                  <a:lnTo>
                    <a:pt x="341" y="16"/>
                  </a:lnTo>
                  <a:lnTo>
                    <a:pt x="355" y="13"/>
                  </a:lnTo>
                  <a:lnTo>
                    <a:pt x="365" y="13"/>
                  </a:lnTo>
                  <a:lnTo>
                    <a:pt x="373" y="18"/>
                  </a:lnTo>
                  <a:lnTo>
                    <a:pt x="382" y="31"/>
                  </a:lnTo>
                  <a:lnTo>
                    <a:pt x="385" y="49"/>
                  </a:lnTo>
                  <a:lnTo>
                    <a:pt x="384" y="63"/>
                  </a:lnTo>
                  <a:lnTo>
                    <a:pt x="380" y="77"/>
                  </a:lnTo>
                  <a:lnTo>
                    <a:pt x="370" y="94"/>
                  </a:lnTo>
                  <a:lnTo>
                    <a:pt x="380" y="101"/>
                  </a:lnTo>
                  <a:lnTo>
                    <a:pt x="474" y="12"/>
                  </a:lnTo>
                  <a:lnTo>
                    <a:pt x="481" y="3"/>
                  </a:lnTo>
                  <a:lnTo>
                    <a:pt x="492" y="0"/>
                  </a:lnTo>
                  <a:lnTo>
                    <a:pt x="503" y="5"/>
                  </a:lnTo>
                  <a:lnTo>
                    <a:pt x="506" y="14"/>
                  </a:lnTo>
                  <a:lnTo>
                    <a:pt x="506" y="23"/>
                  </a:lnTo>
                  <a:lnTo>
                    <a:pt x="482" y="49"/>
                  </a:lnTo>
                  <a:lnTo>
                    <a:pt x="422" y="104"/>
                  </a:lnTo>
                  <a:lnTo>
                    <a:pt x="426" y="110"/>
                  </a:lnTo>
                  <a:lnTo>
                    <a:pt x="514" y="39"/>
                  </a:lnTo>
                  <a:lnTo>
                    <a:pt x="525" y="32"/>
                  </a:lnTo>
                  <a:lnTo>
                    <a:pt x="534" y="31"/>
                  </a:lnTo>
                  <a:lnTo>
                    <a:pt x="541" y="35"/>
                  </a:lnTo>
                  <a:lnTo>
                    <a:pt x="543" y="44"/>
                  </a:lnTo>
                  <a:lnTo>
                    <a:pt x="540" y="55"/>
                  </a:lnTo>
                  <a:lnTo>
                    <a:pt x="452" y="125"/>
                  </a:lnTo>
                  <a:lnTo>
                    <a:pt x="457" y="129"/>
                  </a:lnTo>
                  <a:lnTo>
                    <a:pt x="548" y="74"/>
                  </a:lnTo>
                  <a:lnTo>
                    <a:pt x="559" y="71"/>
                  </a:lnTo>
                  <a:lnTo>
                    <a:pt x="565" y="71"/>
                  </a:lnTo>
                  <a:lnTo>
                    <a:pt x="572" y="77"/>
                  </a:lnTo>
                  <a:lnTo>
                    <a:pt x="573" y="85"/>
                  </a:lnTo>
                  <a:lnTo>
                    <a:pt x="570" y="93"/>
                  </a:lnTo>
                  <a:lnTo>
                    <a:pt x="564" y="99"/>
                  </a:lnTo>
                  <a:lnTo>
                    <a:pt x="509" y="127"/>
                  </a:lnTo>
                  <a:lnTo>
                    <a:pt x="475" y="147"/>
                  </a:lnTo>
                  <a:lnTo>
                    <a:pt x="479" y="153"/>
                  </a:lnTo>
                  <a:lnTo>
                    <a:pt x="539" y="122"/>
                  </a:lnTo>
                  <a:lnTo>
                    <a:pt x="564" y="110"/>
                  </a:lnTo>
                  <a:lnTo>
                    <a:pt x="579" y="110"/>
                  </a:lnTo>
                  <a:lnTo>
                    <a:pt x="582" y="116"/>
                  </a:lnTo>
                  <a:lnTo>
                    <a:pt x="582" y="124"/>
                  </a:lnTo>
                  <a:lnTo>
                    <a:pt x="577" y="132"/>
                  </a:lnTo>
                  <a:lnTo>
                    <a:pt x="537" y="152"/>
                  </a:lnTo>
                  <a:lnTo>
                    <a:pt x="487" y="174"/>
                  </a:lnTo>
                  <a:lnTo>
                    <a:pt x="466" y="186"/>
                  </a:lnTo>
                  <a:lnTo>
                    <a:pt x="447" y="202"/>
                  </a:lnTo>
                  <a:lnTo>
                    <a:pt x="433" y="218"/>
                  </a:lnTo>
                  <a:lnTo>
                    <a:pt x="418" y="225"/>
                  </a:lnTo>
                  <a:lnTo>
                    <a:pt x="397" y="230"/>
                  </a:lnTo>
                  <a:lnTo>
                    <a:pt x="360" y="228"/>
                  </a:lnTo>
                  <a:lnTo>
                    <a:pt x="349" y="222"/>
                  </a:lnTo>
                  <a:lnTo>
                    <a:pt x="85" y="479"/>
                  </a:lnTo>
                  <a:lnTo>
                    <a:pt x="73" y="489"/>
                  </a:lnTo>
                  <a:lnTo>
                    <a:pt x="64" y="493"/>
                  </a:lnTo>
                  <a:lnTo>
                    <a:pt x="53" y="491"/>
                  </a:lnTo>
                  <a:lnTo>
                    <a:pt x="45" y="485"/>
                  </a:lnTo>
                  <a:lnTo>
                    <a:pt x="38" y="472"/>
                  </a:lnTo>
                  <a:lnTo>
                    <a:pt x="0" y="405"/>
                  </a:lnTo>
                  <a:lnTo>
                    <a:pt x="17" y="362"/>
                  </a:lnTo>
                </a:path>
              </a:pathLst>
            </a:custGeom>
            <a:solidFill>
              <a:srgbClr val="FF9F9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05" name="Freeform 6"/>
            <p:cNvSpPr>
              <a:spLocks/>
            </p:cNvSpPr>
            <p:nvPr/>
          </p:nvSpPr>
          <p:spPr bwMode="auto">
            <a:xfrm>
              <a:off x="2704" y="3245"/>
              <a:ext cx="556" cy="497"/>
            </a:xfrm>
            <a:custGeom>
              <a:avLst/>
              <a:gdLst>
                <a:gd name="T0" fmla="*/ 163 w 556"/>
                <a:gd name="T1" fmla="*/ 8 h 497"/>
                <a:gd name="T2" fmla="*/ 0 w 556"/>
                <a:gd name="T3" fmla="*/ 450 h 497"/>
                <a:gd name="T4" fmla="*/ 7 w 556"/>
                <a:gd name="T5" fmla="*/ 459 h 497"/>
                <a:gd name="T6" fmla="*/ 19 w 556"/>
                <a:gd name="T7" fmla="*/ 451 h 497"/>
                <a:gd name="T8" fmla="*/ 176 w 556"/>
                <a:gd name="T9" fmla="*/ 26 h 497"/>
                <a:gd name="T10" fmla="*/ 185 w 556"/>
                <a:gd name="T11" fmla="*/ 22 h 497"/>
                <a:gd name="T12" fmla="*/ 244 w 556"/>
                <a:gd name="T13" fmla="*/ 20 h 497"/>
                <a:gd name="T14" fmla="*/ 322 w 556"/>
                <a:gd name="T15" fmla="*/ 23 h 497"/>
                <a:gd name="T16" fmla="*/ 392 w 556"/>
                <a:gd name="T17" fmla="*/ 27 h 497"/>
                <a:gd name="T18" fmla="*/ 412 w 556"/>
                <a:gd name="T19" fmla="*/ 33 h 497"/>
                <a:gd name="T20" fmla="*/ 423 w 556"/>
                <a:gd name="T21" fmla="*/ 45 h 497"/>
                <a:gd name="T22" fmla="*/ 431 w 556"/>
                <a:gd name="T23" fmla="*/ 58 h 497"/>
                <a:gd name="T24" fmla="*/ 542 w 556"/>
                <a:gd name="T25" fmla="*/ 492 h 497"/>
                <a:gd name="T26" fmla="*/ 549 w 556"/>
                <a:gd name="T27" fmla="*/ 496 h 497"/>
                <a:gd name="T28" fmla="*/ 555 w 556"/>
                <a:gd name="T29" fmla="*/ 487 h 497"/>
                <a:gd name="T30" fmla="*/ 448 w 556"/>
                <a:gd name="T31" fmla="*/ 56 h 497"/>
                <a:gd name="T32" fmla="*/ 438 w 556"/>
                <a:gd name="T33" fmla="*/ 32 h 497"/>
                <a:gd name="T34" fmla="*/ 428 w 556"/>
                <a:gd name="T35" fmla="*/ 23 h 497"/>
                <a:gd name="T36" fmla="*/ 419 w 556"/>
                <a:gd name="T37" fmla="*/ 17 h 497"/>
                <a:gd name="T38" fmla="*/ 406 w 556"/>
                <a:gd name="T39" fmla="*/ 11 h 497"/>
                <a:gd name="T40" fmla="*/ 384 w 556"/>
                <a:gd name="T41" fmla="*/ 8 h 497"/>
                <a:gd name="T42" fmla="*/ 310 w 556"/>
                <a:gd name="T43" fmla="*/ 2 h 497"/>
                <a:gd name="T44" fmla="*/ 231 w 556"/>
                <a:gd name="T45" fmla="*/ 0 h 497"/>
                <a:gd name="T46" fmla="*/ 193 w 556"/>
                <a:gd name="T47" fmla="*/ 1 h 497"/>
                <a:gd name="T48" fmla="*/ 175 w 556"/>
                <a:gd name="T49" fmla="*/ 2 h 497"/>
                <a:gd name="T50" fmla="*/ 163 w 556"/>
                <a:gd name="T51" fmla="*/ 8 h 4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6" h="497">
                  <a:moveTo>
                    <a:pt x="163" y="8"/>
                  </a:moveTo>
                  <a:lnTo>
                    <a:pt x="0" y="450"/>
                  </a:lnTo>
                  <a:lnTo>
                    <a:pt x="7" y="459"/>
                  </a:lnTo>
                  <a:lnTo>
                    <a:pt x="19" y="451"/>
                  </a:lnTo>
                  <a:lnTo>
                    <a:pt x="176" y="26"/>
                  </a:lnTo>
                  <a:lnTo>
                    <a:pt x="185" y="22"/>
                  </a:lnTo>
                  <a:lnTo>
                    <a:pt x="244" y="20"/>
                  </a:lnTo>
                  <a:lnTo>
                    <a:pt x="322" y="23"/>
                  </a:lnTo>
                  <a:lnTo>
                    <a:pt x="392" y="27"/>
                  </a:lnTo>
                  <a:lnTo>
                    <a:pt x="412" y="33"/>
                  </a:lnTo>
                  <a:lnTo>
                    <a:pt x="423" y="45"/>
                  </a:lnTo>
                  <a:lnTo>
                    <a:pt x="431" y="58"/>
                  </a:lnTo>
                  <a:lnTo>
                    <a:pt x="542" y="492"/>
                  </a:lnTo>
                  <a:lnTo>
                    <a:pt x="549" y="496"/>
                  </a:lnTo>
                  <a:lnTo>
                    <a:pt x="555" y="487"/>
                  </a:lnTo>
                  <a:lnTo>
                    <a:pt x="448" y="56"/>
                  </a:lnTo>
                  <a:lnTo>
                    <a:pt x="438" y="32"/>
                  </a:lnTo>
                  <a:lnTo>
                    <a:pt x="428" y="23"/>
                  </a:lnTo>
                  <a:lnTo>
                    <a:pt x="419" y="17"/>
                  </a:lnTo>
                  <a:lnTo>
                    <a:pt x="406" y="11"/>
                  </a:lnTo>
                  <a:lnTo>
                    <a:pt x="384" y="8"/>
                  </a:lnTo>
                  <a:lnTo>
                    <a:pt x="310" y="2"/>
                  </a:lnTo>
                  <a:lnTo>
                    <a:pt x="231" y="0"/>
                  </a:lnTo>
                  <a:lnTo>
                    <a:pt x="193" y="1"/>
                  </a:lnTo>
                  <a:lnTo>
                    <a:pt x="175" y="2"/>
                  </a:lnTo>
                  <a:lnTo>
                    <a:pt x="163" y="8"/>
                  </a:lnTo>
                </a:path>
              </a:pathLst>
            </a:custGeom>
            <a:solidFill>
              <a:srgbClr val="919191"/>
            </a:solidFill>
            <a:ln w="12700" cap="rnd" cmpd="sng">
              <a:solidFill>
                <a:srgbClr val="919191"/>
              </a:solidFill>
              <a:prstDash val="solid"/>
              <a:round/>
              <a:headEnd type="none" w="med" len="med"/>
              <a:tailEnd type="none" w="med" len="med"/>
            </a:ln>
          </p:spPr>
          <p:txBody>
            <a:bodyPr lIns="90476" tIns="44444" rIns="90476" bIns="44444">
              <a:spAutoFit/>
            </a:bodyPr>
            <a:lstStyle/>
            <a:p>
              <a:endParaRPr lang="id-ID"/>
            </a:p>
          </p:txBody>
        </p:sp>
        <p:sp>
          <p:nvSpPr>
            <p:cNvPr id="102406" name="Freeform 7"/>
            <p:cNvSpPr>
              <a:spLocks/>
            </p:cNvSpPr>
            <p:nvPr/>
          </p:nvSpPr>
          <p:spPr bwMode="auto">
            <a:xfrm>
              <a:off x="2711" y="2683"/>
              <a:ext cx="580" cy="579"/>
            </a:xfrm>
            <a:custGeom>
              <a:avLst/>
              <a:gdLst>
                <a:gd name="T0" fmla="*/ 118 w 580"/>
                <a:gd name="T1" fmla="*/ 0 h 579"/>
                <a:gd name="T2" fmla="*/ 38 w 580"/>
                <a:gd name="T3" fmla="*/ 0 h 579"/>
                <a:gd name="T4" fmla="*/ 4 w 580"/>
                <a:gd name="T5" fmla="*/ 22 h 579"/>
                <a:gd name="T6" fmla="*/ 0 w 580"/>
                <a:gd name="T7" fmla="*/ 75 h 579"/>
                <a:gd name="T8" fmla="*/ 88 w 580"/>
                <a:gd name="T9" fmla="*/ 385 h 579"/>
                <a:gd name="T10" fmla="*/ 96 w 580"/>
                <a:gd name="T11" fmla="*/ 417 h 579"/>
                <a:gd name="T12" fmla="*/ 99 w 580"/>
                <a:gd name="T13" fmla="*/ 450 h 579"/>
                <a:gd name="T14" fmla="*/ 104 w 580"/>
                <a:gd name="T15" fmla="*/ 522 h 579"/>
                <a:gd name="T16" fmla="*/ 120 w 580"/>
                <a:gd name="T17" fmla="*/ 555 h 579"/>
                <a:gd name="T18" fmla="*/ 142 w 580"/>
                <a:gd name="T19" fmla="*/ 560 h 579"/>
                <a:gd name="T20" fmla="*/ 167 w 580"/>
                <a:gd name="T21" fmla="*/ 563 h 579"/>
                <a:gd name="T22" fmla="*/ 236 w 580"/>
                <a:gd name="T23" fmla="*/ 566 h 579"/>
                <a:gd name="T24" fmla="*/ 365 w 580"/>
                <a:gd name="T25" fmla="*/ 571 h 579"/>
                <a:gd name="T26" fmla="*/ 466 w 580"/>
                <a:gd name="T27" fmla="*/ 578 h 579"/>
                <a:gd name="T28" fmla="*/ 491 w 580"/>
                <a:gd name="T29" fmla="*/ 569 h 579"/>
                <a:gd name="T30" fmla="*/ 511 w 580"/>
                <a:gd name="T31" fmla="*/ 547 h 579"/>
                <a:gd name="T32" fmla="*/ 532 w 580"/>
                <a:gd name="T33" fmla="*/ 515 h 579"/>
                <a:gd name="T34" fmla="*/ 550 w 580"/>
                <a:gd name="T35" fmla="*/ 482 h 579"/>
                <a:gd name="T36" fmla="*/ 562 w 580"/>
                <a:gd name="T37" fmla="*/ 462 h 579"/>
                <a:gd name="T38" fmla="*/ 568 w 580"/>
                <a:gd name="T39" fmla="*/ 447 h 579"/>
                <a:gd name="T40" fmla="*/ 578 w 580"/>
                <a:gd name="T41" fmla="*/ 420 h 579"/>
                <a:gd name="T42" fmla="*/ 579 w 580"/>
                <a:gd name="T43" fmla="*/ 408 h 579"/>
                <a:gd name="T44" fmla="*/ 578 w 580"/>
                <a:gd name="T45" fmla="*/ 392 h 579"/>
                <a:gd name="T46" fmla="*/ 570 w 580"/>
                <a:gd name="T47" fmla="*/ 383 h 579"/>
                <a:gd name="T48" fmla="*/ 553 w 580"/>
                <a:gd name="T49" fmla="*/ 373 h 579"/>
                <a:gd name="T50" fmla="*/ 535 w 580"/>
                <a:gd name="T51" fmla="*/ 372 h 579"/>
                <a:gd name="T52" fmla="*/ 511 w 580"/>
                <a:gd name="T53" fmla="*/ 372 h 579"/>
                <a:gd name="T54" fmla="*/ 190 w 580"/>
                <a:gd name="T55" fmla="*/ 383 h 579"/>
                <a:gd name="T56" fmla="*/ 183 w 580"/>
                <a:gd name="T57" fmla="*/ 308 h 579"/>
                <a:gd name="T58" fmla="*/ 172 w 580"/>
                <a:gd name="T59" fmla="*/ 165 h 579"/>
                <a:gd name="T60" fmla="*/ 165 w 580"/>
                <a:gd name="T61" fmla="*/ 66 h 579"/>
                <a:gd name="T62" fmla="*/ 153 w 580"/>
                <a:gd name="T63" fmla="*/ 25 h 579"/>
                <a:gd name="T64" fmla="*/ 118 w 580"/>
                <a:gd name="T65" fmla="*/ 0 h 5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80" h="579">
                  <a:moveTo>
                    <a:pt x="118" y="0"/>
                  </a:moveTo>
                  <a:lnTo>
                    <a:pt x="38" y="0"/>
                  </a:lnTo>
                  <a:lnTo>
                    <a:pt x="4" y="22"/>
                  </a:lnTo>
                  <a:lnTo>
                    <a:pt x="0" y="75"/>
                  </a:lnTo>
                  <a:lnTo>
                    <a:pt x="88" y="385"/>
                  </a:lnTo>
                  <a:lnTo>
                    <a:pt x="96" y="417"/>
                  </a:lnTo>
                  <a:lnTo>
                    <a:pt x="99" y="450"/>
                  </a:lnTo>
                  <a:lnTo>
                    <a:pt x="104" y="522"/>
                  </a:lnTo>
                  <a:lnTo>
                    <a:pt x="120" y="555"/>
                  </a:lnTo>
                  <a:lnTo>
                    <a:pt x="142" y="560"/>
                  </a:lnTo>
                  <a:lnTo>
                    <a:pt x="167" y="563"/>
                  </a:lnTo>
                  <a:lnTo>
                    <a:pt x="236" y="566"/>
                  </a:lnTo>
                  <a:lnTo>
                    <a:pt x="365" y="571"/>
                  </a:lnTo>
                  <a:lnTo>
                    <a:pt x="466" y="578"/>
                  </a:lnTo>
                  <a:lnTo>
                    <a:pt x="491" y="569"/>
                  </a:lnTo>
                  <a:lnTo>
                    <a:pt x="511" y="547"/>
                  </a:lnTo>
                  <a:lnTo>
                    <a:pt x="532" y="515"/>
                  </a:lnTo>
                  <a:lnTo>
                    <a:pt x="550" y="482"/>
                  </a:lnTo>
                  <a:lnTo>
                    <a:pt x="562" y="462"/>
                  </a:lnTo>
                  <a:lnTo>
                    <a:pt x="568" y="447"/>
                  </a:lnTo>
                  <a:lnTo>
                    <a:pt x="578" y="420"/>
                  </a:lnTo>
                  <a:lnTo>
                    <a:pt x="579" y="408"/>
                  </a:lnTo>
                  <a:lnTo>
                    <a:pt x="578" y="392"/>
                  </a:lnTo>
                  <a:lnTo>
                    <a:pt x="570" y="383"/>
                  </a:lnTo>
                  <a:lnTo>
                    <a:pt x="553" y="373"/>
                  </a:lnTo>
                  <a:lnTo>
                    <a:pt x="535" y="372"/>
                  </a:lnTo>
                  <a:lnTo>
                    <a:pt x="511" y="372"/>
                  </a:lnTo>
                  <a:lnTo>
                    <a:pt x="190" y="383"/>
                  </a:lnTo>
                  <a:lnTo>
                    <a:pt x="183" y="308"/>
                  </a:lnTo>
                  <a:lnTo>
                    <a:pt x="172" y="165"/>
                  </a:lnTo>
                  <a:lnTo>
                    <a:pt x="165" y="66"/>
                  </a:lnTo>
                  <a:lnTo>
                    <a:pt x="153" y="25"/>
                  </a:lnTo>
                  <a:lnTo>
                    <a:pt x="118" y="0"/>
                  </a:lnTo>
                </a:path>
              </a:pathLst>
            </a:custGeom>
            <a:solidFill>
              <a:srgbClr val="9F7F5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07" name="Freeform 8"/>
            <p:cNvSpPr>
              <a:spLocks/>
            </p:cNvSpPr>
            <p:nvPr/>
          </p:nvSpPr>
          <p:spPr bwMode="auto">
            <a:xfrm>
              <a:off x="2895" y="2500"/>
              <a:ext cx="696" cy="1218"/>
            </a:xfrm>
            <a:custGeom>
              <a:avLst/>
              <a:gdLst>
                <a:gd name="T0" fmla="*/ 420 w 696"/>
                <a:gd name="T1" fmla="*/ 23 h 1218"/>
                <a:gd name="T2" fmla="*/ 479 w 696"/>
                <a:gd name="T3" fmla="*/ 89 h 1218"/>
                <a:gd name="T4" fmla="*/ 509 w 696"/>
                <a:gd name="T5" fmla="*/ 136 h 1218"/>
                <a:gd name="T6" fmla="*/ 540 w 696"/>
                <a:gd name="T7" fmla="*/ 176 h 1218"/>
                <a:gd name="T8" fmla="*/ 532 w 696"/>
                <a:gd name="T9" fmla="*/ 231 h 1218"/>
                <a:gd name="T10" fmla="*/ 506 w 696"/>
                <a:gd name="T11" fmla="*/ 238 h 1218"/>
                <a:gd name="T12" fmla="*/ 509 w 696"/>
                <a:gd name="T13" fmla="*/ 281 h 1218"/>
                <a:gd name="T14" fmla="*/ 500 w 696"/>
                <a:gd name="T15" fmla="*/ 337 h 1218"/>
                <a:gd name="T16" fmla="*/ 450 w 696"/>
                <a:gd name="T17" fmla="*/ 361 h 1218"/>
                <a:gd name="T18" fmla="*/ 431 w 696"/>
                <a:gd name="T19" fmla="*/ 420 h 1218"/>
                <a:gd name="T20" fmla="*/ 473 w 696"/>
                <a:gd name="T21" fmla="*/ 450 h 1218"/>
                <a:gd name="T22" fmla="*/ 602 w 696"/>
                <a:gd name="T23" fmla="*/ 450 h 1218"/>
                <a:gd name="T24" fmla="*/ 672 w 696"/>
                <a:gd name="T25" fmla="*/ 476 h 1218"/>
                <a:gd name="T26" fmla="*/ 695 w 696"/>
                <a:gd name="T27" fmla="*/ 542 h 1218"/>
                <a:gd name="T28" fmla="*/ 665 w 696"/>
                <a:gd name="T29" fmla="*/ 661 h 1218"/>
                <a:gd name="T30" fmla="*/ 585 w 696"/>
                <a:gd name="T31" fmla="*/ 820 h 1218"/>
                <a:gd name="T32" fmla="*/ 503 w 696"/>
                <a:gd name="T33" fmla="*/ 1045 h 1218"/>
                <a:gd name="T34" fmla="*/ 467 w 696"/>
                <a:gd name="T35" fmla="*/ 1217 h 1218"/>
                <a:gd name="T36" fmla="*/ 394 w 696"/>
                <a:gd name="T37" fmla="*/ 1170 h 1218"/>
                <a:gd name="T38" fmla="*/ 318 w 696"/>
                <a:gd name="T39" fmla="*/ 1137 h 1218"/>
                <a:gd name="T40" fmla="*/ 285 w 696"/>
                <a:gd name="T41" fmla="*/ 1114 h 1218"/>
                <a:gd name="T42" fmla="*/ 226 w 696"/>
                <a:gd name="T43" fmla="*/ 1144 h 1218"/>
                <a:gd name="T44" fmla="*/ 193 w 696"/>
                <a:gd name="T45" fmla="*/ 1147 h 1218"/>
                <a:gd name="T46" fmla="*/ 223 w 696"/>
                <a:gd name="T47" fmla="*/ 1071 h 1218"/>
                <a:gd name="T48" fmla="*/ 321 w 696"/>
                <a:gd name="T49" fmla="*/ 950 h 1218"/>
                <a:gd name="T50" fmla="*/ 335 w 696"/>
                <a:gd name="T51" fmla="*/ 856 h 1218"/>
                <a:gd name="T52" fmla="*/ 332 w 696"/>
                <a:gd name="T53" fmla="*/ 724 h 1218"/>
                <a:gd name="T54" fmla="*/ 279 w 696"/>
                <a:gd name="T55" fmla="*/ 678 h 1218"/>
                <a:gd name="T56" fmla="*/ 173 w 696"/>
                <a:gd name="T57" fmla="*/ 700 h 1218"/>
                <a:gd name="T58" fmla="*/ 90 w 696"/>
                <a:gd name="T59" fmla="*/ 717 h 1218"/>
                <a:gd name="T60" fmla="*/ 27 w 696"/>
                <a:gd name="T61" fmla="*/ 697 h 1218"/>
                <a:gd name="T62" fmla="*/ 0 w 696"/>
                <a:gd name="T63" fmla="*/ 626 h 1218"/>
                <a:gd name="T64" fmla="*/ 27 w 696"/>
                <a:gd name="T65" fmla="*/ 550 h 1218"/>
                <a:gd name="T66" fmla="*/ 103 w 696"/>
                <a:gd name="T67" fmla="*/ 406 h 1218"/>
                <a:gd name="T68" fmla="*/ 173 w 696"/>
                <a:gd name="T69" fmla="*/ 305 h 1218"/>
                <a:gd name="T70" fmla="*/ 220 w 696"/>
                <a:gd name="T71" fmla="*/ 203 h 1218"/>
                <a:gd name="T72" fmla="*/ 239 w 696"/>
                <a:gd name="T73" fmla="*/ 100 h 1218"/>
                <a:gd name="T74" fmla="*/ 265 w 696"/>
                <a:gd name="T75" fmla="*/ 27 h 1218"/>
                <a:gd name="T76" fmla="*/ 309 w 696"/>
                <a:gd name="T77" fmla="*/ 6 h 1218"/>
                <a:gd name="T78" fmla="*/ 390 w 696"/>
                <a:gd name="T79" fmla="*/ 0 h 121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96" h="1218">
                  <a:moveTo>
                    <a:pt x="390" y="0"/>
                  </a:moveTo>
                  <a:lnTo>
                    <a:pt x="420" y="23"/>
                  </a:lnTo>
                  <a:lnTo>
                    <a:pt x="460" y="59"/>
                  </a:lnTo>
                  <a:lnTo>
                    <a:pt x="479" y="89"/>
                  </a:lnTo>
                  <a:lnTo>
                    <a:pt x="496" y="116"/>
                  </a:lnTo>
                  <a:lnTo>
                    <a:pt x="509" y="136"/>
                  </a:lnTo>
                  <a:lnTo>
                    <a:pt x="529" y="156"/>
                  </a:lnTo>
                  <a:lnTo>
                    <a:pt x="540" y="176"/>
                  </a:lnTo>
                  <a:lnTo>
                    <a:pt x="540" y="211"/>
                  </a:lnTo>
                  <a:lnTo>
                    <a:pt x="532" y="231"/>
                  </a:lnTo>
                  <a:lnTo>
                    <a:pt x="520" y="235"/>
                  </a:lnTo>
                  <a:lnTo>
                    <a:pt x="506" y="238"/>
                  </a:lnTo>
                  <a:lnTo>
                    <a:pt x="503" y="255"/>
                  </a:lnTo>
                  <a:lnTo>
                    <a:pt x="509" y="281"/>
                  </a:lnTo>
                  <a:lnTo>
                    <a:pt x="509" y="317"/>
                  </a:lnTo>
                  <a:lnTo>
                    <a:pt x="500" y="337"/>
                  </a:lnTo>
                  <a:lnTo>
                    <a:pt x="467" y="361"/>
                  </a:lnTo>
                  <a:lnTo>
                    <a:pt x="450" y="361"/>
                  </a:lnTo>
                  <a:lnTo>
                    <a:pt x="437" y="373"/>
                  </a:lnTo>
                  <a:lnTo>
                    <a:pt x="431" y="420"/>
                  </a:lnTo>
                  <a:lnTo>
                    <a:pt x="431" y="459"/>
                  </a:lnTo>
                  <a:lnTo>
                    <a:pt x="473" y="450"/>
                  </a:lnTo>
                  <a:lnTo>
                    <a:pt x="537" y="450"/>
                  </a:lnTo>
                  <a:lnTo>
                    <a:pt x="602" y="450"/>
                  </a:lnTo>
                  <a:lnTo>
                    <a:pt x="646" y="459"/>
                  </a:lnTo>
                  <a:lnTo>
                    <a:pt x="672" y="476"/>
                  </a:lnTo>
                  <a:lnTo>
                    <a:pt x="691" y="509"/>
                  </a:lnTo>
                  <a:lnTo>
                    <a:pt x="695" y="542"/>
                  </a:lnTo>
                  <a:lnTo>
                    <a:pt x="688" y="582"/>
                  </a:lnTo>
                  <a:lnTo>
                    <a:pt x="665" y="661"/>
                  </a:lnTo>
                  <a:lnTo>
                    <a:pt x="629" y="744"/>
                  </a:lnTo>
                  <a:lnTo>
                    <a:pt x="585" y="820"/>
                  </a:lnTo>
                  <a:lnTo>
                    <a:pt x="537" y="950"/>
                  </a:lnTo>
                  <a:lnTo>
                    <a:pt x="503" y="1045"/>
                  </a:lnTo>
                  <a:lnTo>
                    <a:pt x="479" y="1154"/>
                  </a:lnTo>
                  <a:lnTo>
                    <a:pt x="467" y="1217"/>
                  </a:lnTo>
                  <a:lnTo>
                    <a:pt x="431" y="1197"/>
                  </a:lnTo>
                  <a:lnTo>
                    <a:pt x="394" y="1170"/>
                  </a:lnTo>
                  <a:lnTo>
                    <a:pt x="348" y="1141"/>
                  </a:lnTo>
                  <a:lnTo>
                    <a:pt x="318" y="1137"/>
                  </a:lnTo>
                  <a:lnTo>
                    <a:pt x="305" y="1128"/>
                  </a:lnTo>
                  <a:lnTo>
                    <a:pt x="285" y="1114"/>
                  </a:lnTo>
                  <a:lnTo>
                    <a:pt x="249" y="1124"/>
                  </a:lnTo>
                  <a:lnTo>
                    <a:pt x="226" y="1144"/>
                  </a:lnTo>
                  <a:lnTo>
                    <a:pt x="209" y="1150"/>
                  </a:lnTo>
                  <a:lnTo>
                    <a:pt x="193" y="1147"/>
                  </a:lnTo>
                  <a:lnTo>
                    <a:pt x="203" y="1131"/>
                  </a:lnTo>
                  <a:lnTo>
                    <a:pt x="223" y="1071"/>
                  </a:lnTo>
                  <a:lnTo>
                    <a:pt x="273" y="999"/>
                  </a:lnTo>
                  <a:lnTo>
                    <a:pt x="321" y="950"/>
                  </a:lnTo>
                  <a:lnTo>
                    <a:pt x="329" y="917"/>
                  </a:lnTo>
                  <a:lnTo>
                    <a:pt x="335" y="856"/>
                  </a:lnTo>
                  <a:lnTo>
                    <a:pt x="338" y="780"/>
                  </a:lnTo>
                  <a:lnTo>
                    <a:pt x="332" y="724"/>
                  </a:lnTo>
                  <a:lnTo>
                    <a:pt x="321" y="694"/>
                  </a:lnTo>
                  <a:lnTo>
                    <a:pt x="279" y="678"/>
                  </a:lnTo>
                  <a:lnTo>
                    <a:pt x="236" y="684"/>
                  </a:lnTo>
                  <a:lnTo>
                    <a:pt x="173" y="700"/>
                  </a:lnTo>
                  <a:lnTo>
                    <a:pt x="114" y="711"/>
                  </a:lnTo>
                  <a:lnTo>
                    <a:pt x="90" y="717"/>
                  </a:lnTo>
                  <a:lnTo>
                    <a:pt x="50" y="711"/>
                  </a:lnTo>
                  <a:lnTo>
                    <a:pt x="27" y="697"/>
                  </a:lnTo>
                  <a:lnTo>
                    <a:pt x="8" y="664"/>
                  </a:lnTo>
                  <a:lnTo>
                    <a:pt x="0" y="626"/>
                  </a:lnTo>
                  <a:lnTo>
                    <a:pt x="14" y="576"/>
                  </a:lnTo>
                  <a:lnTo>
                    <a:pt x="27" y="550"/>
                  </a:lnTo>
                  <a:lnTo>
                    <a:pt x="64" y="476"/>
                  </a:lnTo>
                  <a:lnTo>
                    <a:pt x="103" y="406"/>
                  </a:lnTo>
                  <a:lnTo>
                    <a:pt x="140" y="350"/>
                  </a:lnTo>
                  <a:lnTo>
                    <a:pt x="173" y="305"/>
                  </a:lnTo>
                  <a:lnTo>
                    <a:pt x="199" y="247"/>
                  </a:lnTo>
                  <a:lnTo>
                    <a:pt x="220" y="203"/>
                  </a:lnTo>
                  <a:lnTo>
                    <a:pt x="226" y="153"/>
                  </a:lnTo>
                  <a:lnTo>
                    <a:pt x="239" y="100"/>
                  </a:lnTo>
                  <a:lnTo>
                    <a:pt x="249" y="56"/>
                  </a:lnTo>
                  <a:lnTo>
                    <a:pt x="265" y="27"/>
                  </a:lnTo>
                  <a:lnTo>
                    <a:pt x="285" y="6"/>
                  </a:lnTo>
                  <a:lnTo>
                    <a:pt x="309" y="6"/>
                  </a:lnTo>
                  <a:lnTo>
                    <a:pt x="355" y="23"/>
                  </a:lnTo>
                  <a:lnTo>
                    <a:pt x="390" y="0"/>
                  </a:lnTo>
                </a:path>
              </a:pathLst>
            </a:custGeom>
            <a:solidFill>
              <a:srgbClr val="9F3FD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nvGrpSpPr>
            <p:cNvPr id="102408" name="Group 9"/>
            <p:cNvGrpSpPr>
              <a:grpSpLocks/>
            </p:cNvGrpSpPr>
            <p:nvPr/>
          </p:nvGrpSpPr>
          <p:grpSpPr bwMode="auto">
            <a:xfrm>
              <a:off x="4535" y="2656"/>
              <a:ext cx="586" cy="1060"/>
              <a:chOff x="4737" y="2656"/>
              <a:chExt cx="586" cy="1060"/>
            </a:xfrm>
          </p:grpSpPr>
          <p:sp>
            <p:nvSpPr>
              <p:cNvPr id="102498" name="Freeform 10"/>
              <p:cNvSpPr>
                <a:spLocks/>
              </p:cNvSpPr>
              <p:nvPr/>
            </p:nvSpPr>
            <p:spPr bwMode="auto">
              <a:xfrm>
                <a:off x="4767" y="3218"/>
                <a:ext cx="556" cy="498"/>
              </a:xfrm>
              <a:custGeom>
                <a:avLst/>
                <a:gdLst>
                  <a:gd name="T0" fmla="*/ 393 w 556"/>
                  <a:gd name="T1" fmla="*/ 9 h 498"/>
                  <a:gd name="T2" fmla="*/ 555 w 556"/>
                  <a:gd name="T3" fmla="*/ 450 h 498"/>
                  <a:gd name="T4" fmla="*/ 549 w 556"/>
                  <a:gd name="T5" fmla="*/ 459 h 498"/>
                  <a:gd name="T6" fmla="*/ 536 w 556"/>
                  <a:gd name="T7" fmla="*/ 452 h 498"/>
                  <a:gd name="T8" fmla="*/ 380 w 556"/>
                  <a:gd name="T9" fmla="*/ 26 h 498"/>
                  <a:gd name="T10" fmla="*/ 371 w 556"/>
                  <a:gd name="T11" fmla="*/ 22 h 498"/>
                  <a:gd name="T12" fmla="*/ 311 w 556"/>
                  <a:gd name="T13" fmla="*/ 20 h 498"/>
                  <a:gd name="T14" fmla="*/ 234 w 556"/>
                  <a:gd name="T15" fmla="*/ 24 h 498"/>
                  <a:gd name="T16" fmla="*/ 164 w 556"/>
                  <a:gd name="T17" fmla="*/ 28 h 498"/>
                  <a:gd name="T18" fmla="*/ 145 w 556"/>
                  <a:gd name="T19" fmla="*/ 34 h 498"/>
                  <a:gd name="T20" fmla="*/ 132 w 556"/>
                  <a:gd name="T21" fmla="*/ 45 h 498"/>
                  <a:gd name="T22" fmla="*/ 124 w 556"/>
                  <a:gd name="T23" fmla="*/ 59 h 498"/>
                  <a:gd name="T24" fmla="*/ 15 w 556"/>
                  <a:gd name="T25" fmla="*/ 493 h 498"/>
                  <a:gd name="T26" fmla="*/ 7 w 556"/>
                  <a:gd name="T27" fmla="*/ 497 h 498"/>
                  <a:gd name="T28" fmla="*/ 0 w 556"/>
                  <a:gd name="T29" fmla="*/ 487 h 498"/>
                  <a:gd name="T30" fmla="*/ 108 w 556"/>
                  <a:gd name="T31" fmla="*/ 56 h 498"/>
                  <a:gd name="T32" fmla="*/ 119 w 556"/>
                  <a:gd name="T33" fmla="*/ 33 h 498"/>
                  <a:gd name="T34" fmla="*/ 128 w 556"/>
                  <a:gd name="T35" fmla="*/ 24 h 498"/>
                  <a:gd name="T36" fmla="*/ 137 w 556"/>
                  <a:gd name="T37" fmla="*/ 17 h 498"/>
                  <a:gd name="T38" fmla="*/ 150 w 556"/>
                  <a:gd name="T39" fmla="*/ 10 h 498"/>
                  <a:gd name="T40" fmla="*/ 173 w 556"/>
                  <a:gd name="T41" fmla="*/ 9 h 498"/>
                  <a:gd name="T42" fmla="*/ 245 w 556"/>
                  <a:gd name="T43" fmla="*/ 3 h 498"/>
                  <a:gd name="T44" fmla="*/ 325 w 556"/>
                  <a:gd name="T45" fmla="*/ 0 h 498"/>
                  <a:gd name="T46" fmla="*/ 363 w 556"/>
                  <a:gd name="T47" fmla="*/ 1 h 498"/>
                  <a:gd name="T48" fmla="*/ 381 w 556"/>
                  <a:gd name="T49" fmla="*/ 3 h 498"/>
                  <a:gd name="T50" fmla="*/ 393 w 556"/>
                  <a:gd name="T51" fmla="*/ 9 h 4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6" h="498">
                    <a:moveTo>
                      <a:pt x="393" y="9"/>
                    </a:moveTo>
                    <a:lnTo>
                      <a:pt x="555" y="450"/>
                    </a:lnTo>
                    <a:lnTo>
                      <a:pt x="549" y="459"/>
                    </a:lnTo>
                    <a:lnTo>
                      <a:pt x="536" y="452"/>
                    </a:lnTo>
                    <a:lnTo>
                      <a:pt x="380" y="26"/>
                    </a:lnTo>
                    <a:lnTo>
                      <a:pt x="371" y="22"/>
                    </a:lnTo>
                    <a:lnTo>
                      <a:pt x="311" y="20"/>
                    </a:lnTo>
                    <a:lnTo>
                      <a:pt x="234" y="24"/>
                    </a:lnTo>
                    <a:lnTo>
                      <a:pt x="164" y="28"/>
                    </a:lnTo>
                    <a:lnTo>
                      <a:pt x="145" y="34"/>
                    </a:lnTo>
                    <a:lnTo>
                      <a:pt x="132" y="45"/>
                    </a:lnTo>
                    <a:lnTo>
                      <a:pt x="124" y="59"/>
                    </a:lnTo>
                    <a:lnTo>
                      <a:pt x="15" y="493"/>
                    </a:lnTo>
                    <a:lnTo>
                      <a:pt x="7" y="497"/>
                    </a:lnTo>
                    <a:lnTo>
                      <a:pt x="0" y="487"/>
                    </a:lnTo>
                    <a:lnTo>
                      <a:pt x="108" y="56"/>
                    </a:lnTo>
                    <a:lnTo>
                      <a:pt x="119" y="33"/>
                    </a:lnTo>
                    <a:lnTo>
                      <a:pt x="128" y="24"/>
                    </a:lnTo>
                    <a:lnTo>
                      <a:pt x="137" y="17"/>
                    </a:lnTo>
                    <a:lnTo>
                      <a:pt x="150" y="10"/>
                    </a:lnTo>
                    <a:lnTo>
                      <a:pt x="173" y="9"/>
                    </a:lnTo>
                    <a:lnTo>
                      <a:pt x="245" y="3"/>
                    </a:lnTo>
                    <a:lnTo>
                      <a:pt x="325" y="0"/>
                    </a:lnTo>
                    <a:lnTo>
                      <a:pt x="363" y="1"/>
                    </a:lnTo>
                    <a:lnTo>
                      <a:pt x="381" y="3"/>
                    </a:lnTo>
                    <a:lnTo>
                      <a:pt x="393" y="9"/>
                    </a:lnTo>
                  </a:path>
                </a:pathLst>
              </a:custGeom>
              <a:solidFill>
                <a:srgbClr val="3F1F00"/>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99" name="Freeform 11"/>
              <p:cNvSpPr>
                <a:spLocks/>
              </p:cNvSpPr>
              <p:nvPr/>
            </p:nvSpPr>
            <p:spPr bwMode="auto">
              <a:xfrm>
                <a:off x="4737" y="2656"/>
                <a:ext cx="580" cy="580"/>
              </a:xfrm>
              <a:custGeom>
                <a:avLst/>
                <a:gdLst>
                  <a:gd name="T0" fmla="*/ 461 w 580"/>
                  <a:gd name="T1" fmla="*/ 0 h 580"/>
                  <a:gd name="T2" fmla="*/ 540 w 580"/>
                  <a:gd name="T3" fmla="*/ 0 h 580"/>
                  <a:gd name="T4" fmla="*/ 576 w 580"/>
                  <a:gd name="T5" fmla="*/ 22 h 580"/>
                  <a:gd name="T6" fmla="*/ 579 w 580"/>
                  <a:gd name="T7" fmla="*/ 76 h 580"/>
                  <a:gd name="T8" fmla="*/ 490 w 580"/>
                  <a:gd name="T9" fmla="*/ 385 h 580"/>
                  <a:gd name="T10" fmla="*/ 483 w 580"/>
                  <a:gd name="T11" fmla="*/ 417 h 580"/>
                  <a:gd name="T12" fmla="*/ 479 w 580"/>
                  <a:gd name="T13" fmla="*/ 450 h 580"/>
                  <a:gd name="T14" fmla="*/ 475 w 580"/>
                  <a:gd name="T15" fmla="*/ 522 h 580"/>
                  <a:gd name="T16" fmla="*/ 459 w 580"/>
                  <a:gd name="T17" fmla="*/ 555 h 580"/>
                  <a:gd name="T18" fmla="*/ 437 w 580"/>
                  <a:gd name="T19" fmla="*/ 560 h 580"/>
                  <a:gd name="T20" fmla="*/ 412 w 580"/>
                  <a:gd name="T21" fmla="*/ 563 h 580"/>
                  <a:gd name="T22" fmla="*/ 343 w 580"/>
                  <a:gd name="T23" fmla="*/ 567 h 580"/>
                  <a:gd name="T24" fmla="*/ 214 w 580"/>
                  <a:gd name="T25" fmla="*/ 571 h 580"/>
                  <a:gd name="T26" fmla="*/ 113 w 580"/>
                  <a:gd name="T27" fmla="*/ 579 h 580"/>
                  <a:gd name="T28" fmla="*/ 88 w 580"/>
                  <a:gd name="T29" fmla="*/ 570 h 580"/>
                  <a:gd name="T30" fmla="*/ 69 w 580"/>
                  <a:gd name="T31" fmla="*/ 547 h 580"/>
                  <a:gd name="T32" fmla="*/ 47 w 580"/>
                  <a:gd name="T33" fmla="*/ 515 h 580"/>
                  <a:gd name="T34" fmla="*/ 28 w 580"/>
                  <a:gd name="T35" fmla="*/ 483 h 580"/>
                  <a:gd name="T36" fmla="*/ 17 w 580"/>
                  <a:gd name="T37" fmla="*/ 463 h 580"/>
                  <a:gd name="T38" fmla="*/ 11 w 580"/>
                  <a:gd name="T39" fmla="*/ 447 h 580"/>
                  <a:gd name="T40" fmla="*/ 1 w 580"/>
                  <a:gd name="T41" fmla="*/ 421 h 580"/>
                  <a:gd name="T42" fmla="*/ 0 w 580"/>
                  <a:gd name="T43" fmla="*/ 408 h 580"/>
                  <a:gd name="T44" fmla="*/ 1 w 580"/>
                  <a:gd name="T45" fmla="*/ 392 h 580"/>
                  <a:gd name="T46" fmla="*/ 9 w 580"/>
                  <a:gd name="T47" fmla="*/ 384 h 580"/>
                  <a:gd name="T48" fmla="*/ 25 w 580"/>
                  <a:gd name="T49" fmla="*/ 374 h 580"/>
                  <a:gd name="T50" fmla="*/ 45 w 580"/>
                  <a:gd name="T51" fmla="*/ 372 h 580"/>
                  <a:gd name="T52" fmla="*/ 69 w 580"/>
                  <a:gd name="T53" fmla="*/ 372 h 580"/>
                  <a:gd name="T54" fmla="*/ 390 w 580"/>
                  <a:gd name="T55" fmla="*/ 384 h 580"/>
                  <a:gd name="T56" fmla="*/ 396 w 580"/>
                  <a:gd name="T57" fmla="*/ 307 h 580"/>
                  <a:gd name="T58" fmla="*/ 407 w 580"/>
                  <a:gd name="T59" fmla="*/ 165 h 580"/>
                  <a:gd name="T60" fmla="*/ 415 w 580"/>
                  <a:gd name="T61" fmla="*/ 67 h 580"/>
                  <a:gd name="T62" fmla="*/ 426 w 580"/>
                  <a:gd name="T63" fmla="*/ 25 h 580"/>
                  <a:gd name="T64" fmla="*/ 461 w 580"/>
                  <a:gd name="T65" fmla="*/ 0 h 5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80" h="580">
                    <a:moveTo>
                      <a:pt x="461" y="0"/>
                    </a:moveTo>
                    <a:lnTo>
                      <a:pt x="540" y="0"/>
                    </a:lnTo>
                    <a:lnTo>
                      <a:pt x="576" y="22"/>
                    </a:lnTo>
                    <a:lnTo>
                      <a:pt x="579" y="76"/>
                    </a:lnTo>
                    <a:lnTo>
                      <a:pt x="490" y="385"/>
                    </a:lnTo>
                    <a:lnTo>
                      <a:pt x="483" y="417"/>
                    </a:lnTo>
                    <a:lnTo>
                      <a:pt x="479" y="450"/>
                    </a:lnTo>
                    <a:lnTo>
                      <a:pt x="475" y="522"/>
                    </a:lnTo>
                    <a:lnTo>
                      <a:pt x="459" y="555"/>
                    </a:lnTo>
                    <a:lnTo>
                      <a:pt x="437" y="560"/>
                    </a:lnTo>
                    <a:lnTo>
                      <a:pt x="412" y="563"/>
                    </a:lnTo>
                    <a:lnTo>
                      <a:pt x="343" y="567"/>
                    </a:lnTo>
                    <a:lnTo>
                      <a:pt x="214" y="571"/>
                    </a:lnTo>
                    <a:lnTo>
                      <a:pt x="113" y="579"/>
                    </a:lnTo>
                    <a:lnTo>
                      <a:pt x="88" y="570"/>
                    </a:lnTo>
                    <a:lnTo>
                      <a:pt x="69" y="547"/>
                    </a:lnTo>
                    <a:lnTo>
                      <a:pt x="47" y="515"/>
                    </a:lnTo>
                    <a:lnTo>
                      <a:pt x="28" y="483"/>
                    </a:lnTo>
                    <a:lnTo>
                      <a:pt x="17" y="463"/>
                    </a:lnTo>
                    <a:lnTo>
                      <a:pt x="11" y="447"/>
                    </a:lnTo>
                    <a:lnTo>
                      <a:pt x="1" y="421"/>
                    </a:lnTo>
                    <a:lnTo>
                      <a:pt x="0" y="408"/>
                    </a:lnTo>
                    <a:lnTo>
                      <a:pt x="1" y="392"/>
                    </a:lnTo>
                    <a:lnTo>
                      <a:pt x="9" y="384"/>
                    </a:lnTo>
                    <a:lnTo>
                      <a:pt x="25" y="374"/>
                    </a:lnTo>
                    <a:lnTo>
                      <a:pt x="45" y="372"/>
                    </a:lnTo>
                    <a:lnTo>
                      <a:pt x="69" y="372"/>
                    </a:lnTo>
                    <a:lnTo>
                      <a:pt x="390" y="384"/>
                    </a:lnTo>
                    <a:lnTo>
                      <a:pt x="396" y="307"/>
                    </a:lnTo>
                    <a:lnTo>
                      <a:pt x="407" y="165"/>
                    </a:lnTo>
                    <a:lnTo>
                      <a:pt x="415" y="67"/>
                    </a:lnTo>
                    <a:lnTo>
                      <a:pt x="426" y="25"/>
                    </a:lnTo>
                    <a:lnTo>
                      <a:pt x="461" y="0"/>
                    </a:lnTo>
                  </a:path>
                </a:pathLst>
              </a:custGeom>
              <a:solidFill>
                <a:srgbClr val="9F7F5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sp>
          <p:nvSpPr>
            <p:cNvPr id="102409" name="Freeform 12"/>
            <p:cNvSpPr>
              <a:spLocks/>
            </p:cNvSpPr>
            <p:nvPr/>
          </p:nvSpPr>
          <p:spPr bwMode="auto">
            <a:xfrm>
              <a:off x="2790" y="1237"/>
              <a:ext cx="2062" cy="1006"/>
            </a:xfrm>
            <a:custGeom>
              <a:avLst/>
              <a:gdLst>
                <a:gd name="T0" fmla="*/ 903 w 2062"/>
                <a:gd name="T1" fmla="*/ 123 h 1006"/>
                <a:gd name="T2" fmla="*/ 783 w 2062"/>
                <a:gd name="T3" fmla="*/ 110 h 1006"/>
                <a:gd name="T4" fmla="*/ 683 w 2062"/>
                <a:gd name="T5" fmla="*/ 119 h 1006"/>
                <a:gd name="T6" fmla="*/ 596 w 2062"/>
                <a:gd name="T7" fmla="*/ 143 h 1006"/>
                <a:gd name="T8" fmla="*/ 509 w 2062"/>
                <a:gd name="T9" fmla="*/ 184 h 1006"/>
                <a:gd name="T10" fmla="*/ 436 w 2062"/>
                <a:gd name="T11" fmla="*/ 246 h 1006"/>
                <a:gd name="T12" fmla="*/ 398 w 2062"/>
                <a:gd name="T13" fmla="*/ 302 h 1006"/>
                <a:gd name="T14" fmla="*/ 351 w 2062"/>
                <a:gd name="T15" fmla="*/ 330 h 1006"/>
                <a:gd name="T16" fmla="*/ 267 w 2062"/>
                <a:gd name="T17" fmla="*/ 327 h 1006"/>
                <a:gd name="T18" fmla="*/ 191 w 2062"/>
                <a:gd name="T19" fmla="*/ 344 h 1006"/>
                <a:gd name="T20" fmla="*/ 117 w 2062"/>
                <a:gd name="T21" fmla="*/ 382 h 1006"/>
                <a:gd name="T22" fmla="*/ 69 w 2062"/>
                <a:gd name="T23" fmla="*/ 425 h 1006"/>
                <a:gd name="T24" fmla="*/ 27 w 2062"/>
                <a:gd name="T25" fmla="*/ 489 h 1006"/>
                <a:gd name="T26" fmla="*/ 6 w 2062"/>
                <a:gd name="T27" fmla="*/ 556 h 1006"/>
                <a:gd name="T28" fmla="*/ 0 w 2062"/>
                <a:gd name="T29" fmla="*/ 610 h 1006"/>
                <a:gd name="T30" fmla="*/ 8 w 2062"/>
                <a:gd name="T31" fmla="*/ 673 h 1006"/>
                <a:gd name="T32" fmla="*/ 28 w 2062"/>
                <a:gd name="T33" fmla="*/ 730 h 1006"/>
                <a:gd name="T34" fmla="*/ 71 w 2062"/>
                <a:gd name="T35" fmla="*/ 793 h 1006"/>
                <a:gd name="T36" fmla="*/ 129 w 2062"/>
                <a:gd name="T37" fmla="*/ 843 h 1006"/>
                <a:gd name="T38" fmla="*/ 194 w 2062"/>
                <a:gd name="T39" fmla="*/ 874 h 1006"/>
                <a:gd name="T40" fmla="*/ 255 w 2062"/>
                <a:gd name="T41" fmla="*/ 890 h 1006"/>
                <a:gd name="T42" fmla="*/ 328 w 2062"/>
                <a:gd name="T43" fmla="*/ 891 h 1006"/>
                <a:gd name="T44" fmla="*/ 392 w 2062"/>
                <a:gd name="T45" fmla="*/ 877 h 1006"/>
                <a:gd name="T46" fmla="*/ 433 w 2062"/>
                <a:gd name="T47" fmla="*/ 893 h 1006"/>
                <a:gd name="T48" fmla="*/ 492 w 2062"/>
                <a:gd name="T49" fmla="*/ 930 h 1006"/>
                <a:gd name="T50" fmla="*/ 568 w 2062"/>
                <a:gd name="T51" fmla="*/ 966 h 1006"/>
                <a:gd name="T52" fmla="*/ 665 w 2062"/>
                <a:gd name="T53" fmla="*/ 992 h 1006"/>
                <a:gd name="T54" fmla="*/ 766 w 2062"/>
                <a:gd name="T55" fmla="*/ 1005 h 1006"/>
                <a:gd name="T56" fmla="*/ 850 w 2062"/>
                <a:gd name="T57" fmla="*/ 1005 h 1006"/>
                <a:gd name="T58" fmla="*/ 964 w 2062"/>
                <a:gd name="T59" fmla="*/ 991 h 1006"/>
                <a:gd name="T60" fmla="*/ 1050 w 2062"/>
                <a:gd name="T61" fmla="*/ 968 h 1006"/>
                <a:gd name="T62" fmla="*/ 1130 w 2062"/>
                <a:gd name="T63" fmla="*/ 935 h 1006"/>
                <a:gd name="T64" fmla="*/ 1180 w 2062"/>
                <a:gd name="T65" fmla="*/ 929 h 1006"/>
                <a:gd name="T66" fmla="*/ 1249 w 2062"/>
                <a:gd name="T67" fmla="*/ 952 h 1006"/>
                <a:gd name="T68" fmla="*/ 1317 w 2062"/>
                <a:gd name="T69" fmla="*/ 961 h 1006"/>
                <a:gd name="T70" fmla="*/ 1392 w 2062"/>
                <a:gd name="T71" fmla="*/ 956 h 1006"/>
                <a:gd name="T72" fmla="*/ 1469 w 2062"/>
                <a:gd name="T73" fmla="*/ 935 h 1006"/>
                <a:gd name="T74" fmla="*/ 1538 w 2062"/>
                <a:gd name="T75" fmla="*/ 896 h 1006"/>
                <a:gd name="T76" fmla="*/ 1628 w 2062"/>
                <a:gd name="T77" fmla="*/ 921 h 1006"/>
                <a:gd name="T78" fmla="*/ 1717 w 2062"/>
                <a:gd name="T79" fmla="*/ 926 h 1006"/>
                <a:gd name="T80" fmla="*/ 1836 w 2062"/>
                <a:gd name="T81" fmla="*/ 901 h 1006"/>
                <a:gd name="T82" fmla="*/ 1938 w 2062"/>
                <a:gd name="T83" fmla="*/ 841 h 1006"/>
                <a:gd name="T84" fmla="*/ 2008 w 2062"/>
                <a:gd name="T85" fmla="*/ 767 h 1006"/>
                <a:gd name="T86" fmla="*/ 2045 w 2062"/>
                <a:gd name="T87" fmla="*/ 688 h 1006"/>
                <a:gd name="T88" fmla="*/ 2061 w 2062"/>
                <a:gd name="T89" fmla="*/ 601 h 1006"/>
                <a:gd name="T90" fmla="*/ 2047 w 2062"/>
                <a:gd name="T91" fmla="*/ 521 h 1006"/>
                <a:gd name="T92" fmla="*/ 2009 w 2062"/>
                <a:gd name="T93" fmla="*/ 440 h 1006"/>
                <a:gd name="T94" fmla="*/ 1949 w 2062"/>
                <a:gd name="T95" fmla="*/ 371 h 1006"/>
                <a:gd name="T96" fmla="*/ 1885 w 2062"/>
                <a:gd name="T97" fmla="*/ 328 h 1006"/>
                <a:gd name="T98" fmla="*/ 1800 w 2062"/>
                <a:gd name="T99" fmla="*/ 290 h 1006"/>
                <a:gd name="T100" fmla="*/ 1724 w 2062"/>
                <a:gd name="T101" fmla="*/ 279 h 1006"/>
                <a:gd name="T102" fmla="*/ 1703 w 2062"/>
                <a:gd name="T103" fmla="*/ 221 h 1006"/>
                <a:gd name="T104" fmla="*/ 1667 w 2062"/>
                <a:gd name="T105" fmla="*/ 164 h 1006"/>
                <a:gd name="T106" fmla="*/ 1609 w 2062"/>
                <a:gd name="T107" fmla="*/ 104 h 1006"/>
                <a:gd name="T108" fmla="*/ 1539 w 2062"/>
                <a:gd name="T109" fmla="*/ 60 h 1006"/>
                <a:gd name="T110" fmla="*/ 1448 w 2062"/>
                <a:gd name="T111" fmla="*/ 21 h 1006"/>
                <a:gd name="T112" fmla="*/ 1353 w 2062"/>
                <a:gd name="T113" fmla="*/ 4 h 1006"/>
                <a:gd name="T114" fmla="*/ 1252 w 2062"/>
                <a:gd name="T115" fmla="*/ 1 h 1006"/>
                <a:gd name="T116" fmla="*/ 1150 w 2062"/>
                <a:gd name="T117" fmla="*/ 20 h 1006"/>
                <a:gd name="T118" fmla="*/ 1052 w 2062"/>
                <a:gd name="T119" fmla="*/ 60 h 1006"/>
                <a:gd name="T120" fmla="*/ 980 w 2062"/>
                <a:gd name="T121" fmla="*/ 107 h 10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2" h="1006">
                  <a:moveTo>
                    <a:pt x="951" y="133"/>
                  </a:moveTo>
                  <a:lnTo>
                    <a:pt x="903" y="123"/>
                  </a:lnTo>
                  <a:lnTo>
                    <a:pt x="838" y="113"/>
                  </a:lnTo>
                  <a:lnTo>
                    <a:pt x="783" y="110"/>
                  </a:lnTo>
                  <a:lnTo>
                    <a:pt x="725" y="115"/>
                  </a:lnTo>
                  <a:lnTo>
                    <a:pt x="683" y="119"/>
                  </a:lnTo>
                  <a:lnTo>
                    <a:pt x="640" y="128"/>
                  </a:lnTo>
                  <a:lnTo>
                    <a:pt x="596" y="143"/>
                  </a:lnTo>
                  <a:lnTo>
                    <a:pt x="553" y="160"/>
                  </a:lnTo>
                  <a:lnTo>
                    <a:pt x="509" y="184"/>
                  </a:lnTo>
                  <a:lnTo>
                    <a:pt x="465" y="217"/>
                  </a:lnTo>
                  <a:lnTo>
                    <a:pt x="436" y="246"/>
                  </a:lnTo>
                  <a:lnTo>
                    <a:pt x="416" y="273"/>
                  </a:lnTo>
                  <a:lnTo>
                    <a:pt x="398" y="302"/>
                  </a:lnTo>
                  <a:lnTo>
                    <a:pt x="386" y="340"/>
                  </a:lnTo>
                  <a:lnTo>
                    <a:pt x="351" y="330"/>
                  </a:lnTo>
                  <a:lnTo>
                    <a:pt x="306" y="326"/>
                  </a:lnTo>
                  <a:lnTo>
                    <a:pt x="267" y="327"/>
                  </a:lnTo>
                  <a:lnTo>
                    <a:pt x="226" y="334"/>
                  </a:lnTo>
                  <a:lnTo>
                    <a:pt x="191" y="344"/>
                  </a:lnTo>
                  <a:lnTo>
                    <a:pt x="155" y="359"/>
                  </a:lnTo>
                  <a:lnTo>
                    <a:pt x="117" y="382"/>
                  </a:lnTo>
                  <a:lnTo>
                    <a:pt x="94" y="403"/>
                  </a:lnTo>
                  <a:lnTo>
                    <a:pt x="69" y="425"/>
                  </a:lnTo>
                  <a:lnTo>
                    <a:pt x="47" y="451"/>
                  </a:lnTo>
                  <a:lnTo>
                    <a:pt x="27" y="489"/>
                  </a:lnTo>
                  <a:lnTo>
                    <a:pt x="14" y="521"/>
                  </a:lnTo>
                  <a:lnTo>
                    <a:pt x="6" y="556"/>
                  </a:lnTo>
                  <a:lnTo>
                    <a:pt x="3" y="583"/>
                  </a:lnTo>
                  <a:lnTo>
                    <a:pt x="0" y="610"/>
                  </a:lnTo>
                  <a:lnTo>
                    <a:pt x="3" y="643"/>
                  </a:lnTo>
                  <a:lnTo>
                    <a:pt x="8" y="673"/>
                  </a:lnTo>
                  <a:lnTo>
                    <a:pt x="17" y="701"/>
                  </a:lnTo>
                  <a:lnTo>
                    <a:pt x="28" y="730"/>
                  </a:lnTo>
                  <a:lnTo>
                    <a:pt x="47" y="763"/>
                  </a:lnTo>
                  <a:lnTo>
                    <a:pt x="71" y="793"/>
                  </a:lnTo>
                  <a:lnTo>
                    <a:pt x="96" y="818"/>
                  </a:lnTo>
                  <a:lnTo>
                    <a:pt x="129" y="843"/>
                  </a:lnTo>
                  <a:lnTo>
                    <a:pt x="164" y="862"/>
                  </a:lnTo>
                  <a:lnTo>
                    <a:pt x="194" y="874"/>
                  </a:lnTo>
                  <a:lnTo>
                    <a:pt x="222" y="883"/>
                  </a:lnTo>
                  <a:lnTo>
                    <a:pt x="255" y="890"/>
                  </a:lnTo>
                  <a:lnTo>
                    <a:pt x="291" y="891"/>
                  </a:lnTo>
                  <a:lnTo>
                    <a:pt x="328" y="891"/>
                  </a:lnTo>
                  <a:lnTo>
                    <a:pt x="364" y="885"/>
                  </a:lnTo>
                  <a:lnTo>
                    <a:pt x="392" y="877"/>
                  </a:lnTo>
                  <a:lnTo>
                    <a:pt x="412" y="871"/>
                  </a:lnTo>
                  <a:lnTo>
                    <a:pt x="433" y="893"/>
                  </a:lnTo>
                  <a:lnTo>
                    <a:pt x="461" y="913"/>
                  </a:lnTo>
                  <a:lnTo>
                    <a:pt x="492" y="930"/>
                  </a:lnTo>
                  <a:lnTo>
                    <a:pt x="526" y="949"/>
                  </a:lnTo>
                  <a:lnTo>
                    <a:pt x="568" y="966"/>
                  </a:lnTo>
                  <a:lnTo>
                    <a:pt x="612" y="980"/>
                  </a:lnTo>
                  <a:lnTo>
                    <a:pt x="665" y="992"/>
                  </a:lnTo>
                  <a:lnTo>
                    <a:pt x="713" y="1000"/>
                  </a:lnTo>
                  <a:lnTo>
                    <a:pt x="766" y="1005"/>
                  </a:lnTo>
                  <a:lnTo>
                    <a:pt x="808" y="1005"/>
                  </a:lnTo>
                  <a:lnTo>
                    <a:pt x="850" y="1005"/>
                  </a:lnTo>
                  <a:lnTo>
                    <a:pt x="910" y="999"/>
                  </a:lnTo>
                  <a:lnTo>
                    <a:pt x="964" y="991"/>
                  </a:lnTo>
                  <a:lnTo>
                    <a:pt x="1002" y="982"/>
                  </a:lnTo>
                  <a:lnTo>
                    <a:pt x="1050" y="968"/>
                  </a:lnTo>
                  <a:lnTo>
                    <a:pt x="1100" y="949"/>
                  </a:lnTo>
                  <a:lnTo>
                    <a:pt x="1130" y="935"/>
                  </a:lnTo>
                  <a:lnTo>
                    <a:pt x="1154" y="918"/>
                  </a:lnTo>
                  <a:lnTo>
                    <a:pt x="1180" y="929"/>
                  </a:lnTo>
                  <a:lnTo>
                    <a:pt x="1216" y="943"/>
                  </a:lnTo>
                  <a:lnTo>
                    <a:pt x="1249" y="952"/>
                  </a:lnTo>
                  <a:lnTo>
                    <a:pt x="1281" y="957"/>
                  </a:lnTo>
                  <a:lnTo>
                    <a:pt x="1317" y="961"/>
                  </a:lnTo>
                  <a:lnTo>
                    <a:pt x="1349" y="961"/>
                  </a:lnTo>
                  <a:lnTo>
                    <a:pt x="1392" y="956"/>
                  </a:lnTo>
                  <a:lnTo>
                    <a:pt x="1432" y="946"/>
                  </a:lnTo>
                  <a:lnTo>
                    <a:pt x="1469" y="935"/>
                  </a:lnTo>
                  <a:lnTo>
                    <a:pt x="1505" y="916"/>
                  </a:lnTo>
                  <a:lnTo>
                    <a:pt x="1538" y="896"/>
                  </a:lnTo>
                  <a:lnTo>
                    <a:pt x="1585" y="913"/>
                  </a:lnTo>
                  <a:lnTo>
                    <a:pt x="1628" y="921"/>
                  </a:lnTo>
                  <a:lnTo>
                    <a:pt x="1664" y="926"/>
                  </a:lnTo>
                  <a:lnTo>
                    <a:pt x="1717" y="926"/>
                  </a:lnTo>
                  <a:lnTo>
                    <a:pt x="1772" y="920"/>
                  </a:lnTo>
                  <a:lnTo>
                    <a:pt x="1836" y="901"/>
                  </a:lnTo>
                  <a:lnTo>
                    <a:pt x="1891" y="874"/>
                  </a:lnTo>
                  <a:lnTo>
                    <a:pt x="1938" y="841"/>
                  </a:lnTo>
                  <a:lnTo>
                    <a:pt x="1983" y="801"/>
                  </a:lnTo>
                  <a:lnTo>
                    <a:pt x="2008" y="767"/>
                  </a:lnTo>
                  <a:lnTo>
                    <a:pt x="2028" y="733"/>
                  </a:lnTo>
                  <a:lnTo>
                    <a:pt x="2045" y="688"/>
                  </a:lnTo>
                  <a:lnTo>
                    <a:pt x="2056" y="648"/>
                  </a:lnTo>
                  <a:lnTo>
                    <a:pt x="2061" y="601"/>
                  </a:lnTo>
                  <a:lnTo>
                    <a:pt x="2057" y="565"/>
                  </a:lnTo>
                  <a:lnTo>
                    <a:pt x="2047" y="521"/>
                  </a:lnTo>
                  <a:lnTo>
                    <a:pt x="2032" y="478"/>
                  </a:lnTo>
                  <a:lnTo>
                    <a:pt x="2009" y="440"/>
                  </a:lnTo>
                  <a:lnTo>
                    <a:pt x="1981" y="403"/>
                  </a:lnTo>
                  <a:lnTo>
                    <a:pt x="1949" y="371"/>
                  </a:lnTo>
                  <a:lnTo>
                    <a:pt x="1917" y="347"/>
                  </a:lnTo>
                  <a:lnTo>
                    <a:pt x="1885" y="328"/>
                  </a:lnTo>
                  <a:lnTo>
                    <a:pt x="1841" y="305"/>
                  </a:lnTo>
                  <a:lnTo>
                    <a:pt x="1800" y="290"/>
                  </a:lnTo>
                  <a:lnTo>
                    <a:pt x="1764" y="284"/>
                  </a:lnTo>
                  <a:lnTo>
                    <a:pt x="1724" y="279"/>
                  </a:lnTo>
                  <a:lnTo>
                    <a:pt x="1717" y="251"/>
                  </a:lnTo>
                  <a:lnTo>
                    <a:pt x="1703" y="221"/>
                  </a:lnTo>
                  <a:lnTo>
                    <a:pt x="1688" y="195"/>
                  </a:lnTo>
                  <a:lnTo>
                    <a:pt x="1667" y="164"/>
                  </a:lnTo>
                  <a:lnTo>
                    <a:pt x="1642" y="134"/>
                  </a:lnTo>
                  <a:lnTo>
                    <a:pt x="1609" y="104"/>
                  </a:lnTo>
                  <a:lnTo>
                    <a:pt x="1577" y="79"/>
                  </a:lnTo>
                  <a:lnTo>
                    <a:pt x="1539" y="60"/>
                  </a:lnTo>
                  <a:lnTo>
                    <a:pt x="1492" y="37"/>
                  </a:lnTo>
                  <a:lnTo>
                    <a:pt x="1448" y="21"/>
                  </a:lnTo>
                  <a:lnTo>
                    <a:pt x="1402" y="10"/>
                  </a:lnTo>
                  <a:lnTo>
                    <a:pt x="1353" y="4"/>
                  </a:lnTo>
                  <a:lnTo>
                    <a:pt x="1305" y="0"/>
                  </a:lnTo>
                  <a:lnTo>
                    <a:pt x="1252" y="1"/>
                  </a:lnTo>
                  <a:lnTo>
                    <a:pt x="1206" y="7"/>
                  </a:lnTo>
                  <a:lnTo>
                    <a:pt x="1150" y="20"/>
                  </a:lnTo>
                  <a:lnTo>
                    <a:pt x="1090" y="41"/>
                  </a:lnTo>
                  <a:lnTo>
                    <a:pt x="1052" y="60"/>
                  </a:lnTo>
                  <a:lnTo>
                    <a:pt x="1013" y="81"/>
                  </a:lnTo>
                  <a:lnTo>
                    <a:pt x="980" y="107"/>
                  </a:lnTo>
                  <a:lnTo>
                    <a:pt x="951" y="133"/>
                  </a:lnTo>
                </a:path>
              </a:pathLst>
            </a:custGeom>
            <a:solidFill>
              <a:schemeClr val="folHlink"/>
            </a:solidFill>
            <a:ln w="25400" cap="rnd" cmpd="sng">
              <a:solidFill>
                <a:schemeClr val="bg2"/>
              </a:solidFill>
              <a:prstDash val="solid"/>
              <a:round/>
              <a:headEnd type="none" w="med" len="med"/>
              <a:tailEnd type="none" w="med" len="med"/>
            </a:ln>
          </p:spPr>
          <p:txBody>
            <a:bodyPr lIns="90476" tIns="44444" rIns="90476" bIns="44444">
              <a:spAutoFit/>
            </a:bodyPr>
            <a:lstStyle/>
            <a:p>
              <a:endParaRPr lang="id-ID"/>
            </a:p>
          </p:txBody>
        </p:sp>
        <p:grpSp>
          <p:nvGrpSpPr>
            <p:cNvPr id="102410" name="Group 13"/>
            <p:cNvGrpSpPr>
              <a:grpSpLocks/>
            </p:cNvGrpSpPr>
            <p:nvPr/>
          </p:nvGrpSpPr>
          <p:grpSpPr bwMode="auto">
            <a:xfrm>
              <a:off x="4107" y="1854"/>
              <a:ext cx="560" cy="629"/>
              <a:chOff x="4309" y="1854"/>
              <a:chExt cx="560" cy="629"/>
            </a:xfrm>
          </p:grpSpPr>
          <p:sp>
            <p:nvSpPr>
              <p:cNvPr id="102487" name="Freeform 14"/>
              <p:cNvSpPr>
                <a:spLocks/>
              </p:cNvSpPr>
              <p:nvPr/>
            </p:nvSpPr>
            <p:spPr bwMode="auto">
              <a:xfrm>
                <a:off x="4639" y="2373"/>
                <a:ext cx="91" cy="110"/>
              </a:xfrm>
              <a:custGeom>
                <a:avLst/>
                <a:gdLst>
                  <a:gd name="T0" fmla="*/ 0 w 91"/>
                  <a:gd name="T1" fmla="*/ 38 h 110"/>
                  <a:gd name="T2" fmla="*/ 7 w 91"/>
                  <a:gd name="T3" fmla="*/ 63 h 110"/>
                  <a:gd name="T4" fmla="*/ 15 w 91"/>
                  <a:gd name="T5" fmla="*/ 75 h 110"/>
                  <a:gd name="T6" fmla="*/ 30 w 91"/>
                  <a:gd name="T7" fmla="*/ 95 h 110"/>
                  <a:gd name="T8" fmla="*/ 37 w 91"/>
                  <a:gd name="T9" fmla="*/ 109 h 110"/>
                  <a:gd name="T10" fmla="*/ 90 w 91"/>
                  <a:gd name="T11" fmla="*/ 68 h 110"/>
                  <a:gd name="T12" fmla="*/ 67 w 91"/>
                  <a:gd name="T13" fmla="*/ 21 h 110"/>
                  <a:gd name="T14" fmla="*/ 58 w 91"/>
                  <a:gd name="T15" fmla="*/ 0 h 110"/>
                  <a:gd name="T16" fmla="*/ 0 w 91"/>
                  <a:gd name="T17" fmla="*/ 38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110">
                    <a:moveTo>
                      <a:pt x="0" y="38"/>
                    </a:moveTo>
                    <a:lnTo>
                      <a:pt x="7" y="63"/>
                    </a:lnTo>
                    <a:lnTo>
                      <a:pt x="15" y="75"/>
                    </a:lnTo>
                    <a:lnTo>
                      <a:pt x="30" y="95"/>
                    </a:lnTo>
                    <a:lnTo>
                      <a:pt x="37" y="109"/>
                    </a:lnTo>
                    <a:lnTo>
                      <a:pt x="90" y="68"/>
                    </a:lnTo>
                    <a:lnTo>
                      <a:pt x="67" y="21"/>
                    </a:lnTo>
                    <a:lnTo>
                      <a:pt x="58" y="0"/>
                    </a:lnTo>
                    <a:lnTo>
                      <a:pt x="0" y="38"/>
                    </a:lnTo>
                  </a:path>
                </a:pathLst>
              </a:custGeom>
              <a:solidFill>
                <a:srgbClr val="FFBFB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nvGrpSpPr>
              <p:cNvPr id="102488" name="Group 15"/>
              <p:cNvGrpSpPr>
                <a:grpSpLocks/>
              </p:cNvGrpSpPr>
              <p:nvPr/>
            </p:nvGrpSpPr>
            <p:grpSpPr bwMode="auto">
              <a:xfrm>
                <a:off x="4442" y="2294"/>
                <a:ext cx="103" cy="88"/>
                <a:chOff x="4442" y="2294"/>
                <a:chExt cx="103" cy="88"/>
              </a:xfrm>
            </p:grpSpPr>
            <p:sp>
              <p:nvSpPr>
                <p:cNvPr id="102496" name="Freeform 16"/>
                <p:cNvSpPr>
                  <a:spLocks/>
                </p:cNvSpPr>
                <p:nvPr/>
              </p:nvSpPr>
              <p:spPr bwMode="auto">
                <a:xfrm>
                  <a:off x="4464" y="2319"/>
                  <a:ext cx="81" cy="63"/>
                </a:xfrm>
                <a:custGeom>
                  <a:avLst/>
                  <a:gdLst>
                    <a:gd name="T0" fmla="*/ 0 w 81"/>
                    <a:gd name="T1" fmla="*/ 0 h 63"/>
                    <a:gd name="T2" fmla="*/ 2 w 81"/>
                    <a:gd name="T3" fmla="*/ 25 h 63"/>
                    <a:gd name="T4" fmla="*/ 3 w 81"/>
                    <a:gd name="T5" fmla="*/ 40 h 63"/>
                    <a:gd name="T6" fmla="*/ 3 w 81"/>
                    <a:gd name="T7" fmla="*/ 50 h 63"/>
                    <a:gd name="T8" fmla="*/ 3 w 81"/>
                    <a:gd name="T9" fmla="*/ 62 h 63"/>
                    <a:gd name="T10" fmla="*/ 80 w 81"/>
                    <a:gd name="T11" fmla="*/ 54 h 63"/>
                    <a:gd name="T12" fmla="*/ 78 w 81"/>
                    <a:gd name="T13" fmla="*/ 3 h 63"/>
                    <a:gd name="T14" fmla="*/ 0 w 81"/>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1" h="63">
                      <a:moveTo>
                        <a:pt x="0" y="0"/>
                      </a:moveTo>
                      <a:lnTo>
                        <a:pt x="2" y="25"/>
                      </a:lnTo>
                      <a:lnTo>
                        <a:pt x="3" y="40"/>
                      </a:lnTo>
                      <a:lnTo>
                        <a:pt x="3" y="50"/>
                      </a:lnTo>
                      <a:lnTo>
                        <a:pt x="3" y="62"/>
                      </a:lnTo>
                      <a:lnTo>
                        <a:pt x="80" y="54"/>
                      </a:lnTo>
                      <a:lnTo>
                        <a:pt x="78" y="3"/>
                      </a:lnTo>
                      <a:lnTo>
                        <a:pt x="0" y="0"/>
                      </a:lnTo>
                    </a:path>
                  </a:pathLst>
                </a:custGeom>
                <a:solidFill>
                  <a:srgbClr val="5F3F1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97" name="Freeform 17"/>
                <p:cNvSpPr>
                  <a:spLocks/>
                </p:cNvSpPr>
                <p:nvPr/>
              </p:nvSpPr>
              <p:spPr bwMode="auto">
                <a:xfrm>
                  <a:off x="4442" y="2294"/>
                  <a:ext cx="81" cy="32"/>
                </a:xfrm>
                <a:custGeom>
                  <a:avLst/>
                  <a:gdLst>
                    <a:gd name="T0" fmla="*/ 0 w 81"/>
                    <a:gd name="T1" fmla="*/ 3 h 32"/>
                    <a:gd name="T2" fmla="*/ 0 w 81"/>
                    <a:gd name="T3" fmla="*/ 31 h 32"/>
                    <a:gd name="T4" fmla="*/ 80 w 81"/>
                    <a:gd name="T5" fmla="*/ 31 h 32"/>
                    <a:gd name="T6" fmla="*/ 78 w 81"/>
                    <a:gd name="T7" fmla="*/ 0 h 32"/>
                    <a:gd name="T8" fmla="*/ 0 w 81"/>
                    <a:gd name="T9" fmla="*/ 3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32">
                      <a:moveTo>
                        <a:pt x="0" y="3"/>
                      </a:moveTo>
                      <a:lnTo>
                        <a:pt x="0" y="31"/>
                      </a:lnTo>
                      <a:lnTo>
                        <a:pt x="80" y="31"/>
                      </a:lnTo>
                      <a:lnTo>
                        <a:pt x="78" y="0"/>
                      </a:lnTo>
                      <a:lnTo>
                        <a:pt x="0" y="3"/>
                      </a:lnTo>
                    </a:path>
                  </a:pathLst>
                </a:custGeom>
                <a:solidFill>
                  <a:srgbClr val="FFFFF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sp>
            <p:nvSpPr>
              <p:cNvPr id="102489" name="Freeform 18"/>
              <p:cNvSpPr>
                <a:spLocks/>
              </p:cNvSpPr>
              <p:nvPr/>
            </p:nvSpPr>
            <p:spPr bwMode="auto">
              <a:xfrm>
                <a:off x="4309" y="1909"/>
                <a:ext cx="491" cy="565"/>
              </a:xfrm>
              <a:custGeom>
                <a:avLst/>
                <a:gdLst>
                  <a:gd name="T0" fmla="*/ 71 w 491"/>
                  <a:gd name="T1" fmla="*/ 194 h 565"/>
                  <a:gd name="T2" fmla="*/ 32 w 491"/>
                  <a:gd name="T3" fmla="*/ 203 h 565"/>
                  <a:gd name="T4" fmla="*/ 10 w 491"/>
                  <a:gd name="T5" fmla="*/ 230 h 565"/>
                  <a:gd name="T6" fmla="*/ 0 w 491"/>
                  <a:gd name="T7" fmla="*/ 265 h 565"/>
                  <a:gd name="T8" fmla="*/ 4 w 491"/>
                  <a:gd name="T9" fmla="*/ 295 h 565"/>
                  <a:gd name="T10" fmla="*/ 18 w 491"/>
                  <a:gd name="T11" fmla="*/ 317 h 565"/>
                  <a:gd name="T12" fmla="*/ 48 w 491"/>
                  <a:gd name="T13" fmla="*/ 330 h 565"/>
                  <a:gd name="T14" fmla="*/ 90 w 491"/>
                  <a:gd name="T15" fmla="*/ 328 h 565"/>
                  <a:gd name="T16" fmla="*/ 112 w 491"/>
                  <a:gd name="T17" fmla="*/ 326 h 565"/>
                  <a:gd name="T18" fmla="*/ 95 w 491"/>
                  <a:gd name="T19" fmla="*/ 382 h 565"/>
                  <a:gd name="T20" fmla="*/ 162 w 491"/>
                  <a:gd name="T21" fmla="*/ 388 h 565"/>
                  <a:gd name="T22" fmla="*/ 188 w 491"/>
                  <a:gd name="T23" fmla="*/ 395 h 565"/>
                  <a:gd name="T24" fmla="*/ 205 w 491"/>
                  <a:gd name="T25" fmla="*/ 406 h 565"/>
                  <a:gd name="T26" fmla="*/ 182 w 491"/>
                  <a:gd name="T27" fmla="*/ 456 h 565"/>
                  <a:gd name="T28" fmla="*/ 127 w 491"/>
                  <a:gd name="T29" fmla="*/ 455 h 565"/>
                  <a:gd name="T30" fmla="*/ 109 w 491"/>
                  <a:gd name="T31" fmla="*/ 484 h 565"/>
                  <a:gd name="T32" fmla="*/ 125 w 491"/>
                  <a:gd name="T33" fmla="*/ 545 h 565"/>
                  <a:gd name="T34" fmla="*/ 158 w 491"/>
                  <a:gd name="T35" fmla="*/ 564 h 565"/>
                  <a:gd name="T36" fmla="*/ 251 w 491"/>
                  <a:gd name="T37" fmla="*/ 553 h 565"/>
                  <a:gd name="T38" fmla="*/ 344 w 491"/>
                  <a:gd name="T39" fmla="*/ 509 h 565"/>
                  <a:gd name="T40" fmla="*/ 402 w 491"/>
                  <a:gd name="T41" fmla="*/ 458 h 565"/>
                  <a:gd name="T42" fmla="*/ 422 w 491"/>
                  <a:gd name="T43" fmla="*/ 419 h 565"/>
                  <a:gd name="T44" fmla="*/ 462 w 491"/>
                  <a:gd name="T45" fmla="*/ 353 h 565"/>
                  <a:gd name="T46" fmla="*/ 482 w 491"/>
                  <a:gd name="T47" fmla="*/ 287 h 565"/>
                  <a:gd name="T48" fmla="*/ 490 w 491"/>
                  <a:gd name="T49" fmla="*/ 202 h 565"/>
                  <a:gd name="T50" fmla="*/ 474 w 491"/>
                  <a:gd name="T51" fmla="*/ 109 h 565"/>
                  <a:gd name="T52" fmla="*/ 425 w 491"/>
                  <a:gd name="T53" fmla="*/ 43 h 565"/>
                  <a:gd name="T54" fmla="*/ 382 w 491"/>
                  <a:gd name="T55" fmla="*/ 16 h 565"/>
                  <a:gd name="T56" fmla="*/ 322 w 491"/>
                  <a:gd name="T57" fmla="*/ 0 h 565"/>
                  <a:gd name="T58" fmla="*/ 207 w 491"/>
                  <a:gd name="T59" fmla="*/ 18 h 565"/>
                  <a:gd name="T60" fmla="*/ 141 w 491"/>
                  <a:gd name="T61" fmla="*/ 68 h 565"/>
                  <a:gd name="T62" fmla="*/ 102 w 491"/>
                  <a:gd name="T63" fmla="*/ 128 h 565"/>
                  <a:gd name="T64" fmla="*/ 95 w 491"/>
                  <a:gd name="T65" fmla="*/ 192 h 5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1" h="565">
                    <a:moveTo>
                      <a:pt x="95" y="192"/>
                    </a:moveTo>
                    <a:lnTo>
                      <a:pt x="71" y="194"/>
                    </a:lnTo>
                    <a:lnTo>
                      <a:pt x="46" y="197"/>
                    </a:lnTo>
                    <a:lnTo>
                      <a:pt x="32" y="203"/>
                    </a:lnTo>
                    <a:lnTo>
                      <a:pt x="20" y="215"/>
                    </a:lnTo>
                    <a:lnTo>
                      <a:pt x="10" y="230"/>
                    </a:lnTo>
                    <a:lnTo>
                      <a:pt x="4" y="250"/>
                    </a:lnTo>
                    <a:lnTo>
                      <a:pt x="0" y="265"/>
                    </a:lnTo>
                    <a:lnTo>
                      <a:pt x="0" y="280"/>
                    </a:lnTo>
                    <a:lnTo>
                      <a:pt x="4" y="295"/>
                    </a:lnTo>
                    <a:lnTo>
                      <a:pt x="10" y="308"/>
                    </a:lnTo>
                    <a:lnTo>
                      <a:pt x="18" y="317"/>
                    </a:lnTo>
                    <a:lnTo>
                      <a:pt x="32" y="326"/>
                    </a:lnTo>
                    <a:lnTo>
                      <a:pt x="48" y="330"/>
                    </a:lnTo>
                    <a:lnTo>
                      <a:pt x="67" y="333"/>
                    </a:lnTo>
                    <a:lnTo>
                      <a:pt x="90" y="328"/>
                    </a:lnTo>
                    <a:lnTo>
                      <a:pt x="101" y="326"/>
                    </a:lnTo>
                    <a:lnTo>
                      <a:pt x="112" y="326"/>
                    </a:lnTo>
                    <a:lnTo>
                      <a:pt x="97" y="330"/>
                    </a:lnTo>
                    <a:lnTo>
                      <a:pt x="95" y="382"/>
                    </a:lnTo>
                    <a:lnTo>
                      <a:pt x="137" y="386"/>
                    </a:lnTo>
                    <a:lnTo>
                      <a:pt x="162" y="388"/>
                    </a:lnTo>
                    <a:lnTo>
                      <a:pt x="174" y="388"/>
                    </a:lnTo>
                    <a:lnTo>
                      <a:pt x="188" y="395"/>
                    </a:lnTo>
                    <a:lnTo>
                      <a:pt x="198" y="402"/>
                    </a:lnTo>
                    <a:lnTo>
                      <a:pt x="205" y="406"/>
                    </a:lnTo>
                    <a:lnTo>
                      <a:pt x="207" y="444"/>
                    </a:lnTo>
                    <a:lnTo>
                      <a:pt x="182" y="456"/>
                    </a:lnTo>
                    <a:lnTo>
                      <a:pt x="160" y="456"/>
                    </a:lnTo>
                    <a:lnTo>
                      <a:pt x="127" y="455"/>
                    </a:lnTo>
                    <a:lnTo>
                      <a:pt x="104" y="450"/>
                    </a:lnTo>
                    <a:lnTo>
                      <a:pt x="109" y="484"/>
                    </a:lnTo>
                    <a:lnTo>
                      <a:pt x="112" y="521"/>
                    </a:lnTo>
                    <a:lnTo>
                      <a:pt x="125" y="545"/>
                    </a:lnTo>
                    <a:lnTo>
                      <a:pt x="135" y="554"/>
                    </a:lnTo>
                    <a:lnTo>
                      <a:pt x="158" y="564"/>
                    </a:lnTo>
                    <a:lnTo>
                      <a:pt x="216" y="559"/>
                    </a:lnTo>
                    <a:lnTo>
                      <a:pt x="251" y="553"/>
                    </a:lnTo>
                    <a:lnTo>
                      <a:pt x="302" y="529"/>
                    </a:lnTo>
                    <a:lnTo>
                      <a:pt x="344" y="509"/>
                    </a:lnTo>
                    <a:lnTo>
                      <a:pt x="388" y="480"/>
                    </a:lnTo>
                    <a:lnTo>
                      <a:pt x="402" y="458"/>
                    </a:lnTo>
                    <a:lnTo>
                      <a:pt x="411" y="438"/>
                    </a:lnTo>
                    <a:lnTo>
                      <a:pt x="422" y="419"/>
                    </a:lnTo>
                    <a:lnTo>
                      <a:pt x="446" y="386"/>
                    </a:lnTo>
                    <a:lnTo>
                      <a:pt x="462" y="353"/>
                    </a:lnTo>
                    <a:lnTo>
                      <a:pt x="474" y="320"/>
                    </a:lnTo>
                    <a:lnTo>
                      <a:pt x="482" y="287"/>
                    </a:lnTo>
                    <a:lnTo>
                      <a:pt x="488" y="248"/>
                    </a:lnTo>
                    <a:lnTo>
                      <a:pt x="490" y="202"/>
                    </a:lnTo>
                    <a:lnTo>
                      <a:pt x="485" y="154"/>
                    </a:lnTo>
                    <a:lnTo>
                      <a:pt x="474" y="109"/>
                    </a:lnTo>
                    <a:lnTo>
                      <a:pt x="455" y="80"/>
                    </a:lnTo>
                    <a:lnTo>
                      <a:pt x="425" y="43"/>
                    </a:lnTo>
                    <a:lnTo>
                      <a:pt x="403" y="28"/>
                    </a:lnTo>
                    <a:lnTo>
                      <a:pt x="382" y="16"/>
                    </a:lnTo>
                    <a:lnTo>
                      <a:pt x="355" y="6"/>
                    </a:lnTo>
                    <a:lnTo>
                      <a:pt x="322" y="0"/>
                    </a:lnTo>
                    <a:lnTo>
                      <a:pt x="272" y="2"/>
                    </a:lnTo>
                    <a:lnTo>
                      <a:pt x="207" y="18"/>
                    </a:lnTo>
                    <a:lnTo>
                      <a:pt x="166" y="44"/>
                    </a:lnTo>
                    <a:lnTo>
                      <a:pt x="141" y="68"/>
                    </a:lnTo>
                    <a:lnTo>
                      <a:pt x="118" y="99"/>
                    </a:lnTo>
                    <a:lnTo>
                      <a:pt x="102" y="128"/>
                    </a:lnTo>
                    <a:lnTo>
                      <a:pt x="95" y="169"/>
                    </a:lnTo>
                    <a:lnTo>
                      <a:pt x="95" y="192"/>
                    </a:lnTo>
                  </a:path>
                </a:pathLst>
              </a:custGeom>
              <a:solidFill>
                <a:srgbClr val="FFBFB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nvGrpSpPr>
              <p:cNvPr id="102490" name="Group 19"/>
              <p:cNvGrpSpPr>
                <a:grpSpLocks/>
              </p:cNvGrpSpPr>
              <p:nvPr/>
            </p:nvGrpSpPr>
            <p:grpSpPr bwMode="auto">
              <a:xfrm>
                <a:off x="4437" y="2075"/>
                <a:ext cx="102" cy="132"/>
                <a:chOff x="4437" y="2075"/>
                <a:chExt cx="102" cy="132"/>
              </a:xfrm>
            </p:grpSpPr>
            <p:sp>
              <p:nvSpPr>
                <p:cNvPr id="102494" name="Freeform 20"/>
                <p:cNvSpPr>
                  <a:spLocks/>
                </p:cNvSpPr>
                <p:nvPr/>
              </p:nvSpPr>
              <p:spPr bwMode="auto">
                <a:xfrm>
                  <a:off x="4437" y="2075"/>
                  <a:ext cx="102" cy="132"/>
                </a:xfrm>
                <a:custGeom>
                  <a:avLst/>
                  <a:gdLst>
                    <a:gd name="T0" fmla="*/ 50 w 102"/>
                    <a:gd name="T1" fmla="*/ 0 h 132"/>
                    <a:gd name="T2" fmla="*/ 55 w 102"/>
                    <a:gd name="T3" fmla="*/ 0 h 132"/>
                    <a:gd name="T4" fmla="*/ 63 w 102"/>
                    <a:gd name="T5" fmla="*/ 2 h 132"/>
                    <a:gd name="T6" fmla="*/ 71 w 102"/>
                    <a:gd name="T7" fmla="*/ 5 h 132"/>
                    <a:gd name="T8" fmla="*/ 79 w 102"/>
                    <a:gd name="T9" fmla="*/ 11 h 132"/>
                    <a:gd name="T10" fmla="*/ 86 w 102"/>
                    <a:gd name="T11" fmla="*/ 19 h 132"/>
                    <a:gd name="T12" fmla="*/ 92 w 102"/>
                    <a:gd name="T13" fmla="*/ 29 h 132"/>
                    <a:gd name="T14" fmla="*/ 98 w 102"/>
                    <a:gd name="T15" fmla="*/ 41 h 132"/>
                    <a:gd name="T16" fmla="*/ 100 w 102"/>
                    <a:gd name="T17" fmla="*/ 53 h 132"/>
                    <a:gd name="T18" fmla="*/ 101 w 102"/>
                    <a:gd name="T19" fmla="*/ 65 h 132"/>
                    <a:gd name="T20" fmla="*/ 100 w 102"/>
                    <a:gd name="T21" fmla="*/ 81 h 132"/>
                    <a:gd name="T22" fmla="*/ 97 w 102"/>
                    <a:gd name="T23" fmla="*/ 95 h 132"/>
                    <a:gd name="T24" fmla="*/ 91 w 102"/>
                    <a:gd name="T25" fmla="*/ 106 h 132"/>
                    <a:gd name="T26" fmla="*/ 84 w 102"/>
                    <a:gd name="T27" fmla="*/ 114 h 132"/>
                    <a:gd name="T28" fmla="*/ 78 w 102"/>
                    <a:gd name="T29" fmla="*/ 122 h 132"/>
                    <a:gd name="T30" fmla="*/ 69 w 102"/>
                    <a:gd name="T31" fmla="*/ 127 h 132"/>
                    <a:gd name="T32" fmla="*/ 59 w 102"/>
                    <a:gd name="T33" fmla="*/ 130 h 132"/>
                    <a:gd name="T34" fmla="*/ 51 w 102"/>
                    <a:gd name="T35" fmla="*/ 131 h 132"/>
                    <a:gd name="T36" fmla="*/ 41 w 102"/>
                    <a:gd name="T37" fmla="*/ 130 h 132"/>
                    <a:gd name="T38" fmla="*/ 31 w 102"/>
                    <a:gd name="T39" fmla="*/ 126 h 132"/>
                    <a:gd name="T40" fmla="*/ 20 w 102"/>
                    <a:gd name="T41" fmla="*/ 119 h 132"/>
                    <a:gd name="T42" fmla="*/ 14 w 102"/>
                    <a:gd name="T43" fmla="*/ 114 h 132"/>
                    <a:gd name="T44" fmla="*/ 10 w 102"/>
                    <a:gd name="T45" fmla="*/ 106 h 132"/>
                    <a:gd name="T46" fmla="*/ 6 w 102"/>
                    <a:gd name="T47" fmla="*/ 98 h 132"/>
                    <a:gd name="T48" fmla="*/ 2 w 102"/>
                    <a:gd name="T49" fmla="*/ 86 h 132"/>
                    <a:gd name="T50" fmla="*/ 0 w 102"/>
                    <a:gd name="T51" fmla="*/ 77 h 132"/>
                    <a:gd name="T52" fmla="*/ 0 w 102"/>
                    <a:gd name="T53" fmla="*/ 68 h 132"/>
                    <a:gd name="T54" fmla="*/ 0 w 102"/>
                    <a:gd name="T55" fmla="*/ 58 h 132"/>
                    <a:gd name="T56" fmla="*/ 1 w 102"/>
                    <a:gd name="T57" fmla="*/ 50 h 132"/>
                    <a:gd name="T58" fmla="*/ 4 w 102"/>
                    <a:gd name="T59" fmla="*/ 37 h 132"/>
                    <a:gd name="T60" fmla="*/ 9 w 102"/>
                    <a:gd name="T61" fmla="*/ 27 h 132"/>
                    <a:gd name="T62" fmla="*/ 16 w 102"/>
                    <a:gd name="T63" fmla="*/ 17 h 132"/>
                    <a:gd name="T64" fmla="*/ 23 w 102"/>
                    <a:gd name="T65" fmla="*/ 11 h 132"/>
                    <a:gd name="T66" fmla="*/ 30 w 102"/>
                    <a:gd name="T67" fmla="*/ 6 h 132"/>
                    <a:gd name="T68" fmla="*/ 40 w 102"/>
                    <a:gd name="T69" fmla="*/ 1 h 132"/>
                    <a:gd name="T70" fmla="*/ 50 w 102"/>
                    <a:gd name="T71" fmla="*/ 0 h 1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2" h="132">
                      <a:moveTo>
                        <a:pt x="50" y="0"/>
                      </a:moveTo>
                      <a:lnTo>
                        <a:pt x="55" y="0"/>
                      </a:lnTo>
                      <a:lnTo>
                        <a:pt x="63" y="2"/>
                      </a:lnTo>
                      <a:lnTo>
                        <a:pt x="71" y="5"/>
                      </a:lnTo>
                      <a:lnTo>
                        <a:pt x="79" y="11"/>
                      </a:lnTo>
                      <a:lnTo>
                        <a:pt x="86" y="19"/>
                      </a:lnTo>
                      <a:lnTo>
                        <a:pt x="92" y="29"/>
                      </a:lnTo>
                      <a:lnTo>
                        <a:pt x="98" y="41"/>
                      </a:lnTo>
                      <a:lnTo>
                        <a:pt x="100" y="53"/>
                      </a:lnTo>
                      <a:lnTo>
                        <a:pt x="101" y="65"/>
                      </a:lnTo>
                      <a:lnTo>
                        <a:pt x="100" y="81"/>
                      </a:lnTo>
                      <a:lnTo>
                        <a:pt x="97" y="95"/>
                      </a:lnTo>
                      <a:lnTo>
                        <a:pt x="91" y="106"/>
                      </a:lnTo>
                      <a:lnTo>
                        <a:pt x="84" y="114"/>
                      </a:lnTo>
                      <a:lnTo>
                        <a:pt x="78" y="122"/>
                      </a:lnTo>
                      <a:lnTo>
                        <a:pt x="69" y="127"/>
                      </a:lnTo>
                      <a:lnTo>
                        <a:pt x="59" y="130"/>
                      </a:lnTo>
                      <a:lnTo>
                        <a:pt x="51" y="131"/>
                      </a:lnTo>
                      <a:lnTo>
                        <a:pt x="41" y="130"/>
                      </a:lnTo>
                      <a:lnTo>
                        <a:pt x="31" y="126"/>
                      </a:lnTo>
                      <a:lnTo>
                        <a:pt x="20" y="119"/>
                      </a:lnTo>
                      <a:lnTo>
                        <a:pt x="14" y="114"/>
                      </a:lnTo>
                      <a:lnTo>
                        <a:pt x="10" y="106"/>
                      </a:lnTo>
                      <a:lnTo>
                        <a:pt x="6" y="98"/>
                      </a:lnTo>
                      <a:lnTo>
                        <a:pt x="2" y="86"/>
                      </a:lnTo>
                      <a:lnTo>
                        <a:pt x="0" y="77"/>
                      </a:lnTo>
                      <a:lnTo>
                        <a:pt x="0" y="68"/>
                      </a:lnTo>
                      <a:lnTo>
                        <a:pt x="0" y="58"/>
                      </a:lnTo>
                      <a:lnTo>
                        <a:pt x="1" y="50"/>
                      </a:lnTo>
                      <a:lnTo>
                        <a:pt x="4" y="37"/>
                      </a:lnTo>
                      <a:lnTo>
                        <a:pt x="9" y="27"/>
                      </a:lnTo>
                      <a:lnTo>
                        <a:pt x="16" y="17"/>
                      </a:lnTo>
                      <a:lnTo>
                        <a:pt x="23" y="11"/>
                      </a:lnTo>
                      <a:lnTo>
                        <a:pt x="30" y="6"/>
                      </a:lnTo>
                      <a:lnTo>
                        <a:pt x="40" y="1"/>
                      </a:lnTo>
                      <a:lnTo>
                        <a:pt x="50" y="0"/>
                      </a:lnTo>
                    </a:path>
                  </a:pathLst>
                </a:custGeom>
                <a:solidFill>
                  <a:srgbClr val="FFFFF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95" name="Freeform 21"/>
                <p:cNvSpPr>
                  <a:spLocks/>
                </p:cNvSpPr>
                <p:nvPr/>
              </p:nvSpPr>
              <p:spPr bwMode="auto">
                <a:xfrm>
                  <a:off x="4442" y="2130"/>
                  <a:ext cx="35" cy="49"/>
                </a:xfrm>
                <a:custGeom>
                  <a:avLst/>
                  <a:gdLst>
                    <a:gd name="T0" fmla="*/ 17 w 35"/>
                    <a:gd name="T1" fmla="*/ 0 h 49"/>
                    <a:gd name="T2" fmla="*/ 19 w 35"/>
                    <a:gd name="T3" fmla="*/ 0 h 49"/>
                    <a:gd name="T4" fmla="*/ 21 w 35"/>
                    <a:gd name="T5" fmla="*/ 1 h 49"/>
                    <a:gd name="T6" fmla="*/ 24 w 35"/>
                    <a:gd name="T7" fmla="*/ 2 h 49"/>
                    <a:gd name="T8" fmla="*/ 26 w 35"/>
                    <a:gd name="T9" fmla="*/ 4 h 49"/>
                    <a:gd name="T10" fmla="*/ 29 w 35"/>
                    <a:gd name="T11" fmla="*/ 7 h 49"/>
                    <a:gd name="T12" fmla="*/ 31 w 35"/>
                    <a:gd name="T13" fmla="*/ 12 h 49"/>
                    <a:gd name="T14" fmla="*/ 33 w 35"/>
                    <a:gd name="T15" fmla="*/ 15 h 49"/>
                    <a:gd name="T16" fmla="*/ 34 w 35"/>
                    <a:gd name="T17" fmla="*/ 20 h 49"/>
                    <a:gd name="T18" fmla="*/ 34 w 35"/>
                    <a:gd name="T19" fmla="*/ 24 h 49"/>
                    <a:gd name="T20" fmla="*/ 33 w 35"/>
                    <a:gd name="T21" fmla="*/ 30 h 49"/>
                    <a:gd name="T22" fmla="*/ 32 w 35"/>
                    <a:gd name="T23" fmla="*/ 35 h 49"/>
                    <a:gd name="T24" fmla="*/ 31 w 35"/>
                    <a:gd name="T25" fmla="*/ 39 h 49"/>
                    <a:gd name="T26" fmla="*/ 28 w 35"/>
                    <a:gd name="T27" fmla="*/ 42 h 49"/>
                    <a:gd name="T28" fmla="*/ 26 w 35"/>
                    <a:gd name="T29" fmla="*/ 45 h 49"/>
                    <a:gd name="T30" fmla="*/ 23 w 35"/>
                    <a:gd name="T31" fmla="*/ 47 h 49"/>
                    <a:gd name="T32" fmla="*/ 20 w 35"/>
                    <a:gd name="T33" fmla="*/ 48 h 49"/>
                    <a:gd name="T34" fmla="*/ 17 w 35"/>
                    <a:gd name="T35" fmla="*/ 48 h 49"/>
                    <a:gd name="T36" fmla="*/ 13 w 35"/>
                    <a:gd name="T37" fmla="*/ 48 h 49"/>
                    <a:gd name="T38" fmla="*/ 10 w 35"/>
                    <a:gd name="T39" fmla="*/ 46 h 49"/>
                    <a:gd name="T40" fmla="*/ 7 w 35"/>
                    <a:gd name="T41" fmla="*/ 44 h 49"/>
                    <a:gd name="T42" fmla="*/ 5 w 35"/>
                    <a:gd name="T43" fmla="*/ 42 h 49"/>
                    <a:gd name="T44" fmla="*/ 3 w 35"/>
                    <a:gd name="T45" fmla="*/ 39 h 49"/>
                    <a:gd name="T46" fmla="*/ 2 w 35"/>
                    <a:gd name="T47" fmla="*/ 37 h 49"/>
                    <a:gd name="T48" fmla="*/ 0 w 35"/>
                    <a:gd name="T49" fmla="*/ 32 h 49"/>
                    <a:gd name="T50" fmla="*/ 0 w 35"/>
                    <a:gd name="T51" fmla="*/ 28 h 49"/>
                    <a:gd name="T52" fmla="*/ 0 w 35"/>
                    <a:gd name="T53" fmla="*/ 25 h 49"/>
                    <a:gd name="T54" fmla="*/ 0 w 35"/>
                    <a:gd name="T55" fmla="*/ 21 h 49"/>
                    <a:gd name="T56" fmla="*/ 0 w 35"/>
                    <a:gd name="T57" fmla="*/ 19 h 49"/>
                    <a:gd name="T58" fmla="*/ 2 w 35"/>
                    <a:gd name="T59" fmla="*/ 14 h 49"/>
                    <a:gd name="T60" fmla="*/ 3 w 35"/>
                    <a:gd name="T61" fmla="*/ 10 h 49"/>
                    <a:gd name="T62" fmla="*/ 6 w 35"/>
                    <a:gd name="T63" fmla="*/ 6 h 49"/>
                    <a:gd name="T64" fmla="*/ 7 w 35"/>
                    <a:gd name="T65" fmla="*/ 4 h 49"/>
                    <a:gd name="T66" fmla="*/ 10 w 35"/>
                    <a:gd name="T67" fmla="*/ 3 h 49"/>
                    <a:gd name="T68" fmla="*/ 13 w 35"/>
                    <a:gd name="T69" fmla="*/ 1 h 49"/>
                    <a:gd name="T70" fmla="*/ 17 w 35"/>
                    <a:gd name="T71" fmla="*/ 0 h 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49">
                      <a:moveTo>
                        <a:pt x="17" y="0"/>
                      </a:moveTo>
                      <a:lnTo>
                        <a:pt x="19" y="0"/>
                      </a:lnTo>
                      <a:lnTo>
                        <a:pt x="21" y="1"/>
                      </a:lnTo>
                      <a:lnTo>
                        <a:pt x="24" y="2"/>
                      </a:lnTo>
                      <a:lnTo>
                        <a:pt x="26" y="4"/>
                      </a:lnTo>
                      <a:lnTo>
                        <a:pt x="29" y="7"/>
                      </a:lnTo>
                      <a:lnTo>
                        <a:pt x="31" y="12"/>
                      </a:lnTo>
                      <a:lnTo>
                        <a:pt x="33" y="15"/>
                      </a:lnTo>
                      <a:lnTo>
                        <a:pt x="34" y="20"/>
                      </a:lnTo>
                      <a:lnTo>
                        <a:pt x="34" y="24"/>
                      </a:lnTo>
                      <a:lnTo>
                        <a:pt x="33" y="30"/>
                      </a:lnTo>
                      <a:lnTo>
                        <a:pt x="32" y="35"/>
                      </a:lnTo>
                      <a:lnTo>
                        <a:pt x="31" y="39"/>
                      </a:lnTo>
                      <a:lnTo>
                        <a:pt x="28" y="42"/>
                      </a:lnTo>
                      <a:lnTo>
                        <a:pt x="26" y="45"/>
                      </a:lnTo>
                      <a:lnTo>
                        <a:pt x="23" y="47"/>
                      </a:lnTo>
                      <a:lnTo>
                        <a:pt x="20" y="48"/>
                      </a:lnTo>
                      <a:lnTo>
                        <a:pt x="17" y="48"/>
                      </a:lnTo>
                      <a:lnTo>
                        <a:pt x="13" y="48"/>
                      </a:lnTo>
                      <a:lnTo>
                        <a:pt x="10" y="46"/>
                      </a:lnTo>
                      <a:lnTo>
                        <a:pt x="7" y="44"/>
                      </a:lnTo>
                      <a:lnTo>
                        <a:pt x="5" y="42"/>
                      </a:lnTo>
                      <a:lnTo>
                        <a:pt x="3" y="39"/>
                      </a:lnTo>
                      <a:lnTo>
                        <a:pt x="2" y="37"/>
                      </a:lnTo>
                      <a:lnTo>
                        <a:pt x="0" y="32"/>
                      </a:lnTo>
                      <a:lnTo>
                        <a:pt x="0" y="28"/>
                      </a:lnTo>
                      <a:lnTo>
                        <a:pt x="0" y="25"/>
                      </a:lnTo>
                      <a:lnTo>
                        <a:pt x="0" y="21"/>
                      </a:lnTo>
                      <a:lnTo>
                        <a:pt x="0" y="19"/>
                      </a:lnTo>
                      <a:lnTo>
                        <a:pt x="2" y="14"/>
                      </a:lnTo>
                      <a:lnTo>
                        <a:pt x="3" y="10"/>
                      </a:lnTo>
                      <a:lnTo>
                        <a:pt x="6" y="6"/>
                      </a:lnTo>
                      <a:lnTo>
                        <a:pt x="7" y="4"/>
                      </a:lnTo>
                      <a:lnTo>
                        <a:pt x="10" y="3"/>
                      </a:lnTo>
                      <a:lnTo>
                        <a:pt x="13" y="1"/>
                      </a:lnTo>
                      <a:lnTo>
                        <a:pt x="17" y="0"/>
                      </a:lnTo>
                    </a:path>
                  </a:pathLst>
                </a:custGeom>
                <a:solidFill>
                  <a:srgbClr val="000000"/>
                </a:solidFill>
                <a:ln w="12700" cap="rnd" cmpd="sng">
                  <a:noFill/>
                  <a:prstDash val="solid"/>
                  <a:round/>
                  <a:headEnd type="none" w="med" len="med"/>
                  <a:tailEnd type="none" w="med" len="med"/>
                </a:ln>
              </p:spPr>
              <p:txBody>
                <a:bodyPr lIns="90476" tIns="44444" rIns="90476" bIns="44444">
                  <a:spAutoFit/>
                </a:bodyPr>
                <a:lstStyle/>
                <a:p>
                  <a:endParaRPr lang="id-ID"/>
                </a:p>
              </p:txBody>
            </p:sp>
          </p:grpSp>
          <p:grpSp>
            <p:nvGrpSpPr>
              <p:cNvPr id="102491" name="Group 22"/>
              <p:cNvGrpSpPr>
                <a:grpSpLocks/>
              </p:cNvGrpSpPr>
              <p:nvPr/>
            </p:nvGrpSpPr>
            <p:grpSpPr bwMode="auto">
              <a:xfrm>
                <a:off x="4427" y="1854"/>
                <a:ext cx="442" cy="496"/>
                <a:chOff x="4427" y="1854"/>
                <a:chExt cx="442" cy="496"/>
              </a:xfrm>
            </p:grpSpPr>
            <p:sp>
              <p:nvSpPr>
                <p:cNvPr id="102492" name="Freeform 23"/>
                <p:cNvSpPr>
                  <a:spLocks/>
                </p:cNvSpPr>
                <p:nvPr/>
              </p:nvSpPr>
              <p:spPr bwMode="auto">
                <a:xfrm>
                  <a:off x="4453" y="2007"/>
                  <a:ext cx="116" cy="77"/>
                </a:xfrm>
                <a:custGeom>
                  <a:avLst/>
                  <a:gdLst>
                    <a:gd name="T0" fmla="*/ 2 w 116"/>
                    <a:gd name="T1" fmla="*/ 35 h 77"/>
                    <a:gd name="T2" fmla="*/ 12 w 116"/>
                    <a:gd name="T3" fmla="*/ 24 h 77"/>
                    <a:gd name="T4" fmla="*/ 23 w 116"/>
                    <a:gd name="T5" fmla="*/ 17 h 77"/>
                    <a:gd name="T6" fmla="*/ 43 w 116"/>
                    <a:gd name="T7" fmla="*/ 5 h 77"/>
                    <a:gd name="T8" fmla="*/ 51 w 116"/>
                    <a:gd name="T9" fmla="*/ 0 h 77"/>
                    <a:gd name="T10" fmla="*/ 55 w 116"/>
                    <a:gd name="T11" fmla="*/ 0 h 77"/>
                    <a:gd name="T12" fmla="*/ 66 w 116"/>
                    <a:gd name="T13" fmla="*/ 7 h 77"/>
                    <a:gd name="T14" fmla="*/ 87 w 116"/>
                    <a:gd name="T15" fmla="*/ 26 h 77"/>
                    <a:gd name="T16" fmla="*/ 109 w 116"/>
                    <a:gd name="T17" fmla="*/ 51 h 77"/>
                    <a:gd name="T18" fmla="*/ 115 w 116"/>
                    <a:gd name="T19" fmla="*/ 62 h 77"/>
                    <a:gd name="T20" fmla="*/ 113 w 116"/>
                    <a:gd name="T21" fmla="*/ 70 h 77"/>
                    <a:gd name="T22" fmla="*/ 108 w 116"/>
                    <a:gd name="T23" fmla="*/ 74 h 77"/>
                    <a:gd name="T24" fmla="*/ 99 w 116"/>
                    <a:gd name="T25" fmla="*/ 76 h 77"/>
                    <a:gd name="T26" fmla="*/ 88 w 116"/>
                    <a:gd name="T27" fmla="*/ 69 h 77"/>
                    <a:gd name="T28" fmla="*/ 77 w 116"/>
                    <a:gd name="T29" fmla="*/ 57 h 77"/>
                    <a:gd name="T30" fmla="*/ 68 w 116"/>
                    <a:gd name="T31" fmla="*/ 43 h 77"/>
                    <a:gd name="T32" fmla="*/ 53 w 116"/>
                    <a:gd name="T33" fmla="*/ 30 h 77"/>
                    <a:gd name="T34" fmla="*/ 48 w 116"/>
                    <a:gd name="T35" fmla="*/ 27 h 77"/>
                    <a:gd name="T36" fmla="*/ 41 w 116"/>
                    <a:gd name="T37" fmla="*/ 29 h 77"/>
                    <a:gd name="T38" fmla="*/ 35 w 116"/>
                    <a:gd name="T39" fmla="*/ 35 h 77"/>
                    <a:gd name="T40" fmla="*/ 21 w 116"/>
                    <a:gd name="T41" fmla="*/ 46 h 77"/>
                    <a:gd name="T42" fmla="*/ 13 w 116"/>
                    <a:gd name="T43" fmla="*/ 51 h 77"/>
                    <a:gd name="T44" fmla="*/ 7 w 116"/>
                    <a:gd name="T45" fmla="*/ 51 h 77"/>
                    <a:gd name="T46" fmla="*/ 0 w 116"/>
                    <a:gd name="T47" fmla="*/ 46 h 77"/>
                    <a:gd name="T48" fmla="*/ 2 w 116"/>
                    <a:gd name="T49" fmla="*/ 35 h 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6" h="77">
                      <a:moveTo>
                        <a:pt x="2" y="35"/>
                      </a:moveTo>
                      <a:lnTo>
                        <a:pt x="12" y="24"/>
                      </a:lnTo>
                      <a:lnTo>
                        <a:pt x="23" y="17"/>
                      </a:lnTo>
                      <a:lnTo>
                        <a:pt x="43" y="5"/>
                      </a:lnTo>
                      <a:lnTo>
                        <a:pt x="51" y="0"/>
                      </a:lnTo>
                      <a:lnTo>
                        <a:pt x="55" y="0"/>
                      </a:lnTo>
                      <a:lnTo>
                        <a:pt x="66" y="7"/>
                      </a:lnTo>
                      <a:lnTo>
                        <a:pt x="87" y="26"/>
                      </a:lnTo>
                      <a:lnTo>
                        <a:pt x="109" y="51"/>
                      </a:lnTo>
                      <a:lnTo>
                        <a:pt x="115" y="62"/>
                      </a:lnTo>
                      <a:lnTo>
                        <a:pt x="113" y="70"/>
                      </a:lnTo>
                      <a:lnTo>
                        <a:pt x="108" y="74"/>
                      </a:lnTo>
                      <a:lnTo>
                        <a:pt x="99" y="76"/>
                      </a:lnTo>
                      <a:lnTo>
                        <a:pt x="88" y="69"/>
                      </a:lnTo>
                      <a:lnTo>
                        <a:pt x="77" y="57"/>
                      </a:lnTo>
                      <a:lnTo>
                        <a:pt x="68" y="43"/>
                      </a:lnTo>
                      <a:lnTo>
                        <a:pt x="53" y="30"/>
                      </a:lnTo>
                      <a:lnTo>
                        <a:pt x="48" y="27"/>
                      </a:lnTo>
                      <a:lnTo>
                        <a:pt x="41" y="29"/>
                      </a:lnTo>
                      <a:lnTo>
                        <a:pt x="35" y="35"/>
                      </a:lnTo>
                      <a:lnTo>
                        <a:pt x="21" y="46"/>
                      </a:lnTo>
                      <a:lnTo>
                        <a:pt x="13" y="51"/>
                      </a:lnTo>
                      <a:lnTo>
                        <a:pt x="7" y="51"/>
                      </a:lnTo>
                      <a:lnTo>
                        <a:pt x="0" y="46"/>
                      </a:lnTo>
                      <a:lnTo>
                        <a:pt x="2" y="35"/>
                      </a:lnTo>
                    </a:path>
                  </a:pathLst>
                </a:custGeom>
                <a:solidFill>
                  <a:srgbClr val="5F3F1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93" name="Freeform 24"/>
                <p:cNvSpPr>
                  <a:spLocks/>
                </p:cNvSpPr>
                <p:nvPr/>
              </p:nvSpPr>
              <p:spPr bwMode="auto">
                <a:xfrm>
                  <a:off x="4427" y="1854"/>
                  <a:ext cx="442" cy="496"/>
                </a:xfrm>
                <a:custGeom>
                  <a:avLst/>
                  <a:gdLst>
                    <a:gd name="T0" fmla="*/ 253 w 442"/>
                    <a:gd name="T1" fmla="*/ 357 h 496"/>
                    <a:gd name="T2" fmla="*/ 199 w 442"/>
                    <a:gd name="T3" fmla="*/ 337 h 496"/>
                    <a:gd name="T4" fmla="*/ 208 w 442"/>
                    <a:gd name="T5" fmla="*/ 278 h 496"/>
                    <a:gd name="T6" fmla="*/ 182 w 442"/>
                    <a:gd name="T7" fmla="*/ 253 h 496"/>
                    <a:gd name="T8" fmla="*/ 159 w 442"/>
                    <a:gd name="T9" fmla="*/ 225 h 496"/>
                    <a:gd name="T10" fmla="*/ 149 w 442"/>
                    <a:gd name="T11" fmla="*/ 186 h 496"/>
                    <a:gd name="T12" fmla="*/ 144 w 442"/>
                    <a:gd name="T13" fmla="*/ 148 h 496"/>
                    <a:gd name="T14" fmla="*/ 144 w 442"/>
                    <a:gd name="T15" fmla="*/ 112 h 496"/>
                    <a:gd name="T16" fmla="*/ 130 w 442"/>
                    <a:gd name="T17" fmla="*/ 108 h 496"/>
                    <a:gd name="T18" fmla="*/ 102 w 442"/>
                    <a:gd name="T19" fmla="*/ 106 h 496"/>
                    <a:gd name="T20" fmla="*/ 68 w 442"/>
                    <a:gd name="T21" fmla="*/ 116 h 496"/>
                    <a:gd name="T22" fmla="*/ 37 w 442"/>
                    <a:gd name="T23" fmla="*/ 133 h 496"/>
                    <a:gd name="T24" fmla="*/ 15 w 442"/>
                    <a:gd name="T25" fmla="*/ 148 h 496"/>
                    <a:gd name="T26" fmla="*/ 1 w 442"/>
                    <a:gd name="T27" fmla="*/ 124 h 496"/>
                    <a:gd name="T28" fmla="*/ 0 w 442"/>
                    <a:gd name="T29" fmla="*/ 100 h 496"/>
                    <a:gd name="T30" fmla="*/ 12 w 442"/>
                    <a:gd name="T31" fmla="*/ 69 h 496"/>
                    <a:gd name="T32" fmla="*/ 35 w 442"/>
                    <a:gd name="T33" fmla="*/ 41 h 496"/>
                    <a:gd name="T34" fmla="*/ 73 w 442"/>
                    <a:gd name="T35" fmla="*/ 19 h 496"/>
                    <a:gd name="T36" fmla="*/ 124 w 442"/>
                    <a:gd name="T37" fmla="*/ 5 h 496"/>
                    <a:gd name="T38" fmla="*/ 180 w 442"/>
                    <a:gd name="T39" fmla="*/ 0 h 496"/>
                    <a:gd name="T40" fmla="*/ 233 w 442"/>
                    <a:gd name="T41" fmla="*/ 6 h 496"/>
                    <a:gd name="T42" fmla="*/ 288 w 442"/>
                    <a:gd name="T43" fmla="*/ 25 h 496"/>
                    <a:gd name="T44" fmla="*/ 329 w 442"/>
                    <a:gd name="T45" fmla="*/ 53 h 496"/>
                    <a:gd name="T46" fmla="*/ 363 w 442"/>
                    <a:gd name="T47" fmla="*/ 87 h 496"/>
                    <a:gd name="T48" fmla="*/ 393 w 442"/>
                    <a:gd name="T49" fmla="*/ 134 h 496"/>
                    <a:gd name="T50" fmla="*/ 411 w 442"/>
                    <a:gd name="T51" fmla="*/ 178 h 496"/>
                    <a:gd name="T52" fmla="*/ 426 w 442"/>
                    <a:gd name="T53" fmla="*/ 223 h 496"/>
                    <a:gd name="T54" fmla="*/ 436 w 442"/>
                    <a:gd name="T55" fmla="*/ 281 h 496"/>
                    <a:gd name="T56" fmla="*/ 441 w 442"/>
                    <a:gd name="T57" fmla="*/ 317 h 496"/>
                    <a:gd name="T58" fmla="*/ 435 w 442"/>
                    <a:gd name="T59" fmla="*/ 371 h 496"/>
                    <a:gd name="T60" fmla="*/ 418 w 442"/>
                    <a:gd name="T61" fmla="*/ 426 h 496"/>
                    <a:gd name="T62" fmla="*/ 399 w 442"/>
                    <a:gd name="T63" fmla="*/ 469 h 496"/>
                    <a:gd name="T64" fmla="*/ 385 w 442"/>
                    <a:gd name="T65" fmla="*/ 487 h 496"/>
                    <a:gd name="T66" fmla="*/ 357 w 442"/>
                    <a:gd name="T67" fmla="*/ 495 h 496"/>
                    <a:gd name="T68" fmla="*/ 332 w 442"/>
                    <a:gd name="T69" fmla="*/ 495 h 496"/>
                    <a:gd name="T70" fmla="*/ 318 w 442"/>
                    <a:gd name="T71" fmla="*/ 495 h 496"/>
                    <a:gd name="T72" fmla="*/ 300 w 442"/>
                    <a:gd name="T73" fmla="*/ 489 h 496"/>
                    <a:gd name="T74" fmla="*/ 285 w 442"/>
                    <a:gd name="T75" fmla="*/ 466 h 496"/>
                    <a:gd name="T76" fmla="*/ 286 w 442"/>
                    <a:gd name="T77" fmla="*/ 456 h 496"/>
                    <a:gd name="T78" fmla="*/ 306 w 442"/>
                    <a:gd name="T79" fmla="*/ 451 h 496"/>
                    <a:gd name="T80" fmla="*/ 316 w 442"/>
                    <a:gd name="T81" fmla="*/ 439 h 496"/>
                    <a:gd name="T82" fmla="*/ 327 w 442"/>
                    <a:gd name="T83" fmla="*/ 424 h 496"/>
                    <a:gd name="T84" fmla="*/ 332 w 442"/>
                    <a:gd name="T85" fmla="*/ 404 h 496"/>
                    <a:gd name="T86" fmla="*/ 330 w 442"/>
                    <a:gd name="T87" fmla="*/ 395 h 496"/>
                    <a:gd name="T88" fmla="*/ 329 w 442"/>
                    <a:gd name="T89" fmla="*/ 379 h 496"/>
                    <a:gd name="T90" fmla="*/ 321 w 442"/>
                    <a:gd name="T91" fmla="*/ 362 h 496"/>
                    <a:gd name="T92" fmla="*/ 308 w 442"/>
                    <a:gd name="T93" fmla="*/ 348 h 496"/>
                    <a:gd name="T94" fmla="*/ 293 w 442"/>
                    <a:gd name="T95" fmla="*/ 342 h 496"/>
                    <a:gd name="T96" fmla="*/ 277 w 442"/>
                    <a:gd name="T97" fmla="*/ 343 h 496"/>
                    <a:gd name="T98" fmla="*/ 253 w 442"/>
                    <a:gd name="T99" fmla="*/ 357 h 4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2" h="496">
                      <a:moveTo>
                        <a:pt x="253" y="357"/>
                      </a:moveTo>
                      <a:lnTo>
                        <a:pt x="199" y="337"/>
                      </a:lnTo>
                      <a:lnTo>
                        <a:pt x="208" y="278"/>
                      </a:lnTo>
                      <a:lnTo>
                        <a:pt x="182" y="253"/>
                      </a:lnTo>
                      <a:lnTo>
                        <a:pt x="159" y="225"/>
                      </a:lnTo>
                      <a:lnTo>
                        <a:pt x="149" y="186"/>
                      </a:lnTo>
                      <a:lnTo>
                        <a:pt x="144" y="148"/>
                      </a:lnTo>
                      <a:lnTo>
                        <a:pt x="144" y="112"/>
                      </a:lnTo>
                      <a:lnTo>
                        <a:pt x="130" y="108"/>
                      </a:lnTo>
                      <a:lnTo>
                        <a:pt x="102" y="106"/>
                      </a:lnTo>
                      <a:lnTo>
                        <a:pt x="68" y="116"/>
                      </a:lnTo>
                      <a:lnTo>
                        <a:pt x="37" y="133"/>
                      </a:lnTo>
                      <a:lnTo>
                        <a:pt x="15" y="148"/>
                      </a:lnTo>
                      <a:lnTo>
                        <a:pt x="1" y="124"/>
                      </a:lnTo>
                      <a:lnTo>
                        <a:pt x="0" y="100"/>
                      </a:lnTo>
                      <a:lnTo>
                        <a:pt x="12" y="69"/>
                      </a:lnTo>
                      <a:lnTo>
                        <a:pt x="35" y="41"/>
                      </a:lnTo>
                      <a:lnTo>
                        <a:pt x="73" y="19"/>
                      </a:lnTo>
                      <a:lnTo>
                        <a:pt x="124" y="5"/>
                      </a:lnTo>
                      <a:lnTo>
                        <a:pt x="180" y="0"/>
                      </a:lnTo>
                      <a:lnTo>
                        <a:pt x="233" y="6"/>
                      </a:lnTo>
                      <a:lnTo>
                        <a:pt x="288" y="25"/>
                      </a:lnTo>
                      <a:lnTo>
                        <a:pt x="329" y="53"/>
                      </a:lnTo>
                      <a:lnTo>
                        <a:pt x="363" y="87"/>
                      </a:lnTo>
                      <a:lnTo>
                        <a:pt x="393" y="134"/>
                      </a:lnTo>
                      <a:lnTo>
                        <a:pt x="411" y="178"/>
                      </a:lnTo>
                      <a:lnTo>
                        <a:pt x="426" y="223"/>
                      </a:lnTo>
                      <a:lnTo>
                        <a:pt x="436" y="281"/>
                      </a:lnTo>
                      <a:lnTo>
                        <a:pt x="441" y="317"/>
                      </a:lnTo>
                      <a:lnTo>
                        <a:pt x="435" y="371"/>
                      </a:lnTo>
                      <a:lnTo>
                        <a:pt x="418" y="426"/>
                      </a:lnTo>
                      <a:lnTo>
                        <a:pt x="399" y="469"/>
                      </a:lnTo>
                      <a:lnTo>
                        <a:pt x="385" y="487"/>
                      </a:lnTo>
                      <a:lnTo>
                        <a:pt x="357" y="495"/>
                      </a:lnTo>
                      <a:lnTo>
                        <a:pt x="332" y="495"/>
                      </a:lnTo>
                      <a:lnTo>
                        <a:pt x="318" y="495"/>
                      </a:lnTo>
                      <a:lnTo>
                        <a:pt x="300" y="489"/>
                      </a:lnTo>
                      <a:lnTo>
                        <a:pt x="285" y="466"/>
                      </a:lnTo>
                      <a:lnTo>
                        <a:pt x="286" y="456"/>
                      </a:lnTo>
                      <a:lnTo>
                        <a:pt x="306" y="451"/>
                      </a:lnTo>
                      <a:lnTo>
                        <a:pt x="316" y="439"/>
                      </a:lnTo>
                      <a:lnTo>
                        <a:pt x="327" y="424"/>
                      </a:lnTo>
                      <a:lnTo>
                        <a:pt x="332" y="404"/>
                      </a:lnTo>
                      <a:lnTo>
                        <a:pt x="330" y="395"/>
                      </a:lnTo>
                      <a:lnTo>
                        <a:pt x="329" y="379"/>
                      </a:lnTo>
                      <a:lnTo>
                        <a:pt x="321" y="362"/>
                      </a:lnTo>
                      <a:lnTo>
                        <a:pt x="308" y="348"/>
                      </a:lnTo>
                      <a:lnTo>
                        <a:pt x="293" y="342"/>
                      </a:lnTo>
                      <a:lnTo>
                        <a:pt x="277" y="343"/>
                      </a:lnTo>
                      <a:lnTo>
                        <a:pt x="253" y="357"/>
                      </a:lnTo>
                    </a:path>
                  </a:pathLst>
                </a:custGeom>
                <a:solidFill>
                  <a:srgbClr val="5F3F1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grpSp>
        <p:grpSp>
          <p:nvGrpSpPr>
            <p:cNvPr id="102411" name="Group 25"/>
            <p:cNvGrpSpPr>
              <a:grpSpLocks/>
            </p:cNvGrpSpPr>
            <p:nvPr/>
          </p:nvGrpSpPr>
          <p:grpSpPr bwMode="auto">
            <a:xfrm>
              <a:off x="3265" y="2822"/>
              <a:ext cx="1125" cy="879"/>
              <a:chOff x="3467" y="2822"/>
              <a:chExt cx="1125" cy="879"/>
            </a:xfrm>
          </p:grpSpPr>
          <p:sp>
            <p:nvSpPr>
              <p:cNvPr id="102485" name="Freeform 26"/>
              <p:cNvSpPr>
                <a:spLocks/>
              </p:cNvSpPr>
              <p:nvPr/>
            </p:nvSpPr>
            <p:spPr bwMode="auto">
              <a:xfrm>
                <a:off x="3572" y="2822"/>
                <a:ext cx="936" cy="155"/>
              </a:xfrm>
              <a:custGeom>
                <a:avLst/>
                <a:gdLst>
                  <a:gd name="T0" fmla="*/ 314 w 936"/>
                  <a:gd name="T1" fmla="*/ 5 h 155"/>
                  <a:gd name="T2" fmla="*/ 230 w 936"/>
                  <a:gd name="T3" fmla="*/ 12 h 155"/>
                  <a:gd name="T4" fmla="*/ 151 w 936"/>
                  <a:gd name="T5" fmla="*/ 22 h 155"/>
                  <a:gd name="T6" fmla="*/ 102 w 936"/>
                  <a:gd name="T7" fmla="*/ 30 h 155"/>
                  <a:gd name="T8" fmla="*/ 66 w 936"/>
                  <a:gd name="T9" fmla="*/ 39 h 155"/>
                  <a:gd name="T10" fmla="*/ 42 w 936"/>
                  <a:gd name="T11" fmla="*/ 47 h 155"/>
                  <a:gd name="T12" fmla="*/ 23 w 936"/>
                  <a:gd name="T13" fmla="*/ 54 h 155"/>
                  <a:gd name="T14" fmla="*/ 10 w 936"/>
                  <a:gd name="T15" fmla="*/ 64 h 155"/>
                  <a:gd name="T16" fmla="*/ 2 w 936"/>
                  <a:gd name="T17" fmla="*/ 72 h 155"/>
                  <a:gd name="T18" fmla="*/ 1 w 936"/>
                  <a:gd name="T19" fmla="*/ 83 h 155"/>
                  <a:gd name="T20" fmla="*/ 9 w 936"/>
                  <a:gd name="T21" fmla="*/ 93 h 155"/>
                  <a:gd name="T22" fmla="*/ 22 w 936"/>
                  <a:gd name="T23" fmla="*/ 102 h 155"/>
                  <a:gd name="T24" fmla="*/ 40 w 936"/>
                  <a:gd name="T25" fmla="*/ 110 h 155"/>
                  <a:gd name="T26" fmla="*/ 72 w 936"/>
                  <a:gd name="T27" fmla="*/ 120 h 155"/>
                  <a:gd name="T28" fmla="*/ 109 w 936"/>
                  <a:gd name="T29" fmla="*/ 129 h 155"/>
                  <a:gd name="T30" fmla="*/ 173 w 936"/>
                  <a:gd name="T31" fmla="*/ 139 h 155"/>
                  <a:gd name="T32" fmla="*/ 233 w 936"/>
                  <a:gd name="T33" fmla="*/ 146 h 155"/>
                  <a:gd name="T34" fmla="*/ 313 w 936"/>
                  <a:gd name="T35" fmla="*/ 151 h 155"/>
                  <a:gd name="T36" fmla="*/ 418 w 936"/>
                  <a:gd name="T37" fmla="*/ 154 h 155"/>
                  <a:gd name="T38" fmla="*/ 629 w 936"/>
                  <a:gd name="T39" fmla="*/ 151 h 155"/>
                  <a:gd name="T40" fmla="*/ 758 w 936"/>
                  <a:gd name="T41" fmla="*/ 139 h 155"/>
                  <a:gd name="T42" fmla="*/ 832 w 936"/>
                  <a:gd name="T43" fmla="*/ 127 h 155"/>
                  <a:gd name="T44" fmla="*/ 874 w 936"/>
                  <a:gd name="T45" fmla="*/ 117 h 155"/>
                  <a:gd name="T46" fmla="*/ 901 w 936"/>
                  <a:gd name="T47" fmla="*/ 108 h 155"/>
                  <a:gd name="T48" fmla="*/ 919 w 936"/>
                  <a:gd name="T49" fmla="*/ 99 h 155"/>
                  <a:gd name="T50" fmla="*/ 930 w 936"/>
                  <a:gd name="T51" fmla="*/ 91 h 155"/>
                  <a:gd name="T52" fmla="*/ 935 w 936"/>
                  <a:gd name="T53" fmla="*/ 75 h 155"/>
                  <a:gd name="T54" fmla="*/ 921 w 936"/>
                  <a:gd name="T55" fmla="*/ 58 h 155"/>
                  <a:gd name="T56" fmla="*/ 896 w 936"/>
                  <a:gd name="T57" fmla="*/ 46 h 155"/>
                  <a:gd name="T58" fmla="*/ 846 w 936"/>
                  <a:gd name="T59" fmla="*/ 31 h 155"/>
                  <a:gd name="T60" fmla="*/ 755 w 936"/>
                  <a:gd name="T61" fmla="*/ 17 h 155"/>
                  <a:gd name="T62" fmla="*/ 629 w 936"/>
                  <a:gd name="T63" fmla="*/ 3 h 155"/>
                  <a:gd name="T64" fmla="*/ 478 w 936"/>
                  <a:gd name="T65" fmla="*/ 0 h 1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36" h="155">
                    <a:moveTo>
                      <a:pt x="478" y="0"/>
                    </a:moveTo>
                    <a:lnTo>
                      <a:pt x="314" y="5"/>
                    </a:lnTo>
                    <a:lnTo>
                      <a:pt x="270" y="8"/>
                    </a:lnTo>
                    <a:lnTo>
                      <a:pt x="230" y="12"/>
                    </a:lnTo>
                    <a:lnTo>
                      <a:pt x="190" y="17"/>
                    </a:lnTo>
                    <a:lnTo>
                      <a:pt x="151" y="22"/>
                    </a:lnTo>
                    <a:lnTo>
                      <a:pt x="126" y="26"/>
                    </a:lnTo>
                    <a:lnTo>
                      <a:pt x="102" y="30"/>
                    </a:lnTo>
                    <a:lnTo>
                      <a:pt x="82" y="33"/>
                    </a:lnTo>
                    <a:lnTo>
                      <a:pt x="66" y="39"/>
                    </a:lnTo>
                    <a:lnTo>
                      <a:pt x="54" y="42"/>
                    </a:lnTo>
                    <a:lnTo>
                      <a:pt x="42" y="47"/>
                    </a:lnTo>
                    <a:lnTo>
                      <a:pt x="30" y="50"/>
                    </a:lnTo>
                    <a:lnTo>
                      <a:pt x="23" y="54"/>
                    </a:lnTo>
                    <a:lnTo>
                      <a:pt x="17" y="58"/>
                    </a:lnTo>
                    <a:lnTo>
                      <a:pt x="10" y="64"/>
                    </a:lnTo>
                    <a:lnTo>
                      <a:pt x="5" y="67"/>
                    </a:lnTo>
                    <a:lnTo>
                      <a:pt x="2" y="72"/>
                    </a:lnTo>
                    <a:lnTo>
                      <a:pt x="0" y="76"/>
                    </a:lnTo>
                    <a:lnTo>
                      <a:pt x="1" y="83"/>
                    </a:lnTo>
                    <a:lnTo>
                      <a:pt x="3" y="86"/>
                    </a:lnTo>
                    <a:lnTo>
                      <a:pt x="9" y="93"/>
                    </a:lnTo>
                    <a:lnTo>
                      <a:pt x="16" y="99"/>
                    </a:lnTo>
                    <a:lnTo>
                      <a:pt x="22" y="102"/>
                    </a:lnTo>
                    <a:lnTo>
                      <a:pt x="30" y="106"/>
                    </a:lnTo>
                    <a:lnTo>
                      <a:pt x="40" y="110"/>
                    </a:lnTo>
                    <a:lnTo>
                      <a:pt x="54" y="114"/>
                    </a:lnTo>
                    <a:lnTo>
                      <a:pt x="72" y="120"/>
                    </a:lnTo>
                    <a:lnTo>
                      <a:pt x="89" y="124"/>
                    </a:lnTo>
                    <a:lnTo>
                      <a:pt x="109" y="129"/>
                    </a:lnTo>
                    <a:lnTo>
                      <a:pt x="139" y="134"/>
                    </a:lnTo>
                    <a:lnTo>
                      <a:pt x="173" y="139"/>
                    </a:lnTo>
                    <a:lnTo>
                      <a:pt x="203" y="143"/>
                    </a:lnTo>
                    <a:lnTo>
                      <a:pt x="233" y="146"/>
                    </a:lnTo>
                    <a:lnTo>
                      <a:pt x="270" y="149"/>
                    </a:lnTo>
                    <a:lnTo>
                      <a:pt x="313" y="151"/>
                    </a:lnTo>
                    <a:lnTo>
                      <a:pt x="366" y="153"/>
                    </a:lnTo>
                    <a:lnTo>
                      <a:pt x="418" y="154"/>
                    </a:lnTo>
                    <a:lnTo>
                      <a:pt x="548" y="154"/>
                    </a:lnTo>
                    <a:lnTo>
                      <a:pt x="629" y="151"/>
                    </a:lnTo>
                    <a:lnTo>
                      <a:pt x="696" y="146"/>
                    </a:lnTo>
                    <a:lnTo>
                      <a:pt x="758" y="139"/>
                    </a:lnTo>
                    <a:lnTo>
                      <a:pt x="814" y="131"/>
                    </a:lnTo>
                    <a:lnTo>
                      <a:pt x="832" y="127"/>
                    </a:lnTo>
                    <a:lnTo>
                      <a:pt x="851" y="123"/>
                    </a:lnTo>
                    <a:lnTo>
                      <a:pt x="874" y="117"/>
                    </a:lnTo>
                    <a:lnTo>
                      <a:pt x="888" y="113"/>
                    </a:lnTo>
                    <a:lnTo>
                      <a:pt x="901" y="108"/>
                    </a:lnTo>
                    <a:lnTo>
                      <a:pt x="912" y="103"/>
                    </a:lnTo>
                    <a:lnTo>
                      <a:pt x="919" y="99"/>
                    </a:lnTo>
                    <a:lnTo>
                      <a:pt x="924" y="94"/>
                    </a:lnTo>
                    <a:lnTo>
                      <a:pt x="930" y="91"/>
                    </a:lnTo>
                    <a:lnTo>
                      <a:pt x="934" y="82"/>
                    </a:lnTo>
                    <a:lnTo>
                      <a:pt x="935" y="75"/>
                    </a:lnTo>
                    <a:lnTo>
                      <a:pt x="930" y="67"/>
                    </a:lnTo>
                    <a:lnTo>
                      <a:pt x="921" y="58"/>
                    </a:lnTo>
                    <a:lnTo>
                      <a:pt x="908" y="51"/>
                    </a:lnTo>
                    <a:lnTo>
                      <a:pt x="896" y="46"/>
                    </a:lnTo>
                    <a:lnTo>
                      <a:pt x="877" y="40"/>
                    </a:lnTo>
                    <a:lnTo>
                      <a:pt x="846" y="31"/>
                    </a:lnTo>
                    <a:lnTo>
                      <a:pt x="810" y="25"/>
                    </a:lnTo>
                    <a:lnTo>
                      <a:pt x="755" y="17"/>
                    </a:lnTo>
                    <a:lnTo>
                      <a:pt x="698" y="11"/>
                    </a:lnTo>
                    <a:lnTo>
                      <a:pt x="629" y="3"/>
                    </a:lnTo>
                    <a:lnTo>
                      <a:pt x="565" y="2"/>
                    </a:lnTo>
                    <a:lnTo>
                      <a:pt x="478" y="0"/>
                    </a:lnTo>
                  </a:path>
                </a:pathLst>
              </a:custGeom>
              <a:solidFill>
                <a:schemeClr val="accent1"/>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86" name="Freeform 27"/>
              <p:cNvSpPr>
                <a:spLocks/>
              </p:cNvSpPr>
              <p:nvPr/>
            </p:nvSpPr>
            <p:spPr bwMode="auto">
              <a:xfrm>
                <a:off x="3467" y="2897"/>
                <a:ext cx="1125" cy="804"/>
              </a:xfrm>
              <a:custGeom>
                <a:avLst/>
                <a:gdLst>
                  <a:gd name="T0" fmla="*/ 106 w 1125"/>
                  <a:gd name="T1" fmla="*/ 8 h 804"/>
                  <a:gd name="T2" fmla="*/ 114 w 1125"/>
                  <a:gd name="T3" fmla="*/ 18 h 804"/>
                  <a:gd name="T4" fmla="*/ 127 w 1125"/>
                  <a:gd name="T5" fmla="*/ 27 h 804"/>
                  <a:gd name="T6" fmla="*/ 145 w 1125"/>
                  <a:gd name="T7" fmla="*/ 35 h 804"/>
                  <a:gd name="T8" fmla="*/ 177 w 1125"/>
                  <a:gd name="T9" fmla="*/ 45 h 804"/>
                  <a:gd name="T10" fmla="*/ 214 w 1125"/>
                  <a:gd name="T11" fmla="*/ 54 h 804"/>
                  <a:gd name="T12" fmla="*/ 278 w 1125"/>
                  <a:gd name="T13" fmla="*/ 64 h 804"/>
                  <a:gd name="T14" fmla="*/ 338 w 1125"/>
                  <a:gd name="T15" fmla="*/ 71 h 804"/>
                  <a:gd name="T16" fmla="*/ 418 w 1125"/>
                  <a:gd name="T17" fmla="*/ 76 h 804"/>
                  <a:gd name="T18" fmla="*/ 523 w 1125"/>
                  <a:gd name="T19" fmla="*/ 79 h 804"/>
                  <a:gd name="T20" fmla="*/ 734 w 1125"/>
                  <a:gd name="T21" fmla="*/ 76 h 804"/>
                  <a:gd name="T22" fmla="*/ 863 w 1125"/>
                  <a:gd name="T23" fmla="*/ 64 h 804"/>
                  <a:gd name="T24" fmla="*/ 937 w 1125"/>
                  <a:gd name="T25" fmla="*/ 52 h 804"/>
                  <a:gd name="T26" fmla="*/ 979 w 1125"/>
                  <a:gd name="T27" fmla="*/ 42 h 804"/>
                  <a:gd name="T28" fmla="*/ 1006 w 1125"/>
                  <a:gd name="T29" fmla="*/ 33 h 804"/>
                  <a:gd name="T30" fmla="*/ 1024 w 1125"/>
                  <a:gd name="T31" fmla="*/ 24 h 804"/>
                  <a:gd name="T32" fmla="*/ 1035 w 1125"/>
                  <a:gd name="T33" fmla="*/ 16 h 804"/>
                  <a:gd name="T34" fmla="*/ 1040 w 1125"/>
                  <a:gd name="T35" fmla="*/ 0 h 804"/>
                  <a:gd name="T36" fmla="*/ 1081 w 1125"/>
                  <a:gd name="T37" fmla="*/ 723 h 804"/>
                  <a:gd name="T38" fmla="*/ 988 w 1125"/>
                  <a:gd name="T39" fmla="*/ 764 h 804"/>
                  <a:gd name="T40" fmla="*/ 913 w 1125"/>
                  <a:gd name="T41" fmla="*/ 767 h 804"/>
                  <a:gd name="T42" fmla="*/ 824 w 1125"/>
                  <a:gd name="T43" fmla="*/ 784 h 804"/>
                  <a:gd name="T44" fmla="*/ 764 w 1125"/>
                  <a:gd name="T45" fmla="*/ 803 h 804"/>
                  <a:gd name="T46" fmla="*/ 688 w 1125"/>
                  <a:gd name="T47" fmla="*/ 793 h 804"/>
                  <a:gd name="T48" fmla="*/ 612 w 1125"/>
                  <a:gd name="T49" fmla="*/ 773 h 804"/>
                  <a:gd name="T50" fmla="*/ 523 w 1125"/>
                  <a:gd name="T51" fmla="*/ 776 h 804"/>
                  <a:gd name="T52" fmla="*/ 443 w 1125"/>
                  <a:gd name="T53" fmla="*/ 790 h 804"/>
                  <a:gd name="T54" fmla="*/ 378 w 1125"/>
                  <a:gd name="T55" fmla="*/ 797 h 804"/>
                  <a:gd name="T56" fmla="*/ 279 w 1125"/>
                  <a:gd name="T57" fmla="*/ 780 h 804"/>
                  <a:gd name="T58" fmla="*/ 196 w 1125"/>
                  <a:gd name="T59" fmla="*/ 773 h 804"/>
                  <a:gd name="T60" fmla="*/ 120 w 1125"/>
                  <a:gd name="T61" fmla="*/ 784 h 804"/>
                  <a:gd name="T62" fmla="*/ 37 w 1125"/>
                  <a:gd name="T63" fmla="*/ 757 h 804"/>
                  <a:gd name="T64" fmla="*/ 11 w 1125"/>
                  <a:gd name="T65" fmla="*/ 658 h 8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25" h="804">
                    <a:moveTo>
                      <a:pt x="105" y="1"/>
                    </a:moveTo>
                    <a:lnTo>
                      <a:pt x="106" y="8"/>
                    </a:lnTo>
                    <a:lnTo>
                      <a:pt x="108" y="11"/>
                    </a:lnTo>
                    <a:lnTo>
                      <a:pt x="114" y="18"/>
                    </a:lnTo>
                    <a:lnTo>
                      <a:pt x="121" y="24"/>
                    </a:lnTo>
                    <a:lnTo>
                      <a:pt x="127" y="27"/>
                    </a:lnTo>
                    <a:lnTo>
                      <a:pt x="135" y="31"/>
                    </a:lnTo>
                    <a:lnTo>
                      <a:pt x="145" y="35"/>
                    </a:lnTo>
                    <a:lnTo>
                      <a:pt x="159" y="39"/>
                    </a:lnTo>
                    <a:lnTo>
                      <a:pt x="177" y="45"/>
                    </a:lnTo>
                    <a:lnTo>
                      <a:pt x="194" y="49"/>
                    </a:lnTo>
                    <a:lnTo>
                      <a:pt x="214" y="54"/>
                    </a:lnTo>
                    <a:lnTo>
                      <a:pt x="244" y="59"/>
                    </a:lnTo>
                    <a:lnTo>
                      <a:pt x="278" y="64"/>
                    </a:lnTo>
                    <a:lnTo>
                      <a:pt x="308" y="68"/>
                    </a:lnTo>
                    <a:lnTo>
                      <a:pt x="338" y="71"/>
                    </a:lnTo>
                    <a:lnTo>
                      <a:pt x="375" y="74"/>
                    </a:lnTo>
                    <a:lnTo>
                      <a:pt x="418" y="76"/>
                    </a:lnTo>
                    <a:lnTo>
                      <a:pt x="471" y="78"/>
                    </a:lnTo>
                    <a:lnTo>
                      <a:pt x="523" y="79"/>
                    </a:lnTo>
                    <a:lnTo>
                      <a:pt x="653" y="79"/>
                    </a:lnTo>
                    <a:lnTo>
                      <a:pt x="734" y="76"/>
                    </a:lnTo>
                    <a:lnTo>
                      <a:pt x="801" y="71"/>
                    </a:lnTo>
                    <a:lnTo>
                      <a:pt x="863" y="64"/>
                    </a:lnTo>
                    <a:lnTo>
                      <a:pt x="919" y="56"/>
                    </a:lnTo>
                    <a:lnTo>
                      <a:pt x="937" y="52"/>
                    </a:lnTo>
                    <a:lnTo>
                      <a:pt x="956" y="48"/>
                    </a:lnTo>
                    <a:lnTo>
                      <a:pt x="979" y="42"/>
                    </a:lnTo>
                    <a:lnTo>
                      <a:pt x="993" y="38"/>
                    </a:lnTo>
                    <a:lnTo>
                      <a:pt x="1006" y="33"/>
                    </a:lnTo>
                    <a:lnTo>
                      <a:pt x="1017" y="28"/>
                    </a:lnTo>
                    <a:lnTo>
                      <a:pt x="1024" y="24"/>
                    </a:lnTo>
                    <a:lnTo>
                      <a:pt x="1029" y="19"/>
                    </a:lnTo>
                    <a:lnTo>
                      <a:pt x="1035" y="16"/>
                    </a:lnTo>
                    <a:lnTo>
                      <a:pt x="1039" y="7"/>
                    </a:lnTo>
                    <a:lnTo>
                      <a:pt x="1040" y="0"/>
                    </a:lnTo>
                    <a:lnTo>
                      <a:pt x="1124" y="702"/>
                    </a:lnTo>
                    <a:lnTo>
                      <a:pt x="1081" y="723"/>
                    </a:lnTo>
                    <a:lnTo>
                      <a:pt x="1032" y="747"/>
                    </a:lnTo>
                    <a:lnTo>
                      <a:pt x="988" y="764"/>
                    </a:lnTo>
                    <a:lnTo>
                      <a:pt x="952" y="770"/>
                    </a:lnTo>
                    <a:lnTo>
                      <a:pt x="913" y="767"/>
                    </a:lnTo>
                    <a:lnTo>
                      <a:pt x="866" y="767"/>
                    </a:lnTo>
                    <a:lnTo>
                      <a:pt x="824" y="784"/>
                    </a:lnTo>
                    <a:lnTo>
                      <a:pt x="788" y="797"/>
                    </a:lnTo>
                    <a:lnTo>
                      <a:pt x="764" y="803"/>
                    </a:lnTo>
                    <a:lnTo>
                      <a:pt x="728" y="800"/>
                    </a:lnTo>
                    <a:lnTo>
                      <a:pt x="688" y="793"/>
                    </a:lnTo>
                    <a:lnTo>
                      <a:pt x="652" y="784"/>
                    </a:lnTo>
                    <a:lnTo>
                      <a:pt x="612" y="773"/>
                    </a:lnTo>
                    <a:lnTo>
                      <a:pt x="573" y="767"/>
                    </a:lnTo>
                    <a:lnTo>
                      <a:pt x="523" y="776"/>
                    </a:lnTo>
                    <a:lnTo>
                      <a:pt x="487" y="784"/>
                    </a:lnTo>
                    <a:lnTo>
                      <a:pt x="443" y="790"/>
                    </a:lnTo>
                    <a:lnTo>
                      <a:pt x="415" y="793"/>
                    </a:lnTo>
                    <a:lnTo>
                      <a:pt x="378" y="797"/>
                    </a:lnTo>
                    <a:lnTo>
                      <a:pt x="321" y="787"/>
                    </a:lnTo>
                    <a:lnTo>
                      <a:pt x="279" y="780"/>
                    </a:lnTo>
                    <a:lnTo>
                      <a:pt x="229" y="770"/>
                    </a:lnTo>
                    <a:lnTo>
                      <a:pt x="196" y="773"/>
                    </a:lnTo>
                    <a:lnTo>
                      <a:pt x="153" y="784"/>
                    </a:lnTo>
                    <a:lnTo>
                      <a:pt x="120" y="784"/>
                    </a:lnTo>
                    <a:lnTo>
                      <a:pt x="80" y="773"/>
                    </a:lnTo>
                    <a:lnTo>
                      <a:pt x="37" y="757"/>
                    </a:lnTo>
                    <a:lnTo>
                      <a:pt x="0" y="723"/>
                    </a:lnTo>
                    <a:lnTo>
                      <a:pt x="11" y="658"/>
                    </a:lnTo>
                    <a:lnTo>
                      <a:pt x="105" y="1"/>
                    </a:lnTo>
                  </a:path>
                </a:pathLst>
              </a:custGeom>
              <a:solidFill>
                <a:schemeClr val="accent1"/>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sp>
          <p:nvSpPr>
            <p:cNvPr id="102412" name="Freeform 28"/>
            <p:cNvSpPr>
              <a:spLocks/>
            </p:cNvSpPr>
            <p:nvPr/>
          </p:nvSpPr>
          <p:spPr bwMode="auto">
            <a:xfrm>
              <a:off x="3374" y="2626"/>
              <a:ext cx="558" cy="298"/>
            </a:xfrm>
            <a:custGeom>
              <a:avLst/>
              <a:gdLst>
                <a:gd name="T0" fmla="*/ 0 w 558"/>
                <a:gd name="T1" fmla="*/ 220 h 298"/>
                <a:gd name="T2" fmla="*/ 19 w 558"/>
                <a:gd name="T3" fmla="*/ 270 h 298"/>
                <a:gd name="T4" fmla="*/ 28 w 558"/>
                <a:gd name="T5" fmla="*/ 290 h 298"/>
                <a:gd name="T6" fmla="*/ 37 w 558"/>
                <a:gd name="T7" fmla="*/ 297 h 298"/>
                <a:gd name="T8" fmla="*/ 45 w 558"/>
                <a:gd name="T9" fmla="*/ 295 h 298"/>
                <a:gd name="T10" fmla="*/ 55 w 558"/>
                <a:gd name="T11" fmla="*/ 290 h 298"/>
                <a:gd name="T12" fmla="*/ 331 w 558"/>
                <a:gd name="T13" fmla="*/ 131 h 298"/>
                <a:gd name="T14" fmla="*/ 344 w 558"/>
                <a:gd name="T15" fmla="*/ 130 h 298"/>
                <a:gd name="T16" fmla="*/ 361 w 558"/>
                <a:gd name="T17" fmla="*/ 139 h 298"/>
                <a:gd name="T18" fmla="*/ 379 w 558"/>
                <a:gd name="T19" fmla="*/ 139 h 298"/>
                <a:gd name="T20" fmla="*/ 400 w 558"/>
                <a:gd name="T21" fmla="*/ 135 h 298"/>
                <a:gd name="T22" fmla="*/ 431 w 558"/>
                <a:gd name="T23" fmla="*/ 128 h 298"/>
                <a:gd name="T24" fmla="*/ 447 w 558"/>
                <a:gd name="T25" fmla="*/ 119 h 298"/>
                <a:gd name="T26" fmla="*/ 537 w 558"/>
                <a:gd name="T27" fmla="*/ 110 h 298"/>
                <a:gd name="T28" fmla="*/ 553 w 558"/>
                <a:gd name="T29" fmla="*/ 105 h 298"/>
                <a:gd name="T30" fmla="*/ 549 w 558"/>
                <a:gd name="T31" fmla="*/ 96 h 298"/>
                <a:gd name="T32" fmla="*/ 542 w 558"/>
                <a:gd name="T33" fmla="*/ 91 h 298"/>
                <a:gd name="T34" fmla="*/ 506 w 558"/>
                <a:gd name="T35" fmla="*/ 85 h 298"/>
                <a:gd name="T36" fmla="*/ 464 w 558"/>
                <a:gd name="T37" fmla="*/ 88 h 298"/>
                <a:gd name="T38" fmla="*/ 465 w 558"/>
                <a:gd name="T39" fmla="*/ 83 h 298"/>
                <a:gd name="T40" fmla="*/ 506 w 558"/>
                <a:gd name="T41" fmla="*/ 79 h 298"/>
                <a:gd name="T42" fmla="*/ 543 w 558"/>
                <a:gd name="T43" fmla="*/ 70 h 298"/>
                <a:gd name="T44" fmla="*/ 556 w 558"/>
                <a:gd name="T45" fmla="*/ 64 h 298"/>
                <a:gd name="T46" fmla="*/ 557 w 558"/>
                <a:gd name="T47" fmla="*/ 50 h 298"/>
                <a:gd name="T48" fmla="*/ 537 w 558"/>
                <a:gd name="T49" fmla="*/ 44 h 298"/>
                <a:gd name="T50" fmla="*/ 456 w 558"/>
                <a:gd name="T51" fmla="*/ 58 h 298"/>
                <a:gd name="T52" fmla="*/ 456 w 558"/>
                <a:gd name="T53" fmla="*/ 51 h 298"/>
                <a:gd name="T54" fmla="*/ 531 w 558"/>
                <a:gd name="T55" fmla="*/ 29 h 298"/>
                <a:gd name="T56" fmla="*/ 549 w 558"/>
                <a:gd name="T57" fmla="*/ 21 h 298"/>
                <a:gd name="T58" fmla="*/ 548 w 558"/>
                <a:gd name="T59" fmla="*/ 8 h 298"/>
                <a:gd name="T60" fmla="*/ 538 w 558"/>
                <a:gd name="T61" fmla="*/ 1 h 298"/>
                <a:gd name="T62" fmla="*/ 528 w 558"/>
                <a:gd name="T63" fmla="*/ 0 h 298"/>
                <a:gd name="T64" fmla="*/ 439 w 558"/>
                <a:gd name="T65" fmla="*/ 28 h 2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8" h="298">
                  <a:moveTo>
                    <a:pt x="0" y="220"/>
                  </a:moveTo>
                  <a:lnTo>
                    <a:pt x="19" y="270"/>
                  </a:lnTo>
                  <a:lnTo>
                    <a:pt x="28" y="290"/>
                  </a:lnTo>
                  <a:lnTo>
                    <a:pt x="37" y="297"/>
                  </a:lnTo>
                  <a:lnTo>
                    <a:pt x="45" y="295"/>
                  </a:lnTo>
                  <a:lnTo>
                    <a:pt x="55" y="290"/>
                  </a:lnTo>
                  <a:lnTo>
                    <a:pt x="331" y="131"/>
                  </a:lnTo>
                  <a:lnTo>
                    <a:pt x="344" y="130"/>
                  </a:lnTo>
                  <a:lnTo>
                    <a:pt x="361" y="139"/>
                  </a:lnTo>
                  <a:lnTo>
                    <a:pt x="379" y="139"/>
                  </a:lnTo>
                  <a:lnTo>
                    <a:pt x="400" y="135"/>
                  </a:lnTo>
                  <a:lnTo>
                    <a:pt x="431" y="128"/>
                  </a:lnTo>
                  <a:lnTo>
                    <a:pt x="447" y="119"/>
                  </a:lnTo>
                  <a:lnTo>
                    <a:pt x="537" y="110"/>
                  </a:lnTo>
                  <a:lnTo>
                    <a:pt x="553" y="105"/>
                  </a:lnTo>
                  <a:lnTo>
                    <a:pt x="549" y="96"/>
                  </a:lnTo>
                  <a:lnTo>
                    <a:pt x="542" y="91"/>
                  </a:lnTo>
                  <a:lnTo>
                    <a:pt x="506" y="85"/>
                  </a:lnTo>
                  <a:lnTo>
                    <a:pt x="464" y="88"/>
                  </a:lnTo>
                  <a:lnTo>
                    <a:pt x="465" y="83"/>
                  </a:lnTo>
                  <a:lnTo>
                    <a:pt x="506" y="79"/>
                  </a:lnTo>
                  <a:lnTo>
                    <a:pt x="543" y="70"/>
                  </a:lnTo>
                  <a:lnTo>
                    <a:pt x="556" y="64"/>
                  </a:lnTo>
                  <a:lnTo>
                    <a:pt x="557" y="50"/>
                  </a:lnTo>
                  <a:lnTo>
                    <a:pt x="537" y="44"/>
                  </a:lnTo>
                  <a:lnTo>
                    <a:pt x="456" y="58"/>
                  </a:lnTo>
                  <a:lnTo>
                    <a:pt x="456" y="51"/>
                  </a:lnTo>
                  <a:lnTo>
                    <a:pt x="531" y="29"/>
                  </a:lnTo>
                  <a:lnTo>
                    <a:pt x="549" y="21"/>
                  </a:lnTo>
                  <a:lnTo>
                    <a:pt x="548" y="8"/>
                  </a:lnTo>
                  <a:lnTo>
                    <a:pt x="538" y="1"/>
                  </a:lnTo>
                  <a:lnTo>
                    <a:pt x="528" y="0"/>
                  </a:lnTo>
                  <a:lnTo>
                    <a:pt x="439" y="28"/>
                  </a:lnTo>
                </a:path>
              </a:pathLst>
            </a:custGeom>
            <a:no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13" name="Freeform 29"/>
            <p:cNvSpPr>
              <a:spLocks/>
            </p:cNvSpPr>
            <p:nvPr/>
          </p:nvSpPr>
          <p:spPr bwMode="auto">
            <a:xfrm>
              <a:off x="2627" y="3249"/>
              <a:ext cx="683" cy="530"/>
            </a:xfrm>
            <a:custGeom>
              <a:avLst/>
              <a:gdLst>
                <a:gd name="T0" fmla="*/ 202 w 683"/>
                <a:gd name="T1" fmla="*/ 11 h 530"/>
                <a:gd name="T2" fmla="*/ 0 w 683"/>
                <a:gd name="T3" fmla="*/ 480 h 530"/>
                <a:gd name="T4" fmla="*/ 8 w 683"/>
                <a:gd name="T5" fmla="*/ 490 h 530"/>
                <a:gd name="T6" fmla="*/ 23 w 683"/>
                <a:gd name="T7" fmla="*/ 481 h 530"/>
                <a:gd name="T8" fmla="*/ 215 w 683"/>
                <a:gd name="T9" fmla="*/ 28 h 530"/>
                <a:gd name="T10" fmla="*/ 227 w 683"/>
                <a:gd name="T11" fmla="*/ 23 h 530"/>
                <a:gd name="T12" fmla="*/ 301 w 683"/>
                <a:gd name="T13" fmla="*/ 22 h 530"/>
                <a:gd name="T14" fmla="*/ 396 w 683"/>
                <a:gd name="T15" fmla="*/ 25 h 530"/>
                <a:gd name="T16" fmla="*/ 480 w 683"/>
                <a:gd name="T17" fmla="*/ 30 h 530"/>
                <a:gd name="T18" fmla="*/ 505 w 683"/>
                <a:gd name="T19" fmla="*/ 37 h 530"/>
                <a:gd name="T20" fmla="*/ 520 w 683"/>
                <a:gd name="T21" fmla="*/ 48 h 530"/>
                <a:gd name="T22" fmla="*/ 530 w 683"/>
                <a:gd name="T23" fmla="*/ 64 h 530"/>
                <a:gd name="T24" fmla="*/ 663 w 683"/>
                <a:gd name="T25" fmla="*/ 525 h 530"/>
                <a:gd name="T26" fmla="*/ 674 w 683"/>
                <a:gd name="T27" fmla="*/ 529 h 530"/>
                <a:gd name="T28" fmla="*/ 682 w 683"/>
                <a:gd name="T29" fmla="*/ 520 h 530"/>
                <a:gd name="T30" fmla="*/ 550 w 683"/>
                <a:gd name="T31" fmla="*/ 60 h 530"/>
                <a:gd name="T32" fmla="*/ 536 w 683"/>
                <a:gd name="T33" fmla="*/ 36 h 530"/>
                <a:gd name="T34" fmla="*/ 525 w 683"/>
                <a:gd name="T35" fmla="*/ 25 h 530"/>
                <a:gd name="T36" fmla="*/ 514 w 683"/>
                <a:gd name="T37" fmla="*/ 19 h 530"/>
                <a:gd name="T38" fmla="*/ 499 w 683"/>
                <a:gd name="T39" fmla="*/ 12 h 530"/>
                <a:gd name="T40" fmla="*/ 471 w 683"/>
                <a:gd name="T41" fmla="*/ 11 h 530"/>
                <a:gd name="T42" fmla="*/ 382 w 683"/>
                <a:gd name="T43" fmla="*/ 3 h 530"/>
                <a:gd name="T44" fmla="*/ 284 w 683"/>
                <a:gd name="T45" fmla="*/ 0 h 530"/>
                <a:gd name="T46" fmla="*/ 237 w 683"/>
                <a:gd name="T47" fmla="*/ 2 h 530"/>
                <a:gd name="T48" fmla="*/ 214 w 683"/>
                <a:gd name="T49" fmla="*/ 3 h 530"/>
                <a:gd name="T50" fmla="*/ 202 w 683"/>
                <a:gd name="T51" fmla="*/ 11 h 5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83" h="530">
                  <a:moveTo>
                    <a:pt x="202" y="11"/>
                  </a:moveTo>
                  <a:lnTo>
                    <a:pt x="0" y="480"/>
                  </a:lnTo>
                  <a:lnTo>
                    <a:pt x="8" y="490"/>
                  </a:lnTo>
                  <a:lnTo>
                    <a:pt x="23" y="481"/>
                  </a:lnTo>
                  <a:lnTo>
                    <a:pt x="215" y="28"/>
                  </a:lnTo>
                  <a:lnTo>
                    <a:pt x="227" y="23"/>
                  </a:lnTo>
                  <a:lnTo>
                    <a:pt x="301" y="22"/>
                  </a:lnTo>
                  <a:lnTo>
                    <a:pt x="396" y="25"/>
                  </a:lnTo>
                  <a:lnTo>
                    <a:pt x="480" y="30"/>
                  </a:lnTo>
                  <a:lnTo>
                    <a:pt x="505" y="37"/>
                  </a:lnTo>
                  <a:lnTo>
                    <a:pt x="520" y="48"/>
                  </a:lnTo>
                  <a:lnTo>
                    <a:pt x="530" y="64"/>
                  </a:lnTo>
                  <a:lnTo>
                    <a:pt x="663" y="525"/>
                  </a:lnTo>
                  <a:lnTo>
                    <a:pt x="674" y="529"/>
                  </a:lnTo>
                  <a:lnTo>
                    <a:pt x="682" y="520"/>
                  </a:lnTo>
                  <a:lnTo>
                    <a:pt x="550" y="60"/>
                  </a:lnTo>
                  <a:lnTo>
                    <a:pt x="536" y="36"/>
                  </a:lnTo>
                  <a:lnTo>
                    <a:pt x="525" y="25"/>
                  </a:lnTo>
                  <a:lnTo>
                    <a:pt x="514" y="19"/>
                  </a:lnTo>
                  <a:lnTo>
                    <a:pt x="499" y="12"/>
                  </a:lnTo>
                  <a:lnTo>
                    <a:pt x="471" y="11"/>
                  </a:lnTo>
                  <a:lnTo>
                    <a:pt x="382" y="3"/>
                  </a:lnTo>
                  <a:lnTo>
                    <a:pt x="284" y="0"/>
                  </a:lnTo>
                  <a:lnTo>
                    <a:pt x="237" y="2"/>
                  </a:lnTo>
                  <a:lnTo>
                    <a:pt x="214" y="3"/>
                  </a:lnTo>
                  <a:lnTo>
                    <a:pt x="202" y="11"/>
                  </a:lnTo>
                </a:path>
              </a:pathLst>
            </a:custGeom>
            <a:solidFill>
              <a:srgbClr val="919191"/>
            </a:solidFill>
            <a:ln w="12700" cap="rnd" cmpd="sng">
              <a:solidFill>
                <a:srgbClr val="919191"/>
              </a:solidFill>
              <a:prstDash val="solid"/>
              <a:round/>
              <a:headEnd type="none" w="med" len="med"/>
              <a:tailEnd type="none" w="med" len="med"/>
            </a:ln>
          </p:spPr>
          <p:txBody>
            <a:bodyPr lIns="90476" tIns="44444" rIns="90476" bIns="44444">
              <a:spAutoFit/>
            </a:bodyPr>
            <a:lstStyle/>
            <a:p>
              <a:endParaRPr lang="id-ID"/>
            </a:p>
          </p:txBody>
        </p:sp>
        <p:grpSp>
          <p:nvGrpSpPr>
            <p:cNvPr id="102414" name="Group 30"/>
            <p:cNvGrpSpPr>
              <a:grpSpLocks/>
            </p:cNvGrpSpPr>
            <p:nvPr/>
          </p:nvGrpSpPr>
          <p:grpSpPr bwMode="auto">
            <a:xfrm>
              <a:off x="3472" y="3076"/>
              <a:ext cx="548" cy="319"/>
              <a:chOff x="3674" y="3076"/>
              <a:chExt cx="548" cy="319"/>
            </a:xfrm>
          </p:grpSpPr>
          <p:sp>
            <p:nvSpPr>
              <p:cNvPr id="102483" name="Freeform 31"/>
              <p:cNvSpPr>
                <a:spLocks/>
              </p:cNvSpPr>
              <p:nvPr/>
            </p:nvSpPr>
            <p:spPr bwMode="auto">
              <a:xfrm>
                <a:off x="4009" y="3164"/>
                <a:ext cx="213" cy="231"/>
              </a:xfrm>
              <a:custGeom>
                <a:avLst/>
                <a:gdLst>
                  <a:gd name="T0" fmla="*/ 114 w 213"/>
                  <a:gd name="T1" fmla="*/ 0 h 231"/>
                  <a:gd name="T2" fmla="*/ 71 w 213"/>
                  <a:gd name="T3" fmla="*/ 57 h 231"/>
                  <a:gd name="T4" fmla="*/ 0 w 213"/>
                  <a:gd name="T5" fmla="*/ 51 h 231"/>
                  <a:gd name="T6" fmla="*/ 57 w 213"/>
                  <a:gd name="T7" fmla="*/ 117 h 231"/>
                  <a:gd name="T8" fmla="*/ 4 w 213"/>
                  <a:gd name="T9" fmla="*/ 202 h 231"/>
                  <a:gd name="T10" fmla="*/ 99 w 213"/>
                  <a:gd name="T11" fmla="*/ 149 h 231"/>
                  <a:gd name="T12" fmla="*/ 166 w 213"/>
                  <a:gd name="T13" fmla="*/ 230 h 231"/>
                  <a:gd name="T14" fmla="*/ 149 w 213"/>
                  <a:gd name="T15" fmla="*/ 127 h 231"/>
                  <a:gd name="T16" fmla="*/ 212 w 213"/>
                  <a:gd name="T17" fmla="*/ 66 h 231"/>
                  <a:gd name="T18" fmla="*/ 136 w 213"/>
                  <a:gd name="T19" fmla="*/ 68 h 231"/>
                  <a:gd name="T20" fmla="*/ 114 w 213"/>
                  <a:gd name="T21" fmla="*/ 0 h 2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3" h="231">
                    <a:moveTo>
                      <a:pt x="114" y="0"/>
                    </a:moveTo>
                    <a:lnTo>
                      <a:pt x="71" y="57"/>
                    </a:lnTo>
                    <a:lnTo>
                      <a:pt x="0" y="51"/>
                    </a:lnTo>
                    <a:lnTo>
                      <a:pt x="57" y="117"/>
                    </a:lnTo>
                    <a:lnTo>
                      <a:pt x="4" y="202"/>
                    </a:lnTo>
                    <a:lnTo>
                      <a:pt x="99" y="149"/>
                    </a:lnTo>
                    <a:lnTo>
                      <a:pt x="166" y="230"/>
                    </a:lnTo>
                    <a:lnTo>
                      <a:pt x="149" y="127"/>
                    </a:lnTo>
                    <a:lnTo>
                      <a:pt x="212" y="66"/>
                    </a:lnTo>
                    <a:lnTo>
                      <a:pt x="136" y="68"/>
                    </a:lnTo>
                    <a:lnTo>
                      <a:pt x="114" y="0"/>
                    </a:lnTo>
                  </a:path>
                </a:pathLst>
              </a:custGeom>
              <a:solidFill>
                <a:srgbClr val="000000"/>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84" name="Freeform 32"/>
              <p:cNvSpPr>
                <a:spLocks/>
              </p:cNvSpPr>
              <p:nvPr/>
            </p:nvSpPr>
            <p:spPr bwMode="auto">
              <a:xfrm>
                <a:off x="3674" y="3076"/>
                <a:ext cx="207" cy="229"/>
              </a:xfrm>
              <a:custGeom>
                <a:avLst/>
                <a:gdLst>
                  <a:gd name="T0" fmla="*/ 57 w 207"/>
                  <a:gd name="T1" fmla="*/ 2 h 229"/>
                  <a:gd name="T2" fmla="*/ 41 w 207"/>
                  <a:gd name="T3" fmla="*/ 11 h 229"/>
                  <a:gd name="T4" fmla="*/ 34 w 207"/>
                  <a:gd name="T5" fmla="*/ 18 h 229"/>
                  <a:gd name="T6" fmla="*/ 27 w 207"/>
                  <a:gd name="T7" fmla="*/ 25 h 229"/>
                  <a:gd name="T8" fmla="*/ 18 w 207"/>
                  <a:gd name="T9" fmla="*/ 39 h 229"/>
                  <a:gd name="T10" fmla="*/ 13 w 207"/>
                  <a:gd name="T11" fmla="*/ 51 h 229"/>
                  <a:gd name="T12" fmla="*/ 7 w 207"/>
                  <a:gd name="T13" fmla="*/ 61 h 229"/>
                  <a:gd name="T14" fmla="*/ 3 w 207"/>
                  <a:gd name="T15" fmla="*/ 80 h 229"/>
                  <a:gd name="T16" fmla="*/ 1 w 207"/>
                  <a:gd name="T17" fmla="*/ 89 h 229"/>
                  <a:gd name="T18" fmla="*/ 0 w 207"/>
                  <a:gd name="T19" fmla="*/ 97 h 229"/>
                  <a:gd name="T20" fmla="*/ 0 w 207"/>
                  <a:gd name="T21" fmla="*/ 112 h 229"/>
                  <a:gd name="T22" fmla="*/ 1 w 207"/>
                  <a:gd name="T23" fmla="*/ 127 h 229"/>
                  <a:gd name="T24" fmla="*/ 4 w 207"/>
                  <a:gd name="T25" fmla="*/ 141 h 229"/>
                  <a:gd name="T26" fmla="*/ 7 w 207"/>
                  <a:gd name="T27" fmla="*/ 151 h 229"/>
                  <a:gd name="T28" fmla="*/ 11 w 207"/>
                  <a:gd name="T29" fmla="*/ 162 h 229"/>
                  <a:gd name="T30" fmla="*/ 17 w 207"/>
                  <a:gd name="T31" fmla="*/ 172 h 229"/>
                  <a:gd name="T32" fmla="*/ 24 w 207"/>
                  <a:gd name="T33" fmla="*/ 183 h 229"/>
                  <a:gd name="T34" fmla="*/ 30 w 207"/>
                  <a:gd name="T35" fmla="*/ 190 h 229"/>
                  <a:gd name="T36" fmla="*/ 41 w 207"/>
                  <a:gd name="T37" fmla="*/ 199 h 229"/>
                  <a:gd name="T38" fmla="*/ 49 w 207"/>
                  <a:gd name="T39" fmla="*/ 205 h 229"/>
                  <a:gd name="T40" fmla="*/ 57 w 207"/>
                  <a:gd name="T41" fmla="*/ 212 h 229"/>
                  <a:gd name="T42" fmla="*/ 67 w 207"/>
                  <a:gd name="T43" fmla="*/ 217 h 229"/>
                  <a:gd name="T44" fmla="*/ 75 w 207"/>
                  <a:gd name="T45" fmla="*/ 222 h 229"/>
                  <a:gd name="T46" fmla="*/ 85 w 207"/>
                  <a:gd name="T47" fmla="*/ 225 h 229"/>
                  <a:gd name="T48" fmla="*/ 97 w 207"/>
                  <a:gd name="T49" fmla="*/ 227 h 229"/>
                  <a:gd name="T50" fmla="*/ 105 w 207"/>
                  <a:gd name="T51" fmla="*/ 228 h 229"/>
                  <a:gd name="T52" fmla="*/ 121 w 207"/>
                  <a:gd name="T53" fmla="*/ 228 h 229"/>
                  <a:gd name="T54" fmla="*/ 133 w 207"/>
                  <a:gd name="T55" fmla="*/ 227 h 229"/>
                  <a:gd name="T56" fmla="*/ 142 w 207"/>
                  <a:gd name="T57" fmla="*/ 226 h 229"/>
                  <a:gd name="T58" fmla="*/ 151 w 207"/>
                  <a:gd name="T59" fmla="*/ 224 h 229"/>
                  <a:gd name="T60" fmla="*/ 160 w 207"/>
                  <a:gd name="T61" fmla="*/ 221 h 229"/>
                  <a:gd name="T62" fmla="*/ 171 w 207"/>
                  <a:gd name="T63" fmla="*/ 217 h 229"/>
                  <a:gd name="T64" fmla="*/ 180 w 207"/>
                  <a:gd name="T65" fmla="*/ 211 h 229"/>
                  <a:gd name="T66" fmla="*/ 188 w 207"/>
                  <a:gd name="T67" fmla="*/ 203 h 229"/>
                  <a:gd name="T68" fmla="*/ 192 w 207"/>
                  <a:gd name="T69" fmla="*/ 196 h 229"/>
                  <a:gd name="T70" fmla="*/ 196 w 207"/>
                  <a:gd name="T71" fmla="*/ 187 h 229"/>
                  <a:gd name="T72" fmla="*/ 202 w 207"/>
                  <a:gd name="T73" fmla="*/ 175 h 229"/>
                  <a:gd name="T74" fmla="*/ 205 w 207"/>
                  <a:gd name="T75" fmla="*/ 159 h 229"/>
                  <a:gd name="T76" fmla="*/ 206 w 207"/>
                  <a:gd name="T77" fmla="*/ 145 h 229"/>
                  <a:gd name="T78" fmla="*/ 191 w 207"/>
                  <a:gd name="T79" fmla="*/ 149 h 229"/>
                  <a:gd name="T80" fmla="*/ 180 w 207"/>
                  <a:gd name="T81" fmla="*/ 157 h 229"/>
                  <a:gd name="T82" fmla="*/ 163 w 207"/>
                  <a:gd name="T83" fmla="*/ 161 h 229"/>
                  <a:gd name="T84" fmla="*/ 142 w 207"/>
                  <a:gd name="T85" fmla="*/ 164 h 229"/>
                  <a:gd name="T86" fmla="*/ 122 w 207"/>
                  <a:gd name="T87" fmla="*/ 165 h 229"/>
                  <a:gd name="T88" fmla="*/ 105 w 207"/>
                  <a:gd name="T89" fmla="*/ 162 h 229"/>
                  <a:gd name="T90" fmla="*/ 84 w 207"/>
                  <a:gd name="T91" fmla="*/ 152 h 229"/>
                  <a:gd name="T92" fmla="*/ 68 w 207"/>
                  <a:gd name="T93" fmla="*/ 140 h 229"/>
                  <a:gd name="T94" fmla="*/ 57 w 207"/>
                  <a:gd name="T95" fmla="*/ 121 h 229"/>
                  <a:gd name="T96" fmla="*/ 52 w 207"/>
                  <a:gd name="T97" fmla="*/ 105 h 229"/>
                  <a:gd name="T98" fmla="*/ 51 w 207"/>
                  <a:gd name="T99" fmla="*/ 84 h 229"/>
                  <a:gd name="T100" fmla="*/ 51 w 207"/>
                  <a:gd name="T101" fmla="*/ 66 h 229"/>
                  <a:gd name="T102" fmla="*/ 54 w 207"/>
                  <a:gd name="T103" fmla="*/ 43 h 229"/>
                  <a:gd name="T104" fmla="*/ 58 w 207"/>
                  <a:gd name="T105" fmla="*/ 19 h 229"/>
                  <a:gd name="T106" fmla="*/ 71 w 207"/>
                  <a:gd name="T107" fmla="*/ 0 h 229"/>
                  <a:gd name="T108" fmla="*/ 57 w 207"/>
                  <a:gd name="T109" fmla="*/ 2 h 2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7" h="229">
                    <a:moveTo>
                      <a:pt x="57" y="2"/>
                    </a:moveTo>
                    <a:lnTo>
                      <a:pt x="41" y="11"/>
                    </a:lnTo>
                    <a:lnTo>
                      <a:pt x="34" y="18"/>
                    </a:lnTo>
                    <a:lnTo>
                      <a:pt x="27" y="25"/>
                    </a:lnTo>
                    <a:lnTo>
                      <a:pt x="18" y="39"/>
                    </a:lnTo>
                    <a:lnTo>
                      <a:pt x="13" y="51"/>
                    </a:lnTo>
                    <a:lnTo>
                      <a:pt x="7" y="61"/>
                    </a:lnTo>
                    <a:lnTo>
                      <a:pt x="3" y="80"/>
                    </a:lnTo>
                    <a:lnTo>
                      <a:pt x="1" y="89"/>
                    </a:lnTo>
                    <a:lnTo>
                      <a:pt x="0" y="97"/>
                    </a:lnTo>
                    <a:lnTo>
                      <a:pt x="0" y="112"/>
                    </a:lnTo>
                    <a:lnTo>
                      <a:pt x="1" y="127"/>
                    </a:lnTo>
                    <a:lnTo>
                      <a:pt x="4" y="141"/>
                    </a:lnTo>
                    <a:lnTo>
                      <a:pt x="7" y="151"/>
                    </a:lnTo>
                    <a:lnTo>
                      <a:pt x="11" y="162"/>
                    </a:lnTo>
                    <a:lnTo>
                      <a:pt x="17" y="172"/>
                    </a:lnTo>
                    <a:lnTo>
                      <a:pt x="24" y="183"/>
                    </a:lnTo>
                    <a:lnTo>
                      <a:pt x="30" y="190"/>
                    </a:lnTo>
                    <a:lnTo>
                      <a:pt x="41" y="199"/>
                    </a:lnTo>
                    <a:lnTo>
                      <a:pt x="49" y="205"/>
                    </a:lnTo>
                    <a:lnTo>
                      <a:pt x="57" y="212"/>
                    </a:lnTo>
                    <a:lnTo>
                      <a:pt x="67" y="217"/>
                    </a:lnTo>
                    <a:lnTo>
                      <a:pt x="75" y="222"/>
                    </a:lnTo>
                    <a:lnTo>
                      <a:pt x="85" y="225"/>
                    </a:lnTo>
                    <a:lnTo>
                      <a:pt x="97" y="227"/>
                    </a:lnTo>
                    <a:lnTo>
                      <a:pt x="105" y="228"/>
                    </a:lnTo>
                    <a:lnTo>
                      <a:pt x="121" y="228"/>
                    </a:lnTo>
                    <a:lnTo>
                      <a:pt x="133" y="227"/>
                    </a:lnTo>
                    <a:lnTo>
                      <a:pt x="142" y="226"/>
                    </a:lnTo>
                    <a:lnTo>
                      <a:pt x="151" y="224"/>
                    </a:lnTo>
                    <a:lnTo>
                      <a:pt x="160" y="221"/>
                    </a:lnTo>
                    <a:lnTo>
                      <a:pt x="171" y="217"/>
                    </a:lnTo>
                    <a:lnTo>
                      <a:pt x="180" y="211"/>
                    </a:lnTo>
                    <a:lnTo>
                      <a:pt x="188" y="203"/>
                    </a:lnTo>
                    <a:lnTo>
                      <a:pt x="192" y="196"/>
                    </a:lnTo>
                    <a:lnTo>
                      <a:pt x="196" y="187"/>
                    </a:lnTo>
                    <a:lnTo>
                      <a:pt x="202" y="175"/>
                    </a:lnTo>
                    <a:lnTo>
                      <a:pt x="205" y="159"/>
                    </a:lnTo>
                    <a:lnTo>
                      <a:pt x="206" y="145"/>
                    </a:lnTo>
                    <a:lnTo>
                      <a:pt x="191" y="149"/>
                    </a:lnTo>
                    <a:lnTo>
                      <a:pt x="180" y="157"/>
                    </a:lnTo>
                    <a:lnTo>
                      <a:pt x="163" y="161"/>
                    </a:lnTo>
                    <a:lnTo>
                      <a:pt x="142" y="164"/>
                    </a:lnTo>
                    <a:lnTo>
                      <a:pt x="122" y="165"/>
                    </a:lnTo>
                    <a:lnTo>
                      <a:pt x="105" y="162"/>
                    </a:lnTo>
                    <a:lnTo>
                      <a:pt x="84" y="152"/>
                    </a:lnTo>
                    <a:lnTo>
                      <a:pt x="68" y="140"/>
                    </a:lnTo>
                    <a:lnTo>
                      <a:pt x="57" y="121"/>
                    </a:lnTo>
                    <a:lnTo>
                      <a:pt x="52" y="105"/>
                    </a:lnTo>
                    <a:lnTo>
                      <a:pt x="51" y="84"/>
                    </a:lnTo>
                    <a:lnTo>
                      <a:pt x="51" y="66"/>
                    </a:lnTo>
                    <a:lnTo>
                      <a:pt x="54" y="43"/>
                    </a:lnTo>
                    <a:lnTo>
                      <a:pt x="58" y="19"/>
                    </a:lnTo>
                    <a:lnTo>
                      <a:pt x="71" y="0"/>
                    </a:lnTo>
                    <a:lnTo>
                      <a:pt x="57" y="2"/>
                    </a:lnTo>
                  </a:path>
                </a:pathLst>
              </a:custGeom>
              <a:solidFill>
                <a:srgbClr val="000000"/>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grpSp>
          <p:nvGrpSpPr>
            <p:cNvPr id="102415" name="Group 33"/>
            <p:cNvGrpSpPr>
              <a:grpSpLocks/>
            </p:cNvGrpSpPr>
            <p:nvPr/>
          </p:nvGrpSpPr>
          <p:grpSpPr bwMode="auto">
            <a:xfrm>
              <a:off x="3446" y="3049"/>
              <a:ext cx="548" cy="320"/>
              <a:chOff x="3648" y="3049"/>
              <a:chExt cx="548" cy="320"/>
            </a:xfrm>
          </p:grpSpPr>
          <p:sp>
            <p:nvSpPr>
              <p:cNvPr id="102481" name="Freeform 34"/>
              <p:cNvSpPr>
                <a:spLocks/>
              </p:cNvSpPr>
              <p:nvPr/>
            </p:nvSpPr>
            <p:spPr bwMode="auto">
              <a:xfrm>
                <a:off x="3983" y="3138"/>
                <a:ext cx="213" cy="231"/>
              </a:xfrm>
              <a:custGeom>
                <a:avLst/>
                <a:gdLst>
                  <a:gd name="T0" fmla="*/ 114 w 213"/>
                  <a:gd name="T1" fmla="*/ 0 h 231"/>
                  <a:gd name="T2" fmla="*/ 71 w 213"/>
                  <a:gd name="T3" fmla="*/ 57 h 231"/>
                  <a:gd name="T4" fmla="*/ 0 w 213"/>
                  <a:gd name="T5" fmla="*/ 51 h 231"/>
                  <a:gd name="T6" fmla="*/ 57 w 213"/>
                  <a:gd name="T7" fmla="*/ 116 h 231"/>
                  <a:gd name="T8" fmla="*/ 4 w 213"/>
                  <a:gd name="T9" fmla="*/ 202 h 231"/>
                  <a:gd name="T10" fmla="*/ 99 w 213"/>
                  <a:gd name="T11" fmla="*/ 149 h 231"/>
                  <a:gd name="T12" fmla="*/ 166 w 213"/>
                  <a:gd name="T13" fmla="*/ 230 h 231"/>
                  <a:gd name="T14" fmla="*/ 149 w 213"/>
                  <a:gd name="T15" fmla="*/ 127 h 231"/>
                  <a:gd name="T16" fmla="*/ 212 w 213"/>
                  <a:gd name="T17" fmla="*/ 66 h 231"/>
                  <a:gd name="T18" fmla="*/ 136 w 213"/>
                  <a:gd name="T19" fmla="*/ 68 h 231"/>
                  <a:gd name="T20" fmla="*/ 114 w 213"/>
                  <a:gd name="T21" fmla="*/ 0 h 2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3" h="231">
                    <a:moveTo>
                      <a:pt x="114" y="0"/>
                    </a:moveTo>
                    <a:lnTo>
                      <a:pt x="71" y="57"/>
                    </a:lnTo>
                    <a:lnTo>
                      <a:pt x="0" y="51"/>
                    </a:lnTo>
                    <a:lnTo>
                      <a:pt x="57" y="116"/>
                    </a:lnTo>
                    <a:lnTo>
                      <a:pt x="4" y="202"/>
                    </a:lnTo>
                    <a:lnTo>
                      <a:pt x="99" y="149"/>
                    </a:lnTo>
                    <a:lnTo>
                      <a:pt x="166" y="230"/>
                    </a:lnTo>
                    <a:lnTo>
                      <a:pt x="149" y="127"/>
                    </a:lnTo>
                    <a:lnTo>
                      <a:pt x="212" y="66"/>
                    </a:lnTo>
                    <a:lnTo>
                      <a:pt x="136" y="68"/>
                    </a:lnTo>
                    <a:lnTo>
                      <a:pt x="114" y="0"/>
                    </a:lnTo>
                  </a:path>
                </a:pathLst>
              </a:custGeom>
              <a:solidFill>
                <a:schemeClr val="tx2"/>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82" name="Freeform 35"/>
              <p:cNvSpPr>
                <a:spLocks/>
              </p:cNvSpPr>
              <p:nvPr/>
            </p:nvSpPr>
            <p:spPr bwMode="auto">
              <a:xfrm>
                <a:off x="3648" y="3049"/>
                <a:ext cx="207" cy="230"/>
              </a:xfrm>
              <a:custGeom>
                <a:avLst/>
                <a:gdLst>
                  <a:gd name="T0" fmla="*/ 57 w 207"/>
                  <a:gd name="T1" fmla="*/ 2 h 230"/>
                  <a:gd name="T2" fmla="*/ 41 w 207"/>
                  <a:gd name="T3" fmla="*/ 12 h 230"/>
                  <a:gd name="T4" fmla="*/ 34 w 207"/>
                  <a:gd name="T5" fmla="*/ 18 h 230"/>
                  <a:gd name="T6" fmla="*/ 27 w 207"/>
                  <a:gd name="T7" fmla="*/ 25 h 230"/>
                  <a:gd name="T8" fmla="*/ 18 w 207"/>
                  <a:gd name="T9" fmla="*/ 40 h 230"/>
                  <a:gd name="T10" fmla="*/ 13 w 207"/>
                  <a:gd name="T11" fmla="*/ 51 h 230"/>
                  <a:gd name="T12" fmla="*/ 7 w 207"/>
                  <a:gd name="T13" fmla="*/ 62 h 230"/>
                  <a:gd name="T14" fmla="*/ 3 w 207"/>
                  <a:gd name="T15" fmla="*/ 82 h 230"/>
                  <a:gd name="T16" fmla="*/ 1 w 207"/>
                  <a:gd name="T17" fmla="*/ 90 h 230"/>
                  <a:gd name="T18" fmla="*/ 0 w 207"/>
                  <a:gd name="T19" fmla="*/ 98 h 230"/>
                  <a:gd name="T20" fmla="*/ 0 w 207"/>
                  <a:gd name="T21" fmla="*/ 112 h 230"/>
                  <a:gd name="T22" fmla="*/ 1 w 207"/>
                  <a:gd name="T23" fmla="*/ 126 h 230"/>
                  <a:gd name="T24" fmla="*/ 4 w 207"/>
                  <a:gd name="T25" fmla="*/ 141 h 230"/>
                  <a:gd name="T26" fmla="*/ 7 w 207"/>
                  <a:gd name="T27" fmla="*/ 152 h 230"/>
                  <a:gd name="T28" fmla="*/ 11 w 207"/>
                  <a:gd name="T29" fmla="*/ 163 h 230"/>
                  <a:gd name="T30" fmla="*/ 17 w 207"/>
                  <a:gd name="T31" fmla="*/ 172 h 230"/>
                  <a:gd name="T32" fmla="*/ 24 w 207"/>
                  <a:gd name="T33" fmla="*/ 183 h 230"/>
                  <a:gd name="T34" fmla="*/ 30 w 207"/>
                  <a:gd name="T35" fmla="*/ 191 h 230"/>
                  <a:gd name="T36" fmla="*/ 41 w 207"/>
                  <a:gd name="T37" fmla="*/ 200 h 230"/>
                  <a:gd name="T38" fmla="*/ 49 w 207"/>
                  <a:gd name="T39" fmla="*/ 207 h 230"/>
                  <a:gd name="T40" fmla="*/ 57 w 207"/>
                  <a:gd name="T41" fmla="*/ 213 h 230"/>
                  <a:gd name="T42" fmla="*/ 67 w 207"/>
                  <a:gd name="T43" fmla="*/ 218 h 230"/>
                  <a:gd name="T44" fmla="*/ 75 w 207"/>
                  <a:gd name="T45" fmla="*/ 222 h 230"/>
                  <a:gd name="T46" fmla="*/ 85 w 207"/>
                  <a:gd name="T47" fmla="*/ 225 h 230"/>
                  <a:gd name="T48" fmla="*/ 97 w 207"/>
                  <a:gd name="T49" fmla="*/ 228 h 230"/>
                  <a:gd name="T50" fmla="*/ 105 w 207"/>
                  <a:gd name="T51" fmla="*/ 229 h 230"/>
                  <a:gd name="T52" fmla="*/ 121 w 207"/>
                  <a:gd name="T53" fmla="*/ 229 h 230"/>
                  <a:gd name="T54" fmla="*/ 133 w 207"/>
                  <a:gd name="T55" fmla="*/ 228 h 230"/>
                  <a:gd name="T56" fmla="*/ 142 w 207"/>
                  <a:gd name="T57" fmla="*/ 226 h 230"/>
                  <a:gd name="T58" fmla="*/ 151 w 207"/>
                  <a:gd name="T59" fmla="*/ 224 h 230"/>
                  <a:gd name="T60" fmla="*/ 160 w 207"/>
                  <a:gd name="T61" fmla="*/ 222 h 230"/>
                  <a:gd name="T62" fmla="*/ 171 w 207"/>
                  <a:gd name="T63" fmla="*/ 217 h 230"/>
                  <a:gd name="T64" fmla="*/ 180 w 207"/>
                  <a:gd name="T65" fmla="*/ 212 h 230"/>
                  <a:gd name="T66" fmla="*/ 188 w 207"/>
                  <a:gd name="T67" fmla="*/ 203 h 230"/>
                  <a:gd name="T68" fmla="*/ 192 w 207"/>
                  <a:gd name="T69" fmla="*/ 196 h 230"/>
                  <a:gd name="T70" fmla="*/ 196 w 207"/>
                  <a:gd name="T71" fmla="*/ 188 h 230"/>
                  <a:gd name="T72" fmla="*/ 202 w 207"/>
                  <a:gd name="T73" fmla="*/ 176 h 230"/>
                  <a:gd name="T74" fmla="*/ 205 w 207"/>
                  <a:gd name="T75" fmla="*/ 160 h 230"/>
                  <a:gd name="T76" fmla="*/ 206 w 207"/>
                  <a:gd name="T77" fmla="*/ 146 h 230"/>
                  <a:gd name="T78" fmla="*/ 191 w 207"/>
                  <a:gd name="T79" fmla="*/ 150 h 230"/>
                  <a:gd name="T80" fmla="*/ 180 w 207"/>
                  <a:gd name="T81" fmla="*/ 157 h 230"/>
                  <a:gd name="T82" fmla="*/ 163 w 207"/>
                  <a:gd name="T83" fmla="*/ 162 h 230"/>
                  <a:gd name="T84" fmla="*/ 143 w 207"/>
                  <a:gd name="T85" fmla="*/ 165 h 230"/>
                  <a:gd name="T86" fmla="*/ 122 w 207"/>
                  <a:gd name="T87" fmla="*/ 165 h 230"/>
                  <a:gd name="T88" fmla="*/ 105 w 207"/>
                  <a:gd name="T89" fmla="*/ 163 h 230"/>
                  <a:gd name="T90" fmla="*/ 84 w 207"/>
                  <a:gd name="T91" fmla="*/ 152 h 230"/>
                  <a:gd name="T92" fmla="*/ 68 w 207"/>
                  <a:gd name="T93" fmla="*/ 140 h 230"/>
                  <a:gd name="T94" fmla="*/ 57 w 207"/>
                  <a:gd name="T95" fmla="*/ 122 h 230"/>
                  <a:gd name="T96" fmla="*/ 52 w 207"/>
                  <a:gd name="T97" fmla="*/ 106 h 230"/>
                  <a:gd name="T98" fmla="*/ 51 w 207"/>
                  <a:gd name="T99" fmla="*/ 86 h 230"/>
                  <a:gd name="T100" fmla="*/ 51 w 207"/>
                  <a:gd name="T101" fmla="*/ 67 h 230"/>
                  <a:gd name="T102" fmla="*/ 54 w 207"/>
                  <a:gd name="T103" fmla="*/ 43 h 230"/>
                  <a:gd name="T104" fmla="*/ 58 w 207"/>
                  <a:gd name="T105" fmla="*/ 20 h 230"/>
                  <a:gd name="T106" fmla="*/ 71 w 207"/>
                  <a:gd name="T107" fmla="*/ 0 h 230"/>
                  <a:gd name="T108" fmla="*/ 57 w 207"/>
                  <a:gd name="T109" fmla="*/ 2 h 2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7" h="230">
                    <a:moveTo>
                      <a:pt x="57" y="2"/>
                    </a:moveTo>
                    <a:lnTo>
                      <a:pt x="41" y="12"/>
                    </a:lnTo>
                    <a:lnTo>
                      <a:pt x="34" y="18"/>
                    </a:lnTo>
                    <a:lnTo>
                      <a:pt x="27" y="25"/>
                    </a:lnTo>
                    <a:lnTo>
                      <a:pt x="18" y="40"/>
                    </a:lnTo>
                    <a:lnTo>
                      <a:pt x="13" y="51"/>
                    </a:lnTo>
                    <a:lnTo>
                      <a:pt x="7" y="62"/>
                    </a:lnTo>
                    <a:lnTo>
                      <a:pt x="3" y="82"/>
                    </a:lnTo>
                    <a:lnTo>
                      <a:pt x="1" y="90"/>
                    </a:lnTo>
                    <a:lnTo>
                      <a:pt x="0" y="98"/>
                    </a:lnTo>
                    <a:lnTo>
                      <a:pt x="0" y="112"/>
                    </a:lnTo>
                    <a:lnTo>
                      <a:pt x="1" y="126"/>
                    </a:lnTo>
                    <a:lnTo>
                      <a:pt x="4" y="141"/>
                    </a:lnTo>
                    <a:lnTo>
                      <a:pt x="7" y="152"/>
                    </a:lnTo>
                    <a:lnTo>
                      <a:pt x="11" y="163"/>
                    </a:lnTo>
                    <a:lnTo>
                      <a:pt x="17" y="172"/>
                    </a:lnTo>
                    <a:lnTo>
                      <a:pt x="24" y="183"/>
                    </a:lnTo>
                    <a:lnTo>
                      <a:pt x="30" y="191"/>
                    </a:lnTo>
                    <a:lnTo>
                      <a:pt x="41" y="200"/>
                    </a:lnTo>
                    <a:lnTo>
                      <a:pt x="49" y="207"/>
                    </a:lnTo>
                    <a:lnTo>
                      <a:pt x="57" y="213"/>
                    </a:lnTo>
                    <a:lnTo>
                      <a:pt x="67" y="218"/>
                    </a:lnTo>
                    <a:lnTo>
                      <a:pt x="75" y="222"/>
                    </a:lnTo>
                    <a:lnTo>
                      <a:pt x="85" y="225"/>
                    </a:lnTo>
                    <a:lnTo>
                      <a:pt x="97" y="228"/>
                    </a:lnTo>
                    <a:lnTo>
                      <a:pt x="105" y="229"/>
                    </a:lnTo>
                    <a:lnTo>
                      <a:pt x="121" y="229"/>
                    </a:lnTo>
                    <a:lnTo>
                      <a:pt x="133" y="228"/>
                    </a:lnTo>
                    <a:lnTo>
                      <a:pt x="142" y="226"/>
                    </a:lnTo>
                    <a:lnTo>
                      <a:pt x="151" y="224"/>
                    </a:lnTo>
                    <a:lnTo>
                      <a:pt x="160" y="222"/>
                    </a:lnTo>
                    <a:lnTo>
                      <a:pt x="171" y="217"/>
                    </a:lnTo>
                    <a:lnTo>
                      <a:pt x="180" y="212"/>
                    </a:lnTo>
                    <a:lnTo>
                      <a:pt x="188" y="203"/>
                    </a:lnTo>
                    <a:lnTo>
                      <a:pt x="192" y="196"/>
                    </a:lnTo>
                    <a:lnTo>
                      <a:pt x="196" y="188"/>
                    </a:lnTo>
                    <a:lnTo>
                      <a:pt x="202" y="176"/>
                    </a:lnTo>
                    <a:lnTo>
                      <a:pt x="205" y="160"/>
                    </a:lnTo>
                    <a:lnTo>
                      <a:pt x="206" y="146"/>
                    </a:lnTo>
                    <a:lnTo>
                      <a:pt x="191" y="150"/>
                    </a:lnTo>
                    <a:lnTo>
                      <a:pt x="180" y="157"/>
                    </a:lnTo>
                    <a:lnTo>
                      <a:pt x="163" y="162"/>
                    </a:lnTo>
                    <a:lnTo>
                      <a:pt x="143" y="165"/>
                    </a:lnTo>
                    <a:lnTo>
                      <a:pt x="122" y="165"/>
                    </a:lnTo>
                    <a:lnTo>
                      <a:pt x="105" y="163"/>
                    </a:lnTo>
                    <a:lnTo>
                      <a:pt x="84" y="152"/>
                    </a:lnTo>
                    <a:lnTo>
                      <a:pt x="68" y="140"/>
                    </a:lnTo>
                    <a:lnTo>
                      <a:pt x="57" y="122"/>
                    </a:lnTo>
                    <a:lnTo>
                      <a:pt x="52" y="106"/>
                    </a:lnTo>
                    <a:lnTo>
                      <a:pt x="51" y="86"/>
                    </a:lnTo>
                    <a:lnTo>
                      <a:pt x="51" y="67"/>
                    </a:lnTo>
                    <a:lnTo>
                      <a:pt x="54" y="43"/>
                    </a:lnTo>
                    <a:lnTo>
                      <a:pt x="58" y="20"/>
                    </a:lnTo>
                    <a:lnTo>
                      <a:pt x="71" y="0"/>
                    </a:lnTo>
                    <a:lnTo>
                      <a:pt x="57" y="2"/>
                    </a:lnTo>
                  </a:path>
                </a:pathLst>
              </a:custGeom>
              <a:solidFill>
                <a:schemeClr val="tx2"/>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grpSp>
          <p:nvGrpSpPr>
            <p:cNvPr id="102416" name="Group 36"/>
            <p:cNvGrpSpPr>
              <a:grpSpLocks/>
            </p:cNvGrpSpPr>
            <p:nvPr/>
          </p:nvGrpSpPr>
          <p:grpSpPr bwMode="auto">
            <a:xfrm>
              <a:off x="4196" y="2922"/>
              <a:ext cx="476" cy="752"/>
              <a:chOff x="4398" y="2922"/>
              <a:chExt cx="476" cy="752"/>
            </a:xfrm>
          </p:grpSpPr>
          <p:sp>
            <p:nvSpPr>
              <p:cNvPr id="102479" name="Freeform 37"/>
              <p:cNvSpPr>
                <a:spLocks/>
              </p:cNvSpPr>
              <p:nvPr/>
            </p:nvSpPr>
            <p:spPr bwMode="auto">
              <a:xfrm>
                <a:off x="4483" y="2922"/>
                <a:ext cx="391" cy="656"/>
              </a:xfrm>
              <a:custGeom>
                <a:avLst/>
                <a:gdLst>
                  <a:gd name="T0" fmla="*/ 360 w 391"/>
                  <a:gd name="T1" fmla="*/ 633 h 656"/>
                  <a:gd name="T2" fmla="*/ 314 w 391"/>
                  <a:gd name="T3" fmla="*/ 647 h 656"/>
                  <a:gd name="T4" fmla="*/ 252 w 391"/>
                  <a:gd name="T5" fmla="*/ 655 h 656"/>
                  <a:gd name="T6" fmla="*/ 188 w 391"/>
                  <a:gd name="T7" fmla="*/ 655 h 656"/>
                  <a:gd name="T8" fmla="*/ 146 w 391"/>
                  <a:gd name="T9" fmla="*/ 642 h 656"/>
                  <a:gd name="T10" fmla="*/ 123 w 391"/>
                  <a:gd name="T11" fmla="*/ 639 h 656"/>
                  <a:gd name="T12" fmla="*/ 96 w 391"/>
                  <a:gd name="T13" fmla="*/ 542 h 656"/>
                  <a:gd name="T14" fmla="*/ 79 w 391"/>
                  <a:gd name="T15" fmla="*/ 433 h 656"/>
                  <a:gd name="T16" fmla="*/ 57 w 391"/>
                  <a:gd name="T17" fmla="*/ 311 h 656"/>
                  <a:gd name="T18" fmla="*/ 30 w 391"/>
                  <a:gd name="T19" fmla="*/ 176 h 656"/>
                  <a:gd name="T20" fmla="*/ 4 w 391"/>
                  <a:gd name="T21" fmla="*/ 119 h 656"/>
                  <a:gd name="T22" fmla="*/ 0 w 391"/>
                  <a:gd name="T23" fmla="*/ 86 h 656"/>
                  <a:gd name="T24" fmla="*/ 7 w 391"/>
                  <a:gd name="T25" fmla="*/ 73 h 656"/>
                  <a:gd name="T26" fmla="*/ 26 w 391"/>
                  <a:gd name="T27" fmla="*/ 57 h 656"/>
                  <a:gd name="T28" fmla="*/ 40 w 391"/>
                  <a:gd name="T29" fmla="*/ 47 h 656"/>
                  <a:gd name="T30" fmla="*/ 79 w 391"/>
                  <a:gd name="T31" fmla="*/ 36 h 656"/>
                  <a:gd name="T32" fmla="*/ 152 w 391"/>
                  <a:gd name="T33" fmla="*/ 36 h 656"/>
                  <a:gd name="T34" fmla="*/ 219 w 391"/>
                  <a:gd name="T35" fmla="*/ 24 h 656"/>
                  <a:gd name="T36" fmla="*/ 284 w 391"/>
                  <a:gd name="T37" fmla="*/ 10 h 656"/>
                  <a:gd name="T38" fmla="*/ 340 w 391"/>
                  <a:gd name="T39" fmla="*/ 0 h 656"/>
                  <a:gd name="T40" fmla="*/ 390 w 391"/>
                  <a:gd name="T41" fmla="*/ 159 h 656"/>
                  <a:gd name="T42" fmla="*/ 182 w 391"/>
                  <a:gd name="T43" fmla="*/ 156 h 656"/>
                  <a:gd name="T44" fmla="*/ 152 w 391"/>
                  <a:gd name="T45" fmla="*/ 150 h 656"/>
                  <a:gd name="T46" fmla="*/ 152 w 391"/>
                  <a:gd name="T47" fmla="*/ 169 h 656"/>
                  <a:gd name="T48" fmla="*/ 176 w 391"/>
                  <a:gd name="T49" fmla="*/ 285 h 656"/>
                  <a:gd name="T50" fmla="*/ 196 w 391"/>
                  <a:gd name="T51" fmla="*/ 357 h 656"/>
                  <a:gd name="T52" fmla="*/ 235 w 391"/>
                  <a:gd name="T53" fmla="*/ 424 h 656"/>
                  <a:gd name="T54" fmla="*/ 290 w 391"/>
                  <a:gd name="T55" fmla="*/ 510 h 656"/>
                  <a:gd name="T56" fmla="*/ 360 w 391"/>
                  <a:gd name="T57" fmla="*/ 633 h 6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1" h="656">
                    <a:moveTo>
                      <a:pt x="360" y="633"/>
                    </a:moveTo>
                    <a:lnTo>
                      <a:pt x="314" y="647"/>
                    </a:lnTo>
                    <a:lnTo>
                      <a:pt x="252" y="655"/>
                    </a:lnTo>
                    <a:lnTo>
                      <a:pt x="188" y="655"/>
                    </a:lnTo>
                    <a:lnTo>
                      <a:pt x="146" y="642"/>
                    </a:lnTo>
                    <a:lnTo>
                      <a:pt x="123" y="639"/>
                    </a:lnTo>
                    <a:lnTo>
                      <a:pt x="96" y="542"/>
                    </a:lnTo>
                    <a:lnTo>
                      <a:pt x="79" y="433"/>
                    </a:lnTo>
                    <a:lnTo>
                      <a:pt x="57" y="311"/>
                    </a:lnTo>
                    <a:lnTo>
                      <a:pt x="30" y="176"/>
                    </a:lnTo>
                    <a:lnTo>
                      <a:pt x="4" y="119"/>
                    </a:lnTo>
                    <a:lnTo>
                      <a:pt x="0" y="86"/>
                    </a:lnTo>
                    <a:lnTo>
                      <a:pt x="7" y="73"/>
                    </a:lnTo>
                    <a:lnTo>
                      <a:pt x="26" y="57"/>
                    </a:lnTo>
                    <a:lnTo>
                      <a:pt x="40" y="47"/>
                    </a:lnTo>
                    <a:lnTo>
                      <a:pt x="79" y="36"/>
                    </a:lnTo>
                    <a:lnTo>
                      <a:pt x="152" y="36"/>
                    </a:lnTo>
                    <a:lnTo>
                      <a:pt x="219" y="24"/>
                    </a:lnTo>
                    <a:lnTo>
                      <a:pt x="284" y="10"/>
                    </a:lnTo>
                    <a:lnTo>
                      <a:pt x="340" y="0"/>
                    </a:lnTo>
                    <a:lnTo>
                      <a:pt x="390" y="159"/>
                    </a:lnTo>
                    <a:lnTo>
                      <a:pt x="182" y="156"/>
                    </a:lnTo>
                    <a:lnTo>
                      <a:pt x="152" y="150"/>
                    </a:lnTo>
                    <a:lnTo>
                      <a:pt x="152" y="169"/>
                    </a:lnTo>
                    <a:lnTo>
                      <a:pt x="176" y="285"/>
                    </a:lnTo>
                    <a:lnTo>
                      <a:pt x="196" y="357"/>
                    </a:lnTo>
                    <a:lnTo>
                      <a:pt x="235" y="424"/>
                    </a:lnTo>
                    <a:lnTo>
                      <a:pt x="290" y="510"/>
                    </a:lnTo>
                    <a:lnTo>
                      <a:pt x="360" y="633"/>
                    </a:lnTo>
                  </a:path>
                </a:pathLst>
              </a:custGeom>
              <a:solidFill>
                <a:srgbClr val="3F5F00"/>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80" name="Freeform 38"/>
              <p:cNvSpPr>
                <a:spLocks/>
              </p:cNvSpPr>
              <p:nvPr/>
            </p:nvSpPr>
            <p:spPr bwMode="auto">
              <a:xfrm>
                <a:off x="4398" y="3558"/>
                <a:ext cx="464" cy="116"/>
              </a:xfrm>
              <a:custGeom>
                <a:avLst/>
                <a:gdLst>
                  <a:gd name="T0" fmla="*/ 211 w 464"/>
                  <a:gd name="T1" fmla="*/ 3 h 116"/>
                  <a:gd name="T2" fmla="*/ 136 w 464"/>
                  <a:gd name="T3" fmla="*/ 14 h 116"/>
                  <a:gd name="T4" fmla="*/ 77 w 464"/>
                  <a:gd name="T5" fmla="*/ 29 h 116"/>
                  <a:gd name="T6" fmla="*/ 46 w 464"/>
                  <a:gd name="T7" fmla="*/ 37 h 116"/>
                  <a:gd name="T8" fmla="*/ 20 w 464"/>
                  <a:gd name="T9" fmla="*/ 54 h 116"/>
                  <a:gd name="T10" fmla="*/ 8 w 464"/>
                  <a:gd name="T11" fmla="*/ 67 h 116"/>
                  <a:gd name="T12" fmla="*/ 0 w 464"/>
                  <a:gd name="T13" fmla="*/ 88 h 116"/>
                  <a:gd name="T14" fmla="*/ 2 w 464"/>
                  <a:gd name="T15" fmla="*/ 104 h 116"/>
                  <a:gd name="T16" fmla="*/ 10 w 464"/>
                  <a:gd name="T17" fmla="*/ 110 h 116"/>
                  <a:gd name="T18" fmla="*/ 26 w 464"/>
                  <a:gd name="T19" fmla="*/ 114 h 116"/>
                  <a:gd name="T20" fmla="*/ 78 w 464"/>
                  <a:gd name="T21" fmla="*/ 110 h 116"/>
                  <a:gd name="T22" fmla="*/ 160 w 464"/>
                  <a:gd name="T23" fmla="*/ 103 h 116"/>
                  <a:gd name="T24" fmla="*/ 249 w 464"/>
                  <a:gd name="T25" fmla="*/ 92 h 116"/>
                  <a:gd name="T26" fmla="*/ 303 w 464"/>
                  <a:gd name="T27" fmla="*/ 89 h 116"/>
                  <a:gd name="T28" fmla="*/ 309 w 464"/>
                  <a:gd name="T29" fmla="*/ 106 h 116"/>
                  <a:gd name="T30" fmla="*/ 367 w 464"/>
                  <a:gd name="T31" fmla="*/ 114 h 116"/>
                  <a:gd name="T32" fmla="*/ 422 w 464"/>
                  <a:gd name="T33" fmla="*/ 115 h 116"/>
                  <a:gd name="T34" fmla="*/ 455 w 464"/>
                  <a:gd name="T35" fmla="*/ 112 h 116"/>
                  <a:gd name="T36" fmla="*/ 463 w 464"/>
                  <a:gd name="T37" fmla="*/ 89 h 116"/>
                  <a:gd name="T38" fmla="*/ 457 w 464"/>
                  <a:gd name="T39" fmla="*/ 51 h 116"/>
                  <a:gd name="T40" fmla="*/ 441 w 464"/>
                  <a:gd name="T41" fmla="*/ 0 h 116"/>
                  <a:gd name="T42" fmla="*/ 231 w 464"/>
                  <a:gd name="T43" fmla="*/ 0 h 116"/>
                  <a:gd name="T44" fmla="*/ 211 w 464"/>
                  <a:gd name="T45" fmla="*/ 3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4" h="116">
                    <a:moveTo>
                      <a:pt x="211" y="3"/>
                    </a:moveTo>
                    <a:lnTo>
                      <a:pt x="136" y="14"/>
                    </a:lnTo>
                    <a:lnTo>
                      <a:pt x="77" y="29"/>
                    </a:lnTo>
                    <a:lnTo>
                      <a:pt x="46" y="37"/>
                    </a:lnTo>
                    <a:lnTo>
                      <a:pt x="20" y="54"/>
                    </a:lnTo>
                    <a:lnTo>
                      <a:pt x="8" y="67"/>
                    </a:lnTo>
                    <a:lnTo>
                      <a:pt x="0" y="88"/>
                    </a:lnTo>
                    <a:lnTo>
                      <a:pt x="2" y="104"/>
                    </a:lnTo>
                    <a:lnTo>
                      <a:pt x="10" y="110"/>
                    </a:lnTo>
                    <a:lnTo>
                      <a:pt x="26" y="114"/>
                    </a:lnTo>
                    <a:lnTo>
                      <a:pt x="78" y="110"/>
                    </a:lnTo>
                    <a:lnTo>
                      <a:pt x="160" y="103"/>
                    </a:lnTo>
                    <a:lnTo>
                      <a:pt x="249" y="92"/>
                    </a:lnTo>
                    <a:lnTo>
                      <a:pt x="303" y="89"/>
                    </a:lnTo>
                    <a:lnTo>
                      <a:pt x="309" y="106"/>
                    </a:lnTo>
                    <a:lnTo>
                      <a:pt x="367" y="114"/>
                    </a:lnTo>
                    <a:lnTo>
                      <a:pt x="422" y="115"/>
                    </a:lnTo>
                    <a:lnTo>
                      <a:pt x="455" y="112"/>
                    </a:lnTo>
                    <a:lnTo>
                      <a:pt x="463" y="89"/>
                    </a:lnTo>
                    <a:lnTo>
                      <a:pt x="457" y="51"/>
                    </a:lnTo>
                    <a:lnTo>
                      <a:pt x="441" y="0"/>
                    </a:lnTo>
                    <a:lnTo>
                      <a:pt x="231" y="0"/>
                    </a:lnTo>
                    <a:lnTo>
                      <a:pt x="211" y="3"/>
                    </a:lnTo>
                  </a:path>
                </a:pathLst>
              </a:custGeom>
              <a:solidFill>
                <a:srgbClr val="7F5F3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grpSp>
          <p:nvGrpSpPr>
            <p:cNvPr id="102417" name="Group 39"/>
            <p:cNvGrpSpPr>
              <a:grpSpLocks/>
            </p:cNvGrpSpPr>
            <p:nvPr/>
          </p:nvGrpSpPr>
          <p:grpSpPr bwMode="auto">
            <a:xfrm>
              <a:off x="4107" y="2919"/>
              <a:ext cx="807" cy="812"/>
              <a:chOff x="4309" y="2919"/>
              <a:chExt cx="807" cy="812"/>
            </a:xfrm>
          </p:grpSpPr>
          <p:sp>
            <p:nvSpPr>
              <p:cNvPr id="102477" name="Freeform 40"/>
              <p:cNvSpPr>
                <a:spLocks/>
              </p:cNvSpPr>
              <p:nvPr/>
            </p:nvSpPr>
            <p:spPr bwMode="auto">
              <a:xfrm>
                <a:off x="4309" y="3596"/>
                <a:ext cx="512" cy="135"/>
              </a:xfrm>
              <a:custGeom>
                <a:avLst/>
                <a:gdLst>
                  <a:gd name="T0" fmla="*/ 233 w 512"/>
                  <a:gd name="T1" fmla="*/ 6 h 135"/>
                  <a:gd name="T2" fmla="*/ 149 w 512"/>
                  <a:gd name="T3" fmla="*/ 19 h 135"/>
                  <a:gd name="T4" fmla="*/ 83 w 512"/>
                  <a:gd name="T5" fmla="*/ 36 h 135"/>
                  <a:gd name="T6" fmla="*/ 49 w 512"/>
                  <a:gd name="T7" fmla="*/ 45 h 135"/>
                  <a:gd name="T8" fmla="*/ 21 w 512"/>
                  <a:gd name="T9" fmla="*/ 64 h 135"/>
                  <a:gd name="T10" fmla="*/ 8 w 512"/>
                  <a:gd name="T11" fmla="*/ 78 h 135"/>
                  <a:gd name="T12" fmla="*/ 0 w 512"/>
                  <a:gd name="T13" fmla="*/ 101 h 135"/>
                  <a:gd name="T14" fmla="*/ 1 w 512"/>
                  <a:gd name="T15" fmla="*/ 120 h 135"/>
                  <a:gd name="T16" fmla="*/ 9 w 512"/>
                  <a:gd name="T17" fmla="*/ 126 h 135"/>
                  <a:gd name="T18" fmla="*/ 25 w 512"/>
                  <a:gd name="T19" fmla="*/ 131 h 135"/>
                  <a:gd name="T20" fmla="*/ 78 w 512"/>
                  <a:gd name="T21" fmla="*/ 134 h 135"/>
                  <a:gd name="T22" fmla="*/ 180 w 512"/>
                  <a:gd name="T23" fmla="*/ 128 h 135"/>
                  <a:gd name="T24" fmla="*/ 275 w 512"/>
                  <a:gd name="T25" fmla="*/ 117 h 135"/>
                  <a:gd name="T26" fmla="*/ 333 w 512"/>
                  <a:gd name="T27" fmla="*/ 103 h 135"/>
                  <a:gd name="T28" fmla="*/ 340 w 512"/>
                  <a:gd name="T29" fmla="*/ 121 h 135"/>
                  <a:gd name="T30" fmla="*/ 373 w 512"/>
                  <a:gd name="T31" fmla="*/ 126 h 135"/>
                  <a:gd name="T32" fmla="*/ 404 w 512"/>
                  <a:gd name="T33" fmla="*/ 129 h 135"/>
                  <a:gd name="T34" fmla="*/ 466 w 512"/>
                  <a:gd name="T35" fmla="*/ 131 h 135"/>
                  <a:gd name="T36" fmla="*/ 503 w 512"/>
                  <a:gd name="T37" fmla="*/ 128 h 135"/>
                  <a:gd name="T38" fmla="*/ 511 w 512"/>
                  <a:gd name="T39" fmla="*/ 103 h 135"/>
                  <a:gd name="T40" fmla="*/ 504 w 512"/>
                  <a:gd name="T41" fmla="*/ 60 h 135"/>
                  <a:gd name="T42" fmla="*/ 486 w 512"/>
                  <a:gd name="T43" fmla="*/ 0 h 135"/>
                  <a:gd name="T44" fmla="*/ 253 w 512"/>
                  <a:gd name="T45" fmla="*/ 0 h 135"/>
                  <a:gd name="T46" fmla="*/ 233 w 512"/>
                  <a:gd name="T47" fmla="*/ 6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2" h="135">
                    <a:moveTo>
                      <a:pt x="233" y="6"/>
                    </a:moveTo>
                    <a:lnTo>
                      <a:pt x="149" y="19"/>
                    </a:lnTo>
                    <a:lnTo>
                      <a:pt x="83" y="36"/>
                    </a:lnTo>
                    <a:lnTo>
                      <a:pt x="49" y="45"/>
                    </a:lnTo>
                    <a:lnTo>
                      <a:pt x="21" y="64"/>
                    </a:lnTo>
                    <a:lnTo>
                      <a:pt x="8" y="78"/>
                    </a:lnTo>
                    <a:lnTo>
                      <a:pt x="0" y="101"/>
                    </a:lnTo>
                    <a:lnTo>
                      <a:pt x="1" y="120"/>
                    </a:lnTo>
                    <a:lnTo>
                      <a:pt x="9" y="126"/>
                    </a:lnTo>
                    <a:lnTo>
                      <a:pt x="25" y="131"/>
                    </a:lnTo>
                    <a:lnTo>
                      <a:pt x="78" y="134"/>
                    </a:lnTo>
                    <a:lnTo>
                      <a:pt x="180" y="128"/>
                    </a:lnTo>
                    <a:lnTo>
                      <a:pt x="275" y="117"/>
                    </a:lnTo>
                    <a:lnTo>
                      <a:pt x="333" y="103"/>
                    </a:lnTo>
                    <a:lnTo>
                      <a:pt x="340" y="121"/>
                    </a:lnTo>
                    <a:lnTo>
                      <a:pt x="373" y="126"/>
                    </a:lnTo>
                    <a:lnTo>
                      <a:pt x="404" y="129"/>
                    </a:lnTo>
                    <a:lnTo>
                      <a:pt x="466" y="131"/>
                    </a:lnTo>
                    <a:lnTo>
                      <a:pt x="503" y="128"/>
                    </a:lnTo>
                    <a:lnTo>
                      <a:pt x="511" y="103"/>
                    </a:lnTo>
                    <a:lnTo>
                      <a:pt x="504" y="60"/>
                    </a:lnTo>
                    <a:lnTo>
                      <a:pt x="486" y="0"/>
                    </a:lnTo>
                    <a:lnTo>
                      <a:pt x="253" y="0"/>
                    </a:lnTo>
                    <a:lnTo>
                      <a:pt x="233" y="6"/>
                    </a:lnTo>
                  </a:path>
                </a:pathLst>
              </a:custGeom>
              <a:solidFill>
                <a:srgbClr val="7F5F3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78" name="Freeform 41"/>
              <p:cNvSpPr>
                <a:spLocks/>
              </p:cNvSpPr>
              <p:nvPr/>
            </p:nvSpPr>
            <p:spPr bwMode="auto">
              <a:xfrm>
                <a:off x="4460" y="2919"/>
                <a:ext cx="656" cy="718"/>
              </a:xfrm>
              <a:custGeom>
                <a:avLst/>
                <a:gdLst>
                  <a:gd name="T0" fmla="*/ 622 w 656"/>
                  <a:gd name="T1" fmla="*/ 43 h 718"/>
                  <a:gd name="T2" fmla="*/ 648 w 656"/>
                  <a:gd name="T3" fmla="*/ 100 h 718"/>
                  <a:gd name="T4" fmla="*/ 651 w 656"/>
                  <a:gd name="T5" fmla="*/ 119 h 718"/>
                  <a:gd name="T6" fmla="*/ 655 w 656"/>
                  <a:gd name="T7" fmla="*/ 149 h 718"/>
                  <a:gd name="T8" fmla="*/ 648 w 656"/>
                  <a:gd name="T9" fmla="*/ 186 h 718"/>
                  <a:gd name="T10" fmla="*/ 628 w 656"/>
                  <a:gd name="T11" fmla="*/ 206 h 718"/>
                  <a:gd name="T12" fmla="*/ 608 w 656"/>
                  <a:gd name="T13" fmla="*/ 219 h 718"/>
                  <a:gd name="T14" fmla="*/ 578 w 656"/>
                  <a:gd name="T15" fmla="*/ 221 h 718"/>
                  <a:gd name="T16" fmla="*/ 519 w 656"/>
                  <a:gd name="T17" fmla="*/ 221 h 718"/>
                  <a:gd name="T18" fmla="*/ 459 w 656"/>
                  <a:gd name="T19" fmla="*/ 224 h 718"/>
                  <a:gd name="T20" fmla="*/ 403 w 656"/>
                  <a:gd name="T21" fmla="*/ 215 h 718"/>
                  <a:gd name="T22" fmla="*/ 369 w 656"/>
                  <a:gd name="T23" fmla="*/ 209 h 718"/>
                  <a:gd name="T24" fmla="*/ 304 w 656"/>
                  <a:gd name="T25" fmla="*/ 195 h 718"/>
                  <a:gd name="T26" fmla="*/ 255 w 656"/>
                  <a:gd name="T27" fmla="*/ 179 h 718"/>
                  <a:gd name="T28" fmla="*/ 205 w 656"/>
                  <a:gd name="T29" fmla="*/ 162 h 718"/>
                  <a:gd name="T30" fmla="*/ 159 w 656"/>
                  <a:gd name="T31" fmla="*/ 136 h 718"/>
                  <a:gd name="T32" fmla="*/ 172 w 656"/>
                  <a:gd name="T33" fmla="*/ 172 h 718"/>
                  <a:gd name="T34" fmla="*/ 192 w 656"/>
                  <a:gd name="T35" fmla="*/ 224 h 718"/>
                  <a:gd name="T36" fmla="*/ 199 w 656"/>
                  <a:gd name="T37" fmla="*/ 297 h 718"/>
                  <a:gd name="T38" fmla="*/ 205 w 656"/>
                  <a:gd name="T39" fmla="*/ 353 h 718"/>
                  <a:gd name="T40" fmla="*/ 228 w 656"/>
                  <a:gd name="T41" fmla="*/ 430 h 718"/>
                  <a:gd name="T42" fmla="*/ 261 w 656"/>
                  <a:gd name="T43" fmla="*/ 526 h 718"/>
                  <a:gd name="T44" fmla="*/ 291 w 656"/>
                  <a:gd name="T45" fmla="*/ 603 h 718"/>
                  <a:gd name="T46" fmla="*/ 330 w 656"/>
                  <a:gd name="T47" fmla="*/ 680 h 718"/>
                  <a:gd name="T48" fmla="*/ 291 w 656"/>
                  <a:gd name="T49" fmla="*/ 711 h 718"/>
                  <a:gd name="T50" fmla="*/ 196 w 656"/>
                  <a:gd name="T51" fmla="*/ 717 h 718"/>
                  <a:gd name="T52" fmla="*/ 126 w 656"/>
                  <a:gd name="T53" fmla="*/ 711 h 718"/>
                  <a:gd name="T54" fmla="*/ 93 w 656"/>
                  <a:gd name="T55" fmla="*/ 700 h 718"/>
                  <a:gd name="T56" fmla="*/ 76 w 656"/>
                  <a:gd name="T57" fmla="*/ 691 h 718"/>
                  <a:gd name="T58" fmla="*/ 86 w 656"/>
                  <a:gd name="T59" fmla="*/ 615 h 718"/>
                  <a:gd name="T60" fmla="*/ 80 w 656"/>
                  <a:gd name="T61" fmla="*/ 513 h 718"/>
                  <a:gd name="T62" fmla="*/ 69 w 656"/>
                  <a:gd name="T63" fmla="*/ 367 h 718"/>
                  <a:gd name="T64" fmla="*/ 63 w 656"/>
                  <a:gd name="T65" fmla="*/ 274 h 718"/>
                  <a:gd name="T66" fmla="*/ 49 w 656"/>
                  <a:gd name="T67" fmla="*/ 209 h 718"/>
                  <a:gd name="T68" fmla="*/ 43 w 656"/>
                  <a:gd name="T69" fmla="*/ 195 h 718"/>
                  <a:gd name="T70" fmla="*/ 16 w 656"/>
                  <a:gd name="T71" fmla="*/ 179 h 718"/>
                  <a:gd name="T72" fmla="*/ 4 w 656"/>
                  <a:gd name="T73" fmla="*/ 145 h 718"/>
                  <a:gd name="T74" fmla="*/ 0 w 656"/>
                  <a:gd name="T75" fmla="*/ 100 h 718"/>
                  <a:gd name="T76" fmla="*/ 4 w 656"/>
                  <a:gd name="T77" fmla="*/ 63 h 718"/>
                  <a:gd name="T78" fmla="*/ 16 w 656"/>
                  <a:gd name="T79" fmla="*/ 39 h 718"/>
                  <a:gd name="T80" fmla="*/ 93 w 656"/>
                  <a:gd name="T81" fmla="*/ 30 h 718"/>
                  <a:gd name="T82" fmla="*/ 255 w 656"/>
                  <a:gd name="T83" fmla="*/ 16 h 718"/>
                  <a:gd name="T84" fmla="*/ 324 w 656"/>
                  <a:gd name="T85" fmla="*/ 0 h 718"/>
                  <a:gd name="T86" fmla="*/ 436 w 656"/>
                  <a:gd name="T87" fmla="*/ 10 h 718"/>
                  <a:gd name="T88" fmla="*/ 528 w 656"/>
                  <a:gd name="T89" fmla="*/ 16 h 718"/>
                  <a:gd name="T90" fmla="*/ 622 w 656"/>
                  <a:gd name="T91" fmla="*/ 43 h 7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56" h="718">
                    <a:moveTo>
                      <a:pt x="622" y="43"/>
                    </a:moveTo>
                    <a:lnTo>
                      <a:pt x="648" y="100"/>
                    </a:lnTo>
                    <a:lnTo>
                      <a:pt x="651" y="119"/>
                    </a:lnTo>
                    <a:lnTo>
                      <a:pt x="655" y="149"/>
                    </a:lnTo>
                    <a:lnTo>
                      <a:pt x="648" y="186"/>
                    </a:lnTo>
                    <a:lnTo>
                      <a:pt x="628" y="206"/>
                    </a:lnTo>
                    <a:lnTo>
                      <a:pt x="608" y="219"/>
                    </a:lnTo>
                    <a:lnTo>
                      <a:pt x="578" y="221"/>
                    </a:lnTo>
                    <a:lnTo>
                      <a:pt x="519" y="221"/>
                    </a:lnTo>
                    <a:lnTo>
                      <a:pt x="459" y="224"/>
                    </a:lnTo>
                    <a:lnTo>
                      <a:pt x="403" y="215"/>
                    </a:lnTo>
                    <a:lnTo>
                      <a:pt x="369" y="209"/>
                    </a:lnTo>
                    <a:lnTo>
                      <a:pt x="304" y="195"/>
                    </a:lnTo>
                    <a:lnTo>
                      <a:pt x="255" y="179"/>
                    </a:lnTo>
                    <a:lnTo>
                      <a:pt x="205" y="162"/>
                    </a:lnTo>
                    <a:lnTo>
                      <a:pt x="159" y="136"/>
                    </a:lnTo>
                    <a:lnTo>
                      <a:pt x="172" y="172"/>
                    </a:lnTo>
                    <a:lnTo>
                      <a:pt x="192" y="224"/>
                    </a:lnTo>
                    <a:lnTo>
                      <a:pt x="199" y="297"/>
                    </a:lnTo>
                    <a:lnTo>
                      <a:pt x="205" y="353"/>
                    </a:lnTo>
                    <a:lnTo>
                      <a:pt x="228" y="430"/>
                    </a:lnTo>
                    <a:lnTo>
                      <a:pt x="261" y="526"/>
                    </a:lnTo>
                    <a:lnTo>
                      <a:pt x="291" y="603"/>
                    </a:lnTo>
                    <a:lnTo>
                      <a:pt x="330" y="680"/>
                    </a:lnTo>
                    <a:lnTo>
                      <a:pt x="291" y="711"/>
                    </a:lnTo>
                    <a:lnTo>
                      <a:pt x="196" y="717"/>
                    </a:lnTo>
                    <a:lnTo>
                      <a:pt x="126" y="711"/>
                    </a:lnTo>
                    <a:lnTo>
                      <a:pt x="93" y="700"/>
                    </a:lnTo>
                    <a:lnTo>
                      <a:pt x="76" y="691"/>
                    </a:lnTo>
                    <a:lnTo>
                      <a:pt x="86" y="615"/>
                    </a:lnTo>
                    <a:lnTo>
                      <a:pt x="80" y="513"/>
                    </a:lnTo>
                    <a:lnTo>
                      <a:pt x="69" y="367"/>
                    </a:lnTo>
                    <a:lnTo>
                      <a:pt x="63" y="274"/>
                    </a:lnTo>
                    <a:lnTo>
                      <a:pt x="49" y="209"/>
                    </a:lnTo>
                    <a:lnTo>
                      <a:pt x="43" y="195"/>
                    </a:lnTo>
                    <a:lnTo>
                      <a:pt x="16" y="179"/>
                    </a:lnTo>
                    <a:lnTo>
                      <a:pt x="4" y="145"/>
                    </a:lnTo>
                    <a:lnTo>
                      <a:pt x="0" y="100"/>
                    </a:lnTo>
                    <a:lnTo>
                      <a:pt x="4" y="63"/>
                    </a:lnTo>
                    <a:lnTo>
                      <a:pt x="16" y="39"/>
                    </a:lnTo>
                    <a:lnTo>
                      <a:pt x="93" y="30"/>
                    </a:lnTo>
                    <a:lnTo>
                      <a:pt x="255" y="16"/>
                    </a:lnTo>
                    <a:lnTo>
                      <a:pt x="324" y="0"/>
                    </a:lnTo>
                    <a:lnTo>
                      <a:pt x="436" y="10"/>
                    </a:lnTo>
                    <a:lnTo>
                      <a:pt x="528" y="16"/>
                    </a:lnTo>
                    <a:lnTo>
                      <a:pt x="622" y="43"/>
                    </a:lnTo>
                  </a:path>
                </a:pathLst>
              </a:custGeom>
              <a:solidFill>
                <a:srgbClr val="3F5F00"/>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sp>
          <p:nvSpPr>
            <p:cNvPr id="102418" name="Freeform 42"/>
            <p:cNvSpPr>
              <a:spLocks/>
            </p:cNvSpPr>
            <p:nvPr/>
          </p:nvSpPr>
          <p:spPr bwMode="auto">
            <a:xfrm>
              <a:off x="4503" y="3223"/>
              <a:ext cx="682" cy="530"/>
            </a:xfrm>
            <a:custGeom>
              <a:avLst/>
              <a:gdLst>
                <a:gd name="T0" fmla="*/ 480 w 682"/>
                <a:gd name="T1" fmla="*/ 10 h 530"/>
                <a:gd name="T2" fmla="*/ 681 w 682"/>
                <a:gd name="T3" fmla="*/ 479 h 530"/>
                <a:gd name="T4" fmla="*/ 674 w 682"/>
                <a:gd name="T5" fmla="*/ 490 h 530"/>
                <a:gd name="T6" fmla="*/ 658 w 682"/>
                <a:gd name="T7" fmla="*/ 481 h 530"/>
                <a:gd name="T8" fmla="*/ 466 w 682"/>
                <a:gd name="T9" fmla="*/ 28 h 530"/>
                <a:gd name="T10" fmla="*/ 455 w 682"/>
                <a:gd name="T11" fmla="*/ 23 h 530"/>
                <a:gd name="T12" fmla="*/ 381 w 682"/>
                <a:gd name="T13" fmla="*/ 21 h 530"/>
                <a:gd name="T14" fmla="*/ 285 w 682"/>
                <a:gd name="T15" fmla="*/ 24 h 530"/>
                <a:gd name="T16" fmla="*/ 201 w 682"/>
                <a:gd name="T17" fmla="*/ 29 h 530"/>
                <a:gd name="T18" fmla="*/ 176 w 682"/>
                <a:gd name="T19" fmla="*/ 37 h 530"/>
                <a:gd name="T20" fmla="*/ 161 w 682"/>
                <a:gd name="T21" fmla="*/ 48 h 530"/>
                <a:gd name="T22" fmla="*/ 151 w 682"/>
                <a:gd name="T23" fmla="*/ 63 h 530"/>
                <a:gd name="T24" fmla="*/ 18 w 682"/>
                <a:gd name="T25" fmla="*/ 524 h 530"/>
                <a:gd name="T26" fmla="*/ 8 w 682"/>
                <a:gd name="T27" fmla="*/ 529 h 530"/>
                <a:gd name="T28" fmla="*/ 0 w 682"/>
                <a:gd name="T29" fmla="*/ 519 h 530"/>
                <a:gd name="T30" fmla="*/ 132 w 682"/>
                <a:gd name="T31" fmla="*/ 60 h 530"/>
                <a:gd name="T32" fmla="*/ 145 w 682"/>
                <a:gd name="T33" fmla="*/ 35 h 530"/>
                <a:gd name="T34" fmla="*/ 157 w 682"/>
                <a:gd name="T35" fmla="*/ 24 h 530"/>
                <a:gd name="T36" fmla="*/ 168 w 682"/>
                <a:gd name="T37" fmla="*/ 18 h 530"/>
                <a:gd name="T38" fmla="*/ 183 w 682"/>
                <a:gd name="T39" fmla="*/ 12 h 530"/>
                <a:gd name="T40" fmla="*/ 211 w 682"/>
                <a:gd name="T41" fmla="*/ 10 h 530"/>
                <a:gd name="T42" fmla="*/ 300 w 682"/>
                <a:gd name="T43" fmla="*/ 3 h 530"/>
                <a:gd name="T44" fmla="*/ 398 w 682"/>
                <a:gd name="T45" fmla="*/ 0 h 530"/>
                <a:gd name="T46" fmla="*/ 444 w 682"/>
                <a:gd name="T47" fmla="*/ 1 h 530"/>
                <a:gd name="T48" fmla="*/ 467 w 682"/>
                <a:gd name="T49" fmla="*/ 3 h 530"/>
                <a:gd name="T50" fmla="*/ 480 w 682"/>
                <a:gd name="T51" fmla="*/ 10 h 5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82" h="530">
                  <a:moveTo>
                    <a:pt x="480" y="10"/>
                  </a:moveTo>
                  <a:lnTo>
                    <a:pt x="681" y="479"/>
                  </a:lnTo>
                  <a:lnTo>
                    <a:pt x="674" y="490"/>
                  </a:lnTo>
                  <a:lnTo>
                    <a:pt x="658" y="481"/>
                  </a:lnTo>
                  <a:lnTo>
                    <a:pt x="466" y="28"/>
                  </a:lnTo>
                  <a:lnTo>
                    <a:pt x="455" y="23"/>
                  </a:lnTo>
                  <a:lnTo>
                    <a:pt x="381" y="21"/>
                  </a:lnTo>
                  <a:lnTo>
                    <a:pt x="285" y="24"/>
                  </a:lnTo>
                  <a:lnTo>
                    <a:pt x="201" y="29"/>
                  </a:lnTo>
                  <a:lnTo>
                    <a:pt x="176" y="37"/>
                  </a:lnTo>
                  <a:lnTo>
                    <a:pt x="161" y="48"/>
                  </a:lnTo>
                  <a:lnTo>
                    <a:pt x="151" y="63"/>
                  </a:lnTo>
                  <a:lnTo>
                    <a:pt x="18" y="524"/>
                  </a:lnTo>
                  <a:lnTo>
                    <a:pt x="8" y="529"/>
                  </a:lnTo>
                  <a:lnTo>
                    <a:pt x="0" y="519"/>
                  </a:lnTo>
                  <a:lnTo>
                    <a:pt x="132" y="60"/>
                  </a:lnTo>
                  <a:lnTo>
                    <a:pt x="145" y="35"/>
                  </a:lnTo>
                  <a:lnTo>
                    <a:pt x="157" y="24"/>
                  </a:lnTo>
                  <a:lnTo>
                    <a:pt x="168" y="18"/>
                  </a:lnTo>
                  <a:lnTo>
                    <a:pt x="183" y="12"/>
                  </a:lnTo>
                  <a:lnTo>
                    <a:pt x="211" y="10"/>
                  </a:lnTo>
                  <a:lnTo>
                    <a:pt x="300" y="3"/>
                  </a:lnTo>
                  <a:lnTo>
                    <a:pt x="398" y="0"/>
                  </a:lnTo>
                  <a:lnTo>
                    <a:pt x="444" y="1"/>
                  </a:lnTo>
                  <a:lnTo>
                    <a:pt x="467" y="3"/>
                  </a:lnTo>
                  <a:lnTo>
                    <a:pt x="480" y="10"/>
                  </a:lnTo>
                </a:path>
              </a:pathLst>
            </a:custGeom>
            <a:solidFill>
              <a:srgbClr val="919191"/>
            </a:solidFill>
            <a:ln w="12700" cap="rnd" cmpd="sng">
              <a:solidFill>
                <a:srgbClr val="919191"/>
              </a:solidFill>
              <a:prstDash val="solid"/>
              <a:round/>
              <a:headEnd type="none" w="med" len="med"/>
              <a:tailEnd type="none" w="med" len="med"/>
            </a:ln>
          </p:spPr>
          <p:txBody>
            <a:bodyPr lIns="90476" tIns="44444" rIns="90476" bIns="44444">
              <a:spAutoFit/>
            </a:bodyPr>
            <a:lstStyle/>
            <a:p>
              <a:endParaRPr lang="id-ID"/>
            </a:p>
          </p:txBody>
        </p:sp>
        <p:grpSp>
          <p:nvGrpSpPr>
            <p:cNvPr id="102419" name="Group 43"/>
            <p:cNvGrpSpPr>
              <a:grpSpLocks/>
            </p:cNvGrpSpPr>
            <p:nvPr/>
          </p:nvGrpSpPr>
          <p:grpSpPr bwMode="auto">
            <a:xfrm>
              <a:off x="3566" y="2382"/>
              <a:ext cx="542" cy="533"/>
              <a:chOff x="3768" y="2382"/>
              <a:chExt cx="542" cy="533"/>
            </a:xfrm>
          </p:grpSpPr>
          <p:grpSp>
            <p:nvGrpSpPr>
              <p:cNvPr id="102472" name="Group 44"/>
              <p:cNvGrpSpPr>
                <a:grpSpLocks/>
              </p:cNvGrpSpPr>
              <p:nvPr/>
            </p:nvGrpSpPr>
            <p:grpSpPr bwMode="auto">
              <a:xfrm>
                <a:off x="3768" y="2382"/>
                <a:ext cx="542" cy="533"/>
                <a:chOff x="3768" y="2382"/>
                <a:chExt cx="542" cy="533"/>
              </a:xfrm>
            </p:grpSpPr>
            <p:sp>
              <p:nvSpPr>
                <p:cNvPr id="102474" name="Oval 45"/>
                <p:cNvSpPr>
                  <a:spLocks noChangeArrowheads="1"/>
                </p:cNvSpPr>
                <p:nvPr/>
              </p:nvSpPr>
              <p:spPr bwMode="auto">
                <a:xfrm>
                  <a:off x="3768" y="2382"/>
                  <a:ext cx="542" cy="533"/>
                </a:xfrm>
                <a:prstGeom prst="ellipse">
                  <a:avLst/>
                </a:prstGeom>
                <a:solidFill>
                  <a:srgbClr val="9F9FBF"/>
                </a:solidFill>
                <a:ln w="12700">
                  <a:solidFill>
                    <a:srgbClr val="000000"/>
                  </a:solidFill>
                  <a:round/>
                  <a:headEnd/>
                  <a:tailEnd/>
                </a:ln>
              </p:spPr>
              <p:txBody>
                <a:bodyPr lIns="90476" tIns="44444" rIns="90476" bIns="44444">
                  <a:spAutoFit/>
                </a:bodyPr>
                <a:lstStyle/>
                <a:p>
                  <a:endParaRPr lang="id-ID"/>
                </a:p>
              </p:txBody>
            </p:sp>
            <p:sp>
              <p:nvSpPr>
                <p:cNvPr id="102475" name="Oval 46"/>
                <p:cNvSpPr>
                  <a:spLocks noChangeArrowheads="1"/>
                </p:cNvSpPr>
                <p:nvPr/>
              </p:nvSpPr>
              <p:spPr bwMode="auto">
                <a:xfrm>
                  <a:off x="3803" y="2387"/>
                  <a:ext cx="485" cy="473"/>
                </a:xfrm>
                <a:prstGeom prst="ellipse">
                  <a:avLst/>
                </a:prstGeom>
                <a:solidFill>
                  <a:srgbClr val="BFBFDF"/>
                </a:solidFill>
                <a:ln w="12700">
                  <a:noFill/>
                  <a:round/>
                  <a:headEnd/>
                  <a:tailEnd/>
                </a:ln>
              </p:spPr>
              <p:txBody>
                <a:bodyPr lIns="90476" tIns="44444" rIns="90476" bIns="44444">
                  <a:spAutoFit/>
                </a:bodyPr>
                <a:lstStyle/>
                <a:p>
                  <a:endParaRPr lang="id-ID"/>
                </a:p>
              </p:txBody>
            </p:sp>
            <p:sp>
              <p:nvSpPr>
                <p:cNvPr id="102476" name="Oval 47"/>
                <p:cNvSpPr>
                  <a:spLocks noChangeArrowheads="1"/>
                </p:cNvSpPr>
                <p:nvPr/>
              </p:nvSpPr>
              <p:spPr bwMode="auto">
                <a:xfrm>
                  <a:off x="3891" y="2414"/>
                  <a:ext cx="375" cy="359"/>
                </a:xfrm>
                <a:prstGeom prst="ellipse">
                  <a:avLst/>
                </a:prstGeom>
                <a:solidFill>
                  <a:srgbClr val="DFDFFF"/>
                </a:solidFill>
                <a:ln w="12700">
                  <a:noFill/>
                  <a:round/>
                  <a:headEnd/>
                  <a:tailEnd/>
                </a:ln>
              </p:spPr>
              <p:txBody>
                <a:bodyPr lIns="90476" tIns="44444" rIns="90476" bIns="44444">
                  <a:spAutoFit/>
                </a:bodyPr>
                <a:lstStyle/>
                <a:p>
                  <a:endParaRPr lang="id-ID"/>
                </a:p>
              </p:txBody>
            </p:sp>
          </p:grpSp>
          <p:sp>
            <p:nvSpPr>
              <p:cNvPr id="102473" name="Oval 48"/>
              <p:cNvSpPr>
                <a:spLocks noChangeArrowheads="1"/>
              </p:cNvSpPr>
              <p:nvPr/>
            </p:nvSpPr>
            <p:spPr bwMode="auto">
              <a:xfrm>
                <a:off x="4082" y="2468"/>
                <a:ext cx="91" cy="88"/>
              </a:xfrm>
              <a:prstGeom prst="ellipse">
                <a:avLst/>
              </a:prstGeom>
              <a:solidFill>
                <a:srgbClr val="FFFFFF"/>
              </a:solidFill>
              <a:ln w="12700">
                <a:noFill/>
                <a:round/>
                <a:headEnd/>
                <a:tailEnd/>
              </a:ln>
            </p:spPr>
            <p:txBody>
              <a:bodyPr lIns="90476" tIns="44444" rIns="90476" bIns="44444">
                <a:spAutoFit/>
              </a:bodyPr>
              <a:lstStyle/>
              <a:p>
                <a:endParaRPr lang="id-ID"/>
              </a:p>
            </p:txBody>
          </p:sp>
        </p:grpSp>
        <p:grpSp>
          <p:nvGrpSpPr>
            <p:cNvPr id="102420" name="Group 49"/>
            <p:cNvGrpSpPr>
              <a:grpSpLocks/>
            </p:cNvGrpSpPr>
            <p:nvPr/>
          </p:nvGrpSpPr>
          <p:grpSpPr bwMode="auto">
            <a:xfrm>
              <a:off x="3186" y="2561"/>
              <a:ext cx="774" cy="388"/>
              <a:chOff x="3388" y="2561"/>
              <a:chExt cx="774" cy="388"/>
            </a:xfrm>
          </p:grpSpPr>
          <p:sp>
            <p:nvSpPr>
              <p:cNvPr id="102469" name="Freeform 50"/>
              <p:cNvSpPr>
                <a:spLocks/>
              </p:cNvSpPr>
              <p:nvPr/>
            </p:nvSpPr>
            <p:spPr bwMode="auto">
              <a:xfrm>
                <a:off x="3570" y="2561"/>
                <a:ext cx="592" cy="365"/>
              </a:xfrm>
              <a:custGeom>
                <a:avLst/>
                <a:gdLst>
                  <a:gd name="T0" fmla="*/ 21 w 592"/>
                  <a:gd name="T1" fmla="*/ 349 h 365"/>
                  <a:gd name="T2" fmla="*/ 29 w 592"/>
                  <a:gd name="T3" fmla="*/ 361 h 365"/>
                  <a:gd name="T4" fmla="*/ 46 w 592"/>
                  <a:gd name="T5" fmla="*/ 364 h 365"/>
                  <a:gd name="T6" fmla="*/ 337 w 592"/>
                  <a:gd name="T7" fmla="*/ 200 h 365"/>
                  <a:gd name="T8" fmla="*/ 364 w 592"/>
                  <a:gd name="T9" fmla="*/ 203 h 365"/>
                  <a:gd name="T10" fmla="*/ 413 w 592"/>
                  <a:gd name="T11" fmla="*/ 205 h 365"/>
                  <a:gd name="T12" fmla="*/ 471 w 592"/>
                  <a:gd name="T13" fmla="*/ 186 h 365"/>
                  <a:gd name="T14" fmla="*/ 567 w 592"/>
                  <a:gd name="T15" fmla="*/ 176 h 365"/>
                  <a:gd name="T16" fmla="*/ 570 w 592"/>
                  <a:gd name="T17" fmla="*/ 158 h 365"/>
                  <a:gd name="T18" fmla="*/ 476 w 592"/>
                  <a:gd name="T19" fmla="*/ 160 h 365"/>
                  <a:gd name="T20" fmla="*/ 573 w 592"/>
                  <a:gd name="T21" fmla="*/ 145 h 365"/>
                  <a:gd name="T22" fmla="*/ 588 w 592"/>
                  <a:gd name="T23" fmla="*/ 131 h 365"/>
                  <a:gd name="T24" fmla="*/ 539 w 592"/>
                  <a:gd name="T25" fmla="*/ 124 h 365"/>
                  <a:gd name="T26" fmla="*/ 474 w 592"/>
                  <a:gd name="T27" fmla="*/ 124 h 365"/>
                  <a:gd name="T28" fmla="*/ 588 w 592"/>
                  <a:gd name="T29" fmla="*/ 102 h 365"/>
                  <a:gd name="T30" fmla="*/ 586 w 592"/>
                  <a:gd name="T31" fmla="*/ 87 h 365"/>
                  <a:gd name="T32" fmla="*/ 551 w 592"/>
                  <a:gd name="T33" fmla="*/ 81 h 365"/>
                  <a:gd name="T34" fmla="*/ 464 w 592"/>
                  <a:gd name="T35" fmla="*/ 103 h 365"/>
                  <a:gd name="T36" fmla="*/ 556 w 592"/>
                  <a:gd name="T37" fmla="*/ 62 h 365"/>
                  <a:gd name="T38" fmla="*/ 561 w 592"/>
                  <a:gd name="T39" fmla="*/ 39 h 365"/>
                  <a:gd name="T40" fmla="*/ 539 w 592"/>
                  <a:gd name="T41" fmla="*/ 29 h 365"/>
                  <a:gd name="T42" fmla="*/ 437 w 592"/>
                  <a:gd name="T43" fmla="*/ 73 h 365"/>
                  <a:gd name="T44" fmla="*/ 411 w 592"/>
                  <a:gd name="T45" fmla="*/ 85 h 365"/>
                  <a:gd name="T46" fmla="*/ 425 w 592"/>
                  <a:gd name="T47" fmla="*/ 57 h 365"/>
                  <a:gd name="T48" fmla="*/ 423 w 592"/>
                  <a:gd name="T49" fmla="*/ 12 h 365"/>
                  <a:gd name="T50" fmla="*/ 379 w 592"/>
                  <a:gd name="T51" fmla="*/ 3 h 365"/>
                  <a:gd name="T52" fmla="*/ 365 w 592"/>
                  <a:gd name="T53" fmla="*/ 63 h 365"/>
                  <a:gd name="T54" fmla="*/ 337 w 592"/>
                  <a:gd name="T55" fmla="*/ 102 h 365"/>
                  <a:gd name="T56" fmla="*/ 319 w 592"/>
                  <a:gd name="T57" fmla="*/ 141 h 365"/>
                  <a:gd name="T58" fmla="*/ 319 w 592"/>
                  <a:gd name="T59" fmla="*/ 171 h 365"/>
                  <a:gd name="T60" fmla="*/ 48 w 592"/>
                  <a:gd name="T61" fmla="*/ 317 h 365"/>
                  <a:gd name="T62" fmla="*/ 39 w 592"/>
                  <a:gd name="T63" fmla="*/ 278 h 3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2" h="365">
                    <a:moveTo>
                      <a:pt x="0" y="300"/>
                    </a:moveTo>
                    <a:lnTo>
                      <a:pt x="21" y="349"/>
                    </a:lnTo>
                    <a:lnTo>
                      <a:pt x="25" y="358"/>
                    </a:lnTo>
                    <a:lnTo>
                      <a:pt x="29" y="361"/>
                    </a:lnTo>
                    <a:lnTo>
                      <a:pt x="35" y="364"/>
                    </a:lnTo>
                    <a:lnTo>
                      <a:pt x="46" y="364"/>
                    </a:lnTo>
                    <a:lnTo>
                      <a:pt x="57" y="360"/>
                    </a:lnTo>
                    <a:lnTo>
                      <a:pt x="337" y="200"/>
                    </a:lnTo>
                    <a:lnTo>
                      <a:pt x="353" y="195"/>
                    </a:lnTo>
                    <a:lnTo>
                      <a:pt x="364" y="203"/>
                    </a:lnTo>
                    <a:lnTo>
                      <a:pt x="382" y="210"/>
                    </a:lnTo>
                    <a:lnTo>
                      <a:pt x="413" y="205"/>
                    </a:lnTo>
                    <a:lnTo>
                      <a:pt x="447" y="195"/>
                    </a:lnTo>
                    <a:lnTo>
                      <a:pt x="471" y="186"/>
                    </a:lnTo>
                    <a:lnTo>
                      <a:pt x="546" y="179"/>
                    </a:lnTo>
                    <a:lnTo>
                      <a:pt x="567" y="176"/>
                    </a:lnTo>
                    <a:lnTo>
                      <a:pt x="575" y="169"/>
                    </a:lnTo>
                    <a:lnTo>
                      <a:pt x="570" y="158"/>
                    </a:lnTo>
                    <a:lnTo>
                      <a:pt x="546" y="155"/>
                    </a:lnTo>
                    <a:lnTo>
                      <a:pt x="476" y="160"/>
                    </a:lnTo>
                    <a:lnTo>
                      <a:pt x="474" y="153"/>
                    </a:lnTo>
                    <a:lnTo>
                      <a:pt x="573" y="145"/>
                    </a:lnTo>
                    <a:lnTo>
                      <a:pt x="588" y="139"/>
                    </a:lnTo>
                    <a:lnTo>
                      <a:pt x="588" y="131"/>
                    </a:lnTo>
                    <a:lnTo>
                      <a:pt x="578" y="123"/>
                    </a:lnTo>
                    <a:lnTo>
                      <a:pt x="539" y="124"/>
                    </a:lnTo>
                    <a:lnTo>
                      <a:pt x="474" y="131"/>
                    </a:lnTo>
                    <a:lnTo>
                      <a:pt x="474" y="124"/>
                    </a:lnTo>
                    <a:lnTo>
                      <a:pt x="581" y="105"/>
                    </a:lnTo>
                    <a:lnTo>
                      <a:pt x="588" y="102"/>
                    </a:lnTo>
                    <a:lnTo>
                      <a:pt x="591" y="95"/>
                    </a:lnTo>
                    <a:lnTo>
                      <a:pt x="586" y="87"/>
                    </a:lnTo>
                    <a:lnTo>
                      <a:pt x="577" y="83"/>
                    </a:lnTo>
                    <a:lnTo>
                      <a:pt x="551" y="81"/>
                    </a:lnTo>
                    <a:lnTo>
                      <a:pt x="497" y="93"/>
                    </a:lnTo>
                    <a:lnTo>
                      <a:pt x="464" y="103"/>
                    </a:lnTo>
                    <a:lnTo>
                      <a:pt x="462" y="98"/>
                    </a:lnTo>
                    <a:lnTo>
                      <a:pt x="556" y="62"/>
                    </a:lnTo>
                    <a:lnTo>
                      <a:pt x="561" y="50"/>
                    </a:lnTo>
                    <a:lnTo>
                      <a:pt x="561" y="39"/>
                    </a:lnTo>
                    <a:lnTo>
                      <a:pt x="556" y="29"/>
                    </a:lnTo>
                    <a:lnTo>
                      <a:pt x="539" y="29"/>
                    </a:lnTo>
                    <a:lnTo>
                      <a:pt x="520" y="35"/>
                    </a:lnTo>
                    <a:lnTo>
                      <a:pt x="437" y="73"/>
                    </a:lnTo>
                    <a:lnTo>
                      <a:pt x="420" y="81"/>
                    </a:lnTo>
                    <a:lnTo>
                      <a:pt x="411" y="85"/>
                    </a:lnTo>
                    <a:lnTo>
                      <a:pt x="411" y="76"/>
                    </a:lnTo>
                    <a:lnTo>
                      <a:pt x="425" y="57"/>
                    </a:lnTo>
                    <a:lnTo>
                      <a:pt x="429" y="33"/>
                    </a:lnTo>
                    <a:lnTo>
                      <a:pt x="423" y="12"/>
                    </a:lnTo>
                    <a:lnTo>
                      <a:pt x="404" y="0"/>
                    </a:lnTo>
                    <a:lnTo>
                      <a:pt x="379" y="3"/>
                    </a:lnTo>
                    <a:lnTo>
                      <a:pt x="368" y="33"/>
                    </a:lnTo>
                    <a:lnTo>
                      <a:pt x="365" y="63"/>
                    </a:lnTo>
                    <a:lnTo>
                      <a:pt x="351" y="89"/>
                    </a:lnTo>
                    <a:lnTo>
                      <a:pt x="337" y="102"/>
                    </a:lnTo>
                    <a:lnTo>
                      <a:pt x="326" y="119"/>
                    </a:lnTo>
                    <a:lnTo>
                      <a:pt x="319" y="141"/>
                    </a:lnTo>
                    <a:lnTo>
                      <a:pt x="317" y="163"/>
                    </a:lnTo>
                    <a:lnTo>
                      <a:pt x="319" y="171"/>
                    </a:lnTo>
                    <a:lnTo>
                      <a:pt x="54" y="322"/>
                    </a:lnTo>
                    <a:lnTo>
                      <a:pt x="48" y="317"/>
                    </a:lnTo>
                    <a:lnTo>
                      <a:pt x="43" y="302"/>
                    </a:lnTo>
                    <a:lnTo>
                      <a:pt x="39" y="278"/>
                    </a:lnTo>
                    <a:lnTo>
                      <a:pt x="0" y="300"/>
                    </a:lnTo>
                  </a:path>
                </a:pathLst>
              </a:custGeom>
              <a:solidFill>
                <a:srgbClr val="FF9F9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70" name="Freeform 51"/>
              <p:cNvSpPr>
                <a:spLocks/>
              </p:cNvSpPr>
              <p:nvPr/>
            </p:nvSpPr>
            <p:spPr bwMode="auto">
              <a:xfrm>
                <a:off x="3388" y="2568"/>
                <a:ext cx="248" cy="381"/>
              </a:xfrm>
              <a:custGeom>
                <a:avLst/>
                <a:gdLst>
                  <a:gd name="T0" fmla="*/ 231 w 248"/>
                  <a:gd name="T1" fmla="*/ 305 h 381"/>
                  <a:gd name="T2" fmla="*/ 238 w 248"/>
                  <a:gd name="T3" fmla="*/ 277 h 381"/>
                  <a:gd name="T4" fmla="*/ 242 w 248"/>
                  <a:gd name="T5" fmla="*/ 264 h 381"/>
                  <a:gd name="T6" fmla="*/ 244 w 248"/>
                  <a:gd name="T7" fmla="*/ 257 h 381"/>
                  <a:gd name="T8" fmla="*/ 247 w 248"/>
                  <a:gd name="T9" fmla="*/ 247 h 381"/>
                  <a:gd name="T10" fmla="*/ 241 w 248"/>
                  <a:gd name="T11" fmla="*/ 235 h 381"/>
                  <a:gd name="T12" fmla="*/ 233 w 248"/>
                  <a:gd name="T13" fmla="*/ 225 h 381"/>
                  <a:gd name="T14" fmla="*/ 220 w 248"/>
                  <a:gd name="T15" fmla="*/ 217 h 381"/>
                  <a:gd name="T16" fmla="*/ 206 w 248"/>
                  <a:gd name="T17" fmla="*/ 207 h 381"/>
                  <a:gd name="T18" fmla="*/ 191 w 248"/>
                  <a:gd name="T19" fmla="*/ 189 h 381"/>
                  <a:gd name="T20" fmla="*/ 170 w 248"/>
                  <a:gd name="T21" fmla="*/ 151 h 381"/>
                  <a:gd name="T22" fmla="*/ 157 w 248"/>
                  <a:gd name="T23" fmla="*/ 125 h 381"/>
                  <a:gd name="T24" fmla="*/ 142 w 248"/>
                  <a:gd name="T25" fmla="*/ 94 h 381"/>
                  <a:gd name="T26" fmla="*/ 130 w 248"/>
                  <a:gd name="T27" fmla="*/ 64 h 381"/>
                  <a:gd name="T28" fmla="*/ 121 w 248"/>
                  <a:gd name="T29" fmla="*/ 44 h 381"/>
                  <a:gd name="T30" fmla="*/ 108 w 248"/>
                  <a:gd name="T31" fmla="*/ 31 h 381"/>
                  <a:gd name="T32" fmla="*/ 97 w 248"/>
                  <a:gd name="T33" fmla="*/ 17 h 381"/>
                  <a:gd name="T34" fmla="*/ 82 w 248"/>
                  <a:gd name="T35" fmla="*/ 6 h 381"/>
                  <a:gd name="T36" fmla="*/ 70 w 248"/>
                  <a:gd name="T37" fmla="*/ 1 h 381"/>
                  <a:gd name="T38" fmla="*/ 52 w 248"/>
                  <a:gd name="T39" fmla="*/ 0 h 381"/>
                  <a:gd name="T40" fmla="*/ 37 w 248"/>
                  <a:gd name="T41" fmla="*/ 0 h 381"/>
                  <a:gd name="T42" fmla="*/ 25 w 248"/>
                  <a:gd name="T43" fmla="*/ 6 h 381"/>
                  <a:gd name="T44" fmla="*/ 20 w 248"/>
                  <a:gd name="T45" fmla="*/ 14 h 381"/>
                  <a:gd name="T46" fmla="*/ 9 w 248"/>
                  <a:gd name="T47" fmla="*/ 28 h 381"/>
                  <a:gd name="T48" fmla="*/ 0 w 248"/>
                  <a:gd name="T49" fmla="*/ 50 h 381"/>
                  <a:gd name="T50" fmla="*/ 0 w 248"/>
                  <a:gd name="T51" fmla="*/ 70 h 381"/>
                  <a:gd name="T52" fmla="*/ 0 w 248"/>
                  <a:gd name="T53" fmla="*/ 95 h 381"/>
                  <a:gd name="T54" fmla="*/ 5 w 248"/>
                  <a:gd name="T55" fmla="*/ 120 h 381"/>
                  <a:gd name="T56" fmla="*/ 19 w 248"/>
                  <a:gd name="T57" fmla="*/ 154 h 381"/>
                  <a:gd name="T58" fmla="*/ 39 w 248"/>
                  <a:gd name="T59" fmla="*/ 202 h 381"/>
                  <a:gd name="T60" fmla="*/ 55 w 248"/>
                  <a:gd name="T61" fmla="*/ 246 h 381"/>
                  <a:gd name="T62" fmla="*/ 70 w 248"/>
                  <a:gd name="T63" fmla="*/ 266 h 381"/>
                  <a:gd name="T64" fmla="*/ 96 w 248"/>
                  <a:gd name="T65" fmla="*/ 307 h 381"/>
                  <a:gd name="T66" fmla="*/ 117 w 248"/>
                  <a:gd name="T67" fmla="*/ 341 h 381"/>
                  <a:gd name="T68" fmla="*/ 141 w 248"/>
                  <a:gd name="T69" fmla="*/ 368 h 381"/>
                  <a:gd name="T70" fmla="*/ 152 w 248"/>
                  <a:gd name="T71" fmla="*/ 380 h 381"/>
                  <a:gd name="T72" fmla="*/ 158 w 248"/>
                  <a:gd name="T73" fmla="*/ 361 h 381"/>
                  <a:gd name="T74" fmla="*/ 167 w 248"/>
                  <a:gd name="T75" fmla="*/ 328 h 381"/>
                  <a:gd name="T76" fmla="*/ 175 w 248"/>
                  <a:gd name="T77" fmla="*/ 308 h 381"/>
                  <a:gd name="T78" fmla="*/ 188 w 248"/>
                  <a:gd name="T79" fmla="*/ 292 h 381"/>
                  <a:gd name="T80" fmla="*/ 220 w 248"/>
                  <a:gd name="T81" fmla="*/ 274 h 381"/>
                  <a:gd name="T82" fmla="*/ 223 w 248"/>
                  <a:gd name="T83" fmla="*/ 272 h 381"/>
                  <a:gd name="T84" fmla="*/ 231 w 248"/>
                  <a:gd name="T85" fmla="*/ 305 h 3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48" h="381">
                    <a:moveTo>
                      <a:pt x="231" y="305"/>
                    </a:moveTo>
                    <a:lnTo>
                      <a:pt x="238" y="277"/>
                    </a:lnTo>
                    <a:lnTo>
                      <a:pt x="242" y="264"/>
                    </a:lnTo>
                    <a:lnTo>
                      <a:pt x="244" y="257"/>
                    </a:lnTo>
                    <a:lnTo>
                      <a:pt x="247" y="247"/>
                    </a:lnTo>
                    <a:lnTo>
                      <a:pt x="241" y="235"/>
                    </a:lnTo>
                    <a:lnTo>
                      <a:pt x="233" y="225"/>
                    </a:lnTo>
                    <a:lnTo>
                      <a:pt x="220" y="217"/>
                    </a:lnTo>
                    <a:lnTo>
                      <a:pt x="206" y="207"/>
                    </a:lnTo>
                    <a:lnTo>
                      <a:pt x="191" y="189"/>
                    </a:lnTo>
                    <a:lnTo>
                      <a:pt x="170" y="151"/>
                    </a:lnTo>
                    <a:lnTo>
                      <a:pt x="157" y="125"/>
                    </a:lnTo>
                    <a:lnTo>
                      <a:pt x="142" y="94"/>
                    </a:lnTo>
                    <a:lnTo>
                      <a:pt x="130" y="64"/>
                    </a:lnTo>
                    <a:lnTo>
                      <a:pt x="121" y="44"/>
                    </a:lnTo>
                    <a:lnTo>
                      <a:pt x="108" y="31"/>
                    </a:lnTo>
                    <a:lnTo>
                      <a:pt x="97" y="17"/>
                    </a:lnTo>
                    <a:lnTo>
                      <a:pt x="82" y="6"/>
                    </a:lnTo>
                    <a:lnTo>
                      <a:pt x="70" y="1"/>
                    </a:lnTo>
                    <a:lnTo>
                      <a:pt x="52" y="0"/>
                    </a:lnTo>
                    <a:lnTo>
                      <a:pt x="37" y="0"/>
                    </a:lnTo>
                    <a:lnTo>
                      <a:pt x="25" y="6"/>
                    </a:lnTo>
                    <a:lnTo>
                      <a:pt x="20" y="14"/>
                    </a:lnTo>
                    <a:lnTo>
                      <a:pt x="9" y="28"/>
                    </a:lnTo>
                    <a:lnTo>
                      <a:pt x="0" y="50"/>
                    </a:lnTo>
                    <a:lnTo>
                      <a:pt x="0" y="70"/>
                    </a:lnTo>
                    <a:lnTo>
                      <a:pt x="0" y="95"/>
                    </a:lnTo>
                    <a:lnTo>
                      <a:pt x="5" y="120"/>
                    </a:lnTo>
                    <a:lnTo>
                      <a:pt x="19" y="154"/>
                    </a:lnTo>
                    <a:lnTo>
                      <a:pt x="39" y="202"/>
                    </a:lnTo>
                    <a:lnTo>
                      <a:pt x="55" y="246"/>
                    </a:lnTo>
                    <a:lnTo>
                      <a:pt x="70" y="266"/>
                    </a:lnTo>
                    <a:lnTo>
                      <a:pt x="96" y="307"/>
                    </a:lnTo>
                    <a:lnTo>
                      <a:pt x="117" y="341"/>
                    </a:lnTo>
                    <a:lnTo>
                      <a:pt x="141" y="368"/>
                    </a:lnTo>
                    <a:lnTo>
                      <a:pt x="152" y="380"/>
                    </a:lnTo>
                    <a:lnTo>
                      <a:pt x="158" y="361"/>
                    </a:lnTo>
                    <a:lnTo>
                      <a:pt x="167" y="328"/>
                    </a:lnTo>
                    <a:lnTo>
                      <a:pt x="175" y="308"/>
                    </a:lnTo>
                    <a:lnTo>
                      <a:pt x="188" y="292"/>
                    </a:lnTo>
                    <a:lnTo>
                      <a:pt x="220" y="274"/>
                    </a:lnTo>
                    <a:lnTo>
                      <a:pt x="223" y="272"/>
                    </a:lnTo>
                    <a:lnTo>
                      <a:pt x="231" y="305"/>
                    </a:lnTo>
                  </a:path>
                </a:pathLst>
              </a:custGeom>
              <a:solidFill>
                <a:srgbClr val="9F3FD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71" name="Freeform 52"/>
              <p:cNvSpPr>
                <a:spLocks/>
              </p:cNvSpPr>
              <p:nvPr/>
            </p:nvSpPr>
            <p:spPr bwMode="auto">
              <a:xfrm>
                <a:off x="3540" y="2866"/>
                <a:ext cx="55" cy="82"/>
              </a:xfrm>
              <a:custGeom>
                <a:avLst/>
                <a:gdLst>
                  <a:gd name="T0" fmla="*/ 33 w 55"/>
                  <a:gd name="T1" fmla="*/ 0 h 82"/>
                  <a:gd name="T2" fmla="*/ 22 w 55"/>
                  <a:gd name="T3" fmla="*/ 14 h 82"/>
                  <a:gd name="T4" fmla="*/ 15 w 55"/>
                  <a:gd name="T5" fmla="*/ 33 h 82"/>
                  <a:gd name="T6" fmla="*/ 6 w 55"/>
                  <a:gd name="T7" fmla="*/ 64 h 82"/>
                  <a:gd name="T8" fmla="*/ 0 w 55"/>
                  <a:gd name="T9" fmla="*/ 80 h 82"/>
                  <a:gd name="T10" fmla="*/ 0 w 55"/>
                  <a:gd name="T11" fmla="*/ 81 h 82"/>
                  <a:gd name="T12" fmla="*/ 17 w 55"/>
                  <a:gd name="T13" fmla="*/ 78 h 82"/>
                  <a:gd name="T14" fmla="*/ 39 w 55"/>
                  <a:gd name="T15" fmla="*/ 63 h 82"/>
                  <a:gd name="T16" fmla="*/ 50 w 55"/>
                  <a:gd name="T17" fmla="*/ 53 h 82"/>
                  <a:gd name="T18" fmla="*/ 54 w 55"/>
                  <a:gd name="T19" fmla="*/ 47 h 82"/>
                  <a:gd name="T20" fmla="*/ 46 w 55"/>
                  <a:gd name="T21" fmla="*/ 27 h 82"/>
                  <a:gd name="T22" fmla="*/ 33 w 55"/>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 h="82">
                    <a:moveTo>
                      <a:pt x="33" y="0"/>
                    </a:moveTo>
                    <a:lnTo>
                      <a:pt x="22" y="14"/>
                    </a:lnTo>
                    <a:lnTo>
                      <a:pt x="15" y="33"/>
                    </a:lnTo>
                    <a:lnTo>
                      <a:pt x="6" y="64"/>
                    </a:lnTo>
                    <a:lnTo>
                      <a:pt x="0" y="80"/>
                    </a:lnTo>
                    <a:lnTo>
                      <a:pt x="0" y="81"/>
                    </a:lnTo>
                    <a:lnTo>
                      <a:pt x="17" y="78"/>
                    </a:lnTo>
                    <a:lnTo>
                      <a:pt x="39" y="63"/>
                    </a:lnTo>
                    <a:lnTo>
                      <a:pt x="50" y="53"/>
                    </a:lnTo>
                    <a:lnTo>
                      <a:pt x="54" y="47"/>
                    </a:lnTo>
                    <a:lnTo>
                      <a:pt x="46" y="27"/>
                    </a:lnTo>
                    <a:lnTo>
                      <a:pt x="33" y="0"/>
                    </a:lnTo>
                  </a:path>
                </a:pathLst>
              </a:custGeom>
              <a:solidFill>
                <a:srgbClr val="7F00D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grpSp>
          <p:nvGrpSpPr>
            <p:cNvPr id="102421" name="Group 53"/>
            <p:cNvGrpSpPr>
              <a:grpSpLocks/>
            </p:cNvGrpSpPr>
            <p:nvPr/>
          </p:nvGrpSpPr>
          <p:grpSpPr bwMode="auto">
            <a:xfrm>
              <a:off x="4215" y="2410"/>
              <a:ext cx="742" cy="656"/>
              <a:chOff x="4417" y="2410"/>
              <a:chExt cx="742" cy="656"/>
            </a:xfrm>
          </p:grpSpPr>
          <p:sp>
            <p:nvSpPr>
              <p:cNvPr id="102462" name="Freeform 54"/>
              <p:cNvSpPr>
                <a:spLocks/>
              </p:cNvSpPr>
              <p:nvPr/>
            </p:nvSpPr>
            <p:spPr bwMode="auto">
              <a:xfrm>
                <a:off x="4417" y="2521"/>
                <a:ext cx="401" cy="396"/>
              </a:xfrm>
              <a:custGeom>
                <a:avLst/>
                <a:gdLst>
                  <a:gd name="T0" fmla="*/ 0 w 401"/>
                  <a:gd name="T1" fmla="*/ 60 h 396"/>
                  <a:gd name="T2" fmla="*/ 133 w 401"/>
                  <a:gd name="T3" fmla="*/ 0 h 396"/>
                  <a:gd name="T4" fmla="*/ 181 w 401"/>
                  <a:gd name="T5" fmla="*/ 161 h 396"/>
                  <a:gd name="T6" fmla="*/ 215 w 401"/>
                  <a:gd name="T7" fmla="*/ 246 h 396"/>
                  <a:gd name="T8" fmla="*/ 273 w 401"/>
                  <a:gd name="T9" fmla="*/ 179 h 396"/>
                  <a:gd name="T10" fmla="*/ 306 w 401"/>
                  <a:gd name="T11" fmla="*/ 136 h 396"/>
                  <a:gd name="T12" fmla="*/ 337 w 401"/>
                  <a:gd name="T13" fmla="*/ 116 h 396"/>
                  <a:gd name="T14" fmla="*/ 355 w 401"/>
                  <a:gd name="T15" fmla="*/ 110 h 396"/>
                  <a:gd name="T16" fmla="*/ 375 w 401"/>
                  <a:gd name="T17" fmla="*/ 113 h 396"/>
                  <a:gd name="T18" fmla="*/ 395 w 401"/>
                  <a:gd name="T19" fmla="*/ 130 h 396"/>
                  <a:gd name="T20" fmla="*/ 400 w 401"/>
                  <a:gd name="T21" fmla="*/ 147 h 396"/>
                  <a:gd name="T22" fmla="*/ 396 w 401"/>
                  <a:gd name="T23" fmla="*/ 213 h 396"/>
                  <a:gd name="T24" fmla="*/ 225 w 401"/>
                  <a:gd name="T25" fmla="*/ 394 h 396"/>
                  <a:gd name="T26" fmla="*/ 202 w 401"/>
                  <a:gd name="T27" fmla="*/ 395 h 396"/>
                  <a:gd name="T28" fmla="*/ 170 w 401"/>
                  <a:gd name="T29" fmla="*/ 377 h 396"/>
                  <a:gd name="T30" fmla="*/ 144 w 401"/>
                  <a:gd name="T31" fmla="*/ 350 h 396"/>
                  <a:gd name="T32" fmla="*/ 73 w 401"/>
                  <a:gd name="T33" fmla="*/ 238 h 396"/>
                  <a:gd name="T34" fmla="*/ 0 w 401"/>
                  <a:gd name="T35" fmla="*/ 60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1" h="396">
                    <a:moveTo>
                      <a:pt x="0" y="60"/>
                    </a:moveTo>
                    <a:lnTo>
                      <a:pt x="133" y="0"/>
                    </a:lnTo>
                    <a:lnTo>
                      <a:pt x="181" y="161"/>
                    </a:lnTo>
                    <a:lnTo>
                      <a:pt x="215" y="246"/>
                    </a:lnTo>
                    <a:lnTo>
                      <a:pt x="273" y="179"/>
                    </a:lnTo>
                    <a:lnTo>
                      <a:pt x="306" y="136"/>
                    </a:lnTo>
                    <a:lnTo>
                      <a:pt x="337" y="116"/>
                    </a:lnTo>
                    <a:lnTo>
                      <a:pt x="355" y="110"/>
                    </a:lnTo>
                    <a:lnTo>
                      <a:pt x="375" y="113"/>
                    </a:lnTo>
                    <a:lnTo>
                      <a:pt x="395" y="130"/>
                    </a:lnTo>
                    <a:lnTo>
                      <a:pt x="400" y="147"/>
                    </a:lnTo>
                    <a:lnTo>
                      <a:pt x="396" y="213"/>
                    </a:lnTo>
                    <a:lnTo>
                      <a:pt x="225" y="394"/>
                    </a:lnTo>
                    <a:lnTo>
                      <a:pt x="202" y="395"/>
                    </a:lnTo>
                    <a:lnTo>
                      <a:pt x="170" y="377"/>
                    </a:lnTo>
                    <a:lnTo>
                      <a:pt x="144" y="350"/>
                    </a:lnTo>
                    <a:lnTo>
                      <a:pt x="73" y="238"/>
                    </a:lnTo>
                    <a:lnTo>
                      <a:pt x="0" y="60"/>
                    </a:lnTo>
                  </a:path>
                </a:pathLst>
              </a:custGeom>
              <a:solidFill>
                <a:srgbClr val="3F5F00"/>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nvGrpSpPr>
              <p:cNvPr id="102463" name="Group 55"/>
              <p:cNvGrpSpPr>
                <a:grpSpLocks/>
              </p:cNvGrpSpPr>
              <p:nvPr/>
            </p:nvGrpSpPr>
            <p:grpSpPr bwMode="auto">
              <a:xfrm>
                <a:off x="4626" y="2410"/>
                <a:ext cx="533" cy="656"/>
                <a:chOff x="4626" y="2410"/>
                <a:chExt cx="533" cy="656"/>
              </a:xfrm>
            </p:grpSpPr>
            <p:sp>
              <p:nvSpPr>
                <p:cNvPr id="102464" name="Freeform 56"/>
                <p:cNvSpPr>
                  <a:spLocks/>
                </p:cNvSpPr>
                <p:nvPr/>
              </p:nvSpPr>
              <p:spPr bwMode="auto">
                <a:xfrm>
                  <a:off x="4626" y="2503"/>
                  <a:ext cx="77" cy="424"/>
                </a:xfrm>
                <a:custGeom>
                  <a:avLst/>
                  <a:gdLst>
                    <a:gd name="T0" fmla="*/ 36 w 77"/>
                    <a:gd name="T1" fmla="*/ 0 h 424"/>
                    <a:gd name="T2" fmla="*/ 13 w 77"/>
                    <a:gd name="T3" fmla="*/ 13 h 424"/>
                    <a:gd name="T4" fmla="*/ 13 w 77"/>
                    <a:gd name="T5" fmla="*/ 56 h 424"/>
                    <a:gd name="T6" fmla="*/ 33 w 77"/>
                    <a:gd name="T7" fmla="*/ 70 h 424"/>
                    <a:gd name="T8" fmla="*/ 13 w 77"/>
                    <a:gd name="T9" fmla="*/ 99 h 424"/>
                    <a:gd name="T10" fmla="*/ 0 w 77"/>
                    <a:gd name="T11" fmla="*/ 135 h 424"/>
                    <a:gd name="T12" fmla="*/ 0 w 77"/>
                    <a:gd name="T13" fmla="*/ 228 h 424"/>
                    <a:gd name="T14" fmla="*/ 13 w 77"/>
                    <a:gd name="T15" fmla="*/ 326 h 424"/>
                    <a:gd name="T16" fmla="*/ 36 w 77"/>
                    <a:gd name="T17" fmla="*/ 406 h 424"/>
                    <a:gd name="T18" fmla="*/ 62 w 77"/>
                    <a:gd name="T19" fmla="*/ 423 h 424"/>
                    <a:gd name="T20" fmla="*/ 76 w 77"/>
                    <a:gd name="T21" fmla="*/ 384 h 424"/>
                    <a:gd name="T22" fmla="*/ 59 w 77"/>
                    <a:gd name="T23" fmla="*/ 254 h 424"/>
                    <a:gd name="T24" fmla="*/ 56 w 77"/>
                    <a:gd name="T25" fmla="*/ 79 h 424"/>
                    <a:gd name="T26" fmla="*/ 36 w 77"/>
                    <a:gd name="T27" fmla="*/ 0 h 4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7" h="424">
                      <a:moveTo>
                        <a:pt x="36" y="0"/>
                      </a:moveTo>
                      <a:lnTo>
                        <a:pt x="13" y="13"/>
                      </a:lnTo>
                      <a:lnTo>
                        <a:pt x="13" y="56"/>
                      </a:lnTo>
                      <a:lnTo>
                        <a:pt x="33" y="70"/>
                      </a:lnTo>
                      <a:lnTo>
                        <a:pt x="13" y="99"/>
                      </a:lnTo>
                      <a:lnTo>
                        <a:pt x="0" y="135"/>
                      </a:lnTo>
                      <a:lnTo>
                        <a:pt x="0" y="228"/>
                      </a:lnTo>
                      <a:lnTo>
                        <a:pt x="13" y="326"/>
                      </a:lnTo>
                      <a:lnTo>
                        <a:pt x="36" y="406"/>
                      </a:lnTo>
                      <a:lnTo>
                        <a:pt x="62" y="423"/>
                      </a:lnTo>
                      <a:lnTo>
                        <a:pt x="76" y="384"/>
                      </a:lnTo>
                      <a:lnTo>
                        <a:pt x="59" y="254"/>
                      </a:lnTo>
                      <a:lnTo>
                        <a:pt x="56" y="79"/>
                      </a:lnTo>
                      <a:lnTo>
                        <a:pt x="36" y="0"/>
                      </a:lnTo>
                    </a:path>
                  </a:pathLst>
                </a:custGeom>
                <a:solidFill>
                  <a:srgbClr val="FF0000"/>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65" name="Freeform 57"/>
                <p:cNvSpPr>
                  <a:spLocks/>
                </p:cNvSpPr>
                <p:nvPr/>
              </p:nvSpPr>
              <p:spPr bwMode="auto">
                <a:xfrm>
                  <a:off x="4659" y="2410"/>
                  <a:ext cx="126" cy="167"/>
                </a:xfrm>
                <a:custGeom>
                  <a:avLst/>
                  <a:gdLst>
                    <a:gd name="T0" fmla="*/ 125 w 126"/>
                    <a:gd name="T1" fmla="*/ 36 h 167"/>
                    <a:gd name="T2" fmla="*/ 82 w 126"/>
                    <a:gd name="T3" fmla="*/ 0 h 167"/>
                    <a:gd name="T4" fmla="*/ 6 w 126"/>
                    <a:gd name="T5" fmla="*/ 66 h 167"/>
                    <a:gd name="T6" fmla="*/ 0 w 126"/>
                    <a:gd name="T7" fmla="*/ 96 h 167"/>
                    <a:gd name="T8" fmla="*/ 17 w 126"/>
                    <a:gd name="T9" fmla="*/ 166 h 167"/>
                    <a:gd name="T10" fmla="*/ 125 w 126"/>
                    <a:gd name="T11" fmla="*/ 36 h 1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6" h="167">
                      <a:moveTo>
                        <a:pt x="125" y="36"/>
                      </a:moveTo>
                      <a:lnTo>
                        <a:pt x="82" y="0"/>
                      </a:lnTo>
                      <a:lnTo>
                        <a:pt x="6" y="66"/>
                      </a:lnTo>
                      <a:lnTo>
                        <a:pt x="0" y="96"/>
                      </a:lnTo>
                      <a:lnTo>
                        <a:pt x="17" y="166"/>
                      </a:lnTo>
                      <a:lnTo>
                        <a:pt x="125" y="36"/>
                      </a:lnTo>
                    </a:path>
                  </a:pathLst>
                </a:custGeom>
                <a:solidFill>
                  <a:srgbClr val="FFFFB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nvGrpSpPr>
                <p:cNvPr id="102466" name="Group 58"/>
                <p:cNvGrpSpPr>
                  <a:grpSpLocks/>
                </p:cNvGrpSpPr>
                <p:nvPr/>
              </p:nvGrpSpPr>
              <p:grpSpPr bwMode="auto">
                <a:xfrm>
                  <a:off x="4659" y="2443"/>
                  <a:ext cx="500" cy="623"/>
                  <a:chOff x="4659" y="2443"/>
                  <a:chExt cx="500" cy="623"/>
                </a:xfrm>
              </p:grpSpPr>
              <p:sp>
                <p:nvSpPr>
                  <p:cNvPr id="102467" name="Freeform 59"/>
                  <p:cNvSpPr>
                    <a:spLocks/>
                  </p:cNvSpPr>
                  <p:nvPr/>
                </p:nvSpPr>
                <p:spPr bwMode="auto">
                  <a:xfrm>
                    <a:off x="4659" y="2443"/>
                    <a:ext cx="500" cy="623"/>
                  </a:xfrm>
                  <a:custGeom>
                    <a:avLst/>
                    <a:gdLst>
                      <a:gd name="T0" fmla="*/ 108 w 500"/>
                      <a:gd name="T1" fmla="*/ 7 h 623"/>
                      <a:gd name="T2" fmla="*/ 138 w 500"/>
                      <a:gd name="T3" fmla="*/ 0 h 623"/>
                      <a:gd name="T4" fmla="*/ 164 w 500"/>
                      <a:gd name="T5" fmla="*/ 7 h 623"/>
                      <a:gd name="T6" fmla="*/ 184 w 500"/>
                      <a:gd name="T7" fmla="*/ 24 h 623"/>
                      <a:gd name="T8" fmla="*/ 207 w 500"/>
                      <a:gd name="T9" fmla="*/ 63 h 623"/>
                      <a:gd name="T10" fmla="*/ 231 w 500"/>
                      <a:gd name="T11" fmla="*/ 142 h 623"/>
                      <a:gd name="T12" fmla="*/ 273 w 500"/>
                      <a:gd name="T13" fmla="*/ 242 h 623"/>
                      <a:gd name="T14" fmla="*/ 334 w 500"/>
                      <a:gd name="T15" fmla="*/ 367 h 623"/>
                      <a:gd name="T16" fmla="*/ 390 w 500"/>
                      <a:gd name="T17" fmla="*/ 436 h 623"/>
                      <a:gd name="T18" fmla="*/ 452 w 500"/>
                      <a:gd name="T19" fmla="*/ 506 h 623"/>
                      <a:gd name="T20" fmla="*/ 476 w 500"/>
                      <a:gd name="T21" fmla="*/ 539 h 623"/>
                      <a:gd name="T22" fmla="*/ 499 w 500"/>
                      <a:gd name="T23" fmla="*/ 569 h 623"/>
                      <a:gd name="T24" fmla="*/ 456 w 500"/>
                      <a:gd name="T25" fmla="*/ 603 h 623"/>
                      <a:gd name="T26" fmla="*/ 432 w 500"/>
                      <a:gd name="T27" fmla="*/ 619 h 623"/>
                      <a:gd name="T28" fmla="*/ 399 w 500"/>
                      <a:gd name="T29" fmla="*/ 583 h 623"/>
                      <a:gd name="T30" fmla="*/ 396 w 500"/>
                      <a:gd name="T31" fmla="*/ 622 h 623"/>
                      <a:gd name="T32" fmla="*/ 323 w 500"/>
                      <a:gd name="T33" fmla="*/ 619 h 623"/>
                      <a:gd name="T34" fmla="*/ 260 w 500"/>
                      <a:gd name="T35" fmla="*/ 622 h 623"/>
                      <a:gd name="T36" fmla="*/ 170 w 500"/>
                      <a:gd name="T37" fmla="*/ 616 h 623"/>
                      <a:gd name="T38" fmla="*/ 59 w 500"/>
                      <a:gd name="T39" fmla="*/ 595 h 623"/>
                      <a:gd name="T40" fmla="*/ 17 w 500"/>
                      <a:gd name="T41" fmla="*/ 563 h 623"/>
                      <a:gd name="T42" fmla="*/ 12 w 500"/>
                      <a:gd name="T43" fmla="*/ 539 h 623"/>
                      <a:gd name="T44" fmla="*/ 46 w 500"/>
                      <a:gd name="T45" fmla="*/ 483 h 623"/>
                      <a:gd name="T46" fmla="*/ 53 w 500"/>
                      <a:gd name="T47" fmla="*/ 433 h 623"/>
                      <a:gd name="T48" fmla="*/ 40 w 500"/>
                      <a:gd name="T49" fmla="*/ 367 h 623"/>
                      <a:gd name="T50" fmla="*/ 6 w 500"/>
                      <a:gd name="T51" fmla="*/ 277 h 623"/>
                      <a:gd name="T52" fmla="*/ 0 w 500"/>
                      <a:gd name="T53" fmla="*/ 222 h 623"/>
                      <a:gd name="T54" fmla="*/ 3 w 500"/>
                      <a:gd name="T55" fmla="*/ 183 h 623"/>
                      <a:gd name="T56" fmla="*/ 17 w 500"/>
                      <a:gd name="T57" fmla="*/ 146 h 623"/>
                      <a:gd name="T58" fmla="*/ 36 w 500"/>
                      <a:gd name="T59" fmla="*/ 103 h 623"/>
                      <a:gd name="T60" fmla="*/ 62 w 500"/>
                      <a:gd name="T61" fmla="*/ 57 h 623"/>
                      <a:gd name="T62" fmla="*/ 82 w 500"/>
                      <a:gd name="T63" fmla="*/ 30 h 623"/>
                      <a:gd name="T64" fmla="*/ 108 w 500"/>
                      <a:gd name="T65" fmla="*/ 7 h 6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00" h="623">
                        <a:moveTo>
                          <a:pt x="108" y="7"/>
                        </a:moveTo>
                        <a:lnTo>
                          <a:pt x="138" y="0"/>
                        </a:lnTo>
                        <a:lnTo>
                          <a:pt x="164" y="7"/>
                        </a:lnTo>
                        <a:lnTo>
                          <a:pt x="184" y="24"/>
                        </a:lnTo>
                        <a:lnTo>
                          <a:pt x="207" y="63"/>
                        </a:lnTo>
                        <a:lnTo>
                          <a:pt x="231" y="142"/>
                        </a:lnTo>
                        <a:lnTo>
                          <a:pt x="273" y="242"/>
                        </a:lnTo>
                        <a:lnTo>
                          <a:pt x="334" y="367"/>
                        </a:lnTo>
                        <a:lnTo>
                          <a:pt x="390" y="436"/>
                        </a:lnTo>
                        <a:lnTo>
                          <a:pt x="452" y="506"/>
                        </a:lnTo>
                        <a:lnTo>
                          <a:pt x="476" y="539"/>
                        </a:lnTo>
                        <a:lnTo>
                          <a:pt x="499" y="569"/>
                        </a:lnTo>
                        <a:lnTo>
                          <a:pt x="456" y="603"/>
                        </a:lnTo>
                        <a:lnTo>
                          <a:pt x="432" y="619"/>
                        </a:lnTo>
                        <a:lnTo>
                          <a:pt x="399" y="583"/>
                        </a:lnTo>
                        <a:lnTo>
                          <a:pt x="396" y="622"/>
                        </a:lnTo>
                        <a:lnTo>
                          <a:pt x="323" y="619"/>
                        </a:lnTo>
                        <a:lnTo>
                          <a:pt x="260" y="622"/>
                        </a:lnTo>
                        <a:lnTo>
                          <a:pt x="170" y="616"/>
                        </a:lnTo>
                        <a:lnTo>
                          <a:pt x="59" y="595"/>
                        </a:lnTo>
                        <a:lnTo>
                          <a:pt x="17" y="563"/>
                        </a:lnTo>
                        <a:lnTo>
                          <a:pt x="12" y="539"/>
                        </a:lnTo>
                        <a:lnTo>
                          <a:pt x="46" y="483"/>
                        </a:lnTo>
                        <a:lnTo>
                          <a:pt x="53" y="433"/>
                        </a:lnTo>
                        <a:lnTo>
                          <a:pt x="40" y="367"/>
                        </a:lnTo>
                        <a:lnTo>
                          <a:pt x="6" y="277"/>
                        </a:lnTo>
                        <a:lnTo>
                          <a:pt x="0" y="222"/>
                        </a:lnTo>
                        <a:lnTo>
                          <a:pt x="3" y="183"/>
                        </a:lnTo>
                        <a:lnTo>
                          <a:pt x="17" y="146"/>
                        </a:lnTo>
                        <a:lnTo>
                          <a:pt x="36" y="103"/>
                        </a:lnTo>
                        <a:lnTo>
                          <a:pt x="62" y="57"/>
                        </a:lnTo>
                        <a:lnTo>
                          <a:pt x="82" y="30"/>
                        </a:lnTo>
                        <a:lnTo>
                          <a:pt x="108" y="7"/>
                        </a:lnTo>
                      </a:path>
                    </a:pathLst>
                  </a:custGeom>
                  <a:solidFill>
                    <a:srgbClr val="3F5F00"/>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68" name="Freeform 60"/>
                  <p:cNvSpPr>
                    <a:spLocks/>
                  </p:cNvSpPr>
                  <p:nvPr/>
                </p:nvSpPr>
                <p:spPr bwMode="auto">
                  <a:xfrm>
                    <a:off x="4702" y="2446"/>
                    <a:ext cx="100" cy="322"/>
                  </a:xfrm>
                  <a:custGeom>
                    <a:avLst/>
                    <a:gdLst>
                      <a:gd name="T0" fmla="*/ 99 w 100"/>
                      <a:gd name="T1" fmla="*/ 0 h 322"/>
                      <a:gd name="T2" fmla="*/ 91 w 100"/>
                      <a:gd name="T3" fmla="*/ 44 h 322"/>
                      <a:gd name="T4" fmla="*/ 68 w 100"/>
                      <a:gd name="T5" fmla="*/ 110 h 322"/>
                      <a:gd name="T6" fmla="*/ 33 w 100"/>
                      <a:gd name="T7" fmla="*/ 77 h 322"/>
                      <a:gd name="T8" fmla="*/ 49 w 100"/>
                      <a:gd name="T9" fmla="*/ 127 h 322"/>
                      <a:gd name="T10" fmla="*/ 0 w 100"/>
                      <a:gd name="T11" fmla="*/ 321 h 3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 h="322">
                        <a:moveTo>
                          <a:pt x="99" y="0"/>
                        </a:moveTo>
                        <a:lnTo>
                          <a:pt x="91" y="44"/>
                        </a:lnTo>
                        <a:lnTo>
                          <a:pt x="68" y="110"/>
                        </a:lnTo>
                        <a:lnTo>
                          <a:pt x="33" y="77"/>
                        </a:lnTo>
                        <a:lnTo>
                          <a:pt x="49" y="127"/>
                        </a:lnTo>
                        <a:lnTo>
                          <a:pt x="0" y="321"/>
                        </a:lnTo>
                      </a:path>
                    </a:pathLst>
                  </a:custGeom>
                  <a:no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grpSp>
        </p:grpSp>
        <p:grpSp>
          <p:nvGrpSpPr>
            <p:cNvPr id="102422" name="Group 61"/>
            <p:cNvGrpSpPr>
              <a:grpSpLocks/>
            </p:cNvGrpSpPr>
            <p:nvPr/>
          </p:nvGrpSpPr>
          <p:grpSpPr bwMode="auto">
            <a:xfrm>
              <a:off x="3953" y="2802"/>
              <a:ext cx="287" cy="177"/>
              <a:chOff x="4155" y="2802"/>
              <a:chExt cx="287" cy="177"/>
            </a:xfrm>
          </p:grpSpPr>
          <p:sp>
            <p:nvSpPr>
              <p:cNvPr id="102457" name="Freeform 62"/>
              <p:cNvSpPr>
                <a:spLocks/>
              </p:cNvSpPr>
              <p:nvPr/>
            </p:nvSpPr>
            <p:spPr bwMode="auto">
              <a:xfrm>
                <a:off x="4155" y="2802"/>
                <a:ext cx="287" cy="177"/>
              </a:xfrm>
              <a:custGeom>
                <a:avLst/>
                <a:gdLst>
                  <a:gd name="T0" fmla="*/ 210 w 287"/>
                  <a:gd name="T1" fmla="*/ 1 h 177"/>
                  <a:gd name="T2" fmla="*/ 56 w 287"/>
                  <a:gd name="T3" fmla="*/ 21 h 177"/>
                  <a:gd name="T4" fmla="*/ 16 w 287"/>
                  <a:gd name="T5" fmla="*/ 26 h 177"/>
                  <a:gd name="T6" fmla="*/ 5 w 287"/>
                  <a:gd name="T7" fmla="*/ 30 h 177"/>
                  <a:gd name="T8" fmla="*/ 0 w 287"/>
                  <a:gd name="T9" fmla="*/ 35 h 177"/>
                  <a:gd name="T10" fmla="*/ 1 w 287"/>
                  <a:gd name="T11" fmla="*/ 48 h 177"/>
                  <a:gd name="T12" fmla="*/ 14 w 287"/>
                  <a:gd name="T13" fmla="*/ 67 h 177"/>
                  <a:gd name="T14" fmla="*/ 24 w 287"/>
                  <a:gd name="T15" fmla="*/ 85 h 177"/>
                  <a:gd name="T16" fmla="*/ 23 w 287"/>
                  <a:gd name="T17" fmla="*/ 111 h 177"/>
                  <a:gd name="T18" fmla="*/ 63 w 287"/>
                  <a:gd name="T19" fmla="*/ 139 h 177"/>
                  <a:gd name="T20" fmla="*/ 72 w 287"/>
                  <a:gd name="T21" fmla="*/ 144 h 177"/>
                  <a:gd name="T22" fmla="*/ 82 w 287"/>
                  <a:gd name="T23" fmla="*/ 143 h 177"/>
                  <a:gd name="T24" fmla="*/ 102 w 287"/>
                  <a:gd name="T25" fmla="*/ 151 h 177"/>
                  <a:gd name="T26" fmla="*/ 123 w 287"/>
                  <a:gd name="T27" fmla="*/ 163 h 177"/>
                  <a:gd name="T28" fmla="*/ 141 w 287"/>
                  <a:gd name="T29" fmla="*/ 176 h 177"/>
                  <a:gd name="T30" fmla="*/ 154 w 287"/>
                  <a:gd name="T31" fmla="*/ 175 h 177"/>
                  <a:gd name="T32" fmla="*/ 169 w 287"/>
                  <a:gd name="T33" fmla="*/ 166 h 177"/>
                  <a:gd name="T34" fmla="*/ 169 w 287"/>
                  <a:gd name="T35" fmla="*/ 152 h 177"/>
                  <a:gd name="T36" fmla="*/ 158 w 287"/>
                  <a:gd name="T37" fmla="*/ 141 h 177"/>
                  <a:gd name="T38" fmla="*/ 137 w 287"/>
                  <a:gd name="T39" fmla="*/ 130 h 177"/>
                  <a:gd name="T40" fmla="*/ 125 w 287"/>
                  <a:gd name="T41" fmla="*/ 126 h 177"/>
                  <a:gd name="T42" fmla="*/ 142 w 287"/>
                  <a:gd name="T43" fmla="*/ 105 h 177"/>
                  <a:gd name="T44" fmla="*/ 160 w 287"/>
                  <a:gd name="T45" fmla="*/ 96 h 177"/>
                  <a:gd name="T46" fmla="*/ 163 w 287"/>
                  <a:gd name="T47" fmla="*/ 101 h 177"/>
                  <a:gd name="T48" fmla="*/ 177 w 287"/>
                  <a:gd name="T49" fmla="*/ 104 h 177"/>
                  <a:gd name="T50" fmla="*/ 195 w 287"/>
                  <a:gd name="T51" fmla="*/ 104 h 177"/>
                  <a:gd name="T52" fmla="*/ 208 w 287"/>
                  <a:gd name="T53" fmla="*/ 99 h 177"/>
                  <a:gd name="T54" fmla="*/ 228 w 287"/>
                  <a:gd name="T55" fmla="*/ 90 h 177"/>
                  <a:gd name="T56" fmla="*/ 235 w 287"/>
                  <a:gd name="T57" fmla="*/ 83 h 177"/>
                  <a:gd name="T58" fmla="*/ 241 w 287"/>
                  <a:gd name="T59" fmla="*/ 70 h 177"/>
                  <a:gd name="T60" fmla="*/ 252 w 287"/>
                  <a:gd name="T61" fmla="*/ 60 h 177"/>
                  <a:gd name="T62" fmla="*/ 267 w 287"/>
                  <a:gd name="T63" fmla="*/ 57 h 177"/>
                  <a:gd name="T64" fmla="*/ 286 w 287"/>
                  <a:gd name="T65" fmla="*/ 57 h 177"/>
                  <a:gd name="T66" fmla="*/ 268 w 287"/>
                  <a:gd name="T67" fmla="*/ 0 h 177"/>
                  <a:gd name="T68" fmla="*/ 210 w 287"/>
                  <a:gd name="T69" fmla="*/ 1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87" h="177">
                    <a:moveTo>
                      <a:pt x="210" y="1"/>
                    </a:moveTo>
                    <a:lnTo>
                      <a:pt x="56" y="21"/>
                    </a:lnTo>
                    <a:lnTo>
                      <a:pt x="16" y="26"/>
                    </a:lnTo>
                    <a:lnTo>
                      <a:pt x="5" y="30"/>
                    </a:lnTo>
                    <a:lnTo>
                      <a:pt x="0" y="35"/>
                    </a:lnTo>
                    <a:lnTo>
                      <a:pt x="1" y="48"/>
                    </a:lnTo>
                    <a:lnTo>
                      <a:pt x="14" y="67"/>
                    </a:lnTo>
                    <a:lnTo>
                      <a:pt x="24" y="85"/>
                    </a:lnTo>
                    <a:lnTo>
                      <a:pt x="23" y="111"/>
                    </a:lnTo>
                    <a:lnTo>
                      <a:pt x="63" y="139"/>
                    </a:lnTo>
                    <a:lnTo>
                      <a:pt x="72" y="144"/>
                    </a:lnTo>
                    <a:lnTo>
                      <a:pt x="82" y="143"/>
                    </a:lnTo>
                    <a:lnTo>
                      <a:pt x="102" y="151"/>
                    </a:lnTo>
                    <a:lnTo>
                      <a:pt x="123" y="163"/>
                    </a:lnTo>
                    <a:lnTo>
                      <a:pt x="141" y="176"/>
                    </a:lnTo>
                    <a:lnTo>
                      <a:pt x="154" y="175"/>
                    </a:lnTo>
                    <a:lnTo>
                      <a:pt x="169" y="166"/>
                    </a:lnTo>
                    <a:lnTo>
                      <a:pt x="169" y="152"/>
                    </a:lnTo>
                    <a:lnTo>
                      <a:pt x="158" y="141"/>
                    </a:lnTo>
                    <a:lnTo>
                      <a:pt x="137" y="130"/>
                    </a:lnTo>
                    <a:lnTo>
                      <a:pt x="125" y="126"/>
                    </a:lnTo>
                    <a:lnTo>
                      <a:pt x="142" y="105"/>
                    </a:lnTo>
                    <a:lnTo>
                      <a:pt x="160" y="96"/>
                    </a:lnTo>
                    <a:lnTo>
                      <a:pt x="163" y="101"/>
                    </a:lnTo>
                    <a:lnTo>
                      <a:pt x="177" y="104"/>
                    </a:lnTo>
                    <a:lnTo>
                      <a:pt x="195" y="104"/>
                    </a:lnTo>
                    <a:lnTo>
                      <a:pt x="208" y="99"/>
                    </a:lnTo>
                    <a:lnTo>
                      <a:pt x="228" y="90"/>
                    </a:lnTo>
                    <a:lnTo>
                      <a:pt x="235" y="83"/>
                    </a:lnTo>
                    <a:lnTo>
                      <a:pt x="241" y="70"/>
                    </a:lnTo>
                    <a:lnTo>
                      <a:pt x="252" y="60"/>
                    </a:lnTo>
                    <a:lnTo>
                      <a:pt x="267" y="57"/>
                    </a:lnTo>
                    <a:lnTo>
                      <a:pt x="286" y="57"/>
                    </a:lnTo>
                    <a:lnTo>
                      <a:pt x="268" y="0"/>
                    </a:lnTo>
                    <a:lnTo>
                      <a:pt x="210" y="1"/>
                    </a:lnTo>
                  </a:path>
                </a:pathLst>
              </a:custGeom>
              <a:solidFill>
                <a:srgbClr val="FFBFB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nvGrpSpPr>
              <p:cNvPr id="102458" name="Group 63"/>
              <p:cNvGrpSpPr>
                <a:grpSpLocks/>
              </p:cNvGrpSpPr>
              <p:nvPr/>
            </p:nvGrpSpPr>
            <p:grpSpPr bwMode="auto">
              <a:xfrm>
                <a:off x="4178" y="2841"/>
                <a:ext cx="101" cy="107"/>
                <a:chOff x="4178" y="2841"/>
                <a:chExt cx="101" cy="107"/>
              </a:xfrm>
            </p:grpSpPr>
            <p:sp>
              <p:nvSpPr>
                <p:cNvPr id="102459" name="Freeform 64"/>
                <p:cNvSpPr>
                  <a:spLocks/>
                </p:cNvSpPr>
                <p:nvPr/>
              </p:nvSpPr>
              <p:spPr bwMode="auto">
                <a:xfrm>
                  <a:off x="4178" y="2841"/>
                  <a:ext cx="83" cy="49"/>
                </a:xfrm>
                <a:custGeom>
                  <a:avLst/>
                  <a:gdLst>
                    <a:gd name="T0" fmla="*/ 82 w 83"/>
                    <a:gd name="T1" fmla="*/ 3 h 49"/>
                    <a:gd name="T2" fmla="*/ 42 w 83"/>
                    <a:gd name="T3" fmla="*/ 0 h 49"/>
                    <a:gd name="T4" fmla="*/ 4 w 83"/>
                    <a:gd name="T5" fmla="*/ 21 h 49"/>
                    <a:gd name="T6" fmla="*/ 0 w 83"/>
                    <a:gd name="T7" fmla="*/ 39 h 49"/>
                    <a:gd name="T8" fmla="*/ 2 w 83"/>
                    <a:gd name="T9" fmla="*/ 48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49">
                      <a:moveTo>
                        <a:pt x="82" y="3"/>
                      </a:moveTo>
                      <a:lnTo>
                        <a:pt x="42" y="0"/>
                      </a:lnTo>
                      <a:lnTo>
                        <a:pt x="4" y="21"/>
                      </a:lnTo>
                      <a:lnTo>
                        <a:pt x="0" y="39"/>
                      </a:lnTo>
                      <a:lnTo>
                        <a:pt x="2" y="48"/>
                      </a:lnTo>
                    </a:path>
                  </a:pathLst>
                </a:custGeom>
                <a:no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60" name="Freeform 65"/>
                <p:cNvSpPr>
                  <a:spLocks/>
                </p:cNvSpPr>
                <p:nvPr/>
              </p:nvSpPr>
              <p:spPr bwMode="auto">
                <a:xfrm>
                  <a:off x="4227" y="2869"/>
                  <a:ext cx="52" cy="79"/>
                </a:xfrm>
                <a:custGeom>
                  <a:avLst/>
                  <a:gdLst>
                    <a:gd name="T0" fmla="*/ 51 w 52"/>
                    <a:gd name="T1" fmla="*/ 0 h 79"/>
                    <a:gd name="T2" fmla="*/ 5 w 52"/>
                    <a:gd name="T3" fmla="*/ 48 h 79"/>
                    <a:gd name="T4" fmla="*/ 0 w 52"/>
                    <a:gd name="T5" fmla="*/ 57 h 79"/>
                    <a:gd name="T6" fmla="*/ 5 w 52"/>
                    <a:gd name="T7" fmla="*/ 67 h 79"/>
                    <a:gd name="T8" fmla="*/ 9 w 52"/>
                    <a:gd name="T9" fmla="*/ 76 h 79"/>
                    <a:gd name="T10" fmla="*/ 12 w 52"/>
                    <a:gd name="T11" fmla="*/ 78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 h="79">
                      <a:moveTo>
                        <a:pt x="51" y="0"/>
                      </a:moveTo>
                      <a:lnTo>
                        <a:pt x="5" y="48"/>
                      </a:lnTo>
                      <a:lnTo>
                        <a:pt x="0" y="57"/>
                      </a:lnTo>
                      <a:lnTo>
                        <a:pt x="5" y="67"/>
                      </a:lnTo>
                      <a:lnTo>
                        <a:pt x="9" y="76"/>
                      </a:lnTo>
                      <a:lnTo>
                        <a:pt x="12" y="78"/>
                      </a:lnTo>
                    </a:path>
                  </a:pathLst>
                </a:custGeom>
                <a:no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61" name="Freeform 66"/>
                <p:cNvSpPr>
                  <a:spLocks/>
                </p:cNvSpPr>
                <p:nvPr/>
              </p:nvSpPr>
              <p:spPr bwMode="auto">
                <a:xfrm>
                  <a:off x="4202" y="2857"/>
                  <a:ext cx="67" cy="90"/>
                </a:xfrm>
                <a:custGeom>
                  <a:avLst/>
                  <a:gdLst>
                    <a:gd name="T0" fmla="*/ 66 w 67"/>
                    <a:gd name="T1" fmla="*/ 0 h 90"/>
                    <a:gd name="T2" fmla="*/ 35 w 67"/>
                    <a:gd name="T3" fmla="*/ 8 h 90"/>
                    <a:gd name="T4" fmla="*/ 5 w 67"/>
                    <a:gd name="T5" fmla="*/ 26 h 90"/>
                    <a:gd name="T6" fmla="*/ 0 w 67"/>
                    <a:gd name="T7" fmla="*/ 45 h 90"/>
                    <a:gd name="T8" fmla="*/ 25 w 67"/>
                    <a:gd name="T9" fmla="*/ 85 h 90"/>
                    <a:gd name="T10" fmla="*/ 34 w 67"/>
                    <a:gd name="T11" fmla="*/ 89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90">
                      <a:moveTo>
                        <a:pt x="66" y="0"/>
                      </a:moveTo>
                      <a:lnTo>
                        <a:pt x="35" y="8"/>
                      </a:lnTo>
                      <a:lnTo>
                        <a:pt x="5" y="26"/>
                      </a:lnTo>
                      <a:lnTo>
                        <a:pt x="0" y="45"/>
                      </a:lnTo>
                      <a:lnTo>
                        <a:pt x="25" y="85"/>
                      </a:lnTo>
                      <a:lnTo>
                        <a:pt x="34" y="89"/>
                      </a:lnTo>
                    </a:path>
                  </a:pathLst>
                </a:custGeom>
                <a:no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grpSp>
        <p:sp>
          <p:nvSpPr>
            <p:cNvPr id="102423" name="Freeform 67"/>
            <p:cNvSpPr>
              <a:spLocks/>
            </p:cNvSpPr>
            <p:nvPr/>
          </p:nvSpPr>
          <p:spPr bwMode="auto">
            <a:xfrm>
              <a:off x="4161" y="2789"/>
              <a:ext cx="85" cy="89"/>
            </a:xfrm>
            <a:custGeom>
              <a:avLst/>
              <a:gdLst>
                <a:gd name="T0" fmla="*/ 0 w 85"/>
                <a:gd name="T1" fmla="*/ 1 h 89"/>
                <a:gd name="T2" fmla="*/ 37 w 85"/>
                <a:gd name="T3" fmla="*/ 88 h 89"/>
                <a:gd name="T4" fmla="*/ 84 w 85"/>
                <a:gd name="T5" fmla="*/ 86 h 89"/>
                <a:gd name="T6" fmla="*/ 58 w 85"/>
                <a:gd name="T7" fmla="*/ 0 h 89"/>
                <a:gd name="T8" fmla="*/ 0 w 85"/>
                <a:gd name="T9" fmla="*/ 1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89">
                  <a:moveTo>
                    <a:pt x="0" y="1"/>
                  </a:moveTo>
                  <a:lnTo>
                    <a:pt x="37" y="88"/>
                  </a:lnTo>
                  <a:lnTo>
                    <a:pt x="84" y="86"/>
                  </a:lnTo>
                  <a:lnTo>
                    <a:pt x="58" y="0"/>
                  </a:lnTo>
                  <a:lnTo>
                    <a:pt x="0" y="1"/>
                  </a:lnTo>
                </a:path>
              </a:pathLst>
            </a:custGeom>
            <a:solidFill>
              <a:srgbClr val="FFFF9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24" name="Freeform 68"/>
            <p:cNvSpPr>
              <a:spLocks/>
            </p:cNvSpPr>
            <p:nvPr/>
          </p:nvSpPr>
          <p:spPr bwMode="auto">
            <a:xfrm>
              <a:off x="4189" y="2571"/>
              <a:ext cx="454" cy="333"/>
            </a:xfrm>
            <a:custGeom>
              <a:avLst/>
              <a:gdLst>
                <a:gd name="T0" fmla="*/ 3 w 454"/>
                <a:gd name="T1" fmla="*/ 219 h 333"/>
                <a:gd name="T2" fmla="*/ 9 w 454"/>
                <a:gd name="T3" fmla="*/ 249 h 333"/>
                <a:gd name="T4" fmla="*/ 21 w 454"/>
                <a:gd name="T5" fmla="*/ 283 h 333"/>
                <a:gd name="T6" fmla="*/ 28 w 454"/>
                <a:gd name="T7" fmla="*/ 310 h 333"/>
                <a:gd name="T8" fmla="*/ 104 w 454"/>
                <a:gd name="T9" fmla="*/ 312 h 333"/>
                <a:gd name="T10" fmla="*/ 165 w 454"/>
                <a:gd name="T11" fmla="*/ 317 h 333"/>
                <a:gd name="T12" fmla="*/ 230 w 454"/>
                <a:gd name="T13" fmla="*/ 327 h 333"/>
                <a:gd name="T14" fmla="*/ 265 w 454"/>
                <a:gd name="T15" fmla="*/ 332 h 333"/>
                <a:gd name="T16" fmla="*/ 318 w 454"/>
                <a:gd name="T17" fmla="*/ 289 h 333"/>
                <a:gd name="T18" fmla="*/ 384 w 454"/>
                <a:gd name="T19" fmla="*/ 200 h 333"/>
                <a:gd name="T20" fmla="*/ 426 w 454"/>
                <a:gd name="T21" fmla="*/ 133 h 333"/>
                <a:gd name="T22" fmla="*/ 448 w 454"/>
                <a:gd name="T23" fmla="*/ 84 h 333"/>
                <a:gd name="T24" fmla="*/ 453 w 454"/>
                <a:gd name="T25" fmla="*/ 38 h 333"/>
                <a:gd name="T26" fmla="*/ 438 w 454"/>
                <a:gd name="T27" fmla="*/ 14 h 333"/>
                <a:gd name="T28" fmla="*/ 407 w 454"/>
                <a:gd name="T29" fmla="*/ 0 h 333"/>
                <a:gd name="T30" fmla="*/ 372 w 454"/>
                <a:gd name="T31" fmla="*/ 8 h 333"/>
                <a:gd name="T32" fmla="*/ 339 w 454"/>
                <a:gd name="T33" fmla="*/ 37 h 333"/>
                <a:gd name="T34" fmla="*/ 305 w 454"/>
                <a:gd name="T35" fmla="*/ 81 h 333"/>
                <a:gd name="T36" fmla="*/ 274 w 454"/>
                <a:gd name="T37" fmla="*/ 117 h 333"/>
                <a:gd name="T38" fmla="*/ 244 w 454"/>
                <a:gd name="T39" fmla="*/ 158 h 333"/>
                <a:gd name="T40" fmla="*/ 232 w 454"/>
                <a:gd name="T41" fmla="*/ 183 h 333"/>
                <a:gd name="T42" fmla="*/ 235 w 454"/>
                <a:gd name="T43" fmla="*/ 197 h 333"/>
                <a:gd name="T44" fmla="*/ 228 w 454"/>
                <a:gd name="T45" fmla="*/ 205 h 333"/>
                <a:gd name="T46" fmla="*/ 219 w 454"/>
                <a:gd name="T47" fmla="*/ 211 h 333"/>
                <a:gd name="T48" fmla="*/ 190 w 454"/>
                <a:gd name="T49" fmla="*/ 213 h 333"/>
                <a:gd name="T50" fmla="*/ 96 w 454"/>
                <a:gd name="T51" fmla="*/ 201 h 333"/>
                <a:gd name="T52" fmla="*/ 0 w 454"/>
                <a:gd name="T53" fmla="*/ 194 h 333"/>
                <a:gd name="T54" fmla="*/ 3 w 454"/>
                <a:gd name="T55" fmla="*/ 219 h 3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54" h="333">
                  <a:moveTo>
                    <a:pt x="3" y="219"/>
                  </a:moveTo>
                  <a:lnTo>
                    <a:pt x="9" y="249"/>
                  </a:lnTo>
                  <a:lnTo>
                    <a:pt x="21" y="283"/>
                  </a:lnTo>
                  <a:lnTo>
                    <a:pt x="28" y="310"/>
                  </a:lnTo>
                  <a:lnTo>
                    <a:pt x="104" y="312"/>
                  </a:lnTo>
                  <a:lnTo>
                    <a:pt x="165" y="317"/>
                  </a:lnTo>
                  <a:lnTo>
                    <a:pt x="230" y="327"/>
                  </a:lnTo>
                  <a:lnTo>
                    <a:pt x="265" y="332"/>
                  </a:lnTo>
                  <a:lnTo>
                    <a:pt x="318" y="289"/>
                  </a:lnTo>
                  <a:lnTo>
                    <a:pt x="384" y="200"/>
                  </a:lnTo>
                  <a:lnTo>
                    <a:pt x="426" y="133"/>
                  </a:lnTo>
                  <a:lnTo>
                    <a:pt x="448" y="84"/>
                  </a:lnTo>
                  <a:lnTo>
                    <a:pt x="453" y="38"/>
                  </a:lnTo>
                  <a:lnTo>
                    <a:pt x="438" y="14"/>
                  </a:lnTo>
                  <a:lnTo>
                    <a:pt x="407" y="0"/>
                  </a:lnTo>
                  <a:lnTo>
                    <a:pt x="372" y="8"/>
                  </a:lnTo>
                  <a:lnTo>
                    <a:pt x="339" y="37"/>
                  </a:lnTo>
                  <a:lnTo>
                    <a:pt x="305" y="81"/>
                  </a:lnTo>
                  <a:lnTo>
                    <a:pt x="274" y="117"/>
                  </a:lnTo>
                  <a:lnTo>
                    <a:pt x="244" y="158"/>
                  </a:lnTo>
                  <a:lnTo>
                    <a:pt x="232" y="183"/>
                  </a:lnTo>
                  <a:lnTo>
                    <a:pt x="235" y="197"/>
                  </a:lnTo>
                  <a:lnTo>
                    <a:pt x="228" y="205"/>
                  </a:lnTo>
                  <a:lnTo>
                    <a:pt x="219" y="211"/>
                  </a:lnTo>
                  <a:lnTo>
                    <a:pt x="190" y="213"/>
                  </a:lnTo>
                  <a:lnTo>
                    <a:pt x="96" y="201"/>
                  </a:lnTo>
                  <a:lnTo>
                    <a:pt x="0" y="194"/>
                  </a:lnTo>
                  <a:lnTo>
                    <a:pt x="3" y="219"/>
                  </a:lnTo>
                </a:path>
              </a:pathLst>
            </a:custGeom>
            <a:solidFill>
              <a:srgbClr val="3F5F00"/>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nvGrpSpPr>
            <p:cNvPr id="102425" name="Group 69"/>
            <p:cNvGrpSpPr>
              <a:grpSpLocks/>
            </p:cNvGrpSpPr>
            <p:nvPr/>
          </p:nvGrpSpPr>
          <p:grpSpPr bwMode="auto">
            <a:xfrm>
              <a:off x="4127" y="2320"/>
              <a:ext cx="210" cy="224"/>
              <a:chOff x="4329" y="2320"/>
              <a:chExt cx="210" cy="224"/>
            </a:xfrm>
          </p:grpSpPr>
          <p:sp>
            <p:nvSpPr>
              <p:cNvPr id="102454" name="Freeform 70"/>
              <p:cNvSpPr>
                <a:spLocks/>
              </p:cNvSpPr>
              <p:nvPr/>
            </p:nvSpPr>
            <p:spPr bwMode="auto">
              <a:xfrm>
                <a:off x="4329" y="2320"/>
                <a:ext cx="210" cy="224"/>
              </a:xfrm>
              <a:custGeom>
                <a:avLst/>
                <a:gdLst>
                  <a:gd name="T0" fmla="*/ 95 w 210"/>
                  <a:gd name="T1" fmla="*/ 210 h 224"/>
                  <a:gd name="T2" fmla="*/ 90 w 210"/>
                  <a:gd name="T3" fmla="*/ 201 h 224"/>
                  <a:gd name="T4" fmla="*/ 72 w 210"/>
                  <a:gd name="T5" fmla="*/ 194 h 224"/>
                  <a:gd name="T6" fmla="*/ 52 w 210"/>
                  <a:gd name="T7" fmla="*/ 184 h 224"/>
                  <a:gd name="T8" fmla="*/ 24 w 210"/>
                  <a:gd name="T9" fmla="*/ 128 h 224"/>
                  <a:gd name="T10" fmla="*/ 0 w 210"/>
                  <a:gd name="T11" fmla="*/ 76 h 224"/>
                  <a:gd name="T12" fmla="*/ 0 w 210"/>
                  <a:gd name="T13" fmla="*/ 50 h 224"/>
                  <a:gd name="T14" fmla="*/ 41 w 210"/>
                  <a:gd name="T15" fmla="*/ 8 h 224"/>
                  <a:gd name="T16" fmla="*/ 72 w 210"/>
                  <a:gd name="T17" fmla="*/ 5 h 224"/>
                  <a:gd name="T18" fmla="*/ 81 w 210"/>
                  <a:gd name="T19" fmla="*/ 12 h 224"/>
                  <a:gd name="T20" fmla="*/ 109 w 210"/>
                  <a:gd name="T21" fmla="*/ 0 h 224"/>
                  <a:gd name="T22" fmla="*/ 120 w 210"/>
                  <a:gd name="T23" fmla="*/ 1 h 224"/>
                  <a:gd name="T24" fmla="*/ 128 w 210"/>
                  <a:gd name="T25" fmla="*/ 9 h 224"/>
                  <a:gd name="T26" fmla="*/ 132 w 210"/>
                  <a:gd name="T27" fmla="*/ 18 h 224"/>
                  <a:gd name="T28" fmla="*/ 125 w 210"/>
                  <a:gd name="T29" fmla="*/ 28 h 224"/>
                  <a:gd name="T30" fmla="*/ 75 w 210"/>
                  <a:gd name="T31" fmla="*/ 53 h 224"/>
                  <a:gd name="T32" fmla="*/ 64 w 210"/>
                  <a:gd name="T33" fmla="*/ 90 h 224"/>
                  <a:gd name="T34" fmla="*/ 83 w 210"/>
                  <a:gd name="T35" fmla="*/ 63 h 224"/>
                  <a:gd name="T36" fmla="*/ 131 w 210"/>
                  <a:gd name="T37" fmla="*/ 48 h 224"/>
                  <a:gd name="T38" fmla="*/ 137 w 210"/>
                  <a:gd name="T39" fmla="*/ 48 h 224"/>
                  <a:gd name="T40" fmla="*/ 144 w 210"/>
                  <a:gd name="T41" fmla="*/ 54 h 224"/>
                  <a:gd name="T42" fmla="*/ 148 w 210"/>
                  <a:gd name="T43" fmla="*/ 69 h 224"/>
                  <a:gd name="T44" fmla="*/ 142 w 210"/>
                  <a:gd name="T45" fmla="*/ 78 h 224"/>
                  <a:gd name="T46" fmla="*/ 104 w 210"/>
                  <a:gd name="T47" fmla="*/ 94 h 224"/>
                  <a:gd name="T48" fmla="*/ 102 w 210"/>
                  <a:gd name="T49" fmla="*/ 109 h 224"/>
                  <a:gd name="T50" fmla="*/ 127 w 210"/>
                  <a:gd name="T51" fmla="*/ 141 h 224"/>
                  <a:gd name="T52" fmla="*/ 139 w 210"/>
                  <a:gd name="T53" fmla="*/ 139 h 224"/>
                  <a:gd name="T54" fmla="*/ 150 w 210"/>
                  <a:gd name="T55" fmla="*/ 137 h 224"/>
                  <a:gd name="T56" fmla="*/ 165 w 210"/>
                  <a:gd name="T57" fmla="*/ 128 h 224"/>
                  <a:gd name="T58" fmla="*/ 172 w 210"/>
                  <a:gd name="T59" fmla="*/ 118 h 224"/>
                  <a:gd name="T60" fmla="*/ 185 w 210"/>
                  <a:gd name="T61" fmla="*/ 111 h 224"/>
                  <a:gd name="T62" fmla="*/ 196 w 210"/>
                  <a:gd name="T63" fmla="*/ 112 h 224"/>
                  <a:gd name="T64" fmla="*/ 204 w 210"/>
                  <a:gd name="T65" fmla="*/ 117 h 224"/>
                  <a:gd name="T66" fmla="*/ 208 w 210"/>
                  <a:gd name="T67" fmla="*/ 128 h 224"/>
                  <a:gd name="T68" fmla="*/ 209 w 210"/>
                  <a:gd name="T69" fmla="*/ 137 h 224"/>
                  <a:gd name="T70" fmla="*/ 204 w 210"/>
                  <a:gd name="T71" fmla="*/ 145 h 224"/>
                  <a:gd name="T72" fmla="*/ 187 w 210"/>
                  <a:gd name="T73" fmla="*/ 153 h 224"/>
                  <a:gd name="T74" fmla="*/ 165 w 210"/>
                  <a:gd name="T75" fmla="*/ 160 h 224"/>
                  <a:gd name="T76" fmla="*/ 155 w 210"/>
                  <a:gd name="T77" fmla="*/ 168 h 224"/>
                  <a:gd name="T78" fmla="*/ 171 w 210"/>
                  <a:gd name="T79" fmla="*/ 198 h 224"/>
                  <a:gd name="T80" fmla="*/ 102 w 210"/>
                  <a:gd name="T81" fmla="*/ 223 h 224"/>
                  <a:gd name="T82" fmla="*/ 95 w 210"/>
                  <a:gd name="T83" fmla="*/ 210 h 2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0" h="224">
                    <a:moveTo>
                      <a:pt x="95" y="210"/>
                    </a:moveTo>
                    <a:lnTo>
                      <a:pt x="90" y="201"/>
                    </a:lnTo>
                    <a:lnTo>
                      <a:pt x="72" y="194"/>
                    </a:lnTo>
                    <a:lnTo>
                      <a:pt x="52" y="184"/>
                    </a:lnTo>
                    <a:lnTo>
                      <a:pt x="24" y="128"/>
                    </a:lnTo>
                    <a:lnTo>
                      <a:pt x="0" y="76"/>
                    </a:lnTo>
                    <a:lnTo>
                      <a:pt x="0" y="50"/>
                    </a:lnTo>
                    <a:lnTo>
                      <a:pt x="41" y="8"/>
                    </a:lnTo>
                    <a:lnTo>
                      <a:pt x="72" y="5"/>
                    </a:lnTo>
                    <a:lnTo>
                      <a:pt x="81" y="12"/>
                    </a:lnTo>
                    <a:lnTo>
                      <a:pt x="109" y="0"/>
                    </a:lnTo>
                    <a:lnTo>
                      <a:pt x="120" y="1"/>
                    </a:lnTo>
                    <a:lnTo>
                      <a:pt x="128" y="9"/>
                    </a:lnTo>
                    <a:lnTo>
                      <a:pt x="132" y="18"/>
                    </a:lnTo>
                    <a:lnTo>
                      <a:pt x="125" y="28"/>
                    </a:lnTo>
                    <a:lnTo>
                      <a:pt x="75" y="53"/>
                    </a:lnTo>
                    <a:lnTo>
                      <a:pt x="64" y="90"/>
                    </a:lnTo>
                    <a:lnTo>
                      <a:pt x="83" y="63"/>
                    </a:lnTo>
                    <a:lnTo>
                      <a:pt x="131" y="48"/>
                    </a:lnTo>
                    <a:lnTo>
                      <a:pt x="137" y="48"/>
                    </a:lnTo>
                    <a:lnTo>
                      <a:pt x="144" y="54"/>
                    </a:lnTo>
                    <a:lnTo>
                      <a:pt x="148" y="69"/>
                    </a:lnTo>
                    <a:lnTo>
                      <a:pt x="142" y="78"/>
                    </a:lnTo>
                    <a:lnTo>
                      <a:pt x="104" y="94"/>
                    </a:lnTo>
                    <a:lnTo>
                      <a:pt x="102" y="109"/>
                    </a:lnTo>
                    <a:lnTo>
                      <a:pt x="127" y="141"/>
                    </a:lnTo>
                    <a:lnTo>
                      <a:pt x="139" y="139"/>
                    </a:lnTo>
                    <a:lnTo>
                      <a:pt x="150" y="137"/>
                    </a:lnTo>
                    <a:lnTo>
                      <a:pt x="165" y="128"/>
                    </a:lnTo>
                    <a:lnTo>
                      <a:pt x="172" y="118"/>
                    </a:lnTo>
                    <a:lnTo>
                      <a:pt x="185" y="111"/>
                    </a:lnTo>
                    <a:lnTo>
                      <a:pt x="196" y="112"/>
                    </a:lnTo>
                    <a:lnTo>
                      <a:pt x="204" y="117"/>
                    </a:lnTo>
                    <a:lnTo>
                      <a:pt x="208" y="128"/>
                    </a:lnTo>
                    <a:lnTo>
                      <a:pt x="209" y="137"/>
                    </a:lnTo>
                    <a:lnTo>
                      <a:pt x="204" y="145"/>
                    </a:lnTo>
                    <a:lnTo>
                      <a:pt x="187" y="153"/>
                    </a:lnTo>
                    <a:lnTo>
                      <a:pt x="165" y="160"/>
                    </a:lnTo>
                    <a:lnTo>
                      <a:pt x="155" y="168"/>
                    </a:lnTo>
                    <a:lnTo>
                      <a:pt x="171" y="198"/>
                    </a:lnTo>
                    <a:lnTo>
                      <a:pt x="102" y="223"/>
                    </a:lnTo>
                    <a:lnTo>
                      <a:pt x="95" y="210"/>
                    </a:lnTo>
                  </a:path>
                </a:pathLst>
              </a:custGeom>
              <a:solidFill>
                <a:srgbClr val="FFBFB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55" name="Freeform 71"/>
              <p:cNvSpPr>
                <a:spLocks/>
              </p:cNvSpPr>
              <p:nvPr/>
            </p:nvSpPr>
            <p:spPr bwMode="auto">
              <a:xfrm>
                <a:off x="4508" y="2445"/>
                <a:ext cx="11" cy="20"/>
              </a:xfrm>
              <a:custGeom>
                <a:avLst/>
                <a:gdLst>
                  <a:gd name="T0" fmla="*/ 0 w 11"/>
                  <a:gd name="T1" fmla="*/ 0 h 20"/>
                  <a:gd name="T2" fmla="*/ 1 w 11"/>
                  <a:gd name="T3" fmla="*/ 9 h 20"/>
                  <a:gd name="T4" fmla="*/ 6 w 11"/>
                  <a:gd name="T5" fmla="*/ 14 h 20"/>
                  <a:gd name="T6" fmla="*/ 10 w 11"/>
                  <a:gd name="T7" fmla="*/ 19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20">
                    <a:moveTo>
                      <a:pt x="0" y="0"/>
                    </a:moveTo>
                    <a:lnTo>
                      <a:pt x="1" y="9"/>
                    </a:lnTo>
                    <a:lnTo>
                      <a:pt x="6" y="14"/>
                    </a:lnTo>
                    <a:lnTo>
                      <a:pt x="10" y="19"/>
                    </a:lnTo>
                  </a:path>
                </a:pathLst>
              </a:custGeom>
              <a:no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56" name="Freeform 72"/>
              <p:cNvSpPr>
                <a:spLocks/>
              </p:cNvSpPr>
              <p:nvPr/>
            </p:nvSpPr>
            <p:spPr bwMode="auto">
              <a:xfrm>
                <a:off x="4362" y="2334"/>
                <a:ext cx="48" cy="57"/>
              </a:xfrm>
              <a:custGeom>
                <a:avLst/>
                <a:gdLst>
                  <a:gd name="T0" fmla="*/ 47 w 48"/>
                  <a:gd name="T1" fmla="*/ 0 h 57"/>
                  <a:gd name="T2" fmla="*/ 19 w 48"/>
                  <a:gd name="T3" fmla="*/ 11 h 57"/>
                  <a:gd name="T4" fmla="*/ 10 w 48"/>
                  <a:gd name="T5" fmla="*/ 22 h 57"/>
                  <a:gd name="T6" fmla="*/ 5 w 48"/>
                  <a:gd name="T7" fmla="*/ 36 h 57"/>
                  <a:gd name="T8" fmla="*/ 0 w 48"/>
                  <a:gd name="T9" fmla="*/ 53 h 57"/>
                  <a:gd name="T10" fmla="*/ 0 w 48"/>
                  <a:gd name="T11" fmla="*/ 56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57">
                    <a:moveTo>
                      <a:pt x="47" y="0"/>
                    </a:moveTo>
                    <a:lnTo>
                      <a:pt x="19" y="11"/>
                    </a:lnTo>
                    <a:lnTo>
                      <a:pt x="10" y="22"/>
                    </a:lnTo>
                    <a:lnTo>
                      <a:pt x="5" y="36"/>
                    </a:lnTo>
                    <a:lnTo>
                      <a:pt x="0" y="53"/>
                    </a:lnTo>
                    <a:lnTo>
                      <a:pt x="0" y="56"/>
                    </a:lnTo>
                  </a:path>
                </a:pathLst>
              </a:custGeom>
              <a:no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sp>
          <p:nvSpPr>
            <p:cNvPr id="102426" name="Freeform 73"/>
            <p:cNvSpPr>
              <a:spLocks/>
            </p:cNvSpPr>
            <p:nvPr/>
          </p:nvSpPr>
          <p:spPr bwMode="auto">
            <a:xfrm>
              <a:off x="4212" y="2490"/>
              <a:ext cx="124" cy="85"/>
            </a:xfrm>
            <a:custGeom>
              <a:avLst/>
              <a:gdLst>
                <a:gd name="T0" fmla="*/ 17 w 124"/>
                <a:gd name="T1" fmla="*/ 84 h 85"/>
                <a:gd name="T2" fmla="*/ 0 w 124"/>
                <a:gd name="T3" fmla="*/ 41 h 85"/>
                <a:gd name="T4" fmla="*/ 104 w 124"/>
                <a:gd name="T5" fmla="*/ 0 h 85"/>
                <a:gd name="T6" fmla="*/ 123 w 124"/>
                <a:gd name="T7" fmla="*/ 36 h 85"/>
                <a:gd name="T8" fmla="*/ 17 w 124"/>
                <a:gd name="T9" fmla="*/ 84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 h="85">
                  <a:moveTo>
                    <a:pt x="17" y="84"/>
                  </a:moveTo>
                  <a:lnTo>
                    <a:pt x="0" y="41"/>
                  </a:lnTo>
                  <a:lnTo>
                    <a:pt x="104" y="0"/>
                  </a:lnTo>
                  <a:lnTo>
                    <a:pt x="123" y="36"/>
                  </a:lnTo>
                  <a:lnTo>
                    <a:pt x="17" y="84"/>
                  </a:lnTo>
                </a:path>
              </a:pathLst>
            </a:custGeom>
            <a:solidFill>
              <a:srgbClr val="FFFFB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nvGrpSpPr>
            <p:cNvPr id="102427" name="Group 74"/>
            <p:cNvGrpSpPr>
              <a:grpSpLocks/>
            </p:cNvGrpSpPr>
            <p:nvPr/>
          </p:nvGrpSpPr>
          <p:grpSpPr bwMode="auto">
            <a:xfrm>
              <a:off x="2774" y="1867"/>
              <a:ext cx="866" cy="1199"/>
              <a:chOff x="2976" y="1867"/>
              <a:chExt cx="866" cy="1199"/>
            </a:xfrm>
          </p:grpSpPr>
          <p:grpSp>
            <p:nvGrpSpPr>
              <p:cNvPr id="102434" name="Group 75"/>
              <p:cNvGrpSpPr>
                <a:grpSpLocks/>
              </p:cNvGrpSpPr>
              <p:nvPr/>
            </p:nvGrpSpPr>
            <p:grpSpPr bwMode="auto">
              <a:xfrm>
                <a:off x="3357" y="1943"/>
                <a:ext cx="485" cy="598"/>
                <a:chOff x="3357" y="1943"/>
                <a:chExt cx="485" cy="598"/>
              </a:xfrm>
            </p:grpSpPr>
            <p:sp>
              <p:nvSpPr>
                <p:cNvPr id="102440" name="Freeform 76"/>
                <p:cNvSpPr>
                  <a:spLocks/>
                </p:cNvSpPr>
                <p:nvPr/>
              </p:nvSpPr>
              <p:spPr bwMode="auto">
                <a:xfrm>
                  <a:off x="3402" y="2376"/>
                  <a:ext cx="106" cy="165"/>
                </a:xfrm>
                <a:custGeom>
                  <a:avLst/>
                  <a:gdLst>
                    <a:gd name="T0" fmla="*/ 40 w 106"/>
                    <a:gd name="T1" fmla="*/ 0 h 165"/>
                    <a:gd name="T2" fmla="*/ 35 w 106"/>
                    <a:gd name="T3" fmla="*/ 58 h 165"/>
                    <a:gd name="T4" fmla="*/ 17 w 106"/>
                    <a:gd name="T5" fmla="*/ 111 h 165"/>
                    <a:gd name="T6" fmla="*/ 0 w 106"/>
                    <a:gd name="T7" fmla="*/ 138 h 165"/>
                    <a:gd name="T8" fmla="*/ 53 w 106"/>
                    <a:gd name="T9" fmla="*/ 164 h 165"/>
                    <a:gd name="T10" fmla="*/ 83 w 106"/>
                    <a:gd name="T11" fmla="*/ 102 h 165"/>
                    <a:gd name="T12" fmla="*/ 92 w 106"/>
                    <a:gd name="T13" fmla="*/ 62 h 165"/>
                    <a:gd name="T14" fmla="*/ 105 w 106"/>
                    <a:gd name="T15" fmla="*/ 9 h 165"/>
                    <a:gd name="T16" fmla="*/ 40 w 106"/>
                    <a:gd name="T17" fmla="*/ 0 h 1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65">
                      <a:moveTo>
                        <a:pt x="40" y="0"/>
                      </a:moveTo>
                      <a:lnTo>
                        <a:pt x="35" y="58"/>
                      </a:lnTo>
                      <a:lnTo>
                        <a:pt x="17" y="111"/>
                      </a:lnTo>
                      <a:lnTo>
                        <a:pt x="0" y="138"/>
                      </a:lnTo>
                      <a:lnTo>
                        <a:pt x="53" y="164"/>
                      </a:lnTo>
                      <a:lnTo>
                        <a:pt x="83" y="102"/>
                      </a:lnTo>
                      <a:lnTo>
                        <a:pt x="92" y="62"/>
                      </a:lnTo>
                      <a:lnTo>
                        <a:pt x="105" y="9"/>
                      </a:lnTo>
                      <a:lnTo>
                        <a:pt x="40" y="0"/>
                      </a:lnTo>
                    </a:path>
                  </a:pathLst>
                </a:custGeom>
                <a:solidFill>
                  <a:srgbClr val="FF9F9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nvGrpSpPr>
                <p:cNvPr id="102441" name="Group 77"/>
                <p:cNvGrpSpPr>
                  <a:grpSpLocks/>
                </p:cNvGrpSpPr>
                <p:nvPr/>
              </p:nvGrpSpPr>
              <p:grpSpPr bwMode="auto">
                <a:xfrm>
                  <a:off x="3357" y="1943"/>
                  <a:ext cx="485" cy="563"/>
                  <a:chOff x="3357" y="1943"/>
                  <a:chExt cx="485" cy="563"/>
                </a:xfrm>
              </p:grpSpPr>
              <p:grpSp>
                <p:nvGrpSpPr>
                  <p:cNvPr id="102442" name="Group 78"/>
                  <p:cNvGrpSpPr>
                    <a:grpSpLocks/>
                  </p:cNvGrpSpPr>
                  <p:nvPr/>
                </p:nvGrpSpPr>
                <p:grpSpPr bwMode="auto">
                  <a:xfrm>
                    <a:off x="3574" y="2313"/>
                    <a:ext cx="65" cy="80"/>
                    <a:chOff x="3574" y="2313"/>
                    <a:chExt cx="65" cy="80"/>
                  </a:xfrm>
                </p:grpSpPr>
                <p:sp>
                  <p:nvSpPr>
                    <p:cNvPr id="102452" name="Freeform 79"/>
                    <p:cNvSpPr>
                      <a:spLocks/>
                    </p:cNvSpPr>
                    <p:nvPr/>
                  </p:nvSpPr>
                  <p:spPr bwMode="auto">
                    <a:xfrm>
                      <a:off x="3574" y="2313"/>
                      <a:ext cx="65" cy="36"/>
                    </a:xfrm>
                    <a:custGeom>
                      <a:avLst/>
                      <a:gdLst>
                        <a:gd name="T0" fmla="*/ 64 w 65"/>
                        <a:gd name="T1" fmla="*/ 4 h 36"/>
                        <a:gd name="T2" fmla="*/ 61 w 65"/>
                        <a:gd name="T3" fmla="*/ 35 h 36"/>
                        <a:gd name="T4" fmla="*/ 0 w 65"/>
                        <a:gd name="T5" fmla="*/ 27 h 36"/>
                        <a:gd name="T6" fmla="*/ 11 w 65"/>
                        <a:gd name="T7" fmla="*/ 0 h 36"/>
                        <a:gd name="T8" fmla="*/ 64 w 65"/>
                        <a:gd name="T9" fmla="*/ 4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6">
                          <a:moveTo>
                            <a:pt x="64" y="4"/>
                          </a:moveTo>
                          <a:lnTo>
                            <a:pt x="61" y="35"/>
                          </a:lnTo>
                          <a:lnTo>
                            <a:pt x="0" y="27"/>
                          </a:lnTo>
                          <a:lnTo>
                            <a:pt x="11" y="0"/>
                          </a:lnTo>
                          <a:lnTo>
                            <a:pt x="64" y="4"/>
                          </a:lnTo>
                        </a:path>
                      </a:pathLst>
                    </a:custGeom>
                    <a:solidFill>
                      <a:srgbClr val="FFFFF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53" name="Freeform 80"/>
                    <p:cNvSpPr>
                      <a:spLocks/>
                    </p:cNvSpPr>
                    <p:nvPr/>
                  </p:nvSpPr>
                  <p:spPr bwMode="auto">
                    <a:xfrm>
                      <a:off x="3574" y="2345"/>
                      <a:ext cx="46" cy="48"/>
                    </a:xfrm>
                    <a:custGeom>
                      <a:avLst/>
                      <a:gdLst>
                        <a:gd name="T0" fmla="*/ 45 w 46"/>
                        <a:gd name="T1" fmla="*/ 2 h 48"/>
                        <a:gd name="T2" fmla="*/ 42 w 46"/>
                        <a:gd name="T3" fmla="*/ 16 h 48"/>
                        <a:gd name="T4" fmla="*/ 42 w 46"/>
                        <a:gd name="T5" fmla="*/ 23 h 48"/>
                        <a:gd name="T6" fmla="*/ 42 w 46"/>
                        <a:gd name="T7" fmla="*/ 30 h 48"/>
                        <a:gd name="T8" fmla="*/ 45 w 46"/>
                        <a:gd name="T9" fmla="*/ 47 h 48"/>
                        <a:gd name="T10" fmla="*/ 2 w 46"/>
                        <a:gd name="T11" fmla="*/ 26 h 48"/>
                        <a:gd name="T12" fmla="*/ 0 w 46"/>
                        <a:gd name="T13" fmla="*/ 0 h 48"/>
                        <a:gd name="T14" fmla="*/ 45 w 46"/>
                        <a:gd name="T15" fmla="*/ 2 h 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48">
                          <a:moveTo>
                            <a:pt x="45" y="2"/>
                          </a:moveTo>
                          <a:lnTo>
                            <a:pt x="42" y="16"/>
                          </a:lnTo>
                          <a:lnTo>
                            <a:pt x="42" y="23"/>
                          </a:lnTo>
                          <a:lnTo>
                            <a:pt x="42" y="30"/>
                          </a:lnTo>
                          <a:lnTo>
                            <a:pt x="45" y="47"/>
                          </a:lnTo>
                          <a:lnTo>
                            <a:pt x="2" y="26"/>
                          </a:lnTo>
                          <a:lnTo>
                            <a:pt x="0" y="0"/>
                          </a:lnTo>
                          <a:lnTo>
                            <a:pt x="45" y="2"/>
                          </a:lnTo>
                        </a:path>
                      </a:pathLst>
                    </a:custGeom>
                    <a:solidFill>
                      <a:srgbClr val="3F1F00"/>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grpSp>
                <p:nvGrpSpPr>
                  <p:cNvPr id="102443" name="Group 81"/>
                  <p:cNvGrpSpPr>
                    <a:grpSpLocks/>
                  </p:cNvGrpSpPr>
                  <p:nvPr/>
                </p:nvGrpSpPr>
                <p:grpSpPr bwMode="auto">
                  <a:xfrm>
                    <a:off x="3357" y="1943"/>
                    <a:ext cx="485" cy="563"/>
                    <a:chOff x="3357" y="1943"/>
                    <a:chExt cx="485" cy="563"/>
                  </a:xfrm>
                </p:grpSpPr>
                <p:sp>
                  <p:nvSpPr>
                    <p:cNvPr id="102449" name="Freeform 82"/>
                    <p:cNvSpPr>
                      <a:spLocks/>
                    </p:cNvSpPr>
                    <p:nvPr/>
                  </p:nvSpPr>
                  <p:spPr bwMode="auto">
                    <a:xfrm>
                      <a:off x="3357" y="1943"/>
                      <a:ext cx="485" cy="563"/>
                    </a:xfrm>
                    <a:custGeom>
                      <a:avLst/>
                      <a:gdLst>
                        <a:gd name="T0" fmla="*/ 331 w 485"/>
                        <a:gd name="T1" fmla="*/ 46 h 563"/>
                        <a:gd name="T2" fmla="*/ 367 w 485"/>
                        <a:gd name="T3" fmla="*/ 76 h 563"/>
                        <a:gd name="T4" fmla="*/ 400 w 485"/>
                        <a:gd name="T5" fmla="*/ 123 h 563"/>
                        <a:gd name="T6" fmla="*/ 403 w 485"/>
                        <a:gd name="T7" fmla="*/ 174 h 563"/>
                        <a:gd name="T8" fmla="*/ 401 w 485"/>
                        <a:gd name="T9" fmla="*/ 204 h 563"/>
                        <a:gd name="T10" fmla="*/ 431 w 485"/>
                        <a:gd name="T11" fmla="*/ 245 h 563"/>
                        <a:gd name="T12" fmla="*/ 462 w 485"/>
                        <a:gd name="T13" fmla="*/ 293 h 563"/>
                        <a:gd name="T14" fmla="*/ 481 w 485"/>
                        <a:gd name="T15" fmla="*/ 333 h 563"/>
                        <a:gd name="T16" fmla="*/ 479 w 485"/>
                        <a:gd name="T17" fmla="*/ 373 h 563"/>
                        <a:gd name="T18" fmla="*/ 468 w 485"/>
                        <a:gd name="T19" fmla="*/ 393 h 563"/>
                        <a:gd name="T20" fmla="*/ 440 w 485"/>
                        <a:gd name="T21" fmla="*/ 400 h 563"/>
                        <a:gd name="T22" fmla="*/ 392 w 485"/>
                        <a:gd name="T23" fmla="*/ 375 h 563"/>
                        <a:gd name="T24" fmla="*/ 367 w 485"/>
                        <a:gd name="T25" fmla="*/ 336 h 563"/>
                        <a:gd name="T26" fmla="*/ 348 w 485"/>
                        <a:gd name="T27" fmla="*/ 401 h 563"/>
                        <a:gd name="T28" fmla="*/ 309 w 485"/>
                        <a:gd name="T29" fmla="*/ 375 h 563"/>
                        <a:gd name="T30" fmla="*/ 251 w 485"/>
                        <a:gd name="T31" fmla="*/ 376 h 563"/>
                        <a:gd name="T32" fmla="*/ 222 w 485"/>
                        <a:gd name="T33" fmla="*/ 400 h 563"/>
                        <a:gd name="T34" fmla="*/ 228 w 485"/>
                        <a:gd name="T35" fmla="*/ 421 h 563"/>
                        <a:gd name="T36" fmla="*/ 281 w 485"/>
                        <a:gd name="T37" fmla="*/ 441 h 563"/>
                        <a:gd name="T38" fmla="*/ 328 w 485"/>
                        <a:gd name="T39" fmla="*/ 448 h 563"/>
                        <a:gd name="T40" fmla="*/ 325 w 485"/>
                        <a:gd name="T41" fmla="*/ 499 h 563"/>
                        <a:gd name="T42" fmla="*/ 315 w 485"/>
                        <a:gd name="T43" fmla="*/ 546 h 563"/>
                        <a:gd name="T44" fmla="*/ 297 w 485"/>
                        <a:gd name="T45" fmla="*/ 562 h 563"/>
                        <a:gd name="T46" fmla="*/ 259 w 485"/>
                        <a:gd name="T47" fmla="*/ 549 h 563"/>
                        <a:gd name="T48" fmla="*/ 152 w 485"/>
                        <a:gd name="T49" fmla="*/ 481 h 563"/>
                        <a:gd name="T50" fmla="*/ 101 w 485"/>
                        <a:gd name="T51" fmla="*/ 441 h 563"/>
                        <a:gd name="T52" fmla="*/ 95 w 485"/>
                        <a:gd name="T53" fmla="*/ 421 h 563"/>
                        <a:gd name="T54" fmla="*/ 61 w 485"/>
                        <a:gd name="T55" fmla="*/ 423 h 563"/>
                        <a:gd name="T56" fmla="*/ 39 w 485"/>
                        <a:gd name="T57" fmla="*/ 404 h 563"/>
                        <a:gd name="T58" fmla="*/ 33 w 485"/>
                        <a:gd name="T59" fmla="*/ 354 h 563"/>
                        <a:gd name="T60" fmla="*/ 17 w 485"/>
                        <a:gd name="T61" fmla="*/ 302 h 563"/>
                        <a:gd name="T62" fmla="*/ 0 w 485"/>
                        <a:gd name="T63" fmla="*/ 209 h 563"/>
                        <a:gd name="T64" fmla="*/ 23 w 485"/>
                        <a:gd name="T65" fmla="*/ 99 h 563"/>
                        <a:gd name="T66" fmla="*/ 59 w 485"/>
                        <a:gd name="T67" fmla="*/ 48 h 563"/>
                        <a:gd name="T68" fmla="*/ 119 w 485"/>
                        <a:gd name="T69" fmla="*/ 11 h 563"/>
                        <a:gd name="T70" fmla="*/ 184 w 485"/>
                        <a:gd name="T71" fmla="*/ 0 h 563"/>
                        <a:gd name="T72" fmla="*/ 239 w 485"/>
                        <a:gd name="T73" fmla="*/ 6 h 563"/>
                        <a:gd name="T74" fmla="*/ 294 w 485"/>
                        <a:gd name="T75" fmla="*/ 26 h 5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5" h="563">
                          <a:moveTo>
                            <a:pt x="294" y="26"/>
                          </a:moveTo>
                          <a:lnTo>
                            <a:pt x="331" y="46"/>
                          </a:lnTo>
                          <a:lnTo>
                            <a:pt x="351" y="62"/>
                          </a:lnTo>
                          <a:lnTo>
                            <a:pt x="367" y="76"/>
                          </a:lnTo>
                          <a:lnTo>
                            <a:pt x="388" y="101"/>
                          </a:lnTo>
                          <a:lnTo>
                            <a:pt x="400" y="123"/>
                          </a:lnTo>
                          <a:lnTo>
                            <a:pt x="404" y="143"/>
                          </a:lnTo>
                          <a:lnTo>
                            <a:pt x="403" y="174"/>
                          </a:lnTo>
                          <a:lnTo>
                            <a:pt x="398" y="190"/>
                          </a:lnTo>
                          <a:lnTo>
                            <a:pt x="401" y="204"/>
                          </a:lnTo>
                          <a:lnTo>
                            <a:pt x="412" y="221"/>
                          </a:lnTo>
                          <a:lnTo>
                            <a:pt x="431" y="245"/>
                          </a:lnTo>
                          <a:lnTo>
                            <a:pt x="448" y="268"/>
                          </a:lnTo>
                          <a:lnTo>
                            <a:pt x="462" y="293"/>
                          </a:lnTo>
                          <a:lnTo>
                            <a:pt x="476" y="316"/>
                          </a:lnTo>
                          <a:lnTo>
                            <a:pt x="481" y="333"/>
                          </a:lnTo>
                          <a:lnTo>
                            <a:pt x="484" y="350"/>
                          </a:lnTo>
                          <a:lnTo>
                            <a:pt x="479" y="373"/>
                          </a:lnTo>
                          <a:lnTo>
                            <a:pt x="474" y="385"/>
                          </a:lnTo>
                          <a:lnTo>
                            <a:pt x="468" y="393"/>
                          </a:lnTo>
                          <a:lnTo>
                            <a:pt x="456" y="401"/>
                          </a:lnTo>
                          <a:lnTo>
                            <a:pt x="440" y="400"/>
                          </a:lnTo>
                          <a:lnTo>
                            <a:pt x="418" y="390"/>
                          </a:lnTo>
                          <a:lnTo>
                            <a:pt x="392" y="375"/>
                          </a:lnTo>
                          <a:lnTo>
                            <a:pt x="365" y="360"/>
                          </a:lnTo>
                          <a:lnTo>
                            <a:pt x="367" y="336"/>
                          </a:lnTo>
                          <a:lnTo>
                            <a:pt x="362" y="396"/>
                          </a:lnTo>
                          <a:lnTo>
                            <a:pt x="348" y="401"/>
                          </a:lnTo>
                          <a:lnTo>
                            <a:pt x="335" y="388"/>
                          </a:lnTo>
                          <a:lnTo>
                            <a:pt x="309" y="375"/>
                          </a:lnTo>
                          <a:lnTo>
                            <a:pt x="284" y="371"/>
                          </a:lnTo>
                          <a:lnTo>
                            <a:pt x="251" y="376"/>
                          </a:lnTo>
                          <a:lnTo>
                            <a:pt x="231" y="385"/>
                          </a:lnTo>
                          <a:lnTo>
                            <a:pt x="222" y="400"/>
                          </a:lnTo>
                          <a:lnTo>
                            <a:pt x="222" y="413"/>
                          </a:lnTo>
                          <a:lnTo>
                            <a:pt x="228" y="421"/>
                          </a:lnTo>
                          <a:lnTo>
                            <a:pt x="254" y="434"/>
                          </a:lnTo>
                          <a:lnTo>
                            <a:pt x="281" y="441"/>
                          </a:lnTo>
                          <a:lnTo>
                            <a:pt x="307" y="448"/>
                          </a:lnTo>
                          <a:lnTo>
                            <a:pt x="328" y="448"/>
                          </a:lnTo>
                          <a:lnTo>
                            <a:pt x="332" y="443"/>
                          </a:lnTo>
                          <a:lnTo>
                            <a:pt x="325" y="499"/>
                          </a:lnTo>
                          <a:lnTo>
                            <a:pt x="318" y="529"/>
                          </a:lnTo>
                          <a:lnTo>
                            <a:pt x="315" y="546"/>
                          </a:lnTo>
                          <a:lnTo>
                            <a:pt x="311" y="554"/>
                          </a:lnTo>
                          <a:lnTo>
                            <a:pt x="297" y="562"/>
                          </a:lnTo>
                          <a:lnTo>
                            <a:pt x="282" y="560"/>
                          </a:lnTo>
                          <a:lnTo>
                            <a:pt x="259" y="549"/>
                          </a:lnTo>
                          <a:lnTo>
                            <a:pt x="205" y="515"/>
                          </a:lnTo>
                          <a:lnTo>
                            <a:pt x="152" y="481"/>
                          </a:lnTo>
                          <a:lnTo>
                            <a:pt x="110" y="453"/>
                          </a:lnTo>
                          <a:lnTo>
                            <a:pt x="101" y="441"/>
                          </a:lnTo>
                          <a:lnTo>
                            <a:pt x="96" y="428"/>
                          </a:lnTo>
                          <a:lnTo>
                            <a:pt x="95" y="421"/>
                          </a:lnTo>
                          <a:lnTo>
                            <a:pt x="78" y="423"/>
                          </a:lnTo>
                          <a:lnTo>
                            <a:pt x="61" y="423"/>
                          </a:lnTo>
                          <a:lnTo>
                            <a:pt x="50" y="420"/>
                          </a:lnTo>
                          <a:lnTo>
                            <a:pt x="39" y="404"/>
                          </a:lnTo>
                          <a:lnTo>
                            <a:pt x="31" y="385"/>
                          </a:lnTo>
                          <a:lnTo>
                            <a:pt x="33" y="354"/>
                          </a:lnTo>
                          <a:lnTo>
                            <a:pt x="30" y="333"/>
                          </a:lnTo>
                          <a:lnTo>
                            <a:pt x="17" y="302"/>
                          </a:lnTo>
                          <a:lnTo>
                            <a:pt x="3" y="270"/>
                          </a:lnTo>
                          <a:lnTo>
                            <a:pt x="0" y="209"/>
                          </a:lnTo>
                          <a:lnTo>
                            <a:pt x="5" y="152"/>
                          </a:lnTo>
                          <a:lnTo>
                            <a:pt x="23" y="99"/>
                          </a:lnTo>
                          <a:lnTo>
                            <a:pt x="40" y="71"/>
                          </a:lnTo>
                          <a:lnTo>
                            <a:pt x="59" y="48"/>
                          </a:lnTo>
                          <a:lnTo>
                            <a:pt x="83" y="26"/>
                          </a:lnTo>
                          <a:lnTo>
                            <a:pt x="119" y="11"/>
                          </a:lnTo>
                          <a:lnTo>
                            <a:pt x="148" y="3"/>
                          </a:lnTo>
                          <a:lnTo>
                            <a:pt x="184" y="0"/>
                          </a:lnTo>
                          <a:lnTo>
                            <a:pt x="216" y="3"/>
                          </a:lnTo>
                          <a:lnTo>
                            <a:pt x="239" y="6"/>
                          </a:lnTo>
                          <a:lnTo>
                            <a:pt x="264" y="15"/>
                          </a:lnTo>
                          <a:lnTo>
                            <a:pt x="294" y="26"/>
                          </a:lnTo>
                        </a:path>
                      </a:pathLst>
                    </a:custGeom>
                    <a:solidFill>
                      <a:srgbClr val="FF9F9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50" name="Freeform 83"/>
                    <p:cNvSpPr>
                      <a:spLocks/>
                    </p:cNvSpPr>
                    <p:nvPr/>
                  </p:nvSpPr>
                  <p:spPr bwMode="auto">
                    <a:xfrm>
                      <a:off x="3576" y="2045"/>
                      <a:ext cx="116" cy="75"/>
                    </a:xfrm>
                    <a:custGeom>
                      <a:avLst/>
                      <a:gdLst>
                        <a:gd name="T0" fmla="*/ 3 w 116"/>
                        <a:gd name="T1" fmla="*/ 47 h 75"/>
                        <a:gd name="T2" fmla="*/ 28 w 116"/>
                        <a:gd name="T3" fmla="*/ 27 h 75"/>
                        <a:gd name="T4" fmla="*/ 56 w 116"/>
                        <a:gd name="T5" fmla="*/ 10 h 75"/>
                        <a:gd name="T6" fmla="*/ 83 w 116"/>
                        <a:gd name="T7" fmla="*/ 2 h 75"/>
                        <a:gd name="T8" fmla="*/ 96 w 116"/>
                        <a:gd name="T9" fmla="*/ 0 h 75"/>
                        <a:gd name="T10" fmla="*/ 106 w 116"/>
                        <a:gd name="T11" fmla="*/ 0 h 75"/>
                        <a:gd name="T12" fmla="*/ 113 w 116"/>
                        <a:gd name="T13" fmla="*/ 5 h 75"/>
                        <a:gd name="T14" fmla="*/ 115 w 116"/>
                        <a:gd name="T15" fmla="*/ 13 h 75"/>
                        <a:gd name="T16" fmla="*/ 113 w 116"/>
                        <a:gd name="T17" fmla="*/ 21 h 75"/>
                        <a:gd name="T18" fmla="*/ 103 w 116"/>
                        <a:gd name="T19" fmla="*/ 25 h 75"/>
                        <a:gd name="T20" fmla="*/ 87 w 116"/>
                        <a:gd name="T21" fmla="*/ 30 h 75"/>
                        <a:gd name="T22" fmla="*/ 63 w 116"/>
                        <a:gd name="T23" fmla="*/ 40 h 75"/>
                        <a:gd name="T24" fmla="*/ 43 w 116"/>
                        <a:gd name="T25" fmla="*/ 52 h 75"/>
                        <a:gd name="T26" fmla="*/ 28 w 116"/>
                        <a:gd name="T27" fmla="*/ 61 h 75"/>
                        <a:gd name="T28" fmla="*/ 17 w 116"/>
                        <a:gd name="T29" fmla="*/ 72 h 75"/>
                        <a:gd name="T30" fmla="*/ 6 w 116"/>
                        <a:gd name="T31" fmla="*/ 74 h 75"/>
                        <a:gd name="T32" fmla="*/ 0 w 116"/>
                        <a:gd name="T33" fmla="*/ 61 h 75"/>
                        <a:gd name="T34" fmla="*/ 3 w 116"/>
                        <a:gd name="T35" fmla="*/ 47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6" h="75">
                          <a:moveTo>
                            <a:pt x="3" y="47"/>
                          </a:moveTo>
                          <a:lnTo>
                            <a:pt x="28" y="27"/>
                          </a:lnTo>
                          <a:lnTo>
                            <a:pt x="56" y="10"/>
                          </a:lnTo>
                          <a:lnTo>
                            <a:pt x="83" y="2"/>
                          </a:lnTo>
                          <a:lnTo>
                            <a:pt x="96" y="0"/>
                          </a:lnTo>
                          <a:lnTo>
                            <a:pt x="106" y="0"/>
                          </a:lnTo>
                          <a:lnTo>
                            <a:pt x="113" y="5"/>
                          </a:lnTo>
                          <a:lnTo>
                            <a:pt x="115" y="13"/>
                          </a:lnTo>
                          <a:lnTo>
                            <a:pt x="113" y="21"/>
                          </a:lnTo>
                          <a:lnTo>
                            <a:pt x="103" y="25"/>
                          </a:lnTo>
                          <a:lnTo>
                            <a:pt x="87" y="30"/>
                          </a:lnTo>
                          <a:lnTo>
                            <a:pt x="63" y="40"/>
                          </a:lnTo>
                          <a:lnTo>
                            <a:pt x="43" y="52"/>
                          </a:lnTo>
                          <a:lnTo>
                            <a:pt x="28" y="61"/>
                          </a:lnTo>
                          <a:lnTo>
                            <a:pt x="17" y="72"/>
                          </a:lnTo>
                          <a:lnTo>
                            <a:pt x="6" y="74"/>
                          </a:lnTo>
                          <a:lnTo>
                            <a:pt x="0" y="61"/>
                          </a:lnTo>
                          <a:lnTo>
                            <a:pt x="3" y="47"/>
                          </a:lnTo>
                        </a:path>
                      </a:pathLst>
                    </a:custGeom>
                    <a:solidFill>
                      <a:srgbClr val="3F1F00"/>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51" name="Freeform 84"/>
                    <p:cNvSpPr>
                      <a:spLocks/>
                    </p:cNvSpPr>
                    <p:nvPr/>
                  </p:nvSpPr>
                  <p:spPr bwMode="auto">
                    <a:xfrm>
                      <a:off x="3428" y="2205"/>
                      <a:ext cx="135" cy="152"/>
                    </a:xfrm>
                    <a:custGeom>
                      <a:avLst/>
                      <a:gdLst>
                        <a:gd name="T0" fmla="*/ 120 w 135"/>
                        <a:gd name="T1" fmla="*/ 0 h 152"/>
                        <a:gd name="T2" fmla="*/ 127 w 135"/>
                        <a:gd name="T3" fmla="*/ 29 h 152"/>
                        <a:gd name="T4" fmla="*/ 132 w 135"/>
                        <a:gd name="T5" fmla="*/ 53 h 152"/>
                        <a:gd name="T6" fmla="*/ 134 w 135"/>
                        <a:gd name="T7" fmla="*/ 83 h 152"/>
                        <a:gd name="T8" fmla="*/ 127 w 135"/>
                        <a:gd name="T9" fmla="*/ 109 h 152"/>
                        <a:gd name="T10" fmla="*/ 102 w 135"/>
                        <a:gd name="T11" fmla="*/ 91 h 152"/>
                        <a:gd name="T12" fmla="*/ 101 w 135"/>
                        <a:gd name="T13" fmla="*/ 133 h 152"/>
                        <a:gd name="T14" fmla="*/ 74 w 135"/>
                        <a:gd name="T15" fmla="*/ 117 h 152"/>
                        <a:gd name="T16" fmla="*/ 65 w 135"/>
                        <a:gd name="T17" fmla="*/ 151 h 152"/>
                        <a:gd name="T18" fmla="*/ 43 w 135"/>
                        <a:gd name="T19" fmla="*/ 144 h 152"/>
                        <a:gd name="T20" fmla="*/ 29 w 135"/>
                        <a:gd name="T21" fmla="*/ 131 h 152"/>
                        <a:gd name="T22" fmla="*/ 15 w 135"/>
                        <a:gd name="T23" fmla="*/ 111 h 152"/>
                        <a:gd name="T24" fmla="*/ 0 w 135"/>
                        <a:gd name="T25" fmla="*/ 81 h 152"/>
                        <a:gd name="T26" fmla="*/ 120 w 135"/>
                        <a:gd name="T27" fmla="*/ 0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5" h="152">
                          <a:moveTo>
                            <a:pt x="120" y="0"/>
                          </a:moveTo>
                          <a:lnTo>
                            <a:pt x="127" y="29"/>
                          </a:lnTo>
                          <a:lnTo>
                            <a:pt x="132" y="53"/>
                          </a:lnTo>
                          <a:lnTo>
                            <a:pt x="134" y="83"/>
                          </a:lnTo>
                          <a:lnTo>
                            <a:pt x="127" y="109"/>
                          </a:lnTo>
                          <a:lnTo>
                            <a:pt x="102" y="91"/>
                          </a:lnTo>
                          <a:lnTo>
                            <a:pt x="101" y="133"/>
                          </a:lnTo>
                          <a:lnTo>
                            <a:pt x="74" y="117"/>
                          </a:lnTo>
                          <a:lnTo>
                            <a:pt x="65" y="151"/>
                          </a:lnTo>
                          <a:lnTo>
                            <a:pt x="43" y="144"/>
                          </a:lnTo>
                          <a:lnTo>
                            <a:pt x="29" y="131"/>
                          </a:lnTo>
                          <a:lnTo>
                            <a:pt x="15" y="111"/>
                          </a:lnTo>
                          <a:lnTo>
                            <a:pt x="0" y="81"/>
                          </a:lnTo>
                          <a:lnTo>
                            <a:pt x="120" y="0"/>
                          </a:lnTo>
                        </a:path>
                      </a:pathLst>
                    </a:custGeom>
                    <a:solidFill>
                      <a:srgbClr val="3F1F00"/>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sp>
                <p:nvSpPr>
                  <p:cNvPr id="102444" name="Arc 85"/>
                  <p:cNvSpPr>
                    <a:spLocks/>
                  </p:cNvSpPr>
                  <p:nvPr/>
                </p:nvSpPr>
                <p:spPr bwMode="auto">
                  <a:xfrm>
                    <a:off x="3383" y="2320"/>
                    <a:ext cx="53" cy="94"/>
                  </a:xfrm>
                  <a:custGeom>
                    <a:avLst/>
                    <a:gdLst>
                      <a:gd name="T0" fmla="*/ 0 w 43200"/>
                      <a:gd name="T1" fmla="*/ 0 h 43185"/>
                      <a:gd name="T2" fmla="*/ 0 w 43200"/>
                      <a:gd name="T3" fmla="*/ 0 h 43185"/>
                      <a:gd name="T4" fmla="*/ 0 w 43200"/>
                      <a:gd name="T5" fmla="*/ 0 h 43185"/>
                      <a:gd name="T6" fmla="*/ 0 60000 65536"/>
                      <a:gd name="T7" fmla="*/ 0 60000 65536"/>
                      <a:gd name="T8" fmla="*/ 0 60000 65536"/>
                    </a:gdLst>
                    <a:ahLst/>
                    <a:cxnLst>
                      <a:cxn ang="T6">
                        <a:pos x="T0" y="T1"/>
                      </a:cxn>
                      <a:cxn ang="T7">
                        <a:pos x="T2" y="T3"/>
                      </a:cxn>
                      <a:cxn ang="T8">
                        <a:pos x="T4" y="T5"/>
                      </a:cxn>
                    </a:cxnLst>
                    <a:rect l="0" t="0" r="r" b="b"/>
                    <a:pathLst>
                      <a:path w="43200" h="43185" fill="none" extrusionOk="0">
                        <a:moveTo>
                          <a:pt x="43150" y="20127"/>
                        </a:moveTo>
                        <a:cubicBezTo>
                          <a:pt x="43183" y="20612"/>
                          <a:pt x="43200" y="21098"/>
                          <a:pt x="43200" y="21585"/>
                        </a:cubicBezTo>
                        <a:cubicBezTo>
                          <a:pt x="43200" y="33514"/>
                          <a:pt x="33529" y="43185"/>
                          <a:pt x="21600" y="43185"/>
                        </a:cubicBezTo>
                        <a:cubicBezTo>
                          <a:pt x="9670" y="43185"/>
                          <a:pt x="0" y="33514"/>
                          <a:pt x="0" y="21585"/>
                        </a:cubicBezTo>
                        <a:cubicBezTo>
                          <a:pt x="-1" y="9972"/>
                          <a:pt x="9181" y="438"/>
                          <a:pt x="20785" y="0"/>
                        </a:cubicBezTo>
                      </a:path>
                      <a:path w="43200" h="43185" stroke="0" extrusionOk="0">
                        <a:moveTo>
                          <a:pt x="43150" y="20127"/>
                        </a:moveTo>
                        <a:cubicBezTo>
                          <a:pt x="43183" y="20612"/>
                          <a:pt x="43200" y="21098"/>
                          <a:pt x="43200" y="21585"/>
                        </a:cubicBezTo>
                        <a:cubicBezTo>
                          <a:pt x="43200" y="33514"/>
                          <a:pt x="33529" y="43185"/>
                          <a:pt x="21600" y="43185"/>
                        </a:cubicBezTo>
                        <a:cubicBezTo>
                          <a:pt x="9670" y="43185"/>
                          <a:pt x="0" y="33514"/>
                          <a:pt x="0" y="21585"/>
                        </a:cubicBezTo>
                        <a:cubicBezTo>
                          <a:pt x="-1" y="9972"/>
                          <a:pt x="9181" y="438"/>
                          <a:pt x="20785" y="0"/>
                        </a:cubicBezTo>
                        <a:lnTo>
                          <a:pt x="21600" y="21585"/>
                        </a:lnTo>
                        <a:lnTo>
                          <a:pt x="43150" y="20127"/>
                        </a:lnTo>
                        <a:close/>
                      </a:path>
                    </a:pathLst>
                  </a:custGeom>
                  <a:noFill/>
                  <a:ln w="50800" cap="rnd">
                    <a:solidFill>
                      <a:srgbClr val="FF9F1F"/>
                    </a:solidFill>
                    <a:round/>
                    <a:headEnd/>
                    <a:tailEnd/>
                  </a:ln>
                </p:spPr>
                <p:txBody>
                  <a:bodyPr lIns="90476" tIns="44444" rIns="90476" bIns="44444">
                    <a:spAutoFit/>
                  </a:bodyPr>
                  <a:lstStyle/>
                  <a:p>
                    <a:endParaRPr lang="id-ID"/>
                  </a:p>
                </p:txBody>
              </p:sp>
              <p:grpSp>
                <p:nvGrpSpPr>
                  <p:cNvPr id="102445" name="Group 86"/>
                  <p:cNvGrpSpPr>
                    <a:grpSpLocks/>
                  </p:cNvGrpSpPr>
                  <p:nvPr/>
                </p:nvGrpSpPr>
                <p:grpSpPr bwMode="auto">
                  <a:xfrm>
                    <a:off x="3611" y="2093"/>
                    <a:ext cx="117" cy="135"/>
                    <a:chOff x="3611" y="2093"/>
                    <a:chExt cx="117" cy="135"/>
                  </a:xfrm>
                </p:grpSpPr>
                <p:sp>
                  <p:nvSpPr>
                    <p:cNvPr id="102446" name="Freeform 87"/>
                    <p:cNvSpPr>
                      <a:spLocks/>
                    </p:cNvSpPr>
                    <p:nvPr/>
                  </p:nvSpPr>
                  <p:spPr bwMode="auto">
                    <a:xfrm>
                      <a:off x="3624" y="2104"/>
                      <a:ext cx="104" cy="124"/>
                    </a:xfrm>
                    <a:custGeom>
                      <a:avLst/>
                      <a:gdLst>
                        <a:gd name="T0" fmla="*/ 92 w 104"/>
                        <a:gd name="T1" fmla="*/ 18 h 124"/>
                        <a:gd name="T2" fmla="*/ 101 w 104"/>
                        <a:gd name="T3" fmla="*/ 34 h 124"/>
                        <a:gd name="T4" fmla="*/ 103 w 104"/>
                        <a:gd name="T5" fmla="*/ 48 h 124"/>
                        <a:gd name="T6" fmla="*/ 103 w 104"/>
                        <a:gd name="T7" fmla="*/ 61 h 124"/>
                        <a:gd name="T8" fmla="*/ 101 w 104"/>
                        <a:gd name="T9" fmla="*/ 74 h 124"/>
                        <a:gd name="T10" fmla="*/ 98 w 104"/>
                        <a:gd name="T11" fmla="*/ 84 h 124"/>
                        <a:gd name="T12" fmla="*/ 92 w 104"/>
                        <a:gd name="T13" fmla="*/ 98 h 124"/>
                        <a:gd name="T14" fmla="*/ 83 w 104"/>
                        <a:gd name="T15" fmla="*/ 109 h 124"/>
                        <a:gd name="T16" fmla="*/ 73 w 104"/>
                        <a:gd name="T17" fmla="*/ 118 h 124"/>
                        <a:gd name="T18" fmla="*/ 61 w 104"/>
                        <a:gd name="T19" fmla="*/ 123 h 124"/>
                        <a:gd name="T20" fmla="*/ 47 w 104"/>
                        <a:gd name="T21" fmla="*/ 123 h 124"/>
                        <a:gd name="T22" fmla="*/ 35 w 104"/>
                        <a:gd name="T23" fmla="*/ 120 h 124"/>
                        <a:gd name="T24" fmla="*/ 26 w 104"/>
                        <a:gd name="T25" fmla="*/ 114 h 124"/>
                        <a:gd name="T26" fmla="*/ 19 w 104"/>
                        <a:gd name="T27" fmla="*/ 107 h 124"/>
                        <a:gd name="T28" fmla="*/ 11 w 104"/>
                        <a:gd name="T29" fmla="*/ 97 h 124"/>
                        <a:gd name="T30" fmla="*/ 3 w 104"/>
                        <a:gd name="T31" fmla="*/ 84 h 124"/>
                        <a:gd name="T32" fmla="*/ 0 w 104"/>
                        <a:gd name="T33" fmla="*/ 69 h 124"/>
                        <a:gd name="T34" fmla="*/ 0 w 104"/>
                        <a:gd name="T35" fmla="*/ 53 h 124"/>
                        <a:gd name="T36" fmla="*/ 4 w 104"/>
                        <a:gd name="T37" fmla="*/ 40 h 124"/>
                        <a:gd name="T38" fmla="*/ 6 w 104"/>
                        <a:gd name="T39" fmla="*/ 29 h 124"/>
                        <a:gd name="T40" fmla="*/ 14 w 104"/>
                        <a:gd name="T41" fmla="*/ 20 h 124"/>
                        <a:gd name="T42" fmla="*/ 23 w 104"/>
                        <a:gd name="T43" fmla="*/ 9 h 124"/>
                        <a:gd name="T44" fmla="*/ 39 w 104"/>
                        <a:gd name="T45" fmla="*/ 1 h 124"/>
                        <a:gd name="T46" fmla="*/ 55 w 104"/>
                        <a:gd name="T47" fmla="*/ 0 h 124"/>
                        <a:gd name="T48" fmla="*/ 71 w 104"/>
                        <a:gd name="T49" fmla="*/ 2 h 124"/>
                        <a:gd name="T50" fmla="*/ 81 w 104"/>
                        <a:gd name="T51" fmla="*/ 8 h 124"/>
                        <a:gd name="T52" fmla="*/ 92 w 104"/>
                        <a:gd name="T53" fmla="*/ 18 h 1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4" h="124">
                          <a:moveTo>
                            <a:pt x="92" y="18"/>
                          </a:moveTo>
                          <a:lnTo>
                            <a:pt x="101" y="34"/>
                          </a:lnTo>
                          <a:lnTo>
                            <a:pt x="103" y="48"/>
                          </a:lnTo>
                          <a:lnTo>
                            <a:pt x="103" y="61"/>
                          </a:lnTo>
                          <a:lnTo>
                            <a:pt x="101" y="74"/>
                          </a:lnTo>
                          <a:lnTo>
                            <a:pt x="98" y="84"/>
                          </a:lnTo>
                          <a:lnTo>
                            <a:pt x="92" y="98"/>
                          </a:lnTo>
                          <a:lnTo>
                            <a:pt x="83" y="109"/>
                          </a:lnTo>
                          <a:lnTo>
                            <a:pt x="73" y="118"/>
                          </a:lnTo>
                          <a:lnTo>
                            <a:pt x="61" y="123"/>
                          </a:lnTo>
                          <a:lnTo>
                            <a:pt x="47" y="123"/>
                          </a:lnTo>
                          <a:lnTo>
                            <a:pt x="35" y="120"/>
                          </a:lnTo>
                          <a:lnTo>
                            <a:pt x="26" y="114"/>
                          </a:lnTo>
                          <a:lnTo>
                            <a:pt x="19" y="107"/>
                          </a:lnTo>
                          <a:lnTo>
                            <a:pt x="11" y="97"/>
                          </a:lnTo>
                          <a:lnTo>
                            <a:pt x="3" y="84"/>
                          </a:lnTo>
                          <a:lnTo>
                            <a:pt x="0" y="69"/>
                          </a:lnTo>
                          <a:lnTo>
                            <a:pt x="0" y="53"/>
                          </a:lnTo>
                          <a:lnTo>
                            <a:pt x="4" y="40"/>
                          </a:lnTo>
                          <a:lnTo>
                            <a:pt x="6" y="29"/>
                          </a:lnTo>
                          <a:lnTo>
                            <a:pt x="14" y="20"/>
                          </a:lnTo>
                          <a:lnTo>
                            <a:pt x="23" y="9"/>
                          </a:lnTo>
                          <a:lnTo>
                            <a:pt x="39" y="1"/>
                          </a:lnTo>
                          <a:lnTo>
                            <a:pt x="55" y="0"/>
                          </a:lnTo>
                          <a:lnTo>
                            <a:pt x="71" y="2"/>
                          </a:lnTo>
                          <a:lnTo>
                            <a:pt x="81" y="8"/>
                          </a:lnTo>
                          <a:lnTo>
                            <a:pt x="92" y="18"/>
                          </a:lnTo>
                        </a:path>
                      </a:pathLst>
                    </a:custGeom>
                    <a:solidFill>
                      <a:srgbClr val="FFFFF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47" name="Freeform 88"/>
                    <p:cNvSpPr>
                      <a:spLocks/>
                    </p:cNvSpPr>
                    <p:nvPr/>
                  </p:nvSpPr>
                  <p:spPr bwMode="auto">
                    <a:xfrm>
                      <a:off x="3665" y="2172"/>
                      <a:ext cx="34" cy="43"/>
                    </a:xfrm>
                    <a:custGeom>
                      <a:avLst/>
                      <a:gdLst>
                        <a:gd name="T0" fmla="*/ 30 w 34"/>
                        <a:gd name="T1" fmla="*/ 6 h 43"/>
                        <a:gd name="T2" fmla="*/ 33 w 34"/>
                        <a:gd name="T3" fmla="*/ 11 h 43"/>
                        <a:gd name="T4" fmla="*/ 33 w 34"/>
                        <a:gd name="T5" fmla="*/ 15 h 43"/>
                        <a:gd name="T6" fmla="*/ 33 w 34"/>
                        <a:gd name="T7" fmla="*/ 21 h 43"/>
                        <a:gd name="T8" fmla="*/ 33 w 34"/>
                        <a:gd name="T9" fmla="*/ 25 h 43"/>
                        <a:gd name="T10" fmla="*/ 31 w 34"/>
                        <a:gd name="T11" fmla="*/ 29 h 43"/>
                        <a:gd name="T12" fmla="*/ 30 w 34"/>
                        <a:gd name="T13" fmla="*/ 33 h 43"/>
                        <a:gd name="T14" fmla="*/ 27 w 34"/>
                        <a:gd name="T15" fmla="*/ 37 h 43"/>
                        <a:gd name="T16" fmla="*/ 24 w 34"/>
                        <a:gd name="T17" fmla="*/ 40 h 43"/>
                        <a:gd name="T18" fmla="*/ 20 w 34"/>
                        <a:gd name="T19" fmla="*/ 42 h 43"/>
                        <a:gd name="T20" fmla="*/ 14 w 34"/>
                        <a:gd name="T21" fmla="*/ 42 h 43"/>
                        <a:gd name="T22" fmla="*/ 10 w 34"/>
                        <a:gd name="T23" fmla="*/ 40 h 43"/>
                        <a:gd name="T24" fmla="*/ 8 w 34"/>
                        <a:gd name="T25" fmla="*/ 39 h 43"/>
                        <a:gd name="T26" fmla="*/ 6 w 34"/>
                        <a:gd name="T27" fmla="*/ 36 h 43"/>
                        <a:gd name="T28" fmla="*/ 3 w 34"/>
                        <a:gd name="T29" fmla="*/ 33 h 43"/>
                        <a:gd name="T30" fmla="*/ 1 w 34"/>
                        <a:gd name="T31" fmla="*/ 29 h 43"/>
                        <a:gd name="T32" fmla="*/ 0 w 34"/>
                        <a:gd name="T33" fmla="*/ 24 h 43"/>
                        <a:gd name="T34" fmla="*/ 0 w 34"/>
                        <a:gd name="T35" fmla="*/ 17 h 43"/>
                        <a:gd name="T36" fmla="*/ 1 w 34"/>
                        <a:gd name="T37" fmla="*/ 13 h 43"/>
                        <a:gd name="T38" fmla="*/ 2 w 34"/>
                        <a:gd name="T39" fmla="*/ 10 h 43"/>
                        <a:gd name="T40" fmla="*/ 4 w 34"/>
                        <a:gd name="T41" fmla="*/ 7 h 43"/>
                        <a:gd name="T42" fmla="*/ 7 w 34"/>
                        <a:gd name="T43" fmla="*/ 3 h 43"/>
                        <a:gd name="T44" fmla="*/ 12 w 34"/>
                        <a:gd name="T45" fmla="*/ 0 h 43"/>
                        <a:gd name="T46" fmla="*/ 19 w 34"/>
                        <a:gd name="T47" fmla="*/ 0 h 43"/>
                        <a:gd name="T48" fmla="*/ 23 w 34"/>
                        <a:gd name="T49" fmla="*/ 1 h 43"/>
                        <a:gd name="T50" fmla="*/ 26 w 34"/>
                        <a:gd name="T51" fmla="*/ 3 h 43"/>
                        <a:gd name="T52" fmla="*/ 30 w 34"/>
                        <a:gd name="T53" fmla="*/ 6 h 4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4" h="43">
                          <a:moveTo>
                            <a:pt x="30" y="6"/>
                          </a:moveTo>
                          <a:lnTo>
                            <a:pt x="33" y="11"/>
                          </a:lnTo>
                          <a:lnTo>
                            <a:pt x="33" y="15"/>
                          </a:lnTo>
                          <a:lnTo>
                            <a:pt x="33" y="21"/>
                          </a:lnTo>
                          <a:lnTo>
                            <a:pt x="33" y="25"/>
                          </a:lnTo>
                          <a:lnTo>
                            <a:pt x="31" y="29"/>
                          </a:lnTo>
                          <a:lnTo>
                            <a:pt x="30" y="33"/>
                          </a:lnTo>
                          <a:lnTo>
                            <a:pt x="27" y="37"/>
                          </a:lnTo>
                          <a:lnTo>
                            <a:pt x="24" y="40"/>
                          </a:lnTo>
                          <a:lnTo>
                            <a:pt x="20" y="42"/>
                          </a:lnTo>
                          <a:lnTo>
                            <a:pt x="14" y="42"/>
                          </a:lnTo>
                          <a:lnTo>
                            <a:pt x="10" y="40"/>
                          </a:lnTo>
                          <a:lnTo>
                            <a:pt x="8" y="39"/>
                          </a:lnTo>
                          <a:lnTo>
                            <a:pt x="6" y="36"/>
                          </a:lnTo>
                          <a:lnTo>
                            <a:pt x="3" y="33"/>
                          </a:lnTo>
                          <a:lnTo>
                            <a:pt x="1" y="29"/>
                          </a:lnTo>
                          <a:lnTo>
                            <a:pt x="0" y="24"/>
                          </a:lnTo>
                          <a:lnTo>
                            <a:pt x="0" y="17"/>
                          </a:lnTo>
                          <a:lnTo>
                            <a:pt x="1" y="13"/>
                          </a:lnTo>
                          <a:lnTo>
                            <a:pt x="2" y="10"/>
                          </a:lnTo>
                          <a:lnTo>
                            <a:pt x="4" y="7"/>
                          </a:lnTo>
                          <a:lnTo>
                            <a:pt x="7" y="3"/>
                          </a:lnTo>
                          <a:lnTo>
                            <a:pt x="12" y="0"/>
                          </a:lnTo>
                          <a:lnTo>
                            <a:pt x="19" y="0"/>
                          </a:lnTo>
                          <a:lnTo>
                            <a:pt x="23" y="1"/>
                          </a:lnTo>
                          <a:lnTo>
                            <a:pt x="26" y="3"/>
                          </a:lnTo>
                          <a:lnTo>
                            <a:pt x="30" y="6"/>
                          </a:lnTo>
                        </a:path>
                      </a:pathLst>
                    </a:custGeom>
                    <a:solidFill>
                      <a:srgbClr val="000000"/>
                    </a:solidFill>
                    <a:ln w="12700" cap="rnd" cmpd="sng">
                      <a:noFill/>
                      <a:prstDash val="solid"/>
                      <a:round/>
                      <a:headEnd type="none" w="med" len="med"/>
                      <a:tailEnd type="none" w="med" len="med"/>
                    </a:ln>
                  </p:spPr>
                  <p:txBody>
                    <a:bodyPr lIns="90476" tIns="44444" rIns="90476" bIns="44444">
                      <a:spAutoFit/>
                    </a:bodyPr>
                    <a:lstStyle/>
                    <a:p>
                      <a:endParaRPr lang="id-ID"/>
                    </a:p>
                  </p:txBody>
                </p:sp>
                <p:sp>
                  <p:nvSpPr>
                    <p:cNvPr id="102448" name="Freeform 89"/>
                    <p:cNvSpPr>
                      <a:spLocks/>
                    </p:cNvSpPr>
                    <p:nvPr/>
                  </p:nvSpPr>
                  <p:spPr bwMode="auto">
                    <a:xfrm>
                      <a:off x="3611" y="2093"/>
                      <a:ext cx="112" cy="101"/>
                    </a:xfrm>
                    <a:custGeom>
                      <a:avLst/>
                      <a:gdLst>
                        <a:gd name="T0" fmla="*/ 111 w 112"/>
                        <a:gd name="T1" fmla="*/ 25 h 101"/>
                        <a:gd name="T2" fmla="*/ 96 w 112"/>
                        <a:gd name="T3" fmla="*/ 12 h 101"/>
                        <a:gd name="T4" fmla="*/ 81 w 112"/>
                        <a:gd name="T5" fmla="*/ 4 h 101"/>
                        <a:gd name="T6" fmla="*/ 67 w 112"/>
                        <a:gd name="T7" fmla="*/ 0 h 101"/>
                        <a:gd name="T8" fmla="*/ 54 w 112"/>
                        <a:gd name="T9" fmla="*/ 0 h 101"/>
                        <a:gd name="T10" fmla="*/ 40 w 112"/>
                        <a:gd name="T11" fmla="*/ 3 h 101"/>
                        <a:gd name="T12" fmla="*/ 32 w 112"/>
                        <a:gd name="T13" fmla="*/ 7 h 101"/>
                        <a:gd name="T14" fmla="*/ 23 w 112"/>
                        <a:gd name="T15" fmla="*/ 13 h 101"/>
                        <a:gd name="T16" fmla="*/ 15 w 112"/>
                        <a:gd name="T17" fmla="*/ 23 h 101"/>
                        <a:gd name="T18" fmla="*/ 8 w 112"/>
                        <a:gd name="T19" fmla="*/ 39 h 101"/>
                        <a:gd name="T20" fmla="*/ 6 w 112"/>
                        <a:gd name="T21" fmla="*/ 53 h 101"/>
                        <a:gd name="T22" fmla="*/ 2 w 112"/>
                        <a:gd name="T23" fmla="*/ 65 h 101"/>
                        <a:gd name="T24" fmla="*/ 0 w 112"/>
                        <a:gd name="T25" fmla="*/ 77 h 101"/>
                        <a:gd name="T26" fmla="*/ 0 w 112"/>
                        <a:gd name="T27" fmla="*/ 92 h 101"/>
                        <a:gd name="T28" fmla="*/ 0 w 112"/>
                        <a:gd name="T29" fmla="*/ 100 h 101"/>
                        <a:gd name="T30" fmla="*/ 111 w 112"/>
                        <a:gd name="T31" fmla="*/ 25 h 1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01">
                          <a:moveTo>
                            <a:pt x="111" y="25"/>
                          </a:moveTo>
                          <a:lnTo>
                            <a:pt x="96" y="12"/>
                          </a:lnTo>
                          <a:lnTo>
                            <a:pt x="81" y="4"/>
                          </a:lnTo>
                          <a:lnTo>
                            <a:pt x="67" y="0"/>
                          </a:lnTo>
                          <a:lnTo>
                            <a:pt x="54" y="0"/>
                          </a:lnTo>
                          <a:lnTo>
                            <a:pt x="40" y="3"/>
                          </a:lnTo>
                          <a:lnTo>
                            <a:pt x="32" y="7"/>
                          </a:lnTo>
                          <a:lnTo>
                            <a:pt x="23" y="13"/>
                          </a:lnTo>
                          <a:lnTo>
                            <a:pt x="15" y="23"/>
                          </a:lnTo>
                          <a:lnTo>
                            <a:pt x="8" y="39"/>
                          </a:lnTo>
                          <a:lnTo>
                            <a:pt x="6" y="53"/>
                          </a:lnTo>
                          <a:lnTo>
                            <a:pt x="2" y="65"/>
                          </a:lnTo>
                          <a:lnTo>
                            <a:pt x="0" y="77"/>
                          </a:lnTo>
                          <a:lnTo>
                            <a:pt x="0" y="92"/>
                          </a:lnTo>
                          <a:lnTo>
                            <a:pt x="0" y="100"/>
                          </a:lnTo>
                          <a:lnTo>
                            <a:pt x="111" y="25"/>
                          </a:lnTo>
                        </a:path>
                      </a:pathLst>
                    </a:custGeom>
                    <a:solidFill>
                      <a:srgbClr val="FF9F9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grpSp>
          </p:grpSp>
          <p:grpSp>
            <p:nvGrpSpPr>
              <p:cNvPr id="102435" name="Group 90"/>
              <p:cNvGrpSpPr>
                <a:grpSpLocks/>
              </p:cNvGrpSpPr>
              <p:nvPr/>
            </p:nvGrpSpPr>
            <p:grpSpPr bwMode="auto">
              <a:xfrm>
                <a:off x="2976" y="1867"/>
                <a:ext cx="724" cy="1199"/>
                <a:chOff x="2976" y="1867"/>
                <a:chExt cx="724" cy="1199"/>
              </a:xfrm>
            </p:grpSpPr>
            <p:sp>
              <p:nvSpPr>
                <p:cNvPr id="102436" name="Freeform 91"/>
                <p:cNvSpPr>
                  <a:spLocks/>
                </p:cNvSpPr>
                <p:nvPr/>
              </p:nvSpPr>
              <p:spPr bwMode="auto">
                <a:xfrm>
                  <a:off x="2976" y="1867"/>
                  <a:ext cx="724" cy="1199"/>
                </a:xfrm>
                <a:custGeom>
                  <a:avLst/>
                  <a:gdLst>
                    <a:gd name="T0" fmla="*/ 709 w 724"/>
                    <a:gd name="T1" fmla="*/ 143 h 1199"/>
                    <a:gd name="T2" fmla="*/ 723 w 724"/>
                    <a:gd name="T3" fmla="*/ 120 h 1199"/>
                    <a:gd name="T4" fmla="*/ 720 w 724"/>
                    <a:gd name="T5" fmla="*/ 97 h 1199"/>
                    <a:gd name="T6" fmla="*/ 703 w 724"/>
                    <a:gd name="T7" fmla="*/ 67 h 1199"/>
                    <a:gd name="T8" fmla="*/ 667 w 724"/>
                    <a:gd name="T9" fmla="*/ 33 h 1199"/>
                    <a:gd name="T10" fmla="*/ 614 w 724"/>
                    <a:gd name="T11" fmla="*/ 14 h 1199"/>
                    <a:gd name="T12" fmla="*/ 550 w 724"/>
                    <a:gd name="T13" fmla="*/ 11 h 1199"/>
                    <a:gd name="T14" fmla="*/ 504 w 724"/>
                    <a:gd name="T15" fmla="*/ 0 h 1199"/>
                    <a:gd name="T16" fmla="*/ 446 w 724"/>
                    <a:gd name="T17" fmla="*/ 14 h 1199"/>
                    <a:gd name="T18" fmla="*/ 412 w 724"/>
                    <a:gd name="T19" fmla="*/ 20 h 1199"/>
                    <a:gd name="T20" fmla="*/ 370 w 724"/>
                    <a:gd name="T21" fmla="*/ 41 h 1199"/>
                    <a:gd name="T22" fmla="*/ 336 w 724"/>
                    <a:gd name="T23" fmla="*/ 60 h 1199"/>
                    <a:gd name="T24" fmla="*/ 314 w 724"/>
                    <a:gd name="T25" fmla="*/ 103 h 1199"/>
                    <a:gd name="T26" fmla="*/ 273 w 724"/>
                    <a:gd name="T27" fmla="*/ 173 h 1199"/>
                    <a:gd name="T28" fmla="*/ 224 w 724"/>
                    <a:gd name="T29" fmla="*/ 282 h 1199"/>
                    <a:gd name="T30" fmla="*/ 208 w 724"/>
                    <a:gd name="T31" fmla="*/ 342 h 1199"/>
                    <a:gd name="T32" fmla="*/ 203 w 724"/>
                    <a:gd name="T33" fmla="*/ 392 h 1199"/>
                    <a:gd name="T34" fmla="*/ 227 w 724"/>
                    <a:gd name="T35" fmla="*/ 461 h 1199"/>
                    <a:gd name="T36" fmla="*/ 261 w 724"/>
                    <a:gd name="T37" fmla="*/ 514 h 1199"/>
                    <a:gd name="T38" fmla="*/ 264 w 724"/>
                    <a:gd name="T39" fmla="*/ 589 h 1199"/>
                    <a:gd name="T40" fmla="*/ 250 w 724"/>
                    <a:gd name="T41" fmla="*/ 653 h 1199"/>
                    <a:gd name="T42" fmla="*/ 214 w 724"/>
                    <a:gd name="T43" fmla="*/ 768 h 1199"/>
                    <a:gd name="T44" fmla="*/ 194 w 724"/>
                    <a:gd name="T45" fmla="*/ 798 h 1199"/>
                    <a:gd name="T46" fmla="*/ 111 w 724"/>
                    <a:gd name="T47" fmla="*/ 894 h 1199"/>
                    <a:gd name="T48" fmla="*/ 39 w 724"/>
                    <a:gd name="T49" fmla="*/ 950 h 1199"/>
                    <a:gd name="T50" fmla="*/ 13 w 724"/>
                    <a:gd name="T51" fmla="*/ 976 h 1199"/>
                    <a:gd name="T52" fmla="*/ 0 w 724"/>
                    <a:gd name="T53" fmla="*/ 1003 h 1199"/>
                    <a:gd name="T54" fmla="*/ 94 w 724"/>
                    <a:gd name="T55" fmla="*/ 983 h 1199"/>
                    <a:gd name="T56" fmla="*/ 26 w 724"/>
                    <a:gd name="T57" fmla="*/ 1039 h 1199"/>
                    <a:gd name="T58" fmla="*/ 0 w 724"/>
                    <a:gd name="T59" fmla="*/ 1106 h 1199"/>
                    <a:gd name="T60" fmla="*/ 42 w 724"/>
                    <a:gd name="T61" fmla="*/ 1082 h 1199"/>
                    <a:gd name="T62" fmla="*/ 105 w 724"/>
                    <a:gd name="T63" fmla="*/ 1023 h 1199"/>
                    <a:gd name="T64" fmla="*/ 147 w 724"/>
                    <a:gd name="T65" fmla="*/ 989 h 1199"/>
                    <a:gd name="T66" fmla="*/ 72 w 724"/>
                    <a:gd name="T67" fmla="*/ 1109 h 1199"/>
                    <a:gd name="T68" fmla="*/ 39 w 724"/>
                    <a:gd name="T69" fmla="*/ 1198 h 1199"/>
                    <a:gd name="T70" fmla="*/ 114 w 724"/>
                    <a:gd name="T71" fmla="*/ 1126 h 1199"/>
                    <a:gd name="T72" fmla="*/ 181 w 724"/>
                    <a:gd name="T73" fmla="*/ 1026 h 1199"/>
                    <a:gd name="T74" fmla="*/ 181 w 724"/>
                    <a:gd name="T75" fmla="*/ 1095 h 1199"/>
                    <a:gd name="T76" fmla="*/ 244 w 724"/>
                    <a:gd name="T77" fmla="*/ 970 h 1199"/>
                    <a:gd name="T78" fmla="*/ 303 w 724"/>
                    <a:gd name="T79" fmla="*/ 841 h 1199"/>
                    <a:gd name="T80" fmla="*/ 320 w 724"/>
                    <a:gd name="T81" fmla="*/ 795 h 1199"/>
                    <a:gd name="T82" fmla="*/ 343 w 724"/>
                    <a:gd name="T83" fmla="*/ 679 h 1199"/>
                    <a:gd name="T84" fmla="*/ 373 w 724"/>
                    <a:gd name="T85" fmla="*/ 616 h 1199"/>
                    <a:gd name="T86" fmla="*/ 389 w 724"/>
                    <a:gd name="T87" fmla="*/ 526 h 1199"/>
                    <a:gd name="T88" fmla="*/ 393 w 724"/>
                    <a:gd name="T89" fmla="*/ 506 h 1199"/>
                    <a:gd name="T90" fmla="*/ 409 w 724"/>
                    <a:gd name="T91" fmla="*/ 477 h 1199"/>
                    <a:gd name="T92" fmla="*/ 429 w 724"/>
                    <a:gd name="T93" fmla="*/ 470 h 1199"/>
                    <a:gd name="T94" fmla="*/ 449 w 724"/>
                    <a:gd name="T95" fmla="*/ 461 h 1199"/>
                    <a:gd name="T96" fmla="*/ 489 w 724"/>
                    <a:gd name="T97" fmla="*/ 440 h 1199"/>
                    <a:gd name="T98" fmla="*/ 520 w 724"/>
                    <a:gd name="T99" fmla="*/ 417 h 1199"/>
                    <a:gd name="T100" fmla="*/ 564 w 724"/>
                    <a:gd name="T101" fmla="*/ 385 h 1199"/>
                    <a:gd name="T102" fmla="*/ 610 w 724"/>
                    <a:gd name="T103" fmla="*/ 322 h 1199"/>
                    <a:gd name="T104" fmla="*/ 646 w 724"/>
                    <a:gd name="T105" fmla="*/ 256 h 1199"/>
                    <a:gd name="T106" fmla="*/ 696 w 724"/>
                    <a:gd name="T107" fmla="*/ 183 h 1199"/>
                    <a:gd name="T108" fmla="*/ 709 w 724"/>
                    <a:gd name="T109" fmla="*/ 143 h 119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4" h="1199">
                      <a:moveTo>
                        <a:pt x="709" y="143"/>
                      </a:moveTo>
                      <a:lnTo>
                        <a:pt x="723" y="120"/>
                      </a:lnTo>
                      <a:lnTo>
                        <a:pt x="720" y="97"/>
                      </a:lnTo>
                      <a:lnTo>
                        <a:pt x="703" y="67"/>
                      </a:lnTo>
                      <a:lnTo>
                        <a:pt x="667" y="33"/>
                      </a:lnTo>
                      <a:lnTo>
                        <a:pt x="614" y="14"/>
                      </a:lnTo>
                      <a:lnTo>
                        <a:pt x="550" y="11"/>
                      </a:lnTo>
                      <a:lnTo>
                        <a:pt x="504" y="0"/>
                      </a:lnTo>
                      <a:lnTo>
                        <a:pt x="446" y="14"/>
                      </a:lnTo>
                      <a:lnTo>
                        <a:pt x="412" y="20"/>
                      </a:lnTo>
                      <a:lnTo>
                        <a:pt x="370" y="41"/>
                      </a:lnTo>
                      <a:lnTo>
                        <a:pt x="336" y="60"/>
                      </a:lnTo>
                      <a:lnTo>
                        <a:pt x="314" y="103"/>
                      </a:lnTo>
                      <a:lnTo>
                        <a:pt x="273" y="173"/>
                      </a:lnTo>
                      <a:lnTo>
                        <a:pt x="224" y="282"/>
                      </a:lnTo>
                      <a:lnTo>
                        <a:pt x="208" y="342"/>
                      </a:lnTo>
                      <a:lnTo>
                        <a:pt x="203" y="392"/>
                      </a:lnTo>
                      <a:lnTo>
                        <a:pt x="227" y="461"/>
                      </a:lnTo>
                      <a:lnTo>
                        <a:pt x="261" y="514"/>
                      </a:lnTo>
                      <a:lnTo>
                        <a:pt x="264" y="589"/>
                      </a:lnTo>
                      <a:lnTo>
                        <a:pt x="250" y="653"/>
                      </a:lnTo>
                      <a:lnTo>
                        <a:pt x="214" y="768"/>
                      </a:lnTo>
                      <a:lnTo>
                        <a:pt x="194" y="798"/>
                      </a:lnTo>
                      <a:lnTo>
                        <a:pt x="111" y="894"/>
                      </a:lnTo>
                      <a:lnTo>
                        <a:pt x="39" y="950"/>
                      </a:lnTo>
                      <a:lnTo>
                        <a:pt x="13" y="976"/>
                      </a:lnTo>
                      <a:lnTo>
                        <a:pt x="0" y="1003"/>
                      </a:lnTo>
                      <a:lnTo>
                        <a:pt x="94" y="983"/>
                      </a:lnTo>
                      <a:lnTo>
                        <a:pt x="26" y="1039"/>
                      </a:lnTo>
                      <a:lnTo>
                        <a:pt x="0" y="1106"/>
                      </a:lnTo>
                      <a:lnTo>
                        <a:pt x="42" y="1082"/>
                      </a:lnTo>
                      <a:lnTo>
                        <a:pt x="105" y="1023"/>
                      </a:lnTo>
                      <a:lnTo>
                        <a:pt x="147" y="989"/>
                      </a:lnTo>
                      <a:lnTo>
                        <a:pt x="72" y="1109"/>
                      </a:lnTo>
                      <a:lnTo>
                        <a:pt x="39" y="1198"/>
                      </a:lnTo>
                      <a:lnTo>
                        <a:pt x="114" y="1126"/>
                      </a:lnTo>
                      <a:lnTo>
                        <a:pt x="181" y="1026"/>
                      </a:lnTo>
                      <a:lnTo>
                        <a:pt x="181" y="1095"/>
                      </a:lnTo>
                      <a:lnTo>
                        <a:pt x="244" y="970"/>
                      </a:lnTo>
                      <a:lnTo>
                        <a:pt x="303" y="841"/>
                      </a:lnTo>
                      <a:lnTo>
                        <a:pt x="320" y="795"/>
                      </a:lnTo>
                      <a:lnTo>
                        <a:pt x="343" y="679"/>
                      </a:lnTo>
                      <a:lnTo>
                        <a:pt x="373" y="616"/>
                      </a:lnTo>
                      <a:lnTo>
                        <a:pt x="389" y="526"/>
                      </a:lnTo>
                      <a:lnTo>
                        <a:pt x="393" y="506"/>
                      </a:lnTo>
                      <a:lnTo>
                        <a:pt x="409" y="477"/>
                      </a:lnTo>
                      <a:lnTo>
                        <a:pt x="429" y="470"/>
                      </a:lnTo>
                      <a:lnTo>
                        <a:pt x="449" y="461"/>
                      </a:lnTo>
                      <a:lnTo>
                        <a:pt x="489" y="440"/>
                      </a:lnTo>
                      <a:lnTo>
                        <a:pt x="520" y="417"/>
                      </a:lnTo>
                      <a:lnTo>
                        <a:pt x="564" y="385"/>
                      </a:lnTo>
                      <a:lnTo>
                        <a:pt x="610" y="322"/>
                      </a:lnTo>
                      <a:lnTo>
                        <a:pt x="646" y="256"/>
                      </a:lnTo>
                      <a:lnTo>
                        <a:pt x="696" y="183"/>
                      </a:lnTo>
                      <a:lnTo>
                        <a:pt x="709" y="143"/>
                      </a:lnTo>
                    </a:path>
                  </a:pathLst>
                </a:custGeom>
                <a:solidFill>
                  <a:srgbClr val="FF00F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37" name="Oval 92"/>
                <p:cNvSpPr>
                  <a:spLocks noChangeArrowheads="1"/>
                </p:cNvSpPr>
                <p:nvPr/>
              </p:nvSpPr>
              <p:spPr bwMode="auto">
                <a:xfrm>
                  <a:off x="3213" y="2343"/>
                  <a:ext cx="156" cy="156"/>
                </a:xfrm>
                <a:prstGeom prst="ellipse">
                  <a:avLst/>
                </a:prstGeom>
                <a:solidFill>
                  <a:srgbClr val="FF00FF"/>
                </a:solidFill>
                <a:ln w="25400">
                  <a:solidFill>
                    <a:srgbClr val="000000"/>
                  </a:solidFill>
                  <a:round/>
                  <a:headEnd/>
                  <a:tailEnd/>
                </a:ln>
              </p:spPr>
              <p:txBody>
                <a:bodyPr lIns="90476" tIns="44444" rIns="90476" bIns="44444">
                  <a:spAutoFit/>
                </a:bodyPr>
                <a:lstStyle/>
                <a:p>
                  <a:endParaRPr lang="id-ID"/>
                </a:p>
              </p:txBody>
            </p:sp>
            <p:sp>
              <p:nvSpPr>
                <p:cNvPr id="102438" name="Freeform 93"/>
                <p:cNvSpPr>
                  <a:spLocks/>
                </p:cNvSpPr>
                <p:nvPr/>
              </p:nvSpPr>
              <p:spPr bwMode="auto">
                <a:xfrm>
                  <a:off x="3309" y="1891"/>
                  <a:ext cx="308" cy="444"/>
                </a:xfrm>
                <a:custGeom>
                  <a:avLst/>
                  <a:gdLst>
                    <a:gd name="T0" fmla="*/ 307 w 308"/>
                    <a:gd name="T1" fmla="*/ 0 h 444"/>
                    <a:gd name="T2" fmla="*/ 284 w 308"/>
                    <a:gd name="T3" fmla="*/ 23 h 444"/>
                    <a:gd name="T4" fmla="*/ 257 w 308"/>
                    <a:gd name="T5" fmla="*/ 49 h 444"/>
                    <a:gd name="T6" fmla="*/ 239 w 308"/>
                    <a:gd name="T7" fmla="*/ 69 h 444"/>
                    <a:gd name="T8" fmla="*/ 224 w 308"/>
                    <a:gd name="T9" fmla="*/ 93 h 444"/>
                    <a:gd name="T10" fmla="*/ 212 w 308"/>
                    <a:gd name="T11" fmla="*/ 111 h 444"/>
                    <a:gd name="T12" fmla="*/ 204 w 308"/>
                    <a:gd name="T13" fmla="*/ 135 h 444"/>
                    <a:gd name="T14" fmla="*/ 196 w 308"/>
                    <a:gd name="T15" fmla="*/ 165 h 444"/>
                    <a:gd name="T16" fmla="*/ 184 w 308"/>
                    <a:gd name="T17" fmla="*/ 209 h 444"/>
                    <a:gd name="T18" fmla="*/ 179 w 308"/>
                    <a:gd name="T19" fmla="*/ 236 h 444"/>
                    <a:gd name="T20" fmla="*/ 171 w 308"/>
                    <a:gd name="T21" fmla="*/ 266 h 444"/>
                    <a:gd name="T22" fmla="*/ 158 w 308"/>
                    <a:gd name="T23" fmla="*/ 291 h 444"/>
                    <a:gd name="T24" fmla="*/ 144 w 308"/>
                    <a:gd name="T25" fmla="*/ 316 h 444"/>
                    <a:gd name="T26" fmla="*/ 127 w 308"/>
                    <a:gd name="T27" fmla="*/ 336 h 444"/>
                    <a:gd name="T28" fmla="*/ 106 w 308"/>
                    <a:gd name="T29" fmla="*/ 354 h 444"/>
                    <a:gd name="T30" fmla="*/ 87 w 308"/>
                    <a:gd name="T31" fmla="*/ 372 h 444"/>
                    <a:gd name="T32" fmla="*/ 62 w 308"/>
                    <a:gd name="T33" fmla="*/ 391 h 444"/>
                    <a:gd name="T34" fmla="*/ 43 w 308"/>
                    <a:gd name="T35" fmla="*/ 404 h 444"/>
                    <a:gd name="T36" fmla="*/ 25 w 308"/>
                    <a:gd name="T37" fmla="*/ 416 h 444"/>
                    <a:gd name="T38" fmla="*/ 10 w 308"/>
                    <a:gd name="T39" fmla="*/ 429 h 444"/>
                    <a:gd name="T40" fmla="*/ 0 w 308"/>
                    <a:gd name="T41" fmla="*/ 443 h 4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8" h="444">
                      <a:moveTo>
                        <a:pt x="307" y="0"/>
                      </a:moveTo>
                      <a:lnTo>
                        <a:pt x="284" y="23"/>
                      </a:lnTo>
                      <a:lnTo>
                        <a:pt x="257" y="49"/>
                      </a:lnTo>
                      <a:lnTo>
                        <a:pt x="239" y="69"/>
                      </a:lnTo>
                      <a:lnTo>
                        <a:pt x="224" y="93"/>
                      </a:lnTo>
                      <a:lnTo>
                        <a:pt x="212" y="111"/>
                      </a:lnTo>
                      <a:lnTo>
                        <a:pt x="204" y="135"/>
                      </a:lnTo>
                      <a:lnTo>
                        <a:pt x="196" y="165"/>
                      </a:lnTo>
                      <a:lnTo>
                        <a:pt x="184" y="209"/>
                      </a:lnTo>
                      <a:lnTo>
                        <a:pt x="179" y="236"/>
                      </a:lnTo>
                      <a:lnTo>
                        <a:pt x="171" y="266"/>
                      </a:lnTo>
                      <a:lnTo>
                        <a:pt x="158" y="291"/>
                      </a:lnTo>
                      <a:lnTo>
                        <a:pt x="144" y="316"/>
                      </a:lnTo>
                      <a:lnTo>
                        <a:pt x="127" y="336"/>
                      </a:lnTo>
                      <a:lnTo>
                        <a:pt x="106" y="354"/>
                      </a:lnTo>
                      <a:lnTo>
                        <a:pt x="87" y="372"/>
                      </a:lnTo>
                      <a:lnTo>
                        <a:pt x="62" y="391"/>
                      </a:lnTo>
                      <a:lnTo>
                        <a:pt x="43" y="404"/>
                      </a:lnTo>
                      <a:lnTo>
                        <a:pt x="25" y="416"/>
                      </a:lnTo>
                      <a:lnTo>
                        <a:pt x="10" y="429"/>
                      </a:lnTo>
                      <a:lnTo>
                        <a:pt x="0" y="443"/>
                      </a:lnTo>
                    </a:path>
                  </a:pathLst>
                </a:custGeom>
                <a:no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39" name="Freeform 94"/>
                <p:cNvSpPr>
                  <a:spLocks/>
                </p:cNvSpPr>
                <p:nvPr/>
              </p:nvSpPr>
              <p:spPr bwMode="auto">
                <a:xfrm>
                  <a:off x="3256" y="1874"/>
                  <a:ext cx="229" cy="458"/>
                </a:xfrm>
                <a:custGeom>
                  <a:avLst/>
                  <a:gdLst>
                    <a:gd name="T0" fmla="*/ 228 w 229"/>
                    <a:gd name="T1" fmla="*/ 0 h 458"/>
                    <a:gd name="T2" fmla="*/ 180 w 229"/>
                    <a:gd name="T3" fmla="*/ 35 h 458"/>
                    <a:gd name="T4" fmla="*/ 157 w 229"/>
                    <a:gd name="T5" fmla="*/ 58 h 458"/>
                    <a:gd name="T6" fmla="*/ 140 w 229"/>
                    <a:gd name="T7" fmla="*/ 83 h 458"/>
                    <a:gd name="T8" fmla="*/ 127 w 229"/>
                    <a:gd name="T9" fmla="*/ 107 h 458"/>
                    <a:gd name="T10" fmla="*/ 116 w 229"/>
                    <a:gd name="T11" fmla="*/ 137 h 458"/>
                    <a:gd name="T12" fmla="*/ 104 w 229"/>
                    <a:gd name="T13" fmla="*/ 182 h 458"/>
                    <a:gd name="T14" fmla="*/ 98 w 229"/>
                    <a:gd name="T15" fmla="*/ 215 h 458"/>
                    <a:gd name="T16" fmla="*/ 87 w 229"/>
                    <a:gd name="T17" fmla="*/ 244 h 458"/>
                    <a:gd name="T18" fmla="*/ 70 w 229"/>
                    <a:gd name="T19" fmla="*/ 274 h 458"/>
                    <a:gd name="T20" fmla="*/ 56 w 229"/>
                    <a:gd name="T21" fmla="*/ 302 h 458"/>
                    <a:gd name="T22" fmla="*/ 45 w 229"/>
                    <a:gd name="T23" fmla="*/ 323 h 458"/>
                    <a:gd name="T24" fmla="*/ 34 w 229"/>
                    <a:gd name="T25" fmla="*/ 355 h 458"/>
                    <a:gd name="T26" fmla="*/ 20 w 229"/>
                    <a:gd name="T27" fmla="*/ 385 h 458"/>
                    <a:gd name="T28" fmla="*/ 7 w 229"/>
                    <a:gd name="T29" fmla="*/ 423 h 458"/>
                    <a:gd name="T30" fmla="*/ 0 w 229"/>
                    <a:gd name="T31" fmla="*/ 457 h 4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9" h="458">
                      <a:moveTo>
                        <a:pt x="228" y="0"/>
                      </a:moveTo>
                      <a:lnTo>
                        <a:pt x="180" y="35"/>
                      </a:lnTo>
                      <a:lnTo>
                        <a:pt x="157" y="58"/>
                      </a:lnTo>
                      <a:lnTo>
                        <a:pt x="140" y="83"/>
                      </a:lnTo>
                      <a:lnTo>
                        <a:pt x="127" y="107"/>
                      </a:lnTo>
                      <a:lnTo>
                        <a:pt x="116" y="137"/>
                      </a:lnTo>
                      <a:lnTo>
                        <a:pt x="104" y="182"/>
                      </a:lnTo>
                      <a:lnTo>
                        <a:pt x="98" y="215"/>
                      </a:lnTo>
                      <a:lnTo>
                        <a:pt x="87" y="244"/>
                      </a:lnTo>
                      <a:lnTo>
                        <a:pt x="70" y="274"/>
                      </a:lnTo>
                      <a:lnTo>
                        <a:pt x="56" y="302"/>
                      </a:lnTo>
                      <a:lnTo>
                        <a:pt x="45" y="323"/>
                      </a:lnTo>
                      <a:lnTo>
                        <a:pt x="34" y="355"/>
                      </a:lnTo>
                      <a:lnTo>
                        <a:pt x="20" y="385"/>
                      </a:lnTo>
                      <a:lnTo>
                        <a:pt x="7" y="423"/>
                      </a:lnTo>
                      <a:lnTo>
                        <a:pt x="0" y="457"/>
                      </a:lnTo>
                    </a:path>
                  </a:pathLst>
                </a:custGeom>
                <a:no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grpSp>
        <p:grpSp>
          <p:nvGrpSpPr>
            <p:cNvPr id="102428" name="Group 95"/>
            <p:cNvGrpSpPr>
              <a:grpSpLocks/>
            </p:cNvGrpSpPr>
            <p:nvPr/>
          </p:nvGrpSpPr>
          <p:grpSpPr bwMode="auto">
            <a:xfrm>
              <a:off x="3177" y="2486"/>
              <a:ext cx="168" cy="86"/>
              <a:chOff x="3379" y="2486"/>
              <a:chExt cx="168" cy="86"/>
            </a:xfrm>
          </p:grpSpPr>
          <p:sp>
            <p:nvSpPr>
              <p:cNvPr id="102430" name="Oval 96"/>
              <p:cNvSpPr>
                <a:spLocks noChangeArrowheads="1"/>
              </p:cNvSpPr>
              <p:nvPr/>
            </p:nvSpPr>
            <p:spPr bwMode="auto">
              <a:xfrm>
                <a:off x="3379" y="2486"/>
                <a:ext cx="39" cy="40"/>
              </a:xfrm>
              <a:prstGeom prst="ellipse">
                <a:avLst/>
              </a:prstGeom>
              <a:solidFill>
                <a:srgbClr val="FF9F1F"/>
              </a:solidFill>
              <a:ln w="12700">
                <a:solidFill>
                  <a:srgbClr val="000000"/>
                </a:solidFill>
                <a:round/>
                <a:headEnd/>
                <a:tailEnd/>
              </a:ln>
            </p:spPr>
            <p:txBody>
              <a:bodyPr lIns="90476" tIns="44444" rIns="90476" bIns="44444">
                <a:spAutoFit/>
              </a:bodyPr>
              <a:lstStyle/>
              <a:p>
                <a:endParaRPr lang="id-ID"/>
              </a:p>
            </p:txBody>
          </p:sp>
          <p:sp>
            <p:nvSpPr>
              <p:cNvPr id="102431" name="Oval 97"/>
              <p:cNvSpPr>
                <a:spLocks noChangeArrowheads="1"/>
              </p:cNvSpPr>
              <p:nvPr/>
            </p:nvSpPr>
            <p:spPr bwMode="auto">
              <a:xfrm>
                <a:off x="3428" y="2512"/>
                <a:ext cx="39" cy="40"/>
              </a:xfrm>
              <a:prstGeom prst="ellipse">
                <a:avLst/>
              </a:prstGeom>
              <a:solidFill>
                <a:srgbClr val="FF9F1F"/>
              </a:solidFill>
              <a:ln w="12700">
                <a:solidFill>
                  <a:srgbClr val="000000"/>
                </a:solidFill>
                <a:round/>
                <a:headEnd/>
                <a:tailEnd/>
              </a:ln>
            </p:spPr>
            <p:txBody>
              <a:bodyPr lIns="90476" tIns="44444" rIns="90476" bIns="44444">
                <a:spAutoFit/>
              </a:bodyPr>
              <a:lstStyle/>
              <a:p>
                <a:endParaRPr lang="id-ID"/>
              </a:p>
            </p:txBody>
          </p:sp>
          <p:sp>
            <p:nvSpPr>
              <p:cNvPr id="102432" name="Oval 98"/>
              <p:cNvSpPr>
                <a:spLocks noChangeArrowheads="1"/>
              </p:cNvSpPr>
              <p:nvPr/>
            </p:nvSpPr>
            <p:spPr bwMode="auto">
              <a:xfrm>
                <a:off x="3507" y="2500"/>
                <a:ext cx="40" cy="39"/>
              </a:xfrm>
              <a:prstGeom prst="ellipse">
                <a:avLst/>
              </a:prstGeom>
              <a:solidFill>
                <a:srgbClr val="FF9F1F"/>
              </a:solidFill>
              <a:ln w="12700">
                <a:solidFill>
                  <a:srgbClr val="000000"/>
                </a:solidFill>
                <a:round/>
                <a:headEnd/>
                <a:tailEnd/>
              </a:ln>
            </p:spPr>
            <p:txBody>
              <a:bodyPr lIns="90476" tIns="44444" rIns="90476" bIns="44444">
                <a:spAutoFit/>
              </a:bodyPr>
              <a:lstStyle/>
              <a:p>
                <a:endParaRPr lang="id-ID"/>
              </a:p>
            </p:txBody>
          </p:sp>
          <p:sp>
            <p:nvSpPr>
              <p:cNvPr id="102433" name="Oval 99"/>
              <p:cNvSpPr>
                <a:spLocks noChangeArrowheads="1"/>
              </p:cNvSpPr>
              <p:nvPr/>
            </p:nvSpPr>
            <p:spPr bwMode="auto">
              <a:xfrm>
                <a:off x="3476" y="2532"/>
                <a:ext cx="41" cy="40"/>
              </a:xfrm>
              <a:prstGeom prst="ellipse">
                <a:avLst/>
              </a:prstGeom>
              <a:solidFill>
                <a:srgbClr val="FF9F1F"/>
              </a:solidFill>
              <a:ln w="12700">
                <a:solidFill>
                  <a:srgbClr val="000000"/>
                </a:solidFill>
                <a:round/>
                <a:headEnd/>
                <a:tailEnd/>
              </a:ln>
            </p:spPr>
            <p:txBody>
              <a:bodyPr lIns="90476" tIns="44444" rIns="90476" bIns="44444">
                <a:spAutoFit/>
              </a:bodyPr>
              <a:lstStyle/>
              <a:p>
                <a:endParaRPr lang="id-ID"/>
              </a:p>
            </p:txBody>
          </p:sp>
        </p:grpSp>
        <p:sp>
          <p:nvSpPr>
            <p:cNvPr id="102429" name="Rectangle 100"/>
            <p:cNvSpPr>
              <a:spLocks noChangeArrowheads="1"/>
            </p:cNvSpPr>
            <p:nvPr/>
          </p:nvSpPr>
          <p:spPr bwMode="auto">
            <a:xfrm>
              <a:off x="3189" y="1409"/>
              <a:ext cx="1398" cy="565"/>
            </a:xfrm>
            <a:prstGeom prst="rect">
              <a:avLst/>
            </a:prstGeom>
            <a:noFill/>
            <a:ln w="12700">
              <a:noFill/>
              <a:miter lim="800000"/>
              <a:headEnd/>
              <a:tailEnd/>
            </a:ln>
          </p:spPr>
          <p:txBody>
            <a:bodyPr lIns="90476" tIns="44444" rIns="90476" bIns="44444">
              <a:spAutoFit/>
            </a:bodyPr>
            <a:lstStyle/>
            <a:p>
              <a:pPr algn="ctr">
                <a:lnSpc>
                  <a:spcPct val="90000"/>
                </a:lnSpc>
                <a:spcBef>
                  <a:spcPct val="20000"/>
                </a:spcBef>
              </a:pPr>
              <a:r>
                <a:rPr lang="en-US" sz="2000" b="1">
                  <a:solidFill>
                    <a:srgbClr val="000000"/>
                  </a:solidFill>
                </a:rPr>
                <a:t>Sales will be $200 Million!</a:t>
              </a:r>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05000" y="1801813"/>
            <a:ext cx="5257800" cy="914400"/>
          </a:xfrm>
          <a:prstGeom prst="cloud">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000" b="1" dirty="0">
                <a:solidFill>
                  <a:srgbClr val="FF0000"/>
                </a:solidFill>
              </a:rPr>
              <a:t>APAKAH PERAMALAN ITU </a:t>
            </a:r>
            <a:r>
              <a:rPr lang="en-US" sz="2000" b="1" dirty="0">
                <a:solidFill>
                  <a:srgbClr val="FF0000"/>
                </a:solidFill>
              </a:rPr>
              <a:t>???</a:t>
            </a:r>
          </a:p>
        </p:txBody>
      </p:sp>
      <p:sp>
        <p:nvSpPr>
          <p:cNvPr id="3" name="Rectangle 3"/>
          <p:cNvSpPr txBox="1">
            <a:spLocks noChangeArrowheads="1"/>
          </p:cNvSpPr>
          <p:nvPr/>
        </p:nvSpPr>
        <p:spPr>
          <a:xfrm>
            <a:off x="312738" y="3048000"/>
            <a:ext cx="8229600" cy="2819400"/>
          </a:xfrm>
          <a:prstGeom prst="rect">
            <a:avLst/>
          </a:prstGeom>
        </p:spPr>
        <p:txBody>
          <a:bodyPr>
            <a:normAutofit fontScale="92500" lnSpcReduction="20000"/>
          </a:bodyPr>
          <a:lst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a:lnSpc>
                <a:spcPct val="90000"/>
              </a:lnSpc>
              <a:defRPr/>
            </a:pPr>
            <a:r>
              <a:rPr lang="en-US" sz="2400" dirty="0" err="1" smtClean="0"/>
              <a:t>Peramalan</a:t>
            </a:r>
            <a:r>
              <a:rPr lang="en-US" sz="2400" dirty="0" smtClean="0"/>
              <a:t> </a:t>
            </a:r>
            <a:r>
              <a:rPr lang="en-US" sz="2400" dirty="0" err="1" smtClean="0"/>
              <a:t>adalah</a:t>
            </a:r>
            <a:r>
              <a:rPr lang="en-US" sz="2400" dirty="0" smtClean="0"/>
              <a:t> </a:t>
            </a:r>
            <a:r>
              <a:rPr lang="en-US" sz="2400" dirty="0" err="1" smtClean="0"/>
              <a:t>seni</a:t>
            </a:r>
            <a:r>
              <a:rPr lang="en-US" sz="2400" dirty="0" smtClean="0"/>
              <a:t> </a:t>
            </a:r>
            <a:r>
              <a:rPr lang="en-US" sz="2400" dirty="0" err="1" smtClean="0"/>
              <a:t>dan</a:t>
            </a:r>
            <a:r>
              <a:rPr lang="en-US" sz="2400" dirty="0" smtClean="0"/>
              <a:t> </a:t>
            </a:r>
            <a:r>
              <a:rPr lang="en-US" sz="2400" dirty="0" err="1" smtClean="0"/>
              <a:t>ilmu</a:t>
            </a:r>
            <a:r>
              <a:rPr lang="en-US" sz="2400" dirty="0" smtClean="0"/>
              <a:t> </a:t>
            </a:r>
            <a:r>
              <a:rPr lang="en-US" sz="2400" dirty="0" err="1" smtClean="0"/>
              <a:t>untuk</a:t>
            </a:r>
            <a:r>
              <a:rPr lang="en-US" sz="2400" dirty="0" smtClean="0"/>
              <a:t> </a:t>
            </a:r>
            <a:r>
              <a:rPr lang="en-US" sz="2400" dirty="0" err="1" smtClean="0"/>
              <a:t>memprediksi</a:t>
            </a:r>
            <a:r>
              <a:rPr lang="en-US" sz="2400" dirty="0" smtClean="0"/>
              <a:t> </a:t>
            </a:r>
            <a:r>
              <a:rPr lang="en-US" sz="2400" dirty="0" err="1" smtClean="0"/>
              <a:t>masa</a:t>
            </a:r>
            <a:r>
              <a:rPr lang="en-US" sz="2400" dirty="0" smtClean="0"/>
              <a:t> </a:t>
            </a:r>
            <a:r>
              <a:rPr lang="en-US" sz="2400" dirty="0" err="1" smtClean="0"/>
              <a:t>depan</a:t>
            </a:r>
            <a:r>
              <a:rPr lang="en-US" sz="2400" dirty="0" smtClean="0"/>
              <a:t>.</a:t>
            </a:r>
          </a:p>
          <a:p>
            <a:pPr>
              <a:lnSpc>
                <a:spcPct val="90000"/>
              </a:lnSpc>
              <a:defRPr/>
            </a:pPr>
            <a:r>
              <a:rPr lang="en-US" sz="2400" dirty="0" err="1" smtClean="0"/>
              <a:t>Peramalan</a:t>
            </a:r>
            <a:r>
              <a:rPr lang="en-US" sz="2400" dirty="0" smtClean="0"/>
              <a:t> </a:t>
            </a:r>
            <a:r>
              <a:rPr lang="en-US" sz="2400" dirty="0" err="1" smtClean="0"/>
              <a:t>adalah</a:t>
            </a:r>
            <a:r>
              <a:rPr lang="en-US" sz="2400" dirty="0" smtClean="0"/>
              <a:t> </a:t>
            </a:r>
            <a:r>
              <a:rPr lang="en-US" sz="2400" dirty="0" err="1" smtClean="0"/>
              <a:t>perhitungan</a:t>
            </a:r>
            <a:r>
              <a:rPr lang="en-US" sz="2400" dirty="0" smtClean="0"/>
              <a:t> yang </a:t>
            </a:r>
            <a:r>
              <a:rPr lang="en-US" sz="2400" dirty="0" err="1" smtClean="0"/>
              <a:t>objektif</a:t>
            </a:r>
            <a:r>
              <a:rPr lang="en-US" sz="2400" dirty="0" smtClean="0"/>
              <a:t> </a:t>
            </a:r>
            <a:r>
              <a:rPr lang="en-US" sz="2400" dirty="0" err="1" smtClean="0"/>
              <a:t>dengan</a:t>
            </a:r>
            <a:r>
              <a:rPr lang="en-US" sz="2400" dirty="0" smtClean="0"/>
              <a:t> </a:t>
            </a:r>
            <a:r>
              <a:rPr lang="en-US" sz="2400" dirty="0" err="1" smtClean="0"/>
              <a:t>menggunakan</a:t>
            </a:r>
            <a:r>
              <a:rPr lang="en-US" sz="2400" dirty="0" smtClean="0"/>
              <a:t> data-data </a:t>
            </a:r>
            <a:r>
              <a:rPr lang="en-US" sz="2400" dirty="0" err="1" smtClean="0"/>
              <a:t>masa</a:t>
            </a:r>
            <a:r>
              <a:rPr lang="en-US" sz="2400" dirty="0" smtClean="0"/>
              <a:t> </a:t>
            </a:r>
            <a:r>
              <a:rPr lang="en-US" sz="2400" dirty="0" err="1" smtClean="0"/>
              <a:t>lalu</a:t>
            </a:r>
            <a:r>
              <a:rPr lang="en-US" sz="2400" dirty="0" smtClean="0"/>
              <a:t> </a:t>
            </a:r>
            <a:r>
              <a:rPr lang="en-US" sz="2400" dirty="0" err="1" smtClean="0"/>
              <a:t>untuk</a:t>
            </a:r>
            <a:r>
              <a:rPr lang="en-US" sz="2400" dirty="0" smtClean="0"/>
              <a:t> </a:t>
            </a:r>
            <a:r>
              <a:rPr lang="en-US" sz="2400" dirty="0" err="1" smtClean="0"/>
              <a:t>menentukan</a:t>
            </a:r>
            <a:r>
              <a:rPr lang="en-US" sz="2400" dirty="0" smtClean="0"/>
              <a:t> </a:t>
            </a:r>
            <a:r>
              <a:rPr lang="en-US" sz="2400" dirty="0" err="1" smtClean="0"/>
              <a:t>kondisi</a:t>
            </a:r>
            <a:r>
              <a:rPr lang="en-US" sz="2400" dirty="0" smtClean="0"/>
              <a:t> </a:t>
            </a:r>
            <a:r>
              <a:rPr lang="en-US" sz="2400" dirty="0" err="1" smtClean="0"/>
              <a:t>dimasa</a:t>
            </a:r>
            <a:r>
              <a:rPr lang="en-US" sz="2400" dirty="0" smtClean="0"/>
              <a:t> </a:t>
            </a:r>
            <a:r>
              <a:rPr lang="en-US" sz="2400" dirty="0" err="1" smtClean="0"/>
              <a:t>mendatang</a:t>
            </a:r>
            <a:r>
              <a:rPr lang="en-US" sz="2400" dirty="0" smtClean="0"/>
              <a:t>.</a:t>
            </a:r>
          </a:p>
          <a:p>
            <a:pPr>
              <a:lnSpc>
                <a:spcPct val="90000"/>
              </a:lnSpc>
              <a:defRPr/>
            </a:pPr>
            <a:r>
              <a:rPr lang="en-US" sz="2400" dirty="0" err="1" smtClean="0"/>
              <a:t>Peramalan</a:t>
            </a:r>
            <a:r>
              <a:rPr lang="en-US" sz="2400" dirty="0" smtClean="0"/>
              <a:t> </a:t>
            </a:r>
            <a:r>
              <a:rPr lang="en-US" sz="2400" dirty="0" err="1" smtClean="0"/>
              <a:t>merupakan</a:t>
            </a:r>
            <a:r>
              <a:rPr lang="en-US" sz="2400" dirty="0" smtClean="0"/>
              <a:t> </a:t>
            </a:r>
            <a:r>
              <a:rPr lang="en-US" sz="2400" dirty="0" err="1" smtClean="0"/>
              <a:t>alat</a:t>
            </a:r>
            <a:r>
              <a:rPr lang="en-US" sz="2400" dirty="0" smtClean="0"/>
              <a:t> bantu </a:t>
            </a:r>
            <a:r>
              <a:rPr lang="en-US" sz="2400" dirty="0" err="1" smtClean="0"/>
              <a:t>dalam</a:t>
            </a:r>
            <a:r>
              <a:rPr lang="en-US" sz="2400" dirty="0" smtClean="0"/>
              <a:t> </a:t>
            </a:r>
            <a:r>
              <a:rPr lang="en-US" sz="2400" dirty="0" err="1" smtClean="0"/>
              <a:t>membuat</a:t>
            </a:r>
            <a:r>
              <a:rPr lang="en-US" sz="2400" dirty="0" smtClean="0"/>
              <a:t> </a:t>
            </a:r>
            <a:r>
              <a:rPr lang="en-US" sz="2400" dirty="0" err="1" smtClean="0"/>
              <a:t>perencanaan</a:t>
            </a:r>
            <a:r>
              <a:rPr lang="en-US" sz="2400" dirty="0" smtClean="0"/>
              <a:t> yang </a:t>
            </a:r>
            <a:r>
              <a:rPr lang="en-US" sz="2400" dirty="0" err="1" smtClean="0"/>
              <a:t>efektif</a:t>
            </a:r>
            <a:r>
              <a:rPr lang="en-US" sz="2400" dirty="0" smtClean="0"/>
              <a:t> </a:t>
            </a:r>
            <a:r>
              <a:rPr lang="en-US" sz="2400" dirty="0" err="1" smtClean="0"/>
              <a:t>dan</a:t>
            </a:r>
            <a:r>
              <a:rPr lang="en-US" sz="2400" dirty="0" smtClean="0"/>
              <a:t> </a:t>
            </a:r>
            <a:r>
              <a:rPr lang="en-US" sz="2400" dirty="0" err="1" smtClean="0"/>
              <a:t>efisien</a:t>
            </a:r>
            <a:r>
              <a:rPr lang="en-US" sz="2400" dirty="0" smtClean="0"/>
              <a:t>.</a:t>
            </a:r>
          </a:p>
          <a:p>
            <a:pPr>
              <a:lnSpc>
                <a:spcPct val="90000"/>
              </a:lnSpc>
              <a:defRPr/>
            </a:pPr>
            <a:r>
              <a:rPr lang="en-US" sz="2400" dirty="0" err="1" smtClean="0"/>
              <a:t>Peramalan</a:t>
            </a:r>
            <a:r>
              <a:rPr lang="en-US" sz="2400" dirty="0" smtClean="0"/>
              <a:t> </a:t>
            </a:r>
            <a:r>
              <a:rPr lang="en-US" sz="2400" dirty="0" err="1" smtClean="0"/>
              <a:t>dapat</a:t>
            </a:r>
            <a:r>
              <a:rPr lang="en-US" sz="2400" dirty="0" smtClean="0"/>
              <a:t> </a:t>
            </a:r>
            <a:r>
              <a:rPr lang="en-US" sz="2400" dirty="0" err="1" smtClean="0"/>
              <a:t>dilakukan</a:t>
            </a:r>
            <a:r>
              <a:rPr lang="en-US" sz="2400" dirty="0" smtClean="0"/>
              <a:t> </a:t>
            </a:r>
            <a:r>
              <a:rPr lang="en-US" sz="2400" dirty="0" err="1" smtClean="0"/>
              <a:t>dengan</a:t>
            </a:r>
            <a:r>
              <a:rPr lang="en-US" sz="2400" dirty="0" smtClean="0"/>
              <a:t> </a:t>
            </a:r>
            <a:r>
              <a:rPr lang="en-US" sz="2400" dirty="0" err="1" smtClean="0"/>
              <a:t>melibatkan</a:t>
            </a:r>
            <a:r>
              <a:rPr lang="en-US" sz="2400" dirty="0" smtClean="0"/>
              <a:t> </a:t>
            </a:r>
            <a:r>
              <a:rPr lang="en-US" sz="2400" dirty="0" err="1" smtClean="0"/>
              <a:t>pengambilan</a:t>
            </a:r>
            <a:r>
              <a:rPr lang="en-US" sz="2400" dirty="0" smtClean="0"/>
              <a:t> data </a:t>
            </a:r>
            <a:r>
              <a:rPr lang="en-US" sz="2400" dirty="0" err="1" smtClean="0"/>
              <a:t>historis</a:t>
            </a:r>
            <a:r>
              <a:rPr lang="en-US" sz="2400" dirty="0" smtClean="0"/>
              <a:t> </a:t>
            </a:r>
            <a:r>
              <a:rPr lang="en-US" sz="2400" dirty="0" err="1" smtClean="0"/>
              <a:t>dan</a:t>
            </a:r>
            <a:r>
              <a:rPr lang="en-US" sz="2400" dirty="0" smtClean="0"/>
              <a:t> </a:t>
            </a:r>
            <a:r>
              <a:rPr lang="en-US" sz="2400" dirty="0" err="1" smtClean="0"/>
              <a:t>memproyeksikannya</a:t>
            </a:r>
            <a:r>
              <a:rPr lang="en-US" sz="2400" dirty="0" smtClean="0"/>
              <a:t> </a:t>
            </a:r>
            <a:r>
              <a:rPr lang="en-US" sz="2400" dirty="0" err="1" smtClean="0"/>
              <a:t>ke</a:t>
            </a:r>
            <a:r>
              <a:rPr lang="en-US" sz="2400" dirty="0" smtClean="0"/>
              <a:t> </a:t>
            </a:r>
            <a:r>
              <a:rPr lang="en-US" sz="2400" dirty="0" err="1" smtClean="0"/>
              <a:t>masa</a:t>
            </a:r>
            <a:r>
              <a:rPr lang="en-US" sz="2400" dirty="0" smtClean="0"/>
              <a:t> </a:t>
            </a:r>
            <a:r>
              <a:rPr lang="en-US" sz="2400" dirty="0" err="1" smtClean="0"/>
              <a:t>mendatang</a:t>
            </a:r>
            <a:r>
              <a:rPr lang="en-US" sz="2400" dirty="0" smtClean="0"/>
              <a:t> </a:t>
            </a:r>
            <a:r>
              <a:rPr lang="en-US" sz="2400" dirty="0" err="1" smtClean="0"/>
              <a:t>dengan</a:t>
            </a:r>
            <a:r>
              <a:rPr lang="en-US" sz="2400" dirty="0" smtClean="0"/>
              <a:t> </a:t>
            </a:r>
            <a:r>
              <a:rPr lang="en-US" sz="2400" dirty="0" err="1" smtClean="0"/>
              <a:t>suatu</a:t>
            </a:r>
            <a:r>
              <a:rPr lang="en-US" sz="2400" dirty="0" smtClean="0"/>
              <a:t> model </a:t>
            </a:r>
            <a:r>
              <a:rPr lang="en-US" sz="2400" dirty="0" err="1" smtClean="0"/>
              <a:t>matematis</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57200" y="274638"/>
            <a:ext cx="8229600" cy="715962"/>
          </a:xfrm>
          <a:solidFill>
            <a:srgbClr val="99CC00"/>
          </a:solidFill>
          <a:ln w="57150">
            <a:solidFill>
              <a:srgbClr val="FFFF00"/>
            </a:solidFill>
          </a:ln>
        </p:spPr>
        <p:txBody>
          <a:bodyPr/>
          <a:lstStyle/>
          <a:p>
            <a:pPr algn="ctr" eaLnBrk="1" hangingPunct="1">
              <a:defRPr/>
            </a:pPr>
            <a:r>
              <a:rPr lang="en-US" sz="4400" kern="1200" dirty="0" err="1" smtClean="0">
                <a:solidFill>
                  <a:srgbClr val="303030"/>
                </a:solidFill>
                <a:latin typeface="Times New Roman" pitchFamily="18" charset="0"/>
                <a:ea typeface="+mn-ea"/>
                <a:cs typeface="Arial" charset="0"/>
              </a:rPr>
              <a:t>Referensi</a:t>
            </a:r>
            <a:r>
              <a:rPr lang="id-ID" sz="4400" kern="1200" dirty="0" smtClean="0">
                <a:solidFill>
                  <a:srgbClr val="303030"/>
                </a:solidFill>
                <a:latin typeface="Times New Roman" pitchFamily="18" charset="0"/>
                <a:ea typeface="+mn-ea"/>
                <a:cs typeface="Arial" charset="0"/>
              </a:rPr>
              <a:t> Indonesia</a:t>
            </a:r>
            <a:endParaRPr lang="en-US" sz="4400" dirty="0" smtClean="0">
              <a:solidFill>
                <a:schemeClr val="tx1"/>
              </a:solidFill>
              <a:latin typeface="Times New Roman" pitchFamily="18" charset="0"/>
            </a:endParaRPr>
          </a:p>
        </p:txBody>
      </p:sp>
      <p:sp>
        <p:nvSpPr>
          <p:cNvPr id="49155" name="Rectangle 3"/>
          <p:cNvSpPr txBox="1">
            <a:spLocks noChangeArrowheads="1"/>
          </p:cNvSpPr>
          <p:nvPr/>
        </p:nvSpPr>
        <p:spPr bwMode="auto">
          <a:xfrm>
            <a:off x="609600" y="1789113"/>
            <a:ext cx="7989888" cy="3773487"/>
          </a:xfrm>
          <a:prstGeom prst="rect">
            <a:avLst/>
          </a:prstGeom>
          <a:noFill/>
          <a:ln w="9525">
            <a:noFill/>
            <a:miter lim="800000"/>
            <a:headEnd/>
            <a:tailEnd/>
          </a:ln>
        </p:spPr>
        <p:txBody>
          <a:bodyPr lIns="0" rIns="18288"/>
          <a:lstStyle/>
          <a:p>
            <a:pPr marL="609600" indent="-609600" algn="just" eaLnBrk="1" hangingPunct="1">
              <a:lnSpc>
                <a:spcPct val="80000"/>
              </a:lnSpc>
              <a:spcBef>
                <a:spcPct val="20000"/>
              </a:spcBef>
              <a:buClr>
                <a:srgbClr val="0BD0D9"/>
              </a:buClr>
              <a:buSzPct val="95000"/>
              <a:buFont typeface="Wingdings 2" pitchFamily="18" charset="2"/>
              <a:buNone/>
            </a:pPr>
            <a:r>
              <a:rPr lang="en-US" sz="2800">
                <a:solidFill>
                  <a:srgbClr val="000000"/>
                </a:solidFill>
                <a:latin typeface="Calibri" pitchFamily="34" charset="0"/>
              </a:rPr>
              <a:t>Buffa, E.S. dan Sarin, R.K. 1999, Manajemen Operasi &amp; Produksi Modern. Jilid 1 dan Jilid 2, Edisi Kedelapan. Jakarta: Binarupa Aksara.</a:t>
            </a:r>
          </a:p>
          <a:p>
            <a:pPr marL="609600" indent="-609600" algn="just" eaLnBrk="1" hangingPunct="1">
              <a:lnSpc>
                <a:spcPct val="80000"/>
              </a:lnSpc>
              <a:spcBef>
                <a:spcPct val="20000"/>
              </a:spcBef>
              <a:buClr>
                <a:srgbClr val="0BD0D9"/>
              </a:buClr>
              <a:buSzPct val="95000"/>
              <a:buFont typeface="Wingdings 2" pitchFamily="18" charset="2"/>
              <a:buNone/>
            </a:pPr>
            <a:r>
              <a:rPr lang="en-US" sz="2800">
                <a:solidFill>
                  <a:srgbClr val="000000"/>
                </a:solidFill>
                <a:latin typeface="Calibri" pitchFamily="34" charset="0"/>
              </a:rPr>
              <a:t>Heizer, Jay, dan Render, Barry, 2005 Manajemen Operasi Buku 1 dan Buku 2, Edisi Ketujuh, Jakarta:Salemba Empat.</a:t>
            </a:r>
            <a:endParaRPr lang="id-ID" sz="2800">
              <a:solidFill>
                <a:srgbClr val="000000"/>
              </a:solidFill>
              <a:latin typeface="Calibri" pitchFamily="34" charset="0"/>
            </a:endParaRPr>
          </a:p>
          <a:p>
            <a:pPr marL="609600" indent="-609600" algn="just" eaLnBrk="1" hangingPunct="1">
              <a:lnSpc>
                <a:spcPct val="80000"/>
              </a:lnSpc>
              <a:spcBef>
                <a:spcPct val="20000"/>
              </a:spcBef>
              <a:buClr>
                <a:srgbClr val="0BD0D9"/>
              </a:buClr>
              <a:buSzPct val="95000"/>
              <a:buFont typeface="Wingdings 2" pitchFamily="18" charset="2"/>
              <a:buNone/>
            </a:pPr>
            <a:r>
              <a:rPr lang="en-US" sz="2800">
                <a:solidFill>
                  <a:srgbClr val="000000"/>
                </a:solidFill>
                <a:latin typeface="Calibri" pitchFamily="34" charset="0"/>
              </a:rPr>
              <a:t>Haming, M. dan Nurnajamuddin, M. 2005, Manajemen Produksi Modern, Operasi Manufaktur dan Jasa. Buku 1. Jakarta: Bumi Aksara</a:t>
            </a:r>
            <a:r>
              <a:rPr lang="id-ID" sz="2800">
                <a:solidFill>
                  <a:srgbClr val="000000"/>
                </a:solidFill>
                <a:latin typeface="Calibri" pitchFamily="34" charset="0"/>
              </a:rPr>
              <a:t>. </a:t>
            </a:r>
            <a:endParaRPr lang="en-US" sz="280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Content Placeholder 2"/>
          <p:cNvSpPr txBox="1">
            <a:spLocks/>
          </p:cNvSpPr>
          <p:nvPr/>
        </p:nvSpPr>
        <p:spPr bwMode="auto">
          <a:xfrm>
            <a:off x="457200" y="1609725"/>
            <a:ext cx="8077200" cy="4846638"/>
          </a:xfrm>
          <a:prstGeom prst="rect">
            <a:avLst/>
          </a:prstGeom>
          <a:noFill/>
          <a:ln w="9525">
            <a:noFill/>
            <a:miter lim="800000"/>
            <a:headEnd/>
            <a:tailEnd/>
          </a:ln>
        </p:spPr>
        <p:txBody>
          <a:bodyPr/>
          <a:lstStyle/>
          <a:p>
            <a:pPr algn="just">
              <a:lnSpc>
                <a:spcPct val="115000"/>
              </a:lnSpc>
              <a:spcAft>
                <a:spcPts val="1000"/>
              </a:spcAft>
            </a:pPr>
            <a:r>
              <a:rPr lang="id-ID" sz="3200">
                <a:solidFill>
                  <a:srgbClr val="FF0000"/>
                </a:solidFill>
                <a:latin typeface="Times New Roman" pitchFamily="18" charset="0"/>
                <a:cs typeface="Times New Roman" pitchFamily="18" charset="0"/>
              </a:rPr>
              <a:t>Peramalan adalah proses untuk memperkirakan jumlah permintaan (demand) produk dari konsumen  di masa yang akan datang. Merupakan langkah awal dari proses perencanaan dan pengendalian produksi secara keseluruhan. </a:t>
            </a:r>
            <a:endParaRPr lang="id-ID" sz="2800">
              <a:solidFill>
                <a:srgbClr val="FF0000"/>
              </a:solidFill>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txBox="1">
            <a:spLocks/>
          </p:cNvSpPr>
          <p:nvPr/>
        </p:nvSpPr>
        <p:spPr bwMode="auto">
          <a:xfrm>
            <a:off x="762000" y="693738"/>
            <a:ext cx="7239000" cy="746125"/>
          </a:xfrm>
          <a:prstGeom prst="rect">
            <a:avLst/>
          </a:prstGeom>
          <a:noFill/>
          <a:ln w="9525">
            <a:noFill/>
            <a:miter lim="800000"/>
            <a:headEnd/>
            <a:tailEnd/>
          </a:ln>
        </p:spPr>
        <p:txBody>
          <a:bodyPr/>
          <a:lstStyle/>
          <a:p>
            <a:pPr algn="ctr"/>
            <a:r>
              <a:rPr lang="id-ID" sz="3800">
                <a:solidFill>
                  <a:schemeClr val="tx2"/>
                </a:solidFill>
              </a:rPr>
              <a:t>PENTINGNYA PERAMALAN </a:t>
            </a:r>
            <a:endParaRPr lang="en-US" sz="3800">
              <a:solidFill>
                <a:schemeClr val="tx2"/>
              </a:solidFill>
            </a:endParaRPr>
          </a:p>
        </p:txBody>
      </p:sp>
      <p:sp>
        <p:nvSpPr>
          <p:cNvPr id="3" name="Content Placeholder 2"/>
          <p:cNvSpPr txBox="1">
            <a:spLocks/>
          </p:cNvSpPr>
          <p:nvPr/>
        </p:nvSpPr>
        <p:spPr>
          <a:xfrm>
            <a:off x="571500" y="1752600"/>
            <a:ext cx="7620000" cy="4191000"/>
          </a:xfrm>
          <a:prstGeom prst="rect">
            <a:avLst/>
          </a:prstGeom>
        </p:spPr>
        <p:txBody>
          <a:bodyPr>
            <a:normAutofit fontScale="77500" lnSpcReduction="20000"/>
          </a:bodyPr>
          <a:lst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indent="0" algn="just">
              <a:spcAft>
                <a:spcPts val="0"/>
              </a:spcAft>
              <a:buFont typeface="Wingdings" pitchFamily="2" charset="2"/>
              <a:buNone/>
              <a:defRPr/>
            </a:pPr>
            <a:r>
              <a:rPr lang="en-US" sz="3800" dirty="0" err="1">
                <a:ea typeface="Times New Roman"/>
                <a:cs typeface="Arial"/>
              </a:rPr>
              <a:t>Peramalan</a:t>
            </a:r>
            <a:r>
              <a:rPr lang="en-US" sz="3800" dirty="0">
                <a:ea typeface="Times New Roman"/>
                <a:cs typeface="Arial"/>
              </a:rPr>
              <a:t> </a:t>
            </a:r>
            <a:r>
              <a:rPr lang="en-US" sz="3800" dirty="0" err="1">
                <a:ea typeface="Times New Roman"/>
                <a:cs typeface="Arial"/>
              </a:rPr>
              <a:t>menjadi</a:t>
            </a:r>
            <a:r>
              <a:rPr lang="en-US" sz="3800" dirty="0">
                <a:ea typeface="Times New Roman"/>
                <a:cs typeface="Arial"/>
              </a:rPr>
              <a:t> </a:t>
            </a:r>
            <a:r>
              <a:rPr lang="en-US" sz="3800" dirty="0" err="1">
                <a:ea typeface="Times New Roman"/>
                <a:cs typeface="Arial"/>
              </a:rPr>
              <a:t>penting</a:t>
            </a:r>
            <a:r>
              <a:rPr lang="en-US" sz="3800" dirty="0">
                <a:ea typeface="Times New Roman"/>
                <a:cs typeface="Arial"/>
              </a:rPr>
              <a:t> </a:t>
            </a:r>
            <a:r>
              <a:rPr lang="en-US" sz="3800" dirty="0" err="1">
                <a:ea typeface="Times New Roman"/>
                <a:cs typeface="Arial"/>
              </a:rPr>
              <a:t>sebab</a:t>
            </a:r>
            <a:r>
              <a:rPr lang="en-US" sz="3800" dirty="0">
                <a:ea typeface="Times New Roman"/>
                <a:cs typeface="Arial"/>
              </a:rPr>
              <a:t> </a:t>
            </a:r>
            <a:r>
              <a:rPr lang="en-US" sz="3800" dirty="0" err="1">
                <a:ea typeface="Times New Roman"/>
                <a:cs typeface="Arial"/>
              </a:rPr>
              <a:t>situasi</a:t>
            </a:r>
            <a:r>
              <a:rPr lang="en-US" sz="3800" dirty="0">
                <a:ea typeface="Times New Roman"/>
                <a:cs typeface="Arial"/>
              </a:rPr>
              <a:t> </a:t>
            </a:r>
            <a:r>
              <a:rPr lang="en-US" sz="3800" dirty="0" err="1">
                <a:ea typeface="Times New Roman"/>
                <a:cs typeface="Arial"/>
              </a:rPr>
              <a:t>dan</a:t>
            </a:r>
            <a:r>
              <a:rPr lang="en-US" sz="3800" dirty="0">
                <a:ea typeface="Times New Roman"/>
                <a:cs typeface="Arial"/>
              </a:rPr>
              <a:t> </a:t>
            </a:r>
            <a:r>
              <a:rPr lang="en-US" sz="3800" dirty="0" err="1">
                <a:ea typeface="Times New Roman"/>
                <a:cs typeface="Arial"/>
              </a:rPr>
              <a:t>kondisi</a:t>
            </a:r>
            <a:r>
              <a:rPr lang="en-US" sz="3800" dirty="0">
                <a:ea typeface="Times New Roman"/>
                <a:cs typeface="Arial"/>
              </a:rPr>
              <a:t> yang </a:t>
            </a:r>
            <a:r>
              <a:rPr lang="en-US" sz="3800" dirty="0" err="1">
                <a:ea typeface="Times New Roman"/>
                <a:cs typeface="Arial"/>
              </a:rPr>
              <a:t>berkaitan</a:t>
            </a:r>
            <a:r>
              <a:rPr lang="en-US" sz="3800" dirty="0">
                <a:ea typeface="Times New Roman"/>
                <a:cs typeface="Arial"/>
              </a:rPr>
              <a:t> </a:t>
            </a:r>
            <a:r>
              <a:rPr lang="en-US" sz="3800" dirty="0" err="1">
                <a:ea typeface="Times New Roman"/>
                <a:cs typeface="Arial"/>
              </a:rPr>
              <a:t>dengan</a:t>
            </a:r>
            <a:r>
              <a:rPr lang="en-US" sz="3800" dirty="0">
                <a:ea typeface="Times New Roman"/>
                <a:cs typeface="Arial"/>
              </a:rPr>
              <a:t> </a:t>
            </a:r>
            <a:r>
              <a:rPr lang="en-US" sz="3800" dirty="0" err="1">
                <a:ea typeface="Times New Roman"/>
                <a:cs typeface="Arial"/>
              </a:rPr>
              <a:t>ekonomi</a:t>
            </a:r>
            <a:r>
              <a:rPr lang="en-US" sz="3800" dirty="0">
                <a:ea typeface="Times New Roman"/>
                <a:cs typeface="Arial"/>
              </a:rPr>
              <a:t> </a:t>
            </a:r>
            <a:r>
              <a:rPr lang="en-US" sz="3800" dirty="0" err="1">
                <a:ea typeface="Times New Roman"/>
                <a:cs typeface="Arial"/>
              </a:rPr>
              <a:t>dan</a:t>
            </a:r>
            <a:r>
              <a:rPr lang="en-US" sz="3800" dirty="0">
                <a:ea typeface="Times New Roman"/>
                <a:cs typeface="Arial"/>
              </a:rPr>
              <a:t> </a:t>
            </a:r>
            <a:r>
              <a:rPr lang="en-US" sz="3800" dirty="0" err="1">
                <a:ea typeface="Times New Roman"/>
                <a:cs typeface="Arial"/>
              </a:rPr>
              <a:t>kegiatan</a:t>
            </a:r>
            <a:r>
              <a:rPr lang="en-US" sz="3800" dirty="0">
                <a:ea typeface="Times New Roman"/>
                <a:cs typeface="Arial"/>
              </a:rPr>
              <a:t> </a:t>
            </a:r>
            <a:r>
              <a:rPr lang="en-US" sz="3800" dirty="0" err="1">
                <a:ea typeface="Times New Roman"/>
                <a:cs typeface="Arial"/>
              </a:rPr>
              <a:t>usaha</a:t>
            </a:r>
            <a:r>
              <a:rPr lang="en-US" sz="3800" dirty="0">
                <a:ea typeface="Times New Roman"/>
                <a:cs typeface="Arial"/>
              </a:rPr>
              <a:t> </a:t>
            </a:r>
            <a:r>
              <a:rPr lang="en-US" sz="3800" dirty="0" err="1">
                <a:ea typeface="Times New Roman"/>
                <a:cs typeface="Arial"/>
              </a:rPr>
              <a:t>dihadapkan</a:t>
            </a:r>
            <a:r>
              <a:rPr lang="en-US" sz="3800" dirty="0">
                <a:ea typeface="Times New Roman"/>
                <a:cs typeface="Arial"/>
              </a:rPr>
              <a:t> </a:t>
            </a:r>
            <a:r>
              <a:rPr lang="en-US" sz="3800" dirty="0" err="1" smtClean="0">
                <a:ea typeface="Times New Roman"/>
                <a:cs typeface="Arial"/>
              </a:rPr>
              <a:t>pada</a:t>
            </a:r>
            <a:r>
              <a:rPr lang="id-ID" sz="3800" dirty="0" smtClean="0">
                <a:ea typeface="Times New Roman"/>
                <a:cs typeface="Arial"/>
              </a:rPr>
              <a:t> :</a:t>
            </a:r>
          </a:p>
          <a:p>
            <a:pPr indent="0" algn="just">
              <a:spcAft>
                <a:spcPts val="0"/>
              </a:spcAft>
              <a:buFont typeface="Wingdings" pitchFamily="2" charset="2"/>
              <a:buNone/>
              <a:defRPr/>
            </a:pPr>
            <a:endParaRPr lang="id-ID" sz="3800" dirty="0">
              <a:ea typeface="Times New Roman"/>
              <a:cs typeface="Times New Roman"/>
            </a:endParaRPr>
          </a:p>
          <a:p>
            <a:pPr algn="just">
              <a:spcAft>
                <a:spcPts val="0"/>
              </a:spcAft>
              <a:buFont typeface="+mj-lt"/>
              <a:buAutoNum type="arabicPeriod"/>
              <a:tabLst>
                <a:tab pos="457200" algn="l"/>
              </a:tabLst>
              <a:defRPr/>
            </a:pPr>
            <a:r>
              <a:rPr lang="en-US" sz="3800" dirty="0" err="1">
                <a:ea typeface="Times New Roman"/>
                <a:cs typeface="Arial"/>
              </a:rPr>
              <a:t>Meningkatnya</a:t>
            </a:r>
            <a:r>
              <a:rPr lang="en-US" sz="3800" dirty="0">
                <a:ea typeface="Times New Roman"/>
                <a:cs typeface="Arial"/>
              </a:rPr>
              <a:t> </a:t>
            </a:r>
            <a:r>
              <a:rPr lang="en-US" sz="3800" dirty="0" err="1">
                <a:ea typeface="Times New Roman"/>
                <a:cs typeface="Arial"/>
              </a:rPr>
              <a:t>kompleksitas</a:t>
            </a:r>
            <a:r>
              <a:rPr lang="en-US" sz="3800" dirty="0">
                <a:ea typeface="Times New Roman"/>
                <a:cs typeface="Arial"/>
              </a:rPr>
              <a:t> </a:t>
            </a:r>
            <a:r>
              <a:rPr lang="en-US" sz="3800" dirty="0" err="1">
                <a:ea typeface="Times New Roman"/>
                <a:cs typeface="Arial"/>
              </a:rPr>
              <a:t>organisasi</a:t>
            </a:r>
            <a:r>
              <a:rPr lang="en-US" sz="3800" dirty="0">
                <a:ea typeface="Times New Roman"/>
                <a:cs typeface="Arial"/>
              </a:rPr>
              <a:t> </a:t>
            </a:r>
            <a:endParaRPr lang="id-ID" sz="3800" dirty="0">
              <a:ea typeface="Times New Roman"/>
              <a:cs typeface="Times New Roman"/>
            </a:endParaRPr>
          </a:p>
          <a:p>
            <a:pPr algn="just">
              <a:spcAft>
                <a:spcPts val="0"/>
              </a:spcAft>
              <a:buFont typeface="+mj-lt"/>
              <a:buAutoNum type="arabicPeriod"/>
              <a:tabLst>
                <a:tab pos="457200" algn="l"/>
              </a:tabLst>
              <a:defRPr/>
            </a:pPr>
            <a:r>
              <a:rPr lang="en-US" sz="3800" dirty="0" err="1">
                <a:ea typeface="Times New Roman"/>
                <a:cs typeface="Arial"/>
              </a:rPr>
              <a:t>Meningkatnya</a:t>
            </a:r>
            <a:r>
              <a:rPr lang="en-US" sz="3800" dirty="0">
                <a:ea typeface="Times New Roman"/>
                <a:cs typeface="Arial"/>
              </a:rPr>
              <a:t> </a:t>
            </a:r>
            <a:r>
              <a:rPr lang="en-US" sz="3800" dirty="0" err="1">
                <a:ea typeface="Times New Roman"/>
                <a:cs typeface="Arial"/>
              </a:rPr>
              <a:t>ukuran-ukuran</a:t>
            </a:r>
            <a:r>
              <a:rPr lang="en-US" sz="3800" dirty="0">
                <a:ea typeface="Times New Roman"/>
                <a:cs typeface="Arial"/>
              </a:rPr>
              <a:t> </a:t>
            </a:r>
            <a:r>
              <a:rPr lang="en-US" sz="3800" dirty="0" err="1">
                <a:ea typeface="Times New Roman"/>
                <a:cs typeface="Arial"/>
              </a:rPr>
              <a:t>keberhasilan</a:t>
            </a:r>
            <a:r>
              <a:rPr lang="en-US" sz="3800" dirty="0">
                <a:ea typeface="Times New Roman"/>
                <a:cs typeface="Arial"/>
              </a:rPr>
              <a:t> </a:t>
            </a:r>
            <a:r>
              <a:rPr lang="en-US" sz="3800" dirty="0" err="1">
                <a:ea typeface="Times New Roman"/>
                <a:cs typeface="Arial"/>
              </a:rPr>
              <a:t>organisasi</a:t>
            </a:r>
            <a:r>
              <a:rPr lang="en-US" sz="3800" dirty="0">
                <a:ea typeface="Times New Roman"/>
                <a:cs typeface="Arial"/>
              </a:rPr>
              <a:t> </a:t>
            </a:r>
            <a:endParaRPr lang="id-ID" sz="3800" dirty="0">
              <a:ea typeface="Times New Roman"/>
              <a:cs typeface="Times New Roman"/>
            </a:endParaRPr>
          </a:p>
          <a:p>
            <a:pPr algn="just">
              <a:spcAft>
                <a:spcPts val="0"/>
              </a:spcAft>
              <a:buFont typeface="+mj-lt"/>
              <a:buAutoNum type="arabicPeriod"/>
              <a:tabLst>
                <a:tab pos="457200" algn="l"/>
              </a:tabLst>
              <a:defRPr/>
            </a:pPr>
            <a:r>
              <a:rPr lang="en-US" sz="3800" dirty="0" err="1">
                <a:ea typeface="Times New Roman"/>
                <a:cs typeface="Arial"/>
              </a:rPr>
              <a:t>Perubahan</a:t>
            </a:r>
            <a:r>
              <a:rPr lang="en-US" sz="3800" dirty="0">
                <a:ea typeface="Times New Roman"/>
                <a:cs typeface="Arial"/>
              </a:rPr>
              <a:t> </a:t>
            </a:r>
            <a:r>
              <a:rPr lang="en-US" sz="3800" dirty="0" err="1">
                <a:ea typeface="Times New Roman"/>
                <a:cs typeface="Arial"/>
              </a:rPr>
              <a:t>lingkungan</a:t>
            </a:r>
            <a:r>
              <a:rPr lang="en-US" sz="3800" dirty="0">
                <a:ea typeface="Times New Roman"/>
                <a:cs typeface="Arial"/>
              </a:rPr>
              <a:t> yang </a:t>
            </a:r>
            <a:r>
              <a:rPr lang="en-US" sz="3800" dirty="0" err="1">
                <a:ea typeface="Times New Roman"/>
                <a:cs typeface="Arial"/>
              </a:rPr>
              <a:t>sangat</a:t>
            </a:r>
            <a:r>
              <a:rPr lang="en-US" sz="3800" dirty="0">
                <a:ea typeface="Times New Roman"/>
                <a:cs typeface="Arial"/>
              </a:rPr>
              <a:t> </a:t>
            </a:r>
            <a:r>
              <a:rPr lang="en-US" sz="3800" dirty="0" err="1" smtClean="0">
                <a:ea typeface="Times New Roman"/>
                <a:cs typeface="Arial"/>
              </a:rPr>
              <a:t>cepat</a:t>
            </a:r>
            <a:endParaRPr lang="id-ID" sz="3800" dirty="0" smtClean="0">
              <a:ea typeface="Times New Roman"/>
              <a:cs typeface="Arial"/>
            </a:endParaRPr>
          </a:p>
          <a:p>
            <a:pPr algn="just">
              <a:spcAft>
                <a:spcPts val="0"/>
              </a:spcAft>
              <a:buFont typeface="+mj-lt"/>
              <a:buAutoNum type="arabicPeriod"/>
              <a:tabLst>
                <a:tab pos="457200" algn="l"/>
              </a:tabLst>
              <a:defRPr/>
            </a:pPr>
            <a:endParaRPr lang="id-ID" sz="3800" dirty="0">
              <a:ea typeface="Times New Roman"/>
              <a:cs typeface="Times New Roman"/>
            </a:endParaRPr>
          </a:p>
          <a:p>
            <a:pPr>
              <a:defRPr/>
            </a:pP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050" y="1447800"/>
            <a:ext cx="8610600" cy="5140325"/>
          </a:xfrm>
          <a:prstGeom prst="rect">
            <a:avLst/>
          </a:prstGeom>
        </p:spPr>
        <p:txBody>
          <a:bodyPr>
            <a:spAutoFit/>
          </a:bodyPr>
          <a:lstStyle/>
          <a:p>
            <a:pPr indent="457200" algn="just">
              <a:spcAft>
                <a:spcPts val="0"/>
              </a:spcAft>
              <a:defRPr/>
            </a:pPr>
            <a:r>
              <a:rPr lang="id-ID" sz="3200" dirty="0">
                <a:ea typeface="Times New Roman"/>
                <a:cs typeface="Arial"/>
              </a:rPr>
              <a:t>M</a:t>
            </a:r>
            <a:r>
              <a:rPr lang="en-US" sz="3200" dirty="0" err="1">
                <a:ea typeface="Times New Roman"/>
                <a:cs typeface="Arial"/>
              </a:rPr>
              <a:t>embantu</a:t>
            </a:r>
            <a:r>
              <a:rPr lang="en-US" sz="3200" dirty="0">
                <a:ea typeface="Times New Roman"/>
                <a:cs typeface="Arial"/>
              </a:rPr>
              <a:t> </a:t>
            </a:r>
            <a:r>
              <a:rPr lang="en-US" sz="3200" dirty="0" err="1">
                <a:ea typeface="Times New Roman"/>
                <a:cs typeface="Arial"/>
              </a:rPr>
              <a:t>dalam</a:t>
            </a:r>
            <a:r>
              <a:rPr lang="en-US" sz="3200" dirty="0">
                <a:ea typeface="Times New Roman"/>
                <a:cs typeface="Arial"/>
              </a:rPr>
              <a:t> </a:t>
            </a:r>
            <a:r>
              <a:rPr lang="en-US" sz="3200" dirty="0" err="1">
                <a:ea typeface="Times New Roman"/>
                <a:cs typeface="Arial"/>
              </a:rPr>
              <a:t>pengambilan</a:t>
            </a:r>
            <a:r>
              <a:rPr lang="en-US" sz="3200" dirty="0">
                <a:ea typeface="Times New Roman"/>
                <a:cs typeface="Arial"/>
              </a:rPr>
              <a:t> </a:t>
            </a:r>
            <a:r>
              <a:rPr lang="en-US" sz="3200" dirty="0" err="1">
                <a:ea typeface="Times New Roman"/>
                <a:cs typeface="Arial"/>
              </a:rPr>
              <a:t>keputusan</a:t>
            </a:r>
            <a:r>
              <a:rPr lang="en-US" sz="3200" dirty="0">
                <a:ea typeface="Times New Roman"/>
                <a:cs typeface="Arial"/>
              </a:rPr>
              <a:t>.  </a:t>
            </a:r>
            <a:r>
              <a:rPr lang="en-US" sz="3200" dirty="0" err="1">
                <a:ea typeface="Times New Roman"/>
                <a:cs typeface="Arial"/>
              </a:rPr>
              <a:t>Keputusan</a:t>
            </a:r>
            <a:r>
              <a:rPr lang="en-US" sz="3200" dirty="0">
                <a:ea typeface="Times New Roman"/>
                <a:cs typeface="Arial"/>
              </a:rPr>
              <a:t> </a:t>
            </a:r>
            <a:r>
              <a:rPr lang="en-US" sz="3200" dirty="0" err="1">
                <a:ea typeface="Times New Roman"/>
                <a:cs typeface="Arial"/>
              </a:rPr>
              <a:t>didasarkan</a:t>
            </a:r>
            <a:r>
              <a:rPr lang="en-US" sz="3200" dirty="0">
                <a:ea typeface="Times New Roman"/>
                <a:cs typeface="Arial"/>
              </a:rPr>
              <a:t> </a:t>
            </a:r>
            <a:r>
              <a:rPr lang="en-US" sz="3200" dirty="0" err="1">
                <a:ea typeface="Times New Roman"/>
                <a:cs typeface="Arial"/>
              </a:rPr>
              <a:t>atas</a:t>
            </a:r>
            <a:r>
              <a:rPr lang="en-US" sz="3200" dirty="0">
                <a:ea typeface="Times New Roman"/>
                <a:cs typeface="Arial"/>
              </a:rPr>
              <a:t> </a:t>
            </a:r>
            <a:r>
              <a:rPr lang="en-US" sz="3200" dirty="0" err="1">
                <a:ea typeface="Times New Roman"/>
                <a:cs typeface="Arial"/>
              </a:rPr>
              <a:t>pertimbangan</a:t>
            </a:r>
            <a:r>
              <a:rPr lang="en-US" sz="3200" dirty="0">
                <a:ea typeface="Times New Roman"/>
                <a:cs typeface="Arial"/>
              </a:rPr>
              <a:t> </a:t>
            </a:r>
            <a:r>
              <a:rPr lang="en-US" sz="3200" dirty="0" err="1">
                <a:ea typeface="Times New Roman"/>
                <a:cs typeface="Arial"/>
              </a:rPr>
              <a:t>apa</a:t>
            </a:r>
            <a:r>
              <a:rPr lang="en-US" sz="3200" dirty="0">
                <a:ea typeface="Times New Roman"/>
                <a:cs typeface="Arial"/>
              </a:rPr>
              <a:t> yang </a:t>
            </a:r>
            <a:r>
              <a:rPr lang="en-US" sz="3200" dirty="0" err="1">
                <a:ea typeface="Times New Roman"/>
                <a:cs typeface="Arial"/>
              </a:rPr>
              <a:t>terjadi</a:t>
            </a:r>
            <a:r>
              <a:rPr lang="en-US" sz="3200" dirty="0">
                <a:ea typeface="Times New Roman"/>
                <a:cs typeface="Arial"/>
              </a:rPr>
              <a:t> </a:t>
            </a:r>
            <a:r>
              <a:rPr lang="en-US" sz="3200" dirty="0" err="1">
                <a:ea typeface="Times New Roman"/>
                <a:cs typeface="Arial"/>
              </a:rPr>
              <a:t>pada</a:t>
            </a:r>
            <a:r>
              <a:rPr lang="en-US" sz="3200" dirty="0">
                <a:ea typeface="Times New Roman"/>
                <a:cs typeface="Arial"/>
              </a:rPr>
              <a:t> </a:t>
            </a:r>
            <a:r>
              <a:rPr lang="en-US" sz="3200" dirty="0" err="1">
                <a:ea typeface="Times New Roman"/>
                <a:cs typeface="Arial"/>
              </a:rPr>
              <a:t>waktu</a:t>
            </a:r>
            <a:r>
              <a:rPr lang="en-US" sz="3200" dirty="0">
                <a:ea typeface="Times New Roman"/>
                <a:cs typeface="Arial"/>
              </a:rPr>
              <a:t> </a:t>
            </a:r>
            <a:r>
              <a:rPr lang="en-US" sz="3200" dirty="0" err="1">
                <a:ea typeface="Times New Roman"/>
                <a:cs typeface="Arial"/>
              </a:rPr>
              <a:t>keputusan</a:t>
            </a:r>
            <a:r>
              <a:rPr lang="en-US" sz="3200" dirty="0">
                <a:ea typeface="Times New Roman"/>
                <a:cs typeface="Arial"/>
              </a:rPr>
              <a:t> </a:t>
            </a:r>
            <a:r>
              <a:rPr lang="en-US" sz="3200" dirty="0" err="1">
                <a:ea typeface="Times New Roman"/>
                <a:cs typeface="Arial"/>
              </a:rPr>
              <a:t>itu</a:t>
            </a:r>
            <a:r>
              <a:rPr lang="en-US" sz="3200" dirty="0">
                <a:ea typeface="Times New Roman"/>
                <a:cs typeface="Arial"/>
              </a:rPr>
              <a:t> </a:t>
            </a:r>
            <a:r>
              <a:rPr lang="en-US" sz="3200" dirty="0" err="1">
                <a:ea typeface="Times New Roman"/>
                <a:cs typeface="Arial"/>
              </a:rPr>
              <a:t>dilaksanakan</a:t>
            </a:r>
            <a:r>
              <a:rPr lang="en-US" sz="3200" dirty="0">
                <a:ea typeface="Times New Roman"/>
                <a:cs typeface="Arial"/>
              </a:rPr>
              <a:t>.  </a:t>
            </a:r>
            <a:endParaRPr lang="id-ID" sz="3200" dirty="0">
              <a:ea typeface="Times New Roman"/>
              <a:cs typeface="Arial"/>
            </a:endParaRPr>
          </a:p>
          <a:p>
            <a:pPr indent="457200" algn="just">
              <a:spcAft>
                <a:spcPts val="0"/>
              </a:spcAft>
              <a:defRPr/>
            </a:pPr>
            <a:r>
              <a:rPr lang="en-US" sz="3200" dirty="0" err="1">
                <a:ea typeface="Times New Roman"/>
                <a:cs typeface="Arial"/>
              </a:rPr>
              <a:t>Apabila</a:t>
            </a:r>
            <a:r>
              <a:rPr lang="en-US" sz="3200" dirty="0">
                <a:ea typeface="Times New Roman"/>
                <a:cs typeface="Arial"/>
              </a:rPr>
              <a:t> </a:t>
            </a:r>
            <a:r>
              <a:rPr lang="en-US" sz="3200" dirty="0" err="1">
                <a:ea typeface="Times New Roman"/>
                <a:cs typeface="Arial"/>
              </a:rPr>
              <a:t>peramalan</a:t>
            </a:r>
            <a:r>
              <a:rPr lang="en-US" sz="3200" dirty="0">
                <a:ea typeface="Times New Roman"/>
                <a:cs typeface="Arial"/>
              </a:rPr>
              <a:t> yang </a:t>
            </a:r>
            <a:r>
              <a:rPr lang="en-US" sz="3200" dirty="0" err="1">
                <a:ea typeface="Times New Roman"/>
                <a:cs typeface="Arial"/>
              </a:rPr>
              <a:t>dibuat</a:t>
            </a:r>
            <a:r>
              <a:rPr lang="en-US" sz="3200" dirty="0">
                <a:ea typeface="Times New Roman"/>
                <a:cs typeface="Arial"/>
              </a:rPr>
              <a:t> </a:t>
            </a:r>
            <a:r>
              <a:rPr lang="en-US" sz="3200" dirty="0" err="1">
                <a:ea typeface="Times New Roman"/>
                <a:cs typeface="Arial"/>
              </a:rPr>
              <a:t>kurang</a:t>
            </a:r>
            <a:r>
              <a:rPr lang="en-US" sz="3200" dirty="0">
                <a:ea typeface="Times New Roman"/>
                <a:cs typeface="Arial"/>
              </a:rPr>
              <a:t> </a:t>
            </a:r>
            <a:r>
              <a:rPr lang="en-US" sz="3200" dirty="0" err="1">
                <a:ea typeface="Times New Roman"/>
                <a:cs typeface="Arial"/>
              </a:rPr>
              <a:t>tepat</a:t>
            </a:r>
            <a:r>
              <a:rPr lang="en-US" sz="3200" dirty="0">
                <a:ea typeface="Times New Roman"/>
                <a:cs typeface="Arial"/>
              </a:rPr>
              <a:t>, </a:t>
            </a:r>
            <a:r>
              <a:rPr lang="en-US" sz="3200" dirty="0" err="1">
                <a:ea typeface="Times New Roman"/>
                <a:cs typeface="Arial"/>
              </a:rPr>
              <a:t>maka</a:t>
            </a:r>
            <a:r>
              <a:rPr lang="en-US" sz="3200" dirty="0">
                <a:ea typeface="Times New Roman"/>
                <a:cs typeface="Arial"/>
              </a:rPr>
              <a:t> </a:t>
            </a:r>
            <a:r>
              <a:rPr lang="en-US" sz="3200" dirty="0" err="1">
                <a:ea typeface="Times New Roman"/>
                <a:cs typeface="Arial"/>
              </a:rPr>
              <a:t>keputusan</a:t>
            </a:r>
            <a:r>
              <a:rPr lang="en-US" sz="3200" dirty="0">
                <a:ea typeface="Times New Roman"/>
                <a:cs typeface="Arial"/>
              </a:rPr>
              <a:t> yang </a:t>
            </a:r>
            <a:r>
              <a:rPr lang="en-US" sz="3200" dirty="0" err="1">
                <a:ea typeface="Times New Roman"/>
                <a:cs typeface="Arial"/>
              </a:rPr>
              <a:t>kita</a:t>
            </a:r>
            <a:r>
              <a:rPr lang="en-US" sz="3200" dirty="0">
                <a:ea typeface="Times New Roman"/>
                <a:cs typeface="Arial"/>
              </a:rPr>
              <a:t> </a:t>
            </a:r>
            <a:r>
              <a:rPr lang="en-US" sz="3200" dirty="0" err="1">
                <a:ea typeface="Times New Roman"/>
                <a:cs typeface="Arial"/>
              </a:rPr>
              <a:t>buat</a:t>
            </a:r>
            <a:r>
              <a:rPr lang="en-US" sz="3200" dirty="0">
                <a:ea typeface="Times New Roman"/>
                <a:cs typeface="Arial"/>
              </a:rPr>
              <a:t> </a:t>
            </a:r>
            <a:r>
              <a:rPr lang="en-US" sz="3200" dirty="0" err="1">
                <a:ea typeface="Times New Roman"/>
                <a:cs typeface="Arial"/>
              </a:rPr>
              <a:t>kurang</a:t>
            </a:r>
            <a:r>
              <a:rPr lang="en-US" sz="3200" dirty="0">
                <a:ea typeface="Times New Roman"/>
                <a:cs typeface="Arial"/>
              </a:rPr>
              <a:t> </a:t>
            </a:r>
            <a:r>
              <a:rPr lang="en-US" sz="3200" dirty="0" err="1">
                <a:ea typeface="Times New Roman"/>
                <a:cs typeface="Arial"/>
              </a:rPr>
              <a:t>baik</a:t>
            </a:r>
            <a:r>
              <a:rPr lang="en-US" sz="3200" dirty="0">
                <a:ea typeface="Times New Roman"/>
                <a:cs typeface="Arial"/>
              </a:rPr>
              <a:t>, </a:t>
            </a:r>
            <a:r>
              <a:rPr lang="en-US" sz="3200" dirty="0" err="1">
                <a:ea typeface="Times New Roman"/>
                <a:cs typeface="Arial"/>
              </a:rPr>
              <a:t>sehingga</a:t>
            </a:r>
            <a:r>
              <a:rPr lang="en-US" sz="3200" dirty="0">
                <a:ea typeface="Times New Roman"/>
                <a:cs typeface="Arial"/>
              </a:rPr>
              <a:t> </a:t>
            </a:r>
            <a:r>
              <a:rPr lang="en-US" sz="3200" dirty="0" err="1">
                <a:ea typeface="Times New Roman"/>
                <a:cs typeface="Arial"/>
              </a:rPr>
              <a:t>diperlukan</a:t>
            </a:r>
            <a:r>
              <a:rPr lang="en-US" sz="3200" dirty="0">
                <a:ea typeface="Times New Roman"/>
                <a:cs typeface="Arial"/>
              </a:rPr>
              <a:t> </a:t>
            </a:r>
            <a:r>
              <a:rPr lang="en-US" sz="3200" dirty="0" err="1">
                <a:ea typeface="Times New Roman"/>
                <a:cs typeface="Arial"/>
              </a:rPr>
              <a:t>suatu</a:t>
            </a:r>
            <a:r>
              <a:rPr lang="en-US" sz="3200" dirty="0">
                <a:ea typeface="Times New Roman"/>
                <a:cs typeface="Arial"/>
              </a:rPr>
              <a:t> </a:t>
            </a:r>
            <a:r>
              <a:rPr lang="en-US" sz="3200" dirty="0" err="1">
                <a:ea typeface="Times New Roman"/>
                <a:cs typeface="Arial"/>
              </a:rPr>
              <a:t>kemampuan</a:t>
            </a:r>
            <a:r>
              <a:rPr lang="en-US" sz="3200" dirty="0">
                <a:ea typeface="Times New Roman"/>
                <a:cs typeface="Arial"/>
              </a:rPr>
              <a:t> </a:t>
            </a:r>
            <a:r>
              <a:rPr lang="en-US" sz="3200" dirty="0" err="1">
                <a:ea typeface="Times New Roman"/>
                <a:cs typeface="Arial"/>
              </a:rPr>
              <a:t>menguasai</a:t>
            </a:r>
            <a:r>
              <a:rPr lang="en-US" sz="3200" dirty="0">
                <a:ea typeface="Times New Roman"/>
                <a:cs typeface="Arial"/>
              </a:rPr>
              <a:t> </a:t>
            </a:r>
            <a:r>
              <a:rPr lang="en-US" sz="3200" dirty="0" err="1">
                <a:ea typeface="Times New Roman"/>
                <a:cs typeface="Arial"/>
              </a:rPr>
              <a:t>teknik</a:t>
            </a:r>
            <a:r>
              <a:rPr lang="en-US" sz="3200" dirty="0">
                <a:ea typeface="Times New Roman"/>
                <a:cs typeface="Arial"/>
              </a:rPr>
              <a:t> </a:t>
            </a:r>
            <a:r>
              <a:rPr lang="en-US" sz="3200" dirty="0" err="1">
                <a:ea typeface="Times New Roman"/>
                <a:cs typeface="Arial"/>
              </a:rPr>
              <a:t>dan</a:t>
            </a:r>
            <a:r>
              <a:rPr lang="en-US" sz="3200" dirty="0">
                <a:ea typeface="Times New Roman"/>
                <a:cs typeface="Arial"/>
              </a:rPr>
              <a:t> </a:t>
            </a:r>
            <a:r>
              <a:rPr lang="en-US" sz="3200" dirty="0" err="1">
                <a:ea typeface="Times New Roman"/>
                <a:cs typeface="Arial"/>
              </a:rPr>
              <a:t>metode</a:t>
            </a:r>
            <a:r>
              <a:rPr lang="en-US" sz="3200" dirty="0">
                <a:ea typeface="Times New Roman"/>
                <a:cs typeface="Arial"/>
              </a:rPr>
              <a:t> </a:t>
            </a:r>
            <a:r>
              <a:rPr lang="en-US" sz="3200" dirty="0" err="1">
                <a:ea typeface="Times New Roman"/>
                <a:cs typeface="Arial"/>
              </a:rPr>
              <a:t>secara</a:t>
            </a:r>
            <a:r>
              <a:rPr lang="en-US" sz="3200" dirty="0">
                <a:ea typeface="Times New Roman"/>
                <a:cs typeface="Arial"/>
              </a:rPr>
              <a:t> </a:t>
            </a:r>
            <a:r>
              <a:rPr lang="en-US" sz="3200" dirty="0" err="1">
                <a:ea typeface="Times New Roman"/>
                <a:cs typeface="Arial"/>
              </a:rPr>
              <a:t>benar</a:t>
            </a:r>
            <a:r>
              <a:rPr lang="en-US" sz="3200" dirty="0">
                <a:ea typeface="Times New Roman"/>
                <a:cs typeface="Arial"/>
              </a:rPr>
              <a:t>.  </a:t>
            </a:r>
            <a:r>
              <a:rPr lang="en-US" sz="3200" dirty="0" err="1">
                <a:ea typeface="Times New Roman"/>
                <a:cs typeface="Arial"/>
              </a:rPr>
              <a:t>Ketepatan</a:t>
            </a:r>
            <a:r>
              <a:rPr lang="en-US" sz="3200" dirty="0">
                <a:ea typeface="Times New Roman"/>
                <a:cs typeface="Arial"/>
              </a:rPr>
              <a:t> </a:t>
            </a:r>
            <a:r>
              <a:rPr lang="en-US" sz="3200" dirty="0" err="1">
                <a:ea typeface="Times New Roman"/>
                <a:cs typeface="Arial"/>
              </a:rPr>
              <a:t>dalam</a:t>
            </a:r>
            <a:r>
              <a:rPr lang="en-US" sz="3200" dirty="0">
                <a:ea typeface="Times New Roman"/>
                <a:cs typeface="Arial"/>
              </a:rPr>
              <a:t> </a:t>
            </a:r>
            <a:r>
              <a:rPr lang="en-US" sz="3200" dirty="0" err="1">
                <a:ea typeface="Times New Roman"/>
                <a:cs typeface="Arial"/>
              </a:rPr>
              <a:t>melakukan</a:t>
            </a:r>
            <a:r>
              <a:rPr lang="en-US" sz="3200" dirty="0">
                <a:ea typeface="Times New Roman"/>
                <a:cs typeface="Arial"/>
              </a:rPr>
              <a:t> </a:t>
            </a:r>
            <a:r>
              <a:rPr lang="en-US" sz="3200" dirty="0" err="1">
                <a:ea typeface="Times New Roman"/>
                <a:cs typeface="Arial"/>
              </a:rPr>
              <a:t>peramalan</a:t>
            </a:r>
            <a:r>
              <a:rPr lang="en-US" sz="3200" dirty="0">
                <a:ea typeface="Times New Roman"/>
                <a:cs typeface="Arial"/>
              </a:rPr>
              <a:t> </a:t>
            </a:r>
            <a:r>
              <a:rPr lang="en-US" sz="3200" dirty="0" err="1">
                <a:ea typeface="Times New Roman"/>
                <a:cs typeface="Arial"/>
              </a:rPr>
              <a:t>akan</a:t>
            </a:r>
            <a:r>
              <a:rPr lang="en-US" sz="3200" dirty="0">
                <a:ea typeface="Times New Roman"/>
                <a:cs typeface="Arial"/>
              </a:rPr>
              <a:t> </a:t>
            </a:r>
            <a:r>
              <a:rPr lang="en-US" sz="3200" dirty="0" err="1">
                <a:ea typeface="Times New Roman"/>
                <a:cs typeface="Arial"/>
              </a:rPr>
              <a:t>menunjang</a:t>
            </a:r>
            <a:r>
              <a:rPr lang="en-US" sz="3200" dirty="0">
                <a:ea typeface="Times New Roman"/>
                <a:cs typeface="Arial"/>
              </a:rPr>
              <a:t> </a:t>
            </a:r>
            <a:r>
              <a:rPr lang="en-US" sz="3200" dirty="0" err="1">
                <a:ea typeface="Times New Roman"/>
                <a:cs typeface="Arial"/>
              </a:rPr>
              <a:t>perencanaan</a:t>
            </a:r>
            <a:r>
              <a:rPr lang="en-US" sz="3200" dirty="0">
                <a:ea typeface="Times New Roman"/>
                <a:cs typeface="Arial"/>
              </a:rPr>
              <a:t> yang </a:t>
            </a:r>
            <a:r>
              <a:rPr lang="en-US" sz="3200" dirty="0" err="1">
                <a:ea typeface="Times New Roman"/>
                <a:cs typeface="Arial"/>
              </a:rPr>
              <a:t>ditetapkan</a:t>
            </a:r>
            <a:r>
              <a:rPr lang="en-US" sz="3200" dirty="0">
                <a:ea typeface="Times New Roman"/>
                <a:cs typeface="Arial"/>
              </a:rPr>
              <a:t>.</a:t>
            </a:r>
            <a:endParaRPr lang="id-ID" sz="3200" dirty="0">
              <a:ea typeface="Times New Roman"/>
              <a:cs typeface="Times New Roman"/>
            </a:endParaRPr>
          </a:p>
          <a:p>
            <a:pPr>
              <a:defRPr/>
            </a:pPr>
            <a:endParaRPr lang="en-US" dirty="0"/>
          </a:p>
        </p:txBody>
      </p:sp>
      <p:sp>
        <p:nvSpPr>
          <p:cNvPr id="106499" name="Title 1"/>
          <p:cNvSpPr txBox="1">
            <a:spLocks/>
          </p:cNvSpPr>
          <p:nvPr/>
        </p:nvSpPr>
        <p:spPr bwMode="auto">
          <a:xfrm>
            <a:off x="762000" y="693738"/>
            <a:ext cx="7239000" cy="746125"/>
          </a:xfrm>
          <a:prstGeom prst="rect">
            <a:avLst/>
          </a:prstGeom>
          <a:noFill/>
          <a:ln w="9525">
            <a:noFill/>
            <a:miter lim="800000"/>
            <a:headEnd/>
            <a:tailEnd/>
          </a:ln>
        </p:spPr>
        <p:txBody>
          <a:bodyPr/>
          <a:lstStyle/>
          <a:p>
            <a:pPr algn="ctr"/>
            <a:r>
              <a:rPr lang="id-ID" sz="3800">
                <a:solidFill>
                  <a:schemeClr val="tx2"/>
                </a:solidFill>
              </a:rPr>
              <a:t>KEGUNAAN PERAMALAN </a:t>
            </a:r>
            <a:endParaRPr lang="en-US" sz="3800">
              <a:solidFill>
                <a:schemeClr val="tx2"/>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14375" y="1828800"/>
            <a:ext cx="7620000" cy="4191000"/>
          </a:xfrm>
          <a:prstGeom prst="rect">
            <a:avLst/>
          </a:prstGeom>
        </p:spPr>
        <p:txBody>
          <a:bodyPr>
            <a:normAutofit fontScale="62500" lnSpcReduction="20000"/>
          </a:bodyPr>
          <a:lst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a:defRPr/>
            </a:pPr>
            <a:r>
              <a:rPr lang="en-US" b="1" dirty="0" err="1" smtClean="0"/>
              <a:t>Peramalan</a:t>
            </a:r>
            <a:r>
              <a:rPr lang="en-US" b="1" dirty="0" smtClean="0"/>
              <a:t> </a:t>
            </a:r>
            <a:r>
              <a:rPr lang="en-US" b="1" dirty="0" err="1" smtClean="0"/>
              <a:t>ekonomi</a:t>
            </a:r>
            <a:r>
              <a:rPr lang="en-US" dirty="0" smtClean="0"/>
              <a:t>: </a:t>
            </a:r>
            <a:r>
              <a:rPr lang="en-US" dirty="0" err="1" smtClean="0"/>
              <a:t>menjelaskan</a:t>
            </a:r>
            <a:r>
              <a:rPr lang="en-US" dirty="0" smtClean="0"/>
              <a:t> </a:t>
            </a:r>
            <a:r>
              <a:rPr lang="en-US" dirty="0" err="1" smtClean="0"/>
              <a:t>siklus</a:t>
            </a:r>
            <a:r>
              <a:rPr lang="en-US" dirty="0" smtClean="0"/>
              <a:t> </a:t>
            </a:r>
            <a:r>
              <a:rPr lang="en-US" dirty="0" err="1" smtClean="0"/>
              <a:t>bisnis</a:t>
            </a:r>
            <a:r>
              <a:rPr lang="en-US" dirty="0" smtClean="0"/>
              <a:t> </a:t>
            </a:r>
            <a:r>
              <a:rPr lang="en-US" dirty="0" err="1" smtClean="0"/>
              <a:t>dengan</a:t>
            </a:r>
            <a:r>
              <a:rPr lang="en-US" dirty="0" smtClean="0"/>
              <a:t> </a:t>
            </a:r>
            <a:r>
              <a:rPr lang="en-US" dirty="0" err="1" smtClean="0"/>
              <a:t>memprediksi</a:t>
            </a:r>
            <a:r>
              <a:rPr lang="en-US" dirty="0" smtClean="0"/>
              <a:t>:</a:t>
            </a:r>
          </a:p>
          <a:p>
            <a:pPr lvl="1">
              <a:defRPr/>
            </a:pPr>
            <a:r>
              <a:rPr lang="en-US" dirty="0" err="1" smtClean="0"/>
              <a:t>tingkat</a:t>
            </a:r>
            <a:r>
              <a:rPr lang="en-US" dirty="0" smtClean="0"/>
              <a:t> </a:t>
            </a:r>
            <a:r>
              <a:rPr lang="en-US" dirty="0" err="1" smtClean="0"/>
              <a:t>inflasi</a:t>
            </a:r>
            <a:endParaRPr lang="en-US" dirty="0" smtClean="0"/>
          </a:p>
          <a:p>
            <a:pPr lvl="1">
              <a:defRPr/>
            </a:pPr>
            <a:r>
              <a:rPr lang="en-US" dirty="0" err="1" smtClean="0"/>
              <a:t>Ketersediaan</a:t>
            </a:r>
            <a:r>
              <a:rPr lang="en-US" dirty="0" smtClean="0"/>
              <a:t> </a:t>
            </a:r>
            <a:r>
              <a:rPr lang="en-US" dirty="0" err="1" smtClean="0"/>
              <a:t>jumlah</a:t>
            </a:r>
            <a:r>
              <a:rPr lang="en-US" dirty="0" smtClean="0"/>
              <a:t> </a:t>
            </a:r>
            <a:r>
              <a:rPr lang="en-US" dirty="0" err="1" smtClean="0"/>
              <a:t>uang</a:t>
            </a:r>
            <a:endParaRPr lang="en-US" dirty="0" smtClean="0"/>
          </a:p>
          <a:p>
            <a:pPr lvl="1">
              <a:defRPr/>
            </a:pPr>
            <a:r>
              <a:rPr lang="en-US" dirty="0" smtClean="0"/>
              <a:t>Dana yang </a:t>
            </a:r>
            <a:r>
              <a:rPr lang="en-US" dirty="0" err="1" smtClean="0"/>
              <a:t>diperlukan</a:t>
            </a:r>
            <a:endParaRPr lang="en-US" dirty="0" smtClean="0"/>
          </a:p>
          <a:p>
            <a:pPr lvl="1">
              <a:defRPr/>
            </a:pPr>
            <a:r>
              <a:rPr lang="en-US" dirty="0" err="1" smtClean="0"/>
              <a:t>Indikator</a:t>
            </a:r>
            <a:r>
              <a:rPr lang="en-US" dirty="0" smtClean="0"/>
              <a:t> </a:t>
            </a:r>
            <a:r>
              <a:rPr lang="en-US" dirty="0" err="1" smtClean="0"/>
              <a:t>perencanaan</a:t>
            </a:r>
            <a:r>
              <a:rPr lang="en-US" dirty="0" smtClean="0"/>
              <a:t> </a:t>
            </a:r>
            <a:r>
              <a:rPr lang="en-US" dirty="0" err="1" smtClean="0"/>
              <a:t>lainnya</a:t>
            </a:r>
            <a:endParaRPr lang="en-US" dirty="0" smtClean="0"/>
          </a:p>
          <a:p>
            <a:pPr>
              <a:defRPr/>
            </a:pPr>
            <a:r>
              <a:rPr lang="en-US" b="1" dirty="0" err="1" smtClean="0"/>
              <a:t>Peramalan</a:t>
            </a:r>
            <a:r>
              <a:rPr lang="en-US" b="1" dirty="0" smtClean="0"/>
              <a:t> </a:t>
            </a:r>
            <a:r>
              <a:rPr lang="en-US" b="1" dirty="0" err="1" smtClean="0"/>
              <a:t>teknologi</a:t>
            </a:r>
            <a:r>
              <a:rPr lang="en-US" dirty="0" smtClean="0"/>
              <a:t>, </a:t>
            </a:r>
            <a:r>
              <a:rPr lang="en-US" dirty="0" err="1" smtClean="0"/>
              <a:t>memperhatikan</a:t>
            </a:r>
            <a:r>
              <a:rPr lang="en-US" dirty="0" smtClean="0"/>
              <a:t> </a:t>
            </a:r>
            <a:r>
              <a:rPr lang="en-US" dirty="0" err="1" smtClean="0"/>
              <a:t>tingkat</a:t>
            </a:r>
            <a:r>
              <a:rPr lang="en-US" dirty="0" smtClean="0"/>
              <a:t> </a:t>
            </a:r>
            <a:r>
              <a:rPr lang="en-US" dirty="0" err="1" smtClean="0"/>
              <a:t>kemajuan</a:t>
            </a:r>
            <a:r>
              <a:rPr lang="en-US" dirty="0" smtClean="0"/>
              <a:t> </a:t>
            </a:r>
            <a:r>
              <a:rPr lang="en-US" dirty="0" err="1" smtClean="0"/>
              <a:t>teknologi</a:t>
            </a:r>
            <a:r>
              <a:rPr lang="en-US" dirty="0" smtClean="0"/>
              <a:t> yang </a:t>
            </a:r>
            <a:r>
              <a:rPr lang="en-US" dirty="0" err="1" smtClean="0"/>
              <a:t>dapat</a:t>
            </a:r>
            <a:r>
              <a:rPr lang="en-US" dirty="0" smtClean="0"/>
              <a:t> </a:t>
            </a:r>
            <a:r>
              <a:rPr lang="en-US" dirty="0" err="1" smtClean="0"/>
              <a:t>meluncurkan</a:t>
            </a:r>
            <a:r>
              <a:rPr lang="en-US" dirty="0" smtClean="0"/>
              <a:t> </a:t>
            </a:r>
            <a:r>
              <a:rPr lang="en-US" dirty="0" err="1" smtClean="0"/>
              <a:t>produk</a:t>
            </a:r>
            <a:r>
              <a:rPr lang="en-US" dirty="0" smtClean="0"/>
              <a:t> </a:t>
            </a:r>
            <a:r>
              <a:rPr lang="en-US" dirty="0" err="1" smtClean="0"/>
              <a:t>baru</a:t>
            </a:r>
            <a:r>
              <a:rPr lang="en-US" dirty="0" smtClean="0"/>
              <a:t> yang </a:t>
            </a:r>
            <a:r>
              <a:rPr lang="en-US" dirty="0" err="1" smtClean="0"/>
              <a:t>menarik</a:t>
            </a:r>
            <a:r>
              <a:rPr lang="en-US" dirty="0" smtClean="0"/>
              <a:t> yang </a:t>
            </a:r>
            <a:r>
              <a:rPr lang="en-US" dirty="0" err="1" smtClean="0"/>
              <a:t>membutuhkan</a:t>
            </a:r>
            <a:r>
              <a:rPr lang="en-US" dirty="0" smtClean="0"/>
              <a:t> </a:t>
            </a:r>
            <a:r>
              <a:rPr lang="en-US" dirty="0" err="1" smtClean="0"/>
              <a:t>pabrik</a:t>
            </a:r>
            <a:r>
              <a:rPr lang="en-US" dirty="0" smtClean="0"/>
              <a:t> </a:t>
            </a:r>
            <a:r>
              <a:rPr lang="en-US" dirty="0" err="1" smtClean="0"/>
              <a:t>dan</a:t>
            </a:r>
            <a:r>
              <a:rPr lang="en-US" dirty="0" smtClean="0"/>
              <a:t> </a:t>
            </a:r>
            <a:r>
              <a:rPr lang="en-US" dirty="0" err="1" smtClean="0"/>
              <a:t>peralatan</a:t>
            </a:r>
            <a:r>
              <a:rPr lang="en-US" dirty="0" smtClean="0"/>
              <a:t> </a:t>
            </a:r>
            <a:r>
              <a:rPr lang="en-US" dirty="0" err="1" smtClean="0"/>
              <a:t>baru</a:t>
            </a:r>
            <a:r>
              <a:rPr lang="en-US" dirty="0" smtClean="0"/>
              <a:t>.</a:t>
            </a:r>
          </a:p>
          <a:p>
            <a:pPr>
              <a:defRPr/>
            </a:pPr>
            <a:r>
              <a:rPr lang="en-US" b="1" dirty="0" err="1" smtClean="0"/>
              <a:t>Peramalan</a:t>
            </a:r>
            <a:r>
              <a:rPr lang="en-US" b="1" dirty="0" smtClean="0"/>
              <a:t> </a:t>
            </a:r>
            <a:r>
              <a:rPr lang="en-US" b="1" dirty="0" err="1" smtClean="0"/>
              <a:t>permintaan</a:t>
            </a:r>
            <a:r>
              <a:rPr lang="en-US" dirty="0" smtClean="0"/>
              <a:t>, </a:t>
            </a:r>
            <a:r>
              <a:rPr lang="en-US" dirty="0" err="1" smtClean="0"/>
              <a:t>proyeksi</a:t>
            </a:r>
            <a:r>
              <a:rPr lang="en-US" dirty="0" smtClean="0"/>
              <a:t> </a:t>
            </a:r>
            <a:r>
              <a:rPr lang="en-US" dirty="0" err="1" smtClean="0"/>
              <a:t>permintaan</a:t>
            </a:r>
            <a:r>
              <a:rPr lang="en-US" dirty="0" smtClean="0"/>
              <a:t> </a:t>
            </a:r>
            <a:r>
              <a:rPr lang="en-US" dirty="0" err="1" smtClean="0"/>
              <a:t>untuk</a:t>
            </a:r>
            <a:r>
              <a:rPr lang="en-US" dirty="0" smtClean="0"/>
              <a:t> </a:t>
            </a:r>
            <a:r>
              <a:rPr lang="en-US" dirty="0" err="1" smtClean="0"/>
              <a:t>produk</a:t>
            </a:r>
            <a:r>
              <a:rPr lang="en-US" dirty="0" smtClean="0"/>
              <a:t> </a:t>
            </a:r>
            <a:r>
              <a:rPr lang="en-US" dirty="0" err="1" smtClean="0"/>
              <a:t>atau</a:t>
            </a:r>
            <a:r>
              <a:rPr lang="en-US" dirty="0" smtClean="0"/>
              <a:t> </a:t>
            </a:r>
            <a:r>
              <a:rPr lang="en-US" dirty="0" err="1" smtClean="0"/>
              <a:t>layanan</a:t>
            </a:r>
            <a:r>
              <a:rPr lang="en-US" dirty="0" smtClean="0"/>
              <a:t> </a:t>
            </a:r>
            <a:r>
              <a:rPr lang="en-US" dirty="0" err="1" smtClean="0"/>
              <a:t>suatu</a:t>
            </a:r>
            <a:r>
              <a:rPr lang="en-US" dirty="0" smtClean="0"/>
              <a:t> </a:t>
            </a:r>
            <a:r>
              <a:rPr lang="en-US" dirty="0" err="1" smtClean="0"/>
              <a:t>perusahaan</a:t>
            </a:r>
            <a:r>
              <a:rPr lang="en-US" dirty="0" smtClean="0"/>
              <a:t> </a:t>
            </a:r>
            <a:r>
              <a:rPr lang="en-US" dirty="0" err="1" smtClean="0"/>
              <a:t>atau</a:t>
            </a:r>
            <a:r>
              <a:rPr lang="en-US" dirty="0" smtClean="0"/>
              <a:t> </a:t>
            </a:r>
            <a:r>
              <a:rPr lang="en-US" dirty="0" err="1" smtClean="0"/>
              <a:t>biasa</a:t>
            </a:r>
            <a:r>
              <a:rPr lang="en-US" dirty="0" smtClean="0"/>
              <a:t> </a:t>
            </a:r>
            <a:r>
              <a:rPr lang="en-US" dirty="0" err="1" smtClean="0"/>
              <a:t>disebut</a:t>
            </a:r>
            <a:r>
              <a:rPr lang="en-US" dirty="0" smtClean="0"/>
              <a:t> </a:t>
            </a:r>
            <a:r>
              <a:rPr lang="en-US" dirty="0" err="1" smtClean="0"/>
              <a:t>juga</a:t>
            </a:r>
            <a:r>
              <a:rPr lang="en-US" dirty="0" smtClean="0"/>
              <a:t> </a:t>
            </a:r>
            <a:r>
              <a:rPr lang="en-US" dirty="0" err="1" smtClean="0"/>
              <a:t>peramalan</a:t>
            </a:r>
            <a:r>
              <a:rPr lang="en-US" dirty="0" smtClean="0"/>
              <a:t> </a:t>
            </a:r>
            <a:r>
              <a:rPr lang="en-US" dirty="0" err="1" smtClean="0"/>
              <a:t>penjualan</a:t>
            </a:r>
            <a:r>
              <a:rPr lang="en-US" dirty="0" smtClean="0"/>
              <a:t> </a:t>
            </a:r>
            <a:r>
              <a:rPr lang="en-US" dirty="0" err="1" smtClean="0"/>
              <a:t>dalam</a:t>
            </a:r>
            <a:r>
              <a:rPr lang="en-US" dirty="0" smtClean="0"/>
              <a:t> </a:t>
            </a:r>
            <a:r>
              <a:rPr lang="en-US" dirty="0" err="1" smtClean="0"/>
              <a:t>hal</a:t>
            </a:r>
            <a:r>
              <a:rPr lang="en-US" dirty="0" smtClean="0"/>
              <a:t> :</a:t>
            </a:r>
          </a:p>
          <a:p>
            <a:pPr>
              <a:buFont typeface="Wingdings" pitchFamily="2" charset="2"/>
              <a:buNone/>
              <a:defRPr/>
            </a:pPr>
            <a:r>
              <a:rPr lang="en-US" dirty="0" smtClean="0"/>
              <a:t>	- </a:t>
            </a:r>
            <a:r>
              <a:rPr lang="en-US" dirty="0" err="1" smtClean="0"/>
              <a:t>Pengendalian</a:t>
            </a:r>
            <a:r>
              <a:rPr lang="en-US" dirty="0" smtClean="0"/>
              <a:t> </a:t>
            </a:r>
            <a:r>
              <a:rPr lang="en-US" dirty="0" err="1" smtClean="0"/>
              <a:t>produksi</a:t>
            </a:r>
            <a:r>
              <a:rPr lang="en-US" dirty="0" smtClean="0"/>
              <a:t>, </a:t>
            </a:r>
            <a:r>
              <a:rPr lang="en-US" dirty="0" err="1" smtClean="0"/>
              <a:t>kapasitas</a:t>
            </a:r>
            <a:r>
              <a:rPr lang="en-US" dirty="0" smtClean="0"/>
              <a:t>, </a:t>
            </a:r>
            <a:r>
              <a:rPr lang="en-US" dirty="0" err="1" smtClean="0"/>
              <a:t>sistem</a:t>
            </a:r>
            <a:r>
              <a:rPr lang="en-US" dirty="0" smtClean="0"/>
              <a:t> </a:t>
            </a:r>
            <a:r>
              <a:rPr lang="en-US" dirty="0" err="1" smtClean="0"/>
              <a:t>penjadwalan</a:t>
            </a:r>
            <a:r>
              <a:rPr lang="en-US" dirty="0" smtClean="0"/>
              <a:t> </a:t>
            </a:r>
            <a:r>
              <a:rPr lang="en-US" dirty="0" err="1" smtClean="0"/>
              <a:t>dan</a:t>
            </a:r>
            <a:r>
              <a:rPr lang="en-US" dirty="0" smtClean="0"/>
              <a:t> input </a:t>
            </a:r>
            <a:r>
              <a:rPr lang="en-US" dirty="0" err="1" smtClean="0"/>
              <a:t>bagi</a:t>
            </a:r>
            <a:r>
              <a:rPr lang="en-US" dirty="0" smtClean="0"/>
              <a:t> </a:t>
            </a:r>
            <a:r>
              <a:rPr lang="en-US" dirty="0" err="1" smtClean="0"/>
              <a:t>rencana</a:t>
            </a:r>
            <a:r>
              <a:rPr lang="en-US" dirty="0" smtClean="0"/>
              <a:t> </a:t>
            </a:r>
            <a:r>
              <a:rPr lang="en-US" dirty="0" err="1" smtClean="0"/>
              <a:t>keuangan</a:t>
            </a:r>
            <a:r>
              <a:rPr lang="en-US" dirty="0" smtClean="0"/>
              <a:t>, </a:t>
            </a:r>
            <a:r>
              <a:rPr lang="en-US" dirty="0" err="1" smtClean="0"/>
              <a:t>pemasaran</a:t>
            </a:r>
            <a:r>
              <a:rPr lang="en-US" dirty="0" smtClean="0"/>
              <a:t> </a:t>
            </a:r>
            <a:r>
              <a:rPr lang="en-US" dirty="0" err="1" smtClean="0"/>
              <a:t>dan</a:t>
            </a:r>
            <a:r>
              <a:rPr lang="en-US" dirty="0" smtClean="0"/>
              <a:t> </a:t>
            </a:r>
            <a:r>
              <a:rPr lang="en-US" dirty="0" err="1" smtClean="0"/>
              <a:t>sumber</a:t>
            </a:r>
            <a:r>
              <a:rPr lang="en-US" dirty="0" smtClean="0"/>
              <a:t> SDM.</a:t>
            </a:r>
          </a:p>
          <a:p>
            <a:pPr>
              <a:defRPr/>
            </a:pPr>
            <a:endParaRPr lang="en-US" dirty="0" smtClean="0"/>
          </a:p>
          <a:p>
            <a:pPr>
              <a:defRPr/>
            </a:pPr>
            <a:endParaRPr lang="en-US" dirty="0"/>
          </a:p>
        </p:txBody>
      </p:sp>
      <p:sp>
        <p:nvSpPr>
          <p:cNvPr id="3" name="Title 1"/>
          <p:cNvSpPr txBox="1">
            <a:spLocks/>
          </p:cNvSpPr>
          <p:nvPr/>
        </p:nvSpPr>
        <p:spPr>
          <a:xfrm>
            <a:off x="685800" y="685800"/>
            <a:ext cx="7239000" cy="746760"/>
          </a:xfrm>
          <a:prstGeom prst="rect">
            <a:avLst/>
          </a:prstGeom>
        </p:spPr>
        <p:txBody>
          <a:bodyPr lIns="45720" tIns="0" rIns="45720" bIns="0" anchor="b">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Jenis-jenis peramalan</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040"/>
            <a:ext cx="7239000" cy="213360"/>
          </a:xfrm>
          <a:prstGeom prst="rect">
            <a:avLst/>
          </a:prstGeom>
        </p:spPr>
        <p:txBody>
          <a:bodyPr lIns="45720" tIns="0" rIns="45720" bIns="0" anchor="b"/>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z="240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Seven step in forecasting</a:t>
            </a:r>
            <a:endParaRPr lang="en-US" sz="24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
        <p:nvSpPr>
          <p:cNvPr id="3" name="Content Placeholder 2"/>
          <p:cNvSpPr txBox="1">
            <a:spLocks/>
          </p:cNvSpPr>
          <p:nvPr/>
        </p:nvSpPr>
        <p:spPr>
          <a:xfrm>
            <a:off x="228600" y="596900"/>
            <a:ext cx="7239000" cy="2286000"/>
          </a:xfrm>
          <a:prstGeom prst="rect">
            <a:avLst/>
          </a:prstGeom>
        </p:spPr>
        <p:txBody>
          <a:bodyPr>
            <a:normAutofit fontScale="70000" lnSpcReduction="20000"/>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fontAlgn="auto">
              <a:spcAft>
                <a:spcPts val="0"/>
              </a:spcAft>
              <a:buClr>
                <a:srgbClr val="B13F9A"/>
              </a:buClr>
              <a:defRPr/>
            </a:pPr>
            <a:r>
              <a:rPr lang="en-US" smtClean="0">
                <a:solidFill>
                  <a:sysClr val="windowText" lastClr="000000"/>
                </a:solidFill>
                <a:latin typeface="Trebuchet MS"/>
              </a:rPr>
              <a:t>Menetapkan tujuan peramalan</a:t>
            </a:r>
          </a:p>
          <a:p>
            <a:pPr fontAlgn="auto">
              <a:spcAft>
                <a:spcPts val="0"/>
              </a:spcAft>
              <a:buClr>
                <a:srgbClr val="B13F9A"/>
              </a:buClr>
              <a:defRPr/>
            </a:pPr>
            <a:r>
              <a:rPr lang="en-US" smtClean="0">
                <a:solidFill>
                  <a:sysClr val="windowText" lastClr="000000"/>
                </a:solidFill>
                <a:latin typeface="Trebuchet MS"/>
              </a:rPr>
              <a:t>Memilih unsur yang akan diramalkan</a:t>
            </a:r>
          </a:p>
          <a:p>
            <a:pPr fontAlgn="auto">
              <a:spcAft>
                <a:spcPts val="0"/>
              </a:spcAft>
              <a:buClr>
                <a:srgbClr val="B13F9A"/>
              </a:buClr>
              <a:defRPr/>
            </a:pPr>
            <a:r>
              <a:rPr lang="en-US" smtClean="0">
                <a:solidFill>
                  <a:sysClr val="windowText" lastClr="000000"/>
                </a:solidFill>
                <a:latin typeface="Trebuchet MS"/>
              </a:rPr>
              <a:t>Menentukan horizon waktu peramalan</a:t>
            </a:r>
          </a:p>
          <a:p>
            <a:pPr fontAlgn="auto">
              <a:spcAft>
                <a:spcPts val="0"/>
              </a:spcAft>
              <a:buClr>
                <a:srgbClr val="B13F9A"/>
              </a:buClr>
              <a:defRPr/>
            </a:pPr>
            <a:r>
              <a:rPr lang="en-US" smtClean="0">
                <a:solidFill>
                  <a:sysClr val="windowText" lastClr="000000"/>
                </a:solidFill>
                <a:latin typeface="Trebuchet MS"/>
              </a:rPr>
              <a:t>Memilih jenis metode peramalan</a:t>
            </a:r>
          </a:p>
          <a:p>
            <a:pPr fontAlgn="auto">
              <a:spcAft>
                <a:spcPts val="0"/>
              </a:spcAft>
              <a:buClr>
                <a:srgbClr val="B13F9A"/>
              </a:buClr>
              <a:defRPr/>
            </a:pPr>
            <a:r>
              <a:rPr lang="en-US" smtClean="0">
                <a:solidFill>
                  <a:sysClr val="windowText" lastClr="000000"/>
                </a:solidFill>
                <a:latin typeface="Trebuchet MS"/>
              </a:rPr>
              <a:t>Mengumpulkan data yang diperlukan untuk melakukan peramalan</a:t>
            </a:r>
          </a:p>
          <a:p>
            <a:pPr fontAlgn="auto">
              <a:spcAft>
                <a:spcPts val="0"/>
              </a:spcAft>
              <a:buClr>
                <a:srgbClr val="B13F9A"/>
              </a:buClr>
              <a:defRPr/>
            </a:pPr>
            <a:r>
              <a:rPr lang="en-US" smtClean="0">
                <a:solidFill>
                  <a:sysClr val="windowText" lastClr="000000"/>
                </a:solidFill>
                <a:latin typeface="Trebuchet MS"/>
              </a:rPr>
              <a:t>Membuat peramalan</a:t>
            </a:r>
          </a:p>
          <a:p>
            <a:pPr fontAlgn="auto">
              <a:spcAft>
                <a:spcPts val="0"/>
              </a:spcAft>
              <a:buClr>
                <a:srgbClr val="B13F9A"/>
              </a:buClr>
              <a:defRPr/>
            </a:pPr>
            <a:r>
              <a:rPr lang="en-US" smtClean="0">
                <a:solidFill>
                  <a:sysClr val="windowText" lastClr="000000"/>
                </a:solidFill>
                <a:latin typeface="Trebuchet MS"/>
              </a:rPr>
              <a:t>Memvalidasi dan menerapkan peramalan</a:t>
            </a:r>
            <a:endParaRPr lang="en-US" dirty="0">
              <a:solidFill>
                <a:sysClr val="windowText" lastClr="000000"/>
              </a:solidFill>
              <a:latin typeface="Trebuchet MS"/>
            </a:endParaRPr>
          </a:p>
        </p:txBody>
      </p:sp>
      <p:sp>
        <p:nvSpPr>
          <p:cNvPr id="4" name="Title 1"/>
          <p:cNvSpPr txBox="1">
            <a:spLocks/>
          </p:cNvSpPr>
          <p:nvPr/>
        </p:nvSpPr>
        <p:spPr>
          <a:xfrm>
            <a:off x="304800" y="2743200"/>
            <a:ext cx="7010400" cy="381000"/>
          </a:xfrm>
          <a:prstGeom prst="rect">
            <a:avLst/>
          </a:prstGeom>
        </p:spPr>
        <p:txBody>
          <a:bodyPr lIns="45720" tIns="0" rIns="45720" bIns="0" anchor="b">
            <a:normAutofit fontScale="97500"/>
          </a:bodyPr>
          <a:lstStyle/>
          <a:p>
            <a:pPr eaLnBrk="1" fontAlgn="auto" hangingPunct="1">
              <a:spcAft>
                <a:spcPts val="0"/>
              </a:spcAft>
              <a:defRPr/>
            </a:pPr>
            <a:r>
              <a:rPr lang="en-US" sz="2400" b="1" cap="all"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Metode</a:t>
            </a:r>
            <a:r>
              <a:rPr lang="en-US" sz="24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 </a:t>
            </a:r>
            <a:r>
              <a:rPr lang="en-US" sz="2400" b="1" cap="all"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peramalan</a:t>
            </a:r>
            <a:r>
              <a:rPr lang="en-US" sz="24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 </a:t>
            </a:r>
            <a:r>
              <a:rPr lang="en-US" sz="2400" b="1" cap="all"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kualitatif</a:t>
            </a:r>
            <a:endParaRPr lang="en-US" sz="24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endParaRPr>
          </a:p>
        </p:txBody>
      </p:sp>
      <p:sp>
        <p:nvSpPr>
          <p:cNvPr id="108549" name="Content Placeholder 2"/>
          <p:cNvSpPr txBox="1">
            <a:spLocks/>
          </p:cNvSpPr>
          <p:nvPr/>
        </p:nvSpPr>
        <p:spPr bwMode="auto">
          <a:xfrm>
            <a:off x="247650" y="3200400"/>
            <a:ext cx="7239000" cy="914400"/>
          </a:xfrm>
          <a:prstGeom prst="rect">
            <a:avLst/>
          </a:prstGeom>
          <a:noFill/>
          <a:ln w="9525">
            <a:noFill/>
            <a:miter lim="800000"/>
            <a:headEnd/>
            <a:tailEnd/>
          </a:ln>
        </p:spPr>
        <p:txBody>
          <a:bodyPr/>
          <a:lstStyle/>
          <a:p>
            <a:pPr marL="273050" indent="-273050" eaLnBrk="1" hangingPunct="1">
              <a:spcBef>
                <a:spcPts val="600"/>
              </a:spcBef>
              <a:buClr>
                <a:srgbClr val="B13F9A"/>
              </a:buClr>
              <a:buSzPct val="73000"/>
              <a:buFont typeface="Wingdings 2" pitchFamily="18" charset="2"/>
              <a:buChar char=""/>
            </a:pPr>
            <a:r>
              <a:rPr lang="en-US" sz="1800">
                <a:solidFill>
                  <a:srgbClr val="000000"/>
                </a:solidFill>
                <a:latin typeface="Trebuchet MS" pitchFamily="34" charset="0"/>
              </a:rPr>
              <a:t>Peramalan yang menggabungkan faktor seperti intuisi,emosi, pengalaman pribadi dan menganalisa kondisi objektif dengan apa adanya.</a:t>
            </a:r>
          </a:p>
        </p:txBody>
      </p:sp>
      <p:sp>
        <p:nvSpPr>
          <p:cNvPr id="6" name="Title 1"/>
          <p:cNvSpPr txBox="1">
            <a:spLocks/>
          </p:cNvSpPr>
          <p:nvPr/>
        </p:nvSpPr>
        <p:spPr>
          <a:xfrm>
            <a:off x="228600" y="4191000"/>
            <a:ext cx="7620000" cy="381000"/>
          </a:xfrm>
          <a:prstGeom prst="rect">
            <a:avLst/>
          </a:prstGeom>
        </p:spPr>
        <p:txBody>
          <a:bodyPr lIns="45720" tIns="0" rIns="45720" bIns="0" anchor="b">
            <a:normAutofit fontScale="97500"/>
          </a:bodyPr>
          <a:lstStyle/>
          <a:p>
            <a:pPr eaLnBrk="1" fontAlgn="auto" hangingPunct="1">
              <a:spcAft>
                <a:spcPts val="0"/>
              </a:spcAft>
              <a:defRPr/>
            </a:pPr>
            <a:r>
              <a:rPr lang="en-US" sz="2400" b="1" cap="all"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Metode</a:t>
            </a:r>
            <a:r>
              <a:rPr lang="en-US" sz="24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 </a:t>
            </a:r>
            <a:r>
              <a:rPr lang="en-US" sz="2400" b="1" cap="all"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peramalan</a:t>
            </a:r>
            <a:r>
              <a:rPr lang="en-US" sz="24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 </a:t>
            </a:r>
            <a:r>
              <a:rPr lang="en-US" sz="2400" b="1" cap="all"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kuantitatif</a:t>
            </a:r>
            <a:endParaRPr lang="en-US" sz="24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endParaRPr>
          </a:p>
        </p:txBody>
      </p:sp>
      <p:sp>
        <p:nvSpPr>
          <p:cNvPr id="7" name="Content Placeholder 2"/>
          <p:cNvSpPr txBox="1">
            <a:spLocks/>
          </p:cNvSpPr>
          <p:nvPr/>
        </p:nvSpPr>
        <p:spPr>
          <a:xfrm>
            <a:off x="-655638" y="4495800"/>
            <a:ext cx="7894638" cy="1981200"/>
          </a:xfrm>
          <a:prstGeom prst="rect">
            <a:avLst/>
          </a:prstGeom>
        </p:spPr>
        <p:txBody>
          <a:bodyPr/>
          <a:lstStyle/>
          <a:p>
            <a:pPr marL="1188720" lvl="2" indent="-274320" eaLnBrk="1" fontAlgn="auto" hangingPunct="1">
              <a:spcBef>
                <a:spcPts val="600"/>
              </a:spcBef>
              <a:spcAft>
                <a:spcPts val="0"/>
              </a:spcAft>
              <a:buClr>
                <a:srgbClr val="B13F9A"/>
              </a:buClr>
              <a:buSzPct val="73000"/>
              <a:buFont typeface="Wingdings 2"/>
              <a:buChar char=""/>
              <a:defRPr/>
            </a:pPr>
            <a:r>
              <a:rPr lang="en-US" sz="1800" dirty="0" err="1">
                <a:solidFill>
                  <a:sysClr val="windowText" lastClr="000000"/>
                </a:solidFill>
                <a:latin typeface="Trebuchet MS"/>
              </a:rPr>
              <a:t>Peramalan</a:t>
            </a:r>
            <a:r>
              <a:rPr lang="en-US" sz="1800" dirty="0">
                <a:solidFill>
                  <a:sysClr val="windowText" lastClr="000000"/>
                </a:solidFill>
                <a:latin typeface="Trebuchet MS"/>
              </a:rPr>
              <a:t> yang </a:t>
            </a:r>
            <a:r>
              <a:rPr lang="en-US" sz="1800" dirty="0" err="1">
                <a:solidFill>
                  <a:sysClr val="windowText" lastClr="000000"/>
                </a:solidFill>
                <a:latin typeface="Trebuchet MS"/>
              </a:rPr>
              <a:t>menggunakan</a:t>
            </a:r>
            <a:r>
              <a:rPr lang="en-US" sz="1800" dirty="0">
                <a:solidFill>
                  <a:sysClr val="windowText" lastClr="000000"/>
                </a:solidFill>
                <a:latin typeface="Trebuchet MS"/>
              </a:rPr>
              <a:t> model </a:t>
            </a:r>
            <a:r>
              <a:rPr lang="en-US" sz="1800" dirty="0" err="1">
                <a:solidFill>
                  <a:sysClr val="windowText" lastClr="000000"/>
                </a:solidFill>
                <a:latin typeface="Trebuchet MS"/>
              </a:rPr>
              <a:t>matematis</a:t>
            </a:r>
            <a:r>
              <a:rPr lang="en-US" sz="1800" dirty="0">
                <a:solidFill>
                  <a:sysClr val="windowText" lastClr="000000"/>
                </a:solidFill>
                <a:latin typeface="Trebuchet MS"/>
              </a:rPr>
              <a:t> yang </a:t>
            </a:r>
            <a:r>
              <a:rPr lang="en-US" sz="1800" dirty="0" err="1">
                <a:solidFill>
                  <a:sysClr val="windowText" lastClr="000000"/>
                </a:solidFill>
                <a:latin typeface="Trebuchet MS"/>
              </a:rPr>
              <a:t>beragam</a:t>
            </a:r>
            <a:r>
              <a:rPr lang="en-US" sz="1800" dirty="0">
                <a:solidFill>
                  <a:sysClr val="windowText" lastClr="000000"/>
                </a:solidFill>
                <a:latin typeface="Trebuchet MS"/>
              </a:rPr>
              <a:t> </a:t>
            </a:r>
            <a:r>
              <a:rPr lang="en-US" sz="1800" dirty="0" err="1">
                <a:solidFill>
                  <a:sysClr val="windowText" lastClr="000000"/>
                </a:solidFill>
                <a:latin typeface="Trebuchet MS"/>
              </a:rPr>
              <a:t>dengan</a:t>
            </a:r>
            <a:r>
              <a:rPr lang="en-US" sz="1800" dirty="0">
                <a:solidFill>
                  <a:sysClr val="windowText" lastClr="000000"/>
                </a:solidFill>
                <a:latin typeface="Trebuchet MS"/>
              </a:rPr>
              <a:t> data </a:t>
            </a:r>
            <a:r>
              <a:rPr lang="en-US" sz="1800" dirty="0" err="1">
                <a:solidFill>
                  <a:sysClr val="windowText" lastClr="000000"/>
                </a:solidFill>
                <a:latin typeface="Trebuchet MS"/>
              </a:rPr>
              <a:t>masa</a:t>
            </a:r>
            <a:r>
              <a:rPr lang="en-US" sz="1800" dirty="0">
                <a:solidFill>
                  <a:sysClr val="windowText" lastClr="000000"/>
                </a:solidFill>
                <a:latin typeface="Trebuchet MS"/>
              </a:rPr>
              <a:t> </a:t>
            </a:r>
            <a:r>
              <a:rPr lang="en-US" sz="1800" dirty="0" err="1">
                <a:solidFill>
                  <a:sysClr val="windowText" lastClr="000000"/>
                </a:solidFill>
                <a:latin typeface="Trebuchet MS"/>
              </a:rPr>
              <a:t>lalu</a:t>
            </a:r>
            <a:r>
              <a:rPr lang="en-US" sz="1800" dirty="0">
                <a:solidFill>
                  <a:sysClr val="windowText" lastClr="000000"/>
                </a:solidFill>
                <a:latin typeface="Trebuchet MS"/>
              </a:rPr>
              <a:t>. </a:t>
            </a:r>
            <a:r>
              <a:rPr lang="en-US" sz="1800" dirty="0" err="1">
                <a:solidFill>
                  <a:sysClr val="windowText" lastClr="000000"/>
                </a:solidFill>
                <a:latin typeface="Trebuchet MS"/>
              </a:rPr>
              <a:t>Metode</a:t>
            </a:r>
            <a:r>
              <a:rPr lang="en-US" sz="1800" dirty="0">
                <a:solidFill>
                  <a:sysClr val="windowText" lastClr="000000"/>
                </a:solidFill>
                <a:latin typeface="Trebuchet MS"/>
              </a:rPr>
              <a:t> </a:t>
            </a:r>
            <a:r>
              <a:rPr lang="en-US" sz="1800" dirty="0" err="1">
                <a:solidFill>
                  <a:sysClr val="windowText" lastClr="000000"/>
                </a:solidFill>
                <a:latin typeface="Trebuchet MS"/>
              </a:rPr>
              <a:t>ini</a:t>
            </a:r>
            <a:r>
              <a:rPr lang="en-US" sz="1800" dirty="0">
                <a:solidFill>
                  <a:sysClr val="windowText" lastClr="000000"/>
                </a:solidFill>
                <a:latin typeface="Trebuchet MS"/>
              </a:rPr>
              <a:t> </a:t>
            </a:r>
            <a:r>
              <a:rPr lang="en-US" sz="1800" dirty="0" err="1">
                <a:solidFill>
                  <a:sysClr val="windowText" lastClr="000000"/>
                </a:solidFill>
                <a:latin typeface="Trebuchet MS"/>
              </a:rPr>
              <a:t>dapat</a:t>
            </a:r>
            <a:r>
              <a:rPr lang="en-US" sz="1800" dirty="0">
                <a:solidFill>
                  <a:sysClr val="windowText" lastClr="000000"/>
                </a:solidFill>
                <a:latin typeface="Trebuchet MS"/>
              </a:rPr>
              <a:t> </a:t>
            </a:r>
            <a:r>
              <a:rPr lang="en-US" sz="1800" dirty="0" err="1">
                <a:solidFill>
                  <a:sysClr val="windowText" lastClr="000000"/>
                </a:solidFill>
                <a:latin typeface="Trebuchet MS"/>
              </a:rPr>
              <a:t>digunakan</a:t>
            </a:r>
            <a:r>
              <a:rPr lang="en-US" sz="1800" dirty="0">
                <a:solidFill>
                  <a:sysClr val="windowText" lastClr="000000"/>
                </a:solidFill>
                <a:latin typeface="Trebuchet MS"/>
              </a:rPr>
              <a:t> </a:t>
            </a:r>
            <a:r>
              <a:rPr lang="en-US" sz="1800" dirty="0" err="1">
                <a:solidFill>
                  <a:sysClr val="windowText" lastClr="000000"/>
                </a:solidFill>
                <a:latin typeface="Trebuchet MS"/>
              </a:rPr>
              <a:t>apabila</a:t>
            </a:r>
            <a:r>
              <a:rPr lang="en-US" sz="1800" dirty="0">
                <a:solidFill>
                  <a:sysClr val="windowText" lastClr="000000"/>
                </a:solidFill>
                <a:latin typeface="Trebuchet MS"/>
              </a:rPr>
              <a:t>:</a:t>
            </a:r>
          </a:p>
          <a:p>
            <a:pPr marL="1645920" lvl="3" indent="-274320" eaLnBrk="1" fontAlgn="auto" hangingPunct="1">
              <a:spcBef>
                <a:spcPts val="600"/>
              </a:spcBef>
              <a:spcAft>
                <a:spcPts val="0"/>
              </a:spcAft>
              <a:buClr>
                <a:srgbClr val="B13F9A"/>
              </a:buClr>
              <a:buSzPct val="73000"/>
              <a:buFont typeface="Wingdings" pitchFamily="2" charset="2"/>
              <a:buChar char="Ø"/>
              <a:defRPr/>
            </a:pPr>
            <a:r>
              <a:rPr lang="en-US" sz="1800" kern="0" dirty="0" err="1">
                <a:solidFill>
                  <a:sysClr val="windowText" lastClr="000000"/>
                </a:solidFill>
              </a:rPr>
              <a:t>Tersedia</a:t>
            </a:r>
            <a:r>
              <a:rPr lang="en-US" sz="1800" kern="0" dirty="0">
                <a:solidFill>
                  <a:sysClr val="windowText" lastClr="000000"/>
                </a:solidFill>
              </a:rPr>
              <a:t> data </a:t>
            </a:r>
            <a:r>
              <a:rPr lang="en-US" sz="1800" kern="0" dirty="0" err="1">
                <a:solidFill>
                  <a:sysClr val="windowText" lastClr="000000"/>
                </a:solidFill>
              </a:rPr>
              <a:t>dan</a:t>
            </a:r>
            <a:r>
              <a:rPr lang="en-US" sz="1800" kern="0" dirty="0">
                <a:solidFill>
                  <a:sysClr val="windowText" lastClr="000000"/>
                </a:solidFill>
              </a:rPr>
              <a:t> </a:t>
            </a:r>
            <a:r>
              <a:rPr lang="en-US" sz="1800" kern="0" dirty="0" err="1">
                <a:solidFill>
                  <a:sysClr val="windowText" lastClr="000000"/>
                </a:solidFill>
              </a:rPr>
              <a:t>informasi</a:t>
            </a:r>
            <a:r>
              <a:rPr lang="en-US" sz="1800" kern="0" dirty="0">
                <a:solidFill>
                  <a:sysClr val="windowText" lastClr="000000"/>
                </a:solidFill>
              </a:rPr>
              <a:t> </a:t>
            </a:r>
            <a:r>
              <a:rPr lang="en-US" sz="1800" kern="0" dirty="0" err="1">
                <a:solidFill>
                  <a:sysClr val="windowText" lastClr="000000"/>
                </a:solidFill>
              </a:rPr>
              <a:t>masa</a:t>
            </a:r>
            <a:r>
              <a:rPr lang="en-US" sz="1800" kern="0" dirty="0">
                <a:solidFill>
                  <a:sysClr val="windowText" lastClr="000000"/>
                </a:solidFill>
              </a:rPr>
              <a:t> </a:t>
            </a:r>
            <a:r>
              <a:rPr lang="en-US" sz="1800" kern="0" dirty="0" err="1">
                <a:solidFill>
                  <a:sysClr val="windowText" lastClr="000000"/>
                </a:solidFill>
              </a:rPr>
              <a:t>lalu</a:t>
            </a:r>
            <a:endParaRPr lang="en-US" sz="1800" kern="0" dirty="0">
              <a:solidFill>
                <a:sysClr val="windowText" lastClr="000000"/>
              </a:solidFill>
            </a:endParaRPr>
          </a:p>
          <a:p>
            <a:pPr marL="1645920" lvl="3" indent="-274320" eaLnBrk="1" fontAlgn="auto" hangingPunct="1">
              <a:spcBef>
                <a:spcPts val="600"/>
              </a:spcBef>
              <a:spcAft>
                <a:spcPts val="0"/>
              </a:spcAft>
              <a:buClr>
                <a:srgbClr val="B13F9A"/>
              </a:buClr>
              <a:buSzPct val="73000"/>
              <a:buFont typeface="Wingdings" pitchFamily="2" charset="2"/>
              <a:buChar char="Ø"/>
              <a:defRPr/>
            </a:pPr>
            <a:r>
              <a:rPr lang="en-US" sz="1800" kern="0" dirty="0">
                <a:solidFill>
                  <a:sysClr val="windowText" lastClr="000000"/>
                </a:solidFill>
              </a:rPr>
              <a:t>Data </a:t>
            </a:r>
            <a:r>
              <a:rPr lang="en-US" sz="1800" kern="0" dirty="0" err="1">
                <a:solidFill>
                  <a:sysClr val="windowText" lastClr="000000"/>
                </a:solidFill>
              </a:rPr>
              <a:t>dan</a:t>
            </a:r>
            <a:r>
              <a:rPr lang="en-US" sz="1800" kern="0" dirty="0">
                <a:solidFill>
                  <a:sysClr val="windowText" lastClr="000000"/>
                </a:solidFill>
              </a:rPr>
              <a:t> </a:t>
            </a:r>
            <a:r>
              <a:rPr lang="en-US" sz="1800" kern="0" dirty="0" err="1">
                <a:solidFill>
                  <a:sysClr val="windowText" lastClr="000000"/>
                </a:solidFill>
              </a:rPr>
              <a:t>informasi</a:t>
            </a:r>
            <a:r>
              <a:rPr lang="en-US" sz="1800" kern="0" dirty="0">
                <a:solidFill>
                  <a:sysClr val="windowText" lastClr="000000"/>
                </a:solidFill>
              </a:rPr>
              <a:t> </a:t>
            </a:r>
            <a:r>
              <a:rPr lang="en-US" sz="1800" kern="0" dirty="0" err="1">
                <a:solidFill>
                  <a:sysClr val="windowText" lastClr="000000"/>
                </a:solidFill>
              </a:rPr>
              <a:t>tersebut</a:t>
            </a:r>
            <a:r>
              <a:rPr lang="en-US" sz="1800" kern="0" dirty="0">
                <a:solidFill>
                  <a:sysClr val="windowText" lastClr="000000"/>
                </a:solidFill>
              </a:rPr>
              <a:t> </a:t>
            </a:r>
            <a:r>
              <a:rPr lang="en-US" sz="1800" kern="0" dirty="0" err="1">
                <a:solidFill>
                  <a:sysClr val="windowText" lastClr="000000"/>
                </a:solidFill>
              </a:rPr>
              <a:t>dapat</a:t>
            </a:r>
            <a:r>
              <a:rPr lang="en-US" sz="1800" kern="0" dirty="0">
                <a:solidFill>
                  <a:sysClr val="windowText" lastClr="000000"/>
                </a:solidFill>
              </a:rPr>
              <a:t> </a:t>
            </a:r>
            <a:r>
              <a:rPr lang="en-US" sz="1800" kern="0" dirty="0" err="1">
                <a:solidFill>
                  <a:sysClr val="windowText" lastClr="000000"/>
                </a:solidFill>
              </a:rPr>
              <a:t>dikuantitatifkan</a:t>
            </a:r>
            <a:r>
              <a:rPr lang="en-US" sz="1800" kern="0" dirty="0">
                <a:solidFill>
                  <a:sysClr val="windowText" lastClr="000000"/>
                </a:solidFill>
              </a:rPr>
              <a:t> </a:t>
            </a:r>
            <a:r>
              <a:rPr lang="en-US" sz="1800" kern="0" dirty="0" err="1">
                <a:solidFill>
                  <a:sysClr val="windowText" lastClr="000000"/>
                </a:solidFill>
              </a:rPr>
              <a:t>dalam</a:t>
            </a:r>
            <a:r>
              <a:rPr lang="en-US" sz="1800" kern="0" dirty="0">
                <a:solidFill>
                  <a:sysClr val="windowText" lastClr="000000"/>
                </a:solidFill>
              </a:rPr>
              <a:t> </a:t>
            </a:r>
            <a:r>
              <a:rPr lang="en-US" sz="1800" kern="0" dirty="0" err="1">
                <a:solidFill>
                  <a:sysClr val="windowText" lastClr="000000"/>
                </a:solidFill>
              </a:rPr>
              <a:t>bentuk</a:t>
            </a:r>
            <a:r>
              <a:rPr lang="en-US" sz="1800" kern="0" dirty="0">
                <a:solidFill>
                  <a:sysClr val="windowText" lastClr="000000"/>
                </a:solidFill>
              </a:rPr>
              <a:t> </a:t>
            </a:r>
            <a:r>
              <a:rPr lang="en-US" sz="1800" kern="0" dirty="0" err="1">
                <a:solidFill>
                  <a:sysClr val="windowText" lastClr="000000"/>
                </a:solidFill>
              </a:rPr>
              <a:t>numerik</a:t>
            </a:r>
            <a:endParaRPr lang="en-US" sz="1800" kern="0" dirty="0">
              <a:solidFill>
                <a:sysClr val="windowText" lastClr="000000"/>
              </a:solidFill>
            </a:endParaRPr>
          </a:p>
          <a:p>
            <a:pPr marL="1645920" lvl="3" indent="-274320" eaLnBrk="1" fontAlgn="auto" hangingPunct="1">
              <a:spcBef>
                <a:spcPts val="600"/>
              </a:spcBef>
              <a:spcAft>
                <a:spcPts val="0"/>
              </a:spcAft>
              <a:buClr>
                <a:srgbClr val="B13F9A"/>
              </a:buClr>
              <a:buSzPct val="73000"/>
              <a:buFont typeface="Wingdings" pitchFamily="2" charset="2"/>
              <a:buChar char="Ø"/>
              <a:defRPr/>
            </a:pPr>
            <a:r>
              <a:rPr lang="en-US" sz="1800" dirty="0" err="1">
                <a:solidFill>
                  <a:sysClr val="windowText" lastClr="000000"/>
                </a:solidFill>
                <a:latin typeface="Trebuchet MS"/>
              </a:rPr>
              <a:t>Disumsikan</a:t>
            </a:r>
            <a:r>
              <a:rPr lang="en-US" sz="1800" dirty="0">
                <a:solidFill>
                  <a:sysClr val="windowText" lastClr="000000"/>
                </a:solidFill>
                <a:latin typeface="Trebuchet MS"/>
              </a:rPr>
              <a:t> </a:t>
            </a:r>
            <a:r>
              <a:rPr lang="en-US" sz="1800" dirty="0" err="1">
                <a:solidFill>
                  <a:sysClr val="windowText" lastClr="000000"/>
                </a:solidFill>
                <a:latin typeface="Trebuchet MS"/>
              </a:rPr>
              <a:t>beberapa</a:t>
            </a:r>
            <a:r>
              <a:rPr lang="en-US" sz="1800" dirty="0">
                <a:solidFill>
                  <a:sysClr val="windowText" lastClr="000000"/>
                </a:solidFill>
                <a:latin typeface="Trebuchet MS"/>
              </a:rPr>
              <a:t> </a:t>
            </a:r>
            <a:r>
              <a:rPr lang="en-US" sz="1800" dirty="0" err="1">
                <a:solidFill>
                  <a:sysClr val="windowText" lastClr="000000"/>
                </a:solidFill>
                <a:latin typeface="Trebuchet MS"/>
              </a:rPr>
              <a:t>aspek</a:t>
            </a:r>
            <a:r>
              <a:rPr lang="en-US" sz="1800" dirty="0">
                <a:solidFill>
                  <a:sysClr val="windowText" lastClr="000000"/>
                </a:solidFill>
                <a:latin typeface="Trebuchet MS"/>
              </a:rPr>
              <a:t> </a:t>
            </a:r>
            <a:r>
              <a:rPr lang="en-US" sz="1800" dirty="0" err="1">
                <a:solidFill>
                  <a:sysClr val="windowText" lastClr="000000"/>
                </a:solidFill>
                <a:latin typeface="Trebuchet MS"/>
              </a:rPr>
              <a:t>masa</a:t>
            </a:r>
            <a:r>
              <a:rPr lang="en-US" sz="1800" dirty="0">
                <a:solidFill>
                  <a:sysClr val="windowText" lastClr="000000"/>
                </a:solidFill>
                <a:latin typeface="Trebuchet MS"/>
              </a:rPr>
              <a:t> </a:t>
            </a:r>
            <a:r>
              <a:rPr lang="en-US" sz="1800" dirty="0" err="1">
                <a:solidFill>
                  <a:sysClr val="windowText" lastClr="000000"/>
                </a:solidFill>
                <a:latin typeface="Trebuchet MS"/>
              </a:rPr>
              <a:t>lalu</a:t>
            </a:r>
            <a:r>
              <a:rPr lang="en-US" sz="1800" dirty="0">
                <a:solidFill>
                  <a:sysClr val="windowText" lastClr="000000"/>
                </a:solidFill>
                <a:latin typeface="Trebuchet MS"/>
              </a:rPr>
              <a:t> </a:t>
            </a:r>
            <a:r>
              <a:rPr lang="en-US" sz="1800" dirty="0" err="1">
                <a:solidFill>
                  <a:sysClr val="windowText" lastClr="000000"/>
                </a:solidFill>
                <a:latin typeface="Trebuchet MS"/>
              </a:rPr>
              <a:t>akan</a:t>
            </a:r>
            <a:r>
              <a:rPr lang="en-US" sz="1800" dirty="0">
                <a:solidFill>
                  <a:sysClr val="windowText" lastClr="000000"/>
                </a:solidFill>
                <a:latin typeface="Trebuchet MS"/>
              </a:rPr>
              <a:t> </a:t>
            </a:r>
            <a:r>
              <a:rPr lang="en-US" sz="1800" dirty="0" err="1">
                <a:solidFill>
                  <a:sysClr val="windowText" lastClr="000000"/>
                </a:solidFill>
                <a:latin typeface="Trebuchet MS"/>
              </a:rPr>
              <a:t>berlanjut</a:t>
            </a:r>
            <a:r>
              <a:rPr lang="en-US" sz="1800" dirty="0">
                <a:solidFill>
                  <a:sysClr val="windowText" lastClr="000000"/>
                </a:solidFill>
                <a:latin typeface="Trebuchet MS"/>
              </a:rPr>
              <a:t> </a:t>
            </a:r>
            <a:r>
              <a:rPr lang="en-US" sz="1800" dirty="0" err="1">
                <a:solidFill>
                  <a:sysClr val="windowText" lastClr="000000"/>
                </a:solidFill>
                <a:latin typeface="Trebuchet MS"/>
              </a:rPr>
              <a:t>di</a:t>
            </a:r>
            <a:r>
              <a:rPr lang="en-US" sz="1800" dirty="0">
                <a:solidFill>
                  <a:sysClr val="windowText" lastClr="000000"/>
                </a:solidFill>
                <a:latin typeface="Trebuchet MS"/>
              </a:rPr>
              <a:t> </a:t>
            </a:r>
            <a:r>
              <a:rPr lang="en-US" sz="1800" dirty="0" err="1">
                <a:solidFill>
                  <a:sysClr val="windowText" lastClr="000000"/>
                </a:solidFill>
                <a:latin typeface="Trebuchet MS"/>
              </a:rPr>
              <a:t>masa</a:t>
            </a:r>
            <a:r>
              <a:rPr lang="en-US" sz="1800" dirty="0">
                <a:solidFill>
                  <a:sysClr val="windowText" lastClr="000000"/>
                </a:solidFill>
                <a:latin typeface="Trebuchet MS"/>
              </a:rPr>
              <a:t> yang </a:t>
            </a:r>
            <a:r>
              <a:rPr lang="en-US" sz="1800" dirty="0" err="1">
                <a:solidFill>
                  <a:sysClr val="windowText" lastClr="000000"/>
                </a:solidFill>
                <a:latin typeface="Trebuchet MS"/>
              </a:rPr>
              <a:t>akan</a:t>
            </a:r>
            <a:r>
              <a:rPr lang="en-US" sz="1800" dirty="0">
                <a:solidFill>
                  <a:sysClr val="windowText" lastClr="000000"/>
                </a:solidFill>
                <a:latin typeface="Trebuchet MS"/>
              </a:rPr>
              <a:t> </a:t>
            </a:r>
            <a:r>
              <a:rPr lang="en-US" sz="1800" dirty="0" err="1">
                <a:solidFill>
                  <a:sysClr val="windowText" lastClr="000000"/>
                </a:solidFill>
                <a:latin typeface="Trebuchet MS"/>
              </a:rPr>
              <a:t>datang</a:t>
            </a:r>
            <a:endParaRPr lang="en-US" sz="1800" dirty="0">
              <a:solidFill>
                <a:sysClr val="windowText" lastClr="000000"/>
              </a:solidFill>
              <a:latin typeface="Trebuchet MS"/>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371600"/>
            <a:ext cx="7239000" cy="4846638"/>
          </a:xfrm>
          <a:prstGeom prst="rect">
            <a:avLst/>
          </a:prstGeom>
        </p:spPr>
        <p:txBody>
          <a:bodyPr>
            <a:normAutofit fontScale="85000" lnSpcReduction="20000"/>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576263" indent="-476250" fontAlgn="auto">
              <a:spcAft>
                <a:spcPts val="0"/>
              </a:spcAft>
              <a:buClr>
                <a:srgbClr val="B13F9A"/>
              </a:buClr>
              <a:tabLst>
                <a:tab pos="765175" algn="l"/>
              </a:tabLst>
              <a:defRPr/>
            </a:pPr>
            <a:endParaRPr lang="en-US" sz="2000" dirty="0" smtClean="0">
              <a:solidFill>
                <a:sysClr val="windowText" lastClr="000000"/>
              </a:solidFill>
              <a:latin typeface="Trebuchet MS"/>
            </a:endParaRPr>
          </a:p>
          <a:p>
            <a:pPr marL="576263" indent="-476250" fontAlgn="auto">
              <a:spcAft>
                <a:spcPts val="0"/>
              </a:spcAft>
              <a:buClr>
                <a:srgbClr val="B13F9A"/>
              </a:buClr>
              <a:buFontTx/>
              <a:buAutoNum type="arabicPeriod"/>
              <a:tabLst>
                <a:tab pos="765175" algn="l"/>
              </a:tabLst>
              <a:defRPr/>
            </a:pPr>
            <a:r>
              <a:rPr lang="en-US" sz="2000" i="1" dirty="0" smtClean="0">
                <a:solidFill>
                  <a:sysClr val="windowText" lastClr="000000"/>
                </a:solidFill>
                <a:latin typeface="Trebuchet MS"/>
              </a:rPr>
              <a:t>METODA KUALITATIF YANG TERDIRI DARI :</a:t>
            </a:r>
          </a:p>
          <a:p>
            <a:pPr marL="576263" indent="-476250" fontAlgn="auto">
              <a:spcAft>
                <a:spcPts val="0"/>
              </a:spcAft>
              <a:buClr>
                <a:srgbClr val="B13F9A"/>
              </a:buClr>
              <a:buFont typeface="Wingdings" pitchFamily="2" charset="2"/>
              <a:buChar char="§"/>
              <a:tabLst>
                <a:tab pos="765175" algn="l"/>
              </a:tabLst>
              <a:defRPr/>
            </a:pPr>
            <a:r>
              <a:rPr lang="en-US" sz="2000" dirty="0" smtClean="0">
                <a:solidFill>
                  <a:sysClr val="windowText" lastClr="000000"/>
                </a:solidFill>
                <a:latin typeface="Trebuchet MS"/>
              </a:rPr>
              <a:t>METODA DELPHI</a:t>
            </a:r>
          </a:p>
          <a:p>
            <a:pPr marL="576263" indent="-476250" fontAlgn="auto">
              <a:spcAft>
                <a:spcPts val="0"/>
              </a:spcAft>
              <a:buClr>
                <a:srgbClr val="B13F9A"/>
              </a:buClr>
              <a:buFont typeface="Wingdings" pitchFamily="2" charset="2"/>
              <a:buChar char="§"/>
              <a:tabLst>
                <a:tab pos="765175" algn="l"/>
              </a:tabLst>
              <a:defRPr/>
            </a:pPr>
            <a:r>
              <a:rPr lang="en-US" sz="2000" dirty="0" smtClean="0">
                <a:solidFill>
                  <a:sysClr val="windowText" lastClr="000000"/>
                </a:solidFill>
                <a:latin typeface="Trebuchet MS"/>
              </a:rPr>
              <a:t>JURI DARI OPINI EKSEKUTIF (JURY OF EXECUTIVE OPINION)</a:t>
            </a:r>
          </a:p>
          <a:p>
            <a:pPr marL="576263" indent="-476250" fontAlgn="auto">
              <a:spcAft>
                <a:spcPts val="0"/>
              </a:spcAft>
              <a:buClr>
                <a:srgbClr val="B13F9A"/>
              </a:buClr>
              <a:buFont typeface="Wingdings" pitchFamily="2" charset="2"/>
              <a:buChar char="§"/>
              <a:tabLst>
                <a:tab pos="765175" algn="l"/>
              </a:tabLst>
              <a:defRPr/>
            </a:pPr>
            <a:r>
              <a:rPr lang="en-US" sz="2000" dirty="0" smtClean="0">
                <a:solidFill>
                  <a:sysClr val="windowText" lastClr="000000"/>
                </a:solidFill>
                <a:latin typeface="Trebuchet MS"/>
              </a:rPr>
              <a:t>KOMPOSIT TENAGA PENJUALAN (SALES FORCE COMPOSITE)</a:t>
            </a:r>
          </a:p>
          <a:p>
            <a:pPr marL="576263" indent="-476250" fontAlgn="auto">
              <a:spcAft>
                <a:spcPts val="0"/>
              </a:spcAft>
              <a:buClr>
                <a:srgbClr val="B13F9A"/>
              </a:buClr>
              <a:buFont typeface="Wingdings" pitchFamily="2" charset="2"/>
              <a:buChar char="§"/>
              <a:tabLst>
                <a:tab pos="765175" algn="l"/>
              </a:tabLst>
              <a:defRPr/>
            </a:pPr>
            <a:r>
              <a:rPr lang="en-US" sz="2000" dirty="0" smtClean="0">
                <a:solidFill>
                  <a:sysClr val="windowText" lastClr="000000"/>
                </a:solidFill>
                <a:latin typeface="Trebuchet MS"/>
              </a:rPr>
              <a:t>SURVEY PASAR KONSUMEN (CONSUMER MARKET SURVEY)</a:t>
            </a:r>
          </a:p>
          <a:p>
            <a:pPr marL="576263" indent="-476250" fontAlgn="auto">
              <a:spcAft>
                <a:spcPts val="0"/>
              </a:spcAft>
              <a:buClr>
                <a:srgbClr val="B13F9A"/>
              </a:buClr>
              <a:buFont typeface="Wingdings" pitchFamily="2" charset="2"/>
              <a:buNone/>
              <a:tabLst>
                <a:tab pos="765175" algn="l"/>
              </a:tabLst>
              <a:defRPr/>
            </a:pPr>
            <a:r>
              <a:rPr lang="en-US" sz="2000" i="1" dirty="0" smtClean="0">
                <a:solidFill>
                  <a:sysClr val="windowText" lastClr="000000"/>
                </a:solidFill>
                <a:latin typeface="Trebuchet MS"/>
              </a:rPr>
              <a:t>2. METODE KUANTITATIF</a:t>
            </a:r>
          </a:p>
          <a:p>
            <a:pPr marL="576263" indent="-476250" fontAlgn="auto">
              <a:spcAft>
                <a:spcPts val="0"/>
              </a:spcAft>
              <a:buClr>
                <a:srgbClr val="B13F9A"/>
              </a:buClr>
              <a:buFont typeface="Wingdings" pitchFamily="2" charset="2"/>
              <a:buChar char="§"/>
              <a:tabLst>
                <a:tab pos="765175" algn="l"/>
              </a:tabLst>
              <a:defRPr/>
            </a:pPr>
            <a:r>
              <a:rPr lang="en-US" sz="2000" dirty="0" smtClean="0">
                <a:solidFill>
                  <a:sysClr val="windowText" lastClr="000000"/>
                </a:solidFill>
                <a:latin typeface="Trebuchet MS"/>
              </a:rPr>
              <a:t>SIMPLE AVERAGE </a:t>
            </a:r>
          </a:p>
          <a:p>
            <a:pPr marL="576263" indent="-476250" fontAlgn="auto">
              <a:spcAft>
                <a:spcPts val="0"/>
              </a:spcAft>
              <a:buClr>
                <a:srgbClr val="B13F9A"/>
              </a:buClr>
              <a:buFont typeface="Wingdings" pitchFamily="2" charset="2"/>
              <a:buChar char="§"/>
              <a:tabLst>
                <a:tab pos="765175" algn="l"/>
              </a:tabLst>
              <a:defRPr/>
            </a:pPr>
            <a:r>
              <a:rPr lang="en-US" sz="2000" dirty="0" smtClean="0">
                <a:solidFill>
                  <a:sysClr val="windowText" lastClr="000000"/>
                </a:solidFill>
                <a:latin typeface="Trebuchet MS"/>
              </a:rPr>
              <a:t>MOVING AVERAGE</a:t>
            </a:r>
          </a:p>
          <a:p>
            <a:pPr marL="576263" indent="-476250" fontAlgn="auto">
              <a:spcAft>
                <a:spcPts val="0"/>
              </a:spcAft>
              <a:buClr>
                <a:srgbClr val="B13F9A"/>
              </a:buClr>
              <a:buFont typeface="Wingdings" pitchFamily="2" charset="2"/>
              <a:buChar char="§"/>
              <a:tabLst>
                <a:tab pos="765175" algn="l"/>
              </a:tabLst>
              <a:defRPr/>
            </a:pPr>
            <a:r>
              <a:rPr lang="en-US" sz="2000" dirty="0" smtClean="0">
                <a:solidFill>
                  <a:sysClr val="windowText" lastClr="000000"/>
                </a:solidFill>
                <a:latin typeface="Trebuchet MS"/>
              </a:rPr>
              <a:t>WEIGHTED MOVING AVERAGE</a:t>
            </a:r>
          </a:p>
          <a:p>
            <a:pPr marL="576263" indent="-476250" fontAlgn="auto">
              <a:spcAft>
                <a:spcPts val="0"/>
              </a:spcAft>
              <a:buClr>
                <a:srgbClr val="B13F9A"/>
              </a:buClr>
              <a:buFont typeface="Wingdings" pitchFamily="2" charset="2"/>
              <a:buChar char="§"/>
              <a:tabLst>
                <a:tab pos="765175" algn="l"/>
              </a:tabLst>
              <a:defRPr/>
            </a:pPr>
            <a:r>
              <a:rPr lang="en-US" sz="2000" dirty="0" smtClean="0">
                <a:solidFill>
                  <a:sysClr val="windowText" lastClr="000000"/>
                </a:solidFill>
                <a:latin typeface="Trebuchet MS"/>
              </a:rPr>
              <a:t>EXPONTIAL SMOOTHING</a:t>
            </a:r>
          </a:p>
          <a:p>
            <a:pPr marL="576263" indent="-476250" fontAlgn="auto">
              <a:spcAft>
                <a:spcPts val="0"/>
              </a:spcAft>
              <a:buClr>
                <a:srgbClr val="B13F9A"/>
              </a:buClr>
              <a:buFont typeface="Wingdings" pitchFamily="2" charset="2"/>
              <a:buChar char="§"/>
              <a:tabLst>
                <a:tab pos="765175" algn="l"/>
              </a:tabLst>
              <a:defRPr/>
            </a:pPr>
            <a:r>
              <a:rPr lang="en-US" sz="2000" dirty="0" smtClean="0">
                <a:solidFill>
                  <a:sysClr val="windowText" lastClr="000000"/>
                </a:solidFill>
                <a:latin typeface="Trebuchet MS"/>
              </a:rPr>
              <a:t>REGRESSI LINIER</a:t>
            </a:r>
          </a:p>
          <a:p>
            <a:pPr marL="576263" indent="-476250" fontAlgn="auto">
              <a:spcAft>
                <a:spcPts val="0"/>
              </a:spcAft>
              <a:buClr>
                <a:srgbClr val="B13F9A"/>
              </a:buClr>
              <a:buFont typeface="Wingdings" pitchFamily="2" charset="2"/>
              <a:buChar char="§"/>
              <a:tabLst>
                <a:tab pos="765175" algn="l"/>
              </a:tabLst>
              <a:defRPr/>
            </a:pPr>
            <a:r>
              <a:rPr lang="en-US" sz="2000" dirty="0" smtClean="0">
                <a:solidFill>
                  <a:sysClr val="windowText" lastClr="000000"/>
                </a:solidFill>
                <a:latin typeface="Trebuchet MS"/>
              </a:rPr>
              <a:t>REGRESSI NON LINIER</a:t>
            </a:r>
          </a:p>
          <a:p>
            <a:pPr marL="576263" indent="-476250" fontAlgn="auto">
              <a:spcAft>
                <a:spcPts val="0"/>
              </a:spcAft>
              <a:buClr>
                <a:srgbClr val="B13F9A"/>
              </a:buClr>
              <a:buFont typeface="Wingdings" pitchFamily="2" charset="2"/>
              <a:buChar char="§"/>
              <a:tabLst>
                <a:tab pos="765175" algn="l"/>
              </a:tabLst>
              <a:defRPr/>
            </a:pPr>
            <a:r>
              <a:rPr lang="en-US" sz="2000" dirty="0" smtClean="0">
                <a:solidFill>
                  <a:sysClr val="windowText" lastClr="000000"/>
                </a:solidFill>
                <a:latin typeface="Trebuchet MS"/>
              </a:rPr>
              <a:t>BOX JENKINS </a:t>
            </a:r>
          </a:p>
          <a:p>
            <a:pPr marL="576263" indent="-476250" fontAlgn="auto">
              <a:spcAft>
                <a:spcPts val="0"/>
              </a:spcAft>
              <a:buClr>
                <a:srgbClr val="B13F9A"/>
              </a:buClr>
              <a:buFont typeface="Wingdings" pitchFamily="2" charset="2"/>
              <a:buNone/>
              <a:tabLst>
                <a:tab pos="765175" algn="l"/>
              </a:tabLst>
              <a:defRPr/>
            </a:pPr>
            <a:r>
              <a:rPr lang="en-US" sz="2000" i="1" dirty="0" smtClean="0">
                <a:solidFill>
                  <a:sysClr val="windowText" lastClr="000000"/>
                </a:solidFill>
                <a:latin typeface="Trebuchet MS"/>
              </a:rPr>
              <a:t>3. METODA CAUSAL</a:t>
            </a:r>
          </a:p>
          <a:p>
            <a:pPr marL="576263" indent="-476250" fontAlgn="auto">
              <a:spcAft>
                <a:spcPts val="0"/>
              </a:spcAft>
              <a:buClr>
                <a:srgbClr val="B13F9A"/>
              </a:buClr>
              <a:buFont typeface="Wingdings" pitchFamily="2" charset="2"/>
              <a:buChar char="§"/>
              <a:tabLst>
                <a:tab pos="765175" algn="l"/>
              </a:tabLst>
              <a:defRPr/>
            </a:pPr>
            <a:r>
              <a:rPr lang="en-US" sz="2000" dirty="0" smtClean="0">
                <a:solidFill>
                  <a:sysClr val="windowText" lastClr="000000"/>
                </a:solidFill>
                <a:latin typeface="Trebuchet MS"/>
              </a:rPr>
              <a:t>KORELASI – REGRESSI</a:t>
            </a:r>
          </a:p>
          <a:p>
            <a:pPr marL="576263" indent="-476250" fontAlgn="auto">
              <a:spcAft>
                <a:spcPts val="0"/>
              </a:spcAft>
              <a:buClr>
                <a:srgbClr val="B13F9A"/>
              </a:buClr>
              <a:buFont typeface="Wingdings" pitchFamily="2" charset="2"/>
              <a:buChar char="§"/>
              <a:tabLst>
                <a:tab pos="765175" algn="l"/>
              </a:tabLst>
              <a:defRPr/>
            </a:pPr>
            <a:r>
              <a:rPr lang="en-US" sz="2000" dirty="0" smtClean="0">
                <a:solidFill>
                  <a:sysClr val="windowText" lastClr="000000"/>
                </a:solidFill>
                <a:latin typeface="Trebuchet MS"/>
              </a:rPr>
              <a:t>ECONOMETRIE MODEL </a:t>
            </a:r>
          </a:p>
          <a:p>
            <a:pPr marL="100013" indent="0" fontAlgn="auto">
              <a:spcAft>
                <a:spcPts val="0"/>
              </a:spcAft>
              <a:buClr>
                <a:srgbClr val="B13F9A"/>
              </a:buClr>
              <a:buFont typeface="Wingdings 2"/>
              <a:buNone/>
              <a:tabLst>
                <a:tab pos="765175" algn="l"/>
              </a:tabLst>
              <a:defRPr/>
            </a:pPr>
            <a:endParaRPr lang="en-GB" sz="1400" dirty="0">
              <a:solidFill>
                <a:sysClr val="windowText" lastClr="000000"/>
              </a:solidFill>
              <a:latin typeface="Trebuchet MS"/>
            </a:endParaRPr>
          </a:p>
        </p:txBody>
      </p:sp>
      <p:sp>
        <p:nvSpPr>
          <p:cNvPr id="3" name="Cloud 2"/>
          <p:cNvSpPr/>
          <p:nvPr/>
        </p:nvSpPr>
        <p:spPr>
          <a:xfrm>
            <a:off x="1333500" y="468313"/>
            <a:ext cx="5486400" cy="914400"/>
          </a:xfrm>
          <a:prstGeom prst="cloud">
            <a:avLst/>
          </a:prstGeom>
          <a:solidFill>
            <a:sysClr val="window" lastClr="FFFFFF"/>
          </a:solidFill>
          <a:ln w="40000" cap="flat" cmpd="sng" algn="ctr">
            <a:solidFill>
              <a:sysClr val="windowText" lastClr="000000"/>
            </a:solidFill>
            <a:prstDash val="solid"/>
          </a:ln>
          <a:effectLst/>
        </p:spPr>
        <p:txBody>
          <a:bodyPr anchor="ctr"/>
          <a:lstStyle/>
          <a:p>
            <a:pPr algn="ctr" eaLnBrk="1" fontAlgn="auto" hangingPunct="1">
              <a:spcBef>
                <a:spcPts val="0"/>
              </a:spcBef>
              <a:spcAft>
                <a:spcPts val="0"/>
              </a:spcAft>
              <a:defRPr/>
            </a:pPr>
            <a:r>
              <a:rPr lang="en-US" sz="1800" b="1" kern="0" dirty="0">
                <a:solidFill>
                  <a:sysClr val="windowText" lastClr="000000"/>
                </a:solidFill>
                <a:latin typeface="Trebuchet MS"/>
              </a:rPr>
              <a:t>METODA - METODA PERAMALAN</a:t>
            </a:r>
            <a:endParaRPr lang="en-US" sz="1800" kern="0" dirty="0">
              <a:solidFill>
                <a:sysClr val="windowText" lastClr="000000"/>
              </a:solidFill>
              <a:latin typeface="Trebuchet MS"/>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77334" y="489857"/>
            <a:ext cx="7771694" cy="816429"/>
          </a:xfrm>
          <a:prstGeom prst="rect">
            <a:avLst/>
          </a:prstGeom>
        </p:spPr>
        <p:txBody>
          <a:bodyPr lIns="99994" tIns="49997" rIns="99994" bIns="49997">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Delphi Method</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
        <p:nvSpPr>
          <p:cNvPr id="110595" name="Rectangle 3"/>
          <p:cNvSpPr txBox="1">
            <a:spLocks noChangeArrowheads="1"/>
          </p:cNvSpPr>
          <p:nvPr/>
        </p:nvSpPr>
        <p:spPr bwMode="auto">
          <a:xfrm>
            <a:off x="338138" y="1714500"/>
            <a:ext cx="3895725" cy="4114800"/>
          </a:xfrm>
          <a:prstGeom prst="rect">
            <a:avLst/>
          </a:prstGeom>
          <a:noFill/>
          <a:ln w="9525">
            <a:noFill/>
            <a:miter lim="800000"/>
            <a:headEnd/>
            <a:tailEnd/>
          </a:ln>
        </p:spPr>
        <p:txBody>
          <a:bodyPr lIns="91415" tIns="45707" rIns="91415" bIns="45707"/>
          <a:lstStyle/>
          <a:p>
            <a:pPr marL="273050" indent="-273050" eaLnBrk="1" hangingPunct="1">
              <a:spcBef>
                <a:spcPts val="600"/>
              </a:spcBef>
              <a:buClr>
                <a:srgbClr val="B13F9A"/>
              </a:buClr>
              <a:buSzPct val="73000"/>
              <a:buFont typeface="Wingdings 2" pitchFamily="18" charset="2"/>
              <a:buChar char=""/>
            </a:pPr>
            <a:r>
              <a:rPr lang="en-US" sz="2000">
                <a:solidFill>
                  <a:srgbClr val="000000"/>
                </a:solidFill>
                <a:latin typeface="Trebuchet MS" pitchFamily="34" charset="0"/>
              </a:rPr>
              <a:t>Menggunakan suatu proses kelompok</a:t>
            </a:r>
          </a:p>
          <a:p>
            <a:pPr marL="273050" indent="-273050" eaLnBrk="1" hangingPunct="1">
              <a:spcBef>
                <a:spcPts val="600"/>
              </a:spcBef>
              <a:buClr>
                <a:srgbClr val="B13F9A"/>
              </a:buClr>
              <a:buSzPct val="73000"/>
              <a:buFont typeface="Wingdings 2" pitchFamily="18" charset="2"/>
              <a:buChar char=""/>
            </a:pPr>
            <a:r>
              <a:rPr lang="en-US" sz="2000">
                <a:solidFill>
                  <a:srgbClr val="000000"/>
                </a:solidFill>
                <a:latin typeface="Trebuchet MS" pitchFamily="34" charset="0"/>
              </a:rPr>
              <a:t>3 jenis partisipan</a:t>
            </a:r>
          </a:p>
          <a:p>
            <a:pPr marL="520700" lvl="1" indent="-228600" eaLnBrk="1" hangingPunct="1">
              <a:spcBef>
                <a:spcPts val="500"/>
              </a:spcBef>
              <a:buClr>
                <a:srgbClr val="F9B639"/>
              </a:buClr>
              <a:buSzPct val="80000"/>
              <a:buFont typeface="Wingdings 2" pitchFamily="18" charset="2"/>
              <a:buChar char=""/>
            </a:pPr>
            <a:r>
              <a:rPr lang="en-US" sz="2000">
                <a:solidFill>
                  <a:srgbClr val="6C6C6C"/>
                </a:solidFill>
                <a:latin typeface="Trebuchet MS" pitchFamily="34" charset="0"/>
              </a:rPr>
              <a:t>Pengambil Keputusan</a:t>
            </a:r>
          </a:p>
          <a:p>
            <a:pPr marL="520700" lvl="1" indent="-228600" eaLnBrk="1" hangingPunct="1">
              <a:spcBef>
                <a:spcPts val="500"/>
              </a:spcBef>
              <a:buClr>
                <a:srgbClr val="F9B639"/>
              </a:buClr>
              <a:buSzPct val="80000"/>
              <a:buFont typeface="Wingdings 2" pitchFamily="18" charset="2"/>
              <a:buChar char=""/>
            </a:pPr>
            <a:r>
              <a:rPr lang="en-US" sz="2000">
                <a:solidFill>
                  <a:srgbClr val="6C6C6C"/>
                </a:solidFill>
                <a:latin typeface="Trebuchet MS" pitchFamily="34" charset="0"/>
              </a:rPr>
              <a:t>Staff</a:t>
            </a:r>
          </a:p>
          <a:p>
            <a:pPr marL="520700" lvl="1" indent="-228600" eaLnBrk="1" hangingPunct="1">
              <a:spcBef>
                <a:spcPts val="500"/>
              </a:spcBef>
              <a:buClr>
                <a:srgbClr val="F9B639"/>
              </a:buClr>
              <a:buSzPct val="80000"/>
              <a:buFont typeface="Wingdings 2" pitchFamily="18" charset="2"/>
              <a:buChar char=""/>
            </a:pPr>
            <a:r>
              <a:rPr lang="en-US" sz="2000">
                <a:solidFill>
                  <a:srgbClr val="6C6C6C"/>
                </a:solidFill>
                <a:latin typeface="Trebuchet MS" pitchFamily="34" charset="0"/>
              </a:rPr>
              <a:t>Responden</a:t>
            </a:r>
          </a:p>
          <a:p>
            <a:pPr marL="273050" indent="-273050" eaLnBrk="1" hangingPunct="1">
              <a:spcBef>
                <a:spcPts val="600"/>
              </a:spcBef>
              <a:buClr>
                <a:srgbClr val="B13F9A"/>
              </a:buClr>
              <a:buSzPct val="73000"/>
              <a:buFont typeface="Wingdings 2" pitchFamily="18" charset="2"/>
              <a:buChar char=""/>
            </a:pPr>
            <a:r>
              <a:rPr lang="en-US" sz="2000">
                <a:solidFill>
                  <a:srgbClr val="000000"/>
                </a:solidFill>
                <a:latin typeface="Trebuchet MS" pitchFamily="34" charset="0"/>
              </a:rPr>
              <a:t>Kelompok responden yang memberikan input pada pengambil keputsan.</a:t>
            </a:r>
          </a:p>
        </p:txBody>
      </p:sp>
      <p:grpSp>
        <p:nvGrpSpPr>
          <p:cNvPr id="110596" name="Group 3"/>
          <p:cNvGrpSpPr>
            <a:grpSpLocks/>
          </p:cNvGrpSpPr>
          <p:nvPr/>
        </p:nvGrpSpPr>
        <p:grpSpPr bwMode="auto">
          <a:xfrm>
            <a:off x="4114800" y="1676400"/>
            <a:ext cx="4038600" cy="3679825"/>
            <a:chOff x="3657600" y="1676400"/>
            <a:chExt cx="4572000" cy="4060674"/>
          </a:xfrm>
        </p:grpSpPr>
        <p:sp>
          <p:nvSpPr>
            <p:cNvPr id="5" name="Freeform 7"/>
            <p:cNvSpPr>
              <a:spLocks/>
            </p:cNvSpPr>
            <p:nvPr/>
          </p:nvSpPr>
          <p:spPr bwMode="auto">
            <a:xfrm>
              <a:off x="4356700" y="3941479"/>
              <a:ext cx="3240297" cy="1700998"/>
            </a:xfrm>
            <a:custGeom>
              <a:avLst/>
              <a:gdLst/>
              <a:ahLst/>
              <a:cxnLst>
                <a:cxn ang="0">
                  <a:pos x="1047" y="1054"/>
                </a:cxn>
                <a:cxn ang="0">
                  <a:pos x="1103" y="1043"/>
                </a:cxn>
                <a:cxn ang="0">
                  <a:pos x="1147" y="1033"/>
                </a:cxn>
                <a:cxn ang="0">
                  <a:pos x="1193" y="1020"/>
                </a:cxn>
                <a:cxn ang="0">
                  <a:pos x="1238" y="1003"/>
                </a:cxn>
                <a:cxn ang="0">
                  <a:pos x="1292" y="983"/>
                </a:cxn>
                <a:cxn ang="0">
                  <a:pos x="1342" y="961"/>
                </a:cxn>
                <a:cxn ang="0">
                  <a:pos x="1391" y="936"/>
                </a:cxn>
                <a:cxn ang="0">
                  <a:pos x="1431" y="910"/>
                </a:cxn>
                <a:cxn ang="0">
                  <a:pos x="1474" y="883"/>
                </a:cxn>
                <a:cxn ang="0">
                  <a:pos x="1521" y="852"/>
                </a:cxn>
                <a:cxn ang="0">
                  <a:pos x="1561" y="821"/>
                </a:cxn>
                <a:cxn ang="0">
                  <a:pos x="1623" y="769"/>
                </a:cxn>
                <a:cxn ang="0">
                  <a:pos x="1682" y="707"/>
                </a:cxn>
                <a:cxn ang="0">
                  <a:pos x="1726" y="654"/>
                </a:cxn>
                <a:cxn ang="0">
                  <a:pos x="1774" y="594"/>
                </a:cxn>
                <a:cxn ang="0">
                  <a:pos x="1821" y="524"/>
                </a:cxn>
                <a:cxn ang="0">
                  <a:pos x="1826" y="0"/>
                </a:cxn>
                <a:cxn ang="0">
                  <a:pos x="1363" y="257"/>
                </a:cxn>
                <a:cxn ang="0">
                  <a:pos x="1322" y="310"/>
                </a:cxn>
                <a:cxn ang="0">
                  <a:pos x="1280" y="357"/>
                </a:cxn>
                <a:cxn ang="0">
                  <a:pos x="1243" y="394"/>
                </a:cxn>
                <a:cxn ang="0">
                  <a:pos x="1199" y="428"/>
                </a:cxn>
                <a:cxn ang="0">
                  <a:pos x="1148" y="462"/>
                </a:cxn>
                <a:cxn ang="0">
                  <a:pos x="1099" y="490"/>
                </a:cxn>
                <a:cxn ang="0">
                  <a:pos x="1051" y="507"/>
                </a:cxn>
                <a:cxn ang="0">
                  <a:pos x="993" y="525"/>
                </a:cxn>
                <a:cxn ang="0">
                  <a:pos x="925" y="533"/>
                </a:cxn>
                <a:cxn ang="0">
                  <a:pos x="810" y="537"/>
                </a:cxn>
                <a:cxn ang="0">
                  <a:pos x="713" y="519"/>
                </a:cxn>
                <a:cxn ang="0">
                  <a:pos x="615" y="484"/>
                </a:cxn>
                <a:cxn ang="0">
                  <a:pos x="525" y="434"/>
                </a:cxn>
                <a:cxn ang="0">
                  <a:pos x="0" y="676"/>
                </a:cxn>
                <a:cxn ang="0">
                  <a:pos x="48" y="727"/>
                </a:cxn>
                <a:cxn ang="0">
                  <a:pos x="95" y="772"/>
                </a:cxn>
                <a:cxn ang="0">
                  <a:pos x="146" y="818"/>
                </a:cxn>
                <a:cxn ang="0">
                  <a:pos x="198" y="856"/>
                </a:cxn>
                <a:cxn ang="0">
                  <a:pos x="255" y="894"/>
                </a:cxn>
                <a:cxn ang="0">
                  <a:pos x="312" y="928"/>
                </a:cxn>
                <a:cxn ang="0">
                  <a:pos x="364" y="956"/>
                </a:cxn>
                <a:cxn ang="0">
                  <a:pos x="432" y="987"/>
                </a:cxn>
                <a:cxn ang="0">
                  <a:pos x="497" y="1010"/>
                </a:cxn>
                <a:cxn ang="0">
                  <a:pos x="556" y="1030"/>
                </a:cxn>
                <a:cxn ang="0">
                  <a:pos x="617" y="1046"/>
                </a:cxn>
                <a:cxn ang="0">
                  <a:pos x="686" y="1059"/>
                </a:cxn>
                <a:cxn ang="0">
                  <a:pos x="760" y="1067"/>
                </a:cxn>
                <a:cxn ang="0">
                  <a:pos x="827" y="1070"/>
                </a:cxn>
                <a:cxn ang="0">
                  <a:pos x="896" y="1069"/>
                </a:cxn>
                <a:cxn ang="0">
                  <a:pos x="965" y="1066"/>
                </a:cxn>
                <a:cxn ang="0">
                  <a:pos x="1026" y="1057"/>
                </a:cxn>
              </a:cxnLst>
              <a:rect l="0" t="0" r="r" b="b"/>
              <a:pathLst>
                <a:path w="2042" h="1071">
                  <a:moveTo>
                    <a:pt x="1026" y="1057"/>
                  </a:moveTo>
                  <a:lnTo>
                    <a:pt x="1047" y="1054"/>
                  </a:lnTo>
                  <a:lnTo>
                    <a:pt x="1075" y="1049"/>
                  </a:lnTo>
                  <a:lnTo>
                    <a:pt x="1103" y="1043"/>
                  </a:lnTo>
                  <a:lnTo>
                    <a:pt x="1123" y="1039"/>
                  </a:lnTo>
                  <a:lnTo>
                    <a:pt x="1147" y="1033"/>
                  </a:lnTo>
                  <a:lnTo>
                    <a:pt x="1169" y="1026"/>
                  </a:lnTo>
                  <a:lnTo>
                    <a:pt x="1193" y="1020"/>
                  </a:lnTo>
                  <a:lnTo>
                    <a:pt x="1214" y="1013"/>
                  </a:lnTo>
                  <a:lnTo>
                    <a:pt x="1238" y="1003"/>
                  </a:lnTo>
                  <a:lnTo>
                    <a:pt x="1267" y="994"/>
                  </a:lnTo>
                  <a:lnTo>
                    <a:pt x="1292" y="983"/>
                  </a:lnTo>
                  <a:lnTo>
                    <a:pt x="1315" y="973"/>
                  </a:lnTo>
                  <a:lnTo>
                    <a:pt x="1342" y="961"/>
                  </a:lnTo>
                  <a:lnTo>
                    <a:pt x="1368" y="948"/>
                  </a:lnTo>
                  <a:lnTo>
                    <a:pt x="1391" y="936"/>
                  </a:lnTo>
                  <a:lnTo>
                    <a:pt x="1411" y="922"/>
                  </a:lnTo>
                  <a:lnTo>
                    <a:pt x="1431" y="910"/>
                  </a:lnTo>
                  <a:lnTo>
                    <a:pt x="1451" y="896"/>
                  </a:lnTo>
                  <a:lnTo>
                    <a:pt x="1474" y="883"/>
                  </a:lnTo>
                  <a:lnTo>
                    <a:pt x="1498" y="868"/>
                  </a:lnTo>
                  <a:lnTo>
                    <a:pt x="1521" y="852"/>
                  </a:lnTo>
                  <a:lnTo>
                    <a:pt x="1542" y="835"/>
                  </a:lnTo>
                  <a:lnTo>
                    <a:pt x="1561" y="821"/>
                  </a:lnTo>
                  <a:lnTo>
                    <a:pt x="1593" y="795"/>
                  </a:lnTo>
                  <a:lnTo>
                    <a:pt x="1623" y="769"/>
                  </a:lnTo>
                  <a:lnTo>
                    <a:pt x="1652" y="740"/>
                  </a:lnTo>
                  <a:lnTo>
                    <a:pt x="1682" y="707"/>
                  </a:lnTo>
                  <a:lnTo>
                    <a:pt x="1703" y="682"/>
                  </a:lnTo>
                  <a:lnTo>
                    <a:pt x="1726" y="654"/>
                  </a:lnTo>
                  <a:lnTo>
                    <a:pt x="1752" y="624"/>
                  </a:lnTo>
                  <a:lnTo>
                    <a:pt x="1774" y="594"/>
                  </a:lnTo>
                  <a:lnTo>
                    <a:pt x="1796" y="561"/>
                  </a:lnTo>
                  <a:lnTo>
                    <a:pt x="1821" y="524"/>
                  </a:lnTo>
                  <a:lnTo>
                    <a:pt x="2041" y="652"/>
                  </a:lnTo>
                  <a:lnTo>
                    <a:pt x="1826" y="0"/>
                  </a:lnTo>
                  <a:lnTo>
                    <a:pt x="1128" y="124"/>
                  </a:lnTo>
                  <a:lnTo>
                    <a:pt x="1363" y="257"/>
                  </a:lnTo>
                  <a:lnTo>
                    <a:pt x="1343" y="285"/>
                  </a:lnTo>
                  <a:lnTo>
                    <a:pt x="1322" y="310"/>
                  </a:lnTo>
                  <a:lnTo>
                    <a:pt x="1301" y="334"/>
                  </a:lnTo>
                  <a:lnTo>
                    <a:pt x="1280" y="357"/>
                  </a:lnTo>
                  <a:lnTo>
                    <a:pt x="1262" y="374"/>
                  </a:lnTo>
                  <a:lnTo>
                    <a:pt x="1243" y="394"/>
                  </a:lnTo>
                  <a:lnTo>
                    <a:pt x="1222" y="411"/>
                  </a:lnTo>
                  <a:lnTo>
                    <a:pt x="1199" y="428"/>
                  </a:lnTo>
                  <a:lnTo>
                    <a:pt x="1171" y="447"/>
                  </a:lnTo>
                  <a:lnTo>
                    <a:pt x="1148" y="462"/>
                  </a:lnTo>
                  <a:lnTo>
                    <a:pt x="1128" y="473"/>
                  </a:lnTo>
                  <a:lnTo>
                    <a:pt x="1099" y="490"/>
                  </a:lnTo>
                  <a:lnTo>
                    <a:pt x="1073" y="500"/>
                  </a:lnTo>
                  <a:lnTo>
                    <a:pt x="1051" y="507"/>
                  </a:lnTo>
                  <a:lnTo>
                    <a:pt x="1027" y="515"/>
                  </a:lnTo>
                  <a:lnTo>
                    <a:pt x="993" y="525"/>
                  </a:lnTo>
                  <a:lnTo>
                    <a:pt x="959" y="529"/>
                  </a:lnTo>
                  <a:lnTo>
                    <a:pt x="925" y="533"/>
                  </a:lnTo>
                  <a:lnTo>
                    <a:pt x="876" y="535"/>
                  </a:lnTo>
                  <a:lnTo>
                    <a:pt x="810" y="537"/>
                  </a:lnTo>
                  <a:lnTo>
                    <a:pt x="759" y="529"/>
                  </a:lnTo>
                  <a:lnTo>
                    <a:pt x="713" y="519"/>
                  </a:lnTo>
                  <a:lnTo>
                    <a:pt x="661" y="504"/>
                  </a:lnTo>
                  <a:lnTo>
                    <a:pt x="615" y="484"/>
                  </a:lnTo>
                  <a:lnTo>
                    <a:pt x="568" y="461"/>
                  </a:lnTo>
                  <a:lnTo>
                    <a:pt x="525" y="434"/>
                  </a:lnTo>
                  <a:lnTo>
                    <a:pt x="484" y="398"/>
                  </a:lnTo>
                  <a:lnTo>
                    <a:pt x="0" y="676"/>
                  </a:lnTo>
                  <a:lnTo>
                    <a:pt x="20" y="700"/>
                  </a:lnTo>
                  <a:lnTo>
                    <a:pt x="48" y="727"/>
                  </a:lnTo>
                  <a:lnTo>
                    <a:pt x="72" y="749"/>
                  </a:lnTo>
                  <a:lnTo>
                    <a:pt x="95" y="772"/>
                  </a:lnTo>
                  <a:lnTo>
                    <a:pt x="119" y="794"/>
                  </a:lnTo>
                  <a:lnTo>
                    <a:pt x="146" y="818"/>
                  </a:lnTo>
                  <a:lnTo>
                    <a:pt x="172" y="837"/>
                  </a:lnTo>
                  <a:lnTo>
                    <a:pt x="198" y="856"/>
                  </a:lnTo>
                  <a:lnTo>
                    <a:pt x="227" y="874"/>
                  </a:lnTo>
                  <a:lnTo>
                    <a:pt x="255" y="894"/>
                  </a:lnTo>
                  <a:lnTo>
                    <a:pt x="285" y="913"/>
                  </a:lnTo>
                  <a:lnTo>
                    <a:pt x="312" y="928"/>
                  </a:lnTo>
                  <a:lnTo>
                    <a:pt x="339" y="943"/>
                  </a:lnTo>
                  <a:lnTo>
                    <a:pt x="364" y="956"/>
                  </a:lnTo>
                  <a:lnTo>
                    <a:pt x="399" y="973"/>
                  </a:lnTo>
                  <a:lnTo>
                    <a:pt x="432" y="987"/>
                  </a:lnTo>
                  <a:lnTo>
                    <a:pt x="469" y="1001"/>
                  </a:lnTo>
                  <a:lnTo>
                    <a:pt x="497" y="1010"/>
                  </a:lnTo>
                  <a:lnTo>
                    <a:pt x="524" y="1021"/>
                  </a:lnTo>
                  <a:lnTo>
                    <a:pt x="556" y="1030"/>
                  </a:lnTo>
                  <a:lnTo>
                    <a:pt x="587" y="1039"/>
                  </a:lnTo>
                  <a:lnTo>
                    <a:pt x="617" y="1046"/>
                  </a:lnTo>
                  <a:lnTo>
                    <a:pt x="651" y="1053"/>
                  </a:lnTo>
                  <a:lnTo>
                    <a:pt x="686" y="1059"/>
                  </a:lnTo>
                  <a:lnTo>
                    <a:pt x="723" y="1063"/>
                  </a:lnTo>
                  <a:lnTo>
                    <a:pt x="760" y="1067"/>
                  </a:lnTo>
                  <a:lnTo>
                    <a:pt x="789" y="1068"/>
                  </a:lnTo>
                  <a:lnTo>
                    <a:pt x="827" y="1070"/>
                  </a:lnTo>
                  <a:lnTo>
                    <a:pt x="866" y="1070"/>
                  </a:lnTo>
                  <a:lnTo>
                    <a:pt x="896" y="1069"/>
                  </a:lnTo>
                  <a:lnTo>
                    <a:pt x="929" y="1068"/>
                  </a:lnTo>
                  <a:lnTo>
                    <a:pt x="965" y="1066"/>
                  </a:lnTo>
                  <a:lnTo>
                    <a:pt x="998" y="1061"/>
                  </a:lnTo>
                  <a:lnTo>
                    <a:pt x="1026" y="1057"/>
                  </a:lnTo>
                </a:path>
              </a:pathLst>
            </a:custGeom>
            <a:solidFill>
              <a:srgbClr val="B760F9"/>
            </a:solidFill>
            <a:ln w="12700" cap="rnd" cmpd="sng">
              <a:solidFill>
                <a:srgbClr val="F4E7ED"/>
              </a:solidFill>
              <a:prstDash val="solid"/>
              <a:round/>
              <a:headEnd type="none" w="med" len="med"/>
              <a:tailEnd type="none" w="med" len="med"/>
            </a:ln>
            <a:effectLst/>
          </p:spPr>
          <p:txBody>
            <a:bodyPr lIns="90450" tIns="44432" rIns="90450" bIns="44432">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 name="Freeform 8"/>
            <p:cNvSpPr>
              <a:spLocks/>
            </p:cNvSpPr>
            <p:nvPr/>
          </p:nvSpPr>
          <p:spPr bwMode="auto">
            <a:xfrm>
              <a:off x="3795983" y="2089825"/>
              <a:ext cx="1637221" cy="3039375"/>
            </a:xfrm>
            <a:custGeom>
              <a:avLst/>
              <a:gdLst/>
              <a:ahLst/>
              <a:cxnLst>
                <a:cxn ang="0">
                  <a:pos x="1009" y="4"/>
                </a:cxn>
                <a:cxn ang="0">
                  <a:pos x="957" y="14"/>
                </a:cxn>
                <a:cxn ang="0">
                  <a:pos x="911" y="26"/>
                </a:cxn>
                <a:cxn ang="0">
                  <a:pos x="865" y="39"/>
                </a:cxn>
                <a:cxn ang="0">
                  <a:pos x="820" y="56"/>
                </a:cxn>
                <a:cxn ang="0">
                  <a:pos x="769" y="77"/>
                </a:cxn>
                <a:cxn ang="0">
                  <a:pos x="718" y="99"/>
                </a:cxn>
                <a:cxn ang="0">
                  <a:pos x="670" y="123"/>
                </a:cxn>
                <a:cxn ang="0">
                  <a:pos x="628" y="148"/>
                </a:cxn>
                <a:cxn ang="0">
                  <a:pos x="585" y="175"/>
                </a:cxn>
                <a:cxn ang="0">
                  <a:pos x="539" y="209"/>
                </a:cxn>
                <a:cxn ang="0">
                  <a:pos x="498" y="240"/>
                </a:cxn>
                <a:cxn ang="0">
                  <a:pos x="434" y="299"/>
                </a:cxn>
                <a:cxn ang="0">
                  <a:pos x="377" y="356"/>
                </a:cxn>
                <a:cxn ang="0">
                  <a:pos x="333" y="408"/>
                </a:cxn>
                <a:cxn ang="0">
                  <a:pos x="287" y="469"/>
                </a:cxn>
                <a:cxn ang="0">
                  <a:pos x="244" y="536"/>
                </a:cxn>
                <a:cxn ang="0">
                  <a:pos x="206" y="601"/>
                </a:cxn>
                <a:cxn ang="0">
                  <a:pos x="174" y="675"/>
                </a:cxn>
                <a:cxn ang="0">
                  <a:pos x="146" y="753"/>
                </a:cxn>
                <a:cxn ang="0">
                  <a:pos x="116" y="850"/>
                </a:cxn>
                <a:cxn ang="0">
                  <a:pos x="99" y="945"/>
                </a:cxn>
                <a:cxn ang="0">
                  <a:pos x="85" y="1068"/>
                </a:cxn>
                <a:cxn ang="0">
                  <a:pos x="85" y="1174"/>
                </a:cxn>
                <a:cxn ang="0">
                  <a:pos x="95" y="1272"/>
                </a:cxn>
                <a:cxn ang="0">
                  <a:pos x="112" y="1370"/>
                </a:cxn>
                <a:cxn ang="0">
                  <a:pos x="143" y="1480"/>
                </a:cxn>
                <a:cxn ang="0">
                  <a:pos x="181" y="1581"/>
                </a:cxn>
                <a:cxn ang="0">
                  <a:pos x="231" y="1677"/>
                </a:cxn>
                <a:cxn ang="0">
                  <a:pos x="708" y="1914"/>
                </a:cxn>
                <a:cxn ang="0">
                  <a:pos x="696" y="1408"/>
                </a:cxn>
                <a:cxn ang="0">
                  <a:pos x="652" y="1328"/>
                </a:cxn>
                <a:cxn ang="0">
                  <a:pos x="627" y="1252"/>
                </a:cxn>
                <a:cxn ang="0">
                  <a:pos x="617" y="1178"/>
                </a:cxn>
                <a:cxn ang="0">
                  <a:pos x="614" y="1105"/>
                </a:cxn>
                <a:cxn ang="0">
                  <a:pos x="621" y="1020"/>
                </a:cxn>
                <a:cxn ang="0">
                  <a:pos x="641" y="936"/>
                </a:cxn>
                <a:cxn ang="0">
                  <a:pos x="671" y="857"/>
                </a:cxn>
                <a:cxn ang="0">
                  <a:pos x="708" y="796"/>
                </a:cxn>
                <a:cxn ang="0">
                  <a:pos x="739" y="751"/>
                </a:cxn>
                <a:cxn ang="0">
                  <a:pos x="778" y="705"/>
                </a:cxn>
                <a:cxn ang="0">
                  <a:pos x="816" y="668"/>
                </a:cxn>
                <a:cxn ang="0">
                  <a:pos x="858" y="634"/>
                </a:cxn>
                <a:cxn ang="0">
                  <a:pos x="910" y="600"/>
                </a:cxn>
                <a:cxn ang="0">
                  <a:pos x="959" y="572"/>
                </a:cxn>
                <a:cxn ang="0">
                  <a:pos x="1031" y="548"/>
                </a:cxn>
              </a:cxnLst>
              <a:rect l="0" t="0" r="r" b="b"/>
              <a:pathLst>
                <a:path w="1032" h="1915">
                  <a:moveTo>
                    <a:pt x="1031" y="0"/>
                  </a:moveTo>
                  <a:lnTo>
                    <a:pt x="1009" y="4"/>
                  </a:lnTo>
                  <a:lnTo>
                    <a:pt x="986" y="7"/>
                  </a:lnTo>
                  <a:lnTo>
                    <a:pt x="957" y="14"/>
                  </a:lnTo>
                  <a:lnTo>
                    <a:pt x="935" y="19"/>
                  </a:lnTo>
                  <a:lnTo>
                    <a:pt x="911" y="26"/>
                  </a:lnTo>
                  <a:lnTo>
                    <a:pt x="889" y="33"/>
                  </a:lnTo>
                  <a:lnTo>
                    <a:pt x="865" y="39"/>
                  </a:lnTo>
                  <a:lnTo>
                    <a:pt x="843" y="46"/>
                  </a:lnTo>
                  <a:lnTo>
                    <a:pt x="820" y="56"/>
                  </a:lnTo>
                  <a:lnTo>
                    <a:pt x="792" y="66"/>
                  </a:lnTo>
                  <a:lnTo>
                    <a:pt x="769" y="77"/>
                  </a:lnTo>
                  <a:lnTo>
                    <a:pt x="744" y="87"/>
                  </a:lnTo>
                  <a:lnTo>
                    <a:pt x="718" y="99"/>
                  </a:lnTo>
                  <a:lnTo>
                    <a:pt x="693" y="112"/>
                  </a:lnTo>
                  <a:lnTo>
                    <a:pt x="670" y="123"/>
                  </a:lnTo>
                  <a:lnTo>
                    <a:pt x="648" y="137"/>
                  </a:lnTo>
                  <a:lnTo>
                    <a:pt x="628" y="148"/>
                  </a:lnTo>
                  <a:lnTo>
                    <a:pt x="608" y="163"/>
                  </a:lnTo>
                  <a:lnTo>
                    <a:pt x="585" y="175"/>
                  </a:lnTo>
                  <a:lnTo>
                    <a:pt x="562" y="192"/>
                  </a:lnTo>
                  <a:lnTo>
                    <a:pt x="539" y="209"/>
                  </a:lnTo>
                  <a:lnTo>
                    <a:pt x="518" y="226"/>
                  </a:lnTo>
                  <a:lnTo>
                    <a:pt x="498" y="240"/>
                  </a:lnTo>
                  <a:lnTo>
                    <a:pt x="465" y="267"/>
                  </a:lnTo>
                  <a:lnTo>
                    <a:pt x="434" y="299"/>
                  </a:lnTo>
                  <a:lnTo>
                    <a:pt x="408" y="322"/>
                  </a:lnTo>
                  <a:lnTo>
                    <a:pt x="377" y="356"/>
                  </a:lnTo>
                  <a:lnTo>
                    <a:pt x="356" y="380"/>
                  </a:lnTo>
                  <a:lnTo>
                    <a:pt x="333" y="408"/>
                  </a:lnTo>
                  <a:lnTo>
                    <a:pt x="308" y="440"/>
                  </a:lnTo>
                  <a:lnTo>
                    <a:pt x="287" y="469"/>
                  </a:lnTo>
                  <a:lnTo>
                    <a:pt x="266" y="503"/>
                  </a:lnTo>
                  <a:lnTo>
                    <a:pt x="244" y="536"/>
                  </a:lnTo>
                  <a:lnTo>
                    <a:pt x="223" y="571"/>
                  </a:lnTo>
                  <a:lnTo>
                    <a:pt x="206" y="601"/>
                  </a:lnTo>
                  <a:lnTo>
                    <a:pt x="190" y="638"/>
                  </a:lnTo>
                  <a:lnTo>
                    <a:pt x="174" y="675"/>
                  </a:lnTo>
                  <a:lnTo>
                    <a:pt x="160" y="712"/>
                  </a:lnTo>
                  <a:lnTo>
                    <a:pt x="146" y="753"/>
                  </a:lnTo>
                  <a:lnTo>
                    <a:pt x="128" y="804"/>
                  </a:lnTo>
                  <a:lnTo>
                    <a:pt x="116" y="850"/>
                  </a:lnTo>
                  <a:lnTo>
                    <a:pt x="105" y="898"/>
                  </a:lnTo>
                  <a:lnTo>
                    <a:pt x="99" y="945"/>
                  </a:lnTo>
                  <a:lnTo>
                    <a:pt x="90" y="1000"/>
                  </a:lnTo>
                  <a:lnTo>
                    <a:pt x="85" y="1068"/>
                  </a:lnTo>
                  <a:lnTo>
                    <a:pt x="83" y="1121"/>
                  </a:lnTo>
                  <a:lnTo>
                    <a:pt x="85" y="1174"/>
                  </a:lnTo>
                  <a:lnTo>
                    <a:pt x="89" y="1225"/>
                  </a:lnTo>
                  <a:lnTo>
                    <a:pt x="95" y="1272"/>
                  </a:lnTo>
                  <a:lnTo>
                    <a:pt x="101" y="1320"/>
                  </a:lnTo>
                  <a:lnTo>
                    <a:pt x="112" y="1370"/>
                  </a:lnTo>
                  <a:lnTo>
                    <a:pt x="126" y="1424"/>
                  </a:lnTo>
                  <a:lnTo>
                    <a:pt x="143" y="1480"/>
                  </a:lnTo>
                  <a:lnTo>
                    <a:pt x="161" y="1531"/>
                  </a:lnTo>
                  <a:lnTo>
                    <a:pt x="181" y="1581"/>
                  </a:lnTo>
                  <a:lnTo>
                    <a:pt x="203" y="1630"/>
                  </a:lnTo>
                  <a:lnTo>
                    <a:pt x="231" y="1677"/>
                  </a:lnTo>
                  <a:lnTo>
                    <a:pt x="0" y="1809"/>
                  </a:lnTo>
                  <a:lnTo>
                    <a:pt x="708" y="1914"/>
                  </a:lnTo>
                  <a:lnTo>
                    <a:pt x="967" y="1262"/>
                  </a:lnTo>
                  <a:lnTo>
                    <a:pt x="696" y="1408"/>
                  </a:lnTo>
                  <a:lnTo>
                    <a:pt x="669" y="1366"/>
                  </a:lnTo>
                  <a:lnTo>
                    <a:pt x="652" y="1328"/>
                  </a:lnTo>
                  <a:lnTo>
                    <a:pt x="637" y="1290"/>
                  </a:lnTo>
                  <a:lnTo>
                    <a:pt x="627" y="1252"/>
                  </a:lnTo>
                  <a:lnTo>
                    <a:pt x="619" y="1214"/>
                  </a:lnTo>
                  <a:lnTo>
                    <a:pt x="617" y="1178"/>
                  </a:lnTo>
                  <a:lnTo>
                    <a:pt x="614" y="1141"/>
                  </a:lnTo>
                  <a:lnTo>
                    <a:pt x="614" y="1105"/>
                  </a:lnTo>
                  <a:lnTo>
                    <a:pt x="616" y="1062"/>
                  </a:lnTo>
                  <a:lnTo>
                    <a:pt x="621" y="1020"/>
                  </a:lnTo>
                  <a:lnTo>
                    <a:pt x="630" y="973"/>
                  </a:lnTo>
                  <a:lnTo>
                    <a:pt x="641" y="936"/>
                  </a:lnTo>
                  <a:lnTo>
                    <a:pt x="657" y="893"/>
                  </a:lnTo>
                  <a:lnTo>
                    <a:pt x="671" y="857"/>
                  </a:lnTo>
                  <a:lnTo>
                    <a:pt x="691" y="823"/>
                  </a:lnTo>
                  <a:lnTo>
                    <a:pt x="708" y="796"/>
                  </a:lnTo>
                  <a:lnTo>
                    <a:pt x="723" y="773"/>
                  </a:lnTo>
                  <a:lnTo>
                    <a:pt x="739" y="751"/>
                  </a:lnTo>
                  <a:lnTo>
                    <a:pt x="758" y="729"/>
                  </a:lnTo>
                  <a:lnTo>
                    <a:pt x="778" y="705"/>
                  </a:lnTo>
                  <a:lnTo>
                    <a:pt x="796" y="689"/>
                  </a:lnTo>
                  <a:lnTo>
                    <a:pt x="816" y="668"/>
                  </a:lnTo>
                  <a:lnTo>
                    <a:pt x="836" y="651"/>
                  </a:lnTo>
                  <a:lnTo>
                    <a:pt x="858" y="634"/>
                  </a:lnTo>
                  <a:lnTo>
                    <a:pt x="886" y="615"/>
                  </a:lnTo>
                  <a:lnTo>
                    <a:pt x="910" y="600"/>
                  </a:lnTo>
                  <a:lnTo>
                    <a:pt x="930" y="589"/>
                  </a:lnTo>
                  <a:lnTo>
                    <a:pt x="959" y="572"/>
                  </a:lnTo>
                  <a:lnTo>
                    <a:pt x="986" y="561"/>
                  </a:lnTo>
                  <a:lnTo>
                    <a:pt x="1031" y="548"/>
                  </a:lnTo>
                  <a:lnTo>
                    <a:pt x="1031" y="0"/>
                  </a:lnTo>
                </a:path>
              </a:pathLst>
            </a:custGeom>
            <a:solidFill>
              <a:srgbClr val="00B7A5"/>
            </a:solidFill>
            <a:ln w="12700" cap="rnd" cmpd="sng">
              <a:solidFill>
                <a:srgbClr val="F4E7ED"/>
              </a:solidFill>
              <a:prstDash val="solid"/>
              <a:round/>
              <a:headEnd type="none" w="med" len="med"/>
              <a:tailEnd type="none" w="med" len="med"/>
            </a:ln>
            <a:effectLst/>
          </p:spPr>
          <p:txBody>
            <a:bodyPr lIns="90450" tIns="44432" rIns="90450" bIns="44432">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 name="Freeform 9"/>
            <p:cNvSpPr>
              <a:spLocks/>
            </p:cNvSpPr>
            <p:nvPr/>
          </p:nvSpPr>
          <p:spPr bwMode="auto">
            <a:xfrm>
              <a:off x="5068379" y="1676400"/>
              <a:ext cx="2440557" cy="2750327"/>
            </a:xfrm>
            <a:custGeom>
              <a:avLst/>
              <a:gdLst/>
              <a:ahLst/>
              <a:cxnLst>
                <a:cxn ang="0">
                  <a:pos x="606" y="257"/>
                </a:cxn>
                <a:cxn ang="0">
                  <a:pos x="663" y="269"/>
                </a:cxn>
                <a:cxn ang="0">
                  <a:pos x="705" y="279"/>
                </a:cxn>
                <a:cxn ang="0">
                  <a:pos x="751" y="293"/>
                </a:cxn>
                <a:cxn ang="0">
                  <a:pos x="797" y="309"/>
                </a:cxn>
                <a:cxn ang="0">
                  <a:pos x="849" y="329"/>
                </a:cxn>
                <a:cxn ang="0">
                  <a:pos x="899" y="351"/>
                </a:cxn>
                <a:cxn ang="0">
                  <a:pos x="948" y="376"/>
                </a:cxn>
                <a:cxn ang="0">
                  <a:pos x="990" y="402"/>
                </a:cxn>
                <a:cxn ang="0">
                  <a:pos x="1033" y="429"/>
                </a:cxn>
                <a:cxn ang="0">
                  <a:pos x="1079" y="461"/>
                </a:cxn>
                <a:cxn ang="0">
                  <a:pos x="1120" y="493"/>
                </a:cxn>
                <a:cxn ang="0">
                  <a:pos x="1184" y="550"/>
                </a:cxn>
                <a:cxn ang="0">
                  <a:pos x="1241" y="607"/>
                </a:cxn>
                <a:cxn ang="0">
                  <a:pos x="1284" y="660"/>
                </a:cxn>
                <a:cxn ang="0">
                  <a:pos x="1331" y="722"/>
                </a:cxn>
                <a:cxn ang="0">
                  <a:pos x="1375" y="788"/>
                </a:cxn>
                <a:cxn ang="0">
                  <a:pos x="1412" y="854"/>
                </a:cxn>
                <a:cxn ang="0">
                  <a:pos x="1445" y="928"/>
                </a:cxn>
                <a:cxn ang="0">
                  <a:pos x="1474" y="1006"/>
                </a:cxn>
                <a:cxn ang="0">
                  <a:pos x="1503" y="1103"/>
                </a:cxn>
                <a:cxn ang="0">
                  <a:pos x="1521" y="1197"/>
                </a:cxn>
                <a:cxn ang="0">
                  <a:pos x="1535" y="1320"/>
                </a:cxn>
                <a:cxn ang="0">
                  <a:pos x="1535" y="1425"/>
                </a:cxn>
                <a:cxn ang="0">
                  <a:pos x="1524" y="1523"/>
                </a:cxn>
                <a:cxn ang="0">
                  <a:pos x="1508" y="1622"/>
                </a:cxn>
                <a:cxn ang="0">
                  <a:pos x="1476" y="1732"/>
                </a:cxn>
                <a:cxn ang="0">
                  <a:pos x="993" y="1484"/>
                </a:cxn>
                <a:cxn ang="0">
                  <a:pos x="1005" y="1394"/>
                </a:cxn>
                <a:cxn ang="0">
                  <a:pos x="1002" y="1313"/>
                </a:cxn>
                <a:cxn ang="0">
                  <a:pos x="988" y="1225"/>
                </a:cxn>
                <a:cxn ang="0">
                  <a:pos x="961" y="1147"/>
                </a:cxn>
                <a:cxn ang="0">
                  <a:pos x="927" y="1075"/>
                </a:cxn>
                <a:cxn ang="0">
                  <a:pos x="894" y="1026"/>
                </a:cxn>
                <a:cxn ang="0">
                  <a:pos x="860" y="981"/>
                </a:cxn>
                <a:cxn ang="0">
                  <a:pos x="821" y="942"/>
                </a:cxn>
                <a:cxn ang="0">
                  <a:pos x="781" y="904"/>
                </a:cxn>
                <a:cxn ang="0">
                  <a:pos x="730" y="869"/>
                </a:cxn>
                <a:cxn ang="0">
                  <a:pos x="686" y="842"/>
                </a:cxn>
                <a:cxn ang="0">
                  <a:pos x="632" y="815"/>
                </a:cxn>
                <a:cxn ang="0">
                  <a:pos x="586" y="799"/>
                </a:cxn>
                <a:cxn ang="0">
                  <a:pos x="518" y="785"/>
                </a:cxn>
                <a:cxn ang="0">
                  <a:pos x="451" y="779"/>
                </a:cxn>
                <a:cxn ang="0">
                  <a:pos x="432" y="1060"/>
                </a:cxn>
                <a:cxn ang="0">
                  <a:pos x="431" y="0"/>
                </a:cxn>
                <a:cxn ang="0">
                  <a:pos x="455" y="243"/>
                </a:cxn>
                <a:cxn ang="0">
                  <a:pos x="523" y="246"/>
                </a:cxn>
                <a:cxn ang="0">
                  <a:pos x="585" y="253"/>
                </a:cxn>
              </a:cxnLst>
              <a:rect l="0" t="0" r="r" b="b"/>
              <a:pathLst>
                <a:path w="1537" h="1733">
                  <a:moveTo>
                    <a:pt x="585" y="253"/>
                  </a:moveTo>
                  <a:lnTo>
                    <a:pt x="606" y="257"/>
                  </a:lnTo>
                  <a:lnTo>
                    <a:pt x="634" y="262"/>
                  </a:lnTo>
                  <a:lnTo>
                    <a:pt x="663" y="269"/>
                  </a:lnTo>
                  <a:lnTo>
                    <a:pt x="681" y="273"/>
                  </a:lnTo>
                  <a:lnTo>
                    <a:pt x="705" y="279"/>
                  </a:lnTo>
                  <a:lnTo>
                    <a:pt x="727" y="286"/>
                  </a:lnTo>
                  <a:lnTo>
                    <a:pt x="751" y="293"/>
                  </a:lnTo>
                  <a:lnTo>
                    <a:pt x="772" y="299"/>
                  </a:lnTo>
                  <a:lnTo>
                    <a:pt x="797" y="309"/>
                  </a:lnTo>
                  <a:lnTo>
                    <a:pt x="825" y="320"/>
                  </a:lnTo>
                  <a:lnTo>
                    <a:pt x="849" y="329"/>
                  </a:lnTo>
                  <a:lnTo>
                    <a:pt x="872" y="339"/>
                  </a:lnTo>
                  <a:lnTo>
                    <a:pt x="899" y="351"/>
                  </a:lnTo>
                  <a:lnTo>
                    <a:pt x="925" y="364"/>
                  </a:lnTo>
                  <a:lnTo>
                    <a:pt x="948" y="376"/>
                  </a:lnTo>
                  <a:lnTo>
                    <a:pt x="971" y="390"/>
                  </a:lnTo>
                  <a:lnTo>
                    <a:pt x="990" y="402"/>
                  </a:lnTo>
                  <a:lnTo>
                    <a:pt x="1010" y="416"/>
                  </a:lnTo>
                  <a:lnTo>
                    <a:pt x="1033" y="429"/>
                  </a:lnTo>
                  <a:lnTo>
                    <a:pt x="1056" y="445"/>
                  </a:lnTo>
                  <a:lnTo>
                    <a:pt x="1079" y="461"/>
                  </a:lnTo>
                  <a:lnTo>
                    <a:pt x="1100" y="478"/>
                  </a:lnTo>
                  <a:lnTo>
                    <a:pt x="1120" y="493"/>
                  </a:lnTo>
                  <a:lnTo>
                    <a:pt x="1152" y="520"/>
                  </a:lnTo>
                  <a:lnTo>
                    <a:pt x="1184" y="550"/>
                  </a:lnTo>
                  <a:lnTo>
                    <a:pt x="1210" y="573"/>
                  </a:lnTo>
                  <a:lnTo>
                    <a:pt x="1241" y="607"/>
                  </a:lnTo>
                  <a:lnTo>
                    <a:pt x="1261" y="632"/>
                  </a:lnTo>
                  <a:lnTo>
                    <a:pt x="1284" y="660"/>
                  </a:lnTo>
                  <a:lnTo>
                    <a:pt x="1310" y="692"/>
                  </a:lnTo>
                  <a:lnTo>
                    <a:pt x="1331" y="722"/>
                  </a:lnTo>
                  <a:lnTo>
                    <a:pt x="1352" y="756"/>
                  </a:lnTo>
                  <a:lnTo>
                    <a:pt x="1375" y="788"/>
                  </a:lnTo>
                  <a:lnTo>
                    <a:pt x="1394" y="823"/>
                  </a:lnTo>
                  <a:lnTo>
                    <a:pt x="1412" y="854"/>
                  </a:lnTo>
                  <a:lnTo>
                    <a:pt x="1430" y="892"/>
                  </a:lnTo>
                  <a:lnTo>
                    <a:pt x="1445" y="928"/>
                  </a:lnTo>
                  <a:lnTo>
                    <a:pt x="1459" y="966"/>
                  </a:lnTo>
                  <a:lnTo>
                    <a:pt x="1474" y="1006"/>
                  </a:lnTo>
                  <a:lnTo>
                    <a:pt x="1491" y="1056"/>
                  </a:lnTo>
                  <a:lnTo>
                    <a:pt x="1503" y="1103"/>
                  </a:lnTo>
                  <a:lnTo>
                    <a:pt x="1515" y="1151"/>
                  </a:lnTo>
                  <a:lnTo>
                    <a:pt x="1521" y="1197"/>
                  </a:lnTo>
                  <a:lnTo>
                    <a:pt x="1529" y="1252"/>
                  </a:lnTo>
                  <a:lnTo>
                    <a:pt x="1535" y="1320"/>
                  </a:lnTo>
                  <a:lnTo>
                    <a:pt x="1536" y="1373"/>
                  </a:lnTo>
                  <a:lnTo>
                    <a:pt x="1535" y="1425"/>
                  </a:lnTo>
                  <a:lnTo>
                    <a:pt x="1530" y="1476"/>
                  </a:lnTo>
                  <a:lnTo>
                    <a:pt x="1524" y="1523"/>
                  </a:lnTo>
                  <a:lnTo>
                    <a:pt x="1518" y="1572"/>
                  </a:lnTo>
                  <a:lnTo>
                    <a:pt x="1508" y="1622"/>
                  </a:lnTo>
                  <a:lnTo>
                    <a:pt x="1494" y="1675"/>
                  </a:lnTo>
                  <a:lnTo>
                    <a:pt x="1476" y="1732"/>
                  </a:lnTo>
                  <a:lnTo>
                    <a:pt x="1376" y="1418"/>
                  </a:lnTo>
                  <a:lnTo>
                    <a:pt x="993" y="1484"/>
                  </a:lnTo>
                  <a:lnTo>
                    <a:pt x="1001" y="1429"/>
                  </a:lnTo>
                  <a:lnTo>
                    <a:pt x="1005" y="1394"/>
                  </a:lnTo>
                  <a:lnTo>
                    <a:pt x="1005" y="1357"/>
                  </a:lnTo>
                  <a:lnTo>
                    <a:pt x="1002" y="1313"/>
                  </a:lnTo>
                  <a:lnTo>
                    <a:pt x="996" y="1272"/>
                  </a:lnTo>
                  <a:lnTo>
                    <a:pt x="988" y="1225"/>
                  </a:lnTo>
                  <a:lnTo>
                    <a:pt x="978" y="1189"/>
                  </a:lnTo>
                  <a:lnTo>
                    <a:pt x="961" y="1147"/>
                  </a:lnTo>
                  <a:lnTo>
                    <a:pt x="946" y="1110"/>
                  </a:lnTo>
                  <a:lnTo>
                    <a:pt x="927" y="1075"/>
                  </a:lnTo>
                  <a:lnTo>
                    <a:pt x="911" y="1048"/>
                  </a:lnTo>
                  <a:lnTo>
                    <a:pt x="894" y="1026"/>
                  </a:lnTo>
                  <a:lnTo>
                    <a:pt x="878" y="1003"/>
                  </a:lnTo>
                  <a:lnTo>
                    <a:pt x="860" y="981"/>
                  </a:lnTo>
                  <a:lnTo>
                    <a:pt x="839" y="958"/>
                  </a:lnTo>
                  <a:lnTo>
                    <a:pt x="821" y="942"/>
                  </a:lnTo>
                  <a:lnTo>
                    <a:pt x="801" y="922"/>
                  </a:lnTo>
                  <a:lnTo>
                    <a:pt x="781" y="904"/>
                  </a:lnTo>
                  <a:lnTo>
                    <a:pt x="758" y="887"/>
                  </a:lnTo>
                  <a:lnTo>
                    <a:pt x="730" y="869"/>
                  </a:lnTo>
                  <a:lnTo>
                    <a:pt x="706" y="853"/>
                  </a:lnTo>
                  <a:lnTo>
                    <a:pt x="686" y="842"/>
                  </a:lnTo>
                  <a:lnTo>
                    <a:pt x="658" y="825"/>
                  </a:lnTo>
                  <a:lnTo>
                    <a:pt x="632" y="815"/>
                  </a:lnTo>
                  <a:lnTo>
                    <a:pt x="610" y="807"/>
                  </a:lnTo>
                  <a:lnTo>
                    <a:pt x="586" y="799"/>
                  </a:lnTo>
                  <a:lnTo>
                    <a:pt x="551" y="791"/>
                  </a:lnTo>
                  <a:lnTo>
                    <a:pt x="518" y="785"/>
                  </a:lnTo>
                  <a:lnTo>
                    <a:pt x="484" y="781"/>
                  </a:lnTo>
                  <a:lnTo>
                    <a:pt x="451" y="779"/>
                  </a:lnTo>
                  <a:lnTo>
                    <a:pt x="432" y="778"/>
                  </a:lnTo>
                  <a:lnTo>
                    <a:pt x="432" y="1060"/>
                  </a:lnTo>
                  <a:lnTo>
                    <a:pt x="0" y="538"/>
                  </a:lnTo>
                  <a:lnTo>
                    <a:pt x="431" y="0"/>
                  </a:lnTo>
                  <a:lnTo>
                    <a:pt x="431" y="242"/>
                  </a:lnTo>
                  <a:lnTo>
                    <a:pt x="455" y="243"/>
                  </a:lnTo>
                  <a:lnTo>
                    <a:pt x="488" y="244"/>
                  </a:lnTo>
                  <a:lnTo>
                    <a:pt x="523" y="246"/>
                  </a:lnTo>
                  <a:lnTo>
                    <a:pt x="557" y="250"/>
                  </a:lnTo>
                  <a:lnTo>
                    <a:pt x="585" y="253"/>
                  </a:lnTo>
                </a:path>
              </a:pathLst>
            </a:custGeom>
            <a:solidFill>
              <a:srgbClr val="FF3399"/>
            </a:solidFill>
            <a:ln w="12700" cap="rnd" cmpd="sng">
              <a:solidFill>
                <a:srgbClr val="F4E7ED"/>
              </a:solidFill>
              <a:prstDash val="solid"/>
              <a:round/>
              <a:headEnd type="none" w="med" len="med"/>
              <a:tailEnd type="none" w="med" len="med"/>
            </a:ln>
            <a:effectLst/>
          </p:spPr>
          <p:txBody>
            <a:bodyPr lIns="90450" tIns="44432" rIns="90450" bIns="44432">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 name="Rectangle 10"/>
            <p:cNvSpPr>
              <a:spLocks noChangeArrowheads="1"/>
            </p:cNvSpPr>
            <p:nvPr/>
          </p:nvSpPr>
          <p:spPr bwMode="auto">
            <a:xfrm>
              <a:off x="4797006" y="4735044"/>
              <a:ext cx="2440557" cy="453717"/>
            </a:xfrm>
            <a:prstGeom prst="rect">
              <a:avLst/>
            </a:prstGeom>
            <a:noFill/>
            <a:ln w="12700">
              <a:noFill/>
              <a:miter lim="800000"/>
              <a:headEnd/>
              <a:tailEnd/>
            </a:ln>
            <a:effectLst/>
          </p:spPr>
          <p:txBody>
            <a:bodyPr lIns="90450" tIns="44432" rIns="90450" bIns="44432">
              <a:spAutoFit/>
            </a:bodyPr>
            <a:lstStyle/>
            <a:p>
              <a:pPr algn="ctr" eaLnBrk="1" fontAlgn="auto" hangingPunct="1">
                <a:spcBef>
                  <a:spcPct val="50000"/>
                </a:spcBef>
                <a:spcAft>
                  <a:spcPts val="0"/>
                </a:spcAft>
                <a:defRPr/>
              </a:pPr>
              <a:r>
                <a:rPr lang="en-US" sz="1800" b="1" kern="0">
                  <a:solidFill>
                    <a:srgbClr val="FF9933"/>
                  </a:solidFill>
                  <a:effectLst>
                    <a:outerShdw blurRad="38100" dist="38100" dir="2700000" algn="tl">
                      <a:srgbClr val="000000"/>
                    </a:outerShdw>
                  </a:effectLst>
                </a:rPr>
                <a:t>Respondents </a:t>
              </a:r>
            </a:p>
          </p:txBody>
        </p:sp>
        <p:sp>
          <p:nvSpPr>
            <p:cNvPr id="9" name="Rectangle 11"/>
            <p:cNvSpPr>
              <a:spLocks noChangeArrowheads="1"/>
            </p:cNvSpPr>
            <p:nvPr/>
          </p:nvSpPr>
          <p:spPr bwMode="auto">
            <a:xfrm>
              <a:off x="3734879" y="2874632"/>
              <a:ext cx="2174575" cy="819843"/>
            </a:xfrm>
            <a:prstGeom prst="rect">
              <a:avLst/>
            </a:prstGeom>
            <a:noFill/>
            <a:ln w="12700">
              <a:noFill/>
              <a:miter lim="800000"/>
              <a:headEnd/>
              <a:tailEnd/>
            </a:ln>
            <a:effectLst/>
          </p:spPr>
          <p:txBody>
            <a:bodyPr lIns="90450" tIns="44432" rIns="90450" bIns="44432">
              <a:spAutoFit/>
            </a:bodyPr>
            <a:lstStyle/>
            <a:p>
              <a:pPr eaLnBrk="1" fontAlgn="auto" hangingPunct="1">
                <a:spcBef>
                  <a:spcPct val="50000"/>
                </a:spcBef>
                <a:spcAft>
                  <a:spcPts val="0"/>
                </a:spcAft>
                <a:defRPr/>
              </a:pPr>
              <a:r>
                <a:rPr lang="en-US" sz="1800" b="1" kern="0" dirty="0">
                  <a:solidFill>
                    <a:srgbClr val="FF9933"/>
                  </a:solidFill>
                  <a:effectLst>
                    <a:outerShdw blurRad="38100" dist="38100" dir="2700000" algn="tl">
                      <a:srgbClr val="000000"/>
                    </a:outerShdw>
                  </a:effectLst>
                </a:rPr>
                <a:t>Staff </a:t>
              </a:r>
              <a:br>
                <a:rPr lang="en-US" sz="1800" b="1" kern="0" dirty="0">
                  <a:solidFill>
                    <a:srgbClr val="FF9933"/>
                  </a:solidFill>
                  <a:effectLst>
                    <a:outerShdw blurRad="38100" dist="38100" dir="2700000" algn="tl">
                      <a:srgbClr val="000000"/>
                    </a:outerShdw>
                  </a:effectLst>
                </a:rPr>
              </a:br>
              <a:endParaRPr lang="en-US" sz="1800" b="1" kern="0" dirty="0">
                <a:solidFill>
                  <a:srgbClr val="FF9933"/>
                </a:solidFill>
                <a:effectLst>
                  <a:outerShdw blurRad="38100" dist="38100" dir="2700000" algn="tl">
                    <a:srgbClr val="000000"/>
                  </a:outerShdw>
                </a:effectLst>
              </a:endParaRPr>
            </a:p>
          </p:txBody>
        </p:sp>
        <p:sp>
          <p:nvSpPr>
            <p:cNvPr id="10" name="Rectangle 12"/>
            <p:cNvSpPr>
              <a:spLocks noChangeArrowheads="1"/>
            </p:cNvSpPr>
            <p:nvPr/>
          </p:nvSpPr>
          <p:spPr bwMode="auto">
            <a:xfrm>
              <a:off x="5379289" y="2079314"/>
              <a:ext cx="2850311" cy="819843"/>
            </a:xfrm>
            <a:prstGeom prst="rect">
              <a:avLst/>
            </a:prstGeom>
            <a:noFill/>
            <a:ln w="12700">
              <a:noFill/>
              <a:miter lim="800000"/>
              <a:headEnd/>
              <a:tailEnd/>
            </a:ln>
            <a:effectLst/>
          </p:spPr>
          <p:txBody>
            <a:bodyPr lIns="90450" tIns="44432" rIns="90450" bIns="44432">
              <a:spAutoFit/>
            </a:bodyPr>
            <a:lstStyle/>
            <a:p>
              <a:pPr algn="ctr" eaLnBrk="1" fontAlgn="auto" hangingPunct="1">
                <a:spcBef>
                  <a:spcPct val="50000"/>
                </a:spcBef>
                <a:spcAft>
                  <a:spcPts val="0"/>
                </a:spcAft>
                <a:defRPr/>
              </a:pPr>
              <a:r>
                <a:rPr lang="en-US" sz="1800" b="1" kern="0" dirty="0">
                  <a:solidFill>
                    <a:srgbClr val="FF9933"/>
                  </a:solidFill>
                  <a:effectLst>
                    <a:outerShdw blurRad="38100" dist="38100" dir="2700000" algn="tl">
                      <a:srgbClr val="000000"/>
                    </a:outerShdw>
                  </a:effectLst>
                </a:rPr>
                <a:t>Decision Makers</a:t>
              </a:r>
              <a:br>
                <a:rPr lang="en-US" sz="1800" b="1" kern="0" dirty="0">
                  <a:solidFill>
                    <a:srgbClr val="FF9933"/>
                  </a:solidFill>
                  <a:effectLst>
                    <a:outerShdw blurRad="38100" dist="38100" dir="2700000" algn="tl">
                      <a:srgbClr val="000000"/>
                    </a:outerShdw>
                  </a:effectLst>
                </a:rPr>
              </a:br>
              <a:endParaRPr lang="en-US" sz="1800" b="1" kern="0" dirty="0">
                <a:solidFill>
                  <a:srgbClr val="FF9933"/>
                </a:solidFill>
                <a:effectLst>
                  <a:outerShdw blurRad="38100" dist="38100" dir="2700000" algn="tl">
                    <a:srgbClr val="000000"/>
                  </a:outerShdw>
                </a:effectLst>
              </a:endParaRPr>
            </a:p>
          </p:txBody>
        </p:sp>
        <p:sp>
          <p:nvSpPr>
            <p:cNvPr id="11" name="Text Box 13"/>
            <p:cNvSpPr txBox="1">
              <a:spLocks noChangeArrowheads="1"/>
            </p:cNvSpPr>
            <p:nvPr/>
          </p:nvSpPr>
          <p:spPr bwMode="auto">
            <a:xfrm>
              <a:off x="6096360" y="2438434"/>
              <a:ext cx="1371240" cy="397658"/>
            </a:xfrm>
            <a:prstGeom prst="rect">
              <a:avLst/>
            </a:prstGeom>
            <a:noFill/>
            <a:ln w="9525">
              <a:noFill/>
              <a:miter lim="800000"/>
              <a:headEnd/>
              <a:tailEnd/>
            </a:ln>
            <a:effectLst/>
          </p:spPr>
          <p:txBody>
            <a:bodyPr lIns="91427" tIns="45714" rIns="91427" bIns="45714">
              <a:spAutoFit/>
            </a:bodyPr>
            <a:lstStyle/>
            <a:p>
              <a:pPr eaLnBrk="1" fontAlgn="auto" hangingPunct="1">
                <a:spcBef>
                  <a:spcPct val="50000"/>
                </a:spcBef>
                <a:spcAft>
                  <a:spcPts val="0"/>
                </a:spcAft>
                <a:defRPr/>
              </a:pPr>
              <a:r>
                <a:rPr lang="en-US" sz="2000" b="1" kern="0" dirty="0">
                  <a:solidFill>
                    <a:sysClr val="windowText" lastClr="000000"/>
                  </a:solidFill>
                </a:rPr>
                <a:t>(Sales?)</a:t>
              </a:r>
              <a:endParaRPr lang="en-US" sz="1800" b="1" kern="0" dirty="0">
                <a:solidFill>
                  <a:sysClr val="windowText" lastClr="000000"/>
                </a:solidFill>
              </a:endParaRPr>
            </a:p>
          </p:txBody>
        </p:sp>
        <p:sp>
          <p:nvSpPr>
            <p:cNvPr id="12" name="Rectangle 14"/>
            <p:cNvSpPr>
              <a:spLocks noChangeArrowheads="1"/>
            </p:cNvSpPr>
            <p:nvPr/>
          </p:nvSpPr>
          <p:spPr bwMode="auto">
            <a:xfrm>
              <a:off x="3657600" y="3200467"/>
              <a:ext cx="1218481" cy="1371660"/>
            </a:xfrm>
            <a:prstGeom prst="rect">
              <a:avLst/>
            </a:prstGeom>
            <a:noFill/>
            <a:ln w="9525">
              <a:noFill/>
              <a:miter lim="800000"/>
              <a:headEnd/>
              <a:tailEnd/>
            </a:ln>
            <a:effectLst/>
          </p:spPr>
          <p:txBody>
            <a:bodyPr lIns="91427" tIns="45714" rIns="91427" bIns="45714">
              <a:spAutoFit/>
            </a:bodyPr>
            <a:lstStyle/>
            <a:p>
              <a:pPr eaLnBrk="1" fontAlgn="auto" hangingPunct="1">
                <a:spcBef>
                  <a:spcPct val="50000"/>
                </a:spcBef>
                <a:spcAft>
                  <a:spcPts val="0"/>
                </a:spcAft>
                <a:defRPr/>
              </a:pPr>
              <a:r>
                <a:rPr lang="en-US" sz="1800" b="1" kern="0">
                  <a:solidFill>
                    <a:sysClr val="windowText" lastClr="000000"/>
                  </a:solidFill>
                </a:rPr>
                <a:t>(</a:t>
              </a:r>
              <a:r>
                <a:rPr lang="en-US" sz="2000" b="1" kern="0">
                  <a:solidFill>
                    <a:sysClr val="windowText" lastClr="000000"/>
                  </a:solidFill>
                </a:rPr>
                <a:t>What will sales be? survey)</a:t>
              </a:r>
              <a:endParaRPr lang="en-US" sz="1800" b="1" kern="0">
                <a:solidFill>
                  <a:srgbClr val="FCFEB9"/>
                </a:solidFill>
                <a:effectLst>
                  <a:outerShdw blurRad="38100" dist="38100" dir="2700000" algn="tl">
                    <a:srgbClr val="000000"/>
                  </a:outerShdw>
                </a:effectLst>
              </a:endParaRPr>
            </a:p>
          </p:txBody>
        </p:sp>
        <p:sp>
          <p:nvSpPr>
            <p:cNvPr id="13" name="Rectangle 15"/>
            <p:cNvSpPr>
              <a:spLocks noChangeArrowheads="1"/>
            </p:cNvSpPr>
            <p:nvPr/>
          </p:nvSpPr>
          <p:spPr bwMode="auto">
            <a:xfrm>
              <a:off x="4647841" y="5029347"/>
              <a:ext cx="2895240" cy="707727"/>
            </a:xfrm>
            <a:prstGeom prst="rect">
              <a:avLst/>
            </a:prstGeom>
            <a:noFill/>
            <a:ln w="9525">
              <a:noFill/>
              <a:miter lim="800000"/>
              <a:headEnd/>
              <a:tailEnd/>
            </a:ln>
            <a:effectLst/>
          </p:spPr>
          <p:txBody>
            <a:bodyPr lIns="91427" tIns="45714" rIns="91427" bIns="45714">
              <a:spAutoFit/>
            </a:bodyPr>
            <a:lstStyle/>
            <a:p>
              <a:pPr eaLnBrk="1" fontAlgn="auto" hangingPunct="1">
                <a:spcBef>
                  <a:spcPct val="50000"/>
                </a:spcBef>
                <a:spcAft>
                  <a:spcPts val="0"/>
                </a:spcAft>
                <a:defRPr/>
              </a:pPr>
              <a:r>
                <a:rPr lang="en-US" sz="2000" b="1" kern="0" dirty="0">
                  <a:solidFill>
                    <a:srgbClr val="AC66BB"/>
                  </a:solidFill>
                </a:rPr>
                <a:t>(</a:t>
              </a:r>
              <a:r>
                <a:rPr lang="en-US" sz="2000" b="1" kern="0" dirty="0">
                  <a:solidFill>
                    <a:sysClr val="windowText" lastClr="000000"/>
                  </a:solidFill>
                </a:rPr>
                <a:t>Sales will be 45, 50, 55)</a:t>
              </a:r>
            </a:p>
          </p:txBody>
        </p:sp>
        <p:sp>
          <p:nvSpPr>
            <p:cNvPr id="14" name="Text Box 16"/>
            <p:cNvSpPr txBox="1">
              <a:spLocks noChangeArrowheads="1"/>
            </p:cNvSpPr>
            <p:nvPr/>
          </p:nvSpPr>
          <p:spPr bwMode="auto">
            <a:xfrm>
              <a:off x="5562600" y="2818574"/>
              <a:ext cx="2133241" cy="709480"/>
            </a:xfrm>
            <a:prstGeom prst="rect">
              <a:avLst/>
            </a:prstGeom>
            <a:noFill/>
            <a:ln w="9525">
              <a:noFill/>
              <a:miter lim="800000"/>
              <a:headEnd/>
              <a:tailEnd/>
            </a:ln>
            <a:effectLst/>
          </p:spPr>
          <p:txBody>
            <a:bodyPr lIns="91427" tIns="45714" rIns="91427" bIns="45714">
              <a:spAutoFit/>
            </a:bodyPr>
            <a:lstStyle/>
            <a:p>
              <a:pPr eaLnBrk="1" fontAlgn="auto" hangingPunct="1">
                <a:spcBef>
                  <a:spcPct val="50000"/>
                </a:spcBef>
                <a:spcAft>
                  <a:spcPts val="0"/>
                </a:spcAft>
                <a:defRPr/>
              </a:pPr>
              <a:r>
                <a:rPr lang="en-US" sz="2000" b="1" kern="0" dirty="0">
                  <a:solidFill>
                    <a:sysClr val="windowText" lastClr="000000"/>
                  </a:solidFill>
                </a:rPr>
                <a:t>(Sales will be 50!)</a:t>
              </a:r>
            </a:p>
          </p:txBody>
        </p:sp>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81000" y="1828800"/>
            <a:ext cx="7785100" cy="3362325"/>
          </a:xfrm>
          <a:prstGeom prst="rect">
            <a:avLst/>
          </a:prstGeom>
          <a:noFill/>
          <a:ln w="12700">
            <a:noFill/>
            <a:miter lim="800000"/>
            <a:headEnd/>
            <a:tailEnd/>
          </a:ln>
          <a:effectLst/>
        </p:spPr>
        <p:txBody>
          <a:bodyPr lIns="98954" tIns="48608" rIns="98954" bIns="48608"/>
          <a:lstStyle/>
          <a:p>
            <a:pPr marL="375030" indent="-375030" eaLnBrk="1" fontAlgn="auto" hangingPunct="1">
              <a:spcBef>
                <a:spcPct val="20000"/>
              </a:spcBef>
              <a:spcAft>
                <a:spcPts val="0"/>
              </a:spcAft>
              <a:buClr>
                <a:srgbClr val="FF9933"/>
              </a:buClr>
              <a:buFont typeface="Symbol" pitchFamily="18" charset="2"/>
              <a:buChar char="¨"/>
              <a:defRPr/>
            </a:pPr>
            <a:r>
              <a:rPr lang="en-US" sz="2400" b="1" kern="0" dirty="0" err="1">
                <a:solidFill>
                  <a:sysClr val="windowText" lastClr="000000"/>
                </a:solidFill>
              </a:rPr>
              <a:t>Terdiri</a:t>
            </a:r>
            <a:r>
              <a:rPr lang="en-US" sz="2400" b="1" kern="0" dirty="0">
                <a:solidFill>
                  <a:sysClr val="windowText" lastClr="000000"/>
                </a:solidFill>
              </a:rPr>
              <a:t> </a:t>
            </a:r>
            <a:r>
              <a:rPr lang="en-US" sz="2400" b="1" kern="0" dirty="0" err="1">
                <a:solidFill>
                  <a:sysClr val="windowText" lastClr="000000"/>
                </a:solidFill>
              </a:rPr>
              <a:t>dari</a:t>
            </a:r>
            <a:r>
              <a:rPr lang="en-US" sz="2400" b="1" kern="0" dirty="0">
                <a:solidFill>
                  <a:sysClr val="windowText" lastClr="000000"/>
                </a:solidFill>
              </a:rPr>
              <a:t> </a:t>
            </a:r>
            <a:r>
              <a:rPr lang="en-US" sz="2400" b="1" kern="0" dirty="0" err="1">
                <a:solidFill>
                  <a:sysClr val="windowText" lastClr="000000"/>
                </a:solidFill>
              </a:rPr>
              <a:t>sekumpulan</a:t>
            </a:r>
            <a:r>
              <a:rPr lang="en-US" sz="2400" b="1" kern="0" dirty="0">
                <a:solidFill>
                  <a:sysClr val="windowText" lastClr="000000"/>
                </a:solidFill>
              </a:rPr>
              <a:t> </a:t>
            </a:r>
            <a:r>
              <a:rPr lang="en-US" sz="2400" b="1" kern="0" dirty="0" err="1">
                <a:solidFill>
                  <a:sysClr val="windowText" lastClr="000000"/>
                </a:solidFill>
              </a:rPr>
              <a:t>kecil</a:t>
            </a:r>
            <a:r>
              <a:rPr lang="en-US" sz="2400" b="1" kern="0" dirty="0">
                <a:solidFill>
                  <a:sysClr val="windowText" lastClr="000000"/>
                </a:solidFill>
              </a:rPr>
              <a:t> </a:t>
            </a:r>
            <a:r>
              <a:rPr lang="en-US" sz="2400" b="1" kern="0" dirty="0" err="1">
                <a:solidFill>
                  <a:sysClr val="windowText" lastClr="000000"/>
                </a:solidFill>
              </a:rPr>
              <a:t>para</a:t>
            </a:r>
            <a:r>
              <a:rPr lang="en-US" sz="2400" b="1" kern="0" dirty="0">
                <a:solidFill>
                  <a:sysClr val="windowText" lastClr="000000"/>
                </a:solidFill>
              </a:rPr>
              <a:t> </a:t>
            </a:r>
            <a:r>
              <a:rPr lang="en-US" sz="2400" b="1" kern="0" dirty="0" err="1">
                <a:solidFill>
                  <a:sysClr val="windowText" lastClr="000000"/>
                </a:solidFill>
              </a:rPr>
              <a:t>pakar</a:t>
            </a:r>
            <a:r>
              <a:rPr lang="en-US" sz="2400" b="1" kern="0" dirty="0">
                <a:solidFill>
                  <a:sysClr val="windowText" lastClr="000000"/>
                </a:solidFill>
              </a:rPr>
              <a:t> </a:t>
            </a:r>
            <a:r>
              <a:rPr lang="en-US" sz="2400" b="1" kern="0" dirty="0" err="1">
                <a:solidFill>
                  <a:sysClr val="windowText" lastClr="000000"/>
                </a:solidFill>
              </a:rPr>
              <a:t>tingkat</a:t>
            </a:r>
            <a:r>
              <a:rPr lang="en-US" sz="2400" b="1" kern="0" dirty="0">
                <a:solidFill>
                  <a:sysClr val="windowText" lastClr="000000"/>
                </a:solidFill>
              </a:rPr>
              <a:t> </a:t>
            </a:r>
            <a:r>
              <a:rPr lang="en-US" sz="2400" b="1" kern="0" dirty="0" err="1">
                <a:solidFill>
                  <a:sysClr val="windowText" lastClr="000000"/>
                </a:solidFill>
              </a:rPr>
              <a:t>tinggi</a:t>
            </a:r>
            <a:r>
              <a:rPr lang="en-US" sz="2400" b="1" kern="0" dirty="0">
                <a:solidFill>
                  <a:sysClr val="windowText" lastClr="000000"/>
                </a:solidFill>
              </a:rPr>
              <a:t>/</a:t>
            </a:r>
            <a:r>
              <a:rPr lang="en-US" sz="2400" b="1" kern="0" dirty="0" err="1">
                <a:solidFill>
                  <a:sysClr val="windowText" lastClr="000000"/>
                </a:solidFill>
              </a:rPr>
              <a:t>manajer</a:t>
            </a:r>
            <a:r>
              <a:rPr lang="en-US" sz="2400" b="1" kern="0" dirty="0">
                <a:solidFill>
                  <a:sysClr val="windowText" lastClr="000000"/>
                </a:solidFill>
              </a:rPr>
              <a:t>.</a:t>
            </a:r>
          </a:p>
          <a:p>
            <a:pPr marL="375030" indent="-375030" eaLnBrk="1" fontAlgn="auto" hangingPunct="1">
              <a:spcBef>
                <a:spcPct val="20000"/>
              </a:spcBef>
              <a:spcAft>
                <a:spcPts val="0"/>
              </a:spcAft>
              <a:buClr>
                <a:srgbClr val="FF9933"/>
              </a:buClr>
              <a:buFont typeface="Symbol" pitchFamily="18" charset="2"/>
              <a:buChar char="¨"/>
              <a:defRPr/>
            </a:pPr>
            <a:r>
              <a:rPr lang="en-US" sz="2400" b="1" kern="0" dirty="0" err="1">
                <a:solidFill>
                  <a:sysClr val="windowText" lastClr="000000"/>
                </a:solidFill>
              </a:rPr>
              <a:t>Pendapat</a:t>
            </a:r>
            <a:r>
              <a:rPr lang="en-US" sz="2400" b="1" kern="0" dirty="0">
                <a:solidFill>
                  <a:sysClr val="windowText" lastClr="000000"/>
                </a:solidFill>
              </a:rPr>
              <a:t> </a:t>
            </a:r>
            <a:r>
              <a:rPr lang="en-US" sz="2400" b="1" kern="0" dirty="0" err="1">
                <a:solidFill>
                  <a:sysClr val="windowText" lastClr="000000"/>
                </a:solidFill>
              </a:rPr>
              <a:t>dari</a:t>
            </a:r>
            <a:r>
              <a:rPr lang="en-US" sz="2400" b="1" kern="0" dirty="0">
                <a:solidFill>
                  <a:sysClr val="windowText" lastClr="000000"/>
                </a:solidFill>
              </a:rPr>
              <a:t> </a:t>
            </a:r>
            <a:r>
              <a:rPr lang="en-US" sz="2400" b="1" kern="0" dirty="0" err="1">
                <a:solidFill>
                  <a:sysClr val="windowText" lastClr="000000"/>
                </a:solidFill>
              </a:rPr>
              <a:t>para</a:t>
            </a:r>
            <a:r>
              <a:rPr lang="en-US" sz="2400" b="1" kern="0" dirty="0">
                <a:solidFill>
                  <a:sysClr val="windowText" lastClr="000000"/>
                </a:solidFill>
              </a:rPr>
              <a:t> </a:t>
            </a:r>
            <a:r>
              <a:rPr lang="en-US" sz="2400" b="1" kern="0" dirty="0" err="1">
                <a:solidFill>
                  <a:sysClr val="windowText" lastClr="000000"/>
                </a:solidFill>
              </a:rPr>
              <a:t>manajer</a:t>
            </a:r>
            <a:r>
              <a:rPr lang="en-US" sz="2400" b="1" kern="0" dirty="0">
                <a:solidFill>
                  <a:sysClr val="windowText" lastClr="000000"/>
                </a:solidFill>
              </a:rPr>
              <a:t> </a:t>
            </a:r>
            <a:r>
              <a:rPr lang="en-US" sz="2400" b="1" kern="0" dirty="0" err="1">
                <a:solidFill>
                  <a:sysClr val="windowText" lastClr="000000"/>
                </a:solidFill>
              </a:rPr>
              <a:t>digabungkan</a:t>
            </a:r>
            <a:r>
              <a:rPr lang="en-US" sz="2400" b="1" kern="0" dirty="0">
                <a:solidFill>
                  <a:sysClr val="windowText" lastClr="000000"/>
                </a:solidFill>
              </a:rPr>
              <a:t> </a:t>
            </a:r>
            <a:r>
              <a:rPr lang="en-US" sz="2400" b="1" kern="0" dirty="0" err="1">
                <a:solidFill>
                  <a:sysClr val="windowText" lastClr="000000"/>
                </a:solidFill>
              </a:rPr>
              <a:t>dalam</a:t>
            </a:r>
            <a:r>
              <a:rPr lang="en-US" sz="2400" b="1" kern="0" dirty="0">
                <a:solidFill>
                  <a:sysClr val="windowText" lastClr="000000"/>
                </a:solidFill>
              </a:rPr>
              <a:t> </a:t>
            </a:r>
            <a:r>
              <a:rPr lang="en-US" sz="2400" b="1" kern="0" dirty="0" err="1">
                <a:solidFill>
                  <a:sysClr val="windowText" lastClr="000000"/>
                </a:solidFill>
              </a:rPr>
              <a:t>bentuk</a:t>
            </a:r>
            <a:r>
              <a:rPr lang="en-US" sz="2400" b="1" kern="0" dirty="0">
                <a:solidFill>
                  <a:sysClr val="windowText" lastClr="000000"/>
                </a:solidFill>
              </a:rPr>
              <a:t> </a:t>
            </a:r>
            <a:r>
              <a:rPr lang="en-US" sz="2400" b="1" kern="0" dirty="0" err="1">
                <a:solidFill>
                  <a:sysClr val="windowText" lastClr="000000"/>
                </a:solidFill>
              </a:rPr>
              <a:t>statistik</a:t>
            </a:r>
            <a:r>
              <a:rPr lang="en-US" sz="2400" b="1" kern="0" dirty="0">
                <a:solidFill>
                  <a:sysClr val="windowText" lastClr="000000"/>
                </a:solidFill>
              </a:rPr>
              <a:t> </a:t>
            </a:r>
            <a:r>
              <a:rPr lang="en-US" sz="2400" b="1" kern="0" dirty="0" err="1">
                <a:solidFill>
                  <a:sysClr val="windowText" lastClr="000000"/>
                </a:solidFill>
              </a:rPr>
              <a:t>untuk</a:t>
            </a:r>
            <a:r>
              <a:rPr lang="en-US" sz="2400" b="1" kern="0" dirty="0">
                <a:solidFill>
                  <a:sysClr val="windowText" lastClr="000000"/>
                </a:solidFill>
              </a:rPr>
              <a:t> </a:t>
            </a:r>
            <a:r>
              <a:rPr lang="en-US" sz="2400" b="1" kern="0" dirty="0" err="1">
                <a:solidFill>
                  <a:sysClr val="windowText" lastClr="000000"/>
                </a:solidFill>
              </a:rPr>
              <a:t>mendapatkan</a:t>
            </a:r>
            <a:r>
              <a:rPr lang="en-US" sz="2400" b="1" kern="0" dirty="0">
                <a:solidFill>
                  <a:sysClr val="windowText" lastClr="000000"/>
                </a:solidFill>
              </a:rPr>
              <a:t> </a:t>
            </a:r>
            <a:r>
              <a:rPr lang="en-US" sz="2400" b="1" kern="0" dirty="0" err="1">
                <a:solidFill>
                  <a:sysClr val="windowText" lastClr="000000"/>
                </a:solidFill>
              </a:rPr>
              <a:t>prediksi</a:t>
            </a:r>
            <a:r>
              <a:rPr lang="en-US" sz="2400" b="1" kern="0" dirty="0">
                <a:solidFill>
                  <a:sysClr val="windowText" lastClr="000000"/>
                </a:solidFill>
              </a:rPr>
              <a:t> </a:t>
            </a:r>
            <a:r>
              <a:rPr lang="en-US" sz="2400" b="1" kern="0" dirty="0" err="1">
                <a:solidFill>
                  <a:sysClr val="windowText" lastClr="000000"/>
                </a:solidFill>
              </a:rPr>
              <a:t>permintaan</a:t>
            </a:r>
            <a:r>
              <a:rPr lang="en-US" sz="2400" b="1" kern="0" dirty="0">
                <a:solidFill>
                  <a:sysClr val="windowText" lastClr="000000"/>
                </a:solidFill>
              </a:rPr>
              <a:t>.</a:t>
            </a:r>
          </a:p>
        </p:txBody>
      </p:sp>
      <p:pic>
        <p:nvPicPr>
          <p:cNvPr id="111619" name="Picture 3"/>
          <p:cNvPicPr>
            <a:picLocks noChangeArrowheads="1"/>
          </p:cNvPicPr>
          <p:nvPr/>
        </p:nvPicPr>
        <p:blipFill>
          <a:blip r:embed="rId2"/>
          <a:srcRect/>
          <a:stretch>
            <a:fillRect/>
          </a:stretch>
        </p:blipFill>
        <p:spPr bwMode="auto">
          <a:xfrm>
            <a:off x="3505200" y="4419600"/>
            <a:ext cx="4418013" cy="2200275"/>
          </a:xfrm>
          <a:prstGeom prst="rect">
            <a:avLst/>
          </a:prstGeom>
          <a:noFill/>
          <a:ln w="12700">
            <a:noFill/>
            <a:miter lim="800000"/>
            <a:headEnd/>
            <a:tailEnd/>
          </a:ln>
          <a:effectLst>
            <a:outerShdw dist="17961" dir="18900000" algn="ctr" rotWithShape="0">
              <a:srgbClr val="D490C5"/>
            </a:outerShdw>
          </a:effectLst>
        </p:spPr>
      </p:pic>
      <p:sp>
        <p:nvSpPr>
          <p:cNvPr id="4" name="Rectangle 5"/>
          <p:cNvSpPr txBox="1">
            <a:spLocks noChangeArrowheads="1"/>
          </p:cNvSpPr>
          <p:nvPr/>
        </p:nvSpPr>
        <p:spPr>
          <a:xfrm>
            <a:off x="677334" y="489857"/>
            <a:ext cx="7771694" cy="816429"/>
          </a:xfrm>
          <a:prstGeom prst="rect">
            <a:avLst/>
          </a:prstGeom>
        </p:spPr>
        <p:txBody>
          <a:bodyPr lIns="45720" tIns="0" rIns="45720" bIns="0" anchor="b">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Jury of Executive Opinion</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subTnLst>
                                    <p:animClr clrSpc="rgb" dir="cw">
                                      <p:cBhvr override="childStyle">
                                        <p:cTn dur="1" fill="hold" display="0" masterRel="nextClick" afterEffect="1"/>
                                        <p:tgtEl>
                                          <p:spTgt spid="2">
                                            <p:txEl>
                                              <p:pRg st="0" end="0"/>
                                            </p:txEl>
                                          </p:spTgt>
                                        </p:tgtEl>
                                        <p:attrNameLst>
                                          <p:attrName>ppt_c</p:attrName>
                                        </p:attrNameLst>
                                      </p:cBhvr>
                                      <p:to>
                                        <a:schemeClr val="folHlink"/>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subTnLst>
                                    <p:animClr clrSpc="rgb" dir="cw">
                                      <p:cBhvr override="childStyle">
                                        <p:cTn dur="1" fill="hold" display="0" masterRel="nextClick" afterEffect="1"/>
                                        <p:tgtEl>
                                          <p:spTgt spid="2">
                                            <p:txEl>
                                              <p:pRg st="1" end="1"/>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77334" y="489857"/>
            <a:ext cx="7771694" cy="816429"/>
          </a:xfrm>
          <a:prstGeom prst="rect">
            <a:avLst/>
          </a:prstGeom>
        </p:spPr>
        <p:txBody>
          <a:bodyPr lIns="99994" tIns="49997" rIns="99994" bIns="49997">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Sales Force Composite</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
        <p:nvSpPr>
          <p:cNvPr id="3" name="Rectangle 3"/>
          <p:cNvSpPr>
            <a:spLocks noChangeArrowheads="1"/>
          </p:cNvSpPr>
          <p:nvPr/>
        </p:nvSpPr>
        <p:spPr bwMode="auto">
          <a:xfrm>
            <a:off x="527050" y="1905000"/>
            <a:ext cx="4383088" cy="3810000"/>
          </a:xfrm>
          <a:prstGeom prst="rect">
            <a:avLst/>
          </a:prstGeom>
          <a:noFill/>
          <a:ln w="12700">
            <a:noFill/>
            <a:miter lim="800000"/>
            <a:headEnd/>
            <a:tailEnd/>
          </a:ln>
          <a:effectLst/>
        </p:spPr>
        <p:txBody>
          <a:bodyPr lIns="98954" tIns="48608" rIns="98954" bIns="48608"/>
          <a:lstStyle/>
          <a:p>
            <a:pPr marL="375030" indent="-375030" eaLnBrk="1" fontAlgn="auto" hangingPunct="1">
              <a:spcBef>
                <a:spcPct val="20000"/>
              </a:spcBef>
              <a:spcAft>
                <a:spcPts val="0"/>
              </a:spcAft>
              <a:buClr>
                <a:srgbClr val="FF9933"/>
              </a:buClr>
              <a:buFont typeface="Symbol" pitchFamily="18" charset="2"/>
              <a:buChar char="¨"/>
              <a:defRPr/>
            </a:pPr>
            <a:r>
              <a:rPr lang="en-US" sz="1800" b="1" kern="0" dirty="0" err="1">
                <a:solidFill>
                  <a:sysClr val="windowText" lastClr="000000"/>
                </a:solidFill>
              </a:rPr>
              <a:t>Setiap</a:t>
            </a:r>
            <a:r>
              <a:rPr lang="en-US" sz="1800" b="1" kern="0" dirty="0">
                <a:solidFill>
                  <a:sysClr val="windowText" lastClr="000000"/>
                </a:solidFill>
              </a:rPr>
              <a:t> </a:t>
            </a:r>
            <a:r>
              <a:rPr lang="en-US" sz="1800" b="1" kern="0" dirty="0" err="1">
                <a:solidFill>
                  <a:sysClr val="windowText" lastClr="000000"/>
                </a:solidFill>
              </a:rPr>
              <a:t>penjual</a:t>
            </a:r>
            <a:r>
              <a:rPr lang="en-US" sz="1800" b="1" kern="0" dirty="0">
                <a:solidFill>
                  <a:sysClr val="windowText" lastClr="000000"/>
                </a:solidFill>
              </a:rPr>
              <a:t> </a:t>
            </a:r>
            <a:r>
              <a:rPr lang="en-US" sz="1800" b="1" kern="0" dirty="0" err="1">
                <a:solidFill>
                  <a:sysClr val="windowText" lastClr="000000"/>
                </a:solidFill>
              </a:rPr>
              <a:t>memperkirakan</a:t>
            </a:r>
            <a:r>
              <a:rPr lang="en-US" sz="1800" b="1" kern="0" dirty="0">
                <a:solidFill>
                  <a:sysClr val="windowText" lastClr="000000"/>
                </a:solidFill>
              </a:rPr>
              <a:t> </a:t>
            </a:r>
            <a:r>
              <a:rPr lang="en-US" sz="1800" b="1" kern="0" dirty="0" err="1">
                <a:solidFill>
                  <a:sysClr val="windowText" lastClr="000000"/>
                </a:solidFill>
              </a:rPr>
              <a:t>berapa</a:t>
            </a:r>
            <a:r>
              <a:rPr lang="en-US" sz="1800" b="1" kern="0" dirty="0">
                <a:solidFill>
                  <a:sysClr val="windowText" lastClr="000000"/>
                </a:solidFill>
              </a:rPr>
              <a:t> </a:t>
            </a:r>
            <a:r>
              <a:rPr lang="en-US" sz="1800" b="1" kern="0" dirty="0" err="1">
                <a:solidFill>
                  <a:sysClr val="windowText" lastClr="000000"/>
                </a:solidFill>
              </a:rPr>
              <a:t>penjualan</a:t>
            </a:r>
            <a:r>
              <a:rPr lang="en-US" sz="1800" b="1" kern="0" dirty="0">
                <a:solidFill>
                  <a:sysClr val="windowText" lastClr="000000"/>
                </a:solidFill>
              </a:rPr>
              <a:t> yang </a:t>
            </a:r>
            <a:r>
              <a:rPr lang="en-US" sz="1800" b="1" kern="0" dirty="0" err="1">
                <a:solidFill>
                  <a:sysClr val="windowText" lastClr="000000"/>
                </a:solidFill>
              </a:rPr>
              <a:t>dapat</a:t>
            </a:r>
            <a:r>
              <a:rPr lang="en-US" sz="1800" b="1" kern="0" dirty="0">
                <a:solidFill>
                  <a:sysClr val="windowText" lastClr="000000"/>
                </a:solidFill>
              </a:rPr>
              <a:t> </a:t>
            </a:r>
            <a:r>
              <a:rPr lang="en-US" sz="1800" b="1" kern="0" dirty="0" err="1">
                <a:solidFill>
                  <a:sysClr val="windowText" lastClr="000000"/>
                </a:solidFill>
              </a:rPr>
              <a:t>dicapai</a:t>
            </a:r>
            <a:r>
              <a:rPr lang="en-US" sz="1800" b="1" kern="0" dirty="0">
                <a:solidFill>
                  <a:sysClr val="windowText" lastClr="000000"/>
                </a:solidFill>
              </a:rPr>
              <a:t> </a:t>
            </a:r>
            <a:r>
              <a:rPr lang="en-US" sz="1800" b="1" kern="0" dirty="0" err="1">
                <a:solidFill>
                  <a:sysClr val="windowText" lastClr="000000"/>
                </a:solidFill>
              </a:rPr>
              <a:t>dalam</a:t>
            </a:r>
            <a:r>
              <a:rPr lang="en-US" sz="1800" b="1" kern="0" dirty="0">
                <a:solidFill>
                  <a:sysClr val="windowText" lastClr="000000"/>
                </a:solidFill>
              </a:rPr>
              <a:t> </a:t>
            </a:r>
            <a:r>
              <a:rPr lang="en-US" sz="1800" b="1" kern="0" dirty="0" err="1">
                <a:solidFill>
                  <a:sysClr val="windowText" lastClr="000000"/>
                </a:solidFill>
              </a:rPr>
              <a:t>wilayahnya</a:t>
            </a:r>
            <a:endParaRPr lang="en-US" sz="1800" b="1" kern="0" dirty="0">
              <a:solidFill>
                <a:sysClr val="windowText" lastClr="000000"/>
              </a:solidFill>
            </a:endParaRPr>
          </a:p>
          <a:p>
            <a:pPr marL="375030" indent="-375030" eaLnBrk="1" fontAlgn="auto" hangingPunct="1">
              <a:spcBef>
                <a:spcPct val="20000"/>
              </a:spcBef>
              <a:spcAft>
                <a:spcPts val="0"/>
              </a:spcAft>
              <a:buClr>
                <a:srgbClr val="FF9933"/>
              </a:buClr>
              <a:buFont typeface="Symbol" pitchFamily="18" charset="2"/>
              <a:buChar char="¨"/>
              <a:defRPr/>
            </a:pPr>
            <a:r>
              <a:rPr lang="en-US" sz="1800" b="1" kern="0" dirty="0" err="1">
                <a:solidFill>
                  <a:sysClr val="windowText" lastClr="000000"/>
                </a:solidFill>
              </a:rPr>
              <a:t>Digabungkan</a:t>
            </a:r>
            <a:r>
              <a:rPr lang="en-US" sz="1800" b="1" kern="0" dirty="0">
                <a:solidFill>
                  <a:sysClr val="windowText" lastClr="000000"/>
                </a:solidFill>
              </a:rPr>
              <a:t> </a:t>
            </a:r>
            <a:r>
              <a:rPr lang="en-US" sz="1800" b="1" kern="0" dirty="0" err="1">
                <a:solidFill>
                  <a:sysClr val="windowText" lastClr="000000"/>
                </a:solidFill>
              </a:rPr>
              <a:t>pada</a:t>
            </a:r>
            <a:r>
              <a:rPr lang="en-US" sz="1800" b="1" kern="0" dirty="0">
                <a:solidFill>
                  <a:sysClr val="windowText" lastClr="000000"/>
                </a:solidFill>
              </a:rPr>
              <a:t> </a:t>
            </a:r>
            <a:r>
              <a:rPr lang="en-US" sz="1800" b="1" kern="0" dirty="0" err="1">
                <a:solidFill>
                  <a:sysClr val="windowText" lastClr="000000"/>
                </a:solidFill>
              </a:rPr>
              <a:t>tingkat</a:t>
            </a:r>
            <a:r>
              <a:rPr lang="en-US" sz="1800" b="1" kern="0" dirty="0">
                <a:solidFill>
                  <a:sysClr val="windowText" lastClr="000000"/>
                </a:solidFill>
              </a:rPr>
              <a:t> </a:t>
            </a:r>
            <a:r>
              <a:rPr lang="en-US" sz="1800" b="1" kern="0" dirty="0" err="1">
                <a:solidFill>
                  <a:sysClr val="windowText" lastClr="000000"/>
                </a:solidFill>
              </a:rPr>
              <a:t>wilayah</a:t>
            </a:r>
            <a:r>
              <a:rPr lang="en-US" sz="1800" b="1" kern="0" dirty="0">
                <a:solidFill>
                  <a:sysClr val="windowText" lastClr="000000"/>
                </a:solidFill>
              </a:rPr>
              <a:t>  </a:t>
            </a:r>
            <a:r>
              <a:rPr lang="en-US" sz="1800" b="1" kern="0" dirty="0" err="1">
                <a:solidFill>
                  <a:sysClr val="windowText" lastClr="000000"/>
                </a:solidFill>
              </a:rPr>
              <a:t>dan</a:t>
            </a:r>
            <a:r>
              <a:rPr lang="en-US" sz="1800" b="1" kern="0" dirty="0">
                <a:solidFill>
                  <a:sysClr val="windowText" lastClr="000000"/>
                </a:solidFill>
              </a:rPr>
              <a:t> </a:t>
            </a:r>
            <a:r>
              <a:rPr lang="en-US" sz="1800" b="1" kern="0" dirty="0" err="1">
                <a:solidFill>
                  <a:sysClr val="windowText" lastClr="000000"/>
                </a:solidFill>
              </a:rPr>
              <a:t>nasional</a:t>
            </a:r>
            <a:r>
              <a:rPr lang="en-US" sz="1800" b="1" kern="0" dirty="0">
                <a:solidFill>
                  <a:sysClr val="windowText" lastClr="000000"/>
                </a:solidFill>
              </a:rPr>
              <a:t> </a:t>
            </a:r>
            <a:r>
              <a:rPr lang="en-US" sz="1800" b="1" kern="0" dirty="0" err="1">
                <a:solidFill>
                  <a:sysClr val="windowText" lastClr="000000"/>
                </a:solidFill>
              </a:rPr>
              <a:t>untuk</a:t>
            </a:r>
            <a:r>
              <a:rPr lang="en-US" sz="1800" b="1" kern="0" dirty="0">
                <a:solidFill>
                  <a:sysClr val="windowText" lastClr="000000"/>
                </a:solidFill>
              </a:rPr>
              <a:t> </a:t>
            </a:r>
            <a:r>
              <a:rPr lang="en-US" sz="1800" b="1" kern="0" dirty="0" err="1">
                <a:solidFill>
                  <a:sysClr val="windowText" lastClr="000000"/>
                </a:solidFill>
              </a:rPr>
              <a:t>mendapatkan</a:t>
            </a:r>
            <a:r>
              <a:rPr lang="en-US" sz="1800" b="1" kern="0" dirty="0">
                <a:solidFill>
                  <a:sysClr val="windowText" lastClr="000000"/>
                </a:solidFill>
              </a:rPr>
              <a:t> </a:t>
            </a:r>
            <a:r>
              <a:rPr lang="en-US" sz="1800" b="1" kern="0" dirty="0" err="1">
                <a:solidFill>
                  <a:sysClr val="windowText" lastClr="000000"/>
                </a:solidFill>
              </a:rPr>
              <a:t>peramalan</a:t>
            </a:r>
            <a:r>
              <a:rPr lang="en-US" sz="1800" b="1" kern="0" dirty="0">
                <a:solidFill>
                  <a:sysClr val="windowText" lastClr="000000"/>
                </a:solidFill>
              </a:rPr>
              <a:t> </a:t>
            </a:r>
            <a:r>
              <a:rPr lang="en-US" sz="1800" b="1" kern="0" dirty="0" err="1">
                <a:solidFill>
                  <a:sysClr val="windowText" lastClr="000000"/>
                </a:solidFill>
              </a:rPr>
              <a:t>secara</a:t>
            </a:r>
            <a:r>
              <a:rPr lang="en-US" sz="1800" b="1" kern="0" dirty="0">
                <a:solidFill>
                  <a:sysClr val="windowText" lastClr="000000"/>
                </a:solidFill>
              </a:rPr>
              <a:t> </a:t>
            </a:r>
            <a:r>
              <a:rPr lang="en-US" sz="1800" b="1" kern="0" dirty="0" err="1">
                <a:solidFill>
                  <a:sysClr val="windowText" lastClr="000000"/>
                </a:solidFill>
              </a:rPr>
              <a:t>keseluruhan</a:t>
            </a:r>
            <a:r>
              <a:rPr lang="en-US" sz="1800" b="1" kern="0" dirty="0">
                <a:solidFill>
                  <a:sysClr val="windowText" lastClr="000000"/>
                </a:solidFill>
              </a:rPr>
              <a:t> </a:t>
            </a:r>
          </a:p>
          <a:p>
            <a:pPr marL="375030" indent="-375030" eaLnBrk="1" fontAlgn="auto" hangingPunct="1">
              <a:spcBef>
                <a:spcPct val="20000"/>
              </a:spcBef>
              <a:spcAft>
                <a:spcPts val="0"/>
              </a:spcAft>
              <a:buClr>
                <a:srgbClr val="FF9933"/>
              </a:buClr>
              <a:buFont typeface="Symbol" pitchFamily="18" charset="2"/>
              <a:buChar char="¨"/>
              <a:defRPr/>
            </a:pPr>
            <a:r>
              <a:rPr lang="en-US" sz="1800" b="1" kern="0" dirty="0">
                <a:solidFill>
                  <a:sysClr val="windowText" lastClr="000000"/>
                </a:solidFill>
              </a:rPr>
              <a:t>Sales </a:t>
            </a:r>
            <a:r>
              <a:rPr lang="en-US" sz="1800" b="1" kern="0" dirty="0" err="1">
                <a:solidFill>
                  <a:sysClr val="windowText" lastClr="000000"/>
                </a:solidFill>
              </a:rPr>
              <a:t>harus</a:t>
            </a:r>
            <a:r>
              <a:rPr lang="en-US" sz="1800" b="1" kern="0" dirty="0">
                <a:solidFill>
                  <a:sysClr val="windowText" lastClr="000000"/>
                </a:solidFill>
              </a:rPr>
              <a:t> </a:t>
            </a:r>
            <a:r>
              <a:rPr lang="en-US" sz="1800" b="1" kern="0" dirty="0" err="1">
                <a:solidFill>
                  <a:sysClr val="windowText" lastClr="000000"/>
                </a:solidFill>
              </a:rPr>
              <a:t>mengetahui</a:t>
            </a:r>
            <a:r>
              <a:rPr lang="en-US" sz="1800" b="1" kern="0" dirty="0">
                <a:solidFill>
                  <a:sysClr val="windowText" lastClr="000000"/>
                </a:solidFill>
              </a:rPr>
              <a:t> </a:t>
            </a:r>
            <a:r>
              <a:rPr lang="en-US" sz="1800" b="1" kern="0" dirty="0" err="1">
                <a:solidFill>
                  <a:sysClr val="windowText" lastClr="000000"/>
                </a:solidFill>
              </a:rPr>
              <a:t>apa</a:t>
            </a:r>
            <a:r>
              <a:rPr lang="en-US" sz="1800" b="1" kern="0" dirty="0">
                <a:solidFill>
                  <a:sysClr val="windowText" lastClr="000000"/>
                </a:solidFill>
              </a:rPr>
              <a:t> yang </a:t>
            </a:r>
            <a:r>
              <a:rPr lang="en-US" sz="1800" b="1" kern="0" dirty="0" err="1">
                <a:solidFill>
                  <a:sysClr val="windowText" lastClr="000000"/>
                </a:solidFill>
              </a:rPr>
              <a:t>diinginkan</a:t>
            </a:r>
            <a:r>
              <a:rPr lang="en-US" sz="1800" b="1" kern="0" dirty="0">
                <a:solidFill>
                  <a:sysClr val="windowText" lastClr="000000"/>
                </a:solidFill>
              </a:rPr>
              <a:t> </a:t>
            </a:r>
            <a:r>
              <a:rPr lang="en-US" sz="1800" b="1" kern="0" dirty="0" err="1">
                <a:solidFill>
                  <a:sysClr val="windowText" lastClr="000000"/>
                </a:solidFill>
              </a:rPr>
              <a:t>konsumen</a:t>
            </a:r>
            <a:endParaRPr lang="en-US" sz="1800" b="1" kern="0" dirty="0">
              <a:solidFill>
                <a:sysClr val="windowText" lastClr="000000"/>
              </a:solidFill>
            </a:endParaRPr>
          </a:p>
          <a:p>
            <a:pPr marL="375030" indent="-375030" eaLnBrk="1" fontAlgn="auto" hangingPunct="1">
              <a:spcBef>
                <a:spcPct val="20000"/>
              </a:spcBef>
              <a:spcAft>
                <a:spcPts val="0"/>
              </a:spcAft>
              <a:buClr>
                <a:srgbClr val="FF9933"/>
              </a:buClr>
              <a:buFont typeface="Symbol" pitchFamily="18" charset="2"/>
              <a:buChar char="¨"/>
              <a:defRPr/>
            </a:pPr>
            <a:endParaRPr lang="en-US" sz="3000" b="1" kern="0" dirty="0">
              <a:solidFill>
                <a:sysClr val="windowText" lastClr="000000"/>
              </a:solidFill>
            </a:endParaRPr>
          </a:p>
        </p:txBody>
      </p:sp>
      <p:grpSp>
        <p:nvGrpSpPr>
          <p:cNvPr id="112644" name="Group 4"/>
          <p:cNvGrpSpPr>
            <a:grpSpLocks/>
          </p:cNvGrpSpPr>
          <p:nvPr/>
        </p:nvGrpSpPr>
        <p:grpSpPr bwMode="auto">
          <a:xfrm>
            <a:off x="4724400" y="2667000"/>
            <a:ext cx="3717925" cy="3559175"/>
            <a:chOff x="2554" y="1284"/>
            <a:chExt cx="2631" cy="2624"/>
          </a:xfrm>
        </p:grpSpPr>
        <p:sp>
          <p:nvSpPr>
            <p:cNvPr id="5" name="Freeform 5"/>
            <p:cNvSpPr>
              <a:spLocks/>
            </p:cNvSpPr>
            <p:nvPr/>
          </p:nvSpPr>
          <p:spPr bwMode="auto">
            <a:xfrm>
              <a:off x="3228" y="1666"/>
              <a:ext cx="1320" cy="1031"/>
            </a:xfrm>
            <a:custGeom>
              <a:avLst/>
              <a:gdLst/>
              <a:ahLst/>
              <a:cxnLst>
                <a:cxn ang="0">
                  <a:pos x="0" y="1001"/>
                </a:cxn>
                <a:cxn ang="0">
                  <a:pos x="29" y="1030"/>
                </a:cxn>
                <a:cxn ang="0">
                  <a:pos x="1319" y="1030"/>
                </a:cxn>
                <a:cxn ang="0">
                  <a:pos x="1319" y="29"/>
                </a:cxn>
                <a:cxn ang="0">
                  <a:pos x="1291" y="0"/>
                </a:cxn>
                <a:cxn ang="0">
                  <a:pos x="0" y="1001"/>
                </a:cxn>
              </a:cxnLst>
              <a:rect l="0" t="0" r="r" b="b"/>
              <a:pathLst>
                <a:path w="1320" h="1031">
                  <a:moveTo>
                    <a:pt x="0" y="1001"/>
                  </a:moveTo>
                  <a:lnTo>
                    <a:pt x="29" y="1030"/>
                  </a:lnTo>
                  <a:lnTo>
                    <a:pt x="1319" y="1030"/>
                  </a:lnTo>
                  <a:lnTo>
                    <a:pt x="1319" y="29"/>
                  </a:lnTo>
                  <a:lnTo>
                    <a:pt x="1291" y="0"/>
                  </a:lnTo>
                  <a:lnTo>
                    <a:pt x="0" y="1001"/>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 name="Freeform 6"/>
            <p:cNvSpPr>
              <a:spLocks/>
            </p:cNvSpPr>
            <p:nvPr/>
          </p:nvSpPr>
          <p:spPr bwMode="auto">
            <a:xfrm>
              <a:off x="3228" y="1666"/>
              <a:ext cx="1326" cy="1037"/>
            </a:xfrm>
            <a:custGeom>
              <a:avLst/>
              <a:gdLst/>
              <a:ahLst/>
              <a:cxnLst>
                <a:cxn ang="0">
                  <a:pos x="0" y="1007"/>
                </a:cxn>
                <a:cxn ang="0">
                  <a:pos x="29" y="1036"/>
                </a:cxn>
                <a:cxn ang="0">
                  <a:pos x="1325" y="1036"/>
                </a:cxn>
                <a:cxn ang="0">
                  <a:pos x="1325" y="29"/>
                </a:cxn>
                <a:cxn ang="0">
                  <a:pos x="1297" y="0"/>
                </a:cxn>
                <a:cxn ang="0">
                  <a:pos x="0" y="1007"/>
                </a:cxn>
              </a:cxnLst>
              <a:rect l="0" t="0" r="r" b="b"/>
              <a:pathLst>
                <a:path w="1326" h="1037">
                  <a:moveTo>
                    <a:pt x="0" y="1007"/>
                  </a:moveTo>
                  <a:lnTo>
                    <a:pt x="29" y="1036"/>
                  </a:lnTo>
                  <a:lnTo>
                    <a:pt x="1325" y="1036"/>
                  </a:lnTo>
                  <a:lnTo>
                    <a:pt x="1325" y="29"/>
                  </a:lnTo>
                  <a:lnTo>
                    <a:pt x="1297" y="0"/>
                  </a:lnTo>
                  <a:lnTo>
                    <a:pt x="0" y="100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 name="Freeform 7"/>
            <p:cNvSpPr>
              <a:spLocks/>
            </p:cNvSpPr>
            <p:nvPr/>
          </p:nvSpPr>
          <p:spPr bwMode="auto">
            <a:xfrm>
              <a:off x="3228" y="1666"/>
              <a:ext cx="1292" cy="1003"/>
            </a:xfrm>
            <a:custGeom>
              <a:avLst/>
              <a:gdLst/>
              <a:ahLst/>
              <a:cxnLst>
                <a:cxn ang="0">
                  <a:pos x="1291" y="1001"/>
                </a:cxn>
                <a:cxn ang="0">
                  <a:pos x="1291" y="0"/>
                </a:cxn>
                <a:cxn ang="0">
                  <a:pos x="0" y="0"/>
                </a:cxn>
                <a:cxn ang="0">
                  <a:pos x="0" y="1001"/>
                </a:cxn>
                <a:cxn ang="0">
                  <a:pos x="1291" y="1001"/>
                </a:cxn>
              </a:cxnLst>
              <a:rect l="0" t="0" r="r" b="b"/>
              <a:pathLst>
                <a:path w="1292" h="1002">
                  <a:moveTo>
                    <a:pt x="1291" y="1001"/>
                  </a:moveTo>
                  <a:lnTo>
                    <a:pt x="1291" y="0"/>
                  </a:lnTo>
                  <a:lnTo>
                    <a:pt x="0" y="0"/>
                  </a:lnTo>
                  <a:lnTo>
                    <a:pt x="0" y="1001"/>
                  </a:lnTo>
                  <a:lnTo>
                    <a:pt x="1291" y="1001"/>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 name="Freeform 8"/>
            <p:cNvSpPr>
              <a:spLocks/>
            </p:cNvSpPr>
            <p:nvPr/>
          </p:nvSpPr>
          <p:spPr bwMode="auto">
            <a:xfrm>
              <a:off x="3228" y="1666"/>
              <a:ext cx="1298" cy="1009"/>
            </a:xfrm>
            <a:custGeom>
              <a:avLst/>
              <a:gdLst/>
              <a:ahLst/>
              <a:cxnLst>
                <a:cxn ang="0">
                  <a:pos x="1297" y="1007"/>
                </a:cxn>
                <a:cxn ang="0">
                  <a:pos x="1297" y="0"/>
                </a:cxn>
                <a:cxn ang="0">
                  <a:pos x="0" y="0"/>
                </a:cxn>
                <a:cxn ang="0">
                  <a:pos x="0" y="1007"/>
                </a:cxn>
                <a:cxn ang="0">
                  <a:pos x="1297" y="1007"/>
                </a:cxn>
              </a:cxnLst>
              <a:rect l="0" t="0" r="r" b="b"/>
              <a:pathLst>
                <a:path w="1298" h="1008">
                  <a:moveTo>
                    <a:pt x="1297" y="1007"/>
                  </a:moveTo>
                  <a:lnTo>
                    <a:pt x="1297" y="0"/>
                  </a:lnTo>
                  <a:lnTo>
                    <a:pt x="0" y="0"/>
                  </a:lnTo>
                  <a:lnTo>
                    <a:pt x="0" y="1007"/>
                  </a:lnTo>
                  <a:lnTo>
                    <a:pt x="1297" y="100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 name="Freeform 9"/>
            <p:cNvSpPr>
              <a:spLocks/>
            </p:cNvSpPr>
            <p:nvPr/>
          </p:nvSpPr>
          <p:spPr bwMode="auto">
            <a:xfrm>
              <a:off x="3394" y="1456"/>
              <a:ext cx="985" cy="147"/>
            </a:xfrm>
            <a:custGeom>
              <a:avLst/>
              <a:gdLst/>
              <a:ahLst/>
              <a:cxnLst>
                <a:cxn ang="0">
                  <a:pos x="987" y="146"/>
                </a:cxn>
                <a:cxn ang="0">
                  <a:pos x="987" y="0"/>
                </a:cxn>
                <a:cxn ang="0">
                  <a:pos x="0" y="0"/>
                </a:cxn>
                <a:cxn ang="0">
                  <a:pos x="0" y="146"/>
                </a:cxn>
                <a:cxn ang="0">
                  <a:pos x="987" y="146"/>
                </a:cxn>
              </a:cxnLst>
              <a:rect l="0" t="0" r="r" b="b"/>
              <a:pathLst>
                <a:path w="988" h="147">
                  <a:moveTo>
                    <a:pt x="987" y="146"/>
                  </a:moveTo>
                  <a:lnTo>
                    <a:pt x="987" y="0"/>
                  </a:lnTo>
                  <a:lnTo>
                    <a:pt x="0" y="0"/>
                  </a:lnTo>
                  <a:lnTo>
                    <a:pt x="0" y="146"/>
                  </a:lnTo>
                  <a:lnTo>
                    <a:pt x="987" y="146"/>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 name="Freeform 10"/>
            <p:cNvSpPr>
              <a:spLocks/>
            </p:cNvSpPr>
            <p:nvPr/>
          </p:nvSpPr>
          <p:spPr bwMode="auto">
            <a:xfrm>
              <a:off x="4726" y="2233"/>
              <a:ext cx="304" cy="678"/>
            </a:xfrm>
            <a:custGeom>
              <a:avLst/>
              <a:gdLst/>
              <a:ahLst/>
              <a:cxnLst>
                <a:cxn ang="0">
                  <a:pos x="124" y="129"/>
                </a:cxn>
                <a:cxn ang="0">
                  <a:pos x="142" y="95"/>
                </a:cxn>
                <a:cxn ang="0">
                  <a:pos x="171" y="54"/>
                </a:cxn>
                <a:cxn ang="0">
                  <a:pos x="206" y="19"/>
                </a:cxn>
                <a:cxn ang="0">
                  <a:pos x="243" y="4"/>
                </a:cxn>
                <a:cxn ang="0">
                  <a:pos x="275" y="1"/>
                </a:cxn>
                <a:cxn ang="0">
                  <a:pos x="293" y="17"/>
                </a:cxn>
                <a:cxn ang="0">
                  <a:pos x="293" y="57"/>
                </a:cxn>
                <a:cxn ang="0">
                  <a:pos x="279" y="112"/>
                </a:cxn>
                <a:cxn ang="0">
                  <a:pos x="270" y="147"/>
                </a:cxn>
                <a:cxn ang="0">
                  <a:pos x="266" y="164"/>
                </a:cxn>
                <a:cxn ang="0">
                  <a:pos x="265" y="169"/>
                </a:cxn>
                <a:cxn ang="0">
                  <a:pos x="277" y="164"/>
                </a:cxn>
                <a:cxn ang="0">
                  <a:pos x="296" y="168"/>
                </a:cxn>
                <a:cxn ang="0">
                  <a:pos x="303" y="188"/>
                </a:cxn>
                <a:cxn ang="0">
                  <a:pos x="292" y="210"/>
                </a:cxn>
                <a:cxn ang="0">
                  <a:pos x="273" y="224"/>
                </a:cxn>
                <a:cxn ang="0">
                  <a:pos x="265" y="231"/>
                </a:cxn>
                <a:cxn ang="0">
                  <a:pos x="265" y="246"/>
                </a:cxn>
                <a:cxn ang="0">
                  <a:pos x="266" y="277"/>
                </a:cxn>
                <a:cxn ang="0">
                  <a:pos x="269" y="314"/>
                </a:cxn>
                <a:cxn ang="0">
                  <a:pos x="275" y="353"/>
                </a:cxn>
                <a:cxn ang="0">
                  <a:pos x="278" y="398"/>
                </a:cxn>
                <a:cxn ang="0">
                  <a:pos x="274" y="449"/>
                </a:cxn>
                <a:cxn ang="0">
                  <a:pos x="258" y="494"/>
                </a:cxn>
                <a:cxn ang="0">
                  <a:pos x="229" y="519"/>
                </a:cxn>
                <a:cxn ang="0">
                  <a:pos x="216" y="528"/>
                </a:cxn>
                <a:cxn ang="0">
                  <a:pos x="165" y="677"/>
                </a:cxn>
                <a:cxn ang="0">
                  <a:pos x="107" y="593"/>
                </a:cxn>
                <a:cxn ang="0">
                  <a:pos x="96" y="573"/>
                </a:cxn>
                <a:cxn ang="0">
                  <a:pos x="75" y="544"/>
                </a:cxn>
                <a:cxn ang="0">
                  <a:pos x="39" y="518"/>
                </a:cxn>
                <a:cxn ang="0">
                  <a:pos x="10" y="508"/>
                </a:cxn>
                <a:cxn ang="0">
                  <a:pos x="1" y="505"/>
                </a:cxn>
                <a:cxn ang="0">
                  <a:pos x="3" y="495"/>
                </a:cxn>
                <a:cxn ang="0">
                  <a:pos x="16" y="458"/>
                </a:cxn>
                <a:cxn ang="0">
                  <a:pos x="35" y="412"/>
                </a:cxn>
                <a:cxn ang="0">
                  <a:pos x="60" y="375"/>
                </a:cxn>
                <a:cxn ang="0">
                  <a:pos x="103" y="330"/>
                </a:cxn>
                <a:cxn ang="0">
                  <a:pos x="135" y="290"/>
                </a:cxn>
                <a:cxn ang="0">
                  <a:pos x="130" y="297"/>
                </a:cxn>
                <a:cxn ang="0">
                  <a:pos x="112" y="317"/>
                </a:cxn>
                <a:cxn ang="0">
                  <a:pos x="83" y="330"/>
                </a:cxn>
                <a:cxn ang="0">
                  <a:pos x="48" y="322"/>
                </a:cxn>
                <a:cxn ang="0">
                  <a:pos x="23" y="291"/>
                </a:cxn>
                <a:cxn ang="0">
                  <a:pos x="23" y="252"/>
                </a:cxn>
                <a:cxn ang="0">
                  <a:pos x="42" y="211"/>
                </a:cxn>
                <a:cxn ang="0">
                  <a:pos x="79" y="178"/>
                </a:cxn>
                <a:cxn ang="0">
                  <a:pos x="120" y="150"/>
                </a:cxn>
                <a:cxn ang="0">
                  <a:pos x="120" y="138"/>
                </a:cxn>
              </a:cxnLst>
              <a:rect l="0" t="0" r="r" b="b"/>
              <a:pathLst>
                <a:path w="304" h="678">
                  <a:moveTo>
                    <a:pt x="120" y="138"/>
                  </a:moveTo>
                  <a:lnTo>
                    <a:pt x="120" y="137"/>
                  </a:lnTo>
                  <a:lnTo>
                    <a:pt x="122" y="134"/>
                  </a:lnTo>
                  <a:lnTo>
                    <a:pt x="124" y="129"/>
                  </a:lnTo>
                  <a:lnTo>
                    <a:pt x="126" y="122"/>
                  </a:lnTo>
                  <a:lnTo>
                    <a:pt x="131" y="114"/>
                  </a:lnTo>
                  <a:lnTo>
                    <a:pt x="136" y="105"/>
                  </a:lnTo>
                  <a:lnTo>
                    <a:pt x="142" y="95"/>
                  </a:lnTo>
                  <a:lnTo>
                    <a:pt x="148" y="85"/>
                  </a:lnTo>
                  <a:lnTo>
                    <a:pt x="156" y="74"/>
                  </a:lnTo>
                  <a:lnTo>
                    <a:pt x="163" y="63"/>
                  </a:lnTo>
                  <a:lnTo>
                    <a:pt x="171" y="54"/>
                  </a:lnTo>
                  <a:lnTo>
                    <a:pt x="179" y="43"/>
                  </a:lnTo>
                  <a:lnTo>
                    <a:pt x="187" y="34"/>
                  </a:lnTo>
                  <a:lnTo>
                    <a:pt x="197" y="26"/>
                  </a:lnTo>
                  <a:lnTo>
                    <a:pt x="206" y="19"/>
                  </a:lnTo>
                  <a:lnTo>
                    <a:pt x="216" y="14"/>
                  </a:lnTo>
                  <a:lnTo>
                    <a:pt x="226" y="10"/>
                  </a:lnTo>
                  <a:lnTo>
                    <a:pt x="234" y="7"/>
                  </a:lnTo>
                  <a:lnTo>
                    <a:pt x="243" y="4"/>
                  </a:lnTo>
                  <a:lnTo>
                    <a:pt x="252" y="2"/>
                  </a:lnTo>
                  <a:lnTo>
                    <a:pt x="261" y="1"/>
                  </a:lnTo>
                  <a:lnTo>
                    <a:pt x="268" y="0"/>
                  </a:lnTo>
                  <a:lnTo>
                    <a:pt x="275" y="1"/>
                  </a:lnTo>
                  <a:lnTo>
                    <a:pt x="280" y="3"/>
                  </a:lnTo>
                  <a:lnTo>
                    <a:pt x="286" y="6"/>
                  </a:lnTo>
                  <a:lnTo>
                    <a:pt x="290" y="11"/>
                  </a:lnTo>
                  <a:lnTo>
                    <a:pt x="293" y="17"/>
                  </a:lnTo>
                  <a:lnTo>
                    <a:pt x="295" y="25"/>
                  </a:lnTo>
                  <a:lnTo>
                    <a:pt x="296" y="34"/>
                  </a:lnTo>
                  <a:lnTo>
                    <a:pt x="296" y="45"/>
                  </a:lnTo>
                  <a:lnTo>
                    <a:pt x="293" y="57"/>
                  </a:lnTo>
                  <a:lnTo>
                    <a:pt x="290" y="72"/>
                  </a:lnTo>
                  <a:lnTo>
                    <a:pt x="286" y="87"/>
                  </a:lnTo>
                  <a:lnTo>
                    <a:pt x="282" y="100"/>
                  </a:lnTo>
                  <a:lnTo>
                    <a:pt x="279" y="112"/>
                  </a:lnTo>
                  <a:lnTo>
                    <a:pt x="277" y="122"/>
                  </a:lnTo>
                  <a:lnTo>
                    <a:pt x="274" y="132"/>
                  </a:lnTo>
                  <a:lnTo>
                    <a:pt x="272" y="140"/>
                  </a:lnTo>
                  <a:lnTo>
                    <a:pt x="270" y="147"/>
                  </a:lnTo>
                  <a:lnTo>
                    <a:pt x="269" y="152"/>
                  </a:lnTo>
                  <a:lnTo>
                    <a:pt x="268" y="157"/>
                  </a:lnTo>
                  <a:lnTo>
                    <a:pt x="267" y="161"/>
                  </a:lnTo>
                  <a:lnTo>
                    <a:pt x="266" y="164"/>
                  </a:lnTo>
                  <a:lnTo>
                    <a:pt x="265" y="166"/>
                  </a:lnTo>
                  <a:lnTo>
                    <a:pt x="265" y="168"/>
                  </a:lnTo>
                  <a:lnTo>
                    <a:pt x="265" y="169"/>
                  </a:lnTo>
                  <a:lnTo>
                    <a:pt x="265" y="169"/>
                  </a:lnTo>
                  <a:lnTo>
                    <a:pt x="266" y="169"/>
                  </a:lnTo>
                  <a:lnTo>
                    <a:pt x="268" y="168"/>
                  </a:lnTo>
                  <a:lnTo>
                    <a:pt x="273" y="166"/>
                  </a:lnTo>
                  <a:lnTo>
                    <a:pt x="277" y="164"/>
                  </a:lnTo>
                  <a:lnTo>
                    <a:pt x="281" y="163"/>
                  </a:lnTo>
                  <a:lnTo>
                    <a:pt x="287" y="163"/>
                  </a:lnTo>
                  <a:lnTo>
                    <a:pt x="291" y="164"/>
                  </a:lnTo>
                  <a:lnTo>
                    <a:pt x="296" y="168"/>
                  </a:lnTo>
                  <a:lnTo>
                    <a:pt x="299" y="171"/>
                  </a:lnTo>
                  <a:lnTo>
                    <a:pt x="301" y="176"/>
                  </a:lnTo>
                  <a:lnTo>
                    <a:pt x="303" y="182"/>
                  </a:lnTo>
                  <a:lnTo>
                    <a:pt x="303" y="188"/>
                  </a:lnTo>
                  <a:lnTo>
                    <a:pt x="303" y="194"/>
                  </a:lnTo>
                  <a:lnTo>
                    <a:pt x="301" y="200"/>
                  </a:lnTo>
                  <a:lnTo>
                    <a:pt x="298" y="205"/>
                  </a:lnTo>
                  <a:lnTo>
                    <a:pt x="292" y="210"/>
                  </a:lnTo>
                  <a:lnTo>
                    <a:pt x="286" y="214"/>
                  </a:lnTo>
                  <a:lnTo>
                    <a:pt x="280" y="218"/>
                  </a:lnTo>
                  <a:lnTo>
                    <a:pt x="277" y="221"/>
                  </a:lnTo>
                  <a:lnTo>
                    <a:pt x="273" y="224"/>
                  </a:lnTo>
                  <a:lnTo>
                    <a:pt x="269" y="227"/>
                  </a:lnTo>
                  <a:lnTo>
                    <a:pt x="267" y="229"/>
                  </a:lnTo>
                  <a:lnTo>
                    <a:pt x="265" y="230"/>
                  </a:lnTo>
                  <a:lnTo>
                    <a:pt x="265" y="231"/>
                  </a:lnTo>
                  <a:lnTo>
                    <a:pt x="265" y="233"/>
                  </a:lnTo>
                  <a:lnTo>
                    <a:pt x="265" y="236"/>
                  </a:lnTo>
                  <a:lnTo>
                    <a:pt x="265" y="241"/>
                  </a:lnTo>
                  <a:lnTo>
                    <a:pt x="265" y="246"/>
                  </a:lnTo>
                  <a:lnTo>
                    <a:pt x="265" y="253"/>
                  </a:lnTo>
                  <a:lnTo>
                    <a:pt x="265" y="260"/>
                  </a:lnTo>
                  <a:lnTo>
                    <a:pt x="266" y="268"/>
                  </a:lnTo>
                  <a:lnTo>
                    <a:pt x="266" y="277"/>
                  </a:lnTo>
                  <a:lnTo>
                    <a:pt x="267" y="285"/>
                  </a:lnTo>
                  <a:lnTo>
                    <a:pt x="267" y="294"/>
                  </a:lnTo>
                  <a:lnTo>
                    <a:pt x="268" y="304"/>
                  </a:lnTo>
                  <a:lnTo>
                    <a:pt x="269" y="314"/>
                  </a:lnTo>
                  <a:lnTo>
                    <a:pt x="270" y="324"/>
                  </a:lnTo>
                  <a:lnTo>
                    <a:pt x="271" y="333"/>
                  </a:lnTo>
                  <a:lnTo>
                    <a:pt x="273" y="343"/>
                  </a:lnTo>
                  <a:lnTo>
                    <a:pt x="275" y="353"/>
                  </a:lnTo>
                  <a:lnTo>
                    <a:pt x="276" y="363"/>
                  </a:lnTo>
                  <a:lnTo>
                    <a:pt x="277" y="375"/>
                  </a:lnTo>
                  <a:lnTo>
                    <a:pt x="278" y="387"/>
                  </a:lnTo>
                  <a:lnTo>
                    <a:pt x="278" y="398"/>
                  </a:lnTo>
                  <a:lnTo>
                    <a:pt x="278" y="411"/>
                  </a:lnTo>
                  <a:lnTo>
                    <a:pt x="277" y="424"/>
                  </a:lnTo>
                  <a:lnTo>
                    <a:pt x="276" y="437"/>
                  </a:lnTo>
                  <a:lnTo>
                    <a:pt x="274" y="449"/>
                  </a:lnTo>
                  <a:lnTo>
                    <a:pt x="271" y="461"/>
                  </a:lnTo>
                  <a:lnTo>
                    <a:pt x="267" y="473"/>
                  </a:lnTo>
                  <a:lnTo>
                    <a:pt x="263" y="484"/>
                  </a:lnTo>
                  <a:lnTo>
                    <a:pt x="258" y="494"/>
                  </a:lnTo>
                  <a:lnTo>
                    <a:pt x="251" y="502"/>
                  </a:lnTo>
                  <a:lnTo>
                    <a:pt x="244" y="509"/>
                  </a:lnTo>
                  <a:lnTo>
                    <a:pt x="235" y="515"/>
                  </a:lnTo>
                  <a:lnTo>
                    <a:pt x="229" y="519"/>
                  </a:lnTo>
                  <a:lnTo>
                    <a:pt x="224" y="522"/>
                  </a:lnTo>
                  <a:lnTo>
                    <a:pt x="220" y="525"/>
                  </a:lnTo>
                  <a:lnTo>
                    <a:pt x="217" y="527"/>
                  </a:lnTo>
                  <a:lnTo>
                    <a:pt x="216" y="528"/>
                  </a:lnTo>
                  <a:lnTo>
                    <a:pt x="214" y="529"/>
                  </a:lnTo>
                  <a:lnTo>
                    <a:pt x="214" y="530"/>
                  </a:lnTo>
                  <a:lnTo>
                    <a:pt x="232" y="651"/>
                  </a:lnTo>
                  <a:lnTo>
                    <a:pt x="165" y="677"/>
                  </a:lnTo>
                  <a:lnTo>
                    <a:pt x="93" y="639"/>
                  </a:lnTo>
                  <a:lnTo>
                    <a:pt x="108" y="596"/>
                  </a:lnTo>
                  <a:lnTo>
                    <a:pt x="108" y="595"/>
                  </a:lnTo>
                  <a:lnTo>
                    <a:pt x="107" y="593"/>
                  </a:lnTo>
                  <a:lnTo>
                    <a:pt x="105" y="590"/>
                  </a:lnTo>
                  <a:lnTo>
                    <a:pt x="103" y="585"/>
                  </a:lnTo>
                  <a:lnTo>
                    <a:pt x="100" y="580"/>
                  </a:lnTo>
                  <a:lnTo>
                    <a:pt x="96" y="573"/>
                  </a:lnTo>
                  <a:lnTo>
                    <a:pt x="92" y="566"/>
                  </a:lnTo>
                  <a:lnTo>
                    <a:pt x="87" y="559"/>
                  </a:lnTo>
                  <a:lnTo>
                    <a:pt x="80" y="552"/>
                  </a:lnTo>
                  <a:lnTo>
                    <a:pt x="75" y="544"/>
                  </a:lnTo>
                  <a:lnTo>
                    <a:pt x="67" y="537"/>
                  </a:lnTo>
                  <a:lnTo>
                    <a:pt x="58" y="530"/>
                  </a:lnTo>
                  <a:lnTo>
                    <a:pt x="50" y="523"/>
                  </a:lnTo>
                  <a:lnTo>
                    <a:pt x="39" y="518"/>
                  </a:lnTo>
                  <a:lnTo>
                    <a:pt x="28" y="513"/>
                  </a:lnTo>
                  <a:lnTo>
                    <a:pt x="17" y="509"/>
                  </a:lnTo>
                  <a:lnTo>
                    <a:pt x="13" y="508"/>
                  </a:lnTo>
                  <a:lnTo>
                    <a:pt x="10" y="508"/>
                  </a:lnTo>
                  <a:lnTo>
                    <a:pt x="7" y="507"/>
                  </a:lnTo>
                  <a:lnTo>
                    <a:pt x="4" y="506"/>
                  </a:lnTo>
                  <a:lnTo>
                    <a:pt x="3" y="506"/>
                  </a:lnTo>
                  <a:lnTo>
                    <a:pt x="1" y="505"/>
                  </a:lnTo>
                  <a:lnTo>
                    <a:pt x="0" y="505"/>
                  </a:lnTo>
                  <a:lnTo>
                    <a:pt x="1" y="504"/>
                  </a:lnTo>
                  <a:lnTo>
                    <a:pt x="2" y="500"/>
                  </a:lnTo>
                  <a:lnTo>
                    <a:pt x="3" y="495"/>
                  </a:lnTo>
                  <a:lnTo>
                    <a:pt x="6" y="487"/>
                  </a:lnTo>
                  <a:lnTo>
                    <a:pt x="8" y="478"/>
                  </a:lnTo>
                  <a:lnTo>
                    <a:pt x="12" y="469"/>
                  </a:lnTo>
                  <a:lnTo>
                    <a:pt x="16" y="458"/>
                  </a:lnTo>
                  <a:lnTo>
                    <a:pt x="20" y="447"/>
                  </a:lnTo>
                  <a:lnTo>
                    <a:pt x="25" y="435"/>
                  </a:lnTo>
                  <a:lnTo>
                    <a:pt x="29" y="424"/>
                  </a:lnTo>
                  <a:lnTo>
                    <a:pt x="35" y="412"/>
                  </a:lnTo>
                  <a:lnTo>
                    <a:pt x="41" y="401"/>
                  </a:lnTo>
                  <a:lnTo>
                    <a:pt x="46" y="392"/>
                  </a:lnTo>
                  <a:lnTo>
                    <a:pt x="53" y="383"/>
                  </a:lnTo>
                  <a:lnTo>
                    <a:pt x="60" y="375"/>
                  </a:lnTo>
                  <a:lnTo>
                    <a:pt x="66" y="369"/>
                  </a:lnTo>
                  <a:lnTo>
                    <a:pt x="78" y="357"/>
                  </a:lnTo>
                  <a:lnTo>
                    <a:pt x="91" y="344"/>
                  </a:lnTo>
                  <a:lnTo>
                    <a:pt x="103" y="330"/>
                  </a:lnTo>
                  <a:lnTo>
                    <a:pt x="114" y="317"/>
                  </a:lnTo>
                  <a:lnTo>
                    <a:pt x="123" y="306"/>
                  </a:lnTo>
                  <a:lnTo>
                    <a:pt x="130" y="296"/>
                  </a:lnTo>
                  <a:lnTo>
                    <a:pt x="135" y="290"/>
                  </a:lnTo>
                  <a:lnTo>
                    <a:pt x="136" y="288"/>
                  </a:lnTo>
                  <a:lnTo>
                    <a:pt x="135" y="290"/>
                  </a:lnTo>
                  <a:lnTo>
                    <a:pt x="133" y="293"/>
                  </a:lnTo>
                  <a:lnTo>
                    <a:pt x="130" y="297"/>
                  </a:lnTo>
                  <a:lnTo>
                    <a:pt x="126" y="302"/>
                  </a:lnTo>
                  <a:lnTo>
                    <a:pt x="123" y="307"/>
                  </a:lnTo>
                  <a:lnTo>
                    <a:pt x="117" y="312"/>
                  </a:lnTo>
                  <a:lnTo>
                    <a:pt x="112" y="317"/>
                  </a:lnTo>
                  <a:lnTo>
                    <a:pt x="105" y="321"/>
                  </a:lnTo>
                  <a:lnTo>
                    <a:pt x="99" y="325"/>
                  </a:lnTo>
                  <a:lnTo>
                    <a:pt x="91" y="328"/>
                  </a:lnTo>
                  <a:lnTo>
                    <a:pt x="83" y="330"/>
                  </a:lnTo>
                  <a:lnTo>
                    <a:pt x="76" y="331"/>
                  </a:lnTo>
                  <a:lnTo>
                    <a:pt x="67" y="330"/>
                  </a:lnTo>
                  <a:lnTo>
                    <a:pt x="57" y="327"/>
                  </a:lnTo>
                  <a:lnTo>
                    <a:pt x="48" y="322"/>
                  </a:lnTo>
                  <a:lnTo>
                    <a:pt x="39" y="316"/>
                  </a:lnTo>
                  <a:lnTo>
                    <a:pt x="32" y="308"/>
                  </a:lnTo>
                  <a:lnTo>
                    <a:pt x="27" y="300"/>
                  </a:lnTo>
                  <a:lnTo>
                    <a:pt x="23" y="291"/>
                  </a:lnTo>
                  <a:lnTo>
                    <a:pt x="21" y="282"/>
                  </a:lnTo>
                  <a:lnTo>
                    <a:pt x="20" y="272"/>
                  </a:lnTo>
                  <a:lnTo>
                    <a:pt x="21" y="262"/>
                  </a:lnTo>
                  <a:lnTo>
                    <a:pt x="23" y="252"/>
                  </a:lnTo>
                  <a:lnTo>
                    <a:pt x="25" y="241"/>
                  </a:lnTo>
                  <a:lnTo>
                    <a:pt x="29" y="231"/>
                  </a:lnTo>
                  <a:lnTo>
                    <a:pt x="35" y="221"/>
                  </a:lnTo>
                  <a:lnTo>
                    <a:pt x="42" y="211"/>
                  </a:lnTo>
                  <a:lnTo>
                    <a:pt x="50" y="201"/>
                  </a:lnTo>
                  <a:lnTo>
                    <a:pt x="59" y="193"/>
                  </a:lnTo>
                  <a:lnTo>
                    <a:pt x="69" y="185"/>
                  </a:lnTo>
                  <a:lnTo>
                    <a:pt x="79" y="178"/>
                  </a:lnTo>
                  <a:lnTo>
                    <a:pt x="98" y="168"/>
                  </a:lnTo>
                  <a:lnTo>
                    <a:pt x="110" y="160"/>
                  </a:lnTo>
                  <a:lnTo>
                    <a:pt x="117" y="154"/>
                  </a:lnTo>
                  <a:lnTo>
                    <a:pt x="120" y="150"/>
                  </a:lnTo>
                  <a:lnTo>
                    <a:pt x="120" y="147"/>
                  </a:lnTo>
                  <a:lnTo>
                    <a:pt x="120" y="145"/>
                  </a:lnTo>
                  <a:lnTo>
                    <a:pt x="119" y="142"/>
                  </a:lnTo>
                  <a:lnTo>
                    <a:pt x="120" y="138"/>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 name="Freeform 11"/>
            <p:cNvSpPr>
              <a:spLocks/>
            </p:cNvSpPr>
            <p:nvPr/>
          </p:nvSpPr>
          <p:spPr bwMode="auto">
            <a:xfrm>
              <a:off x="4726" y="2233"/>
              <a:ext cx="310" cy="684"/>
            </a:xfrm>
            <a:custGeom>
              <a:avLst/>
              <a:gdLst/>
              <a:ahLst/>
              <a:cxnLst>
                <a:cxn ang="0">
                  <a:pos x="124" y="135"/>
                </a:cxn>
                <a:cxn ang="0">
                  <a:pos x="139" y="106"/>
                </a:cxn>
                <a:cxn ang="0">
                  <a:pos x="166" y="64"/>
                </a:cxn>
                <a:cxn ang="0">
                  <a:pos x="201" y="26"/>
                </a:cxn>
                <a:cxn ang="0">
                  <a:pos x="239" y="7"/>
                </a:cxn>
                <a:cxn ang="0">
                  <a:pos x="273" y="0"/>
                </a:cxn>
                <a:cxn ang="0">
                  <a:pos x="296" y="11"/>
                </a:cxn>
                <a:cxn ang="0">
                  <a:pos x="302" y="45"/>
                </a:cxn>
                <a:cxn ang="0">
                  <a:pos x="288" y="101"/>
                </a:cxn>
                <a:cxn ang="0">
                  <a:pos x="277" y="141"/>
                </a:cxn>
                <a:cxn ang="0">
                  <a:pos x="272" y="162"/>
                </a:cxn>
                <a:cxn ang="0">
                  <a:pos x="270" y="170"/>
                </a:cxn>
                <a:cxn ang="0">
                  <a:pos x="278" y="167"/>
                </a:cxn>
                <a:cxn ang="0">
                  <a:pos x="297" y="165"/>
                </a:cxn>
                <a:cxn ang="0">
                  <a:pos x="309" y="184"/>
                </a:cxn>
                <a:cxn ang="0">
                  <a:pos x="304" y="207"/>
                </a:cxn>
                <a:cxn ang="0">
                  <a:pos x="282" y="223"/>
                </a:cxn>
                <a:cxn ang="0">
                  <a:pos x="270" y="232"/>
                </a:cxn>
                <a:cxn ang="0">
                  <a:pos x="270" y="243"/>
                </a:cxn>
                <a:cxn ang="0">
                  <a:pos x="271" y="270"/>
                </a:cxn>
                <a:cxn ang="0">
                  <a:pos x="273" y="307"/>
                </a:cxn>
                <a:cxn ang="0">
                  <a:pos x="278" y="346"/>
                </a:cxn>
                <a:cxn ang="0">
                  <a:pos x="283" y="390"/>
                </a:cxn>
                <a:cxn ang="0">
                  <a:pos x="281" y="441"/>
                </a:cxn>
                <a:cxn ang="0">
                  <a:pos x="268" y="488"/>
                </a:cxn>
                <a:cxn ang="0">
                  <a:pos x="240" y="520"/>
                </a:cxn>
                <a:cxn ang="0">
                  <a:pos x="221" y="532"/>
                </a:cxn>
                <a:cxn ang="0">
                  <a:pos x="237" y="657"/>
                </a:cxn>
                <a:cxn ang="0">
                  <a:pos x="110" y="600"/>
                </a:cxn>
                <a:cxn ang="0">
                  <a:pos x="102" y="585"/>
                </a:cxn>
                <a:cxn ang="0">
                  <a:pos x="82" y="557"/>
                </a:cxn>
                <a:cxn ang="0">
                  <a:pos x="51" y="528"/>
                </a:cxn>
                <a:cxn ang="0">
                  <a:pos x="13" y="513"/>
                </a:cxn>
                <a:cxn ang="0">
                  <a:pos x="3" y="510"/>
                </a:cxn>
                <a:cxn ang="0">
                  <a:pos x="2" y="504"/>
                </a:cxn>
                <a:cxn ang="0">
                  <a:pos x="12" y="473"/>
                </a:cxn>
                <a:cxn ang="0">
                  <a:pos x="30" y="428"/>
                </a:cxn>
                <a:cxn ang="0">
                  <a:pos x="54" y="386"/>
                </a:cxn>
                <a:cxn ang="0">
                  <a:pos x="93" y="347"/>
                </a:cxn>
                <a:cxn ang="0">
                  <a:pos x="133" y="299"/>
                </a:cxn>
                <a:cxn ang="0">
                  <a:pos x="136" y="296"/>
                </a:cxn>
                <a:cxn ang="0">
                  <a:pos x="119" y="315"/>
                </a:cxn>
                <a:cxn ang="0">
                  <a:pos x="93" y="331"/>
                </a:cxn>
                <a:cxn ang="0">
                  <a:pos x="58" y="330"/>
                </a:cxn>
                <a:cxn ang="0">
                  <a:pos x="28" y="303"/>
                </a:cxn>
                <a:cxn ang="0">
                  <a:pos x="21" y="264"/>
                </a:cxn>
                <a:cxn ang="0">
                  <a:pos x="36" y="223"/>
                </a:cxn>
                <a:cxn ang="0">
                  <a:pos x="70" y="187"/>
                </a:cxn>
                <a:cxn ang="0">
                  <a:pos x="119" y="155"/>
                </a:cxn>
                <a:cxn ang="0">
                  <a:pos x="121" y="143"/>
                </a:cxn>
              </a:cxnLst>
              <a:rect l="0" t="0" r="r" b="b"/>
              <a:pathLst>
                <a:path w="310" h="684">
                  <a:moveTo>
                    <a:pt x="122" y="139"/>
                  </a:moveTo>
                  <a:lnTo>
                    <a:pt x="122" y="139"/>
                  </a:lnTo>
                  <a:lnTo>
                    <a:pt x="122" y="138"/>
                  </a:lnTo>
                  <a:lnTo>
                    <a:pt x="124" y="135"/>
                  </a:lnTo>
                  <a:lnTo>
                    <a:pt x="126" y="130"/>
                  </a:lnTo>
                  <a:lnTo>
                    <a:pt x="129" y="123"/>
                  </a:lnTo>
                  <a:lnTo>
                    <a:pt x="134" y="115"/>
                  </a:lnTo>
                  <a:lnTo>
                    <a:pt x="139" y="106"/>
                  </a:lnTo>
                  <a:lnTo>
                    <a:pt x="145" y="96"/>
                  </a:lnTo>
                  <a:lnTo>
                    <a:pt x="151" y="86"/>
                  </a:lnTo>
                  <a:lnTo>
                    <a:pt x="159" y="75"/>
                  </a:lnTo>
                  <a:lnTo>
                    <a:pt x="166" y="64"/>
                  </a:lnTo>
                  <a:lnTo>
                    <a:pt x="174" y="54"/>
                  </a:lnTo>
                  <a:lnTo>
                    <a:pt x="183" y="43"/>
                  </a:lnTo>
                  <a:lnTo>
                    <a:pt x="191" y="34"/>
                  </a:lnTo>
                  <a:lnTo>
                    <a:pt x="201" y="26"/>
                  </a:lnTo>
                  <a:lnTo>
                    <a:pt x="210" y="19"/>
                  </a:lnTo>
                  <a:lnTo>
                    <a:pt x="220" y="14"/>
                  </a:lnTo>
                  <a:lnTo>
                    <a:pt x="230" y="10"/>
                  </a:lnTo>
                  <a:lnTo>
                    <a:pt x="239" y="7"/>
                  </a:lnTo>
                  <a:lnTo>
                    <a:pt x="248" y="4"/>
                  </a:lnTo>
                  <a:lnTo>
                    <a:pt x="257" y="2"/>
                  </a:lnTo>
                  <a:lnTo>
                    <a:pt x="266" y="1"/>
                  </a:lnTo>
                  <a:lnTo>
                    <a:pt x="273" y="0"/>
                  </a:lnTo>
                  <a:lnTo>
                    <a:pt x="280" y="1"/>
                  </a:lnTo>
                  <a:lnTo>
                    <a:pt x="286" y="3"/>
                  </a:lnTo>
                  <a:lnTo>
                    <a:pt x="292" y="6"/>
                  </a:lnTo>
                  <a:lnTo>
                    <a:pt x="296" y="11"/>
                  </a:lnTo>
                  <a:lnTo>
                    <a:pt x="299" y="17"/>
                  </a:lnTo>
                  <a:lnTo>
                    <a:pt x="301" y="25"/>
                  </a:lnTo>
                  <a:lnTo>
                    <a:pt x="302" y="34"/>
                  </a:lnTo>
                  <a:lnTo>
                    <a:pt x="302" y="45"/>
                  </a:lnTo>
                  <a:lnTo>
                    <a:pt x="299" y="58"/>
                  </a:lnTo>
                  <a:lnTo>
                    <a:pt x="296" y="73"/>
                  </a:lnTo>
                  <a:lnTo>
                    <a:pt x="292" y="88"/>
                  </a:lnTo>
                  <a:lnTo>
                    <a:pt x="288" y="101"/>
                  </a:lnTo>
                  <a:lnTo>
                    <a:pt x="285" y="113"/>
                  </a:lnTo>
                  <a:lnTo>
                    <a:pt x="282" y="123"/>
                  </a:lnTo>
                  <a:lnTo>
                    <a:pt x="279" y="133"/>
                  </a:lnTo>
                  <a:lnTo>
                    <a:pt x="277" y="141"/>
                  </a:lnTo>
                  <a:lnTo>
                    <a:pt x="275" y="148"/>
                  </a:lnTo>
                  <a:lnTo>
                    <a:pt x="274" y="153"/>
                  </a:lnTo>
                  <a:lnTo>
                    <a:pt x="273" y="158"/>
                  </a:lnTo>
                  <a:lnTo>
                    <a:pt x="272" y="162"/>
                  </a:lnTo>
                  <a:lnTo>
                    <a:pt x="271" y="165"/>
                  </a:lnTo>
                  <a:lnTo>
                    <a:pt x="270" y="167"/>
                  </a:lnTo>
                  <a:lnTo>
                    <a:pt x="270" y="169"/>
                  </a:lnTo>
                  <a:lnTo>
                    <a:pt x="270" y="170"/>
                  </a:lnTo>
                  <a:lnTo>
                    <a:pt x="270" y="171"/>
                  </a:lnTo>
                  <a:lnTo>
                    <a:pt x="271" y="171"/>
                  </a:lnTo>
                  <a:lnTo>
                    <a:pt x="273" y="169"/>
                  </a:lnTo>
                  <a:lnTo>
                    <a:pt x="278" y="167"/>
                  </a:lnTo>
                  <a:lnTo>
                    <a:pt x="282" y="165"/>
                  </a:lnTo>
                  <a:lnTo>
                    <a:pt x="287" y="164"/>
                  </a:lnTo>
                  <a:lnTo>
                    <a:pt x="293" y="164"/>
                  </a:lnTo>
                  <a:lnTo>
                    <a:pt x="297" y="165"/>
                  </a:lnTo>
                  <a:lnTo>
                    <a:pt x="302" y="169"/>
                  </a:lnTo>
                  <a:lnTo>
                    <a:pt x="305" y="173"/>
                  </a:lnTo>
                  <a:lnTo>
                    <a:pt x="307" y="178"/>
                  </a:lnTo>
                  <a:lnTo>
                    <a:pt x="309" y="184"/>
                  </a:lnTo>
                  <a:lnTo>
                    <a:pt x="309" y="190"/>
                  </a:lnTo>
                  <a:lnTo>
                    <a:pt x="309" y="196"/>
                  </a:lnTo>
                  <a:lnTo>
                    <a:pt x="307" y="202"/>
                  </a:lnTo>
                  <a:lnTo>
                    <a:pt x="304" y="207"/>
                  </a:lnTo>
                  <a:lnTo>
                    <a:pt x="298" y="212"/>
                  </a:lnTo>
                  <a:lnTo>
                    <a:pt x="292" y="216"/>
                  </a:lnTo>
                  <a:lnTo>
                    <a:pt x="286" y="220"/>
                  </a:lnTo>
                  <a:lnTo>
                    <a:pt x="282" y="223"/>
                  </a:lnTo>
                  <a:lnTo>
                    <a:pt x="278" y="226"/>
                  </a:lnTo>
                  <a:lnTo>
                    <a:pt x="274" y="229"/>
                  </a:lnTo>
                  <a:lnTo>
                    <a:pt x="272" y="231"/>
                  </a:lnTo>
                  <a:lnTo>
                    <a:pt x="270" y="232"/>
                  </a:lnTo>
                  <a:lnTo>
                    <a:pt x="270" y="233"/>
                  </a:lnTo>
                  <a:lnTo>
                    <a:pt x="270" y="235"/>
                  </a:lnTo>
                  <a:lnTo>
                    <a:pt x="270" y="238"/>
                  </a:lnTo>
                  <a:lnTo>
                    <a:pt x="270" y="243"/>
                  </a:lnTo>
                  <a:lnTo>
                    <a:pt x="270" y="248"/>
                  </a:lnTo>
                  <a:lnTo>
                    <a:pt x="270" y="255"/>
                  </a:lnTo>
                  <a:lnTo>
                    <a:pt x="270" y="262"/>
                  </a:lnTo>
                  <a:lnTo>
                    <a:pt x="271" y="270"/>
                  </a:lnTo>
                  <a:lnTo>
                    <a:pt x="271" y="279"/>
                  </a:lnTo>
                  <a:lnTo>
                    <a:pt x="272" y="288"/>
                  </a:lnTo>
                  <a:lnTo>
                    <a:pt x="272" y="297"/>
                  </a:lnTo>
                  <a:lnTo>
                    <a:pt x="273" y="307"/>
                  </a:lnTo>
                  <a:lnTo>
                    <a:pt x="274" y="317"/>
                  </a:lnTo>
                  <a:lnTo>
                    <a:pt x="275" y="327"/>
                  </a:lnTo>
                  <a:lnTo>
                    <a:pt x="276" y="336"/>
                  </a:lnTo>
                  <a:lnTo>
                    <a:pt x="278" y="346"/>
                  </a:lnTo>
                  <a:lnTo>
                    <a:pt x="280" y="356"/>
                  </a:lnTo>
                  <a:lnTo>
                    <a:pt x="281" y="366"/>
                  </a:lnTo>
                  <a:lnTo>
                    <a:pt x="282" y="378"/>
                  </a:lnTo>
                  <a:lnTo>
                    <a:pt x="283" y="390"/>
                  </a:lnTo>
                  <a:lnTo>
                    <a:pt x="283" y="402"/>
                  </a:lnTo>
                  <a:lnTo>
                    <a:pt x="283" y="415"/>
                  </a:lnTo>
                  <a:lnTo>
                    <a:pt x="282" y="428"/>
                  </a:lnTo>
                  <a:lnTo>
                    <a:pt x="281" y="441"/>
                  </a:lnTo>
                  <a:lnTo>
                    <a:pt x="279" y="453"/>
                  </a:lnTo>
                  <a:lnTo>
                    <a:pt x="276" y="465"/>
                  </a:lnTo>
                  <a:lnTo>
                    <a:pt x="272" y="477"/>
                  </a:lnTo>
                  <a:lnTo>
                    <a:pt x="268" y="488"/>
                  </a:lnTo>
                  <a:lnTo>
                    <a:pt x="263" y="498"/>
                  </a:lnTo>
                  <a:lnTo>
                    <a:pt x="256" y="506"/>
                  </a:lnTo>
                  <a:lnTo>
                    <a:pt x="249" y="514"/>
                  </a:lnTo>
                  <a:lnTo>
                    <a:pt x="240" y="520"/>
                  </a:lnTo>
                  <a:lnTo>
                    <a:pt x="234" y="524"/>
                  </a:lnTo>
                  <a:lnTo>
                    <a:pt x="228" y="527"/>
                  </a:lnTo>
                  <a:lnTo>
                    <a:pt x="224" y="530"/>
                  </a:lnTo>
                  <a:lnTo>
                    <a:pt x="221" y="532"/>
                  </a:lnTo>
                  <a:lnTo>
                    <a:pt x="220" y="533"/>
                  </a:lnTo>
                  <a:lnTo>
                    <a:pt x="218" y="534"/>
                  </a:lnTo>
                  <a:lnTo>
                    <a:pt x="218" y="535"/>
                  </a:lnTo>
                  <a:lnTo>
                    <a:pt x="237" y="657"/>
                  </a:lnTo>
                  <a:lnTo>
                    <a:pt x="168" y="683"/>
                  </a:lnTo>
                  <a:lnTo>
                    <a:pt x="95" y="645"/>
                  </a:lnTo>
                  <a:lnTo>
                    <a:pt x="110" y="601"/>
                  </a:lnTo>
                  <a:lnTo>
                    <a:pt x="110" y="600"/>
                  </a:lnTo>
                  <a:lnTo>
                    <a:pt x="109" y="598"/>
                  </a:lnTo>
                  <a:lnTo>
                    <a:pt x="107" y="595"/>
                  </a:lnTo>
                  <a:lnTo>
                    <a:pt x="105" y="590"/>
                  </a:lnTo>
                  <a:lnTo>
                    <a:pt x="102" y="585"/>
                  </a:lnTo>
                  <a:lnTo>
                    <a:pt x="98" y="578"/>
                  </a:lnTo>
                  <a:lnTo>
                    <a:pt x="94" y="571"/>
                  </a:lnTo>
                  <a:lnTo>
                    <a:pt x="89" y="564"/>
                  </a:lnTo>
                  <a:lnTo>
                    <a:pt x="82" y="557"/>
                  </a:lnTo>
                  <a:lnTo>
                    <a:pt x="76" y="549"/>
                  </a:lnTo>
                  <a:lnTo>
                    <a:pt x="68" y="542"/>
                  </a:lnTo>
                  <a:lnTo>
                    <a:pt x="59" y="535"/>
                  </a:lnTo>
                  <a:lnTo>
                    <a:pt x="51" y="528"/>
                  </a:lnTo>
                  <a:lnTo>
                    <a:pt x="40" y="523"/>
                  </a:lnTo>
                  <a:lnTo>
                    <a:pt x="29" y="518"/>
                  </a:lnTo>
                  <a:lnTo>
                    <a:pt x="17" y="514"/>
                  </a:lnTo>
                  <a:lnTo>
                    <a:pt x="13" y="513"/>
                  </a:lnTo>
                  <a:lnTo>
                    <a:pt x="10" y="512"/>
                  </a:lnTo>
                  <a:lnTo>
                    <a:pt x="7" y="511"/>
                  </a:lnTo>
                  <a:lnTo>
                    <a:pt x="4" y="510"/>
                  </a:lnTo>
                  <a:lnTo>
                    <a:pt x="3" y="510"/>
                  </a:lnTo>
                  <a:lnTo>
                    <a:pt x="1" y="509"/>
                  </a:lnTo>
                  <a:lnTo>
                    <a:pt x="0" y="509"/>
                  </a:lnTo>
                  <a:lnTo>
                    <a:pt x="1" y="508"/>
                  </a:lnTo>
                  <a:lnTo>
                    <a:pt x="2" y="504"/>
                  </a:lnTo>
                  <a:lnTo>
                    <a:pt x="3" y="499"/>
                  </a:lnTo>
                  <a:lnTo>
                    <a:pt x="6" y="491"/>
                  </a:lnTo>
                  <a:lnTo>
                    <a:pt x="8" y="482"/>
                  </a:lnTo>
                  <a:lnTo>
                    <a:pt x="12" y="473"/>
                  </a:lnTo>
                  <a:lnTo>
                    <a:pt x="16" y="462"/>
                  </a:lnTo>
                  <a:lnTo>
                    <a:pt x="20" y="451"/>
                  </a:lnTo>
                  <a:lnTo>
                    <a:pt x="25" y="439"/>
                  </a:lnTo>
                  <a:lnTo>
                    <a:pt x="30" y="428"/>
                  </a:lnTo>
                  <a:lnTo>
                    <a:pt x="36" y="416"/>
                  </a:lnTo>
                  <a:lnTo>
                    <a:pt x="42" y="405"/>
                  </a:lnTo>
                  <a:lnTo>
                    <a:pt x="47" y="395"/>
                  </a:lnTo>
                  <a:lnTo>
                    <a:pt x="54" y="386"/>
                  </a:lnTo>
                  <a:lnTo>
                    <a:pt x="61" y="378"/>
                  </a:lnTo>
                  <a:lnTo>
                    <a:pt x="67" y="372"/>
                  </a:lnTo>
                  <a:lnTo>
                    <a:pt x="80" y="360"/>
                  </a:lnTo>
                  <a:lnTo>
                    <a:pt x="93" y="347"/>
                  </a:lnTo>
                  <a:lnTo>
                    <a:pt x="105" y="333"/>
                  </a:lnTo>
                  <a:lnTo>
                    <a:pt x="116" y="320"/>
                  </a:lnTo>
                  <a:lnTo>
                    <a:pt x="125" y="309"/>
                  </a:lnTo>
                  <a:lnTo>
                    <a:pt x="133" y="299"/>
                  </a:lnTo>
                  <a:lnTo>
                    <a:pt x="138" y="293"/>
                  </a:lnTo>
                  <a:lnTo>
                    <a:pt x="139" y="291"/>
                  </a:lnTo>
                  <a:lnTo>
                    <a:pt x="138" y="293"/>
                  </a:lnTo>
                  <a:lnTo>
                    <a:pt x="136" y="296"/>
                  </a:lnTo>
                  <a:lnTo>
                    <a:pt x="133" y="300"/>
                  </a:lnTo>
                  <a:lnTo>
                    <a:pt x="129" y="305"/>
                  </a:lnTo>
                  <a:lnTo>
                    <a:pt x="125" y="310"/>
                  </a:lnTo>
                  <a:lnTo>
                    <a:pt x="119" y="315"/>
                  </a:lnTo>
                  <a:lnTo>
                    <a:pt x="114" y="320"/>
                  </a:lnTo>
                  <a:lnTo>
                    <a:pt x="107" y="324"/>
                  </a:lnTo>
                  <a:lnTo>
                    <a:pt x="101" y="328"/>
                  </a:lnTo>
                  <a:lnTo>
                    <a:pt x="93" y="331"/>
                  </a:lnTo>
                  <a:lnTo>
                    <a:pt x="85" y="333"/>
                  </a:lnTo>
                  <a:lnTo>
                    <a:pt x="77" y="334"/>
                  </a:lnTo>
                  <a:lnTo>
                    <a:pt x="68" y="333"/>
                  </a:lnTo>
                  <a:lnTo>
                    <a:pt x="58" y="330"/>
                  </a:lnTo>
                  <a:lnTo>
                    <a:pt x="49" y="325"/>
                  </a:lnTo>
                  <a:lnTo>
                    <a:pt x="40" y="319"/>
                  </a:lnTo>
                  <a:lnTo>
                    <a:pt x="33" y="311"/>
                  </a:lnTo>
                  <a:lnTo>
                    <a:pt x="28" y="303"/>
                  </a:lnTo>
                  <a:lnTo>
                    <a:pt x="23" y="294"/>
                  </a:lnTo>
                  <a:lnTo>
                    <a:pt x="21" y="284"/>
                  </a:lnTo>
                  <a:lnTo>
                    <a:pt x="20" y="274"/>
                  </a:lnTo>
                  <a:lnTo>
                    <a:pt x="21" y="264"/>
                  </a:lnTo>
                  <a:lnTo>
                    <a:pt x="23" y="254"/>
                  </a:lnTo>
                  <a:lnTo>
                    <a:pt x="26" y="243"/>
                  </a:lnTo>
                  <a:lnTo>
                    <a:pt x="30" y="233"/>
                  </a:lnTo>
                  <a:lnTo>
                    <a:pt x="36" y="223"/>
                  </a:lnTo>
                  <a:lnTo>
                    <a:pt x="43" y="213"/>
                  </a:lnTo>
                  <a:lnTo>
                    <a:pt x="51" y="203"/>
                  </a:lnTo>
                  <a:lnTo>
                    <a:pt x="60" y="195"/>
                  </a:lnTo>
                  <a:lnTo>
                    <a:pt x="70" y="187"/>
                  </a:lnTo>
                  <a:lnTo>
                    <a:pt x="81" y="180"/>
                  </a:lnTo>
                  <a:lnTo>
                    <a:pt x="100" y="169"/>
                  </a:lnTo>
                  <a:lnTo>
                    <a:pt x="112" y="161"/>
                  </a:lnTo>
                  <a:lnTo>
                    <a:pt x="119" y="155"/>
                  </a:lnTo>
                  <a:lnTo>
                    <a:pt x="122" y="151"/>
                  </a:lnTo>
                  <a:lnTo>
                    <a:pt x="122" y="148"/>
                  </a:lnTo>
                  <a:lnTo>
                    <a:pt x="122" y="146"/>
                  </a:lnTo>
                  <a:lnTo>
                    <a:pt x="121" y="143"/>
                  </a:lnTo>
                  <a:lnTo>
                    <a:pt x="122" y="139"/>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 name="Freeform 12"/>
            <p:cNvSpPr>
              <a:spLocks/>
            </p:cNvSpPr>
            <p:nvPr/>
          </p:nvSpPr>
          <p:spPr bwMode="auto">
            <a:xfrm>
              <a:off x="4804" y="2324"/>
              <a:ext cx="111" cy="81"/>
            </a:xfrm>
            <a:custGeom>
              <a:avLst/>
              <a:gdLst/>
              <a:ahLst/>
              <a:cxnLst>
                <a:cxn ang="0">
                  <a:pos x="69" y="79"/>
                </a:cxn>
                <a:cxn ang="0">
                  <a:pos x="75" y="78"/>
                </a:cxn>
                <a:cxn ang="0">
                  <a:pos x="83" y="77"/>
                </a:cxn>
                <a:cxn ang="0">
                  <a:pos x="91" y="74"/>
                </a:cxn>
                <a:cxn ang="0">
                  <a:pos x="100" y="70"/>
                </a:cxn>
                <a:cxn ang="0">
                  <a:pos x="106" y="63"/>
                </a:cxn>
                <a:cxn ang="0">
                  <a:pos x="110" y="54"/>
                </a:cxn>
                <a:cxn ang="0">
                  <a:pos x="108" y="41"/>
                </a:cxn>
                <a:cxn ang="0">
                  <a:pos x="101" y="25"/>
                </a:cxn>
                <a:cxn ang="0">
                  <a:pos x="92" y="11"/>
                </a:cxn>
                <a:cxn ang="0">
                  <a:pos x="83" y="4"/>
                </a:cxn>
                <a:cxn ang="0">
                  <a:pos x="75" y="2"/>
                </a:cxn>
                <a:cxn ang="0">
                  <a:pos x="68" y="5"/>
                </a:cxn>
                <a:cxn ang="0">
                  <a:pos x="63" y="8"/>
                </a:cxn>
                <a:cxn ang="0">
                  <a:pos x="59" y="14"/>
                </a:cxn>
                <a:cxn ang="0">
                  <a:pos x="56" y="18"/>
                </a:cxn>
                <a:cxn ang="0">
                  <a:pos x="55" y="20"/>
                </a:cxn>
                <a:cxn ang="0">
                  <a:pos x="54" y="18"/>
                </a:cxn>
                <a:cxn ang="0">
                  <a:pos x="52" y="13"/>
                </a:cxn>
                <a:cxn ang="0">
                  <a:pos x="47" y="7"/>
                </a:cxn>
                <a:cxn ang="0">
                  <a:pos x="42" y="2"/>
                </a:cxn>
                <a:cxn ang="0">
                  <a:pos x="34" y="0"/>
                </a:cxn>
                <a:cxn ang="0">
                  <a:pos x="26" y="2"/>
                </a:cxn>
                <a:cxn ang="0">
                  <a:pos x="16" y="11"/>
                </a:cxn>
                <a:cxn ang="0">
                  <a:pos x="6" y="28"/>
                </a:cxn>
                <a:cxn ang="0">
                  <a:pos x="2" y="37"/>
                </a:cxn>
                <a:cxn ang="0">
                  <a:pos x="0" y="46"/>
                </a:cxn>
                <a:cxn ang="0">
                  <a:pos x="1" y="52"/>
                </a:cxn>
                <a:cxn ang="0">
                  <a:pos x="4" y="58"/>
                </a:cxn>
                <a:cxn ang="0">
                  <a:pos x="9" y="62"/>
                </a:cxn>
                <a:cxn ang="0">
                  <a:pos x="12" y="66"/>
                </a:cxn>
                <a:cxn ang="0">
                  <a:pos x="18" y="69"/>
                </a:cxn>
                <a:cxn ang="0">
                  <a:pos x="22" y="72"/>
                </a:cxn>
                <a:cxn ang="0">
                  <a:pos x="69" y="79"/>
                </a:cxn>
              </a:cxnLst>
              <a:rect l="0" t="0" r="r" b="b"/>
              <a:pathLst>
                <a:path w="111" h="80">
                  <a:moveTo>
                    <a:pt x="69" y="79"/>
                  </a:moveTo>
                  <a:lnTo>
                    <a:pt x="75" y="78"/>
                  </a:lnTo>
                  <a:lnTo>
                    <a:pt x="83" y="77"/>
                  </a:lnTo>
                  <a:lnTo>
                    <a:pt x="91" y="74"/>
                  </a:lnTo>
                  <a:lnTo>
                    <a:pt x="100" y="70"/>
                  </a:lnTo>
                  <a:lnTo>
                    <a:pt x="106" y="63"/>
                  </a:lnTo>
                  <a:lnTo>
                    <a:pt x="110" y="54"/>
                  </a:lnTo>
                  <a:lnTo>
                    <a:pt x="108" y="41"/>
                  </a:lnTo>
                  <a:lnTo>
                    <a:pt x="101" y="25"/>
                  </a:lnTo>
                  <a:lnTo>
                    <a:pt x="92" y="11"/>
                  </a:lnTo>
                  <a:lnTo>
                    <a:pt x="83" y="4"/>
                  </a:lnTo>
                  <a:lnTo>
                    <a:pt x="75" y="2"/>
                  </a:lnTo>
                  <a:lnTo>
                    <a:pt x="68" y="5"/>
                  </a:lnTo>
                  <a:lnTo>
                    <a:pt x="63" y="8"/>
                  </a:lnTo>
                  <a:lnTo>
                    <a:pt x="59" y="14"/>
                  </a:lnTo>
                  <a:lnTo>
                    <a:pt x="56" y="18"/>
                  </a:lnTo>
                  <a:lnTo>
                    <a:pt x="55" y="20"/>
                  </a:lnTo>
                  <a:lnTo>
                    <a:pt x="54" y="18"/>
                  </a:lnTo>
                  <a:lnTo>
                    <a:pt x="52" y="13"/>
                  </a:lnTo>
                  <a:lnTo>
                    <a:pt x="47" y="7"/>
                  </a:lnTo>
                  <a:lnTo>
                    <a:pt x="42" y="2"/>
                  </a:lnTo>
                  <a:lnTo>
                    <a:pt x="34" y="0"/>
                  </a:lnTo>
                  <a:lnTo>
                    <a:pt x="26" y="2"/>
                  </a:lnTo>
                  <a:lnTo>
                    <a:pt x="16" y="11"/>
                  </a:lnTo>
                  <a:lnTo>
                    <a:pt x="6" y="28"/>
                  </a:lnTo>
                  <a:lnTo>
                    <a:pt x="2" y="37"/>
                  </a:lnTo>
                  <a:lnTo>
                    <a:pt x="0" y="46"/>
                  </a:lnTo>
                  <a:lnTo>
                    <a:pt x="1" y="52"/>
                  </a:lnTo>
                  <a:lnTo>
                    <a:pt x="4" y="58"/>
                  </a:lnTo>
                  <a:lnTo>
                    <a:pt x="9" y="62"/>
                  </a:lnTo>
                  <a:lnTo>
                    <a:pt x="12" y="66"/>
                  </a:lnTo>
                  <a:lnTo>
                    <a:pt x="18" y="69"/>
                  </a:lnTo>
                  <a:lnTo>
                    <a:pt x="22" y="72"/>
                  </a:lnTo>
                  <a:lnTo>
                    <a:pt x="69" y="79"/>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 name="Freeform 13"/>
            <p:cNvSpPr>
              <a:spLocks/>
            </p:cNvSpPr>
            <p:nvPr/>
          </p:nvSpPr>
          <p:spPr bwMode="auto">
            <a:xfrm>
              <a:off x="4804" y="2324"/>
              <a:ext cx="117" cy="87"/>
            </a:xfrm>
            <a:custGeom>
              <a:avLst/>
              <a:gdLst/>
              <a:ahLst/>
              <a:cxnLst>
                <a:cxn ang="0">
                  <a:pos x="73" y="85"/>
                </a:cxn>
                <a:cxn ang="0">
                  <a:pos x="73" y="85"/>
                </a:cxn>
                <a:cxn ang="0">
                  <a:pos x="79" y="84"/>
                </a:cxn>
                <a:cxn ang="0">
                  <a:pos x="87" y="83"/>
                </a:cxn>
                <a:cxn ang="0">
                  <a:pos x="96" y="80"/>
                </a:cxn>
                <a:cxn ang="0">
                  <a:pos x="105" y="75"/>
                </a:cxn>
                <a:cxn ang="0">
                  <a:pos x="112" y="68"/>
                </a:cxn>
                <a:cxn ang="0">
                  <a:pos x="116" y="58"/>
                </a:cxn>
                <a:cxn ang="0">
                  <a:pos x="114" y="44"/>
                </a:cxn>
                <a:cxn ang="0">
                  <a:pos x="107" y="27"/>
                </a:cxn>
                <a:cxn ang="0">
                  <a:pos x="97" y="12"/>
                </a:cxn>
                <a:cxn ang="0">
                  <a:pos x="87" y="4"/>
                </a:cxn>
                <a:cxn ang="0">
                  <a:pos x="79" y="2"/>
                </a:cxn>
                <a:cxn ang="0">
                  <a:pos x="72" y="5"/>
                </a:cxn>
                <a:cxn ang="0">
                  <a:pos x="66" y="9"/>
                </a:cxn>
                <a:cxn ang="0">
                  <a:pos x="62" y="15"/>
                </a:cxn>
                <a:cxn ang="0">
                  <a:pos x="59" y="19"/>
                </a:cxn>
                <a:cxn ang="0">
                  <a:pos x="58" y="21"/>
                </a:cxn>
                <a:cxn ang="0">
                  <a:pos x="57" y="19"/>
                </a:cxn>
                <a:cxn ang="0">
                  <a:pos x="55" y="14"/>
                </a:cxn>
                <a:cxn ang="0">
                  <a:pos x="50" y="8"/>
                </a:cxn>
                <a:cxn ang="0">
                  <a:pos x="44" y="2"/>
                </a:cxn>
                <a:cxn ang="0">
                  <a:pos x="36" y="0"/>
                </a:cxn>
                <a:cxn ang="0">
                  <a:pos x="27" y="2"/>
                </a:cxn>
                <a:cxn ang="0">
                  <a:pos x="17" y="12"/>
                </a:cxn>
                <a:cxn ang="0">
                  <a:pos x="6" y="30"/>
                </a:cxn>
                <a:cxn ang="0">
                  <a:pos x="2" y="40"/>
                </a:cxn>
                <a:cxn ang="0">
                  <a:pos x="0" y="49"/>
                </a:cxn>
                <a:cxn ang="0">
                  <a:pos x="1" y="56"/>
                </a:cxn>
                <a:cxn ang="0">
                  <a:pos x="4" y="62"/>
                </a:cxn>
                <a:cxn ang="0">
                  <a:pos x="9" y="67"/>
                </a:cxn>
                <a:cxn ang="0">
                  <a:pos x="13" y="71"/>
                </a:cxn>
                <a:cxn ang="0">
                  <a:pos x="19" y="74"/>
                </a:cxn>
                <a:cxn ang="0">
                  <a:pos x="23" y="77"/>
                </a:cxn>
                <a:cxn ang="0">
                  <a:pos x="73" y="85"/>
                </a:cxn>
              </a:cxnLst>
              <a:rect l="0" t="0" r="r" b="b"/>
              <a:pathLst>
                <a:path w="117" h="86">
                  <a:moveTo>
                    <a:pt x="73" y="85"/>
                  </a:moveTo>
                  <a:lnTo>
                    <a:pt x="73" y="85"/>
                  </a:lnTo>
                  <a:lnTo>
                    <a:pt x="79" y="84"/>
                  </a:lnTo>
                  <a:lnTo>
                    <a:pt x="87" y="83"/>
                  </a:lnTo>
                  <a:lnTo>
                    <a:pt x="96" y="80"/>
                  </a:lnTo>
                  <a:lnTo>
                    <a:pt x="105" y="75"/>
                  </a:lnTo>
                  <a:lnTo>
                    <a:pt x="112" y="68"/>
                  </a:lnTo>
                  <a:lnTo>
                    <a:pt x="116" y="58"/>
                  </a:lnTo>
                  <a:lnTo>
                    <a:pt x="114" y="44"/>
                  </a:lnTo>
                  <a:lnTo>
                    <a:pt x="107" y="27"/>
                  </a:lnTo>
                  <a:lnTo>
                    <a:pt x="97" y="12"/>
                  </a:lnTo>
                  <a:lnTo>
                    <a:pt x="87" y="4"/>
                  </a:lnTo>
                  <a:lnTo>
                    <a:pt x="79" y="2"/>
                  </a:lnTo>
                  <a:lnTo>
                    <a:pt x="72" y="5"/>
                  </a:lnTo>
                  <a:lnTo>
                    <a:pt x="66" y="9"/>
                  </a:lnTo>
                  <a:lnTo>
                    <a:pt x="62" y="15"/>
                  </a:lnTo>
                  <a:lnTo>
                    <a:pt x="59" y="19"/>
                  </a:lnTo>
                  <a:lnTo>
                    <a:pt x="58" y="21"/>
                  </a:lnTo>
                  <a:lnTo>
                    <a:pt x="57" y="19"/>
                  </a:lnTo>
                  <a:lnTo>
                    <a:pt x="55" y="14"/>
                  </a:lnTo>
                  <a:lnTo>
                    <a:pt x="50" y="8"/>
                  </a:lnTo>
                  <a:lnTo>
                    <a:pt x="44" y="2"/>
                  </a:lnTo>
                  <a:lnTo>
                    <a:pt x="36" y="0"/>
                  </a:lnTo>
                  <a:lnTo>
                    <a:pt x="27" y="2"/>
                  </a:lnTo>
                  <a:lnTo>
                    <a:pt x="17" y="12"/>
                  </a:lnTo>
                  <a:lnTo>
                    <a:pt x="6" y="30"/>
                  </a:lnTo>
                  <a:lnTo>
                    <a:pt x="2" y="40"/>
                  </a:lnTo>
                  <a:lnTo>
                    <a:pt x="0" y="49"/>
                  </a:lnTo>
                  <a:lnTo>
                    <a:pt x="1" y="56"/>
                  </a:lnTo>
                  <a:lnTo>
                    <a:pt x="4" y="62"/>
                  </a:lnTo>
                  <a:lnTo>
                    <a:pt x="9" y="67"/>
                  </a:lnTo>
                  <a:lnTo>
                    <a:pt x="13" y="71"/>
                  </a:lnTo>
                  <a:lnTo>
                    <a:pt x="19" y="74"/>
                  </a:lnTo>
                  <a:lnTo>
                    <a:pt x="23" y="77"/>
                  </a:lnTo>
                  <a:lnTo>
                    <a:pt x="73" y="85"/>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 name="Freeform 14"/>
            <p:cNvSpPr>
              <a:spLocks/>
            </p:cNvSpPr>
            <p:nvPr/>
          </p:nvSpPr>
          <p:spPr bwMode="auto">
            <a:xfrm>
              <a:off x="4804" y="2324"/>
              <a:ext cx="117" cy="87"/>
            </a:xfrm>
            <a:custGeom>
              <a:avLst/>
              <a:gdLst/>
              <a:ahLst/>
              <a:cxnLst>
                <a:cxn ang="0">
                  <a:pos x="73" y="85"/>
                </a:cxn>
                <a:cxn ang="0">
                  <a:pos x="73" y="85"/>
                </a:cxn>
                <a:cxn ang="0">
                  <a:pos x="79" y="84"/>
                </a:cxn>
                <a:cxn ang="0">
                  <a:pos x="87" y="83"/>
                </a:cxn>
                <a:cxn ang="0">
                  <a:pos x="96" y="80"/>
                </a:cxn>
                <a:cxn ang="0">
                  <a:pos x="105" y="75"/>
                </a:cxn>
                <a:cxn ang="0">
                  <a:pos x="112" y="68"/>
                </a:cxn>
                <a:cxn ang="0">
                  <a:pos x="116" y="58"/>
                </a:cxn>
                <a:cxn ang="0">
                  <a:pos x="114" y="44"/>
                </a:cxn>
                <a:cxn ang="0">
                  <a:pos x="107" y="27"/>
                </a:cxn>
                <a:cxn ang="0">
                  <a:pos x="97" y="12"/>
                </a:cxn>
                <a:cxn ang="0">
                  <a:pos x="87" y="4"/>
                </a:cxn>
                <a:cxn ang="0">
                  <a:pos x="79" y="2"/>
                </a:cxn>
                <a:cxn ang="0">
                  <a:pos x="72" y="5"/>
                </a:cxn>
                <a:cxn ang="0">
                  <a:pos x="66" y="9"/>
                </a:cxn>
                <a:cxn ang="0">
                  <a:pos x="62" y="15"/>
                </a:cxn>
                <a:cxn ang="0">
                  <a:pos x="59" y="19"/>
                </a:cxn>
                <a:cxn ang="0">
                  <a:pos x="58" y="21"/>
                </a:cxn>
                <a:cxn ang="0">
                  <a:pos x="57" y="19"/>
                </a:cxn>
                <a:cxn ang="0">
                  <a:pos x="55" y="14"/>
                </a:cxn>
                <a:cxn ang="0">
                  <a:pos x="50" y="8"/>
                </a:cxn>
                <a:cxn ang="0">
                  <a:pos x="44" y="2"/>
                </a:cxn>
                <a:cxn ang="0">
                  <a:pos x="36" y="0"/>
                </a:cxn>
                <a:cxn ang="0">
                  <a:pos x="27" y="2"/>
                </a:cxn>
                <a:cxn ang="0">
                  <a:pos x="17" y="12"/>
                </a:cxn>
                <a:cxn ang="0">
                  <a:pos x="6" y="30"/>
                </a:cxn>
                <a:cxn ang="0">
                  <a:pos x="2" y="40"/>
                </a:cxn>
                <a:cxn ang="0">
                  <a:pos x="0" y="49"/>
                </a:cxn>
                <a:cxn ang="0">
                  <a:pos x="1" y="56"/>
                </a:cxn>
                <a:cxn ang="0">
                  <a:pos x="4" y="62"/>
                </a:cxn>
                <a:cxn ang="0">
                  <a:pos x="9" y="67"/>
                </a:cxn>
                <a:cxn ang="0">
                  <a:pos x="13" y="71"/>
                </a:cxn>
                <a:cxn ang="0">
                  <a:pos x="19" y="74"/>
                </a:cxn>
                <a:cxn ang="0">
                  <a:pos x="23" y="77"/>
                </a:cxn>
              </a:cxnLst>
              <a:rect l="0" t="0" r="r" b="b"/>
              <a:pathLst>
                <a:path w="117" h="86">
                  <a:moveTo>
                    <a:pt x="73" y="85"/>
                  </a:moveTo>
                  <a:lnTo>
                    <a:pt x="73" y="85"/>
                  </a:lnTo>
                  <a:lnTo>
                    <a:pt x="79" y="84"/>
                  </a:lnTo>
                  <a:lnTo>
                    <a:pt x="87" y="83"/>
                  </a:lnTo>
                  <a:lnTo>
                    <a:pt x="96" y="80"/>
                  </a:lnTo>
                  <a:lnTo>
                    <a:pt x="105" y="75"/>
                  </a:lnTo>
                  <a:lnTo>
                    <a:pt x="112" y="68"/>
                  </a:lnTo>
                  <a:lnTo>
                    <a:pt x="116" y="58"/>
                  </a:lnTo>
                  <a:lnTo>
                    <a:pt x="114" y="44"/>
                  </a:lnTo>
                  <a:lnTo>
                    <a:pt x="107" y="27"/>
                  </a:lnTo>
                  <a:lnTo>
                    <a:pt x="97" y="12"/>
                  </a:lnTo>
                  <a:lnTo>
                    <a:pt x="87" y="4"/>
                  </a:lnTo>
                  <a:lnTo>
                    <a:pt x="79" y="2"/>
                  </a:lnTo>
                  <a:lnTo>
                    <a:pt x="72" y="5"/>
                  </a:lnTo>
                  <a:lnTo>
                    <a:pt x="66" y="9"/>
                  </a:lnTo>
                  <a:lnTo>
                    <a:pt x="62" y="15"/>
                  </a:lnTo>
                  <a:lnTo>
                    <a:pt x="59" y="19"/>
                  </a:lnTo>
                  <a:lnTo>
                    <a:pt x="58" y="21"/>
                  </a:lnTo>
                  <a:lnTo>
                    <a:pt x="57" y="19"/>
                  </a:lnTo>
                  <a:lnTo>
                    <a:pt x="55" y="14"/>
                  </a:lnTo>
                  <a:lnTo>
                    <a:pt x="50" y="8"/>
                  </a:lnTo>
                  <a:lnTo>
                    <a:pt x="44" y="2"/>
                  </a:lnTo>
                  <a:lnTo>
                    <a:pt x="36" y="0"/>
                  </a:lnTo>
                  <a:lnTo>
                    <a:pt x="27" y="2"/>
                  </a:lnTo>
                  <a:lnTo>
                    <a:pt x="17" y="12"/>
                  </a:lnTo>
                  <a:lnTo>
                    <a:pt x="6" y="30"/>
                  </a:lnTo>
                  <a:lnTo>
                    <a:pt x="2" y="40"/>
                  </a:lnTo>
                  <a:lnTo>
                    <a:pt x="0" y="49"/>
                  </a:lnTo>
                  <a:lnTo>
                    <a:pt x="1" y="56"/>
                  </a:lnTo>
                  <a:lnTo>
                    <a:pt x="4" y="62"/>
                  </a:lnTo>
                  <a:lnTo>
                    <a:pt x="9" y="67"/>
                  </a:lnTo>
                  <a:lnTo>
                    <a:pt x="13" y="71"/>
                  </a:lnTo>
                  <a:lnTo>
                    <a:pt x="19" y="74"/>
                  </a:lnTo>
                  <a:lnTo>
                    <a:pt x="23" y="7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 name="Freeform 15"/>
            <p:cNvSpPr>
              <a:spLocks/>
            </p:cNvSpPr>
            <p:nvPr/>
          </p:nvSpPr>
          <p:spPr bwMode="auto">
            <a:xfrm>
              <a:off x="4927" y="2912"/>
              <a:ext cx="190" cy="658"/>
            </a:xfrm>
            <a:custGeom>
              <a:avLst/>
              <a:gdLst/>
              <a:ahLst/>
              <a:cxnLst>
                <a:cxn ang="0">
                  <a:pos x="0" y="438"/>
                </a:cxn>
                <a:cxn ang="0">
                  <a:pos x="0" y="0"/>
                </a:cxn>
                <a:cxn ang="0">
                  <a:pos x="186" y="219"/>
                </a:cxn>
                <a:cxn ang="0">
                  <a:pos x="186" y="657"/>
                </a:cxn>
                <a:cxn ang="0">
                  <a:pos x="0" y="438"/>
                </a:cxn>
              </a:cxnLst>
              <a:rect l="0" t="0" r="r" b="b"/>
              <a:pathLst>
                <a:path w="187" h="658">
                  <a:moveTo>
                    <a:pt x="0" y="438"/>
                  </a:moveTo>
                  <a:lnTo>
                    <a:pt x="0" y="0"/>
                  </a:lnTo>
                  <a:lnTo>
                    <a:pt x="186" y="219"/>
                  </a:lnTo>
                  <a:lnTo>
                    <a:pt x="186" y="657"/>
                  </a:lnTo>
                  <a:lnTo>
                    <a:pt x="0" y="438"/>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 name="Freeform 16"/>
            <p:cNvSpPr>
              <a:spLocks/>
            </p:cNvSpPr>
            <p:nvPr/>
          </p:nvSpPr>
          <p:spPr bwMode="auto">
            <a:xfrm>
              <a:off x="4927" y="2912"/>
              <a:ext cx="193" cy="664"/>
            </a:xfrm>
            <a:custGeom>
              <a:avLst/>
              <a:gdLst/>
              <a:ahLst/>
              <a:cxnLst>
                <a:cxn ang="0">
                  <a:pos x="0" y="442"/>
                </a:cxn>
                <a:cxn ang="0">
                  <a:pos x="0" y="0"/>
                </a:cxn>
                <a:cxn ang="0">
                  <a:pos x="192" y="221"/>
                </a:cxn>
                <a:cxn ang="0">
                  <a:pos x="192" y="663"/>
                </a:cxn>
                <a:cxn ang="0">
                  <a:pos x="0" y="442"/>
                </a:cxn>
              </a:cxnLst>
              <a:rect l="0" t="0" r="r" b="b"/>
              <a:pathLst>
                <a:path w="193" h="664">
                  <a:moveTo>
                    <a:pt x="0" y="442"/>
                  </a:moveTo>
                  <a:lnTo>
                    <a:pt x="0" y="0"/>
                  </a:lnTo>
                  <a:lnTo>
                    <a:pt x="192" y="221"/>
                  </a:lnTo>
                  <a:lnTo>
                    <a:pt x="192" y="663"/>
                  </a:lnTo>
                  <a:lnTo>
                    <a:pt x="0" y="44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 name="Freeform 17"/>
            <p:cNvSpPr>
              <a:spLocks/>
            </p:cNvSpPr>
            <p:nvPr/>
          </p:nvSpPr>
          <p:spPr bwMode="auto">
            <a:xfrm>
              <a:off x="5119" y="3133"/>
              <a:ext cx="62" cy="437"/>
            </a:xfrm>
            <a:custGeom>
              <a:avLst/>
              <a:gdLst/>
              <a:ahLst/>
              <a:cxnLst>
                <a:cxn ang="0">
                  <a:pos x="59" y="436"/>
                </a:cxn>
                <a:cxn ang="0">
                  <a:pos x="59" y="0"/>
                </a:cxn>
                <a:cxn ang="0">
                  <a:pos x="0" y="0"/>
                </a:cxn>
                <a:cxn ang="0">
                  <a:pos x="0" y="436"/>
                </a:cxn>
                <a:cxn ang="0">
                  <a:pos x="59" y="436"/>
                </a:cxn>
              </a:cxnLst>
              <a:rect l="0" t="0" r="r" b="b"/>
              <a:pathLst>
                <a:path w="60" h="437">
                  <a:moveTo>
                    <a:pt x="59" y="436"/>
                  </a:moveTo>
                  <a:lnTo>
                    <a:pt x="59" y="0"/>
                  </a:lnTo>
                  <a:lnTo>
                    <a:pt x="0" y="0"/>
                  </a:lnTo>
                  <a:lnTo>
                    <a:pt x="0" y="436"/>
                  </a:lnTo>
                  <a:lnTo>
                    <a:pt x="59" y="436"/>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 name="Freeform 18"/>
            <p:cNvSpPr>
              <a:spLocks/>
            </p:cNvSpPr>
            <p:nvPr/>
          </p:nvSpPr>
          <p:spPr bwMode="auto">
            <a:xfrm>
              <a:off x="5119" y="3133"/>
              <a:ext cx="66" cy="441"/>
            </a:xfrm>
            <a:custGeom>
              <a:avLst/>
              <a:gdLst/>
              <a:ahLst/>
              <a:cxnLst>
                <a:cxn ang="0">
                  <a:pos x="65" y="442"/>
                </a:cxn>
                <a:cxn ang="0">
                  <a:pos x="65" y="0"/>
                </a:cxn>
                <a:cxn ang="0">
                  <a:pos x="0" y="0"/>
                </a:cxn>
                <a:cxn ang="0">
                  <a:pos x="0" y="442"/>
                </a:cxn>
                <a:cxn ang="0">
                  <a:pos x="65" y="442"/>
                </a:cxn>
              </a:cxnLst>
              <a:rect l="0" t="0" r="r" b="b"/>
              <a:pathLst>
                <a:path w="66" h="443">
                  <a:moveTo>
                    <a:pt x="65" y="442"/>
                  </a:moveTo>
                  <a:lnTo>
                    <a:pt x="65" y="0"/>
                  </a:lnTo>
                  <a:lnTo>
                    <a:pt x="0" y="0"/>
                  </a:lnTo>
                  <a:lnTo>
                    <a:pt x="0" y="442"/>
                  </a:lnTo>
                  <a:lnTo>
                    <a:pt x="65" y="44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 name="Freeform 19"/>
            <p:cNvSpPr>
              <a:spLocks/>
            </p:cNvSpPr>
            <p:nvPr/>
          </p:nvSpPr>
          <p:spPr bwMode="auto">
            <a:xfrm>
              <a:off x="4927" y="2912"/>
              <a:ext cx="254" cy="217"/>
            </a:xfrm>
            <a:custGeom>
              <a:avLst/>
              <a:gdLst/>
              <a:ahLst/>
              <a:cxnLst>
                <a:cxn ang="0">
                  <a:pos x="188" y="215"/>
                </a:cxn>
                <a:cxn ang="0">
                  <a:pos x="251" y="215"/>
                </a:cxn>
                <a:cxn ang="0">
                  <a:pos x="60" y="4"/>
                </a:cxn>
                <a:cxn ang="0">
                  <a:pos x="0" y="0"/>
                </a:cxn>
                <a:cxn ang="0">
                  <a:pos x="188" y="215"/>
                </a:cxn>
              </a:cxnLst>
              <a:rect l="0" t="0" r="r" b="b"/>
              <a:pathLst>
                <a:path w="252" h="216">
                  <a:moveTo>
                    <a:pt x="188" y="215"/>
                  </a:moveTo>
                  <a:lnTo>
                    <a:pt x="251" y="215"/>
                  </a:lnTo>
                  <a:lnTo>
                    <a:pt x="60" y="4"/>
                  </a:lnTo>
                  <a:lnTo>
                    <a:pt x="0" y="0"/>
                  </a:lnTo>
                  <a:lnTo>
                    <a:pt x="188" y="215"/>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 name="Freeform 20"/>
            <p:cNvSpPr>
              <a:spLocks/>
            </p:cNvSpPr>
            <p:nvPr/>
          </p:nvSpPr>
          <p:spPr bwMode="auto">
            <a:xfrm>
              <a:off x="4927" y="2912"/>
              <a:ext cx="258" cy="222"/>
            </a:xfrm>
            <a:custGeom>
              <a:avLst/>
              <a:gdLst/>
              <a:ahLst/>
              <a:cxnLst>
                <a:cxn ang="0">
                  <a:pos x="192" y="221"/>
                </a:cxn>
                <a:cxn ang="0">
                  <a:pos x="257" y="221"/>
                </a:cxn>
                <a:cxn ang="0">
                  <a:pos x="61" y="4"/>
                </a:cxn>
                <a:cxn ang="0">
                  <a:pos x="0" y="0"/>
                </a:cxn>
                <a:cxn ang="0">
                  <a:pos x="192" y="221"/>
                </a:cxn>
              </a:cxnLst>
              <a:rect l="0" t="0" r="r" b="b"/>
              <a:pathLst>
                <a:path w="258" h="222">
                  <a:moveTo>
                    <a:pt x="192" y="221"/>
                  </a:moveTo>
                  <a:lnTo>
                    <a:pt x="257" y="221"/>
                  </a:lnTo>
                  <a:lnTo>
                    <a:pt x="61" y="4"/>
                  </a:lnTo>
                  <a:lnTo>
                    <a:pt x="0" y="0"/>
                  </a:lnTo>
                  <a:lnTo>
                    <a:pt x="192" y="22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 name="Freeform 21"/>
            <p:cNvSpPr>
              <a:spLocks/>
            </p:cNvSpPr>
            <p:nvPr/>
          </p:nvSpPr>
          <p:spPr bwMode="auto">
            <a:xfrm>
              <a:off x="4417" y="3445"/>
              <a:ext cx="664" cy="165"/>
            </a:xfrm>
            <a:custGeom>
              <a:avLst/>
              <a:gdLst/>
              <a:ahLst/>
              <a:cxnLst>
                <a:cxn ang="0">
                  <a:pos x="0" y="0"/>
                </a:cxn>
                <a:cxn ang="0">
                  <a:pos x="143" y="164"/>
                </a:cxn>
                <a:cxn ang="0">
                  <a:pos x="659" y="164"/>
                </a:cxn>
                <a:cxn ang="0">
                  <a:pos x="517" y="0"/>
                </a:cxn>
                <a:cxn ang="0">
                  <a:pos x="0" y="0"/>
                </a:cxn>
              </a:cxnLst>
              <a:rect l="0" t="0" r="r" b="b"/>
              <a:pathLst>
                <a:path w="660" h="165">
                  <a:moveTo>
                    <a:pt x="0" y="0"/>
                  </a:moveTo>
                  <a:lnTo>
                    <a:pt x="143" y="164"/>
                  </a:lnTo>
                  <a:lnTo>
                    <a:pt x="659" y="164"/>
                  </a:lnTo>
                  <a:lnTo>
                    <a:pt x="517" y="0"/>
                  </a:lnTo>
                  <a:lnTo>
                    <a:pt x="0"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2" name="Freeform 22"/>
            <p:cNvSpPr>
              <a:spLocks/>
            </p:cNvSpPr>
            <p:nvPr/>
          </p:nvSpPr>
          <p:spPr bwMode="auto">
            <a:xfrm>
              <a:off x="4417" y="3445"/>
              <a:ext cx="666" cy="172"/>
            </a:xfrm>
            <a:custGeom>
              <a:avLst/>
              <a:gdLst/>
              <a:ahLst/>
              <a:cxnLst>
                <a:cxn ang="0">
                  <a:pos x="0" y="0"/>
                </a:cxn>
                <a:cxn ang="0">
                  <a:pos x="144" y="170"/>
                </a:cxn>
                <a:cxn ang="0">
                  <a:pos x="665" y="170"/>
                </a:cxn>
                <a:cxn ang="0">
                  <a:pos x="522" y="0"/>
                </a:cxn>
                <a:cxn ang="0">
                  <a:pos x="0" y="0"/>
                </a:cxn>
              </a:cxnLst>
              <a:rect l="0" t="0" r="r" b="b"/>
              <a:pathLst>
                <a:path w="666" h="171">
                  <a:moveTo>
                    <a:pt x="0" y="0"/>
                  </a:moveTo>
                  <a:lnTo>
                    <a:pt x="144" y="170"/>
                  </a:lnTo>
                  <a:lnTo>
                    <a:pt x="665" y="170"/>
                  </a:lnTo>
                  <a:lnTo>
                    <a:pt x="522" y="0"/>
                  </a:lnTo>
                  <a:lnTo>
                    <a:pt x="0"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3" name="Freeform 23"/>
            <p:cNvSpPr>
              <a:spLocks/>
            </p:cNvSpPr>
            <p:nvPr/>
          </p:nvSpPr>
          <p:spPr bwMode="auto">
            <a:xfrm>
              <a:off x="4539" y="3365"/>
              <a:ext cx="497" cy="205"/>
            </a:xfrm>
            <a:custGeom>
              <a:avLst/>
              <a:gdLst/>
              <a:ahLst/>
              <a:cxnLst>
                <a:cxn ang="0">
                  <a:pos x="483" y="59"/>
                </a:cxn>
                <a:cxn ang="0">
                  <a:pos x="487" y="62"/>
                </a:cxn>
                <a:cxn ang="0">
                  <a:pos x="494" y="70"/>
                </a:cxn>
                <a:cxn ang="0">
                  <a:pos x="496" y="84"/>
                </a:cxn>
                <a:cxn ang="0">
                  <a:pos x="483" y="102"/>
                </a:cxn>
                <a:cxn ang="0">
                  <a:pos x="467" y="120"/>
                </a:cxn>
                <a:cxn ang="0">
                  <a:pos x="460" y="135"/>
                </a:cxn>
                <a:cxn ang="0">
                  <a:pos x="455" y="148"/>
                </a:cxn>
                <a:cxn ang="0">
                  <a:pos x="448" y="162"/>
                </a:cxn>
                <a:cxn ang="0">
                  <a:pos x="439" y="177"/>
                </a:cxn>
                <a:cxn ang="0">
                  <a:pos x="430" y="188"/>
                </a:cxn>
                <a:cxn ang="0">
                  <a:pos x="417" y="196"/>
                </a:cxn>
                <a:cxn ang="0">
                  <a:pos x="393" y="197"/>
                </a:cxn>
                <a:cxn ang="0">
                  <a:pos x="380" y="196"/>
                </a:cxn>
                <a:cxn ang="0">
                  <a:pos x="369" y="196"/>
                </a:cxn>
                <a:cxn ang="0">
                  <a:pos x="359" y="196"/>
                </a:cxn>
                <a:cxn ang="0">
                  <a:pos x="349" y="197"/>
                </a:cxn>
                <a:cxn ang="0">
                  <a:pos x="340" y="198"/>
                </a:cxn>
                <a:cxn ang="0">
                  <a:pos x="329" y="199"/>
                </a:cxn>
                <a:cxn ang="0">
                  <a:pos x="318" y="200"/>
                </a:cxn>
                <a:cxn ang="0">
                  <a:pos x="304" y="200"/>
                </a:cxn>
                <a:cxn ang="0">
                  <a:pos x="288" y="200"/>
                </a:cxn>
                <a:cxn ang="0">
                  <a:pos x="269" y="200"/>
                </a:cxn>
                <a:cxn ang="0">
                  <a:pos x="247" y="200"/>
                </a:cxn>
                <a:cxn ang="0">
                  <a:pos x="224" y="200"/>
                </a:cxn>
                <a:cxn ang="0">
                  <a:pos x="202" y="200"/>
                </a:cxn>
                <a:cxn ang="0">
                  <a:pos x="181" y="200"/>
                </a:cxn>
                <a:cxn ang="0">
                  <a:pos x="162" y="200"/>
                </a:cxn>
                <a:cxn ang="0">
                  <a:pos x="146" y="200"/>
                </a:cxn>
                <a:cxn ang="0">
                  <a:pos x="121" y="201"/>
                </a:cxn>
                <a:cxn ang="0">
                  <a:pos x="99" y="202"/>
                </a:cxn>
                <a:cxn ang="0">
                  <a:pos x="84" y="203"/>
                </a:cxn>
                <a:cxn ang="0">
                  <a:pos x="79" y="204"/>
                </a:cxn>
                <a:cxn ang="0">
                  <a:pos x="243" y="3"/>
                </a:cxn>
              </a:cxnLst>
              <a:rect l="0" t="0" r="r" b="b"/>
              <a:pathLst>
                <a:path w="497" h="205">
                  <a:moveTo>
                    <a:pt x="455" y="70"/>
                  </a:moveTo>
                  <a:lnTo>
                    <a:pt x="483" y="59"/>
                  </a:lnTo>
                  <a:lnTo>
                    <a:pt x="484" y="60"/>
                  </a:lnTo>
                  <a:lnTo>
                    <a:pt x="487" y="62"/>
                  </a:lnTo>
                  <a:lnTo>
                    <a:pt x="491" y="66"/>
                  </a:lnTo>
                  <a:lnTo>
                    <a:pt x="494" y="70"/>
                  </a:lnTo>
                  <a:lnTo>
                    <a:pt x="496" y="77"/>
                  </a:lnTo>
                  <a:lnTo>
                    <a:pt x="496" y="84"/>
                  </a:lnTo>
                  <a:lnTo>
                    <a:pt x="491" y="92"/>
                  </a:lnTo>
                  <a:lnTo>
                    <a:pt x="483" y="102"/>
                  </a:lnTo>
                  <a:lnTo>
                    <a:pt x="474" y="112"/>
                  </a:lnTo>
                  <a:lnTo>
                    <a:pt x="467" y="120"/>
                  </a:lnTo>
                  <a:lnTo>
                    <a:pt x="463" y="127"/>
                  </a:lnTo>
                  <a:lnTo>
                    <a:pt x="460" y="135"/>
                  </a:lnTo>
                  <a:lnTo>
                    <a:pt x="457" y="141"/>
                  </a:lnTo>
                  <a:lnTo>
                    <a:pt x="455" y="148"/>
                  </a:lnTo>
                  <a:lnTo>
                    <a:pt x="452" y="154"/>
                  </a:lnTo>
                  <a:lnTo>
                    <a:pt x="448" y="162"/>
                  </a:lnTo>
                  <a:lnTo>
                    <a:pt x="443" y="170"/>
                  </a:lnTo>
                  <a:lnTo>
                    <a:pt x="439" y="177"/>
                  </a:lnTo>
                  <a:lnTo>
                    <a:pt x="435" y="184"/>
                  </a:lnTo>
                  <a:lnTo>
                    <a:pt x="430" y="188"/>
                  </a:lnTo>
                  <a:lnTo>
                    <a:pt x="425" y="192"/>
                  </a:lnTo>
                  <a:lnTo>
                    <a:pt x="417" y="196"/>
                  </a:lnTo>
                  <a:lnTo>
                    <a:pt x="406" y="197"/>
                  </a:lnTo>
                  <a:lnTo>
                    <a:pt x="393" y="197"/>
                  </a:lnTo>
                  <a:lnTo>
                    <a:pt x="386" y="196"/>
                  </a:lnTo>
                  <a:lnTo>
                    <a:pt x="380" y="196"/>
                  </a:lnTo>
                  <a:lnTo>
                    <a:pt x="373" y="196"/>
                  </a:lnTo>
                  <a:lnTo>
                    <a:pt x="369" y="196"/>
                  </a:lnTo>
                  <a:lnTo>
                    <a:pt x="364" y="196"/>
                  </a:lnTo>
                  <a:lnTo>
                    <a:pt x="359" y="196"/>
                  </a:lnTo>
                  <a:lnTo>
                    <a:pt x="354" y="197"/>
                  </a:lnTo>
                  <a:lnTo>
                    <a:pt x="349" y="197"/>
                  </a:lnTo>
                  <a:lnTo>
                    <a:pt x="344" y="198"/>
                  </a:lnTo>
                  <a:lnTo>
                    <a:pt x="340" y="198"/>
                  </a:lnTo>
                  <a:lnTo>
                    <a:pt x="334" y="199"/>
                  </a:lnTo>
                  <a:lnTo>
                    <a:pt x="329" y="199"/>
                  </a:lnTo>
                  <a:lnTo>
                    <a:pt x="324" y="200"/>
                  </a:lnTo>
                  <a:lnTo>
                    <a:pt x="318" y="200"/>
                  </a:lnTo>
                  <a:lnTo>
                    <a:pt x="311" y="200"/>
                  </a:lnTo>
                  <a:lnTo>
                    <a:pt x="304" y="200"/>
                  </a:lnTo>
                  <a:lnTo>
                    <a:pt x="296" y="200"/>
                  </a:lnTo>
                  <a:lnTo>
                    <a:pt x="288" y="200"/>
                  </a:lnTo>
                  <a:lnTo>
                    <a:pt x="278" y="200"/>
                  </a:lnTo>
                  <a:lnTo>
                    <a:pt x="269" y="200"/>
                  </a:lnTo>
                  <a:lnTo>
                    <a:pt x="258" y="200"/>
                  </a:lnTo>
                  <a:lnTo>
                    <a:pt x="247" y="200"/>
                  </a:lnTo>
                  <a:lnTo>
                    <a:pt x="235" y="200"/>
                  </a:lnTo>
                  <a:lnTo>
                    <a:pt x="224" y="200"/>
                  </a:lnTo>
                  <a:lnTo>
                    <a:pt x="213" y="200"/>
                  </a:lnTo>
                  <a:lnTo>
                    <a:pt x="202" y="200"/>
                  </a:lnTo>
                  <a:lnTo>
                    <a:pt x="191" y="200"/>
                  </a:lnTo>
                  <a:lnTo>
                    <a:pt x="181" y="200"/>
                  </a:lnTo>
                  <a:lnTo>
                    <a:pt x="171" y="200"/>
                  </a:lnTo>
                  <a:lnTo>
                    <a:pt x="162" y="200"/>
                  </a:lnTo>
                  <a:lnTo>
                    <a:pt x="154" y="200"/>
                  </a:lnTo>
                  <a:lnTo>
                    <a:pt x="146" y="200"/>
                  </a:lnTo>
                  <a:lnTo>
                    <a:pt x="133" y="200"/>
                  </a:lnTo>
                  <a:lnTo>
                    <a:pt x="121" y="201"/>
                  </a:lnTo>
                  <a:lnTo>
                    <a:pt x="110" y="201"/>
                  </a:lnTo>
                  <a:lnTo>
                    <a:pt x="99" y="202"/>
                  </a:lnTo>
                  <a:lnTo>
                    <a:pt x="91" y="203"/>
                  </a:lnTo>
                  <a:lnTo>
                    <a:pt x="84" y="203"/>
                  </a:lnTo>
                  <a:lnTo>
                    <a:pt x="80" y="204"/>
                  </a:lnTo>
                  <a:lnTo>
                    <a:pt x="79" y="204"/>
                  </a:lnTo>
                  <a:lnTo>
                    <a:pt x="0" y="0"/>
                  </a:lnTo>
                  <a:lnTo>
                    <a:pt x="243" y="3"/>
                  </a:lnTo>
                  <a:lnTo>
                    <a:pt x="455" y="7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4" name="Freeform 24"/>
            <p:cNvSpPr>
              <a:spLocks/>
            </p:cNvSpPr>
            <p:nvPr/>
          </p:nvSpPr>
          <p:spPr bwMode="auto">
            <a:xfrm>
              <a:off x="4539" y="3365"/>
              <a:ext cx="503" cy="211"/>
            </a:xfrm>
            <a:custGeom>
              <a:avLst/>
              <a:gdLst/>
              <a:ahLst/>
              <a:cxnLst>
                <a:cxn ang="0">
                  <a:pos x="489" y="61"/>
                </a:cxn>
                <a:cxn ang="0">
                  <a:pos x="493" y="64"/>
                </a:cxn>
                <a:cxn ang="0">
                  <a:pos x="500" y="72"/>
                </a:cxn>
                <a:cxn ang="0">
                  <a:pos x="502" y="86"/>
                </a:cxn>
                <a:cxn ang="0">
                  <a:pos x="489" y="105"/>
                </a:cxn>
                <a:cxn ang="0">
                  <a:pos x="473" y="124"/>
                </a:cxn>
                <a:cxn ang="0">
                  <a:pos x="466" y="139"/>
                </a:cxn>
                <a:cxn ang="0">
                  <a:pos x="460" y="152"/>
                </a:cxn>
                <a:cxn ang="0">
                  <a:pos x="453" y="167"/>
                </a:cxn>
                <a:cxn ang="0">
                  <a:pos x="444" y="182"/>
                </a:cxn>
                <a:cxn ang="0">
                  <a:pos x="435" y="194"/>
                </a:cxn>
                <a:cxn ang="0">
                  <a:pos x="422" y="202"/>
                </a:cxn>
                <a:cxn ang="0">
                  <a:pos x="398" y="203"/>
                </a:cxn>
                <a:cxn ang="0">
                  <a:pos x="385" y="202"/>
                </a:cxn>
                <a:cxn ang="0">
                  <a:pos x="373" y="202"/>
                </a:cxn>
                <a:cxn ang="0">
                  <a:pos x="363" y="202"/>
                </a:cxn>
                <a:cxn ang="0">
                  <a:pos x="353" y="203"/>
                </a:cxn>
                <a:cxn ang="0">
                  <a:pos x="344" y="204"/>
                </a:cxn>
                <a:cxn ang="0">
                  <a:pos x="333" y="205"/>
                </a:cxn>
                <a:cxn ang="0">
                  <a:pos x="322" y="206"/>
                </a:cxn>
                <a:cxn ang="0">
                  <a:pos x="308" y="206"/>
                </a:cxn>
                <a:cxn ang="0">
                  <a:pos x="291" y="206"/>
                </a:cxn>
                <a:cxn ang="0">
                  <a:pos x="272" y="206"/>
                </a:cxn>
                <a:cxn ang="0">
                  <a:pos x="250" y="206"/>
                </a:cxn>
                <a:cxn ang="0">
                  <a:pos x="227" y="206"/>
                </a:cxn>
                <a:cxn ang="0">
                  <a:pos x="204" y="206"/>
                </a:cxn>
                <a:cxn ang="0">
                  <a:pos x="183" y="206"/>
                </a:cxn>
                <a:cxn ang="0">
                  <a:pos x="164" y="206"/>
                </a:cxn>
                <a:cxn ang="0">
                  <a:pos x="148" y="206"/>
                </a:cxn>
                <a:cxn ang="0">
                  <a:pos x="122" y="207"/>
                </a:cxn>
                <a:cxn ang="0">
                  <a:pos x="100" y="208"/>
                </a:cxn>
                <a:cxn ang="0">
                  <a:pos x="85" y="209"/>
                </a:cxn>
                <a:cxn ang="0">
                  <a:pos x="80" y="210"/>
                </a:cxn>
                <a:cxn ang="0">
                  <a:pos x="246" y="3"/>
                </a:cxn>
              </a:cxnLst>
              <a:rect l="0" t="0" r="r" b="b"/>
              <a:pathLst>
                <a:path w="503" h="211">
                  <a:moveTo>
                    <a:pt x="460" y="72"/>
                  </a:moveTo>
                  <a:lnTo>
                    <a:pt x="489" y="61"/>
                  </a:lnTo>
                  <a:lnTo>
                    <a:pt x="490" y="62"/>
                  </a:lnTo>
                  <a:lnTo>
                    <a:pt x="493" y="64"/>
                  </a:lnTo>
                  <a:lnTo>
                    <a:pt x="497" y="68"/>
                  </a:lnTo>
                  <a:lnTo>
                    <a:pt x="500" y="72"/>
                  </a:lnTo>
                  <a:lnTo>
                    <a:pt x="502" y="79"/>
                  </a:lnTo>
                  <a:lnTo>
                    <a:pt x="502" y="86"/>
                  </a:lnTo>
                  <a:lnTo>
                    <a:pt x="497" y="95"/>
                  </a:lnTo>
                  <a:lnTo>
                    <a:pt x="489" y="105"/>
                  </a:lnTo>
                  <a:lnTo>
                    <a:pt x="480" y="115"/>
                  </a:lnTo>
                  <a:lnTo>
                    <a:pt x="473" y="124"/>
                  </a:lnTo>
                  <a:lnTo>
                    <a:pt x="469" y="131"/>
                  </a:lnTo>
                  <a:lnTo>
                    <a:pt x="466" y="139"/>
                  </a:lnTo>
                  <a:lnTo>
                    <a:pt x="463" y="145"/>
                  </a:lnTo>
                  <a:lnTo>
                    <a:pt x="460" y="152"/>
                  </a:lnTo>
                  <a:lnTo>
                    <a:pt x="457" y="159"/>
                  </a:lnTo>
                  <a:lnTo>
                    <a:pt x="453" y="167"/>
                  </a:lnTo>
                  <a:lnTo>
                    <a:pt x="448" y="175"/>
                  </a:lnTo>
                  <a:lnTo>
                    <a:pt x="444" y="182"/>
                  </a:lnTo>
                  <a:lnTo>
                    <a:pt x="440" y="189"/>
                  </a:lnTo>
                  <a:lnTo>
                    <a:pt x="435" y="194"/>
                  </a:lnTo>
                  <a:lnTo>
                    <a:pt x="430" y="198"/>
                  </a:lnTo>
                  <a:lnTo>
                    <a:pt x="422" y="202"/>
                  </a:lnTo>
                  <a:lnTo>
                    <a:pt x="411" y="203"/>
                  </a:lnTo>
                  <a:lnTo>
                    <a:pt x="398" y="203"/>
                  </a:lnTo>
                  <a:lnTo>
                    <a:pt x="391" y="202"/>
                  </a:lnTo>
                  <a:lnTo>
                    <a:pt x="385" y="202"/>
                  </a:lnTo>
                  <a:lnTo>
                    <a:pt x="378" y="202"/>
                  </a:lnTo>
                  <a:lnTo>
                    <a:pt x="373" y="202"/>
                  </a:lnTo>
                  <a:lnTo>
                    <a:pt x="368" y="202"/>
                  </a:lnTo>
                  <a:lnTo>
                    <a:pt x="363" y="202"/>
                  </a:lnTo>
                  <a:lnTo>
                    <a:pt x="358" y="203"/>
                  </a:lnTo>
                  <a:lnTo>
                    <a:pt x="353" y="203"/>
                  </a:lnTo>
                  <a:lnTo>
                    <a:pt x="348" y="204"/>
                  </a:lnTo>
                  <a:lnTo>
                    <a:pt x="344" y="204"/>
                  </a:lnTo>
                  <a:lnTo>
                    <a:pt x="338" y="205"/>
                  </a:lnTo>
                  <a:lnTo>
                    <a:pt x="333" y="205"/>
                  </a:lnTo>
                  <a:lnTo>
                    <a:pt x="328" y="206"/>
                  </a:lnTo>
                  <a:lnTo>
                    <a:pt x="322" y="206"/>
                  </a:lnTo>
                  <a:lnTo>
                    <a:pt x="315" y="206"/>
                  </a:lnTo>
                  <a:lnTo>
                    <a:pt x="308" y="206"/>
                  </a:lnTo>
                  <a:lnTo>
                    <a:pt x="300" y="206"/>
                  </a:lnTo>
                  <a:lnTo>
                    <a:pt x="291" y="206"/>
                  </a:lnTo>
                  <a:lnTo>
                    <a:pt x="281" y="206"/>
                  </a:lnTo>
                  <a:lnTo>
                    <a:pt x="272" y="206"/>
                  </a:lnTo>
                  <a:lnTo>
                    <a:pt x="261" y="206"/>
                  </a:lnTo>
                  <a:lnTo>
                    <a:pt x="250" y="206"/>
                  </a:lnTo>
                  <a:lnTo>
                    <a:pt x="238" y="206"/>
                  </a:lnTo>
                  <a:lnTo>
                    <a:pt x="227" y="206"/>
                  </a:lnTo>
                  <a:lnTo>
                    <a:pt x="216" y="206"/>
                  </a:lnTo>
                  <a:lnTo>
                    <a:pt x="204" y="206"/>
                  </a:lnTo>
                  <a:lnTo>
                    <a:pt x="193" y="206"/>
                  </a:lnTo>
                  <a:lnTo>
                    <a:pt x="183" y="206"/>
                  </a:lnTo>
                  <a:lnTo>
                    <a:pt x="173" y="206"/>
                  </a:lnTo>
                  <a:lnTo>
                    <a:pt x="164" y="206"/>
                  </a:lnTo>
                  <a:lnTo>
                    <a:pt x="156" y="206"/>
                  </a:lnTo>
                  <a:lnTo>
                    <a:pt x="148" y="206"/>
                  </a:lnTo>
                  <a:lnTo>
                    <a:pt x="135" y="206"/>
                  </a:lnTo>
                  <a:lnTo>
                    <a:pt x="122" y="207"/>
                  </a:lnTo>
                  <a:lnTo>
                    <a:pt x="111" y="207"/>
                  </a:lnTo>
                  <a:lnTo>
                    <a:pt x="100" y="208"/>
                  </a:lnTo>
                  <a:lnTo>
                    <a:pt x="92" y="209"/>
                  </a:lnTo>
                  <a:lnTo>
                    <a:pt x="85" y="209"/>
                  </a:lnTo>
                  <a:lnTo>
                    <a:pt x="81" y="210"/>
                  </a:lnTo>
                  <a:lnTo>
                    <a:pt x="80" y="210"/>
                  </a:lnTo>
                  <a:lnTo>
                    <a:pt x="0" y="0"/>
                  </a:lnTo>
                  <a:lnTo>
                    <a:pt x="246" y="3"/>
                  </a:lnTo>
                  <a:lnTo>
                    <a:pt x="460" y="7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5" name="Freeform 25"/>
            <p:cNvSpPr>
              <a:spLocks/>
            </p:cNvSpPr>
            <p:nvPr/>
          </p:nvSpPr>
          <p:spPr bwMode="auto">
            <a:xfrm>
              <a:off x="4637" y="2941"/>
              <a:ext cx="143" cy="363"/>
            </a:xfrm>
            <a:custGeom>
              <a:avLst/>
              <a:gdLst/>
              <a:ahLst/>
              <a:cxnLst>
                <a:cxn ang="0">
                  <a:pos x="130" y="1"/>
                </a:cxn>
                <a:cxn ang="0">
                  <a:pos x="123" y="9"/>
                </a:cxn>
                <a:cxn ang="0">
                  <a:pos x="113" y="25"/>
                </a:cxn>
                <a:cxn ang="0">
                  <a:pos x="105" y="50"/>
                </a:cxn>
                <a:cxn ang="0">
                  <a:pos x="104" y="77"/>
                </a:cxn>
                <a:cxn ang="0">
                  <a:pos x="104" y="91"/>
                </a:cxn>
                <a:cxn ang="0">
                  <a:pos x="104" y="102"/>
                </a:cxn>
                <a:cxn ang="0">
                  <a:pos x="104" y="110"/>
                </a:cxn>
                <a:cxn ang="0">
                  <a:pos x="104" y="118"/>
                </a:cxn>
                <a:cxn ang="0">
                  <a:pos x="103" y="126"/>
                </a:cxn>
                <a:cxn ang="0">
                  <a:pos x="102" y="135"/>
                </a:cxn>
                <a:cxn ang="0">
                  <a:pos x="101" y="147"/>
                </a:cxn>
                <a:cxn ang="0">
                  <a:pos x="100" y="165"/>
                </a:cxn>
                <a:cxn ang="0">
                  <a:pos x="98" y="181"/>
                </a:cxn>
                <a:cxn ang="0">
                  <a:pos x="95" y="191"/>
                </a:cxn>
                <a:cxn ang="0">
                  <a:pos x="92" y="208"/>
                </a:cxn>
                <a:cxn ang="0">
                  <a:pos x="88" y="229"/>
                </a:cxn>
                <a:cxn ang="0">
                  <a:pos x="79" y="249"/>
                </a:cxn>
                <a:cxn ang="0">
                  <a:pos x="65" y="270"/>
                </a:cxn>
                <a:cxn ang="0">
                  <a:pos x="48" y="290"/>
                </a:cxn>
                <a:cxn ang="0">
                  <a:pos x="32" y="311"/>
                </a:cxn>
                <a:cxn ang="0">
                  <a:pos x="16" y="331"/>
                </a:cxn>
                <a:cxn ang="0">
                  <a:pos x="5" y="345"/>
                </a:cxn>
                <a:cxn ang="0">
                  <a:pos x="0" y="356"/>
                </a:cxn>
                <a:cxn ang="0">
                  <a:pos x="2" y="362"/>
                </a:cxn>
                <a:cxn ang="0">
                  <a:pos x="14" y="361"/>
                </a:cxn>
                <a:cxn ang="0">
                  <a:pos x="34" y="356"/>
                </a:cxn>
                <a:cxn ang="0">
                  <a:pos x="57" y="348"/>
                </a:cxn>
                <a:cxn ang="0">
                  <a:pos x="81" y="339"/>
                </a:cxn>
                <a:cxn ang="0">
                  <a:pos x="103" y="331"/>
                </a:cxn>
                <a:cxn ang="0">
                  <a:pos x="121" y="323"/>
                </a:cxn>
                <a:cxn ang="0">
                  <a:pos x="130" y="318"/>
                </a:cxn>
                <a:cxn ang="0">
                  <a:pos x="142" y="156"/>
                </a:cxn>
              </a:cxnLst>
              <a:rect l="0" t="0" r="r" b="b"/>
              <a:pathLst>
                <a:path w="143" h="363">
                  <a:moveTo>
                    <a:pt x="132" y="0"/>
                  </a:moveTo>
                  <a:lnTo>
                    <a:pt x="130" y="1"/>
                  </a:lnTo>
                  <a:lnTo>
                    <a:pt x="128" y="4"/>
                  </a:lnTo>
                  <a:lnTo>
                    <a:pt x="123" y="9"/>
                  </a:lnTo>
                  <a:lnTo>
                    <a:pt x="118" y="15"/>
                  </a:lnTo>
                  <a:lnTo>
                    <a:pt x="113" y="25"/>
                  </a:lnTo>
                  <a:lnTo>
                    <a:pt x="108" y="36"/>
                  </a:lnTo>
                  <a:lnTo>
                    <a:pt x="105" y="50"/>
                  </a:lnTo>
                  <a:lnTo>
                    <a:pt x="104" y="68"/>
                  </a:lnTo>
                  <a:lnTo>
                    <a:pt x="104" y="77"/>
                  </a:lnTo>
                  <a:lnTo>
                    <a:pt x="104" y="85"/>
                  </a:lnTo>
                  <a:lnTo>
                    <a:pt x="104" y="91"/>
                  </a:lnTo>
                  <a:lnTo>
                    <a:pt x="104" y="96"/>
                  </a:lnTo>
                  <a:lnTo>
                    <a:pt x="104" y="102"/>
                  </a:lnTo>
                  <a:lnTo>
                    <a:pt x="104" y="106"/>
                  </a:lnTo>
                  <a:lnTo>
                    <a:pt x="104" y="110"/>
                  </a:lnTo>
                  <a:lnTo>
                    <a:pt x="104" y="115"/>
                  </a:lnTo>
                  <a:lnTo>
                    <a:pt x="104" y="118"/>
                  </a:lnTo>
                  <a:lnTo>
                    <a:pt x="103" y="122"/>
                  </a:lnTo>
                  <a:lnTo>
                    <a:pt x="103" y="126"/>
                  </a:lnTo>
                  <a:lnTo>
                    <a:pt x="103" y="131"/>
                  </a:lnTo>
                  <a:lnTo>
                    <a:pt x="102" y="135"/>
                  </a:lnTo>
                  <a:lnTo>
                    <a:pt x="102" y="141"/>
                  </a:lnTo>
                  <a:lnTo>
                    <a:pt x="101" y="147"/>
                  </a:lnTo>
                  <a:lnTo>
                    <a:pt x="101" y="153"/>
                  </a:lnTo>
                  <a:lnTo>
                    <a:pt x="100" y="165"/>
                  </a:lnTo>
                  <a:lnTo>
                    <a:pt x="99" y="174"/>
                  </a:lnTo>
                  <a:lnTo>
                    <a:pt x="98" y="181"/>
                  </a:lnTo>
                  <a:lnTo>
                    <a:pt x="96" y="186"/>
                  </a:lnTo>
                  <a:lnTo>
                    <a:pt x="95" y="191"/>
                  </a:lnTo>
                  <a:lnTo>
                    <a:pt x="94" y="198"/>
                  </a:lnTo>
                  <a:lnTo>
                    <a:pt x="92" y="208"/>
                  </a:lnTo>
                  <a:lnTo>
                    <a:pt x="90" y="221"/>
                  </a:lnTo>
                  <a:lnTo>
                    <a:pt x="88" y="229"/>
                  </a:lnTo>
                  <a:lnTo>
                    <a:pt x="84" y="239"/>
                  </a:lnTo>
                  <a:lnTo>
                    <a:pt x="79" y="249"/>
                  </a:lnTo>
                  <a:lnTo>
                    <a:pt x="72" y="259"/>
                  </a:lnTo>
                  <a:lnTo>
                    <a:pt x="65" y="270"/>
                  </a:lnTo>
                  <a:lnTo>
                    <a:pt x="57" y="280"/>
                  </a:lnTo>
                  <a:lnTo>
                    <a:pt x="48" y="290"/>
                  </a:lnTo>
                  <a:lnTo>
                    <a:pt x="40" y="301"/>
                  </a:lnTo>
                  <a:lnTo>
                    <a:pt x="32" y="311"/>
                  </a:lnTo>
                  <a:lnTo>
                    <a:pt x="23" y="321"/>
                  </a:lnTo>
                  <a:lnTo>
                    <a:pt x="16" y="331"/>
                  </a:lnTo>
                  <a:lnTo>
                    <a:pt x="10" y="338"/>
                  </a:lnTo>
                  <a:lnTo>
                    <a:pt x="5" y="345"/>
                  </a:lnTo>
                  <a:lnTo>
                    <a:pt x="1" y="352"/>
                  </a:lnTo>
                  <a:lnTo>
                    <a:pt x="0" y="356"/>
                  </a:lnTo>
                  <a:lnTo>
                    <a:pt x="0" y="360"/>
                  </a:lnTo>
                  <a:lnTo>
                    <a:pt x="2" y="362"/>
                  </a:lnTo>
                  <a:lnTo>
                    <a:pt x="8" y="362"/>
                  </a:lnTo>
                  <a:lnTo>
                    <a:pt x="14" y="361"/>
                  </a:lnTo>
                  <a:lnTo>
                    <a:pt x="23" y="359"/>
                  </a:lnTo>
                  <a:lnTo>
                    <a:pt x="34" y="356"/>
                  </a:lnTo>
                  <a:lnTo>
                    <a:pt x="45" y="353"/>
                  </a:lnTo>
                  <a:lnTo>
                    <a:pt x="57" y="348"/>
                  </a:lnTo>
                  <a:lnTo>
                    <a:pt x="68" y="344"/>
                  </a:lnTo>
                  <a:lnTo>
                    <a:pt x="81" y="339"/>
                  </a:lnTo>
                  <a:lnTo>
                    <a:pt x="92" y="334"/>
                  </a:lnTo>
                  <a:lnTo>
                    <a:pt x="103" y="331"/>
                  </a:lnTo>
                  <a:lnTo>
                    <a:pt x="112" y="326"/>
                  </a:lnTo>
                  <a:lnTo>
                    <a:pt x="121" y="323"/>
                  </a:lnTo>
                  <a:lnTo>
                    <a:pt x="127" y="320"/>
                  </a:lnTo>
                  <a:lnTo>
                    <a:pt x="130" y="318"/>
                  </a:lnTo>
                  <a:lnTo>
                    <a:pt x="132" y="318"/>
                  </a:lnTo>
                  <a:lnTo>
                    <a:pt x="142" y="156"/>
                  </a:lnTo>
                  <a:lnTo>
                    <a:pt x="132"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6" name="Freeform 26"/>
            <p:cNvSpPr>
              <a:spLocks/>
            </p:cNvSpPr>
            <p:nvPr/>
          </p:nvSpPr>
          <p:spPr bwMode="auto">
            <a:xfrm>
              <a:off x="4637" y="2941"/>
              <a:ext cx="149" cy="369"/>
            </a:xfrm>
            <a:custGeom>
              <a:avLst/>
              <a:gdLst/>
              <a:ahLst/>
              <a:cxnLst>
                <a:cxn ang="0">
                  <a:pos x="138" y="0"/>
                </a:cxn>
                <a:cxn ang="0">
                  <a:pos x="133" y="4"/>
                </a:cxn>
                <a:cxn ang="0">
                  <a:pos x="123" y="15"/>
                </a:cxn>
                <a:cxn ang="0">
                  <a:pos x="113" y="37"/>
                </a:cxn>
                <a:cxn ang="0">
                  <a:pos x="108" y="69"/>
                </a:cxn>
                <a:cxn ang="0">
                  <a:pos x="108" y="86"/>
                </a:cxn>
                <a:cxn ang="0">
                  <a:pos x="108" y="98"/>
                </a:cxn>
                <a:cxn ang="0">
                  <a:pos x="108" y="108"/>
                </a:cxn>
                <a:cxn ang="0">
                  <a:pos x="108" y="117"/>
                </a:cxn>
                <a:cxn ang="0">
                  <a:pos x="107" y="124"/>
                </a:cxn>
                <a:cxn ang="0">
                  <a:pos x="107" y="133"/>
                </a:cxn>
                <a:cxn ang="0">
                  <a:pos x="106" y="143"/>
                </a:cxn>
                <a:cxn ang="0">
                  <a:pos x="105" y="156"/>
                </a:cxn>
                <a:cxn ang="0">
                  <a:pos x="103" y="177"/>
                </a:cxn>
                <a:cxn ang="0">
                  <a:pos x="100" y="189"/>
                </a:cxn>
                <a:cxn ang="0">
                  <a:pos x="98" y="201"/>
                </a:cxn>
                <a:cxn ang="0">
                  <a:pos x="94" y="225"/>
                </a:cxn>
                <a:cxn ang="0">
                  <a:pos x="88" y="243"/>
                </a:cxn>
                <a:cxn ang="0">
                  <a:pos x="75" y="263"/>
                </a:cxn>
                <a:cxn ang="0">
                  <a:pos x="59" y="285"/>
                </a:cxn>
                <a:cxn ang="0">
                  <a:pos x="42" y="306"/>
                </a:cxn>
                <a:cxn ang="0">
                  <a:pos x="24" y="326"/>
                </a:cxn>
                <a:cxn ang="0">
                  <a:pos x="10" y="344"/>
                </a:cxn>
                <a:cxn ang="0">
                  <a:pos x="1" y="358"/>
                </a:cxn>
                <a:cxn ang="0">
                  <a:pos x="0" y="366"/>
                </a:cxn>
                <a:cxn ang="0">
                  <a:pos x="8" y="368"/>
                </a:cxn>
                <a:cxn ang="0">
                  <a:pos x="24" y="365"/>
                </a:cxn>
                <a:cxn ang="0">
                  <a:pos x="47" y="359"/>
                </a:cxn>
                <a:cxn ang="0">
                  <a:pos x="71" y="350"/>
                </a:cxn>
                <a:cxn ang="0">
                  <a:pos x="96" y="340"/>
                </a:cxn>
                <a:cxn ang="0">
                  <a:pos x="117" y="331"/>
                </a:cxn>
                <a:cxn ang="0">
                  <a:pos x="132" y="325"/>
                </a:cxn>
                <a:cxn ang="0">
                  <a:pos x="138" y="323"/>
                </a:cxn>
                <a:cxn ang="0">
                  <a:pos x="138" y="0"/>
                </a:cxn>
              </a:cxnLst>
              <a:rect l="0" t="0" r="r" b="b"/>
              <a:pathLst>
                <a:path w="149" h="369">
                  <a:moveTo>
                    <a:pt x="138" y="0"/>
                  </a:moveTo>
                  <a:lnTo>
                    <a:pt x="138" y="0"/>
                  </a:lnTo>
                  <a:lnTo>
                    <a:pt x="136" y="1"/>
                  </a:lnTo>
                  <a:lnTo>
                    <a:pt x="133" y="4"/>
                  </a:lnTo>
                  <a:lnTo>
                    <a:pt x="128" y="9"/>
                  </a:lnTo>
                  <a:lnTo>
                    <a:pt x="123" y="15"/>
                  </a:lnTo>
                  <a:lnTo>
                    <a:pt x="118" y="25"/>
                  </a:lnTo>
                  <a:lnTo>
                    <a:pt x="113" y="37"/>
                  </a:lnTo>
                  <a:lnTo>
                    <a:pt x="109" y="51"/>
                  </a:lnTo>
                  <a:lnTo>
                    <a:pt x="108" y="69"/>
                  </a:lnTo>
                  <a:lnTo>
                    <a:pt x="108" y="78"/>
                  </a:lnTo>
                  <a:lnTo>
                    <a:pt x="108" y="86"/>
                  </a:lnTo>
                  <a:lnTo>
                    <a:pt x="108" y="93"/>
                  </a:lnTo>
                  <a:lnTo>
                    <a:pt x="108" y="98"/>
                  </a:lnTo>
                  <a:lnTo>
                    <a:pt x="108" y="104"/>
                  </a:lnTo>
                  <a:lnTo>
                    <a:pt x="108" y="108"/>
                  </a:lnTo>
                  <a:lnTo>
                    <a:pt x="108" y="112"/>
                  </a:lnTo>
                  <a:lnTo>
                    <a:pt x="108" y="117"/>
                  </a:lnTo>
                  <a:lnTo>
                    <a:pt x="108" y="120"/>
                  </a:lnTo>
                  <a:lnTo>
                    <a:pt x="107" y="124"/>
                  </a:lnTo>
                  <a:lnTo>
                    <a:pt x="107" y="128"/>
                  </a:lnTo>
                  <a:lnTo>
                    <a:pt x="107" y="133"/>
                  </a:lnTo>
                  <a:lnTo>
                    <a:pt x="106" y="137"/>
                  </a:lnTo>
                  <a:lnTo>
                    <a:pt x="106" y="143"/>
                  </a:lnTo>
                  <a:lnTo>
                    <a:pt x="105" y="149"/>
                  </a:lnTo>
                  <a:lnTo>
                    <a:pt x="105" y="156"/>
                  </a:lnTo>
                  <a:lnTo>
                    <a:pt x="104" y="168"/>
                  </a:lnTo>
                  <a:lnTo>
                    <a:pt x="103" y="177"/>
                  </a:lnTo>
                  <a:lnTo>
                    <a:pt x="102" y="184"/>
                  </a:lnTo>
                  <a:lnTo>
                    <a:pt x="100" y="189"/>
                  </a:lnTo>
                  <a:lnTo>
                    <a:pt x="99" y="194"/>
                  </a:lnTo>
                  <a:lnTo>
                    <a:pt x="98" y="201"/>
                  </a:lnTo>
                  <a:lnTo>
                    <a:pt x="96" y="211"/>
                  </a:lnTo>
                  <a:lnTo>
                    <a:pt x="94" y="225"/>
                  </a:lnTo>
                  <a:lnTo>
                    <a:pt x="92" y="233"/>
                  </a:lnTo>
                  <a:lnTo>
                    <a:pt x="88" y="243"/>
                  </a:lnTo>
                  <a:lnTo>
                    <a:pt x="82" y="253"/>
                  </a:lnTo>
                  <a:lnTo>
                    <a:pt x="75" y="263"/>
                  </a:lnTo>
                  <a:lnTo>
                    <a:pt x="68" y="274"/>
                  </a:lnTo>
                  <a:lnTo>
                    <a:pt x="59" y="285"/>
                  </a:lnTo>
                  <a:lnTo>
                    <a:pt x="50" y="295"/>
                  </a:lnTo>
                  <a:lnTo>
                    <a:pt x="42" y="306"/>
                  </a:lnTo>
                  <a:lnTo>
                    <a:pt x="33" y="316"/>
                  </a:lnTo>
                  <a:lnTo>
                    <a:pt x="24" y="326"/>
                  </a:lnTo>
                  <a:lnTo>
                    <a:pt x="17" y="336"/>
                  </a:lnTo>
                  <a:lnTo>
                    <a:pt x="10" y="344"/>
                  </a:lnTo>
                  <a:lnTo>
                    <a:pt x="5" y="351"/>
                  </a:lnTo>
                  <a:lnTo>
                    <a:pt x="1" y="358"/>
                  </a:lnTo>
                  <a:lnTo>
                    <a:pt x="0" y="362"/>
                  </a:lnTo>
                  <a:lnTo>
                    <a:pt x="0" y="366"/>
                  </a:lnTo>
                  <a:lnTo>
                    <a:pt x="2" y="368"/>
                  </a:lnTo>
                  <a:lnTo>
                    <a:pt x="8" y="368"/>
                  </a:lnTo>
                  <a:lnTo>
                    <a:pt x="15" y="367"/>
                  </a:lnTo>
                  <a:lnTo>
                    <a:pt x="24" y="365"/>
                  </a:lnTo>
                  <a:lnTo>
                    <a:pt x="35" y="362"/>
                  </a:lnTo>
                  <a:lnTo>
                    <a:pt x="47" y="359"/>
                  </a:lnTo>
                  <a:lnTo>
                    <a:pt x="59" y="354"/>
                  </a:lnTo>
                  <a:lnTo>
                    <a:pt x="71" y="350"/>
                  </a:lnTo>
                  <a:lnTo>
                    <a:pt x="84" y="345"/>
                  </a:lnTo>
                  <a:lnTo>
                    <a:pt x="96" y="340"/>
                  </a:lnTo>
                  <a:lnTo>
                    <a:pt x="107" y="336"/>
                  </a:lnTo>
                  <a:lnTo>
                    <a:pt x="117" y="331"/>
                  </a:lnTo>
                  <a:lnTo>
                    <a:pt x="126" y="328"/>
                  </a:lnTo>
                  <a:lnTo>
                    <a:pt x="132" y="325"/>
                  </a:lnTo>
                  <a:lnTo>
                    <a:pt x="136" y="323"/>
                  </a:lnTo>
                  <a:lnTo>
                    <a:pt x="138" y="323"/>
                  </a:lnTo>
                  <a:lnTo>
                    <a:pt x="148" y="159"/>
                  </a:lnTo>
                  <a:lnTo>
                    <a:pt x="138"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7" name="Freeform 27"/>
            <p:cNvSpPr>
              <a:spLocks/>
            </p:cNvSpPr>
            <p:nvPr/>
          </p:nvSpPr>
          <p:spPr bwMode="auto">
            <a:xfrm>
              <a:off x="4562" y="3615"/>
              <a:ext cx="519" cy="62"/>
            </a:xfrm>
            <a:custGeom>
              <a:avLst/>
              <a:gdLst/>
              <a:ahLst/>
              <a:cxnLst>
                <a:cxn ang="0">
                  <a:pos x="0" y="62"/>
                </a:cxn>
                <a:cxn ang="0">
                  <a:pos x="0" y="0"/>
                </a:cxn>
                <a:cxn ang="0">
                  <a:pos x="515" y="0"/>
                </a:cxn>
                <a:cxn ang="0">
                  <a:pos x="515" y="62"/>
                </a:cxn>
                <a:cxn ang="0">
                  <a:pos x="0" y="62"/>
                </a:cxn>
              </a:cxnLst>
              <a:rect l="0" t="0" r="r" b="b"/>
              <a:pathLst>
                <a:path w="516" h="63">
                  <a:moveTo>
                    <a:pt x="0" y="62"/>
                  </a:moveTo>
                  <a:lnTo>
                    <a:pt x="0" y="0"/>
                  </a:lnTo>
                  <a:lnTo>
                    <a:pt x="515" y="0"/>
                  </a:lnTo>
                  <a:lnTo>
                    <a:pt x="515" y="62"/>
                  </a:lnTo>
                  <a:lnTo>
                    <a:pt x="0" y="62"/>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8" name="Freeform 28"/>
            <p:cNvSpPr>
              <a:spLocks/>
            </p:cNvSpPr>
            <p:nvPr/>
          </p:nvSpPr>
          <p:spPr bwMode="auto">
            <a:xfrm>
              <a:off x="4562" y="3615"/>
              <a:ext cx="521" cy="69"/>
            </a:xfrm>
            <a:custGeom>
              <a:avLst/>
              <a:gdLst/>
              <a:ahLst/>
              <a:cxnLst>
                <a:cxn ang="0">
                  <a:pos x="0" y="68"/>
                </a:cxn>
                <a:cxn ang="0">
                  <a:pos x="0" y="0"/>
                </a:cxn>
                <a:cxn ang="0">
                  <a:pos x="521" y="0"/>
                </a:cxn>
                <a:cxn ang="0">
                  <a:pos x="521" y="68"/>
                </a:cxn>
                <a:cxn ang="0">
                  <a:pos x="0" y="68"/>
                </a:cxn>
              </a:cxnLst>
              <a:rect l="0" t="0" r="r" b="b"/>
              <a:pathLst>
                <a:path w="522" h="69">
                  <a:moveTo>
                    <a:pt x="0" y="68"/>
                  </a:moveTo>
                  <a:lnTo>
                    <a:pt x="0" y="0"/>
                  </a:lnTo>
                  <a:lnTo>
                    <a:pt x="521" y="0"/>
                  </a:lnTo>
                  <a:lnTo>
                    <a:pt x="521" y="68"/>
                  </a:lnTo>
                  <a:lnTo>
                    <a:pt x="0" y="68"/>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9" name="Freeform 29"/>
            <p:cNvSpPr>
              <a:spLocks/>
            </p:cNvSpPr>
            <p:nvPr/>
          </p:nvSpPr>
          <p:spPr bwMode="auto">
            <a:xfrm>
              <a:off x="4412" y="3445"/>
              <a:ext cx="144" cy="233"/>
            </a:xfrm>
            <a:custGeom>
              <a:avLst/>
              <a:gdLst/>
              <a:ahLst/>
              <a:cxnLst>
                <a:cxn ang="0">
                  <a:pos x="143" y="166"/>
                </a:cxn>
                <a:cxn ang="0">
                  <a:pos x="143" y="232"/>
                </a:cxn>
                <a:cxn ang="0">
                  <a:pos x="0" y="66"/>
                </a:cxn>
                <a:cxn ang="0">
                  <a:pos x="5" y="0"/>
                </a:cxn>
                <a:cxn ang="0">
                  <a:pos x="143" y="166"/>
                </a:cxn>
              </a:cxnLst>
              <a:rect l="0" t="0" r="r" b="b"/>
              <a:pathLst>
                <a:path w="144" h="233">
                  <a:moveTo>
                    <a:pt x="143" y="166"/>
                  </a:moveTo>
                  <a:lnTo>
                    <a:pt x="143" y="232"/>
                  </a:lnTo>
                  <a:lnTo>
                    <a:pt x="0" y="66"/>
                  </a:lnTo>
                  <a:lnTo>
                    <a:pt x="5" y="0"/>
                  </a:lnTo>
                  <a:lnTo>
                    <a:pt x="143" y="166"/>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0" name="Freeform 30"/>
            <p:cNvSpPr>
              <a:spLocks/>
            </p:cNvSpPr>
            <p:nvPr/>
          </p:nvSpPr>
          <p:spPr bwMode="auto">
            <a:xfrm>
              <a:off x="4412" y="3445"/>
              <a:ext cx="149" cy="240"/>
            </a:xfrm>
            <a:custGeom>
              <a:avLst/>
              <a:gdLst/>
              <a:ahLst/>
              <a:cxnLst>
                <a:cxn ang="0">
                  <a:pos x="149" y="170"/>
                </a:cxn>
                <a:cxn ang="0">
                  <a:pos x="149" y="238"/>
                </a:cxn>
                <a:cxn ang="0">
                  <a:pos x="0" y="68"/>
                </a:cxn>
                <a:cxn ang="0">
                  <a:pos x="5" y="0"/>
                </a:cxn>
                <a:cxn ang="0">
                  <a:pos x="149" y="170"/>
                </a:cxn>
              </a:cxnLst>
              <a:rect l="0" t="0" r="r" b="b"/>
              <a:pathLst>
                <a:path w="150" h="239">
                  <a:moveTo>
                    <a:pt x="149" y="170"/>
                  </a:moveTo>
                  <a:lnTo>
                    <a:pt x="149" y="238"/>
                  </a:lnTo>
                  <a:lnTo>
                    <a:pt x="0" y="68"/>
                  </a:lnTo>
                  <a:lnTo>
                    <a:pt x="5" y="0"/>
                  </a:lnTo>
                  <a:lnTo>
                    <a:pt x="149" y="17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1" name="Freeform 31"/>
            <p:cNvSpPr>
              <a:spLocks/>
            </p:cNvSpPr>
            <p:nvPr/>
          </p:nvSpPr>
          <p:spPr bwMode="auto">
            <a:xfrm>
              <a:off x="4594" y="2810"/>
              <a:ext cx="455" cy="604"/>
            </a:xfrm>
            <a:custGeom>
              <a:avLst/>
              <a:gdLst/>
              <a:ahLst/>
              <a:cxnLst>
                <a:cxn ang="0">
                  <a:pos x="397" y="1"/>
                </a:cxn>
                <a:cxn ang="0">
                  <a:pos x="406" y="32"/>
                </a:cxn>
                <a:cxn ang="0">
                  <a:pos x="397" y="56"/>
                </a:cxn>
                <a:cxn ang="0">
                  <a:pos x="413" y="85"/>
                </a:cxn>
                <a:cxn ang="0">
                  <a:pos x="423" y="123"/>
                </a:cxn>
                <a:cxn ang="0">
                  <a:pos x="429" y="160"/>
                </a:cxn>
                <a:cxn ang="0">
                  <a:pos x="431" y="194"/>
                </a:cxn>
                <a:cxn ang="0">
                  <a:pos x="430" y="245"/>
                </a:cxn>
                <a:cxn ang="0">
                  <a:pos x="447" y="280"/>
                </a:cxn>
                <a:cxn ang="0">
                  <a:pos x="454" y="312"/>
                </a:cxn>
                <a:cxn ang="0">
                  <a:pos x="451" y="341"/>
                </a:cxn>
                <a:cxn ang="0">
                  <a:pos x="420" y="375"/>
                </a:cxn>
                <a:cxn ang="0">
                  <a:pos x="382" y="424"/>
                </a:cxn>
                <a:cxn ang="0">
                  <a:pos x="371" y="453"/>
                </a:cxn>
                <a:cxn ang="0">
                  <a:pos x="338" y="471"/>
                </a:cxn>
                <a:cxn ang="0">
                  <a:pos x="308" y="463"/>
                </a:cxn>
                <a:cxn ang="0">
                  <a:pos x="302" y="485"/>
                </a:cxn>
                <a:cxn ang="0">
                  <a:pos x="274" y="507"/>
                </a:cxn>
                <a:cxn ang="0">
                  <a:pos x="235" y="535"/>
                </a:cxn>
                <a:cxn ang="0">
                  <a:pos x="199" y="540"/>
                </a:cxn>
                <a:cxn ang="0">
                  <a:pos x="172" y="525"/>
                </a:cxn>
                <a:cxn ang="0">
                  <a:pos x="160" y="442"/>
                </a:cxn>
                <a:cxn ang="0">
                  <a:pos x="177" y="436"/>
                </a:cxn>
                <a:cxn ang="0">
                  <a:pos x="204" y="424"/>
                </a:cxn>
                <a:cxn ang="0">
                  <a:pos x="238" y="412"/>
                </a:cxn>
                <a:cxn ang="0">
                  <a:pos x="271" y="406"/>
                </a:cxn>
                <a:cxn ang="0">
                  <a:pos x="313" y="389"/>
                </a:cxn>
                <a:cxn ang="0">
                  <a:pos x="315" y="385"/>
                </a:cxn>
                <a:cxn ang="0">
                  <a:pos x="316" y="361"/>
                </a:cxn>
                <a:cxn ang="0">
                  <a:pos x="312" y="342"/>
                </a:cxn>
                <a:cxn ang="0">
                  <a:pos x="319" y="327"/>
                </a:cxn>
                <a:cxn ang="0">
                  <a:pos x="314" y="310"/>
                </a:cxn>
                <a:cxn ang="0">
                  <a:pos x="306" y="290"/>
                </a:cxn>
                <a:cxn ang="0">
                  <a:pos x="295" y="255"/>
                </a:cxn>
                <a:cxn ang="0">
                  <a:pos x="290" y="222"/>
                </a:cxn>
                <a:cxn ang="0">
                  <a:pos x="294" y="211"/>
                </a:cxn>
                <a:cxn ang="0">
                  <a:pos x="290" y="217"/>
                </a:cxn>
                <a:cxn ang="0">
                  <a:pos x="295" y="253"/>
                </a:cxn>
                <a:cxn ang="0">
                  <a:pos x="321" y="334"/>
                </a:cxn>
                <a:cxn ang="0">
                  <a:pos x="328" y="358"/>
                </a:cxn>
                <a:cxn ang="0">
                  <a:pos x="322" y="342"/>
                </a:cxn>
                <a:cxn ang="0">
                  <a:pos x="314" y="355"/>
                </a:cxn>
                <a:cxn ang="0">
                  <a:pos x="158" y="440"/>
                </a:cxn>
                <a:cxn ang="0">
                  <a:pos x="152" y="412"/>
                </a:cxn>
                <a:cxn ang="0">
                  <a:pos x="170" y="365"/>
                </a:cxn>
                <a:cxn ang="0">
                  <a:pos x="171" y="326"/>
                </a:cxn>
                <a:cxn ang="0">
                  <a:pos x="173" y="300"/>
                </a:cxn>
                <a:cxn ang="0">
                  <a:pos x="175" y="273"/>
                </a:cxn>
                <a:cxn ang="0">
                  <a:pos x="175" y="249"/>
                </a:cxn>
                <a:cxn ang="0">
                  <a:pos x="169" y="207"/>
                </a:cxn>
                <a:cxn ang="0">
                  <a:pos x="167" y="153"/>
                </a:cxn>
                <a:cxn ang="0">
                  <a:pos x="180" y="120"/>
                </a:cxn>
                <a:cxn ang="0">
                  <a:pos x="253" y="101"/>
                </a:cxn>
                <a:cxn ang="0">
                  <a:pos x="332" y="49"/>
                </a:cxn>
                <a:cxn ang="0">
                  <a:pos x="381" y="6"/>
                </a:cxn>
              </a:cxnLst>
              <a:rect l="0" t="0" r="r" b="b"/>
              <a:pathLst>
                <a:path w="455" h="604">
                  <a:moveTo>
                    <a:pt x="386" y="1"/>
                  </a:moveTo>
                  <a:lnTo>
                    <a:pt x="387" y="1"/>
                  </a:lnTo>
                  <a:lnTo>
                    <a:pt x="389" y="0"/>
                  </a:lnTo>
                  <a:lnTo>
                    <a:pt x="393" y="0"/>
                  </a:lnTo>
                  <a:lnTo>
                    <a:pt x="397" y="1"/>
                  </a:lnTo>
                  <a:lnTo>
                    <a:pt x="400" y="3"/>
                  </a:lnTo>
                  <a:lnTo>
                    <a:pt x="404" y="7"/>
                  </a:lnTo>
                  <a:lnTo>
                    <a:pt x="406" y="13"/>
                  </a:lnTo>
                  <a:lnTo>
                    <a:pt x="407" y="22"/>
                  </a:lnTo>
                  <a:lnTo>
                    <a:pt x="406" y="32"/>
                  </a:lnTo>
                  <a:lnTo>
                    <a:pt x="404" y="39"/>
                  </a:lnTo>
                  <a:lnTo>
                    <a:pt x="401" y="44"/>
                  </a:lnTo>
                  <a:lnTo>
                    <a:pt x="399" y="49"/>
                  </a:lnTo>
                  <a:lnTo>
                    <a:pt x="397" y="52"/>
                  </a:lnTo>
                  <a:lnTo>
                    <a:pt x="397" y="56"/>
                  </a:lnTo>
                  <a:lnTo>
                    <a:pt x="399" y="61"/>
                  </a:lnTo>
                  <a:lnTo>
                    <a:pt x="403" y="69"/>
                  </a:lnTo>
                  <a:lnTo>
                    <a:pt x="407" y="73"/>
                  </a:lnTo>
                  <a:lnTo>
                    <a:pt x="410" y="79"/>
                  </a:lnTo>
                  <a:lnTo>
                    <a:pt x="413" y="85"/>
                  </a:lnTo>
                  <a:lnTo>
                    <a:pt x="415" y="92"/>
                  </a:lnTo>
                  <a:lnTo>
                    <a:pt x="417" y="99"/>
                  </a:lnTo>
                  <a:lnTo>
                    <a:pt x="419" y="107"/>
                  </a:lnTo>
                  <a:lnTo>
                    <a:pt x="421" y="115"/>
                  </a:lnTo>
                  <a:lnTo>
                    <a:pt x="423" y="123"/>
                  </a:lnTo>
                  <a:lnTo>
                    <a:pt x="424" y="131"/>
                  </a:lnTo>
                  <a:lnTo>
                    <a:pt x="425" y="139"/>
                  </a:lnTo>
                  <a:lnTo>
                    <a:pt x="427" y="146"/>
                  </a:lnTo>
                  <a:lnTo>
                    <a:pt x="428" y="153"/>
                  </a:lnTo>
                  <a:lnTo>
                    <a:pt x="429" y="160"/>
                  </a:lnTo>
                  <a:lnTo>
                    <a:pt x="430" y="166"/>
                  </a:lnTo>
                  <a:lnTo>
                    <a:pt x="431" y="172"/>
                  </a:lnTo>
                  <a:lnTo>
                    <a:pt x="432" y="176"/>
                  </a:lnTo>
                  <a:lnTo>
                    <a:pt x="432" y="185"/>
                  </a:lnTo>
                  <a:lnTo>
                    <a:pt x="431" y="194"/>
                  </a:lnTo>
                  <a:lnTo>
                    <a:pt x="430" y="203"/>
                  </a:lnTo>
                  <a:lnTo>
                    <a:pt x="428" y="213"/>
                  </a:lnTo>
                  <a:lnTo>
                    <a:pt x="427" y="224"/>
                  </a:lnTo>
                  <a:lnTo>
                    <a:pt x="428" y="234"/>
                  </a:lnTo>
                  <a:lnTo>
                    <a:pt x="430" y="245"/>
                  </a:lnTo>
                  <a:lnTo>
                    <a:pt x="435" y="255"/>
                  </a:lnTo>
                  <a:lnTo>
                    <a:pt x="438" y="261"/>
                  </a:lnTo>
                  <a:lnTo>
                    <a:pt x="442" y="267"/>
                  </a:lnTo>
                  <a:lnTo>
                    <a:pt x="444" y="273"/>
                  </a:lnTo>
                  <a:lnTo>
                    <a:pt x="447" y="280"/>
                  </a:lnTo>
                  <a:lnTo>
                    <a:pt x="449" y="286"/>
                  </a:lnTo>
                  <a:lnTo>
                    <a:pt x="450" y="293"/>
                  </a:lnTo>
                  <a:lnTo>
                    <a:pt x="452" y="299"/>
                  </a:lnTo>
                  <a:lnTo>
                    <a:pt x="453" y="306"/>
                  </a:lnTo>
                  <a:lnTo>
                    <a:pt x="454" y="312"/>
                  </a:lnTo>
                  <a:lnTo>
                    <a:pt x="454" y="319"/>
                  </a:lnTo>
                  <a:lnTo>
                    <a:pt x="454" y="325"/>
                  </a:lnTo>
                  <a:lnTo>
                    <a:pt x="453" y="331"/>
                  </a:lnTo>
                  <a:lnTo>
                    <a:pt x="452" y="336"/>
                  </a:lnTo>
                  <a:lnTo>
                    <a:pt x="451" y="341"/>
                  </a:lnTo>
                  <a:lnTo>
                    <a:pt x="449" y="345"/>
                  </a:lnTo>
                  <a:lnTo>
                    <a:pt x="446" y="349"/>
                  </a:lnTo>
                  <a:lnTo>
                    <a:pt x="440" y="356"/>
                  </a:lnTo>
                  <a:lnTo>
                    <a:pt x="431" y="365"/>
                  </a:lnTo>
                  <a:lnTo>
                    <a:pt x="420" y="375"/>
                  </a:lnTo>
                  <a:lnTo>
                    <a:pt x="411" y="386"/>
                  </a:lnTo>
                  <a:lnTo>
                    <a:pt x="400" y="397"/>
                  </a:lnTo>
                  <a:lnTo>
                    <a:pt x="392" y="407"/>
                  </a:lnTo>
                  <a:lnTo>
                    <a:pt x="385" y="416"/>
                  </a:lnTo>
                  <a:lnTo>
                    <a:pt x="382" y="424"/>
                  </a:lnTo>
                  <a:lnTo>
                    <a:pt x="381" y="431"/>
                  </a:lnTo>
                  <a:lnTo>
                    <a:pt x="379" y="437"/>
                  </a:lnTo>
                  <a:lnTo>
                    <a:pt x="377" y="443"/>
                  </a:lnTo>
                  <a:lnTo>
                    <a:pt x="374" y="449"/>
                  </a:lnTo>
                  <a:lnTo>
                    <a:pt x="371" y="453"/>
                  </a:lnTo>
                  <a:lnTo>
                    <a:pt x="366" y="458"/>
                  </a:lnTo>
                  <a:lnTo>
                    <a:pt x="360" y="462"/>
                  </a:lnTo>
                  <a:lnTo>
                    <a:pt x="353" y="466"/>
                  </a:lnTo>
                  <a:lnTo>
                    <a:pt x="345" y="469"/>
                  </a:lnTo>
                  <a:lnTo>
                    <a:pt x="338" y="471"/>
                  </a:lnTo>
                  <a:lnTo>
                    <a:pt x="330" y="470"/>
                  </a:lnTo>
                  <a:lnTo>
                    <a:pt x="323" y="468"/>
                  </a:lnTo>
                  <a:lnTo>
                    <a:pt x="316" y="467"/>
                  </a:lnTo>
                  <a:lnTo>
                    <a:pt x="311" y="465"/>
                  </a:lnTo>
                  <a:lnTo>
                    <a:pt x="308" y="463"/>
                  </a:lnTo>
                  <a:lnTo>
                    <a:pt x="307" y="463"/>
                  </a:lnTo>
                  <a:lnTo>
                    <a:pt x="307" y="481"/>
                  </a:lnTo>
                  <a:lnTo>
                    <a:pt x="306" y="481"/>
                  </a:lnTo>
                  <a:lnTo>
                    <a:pt x="305" y="483"/>
                  </a:lnTo>
                  <a:lnTo>
                    <a:pt x="302" y="485"/>
                  </a:lnTo>
                  <a:lnTo>
                    <a:pt x="299" y="488"/>
                  </a:lnTo>
                  <a:lnTo>
                    <a:pt x="294" y="492"/>
                  </a:lnTo>
                  <a:lnTo>
                    <a:pt x="289" y="497"/>
                  </a:lnTo>
                  <a:lnTo>
                    <a:pt x="282" y="501"/>
                  </a:lnTo>
                  <a:lnTo>
                    <a:pt x="274" y="507"/>
                  </a:lnTo>
                  <a:lnTo>
                    <a:pt x="266" y="512"/>
                  </a:lnTo>
                  <a:lnTo>
                    <a:pt x="259" y="519"/>
                  </a:lnTo>
                  <a:lnTo>
                    <a:pt x="251" y="524"/>
                  </a:lnTo>
                  <a:lnTo>
                    <a:pt x="243" y="530"/>
                  </a:lnTo>
                  <a:lnTo>
                    <a:pt x="235" y="535"/>
                  </a:lnTo>
                  <a:lnTo>
                    <a:pt x="228" y="539"/>
                  </a:lnTo>
                  <a:lnTo>
                    <a:pt x="220" y="541"/>
                  </a:lnTo>
                  <a:lnTo>
                    <a:pt x="214" y="542"/>
                  </a:lnTo>
                  <a:lnTo>
                    <a:pt x="207" y="542"/>
                  </a:lnTo>
                  <a:lnTo>
                    <a:pt x="199" y="540"/>
                  </a:lnTo>
                  <a:lnTo>
                    <a:pt x="192" y="537"/>
                  </a:lnTo>
                  <a:lnTo>
                    <a:pt x="186" y="534"/>
                  </a:lnTo>
                  <a:lnTo>
                    <a:pt x="180" y="530"/>
                  </a:lnTo>
                  <a:lnTo>
                    <a:pt x="175" y="527"/>
                  </a:lnTo>
                  <a:lnTo>
                    <a:pt x="172" y="525"/>
                  </a:lnTo>
                  <a:lnTo>
                    <a:pt x="171" y="525"/>
                  </a:lnTo>
                  <a:lnTo>
                    <a:pt x="175" y="550"/>
                  </a:lnTo>
                  <a:lnTo>
                    <a:pt x="14" y="603"/>
                  </a:lnTo>
                  <a:lnTo>
                    <a:pt x="0" y="492"/>
                  </a:lnTo>
                  <a:lnTo>
                    <a:pt x="160" y="442"/>
                  </a:lnTo>
                  <a:lnTo>
                    <a:pt x="168" y="485"/>
                  </a:lnTo>
                  <a:lnTo>
                    <a:pt x="171" y="439"/>
                  </a:lnTo>
                  <a:lnTo>
                    <a:pt x="172" y="438"/>
                  </a:lnTo>
                  <a:lnTo>
                    <a:pt x="174" y="438"/>
                  </a:lnTo>
                  <a:lnTo>
                    <a:pt x="177" y="436"/>
                  </a:lnTo>
                  <a:lnTo>
                    <a:pt x="181" y="434"/>
                  </a:lnTo>
                  <a:lnTo>
                    <a:pt x="186" y="432"/>
                  </a:lnTo>
                  <a:lnTo>
                    <a:pt x="191" y="429"/>
                  </a:lnTo>
                  <a:lnTo>
                    <a:pt x="197" y="427"/>
                  </a:lnTo>
                  <a:lnTo>
                    <a:pt x="204" y="424"/>
                  </a:lnTo>
                  <a:lnTo>
                    <a:pt x="210" y="421"/>
                  </a:lnTo>
                  <a:lnTo>
                    <a:pt x="218" y="419"/>
                  </a:lnTo>
                  <a:lnTo>
                    <a:pt x="224" y="416"/>
                  </a:lnTo>
                  <a:lnTo>
                    <a:pt x="231" y="414"/>
                  </a:lnTo>
                  <a:lnTo>
                    <a:pt x="238" y="412"/>
                  </a:lnTo>
                  <a:lnTo>
                    <a:pt x="244" y="411"/>
                  </a:lnTo>
                  <a:lnTo>
                    <a:pt x="249" y="410"/>
                  </a:lnTo>
                  <a:lnTo>
                    <a:pt x="254" y="409"/>
                  </a:lnTo>
                  <a:lnTo>
                    <a:pt x="263" y="408"/>
                  </a:lnTo>
                  <a:lnTo>
                    <a:pt x="271" y="406"/>
                  </a:lnTo>
                  <a:lnTo>
                    <a:pt x="281" y="403"/>
                  </a:lnTo>
                  <a:lnTo>
                    <a:pt x="291" y="399"/>
                  </a:lnTo>
                  <a:lnTo>
                    <a:pt x="300" y="395"/>
                  </a:lnTo>
                  <a:lnTo>
                    <a:pt x="307" y="391"/>
                  </a:lnTo>
                  <a:lnTo>
                    <a:pt x="313" y="389"/>
                  </a:lnTo>
                  <a:lnTo>
                    <a:pt x="314" y="388"/>
                  </a:lnTo>
                  <a:lnTo>
                    <a:pt x="349" y="409"/>
                  </a:lnTo>
                  <a:lnTo>
                    <a:pt x="314" y="388"/>
                  </a:lnTo>
                  <a:lnTo>
                    <a:pt x="315" y="387"/>
                  </a:lnTo>
                  <a:lnTo>
                    <a:pt x="315" y="385"/>
                  </a:lnTo>
                  <a:lnTo>
                    <a:pt x="316" y="381"/>
                  </a:lnTo>
                  <a:lnTo>
                    <a:pt x="317" y="377"/>
                  </a:lnTo>
                  <a:lnTo>
                    <a:pt x="317" y="372"/>
                  </a:lnTo>
                  <a:lnTo>
                    <a:pt x="317" y="367"/>
                  </a:lnTo>
                  <a:lnTo>
                    <a:pt x="316" y="361"/>
                  </a:lnTo>
                  <a:lnTo>
                    <a:pt x="314" y="355"/>
                  </a:lnTo>
                  <a:lnTo>
                    <a:pt x="312" y="352"/>
                  </a:lnTo>
                  <a:lnTo>
                    <a:pt x="311" y="347"/>
                  </a:lnTo>
                  <a:lnTo>
                    <a:pt x="311" y="345"/>
                  </a:lnTo>
                  <a:lnTo>
                    <a:pt x="312" y="342"/>
                  </a:lnTo>
                  <a:lnTo>
                    <a:pt x="313" y="340"/>
                  </a:lnTo>
                  <a:lnTo>
                    <a:pt x="315" y="337"/>
                  </a:lnTo>
                  <a:lnTo>
                    <a:pt x="316" y="335"/>
                  </a:lnTo>
                  <a:lnTo>
                    <a:pt x="318" y="331"/>
                  </a:lnTo>
                  <a:lnTo>
                    <a:pt x="319" y="327"/>
                  </a:lnTo>
                  <a:lnTo>
                    <a:pt x="319" y="323"/>
                  </a:lnTo>
                  <a:lnTo>
                    <a:pt x="318" y="320"/>
                  </a:lnTo>
                  <a:lnTo>
                    <a:pt x="317" y="317"/>
                  </a:lnTo>
                  <a:lnTo>
                    <a:pt x="315" y="313"/>
                  </a:lnTo>
                  <a:lnTo>
                    <a:pt x="314" y="310"/>
                  </a:lnTo>
                  <a:lnTo>
                    <a:pt x="312" y="306"/>
                  </a:lnTo>
                  <a:lnTo>
                    <a:pt x="311" y="302"/>
                  </a:lnTo>
                  <a:lnTo>
                    <a:pt x="310" y="299"/>
                  </a:lnTo>
                  <a:lnTo>
                    <a:pt x="308" y="295"/>
                  </a:lnTo>
                  <a:lnTo>
                    <a:pt x="306" y="290"/>
                  </a:lnTo>
                  <a:lnTo>
                    <a:pt x="304" y="284"/>
                  </a:lnTo>
                  <a:lnTo>
                    <a:pt x="302" y="277"/>
                  </a:lnTo>
                  <a:lnTo>
                    <a:pt x="300" y="270"/>
                  </a:lnTo>
                  <a:lnTo>
                    <a:pt x="297" y="263"/>
                  </a:lnTo>
                  <a:lnTo>
                    <a:pt x="295" y="255"/>
                  </a:lnTo>
                  <a:lnTo>
                    <a:pt x="293" y="249"/>
                  </a:lnTo>
                  <a:lnTo>
                    <a:pt x="292" y="241"/>
                  </a:lnTo>
                  <a:lnTo>
                    <a:pt x="291" y="234"/>
                  </a:lnTo>
                  <a:lnTo>
                    <a:pt x="290" y="228"/>
                  </a:lnTo>
                  <a:lnTo>
                    <a:pt x="290" y="222"/>
                  </a:lnTo>
                  <a:lnTo>
                    <a:pt x="291" y="218"/>
                  </a:lnTo>
                  <a:lnTo>
                    <a:pt x="293" y="214"/>
                  </a:lnTo>
                  <a:lnTo>
                    <a:pt x="296" y="212"/>
                  </a:lnTo>
                  <a:lnTo>
                    <a:pt x="295" y="212"/>
                  </a:lnTo>
                  <a:lnTo>
                    <a:pt x="294" y="211"/>
                  </a:lnTo>
                  <a:lnTo>
                    <a:pt x="293" y="211"/>
                  </a:lnTo>
                  <a:lnTo>
                    <a:pt x="292" y="211"/>
                  </a:lnTo>
                  <a:lnTo>
                    <a:pt x="291" y="212"/>
                  </a:lnTo>
                  <a:lnTo>
                    <a:pt x="290" y="214"/>
                  </a:lnTo>
                  <a:lnTo>
                    <a:pt x="290" y="217"/>
                  </a:lnTo>
                  <a:lnTo>
                    <a:pt x="290" y="221"/>
                  </a:lnTo>
                  <a:lnTo>
                    <a:pt x="290" y="227"/>
                  </a:lnTo>
                  <a:lnTo>
                    <a:pt x="291" y="234"/>
                  </a:lnTo>
                  <a:lnTo>
                    <a:pt x="293" y="243"/>
                  </a:lnTo>
                  <a:lnTo>
                    <a:pt x="295" y="253"/>
                  </a:lnTo>
                  <a:lnTo>
                    <a:pt x="300" y="267"/>
                  </a:lnTo>
                  <a:lnTo>
                    <a:pt x="304" y="283"/>
                  </a:lnTo>
                  <a:lnTo>
                    <a:pt x="311" y="302"/>
                  </a:lnTo>
                  <a:lnTo>
                    <a:pt x="317" y="320"/>
                  </a:lnTo>
                  <a:lnTo>
                    <a:pt x="321" y="334"/>
                  </a:lnTo>
                  <a:lnTo>
                    <a:pt x="325" y="345"/>
                  </a:lnTo>
                  <a:lnTo>
                    <a:pt x="327" y="352"/>
                  </a:lnTo>
                  <a:lnTo>
                    <a:pt x="328" y="356"/>
                  </a:lnTo>
                  <a:lnTo>
                    <a:pt x="329" y="358"/>
                  </a:lnTo>
                  <a:lnTo>
                    <a:pt x="328" y="358"/>
                  </a:lnTo>
                  <a:lnTo>
                    <a:pt x="328" y="356"/>
                  </a:lnTo>
                  <a:lnTo>
                    <a:pt x="327" y="353"/>
                  </a:lnTo>
                  <a:lnTo>
                    <a:pt x="325" y="350"/>
                  </a:lnTo>
                  <a:lnTo>
                    <a:pt x="324" y="346"/>
                  </a:lnTo>
                  <a:lnTo>
                    <a:pt x="322" y="342"/>
                  </a:lnTo>
                  <a:lnTo>
                    <a:pt x="320" y="338"/>
                  </a:lnTo>
                  <a:lnTo>
                    <a:pt x="319" y="334"/>
                  </a:lnTo>
                  <a:lnTo>
                    <a:pt x="318" y="332"/>
                  </a:lnTo>
                  <a:lnTo>
                    <a:pt x="318" y="331"/>
                  </a:lnTo>
                  <a:lnTo>
                    <a:pt x="314" y="355"/>
                  </a:lnTo>
                  <a:lnTo>
                    <a:pt x="314" y="388"/>
                  </a:lnTo>
                  <a:lnTo>
                    <a:pt x="254" y="409"/>
                  </a:lnTo>
                  <a:lnTo>
                    <a:pt x="171" y="439"/>
                  </a:lnTo>
                  <a:lnTo>
                    <a:pt x="160" y="442"/>
                  </a:lnTo>
                  <a:lnTo>
                    <a:pt x="158" y="440"/>
                  </a:lnTo>
                  <a:lnTo>
                    <a:pt x="155" y="437"/>
                  </a:lnTo>
                  <a:lnTo>
                    <a:pt x="153" y="433"/>
                  </a:lnTo>
                  <a:lnTo>
                    <a:pt x="151" y="428"/>
                  </a:lnTo>
                  <a:lnTo>
                    <a:pt x="151" y="421"/>
                  </a:lnTo>
                  <a:lnTo>
                    <a:pt x="152" y="412"/>
                  </a:lnTo>
                  <a:lnTo>
                    <a:pt x="157" y="402"/>
                  </a:lnTo>
                  <a:lnTo>
                    <a:pt x="161" y="392"/>
                  </a:lnTo>
                  <a:lnTo>
                    <a:pt x="165" y="382"/>
                  </a:lnTo>
                  <a:lnTo>
                    <a:pt x="168" y="373"/>
                  </a:lnTo>
                  <a:lnTo>
                    <a:pt x="170" y="365"/>
                  </a:lnTo>
                  <a:lnTo>
                    <a:pt x="171" y="356"/>
                  </a:lnTo>
                  <a:lnTo>
                    <a:pt x="171" y="349"/>
                  </a:lnTo>
                  <a:lnTo>
                    <a:pt x="171" y="340"/>
                  </a:lnTo>
                  <a:lnTo>
                    <a:pt x="171" y="331"/>
                  </a:lnTo>
                  <a:lnTo>
                    <a:pt x="171" y="326"/>
                  </a:lnTo>
                  <a:lnTo>
                    <a:pt x="172" y="321"/>
                  </a:lnTo>
                  <a:lnTo>
                    <a:pt x="172" y="316"/>
                  </a:lnTo>
                  <a:lnTo>
                    <a:pt x="172" y="311"/>
                  </a:lnTo>
                  <a:lnTo>
                    <a:pt x="173" y="306"/>
                  </a:lnTo>
                  <a:lnTo>
                    <a:pt x="173" y="300"/>
                  </a:lnTo>
                  <a:lnTo>
                    <a:pt x="174" y="295"/>
                  </a:lnTo>
                  <a:lnTo>
                    <a:pt x="174" y="289"/>
                  </a:lnTo>
                  <a:lnTo>
                    <a:pt x="175" y="284"/>
                  </a:lnTo>
                  <a:lnTo>
                    <a:pt x="175" y="279"/>
                  </a:lnTo>
                  <a:lnTo>
                    <a:pt x="175" y="273"/>
                  </a:lnTo>
                  <a:lnTo>
                    <a:pt x="176" y="268"/>
                  </a:lnTo>
                  <a:lnTo>
                    <a:pt x="176" y="262"/>
                  </a:lnTo>
                  <a:lnTo>
                    <a:pt x="176" y="258"/>
                  </a:lnTo>
                  <a:lnTo>
                    <a:pt x="175" y="252"/>
                  </a:lnTo>
                  <a:lnTo>
                    <a:pt x="175" y="249"/>
                  </a:lnTo>
                  <a:lnTo>
                    <a:pt x="174" y="243"/>
                  </a:lnTo>
                  <a:lnTo>
                    <a:pt x="173" y="236"/>
                  </a:lnTo>
                  <a:lnTo>
                    <a:pt x="172" y="227"/>
                  </a:lnTo>
                  <a:lnTo>
                    <a:pt x="171" y="217"/>
                  </a:lnTo>
                  <a:lnTo>
                    <a:pt x="169" y="207"/>
                  </a:lnTo>
                  <a:lnTo>
                    <a:pt x="168" y="196"/>
                  </a:lnTo>
                  <a:lnTo>
                    <a:pt x="168" y="185"/>
                  </a:lnTo>
                  <a:lnTo>
                    <a:pt x="167" y="174"/>
                  </a:lnTo>
                  <a:lnTo>
                    <a:pt x="167" y="163"/>
                  </a:lnTo>
                  <a:lnTo>
                    <a:pt x="167" y="153"/>
                  </a:lnTo>
                  <a:lnTo>
                    <a:pt x="168" y="144"/>
                  </a:lnTo>
                  <a:lnTo>
                    <a:pt x="170" y="136"/>
                  </a:lnTo>
                  <a:lnTo>
                    <a:pt x="172" y="129"/>
                  </a:lnTo>
                  <a:lnTo>
                    <a:pt x="176" y="124"/>
                  </a:lnTo>
                  <a:lnTo>
                    <a:pt x="180" y="120"/>
                  </a:lnTo>
                  <a:lnTo>
                    <a:pt x="186" y="119"/>
                  </a:lnTo>
                  <a:lnTo>
                    <a:pt x="202" y="118"/>
                  </a:lnTo>
                  <a:lnTo>
                    <a:pt x="218" y="114"/>
                  </a:lnTo>
                  <a:lnTo>
                    <a:pt x="236" y="108"/>
                  </a:lnTo>
                  <a:lnTo>
                    <a:pt x="253" y="101"/>
                  </a:lnTo>
                  <a:lnTo>
                    <a:pt x="269" y="92"/>
                  </a:lnTo>
                  <a:lnTo>
                    <a:pt x="286" y="82"/>
                  </a:lnTo>
                  <a:lnTo>
                    <a:pt x="302" y="71"/>
                  </a:lnTo>
                  <a:lnTo>
                    <a:pt x="318" y="59"/>
                  </a:lnTo>
                  <a:lnTo>
                    <a:pt x="332" y="49"/>
                  </a:lnTo>
                  <a:lnTo>
                    <a:pt x="345" y="38"/>
                  </a:lnTo>
                  <a:lnTo>
                    <a:pt x="356" y="29"/>
                  </a:lnTo>
                  <a:lnTo>
                    <a:pt x="366" y="20"/>
                  </a:lnTo>
                  <a:lnTo>
                    <a:pt x="374" y="12"/>
                  </a:lnTo>
                  <a:lnTo>
                    <a:pt x="381" y="6"/>
                  </a:lnTo>
                  <a:lnTo>
                    <a:pt x="384" y="2"/>
                  </a:lnTo>
                  <a:lnTo>
                    <a:pt x="386" y="1"/>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2" name="Freeform 32"/>
            <p:cNvSpPr>
              <a:spLocks/>
            </p:cNvSpPr>
            <p:nvPr/>
          </p:nvSpPr>
          <p:spPr bwMode="auto">
            <a:xfrm>
              <a:off x="4594" y="2810"/>
              <a:ext cx="461" cy="610"/>
            </a:xfrm>
            <a:custGeom>
              <a:avLst/>
              <a:gdLst/>
              <a:ahLst/>
              <a:cxnLst>
                <a:cxn ang="0">
                  <a:pos x="398" y="0"/>
                </a:cxn>
                <a:cxn ang="0">
                  <a:pos x="412" y="22"/>
                </a:cxn>
                <a:cxn ang="0">
                  <a:pos x="402" y="53"/>
                </a:cxn>
                <a:cxn ang="0">
                  <a:pos x="415" y="80"/>
                </a:cxn>
                <a:cxn ang="0">
                  <a:pos x="427" y="116"/>
                </a:cxn>
                <a:cxn ang="0">
                  <a:pos x="434" y="155"/>
                </a:cxn>
                <a:cxn ang="0">
                  <a:pos x="438" y="187"/>
                </a:cxn>
                <a:cxn ang="0">
                  <a:pos x="434" y="236"/>
                </a:cxn>
                <a:cxn ang="0">
                  <a:pos x="450" y="276"/>
                </a:cxn>
                <a:cxn ang="0">
                  <a:pos x="459" y="309"/>
                </a:cxn>
                <a:cxn ang="0">
                  <a:pos x="458" y="339"/>
                </a:cxn>
                <a:cxn ang="0">
                  <a:pos x="437" y="369"/>
                </a:cxn>
                <a:cxn ang="0">
                  <a:pos x="390" y="420"/>
                </a:cxn>
                <a:cxn ang="0">
                  <a:pos x="379" y="453"/>
                </a:cxn>
                <a:cxn ang="0">
                  <a:pos x="350" y="474"/>
                </a:cxn>
                <a:cxn ang="0">
                  <a:pos x="315" y="470"/>
                </a:cxn>
                <a:cxn ang="0">
                  <a:pos x="309" y="488"/>
                </a:cxn>
                <a:cxn ang="0">
                  <a:pos x="286" y="506"/>
                </a:cxn>
                <a:cxn ang="0">
                  <a:pos x="246" y="535"/>
                </a:cxn>
                <a:cxn ang="0">
                  <a:pos x="210" y="547"/>
                </a:cxn>
                <a:cxn ang="0">
                  <a:pos x="177" y="532"/>
                </a:cxn>
                <a:cxn ang="0">
                  <a:pos x="0" y="497"/>
                </a:cxn>
                <a:cxn ang="0">
                  <a:pos x="176" y="442"/>
                </a:cxn>
                <a:cxn ang="0">
                  <a:pos x="200" y="431"/>
                </a:cxn>
                <a:cxn ang="0">
                  <a:pos x="234" y="418"/>
                </a:cxn>
                <a:cxn ang="0">
                  <a:pos x="266" y="412"/>
                </a:cxn>
                <a:cxn ang="0">
                  <a:pos x="311" y="395"/>
                </a:cxn>
                <a:cxn ang="0">
                  <a:pos x="319" y="391"/>
                </a:cxn>
                <a:cxn ang="0">
                  <a:pos x="321" y="371"/>
                </a:cxn>
                <a:cxn ang="0">
                  <a:pos x="315" y="348"/>
                </a:cxn>
                <a:cxn ang="0">
                  <a:pos x="322" y="334"/>
                </a:cxn>
                <a:cxn ang="0">
                  <a:pos x="319" y="316"/>
                </a:cxn>
                <a:cxn ang="0">
                  <a:pos x="312" y="298"/>
                </a:cxn>
                <a:cxn ang="0">
                  <a:pos x="301" y="266"/>
                </a:cxn>
                <a:cxn ang="0">
                  <a:pos x="294" y="230"/>
                </a:cxn>
                <a:cxn ang="0">
                  <a:pos x="299" y="214"/>
                </a:cxn>
                <a:cxn ang="0">
                  <a:pos x="294" y="216"/>
                </a:cxn>
                <a:cxn ang="0">
                  <a:pos x="297" y="245"/>
                </a:cxn>
                <a:cxn ang="0">
                  <a:pos x="321" y="323"/>
                </a:cxn>
                <a:cxn ang="0">
                  <a:pos x="333" y="362"/>
                </a:cxn>
                <a:cxn ang="0">
                  <a:pos x="328" y="349"/>
                </a:cxn>
                <a:cxn ang="0">
                  <a:pos x="322" y="334"/>
                </a:cxn>
                <a:cxn ang="0">
                  <a:pos x="162" y="446"/>
                </a:cxn>
                <a:cxn ang="0">
                  <a:pos x="153" y="425"/>
                </a:cxn>
                <a:cxn ang="0">
                  <a:pos x="170" y="377"/>
                </a:cxn>
                <a:cxn ang="0">
                  <a:pos x="173" y="334"/>
                </a:cxn>
                <a:cxn ang="0">
                  <a:pos x="175" y="309"/>
                </a:cxn>
                <a:cxn ang="0">
                  <a:pos x="177" y="282"/>
                </a:cxn>
                <a:cxn ang="0">
                  <a:pos x="177" y="255"/>
                </a:cxn>
                <a:cxn ang="0">
                  <a:pos x="173" y="219"/>
                </a:cxn>
                <a:cxn ang="0">
                  <a:pos x="169" y="165"/>
                </a:cxn>
                <a:cxn ang="0">
                  <a:pos x="178" y="125"/>
                </a:cxn>
                <a:cxn ang="0">
                  <a:pos x="239" y="109"/>
                </a:cxn>
                <a:cxn ang="0">
                  <a:pos x="322" y="60"/>
                </a:cxn>
                <a:cxn ang="0">
                  <a:pos x="379" y="12"/>
                </a:cxn>
              </a:cxnLst>
              <a:rect l="0" t="0" r="r" b="b"/>
              <a:pathLst>
                <a:path w="461" h="610">
                  <a:moveTo>
                    <a:pt x="391" y="1"/>
                  </a:moveTo>
                  <a:lnTo>
                    <a:pt x="391" y="1"/>
                  </a:lnTo>
                  <a:lnTo>
                    <a:pt x="392" y="1"/>
                  </a:lnTo>
                  <a:lnTo>
                    <a:pt x="394" y="0"/>
                  </a:lnTo>
                  <a:lnTo>
                    <a:pt x="398" y="0"/>
                  </a:lnTo>
                  <a:lnTo>
                    <a:pt x="402" y="1"/>
                  </a:lnTo>
                  <a:lnTo>
                    <a:pt x="405" y="3"/>
                  </a:lnTo>
                  <a:lnTo>
                    <a:pt x="409" y="7"/>
                  </a:lnTo>
                  <a:lnTo>
                    <a:pt x="411" y="13"/>
                  </a:lnTo>
                  <a:lnTo>
                    <a:pt x="412" y="22"/>
                  </a:lnTo>
                  <a:lnTo>
                    <a:pt x="411" y="32"/>
                  </a:lnTo>
                  <a:lnTo>
                    <a:pt x="409" y="39"/>
                  </a:lnTo>
                  <a:lnTo>
                    <a:pt x="406" y="44"/>
                  </a:lnTo>
                  <a:lnTo>
                    <a:pt x="404" y="49"/>
                  </a:lnTo>
                  <a:lnTo>
                    <a:pt x="402" y="53"/>
                  </a:lnTo>
                  <a:lnTo>
                    <a:pt x="402" y="57"/>
                  </a:lnTo>
                  <a:lnTo>
                    <a:pt x="404" y="62"/>
                  </a:lnTo>
                  <a:lnTo>
                    <a:pt x="408" y="70"/>
                  </a:lnTo>
                  <a:lnTo>
                    <a:pt x="412" y="74"/>
                  </a:lnTo>
                  <a:lnTo>
                    <a:pt x="415" y="80"/>
                  </a:lnTo>
                  <a:lnTo>
                    <a:pt x="418" y="86"/>
                  </a:lnTo>
                  <a:lnTo>
                    <a:pt x="420" y="93"/>
                  </a:lnTo>
                  <a:lnTo>
                    <a:pt x="423" y="100"/>
                  </a:lnTo>
                  <a:lnTo>
                    <a:pt x="425" y="108"/>
                  </a:lnTo>
                  <a:lnTo>
                    <a:pt x="427" y="116"/>
                  </a:lnTo>
                  <a:lnTo>
                    <a:pt x="429" y="124"/>
                  </a:lnTo>
                  <a:lnTo>
                    <a:pt x="430" y="132"/>
                  </a:lnTo>
                  <a:lnTo>
                    <a:pt x="431" y="140"/>
                  </a:lnTo>
                  <a:lnTo>
                    <a:pt x="433" y="147"/>
                  </a:lnTo>
                  <a:lnTo>
                    <a:pt x="434" y="155"/>
                  </a:lnTo>
                  <a:lnTo>
                    <a:pt x="435" y="162"/>
                  </a:lnTo>
                  <a:lnTo>
                    <a:pt x="436" y="168"/>
                  </a:lnTo>
                  <a:lnTo>
                    <a:pt x="437" y="174"/>
                  </a:lnTo>
                  <a:lnTo>
                    <a:pt x="438" y="178"/>
                  </a:lnTo>
                  <a:lnTo>
                    <a:pt x="438" y="187"/>
                  </a:lnTo>
                  <a:lnTo>
                    <a:pt x="437" y="196"/>
                  </a:lnTo>
                  <a:lnTo>
                    <a:pt x="436" y="205"/>
                  </a:lnTo>
                  <a:lnTo>
                    <a:pt x="434" y="215"/>
                  </a:lnTo>
                  <a:lnTo>
                    <a:pt x="433" y="226"/>
                  </a:lnTo>
                  <a:lnTo>
                    <a:pt x="434" y="236"/>
                  </a:lnTo>
                  <a:lnTo>
                    <a:pt x="436" y="247"/>
                  </a:lnTo>
                  <a:lnTo>
                    <a:pt x="441" y="258"/>
                  </a:lnTo>
                  <a:lnTo>
                    <a:pt x="444" y="264"/>
                  </a:lnTo>
                  <a:lnTo>
                    <a:pt x="448" y="270"/>
                  </a:lnTo>
                  <a:lnTo>
                    <a:pt x="450" y="276"/>
                  </a:lnTo>
                  <a:lnTo>
                    <a:pt x="453" y="283"/>
                  </a:lnTo>
                  <a:lnTo>
                    <a:pt x="455" y="289"/>
                  </a:lnTo>
                  <a:lnTo>
                    <a:pt x="456" y="296"/>
                  </a:lnTo>
                  <a:lnTo>
                    <a:pt x="458" y="302"/>
                  </a:lnTo>
                  <a:lnTo>
                    <a:pt x="459" y="309"/>
                  </a:lnTo>
                  <a:lnTo>
                    <a:pt x="460" y="315"/>
                  </a:lnTo>
                  <a:lnTo>
                    <a:pt x="460" y="322"/>
                  </a:lnTo>
                  <a:lnTo>
                    <a:pt x="460" y="328"/>
                  </a:lnTo>
                  <a:lnTo>
                    <a:pt x="459" y="334"/>
                  </a:lnTo>
                  <a:lnTo>
                    <a:pt x="458" y="339"/>
                  </a:lnTo>
                  <a:lnTo>
                    <a:pt x="457" y="344"/>
                  </a:lnTo>
                  <a:lnTo>
                    <a:pt x="455" y="348"/>
                  </a:lnTo>
                  <a:lnTo>
                    <a:pt x="452" y="352"/>
                  </a:lnTo>
                  <a:lnTo>
                    <a:pt x="446" y="360"/>
                  </a:lnTo>
                  <a:lnTo>
                    <a:pt x="437" y="369"/>
                  </a:lnTo>
                  <a:lnTo>
                    <a:pt x="426" y="379"/>
                  </a:lnTo>
                  <a:lnTo>
                    <a:pt x="416" y="390"/>
                  </a:lnTo>
                  <a:lnTo>
                    <a:pt x="405" y="401"/>
                  </a:lnTo>
                  <a:lnTo>
                    <a:pt x="397" y="411"/>
                  </a:lnTo>
                  <a:lnTo>
                    <a:pt x="390" y="420"/>
                  </a:lnTo>
                  <a:lnTo>
                    <a:pt x="387" y="428"/>
                  </a:lnTo>
                  <a:lnTo>
                    <a:pt x="386" y="435"/>
                  </a:lnTo>
                  <a:lnTo>
                    <a:pt x="384" y="441"/>
                  </a:lnTo>
                  <a:lnTo>
                    <a:pt x="382" y="447"/>
                  </a:lnTo>
                  <a:lnTo>
                    <a:pt x="379" y="453"/>
                  </a:lnTo>
                  <a:lnTo>
                    <a:pt x="376" y="458"/>
                  </a:lnTo>
                  <a:lnTo>
                    <a:pt x="371" y="463"/>
                  </a:lnTo>
                  <a:lnTo>
                    <a:pt x="365" y="467"/>
                  </a:lnTo>
                  <a:lnTo>
                    <a:pt x="358" y="471"/>
                  </a:lnTo>
                  <a:lnTo>
                    <a:pt x="350" y="474"/>
                  </a:lnTo>
                  <a:lnTo>
                    <a:pt x="342" y="476"/>
                  </a:lnTo>
                  <a:lnTo>
                    <a:pt x="334" y="475"/>
                  </a:lnTo>
                  <a:lnTo>
                    <a:pt x="327" y="473"/>
                  </a:lnTo>
                  <a:lnTo>
                    <a:pt x="320" y="472"/>
                  </a:lnTo>
                  <a:lnTo>
                    <a:pt x="315" y="470"/>
                  </a:lnTo>
                  <a:lnTo>
                    <a:pt x="312" y="468"/>
                  </a:lnTo>
                  <a:lnTo>
                    <a:pt x="311" y="468"/>
                  </a:lnTo>
                  <a:lnTo>
                    <a:pt x="311" y="486"/>
                  </a:lnTo>
                  <a:lnTo>
                    <a:pt x="310" y="486"/>
                  </a:lnTo>
                  <a:lnTo>
                    <a:pt x="309" y="488"/>
                  </a:lnTo>
                  <a:lnTo>
                    <a:pt x="306" y="490"/>
                  </a:lnTo>
                  <a:lnTo>
                    <a:pt x="303" y="493"/>
                  </a:lnTo>
                  <a:lnTo>
                    <a:pt x="298" y="497"/>
                  </a:lnTo>
                  <a:lnTo>
                    <a:pt x="293" y="502"/>
                  </a:lnTo>
                  <a:lnTo>
                    <a:pt x="286" y="506"/>
                  </a:lnTo>
                  <a:lnTo>
                    <a:pt x="278" y="512"/>
                  </a:lnTo>
                  <a:lnTo>
                    <a:pt x="270" y="517"/>
                  </a:lnTo>
                  <a:lnTo>
                    <a:pt x="262" y="524"/>
                  </a:lnTo>
                  <a:lnTo>
                    <a:pt x="254" y="529"/>
                  </a:lnTo>
                  <a:lnTo>
                    <a:pt x="246" y="535"/>
                  </a:lnTo>
                  <a:lnTo>
                    <a:pt x="238" y="540"/>
                  </a:lnTo>
                  <a:lnTo>
                    <a:pt x="231" y="544"/>
                  </a:lnTo>
                  <a:lnTo>
                    <a:pt x="223" y="546"/>
                  </a:lnTo>
                  <a:lnTo>
                    <a:pt x="217" y="547"/>
                  </a:lnTo>
                  <a:lnTo>
                    <a:pt x="210" y="547"/>
                  </a:lnTo>
                  <a:lnTo>
                    <a:pt x="202" y="545"/>
                  </a:lnTo>
                  <a:lnTo>
                    <a:pt x="195" y="542"/>
                  </a:lnTo>
                  <a:lnTo>
                    <a:pt x="188" y="539"/>
                  </a:lnTo>
                  <a:lnTo>
                    <a:pt x="182" y="535"/>
                  </a:lnTo>
                  <a:lnTo>
                    <a:pt x="177" y="532"/>
                  </a:lnTo>
                  <a:lnTo>
                    <a:pt x="174" y="530"/>
                  </a:lnTo>
                  <a:lnTo>
                    <a:pt x="173" y="530"/>
                  </a:lnTo>
                  <a:lnTo>
                    <a:pt x="177" y="555"/>
                  </a:lnTo>
                  <a:lnTo>
                    <a:pt x="14" y="609"/>
                  </a:lnTo>
                  <a:lnTo>
                    <a:pt x="0" y="497"/>
                  </a:lnTo>
                  <a:lnTo>
                    <a:pt x="162" y="446"/>
                  </a:lnTo>
                  <a:lnTo>
                    <a:pt x="170" y="490"/>
                  </a:lnTo>
                  <a:lnTo>
                    <a:pt x="173" y="443"/>
                  </a:lnTo>
                  <a:lnTo>
                    <a:pt x="174" y="442"/>
                  </a:lnTo>
                  <a:lnTo>
                    <a:pt x="176" y="442"/>
                  </a:lnTo>
                  <a:lnTo>
                    <a:pt x="179" y="440"/>
                  </a:lnTo>
                  <a:lnTo>
                    <a:pt x="183" y="438"/>
                  </a:lnTo>
                  <a:lnTo>
                    <a:pt x="188" y="436"/>
                  </a:lnTo>
                  <a:lnTo>
                    <a:pt x="194" y="433"/>
                  </a:lnTo>
                  <a:lnTo>
                    <a:pt x="200" y="431"/>
                  </a:lnTo>
                  <a:lnTo>
                    <a:pt x="207" y="428"/>
                  </a:lnTo>
                  <a:lnTo>
                    <a:pt x="213" y="425"/>
                  </a:lnTo>
                  <a:lnTo>
                    <a:pt x="221" y="423"/>
                  </a:lnTo>
                  <a:lnTo>
                    <a:pt x="227" y="420"/>
                  </a:lnTo>
                  <a:lnTo>
                    <a:pt x="234" y="418"/>
                  </a:lnTo>
                  <a:lnTo>
                    <a:pt x="241" y="416"/>
                  </a:lnTo>
                  <a:lnTo>
                    <a:pt x="247" y="415"/>
                  </a:lnTo>
                  <a:lnTo>
                    <a:pt x="252" y="414"/>
                  </a:lnTo>
                  <a:lnTo>
                    <a:pt x="257" y="413"/>
                  </a:lnTo>
                  <a:lnTo>
                    <a:pt x="266" y="412"/>
                  </a:lnTo>
                  <a:lnTo>
                    <a:pt x="275" y="410"/>
                  </a:lnTo>
                  <a:lnTo>
                    <a:pt x="285" y="407"/>
                  </a:lnTo>
                  <a:lnTo>
                    <a:pt x="295" y="403"/>
                  </a:lnTo>
                  <a:lnTo>
                    <a:pt x="304" y="399"/>
                  </a:lnTo>
                  <a:lnTo>
                    <a:pt x="311" y="395"/>
                  </a:lnTo>
                  <a:lnTo>
                    <a:pt x="317" y="393"/>
                  </a:lnTo>
                  <a:lnTo>
                    <a:pt x="318" y="392"/>
                  </a:lnTo>
                  <a:lnTo>
                    <a:pt x="354" y="413"/>
                  </a:lnTo>
                  <a:lnTo>
                    <a:pt x="318" y="392"/>
                  </a:lnTo>
                  <a:lnTo>
                    <a:pt x="319" y="391"/>
                  </a:lnTo>
                  <a:lnTo>
                    <a:pt x="319" y="389"/>
                  </a:lnTo>
                  <a:lnTo>
                    <a:pt x="320" y="385"/>
                  </a:lnTo>
                  <a:lnTo>
                    <a:pt x="321" y="381"/>
                  </a:lnTo>
                  <a:lnTo>
                    <a:pt x="321" y="376"/>
                  </a:lnTo>
                  <a:lnTo>
                    <a:pt x="321" y="371"/>
                  </a:lnTo>
                  <a:lnTo>
                    <a:pt x="320" y="365"/>
                  </a:lnTo>
                  <a:lnTo>
                    <a:pt x="318" y="359"/>
                  </a:lnTo>
                  <a:lnTo>
                    <a:pt x="316" y="355"/>
                  </a:lnTo>
                  <a:lnTo>
                    <a:pt x="315" y="350"/>
                  </a:lnTo>
                  <a:lnTo>
                    <a:pt x="315" y="348"/>
                  </a:lnTo>
                  <a:lnTo>
                    <a:pt x="316" y="345"/>
                  </a:lnTo>
                  <a:lnTo>
                    <a:pt x="317" y="343"/>
                  </a:lnTo>
                  <a:lnTo>
                    <a:pt x="319" y="340"/>
                  </a:lnTo>
                  <a:lnTo>
                    <a:pt x="320" y="338"/>
                  </a:lnTo>
                  <a:lnTo>
                    <a:pt x="322" y="334"/>
                  </a:lnTo>
                  <a:lnTo>
                    <a:pt x="323" y="330"/>
                  </a:lnTo>
                  <a:lnTo>
                    <a:pt x="323" y="326"/>
                  </a:lnTo>
                  <a:lnTo>
                    <a:pt x="322" y="323"/>
                  </a:lnTo>
                  <a:lnTo>
                    <a:pt x="321" y="320"/>
                  </a:lnTo>
                  <a:lnTo>
                    <a:pt x="319" y="316"/>
                  </a:lnTo>
                  <a:lnTo>
                    <a:pt x="318" y="313"/>
                  </a:lnTo>
                  <a:lnTo>
                    <a:pt x="316" y="309"/>
                  </a:lnTo>
                  <a:lnTo>
                    <a:pt x="315" y="305"/>
                  </a:lnTo>
                  <a:lnTo>
                    <a:pt x="314" y="302"/>
                  </a:lnTo>
                  <a:lnTo>
                    <a:pt x="312" y="298"/>
                  </a:lnTo>
                  <a:lnTo>
                    <a:pt x="310" y="293"/>
                  </a:lnTo>
                  <a:lnTo>
                    <a:pt x="308" y="287"/>
                  </a:lnTo>
                  <a:lnTo>
                    <a:pt x="306" y="280"/>
                  </a:lnTo>
                  <a:lnTo>
                    <a:pt x="304" y="273"/>
                  </a:lnTo>
                  <a:lnTo>
                    <a:pt x="301" y="266"/>
                  </a:lnTo>
                  <a:lnTo>
                    <a:pt x="299" y="258"/>
                  </a:lnTo>
                  <a:lnTo>
                    <a:pt x="297" y="251"/>
                  </a:lnTo>
                  <a:lnTo>
                    <a:pt x="296" y="243"/>
                  </a:lnTo>
                  <a:lnTo>
                    <a:pt x="295" y="236"/>
                  </a:lnTo>
                  <a:lnTo>
                    <a:pt x="294" y="230"/>
                  </a:lnTo>
                  <a:lnTo>
                    <a:pt x="294" y="224"/>
                  </a:lnTo>
                  <a:lnTo>
                    <a:pt x="295" y="220"/>
                  </a:lnTo>
                  <a:lnTo>
                    <a:pt x="297" y="216"/>
                  </a:lnTo>
                  <a:lnTo>
                    <a:pt x="300" y="214"/>
                  </a:lnTo>
                  <a:lnTo>
                    <a:pt x="299" y="214"/>
                  </a:lnTo>
                  <a:lnTo>
                    <a:pt x="298" y="213"/>
                  </a:lnTo>
                  <a:lnTo>
                    <a:pt x="297" y="213"/>
                  </a:lnTo>
                  <a:lnTo>
                    <a:pt x="296" y="213"/>
                  </a:lnTo>
                  <a:lnTo>
                    <a:pt x="295" y="214"/>
                  </a:lnTo>
                  <a:lnTo>
                    <a:pt x="294" y="216"/>
                  </a:lnTo>
                  <a:lnTo>
                    <a:pt x="294" y="219"/>
                  </a:lnTo>
                  <a:lnTo>
                    <a:pt x="294" y="223"/>
                  </a:lnTo>
                  <a:lnTo>
                    <a:pt x="294" y="229"/>
                  </a:lnTo>
                  <a:lnTo>
                    <a:pt x="295" y="236"/>
                  </a:lnTo>
                  <a:lnTo>
                    <a:pt x="297" y="245"/>
                  </a:lnTo>
                  <a:lnTo>
                    <a:pt x="299" y="256"/>
                  </a:lnTo>
                  <a:lnTo>
                    <a:pt x="304" y="270"/>
                  </a:lnTo>
                  <a:lnTo>
                    <a:pt x="308" y="286"/>
                  </a:lnTo>
                  <a:lnTo>
                    <a:pt x="315" y="305"/>
                  </a:lnTo>
                  <a:lnTo>
                    <a:pt x="321" y="323"/>
                  </a:lnTo>
                  <a:lnTo>
                    <a:pt x="325" y="337"/>
                  </a:lnTo>
                  <a:lnTo>
                    <a:pt x="329" y="348"/>
                  </a:lnTo>
                  <a:lnTo>
                    <a:pt x="331" y="355"/>
                  </a:lnTo>
                  <a:lnTo>
                    <a:pt x="332" y="360"/>
                  </a:lnTo>
                  <a:lnTo>
                    <a:pt x="333" y="362"/>
                  </a:lnTo>
                  <a:lnTo>
                    <a:pt x="332" y="362"/>
                  </a:lnTo>
                  <a:lnTo>
                    <a:pt x="332" y="360"/>
                  </a:lnTo>
                  <a:lnTo>
                    <a:pt x="331" y="357"/>
                  </a:lnTo>
                  <a:lnTo>
                    <a:pt x="329" y="353"/>
                  </a:lnTo>
                  <a:lnTo>
                    <a:pt x="328" y="349"/>
                  </a:lnTo>
                  <a:lnTo>
                    <a:pt x="326" y="345"/>
                  </a:lnTo>
                  <a:lnTo>
                    <a:pt x="324" y="341"/>
                  </a:lnTo>
                  <a:lnTo>
                    <a:pt x="323" y="337"/>
                  </a:lnTo>
                  <a:lnTo>
                    <a:pt x="322" y="335"/>
                  </a:lnTo>
                  <a:lnTo>
                    <a:pt x="322" y="334"/>
                  </a:lnTo>
                  <a:lnTo>
                    <a:pt x="318" y="359"/>
                  </a:lnTo>
                  <a:lnTo>
                    <a:pt x="318" y="392"/>
                  </a:lnTo>
                  <a:lnTo>
                    <a:pt x="257" y="413"/>
                  </a:lnTo>
                  <a:lnTo>
                    <a:pt x="173" y="443"/>
                  </a:lnTo>
                  <a:lnTo>
                    <a:pt x="162" y="446"/>
                  </a:lnTo>
                  <a:lnTo>
                    <a:pt x="160" y="444"/>
                  </a:lnTo>
                  <a:lnTo>
                    <a:pt x="157" y="441"/>
                  </a:lnTo>
                  <a:lnTo>
                    <a:pt x="155" y="437"/>
                  </a:lnTo>
                  <a:lnTo>
                    <a:pt x="153" y="432"/>
                  </a:lnTo>
                  <a:lnTo>
                    <a:pt x="153" y="425"/>
                  </a:lnTo>
                  <a:lnTo>
                    <a:pt x="154" y="416"/>
                  </a:lnTo>
                  <a:lnTo>
                    <a:pt x="159" y="406"/>
                  </a:lnTo>
                  <a:lnTo>
                    <a:pt x="163" y="396"/>
                  </a:lnTo>
                  <a:lnTo>
                    <a:pt x="167" y="386"/>
                  </a:lnTo>
                  <a:lnTo>
                    <a:pt x="170" y="377"/>
                  </a:lnTo>
                  <a:lnTo>
                    <a:pt x="172" y="369"/>
                  </a:lnTo>
                  <a:lnTo>
                    <a:pt x="173" y="360"/>
                  </a:lnTo>
                  <a:lnTo>
                    <a:pt x="173" y="352"/>
                  </a:lnTo>
                  <a:lnTo>
                    <a:pt x="173" y="343"/>
                  </a:lnTo>
                  <a:lnTo>
                    <a:pt x="173" y="334"/>
                  </a:lnTo>
                  <a:lnTo>
                    <a:pt x="173" y="329"/>
                  </a:lnTo>
                  <a:lnTo>
                    <a:pt x="174" y="324"/>
                  </a:lnTo>
                  <a:lnTo>
                    <a:pt x="174" y="319"/>
                  </a:lnTo>
                  <a:lnTo>
                    <a:pt x="174" y="314"/>
                  </a:lnTo>
                  <a:lnTo>
                    <a:pt x="175" y="309"/>
                  </a:lnTo>
                  <a:lnTo>
                    <a:pt x="175" y="303"/>
                  </a:lnTo>
                  <a:lnTo>
                    <a:pt x="176" y="298"/>
                  </a:lnTo>
                  <a:lnTo>
                    <a:pt x="176" y="292"/>
                  </a:lnTo>
                  <a:lnTo>
                    <a:pt x="177" y="287"/>
                  </a:lnTo>
                  <a:lnTo>
                    <a:pt x="177" y="282"/>
                  </a:lnTo>
                  <a:lnTo>
                    <a:pt x="177" y="276"/>
                  </a:lnTo>
                  <a:lnTo>
                    <a:pt x="178" y="271"/>
                  </a:lnTo>
                  <a:lnTo>
                    <a:pt x="178" y="265"/>
                  </a:lnTo>
                  <a:lnTo>
                    <a:pt x="178" y="261"/>
                  </a:lnTo>
                  <a:lnTo>
                    <a:pt x="177" y="255"/>
                  </a:lnTo>
                  <a:lnTo>
                    <a:pt x="177" y="251"/>
                  </a:lnTo>
                  <a:lnTo>
                    <a:pt x="176" y="245"/>
                  </a:lnTo>
                  <a:lnTo>
                    <a:pt x="175" y="238"/>
                  </a:lnTo>
                  <a:lnTo>
                    <a:pt x="174" y="229"/>
                  </a:lnTo>
                  <a:lnTo>
                    <a:pt x="173" y="219"/>
                  </a:lnTo>
                  <a:lnTo>
                    <a:pt x="171" y="209"/>
                  </a:lnTo>
                  <a:lnTo>
                    <a:pt x="170" y="198"/>
                  </a:lnTo>
                  <a:lnTo>
                    <a:pt x="170" y="187"/>
                  </a:lnTo>
                  <a:lnTo>
                    <a:pt x="169" y="176"/>
                  </a:lnTo>
                  <a:lnTo>
                    <a:pt x="169" y="165"/>
                  </a:lnTo>
                  <a:lnTo>
                    <a:pt x="169" y="155"/>
                  </a:lnTo>
                  <a:lnTo>
                    <a:pt x="170" y="145"/>
                  </a:lnTo>
                  <a:lnTo>
                    <a:pt x="172" y="137"/>
                  </a:lnTo>
                  <a:lnTo>
                    <a:pt x="174" y="130"/>
                  </a:lnTo>
                  <a:lnTo>
                    <a:pt x="178" y="125"/>
                  </a:lnTo>
                  <a:lnTo>
                    <a:pt x="182" y="121"/>
                  </a:lnTo>
                  <a:lnTo>
                    <a:pt x="188" y="120"/>
                  </a:lnTo>
                  <a:lnTo>
                    <a:pt x="205" y="119"/>
                  </a:lnTo>
                  <a:lnTo>
                    <a:pt x="221" y="115"/>
                  </a:lnTo>
                  <a:lnTo>
                    <a:pt x="239" y="109"/>
                  </a:lnTo>
                  <a:lnTo>
                    <a:pt x="256" y="102"/>
                  </a:lnTo>
                  <a:lnTo>
                    <a:pt x="273" y="93"/>
                  </a:lnTo>
                  <a:lnTo>
                    <a:pt x="290" y="83"/>
                  </a:lnTo>
                  <a:lnTo>
                    <a:pt x="306" y="72"/>
                  </a:lnTo>
                  <a:lnTo>
                    <a:pt x="322" y="60"/>
                  </a:lnTo>
                  <a:lnTo>
                    <a:pt x="336" y="49"/>
                  </a:lnTo>
                  <a:lnTo>
                    <a:pt x="350" y="38"/>
                  </a:lnTo>
                  <a:lnTo>
                    <a:pt x="361" y="29"/>
                  </a:lnTo>
                  <a:lnTo>
                    <a:pt x="371" y="20"/>
                  </a:lnTo>
                  <a:lnTo>
                    <a:pt x="379" y="12"/>
                  </a:lnTo>
                  <a:lnTo>
                    <a:pt x="386" y="6"/>
                  </a:lnTo>
                  <a:lnTo>
                    <a:pt x="389" y="2"/>
                  </a:lnTo>
                  <a:lnTo>
                    <a:pt x="391" y="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3" name="Freeform 33"/>
            <p:cNvSpPr>
              <a:spLocks/>
            </p:cNvSpPr>
            <p:nvPr/>
          </p:nvSpPr>
          <p:spPr bwMode="auto">
            <a:xfrm>
              <a:off x="4852" y="2780"/>
              <a:ext cx="128" cy="193"/>
            </a:xfrm>
            <a:custGeom>
              <a:avLst/>
              <a:gdLst/>
              <a:ahLst/>
              <a:cxnLst>
                <a:cxn ang="0">
                  <a:pos x="106" y="1"/>
                </a:cxn>
                <a:cxn ang="0">
                  <a:pos x="111" y="0"/>
                </a:cxn>
                <a:cxn ang="0">
                  <a:pos x="119" y="1"/>
                </a:cxn>
                <a:cxn ang="0">
                  <a:pos x="126" y="9"/>
                </a:cxn>
                <a:cxn ang="0">
                  <a:pos x="130" y="20"/>
                </a:cxn>
                <a:cxn ang="0">
                  <a:pos x="130" y="31"/>
                </a:cxn>
                <a:cxn ang="0">
                  <a:pos x="127" y="43"/>
                </a:cxn>
                <a:cxn ang="0">
                  <a:pos x="122" y="54"/>
                </a:cxn>
                <a:cxn ang="0">
                  <a:pos x="116" y="67"/>
                </a:cxn>
                <a:cxn ang="0">
                  <a:pos x="109" y="79"/>
                </a:cxn>
                <a:cxn ang="0">
                  <a:pos x="101" y="89"/>
                </a:cxn>
                <a:cxn ang="0">
                  <a:pos x="95" y="99"/>
                </a:cxn>
                <a:cxn ang="0">
                  <a:pos x="88" y="108"/>
                </a:cxn>
                <a:cxn ang="0">
                  <a:pos x="77" y="117"/>
                </a:cxn>
                <a:cxn ang="0">
                  <a:pos x="65" y="129"/>
                </a:cxn>
                <a:cxn ang="0">
                  <a:pos x="52" y="141"/>
                </a:cxn>
                <a:cxn ang="0">
                  <a:pos x="37" y="153"/>
                </a:cxn>
                <a:cxn ang="0">
                  <a:pos x="26" y="165"/>
                </a:cxn>
                <a:cxn ang="0">
                  <a:pos x="15" y="176"/>
                </a:cxn>
                <a:cxn ang="0">
                  <a:pos x="10" y="184"/>
                </a:cxn>
                <a:cxn ang="0">
                  <a:pos x="8" y="190"/>
                </a:cxn>
                <a:cxn ang="0">
                  <a:pos x="7" y="191"/>
                </a:cxn>
                <a:cxn ang="0">
                  <a:pos x="4" y="188"/>
                </a:cxn>
                <a:cxn ang="0">
                  <a:pos x="3" y="180"/>
                </a:cxn>
                <a:cxn ang="0">
                  <a:pos x="2" y="171"/>
                </a:cxn>
                <a:cxn ang="0">
                  <a:pos x="1" y="158"/>
                </a:cxn>
                <a:cxn ang="0">
                  <a:pos x="0" y="145"/>
                </a:cxn>
                <a:cxn ang="0">
                  <a:pos x="1" y="131"/>
                </a:cxn>
                <a:cxn ang="0">
                  <a:pos x="3" y="118"/>
                </a:cxn>
                <a:cxn ang="0">
                  <a:pos x="11" y="105"/>
                </a:cxn>
                <a:cxn ang="0">
                  <a:pos x="24" y="92"/>
                </a:cxn>
                <a:cxn ang="0">
                  <a:pos x="40" y="78"/>
                </a:cxn>
                <a:cxn ang="0">
                  <a:pos x="58" y="64"/>
                </a:cxn>
                <a:cxn ang="0">
                  <a:pos x="76" y="48"/>
                </a:cxn>
                <a:cxn ang="0">
                  <a:pos x="91" y="31"/>
                </a:cxn>
                <a:cxn ang="0">
                  <a:pos x="101" y="12"/>
                </a:cxn>
              </a:cxnLst>
              <a:rect l="0" t="0" r="r" b="b"/>
              <a:pathLst>
                <a:path w="131" h="193">
                  <a:moveTo>
                    <a:pt x="105" y="2"/>
                  </a:moveTo>
                  <a:lnTo>
                    <a:pt x="106" y="1"/>
                  </a:lnTo>
                  <a:lnTo>
                    <a:pt x="108" y="0"/>
                  </a:lnTo>
                  <a:lnTo>
                    <a:pt x="111" y="0"/>
                  </a:lnTo>
                  <a:lnTo>
                    <a:pt x="115" y="0"/>
                  </a:lnTo>
                  <a:lnTo>
                    <a:pt x="119" y="1"/>
                  </a:lnTo>
                  <a:lnTo>
                    <a:pt x="122" y="3"/>
                  </a:lnTo>
                  <a:lnTo>
                    <a:pt x="126" y="9"/>
                  </a:lnTo>
                  <a:lnTo>
                    <a:pt x="129" y="16"/>
                  </a:lnTo>
                  <a:lnTo>
                    <a:pt x="130" y="20"/>
                  </a:lnTo>
                  <a:lnTo>
                    <a:pt x="130" y="26"/>
                  </a:lnTo>
                  <a:lnTo>
                    <a:pt x="130" y="31"/>
                  </a:lnTo>
                  <a:lnTo>
                    <a:pt x="129" y="37"/>
                  </a:lnTo>
                  <a:lnTo>
                    <a:pt x="127" y="43"/>
                  </a:lnTo>
                  <a:lnTo>
                    <a:pt x="125" y="48"/>
                  </a:lnTo>
                  <a:lnTo>
                    <a:pt x="122" y="54"/>
                  </a:lnTo>
                  <a:lnTo>
                    <a:pt x="119" y="61"/>
                  </a:lnTo>
                  <a:lnTo>
                    <a:pt x="116" y="67"/>
                  </a:lnTo>
                  <a:lnTo>
                    <a:pt x="113" y="73"/>
                  </a:lnTo>
                  <a:lnTo>
                    <a:pt x="109" y="79"/>
                  </a:lnTo>
                  <a:lnTo>
                    <a:pt x="105" y="84"/>
                  </a:lnTo>
                  <a:lnTo>
                    <a:pt x="101" y="89"/>
                  </a:lnTo>
                  <a:lnTo>
                    <a:pt x="98" y="95"/>
                  </a:lnTo>
                  <a:lnTo>
                    <a:pt x="95" y="99"/>
                  </a:lnTo>
                  <a:lnTo>
                    <a:pt x="91" y="104"/>
                  </a:lnTo>
                  <a:lnTo>
                    <a:pt x="88" y="108"/>
                  </a:lnTo>
                  <a:lnTo>
                    <a:pt x="82" y="112"/>
                  </a:lnTo>
                  <a:lnTo>
                    <a:pt x="77" y="117"/>
                  </a:lnTo>
                  <a:lnTo>
                    <a:pt x="72" y="123"/>
                  </a:lnTo>
                  <a:lnTo>
                    <a:pt x="65" y="129"/>
                  </a:lnTo>
                  <a:lnTo>
                    <a:pt x="58" y="135"/>
                  </a:lnTo>
                  <a:lnTo>
                    <a:pt x="52" y="141"/>
                  </a:lnTo>
                  <a:lnTo>
                    <a:pt x="45" y="146"/>
                  </a:lnTo>
                  <a:lnTo>
                    <a:pt x="37" y="153"/>
                  </a:lnTo>
                  <a:lnTo>
                    <a:pt x="32" y="159"/>
                  </a:lnTo>
                  <a:lnTo>
                    <a:pt x="26" y="165"/>
                  </a:lnTo>
                  <a:lnTo>
                    <a:pt x="20" y="170"/>
                  </a:lnTo>
                  <a:lnTo>
                    <a:pt x="15" y="176"/>
                  </a:lnTo>
                  <a:lnTo>
                    <a:pt x="12" y="179"/>
                  </a:lnTo>
                  <a:lnTo>
                    <a:pt x="10" y="184"/>
                  </a:lnTo>
                  <a:lnTo>
                    <a:pt x="9" y="188"/>
                  </a:lnTo>
                  <a:lnTo>
                    <a:pt x="8" y="190"/>
                  </a:lnTo>
                  <a:lnTo>
                    <a:pt x="7" y="192"/>
                  </a:lnTo>
                  <a:lnTo>
                    <a:pt x="7" y="191"/>
                  </a:lnTo>
                  <a:lnTo>
                    <a:pt x="6" y="190"/>
                  </a:lnTo>
                  <a:lnTo>
                    <a:pt x="4" y="188"/>
                  </a:lnTo>
                  <a:lnTo>
                    <a:pt x="4" y="185"/>
                  </a:lnTo>
                  <a:lnTo>
                    <a:pt x="3" y="180"/>
                  </a:lnTo>
                  <a:lnTo>
                    <a:pt x="2" y="176"/>
                  </a:lnTo>
                  <a:lnTo>
                    <a:pt x="2" y="171"/>
                  </a:lnTo>
                  <a:lnTo>
                    <a:pt x="1" y="165"/>
                  </a:lnTo>
                  <a:lnTo>
                    <a:pt x="1" y="158"/>
                  </a:lnTo>
                  <a:lnTo>
                    <a:pt x="0" y="152"/>
                  </a:lnTo>
                  <a:lnTo>
                    <a:pt x="0" y="145"/>
                  </a:lnTo>
                  <a:lnTo>
                    <a:pt x="0" y="139"/>
                  </a:lnTo>
                  <a:lnTo>
                    <a:pt x="1" y="131"/>
                  </a:lnTo>
                  <a:lnTo>
                    <a:pt x="1" y="124"/>
                  </a:lnTo>
                  <a:lnTo>
                    <a:pt x="3" y="118"/>
                  </a:lnTo>
                  <a:lnTo>
                    <a:pt x="7" y="112"/>
                  </a:lnTo>
                  <a:lnTo>
                    <a:pt x="11" y="105"/>
                  </a:lnTo>
                  <a:lnTo>
                    <a:pt x="17" y="99"/>
                  </a:lnTo>
                  <a:lnTo>
                    <a:pt x="24" y="92"/>
                  </a:lnTo>
                  <a:lnTo>
                    <a:pt x="33" y="85"/>
                  </a:lnTo>
                  <a:lnTo>
                    <a:pt x="40" y="78"/>
                  </a:lnTo>
                  <a:lnTo>
                    <a:pt x="49" y="71"/>
                  </a:lnTo>
                  <a:lnTo>
                    <a:pt x="58" y="64"/>
                  </a:lnTo>
                  <a:lnTo>
                    <a:pt x="67" y="56"/>
                  </a:lnTo>
                  <a:lnTo>
                    <a:pt x="76" y="48"/>
                  </a:lnTo>
                  <a:lnTo>
                    <a:pt x="83" y="40"/>
                  </a:lnTo>
                  <a:lnTo>
                    <a:pt x="91" y="31"/>
                  </a:lnTo>
                  <a:lnTo>
                    <a:pt x="97" y="21"/>
                  </a:lnTo>
                  <a:lnTo>
                    <a:pt x="101" y="12"/>
                  </a:lnTo>
                  <a:lnTo>
                    <a:pt x="105" y="2"/>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4" name="Freeform 34"/>
            <p:cNvSpPr>
              <a:spLocks/>
            </p:cNvSpPr>
            <p:nvPr/>
          </p:nvSpPr>
          <p:spPr bwMode="auto">
            <a:xfrm>
              <a:off x="4852" y="2780"/>
              <a:ext cx="137" cy="199"/>
            </a:xfrm>
            <a:custGeom>
              <a:avLst/>
              <a:gdLst/>
              <a:ahLst/>
              <a:cxnLst>
                <a:cxn ang="0">
                  <a:pos x="110" y="2"/>
                </a:cxn>
                <a:cxn ang="0">
                  <a:pos x="113" y="0"/>
                </a:cxn>
                <a:cxn ang="0">
                  <a:pos x="120" y="0"/>
                </a:cxn>
                <a:cxn ang="0">
                  <a:pos x="128" y="3"/>
                </a:cxn>
                <a:cxn ang="0">
                  <a:pos x="135" y="16"/>
                </a:cxn>
                <a:cxn ang="0">
                  <a:pos x="136" y="27"/>
                </a:cxn>
                <a:cxn ang="0">
                  <a:pos x="135" y="38"/>
                </a:cxn>
                <a:cxn ang="0">
                  <a:pos x="131" y="50"/>
                </a:cxn>
                <a:cxn ang="0">
                  <a:pos x="125" y="63"/>
                </a:cxn>
                <a:cxn ang="0">
                  <a:pos x="118" y="75"/>
                </a:cxn>
                <a:cxn ang="0">
                  <a:pos x="110" y="87"/>
                </a:cxn>
                <a:cxn ang="0">
                  <a:pos x="103" y="98"/>
                </a:cxn>
                <a:cxn ang="0">
                  <a:pos x="95" y="107"/>
                </a:cxn>
                <a:cxn ang="0">
                  <a:pos x="86" y="116"/>
                </a:cxn>
                <a:cxn ang="0">
                  <a:pos x="75" y="127"/>
                </a:cxn>
                <a:cxn ang="0">
                  <a:pos x="61" y="139"/>
                </a:cxn>
                <a:cxn ang="0">
                  <a:pos x="47" y="151"/>
                </a:cxn>
                <a:cxn ang="0">
                  <a:pos x="33" y="164"/>
                </a:cxn>
                <a:cxn ang="0">
                  <a:pos x="21" y="175"/>
                </a:cxn>
                <a:cxn ang="0">
                  <a:pos x="13" y="185"/>
                </a:cxn>
                <a:cxn ang="0">
                  <a:pos x="9" y="194"/>
                </a:cxn>
                <a:cxn ang="0">
                  <a:pos x="7" y="198"/>
                </a:cxn>
                <a:cxn ang="0">
                  <a:pos x="6" y="196"/>
                </a:cxn>
                <a:cxn ang="0">
                  <a:pos x="4" y="191"/>
                </a:cxn>
                <a:cxn ang="0">
                  <a:pos x="2" y="182"/>
                </a:cxn>
                <a:cxn ang="0">
                  <a:pos x="1" y="170"/>
                </a:cxn>
                <a:cxn ang="0">
                  <a:pos x="0" y="157"/>
                </a:cxn>
                <a:cxn ang="0">
                  <a:pos x="0" y="143"/>
                </a:cxn>
                <a:cxn ang="0">
                  <a:pos x="1" y="128"/>
                </a:cxn>
                <a:cxn ang="0">
                  <a:pos x="7" y="115"/>
                </a:cxn>
                <a:cxn ang="0">
                  <a:pos x="18" y="102"/>
                </a:cxn>
                <a:cxn ang="0">
                  <a:pos x="34" y="88"/>
                </a:cxn>
                <a:cxn ang="0">
                  <a:pos x="51" y="73"/>
                </a:cxn>
                <a:cxn ang="0">
                  <a:pos x="70" y="58"/>
                </a:cxn>
                <a:cxn ang="0">
                  <a:pos x="87" y="41"/>
                </a:cxn>
                <a:cxn ang="0">
                  <a:pos x="101" y="22"/>
                </a:cxn>
                <a:cxn ang="0">
                  <a:pos x="110" y="2"/>
                </a:cxn>
              </a:cxnLst>
              <a:rect l="0" t="0" r="r" b="b"/>
              <a:pathLst>
                <a:path w="137" h="199">
                  <a:moveTo>
                    <a:pt x="110" y="2"/>
                  </a:moveTo>
                  <a:lnTo>
                    <a:pt x="110" y="2"/>
                  </a:lnTo>
                  <a:lnTo>
                    <a:pt x="111" y="1"/>
                  </a:lnTo>
                  <a:lnTo>
                    <a:pt x="113" y="0"/>
                  </a:lnTo>
                  <a:lnTo>
                    <a:pt x="116" y="0"/>
                  </a:lnTo>
                  <a:lnTo>
                    <a:pt x="120" y="0"/>
                  </a:lnTo>
                  <a:lnTo>
                    <a:pt x="124" y="1"/>
                  </a:lnTo>
                  <a:lnTo>
                    <a:pt x="128" y="3"/>
                  </a:lnTo>
                  <a:lnTo>
                    <a:pt x="132" y="9"/>
                  </a:lnTo>
                  <a:lnTo>
                    <a:pt x="135" y="16"/>
                  </a:lnTo>
                  <a:lnTo>
                    <a:pt x="136" y="21"/>
                  </a:lnTo>
                  <a:lnTo>
                    <a:pt x="136" y="27"/>
                  </a:lnTo>
                  <a:lnTo>
                    <a:pt x="136" y="32"/>
                  </a:lnTo>
                  <a:lnTo>
                    <a:pt x="135" y="38"/>
                  </a:lnTo>
                  <a:lnTo>
                    <a:pt x="133" y="44"/>
                  </a:lnTo>
                  <a:lnTo>
                    <a:pt x="131" y="50"/>
                  </a:lnTo>
                  <a:lnTo>
                    <a:pt x="128" y="56"/>
                  </a:lnTo>
                  <a:lnTo>
                    <a:pt x="125" y="63"/>
                  </a:lnTo>
                  <a:lnTo>
                    <a:pt x="121" y="69"/>
                  </a:lnTo>
                  <a:lnTo>
                    <a:pt x="118" y="75"/>
                  </a:lnTo>
                  <a:lnTo>
                    <a:pt x="114" y="81"/>
                  </a:lnTo>
                  <a:lnTo>
                    <a:pt x="110" y="87"/>
                  </a:lnTo>
                  <a:lnTo>
                    <a:pt x="106" y="92"/>
                  </a:lnTo>
                  <a:lnTo>
                    <a:pt x="103" y="98"/>
                  </a:lnTo>
                  <a:lnTo>
                    <a:pt x="99" y="102"/>
                  </a:lnTo>
                  <a:lnTo>
                    <a:pt x="95" y="107"/>
                  </a:lnTo>
                  <a:lnTo>
                    <a:pt x="92" y="111"/>
                  </a:lnTo>
                  <a:lnTo>
                    <a:pt x="86" y="116"/>
                  </a:lnTo>
                  <a:lnTo>
                    <a:pt x="81" y="121"/>
                  </a:lnTo>
                  <a:lnTo>
                    <a:pt x="75" y="127"/>
                  </a:lnTo>
                  <a:lnTo>
                    <a:pt x="68" y="133"/>
                  </a:lnTo>
                  <a:lnTo>
                    <a:pt x="61" y="139"/>
                  </a:lnTo>
                  <a:lnTo>
                    <a:pt x="54" y="145"/>
                  </a:lnTo>
                  <a:lnTo>
                    <a:pt x="47" y="151"/>
                  </a:lnTo>
                  <a:lnTo>
                    <a:pt x="39" y="158"/>
                  </a:lnTo>
                  <a:lnTo>
                    <a:pt x="33" y="164"/>
                  </a:lnTo>
                  <a:lnTo>
                    <a:pt x="27" y="170"/>
                  </a:lnTo>
                  <a:lnTo>
                    <a:pt x="21" y="175"/>
                  </a:lnTo>
                  <a:lnTo>
                    <a:pt x="16" y="181"/>
                  </a:lnTo>
                  <a:lnTo>
                    <a:pt x="13" y="185"/>
                  </a:lnTo>
                  <a:lnTo>
                    <a:pt x="10" y="190"/>
                  </a:lnTo>
                  <a:lnTo>
                    <a:pt x="9" y="194"/>
                  </a:lnTo>
                  <a:lnTo>
                    <a:pt x="8" y="196"/>
                  </a:lnTo>
                  <a:lnTo>
                    <a:pt x="7" y="198"/>
                  </a:lnTo>
                  <a:lnTo>
                    <a:pt x="7" y="197"/>
                  </a:lnTo>
                  <a:lnTo>
                    <a:pt x="6" y="196"/>
                  </a:lnTo>
                  <a:lnTo>
                    <a:pt x="4" y="194"/>
                  </a:lnTo>
                  <a:lnTo>
                    <a:pt x="4" y="191"/>
                  </a:lnTo>
                  <a:lnTo>
                    <a:pt x="3" y="186"/>
                  </a:lnTo>
                  <a:lnTo>
                    <a:pt x="2" y="182"/>
                  </a:lnTo>
                  <a:lnTo>
                    <a:pt x="2" y="176"/>
                  </a:lnTo>
                  <a:lnTo>
                    <a:pt x="1" y="170"/>
                  </a:lnTo>
                  <a:lnTo>
                    <a:pt x="1" y="163"/>
                  </a:lnTo>
                  <a:lnTo>
                    <a:pt x="0" y="157"/>
                  </a:lnTo>
                  <a:lnTo>
                    <a:pt x="0" y="150"/>
                  </a:lnTo>
                  <a:lnTo>
                    <a:pt x="0" y="143"/>
                  </a:lnTo>
                  <a:lnTo>
                    <a:pt x="1" y="135"/>
                  </a:lnTo>
                  <a:lnTo>
                    <a:pt x="1" y="128"/>
                  </a:lnTo>
                  <a:lnTo>
                    <a:pt x="3" y="122"/>
                  </a:lnTo>
                  <a:lnTo>
                    <a:pt x="7" y="115"/>
                  </a:lnTo>
                  <a:lnTo>
                    <a:pt x="11" y="108"/>
                  </a:lnTo>
                  <a:lnTo>
                    <a:pt x="18" y="102"/>
                  </a:lnTo>
                  <a:lnTo>
                    <a:pt x="25" y="95"/>
                  </a:lnTo>
                  <a:lnTo>
                    <a:pt x="34" y="88"/>
                  </a:lnTo>
                  <a:lnTo>
                    <a:pt x="42" y="80"/>
                  </a:lnTo>
                  <a:lnTo>
                    <a:pt x="51" y="73"/>
                  </a:lnTo>
                  <a:lnTo>
                    <a:pt x="61" y="66"/>
                  </a:lnTo>
                  <a:lnTo>
                    <a:pt x="70" y="58"/>
                  </a:lnTo>
                  <a:lnTo>
                    <a:pt x="79" y="50"/>
                  </a:lnTo>
                  <a:lnTo>
                    <a:pt x="87" y="41"/>
                  </a:lnTo>
                  <a:lnTo>
                    <a:pt x="95" y="32"/>
                  </a:lnTo>
                  <a:lnTo>
                    <a:pt x="101" y="22"/>
                  </a:lnTo>
                  <a:lnTo>
                    <a:pt x="106" y="12"/>
                  </a:lnTo>
                  <a:lnTo>
                    <a:pt x="110" y="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5" name="Freeform 35"/>
            <p:cNvSpPr>
              <a:spLocks/>
            </p:cNvSpPr>
            <p:nvPr/>
          </p:nvSpPr>
          <p:spPr bwMode="auto">
            <a:xfrm>
              <a:off x="4779" y="2862"/>
              <a:ext cx="70" cy="105"/>
            </a:xfrm>
            <a:custGeom>
              <a:avLst/>
              <a:gdLst/>
              <a:ahLst/>
              <a:cxnLst>
                <a:cxn ang="0">
                  <a:pos x="42" y="0"/>
                </a:cxn>
                <a:cxn ang="0">
                  <a:pos x="69" y="43"/>
                </a:cxn>
                <a:cxn ang="0">
                  <a:pos x="68" y="44"/>
                </a:cxn>
                <a:cxn ang="0">
                  <a:pos x="63" y="47"/>
                </a:cxn>
                <a:cxn ang="0">
                  <a:pos x="57" y="52"/>
                </a:cxn>
                <a:cxn ang="0">
                  <a:pos x="50" y="58"/>
                </a:cxn>
                <a:cxn ang="0">
                  <a:pos x="42" y="63"/>
                </a:cxn>
                <a:cxn ang="0">
                  <a:pos x="35" y="72"/>
                </a:cxn>
                <a:cxn ang="0">
                  <a:pos x="29" y="79"/>
                </a:cxn>
                <a:cxn ang="0">
                  <a:pos x="26" y="88"/>
                </a:cxn>
                <a:cxn ang="0">
                  <a:pos x="24" y="95"/>
                </a:cxn>
                <a:cxn ang="0">
                  <a:pos x="22" y="100"/>
                </a:cxn>
                <a:cxn ang="0">
                  <a:pos x="22" y="103"/>
                </a:cxn>
                <a:cxn ang="0">
                  <a:pos x="22" y="104"/>
                </a:cxn>
                <a:cxn ang="0">
                  <a:pos x="22" y="103"/>
                </a:cxn>
                <a:cxn ang="0">
                  <a:pos x="22" y="102"/>
                </a:cxn>
                <a:cxn ang="0">
                  <a:pos x="22" y="101"/>
                </a:cxn>
                <a:cxn ang="0">
                  <a:pos x="20" y="99"/>
                </a:cxn>
                <a:cxn ang="0">
                  <a:pos x="17" y="95"/>
                </a:cxn>
                <a:cxn ang="0">
                  <a:pos x="14" y="90"/>
                </a:cxn>
                <a:cxn ang="0">
                  <a:pos x="10" y="84"/>
                </a:cxn>
                <a:cxn ang="0">
                  <a:pos x="7" y="78"/>
                </a:cxn>
                <a:cxn ang="0">
                  <a:pos x="4" y="70"/>
                </a:cxn>
                <a:cxn ang="0">
                  <a:pos x="1" y="62"/>
                </a:cxn>
                <a:cxn ang="0">
                  <a:pos x="0" y="54"/>
                </a:cxn>
                <a:cxn ang="0">
                  <a:pos x="0" y="45"/>
                </a:cxn>
                <a:cxn ang="0">
                  <a:pos x="1" y="37"/>
                </a:cxn>
                <a:cxn ang="0">
                  <a:pos x="4" y="28"/>
                </a:cxn>
                <a:cxn ang="0">
                  <a:pos x="10" y="20"/>
                </a:cxn>
                <a:cxn ang="0">
                  <a:pos x="18" y="13"/>
                </a:cxn>
                <a:cxn ang="0">
                  <a:pos x="29" y="6"/>
                </a:cxn>
                <a:cxn ang="0">
                  <a:pos x="42" y="0"/>
                </a:cxn>
              </a:cxnLst>
              <a:rect l="0" t="0" r="r" b="b"/>
              <a:pathLst>
                <a:path w="70" h="105">
                  <a:moveTo>
                    <a:pt x="42" y="0"/>
                  </a:moveTo>
                  <a:lnTo>
                    <a:pt x="69" y="43"/>
                  </a:lnTo>
                  <a:lnTo>
                    <a:pt x="68" y="44"/>
                  </a:lnTo>
                  <a:lnTo>
                    <a:pt x="63" y="47"/>
                  </a:lnTo>
                  <a:lnTo>
                    <a:pt x="57" y="52"/>
                  </a:lnTo>
                  <a:lnTo>
                    <a:pt x="50" y="58"/>
                  </a:lnTo>
                  <a:lnTo>
                    <a:pt x="42" y="63"/>
                  </a:lnTo>
                  <a:lnTo>
                    <a:pt x="35" y="72"/>
                  </a:lnTo>
                  <a:lnTo>
                    <a:pt x="29" y="79"/>
                  </a:lnTo>
                  <a:lnTo>
                    <a:pt x="26" y="88"/>
                  </a:lnTo>
                  <a:lnTo>
                    <a:pt x="24" y="95"/>
                  </a:lnTo>
                  <a:lnTo>
                    <a:pt x="22" y="100"/>
                  </a:lnTo>
                  <a:lnTo>
                    <a:pt x="22" y="103"/>
                  </a:lnTo>
                  <a:lnTo>
                    <a:pt x="22" y="104"/>
                  </a:lnTo>
                  <a:lnTo>
                    <a:pt x="22" y="103"/>
                  </a:lnTo>
                  <a:lnTo>
                    <a:pt x="22" y="102"/>
                  </a:lnTo>
                  <a:lnTo>
                    <a:pt x="22" y="101"/>
                  </a:lnTo>
                  <a:lnTo>
                    <a:pt x="20" y="99"/>
                  </a:lnTo>
                  <a:lnTo>
                    <a:pt x="17" y="95"/>
                  </a:lnTo>
                  <a:lnTo>
                    <a:pt x="14" y="90"/>
                  </a:lnTo>
                  <a:lnTo>
                    <a:pt x="10" y="84"/>
                  </a:lnTo>
                  <a:lnTo>
                    <a:pt x="7" y="78"/>
                  </a:lnTo>
                  <a:lnTo>
                    <a:pt x="4" y="70"/>
                  </a:lnTo>
                  <a:lnTo>
                    <a:pt x="1" y="62"/>
                  </a:lnTo>
                  <a:lnTo>
                    <a:pt x="0" y="54"/>
                  </a:lnTo>
                  <a:lnTo>
                    <a:pt x="0" y="45"/>
                  </a:lnTo>
                  <a:lnTo>
                    <a:pt x="1" y="37"/>
                  </a:lnTo>
                  <a:lnTo>
                    <a:pt x="4" y="28"/>
                  </a:lnTo>
                  <a:lnTo>
                    <a:pt x="10" y="20"/>
                  </a:lnTo>
                  <a:lnTo>
                    <a:pt x="18" y="13"/>
                  </a:lnTo>
                  <a:lnTo>
                    <a:pt x="29" y="6"/>
                  </a:lnTo>
                  <a:lnTo>
                    <a:pt x="42"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6" name="Freeform 36"/>
            <p:cNvSpPr>
              <a:spLocks/>
            </p:cNvSpPr>
            <p:nvPr/>
          </p:nvSpPr>
          <p:spPr bwMode="auto">
            <a:xfrm>
              <a:off x="4779" y="2862"/>
              <a:ext cx="73" cy="111"/>
            </a:xfrm>
            <a:custGeom>
              <a:avLst/>
              <a:gdLst/>
              <a:ahLst/>
              <a:cxnLst>
                <a:cxn ang="0">
                  <a:pos x="46" y="0"/>
                </a:cxn>
                <a:cxn ang="0">
                  <a:pos x="75" y="46"/>
                </a:cxn>
                <a:cxn ang="0">
                  <a:pos x="74" y="47"/>
                </a:cxn>
                <a:cxn ang="0">
                  <a:pos x="69" y="50"/>
                </a:cxn>
                <a:cxn ang="0">
                  <a:pos x="62" y="55"/>
                </a:cxn>
                <a:cxn ang="0">
                  <a:pos x="54" y="61"/>
                </a:cxn>
                <a:cxn ang="0">
                  <a:pos x="46" y="67"/>
                </a:cxn>
                <a:cxn ang="0">
                  <a:pos x="38" y="76"/>
                </a:cxn>
                <a:cxn ang="0">
                  <a:pos x="32" y="84"/>
                </a:cxn>
                <a:cxn ang="0">
                  <a:pos x="28" y="93"/>
                </a:cxn>
                <a:cxn ang="0">
                  <a:pos x="26" y="101"/>
                </a:cxn>
                <a:cxn ang="0">
                  <a:pos x="24" y="106"/>
                </a:cxn>
                <a:cxn ang="0">
                  <a:pos x="24" y="109"/>
                </a:cxn>
                <a:cxn ang="0">
                  <a:pos x="24" y="110"/>
                </a:cxn>
                <a:cxn ang="0">
                  <a:pos x="24" y="109"/>
                </a:cxn>
                <a:cxn ang="0">
                  <a:pos x="24" y="108"/>
                </a:cxn>
                <a:cxn ang="0">
                  <a:pos x="24" y="107"/>
                </a:cxn>
                <a:cxn ang="0">
                  <a:pos x="22" y="105"/>
                </a:cxn>
                <a:cxn ang="0">
                  <a:pos x="18" y="101"/>
                </a:cxn>
                <a:cxn ang="0">
                  <a:pos x="15" y="95"/>
                </a:cxn>
                <a:cxn ang="0">
                  <a:pos x="11" y="89"/>
                </a:cxn>
                <a:cxn ang="0">
                  <a:pos x="8" y="82"/>
                </a:cxn>
                <a:cxn ang="0">
                  <a:pos x="4" y="74"/>
                </a:cxn>
                <a:cxn ang="0">
                  <a:pos x="1" y="66"/>
                </a:cxn>
                <a:cxn ang="0">
                  <a:pos x="0" y="57"/>
                </a:cxn>
                <a:cxn ang="0">
                  <a:pos x="0" y="48"/>
                </a:cxn>
                <a:cxn ang="0">
                  <a:pos x="1" y="39"/>
                </a:cxn>
                <a:cxn ang="0">
                  <a:pos x="4" y="30"/>
                </a:cxn>
                <a:cxn ang="0">
                  <a:pos x="11" y="21"/>
                </a:cxn>
                <a:cxn ang="0">
                  <a:pos x="20" y="14"/>
                </a:cxn>
                <a:cxn ang="0">
                  <a:pos x="31" y="6"/>
                </a:cxn>
                <a:cxn ang="0">
                  <a:pos x="46" y="0"/>
                </a:cxn>
              </a:cxnLst>
              <a:rect l="0" t="0" r="r" b="b"/>
              <a:pathLst>
                <a:path w="76" h="111">
                  <a:moveTo>
                    <a:pt x="46" y="0"/>
                  </a:moveTo>
                  <a:lnTo>
                    <a:pt x="75" y="46"/>
                  </a:lnTo>
                  <a:lnTo>
                    <a:pt x="74" y="47"/>
                  </a:lnTo>
                  <a:lnTo>
                    <a:pt x="69" y="50"/>
                  </a:lnTo>
                  <a:lnTo>
                    <a:pt x="62" y="55"/>
                  </a:lnTo>
                  <a:lnTo>
                    <a:pt x="54" y="61"/>
                  </a:lnTo>
                  <a:lnTo>
                    <a:pt x="46" y="67"/>
                  </a:lnTo>
                  <a:lnTo>
                    <a:pt x="38" y="76"/>
                  </a:lnTo>
                  <a:lnTo>
                    <a:pt x="32" y="84"/>
                  </a:lnTo>
                  <a:lnTo>
                    <a:pt x="28" y="93"/>
                  </a:lnTo>
                  <a:lnTo>
                    <a:pt x="26" y="101"/>
                  </a:lnTo>
                  <a:lnTo>
                    <a:pt x="24" y="106"/>
                  </a:lnTo>
                  <a:lnTo>
                    <a:pt x="24" y="109"/>
                  </a:lnTo>
                  <a:lnTo>
                    <a:pt x="24" y="110"/>
                  </a:lnTo>
                  <a:lnTo>
                    <a:pt x="24" y="109"/>
                  </a:lnTo>
                  <a:lnTo>
                    <a:pt x="24" y="108"/>
                  </a:lnTo>
                  <a:lnTo>
                    <a:pt x="24" y="107"/>
                  </a:lnTo>
                  <a:lnTo>
                    <a:pt x="22" y="105"/>
                  </a:lnTo>
                  <a:lnTo>
                    <a:pt x="18" y="101"/>
                  </a:lnTo>
                  <a:lnTo>
                    <a:pt x="15" y="95"/>
                  </a:lnTo>
                  <a:lnTo>
                    <a:pt x="11" y="89"/>
                  </a:lnTo>
                  <a:lnTo>
                    <a:pt x="8" y="82"/>
                  </a:lnTo>
                  <a:lnTo>
                    <a:pt x="4" y="74"/>
                  </a:lnTo>
                  <a:lnTo>
                    <a:pt x="1" y="66"/>
                  </a:lnTo>
                  <a:lnTo>
                    <a:pt x="0" y="57"/>
                  </a:lnTo>
                  <a:lnTo>
                    <a:pt x="0" y="48"/>
                  </a:lnTo>
                  <a:lnTo>
                    <a:pt x="1" y="39"/>
                  </a:lnTo>
                  <a:lnTo>
                    <a:pt x="4" y="30"/>
                  </a:lnTo>
                  <a:lnTo>
                    <a:pt x="11" y="21"/>
                  </a:lnTo>
                  <a:lnTo>
                    <a:pt x="20" y="14"/>
                  </a:lnTo>
                  <a:lnTo>
                    <a:pt x="31" y="6"/>
                  </a:lnTo>
                  <a:lnTo>
                    <a:pt x="46"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7" name="Freeform 37"/>
            <p:cNvSpPr>
              <a:spLocks/>
            </p:cNvSpPr>
            <p:nvPr/>
          </p:nvSpPr>
          <p:spPr bwMode="auto">
            <a:xfrm>
              <a:off x="2619" y="2735"/>
              <a:ext cx="185" cy="658"/>
            </a:xfrm>
            <a:custGeom>
              <a:avLst/>
              <a:gdLst/>
              <a:ahLst/>
              <a:cxnLst>
                <a:cxn ang="0">
                  <a:pos x="186" y="438"/>
                </a:cxn>
                <a:cxn ang="0">
                  <a:pos x="186" y="0"/>
                </a:cxn>
                <a:cxn ang="0">
                  <a:pos x="0" y="218"/>
                </a:cxn>
                <a:cxn ang="0">
                  <a:pos x="0" y="657"/>
                </a:cxn>
                <a:cxn ang="0">
                  <a:pos x="186" y="438"/>
                </a:cxn>
              </a:cxnLst>
              <a:rect l="0" t="0" r="r" b="b"/>
              <a:pathLst>
                <a:path w="187" h="658">
                  <a:moveTo>
                    <a:pt x="186" y="438"/>
                  </a:moveTo>
                  <a:lnTo>
                    <a:pt x="186" y="0"/>
                  </a:lnTo>
                  <a:lnTo>
                    <a:pt x="0" y="218"/>
                  </a:lnTo>
                  <a:lnTo>
                    <a:pt x="0" y="657"/>
                  </a:lnTo>
                  <a:lnTo>
                    <a:pt x="186" y="438"/>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8" name="Freeform 38"/>
            <p:cNvSpPr>
              <a:spLocks/>
            </p:cNvSpPr>
            <p:nvPr/>
          </p:nvSpPr>
          <p:spPr bwMode="auto">
            <a:xfrm>
              <a:off x="2619" y="2735"/>
              <a:ext cx="193" cy="664"/>
            </a:xfrm>
            <a:custGeom>
              <a:avLst/>
              <a:gdLst/>
              <a:ahLst/>
              <a:cxnLst>
                <a:cxn ang="0">
                  <a:pos x="192" y="442"/>
                </a:cxn>
                <a:cxn ang="0">
                  <a:pos x="192" y="0"/>
                </a:cxn>
                <a:cxn ang="0">
                  <a:pos x="0" y="220"/>
                </a:cxn>
                <a:cxn ang="0">
                  <a:pos x="0" y="663"/>
                </a:cxn>
                <a:cxn ang="0">
                  <a:pos x="192" y="442"/>
                </a:cxn>
              </a:cxnLst>
              <a:rect l="0" t="0" r="r" b="b"/>
              <a:pathLst>
                <a:path w="193" h="664">
                  <a:moveTo>
                    <a:pt x="192" y="442"/>
                  </a:moveTo>
                  <a:lnTo>
                    <a:pt x="192" y="0"/>
                  </a:lnTo>
                  <a:lnTo>
                    <a:pt x="0" y="220"/>
                  </a:lnTo>
                  <a:lnTo>
                    <a:pt x="0" y="663"/>
                  </a:lnTo>
                  <a:lnTo>
                    <a:pt x="192" y="44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9" name="Freeform 39"/>
            <p:cNvSpPr>
              <a:spLocks/>
            </p:cNvSpPr>
            <p:nvPr/>
          </p:nvSpPr>
          <p:spPr bwMode="auto">
            <a:xfrm>
              <a:off x="2554" y="2955"/>
              <a:ext cx="60" cy="438"/>
            </a:xfrm>
            <a:custGeom>
              <a:avLst/>
              <a:gdLst/>
              <a:ahLst/>
              <a:cxnLst>
                <a:cxn ang="0">
                  <a:pos x="0" y="437"/>
                </a:cxn>
                <a:cxn ang="0">
                  <a:pos x="0" y="0"/>
                </a:cxn>
                <a:cxn ang="0">
                  <a:pos x="59" y="0"/>
                </a:cxn>
                <a:cxn ang="0">
                  <a:pos x="59" y="437"/>
                </a:cxn>
                <a:cxn ang="0">
                  <a:pos x="0" y="437"/>
                </a:cxn>
              </a:cxnLst>
              <a:rect l="0" t="0" r="r" b="b"/>
              <a:pathLst>
                <a:path w="60" h="438">
                  <a:moveTo>
                    <a:pt x="0" y="437"/>
                  </a:moveTo>
                  <a:lnTo>
                    <a:pt x="0" y="0"/>
                  </a:lnTo>
                  <a:lnTo>
                    <a:pt x="59" y="0"/>
                  </a:lnTo>
                  <a:lnTo>
                    <a:pt x="59" y="437"/>
                  </a:lnTo>
                  <a:lnTo>
                    <a:pt x="0" y="437"/>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0" name="Freeform 40"/>
            <p:cNvSpPr>
              <a:spLocks/>
            </p:cNvSpPr>
            <p:nvPr/>
          </p:nvSpPr>
          <p:spPr bwMode="auto">
            <a:xfrm>
              <a:off x="2554" y="2955"/>
              <a:ext cx="66" cy="444"/>
            </a:xfrm>
            <a:custGeom>
              <a:avLst/>
              <a:gdLst/>
              <a:ahLst/>
              <a:cxnLst>
                <a:cxn ang="0">
                  <a:pos x="0" y="443"/>
                </a:cxn>
                <a:cxn ang="0">
                  <a:pos x="0" y="0"/>
                </a:cxn>
                <a:cxn ang="0">
                  <a:pos x="65" y="0"/>
                </a:cxn>
                <a:cxn ang="0">
                  <a:pos x="65" y="443"/>
                </a:cxn>
                <a:cxn ang="0">
                  <a:pos x="0" y="443"/>
                </a:cxn>
              </a:cxnLst>
              <a:rect l="0" t="0" r="r" b="b"/>
              <a:pathLst>
                <a:path w="66" h="444">
                  <a:moveTo>
                    <a:pt x="0" y="443"/>
                  </a:moveTo>
                  <a:lnTo>
                    <a:pt x="0" y="0"/>
                  </a:lnTo>
                  <a:lnTo>
                    <a:pt x="65" y="0"/>
                  </a:lnTo>
                  <a:lnTo>
                    <a:pt x="65" y="443"/>
                  </a:lnTo>
                  <a:lnTo>
                    <a:pt x="0" y="443"/>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1" name="Freeform 41"/>
            <p:cNvSpPr>
              <a:spLocks/>
            </p:cNvSpPr>
            <p:nvPr/>
          </p:nvSpPr>
          <p:spPr bwMode="auto">
            <a:xfrm>
              <a:off x="2554" y="2735"/>
              <a:ext cx="252" cy="214"/>
            </a:xfrm>
            <a:custGeom>
              <a:avLst/>
              <a:gdLst/>
              <a:ahLst/>
              <a:cxnLst>
                <a:cxn ang="0">
                  <a:pos x="63" y="214"/>
                </a:cxn>
                <a:cxn ang="0">
                  <a:pos x="0" y="214"/>
                </a:cxn>
                <a:cxn ang="0">
                  <a:pos x="191" y="3"/>
                </a:cxn>
                <a:cxn ang="0">
                  <a:pos x="251" y="0"/>
                </a:cxn>
                <a:cxn ang="0">
                  <a:pos x="63" y="214"/>
                </a:cxn>
              </a:cxnLst>
              <a:rect l="0" t="0" r="r" b="b"/>
              <a:pathLst>
                <a:path w="252" h="215">
                  <a:moveTo>
                    <a:pt x="63" y="214"/>
                  </a:moveTo>
                  <a:lnTo>
                    <a:pt x="0" y="214"/>
                  </a:lnTo>
                  <a:lnTo>
                    <a:pt x="191" y="3"/>
                  </a:lnTo>
                  <a:lnTo>
                    <a:pt x="251" y="0"/>
                  </a:lnTo>
                  <a:lnTo>
                    <a:pt x="63" y="214"/>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2" name="Freeform 42"/>
            <p:cNvSpPr>
              <a:spLocks/>
            </p:cNvSpPr>
            <p:nvPr/>
          </p:nvSpPr>
          <p:spPr bwMode="auto">
            <a:xfrm>
              <a:off x="2554" y="2735"/>
              <a:ext cx="258" cy="221"/>
            </a:xfrm>
            <a:custGeom>
              <a:avLst/>
              <a:gdLst/>
              <a:ahLst/>
              <a:cxnLst>
                <a:cxn ang="0">
                  <a:pos x="65" y="220"/>
                </a:cxn>
                <a:cxn ang="0">
                  <a:pos x="0" y="220"/>
                </a:cxn>
                <a:cxn ang="0">
                  <a:pos x="196" y="3"/>
                </a:cxn>
                <a:cxn ang="0">
                  <a:pos x="257" y="0"/>
                </a:cxn>
                <a:cxn ang="0">
                  <a:pos x="65" y="220"/>
                </a:cxn>
              </a:cxnLst>
              <a:rect l="0" t="0" r="r" b="b"/>
              <a:pathLst>
                <a:path w="258" h="221">
                  <a:moveTo>
                    <a:pt x="65" y="220"/>
                  </a:moveTo>
                  <a:lnTo>
                    <a:pt x="0" y="220"/>
                  </a:lnTo>
                  <a:lnTo>
                    <a:pt x="196" y="3"/>
                  </a:lnTo>
                  <a:lnTo>
                    <a:pt x="257" y="0"/>
                  </a:lnTo>
                  <a:lnTo>
                    <a:pt x="65" y="22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3" name="Freeform 43"/>
            <p:cNvSpPr>
              <a:spLocks/>
            </p:cNvSpPr>
            <p:nvPr/>
          </p:nvSpPr>
          <p:spPr bwMode="auto">
            <a:xfrm>
              <a:off x="2655" y="3267"/>
              <a:ext cx="659" cy="165"/>
            </a:xfrm>
            <a:custGeom>
              <a:avLst/>
              <a:gdLst/>
              <a:ahLst/>
              <a:cxnLst>
                <a:cxn ang="0">
                  <a:pos x="659" y="0"/>
                </a:cxn>
                <a:cxn ang="0">
                  <a:pos x="517" y="164"/>
                </a:cxn>
                <a:cxn ang="0">
                  <a:pos x="0" y="164"/>
                </a:cxn>
                <a:cxn ang="0">
                  <a:pos x="143" y="0"/>
                </a:cxn>
                <a:cxn ang="0">
                  <a:pos x="659" y="0"/>
                </a:cxn>
              </a:cxnLst>
              <a:rect l="0" t="0" r="r" b="b"/>
              <a:pathLst>
                <a:path w="660" h="165">
                  <a:moveTo>
                    <a:pt x="659" y="0"/>
                  </a:moveTo>
                  <a:lnTo>
                    <a:pt x="517" y="164"/>
                  </a:lnTo>
                  <a:lnTo>
                    <a:pt x="0" y="164"/>
                  </a:lnTo>
                  <a:lnTo>
                    <a:pt x="143" y="0"/>
                  </a:lnTo>
                  <a:lnTo>
                    <a:pt x="659"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4" name="Freeform 44"/>
            <p:cNvSpPr>
              <a:spLocks/>
            </p:cNvSpPr>
            <p:nvPr/>
          </p:nvSpPr>
          <p:spPr bwMode="auto">
            <a:xfrm>
              <a:off x="2655" y="3267"/>
              <a:ext cx="666" cy="171"/>
            </a:xfrm>
            <a:custGeom>
              <a:avLst/>
              <a:gdLst/>
              <a:ahLst/>
              <a:cxnLst>
                <a:cxn ang="0">
                  <a:pos x="665" y="0"/>
                </a:cxn>
                <a:cxn ang="0">
                  <a:pos x="522" y="170"/>
                </a:cxn>
                <a:cxn ang="0">
                  <a:pos x="0" y="170"/>
                </a:cxn>
                <a:cxn ang="0">
                  <a:pos x="144" y="0"/>
                </a:cxn>
                <a:cxn ang="0">
                  <a:pos x="665" y="0"/>
                </a:cxn>
              </a:cxnLst>
              <a:rect l="0" t="0" r="r" b="b"/>
              <a:pathLst>
                <a:path w="666" h="171">
                  <a:moveTo>
                    <a:pt x="665" y="0"/>
                  </a:moveTo>
                  <a:lnTo>
                    <a:pt x="522" y="170"/>
                  </a:lnTo>
                  <a:lnTo>
                    <a:pt x="0" y="170"/>
                  </a:lnTo>
                  <a:lnTo>
                    <a:pt x="144" y="0"/>
                  </a:lnTo>
                  <a:lnTo>
                    <a:pt x="665"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5" name="Freeform 45"/>
            <p:cNvSpPr>
              <a:spLocks/>
            </p:cNvSpPr>
            <p:nvPr/>
          </p:nvSpPr>
          <p:spPr bwMode="auto">
            <a:xfrm>
              <a:off x="2697" y="3187"/>
              <a:ext cx="499" cy="206"/>
            </a:xfrm>
            <a:custGeom>
              <a:avLst/>
              <a:gdLst/>
              <a:ahLst/>
              <a:cxnLst>
                <a:cxn ang="0">
                  <a:pos x="13" y="60"/>
                </a:cxn>
                <a:cxn ang="0">
                  <a:pos x="9" y="63"/>
                </a:cxn>
                <a:cxn ang="0">
                  <a:pos x="2" y="71"/>
                </a:cxn>
                <a:cxn ang="0">
                  <a:pos x="0" y="85"/>
                </a:cxn>
                <a:cxn ang="0">
                  <a:pos x="13" y="102"/>
                </a:cxn>
                <a:cxn ang="0">
                  <a:pos x="29" y="120"/>
                </a:cxn>
                <a:cxn ang="0">
                  <a:pos x="36" y="135"/>
                </a:cxn>
                <a:cxn ang="0">
                  <a:pos x="41" y="148"/>
                </a:cxn>
                <a:cxn ang="0">
                  <a:pos x="48" y="162"/>
                </a:cxn>
                <a:cxn ang="0">
                  <a:pos x="57" y="177"/>
                </a:cxn>
                <a:cxn ang="0">
                  <a:pos x="66" y="188"/>
                </a:cxn>
                <a:cxn ang="0">
                  <a:pos x="79" y="196"/>
                </a:cxn>
                <a:cxn ang="0">
                  <a:pos x="102" y="197"/>
                </a:cxn>
                <a:cxn ang="0">
                  <a:pos x="116" y="196"/>
                </a:cxn>
                <a:cxn ang="0">
                  <a:pos x="127" y="196"/>
                </a:cxn>
                <a:cxn ang="0">
                  <a:pos x="137" y="197"/>
                </a:cxn>
                <a:cxn ang="0">
                  <a:pos x="147" y="198"/>
                </a:cxn>
                <a:cxn ang="0">
                  <a:pos x="156" y="199"/>
                </a:cxn>
                <a:cxn ang="0">
                  <a:pos x="166" y="200"/>
                </a:cxn>
                <a:cxn ang="0">
                  <a:pos x="178" y="200"/>
                </a:cxn>
                <a:cxn ang="0">
                  <a:pos x="192" y="201"/>
                </a:cxn>
                <a:cxn ang="0">
                  <a:pos x="208" y="201"/>
                </a:cxn>
                <a:cxn ang="0">
                  <a:pos x="227" y="201"/>
                </a:cxn>
                <a:cxn ang="0">
                  <a:pos x="249" y="201"/>
                </a:cxn>
                <a:cxn ang="0">
                  <a:pos x="272" y="201"/>
                </a:cxn>
                <a:cxn ang="0">
                  <a:pos x="293" y="201"/>
                </a:cxn>
                <a:cxn ang="0">
                  <a:pos x="315" y="201"/>
                </a:cxn>
                <a:cxn ang="0">
                  <a:pos x="333" y="201"/>
                </a:cxn>
                <a:cxn ang="0">
                  <a:pos x="349" y="201"/>
                </a:cxn>
                <a:cxn ang="0">
                  <a:pos x="374" y="202"/>
                </a:cxn>
                <a:cxn ang="0">
                  <a:pos x="396" y="203"/>
                </a:cxn>
                <a:cxn ang="0">
                  <a:pos x="411" y="204"/>
                </a:cxn>
                <a:cxn ang="0">
                  <a:pos x="417" y="205"/>
                </a:cxn>
                <a:cxn ang="0">
                  <a:pos x="253" y="4"/>
                </a:cxn>
              </a:cxnLst>
              <a:rect l="0" t="0" r="r" b="b"/>
              <a:pathLst>
                <a:path w="497" h="206">
                  <a:moveTo>
                    <a:pt x="41" y="71"/>
                  </a:moveTo>
                  <a:lnTo>
                    <a:pt x="13" y="60"/>
                  </a:lnTo>
                  <a:lnTo>
                    <a:pt x="12" y="61"/>
                  </a:lnTo>
                  <a:lnTo>
                    <a:pt x="9" y="63"/>
                  </a:lnTo>
                  <a:lnTo>
                    <a:pt x="5" y="66"/>
                  </a:lnTo>
                  <a:lnTo>
                    <a:pt x="2" y="71"/>
                  </a:lnTo>
                  <a:lnTo>
                    <a:pt x="0" y="77"/>
                  </a:lnTo>
                  <a:lnTo>
                    <a:pt x="0" y="85"/>
                  </a:lnTo>
                  <a:lnTo>
                    <a:pt x="5" y="92"/>
                  </a:lnTo>
                  <a:lnTo>
                    <a:pt x="13" y="102"/>
                  </a:lnTo>
                  <a:lnTo>
                    <a:pt x="22" y="112"/>
                  </a:lnTo>
                  <a:lnTo>
                    <a:pt x="29" y="120"/>
                  </a:lnTo>
                  <a:lnTo>
                    <a:pt x="33" y="128"/>
                  </a:lnTo>
                  <a:lnTo>
                    <a:pt x="36" y="135"/>
                  </a:lnTo>
                  <a:lnTo>
                    <a:pt x="39" y="141"/>
                  </a:lnTo>
                  <a:lnTo>
                    <a:pt x="41" y="148"/>
                  </a:lnTo>
                  <a:lnTo>
                    <a:pt x="43" y="154"/>
                  </a:lnTo>
                  <a:lnTo>
                    <a:pt x="48" y="162"/>
                  </a:lnTo>
                  <a:lnTo>
                    <a:pt x="53" y="170"/>
                  </a:lnTo>
                  <a:lnTo>
                    <a:pt x="57" y="177"/>
                  </a:lnTo>
                  <a:lnTo>
                    <a:pt x="61" y="184"/>
                  </a:lnTo>
                  <a:lnTo>
                    <a:pt x="66" y="188"/>
                  </a:lnTo>
                  <a:lnTo>
                    <a:pt x="71" y="193"/>
                  </a:lnTo>
                  <a:lnTo>
                    <a:pt x="79" y="196"/>
                  </a:lnTo>
                  <a:lnTo>
                    <a:pt x="89" y="198"/>
                  </a:lnTo>
                  <a:lnTo>
                    <a:pt x="102" y="197"/>
                  </a:lnTo>
                  <a:lnTo>
                    <a:pt x="110" y="197"/>
                  </a:lnTo>
                  <a:lnTo>
                    <a:pt x="116" y="196"/>
                  </a:lnTo>
                  <a:lnTo>
                    <a:pt x="122" y="196"/>
                  </a:lnTo>
                  <a:lnTo>
                    <a:pt x="127" y="196"/>
                  </a:lnTo>
                  <a:lnTo>
                    <a:pt x="132" y="197"/>
                  </a:lnTo>
                  <a:lnTo>
                    <a:pt x="137" y="197"/>
                  </a:lnTo>
                  <a:lnTo>
                    <a:pt x="142" y="197"/>
                  </a:lnTo>
                  <a:lnTo>
                    <a:pt x="147" y="198"/>
                  </a:lnTo>
                  <a:lnTo>
                    <a:pt x="151" y="198"/>
                  </a:lnTo>
                  <a:lnTo>
                    <a:pt x="156" y="199"/>
                  </a:lnTo>
                  <a:lnTo>
                    <a:pt x="161" y="199"/>
                  </a:lnTo>
                  <a:lnTo>
                    <a:pt x="166" y="200"/>
                  </a:lnTo>
                  <a:lnTo>
                    <a:pt x="172" y="200"/>
                  </a:lnTo>
                  <a:lnTo>
                    <a:pt x="178" y="200"/>
                  </a:lnTo>
                  <a:lnTo>
                    <a:pt x="185" y="201"/>
                  </a:lnTo>
                  <a:lnTo>
                    <a:pt x="192" y="201"/>
                  </a:lnTo>
                  <a:lnTo>
                    <a:pt x="200" y="201"/>
                  </a:lnTo>
                  <a:lnTo>
                    <a:pt x="208" y="201"/>
                  </a:lnTo>
                  <a:lnTo>
                    <a:pt x="217" y="201"/>
                  </a:lnTo>
                  <a:lnTo>
                    <a:pt x="227" y="201"/>
                  </a:lnTo>
                  <a:lnTo>
                    <a:pt x="238" y="201"/>
                  </a:lnTo>
                  <a:lnTo>
                    <a:pt x="249" y="201"/>
                  </a:lnTo>
                  <a:lnTo>
                    <a:pt x="260" y="201"/>
                  </a:lnTo>
                  <a:lnTo>
                    <a:pt x="272" y="201"/>
                  </a:lnTo>
                  <a:lnTo>
                    <a:pt x="283" y="201"/>
                  </a:lnTo>
                  <a:lnTo>
                    <a:pt x="293" y="201"/>
                  </a:lnTo>
                  <a:lnTo>
                    <a:pt x="304" y="201"/>
                  </a:lnTo>
                  <a:lnTo>
                    <a:pt x="315" y="201"/>
                  </a:lnTo>
                  <a:lnTo>
                    <a:pt x="325" y="201"/>
                  </a:lnTo>
                  <a:lnTo>
                    <a:pt x="333" y="201"/>
                  </a:lnTo>
                  <a:lnTo>
                    <a:pt x="342" y="201"/>
                  </a:lnTo>
                  <a:lnTo>
                    <a:pt x="349" y="201"/>
                  </a:lnTo>
                  <a:lnTo>
                    <a:pt x="363" y="201"/>
                  </a:lnTo>
                  <a:lnTo>
                    <a:pt x="374" y="202"/>
                  </a:lnTo>
                  <a:lnTo>
                    <a:pt x="386" y="202"/>
                  </a:lnTo>
                  <a:lnTo>
                    <a:pt x="396" y="203"/>
                  </a:lnTo>
                  <a:lnTo>
                    <a:pt x="405" y="204"/>
                  </a:lnTo>
                  <a:lnTo>
                    <a:pt x="411" y="204"/>
                  </a:lnTo>
                  <a:lnTo>
                    <a:pt x="415" y="205"/>
                  </a:lnTo>
                  <a:lnTo>
                    <a:pt x="417" y="205"/>
                  </a:lnTo>
                  <a:lnTo>
                    <a:pt x="496" y="0"/>
                  </a:lnTo>
                  <a:lnTo>
                    <a:pt x="253" y="4"/>
                  </a:lnTo>
                  <a:lnTo>
                    <a:pt x="41" y="71"/>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6" name="Freeform 46"/>
            <p:cNvSpPr>
              <a:spLocks/>
            </p:cNvSpPr>
            <p:nvPr/>
          </p:nvSpPr>
          <p:spPr bwMode="auto">
            <a:xfrm>
              <a:off x="2697" y="3187"/>
              <a:ext cx="503" cy="212"/>
            </a:xfrm>
            <a:custGeom>
              <a:avLst/>
              <a:gdLst/>
              <a:ahLst/>
              <a:cxnLst>
                <a:cxn ang="0">
                  <a:pos x="13" y="62"/>
                </a:cxn>
                <a:cxn ang="0">
                  <a:pos x="9" y="65"/>
                </a:cxn>
                <a:cxn ang="0">
                  <a:pos x="2" y="73"/>
                </a:cxn>
                <a:cxn ang="0">
                  <a:pos x="0" y="87"/>
                </a:cxn>
                <a:cxn ang="0">
                  <a:pos x="13" y="105"/>
                </a:cxn>
                <a:cxn ang="0">
                  <a:pos x="29" y="124"/>
                </a:cxn>
                <a:cxn ang="0">
                  <a:pos x="36" y="139"/>
                </a:cxn>
                <a:cxn ang="0">
                  <a:pos x="41" y="152"/>
                </a:cxn>
                <a:cxn ang="0">
                  <a:pos x="49" y="167"/>
                </a:cxn>
                <a:cxn ang="0">
                  <a:pos x="58" y="182"/>
                </a:cxn>
                <a:cxn ang="0">
                  <a:pos x="67" y="194"/>
                </a:cxn>
                <a:cxn ang="0">
                  <a:pos x="80" y="202"/>
                </a:cxn>
                <a:cxn ang="0">
                  <a:pos x="103" y="203"/>
                </a:cxn>
                <a:cxn ang="0">
                  <a:pos x="117" y="202"/>
                </a:cxn>
                <a:cxn ang="0">
                  <a:pos x="129" y="202"/>
                </a:cxn>
                <a:cxn ang="0">
                  <a:pos x="139" y="203"/>
                </a:cxn>
                <a:cxn ang="0">
                  <a:pos x="149" y="204"/>
                </a:cxn>
                <a:cxn ang="0">
                  <a:pos x="158" y="205"/>
                </a:cxn>
                <a:cxn ang="0">
                  <a:pos x="168" y="206"/>
                </a:cxn>
                <a:cxn ang="0">
                  <a:pos x="180" y="206"/>
                </a:cxn>
                <a:cxn ang="0">
                  <a:pos x="194" y="207"/>
                </a:cxn>
                <a:cxn ang="0">
                  <a:pos x="211" y="207"/>
                </a:cxn>
                <a:cxn ang="0">
                  <a:pos x="230" y="207"/>
                </a:cxn>
                <a:cxn ang="0">
                  <a:pos x="252" y="207"/>
                </a:cxn>
                <a:cxn ang="0">
                  <a:pos x="275" y="207"/>
                </a:cxn>
                <a:cxn ang="0">
                  <a:pos x="297" y="207"/>
                </a:cxn>
                <a:cxn ang="0">
                  <a:pos x="319" y="207"/>
                </a:cxn>
                <a:cxn ang="0">
                  <a:pos x="337" y="207"/>
                </a:cxn>
                <a:cxn ang="0">
                  <a:pos x="353" y="207"/>
                </a:cxn>
                <a:cxn ang="0">
                  <a:pos x="379" y="208"/>
                </a:cxn>
                <a:cxn ang="0">
                  <a:pos x="401" y="209"/>
                </a:cxn>
                <a:cxn ang="0">
                  <a:pos x="416" y="210"/>
                </a:cxn>
                <a:cxn ang="0">
                  <a:pos x="422" y="211"/>
                </a:cxn>
                <a:cxn ang="0">
                  <a:pos x="256" y="4"/>
                </a:cxn>
              </a:cxnLst>
              <a:rect l="0" t="0" r="r" b="b"/>
              <a:pathLst>
                <a:path w="503" h="212">
                  <a:moveTo>
                    <a:pt x="42" y="73"/>
                  </a:moveTo>
                  <a:lnTo>
                    <a:pt x="13" y="62"/>
                  </a:lnTo>
                  <a:lnTo>
                    <a:pt x="12" y="63"/>
                  </a:lnTo>
                  <a:lnTo>
                    <a:pt x="9" y="65"/>
                  </a:lnTo>
                  <a:lnTo>
                    <a:pt x="5" y="68"/>
                  </a:lnTo>
                  <a:lnTo>
                    <a:pt x="2" y="73"/>
                  </a:lnTo>
                  <a:lnTo>
                    <a:pt x="0" y="79"/>
                  </a:lnTo>
                  <a:lnTo>
                    <a:pt x="0" y="87"/>
                  </a:lnTo>
                  <a:lnTo>
                    <a:pt x="5" y="95"/>
                  </a:lnTo>
                  <a:lnTo>
                    <a:pt x="13" y="105"/>
                  </a:lnTo>
                  <a:lnTo>
                    <a:pt x="22" y="115"/>
                  </a:lnTo>
                  <a:lnTo>
                    <a:pt x="29" y="124"/>
                  </a:lnTo>
                  <a:lnTo>
                    <a:pt x="33" y="132"/>
                  </a:lnTo>
                  <a:lnTo>
                    <a:pt x="36" y="139"/>
                  </a:lnTo>
                  <a:lnTo>
                    <a:pt x="39" y="145"/>
                  </a:lnTo>
                  <a:lnTo>
                    <a:pt x="41" y="152"/>
                  </a:lnTo>
                  <a:lnTo>
                    <a:pt x="44" y="159"/>
                  </a:lnTo>
                  <a:lnTo>
                    <a:pt x="49" y="167"/>
                  </a:lnTo>
                  <a:lnTo>
                    <a:pt x="54" y="175"/>
                  </a:lnTo>
                  <a:lnTo>
                    <a:pt x="58" y="182"/>
                  </a:lnTo>
                  <a:lnTo>
                    <a:pt x="62" y="189"/>
                  </a:lnTo>
                  <a:lnTo>
                    <a:pt x="67" y="194"/>
                  </a:lnTo>
                  <a:lnTo>
                    <a:pt x="72" y="199"/>
                  </a:lnTo>
                  <a:lnTo>
                    <a:pt x="80" y="202"/>
                  </a:lnTo>
                  <a:lnTo>
                    <a:pt x="90" y="204"/>
                  </a:lnTo>
                  <a:lnTo>
                    <a:pt x="103" y="203"/>
                  </a:lnTo>
                  <a:lnTo>
                    <a:pt x="111" y="203"/>
                  </a:lnTo>
                  <a:lnTo>
                    <a:pt x="117" y="202"/>
                  </a:lnTo>
                  <a:lnTo>
                    <a:pt x="123" y="202"/>
                  </a:lnTo>
                  <a:lnTo>
                    <a:pt x="129" y="202"/>
                  </a:lnTo>
                  <a:lnTo>
                    <a:pt x="134" y="203"/>
                  </a:lnTo>
                  <a:lnTo>
                    <a:pt x="139" y="203"/>
                  </a:lnTo>
                  <a:lnTo>
                    <a:pt x="144" y="203"/>
                  </a:lnTo>
                  <a:lnTo>
                    <a:pt x="149" y="204"/>
                  </a:lnTo>
                  <a:lnTo>
                    <a:pt x="153" y="204"/>
                  </a:lnTo>
                  <a:lnTo>
                    <a:pt x="158" y="205"/>
                  </a:lnTo>
                  <a:lnTo>
                    <a:pt x="163" y="205"/>
                  </a:lnTo>
                  <a:lnTo>
                    <a:pt x="168" y="206"/>
                  </a:lnTo>
                  <a:lnTo>
                    <a:pt x="174" y="206"/>
                  </a:lnTo>
                  <a:lnTo>
                    <a:pt x="180" y="206"/>
                  </a:lnTo>
                  <a:lnTo>
                    <a:pt x="187" y="207"/>
                  </a:lnTo>
                  <a:lnTo>
                    <a:pt x="194" y="207"/>
                  </a:lnTo>
                  <a:lnTo>
                    <a:pt x="202" y="207"/>
                  </a:lnTo>
                  <a:lnTo>
                    <a:pt x="211" y="207"/>
                  </a:lnTo>
                  <a:lnTo>
                    <a:pt x="220" y="207"/>
                  </a:lnTo>
                  <a:lnTo>
                    <a:pt x="230" y="207"/>
                  </a:lnTo>
                  <a:lnTo>
                    <a:pt x="241" y="207"/>
                  </a:lnTo>
                  <a:lnTo>
                    <a:pt x="252" y="207"/>
                  </a:lnTo>
                  <a:lnTo>
                    <a:pt x="263" y="207"/>
                  </a:lnTo>
                  <a:lnTo>
                    <a:pt x="275" y="207"/>
                  </a:lnTo>
                  <a:lnTo>
                    <a:pt x="286" y="207"/>
                  </a:lnTo>
                  <a:lnTo>
                    <a:pt x="297" y="207"/>
                  </a:lnTo>
                  <a:lnTo>
                    <a:pt x="308" y="207"/>
                  </a:lnTo>
                  <a:lnTo>
                    <a:pt x="319" y="207"/>
                  </a:lnTo>
                  <a:lnTo>
                    <a:pt x="329" y="207"/>
                  </a:lnTo>
                  <a:lnTo>
                    <a:pt x="337" y="207"/>
                  </a:lnTo>
                  <a:lnTo>
                    <a:pt x="346" y="207"/>
                  </a:lnTo>
                  <a:lnTo>
                    <a:pt x="353" y="207"/>
                  </a:lnTo>
                  <a:lnTo>
                    <a:pt x="367" y="207"/>
                  </a:lnTo>
                  <a:lnTo>
                    <a:pt x="379" y="208"/>
                  </a:lnTo>
                  <a:lnTo>
                    <a:pt x="391" y="208"/>
                  </a:lnTo>
                  <a:lnTo>
                    <a:pt x="401" y="209"/>
                  </a:lnTo>
                  <a:lnTo>
                    <a:pt x="410" y="210"/>
                  </a:lnTo>
                  <a:lnTo>
                    <a:pt x="416" y="210"/>
                  </a:lnTo>
                  <a:lnTo>
                    <a:pt x="420" y="211"/>
                  </a:lnTo>
                  <a:lnTo>
                    <a:pt x="422" y="211"/>
                  </a:lnTo>
                  <a:lnTo>
                    <a:pt x="502" y="0"/>
                  </a:lnTo>
                  <a:lnTo>
                    <a:pt x="256" y="4"/>
                  </a:lnTo>
                  <a:lnTo>
                    <a:pt x="42" y="73"/>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7" name="Freeform 47"/>
            <p:cNvSpPr>
              <a:spLocks/>
            </p:cNvSpPr>
            <p:nvPr/>
          </p:nvSpPr>
          <p:spPr bwMode="auto">
            <a:xfrm>
              <a:off x="3009" y="3082"/>
              <a:ext cx="109" cy="116"/>
            </a:xfrm>
            <a:custGeom>
              <a:avLst/>
              <a:gdLst/>
              <a:ahLst/>
              <a:cxnLst>
                <a:cxn ang="0">
                  <a:pos x="9" y="21"/>
                </a:cxn>
                <a:cxn ang="0">
                  <a:pos x="9" y="20"/>
                </a:cxn>
                <a:cxn ang="0">
                  <a:pos x="13" y="17"/>
                </a:cxn>
                <a:cxn ang="0">
                  <a:pos x="20" y="14"/>
                </a:cxn>
                <a:cxn ang="0">
                  <a:pos x="27" y="10"/>
                </a:cxn>
                <a:cxn ang="0">
                  <a:pos x="36" y="7"/>
                </a:cxn>
                <a:cxn ang="0">
                  <a:pos x="45" y="4"/>
                </a:cxn>
                <a:cxn ang="0">
                  <a:pos x="52" y="1"/>
                </a:cxn>
                <a:cxn ang="0">
                  <a:pos x="60" y="0"/>
                </a:cxn>
                <a:cxn ang="0">
                  <a:pos x="67" y="1"/>
                </a:cxn>
                <a:cxn ang="0">
                  <a:pos x="77" y="2"/>
                </a:cxn>
                <a:cxn ang="0">
                  <a:pos x="86" y="4"/>
                </a:cxn>
                <a:cxn ang="0">
                  <a:pos x="95" y="8"/>
                </a:cxn>
                <a:cxn ang="0">
                  <a:pos x="102" y="13"/>
                </a:cxn>
                <a:cxn ang="0">
                  <a:pos x="107" y="21"/>
                </a:cxn>
                <a:cxn ang="0">
                  <a:pos x="108" y="29"/>
                </a:cxn>
                <a:cxn ang="0">
                  <a:pos x="104" y="42"/>
                </a:cxn>
                <a:cxn ang="0">
                  <a:pos x="98" y="52"/>
                </a:cxn>
                <a:cxn ang="0">
                  <a:pos x="92" y="61"/>
                </a:cxn>
                <a:cxn ang="0">
                  <a:pos x="86" y="67"/>
                </a:cxn>
                <a:cxn ang="0">
                  <a:pos x="81" y="70"/>
                </a:cxn>
                <a:cxn ang="0">
                  <a:pos x="77" y="73"/>
                </a:cxn>
                <a:cxn ang="0">
                  <a:pos x="73" y="77"/>
                </a:cxn>
                <a:cxn ang="0">
                  <a:pos x="71" y="81"/>
                </a:cxn>
                <a:cxn ang="0">
                  <a:pos x="70" y="86"/>
                </a:cxn>
                <a:cxn ang="0">
                  <a:pos x="68" y="93"/>
                </a:cxn>
                <a:cxn ang="0">
                  <a:pos x="63" y="100"/>
                </a:cxn>
                <a:cxn ang="0">
                  <a:pos x="55" y="105"/>
                </a:cxn>
                <a:cxn ang="0">
                  <a:pos x="45" y="110"/>
                </a:cxn>
                <a:cxn ang="0">
                  <a:pos x="35" y="114"/>
                </a:cxn>
                <a:cxn ang="0">
                  <a:pos x="25" y="115"/>
                </a:cxn>
                <a:cxn ang="0">
                  <a:pos x="16" y="113"/>
                </a:cxn>
                <a:cxn ang="0">
                  <a:pos x="9" y="107"/>
                </a:cxn>
                <a:cxn ang="0">
                  <a:pos x="6" y="103"/>
                </a:cxn>
                <a:cxn ang="0">
                  <a:pos x="4" y="97"/>
                </a:cxn>
                <a:cxn ang="0">
                  <a:pos x="2" y="91"/>
                </a:cxn>
                <a:cxn ang="0">
                  <a:pos x="1" y="85"/>
                </a:cxn>
                <a:cxn ang="0">
                  <a:pos x="0" y="78"/>
                </a:cxn>
                <a:cxn ang="0">
                  <a:pos x="1" y="70"/>
                </a:cxn>
                <a:cxn ang="0">
                  <a:pos x="1" y="64"/>
                </a:cxn>
                <a:cxn ang="0">
                  <a:pos x="2" y="56"/>
                </a:cxn>
                <a:cxn ang="0">
                  <a:pos x="3" y="49"/>
                </a:cxn>
                <a:cxn ang="0">
                  <a:pos x="4" y="43"/>
                </a:cxn>
                <a:cxn ang="0">
                  <a:pos x="5" y="37"/>
                </a:cxn>
                <a:cxn ang="0">
                  <a:pos x="6" y="31"/>
                </a:cxn>
                <a:cxn ang="0">
                  <a:pos x="7" y="27"/>
                </a:cxn>
                <a:cxn ang="0">
                  <a:pos x="8" y="24"/>
                </a:cxn>
                <a:cxn ang="0">
                  <a:pos x="9" y="22"/>
                </a:cxn>
                <a:cxn ang="0">
                  <a:pos x="9" y="21"/>
                </a:cxn>
              </a:cxnLst>
              <a:rect l="0" t="0" r="r" b="b"/>
              <a:pathLst>
                <a:path w="109" h="116">
                  <a:moveTo>
                    <a:pt x="9" y="21"/>
                  </a:moveTo>
                  <a:lnTo>
                    <a:pt x="9" y="20"/>
                  </a:lnTo>
                  <a:lnTo>
                    <a:pt x="13" y="17"/>
                  </a:lnTo>
                  <a:lnTo>
                    <a:pt x="20" y="14"/>
                  </a:lnTo>
                  <a:lnTo>
                    <a:pt x="27" y="10"/>
                  </a:lnTo>
                  <a:lnTo>
                    <a:pt x="36" y="7"/>
                  </a:lnTo>
                  <a:lnTo>
                    <a:pt x="45" y="4"/>
                  </a:lnTo>
                  <a:lnTo>
                    <a:pt x="52" y="1"/>
                  </a:lnTo>
                  <a:lnTo>
                    <a:pt x="60" y="0"/>
                  </a:lnTo>
                  <a:lnTo>
                    <a:pt x="67" y="1"/>
                  </a:lnTo>
                  <a:lnTo>
                    <a:pt x="77" y="2"/>
                  </a:lnTo>
                  <a:lnTo>
                    <a:pt x="86" y="4"/>
                  </a:lnTo>
                  <a:lnTo>
                    <a:pt x="95" y="8"/>
                  </a:lnTo>
                  <a:lnTo>
                    <a:pt x="102" y="13"/>
                  </a:lnTo>
                  <a:lnTo>
                    <a:pt x="107" y="21"/>
                  </a:lnTo>
                  <a:lnTo>
                    <a:pt x="108" y="29"/>
                  </a:lnTo>
                  <a:lnTo>
                    <a:pt x="104" y="42"/>
                  </a:lnTo>
                  <a:lnTo>
                    <a:pt x="98" y="52"/>
                  </a:lnTo>
                  <a:lnTo>
                    <a:pt x="92" y="61"/>
                  </a:lnTo>
                  <a:lnTo>
                    <a:pt x="86" y="67"/>
                  </a:lnTo>
                  <a:lnTo>
                    <a:pt x="81" y="70"/>
                  </a:lnTo>
                  <a:lnTo>
                    <a:pt x="77" y="73"/>
                  </a:lnTo>
                  <a:lnTo>
                    <a:pt x="73" y="77"/>
                  </a:lnTo>
                  <a:lnTo>
                    <a:pt x="71" y="81"/>
                  </a:lnTo>
                  <a:lnTo>
                    <a:pt x="70" y="86"/>
                  </a:lnTo>
                  <a:lnTo>
                    <a:pt x="68" y="93"/>
                  </a:lnTo>
                  <a:lnTo>
                    <a:pt x="63" y="100"/>
                  </a:lnTo>
                  <a:lnTo>
                    <a:pt x="55" y="105"/>
                  </a:lnTo>
                  <a:lnTo>
                    <a:pt x="45" y="110"/>
                  </a:lnTo>
                  <a:lnTo>
                    <a:pt x="35" y="114"/>
                  </a:lnTo>
                  <a:lnTo>
                    <a:pt x="25" y="115"/>
                  </a:lnTo>
                  <a:lnTo>
                    <a:pt x="16" y="113"/>
                  </a:lnTo>
                  <a:lnTo>
                    <a:pt x="9" y="107"/>
                  </a:lnTo>
                  <a:lnTo>
                    <a:pt x="6" y="103"/>
                  </a:lnTo>
                  <a:lnTo>
                    <a:pt x="4" y="97"/>
                  </a:lnTo>
                  <a:lnTo>
                    <a:pt x="2" y="91"/>
                  </a:lnTo>
                  <a:lnTo>
                    <a:pt x="1" y="85"/>
                  </a:lnTo>
                  <a:lnTo>
                    <a:pt x="0" y="78"/>
                  </a:lnTo>
                  <a:lnTo>
                    <a:pt x="1" y="70"/>
                  </a:lnTo>
                  <a:lnTo>
                    <a:pt x="1" y="64"/>
                  </a:lnTo>
                  <a:lnTo>
                    <a:pt x="2" y="56"/>
                  </a:lnTo>
                  <a:lnTo>
                    <a:pt x="3" y="49"/>
                  </a:lnTo>
                  <a:lnTo>
                    <a:pt x="4" y="43"/>
                  </a:lnTo>
                  <a:lnTo>
                    <a:pt x="5" y="37"/>
                  </a:lnTo>
                  <a:lnTo>
                    <a:pt x="6" y="31"/>
                  </a:lnTo>
                  <a:lnTo>
                    <a:pt x="7" y="27"/>
                  </a:lnTo>
                  <a:lnTo>
                    <a:pt x="8" y="24"/>
                  </a:lnTo>
                  <a:lnTo>
                    <a:pt x="9" y="22"/>
                  </a:lnTo>
                  <a:lnTo>
                    <a:pt x="9" y="21"/>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8" name="Freeform 48"/>
            <p:cNvSpPr>
              <a:spLocks/>
            </p:cNvSpPr>
            <p:nvPr/>
          </p:nvSpPr>
          <p:spPr bwMode="auto">
            <a:xfrm>
              <a:off x="3009" y="3082"/>
              <a:ext cx="115" cy="122"/>
            </a:xfrm>
            <a:custGeom>
              <a:avLst/>
              <a:gdLst/>
              <a:ahLst/>
              <a:cxnLst>
                <a:cxn ang="0">
                  <a:pos x="9" y="22"/>
                </a:cxn>
                <a:cxn ang="0">
                  <a:pos x="9" y="22"/>
                </a:cxn>
                <a:cxn ang="0">
                  <a:pos x="10" y="21"/>
                </a:cxn>
                <a:cxn ang="0">
                  <a:pos x="14" y="18"/>
                </a:cxn>
                <a:cxn ang="0">
                  <a:pos x="21" y="15"/>
                </a:cxn>
                <a:cxn ang="0">
                  <a:pos x="29" y="11"/>
                </a:cxn>
                <a:cxn ang="0">
                  <a:pos x="38" y="7"/>
                </a:cxn>
                <a:cxn ang="0">
                  <a:pos x="47" y="4"/>
                </a:cxn>
                <a:cxn ang="0">
                  <a:pos x="55" y="1"/>
                </a:cxn>
                <a:cxn ang="0">
                  <a:pos x="63" y="0"/>
                </a:cxn>
                <a:cxn ang="0">
                  <a:pos x="71" y="1"/>
                </a:cxn>
                <a:cxn ang="0">
                  <a:pos x="81" y="2"/>
                </a:cxn>
                <a:cxn ang="0">
                  <a:pos x="91" y="4"/>
                </a:cxn>
                <a:cxn ang="0">
                  <a:pos x="100" y="8"/>
                </a:cxn>
                <a:cxn ang="0">
                  <a:pos x="108" y="14"/>
                </a:cxn>
                <a:cxn ang="0">
                  <a:pos x="113" y="22"/>
                </a:cxn>
                <a:cxn ang="0">
                  <a:pos x="114" y="31"/>
                </a:cxn>
                <a:cxn ang="0">
                  <a:pos x="110" y="44"/>
                </a:cxn>
                <a:cxn ang="0">
                  <a:pos x="103" y="55"/>
                </a:cxn>
                <a:cxn ang="0">
                  <a:pos x="97" y="64"/>
                </a:cxn>
                <a:cxn ang="0">
                  <a:pos x="91" y="70"/>
                </a:cxn>
                <a:cxn ang="0">
                  <a:pos x="85" y="74"/>
                </a:cxn>
                <a:cxn ang="0">
                  <a:pos x="81" y="77"/>
                </a:cxn>
                <a:cxn ang="0">
                  <a:pos x="77" y="81"/>
                </a:cxn>
                <a:cxn ang="0">
                  <a:pos x="75" y="85"/>
                </a:cxn>
                <a:cxn ang="0">
                  <a:pos x="74" y="91"/>
                </a:cxn>
                <a:cxn ang="0">
                  <a:pos x="72" y="98"/>
                </a:cxn>
                <a:cxn ang="0">
                  <a:pos x="66" y="105"/>
                </a:cxn>
                <a:cxn ang="0">
                  <a:pos x="58" y="111"/>
                </a:cxn>
                <a:cxn ang="0">
                  <a:pos x="48" y="116"/>
                </a:cxn>
                <a:cxn ang="0">
                  <a:pos x="37" y="120"/>
                </a:cxn>
                <a:cxn ang="0">
                  <a:pos x="26" y="121"/>
                </a:cxn>
                <a:cxn ang="0">
                  <a:pos x="17" y="119"/>
                </a:cxn>
                <a:cxn ang="0">
                  <a:pos x="9" y="113"/>
                </a:cxn>
                <a:cxn ang="0">
                  <a:pos x="6" y="108"/>
                </a:cxn>
                <a:cxn ang="0">
                  <a:pos x="4" y="102"/>
                </a:cxn>
                <a:cxn ang="0">
                  <a:pos x="2" y="96"/>
                </a:cxn>
                <a:cxn ang="0">
                  <a:pos x="1" y="89"/>
                </a:cxn>
                <a:cxn ang="0">
                  <a:pos x="0" y="82"/>
                </a:cxn>
                <a:cxn ang="0">
                  <a:pos x="1" y="74"/>
                </a:cxn>
                <a:cxn ang="0">
                  <a:pos x="1" y="67"/>
                </a:cxn>
                <a:cxn ang="0">
                  <a:pos x="2" y="59"/>
                </a:cxn>
                <a:cxn ang="0">
                  <a:pos x="3" y="52"/>
                </a:cxn>
                <a:cxn ang="0">
                  <a:pos x="4" y="45"/>
                </a:cxn>
                <a:cxn ang="0">
                  <a:pos x="5" y="39"/>
                </a:cxn>
                <a:cxn ang="0">
                  <a:pos x="6" y="33"/>
                </a:cxn>
                <a:cxn ang="0">
                  <a:pos x="7" y="28"/>
                </a:cxn>
                <a:cxn ang="0">
                  <a:pos x="8" y="25"/>
                </a:cxn>
                <a:cxn ang="0">
                  <a:pos x="9" y="23"/>
                </a:cxn>
                <a:cxn ang="0">
                  <a:pos x="9" y="22"/>
                </a:cxn>
              </a:cxnLst>
              <a:rect l="0" t="0" r="r" b="b"/>
              <a:pathLst>
                <a:path w="115" h="122">
                  <a:moveTo>
                    <a:pt x="9" y="22"/>
                  </a:moveTo>
                  <a:lnTo>
                    <a:pt x="9" y="22"/>
                  </a:lnTo>
                  <a:lnTo>
                    <a:pt x="10" y="21"/>
                  </a:lnTo>
                  <a:lnTo>
                    <a:pt x="14" y="18"/>
                  </a:lnTo>
                  <a:lnTo>
                    <a:pt x="21" y="15"/>
                  </a:lnTo>
                  <a:lnTo>
                    <a:pt x="29" y="11"/>
                  </a:lnTo>
                  <a:lnTo>
                    <a:pt x="38" y="7"/>
                  </a:lnTo>
                  <a:lnTo>
                    <a:pt x="47" y="4"/>
                  </a:lnTo>
                  <a:lnTo>
                    <a:pt x="55" y="1"/>
                  </a:lnTo>
                  <a:lnTo>
                    <a:pt x="63" y="0"/>
                  </a:lnTo>
                  <a:lnTo>
                    <a:pt x="71" y="1"/>
                  </a:lnTo>
                  <a:lnTo>
                    <a:pt x="81" y="2"/>
                  </a:lnTo>
                  <a:lnTo>
                    <a:pt x="91" y="4"/>
                  </a:lnTo>
                  <a:lnTo>
                    <a:pt x="100" y="8"/>
                  </a:lnTo>
                  <a:lnTo>
                    <a:pt x="108" y="14"/>
                  </a:lnTo>
                  <a:lnTo>
                    <a:pt x="113" y="22"/>
                  </a:lnTo>
                  <a:lnTo>
                    <a:pt x="114" y="31"/>
                  </a:lnTo>
                  <a:lnTo>
                    <a:pt x="110" y="44"/>
                  </a:lnTo>
                  <a:lnTo>
                    <a:pt x="103" y="55"/>
                  </a:lnTo>
                  <a:lnTo>
                    <a:pt x="97" y="64"/>
                  </a:lnTo>
                  <a:lnTo>
                    <a:pt x="91" y="70"/>
                  </a:lnTo>
                  <a:lnTo>
                    <a:pt x="85" y="74"/>
                  </a:lnTo>
                  <a:lnTo>
                    <a:pt x="81" y="77"/>
                  </a:lnTo>
                  <a:lnTo>
                    <a:pt x="77" y="81"/>
                  </a:lnTo>
                  <a:lnTo>
                    <a:pt x="75" y="85"/>
                  </a:lnTo>
                  <a:lnTo>
                    <a:pt x="74" y="91"/>
                  </a:lnTo>
                  <a:lnTo>
                    <a:pt x="72" y="98"/>
                  </a:lnTo>
                  <a:lnTo>
                    <a:pt x="66" y="105"/>
                  </a:lnTo>
                  <a:lnTo>
                    <a:pt x="58" y="111"/>
                  </a:lnTo>
                  <a:lnTo>
                    <a:pt x="48" y="116"/>
                  </a:lnTo>
                  <a:lnTo>
                    <a:pt x="37" y="120"/>
                  </a:lnTo>
                  <a:lnTo>
                    <a:pt x="26" y="121"/>
                  </a:lnTo>
                  <a:lnTo>
                    <a:pt x="17" y="119"/>
                  </a:lnTo>
                  <a:lnTo>
                    <a:pt x="9" y="113"/>
                  </a:lnTo>
                  <a:lnTo>
                    <a:pt x="6" y="108"/>
                  </a:lnTo>
                  <a:lnTo>
                    <a:pt x="4" y="102"/>
                  </a:lnTo>
                  <a:lnTo>
                    <a:pt x="2" y="96"/>
                  </a:lnTo>
                  <a:lnTo>
                    <a:pt x="1" y="89"/>
                  </a:lnTo>
                  <a:lnTo>
                    <a:pt x="0" y="82"/>
                  </a:lnTo>
                  <a:lnTo>
                    <a:pt x="1" y="74"/>
                  </a:lnTo>
                  <a:lnTo>
                    <a:pt x="1" y="67"/>
                  </a:lnTo>
                  <a:lnTo>
                    <a:pt x="2" y="59"/>
                  </a:lnTo>
                  <a:lnTo>
                    <a:pt x="3" y="52"/>
                  </a:lnTo>
                  <a:lnTo>
                    <a:pt x="4" y="45"/>
                  </a:lnTo>
                  <a:lnTo>
                    <a:pt x="5" y="39"/>
                  </a:lnTo>
                  <a:lnTo>
                    <a:pt x="6" y="33"/>
                  </a:lnTo>
                  <a:lnTo>
                    <a:pt x="7" y="28"/>
                  </a:lnTo>
                  <a:lnTo>
                    <a:pt x="8" y="25"/>
                  </a:lnTo>
                  <a:lnTo>
                    <a:pt x="9" y="23"/>
                  </a:lnTo>
                  <a:lnTo>
                    <a:pt x="9" y="2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9" name="Freeform 49"/>
            <p:cNvSpPr>
              <a:spLocks/>
            </p:cNvSpPr>
            <p:nvPr/>
          </p:nvSpPr>
          <p:spPr bwMode="auto">
            <a:xfrm>
              <a:off x="3051" y="3075"/>
              <a:ext cx="109" cy="123"/>
            </a:xfrm>
            <a:custGeom>
              <a:avLst/>
              <a:gdLst/>
              <a:ahLst/>
              <a:cxnLst>
                <a:cxn ang="0">
                  <a:pos x="42" y="0"/>
                </a:cxn>
                <a:cxn ang="0">
                  <a:pos x="40" y="1"/>
                </a:cxn>
                <a:cxn ang="0">
                  <a:pos x="35" y="2"/>
                </a:cxn>
                <a:cxn ang="0">
                  <a:pos x="27" y="5"/>
                </a:cxn>
                <a:cxn ang="0">
                  <a:pos x="19" y="8"/>
                </a:cxn>
                <a:cxn ang="0">
                  <a:pos x="12" y="11"/>
                </a:cxn>
                <a:cxn ang="0">
                  <a:pos x="5" y="16"/>
                </a:cxn>
                <a:cxn ang="0">
                  <a:pos x="1" y="22"/>
                </a:cxn>
                <a:cxn ang="0">
                  <a:pos x="0" y="28"/>
                </a:cxn>
                <a:cxn ang="0">
                  <a:pos x="2" y="34"/>
                </a:cxn>
                <a:cxn ang="0">
                  <a:pos x="4" y="40"/>
                </a:cxn>
                <a:cxn ang="0">
                  <a:pos x="6" y="45"/>
                </a:cxn>
                <a:cxn ang="0">
                  <a:pos x="8" y="50"/>
                </a:cxn>
                <a:cxn ang="0">
                  <a:pos x="10" y="53"/>
                </a:cxn>
                <a:cxn ang="0">
                  <a:pos x="14" y="55"/>
                </a:cxn>
                <a:cxn ang="0">
                  <a:pos x="17" y="56"/>
                </a:cxn>
                <a:cxn ang="0">
                  <a:pos x="21" y="55"/>
                </a:cxn>
                <a:cxn ang="0">
                  <a:pos x="26" y="53"/>
                </a:cxn>
                <a:cxn ang="0">
                  <a:pos x="29" y="48"/>
                </a:cxn>
                <a:cxn ang="0">
                  <a:pos x="35" y="43"/>
                </a:cxn>
                <a:cxn ang="0">
                  <a:pos x="41" y="36"/>
                </a:cxn>
                <a:cxn ang="0">
                  <a:pos x="46" y="31"/>
                </a:cxn>
                <a:cxn ang="0">
                  <a:pos x="53" y="29"/>
                </a:cxn>
                <a:cxn ang="0">
                  <a:pos x="59" y="29"/>
                </a:cxn>
                <a:cxn ang="0">
                  <a:pos x="65" y="31"/>
                </a:cxn>
                <a:cxn ang="0">
                  <a:pos x="69" y="37"/>
                </a:cxn>
                <a:cxn ang="0">
                  <a:pos x="68" y="44"/>
                </a:cxn>
                <a:cxn ang="0">
                  <a:pos x="63" y="52"/>
                </a:cxn>
                <a:cxn ang="0">
                  <a:pos x="58" y="61"/>
                </a:cxn>
                <a:cxn ang="0">
                  <a:pos x="49" y="70"/>
                </a:cxn>
                <a:cxn ang="0">
                  <a:pos x="42" y="78"/>
                </a:cxn>
                <a:cxn ang="0">
                  <a:pos x="35" y="87"/>
                </a:cxn>
                <a:cxn ang="0">
                  <a:pos x="31" y="93"/>
                </a:cxn>
                <a:cxn ang="0">
                  <a:pos x="28" y="99"/>
                </a:cxn>
                <a:cxn ang="0">
                  <a:pos x="27" y="105"/>
                </a:cxn>
                <a:cxn ang="0">
                  <a:pos x="27" y="110"/>
                </a:cxn>
                <a:cxn ang="0">
                  <a:pos x="27" y="113"/>
                </a:cxn>
                <a:cxn ang="0">
                  <a:pos x="29" y="117"/>
                </a:cxn>
                <a:cxn ang="0">
                  <a:pos x="33" y="119"/>
                </a:cxn>
                <a:cxn ang="0">
                  <a:pos x="38" y="121"/>
                </a:cxn>
                <a:cxn ang="0">
                  <a:pos x="45" y="121"/>
                </a:cxn>
                <a:cxn ang="0">
                  <a:pos x="50" y="120"/>
                </a:cxn>
                <a:cxn ang="0">
                  <a:pos x="57" y="116"/>
                </a:cxn>
                <a:cxn ang="0">
                  <a:pos x="63" y="111"/>
                </a:cxn>
                <a:cxn ang="0">
                  <a:pos x="72" y="103"/>
                </a:cxn>
                <a:cxn ang="0">
                  <a:pos x="80" y="94"/>
                </a:cxn>
                <a:cxn ang="0">
                  <a:pos x="88" y="85"/>
                </a:cxn>
                <a:cxn ang="0">
                  <a:pos x="96" y="74"/>
                </a:cxn>
                <a:cxn ang="0">
                  <a:pos x="101" y="63"/>
                </a:cxn>
                <a:cxn ang="0">
                  <a:pos x="105" y="52"/>
                </a:cxn>
                <a:cxn ang="0">
                  <a:pos x="107" y="42"/>
                </a:cxn>
                <a:cxn ang="0">
                  <a:pos x="106" y="31"/>
                </a:cxn>
                <a:cxn ang="0">
                  <a:pos x="101" y="22"/>
                </a:cxn>
                <a:cxn ang="0">
                  <a:pos x="94" y="13"/>
                </a:cxn>
                <a:cxn ang="0">
                  <a:pos x="81" y="8"/>
                </a:cxn>
                <a:cxn ang="0">
                  <a:pos x="63" y="3"/>
                </a:cxn>
                <a:cxn ang="0">
                  <a:pos x="42" y="0"/>
                </a:cxn>
              </a:cxnLst>
              <a:rect l="0" t="0" r="r" b="b"/>
              <a:pathLst>
                <a:path w="108" h="122">
                  <a:moveTo>
                    <a:pt x="42" y="0"/>
                  </a:moveTo>
                  <a:lnTo>
                    <a:pt x="40" y="1"/>
                  </a:lnTo>
                  <a:lnTo>
                    <a:pt x="35" y="2"/>
                  </a:lnTo>
                  <a:lnTo>
                    <a:pt x="27" y="5"/>
                  </a:lnTo>
                  <a:lnTo>
                    <a:pt x="19" y="8"/>
                  </a:lnTo>
                  <a:lnTo>
                    <a:pt x="12" y="11"/>
                  </a:lnTo>
                  <a:lnTo>
                    <a:pt x="5" y="16"/>
                  </a:lnTo>
                  <a:lnTo>
                    <a:pt x="1" y="22"/>
                  </a:lnTo>
                  <a:lnTo>
                    <a:pt x="0" y="28"/>
                  </a:lnTo>
                  <a:lnTo>
                    <a:pt x="2" y="34"/>
                  </a:lnTo>
                  <a:lnTo>
                    <a:pt x="4" y="40"/>
                  </a:lnTo>
                  <a:lnTo>
                    <a:pt x="6" y="45"/>
                  </a:lnTo>
                  <a:lnTo>
                    <a:pt x="8" y="50"/>
                  </a:lnTo>
                  <a:lnTo>
                    <a:pt x="10" y="53"/>
                  </a:lnTo>
                  <a:lnTo>
                    <a:pt x="14" y="55"/>
                  </a:lnTo>
                  <a:lnTo>
                    <a:pt x="17" y="56"/>
                  </a:lnTo>
                  <a:lnTo>
                    <a:pt x="21" y="55"/>
                  </a:lnTo>
                  <a:lnTo>
                    <a:pt x="26" y="53"/>
                  </a:lnTo>
                  <a:lnTo>
                    <a:pt x="29" y="48"/>
                  </a:lnTo>
                  <a:lnTo>
                    <a:pt x="35" y="43"/>
                  </a:lnTo>
                  <a:lnTo>
                    <a:pt x="41" y="36"/>
                  </a:lnTo>
                  <a:lnTo>
                    <a:pt x="46" y="31"/>
                  </a:lnTo>
                  <a:lnTo>
                    <a:pt x="53" y="29"/>
                  </a:lnTo>
                  <a:lnTo>
                    <a:pt x="59" y="29"/>
                  </a:lnTo>
                  <a:lnTo>
                    <a:pt x="65" y="31"/>
                  </a:lnTo>
                  <a:lnTo>
                    <a:pt x="69" y="37"/>
                  </a:lnTo>
                  <a:lnTo>
                    <a:pt x="68" y="44"/>
                  </a:lnTo>
                  <a:lnTo>
                    <a:pt x="63" y="52"/>
                  </a:lnTo>
                  <a:lnTo>
                    <a:pt x="58" y="61"/>
                  </a:lnTo>
                  <a:lnTo>
                    <a:pt x="49" y="70"/>
                  </a:lnTo>
                  <a:lnTo>
                    <a:pt x="42" y="78"/>
                  </a:lnTo>
                  <a:lnTo>
                    <a:pt x="35" y="87"/>
                  </a:lnTo>
                  <a:lnTo>
                    <a:pt x="31" y="93"/>
                  </a:lnTo>
                  <a:lnTo>
                    <a:pt x="28" y="99"/>
                  </a:lnTo>
                  <a:lnTo>
                    <a:pt x="27" y="105"/>
                  </a:lnTo>
                  <a:lnTo>
                    <a:pt x="27" y="110"/>
                  </a:lnTo>
                  <a:lnTo>
                    <a:pt x="27" y="113"/>
                  </a:lnTo>
                  <a:lnTo>
                    <a:pt x="29" y="117"/>
                  </a:lnTo>
                  <a:lnTo>
                    <a:pt x="33" y="119"/>
                  </a:lnTo>
                  <a:lnTo>
                    <a:pt x="38" y="121"/>
                  </a:lnTo>
                  <a:lnTo>
                    <a:pt x="45" y="121"/>
                  </a:lnTo>
                  <a:lnTo>
                    <a:pt x="50" y="120"/>
                  </a:lnTo>
                  <a:lnTo>
                    <a:pt x="57" y="116"/>
                  </a:lnTo>
                  <a:lnTo>
                    <a:pt x="63" y="111"/>
                  </a:lnTo>
                  <a:lnTo>
                    <a:pt x="72" y="103"/>
                  </a:lnTo>
                  <a:lnTo>
                    <a:pt x="80" y="94"/>
                  </a:lnTo>
                  <a:lnTo>
                    <a:pt x="88" y="85"/>
                  </a:lnTo>
                  <a:lnTo>
                    <a:pt x="96" y="74"/>
                  </a:lnTo>
                  <a:lnTo>
                    <a:pt x="101" y="63"/>
                  </a:lnTo>
                  <a:lnTo>
                    <a:pt x="105" y="52"/>
                  </a:lnTo>
                  <a:lnTo>
                    <a:pt x="107" y="42"/>
                  </a:lnTo>
                  <a:lnTo>
                    <a:pt x="106" y="31"/>
                  </a:lnTo>
                  <a:lnTo>
                    <a:pt x="101" y="22"/>
                  </a:lnTo>
                  <a:lnTo>
                    <a:pt x="94" y="13"/>
                  </a:lnTo>
                  <a:lnTo>
                    <a:pt x="81" y="8"/>
                  </a:lnTo>
                  <a:lnTo>
                    <a:pt x="63" y="3"/>
                  </a:lnTo>
                  <a:lnTo>
                    <a:pt x="42"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0" name="Freeform 50"/>
            <p:cNvSpPr>
              <a:spLocks/>
            </p:cNvSpPr>
            <p:nvPr/>
          </p:nvSpPr>
          <p:spPr bwMode="auto">
            <a:xfrm>
              <a:off x="3051" y="3075"/>
              <a:ext cx="113" cy="129"/>
            </a:xfrm>
            <a:custGeom>
              <a:avLst/>
              <a:gdLst/>
              <a:ahLst/>
              <a:cxnLst>
                <a:cxn ang="0">
                  <a:pos x="44" y="0"/>
                </a:cxn>
                <a:cxn ang="0">
                  <a:pos x="44" y="0"/>
                </a:cxn>
                <a:cxn ang="0">
                  <a:pos x="42" y="1"/>
                </a:cxn>
                <a:cxn ang="0">
                  <a:pos x="37" y="2"/>
                </a:cxn>
                <a:cxn ang="0">
                  <a:pos x="29" y="5"/>
                </a:cxn>
                <a:cxn ang="0">
                  <a:pos x="20" y="8"/>
                </a:cxn>
                <a:cxn ang="0">
                  <a:pos x="13" y="12"/>
                </a:cxn>
                <a:cxn ang="0">
                  <a:pos x="5" y="17"/>
                </a:cxn>
                <a:cxn ang="0">
                  <a:pos x="1" y="23"/>
                </a:cxn>
                <a:cxn ang="0">
                  <a:pos x="0" y="29"/>
                </a:cxn>
                <a:cxn ang="0">
                  <a:pos x="2" y="36"/>
                </a:cxn>
                <a:cxn ang="0">
                  <a:pos x="4" y="42"/>
                </a:cxn>
                <a:cxn ang="0">
                  <a:pos x="6" y="47"/>
                </a:cxn>
                <a:cxn ang="0">
                  <a:pos x="8" y="52"/>
                </a:cxn>
                <a:cxn ang="0">
                  <a:pos x="11" y="56"/>
                </a:cxn>
                <a:cxn ang="0">
                  <a:pos x="15" y="58"/>
                </a:cxn>
                <a:cxn ang="0">
                  <a:pos x="18" y="59"/>
                </a:cxn>
                <a:cxn ang="0">
                  <a:pos x="22" y="58"/>
                </a:cxn>
                <a:cxn ang="0">
                  <a:pos x="27" y="56"/>
                </a:cxn>
                <a:cxn ang="0">
                  <a:pos x="31" y="50"/>
                </a:cxn>
                <a:cxn ang="0">
                  <a:pos x="37" y="45"/>
                </a:cxn>
                <a:cxn ang="0">
                  <a:pos x="43" y="38"/>
                </a:cxn>
                <a:cxn ang="0">
                  <a:pos x="49" y="33"/>
                </a:cxn>
                <a:cxn ang="0">
                  <a:pos x="56" y="30"/>
                </a:cxn>
                <a:cxn ang="0">
                  <a:pos x="62" y="30"/>
                </a:cxn>
                <a:cxn ang="0">
                  <a:pos x="69" y="33"/>
                </a:cxn>
                <a:cxn ang="0">
                  <a:pos x="73" y="39"/>
                </a:cxn>
                <a:cxn ang="0">
                  <a:pos x="72" y="46"/>
                </a:cxn>
                <a:cxn ang="0">
                  <a:pos x="67" y="55"/>
                </a:cxn>
                <a:cxn ang="0">
                  <a:pos x="61" y="64"/>
                </a:cxn>
                <a:cxn ang="0">
                  <a:pos x="52" y="73"/>
                </a:cxn>
                <a:cxn ang="0">
                  <a:pos x="44" y="82"/>
                </a:cxn>
                <a:cxn ang="0">
                  <a:pos x="37" y="91"/>
                </a:cxn>
                <a:cxn ang="0">
                  <a:pos x="33" y="98"/>
                </a:cxn>
                <a:cxn ang="0">
                  <a:pos x="30" y="104"/>
                </a:cxn>
                <a:cxn ang="0">
                  <a:pos x="29" y="110"/>
                </a:cxn>
                <a:cxn ang="0">
                  <a:pos x="29" y="115"/>
                </a:cxn>
                <a:cxn ang="0">
                  <a:pos x="29" y="119"/>
                </a:cxn>
                <a:cxn ang="0">
                  <a:pos x="31" y="123"/>
                </a:cxn>
                <a:cxn ang="0">
                  <a:pos x="35" y="125"/>
                </a:cxn>
                <a:cxn ang="0">
                  <a:pos x="40" y="127"/>
                </a:cxn>
                <a:cxn ang="0">
                  <a:pos x="48" y="127"/>
                </a:cxn>
                <a:cxn ang="0">
                  <a:pos x="53" y="126"/>
                </a:cxn>
                <a:cxn ang="0">
                  <a:pos x="60" y="122"/>
                </a:cxn>
                <a:cxn ang="0">
                  <a:pos x="67" y="116"/>
                </a:cxn>
                <a:cxn ang="0">
                  <a:pos x="76" y="108"/>
                </a:cxn>
                <a:cxn ang="0">
                  <a:pos x="85" y="99"/>
                </a:cxn>
                <a:cxn ang="0">
                  <a:pos x="93" y="89"/>
                </a:cxn>
                <a:cxn ang="0">
                  <a:pos x="101" y="78"/>
                </a:cxn>
                <a:cxn ang="0">
                  <a:pos x="107" y="66"/>
                </a:cxn>
                <a:cxn ang="0">
                  <a:pos x="111" y="55"/>
                </a:cxn>
                <a:cxn ang="0">
                  <a:pos x="113" y="44"/>
                </a:cxn>
                <a:cxn ang="0">
                  <a:pos x="112" y="33"/>
                </a:cxn>
                <a:cxn ang="0">
                  <a:pos x="107" y="23"/>
                </a:cxn>
                <a:cxn ang="0">
                  <a:pos x="99" y="14"/>
                </a:cxn>
                <a:cxn ang="0">
                  <a:pos x="86" y="8"/>
                </a:cxn>
                <a:cxn ang="0">
                  <a:pos x="67" y="3"/>
                </a:cxn>
                <a:cxn ang="0">
                  <a:pos x="44" y="0"/>
                </a:cxn>
              </a:cxnLst>
              <a:rect l="0" t="0" r="r" b="b"/>
              <a:pathLst>
                <a:path w="114" h="128">
                  <a:moveTo>
                    <a:pt x="44" y="0"/>
                  </a:moveTo>
                  <a:lnTo>
                    <a:pt x="44" y="0"/>
                  </a:lnTo>
                  <a:lnTo>
                    <a:pt x="42" y="1"/>
                  </a:lnTo>
                  <a:lnTo>
                    <a:pt x="37" y="2"/>
                  </a:lnTo>
                  <a:lnTo>
                    <a:pt x="29" y="5"/>
                  </a:lnTo>
                  <a:lnTo>
                    <a:pt x="20" y="8"/>
                  </a:lnTo>
                  <a:lnTo>
                    <a:pt x="13" y="12"/>
                  </a:lnTo>
                  <a:lnTo>
                    <a:pt x="5" y="17"/>
                  </a:lnTo>
                  <a:lnTo>
                    <a:pt x="1" y="23"/>
                  </a:lnTo>
                  <a:lnTo>
                    <a:pt x="0" y="29"/>
                  </a:lnTo>
                  <a:lnTo>
                    <a:pt x="2" y="36"/>
                  </a:lnTo>
                  <a:lnTo>
                    <a:pt x="4" y="42"/>
                  </a:lnTo>
                  <a:lnTo>
                    <a:pt x="6" y="47"/>
                  </a:lnTo>
                  <a:lnTo>
                    <a:pt x="8" y="52"/>
                  </a:lnTo>
                  <a:lnTo>
                    <a:pt x="11" y="56"/>
                  </a:lnTo>
                  <a:lnTo>
                    <a:pt x="15" y="58"/>
                  </a:lnTo>
                  <a:lnTo>
                    <a:pt x="18" y="59"/>
                  </a:lnTo>
                  <a:lnTo>
                    <a:pt x="22" y="58"/>
                  </a:lnTo>
                  <a:lnTo>
                    <a:pt x="27" y="56"/>
                  </a:lnTo>
                  <a:lnTo>
                    <a:pt x="31" y="50"/>
                  </a:lnTo>
                  <a:lnTo>
                    <a:pt x="37" y="45"/>
                  </a:lnTo>
                  <a:lnTo>
                    <a:pt x="43" y="38"/>
                  </a:lnTo>
                  <a:lnTo>
                    <a:pt x="49" y="33"/>
                  </a:lnTo>
                  <a:lnTo>
                    <a:pt x="56" y="30"/>
                  </a:lnTo>
                  <a:lnTo>
                    <a:pt x="62" y="30"/>
                  </a:lnTo>
                  <a:lnTo>
                    <a:pt x="69" y="33"/>
                  </a:lnTo>
                  <a:lnTo>
                    <a:pt x="73" y="39"/>
                  </a:lnTo>
                  <a:lnTo>
                    <a:pt x="72" y="46"/>
                  </a:lnTo>
                  <a:lnTo>
                    <a:pt x="67" y="55"/>
                  </a:lnTo>
                  <a:lnTo>
                    <a:pt x="61" y="64"/>
                  </a:lnTo>
                  <a:lnTo>
                    <a:pt x="52" y="73"/>
                  </a:lnTo>
                  <a:lnTo>
                    <a:pt x="44" y="82"/>
                  </a:lnTo>
                  <a:lnTo>
                    <a:pt x="37" y="91"/>
                  </a:lnTo>
                  <a:lnTo>
                    <a:pt x="33" y="98"/>
                  </a:lnTo>
                  <a:lnTo>
                    <a:pt x="30" y="104"/>
                  </a:lnTo>
                  <a:lnTo>
                    <a:pt x="29" y="110"/>
                  </a:lnTo>
                  <a:lnTo>
                    <a:pt x="29" y="115"/>
                  </a:lnTo>
                  <a:lnTo>
                    <a:pt x="29" y="119"/>
                  </a:lnTo>
                  <a:lnTo>
                    <a:pt x="31" y="123"/>
                  </a:lnTo>
                  <a:lnTo>
                    <a:pt x="35" y="125"/>
                  </a:lnTo>
                  <a:lnTo>
                    <a:pt x="40" y="127"/>
                  </a:lnTo>
                  <a:lnTo>
                    <a:pt x="48" y="127"/>
                  </a:lnTo>
                  <a:lnTo>
                    <a:pt x="53" y="126"/>
                  </a:lnTo>
                  <a:lnTo>
                    <a:pt x="60" y="122"/>
                  </a:lnTo>
                  <a:lnTo>
                    <a:pt x="67" y="116"/>
                  </a:lnTo>
                  <a:lnTo>
                    <a:pt x="76" y="108"/>
                  </a:lnTo>
                  <a:lnTo>
                    <a:pt x="85" y="99"/>
                  </a:lnTo>
                  <a:lnTo>
                    <a:pt x="93" y="89"/>
                  </a:lnTo>
                  <a:lnTo>
                    <a:pt x="101" y="78"/>
                  </a:lnTo>
                  <a:lnTo>
                    <a:pt x="107" y="66"/>
                  </a:lnTo>
                  <a:lnTo>
                    <a:pt x="111" y="55"/>
                  </a:lnTo>
                  <a:lnTo>
                    <a:pt x="113" y="44"/>
                  </a:lnTo>
                  <a:lnTo>
                    <a:pt x="112" y="33"/>
                  </a:lnTo>
                  <a:lnTo>
                    <a:pt x="107" y="23"/>
                  </a:lnTo>
                  <a:lnTo>
                    <a:pt x="99" y="14"/>
                  </a:lnTo>
                  <a:lnTo>
                    <a:pt x="86" y="8"/>
                  </a:lnTo>
                  <a:lnTo>
                    <a:pt x="67" y="3"/>
                  </a:lnTo>
                  <a:lnTo>
                    <a:pt x="44"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1" name="Freeform 51"/>
            <p:cNvSpPr>
              <a:spLocks/>
            </p:cNvSpPr>
            <p:nvPr/>
          </p:nvSpPr>
          <p:spPr bwMode="auto">
            <a:xfrm>
              <a:off x="2953" y="2763"/>
              <a:ext cx="55" cy="316"/>
            </a:xfrm>
            <a:custGeom>
              <a:avLst/>
              <a:gdLst/>
              <a:ahLst/>
              <a:cxnLst>
                <a:cxn ang="0">
                  <a:pos x="9" y="0"/>
                </a:cxn>
                <a:cxn ang="0">
                  <a:pos x="11" y="2"/>
                </a:cxn>
                <a:cxn ang="0">
                  <a:pos x="14" y="4"/>
                </a:cxn>
                <a:cxn ang="0">
                  <a:pos x="17" y="9"/>
                </a:cxn>
                <a:cxn ang="0">
                  <a:pos x="23" y="16"/>
                </a:cxn>
                <a:cxn ang="0">
                  <a:pos x="27" y="26"/>
                </a:cxn>
                <a:cxn ang="0">
                  <a:pos x="31" y="36"/>
                </a:cxn>
                <a:cxn ang="0">
                  <a:pos x="34" y="51"/>
                </a:cxn>
                <a:cxn ang="0">
                  <a:pos x="35" y="68"/>
                </a:cxn>
                <a:cxn ang="0">
                  <a:pos x="35" y="77"/>
                </a:cxn>
                <a:cxn ang="0">
                  <a:pos x="35" y="84"/>
                </a:cxn>
                <a:cxn ang="0">
                  <a:pos x="35" y="91"/>
                </a:cxn>
                <a:cxn ang="0">
                  <a:pos x="35" y="97"/>
                </a:cxn>
                <a:cxn ang="0">
                  <a:pos x="35" y="102"/>
                </a:cxn>
                <a:cxn ang="0">
                  <a:pos x="35" y="107"/>
                </a:cxn>
                <a:cxn ang="0">
                  <a:pos x="36" y="111"/>
                </a:cxn>
                <a:cxn ang="0">
                  <a:pos x="36" y="115"/>
                </a:cxn>
                <a:cxn ang="0">
                  <a:pos x="36" y="119"/>
                </a:cxn>
                <a:cxn ang="0">
                  <a:pos x="36" y="123"/>
                </a:cxn>
                <a:cxn ang="0">
                  <a:pos x="36" y="127"/>
                </a:cxn>
                <a:cxn ang="0">
                  <a:pos x="37" y="131"/>
                </a:cxn>
                <a:cxn ang="0">
                  <a:pos x="37" y="135"/>
                </a:cxn>
                <a:cxn ang="0">
                  <a:pos x="38" y="140"/>
                </a:cxn>
                <a:cxn ang="0">
                  <a:pos x="38" y="147"/>
                </a:cxn>
                <a:cxn ang="0">
                  <a:pos x="39" y="153"/>
                </a:cxn>
                <a:cxn ang="0">
                  <a:pos x="40" y="166"/>
                </a:cxn>
                <a:cxn ang="0">
                  <a:pos x="41" y="175"/>
                </a:cxn>
                <a:cxn ang="0">
                  <a:pos x="41" y="181"/>
                </a:cxn>
                <a:cxn ang="0">
                  <a:pos x="42" y="185"/>
                </a:cxn>
                <a:cxn ang="0">
                  <a:pos x="43" y="191"/>
                </a:cxn>
                <a:cxn ang="0">
                  <a:pos x="45" y="198"/>
                </a:cxn>
                <a:cxn ang="0">
                  <a:pos x="46" y="208"/>
                </a:cxn>
                <a:cxn ang="0">
                  <a:pos x="49" y="221"/>
                </a:cxn>
                <a:cxn ang="0">
                  <a:pos x="50" y="229"/>
                </a:cxn>
                <a:cxn ang="0">
                  <a:pos x="50" y="236"/>
                </a:cxn>
                <a:cxn ang="0">
                  <a:pos x="51" y="244"/>
                </a:cxn>
                <a:cxn ang="0">
                  <a:pos x="52" y="251"/>
                </a:cxn>
                <a:cxn ang="0">
                  <a:pos x="52" y="258"/>
                </a:cxn>
                <a:cxn ang="0">
                  <a:pos x="53" y="265"/>
                </a:cxn>
                <a:cxn ang="0">
                  <a:pos x="53" y="272"/>
                </a:cxn>
                <a:cxn ang="0">
                  <a:pos x="54" y="278"/>
                </a:cxn>
                <a:cxn ang="0">
                  <a:pos x="53" y="284"/>
                </a:cxn>
                <a:cxn ang="0">
                  <a:pos x="53" y="289"/>
                </a:cxn>
                <a:cxn ang="0">
                  <a:pos x="52" y="294"/>
                </a:cxn>
                <a:cxn ang="0">
                  <a:pos x="52" y="299"/>
                </a:cxn>
                <a:cxn ang="0">
                  <a:pos x="51" y="303"/>
                </a:cxn>
                <a:cxn ang="0">
                  <a:pos x="50" y="307"/>
                </a:cxn>
                <a:cxn ang="0">
                  <a:pos x="50" y="310"/>
                </a:cxn>
                <a:cxn ang="0">
                  <a:pos x="49" y="313"/>
                </a:cxn>
                <a:cxn ang="0">
                  <a:pos x="45" y="315"/>
                </a:cxn>
                <a:cxn ang="0">
                  <a:pos x="39" y="313"/>
                </a:cxn>
                <a:cxn ang="0">
                  <a:pos x="32" y="306"/>
                </a:cxn>
                <a:cxn ang="0">
                  <a:pos x="25" y="297"/>
                </a:cxn>
                <a:cxn ang="0">
                  <a:pos x="18" y="289"/>
                </a:cxn>
                <a:cxn ang="0">
                  <a:pos x="12" y="280"/>
                </a:cxn>
                <a:cxn ang="0">
                  <a:pos x="7" y="273"/>
                </a:cxn>
                <a:cxn ang="0">
                  <a:pos x="6" y="271"/>
                </a:cxn>
                <a:cxn ang="0">
                  <a:pos x="0" y="157"/>
                </a:cxn>
                <a:cxn ang="0">
                  <a:pos x="9" y="0"/>
                </a:cxn>
              </a:cxnLst>
              <a:rect l="0" t="0" r="r" b="b"/>
              <a:pathLst>
                <a:path w="55" h="316">
                  <a:moveTo>
                    <a:pt x="9" y="0"/>
                  </a:moveTo>
                  <a:lnTo>
                    <a:pt x="11" y="2"/>
                  </a:lnTo>
                  <a:lnTo>
                    <a:pt x="14" y="4"/>
                  </a:lnTo>
                  <a:lnTo>
                    <a:pt x="17" y="9"/>
                  </a:lnTo>
                  <a:lnTo>
                    <a:pt x="23" y="16"/>
                  </a:lnTo>
                  <a:lnTo>
                    <a:pt x="27" y="26"/>
                  </a:lnTo>
                  <a:lnTo>
                    <a:pt x="31" y="36"/>
                  </a:lnTo>
                  <a:lnTo>
                    <a:pt x="34" y="51"/>
                  </a:lnTo>
                  <a:lnTo>
                    <a:pt x="35" y="68"/>
                  </a:lnTo>
                  <a:lnTo>
                    <a:pt x="35" y="77"/>
                  </a:lnTo>
                  <a:lnTo>
                    <a:pt x="35" y="84"/>
                  </a:lnTo>
                  <a:lnTo>
                    <a:pt x="35" y="91"/>
                  </a:lnTo>
                  <a:lnTo>
                    <a:pt x="35" y="97"/>
                  </a:lnTo>
                  <a:lnTo>
                    <a:pt x="35" y="102"/>
                  </a:lnTo>
                  <a:lnTo>
                    <a:pt x="35" y="107"/>
                  </a:lnTo>
                  <a:lnTo>
                    <a:pt x="36" y="111"/>
                  </a:lnTo>
                  <a:lnTo>
                    <a:pt x="36" y="115"/>
                  </a:lnTo>
                  <a:lnTo>
                    <a:pt x="36" y="119"/>
                  </a:lnTo>
                  <a:lnTo>
                    <a:pt x="36" y="123"/>
                  </a:lnTo>
                  <a:lnTo>
                    <a:pt x="36" y="127"/>
                  </a:lnTo>
                  <a:lnTo>
                    <a:pt x="37" y="131"/>
                  </a:lnTo>
                  <a:lnTo>
                    <a:pt x="37" y="135"/>
                  </a:lnTo>
                  <a:lnTo>
                    <a:pt x="38" y="140"/>
                  </a:lnTo>
                  <a:lnTo>
                    <a:pt x="38" y="147"/>
                  </a:lnTo>
                  <a:lnTo>
                    <a:pt x="39" y="153"/>
                  </a:lnTo>
                  <a:lnTo>
                    <a:pt x="40" y="166"/>
                  </a:lnTo>
                  <a:lnTo>
                    <a:pt x="41" y="175"/>
                  </a:lnTo>
                  <a:lnTo>
                    <a:pt x="41" y="181"/>
                  </a:lnTo>
                  <a:lnTo>
                    <a:pt x="42" y="185"/>
                  </a:lnTo>
                  <a:lnTo>
                    <a:pt x="43" y="191"/>
                  </a:lnTo>
                  <a:lnTo>
                    <a:pt x="45" y="198"/>
                  </a:lnTo>
                  <a:lnTo>
                    <a:pt x="46" y="208"/>
                  </a:lnTo>
                  <a:lnTo>
                    <a:pt x="49" y="221"/>
                  </a:lnTo>
                  <a:lnTo>
                    <a:pt x="50" y="229"/>
                  </a:lnTo>
                  <a:lnTo>
                    <a:pt x="50" y="236"/>
                  </a:lnTo>
                  <a:lnTo>
                    <a:pt x="51" y="244"/>
                  </a:lnTo>
                  <a:lnTo>
                    <a:pt x="52" y="251"/>
                  </a:lnTo>
                  <a:lnTo>
                    <a:pt x="52" y="258"/>
                  </a:lnTo>
                  <a:lnTo>
                    <a:pt x="53" y="265"/>
                  </a:lnTo>
                  <a:lnTo>
                    <a:pt x="53" y="272"/>
                  </a:lnTo>
                  <a:lnTo>
                    <a:pt x="54" y="278"/>
                  </a:lnTo>
                  <a:lnTo>
                    <a:pt x="53" y="284"/>
                  </a:lnTo>
                  <a:lnTo>
                    <a:pt x="53" y="289"/>
                  </a:lnTo>
                  <a:lnTo>
                    <a:pt x="52" y="294"/>
                  </a:lnTo>
                  <a:lnTo>
                    <a:pt x="52" y="299"/>
                  </a:lnTo>
                  <a:lnTo>
                    <a:pt x="51" y="303"/>
                  </a:lnTo>
                  <a:lnTo>
                    <a:pt x="50" y="307"/>
                  </a:lnTo>
                  <a:lnTo>
                    <a:pt x="50" y="310"/>
                  </a:lnTo>
                  <a:lnTo>
                    <a:pt x="49" y="313"/>
                  </a:lnTo>
                  <a:lnTo>
                    <a:pt x="45" y="315"/>
                  </a:lnTo>
                  <a:lnTo>
                    <a:pt x="39" y="313"/>
                  </a:lnTo>
                  <a:lnTo>
                    <a:pt x="32" y="306"/>
                  </a:lnTo>
                  <a:lnTo>
                    <a:pt x="25" y="297"/>
                  </a:lnTo>
                  <a:lnTo>
                    <a:pt x="18" y="289"/>
                  </a:lnTo>
                  <a:lnTo>
                    <a:pt x="12" y="280"/>
                  </a:lnTo>
                  <a:lnTo>
                    <a:pt x="7" y="273"/>
                  </a:lnTo>
                  <a:lnTo>
                    <a:pt x="6" y="271"/>
                  </a:lnTo>
                  <a:lnTo>
                    <a:pt x="0" y="157"/>
                  </a:lnTo>
                  <a:lnTo>
                    <a:pt x="9"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2" name="Freeform 52"/>
            <p:cNvSpPr>
              <a:spLocks/>
            </p:cNvSpPr>
            <p:nvPr/>
          </p:nvSpPr>
          <p:spPr bwMode="auto">
            <a:xfrm>
              <a:off x="2953" y="2763"/>
              <a:ext cx="61" cy="322"/>
            </a:xfrm>
            <a:custGeom>
              <a:avLst/>
              <a:gdLst/>
              <a:ahLst/>
              <a:cxnLst>
                <a:cxn ang="0">
                  <a:pos x="10" y="0"/>
                </a:cxn>
                <a:cxn ang="0">
                  <a:pos x="10" y="0"/>
                </a:cxn>
                <a:cxn ang="0">
                  <a:pos x="12" y="2"/>
                </a:cxn>
                <a:cxn ang="0">
                  <a:pos x="15" y="4"/>
                </a:cxn>
                <a:cxn ang="0">
                  <a:pos x="19" y="9"/>
                </a:cxn>
                <a:cxn ang="0">
                  <a:pos x="25" y="16"/>
                </a:cxn>
                <a:cxn ang="0">
                  <a:pos x="30" y="26"/>
                </a:cxn>
                <a:cxn ang="0">
                  <a:pos x="34" y="37"/>
                </a:cxn>
                <a:cxn ang="0">
                  <a:pos x="38" y="52"/>
                </a:cxn>
                <a:cxn ang="0">
                  <a:pos x="39" y="69"/>
                </a:cxn>
                <a:cxn ang="0">
                  <a:pos x="39" y="78"/>
                </a:cxn>
                <a:cxn ang="0">
                  <a:pos x="39" y="86"/>
                </a:cxn>
                <a:cxn ang="0">
                  <a:pos x="39" y="93"/>
                </a:cxn>
                <a:cxn ang="0">
                  <a:pos x="39" y="99"/>
                </a:cxn>
                <a:cxn ang="0">
                  <a:pos x="39" y="104"/>
                </a:cxn>
                <a:cxn ang="0">
                  <a:pos x="39" y="109"/>
                </a:cxn>
                <a:cxn ang="0">
                  <a:pos x="40" y="113"/>
                </a:cxn>
                <a:cxn ang="0">
                  <a:pos x="40" y="117"/>
                </a:cxn>
                <a:cxn ang="0">
                  <a:pos x="40" y="121"/>
                </a:cxn>
                <a:cxn ang="0">
                  <a:pos x="40" y="125"/>
                </a:cxn>
                <a:cxn ang="0">
                  <a:pos x="40" y="129"/>
                </a:cxn>
                <a:cxn ang="0">
                  <a:pos x="41" y="133"/>
                </a:cxn>
                <a:cxn ang="0">
                  <a:pos x="41" y="138"/>
                </a:cxn>
                <a:cxn ang="0">
                  <a:pos x="42" y="143"/>
                </a:cxn>
                <a:cxn ang="0">
                  <a:pos x="42" y="150"/>
                </a:cxn>
                <a:cxn ang="0">
                  <a:pos x="43" y="156"/>
                </a:cxn>
                <a:cxn ang="0">
                  <a:pos x="44" y="169"/>
                </a:cxn>
                <a:cxn ang="0">
                  <a:pos x="45" y="178"/>
                </a:cxn>
                <a:cxn ang="0">
                  <a:pos x="46" y="184"/>
                </a:cxn>
                <a:cxn ang="0">
                  <a:pos x="47" y="189"/>
                </a:cxn>
                <a:cxn ang="0">
                  <a:pos x="48" y="195"/>
                </a:cxn>
                <a:cxn ang="0">
                  <a:pos x="50" y="202"/>
                </a:cxn>
                <a:cxn ang="0">
                  <a:pos x="51" y="212"/>
                </a:cxn>
                <a:cxn ang="0">
                  <a:pos x="54" y="225"/>
                </a:cxn>
                <a:cxn ang="0">
                  <a:pos x="55" y="233"/>
                </a:cxn>
                <a:cxn ang="0">
                  <a:pos x="56" y="241"/>
                </a:cxn>
                <a:cxn ang="0">
                  <a:pos x="57" y="249"/>
                </a:cxn>
                <a:cxn ang="0">
                  <a:pos x="58" y="256"/>
                </a:cxn>
                <a:cxn ang="0">
                  <a:pos x="58" y="263"/>
                </a:cxn>
                <a:cxn ang="0">
                  <a:pos x="59" y="270"/>
                </a:cxn>
                <a:cxn ang="0">
                  <a:pos x="59" y="277"/>
                </a:cxn>
                <a:cxn ang="0">
                  <a:pos x="60" y="283"/>
                </a:cxn>
                <a:cxn ang="0">
                  <a:pos x="59" y="289"/>
                </a:cxn>
                <a:cxn ang="0">
                  <a:pos x="59" y="295"/>
                </a:cxn>
                <a:cxn ang="0">
                  <a:pos x="58" y="300"/>
                </a:cxn>
                <a:cxn ang="0">
                  <a:pos x="58" y="305"/>
                </a:cxn>
                <a:cxn ang="0">
                  <a:pos x="57" y="309"/>
                </a:cxn>
                <a:cxn ang="0">
                  <a:pos x="56" y="313"/>
                </a:cxn>
                <a:cxn ang="0">
                  <a:pos x="55" y="316"/>
                </a:cxn>
                <a:cxn ang="0">
                  <a:pos x="54" y="319"/>
                </a:cxn>
                <a:cxn ang="0">
                  <a:pos x="50" y="321"/>
                </a:cxn>
                <a:cxn ang="0">
                  <a:pos x="43" y="319"/>
                </a:cxn>
                <a:cxn ang="0">
                  <a:pos x="36" y="312"/>
                </a:cxn>
                <a:cxn ang="0">
                  <a:pos x="28" y="303"/>
                </a:cxn>
                <a:cxn ang="0">
                  <a:pos x="20" y="294"/>
                </a:cxn>
                <a:cxn ang="0">
                  <a:pos x="13" y="285"/>
                </a:cxn>
                <a:cxn ang="0">
                  <a:pos x="8" y="278"/>
                </a:cxn>
                <a:cxn ang="0">
                  <a:pos x="7" y="276"/>
                </a:cxn>
                <a:cxn ang="0">
                  <a:pos x="0" y="160"/>
                </a:cxn>
                <a:cxn ang="0">
                  <a:pos x="10" y="0"/>
                </a:cxn>
              </a:cxnLst>
              <a:rect l="0" t="0" r="r" b="b"/>
              <a:pathLst>
                <a:path w="61" h="322">
                  <a:moveTo>
                    <a:pt x="10" y="0"/>
                  </a:moveTo>
                  <a:lnTo>
                    <a:pt x="10" y="0"/>
                  </a:lnTo>
                  <a:lnTo>
                    <a:pt x="12" y="2"/>
                  </a:lnTo>
                  <a:lnTo>
                    <a:pt x="15" y="4"/>
                  </a:lnTo>
                  <a:lnTo>
                    <a:pt x="19" y="9"/>
                  </a:lnTo>
                  <a:lnTo>
                    <a:pt x="25" y="16"/>
                  </a:lnTo>
                  <a:lnTo>
                    <a:pt x="30" y="26"/>
                  </a:lnTo>
                  <a:lnTo>
                    <a:pt x="34" y="37"/>
                  </a:lnTo>
                  <a:lnTo>
                    <a:pt x="38" y="52"/>
                  </a:lnTo>
                  <a:lnTo>
                    <a:pt x="39" y="69"/>
                  </a:lnTo>
                  <a:lnTo>
                    <a:pt x="39" y="78"/>
                  </a:lnTo>
                  <a:lnTo>
                    <a:pt x="39" y="86"/>
                  </a:lnTo>
                  <a:lnTo>
                    <a:pt x="39" y="93"/>
                  </a:lnTo>
                  <a:lnTo>
                    <a:pt x="39" y="99"/>
                  </a:lnTo>
                  <a:lnTo>
                    <a:pt x="39" y="104"/>
                  </a:lnTo>
                  <a:lnTo>
                    <a:pt x="39" y="109"/>
                  </a:lnTo>
                  <a:lnTo>
                    <a:pt x="40" y="113"/>
                  </a:lnTo>
                  <a:lnTo>
                    <a:pt x="40" y="117"/>
                  </a:lnTo>
                  <a:lnTo>
                    <a:pt x="40" y="121"/>
                  </a:lnTo>
                  <a:lnTo>
                    <a:pt x="40" y="125"/>
                  </a:lnTo>
                  <a:lnTo>
                    <a:pt x="40" y="129"/>
                  </a:lnTo>
                  <a:lnTo>
                    <a:pt x="41" y="133"/>
                  </a:lnTo>
                  <a:lnTo>
                    <a:pt x="41" y="138"/>
                  </a:lnTo>
                  <a:lnTo>
                    <a:pt x="42" y="143"/>
                  </a:lnTo>
                  <a:lnTo>
                    <a:pt x="42" y="150"/>
                  </a:lnTo>
                  <a:lnTo>
                    <a:pt x="43" y="156"/>
                  </a:lnTo>
                  <a:lnTo>
                    <a:pt x="44" y="169"/>
                  </a:lnTo>
                  <a:lnTo>
                    <a:pt x="45" y="178"/>
                  </a:lnTo>
                  <a:lnTo>
                    <a:pt x="46" y="184"/>
                  </a:lnTo>
                  <a:lnTo>
                    <a:pt x="47" y="189"/>
                  </a:lnTo>
                  <a:lnTo>
                    <a:pt x="48" y="195"/>
                  </a:lnTo>
                  <a:lnTo>
                    <a:pt x="50" y="202"/>
                  </a:lnTo>
                  <a:lnTo>
                    <a:pt x="51" y="212"/>
                  </a:lnTo>
                  <a:lnTo>
                    <a:pt x="54" y="225"/>
                  </a:lnTo>
                  <a:lnTo>
                    <a:pt x="55" y="233"/>
                  </a:lnTo>
                  <a:lnTo>
                    <a:pt x="56" y="241"/>
                  </a:lnTo>
                  <a:lnTo>
                    <a:pt x="57" y="249"/>
                  </a:lnTo>
                  <a:lnTo>
                    <a:pt x="58" y="256"/>
                  </a:lnTo>
                  <a:lnTo>
                    <a:pt x="58" y="263"/>
                  </a:lnTo>
                  <a:lnTo>
                    <a:pt x="59" y="270"/>
                  </a:lnTo>
                  <a:lnTo>
                    <a:pt x="59" y="277"/>
                  </a:lnTo>
                  <a:lnTo>
                    <a:pt x="60" y="283"/>
                  </a:lnTo>
                  <a:lnTo>
                    <a:pt x="59" y="289"/>
                  </a:lnTo>
                  <a:lnTo>
                    <a:pt x="59" y="295"/>
                  </a:lnTo>
                  <a:lnTo>
                    <a:pt x="58" y="300"/>
                  </a:lnTo>
                  <a:lnTo>
                    <a:pt x="58" y="305"/>
                  </a:lnTo>
                  <a:lnTo>
                    <a:pt x="57" y="309"/>
                  </a:lnTo>
                  <a:lnTo>
                    <a:pt x="56" y="313"/>
                  </a:lnTo>
                  <a:lnTo>
                    <a:pt x="55" y="316"/>
                  </a:lnTo>
                  <a:lnTo>
                    <a:pt x="54" y="319"/>
                  </a:lnTo>
                  <a:lnTo>
                    <a:pt x="50" y="321"/>
                  </a:lnTo>
                  <a:lnTo>
                    <a:pt x="43" y="319"/>
                  </a:lnTo>
                  <a:lnTo>
                    <a:pt x="36" y="312"/>
                  </a:lnTo>
                  <a:lnTo>
                    <a:pt x="28" y="303"/>
                  </a:lnTo>
                  <a:lnTo>
                    <a:pt x="20" y="294"/>
                  </a:lnTo>
                  <a:lnTo>
                    <a:pt x="13" y="285"/>
                  </a:lnTo>
                  <a:lnTo>
                    <a:pt x="8" y="278"/>
                  </a:lnTo>
                  <a:lnTo>
                    <a:pt x="7" y="276"/>
                  </a:lnTo>
                  <a:lnTo>
                    <a:pt x="0" y="160"/>
                  </a:lnTo>
                  <a:lnTo>
                    <a:pt x="10"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3" name="Freeform 53"/>
            <p:cNvSpPr>
              <a:spLocks/>
            </p:cNvSpPr>
            <p:nvPr/>
          </p:nvSpPr>
          <p:spPr bwMode="auto">
            <a:xfrm>
              <a:off x="2779" y="2224"/>
              <a:ext cx="372" cy="502"/>
            </a:xfrm>
            <a:custGeom>
              <a:avLst/>
              <a:gdLst/>
              <a:ahLst/>
              <a:cxnLst>
                <a:cxn ang="0">
                  <a:pos x="267" y="164"/>
                </a:cxn>
                <a:cxn ang="0">
                  <a:pos x="280" y="162"/>
                </a:cxn>
                <a:cxn ang="0">
                  <a:pos x="300" y="162"/>
                </a:cxn>
                <a:cxn ang="0">
                  <a:pos x="323" y="167"/>
                </a:cxn>
                <a:cxn ang="0">
                  <a:pos x="341" y="181"/>
                </a:cxn>
                <a:cxn ang="0">
                  <a:pos x="351" y="207"/>
                </a:cxn>
                <a:cxn ang="0">
                  <a:pos x="352" y="233"/>
                </a:cxn>
                <a:cxn ang="0">
                  <a:pos x="347" y="258"/>
                </a:cxn>
                <a:cxn ang="0">
                  <a:pos x="337" y="278"/>
                </a:cxn>
                <a:cxn ang="0">
                  <a:pos x="321" y="291"/>
                </a:cxn>
                <a:cxn ang="0">
                  <a:pos x="303" y="293"/>
                </a:cxn>
                <a:cxn ang="0">
                  <a:pos x="276" y="288"/>
                </a:cxn>
                <a:cxn ang="0">
                  <a:pos x="268" y="281"/>
                </a:cxn>
                <a:cxn ang="0">
                  <a:pos x="268" y="280"/>
                </a:cxn>
                <a:cxn ang="0">
                  <a:pos x="278" y="285"/>
                </a:cxn>
                <a:cxn ang="0">
                  <a:pos x="296" y="292"/>
                </a:cxn>
                <a:cxn ang="0">
                  <a:pos x="319" y="299"/>
                </a:cxn>
                <a:cxn ang="0">
                  <a:pos x="348" y="320"/>
                </a:cxn>
                <a:cxn ang="0">
                  <a:pos x="367" y="358"/>
                </a:cxn>
                <a:cxn ang="0">
                  <a:pos x="369" y="385"/>
                </a:cxn>
                <a:cxn ang="0">
                  <a:pos x="368" y="418"/>
                </a:cxn>
                <a:cxn ang="0">
                  <a:pos x="358" y="450"/>
                </a:cxn>
                <a:cxn ang="0">
                  <a:pos x="338" y="474"/>
                </a:cxn>
                <a:cxn ang="0">
                  <a:pos x="303" y="486"/>
                </a:cxn>
                <a:cxn ang="0">
                  <a:pos x="259" y="483"/>
                </a:cxn>
                <a:cxn ang="0">
                  <a:pos x="222" y="473"/>
                </a:cxn>
                <a:cxn ang="0">
                  <a:pos x="195" y="458"/>
                </a:cxn>
                <a:cxn ang="0">
                  <a:pos x="176" y="437"/>
                </a:cxn>
                <a:cxn ang="0">
                  <a:pos x="164" y="416"/>
                </a:cxn>
                <a:cxn ang="0">
                  <a:pos x="157" y="387"/>
                </a:cxn>
                <a:cxn ang="0">
                  <a:pos x="154" y="359"/>
                </a:cxn>
                <a:cxn ang="0">
                  <a:pos x="153" y="348"/>
                </a:cxn>
                <a:cxn ang="0">
                  <a:pos x="103" y="501"/>
                </a:cxn>
                <a:cxn ang="0">
                  <a:pos x="0" y="402"/>
                </a:cxn>
                <a:cxn ang="0">
                  <a:pos x="5" y="376"/>
                </a:cxn>
                <a:cxn ang="0">
                  <a:pos x="13" y="338"/>
                </a:cxn>
                <a:cxn ang="0">
                  <a:pos x="26" y="292"/>
                </a:cxn>
                <a:cxn ang="0">
                  <a:pos x="44" y="247"/>
                </a:cxn>
                <a:cxn ang="0">
                  <a:pos x="75" y="203"/>
                </a:cxn>
                <a:cxn ang="0">
                  <a:pos x="93" y="181"/>
                </a:cxn>
                <a:cxn ang="0">
                  <a:pos x="92" y="185"/>
                </a:cxn>
                <a:cxn ang="0">
                  <a:pos x="87" y="189"/>
                </a:cxn>
                <a:cxn ang="0">
                  <a:pos x="69" y="187"/>
                </a:cxn>
                <a:cxn ang="0">
                  <a:pos x="60" y="150"/>
                </a:cxn>
                <a:cxn ang="0">
                  <a:pos x="74" y="111"/>
                </a:cxn>
                <a:cxn ang="0">
                  <a:pos x="93" y="106"/>
                </a:cxn>
                <a:cxn ang="0">
                  <a:pos x="104" y="110"/>
                </a:cxn>
                <a:cxn ang="0">
                  <a:pos x="102" y="78"/>
                </a:cxn>
                <a:cxn ang="0">
                  <a:pos x="96" y="42"/>
                </a:cxn>
                <a:cxn ang="0">
                  <a:pos x="275" y="1"/>
                </a:cxn>
                <a:cxn ang="0">
                  <a:pos x="287" y="8"/>
                </a:cxn>
                <a:cxn ang="0">
                  <a:pos x="305" y="25"/>
                </a:cxn>
                <a:cxn ang="0">
                  <a:pos x="316" y="54"/>
                </a:cxn>
                <a:cxn ang="0">
                  <a:pos x="305" y="100"/>
                </a:cxn>
                <a:cxn ang="0">
                  <a:pos x="263" y="165"/>
                </a:cxn>
              </a:cxnLst>
              <a:rect l="0" t="0" r="r" b="b"/>
              <a:pathLst>
                <a:path w="370" h="502">
                  <a:moveTo>
                    <a:pt x="263" y="165"/>
                  </a:moveTo>
                  <a:lnTo>
                    <a:pt x="264" y="165"/>
                  </a:lnTo>
                  <a:lnTo>
                    <a:pt x="267" y="164"/>
                  </a:lnTo>
                  <a:lnTo>
                    <a:pt x="270" y="163"/>
                  </a:lnTo>
                  <a:lnTo>
                    <a:pt x="275" y="162"/>
                  </a:lnTo>
                  <a:lnTo>
                    <a:pt x="280" y="162"/>
                  </a:lnTo>
                  <a:lnTo>
                    <a:pt x="286" y="161"/>
                  </a:lnTo>
                  <a:lnTo>
                    <a:pt x="293" y="161"/>
                  </a:lnTo>
                  <a:lnTo>
                    <a:pt x="300" y="162"/>
                  </a:lnTo>
                  <a:lnTo>
                    <a:pt x="308" y="163"/>
                  </a:lnTo>
                  <a:lnTo>
                    <a:pt x="316" y="165"/>
                  </a:lnTo>
                  <a:lnTo>
                    <a:pt x="323" y="167"/>
                  </a:lnTo>
                  <a:lnTo>
                    <a:pt x="330" y="171"/>
                  </a:lnTo>
                  <a:lnTo>
                    <a:pt x="336" y="176"/>
                  </a:lnTo>
                  <a:lnTo>
                    <a:pt x="341" y="181"/>
                  </a:lnTo>
                  <a:lnTo>
                    <a:pt x="345" y="189"/>
                  </a:lnTo>
                  <a:lnTo>
                    <a:pt x="349" y="197"/>
                  </a:lnTo>
                  <a:lnTo>
                    <a:pt x="351" y="207"/>
                  </a:lnTo>
                  <a:lnTo>
                    <a:pt x="352" y="215"/>
                  </a:lnTo>
                  <a:lnTo>
                    <a:pt x="353" y="225"/>
                  </a:lnTo>
                  <a:lnTo>
                    <a:pt x="352" y="233"/>
                  </a:lnTo>
                  <a:lnTo>
                    <a:pt x="351" y="242"/>
                  </a:lnTo>
                  <a:lnTo>
                    <a:pt x="350" y="251"/>
                  </a:lnTo>
                  <a:lnTo>
                    <a:pt x="347" y="258"/>
                  </a:lnTo>
                  <a:lnTo>
                    <a:pt x="344" y="265"/>
                  </a:lnTo>
                  <a:lnTo>
                    <a:pt x="340" y="272"/>
                  </a:lnTo>
                  <a:lnTo>
                    <a:pt x="337" y="278"/>
                  </a:lnTo>
                  <a:lnTo>
                    <a:pt x="332" y="283"/>
                  </a:lnTo>
                  <a:lnTo>
                    <a:pt x="327" y="287"/>
                  </a:lnTo>
                  <a:lnTo>
                    <a:pt x="321" y="291"/>
                  </a:lnTo>
                  <a:lnTo>
                    <a:pt x="316" y="292"/>
                  </a:lnTo>
                  <a:lnTo>
                    <a:pt x="309" y="293"/>
                  </a:lnTo>
                  <a:lnTo>
                    <a:pt x="303" y="293"/>
                  </a:lnTo>
                  <a:lnTo>
                    <a:pt x="291" y="292"/>
                  </a:lnTo>
                  <a:lnTo>
                    <a:pt x="282" y="290"/>
                  </a:lnTo>
                  <a:lnTo>
                    <a:pt x="276" y="288"/>
                  </a:lnTo>
                  <a:lnTo>
                    <a:pt x="272" y="285"/>
                  </a:lnTo>
                  <a:lnTo>
                    <a:pt x="269" y="283"/>
                  </a:lnTo>
                  <a:lnTo>
                    <a:pt x="268" y="281"/>
                  </a:lnTo>
                  <a:lnTo>
                    <a:pt x="267" y="280"/>
                  </a:lnTo>
                  <a:lnTo>
                    <a:pt x="267" y="279"/>
                  </a:lnTo>
                  <a:lnTo>
                    <a:pt x="268" y="280"/>
                  </a:lnTo>
                  <a:lnTo>
                    <a:pt x="270" y="281"/>
                  </a:lnTo>
                  <a:lnTo>
                    <a:pt x="274" y="283"/>
                  </a:lnTo>
                  <a:lnTo>
                    <a:pt x="278" y="285"/>
                  </a:lnTo>
                  <a:lnTo>
                    <a:pt x="283" y="288"/>
                  </a:lnTo>
                  <a:lnTo>
                    <a:pt x="289" y="290"/>
                  </a:lnTo>
                  <a:lnTo>
                    <a:pt x="296" y="292"/>
                  </a:lnTo>
                  <a:lnTo>
                    <a:pt x="303" y="293"/>
                  </a:lnTo>
                  <a:lnTo>
                    <a:pt x="310" y="295"/>
                  </a:lnTo>
                  <a:lnTo>
                    <a:pt x="319" y="299"/>
                  </a:lnTo>
                  <a:lnTo>
                    <a:pt x="329" y="304"/>
                  </a:lnTo>
                  <a:lnTo>
                    <a:pt x="338" y="311"/>
                  </a:lnTo>
                  <a:lnTo>
                    <a:pt x="348" y="320"/>
                  </a:lnTo>
                  <a:lnTo>
                    <a:pt x="356" y="330"/>
                  </a:lnTo>
                  <a:lnTo>
                    <a:pt x="363" y="343"/>
                  </a:lnTo>
                  <a:lnTo>
                    <a:pt x="367" y="358"/>
                  </a:lnTo>
                  <a:lnTo>
                    <a:pt x="368" y="367"/>
                  </a:lnTo>
                  <a:lnTo>
                    <a:pt x="369" y="376"/>
                  </a:lnTo>
                  <a:lnTo>
                    <a:pt x="369" y="385"/>
                  </a:lnTo>
                  <a:lnTo>
                    <a:pt x="369" y="396"/>
                  </a:lnTo>
                  <a:lnTo>
                    <a:pt x="369" y="407"/>
                  </a:lnTo>
                  <a:lnTo>
                    <a:pt x="368" y="418"/>
                  </a:lnTo>
                  <a:lnTo>
                    <a:pt x="366" y="429"/>
                  </a:lnTo>
                  <a:lnTo>
                    <a:pt x="362" y="440"/>
                  </a:lnTo>
                  <a:lnTo>
                    <a:pt x="358" y="450"/>
                  </a:lnTo>
                  <a:lnTo>
                    <a:pt x="352" y="459"/>
                  </a:lnTo>
                  <a:lnTo>
                    <a:pt x="345" y="467"/>
                  </a:lnTo>
                  <a:lnTo>
                    <a:pt x="338" y="474"/>
                  </a:lnTo>
                  <a:lnTo>
                    <a:pt x="328" y="480"/>
                  </a:lnTo>
                  <a:lnTo>
                    <a:pt x="317" y="484"/>
                  </a:lnTo>
                  <a:lnTo>
                    <a:pt x="303" y="486"/>
                  </a:lnTo>
                  <a:lnTo>
                    <a:pt x="288" y="487"/>
                  </a:lnTo>
                  <a:lnTo>
                    <a:pt x="273" y="485"/>
                  </a:lnTo>
                  <a:lnTo>
                    <a:pt x="259" y="483"/>
                  </a:lnTo>
                  <a:lnTo>
                    <a:pt x="245" y="481"/>
                  </a:lnTo>
                  <a:lnTo>
                    <a:pt x="233" y="477"/>
                  </a:lnTo>
                  <a:lnTo>
                    <a:pt x="222" y="473"/>
                  </a:lnTo>
                  <a:lnTo>
                    <a:pt x="212" y="468"/>
                  </a:lnTo>
                  <a:lnTo>
                    <a:pt x="203" y="463"/>
                  </a:lnTo>
                  <a:lnTo>
                    <a:pt x="195" y="458"/>
                  </a:lnTo>
                  <a:lnTo>
                    <a:pt x="188" y="452"/>
                  </a:lnTo>
                  <a:lnTo>
                    <a:pt x="181" y="445"/>
                  </a:lnTo>
                  <a:lnTo>
                    <a:pt x="176" y="437"/>
                  </a:lnTo>
                  <a:lnTo>
                    <a:pt x="171" y="431"/>
                  </a:lnTo>
                  <a:lnTo>
                    <a:pt x="167" y="423"/>
                  </a:lnTo>
                  <a:lnTo>
                    <a:pt x="164" y="416"/>
                  </a:lnTo>
                  <a:lnTo>
                    <a:pt x="161" y="408"/>
                  </a:lnTo>
                  <a:lnTo>
                    <a:pt x="160" y="400"/>
                  </a:lnTo>
                  <a:lnTo>
                    <a:pt x="157" y="387"/>
                  </a:lnTo>
                  <a:lnTo>
                    <a:pt x="155" y="376"/>
                  </a:lnTo>
                  <a:lnTo>
                    <a:pt x="154" y="367"/>
                  </a:lnTo>
                  <a:lnTo>
                    <a:pt x="154" y="359"/>
                  </a:lnTo>
                  <a:lnTo>
                    <a:pt x="154" y="354"/>
                  </a:lnTo>
                  <a:lnTo>
                    <a:pt x="153" y="350"/>
                  </a:lnTo>
                  <a:lnTo>
                    <a:pt x="153" y="348"/>
                  </a:lnTo>
                  <a:lnTo>
                    <a:pt x="153" y="347"/>
                  </a:lnTo>
                  <a:lnTo>
                    <a:pt x="160" y="400"/>
                  </a:lnTo>
                  <a:lnTo>
                    <a:pt x="103" y="501"/>
                  </a:lnTo>
                  <a:lnTo>
                    <a:pt x="0" y="408"/>
                  </a:lnTo>
                  <a:lnTo>
                    <a:pt x="0" y="406"/>
                  </a:lnTo>
                  <a:lnTo>
                    <a:pt x="0" y="402"/>
                  </a:lnTo>
                  <a:lnTo>
                    <a:pt x="1" y="396"/>
                  </a:lnTo>
                  <a:lnTo>
                    <a:pt x="3" y="387"/>
                  </a:lnTo>
                  <a:lnTo>
                    <a:pt x="5" y="376"/>
                  </a:lnTo>
                  <a:lnTo>
                    <a:pt x="7" y="365"/>
                  </a:lnTo>
                  <a:lnTo>
                    <a:pt x="10" y="352"/>
                  </a:lnTo>
                  <a:lnTo>
                    <a:pt x="13" y="338"/>
                  </a:lnTo>
                  <a:lnTo>
                    <a:pt x="17" y="323"/>
                  </a:lnTo>
                  <a:lnTo>
                    <a:pt x="21" y="307"/>
                  </a:lnTo>
                  <a:lnTo>
                    <a:pt x="26" y="292"/>
                  </a:lnTo>
                  <a:lnTo>
                    <a:pt x="31" y="277"/>
                  </a:lnTo>
                  <a:lnTo>
                    <a:pt x="37" y="262"/>
                  </a:lnTo>
                  <a:lnTo>
                    <a:pt x="44" y="247"/>
                  </a:lnTo>
                  <a:lnTo>
                    <a:pt x="52" y="233"/>
                  </a:lnTo>
                  <a:lnTo>
                    <a:pt x="60" y="221"/>
                  </a:lnTo>
                  <a:lnTo>
                    <a:pt x="75" y="203"/>
                  </a:lnTo>
                  <a:lnTo>
                    <a:pt x="85" y="191"/>
                  </a:lnTo>
                  <a:lnTo>
                    <a:pt x="91" y="184"/>
                  </a:lnTo>
                  <a:lnTo>
                    <a:pt x="93" y="181"/>
                  </a:lnTo>
                  <a:lnTo>
                    <a:pt x="94" y="182"/>
                  </a:lnTo>
                  <a:lnTo>
                    <a:pt x="93" y="183"/>
                  </a:lnTo>
                  <a:lnTo>
                    <a:pt x="92" y="185"/>
                  </a:lnTo>
                  <a:lnTo>
                    <a:pt x="92" y="186"/>
                  </a:lnTo>
                  <a:lnTo>
                    <a:pt x="91" y="188"/>
                  </a:lnTo>
                  <a:lnTo>
                    <a:pt x="87" y="189"/>
                  </a:lnTo>
                  <a:lnTo>
                    <a:pt x="82" y="190"/>
                  </a:lnTo>
                  <a:lnTo>
                    <a:pt x="75" y="190"/>
                  </a:lnTo>
                  <a:lnTo>
                    <a:pt x="69" y="187"/>
                  </a:lnTo>
                  <a:lnTo>
                    <a:pt x="64" y="180"/>
                  </a:lnTo>
                  <a:lnTo>
                    <a:pt x="61" y="168"/>
                  </a:lnTo>
                  <a:lnTo>
                    <a:pt x="60" y="150"/>
                  </a:lnTo>
                  <a:lnTo>
                    <a:pt x="63" y="131"/>
                  </a:lnTo>
                  <a:lnTo>
                    <a:pt x="68" y="119"/>
                  </a:lnTo>
                  <a:lnTo>
                    <a:pt x="74" y="111"/>
                  </a:lnTo>
                  <a:lnTo>
                    <a:pt x="81" y="107"/>
                  </a:lnTo>
                  <a:lnTo>
                    <a:pt x="87" y="106"/>
                  </a:lnTo>
                  <a:lnTo>
                    <a:pt x="93" y="106"/>
                  </a:lnTo>
                  <a:lnTo>
                    <a:pt x="99" y="109"/>
                  </a:lnTo>
                  <a:lnTo>
                    <a:pt x="103" y="111"/>
                  </a:lnTo>
                  <a:lnTo>
                    <a:pt x="104" y="110"/>
                  </a:lnTo>
                  <a:lnTo>
                    <a:pt x="105" y="103"/>
                  </a:lnTo>
                  <a:lnTo>
                    <a:pt x="104" y="92"/>
                  </a:lnTo>
                  <a:lnTo>
                    <a:pt x="102" y="78"/>
                  </a:lnTo>
                  <a:lnTo>
                    <a:pt x="100" y="64"/>
                  </a:lnTo>
                  <a:lnTo>
                    <a:pt x="97" y="51"/>
                  </a:lnTo>
                  <a:lnTo>
                    <a:pt x="96" y="42"/>
                  </a:lnTo>
                  <a:lnTo>
                    <a:pt x="95" y="40"/>
                  </a:lnTo>
                  <a:lnTo>
                    <a:pt x="274" y="0"/>
                  </a:lnTo>
                  <a:lnTo>
                    <a:pt x="275" y="1"/>
                  </a:lnTo>
                  <a:lnTo>
                    <a:pt x="278" y="2"/>
                  </a:lnTo>
                  <a:lnTo>
                    <a:pt x="282" y="4"/>
                  </a:lnTo>
                  <a:lnTo>
                    <a:pt x="287" y="8"/>
                  </a:lnTo>
                  <a:lnTo>
                    <a:pt x="294" y="12"/>
                  </a:lnTo>
                  <a:lnTo>
                    <a:pt x="299" y="17"/>
                  </a:lnTo>
                  <a:lnTo>
                    <a:pt x="305" y="25"/>
                  </a:lnTo>
                  <a:lnTo>
                    <a:pt x="310" y="33"/>
                  </a:lnTo>
                  <a:lnTo>
                    <a:pt x="314" y="42"/>
                  </a:lnTo>
                  <a:lnTo>
                    <a:pt x="316" y="54"/>
                  </a:lnTo>
                  <a:lnTo>
                    <a:pt x="315" y="68"/>
                  </a:lnTo>
                  <a:lnTo>
                    <a:pt x="311" y="83"/>
                  </a:lnTo>
                  <a:lnTo>
                    <a:pt x="305" y="100"/>
                  </a:lnTo>
                  <a:lnTo>
                    <a:pt x="295" y="120"/>
                  </a:lnTo>
                  <a:lnTo>
                    <a:pt x="281" y="141"/>
                  </a:lnTo>
                  <a:lnTo>
                    <a:pt x="263" y="165"/>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4" name="Freeform 54"/>
            <p:cNvSpPr>
              <a:spLocks/>
            </p:cNvSpPr>
            <p:nvPr/>
          </p:nvSpPr>
          <p:spPr bwMode="auto">
            <a:xfrm>
              <a:off x="2779" y="2224"/>
              <a:ext cx="376" cy="508"/>
            </a:xfrm>
            <a:custGeom>
              <a:avLst/>
              <a:gdLst/>
              <a:ahLst/>
              <a:cxnLst>
                <a:cxn ang="0">
                  <a:pos x="268" y="167"/>
                </a:cxn>
                <a:cxn ang="0">
                  <a:pos x="279" y="164"/>
                </a:cxn>
                <a:cxn ang="0">
                  <a:pos x="298" y="163"/>
                </a:cxn>
                <a:cxn ang="0">
                  <a:pos x="321" y="167"/>
                </a:cxn>
                <a:cxn ang="0">
                  <a:pos x="341" y="178"/>
                </a:cxn>
                <a:cxn ang="0">
                  <a:pos x="355" y="199"/>
                </a:cxn>
                <a:cxn ang="0">
                  <a:pos x="359" y="228"/>
                </a:cxn>
                <a:cxn ang="0">
                  <a:pos x="356" y="254"/>
                </a:cxn>
                <a:cxn ang="0">
                  <a:pos x="346" y="275"/>
                </a:cxn>
                <a:cxn ang="0">
                  <a:pos x="332" y="290"/>
                </a:cxn>
                <a:cxn ang="0">
                  <a:pos x="314" y="297"/>
                </a:cxn>
                <a:cxn ang="0">
                  <a:pos x="287" y="293"/>
                </a:cxn>
                <a:cxn ang="0">
                  <a:pos x="273" y="286"/>
                </a:cxn>
                <a:cxn ang="0">
                  <a:pos x="271" y="282"/>
                </a:cxn>
                <a:cxn ang="0">
                  <a:pos x="278" y="286"/>
                </a:cxn>
                <a:cxn ang="0">
                  <a:pos x="294" y="293"/>
                </a:cxn>
                <a:cxn ang="0">
                  <a:pos x="315" y="299"/>
                </a:cxn>
                <a:cxn ang="0">
                  <a:pos x="344" y="315"/>
                </a:cxn>
                <a:cxn ang="0">
                  <a:pos x="369" y="347"/>
                </a:cxn>
                <a:cxn ang="0">
                  <a:pos x="375" y="380"/>
                </a:cxn>
                <a:cxn ang="0">
                  <a:pos x="375" y="412"/>
                </a:cxn>
                <a:cxn ang="0">
                  <a:pos x="368" y="445"/>
                </a:cxn>
                <a:cxn ang="0">
                  <a:pos x="351" y="473"/>
                </a:cxn>
                <a:cxn ang="0">
                  <a:pos x="322" y="490"/>
                </a:cxn>
                <a:cxn ang="0">
                  <a:pos x="277" y="491"/>
                </a:cxn>
                <a:cxn ang="0">
                  <a:pos x="237" y="483"/>
                </a:cxn>
                <a:cxn ang="0">
                  <a:pos x="206" y="469"/>
                </a:cxn>
                <a:cxn ang="0">
                  <a:pos x="184" y="450"/>
                </a:cxn>
                <a:cxn ang="0">
                  <a:pos x="170" y="428"/>
                </a:cxn>
                <a:cxn ang="0">
                  <a:pos x="163" y="405"/>
                </a:cxn>
                <a:cxn ang="0">
                  <a:pos x="157" y="371"/>
                </a:cxn>
                <a:cxn ang="0">
                  <a:pos x="155" y="354"/>
                </a:cxn>
                <a:cxn ang="0">
                  <a:pos x="163" y="405"/>
                </a:cxn>
                <a:cxn ang="0">
                  <a:pos x="0" y="411"/>
                </a:cxn>
                <a:cxn ang="0">
                  <a:pos x="3" y="392"/>
                </a:cxn>
                <a:cxn ang="0">
                  <a:pos x="10" y="356"/>
                </a:cxn>
                <a:cxn ang="0">
                  <a:pos x="21" y="311"/>
                </a:cxn>
                <a:cxn ang="0">
                  <a:pos x="38" y="265"/>
                </a:cxn>
                <a:cxn ang="0">
                  <a:pos x="61" y="224"/>
                </a:cxn>
                <a:cxn ang="0">
                  <a:pos x="92" y="186"/>
                </a:cxn>
                <a:cxn ang="0">
                  <a:pos x="95" y="185"/>
                </a:cxn>
                <a:cxn ang="0">
                  <a:pos x="92" y="190"/>
                </a:cxn>
                <a:cxn ang="0">
                  <a:pos x="76" y="192"/>
                </a:cxn>
                <a:cxn ang="0">
                  <a:pos x="62" y="170"/>
                </a:cxn>
                <a:cxn ang="0">
                  <a:pos x="69" y="120"/>
                </a:cxn>
                <a:cxn ang="0">
                  <a:pos x="88" y="107"/>
                </a:cxn>
                <a:cxn ang="0">
                  <a:pos x="105" y="112"/>
                </a:cxn>
                <a:cxn ang="0">
                  <a:pos x="106" y="93"/>
                </a:cxn>
                <a:cxn ang="0">
                  <a:pos x="99" y="52"/>
                </a:cxn>
                <a:cxn ang="0">
                  <a:pos x="278" y="0"/>
                </a:cxn>
                <a:cxn ang="0">
                  <a:pos x="287" y="4"/>
                </a:cxn>
                <a:cxn ang="0">
                  <a:pos x="304" y="17"/>
                </a:cxn>
                <a:cxn ang="0">
                  <a:pos x="319" y="43"/>
                </a:cxn>
                <a:cxn ang="0">
                  <a:pos x="316" y="84"/>
                </a:cxn>
                <a:cxn ang="0">
                  <a:pos x="286" y="143"/>
                </a:cxn>
              </a:cxnLst>
              <a:rect l="0" t="0" r="r" b="b"/>
              <a:pathLst>
                <a:path w="376" h="508">
                  <a:moveTo>
                    <a:pt x="267" y="167"/>
                  </a:moveTo>
                  <a:lnTo>
                    <a:pt x="267" y="167"/>
                  </a:lnTo>
                  <a:lnTo>
                    <a:pt x="268" y="167"/>
                  </a:lnTo>
                  <a:lnTo>
                    <a:pt x="271" y="166"/>
                  </a:lnTo>
                  <a:lnTo>
                    <a:pt x="274" y="165"/>
                  </a:lnTo>
                  <a:lnTo>
                    <a:pt x="279" y="164"/>
                  </a:lnTo>
                  <a:lnTo>
                    <a:pt x="285" y="164"/>
                  </a:lnTo>
                  <a:lnTo>
                    <a:pt x="291" y="163"/>
                  </a:lnTo>
                  <a:lnTo>
                    <a:pt x="298" y="163"/>
                  </a:lnTo>
                  <a:lnTo>
                    <a:pt x="305" y="164"/>
                  </a:lnTo>
                  <a:lnTo>
                    <a:pt x="313" y="165"/>
                  </a:lnTo>
                  <a:lnTo>
                    <a:pt x="321" y="167"/>
                  </a:lnTo>
                  <a:lnTo>
                    <a:pt x="328" y="169"/>
                  </a:lnTo>
                  <a:lnTo>
                    <a:pt x="335" y="173"/>
                  </a:lnTo>
                  <a:lnTo>
                    <a:pt x="341" y="178"/>
                  </a:lnTo>
                  <a:lnTo>
                    <a:pt x="347" y="183"/>
                  </a:lnTo>
                  <a:lnTo>
                    <a:pt x="351" y="191"/>
                  </a:lnTo>
                  <a:lnTo>
                    <a:pt x="355" y="199"/>
                  </a:lnTo>
                  <a:lnTo>
                    <a:pt x="357" y="209"/>
                  </a:lnTo>
                  <a:lnTo>
                    <a:pt x="358" y="218"/>
                  </a:lnTo>
                  <a:lnTo>
                    <a:pt x="359" y="228"/>
                  </a:lnTo>
                  <a:lnTo>
                    <a:pt x="358" y="236"/>
                  </a:lnTo>
                  <a:lnTo>
                    <a:pt x="357" y="245"/>
                  </a:lnTo>
                  <a:lnTo>
                    <a:pt x="356" y="254"/>
                  </a:lnTo>
                  <a:lnTo>
                    <a:pt x="353" y="261"/>
                  </a:lnTo>
                  <a:lnTo>
                    <a:pt x="350" y="268"/>
                  </a:lnTo>
                  <a:lnTo>
                    <a:pt x="346" y="275"/>
                  </a:lnTo>
                  <a:lnTo>
                    <a:pt x="342" y="281"/>
                  </a:lnTo>
                  <a:lnTo>
                    <a:pt x="337" y="286"/>
                  </a:lnTo>
                  <a:lnTo>
                    <a:pt x="332" y="290"/>
                  </a:lnTo>
                  <a:lnTo>
                    <a:pt x="326" y="294"/>
                  </a:lnTo>
                  <a:lnTo>
                    <a:pt x="321" y="296"/>
                  </a:lnTo>
                  <a:lnTo>
                    <a:pt x="314" y="297"/>
                  </a:lnTo>
                  <a:lnTo>
                    <a:pt x="308" y="297"/>
                  </a:lnTo>
                  <a:lnTo>
                    <a:pt x="296" y="295"/>
                  </a:lnTo>
                  <a:lnTo>
                    <a:pt x="287" y="293"/>
                  </a:lnTo>
                  <a:lnTo>
                    <a:pt x="280" y="291"/>
                  </a:lnTo>
                  <a:lnTo>
                    <a:pt x="276" y="288"/>
                  </a:lnTo>
                  <a:lnTo>
                    <a:pt x="273" y="286"/>
                  </a:lnTo>
                  <a:lnTo>
                    <a:pt x="272" y="284"/>
                  </a:lnTo>
                  <a:lnTo>
                    <a:pt x="271" y="283"/>
                  </a:lnTo>
                  <a:lnTo>
                    <a:pt x="271" y="282"/>
                  </a:lnTo>
                  <a:lnTo>
                    <a:pt x="272" y="283"/>
                  </a:lnTo>
                  <a:lnTo>
                    <a:pt x="274" y="284"/>
                  </a:lnTo>
                  <a:lnTo>
                    <a:pt x="278" y="286"/>
                  </a:lnTo>
                  <a:lnTo>
                    <a:pt x="283" y="288"/>
                  </a:lnTo>
                  <a:lnTo>
                    <a:pt x="288" y="291"/>
                  </a:lnTo>
                  <a:lnTo>
                    <a:pt x="294" y="293"/>
                  </a:lnTo>
                  <a:lnTo>
                    <a:pt x="301" y="295"/>
                  </a:lnTo>
                  <a:lnTo>
                    <a:pt x="308" y="297"/>
                  </a:lnTo>
                  <a:lnTo>
                    <a:pt x="315" y="299"/>
                  </a:lnTo>
                  <a:lnTo>
                    <a:pt x="324" y="303"/>
                  </a:lnTo>
                  <a:lnTo>
                    <a:pt x="334" y="308"/>
                  </a:lnTo>
                  <a:lnTo>
                    <a:pt x="344" y="315"/>
                  </a:lnTo>
                  <a:lnTo>
                    <a:pt x="354" y="324"/>
                  </a:lnTo>
                  <a:lnTo>
                    <a:pt x="362" y="334"/>
                  </a:lnTo>
                  <a:lnTo>
                    <a:pt x="369" y="347"/>
                  </a:lnTo>
                  <a:lnTo>
                    <a:pt x="373" y="362"/>
                  </a:lnTo>
                  <a:lnTo>
                    <a:pt x="374" y="371"/>
                  </a:lnTo>
                  <a:lnTo>
                    <a:pt x="375" y="380"/>
                  </a:lnTo>
                  <a:lnTo>
                    <a:pt x="375" y="390"/>
                  </a:lnTo>
                  <a:lnTo>
                    <a:pt x="375" y="401"/>
                  </a:lnTo>
                  <a:lnTo>
                    <a:pt x="375" y="412"/>
                  </a:lnTo>
                  <a:lnTo>
                    <a:pt x="374" y="423"/>
                  </a:lnTo>
                  <a:lnTo>
                    <a:pt x="372" y="434"/>
                  </a:lnTo>
                  <a:lnTo>
                    <a:pt x="368" y="445"/>
                  </a:lnTo>
                  <a:lnTo>
                    <a:pt x="364" y="455"/>
                  </a:lnTo>
                  <a:lnTo>
                    <a:pt x="358" y="464"/>
                  </a:lnTo>
                  <a:lnTo>
                    <a:pt x="351" y="473"/>
                  </a:lnTo>
                  <a:lnTo>
                    <a:pt x="343" y="480"/>
                  </a:lnTo>
                  <a:lnTo>
                    <a:pt x="333" y="486"/>
                  </a:lnTo>
                  <a:lnTo>
                    <a:pt x="322" y="490"/>
                  </a:lnTo>
                  <a:lnTo>
                    <a:pt x="308" y="492"/>
                  </a:lnTo>
                  <a:lnTo>
                    <a:pt x="293" y="493"/>
                  </a:lnTo>
                  <a:lnTo>
                    <a:pt x="277" y="491"/>
                  </a:lnTo>
                  <a:lnTo>
                    <a:pt x="263" y="489"/>
                  </a:lnTo>
                  <a:lnTo>
                    <a:pt x="249" y="487"/>
                  </a:lnTo>
                  <a:lnTo>
                    <a:pt x="237" y="483"/>
                  </a:lnTo>
                  <a:lnTo>
                    <a:pt x="226" y="479"/>
                  </a:lnTo>
                  <a:lnTo>
                    <a:pt x="215" y="474"/>
                  </a:lnTo>
                  <a:lnTo>
                    <a:pt x="206" y="469"/>
                  </a:lnTo>
                  <a:lnTo>
                    <a:pt x="198" y="463"/>
                  </a:lnTo>
                  <a:lnTo>
                    <a:pt x="191" y="457"/>
                  </a:lnTo>
                  <a:lnTo>
                    <a:pt x="184" y="450"/>
                  </a:lnTo>
                  <a:lnTo>
                    <a:pt x="179" y="442"/>
                  </a:lnTo>
                  <a:lnTo>
                    <a:pt x="174" y="436"/>
                  </a:lnTo>
                  <a:lnTo>
                    <a:pt x="170" y="428"/>
                  </a:lnTo>
                  <a:lnTo>
                    <a:pt x="167" y="421"/>
                  </a:lnTo>
                  <a:lnTo>
                    <a:pt x="164" y="413"/>
                  </a:lnTo>
                  <a:lnTo>
                    <a:pt x="163" y="405"/>
                  </a:lnTo>
                  <a:lnTo>
                    <a:pt x="160" y="392"/>
                  </a:lnTo>
                  <a:lnTo>
                    <a:pt x="158" y="380"/>
                  </a:lnTo>
                  <a:lnTo>
                    <a:pt x="157" y="371"/>
                  </a:lnTo>
                  <a:lnTo>
                    <a:pt x="156" y="363"/>
                  </a:lnTo>
                  <a:lnTo>
                    <a:pt x="156" y="358"/>
                  </a:lnTo>
                  <a:lnTo>
                    <a:pt x="155" y="354"/>
                  </a:lnTo>
                  <a:lnTo>
                    <a:pt x="155" y="352"/>
                  </a:lnTo>
                  <a:lnTo>
                    <a:pt x="155" y="351"/>
                  </a:lnTo>
                  <a:lnTo>
                    <a:pt x="163" y="405"/>
                  </a:lnTo>
                  <a:lnTo>
                    <a:pt x="105" y="507"/>
                  </a:lnTo>
                  <a:lnTo>
                    <a:pt x="0" y="413"/>
                  </a:lnTo>
                  <a:lnTo>
                    <a:pt x="0" y="411"/>
                  </a:lnTo>
                  <a:lnTo>
                    <a:pt x="0" y="407"/>
                  </a:lnTo>
                  <a:lnTo>
                    <a:pt x="1" y="401"/>
                  </a:lnTo>
                  <a:lnTo>
                    <a:pt x="3" y="392"/>
                  </a:lnTo>
                  <a:lnTo>
                    <a:pt x="5" y="381"/>
                  </a:lnTo>
                  <a:lnTo>
                    <a:pt x="7" y="369"/>
                  </a:lnTo>
                  <a:lnTo>
                    <a:pt x="10" y="356"/>
                  </a:lnTo>
                  <a:lnTo>
                    <a:pt x="13" y="342"/>
                  </a:lnTo>
                  <a:lnTo>
                    <a:pt x="17" y="327"/>
                  </a:lnTo>
                  <a:lnTo>
                    <a:pt x="21" y="311"/>
                  </a:lnTo>
                  <a:lnTo>
                    <a:pt x="26" y="295"/>
                  </a:lnTo>
                  <a:lnTo>
                    <a:pt x="32" y="280"/>
                  </a:lnTo>
                  <a:lnTo>
                    <a:pt x="38" y="265"/>
                  </a:lnTo>
                  <a:lnTo>
                    <a:pt x="45" y="250"/>
                  </a:lnTo>
                  <a:lnTo>
                    <a:pt x="53" y="236"/>
                  </a:lnTo>
                  <a:lnTo>
                    <a:pt x="61" y="224"/>
                  </a:lnTo>
                  <a:lnTo>
                    <a:pt x="76" y="205"/>
                  </a:lnTo>
                  <a:lnTo>
                    <a:pt x="86" y="193"/>
                  </a:lnTo>
                  <a:lnTo>
                    <a:pt x="92" y="186"/>
                  </a:lnTo>
                  <a:lnTo>
                    <a:pt x="95" y="183"/>
                  </a:lnTo>
                  <a:lnTo>
                    <a:pt x="96" y="184"/>
                  </a:lnTo>
                  <a:lnTo>
                    <a:pt x="95" y="185"/>
                  </a:lnTo>
                  <a:lnTo>
                    <a:pt x="94" y="187"/>
                  </a:lnTo>
                  <a:lnTo>
                    <a:pt x="94" y="188"/>
                  </a:lnTo>
                  <a:lnTo>
                    <a:pt x="92" y="190"/>
                  </a:lnTo>
                  <a:lnTo>
                    <a:pt x="88" y="191"/>
                  </a:lnTo>
                  <a:lnTo>
                    <a:pt x="83" y="192"/>
                  </a:lnTo>
                  <a:lnTo>
                    <a:pt x="76" y="192"/>
                  </a:lnTo>
                  <a:lnTo>
                    <a:pt x="70" y="189"/>
                  </a:lnTo>
                  <a:lnTo>
                    <a:pt x="65" y="182"/>
                  </a:lnTo>
                  <a:lnTo>
                    <a:pt x="62" y="170"/>
                  </a:lnTo>
                  <a:lnTo>
                    <a:pt x="61" y="152"/>
                  </a:lnTo>
                  <a:lnTo>
                    <a:pt x="64" y="133"/>
                  </a:lnTo>
                  <a:lnTo>
                    <a:pt x="69" y="120"/>
                  </a:lnTo>
                  <a:lnTo>
                    <a:pt x="75" y="112"/>
                  </a:lnTo>
                  <a:lnTo>
                    <a:pt x="82" y="108"/>
                  </a:lnTo>
                  <a:lnTo>
                    <a:pt x="88" y="107"/>
                  </a:lnTo>
                  <a:lnTo>
                    <a:pt x="95" y="107"/>
                  </a:lnTo>
                  <a:lnTo>
                    <a:pt x="101" y="110"/>
                  </a:lnTo>
                  <a:lnTo>
                    <a:pt x="105" y="112"/>
                  </a:lnTo>
                  <a:lnTo>
                    <a:pt x="106" y="111"/>
                  </a:lnTo>
                  <a:lnTo>
                    <a:pt x="107" y="104"/>
                  </a:lnTo>
                  <a:lnTo>
                    <a:pt x="106" y="93"/>
                  </a:lnTo>
                  <a:lnTo>
                    <a:pt x="104" y="79"/>
                  </a:lnTo>
                  <a:lnTo>
                    <a:pt x="102" y="65"/>
                  </a:lnTo>
                  <a:lnTo>
                    <a:pt x="99" y="52"/>
                  </a:lnTo>
                  <a:lnTo>
                    <a:pt x="98" y="43"/>
                  </a:lnTo>
                  <a:lnTo>
                    <a:pt x="97" y="40"/>
                  </a:lnTo>
                  <a:lnTo>
                    <a:pt x="278" y="0"/>
                  </a:lnTo>
                  <a:lnTo>
                    <a:pt x="279" y="1"/>
                  </a:lnTo>
                  <a:lnTo>
                    <a:pt x="283" y="2"/>
                  </a:lnTo>
                  <a:lnTo>
                    <a:pt x="287" y="4"/>
                  </a:lnTo>
                  <a:lnTo>
                    <a:pt x="292" y="8"/>
                  </a:lnTo>
                  <a:lnTo>
                    <a:pt x="299" y="12"/>
                  </a:lnTo>
                  <a:lnTo>
                    <a:pt x="304" y="17"/>
                  </a:lnTo>
                  <a:lnTo>
                    <a:pt x="310" y="25"/>
                  </a:lnTo>
                  <a:lnTo>
                    <a:pt x="315" y="33"/>
                  </a:lnTo>
                  <a:lnTo>
                    <a:pt x="319" y="43"/>
                  </a:lnTo>
                  <a:lnTo>
                    <a:pt x="321" y="55"/>
                  </a:lnTo>
                  <a:lnTo>
                    <a:pt x="320" y="69"/>
                  </a:lnTo>
                  <a:lnTo>
                    <a:pt x="316" y="84"/>
                  </a:lnTo>
                  <a:lnTo>
                    <a:pt x="310" y="101"/>
                  </a:lnTo>
                  <a:lnTo>
                    <a:pt x="300" y="121"/>
                  </a:lnTo>
                  <a:lnTo>
                    <a:pt x="286" y="143"/>
                  </a:lnTo>
                  <a:lnTo>
                    <a:pt x="267" y="16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5" name="Freeform 55"/>
            <p:cNvSpPr>
              <a:spLocks/>
            </p:cNvSpPr>
            <p:nvPr/>
          </p:nvSpPr>
          <p:spPr bwMode="auto">
            <a:xfrm>
              <a:off x="2655" y="3438"/>
              <a:ext cx="517" cy="63"/>
            </a:xfrm>
            <a:custGeom>
              <a:avLst/>
              <a:gdLst/>
              <a:ahLst/>
              <a:cxnLst>
                <a:cxn ang="0">
                  <a:pos x="516" y="63"/>
                </a:cxn>
                <a:cxn ang="0">
                  <a:pos x="516" y="0"/>
                </a:cxn>
                <a:cxn ang="0">
                  <a:pos x="0" y="0"/>
                </a:cxn>
                <a:cxn ang="0">
                  <a:pos x="0" y="63"/>
                </a:cxn>
                <a:cxn ang="0">
                  <a:pos x="516" y="63"/>
                </a:cxn>
              </a:cxnLst>
              <a:rect l="0" t="0" r="r" b="b"/>
              <a:pathLst>
                <a:path w="517" h="64">
                  <a:moveTo>
                    <a:pt x="516" y="63"/>
                  </a:moveTo>
                  <a:lnTo>
                    <a:pt x="516" y="0"/>
                  </a:lnTo>
                  <a:lnTo>
                    <a:pt x="0" y="0"/>
                  </a:lnTo>
                  <a:lnTo>
                    <a:pt x="0" y="63"/>
                  </a:lnTo>
                  <a:lnTo>
                    <a:pt x="516" y="63"/>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6" name="Freeform 56"/>
            <p:cNvSpPr>
              <a:spLocks/>
            </p:cNvSpPr>
            <p:nvPr/>
          </p:nvSpPr>
          <p:spPr bwMode="auto">
            <a:xfrm>
              <a:off x="2655" y="3438"/>
              <a:ext cx="522" cy="69"/>
            </a:xfrm>
            <a:custGeom>
              <a:avLst/>
              <a:gdLst/>
              <a:ahLst/>
              <a:cxnLst>
                <a:cxn ang="0">
                  <a:pos x="522" y="69"/>
                </a:cxn>
                <a:cxn ang="0">
                  <a:pos x="522" y="0"/>
                </a:cxn>
                <a:cxn ang="0">
                  <a:pos x="0" y="0"/>
                </a:cxn>
                <a:cxn ang="0">
                  <a:pos x="0" y="69"/>
                </a:cxn>
                <a:cxn ang="0">
                  <a:pos x="522" y="69"/>
                </a:cxn>
              </a:cxnLst>
              <a:rect l="0" t="0" r="r" b="b"/>
              <a:pathLst>
                <a:path w="523" h="70">
                  <a:moveTo>
                    <a:pt x="522" y="69"/>
                  </a:moveTo>
                  <a:lnTo>
                    <a:pt x="522" y="0"/>
                  </a:lnTo>
                  <a:lnTo>
                    <a:pt x="0" y="0"/>
                  </a:lnTo>
                  <a:lnTo>
                    <a:pt x="0" y="69"/>
                  </a:lnTo>
                  <a:lnTo>
                    <a:pt x="522" y="69"/>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7" name="Freeform 57"/>
            <p:cNvSpPr>
              <a:spLocks/>
            </p:cNvSpPr>
            <p:nvPr/>
          </p:nvSpPr>
          <p:spPr bwMode="auto">
            <a:xfrm>
              <a:off x="3177" y="3267"/>
              <a:ext cx="143" cy="234"/>
            </a:xfrm>
            <a:custGeom>
              <a:avLst/>
              <a:gdLst/>
              <a:ahLst/>
              <a:cxnLst>
                <a:cxn ang="0">
                  <a:pos x="0" y="166"/>
                </a:cxn>
                <a:cxn ang="0">
                  <a:pos x="0" y="233"/>
                </a:cxn>
                <a:cxn ang="0">
                  <a:pos x="142" y="67"/>
                </a:cxn>
                <a:cxn ang="0">
                  <a:pos x="137" y="0"/>
                </a:cxn>
                <a:cxn ang="0">
                  <a:pos x="0" y="166"/>
                </a:cxn>
              </a:cxnLst>
              <a:rect l="0" t="0" r="r" b="b"/>
              <a:pathLst>
                <a:path w="143" h="234">
                  <a:moveTo>
                    <a:pt x="0" y="166"/>
                  </a:moveTo>
                  <a:lnTo>
                    <a:pt x="0" y="233"/>
                  </a:lnTo>
                  <a:lnTo>
                    <a:pt x="142" y="67"/>
                  </a:lnTo>
                  <a:lnTo>
                    <a:pt x="137" y="0"/>
                  </a:lnTo>
                  <a:lnTo>
                    <a:pt x="0" y="166"/>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8" name="Freeform 58"/>
            <p:cNvSpPr>
              <a:spLocks/>
            </p:cNvSpPr>
            <p:nvPr/>
          </p:nvSpPr>
          <p:spPr bwMode="auto">
            <a:xfrm>
              <a:off x="3177" y="3267"/>
              <a:ext cx="146" cy="240"/>
            </a:xfrm>
            <a:custGeom>
              <a:avLst/>
              <a:gdLst/>
              <a:ahLst/>
              <a:cxnLst>
                <a:cxn ang="0">
                  <a:pos x="0" y="170"/>
                </a:cxn>
                <a:cxn ang="0">
                  <a:pos x="0" y="239"/>
                </a:cxn>
                <a:cxn ang="0">
                  <a:pos x="148" y="69"/>
                </a:cxn>
                <a:cxn ang="0">
                  <a:pos x="143" y="0"/>
                </a:cxn>
                <a:cxn ang="0">
                  <a:pos x="0" y="170"/>
                </a:cxn>
              </a:cxnLst>
              <a:rect l="0" t="0" r="r" b="b"/>
              <a:pathLst>
                <a:path w="149" h="240">
                  <a:moveTo>
                    <a:pt x="0" y="170"/>
                  </a:moveTo>
                  <a:lnTo>
                    <a:pt x="0" y="239"/>
                  </a:lnTo>
                  <a:lnTo>
                    <a:pt x="148" y="69"/>
                  </a:lnTo>
                  <a:lnTo>
                    <a:pt x="143" y="0"/>
                  </a:lnTo>
                  <a:lnTo>
                    <a:pt x="0" y="17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9" name="Freeform 59"/>
            <p:cNvSpPr>
              <a:spLocks/>
            </p:cNvSpPr>
            <p:nvPr/>
          </p:nvSpPr>
          <p:spPr bwMode="auto">
            <a:xfrm>
              <a:off x="2684" y="2633"/>
              <a:ext cx="343" cy="557"/>
            </a:xfrm>
            <a:custGeom>
              <a:avLst/>
              <a:gdLst/>
              <a:ahLst/>
              <a:cxnLst>
                <a:cxn ang="0">
                  <a:pos x="57" y="0"/>
                </a:cxn>
                <a:cxn ang="0">
                  <a:pos x="47" y="31"/>
                </a:cxn>
                <a:cxn ang="0">
                  <a:pos x="57" y="56"/>
                </a:cxn>
                <a:cxn ang="0">
                  <a:pos x="41" y="84"/>
                </a:cxn>
                <a:cxn ang="0">
                  <a:pos x="30" y="122"/>
                </a:cxn>
                <a:cxn ang="0">
                  <a:pos x="25" y="160"/>
                </a:cxn>
                <a:cxn ang="0">
                  <a:pos x="23" y="193"/>
                </a:cxn>
                <a:cxn ang="0">
                  <a:pos x="24" y="243"/>
                </a:cxn>
                <a:cxn ang="0">
                  <a:pos x="7" y="279"/>
                </a:cxn>
                <a:cxn ang="0">
                  <a:pos x="0" y="312"/>
                </a:cxn>
                <a:cxn ang="0">
                  <a:pos x="3" y="339"/>
                </a:cxn>
                <a:cxn ang="0">
                  <a:pos x="33" y="375"/>
                </a:cxn>
                <a:cxn ang="0">
                  <a:pos x="72" y="423"/>
                </a:cxn>
                <a:cxn ang="0">
                  <a:pos x="83" y="452"/>
                </a:cxn>
                <a:cxn ang="0">
                  <a:pos x="116" y="470"/>
                </a:cxn>
                <a:cxn ang="0">
                  <a:pos x="145" y="463"/>
                </a:cxn>
                <a:cxn ang="0">
                  <a:pos x="151" y="485"/>
                </a:cxn>
                <a:cxn ang="0">
                  <a:pos x="178" y="506"/>
                </a:cxn>
                <a:cxn ang="0">
                  <a:pos x="218" y="533"/>
                </a:cxn>
                <a:cxn ang="0">
                  <a:pos x="254" y="539"/>
                </a:cxn>
                <a:cxn ang="0">
                  <a:pos x="281" y="524"/>
                </a:cxn>
                <a:cxn ang="0">
                  <a:pos x="292" y="441"/>
                </a:cxn>
                <a:cxn ang="0">
                  <a:pos x="276" y="435"/>
                </a:cxn>
                <a:cxn ang="0">
                  <a:pos x="249" y="423"/>
                </a:cxn>
                <a:cxn ang="0">
                  <a:pos x="215" y="412"/>
                </a:cxn>
                <a:cxn ang="0">
                  <a:pos x="182" y="405"/>
                </a:cxn>
                <a:cxn ang="0">
                  <a:pos x="141" y="388"/>
                </a:cxn>
                <a:cxn ang="0">
                  <a:pos x="139" y="384"/>
                </a:cxn>
                <a:cxn ang="0">
                  <a:pos x="138" y="361"/>
                </a:cxn>
                <a:cxn ang="0">
                  <a:pos x="142" y="341"/>
                </a:cxn>
                <a:cxn ang="0">
                  <a:pos x="135" y="325"/>
                </a:cxn>
                <a:cxn ang="0">
                  <a:pos x="140" y="309"/>
                </a:cxn>
                <a:cxn ang="0">
                  <a:pos x="147" y="290"/>
                </a:cxn>
                <a:cxn ang="0">
                  <a:pos x="158" y="255"/>
                </a:cxn>
                <a:cxn ang="0">
                  <a:pos x="163" y="222"/>
                </a:cxn>
                <a:cxn ang="0">
                  <a:pos x="159" y="211"/>
                </a:cxn>
                <a:cxn ang="0">
                  <a:pos x="163" y="217"/>
                </a:cxn>
                <a:cxn ang="0">
                  <a:pos x="157" y="253"/>
                </a:cxn>
                <a:cxn ang="0">
                  <a:pos x="132" y="333"/>
                </a:cxn>
                <a:cxn ang="0">
                  <a:pos x="126" y="355"/>
                </a:cxn>
                <a:cxn ang="0">
                  <a:pos x="134" y="336"/>
                </a:cxn>
                <a:cxn ang="0">
                  <a:pos x="140" y="387"/>
                </a:cxn>
                <a:cxn ang="0">
                  <a:pos x="295" y="439"/>
                </a:cxn>
                <a:cxn ang="0">
                  <a:pos x="300" y="412"/>
                </a:cxn>
                <a:cxn ang="0">
                  <a:pos x="283" y="364"/>
                </a:cxn>
                <a:cxn ang="0">
                  <a:pos x="281" y="320"/>
                </a:cxn>
                <a:cxn ang="0">
                  <a:pos x="277" y="267"/>
                </a:cxn>
                <a:cxn ang="0">
                  <a:pos x="281" y="227"/>
                </a:cxn>
                <a:cxn ang="0">
                  <a:pos x="286" y="174"/>
                </a:cxn>
                <a:cxn ang="0">
                  <a:pos x="281" y="129"/>
                </a:cxn>
                <a:cxn ang="0">
                  <a:pos x="234" y="114"/>
                </a:cxn>
                <a:cxn ang="0">
                  <a:pos x="150" y="70"/>
                </a:cxn>
                <a:cxn ang="0">
                  <a:pos x="87" y="19"/>
                </a:cxn>
              </a:cxnLst>
              <a:rect l="0" t="0" r="r" b="b"/>
              <a:pathLst>
                <a:path w="343" h="557">
                  <a:moveTo>
                    <a:pt x="68" y="0"/>
                  </a:moveTo>
                  <a:lnTo>
                    <a:pt x="67" y="0"/>
                  </a:lnTo>
                  <a:lnTo>
                    <a:pt x="65" y="0"/>
                  </a:lnTo>
                  <a:lnTo>
                    <a:pt x="61" y="0"/>
                  </a:lnTo>
                  <a:lnTo>
                    <a:pt x="57" y="0"/>
                  </a:lnTo>
                  <a:lnTo>
                    <a:pt x="53" y="2"/>
                  </a:lnTo>
                  <a:lnTo>
                    <a:pt x="50" y="6"/>
                  </a:lnTo>
                  <a:lnTo>
                    <a:pt x="47" y="13"/>
                  </a:lnTo>
                  <a:lnTo>
                    <a:pt x="46" y="22"/>
                  </a:lnTo>
                  <a:lnTo>
                    <a:pt x="47" y="31"/>
                  </a:lnTo>
                  <a:lnTo>
                    <a:pt x="49" y="39"/>
                  </a:lnTo>
                  <a:lnTo>
                    <a:pt x="52" y="44"/>
                  </a:lnTo>
                  <a:lnTo>
                    <a:pt x="55" y="48"/>
                  </a:lnTo>
                  <a:lnTo>
                    <a:pt x="57" y="51"/>
                  </a:lnTo>
                  <a:lnTo>
                    <a:pt x="57" y="56"/>
                  </a:lnTo>
                  <a:lnTo>
                    <a:pt x="55" y="61"/>
                  </a:lnTo>
                  <a:lnTo>
                    <a:pt x="50" y="68"/>
                  </a:lnTo>
                  <a:lnTo>
                    <a:pt x="47" y="73"/>
                  </a:lnTo>
                  <a:lnTo>
                    <a:pt x="44" y="78"/>
                  </a:lnTo>
                  <a:lnTo>
                    <a:pt x="41" y="84"/>
                  </a:lnTo>
                  <a:lnTo>
                    <a:pt x="39" y="91"/>
                  </a:lnTo>
                  <a:lnTo>
                    <a:pt x="36" y="99"/>
                  </a:lnTo>
                  <a:lnTo>
                    <a:pt x="34" y="107"/>
                  </a:lnTo>
                  <a:lnTo>
                    <a:pt x="32" y="114"/>
                  </a:lnTo>
                  <a:lnTo>
                    <a:pt x="30" y="122"/>
                  </a:lnTo>
                  <a:lnTo>
                    <a:pt x="29" y="131"/>
                  </a:lnTo>
                  <a:lnTo>
                    <a:pt x="28" y="138"/>
                  </a:lnTo>
                  <a:lnTo>
                    <a:pt x="27" y="145"/>
                  </a:lnTo>
                  <a:lnTo>
                    <a:pt x="26" y="153"/>
                  </a:lnTo>
                  <a:lnTo>
                    <a:pt x="25" y="160"/>
                  </a:lnTo>
                  <a:lnTo>
                    <a:pt x="24" y="166"/>
                  </a:lnTo>
                  <a:lnTo>
                    <a:pt x="23" y="171"/>
                  </a:lnTo>
                  <a:lnTo>
                    <a:pt x="22" y="176"/>
                  </a:lnTo>
                  <a:lnTo>
                    <a:pt x="22" y="184"/>
                  </a:lnTo>
                  <a:lnTo>
                    <a:pt x="23" y="193"/>
                  </a:lnTo>
                  <a:lnTo>
                    <a:pt x="24" y="203"/>
                  </a:lnTo>
                  <a:lnTo>
                    <a:pt x="26" y="213"/>
                  </a:lnTo>
                  <a:lnTo>
                    <a:pt x="26" y="223"/>
                  </a:lnTo>
                  <a:lnTo>
                    <a:pt x="26" y="233"/>
                  </a:lnTo>
                  <a:lnTo>
                    <a:pt x="24" y="243"/>
                  </a:lnTo>
                  <a:lnTo>
                    <a:pt x="19" y="254"/>
                  </a:lnTo>
                  <a:lnTo>
                    <a:pt x="16" y="260"/>
                  </a:lnTo>
                  <a:lnTo>
                    <a:pt x="12" y="266"/>
                  </a:lnTo>
                  <a:lnTo>
                    <a:pt x="10" y="272"/>
                  </a:lnTo>
                  <a:lnTo>
                    <a:pt x="7" y="279"/>
                  </a:lnTo>
                  <a:lnTo>
                    <a:pt x="5" y="285"/>
                  </a:lnTo>
                  <a:lnTo>
                    <a:pt x="4" y="292"/>
                  </a:lnTo>
                  <a:lnTo>
                    <a:pt x="2" y="299"/>
                  </a:lnTo>
                  <a:lnTo>
                    <a:pt x="1" y="305"/>
                  </a:lnTo>
                  <a:lnTo>
                    <a:pt x="0" y="312"/>
                  </a:lnTo>
                  <a:lnTo>
                    <a:pt x="0" y="318"/>
                  </a:lnTo>
                  <a:lnTo>
                    <a:pt x="0" y="324"/>
                  </a:lnTo>
                  <a:lnTo>
                    <a:pt x="1" y="329"/>
                  </a:lnTo>
                  <a:lnTo>
                    <a:pt x="2" y="335"/>
                  </a:lnTo>
                  <a:lnTo>
                    <a:pt x="3" y="339"/>
                  </a:lnTo>
                  <a:lnTo>
                    <a:pt x="5" y="344"/>
                  </a:lnTo>
                  <a:lnTo>
                    <a:pt x="8" y="348"/>
                  </a:lnTo>
                  <a:lnTo>
                    <a:pt x="14" y="355"/>
                  </a:lnTo>
                  <a:lnTo>
                    <a:pt x="23" y="365"/>
                  </a:lnTo>
                  <a:lnTo>
                    <a:pt x="33" y="375"/>
                  </a:lnTo>
                  <a:lnTo>
                    <a:pt x="43" y="386"/>
                  </a:lnTo>
                  <a:lnTo>
                    <a:pt x="54" y="397"/>
                  </a:lnTo>
                  <a:lnTo>
                    <a:pt x="62" y="407"/>
                  </a:lnTo>
                  <a:lnTo>
                    <a:pt x="69" y="416"/>
                  </a:lnTo>
                  <a:lnTo>
                    <a:pt x="72" y="423"/>
                  </a:lnTo>
                  <a:lnTo>
                    <a:pt x="73" y="430"/>
                  </a:lnTo>
                  <a:lnTo>
                    <a:pt x="75" y="436"/>
                  </a:lnTo>
                  <a:lnTo>
                    <a:pt x="77" y="442"/>
                  </a:lnTo>
                  <a:lnTo>
                    <a:pt x="80" y="447"/>
                  </a:lnTo>
                  <a:lnTo>
                    <a:pt x="83" y="452"/>
                  </a:lnTo>
                  <a:lnTo>
                    <a:pt x="87" y="457"/>
                  </a:lnTo>
                  <a:lnTo>
                    <a:pt x="92" y="462"/>
                  </a:lnTo>
                  <a:lnTo>
                    <a:pt x="100" y="466"/>
                  </a:lnTo>
                  <a:lnTo>
                    <a:pt x="108" y="469"/>
                  </a:lnTo>
                  <a:lnTo>
                    <a:pt x="116" y="470"/>
                  </a:lnTo>
                  <a:lnTo>
                    <a:pt x="124" y="470"/>
                  </a:lnTo>
                  <a:lnTo>
                    <a:pt x="131" y="468"/>
                  </a:lnTo>
                  <a:lnTo>
                    <a:pt x="138" y="467"/>
                  </a:lnTo>
                  <a:lnTo>
                    <a:pt x="143" y="464"/>
                  </a:lnTo>
                  <a:lnTo>
                    <a:pt x="145" y="463"/>
                  </a:lnTo>
                  <a:lnTo>
                    <a:pt x="146" y="462"/>
                  </a:lnTo>
                  <a:lnTo>
                    <a:pt x="146" y="481"/>
                  </a:lnTo>
                  <a:lnTo>
                    <a:pt x="147" y="481"/>
                  </a:lnTo>
                  <a:lnTo>
                    <a:pt x="148" y="483"/>
                  </a:lnTo>
                  <a:lnTo>
                    <a:pt x="151" y="485"/>
                  </a:lnTo>
                  <a:lnTo>
                    <a:pt x="154" y="488"/>
                  </a:lnTo>
                  <a:lnTo>
                    <a:pt x="159" y="492"/>
                  </a:lnTo>
                  <a:lnTo>
                    <a:pt x="164" y="496"/>
                  </a:lnTo>
                  <a:lnTo>
                    <a:pt x="171" y="501"/>
                  </a:lnTo>
                  <a:lnTo>
                    <a:pt x="178" y="506"/>
                  </a:lnTo>
                  <a:lnTo>
                    <a:pt x="187" y="511"/>
                  </a:lnTo>
                  <a:lnTo>
                    <a:pt x="195" y="517"/>
                  </a:lnTo>
                  <a:lnTo>
                    <a:pt x="202" y="523"/>
                  </a:lnTo>
                  <a:lnTo>
                    <a:pt x="210" y="529"/>
                  </a:lnTo>
                  <a:lnTo>
                    <a:pt x="218" y="533"/>
                  </a:lnTo>
                  <a:lnTo>
                    <a:pt x="225" y="538"/>
                  </a:lnTo>
                  <a:lnTo>
                    <a:pt x="232" y="540"/>
                  </a:lnTo>
                  <a:lnTo>
                    <a:pt x="239" y="541"/>
                  </a:lnTo>
                  <a:lnTo>
                    <a:pt x="246" y="540"/>
                  </a:lnTo>
                  <a:lnTo>
                    <a:pt x="254" y="539"/>
                  </a:lnTo>
                  <a:lnTo>
                    <a:pt x="260" y="535"/>
                  </a:lnTo>
                  <a:lnTo>
                    <a:pt x="267" y="532"/>
                  </a:lnTo>
                  <a:lnTo>
                    <a:pt x="273" y="529"/>
                  </a:lnTo>
                  <a:lnTo>
                    <a:pt x="278" y="526"/>
                  </a:lnTo>
                  <a:lnTo>
                    <a:pt x="281" y="524"/>
                  </a:lnTo>
                  <a:lnTo>
                    <a:pt x="282" y="523"/>
                  </a:lnTo>
                  <a:lnTo>
                    <a:pt x="278" y="548"/>
                  </a:lnTo>
                  <a:lnTo>
                    <a:pt x="328" y="556"/>
                  </a:lnTo>
                  <a:lnTo>
                    <a:pt x="342" y="444"/>
                  </a:lnTo>
                  <a:lnTo>
                    <a:pt x="292" y="441"/>
                  </a:lnTo>
                  <a:lnTo>
                    <a:pt x="285" y="484"/>
                  </a:lnTo>
                  <a:lnTo>
                    <a:pt x="282" y="437"/>
                  </a:lnTo>
                  <a:lnTo>
                    <a:pt x="281" y="437"/>
                  </a:lnTo>
                  <a:lnTo>
                    <a:pt x="279" y="436"/>
                  </a:lnTo>
                  <a:lnTo>
                    <a:pt x="276" y="435"/>
                  </a:lnTo>
                  <a:lnTo>
                    <a:pt x="272" y="433"/>
                  </a:lnTo>
                  <a:lnTo>
                    <a:pt x="267" y="431"/>
                  </a:lnTo>
                  <a:lnTo>
                    <a:pt x="261" y="428"/>
                  </a:lnTo>
                  <a:lnTo>
                    <a:pt x="256" y="425"/>
                  </a:lnTo>
                  <a:lnTo>
                    <a:pt x="249" y="423"/>
                  </a:lnTo>
                  <a:lnTo>
                    <a:pt x="243" y="420"/>
                  </a:lnTo>
                  <a:lnTo>
                    <a:pt x="235" y="418"/>
                  </a:lnTo>
                  <a:lnTo>
                    <a:pt x="229" y="416"/>
                  </a:lnTo>
                  <a:lnTo>
                    <a:pt x="222" y="414"/>
                  </a:lnTo>
                  <a:lnTo>
                    <a:pt x="215" y="412"/>
                  </a:lnTo>
                  <a:lnTo>
                    <a:pt x="209" y="410"/>
                  </a:lnTo>
                  <a:lnTo>
                    <a:pt x="204" y="410"/>
                  </a:lnTo>
                  <a:lnTo>
                    <a:pt x="200" y="409"/>
                  </a:lnTo>
                  <a:lnTo>
                    <a:pt x="191" y="408"/>
                  </a:lnTo>
                  <a:lnTo>
                    <a:pt x="182" y="405"/>
                  </a:lnTo>
                  <a:lnTo>
                    <a:pt x="171" y="402"/>
                  </a:lnTo>
                  <a:lnTo>
                    <a:pt x="161" y="398"/>
                  </a:lnTo>
                  <a:lnTo>
                    <a:pt x="152" y="394"/>
                  </a:lnTo>
                  <a:lnTo>
                    <a:pt x="146" y="391"/>
                  </a:lnTo>
                  <a:lnTo>
                    <a:pt x="141" y="388"/>
                  </a:lnTo>
                  <a:lnTo>
                    <a:pt x="140" y="387"/>
                  </a:lnTo>
                  <a:lnTo>
                    <a:pt x="103" y="409"/>
                  </a:lnTo>
                  <a:lnTo>
                    <a:pt x="140" y="387"/>
                  </a:lnTo>
                  <a:lnTo>
                    <a:pt x="139" y="386"/>
                  </a:lnTo>
                  <a:lnTo>
                    <a:pt x="139" y="384"/>
                  </a:lnTo>
                  <a:lnTo>
                    <a:pt x="138" y="381"/>
                  </a:lnTo>
                  <a:lnTo>
                    <a:pt x="137" y="376"/>
                  </a:lnTo>
                  <a:lnTo>
                    <a:pt x="137" y="372"/>
                  </a:lnTo>
                  <a:lnTo>
                    <a:pt x="137" y="366"/>
                  </a:lnTo>
                  <a:lnTo>
                    <a:pt x="138" y="361"/>
                  </a:lnTo>
                  <a:lnTo>
                    <a:pt x="140" y="355"/>
                  </a:lnTo>
                  <a:lnTo>
                    <a:pt x="142" y="350"/>
                  </a:lnTo>
                  <a:lnTo>
                    <a:pt x="143" y="346"/>
                  </a:lnTo>
                  <a:lnTo>
                    <a:pt x="143" y="343"/>
                  </a:lnTo>
                  <a:lnTo>
                    <a:pt x="142" y="341"/>
                  </a:lnTo>
                  <a:lnTo>
                    <a:pt x="141" y="338"/>
                  </a:lnTo>
                  <a:lnTo>
                    <a:pt x="139" y="336"/>
                  </a:lnTo>
                  <a:lnTo>
                    <a:pt x="138" y="333"/>
                  </a:lnTo>
                  <a:lnTo>
                    <a:pt x="136" y="329"/>
                  </a:lnTo>
                  <a:lnTo>
                    <a:pt x="135" y="325"/>
                  </a:lnTo>
                  <a:lnTo>
                    <a:pt x="135" y="323"/>
                  </a:lnTo>
                  <a:lnTo>
                    <a:pt x="136" y="319"/>
                  </a:lnTo>
                  <a:lnTo>
                    <a:pt x="137" y="316"/>
                  </a:lnTo>
                  <a:lnTo>
                    <a:pt x="139" y="313"/>
                  </a:lnTo>
                  <a:lnTo>
                    <a:pt x="140" y="309"/>
                  </a:lnTo>
                  <a:lnTo>
                    <a:pt x="142" y="306"/>
                  </a:lnTo>
                  <a:lnTo>
                    <a:pt x="143" y="302"/>
                  </a:lnTo>
                  <a:lnTo>
                    <a:pt x="143" y="299"/>
                  </a:lnTo>
                  <a:lnTo>
                    <a:pt x="145" y="295"/>
                  </a:lnTo>
                  <a:lnTo>
                    <a:pt x="147" y="290"/>
                  </a:lnTo>
                  <a:lnTo>
                    <a:pt x="149" y="284"/>
                  </a:lnTo>
                  <a:lnTo>
                    <a:pt x="151" y="277"/>
                  </a:lnTo>
                  <a:lnTo>
                    <a:pt x="153" y="270"/>
                  </a:lnTo>
                  <a:lnTo>
                    <a:pt x="155" y="263"/>
                  </a:lnTo>
                  <a:lnTo>
                    <a:pt x="158" y="255"/>
                  </a:lnTo>
                  <a:lnTo>
                    <a:pt x="160" y="247"/>
                  </a:lnTo>
                  <a:lnTo>
                    <a:pt x="161" y="240"/>
                  </a:lnTo>
                  <a:lnTo>
                    <a:pt x="162" y="233"/>
                  </a:lnTo>
                  <a:lnTo>
                    <a:pt x="163" y="228"/>
                  </a:lnTo>
                  <a:lnTo>
                    <a:pt x="163" y="222"/>
                  </a:lnTo>
                  <a:lnTo>
                    <a:pt x="162" y="218"/>
                  </a:lnTo>
                  <a:lnTo>
                    <a:pt x="160" y="214"/>
                  </a:lnTo>
                  <a:lnTo>
                    <a:pt x="157" y="212"/>
                  </a:lnTo>
                  <a:lnTo>
                    <a:pt x="158" y="211"/>
                  </a:lnTo>
                  <a:lnTo>
                    <a:pt x="159" y="211"/>
                  </a:lnTo>
                  <a:lnTo>
                    <a:pt x="160" y="211"/>
                  </a:lnTo>
                  <a:lnTo>
                    <a:pt x="161" y="211"/>
                  </a:lnTo>
                  <a:lnTo>
                    <a:pt x="162" y="212"/>
                  </a:lnTo>
                  <a:lnTo>
                    <a:pt x="163" y="213"/>
                  </a:lnTo>
                  <a:lnTo>
                    <a:pt x="163" y="217"/>
                  </a:lnTo>
                  <a:lnTo>
                    <a:pt x="163" y="220"/>
                  </a:lnTo>
                  <a:lnTo>
                    <a:pt x="163" y="226"/>
                  </a:lnTo>
                  <a:lnTo>
                    <a:pt x="162" y="232"/>
                  </a:lnTo>
                  <a:lnTo>
                    <a:pt x="160" y="242"/>
                  </a:lnTo>
                  <a:lnTo>
                    <a:pt x="157" y="253"/>
                  </a:lnTo>
                  <a:lnTo>
                    <a:pt x="153" y="267"/>
                  </a:lnTo>
                  <a:lnTo>
                    <a:pt x="149" y="283"/>
                  </a:lnTo>
                  <a:lnTo>
                    <a:pt x="143" y="302"/>
                  </a:lnTo>
                  <a:lnTo>
                    <a:pt x="137" y="320"/>
                  </a:lnTo>
                  <a:lnTo>
                    <a:pt x="132" y="333"/>
                  </a:lnTo>
                  <a:lnTo>
                    <a:pt x="129" y="343"/>
                  </a:lnTo>
                  <a:lnTo>
                    <a:pt x="127" y="351"/>
                  </a:lnTo>
                  <a:lnTo>
                    <a:pt x="126" y="355"/>
                  </a:lnTo>
                  <a:lnTo>
                    <a:pt x="125" y="358"/>
                  </a:lnTo>
                  <a:lnTo>
                    <a:pt x="126" y="355"/>
                  </a:lnTo>
                  <a:lnTo>
                    <a:pt x="127" y="353"/>
                  </a:lnTo>
                  <a:lnTo>
                    <a:pt x="129" y="349"/>
                  </a:lnTo>
                  <a:lnTo>
                    <a:pt x="130" y="344"/>
                  </a:lnTo>
                  <a:lnTo>
                    <a:pt x="132" y="340"/>
                  </a:lnTo>
                  <a:lnTo>
                    <a:pt x="134" y="336"/>
                  </a:lnTo>
                  <a:lnTo>
                    <a:pt x="135" y="332"/>
                  </a:lnTo>
                  <a:lnTo>
                    <a:pt x="136" y="330"/>
                  </a:lnTo>
                  <a:lnTo>
                    <a:pt x="136" y="329"/>
                  </a:lnTo>
                  <a:lnTo>
                    <a:pt x="140" y="355"/>
                  </a:lnTo>
                  <a:lnTo>
                    <a:pt x="140" y="387"/>
                  </a:lnTo>
                  <a:lnTo>
                    <a:pt x="200" y="409"/>
                  </a:lnTo>
                  <a:lnTo>
                    <a:pt x="282" y="437"/>
                  </a:lnTo>
                  <a:lnTo>
                    <a:pt x="292" y="441"/>
                  </a:lnTo>
                  <a:lnTo>
                    <a:pt x="293" y="440"/>
                  </a:lnTo>
                  <a:lnTo>
                    <a:pt x="295" y="439"/>
                  </a:lnTo>
                  <a:lnTo>
                    <a:pt x="297" y="436"/>
                  </a:lnTo>
                  <a:lnTo>
                    <a:pt x="300" y="432"/>
                  </a:lnTo>
                  <a:lnTo>
                    <a:pt x="301" y="426"/>
                  </a:lnTo>
                  <a:lnTo>
                    <a:pt x="302" y="420"/>
                  </a:lnTo>
                  <a:lnTo>
                    <a:pt x="300" y="412"/>
                  </a:lnTo>
                  <a:lnTo>
                    <a:pt x="296" y="402"/>
                  </a:lnTo>
                  <a:lnTo>
                    <a:pt x="291" y="391"/>
                  </a:lnTo>
                  <a:lnTo>
                    <a:pt x="288" y="382"/>
                  </a:lnTo>
                  <a:lnTo>
                    <a:pt x="285" y="373"/>
                  </a:lnTo>
                  <a:lnTo>
                    <a:pt x="283" y="364"/>
                  </a:lnTo>
                  <a:lnTo>
                    <a:pt x="282" y="356"/>
                  </a:lnTo>
                  <a:lnTo>
                    <a:pt x="282" y="348"/>
                  </a:lnTo>
                  <a:lnTo>
                    <a:pt x="282" y="339"/>
                  </a:lnTo>
                  <a:lnTo>
                    <a:pt x="282" y="329"/>
                  </a:lnTo>
                  <a:lnTo>
                    <a:pt x="281" y="320"/>
                  </a:lnTo>
                  <a:lnTo>
                    <a:pt x="281" y="311"/>
                  </a:lnTo>
                  <a:lnTo>
                    <a:pt x="280" y="300"/>
                  </a:lnTo>
                  <a:lnTo>
                    <a:pt x="279" y="289"/>
                  </a:lnTo>
                  <a:lnTo>
                    <a:pt x="278" y="278"/>
                  </a:lnTo>
                  <a:lnTo>
                    <a:pt x="277" y="267"/>
                  </a:lnTo>
                  <a:lnTo>
                    <a:pt x="277" y="257"/>
                  </a:lnTo>
                  <a:lnTo>
                    <a:pt x="278" y="247"/>
                  </a:lnTo>
                  <a:lnTo>
                    <a:pt x="279" y="242"/>
                  </a:lnTo>
                  <a:lnTo>
                    <a:pt x="280" y="234"/>
                  </a:lnTo>
                  <a:lnTo>
                    <a:pt x="281" y="227"/>
                  </a:lnTo>
                  <a:lnTo>
                    <a:pt x="282" y="217"/>
                  </a:lnTo>
                  <a:lnTo>
                    <a:pt x="284" y="207"/>
                  </a:lnTo>
                  <a:lnTo>
                    <a:pt x="285" y="196"/>
                  </a:lnTo>
                  <a:lnTo>
                    <a:pt x="285" y="185"/>
                  </a:lnTo>
                  <a:lnTo>
                    <a:pt x="286" y="174"/>
                  </a:lnTo>
                  <a:lnTo>
                    <a:pt x="286" y="163"/>
                  </a:lnTo>
                  <a:lnTo>
                    <a:pt x="286" y="152"/>
                  </a:lnTo>
                  <a:lnTo>
                    <a:pt x="285" y="143"/>
                  </a:lnTo>
                  <a:lnTo>
                    <a:pt x="283" y="136"/>
                  </a:lnTo>
                  <a:lnTo>
                    <a:pt x="281" y="129"/>
                  </a:lnTo>
                  <a:lnTo>
                    <a:pt x="277" y="124"/>
                  </a:lnTo>
                  <a:lnTo>
                    <a:pt x="273" y="120"/>
                  </a:lnTo>
                  <a:lnTo>
                    <a:pt x="267" y="119"/>
                  </a:lnTo>
                  <a:lnTo>
                    <a:pt x="251" y="117"/>
                  </a:lnTo>
                  <a:lnTo>
                    <a:pt x="234" y="114"/>
                  </a:lnTo>
                  <a:lnTo>
                    <a:pt x="217" y="108"/>
                  </a:lnTo>
                  <a:lnTo>
                    <a:pt x="200" y="100"/>
                  </a:lnTo>
                  <a:lnTo>
                    <a:pt x="184" y="91"/>
                  </a:lnTo>
                  <a:lnTo>
                    <a:pt x="167" y="81"/>
                  </a:lnTo>
                  <a:lnTo>
                    <a:pt x="150" y="70"/>
                  </a:lnTo>
                  <a:lnTo>
                    <a:pt x="136" y="59"/>
                  </a:lnTo>
                  <a:lnTo>
                    <a:pt x="122" y="48"/>
                  </a:lnTo>
                  <a:lnTo>
                    <a:pt x="108" y="38"/>
                  </a:lnTo>
                  <a:lnTo>
                    <a:pt x="97" y="28"/>
                  </a:lnTo>
                  <a:lnTo>
                    <a:pt x="87" y="19"/>
                  </a:lnTo>
                  <a:lnTo>
                    <a:pt x="80" y="11"/>
                  </a:lnTo>
                  <a:lnTo>
                    <a:pt x="73" y="5"/>
                  </a:lnTo>
                  <a:lnTo>
                    <a:pt x="70" y="2"/>
                  </a:lnTo>
                  <a:lnTo>
                    <a:pt x="68"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0" name="Freeform 60"/>
            <p:cNvSpPr>
              <a:spLocks/>
            </p:cNvSpPr>
            <p:nvPr/>
          </p:nvSpPr>
          <p:spPr bwMode="auto">
            <a:xfrm>
              <a:off x="2684" y="2633"/>
              <a:ext cx="347" cy="563"/>
            </a:xfrm>
            <a:custGeom>
              <a:avLst/>
              <a:gdLst/>
              <a:ahLst/>
              <a:cxnLst>
                <a:cxn ang="0">
                  <a:pos x="62" y="0"/>
                </a:cxn>
                <a:cxn ang="0">
                  <a:pos x="47" y="22"/>
                </a:cxn>
                <a:cxn ang="0">
                  <a:pos x="58" y="52"/>
                </a:cxn>
                <a:cxn ang="0">
                  <a:pos x="45" y="79"/>
                </a:cxn>
                <a:cxn ang="0">
                  <a:pos x="33" y="115"/>
                </a:cxn>
                <a:cxn ang="0">
                  <a:pos x="26" y="155"/>
                </a:cxn>
                <a:cxn ang="0">
                  <a:pos x="22" y="186"/>
                </a:cxn>
                <a:cxn ang="0">
                  <a:pos x="26" y="236"/>
                </a:cxn>
                <a:cxn ang="0">
                  <a:pos x="10" y="275"/>
                </a:cxn>
                <a:cxn ang="0">
                  <a:pos x="1" y="308"/>
                </a:cxn>
                <a:cxn ang="0">
                  <a:pos x="2" y="339"/>
                </a:cxn>
                <a:cxn ang="0">
                  <a:pos x="23" y="369"/>
                </a:cxn>
                <a:cxn ang="0">
                  <a:pos x="70" y="420"/>
                </a:cxn>
                <a:cxn ang="0">
                  <a:pos x="81" y="452"/>
                </a:cxn>
                <a:cxn ang="0">
                  <a:pos x="110" y="474"/>
                </a:cxn>
                <a:cxn ang="0">
                  <a:pos x="145" y="469"/>
                </a:cxn>
                <a:cxn ang="0">
                  <a:pos x="151" y="488"/>
                </a:cxn>
                <a:cxn ang="0">
                  <a:pos x="174" y="506"/>
                </a:cxn>
                <a:cxn ang="0">
                  <a:pos x="214" y="535"/>
                </a:cxn>
                <a:cxn ang="0">
                  <a:pos x="250" y="546"/>
                </a:cxn>
                <a:cxn ang="0">
                  <a:pos x="283" y="532"/>
                </a:cxn>
                <a:cxn ang="0">
                  <a:pos x="348" y="449"/>
                </a:cxn>
                <a:cxn ang="0">
                  <a:pos x="284" y="441"/>
                </a:cxn>
                <a:cxn ang="0">
                  <a:pos x="260" y="430"/>
                </a:cxn>
                <a:cxn ang="0">
                  <a:pos x="226" y="418"/>
                </a:cxn>
                <a:cxn ang="0">
                  <a:pos x="194" y="412"/>
                </a:cxn>
                <a:cxn ang="0">
                  <a:pos x="149" y="395"/>
                </a:cxn>
                <a:cxn ang="0">
                  <a:pos x="141" y="390"/>
                </a:cxn>
                <a:cxn ang="0">
                  <a:pos x="139" y="370"/>
                </a:cxn>
                <a:cxn ang="0">
                  <a:pos x="145" y="347"/>
                </a:cxn>
                <a:cxn ang="0">
                  <a:pos x="138" y="333"/>
                </a:cxn>
                <a:cxn ang="0">
                  <a:pos x="141" y="316"/>
                </a:cxn>
                <a:cxn ang="0">
                  <a:pos x="148" y="298"/>
                </a:cxn>
                <a:cxn ang="0">
                  <a:pos x="158" y="266"/>
                </a:cxn>
                <a:cxn ang="0">
                  <a:pos x="166" y="230"/>
                </a:cxn>
                <a:cxn ang="0">
                  <a:pos x="161" y="213"/>
                </a:cxn>
                <a:cxn ang="0">
                  <a:pos x="166" y="215"/>
                </a:cxn>
                <a:cxn ang="0">
                  <a:pos x="163" y="245"/>
                </a:cxn>
                <a:cxn ang="0">
                  <a:pos x="139" y="323"/>
                </a:cxn>
                <a:cxn ang="0">
                  <a:pos x="127" y="362"/>
                </a:cxn>
                <a:cxn ang="0">
                  <a:pos x="134" y="344"/>
                </a:cxn>
                <a:cxn ang="0">
                  <a:pos x="142" y="359"/>
                </a:cxn>
                <a:cxn ang="0">
                  <a:pos x="298" y="445"/>
                </a:cxn>
                <a:cxn ang="0">
                  <a:pos x="307" y="425"/>
                </a:cxn>
                <a:cxn ang="0">
                  <a:pos x="290" y="377"/>
                </a:cxn>
                <a:cxn ang="0">
                  <a:pos x="287" y="333"/>
                </a:cxn>
                <a:cxn ang="0">
                  <a:pos x="283" y="281"/>
                </a:cxn>
                <a:cxn ang="0">
                  <a:pos x="285" y="237"/>
                </a:cxn>
                <a:cxn ang="0">
                  <a:pos x="290" y="187"/>
                </a:cxn>
                <a:cxn ang="0">
                  <a:pos x="288" y="137"/>
                </a:cxn>
                <a:cxn ang="0">
                  <a:pos x="255" y="118"/>
                </a:cxn>
                <a:cxn ang="0">
                  <a:pos x="170" y="82"/>
                </a:cxn>
                <a:cxn ang="0">
                  <a:pos x="99" y="28"/>
                </a:cxn>
                <a:cxn ang="0">
                  <a:pos x="69" y="0"/>
                </a:cxn>
              </a:cxnLst>
              <a:rect l="0" t="0" r="r" b="b"/>
              <a:pathLst>
                <a:path w="349" h="563">
                  <a:moveTo>
                    <a:pt x="69" y="0"/>
                  </a:moveTo>
                  <a:lnTo>
                    <a:pt x="69" y="0"/>
                  </a:lnTo>
                  <a:lnTo>
                    <a:pt x="68" y="0"/>
                  </a:lnTo>
                  <a:lnTo>
                    <a:pt x="66" y="0"/>
                  </a:lnTo>
                  <a:lnTo>
                    <a:pt x="62" y="0"/>
                  </a:lnTo>
                  <a:lnTo>
                    <a:pt x="58" y="0"/>
                  </a:lnTo>
                  <a:lnTo>
                    <a:pt x="54" y="2"/>
                  </a:lnTo>
                  <a:lnTo>
                    <a:pt x="51" y="6"/>
                  </a:lnTo>
                  <a:lnTo>
                    <a:pt x="48" y="13"/>
                  </a:lnTo>
                  <a:lnTo>
                    <a:pt x="47" y="22"/>
                  </a:lnTo>
                  <a:lnTo>
                    <a:pt x="48" y="31"/>
                  </a:lnTo>
                  <a:lnTo>
                    <a:pt x="50" y="39"/>
                  </a:lnTo>
                  <a:lnTo>
                    <a:pt x="53" y="44"/>
                  </a:lnTo>
                  <a:lnTo>
                    <a:pt x="56" y="49"/>
                  </a:lnTo>
                  <a:lnTo>
                    <a:pt x="58" y="52"/>
                  </a:lnTo>
                  <a:lnTo>
                    <a:pt x="58" y="57"/>
                  </a:lnTo>
                  <a:lnTo>
                    <a:pt x="56" y="62"/>
                  </a:lnTo>
                  <a:lnTo>
                    <a:pt x="51" y="69"/>
                  </a:lnTo>
                  <a:lnTo>
                    <a:pt x="48" y="74"/>
                  </a:lnTo>
                  <a:lnTo>
                    <a:pt x="45" y="79"/>
                  </a:lnTo>
                  <a:lnTo>
                    <a:pt x="42" y="85"/>
                  </a:lnTo>
                  <a:lnTo>
                    <a:pt x="40" y="92"/>
                  </a:lnTo>
                  <a:lnTo>
                    <a:pt x="37" y="100"/>
                  </a:lnTo>
                  <a:lnTo>
                    <a:pt x="35" y="108"/>
                  </a:lnTo>
                  <a:lnTo>
                    <a:pt x="33" y="115"/>
                  </a:lnTo>
                  <a:lnTo>
                    <a:pt x="31" y="123"/>
                  </a:lnTo>
                  <a:lnTo>
                    <a:pt x="30" y="132"/>
                  </a:lnTo>
                  <a:lnTo>
                    <a:pt x="28" y="139"/>
                  </a:lnTo>
                  <a:lnTo>
                    <a:pt x="27" y="147"/>
                  </a:lnTo>
                  <a:lnTo>
                    <a:pt x="26" y="155"/>
                  </a:lnTo>
                  <a:lnTo>
                    <a:pt x="25" y="162"/>
                  </a:lnTo>
                  <a:lnTo>
                    <a:pt x="24" y="168"/>
                  </a:lnTo>
                  <a:lnTo>
                    <a:pt x="23" y="173"/>
                  </a:lnTo>
                  <a:lnTo>
                    <a:pt x="22" y="178"/>
                  </a:lnTo>
                  <a:lnTo>
                    <a:pt x="22" y="186"/>
                  </a:lnTo>
                  <a:lnTo>
                    <a:pt x="23" y="195"/>
                  </a:lnTo>
                  <a:lnTo>
                    <a:pt x="24" y="205"/>
                  </a:lnTo>
                  <a:lnTo>
                    <a:pt x="26" y="215"/>
                  </a:lnTo>
                  <a:lnTo>
                    <a:pt x="26" y="225"/>
                  </a:lnTo>
                  <a:lnTo>
                    <a:pt x="26" y="236"/>
                  </a:lnTo>
                  <a:lnTo>
                    <a:pt x="24" y="246"/>
                  </a:lnTo>
                  <a:lnTo>
                    <a:pt x="19" y="257"/>
                  </a:lnTo>
                  <a:lnTo>
                    <a:pt x="16" y="263"/>
                  </a:lnTo>
                  <a:lnTo>
                    <a:pt x="12" y="269"/>
                  </a:lnTo>
                  <a:lnTo>
                    <a:pt x="10" y="275"/>
                  </a:lnTo>
                  <a:lnTo>
                    <a:pt x="7" y="282"/>
                  </a:lnTo>
                  <a:lnTo>
                    <a:pt x="5" y="288"/>
                  </a:lnTo>
                  <a:lnTo>
                    <a:pt x="4" y="295"/>
                  </a:lnTo>
                  <a:lnTo>
                    <a:pt x="2" y="302"/>
                  </a:lnTo>
                  <a:lnTo>
                    <a:pt x="1" y="308"/>
                  </a:lnTo>
                  <a:lnTo>
                    <a:pt x="0" y="315"/>
                  </a:lnTo>
                  <a:lnTo>
                    <a:pt x="0" y="321"/>
                  </a:lnTo>
                  <a:lnTo>
                    <a:pt x="0" y="328"/>
                  </a:lnTo>
                  <a:lnTo>
                    <a:pt x="1" y="333"/>
                  </a:lnTo>
                  <a:lnTo>
                    <a:pt x="2" y="339"/>
                  </a:lnTo>
                  <a:lnTo>
                    <a:pt x="3" y="343"/>
                  </a:lnTo>
                  <a:lnTo>
                    <a:pt x="5" y="348"/>
                  </a:lnTo>
                  <a:lnTo>
                    <a:pt x="8" y="352"/>
                  </a:lnTo>
                  <a:lnTo>
                    <a:pt x="14" y="359"/>
                  </a:lnTo>
                  <a:lnTo>
                    <a:pt x="23" y="369"/>
                  </a:lnTo>
                  <a:lnTo>
                    <a:pt x="34" y="379"/>
                  </a:lnTo>
                  <a:lnTo>
                    <a:pt x="44" y="390"/>
                  </a:lnTo>
                  <a:lnTo>
                    <a:pt x="55" y="401"/>
                  </a:lnTo>
                  <a:lnTo>
                    <a:pt x="63" y="411"/>
                  </a:lnTo>
                  <a:lnTo>
                    <a:pt x="70" y="420"/>
                  </a:lnTo>
                  <a:lnTo>
                    <a:pt x="73" y="428"/>
                  </a:lnTo>
                  <a:lnTo>
                    <a:pt x="74" y="435"/>
                  </a:lnTo>
                  <a:lnTo>
                    <a:pt x="76" y="441"/>
                  </a:lnTo>
                  <a:lnTo>
                    <a:pt x="78" y="447"/>
                  </a:lnTo>
                  <a:lnTo>
                    <a:pt x="81" y="452"/>
                  </a:lnTo>
                  <a:lnTo>
                    <a:pt x="84" y="457"/>
                  </a:lnTo>
                  <a:lnTo>
                    <a:pt x="89" y="462"/>
                  </a:lnTo>
                  <a:lnTo>
                    <a:pt x="94" y="467"/>
                  </a:lnTo>
                  <a:lnTo>
                    <a:pt x="102" y="471"/>
                  </a:lnTo>
                  <a:lnTo>
                    <a:pt x="110" y="474"/>
                  </a:lnTo>
                  <a:lnTo>
                    <a:pt x="118" y="475"/>
                  </a:lnTo>
                  <a:lnTo>
                    <a:pt x="126" y="475"/>
                  </a:lnTo>
                  <a:lnTo>
                    <a:pt x="133" y="473"/>
                  </a:lnTo>
                  <a:lnTo>
                    <a:pt x="140" y="472"/>
                  </a:lnTo>
                  <a:lnTo>
                    <a:pt x="145" y="469"/>
                  </a:lnTo>
                  <a:lnTo>
                    <a:pt x="148" y="468"/>
                  </a:lnTo>
                  <a:lnTo>
                    <a:pt x="149" y="467"/>
                  </a:lnTo>
                  <a:lnTo>
                    <a:pt x="149" y="486"/>
                  </a:lnTo>
                  <a:lnTo>
                    <a:pt x="150" y="486"/>
                  </a:lnTo>
                  <a:lnTo>
                    <a:pt x="151" y="488"/>
                  </a:lnTo>
                  <a:lnTo>
                    <a:pt x="154" y="490"/>
                  </a:lnTo>
                  <a:lnTo>
                    <a:pt x="157" y="493"/>
                  </a:lnTo>
                  <a:lnTo>
                    <a:pt x="162" y="497"/>
                  </a:lnTo>
                  <a:lnTo>
                    <a:pt x="167" y="501"/>
                  </a:lnTo>
                  <a:lnTo>
                    <a:pt x="174" y="506"/>
                  </a:lnTo>
                  <a:lnTo>
                    <a:pt x="181" y="511"/>
                  </a:lnTo>
                  <a:lnTo>
                    <a:pt x="190" y="517"/>
                  </a:lnTo>
                  <a:lnTo>
                    <a:pt x="198" y="523"/>
                  </a:lnTo>
                  <a:lnTo>
                    <a:pt x="206" y="529"/>
                  </a:lnTo>
                  <a:lnTo>
                    <a:pt x="214" y="535"/>
                  </a:lnTo>
                  <a:lnTo>
                    <a:pt x="222" y="539"/>
                  </a:lnTo>
                  <a:lnTo>
                    <a:pt x="229" y="544"/>
                  </a:lnTo>
                  <a:lnTo>
                    <a:pt x="236" y="546"/>
                  </a:lnTo>
                  <a:lnTo>
                    <a:pt x="243" y="547"/>
                  </a:lnTo>
                  <a:lnTo>
                    <a:pt x="250" y="546"/>
                  </a:lnTo>
                  <a:lnTo>
                    <a:pt x="258" y="545"/>
                  </a:lnTo>
                  <a:lnTo>
                    <a:pt x="265" y="541"/>
                  </a:lnTo>
                  <a:lnTo>
                    <a:pt x="272" y="538"/>
                  </a:lnTo>
                  <a:lnTo>
                    <a:pt x="278" y="535"/>
                  </a:lnTo>
                  <a:lnTo>
                    <a:pt x="283" y="532"/>
                  </a:lnTo>
                  <a:lnTo>
                    <a:pt x="286" y="530"/>
                  </a:lnTo>
                  <a:lnTo>
                    <a:pt x="287" y="529"/>
                  </a:lnTo>
                  <a:lnTo>
                    <a:pt x="283" y="554"/>
                  </a:lnTo>
                  <a:lnTo>
                    <a:pt x="334" y="562"/>
                  </a:lnTo>
                  <a:lnTo>
                    <a:pt x="348" y="449"/>
                  </a:lnTo>
                  <a:lnTo>
                    <a:pt x="297" y="446"/>
                  </a:lnTo>
                  <a:lnTo>
                    <a:pt x="290" y="489"/>
                  </a:lnTo>
                  <a:lnTo>
                    <a:pt x="287" y="442"/>
                  </a:lnTo>
                  <a:lnTo>
                    <a:pt x="286" y="442"/>
                  </a:lnTo>
                  <a:lnTo>
                    <a:pt x="284" y="441"/>
                  </a:lnTo>
                  <a:lnTo>
                    <a:pt x="281" y="440"/>
                  </a:lnTo>
                  <a:lnTo>
                    <a:pt x="277" y="438"/>
                  </a:lnTo>
                  <a:lnTo>
                    <a:pt x="272" y="436"/>
                  </a:lnTo>
                  <a:lnTo>
                    <a:pt x="266" y="433"/>
                  </a:lnTo>
                  <a:lnTo>
                    <a:pt x="260" y="430"/>
                  </a:lnTo>
                  <a:lnTo>
                    <a:pt x="253" y="428"/>
                  </a:lnTo>
                  <a:lnTo>
                    <a:pt x="247" y="425"/>
                  </a:lnTo>
                  <a:lnTo>
                    <a:pt x="239" y="423"/>
                  </a:lnTo>
                  <a:lnTo>
                    <a:pt x="233" y="420"/>
                  </a:lnTo>
                  <a:lnTo>
                    <a:pt x="226" y="418"/>
                  </a:lnTo>
                  <a:lnTo>
                    <a:pt x="219" y="416"/>
                  </a:lnTo>
                  <a:lnTo>
                    <a:pt x="213" y="414"/>
                  </a:lnTo>
                  <a:lnTo>
                    <a:pt x="208" y="414"/>
                  </a:lnTo>
                  <a:lnTo>
                    <a:pt x="203" y="413"/>
                  </a:lnTo>
                  <a:lnTo>
                    <a:pt x="194" y="412"/>
                  </a:lnTo>
                  <a:lnTo>
                    <a:pt x="185" y="409"/>
                  </a:lnTo>
                  <a:lnTo>
                    <a:pt x="174" y="406"/>
                  </a:lnTo>
                  <a:lnTo>
                    <a:pt x="164" y="402"/>
                  </a:lnTo>
                  <a:lnTo>
                    <a:pt x="155" y="398"/>
                  </a:lnTo>
                  <a:lnTo>
                    <a:pt x="149" y="395"/>
                  </a:lnTo>
                  <a:lnTo>
                    <a:pt x="143" y="392"/>
                  </a:lnTo>
                  <a:lnTo>
                    <a:pt x="142" y="391"/>
                  </a:lnTo>
                  <a:lnTo>
                    <a:pt x="105" y="413"/>
                  </a:lnTo>
                  <a:lnTo>
                    <a:pt x="142" y="391"/>
                  </a:lnTo>
                  <a:lnTo>
                    <a:pt x="141" y="390"/>
                  </a:lnTo>
                  <a:lnTo>
                    <a:pt x="141" y="388"/>
                  </a:lnTo>
                  <a:lnTo>
                    <a:pt x="140" y="385"/>
                  </a:lnTo>
                  <a:lnTo>
                    <a:pt x="139" y="380"/>
                  </a:lnTo>
                  <a:lnTo>
                    <a:pt x="139" y="376"/>
                  </a:lnTo>
                  <a:lnTo>
                    <a:pt x="139" y="370"/>
                  </a:lnTo>
                  <a:lnTo>
                    <a:pt x="140" y="365"/>
                  </a:lnTo>
                  <a:lnTo>
                    <a:pt x="142" y="359"/>
                  </a:lnTo>
                  <a:lnTo>
                    <a:pt x="144" y="354"/>
                  </a:lnTo>
                  <a:lnTo>
                    <a:pt x="145" y="350"/>
                  </a:lnTo>
                  <a:lnTo>
                    <a:pt x="145" y="347"/>
                  </a:lnTo>
                  <a:lnTo>
                    <a:pt x="144" y="345"/>
                  </a:lnTo>
                  <a:lnTo>
                    <a:pt x="143" y="342"/>
                  </a:lnTo>
                  <a:lnTo>
                    <a:pt x="141" y="340"/>
                  </a:lnTo>
                  <a:lnTo>
                    <a:pt x="140" y="337"/>
                  </a:lnTo>
                  <a:lnTo>
                    <a:pt x="138" y="333"/>
                  </a:lnTo>
                  <a:lnTo>
                    <a:pt x="137" y="329"/>
                  </a:lnTo>
                  <a:lnTo>
                    <a:pt x="137" y="326"/>
                  </a:lnTo>
                  <a:lnTo>
                    <a:pt x="138" y="322"/>
                  </a:lnTo>
                  <a:lnTo>
                    <a:pt x="139" y="319"/>
                  </a:lnTo>
                  <a:lnTo>
                    <a:pt x="141" y="316"/>
                  </a:lnTo>
                  <a:lnTo>
                    <a:pt x="142" y="312"/>
                  </a:lnTo>
                  <a:lnTo>
                    <a:pt x="144" y="309"/>
                  </a:lnTo>
                  <a:lnTo>
                    <a:pt x="145" y="305"/>
                  </a:lnTo>
                  <a:lnTo>
                    <a:pt x="146" y="302"/>
                  </a:lnTo>
                  <a:lnTo>
                    <a:pt x="148" y="298"/>
                  </a:lnTo>
                  <a:lnTo>
                    <a:pt x="150" y="293"/>
                  </a:lnTo>
                  <a:lnTo>
                    <a:pt x="152" y="287"/>
                  </a:lnTo>
                  <a:lnTo>
                    <a:pt x="154" y="280"/>
                  </a:lnTo>
                  <a:lnTo>
                    <a:pt x="156" y="273"/>
                  </a:lnTo>
                  <a:lnTo>
                    <a:pt x="158" y="266"/>
                  </a:lnTo>
                  <a:lnTo>
                    <a:pt x="161" y="258"/>
                  </a:lnTo>
                  <a:lnTo>
                    <a:pt x="163" y="250"/>
                  </a:lnTo>
                  <a:lnTo>
                    <a:pt x="164" y="243"/>
                  </a:lnTo>
                  <a:lnTo>
                    <a:pt x="165" y="236"/>
                  </a:lnTo>
                  <a:lnTo>
                    <a:pt x="166" y="230"/>
                  </a:lnTo>
                  <a:lnTo>
                    <a:pt x="166" y="224"/>
                  </a:lnTo>
                  <a:lnTo>
                    <a:pt x="165" y="220"/>
                  </a:lnTo>
                  <a:lnTo>
                    <a:pt x="163" y="216"/>
                  </a:lnTo>
                  <a:lnTo>
                    <a:pt x="160" y="214"/>
                  </a:lnTo>
                  <a:lnTo>
                    <a:pt x="161" y="213"/>
                  </a:lnTo>
                  <a:lnTo>
                    <a:pt x="162" y="213"/>
                  </a:lnTo>
                  <a:lnTo>
                    <a:pt x="163" y="213"/>
                  </a:lnTo>
                  <a:lnTo>
                    <a:pt x="164" y="213"/>
                  </a:lnTo>
                  <a:lnTo>
                    <a:pt x="165" y="214"/>
                  </a:lnTo>
                  <a:lnTo>
                    <a:pt x="166" y="215"/>
                  </a:lnTo>
                  <a:lnTo>
                    <a:pt x="166" y="219"/>
                  </a:lnTo>
                  <a:lnTo>
                    <a:pt x="166" y="222"/>
                  </a:lnTo>
                  <a:lnTo>
                    <a:pt x="166" y="228"/>
                  </a:lnTo>
                  <a:lnTo>
                    <a:pt x="165" y="235"/>
                  </a:lnTo>
                  <a:lnTo>
                    <a:pt x="163" y="245"/>
                  </a:lnTo>
                  <a:lnTo>
                    <a:pt x="160" y="256"/>
                  </a:lnTo>
                  <a:lnTo>
                    <a:pt x="156" y="270"/>
                  </a:lnTo>
                  <a:lnTo>
                    <a:pt x="152" y="286"/>
                  </a:lnTo>
                  <a:lnTo>
                    <a:pt x="145" y="305"/>
                  </a:lnTo>
                  <a:lnTo>
                    <a:pt x="139" y="323"/>
                  </a:lnTo>
                  <a:lnTo>
                    <a:pt x="134" y="337"/>
                  </a:lnTo>
                  <a:lnTo>
                    <a:pt x="131" y="347"/>
                  </a:lnTo>
                  <a:lnTo>
                    <a:pt x="129" y="355"/>
                  </a:lnTo>
                  <a:lnTo>
                    <a:pt x="128" y="359"/>
                  </a:lnTo>
                  <a:lnTo>
                    <a:pt x="127" y="362"/>
                  </a:lnTo>
                  <a:lnTo>
                    <a:pt x="128" y="359"/>
                  </a:lnTo>
                  <a:lnTo>
                    <a:pt x="129" y="357"/>
                  </a:lnTo>
                  <a:lnTo>
                    <a:pt x="131" y="353"/>
                  </a:lnTo>
                  <a:lnTo>
                    <a:pt x="132" y="348"/>
                  </a:lnTo>
                  <a:lnTo>
                    <a:pt x="134" y="344"/>
                  </a:lnTo>
                  <a:lnTo>
                    <a:pt x="136" y="340"/>
                  </a:lnTo>
                  <a:lnTo>
                    <a:pt x="137" y="336"/>
                  </a:lnTo>
                  <a:lnTo>
                    <a:pt x="138" y="334"/>
                  </a:lnTo>
                  <a:lnTo>
                    <a:pt x="138" y="333"/>
                  </a:lnTo>
                  <a:lnTo>
                    <a:pt x="142" y="359"/>
                  </a:lnTo>
                  <a:lnTo>
                    <a:pt x="142" y="391"/>
                  </a:lnTo>
                  <a:lnTo>
                    <a:pt x="203" y="413"/>
                  </a:lnTo>
                  <a:lnTo>
                    <a:pt x="287" y="442"/>
                  </a:lnTo>
                  <a:lnTo>
                    <a:pt x="297" y="446"/>
                  </a:lnTo>
                  <a:lnTo>
                    <a:pt x="298" y="445"/>
                  </a:lnTo>
                  <a:lnTo>
                    <a:pt x="300" y="444"/>
                  </a:lnTo>
                  <a:lnTo>
                    <a:pt x="302" y="441"/>
                  </a:lnTo>
                  <a:lnTo>
                    <a:pt x="305" y="437"/>
                  </a:lnTo>
                  <a:lnTo>
                    <a:pt x="306" y="431"/>
                  </a:lnTo>
                  <a:lnTo>
                    <a:pt x="307" y="425"/>
                  </a:lnTo>
                  <a:lnTo>
                    <a:pt x="305" y="416"/>
                  </a:lnTo>
                  <a:lnTo>
                    <a:pt x="301" y="406"/>
                  </a:lnTo>
                  <a:lnTo>
                    <a:pt x="296" y="395"/>
                  </a:lnTo>
                  <a:lnTo>
                    <a:pt x="293" y="386"/>
                  </a:lnTo>
                  <a:lnTo>
                    <a:pt x="290" y="377"/>
                  </a:lnTo>
                  <a:lnTo>
                    <a:pt x="288" y="368"/>
                  </a:lnTo>
                  <a:lnTo>
                    <a:pt x="287" y="360"/>
                  </a:lnTo>
                  <a:lnTo>
                    <a:pt x="287" y="352"/>
                  </a:lnTo>
                  <a:lnTo>
                    <a:pt x="287" y="343"/>
                  </a:lnTo>
                  <a:lnTo>
                    <a:pt x="287" y="333"/>
                  </a:lnTo>
                  <a:lnTo>
                    <a:pt x="286" y="323"/>
                  </a:lnTo>
                  <a:lnTo>
                    <a:pt x="286" y="314"/>
                  </a:lnTo>
                  <a:lnTo>
                    <a:pt x="285" y="303"/>
                  </a:lnTo>
                  <a:lnTo>
                    <a:pt x="284" y="292"/>
                  </a:lnTo>
                  <a:lnTo>
                    <a:pt x="283" y="281"/>
                  </a:lnTo>
                  <a:lnTo>
                    <a:pt x="282" y="270"/>
                  </a:lnTo>
                  <a:lnTo>
                    <a:pt x="282" y="260"/>
                  </a:lnTo>
                  <a:lnTo>
                    <a:pt x="283" y="250"/>
                  </a:lnTo>
                  <a:lnTo>
                    <a:pt x="284" y="245"/>
                  </a:lnTo>
                  <a:lnTo>
                    <a:pt x="285" y="237"/>
                  </a:lnTo>
                  <a:lnTo>
                    <a:pt x="286" y="229"/>
                  </a:lnTo>
                  <a:lnTo>
                    <a:pt x="287" y="219"/>
                  </a:lnTo>
                  <a:lnTo>
                    <a:pt x="289" y="209"/>
                  </a:lnTo>
                  <a:lnTo>
                    <a:pt x="290" y="198"/>
                  </a:lnTo>
                  <a:lnTo>
                    <a:pt x="290" y="187"/>
                  </a:lnTo>
                  <a:lnTo>
                    <a:pt x="291" y="176"/>
                  </a:lnTo>
                  <a:lnTo>
                    <a:pt x="291" y="165"/>
                  </a:lnTo>
                  <a:lnTo>
                    <a:pt x="291" y="154"/>
                  </a:lnTo>
                  <a:lnTo>
                    <a:pt x="290" y="145"/>
                  </a:lnTo>
                  <a:lnTo>
                    <a:pt x="288" y="137"/>
                  </a:lnTo>
                  <a:lnTo>
                    <a:pt x="286" y="130"/>
                  </a:lnTo>
                  <a:lnTo>
                    <a:pt x="282" y="125"/>
                  </a:lnTo>
                  <a:lnTo>
                    <a:pt x="278" y="121"/>
                  </a:lnTo>
                  <a:lnTo>
                    <a:pt x="272" y="120"/>
                  </a:lnTo>
                  <a:lnTo>
                    <a:pt x="255" y="118"/>
                  </a:lnTo>
                  <a:lnTo>
                    <a:pt x="238" y="115"/>
                  </a:lnTo>
                  <a:lnTo>
                    <a:pt x="221" y="109"/>
                  </a:lnTo>
                  <a:lnTo>
                    <a:pt x="204" y="101"/>
                  </a:lnTo>
                  <a:lnTo>
                    <a:pt x="187" y="92"/>
                  </a:lnTo>
                  <a:lnTo>
                    <a:pt x="170" y="82"/>
                  </a:lnTo>
                  <a:lnTo>
                    <a:pt x="153" y="71"/>
                  </a:lnTo>
                  <a:lnTo>
                    <a:pt x="138" y="60"/>
                  </a:lnTo>
                  <a:lnTo>
                    <a:pt x="124" y="49"/>
                  </a:lnTo>
                  <a:lnTo>
                    <a:pt x="110" y="38"/>
                  </a:lnTo>
                  <a:lnTo>
                    <a:pt x="99" y="28"/>
                  </a:lnTo>
                  <a:lnTo>
                    <a:pt x="89" y="19"/>
                  </a:lnTo>
                  <a:lnTo>
                    <a:pt x="81" y="11"/>
                  </a:lnTo>
                  <a:lnTo>
                    <a:pt x="74" y="5"/>
                  </a:lnTo>
                  <a:lnTo>
                    <a:pt x="71" y="2"/>
                  </a:lnTo>
                  <a:lnTo>
                    <a:pt x="69"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1" name="Freeform 61"/>
            <p:cNvSpPr>
              <a:spLocks/>
            </p:cNvSpPr>
            <p:nvPr/>
          </p:nvSpPr>
          <p:spPr bwMode="auto">
            <a:xfrm>
              <a:off x="2749" y="2602"/>
              <a:ext cx="128" cy="193"/>
            </a:xfrm>
            <a:custGeom>
              <a:avLst/>
              <a:gdLst/>
              <a:ahLst/>
              <a:cxnLst>
                <a:cxn ang="0">
                  <a:pos x="24" y="2"/>
                </a:cxn>
                <a:cxn ang="0">
                  <a:pos x="19" y="0"/>
                </a:cxn>
                <a:cxn ang="0">
                  <a:pos x="11" y="1"/>
                </a:cxn>
                <a:cxn ang="0">
                  <a:pos x="4" y="9"/>
                </a:cxn>
                <a:cxn ang="0">
                  <a:pos x="0" y="21"/>
                </a:cxn>
                <a:cxn ang="0">
                  <a:pos x="0" y="32"/>
                </a:cxn>
                <a:cxn ang="0">
                  <a:pos x="3" y="44"/>
                </a:cxn>
                <a:cxn ang="0">
                  <a:pos x="8" y="55"/>
                </a:cxn>
                <a:cxn ang="0">
                  <a:pos x="13" y="68"/>
                </a:cxn>
                <a:cxn ang="0">
                  <a:pos x="20" y="80"/>
                </a:cxn>
                <a:cxn ang="0">
                  <a:pos x="28" y="90"/>
                </a:cxn>
                <a:cxn ang="0">
                  <a:pos x="35" y="100"/>
                </a:cxn>
                <a:cxn ang="0">
                  <a:pos x="42" y="108"/>
                </a:cxn>
                <a:cxn ang="0">
                  <a:pos x="53" y="118"/>
                </a:cxn>
                <a:cxn ang="0">
                  <a:pos x="65" y="129"/>
                </a:cxn>
                <a:cxn ang="0">
                  <a:pos x="78" y="142"/>
                </a:cxn>
                <a:cxn ang="0">
                  <a:pos x="92" y="153"/>
                </a:cxn>
                <a:cxn ang="0">
                  <a:pos x="104" y="165"/>
                </a:cxn>
                <a:cxn ang="0">
                  <a:pos x="115" y="176"/>
                </a:cxn>
                <a:cxn ang="0">
                  <a:pos x="120" y="185"/>
                </a:cxn>
                <a:cxn ang="0">
                  <a:pos x="122" y="191"/>
                </a:cxn>
                <a:cxn ang="0">
                  <a:pos x="124" y="191"/>
                </a:cxn>
                <a:cxn ang="0">
                  <a:pos x="126" y="185"/>
                </a:cxn>
                <a:cxn ang="0">
                  <a:pos x="128" y="176"/>
                </a:cxn>
                <a:cxn ang="0">
                  <a:pos x="129" y="165"/>
                </a:cxn>
                <a:cxn ang="0">
                  <a:pos x="130" y="152"/>
                </a:cxn>
                <a:cxn ang="0">
                  <a:pos x="130" y="139"/>
                </a:cxn>
                <a:cxn ang="0">
                  <a:pos x="129" y="125"/>
                </a:cxn>
                <a:cxn ang="0">
                  <a:pos x="123" y="112"/>
                </a:cxn>
                <a:cxn ang="0">
                  <a:pos x="113" y="99"/>
                </a:cxn>
                <a:cxn ang="0">
                  <a:pos x="98" y="85"/>
                </a:cxn>
                <a:cxn ang="0">
                  <a:pos x="81" y="72"/>
                </a:cxn>
                <a:cxn ang="0">
                  <a:pos x="63" y="56"/>
                </a:cxn>
                <a:cxn ang="0">
                  <a:pos x="47" y="41"/>
                </a:cxn>
                <a:cxn ang="0">
                  <a:pos x="33" y="22"/>
                </a:cxn>
                <a:cxn ang="0">
                  <a:pos x="25" y="2"/>
                </a:cxn>
              </a:cxnLst>
              <a:rect l="0" t="0" r="r" b="b"/>
              <a:pathLst>
                <a:path w="131" h="193">
                  <a:moveTo>
                    <a:pt x="25" y="2"/>
                  </a:moveTo>
                  <a:lnTo>
                    <a:pt x="24" y="2"/>
                  </a:lnTo>
                  <a:lnTo>
                    <a:pt x="22" y="1"/>
                  </a:lnTo>
                  <a:lnTo>
                    <a:pt x="19" y="0"/>
                  </a:lnTo>
                  <a:lnTo>
                    <a:pt x="15" y="0"/>
                  </a:lnTo>
                  <a:lnTo>
                    <a:pt x="11" y="1"/>
                  </a:lnTo>
                  <a:lnTo>
                    <a:pt x="8" y="4"/>
                  </a:lnTo>
                  <a:lnTo>
                    <a:pt x="4" y="9"/>
                  </a:lnTo>
                  <a:lnTo>
                    <a:pt x="1" y="16"/>
                  </a:lnTo>
                  <a:lnTo>
                    <a:pt x="0" y="21"/>
                  </a:lnTo>
                  <a:lnTo>
                    <a:pt x="0" y="26"/>
                  </a:lnTo>
                  <a:lnTo>
                    <a:pt x="0" y="32"/>
                  </a:lnTo>
                  <a:lnTo>
                    <a:pt x="1" y="38"/>
                  </a:lnTo>
                  <a:lnTo>
                    <a:pt x="3" y="44"/>
                  </a:lnTo>
                  <a:lnTo>
                    <a:pt x="5" y="49"/>
                  </a:lnTo>
                  <a:lnTo>
                    <a:pt x="8" y="55"/>
                  </a:lnTo>
                  <a:lnTo>
                    <a:pt x="11" y="61"/>
                  </a:lnTo>
                  <a:lnTo>
                    <a:pt x="13" y="68"/>
                  </a:lnTo>
                  <a:lnTo>
                    <a:pt x="17" y="74"/>
                  </a:lnTo>
                  <a:lnTo>
                    <a:pt x="20" y="80"/>
                  </a:lnTo>
                  <a:lnTo>
                    <a:pt x="25" y="84"/>
                  </a:lnTo>
                  <a:lnTo>
                    <a:pt x="28" y="90"/>
                  </a:lnTo>
                  <a:lnTo>
                    <a:pt x="32" y="95"/>
                  </a:lnTo>
                  <a:lnTo>
                    <a:pt x="35" y="100"/>
                  </a:lnTo>
                  <a:lnTo>
                    <a:pt x="38" y="104"/>
                  </a:lnTo>
                  <a:lnTo>
                    <a:pt x="42" y="108"/>
                  </a:lnTo>
                  <a:lnTo>
                    <a:pt x="47" y="113"/>
                  </a:lnTo>
                  <a:lnTo>
                    <a:pt x="53" y="118"/>
                  </a:lnTo>
                  <a:lnTo>
                    <a:pt x="58" y="124"/>
                  </a:lnTo>
                  <a:lnTo>
                    <a:pt x="65" y="129"/>
                  </a:lnTo>
                  <a:lnTo>
                    <a:pt x="72" y="136"/>
                  </a:lnTo>
                  <a:lnTo>
                    <a:pt x="78" y="142"/>
                  </a:lnTo>
                  <a:lnTo>
                    <a:pt x="85" y="147"/>
                  </a:lnTo>
                  <a:lnTo>
                    <a:pt x="92" y="153"/>
                  </a:lnTo>
                  <a:lnTo>
                    <a:pt x="98" y="160"/>
                  </a:lnTo>
                  <a:lnTo>
                    <a:pt x="104" y="165"/>
                  </a:lnTo>
                  <a:lnTo>
                    <a:pt x="110" y="171"/>
                  </a:lnTo>
                  <a:lnTo>
                    <a:pt x="115" y="176"/>
                  </a:lnTo>
                  <a:lnTo>
                    <a:pt x="118" y="180"/>
                  </a:lnTo>
                  <a:lnTo>
                    <a:pt x="120" y="185"/>
                  </a:lnTo>
                  <a:lnTo>
                    <a:pt x="121" y="188"/>
                  </a:lnTo>
                  <a:lnTo>
                    <a:pt x="122" y="191"/>
                  </a:lnTo>
                  <a:lnTo>
                    <a:pt x="123" y="192"/>
                  </a:lnTo>
                  <a:lnTo>
                    <a:pt x="124" y="191"/>
                  </a:lnTo>
                  <a:lnTo>
                    <a:pt x="126" y="188"/>
                  </a:lnTo>
                  <a:lnTo>
                    <a:pt x="126" y="185"/>
                  </a:lnTo>
                  <a:lnTo>
                    <a:pt x="127" y="181"/>
                  </a:lnTo>
                  <a:lnTo>
                    <a:pt x="128" y="176"/>
                  </a:lnTo>
                  <a:lnTo>
                    <a:pt x="128" y="172"/>
                  </a:lnTo>
                  <a:lnTo>
                    <a:pt x="129" y="165"/>
                  </a:lnTo>
                  <a:lnTo>
                    <a:pt x="129" y="159"/>
                  </a:lnTo>
                  <a:lnTo>
                    <a:pt x="130" y="152"/>
                  </a:lnTo>
                  <a:lnTo>
                    <a:pt x="130" y="145"/>
                  </a:lnTo>
                  <a:lnTo>
                    <a:pt x="130" y="139"/>
                  </a:lnTo>
                  <a:lnTo>
                    <a:pt x="129" y="132"/>
                  </a:lnTo>
                  <a:lnTo>
                    <a:pt x="129" y="125"/>
                  </a:lnTo>
                  <a:lnTo>
                    <a:pt x="127" y="118"/>
                  </a:lnTo>
                  <a:lnTo>
                    <a:pt x="123" y="112"/>
                  </a:lnTo>
                  <a:lnTo>
                    <a:pt x="119" y="106"/>
                  </a:lnTo>
                  <a:lnTo>
                    <a:pt x="113" y="99"/>
                  </a:lnTo>
                  <a:lnTo>
                    <a:pt x="106" y="92"/>
                  </a:lnTo>
                  <a:lnTo>
                    <a:pt x="98" y="85"/>
                  </a:lnTo>
                  <a:lnTo>
                    <a:pt x="89" y="79"/>
                  </a:lnTo>
                  <a:lnTo>
                    <a:pt x="81" y="72"/>
                  </a:lnTo>
                  <a:lnTo>
                    <a:pt x="72" y="64"/>
                  </a:lnTo>
                  <a:lnTo>
                    <a:pt x="63" y="56"/>
                  </a:lnTo>
                  <a:lnTo>
                    <a:pt x="54" y="48"/>
                  </a:lnTo>
                  <a:lnTo>
                    <a:pt x="47" y="41"/>
                  </a:lnTo>
                  <a:lnTo>
                    <a:pt x="39" y="32"/>
                  </a:lnTo>
                  <a:lnTo>
                    <a:pt x="33" y="22"/>
                  </a:lnTo>
                  <a:lnTo>
                    <a:pt x="29" y="13"/>
                  </a:lnTo>
                  <a:lnTo>
                    <a:pt x="25" y="2"/>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2" name="Freeform 62"/>
            <p:cNvSpPr>
              <a:spLocks/>
            </p:cNvSpPr>
            <p:nvPr/>
          </p:nvSpPr>
          <p:spPr bwMode="auto">
            <a:xfrm>
              <a:off x="2749" y="2602"/>
              <a:ext cx="137" cy="199"/>
            </a:xfrm>
            <a:custGeom>
              <a:avLst/>
              <a:gdLst/>
              <a:ahLst/>
              <a:cxnLst>
                <a:cxn ang="0">
                  <a:pos x="26" y="2"/>
                </a:cxn>
                <a:cxn ang="0">
                  <a:pos x="23" y="1"/>
                </a:cxn>
                <a:cxn ang="0">
                  <a:pos x="16" y="0"/>
                </a:cxn>
                <a:cxn ang="0">
                  <a:pos x="8" y="4"/>
                </a:cxn>
                <a:cxn ang="0">
                  <a:pos x="1" y="17"/>
                </a:cxn>
                <a:cxn ang="0">
                  <a:pos x="0" y="27"/>
                </a:cxn>
                <a:cxn ang="0">
                  <a:pos x="1" y="39"/>
                </a:cxn>
                <a:cxn ang="0">
                  <a:pos x="5" y="51"/>
                </a:cxn>
                <a:cxn ang="0">
                  <a:pos x="11" y="63"/>
                </a:cxn>
                <a:cxn ang="0">
                  <a:pos x="18" y="76"/>
                </a:cxn>
                <a:cxn ang="0">
                  <a:pos x="26" y="87"/>
                </a:cxn>
                <a:cxn ang="0">
                  <a:pos x="33" y="98"/>
                </a:cxn>
                <a:cxn ang="0">
                  <a:pos x="40" y="107"/>
                </a:cxn>
                <a:cxn ang="0">
                  <a:pos x="49" y="117"/>
                </a:cxn>
                <a:cxn ang="0">
                  <a:pos x="61" y="128"/>
                </a:cxn>
                <a:cxn ang="0">
                  <a:pos x="75" y="140"/>
                </a:cxn>
                <a:cxn ang="0">
                  <a:pos x="89" y="152"/>
                </a:cxn>
                <a:cxn ang="0">
                  <a:pos x="103" y="165"/>
                </a:cxn>
                <a:cxn ang="0">
                  <a:pos x="115" y="176"/>
                </a:cxn>
                <a:cxn ang="0">
                  <a:pos x="123" y="186"/>
                </a:cxn>
                <a:cxn ang="0">
                  <a:pos x="127" y="194"/>
                </a:cxn>
                <a:cxn ang="0">
                  <a:pos x="129" y="198"/>
                </a:cxn>
                <a:cxn ang="0">
                  <a:pos x="132" y="194"/>
                </a:cxn>
                <a:cxn ang="0">
                  <a:pos x="133" y="187"/>
                </a:cxn>
                <a:cxn ang="0">
                  <a:pos x="134" y="177"/>
                </a:cxn>
                <a:cxn ang="0">
                  <a:pos x="135" y="164"/>
                </a:cxn>
                <a:cxn ang="0">
                  <a:pos x="136" y="150"/>
                </a:cxn>
                <a:cxn ang="0">
                  <a:pos x="135" y="136"/>
                </a:cxn>
                <a:cxn ang="0">
                  <a:pos x="133" y="122"/>
                </a:cxn>
                <a:cxn ang="0">
                  <a:pos x="125" y="109"/>
                </a:cxn>
                <a:cxn ang="0">
                  <a:pos x="111" y="95"/>
                </a:cxn>
                <a:cxn ang="0">
                  <a:pos x="93" y="81"/>
                </a:cxn>
                <a:cxn ang="0">
                  <a:pos x="75" y="66"/>
                </a:cxn>
                <a:cxn ang="0">
                  <a:pos x="57" y="50"/>
                </a:cxn>
                <a:cxn ang="0">
                  <a:pos x="41" y="33"/>
                </a:cxn>
                <a:cxn ang="0">
                  <a:pos x="30" y="13"/>
                </a:cxn>
              </a:cxnLst>
              <a:rect l="0" t="0" r="r" b="b"/>
              <a:pathLst>
                <a:path w="137" h="199">
                  <a:moveTo>
                    <a:pt x="26" y="2"/>
                  </a:moveTo>
                  <a:lnTo>
                    <a:pt x="26" y="2"/>
                  </a:lnTo>
                  <a:lnTo>
                    <a:pt x="25" y="2"/>
                  </a:lnTo>
                  <a:lnTo>
                    <a:pt x="23" y="1"/>
                  </a:lnTo>
                  <a:lnTo>
                    <a:pt x="20" y="0"/>
                  </a:lnTo>
                  <a:lnTo>
                    <a:pt x="16" y="0"/>
                  </a:lnTo>
                  <a:lnTo>
                    <a:pt x="12" y="1"/>
                  </a:lnTo>
                  <a:lnTo>
                    <a:pt x="8" y="4"/>
                  </a:lnTo>
                  <a:lnTo>
                    <a:pt x="4" y="9"/>
                  </a:lnTo>
                  <a:lnTo>
                    <a:pt x="1" y="17"/>
                  </a:lnTo>
                  <a:lnTo>
                    <a:pt x="0" y="22"/>
                  </a:lnTo>
                  <a:lnTo>
                    <a:pt x="0" y="27"/>
                  </a:lnTo>
                  <a:lnTo>
                    <a:pt x="0" y="33"/>
                  </a:lnTo>
                  <a:lnTo>
                    <a:pt x="1" y="39"/>
                  </a:lnTo>
                  <a:lnTo>
                    <a:pt x="3" y="45"/>
                  </a:lnTo>
                  <a:lnTo>
                    <a:pt x="5" y="51"/>
                  </a:lnTo>
                  <a:lnTo>
                    <a:pt x="8" y="57"/>
                  </a:lnTo>
                  <a:lnTo>
                    <a:pt x="11" y="63"/>
                  </a:lnTo>
                  <a:lnTo>
                    <a:pt x="14" y="70"/>
                  </a:lnTo>
                  <a:lnTo>
                    <a:pt x="18" y="76"/>
                  </a:lnTo>
                  <a:lnTo>
                    <a:pt x="21" y="82"/>
                  </a:lnTo>
                  <a:lnTo>
                    <a:pt x="26" y="87"/>
                  </a:lnTo>
                  <a:lnTo>
                    <a:pt x="29" y="93"/>
                  </a:lnTo>
                  <a:lnTo>
                    <a:pt x="33" y="98"/>
                  </a:lnTo>
                  <a:lnTo>
                    <a:pt x="37" y="103"/>
                  </a:lnTo>
                  <a:lnTo>
                    <a:pt x="40" y="107"/>
                  </a:lnTo>
                  <a:lnTo>
                    <a:pt x="44" y="111"/>
                  </a:lnTo>
                  <a:lnTo>
                    <a:pt x="49" y="117"/>
                  </a:lnTo>
                  <a:lnTo>
                    <a:pt x="55" y="122"/>
                  </a:lnTo>
                  <a:lnTo>
                    <a:pt x="61" y="128"/>
                  </a:lnTo>
                  <a:lnTo>
                    <a:pt x="68" y="133"/>
                  </a:lnTo>
                  <a:lnTo>
                    <a:pt x="75" y="140"/>
                  </a:lnTo>
                  <a:lnTo>
                    <a:pt x="82" y="146"/>
                  </a:lnTo>
                  <a:lnTo>
                    <a:pt x="89" y="152"/>
                  </a:lnTo>
                  <a:lnTo>
                    <a:pt x="96" y="158"/>
                  </a:lnTo>
                  <a:lnTo>
                    <a:pt x="103" y="165"/>
                  </a:lnTo>
                  <a:lnTo>
                    <a:pt x="109" y="170"/>
                  </a:lnTo>
                  <a:lnTo>
                    <a:pt x="115" y="176"/>
                  </a:lnTo>
                  <a:lnTo>
                    <a:pt x="120" y="181"/>
                  </a:lnTo>
                  <a:lnTo>
                    <a:pt x="123" y="186"/>
                  </a:lnTo>
                  <a:lnTo>
                    <a:pt x="126" y="191"/>
                  </a:lnTo>
                  <a:lnTo>
                    <a:pt x="127" y="194"/>
                  </a:lnTo>
                  <a:lnTo>
                    <a:pt x="128" y="197"/>
                  </a:lnTo>
                  <a:lnTo>
                    <a:pt x="129" y="198"/>
                  </a:lnTo>
                  <a:lnTo>
                    <a:pt x="130" y="197"/>
                  </a:lnTo>
                  <a:lnTo>
                    <a:pt x="132" y="194"/>
                  </a:lnTo>
                  <a:lnTo>
                    <a:pt x="132" y="191"/>
                  </a:lnTo>
                  <a:lnTo>
                    <a:pt x="133" y="187"/>
                  </a:lnTo>
                  <a:lnTo>
                    <a:pt x="134" y="182"/>
                  </a:lnTo>
                  <a:lnTo>
                    <a:pt x="134" y="177"/>
                  </a:lnTo>
                  <a:lnTo>
                    <a:pt x="135" y="170"/>
                  </a:lnTo>
                  <a:lnTo>
                    <a:pt x="135" y="164"/>
                  </a:lnTo>
                  <a:lnTo>
                    <a:pt x="136" y="157"/>
                  </a:lnTo>
                  <a:lnTo>
                    <a:pt x="136" y="150"/>
                  </a:lnTo>
                  <a:lnTo>
                    <a:pt x="136" y="143"/>
                  </a:lnTo>
                  <a:lnTo>
                    <a:pt x="135" y="136"/>
                  </a:lnTo>
                  <a:lnTo>
                    <a:pt x="135" y="129"/>
                  </a:lnTo>
                  <a:lnTo>
                    <a:pt x="133" y="122"/>
                  </a:lnTo>
                  <a:lnTo>
                    <a:pt x="129" y="116"/>
                  </a:lnTo>
                  <a:lnTo>
                    <a:pt x="125" y="109"/>
                  </a:lnTo>
                  <a:lnTo>
                    <a:pt x="118" y="102"/>
                  </a:lnTo>
                  <a:lnTo>
                    <a:pt x="111" y="95"/>
                  </a:lnTo>
                  <a:lnTo>
                    <a:pt x="102" y="88"/>
                  </a:lnTo>
                  <a:lnTo>
                    <a:pt x="93" y="81"/>
                  </a:lnTo>
                  <a:lnTo>
                    <a:pt x="85" y="74"/>
                  </a:lnTo>
                  <a:lnTo>
                    <a:pt x="75" y="66"/>
                  </a:lnTo>
                  <a:lnTo>
                    <a:pt x="66" y="58"/>
                  </a:lnTo>
                  <a:lnTo>
                    <a:pt x="57" y="50"/>
                  </a:lnTo>
                  <a:lnTo>
                    <a:pt x="49" y="42"/>
                  </a:lnTo>
                  <a:lnTo>
                    <a:pt x="41" y="33"/>
                  </a:lnTo>
                  <a:lnTo>
                    <a:pt x="35" y="23"/>
                  </a:lnTo>
                  <a:lnTo>
                    <a:pt x="30" y="13"/>
                  </a:lnTo>
                  <a:lnTo>
                    <a:pt x="26" y="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3" name="Freeform 63"/>
            <p:cNvSpPr>
              <a:spLocks/>
            </p:cNvSpPr>
            <p:nvPr/>
          </p:nvSpPr>
          <p:spPr bwMode="auto">
            <a:xfrm>
              <a:off x="2884" y="2684"/>
              <a:ext cx="70" cy="108"/>
            </a:xfrm>
            <a:custGeom>
              <a:avLst/>
              <a:gdLst/>
              <a:ahLst/>
              <a:cxnLst>
                <a:cxn ang="0">
                  <a:pos x="26" y="0"/>
                </a:cxn>
                <a:cxn ang="0">
                  <a:pos x="0" y="44"/>
                </a:cxn>
                <a:cxn ang="0">
                  <a:pos x="1" y="45"/>
                </a:cxn>
                <a:cxn ang="0">
                  <a:pos x="6" y="48"/>
                </a:cxn>
                <a:cxn ang="0">
                  <a:pos x="12" y="52"/>
                </a:cxn>
                <a:cxn ang="0">
                  <a:pos x="19" y="58"/>
                </a:cxn>
                <a:cxn ang="0">
                  <a:pos x="26" y="64"/>
                </a:cxn>
                <a:cxn ang="0">
                  <a:pos x="33" y="72"/>
                </a:cxn>
                <a:cxn ang="0">
                  <a:pos x="39" y="80"/>
                </a:cxn>
                <a:cxn ang="0">
                  <a:pos x="43" y="89"/>
                </a:cxn>
                <a:cxn ang="0">
                  <a:pos x="45" y="96"/>
                </a:cxn>
                <a:cxn ang="0">
                  <a:pos x="46" y="101"/>
                </a:cxn>
                <a:cxn ang="0">
                  <a:pos x="47" y="104"/>
                </a:cxn>
                <a:cxn ang="0">
                  <a:pos x="47" y="105"/>
                </a:cxn>
                <a:cxn ang="0">
                  <a:pos x="47" y="104"/>
                </a:cxn>
                <a:cxn ang="0">
                  <a:pos x="46" y="103"/>
                </a:cxn>
                <a:cxn ang="0">
                  <a:pos x="47" y="102"/>
                </a:cxn>
                <a:cxn ang="0">
                  <a:pos x="49" y="100"/>
                </a:cxn>
                <a:cxn ang="0">
                  <a:pos x="52" y="96"/>
                </a:cxn>
                <a:cxn ang="0">
                  <a:pos x="55" y="91"/>
                </a:cxn>
                <a:cxn ang="0">
                  <a:pos x="58" y="85"/>
                </a:cxn>
                <a:cxn ang="0">
                  <a:pos x="62" y="79"/>
                </a:cxn>
                <a:cxn ang="0">
                  <a:pos x="65" y="71"/>
                </a:cxn>
                <a:cxn ang="0">
                  <a:pos x="67" y="62"/>
                </a:cxn>
                <a:cxn ang="0">
                  <a:pos x="69" y="55"/>
                </a:cxn>
                <a:cxn ang="0">
                  <a:pos x="69" y="46"/>
                </a:cxn>
                <a:cxn ang="0">
                  <a:pos x="68" y="38"/>
                </a:cxn>
                <a:cxn ang="0">
                  <a:pos x="64" y="29"/>
                </a:cxn>
                <a:cxn ang="0">
                  <a:pos x="59" y="21"/>
                </a:cxn>
                <a:cxn ang="0">
                  <a:pos x="51" y="13"/>
                </a:cxn>
                <a:cxn ang="0">
                  <a:pos x="40" y="7"/>
                </a:cxn>
                <a:cxn ang="0">
                  <a:pos x="26" y="0"/>
                </a:cxn>
              </a:cxnLst>
              <a:rect l="0" t="0" r="r" b="b"/>
              <a:pathLst>
                <a:path w="70" h="106">
                  <a:moveTo>
                    <a:pt x="26" y="0"/>
                  </a:moveTo>
                  <a:lnTo>
                    <a:pt x="0" y="44"/>
                  </a:lnTo>
                  <a:lnTo>
                    <a:pt x="1" y="45"/>
                  </a:lnTo>
                  <a:lnTo>
                    <a:pt x="6" y="48"/>
                  </a:lnTo>
                  <a:lnTo>
                    <a:pt x="12" y="52"/>
                  </a:lnTo>
                  <a:lnTo>
                    <a:pt x="19" y="58"/>
                  </a:lnTo>
                  <a:lnTo>
                    <a:pt x="26" y="64"/>
                  </a:lnTo>
                  <a:lnTo>
                    <a:pt x="33" y="72"/>
                  </a:lnTo>
                  <a:lnTo>
                    <a:pt x="39" y="80"/>
                  </a:lnTo>
                  <a:lnTo>
                    <a:pt x="43" y="89"/>
                  </a:lnTo>
                  <a:lnTo>
                    <a:pt x="45" y="96"/>
                  </a:lnTo>
                  <a:lnTo>
                    <a:pt x="46" y="101"/>
                  </a:lnTo>
                  <a:lnTo>
                    <a:pt x="47" y="104"/>
                  </a:lnTo>
                  <a:lnTo>
                    <a:pt x="47" y="105"/>
                  </a:lnTo>
                  <a:lnTo>
                    <a:pt x="47" y="104"/>
                  </a:lnTo>
                  <a:lnTo>
                    <a:pt x="46" y="103"/>
                  </a:lnTo>
                  <a:lnTo>
                    <a:pt x="47" y="102"/>
                  </a:lnTo>
                  <a:lnTo>
                    <a:pt x="49" y="100"/>
                  </a:lnTo>
                  <a:lnTo>
                    <a:pt x="52" y="96"/>
                  </a:lnTo>
                  <a:lnTo>
                    <a:pt x="55" y="91"/>
                  </a:lnTo>
                  <a:lnTo>
                    <a:pt x="58" y="85"/>
                  </a:lnTo>
                  <a:lnTo>
                    <a:pt x="62" y="79"/>
                  </a:lnTo>
                  <a:lnTo>
                    <a:pt x="65" y="71"/>
                  </a:lnTo>
                  <a:lnTo>
                    <a:pt x="67" y="62"/>
                  </a:lnTo>
                  <a:lnTo>
                    <a:pt x="69" y="55"/>
                  </a:lnTo>
                  <a:lnTo>
                    <a:pt x="69" y="46"/>
                  </a:lnTo>
                  <a:lnTo>
                    <a:pt x="68" y="38"/>
                  </a:lnTo>
                  <a:lnTo>
                    <a:pt x="64" y="29"/>
                  </a:lnTo>
                  <a:lnTo>
                    <a:pt x="59" y="21"/>
                  </a:lnTo>
                  <a:lnTo>
                    <a:pt x="51" y="13"/>
                  </a:lnTo>
                  <a:lnTo>
                    <a:pt x="40" y="7"/>
                  </a:lnTo>
                  <a:lnTo>
                    <a:pt x="26"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4" name="Freeform 64"/>
            <p:cNvSpPr>
              <a:spLocks/>
            </p:cNvSpPr>
            <p:nvPr/>
          </p:nvSpPr>
          <p:spPr bwMode="auto">
            <a:xfrm>
              <a:off x="2884" y="2684"/>
              <a:ext cx="75" cy="112"/>
            </a:xfrm>
            <a:custGeom>
              <a:avLst/>
              <a:gdLst/>
              <a:ahLst/>
              <a:cxnLst>
                <a:cxn ang="0">
                  <a:pos x="28" y="0"/>
                </a:cxn>
                <a:cxn ang="0">
                  <a:pos x="0" y="47"/>
                </a:cxn>
                <a:cxn ang="0">
                  <a:pos x="1" y="48"/>
                </a:cxn>
                <a:cxn ang="0">
                  <a:pos x="6" y="51"/>
                </a:cxn>
                <a:cxn ang="0">
                  <a:pos x="13" y="55"/>
                </a:cxn>
                <a:cxn ang="0">
                  <a:pos x="21" y="61"/>
                </a:cxn>
                <a:cxn ang="0">
                  <a:pos x="28" y="68"/>
                </a:cxn>
                <a:cxn ang="0">
                  <a:pos x="36" y="76"/>
                </a:cxn>
                <a:cxn ang="0">
                  <a:pos x="42" y="85"/>
                </a:cxn>
                <a:cxn ang="0">
                  <a:pos x="47" y="94"/>
                </a:cxn>
                <a:cxn ang="0">
                  <a:pos x="49" y="102"/>
                </a:cxn>
                <a:cxn ang="0">
                  <a:pos x="50" y="107"/>
                </a:cxn>
                <a:cxn ang="0">
                  <a:pos x="51" y="110"/>
                </a:cxn>
                <a:cxn ang="0">
                  <a:pos x="51" y="111"/>
                </a:cxn>
                <a:cxn ang="0">
                  <a:pos x="51" y="110"/>
                </a:cxn>
                <a:cxn ang="0">
                  <a:pos x="50" y="109"/>
                </a:cxn>
                <a:cxn ang="0">
                  <a:pos x="51" y="108"/>
                </a:cxn>
                <a:cxn ang="0">
                  <a:pos x="53" y="106"/>
                </a:cxn>
                <a:cxn ang="0">
                  <a:pos x="56" y="101"/>
                </a:cxn>
                <a:cxn ang="0">
                  <a:pos x="60" y="96"/>
                </a:cxn>
                <a:cxn ang="0">
                  <a:pos x="63" y="90"/>
                </a:cxn>
                <a:cxn ang="0">
                  <a:pos x="67" y="83"/>
                </a:cxn>
                <a:cxn ang="0">
                  <a:pos x="71" y="75"/>
                </a:cxn>
                <a:cxn ang="0">
                  <a:pos x="73" y="66"/>
                </a:cxn>
                <a:cxn ang="0">
                  <a:pos x="75" y="58"/>
                </a:cxn>
                <a:cxn ang="0">
                  <a:pos x="75" y="49"/>
                </a:cxn>
                <a:cxn ang="0">
                  <a:pos x="74" y="40"/>
                </a:cxn>
                <a:cxn ang="0">
                  <a:pos x="70" y="31"/>
                </a:cxn>
                <a:cxn ang="0">
                  <a:pos x="64" y="22"/>
                </a:cxn>
                <a:cxn ang="0">
                  <a:pos x="55" y="14"/>
                </a:cxn>
                <a:cxn ang="0">
                  <a:pos x="43" y="7"/>
                </a:cxn>
                <a:cxn ang="0">
                  <a:pos x="28" y="0"/>
                </a:cxn>
              </a:cxnLst>
              <a:rect l="0" t="0" r="r" b="b"/>
              <a:pathLst>
                <a:path w="76" h="112">
                  <a:moveTo>
                    <a:pt x="28" y="0"/>
                  </a:moveTo>
                  <a:lnTo>
                    <a:pt x="0" y="47"/>
                  </a:lnTo>
                  <a:lnTo>
                    <a:pt x="1" y="48"/>
                  </a:lnTo>
                  <a:lnTo>
                    <a:pt x="6" y="51"/>
                  </a:lnTo>
                  <a:lnTo>
                    <a:pt x="13" y="55"/>
                  </a:lnTo>
                  <a:lnTo>
                    <a:pt x="21" y="61"/>
                  </a:lnTo>
                  <a:lnTo>
                    <a:pt x="28" y="68"/>
                  </a:lnTo>
                  <a:lnTo>
                    <a:pt x="36" y="76"/>
                  </a:lnTo>
                  <a:lnTo>
                    <a:pt x="42" y="85"/>
                  </a:lnTo>
                  <a:lnTo>
                    <a:pt x="47" y="94"/>
                  </a:lnTo>
                  <a:lnTo>
                    <a:pt x="49" y="102"/>
                  </a:lnTo>
                  <a:lnTo>
                    <a:pt x="50" y="107"/>
                  </a:lnTo>
                  <a:lnTo>
                    <a:pt x="51" y="110"/>
                  </a:lnTo>
                  <a:lnTo>
                    <a:pt x="51" y="111"/>
                  </a:lnTo>
                  <a:lnTo>
                    <a:pt x="51" y="110"/>
                  </a:lnTo>
                  <a:lnTo>
                    <a:pt x="50" y="109"/>
                  </a:lnTo>
                  <a:lnTo>
                    <a:pt x="51" y="108"/>
                  </a:lnTo>
                  <a:lnTo>
                    <a:pt x="53" y="106"/>
                  </a:lnTo>
                  <a:lnTo>
                    <a:pt x="56" y="101"/>
                  </a:lnTo>
                  <a:lnTo>
                    <a:pt x="60" y="96"/>
                  </a:lnTo>
                  <a:lnTo>
                    <a:pt x="63" y="90"/>
                  </a:lnTo>
                  <a:lnTo>
                    <a:pt x="67" y="83"/>
                  </a:lnTo>
                  <a:lnTo>
                    <a:pt x="71" y="75"/>
                  </a:lnTo>
                  <a:lnTo>
                    <a:pt x="73" y="66"/>
                  </a:lnTo>
                  <a:lnTo>
                    <a:pt x="75" y="58"/>
                  </a:lnTo>
                  <a:lnTo>
                    <a:pt x="75" y="49"/>
                  </a:lnTo>
                  <a:lnTo>
                    <a:pt x="74" y="40"/>
                  </a:lnTo>
                  <a:lnTo>
                    <a:pt x="70" y="31"/>
                  </a:lnTo>
                  <a:lnTo>
                    <a:pt x="64" y="22"/>
                  </a:lnTo>
                  <a:lnTo>
                    <a:pt x="55" y="14"/>
                  </a:lnTo>
                  <a:lnTo>
                    <a:pt x="43" y="7"/>
                  </a:lnTo>
                  <a:lnTo>
                    <a:pt x="28"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5" name="Freeform 65"/>
            <p:cNvSpPr>
              <a:spLocks/>
            </p:cNvSpPr>
            <p:nvPr/>
          </p:nvSpPr>
          <p:spPr bwMode="auto">
            <a:xfrm>
              <a:off x="2774" y="2133"/>
              <a:ext cx="383" cy="256"/>
            </a:xfrm>
            <a:custGeom>
              <a:avLst/>
              <a:gdLst/>
              <a:ahLst/>
              <a:cxnLst>
                <a:cxn ang="0">
                  <a:pos x="243" y="119"/>
                </a:cxn>
                <a:cxn ang="0">
                  <a:pos x="215" y="145"/>
                </a:cxn>
                <a:cxn ang="0">
                  <a:pos x="190" y="165"/>
                </a:cxn>
                <a:cxn ang="0">
                  <a:pos x="174" y="199"/>
                </a:cxn>
                <a:cxn ang="0">
                  <a:pos x="165" y="235"/>
                </a:cxn>
                <a:cxn ang="0">
                  <a:pos x="161" y="255"/>
                </a:cxn>
                <a:cxn ang="0">
                  <a:pos x="131" y="198"/>
                </a:cxn>
                <a:cxn ang="0">
                  <a:pos x="96" y="193"/>
                </a:cxn>
                <a:cxn ang="0">
                  <a:pos x="69" y="222"/>
                </a:cxn>
                <a:cxn ang="0">
                  <a:pos x="65" y="250"/>
                </a:cxn>
                <a:cxn ang="0">
                  <a:pos x="35" y="232"/>
                </a:cxn>
                <a:cxn ang="0">
                  <a:pos x="23" y="235"/>
                </a:cxn>
                <a:cxn ang="0">
                  <a:pos x="18" y="245"/>
                </a:cxn>
                <a:cxn ang="0">
                  <a:pos x="8" y="239"/>
                </a:cxn>
                <a:cxn ang="0">
                  <a:pos x="27" y="202"/>
                </a:cxn>
                <a:cxn ang="0">
                  <a:pos x="42" y="181"/>
                </a:cxn>
                <a:cxn ang="0">
                  <a:pos x="39" y="176"/>
                </a:cxn>
                <a:cxn ang="0">
                  <a:pos x="20" y="175"/>
                </a:cxn>
                <a:cxn ang="0">
                  <a:pos x="7" y="197"/>
                </a:cxn>
                <a:cxn ang="0">
                  <a:pos x="5" y="207"/>
                </a:cxn>
                <a:cxn ang="0">
                  <a:pos x="0" y="189"/>
                </a:cxn>
                <a:cxn ang="0">
                  <a:pos x="19" y="157"/>
                </a:cxn>
                <a:cxn ang="0">
                  <a:pos x="47" y="142"/>
                </a:cxn>
                <a:cxn ang="0">
                  <a:pos x="50" y="139"/>
                </a:cxn>
                <a:cxn ang="0">
                  <a:pos x="39" y="130"/>
                </a:cxn>
                <a:cxn ang="0">
                  <a:pos x="17" y="136"/>
                </a:cxn>
                <a:cxn ang="0">
                  <a:pos x="6" y="143"/>
                </a:cxn>
                <a:cxn ang="0">
                  <a:pos x="1" y="128"/>
                </a:cxn>
                <a:cxn ang="0">
                  <a:pos x="5" y="97"/>
                </a:cxn>
                <a:cxn ang="0">
                  <a:pos x="28" y="91"/>
                </a:cxn>
                <a:cxn ang="0">
                  <a:pos x="33" y="90"/>
                </a:cxn>
                <a:cxn ang="0">
                  <a:pos x="57" y="64"/>
                </a:cxn>
                <a:cxn ang="0">
                  <a:pos x="61" y="55"/>
                </a:cxn>
                <a:cxn ang="0">
                  <a:pos x="91" y="40"/>
                </a:cxn>
                <a:cxn ang="0">
                  <a:pos x="114" y="31"/>
                </a:cxn>
                <a:cxn ang="0">
                  <a:pos x="178" y="31"/>
                </a:cxn>
                <a:cxn ang="0">
                  <a:pos x="210" y="30"/>
                </a:cxn>
                <a:cxn ang="0">
                  <a:pos x="201" y="14"/>
                </a:cxn>
                <a:cxn ang="0">
                  <a:pos x="192" y="3"/>
                </a:cxn>
                <a:cxn ang="0">
                  <a:pos x="195" y="0"/>
                </a:cxn>
                <a:cxn ang="0">
                  <a:pos x="220" y="5"/>
                </a:cxn>
                <a:cxn ang="0">
                  <a:pos x="244" y="22"/>
                </a:cxn>
                <a:cxn ang="0">
                  <a:pos x="276" y="21"/>
                </a:cxn>
                <a:cxn ang="0">
                  <a:pos x="308" y="60"/>
                </a:cxn>
                <a:cxn ang="0">
                  <a:pos x="321" y="85"/>
                </a:cxn>
                <a:cxn ang="0">
                  <a:pos x="342" y="90"/>
                </a:cxn>
                <a:cxn ang="0">
                  <a:pos x="367" y="78"/>
                </a:cxn>
                <a:cxn ang="0">
                  <a:pos x="375" y="78"/>
                </a:cxn>
                <a:cxn ang="0">
                  <a:pos x="382" y="95"/>
                </a:cxn>
                <a:cxn ang="0">
                  <a:pos x="367" y="120"/>
                </a:cxn>
                <a:cxn ang="0">
                  <a:pos x="344" y="136"/>
                </a:cxn>
                <a:cxn ang="0">
                  <a:pos x="310" y="141"/>
                </a:cxn>
                <a:cxn ang="0">
                  <a:pos x="272" y="127"/>
                </a:cxn>
              </a:cxnLst>
              <a:rect l="0" t="0" r="r" b="b"/>
              <a:pathLst>
                <a:path w="383" h="257">
                  <a:moveTo>
                    <a:pt x="251" y="111"/>
                  </a:moveTo>
                  <a:lnTo>
                    <a:pt x="250" y="112"/>
                  </a:lnTo>
                  <a:lnTo>
                    <a:pt x="248" y="115"/>
                  </a:lnTo>
                  <a:lnTo>
                    <a:pt x="243" y="119"/>
                  </a:lnTo>
                  <a:lnTo>
                    <a:pt x="238" y="125"/>
                  </a:lnTo>
                  <a:lnTo>
                    <a:pt x="231" y="131"/>
                  </a:lnTo>
                  <a:lnTo>
                    <a:pt x="223" y="138"/>
                  </a:lnTo>
                  <a:lnTo>
                    <a:pt x="215" y="145"/>
                  </a:lnTo>
                  <a:lnTo>
                    <a:pt x="204" y="150"/>
                  </a:lnTo>
                  <a:lnTo>
                    <a:pt x="199" y="153"/>
                  </a:lnTo>
                  <a:lnTo>
                    <a:pt x="194" y="159"/>
                  </a:lnTo>
                  <a:lnTo>
                    <a:pt x="190" y="165"/>
                  </a:lnTo>
                  <a:lnTo>
                    <a:pt x="185" y="173"/>
                  </a:lnTo>
                  <a:lnTo>
                    <a:pt x="181" y="181"/>
                  </a:lnTo>
                  <a:lnTo>
                    <a:pt x="178" y="190"/>
                  </a:lnTo>
                  <a:lnTo>
                    <a:pt x="174" y="199"/>
                  </a:lnTo>
                  <a:lnTo>
                    <a:pt x="172" y="208"/>
                  </a:lnTo>
                  <a:lnTo>
                    <a:pt x="169" y="218"/>
                  </a:lnTo>
                  <a:lnTo>
                    <a:pt x="167" y="226"/>
                  </a:lnTo>
                  <a:lnTo>
                    <a:pt x="165" y="235"/>
                  </a:lnTo>
                  <a:lnTo>
                    <a:pt x="164" y="241"/>
                  </a:lnTo>
                  <a:lnTo>
                    <a:pt x="162" y="247"/>
                  </a:lnTo>
                  <a:lnTo>
                    <a:pt x="161" y="252"/>
                  </a:lnTo>
                  <a:lnTo>
                    <a:pt x="161" y="255"/>
                  </a:lnTo>
                  <a:lnTo>
                    <a:pt x="161" y="256"/>
                  </a:lnTo>
                  <a:lnTo>
                    <a:pt x="140" y="256"/>
                  </a:lnTo>
                  <a:lnTo>
                    <a:pt x="133" y="199"/>
                  </a:lnTo>
                  <a:lnTo>
                    <a:pt x="131" y="198"/>
                  </a:lnTo>
                  <a:lnTo>
                    <a:pt x="125" y="196"/>
                  </a:lnTo>
                  <a:lnTo>
                    <a:pt x="117" y="194"/>
                  </a:lnTo>
                  <a:lnTo>
                    <a:pt x="106" y="193"/>
                  </a:lnTo>
                  <a:lnTo>
                    <a:pt x="96" y="193"/>
                  </a:lnTo>
                  <a:lnTo>
                    <a:pt x="86" y="195"/>
                  </a:lnTo>
                  <a:lnTo>
                    <a:pt x="78" y="200"/>
                  </a:lnTo>
                  <a:lnTo>
                    <a:pt x="72" y="210"/>
                  </a:lnTo>
                  <a:lnTo>
                    <a:pt x="69" y="222"/>
                  </a:lnTo>
                  <a:lnTo>
                    <a:pt x="67" y="231"/>
                  </a:lnTo>
                  <a:lnTo>
                    <a:pt x="65" y="238"/>
                  </a:lnTo>
                  <a:lnTo>
                    <a:pt x="65" y="245"/>
                  </a:lnTo>
                  <a:lnTo>
                    <a:pt x="65" y="250"/>
                  </a:lnTo>
                  <a:lnTo>
                    <a:pt x="65" y="254"/>
                  </a:lnTo>
                  <a:lnTo>
                    <a:pt x="65" y="256"/>
                  </a:lnTo>
                  <a:lnTo>
                    <a:pt x="36" y="232"/>
                  </a:lnTo>
                  <a:lnTo>
                    <a:pt x="35" y="232"/>
                  </a:lnTo>
                  <a:lnTo>
                    <a:pt x="33" y="232"/>
                  </a:lnTo>
                  <a:lnTo>
                    <a:pt x="30" y="232"/>
                  </a:lnTo>
                  <a:lnTo>
                    <a:pt x="27" y="233"/>
                  </a:lnTo>
                  <a:lnTo>
                    <a:pt x="23" y="235"/>
                  </a:lnTo>
                  <a:lnTo>
                    <a:pt x="20" y="237"/>
                  </a:lnTo>
                  <a:lnTo>
                    <a:pt x="18" y="241"/>
                  </a:lnTo>
                  <a:lnTo>
                    <a:pt x="19" y="245"/>
                  </a:lnTo>
                  <a:lnTo>
                    <a:pt x="18" y="245"/>
                  </a:lnTo>
                  <a:lnTo>
                    <a:pt x="15" y="245"/>
                  </a:lnTo>
                  <a:lnTo>
                    <a:pt x="12" y="245"/>
                  </a:lnTo>
                  <a:lnTo>
                    <a:pt x="10" y="243"/>
                  </a:lnTo>
                  <a:lnTo>
                    <a:pt x="8" y="239"/>
                  </a:lnTo>
                  <a:lnTo>
                    <a:pt x="8" y="234"/>
                  </a:lnTo>
                  <a:lnTo>
                    <a:pt x="12" y="225"/>
                  </a:lnTo>
                  <a:lnTo>
                    <a:pt x="19" y="214"/>
                  </a:lnTo>
                  <a:lnTo>
                    <a:pt x="27" y="202"/>
                  </a:lnTo>
                  <a:lnTo>
                    <a:pt x="33" y="193"/>
                  </a:lnTo>
                  <a:lnTo>
                    <a:pt x="37" y="187"/>
                  </a:lnTo>
                  <a:lnTo>
                    <a:pt x="40" y="183"/>
                  </a:lnTo>
                  <a:lnTo>
                    <a:pt x="42" y="181"/>
                  </a:lnTo>
                  <a:lnTo>
                    <a:pt x="43" y="179"/>
                  </a:lnTo>
                  <a:lnTo>
                    <a:pt x="43" y="178"/>
                  </a:lnTo>
                  <a:lnTo>
                    <a:pt x="42" y="178"/>
                  </a:lnTo>
                  <a:lnTo>
                    <a:pt x="39" y="176"/>
                  </a:lnTo>
                  <a:lnTo>
                    <a:pt x="35" y="175"/>
                  </a:lnTo>
                  <a:lnTo>
                    <a:pt x="31" y="174"/>
                  </a:lnTo>
                  <a:lnTo>
                    <a:pt x="25" y="174"/>
                  </a:lnTo>
                  <a:lnTo>
                    <a:pt x="20" y="175"/>
                  </a:lnTo>
                  <a:lnTo>
                    <a:pt x="15" y="179"/>
                  </a:lnTo>
                  <a:lnTo>
                    <a:pt x="12" y="186"/>
                  </a:lnTo>
                  <a:lnTo>
                    <a:pt x="10" y="192"/>
                  </a:lnTo>
                  <a:lnTo>
                    <a:pt x="7" y="197"/>
                  </a:lnTo>
                  <a:lnTo>
                    <a:pt x="6" y="201"/>
                  </a:lnTo>
                  <a:lnTo>
                    <a:pt x="6" y="204"/>
                  </a:lnTo>
                  <a:lnTo>
                    <a:pt x="5" y="206"/>
                  </a:lnTo>
                  <a:lnTo>
                    <a:pt x="5" y="207"/>
                  </a:lnTo>
                  <a:lnTo>
                    <a:pt x="4" y="205"/>
                  </a:lnTo>
                  <a:lnTo>
                    <a:pt x="3" y="201"/>
                  </a:lnTo>
                  <a:lnTo>
                    <a:pt x="1" y="195"/>
                  </a:lnTo>
                  <a:lnTo>
                    <a:pt x="0" y="189"/>
                  </a:lnTo>
                  <a:lnTo>
                    <a:pt x="0" y="181"/>
                  </a:lnTo>
                  <a:lnTo>
                    <a:pt x="3" y="172"/>
                  </a:lnTo>
                  <a:lnTo>
                    <a:pt x="9" y="164"/>
                  </a:lnTo>
                  <a:lnTo>
                    <a:pt x="19" y="157"/>
                  </a:lnTo>
                  <a:lnTo>
                    <a:pt x="30" y="151"/>
                  </a:lnTo>
                  <a:lnTo>
                    <a:pt x="37" y="148"/>
                  </a:lnTo>
                  <a:lnTo>
                    <a:pt x="43" y="144"/>
                  </a:lnTo>
                  <a:lnTo>
                    <a:pt x="47" y="142"/>
                  </a:lnTo>
                  <a:lnTo>
                    <a:pt x="49" y="141"/>
                  </a:lnTo>
                  <a:lnTo>
                    <a:pt x="50" y="140"/>
                  </a:lnTo>
                  <a:lnTo>
                    <a:pt x="51" y="140"/>
                  </a:lnTo>
                  <a:lnTo>
                    <a:pt x="50" y="139"/>
                  </a:lnTo>
                  <a:lnTo>
                    <a:pt x="49" y="137"/>
                  </a:lnTo>
                  <a:lnTo>
                    <a:pt x="47" y="135"/>
                  </a:lnTo>
                  <a:lnTo>
                    <a:pt x="43" y="132"/>
                  </a:lnTo>
                  <a:lnTo>
                    <a:pt x="39" y="130"/>
                  </a:lnTo>
                  <a:lnTo>
                    <a:pt x="34" y="129"/>
                  </a:lnTo>
                  <a:lnTo>
                    <a:pt x="29" y="130"/>
                  </a:lnTo>
                  <a:lnTo>
                    <a:pt x="23" y="132"/>
                  </a:lnTo>
                  <a:lnTo>
                    <a:pt x="17" y="136"/>
                  </a:lnTo>
                  <a:lnTo>
                    <a:pt x="12" y="139"/>
                  </a:lnTo>
                  <a:lnTo>
                    <a:pt x="9" y="141"/>
                  </a:lnTo>
                  <a:lnTo>
                    <a:pt x="7" y="142"/>
                  </a:lnTo>
                  <a:lnTo>
                    <a:pt x="6" y="143"/>
                  </a:lnTo>
                  <a:lnTo>
                    <a:pt x="5" y="143"/>
                  </a:lnTo>
                  <a:lnTo>
                    <a:pt x="4" y="141"/>
                  </a:lnTo>
                  <a:lnTo>
                    <a:pt x="3" y="136"/>
                  </a:lnTo>
                  <a:lnTo>
                    <a:pt x="1" y="128"/>
                  </a:lnTo>
                  <a:lnTo>
                    <a:pt x="0" y="119"/>
                  </a:lnTo>
                  <a:lnTo>
                    <a:pt x="0" y="111"/>
                  </a:lnTo>
                  <a:lnTo>
                    <a:pt x="2" y="103"/>
                  </a:lnTo>
                  <a:lnTo>
                    <a:pt x="5" y="97"/>
                  </a:lnTo>
                  <a:lnTo>
                    <a:pt x="12" y="94"/>
                  </a:lnTo>
                  <a:lnTo>
                    <a:pt x="19" y="93"/>
                  </a:lnTo>
                  <a:lnTo>
                    <a:pt x="24" y="92"/>
                  </a:lnTo>
                  <a:lnTo>
                    <a:pt x="28" y="91"/>
                  </a:lnTo>
                  <a:lnTo>
                    <a:pt x="31" y="91"/>
                  </a:lnTo>
                  <a:lnTo>
                    <a:pt x="32" y="90"/>
                  </a:lnTo>
                  <a:lnTo>
                    <a:pt x="32" y="90"/>
                  </a:lnTo>
                  <a:lnTo>
                    <a:pt x="33" y="90"/>
                  </a:lnTo>
                  <a:lnTo>
                    <a:pt x="26" y="62"/>
                  </a:lnTo>
                  <a:lnTo>
                    <a:pt x="58" y="65"/>
                  </a:lnTo>
                  <a:lnTo>
                    <a:pt x="58" y="64"/>
                  </a:lnTo>
                  <a:lnTo>
                    <a:pt x="57" y="64"/>
                  </a:lnTo>
                  <a:lnTo>
                    <a:pt x="56" y="63"/>
                  </a:lnTo>
                  <a:lnTo>
                    <a:pt x="56" y="60"/>
                  </a:lnTo>
                  <a:lnTo>
                    <a:pt x="58" y="58"/>
                  </a:lnTo>
                  <a:lnTo>
                    <a:pt x="61" y="55"/>
                  </a:lnTo>
                  <a:lnTo>
                    <a:pt x="67" y="52"/>
                  </a:lnTo>
                  <a:lnTo>
                    <a:pt x="76" y="47"/>
                  </a:lnTo>
                  <a:lnTo>
                    <a:pt x="85" y="44"/>
                  </a:lnTo>
                  <a:lnTo>
                    <a:pt x="91" y="40"/>
                  </a:lnTo>
                  <a:lnTo>
                    <a:pt x="96" y="37"/>
                  </a:lnTo>
                  <a:lnTo>
                    <a:pt x="100" y="34"/>
                  </a:lnTo>
                  <a:lnTo>
                    <a:pt x="106" y="32"/>
                  </a:lnTo>
                  <a:lnTo>
                    <a:pt x="114" y="31"/>
                  </a:lnTo>
                  <a:lnTo>
                    <a:pt x="126" y="30"/>
                  </a:lnTo>
                  <a:lnTo>
                    <a:pt x="144" y="30"/>
                  </a:lnTo>
                  <a:lnTo>
                    <a:pt x="161" y="30"/>
                  </a:lnTo>
                  <a:lnTo>
                    <a:pt x="178" y="31"/>
                  </a:lnTo>
                  <a:lnTo>
                    <a:pt x="190" y="31"/>
                  </a:lnTo>
                  <a:lnTo>
                    <a:pt x="200" y="31"/>
                  </a:lnTo>
                  <a:lnTo>
                    <a:pt x="206" y="31"/>
                  </a:lnTo>
                  <a:lnTo>
                    <a:pt x="210" y="30"/>
                  </a:lnTo>
                  <a:lnTo>
                    <a:pt x="210" y="27"/>
                  </a:lnTo>
                  <a:lnTo>
                    <a:pt x="208" y="22"/>
                  </a:lnTo>
                  <a:lnTo>
                    <a:pt x="204" y="18"/>
                  </a:lnTo>
                  <a:lnTo>
                    <a:pt x="201" y="14"/>
                  </a:lnTo>
                  <a:lnTo>
                    <a:pt x="197" y="10"/>
                  </a:lnTo>
                  <a:lnTo>
                    <a:pt x="195" y="7"/>
                  </a:lnTo>
                  <a:lnTo>
                    <a:pt x="193" y="5"/>
                  </a:lnTo>
                  <a:lnTo>
                    <a:pt x="192" y="3"/>
                  </a:lnTo>
                  <a:lnTo>
                    <a:pt x="191" y="2"/>
                  </a:lnTo>
                  <a:lnTo>
                    <a:pt x="190" y="1"/>
                  </a:lnTo>
                  <a:lnTo>
                    <a:pt x="191" y="1"/>
                  </a:lnTo>
                  <a:lnTo>
                    <a:pt x="195" y="0"/>
                  </a:lnTo>
                  <a:lnTo>
                    <a:pt x="200" y="0"/>
                  </a:lnTo>
                  <a:lnTo>
                    <a:pt x="206" y="0"/>
                  </a:lnTo>
                  <a:lnTo>
                    <a:pt x="213" y="2"/>
                  </a:lnTo>
                  <a:lnTo>
                    <a:pt x="220" y="5"/>
                  </a:lnTo>
                  <a:lnTo>
                    <a:pt x="226" y="9"/>
                  </a:lnTo>
                  <a:lnTo>
                    <a:pt x="232" y="16"/>
                  </a:lnTo>
                  <a:lnTo>
                    <a:pt x="238" y="21"/>
                  </a:lnTo>
                  <a:lnTo>
                    <a:pt x="244" y="22"/>
                  </a:lnTo>
                  <a:lnTo>
                    <a:pt x="252" y="22"/>
                  </a:lnTo>
                  <a:lnTo>
                    <a:pt x="259" y="21"/>
                  </a:lnTo>
                  <a:lnTo>
                    <a:pt x="267" y="21"/>
                  </a:lnTo>
                  <a:lnTo>
                    <a:pt x="276" y="21"/>
                  </a:lnTo>
                  <a:lnTo>
                    <a:pt x="285" y="26"/>
                  </a:lnTo>
                  <a:lnTo>
                    <a:pt x="293" y="36"/>
                  </a:lnTo>
                  <a:lnTo>
                    <a:pt x="301" y="49"/>
                  </a:lnTo>
                  <a:lnTo>
                    <a:pt x="308" y="60"/>
                  </a:lnTo>
                  <a:lnTo>
                    <a:pt x="312" y="68"/>
                  </a:lnTo>
                  <a:lnTo>
                    <a:pt x="315" y="75"/>
                  </a:lnTo>
                  <a:lnTo>
                    <a:pt x="318" y="81"/>
                  </a:lnTo>
                  <a:lnTo>
                    <a:pt x="321" y="85"/>
                  </a:lnTo>
                  <a:lnTo>
                    <a:pt x="324" y="88"/>
                  </a:lnTo>
                  <a:lnTo>
                    <a:pt x="329" y="90"/>
                  </a:lnTo>
                  <a:lnTo>
                    <a:pt x="335" y="91"/>
                  </a:lnTo>
                  <a:lnTo>
                    <a:pt x="342" y="90"/>
                  </a:lnTo>
                  <a:lnTo>
                    <a:pt x="349" y="87"/>
                  </a:lnTo>
                  <a:lnTo>
                    <a:pt x="356" y="84"/>
                  </a:lnTo>
                  <a:lnTo>
                    <a:pt x="362" y="81"/>
                  </a:lnTo>
                  <a:lnTo>
                    <a:pt x="367" y="78"/>
                  </a:lnTo>
                  <a:lnTo>
                    <a:pt x="371" y="76"/>
                  </a:lnTo>
                  <a:lnTo>
                    <a:pt x="372" y="76"/>
                  </a:lnTo>
                  <a:lnTo>
                    <a:pt x="373" y="76"/>
                  </a:lnTo>
                  <a:lnTo>
                    <a:pt x="375" y="78"/>
                  </a:lnTo>
                  <a:lnTo>
                    <a:pt x="378" y="80"/>
                  </a:lnTo>
                  <a:lnTo>
                    <a:pt x="380" y="84"/>
                  </a:lnTo>
                  <a:lnTo>
                    <a:pt x="382" y="89"/>
                  </a:lnTo>
                  <a:lnTo>
                    <a:pt x="382" y="95"/>
                  </a:lnTo>
                  <a:lnTo>
                    <a:pt x="380" y="103"/>
                  </a:lnTo>
                  <a:lnTo>
                    <a:pt x="375" y="111"/>
                  </a:lnTo>
                  <a:lnTo>
                    <a:pt x="372" y="115"/>
                  </a:lnTo>
                  <a:lnTo>
                    <a:pt x="367" y="120"/>
                  </a:lnTo>
                  <a:lnTo>
                    <a:pt x="362" y="125"/>
                  </a:lnTo>
                  <a:lnTo>
                    <a:pt x="356" y="129"/>
                  </a:lnTo>
                  <a:lnTo>
                    <a:pt x="350" y="133"/>
                  </a:lnTo>
                  <a:lnTo>
                    <a:pt x="344" y="136"/>
                  </a:lnTo>
                  <a:lnTo>
                    <a:pt x="336" y="139"/>
                  </a:lnTo>
                  <a:lnTo>
                    <a:pt x="328" y="140"/>
                  </a:lnTo>
                  <a:lnTo>
                    <a:pt x="320" y="141"/>
                  </a:lnTo>
                  <a:lnTo>
                    <a:pt x="310" y="141"/>
                  </a:lnTo>
                  <a:lnTo>
                    <a:pt x="301" y="140"/>
                  </a:lnTo>
                  <a:lnTo>
                    <a:pt x="291" y="137"/>
                  </a:lnTo>
                  <a:lnTo>
                    <a:pt x="282" y="133"/>
                  </a:lnTo>
                  <a:lnTo>
                    <a:pt x="272" y="127"/>
                  </a:lnTo>
                  <a:lnTo>
                    <a:pt x="262" y="120"/>
                  </a:lnTo>
                  <a:lnTo>
                    <a:pt x="251" y="111"/>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6" name="Freeform 66"/>
            <p:cNvSpPr>
              <a:spLocks/>
            </p:cNvSpPr>
            <p:nvPr/>
          </p:nvSpPr>
          <p:spPr bwMode="auto">
            <a:xfrm>
              <a:off x="2774" y="2133"/>
              <a:ext cx="389" cy="262"/>
            </a:xfrm>
            <a:custGeom>
              <a:avLst/>
              <a:gdLst/>
              <a:ahLst/>
              <a:cxnLst>
                <a:cxn ang="0">
                  <a:pos x="252" y="118"/>
                </a:cxn>
                <a:cxn ang="0">
                  <a:pos x="227" y="141"/>
                </a:cxn>
                <a:cxn ang="0">
                  <a:pos x="197" y="163"/>
                </a:cxn>
                <a:cxn ang="0">
                  <a:pos x="181" y="194"/>
                </a:cxn>
                <a:cxn ang="0">
                  <a:pos x="170" y="231"/>
                </a:cxn>
                <a:cxn ang="0">
                  <a:pos x="164" y="258"/>
                </a:cxn>
                <a:cxn ang="0">
                  <a:pos x="135" y="204"/>
                </a:cxn>
                <a:cxn ang="0">
                  <a:pos x="108" y="198"/>
                </a:cxn>
                <a:cxn ang="0">
                  <a:pos x="73" y="215"/>
                </a:cxn>
                <a:cxn ang="0">
                  <a:pos x="66" y="251"/>
                </a:cxn>
                <a:cxn ang="0">
                  <a:pos x="37" y="237"/>
                </a:cxn>
                <a:cxn ang="0">
                  <a:pos x="27" y="238"/>
                </a:cxn>
                <a:cxn ang="0">
                  <a:pos x="19" y="251"/>
                </a:cxn>
                <a:cxn ang="0">
                  <a:pos x="10" y="249"/>
                </a:cxn>
                <a:cxn ang="0">
                  <a:pos x="19" y="219"/>
                </a:cxn>
                <a:cxn ang="0">
                  <a:pos x="41" y="187"/>
                </a:cxn>
                <a:cxn ang="0">
                  <a:pos x="43" y="182"/>
                </a:cxn>
                <a:cxn ang="0">
                  <a:pos x="25" y="178"/>
                </a:cxn>
                <a:cxn ang="0">
                  <a:pos x="10" y="197"/>
                </a:cxn>
                <a:cxn ang="0">
                  <a:pos x="5" y="211"/>
                </a:cxn>
                <a:cxn ang="0">
                  <a:pos x="1" y="200"/>
                </a:cxn>
                <a:cxn ang="0">
                  <a:pos x="9" y="168"/>
                </a:cxn>
                <a:cxn ang="0">
                  <a:pos x="44" y="147"/>
                </a:cxn>
                <a:cxn ang="0">
                  <a:pos x="52" y="143"/>
                </a:cxn>
                <a:cxn ang="0">
                  <a:pos x="44" y="135"/>
                </a:cxn>
                <a:cxn ang="0">
                  <a:pos x="23" y="135"/>
                </a:cxn>
                <a:cxn ang="0">
                  <a:pos x="7" y="145"/>
                </a:cxn>
                <a:cxn ang="0">
                  <a:pos x="3" y="139"/>
                </a:cxn>
                <a:cxn ang="0">
                  <a:pos x="2" y="105"/>
                </a:cxn>
                <a:cxn ang="0">
                  <a:pos x="24" y="94"/>
                </a:cxn>
                <a:cxn ang="0">
                  <a:pos x="33" y="92"/>
                </a:cxn>
                <a:cxn ang="0">
                  <a:pos x="59" y="66"/>
                </a:cxn>
                <a:cxn ang="0">
                  <a:pos x="59" y="59"/>
                </a:cxn>
                <a:cxn ang="0">
                  <a:pos x="86" y="45"/>
                </a:cxn>
                <a:cxn ang="0">
                  <a:pos x="108" y="33"/>
                </a:cxn>
                <a:cxn ang="0">
                  <a:pos x="164" y="31"/>
                </a:cxn>
                <a:cxn ang="0">
                  <a:pos x="209" y="32"/>
                </a:cxn>
                <a:cxn ang="0">
                  <a:pos x="207" y="18"/>
                </a:cxn>
                <a:cxn ang="0">
                  <a:pos x="196" y="5"/>
                </a:cxn>
                <a:cxn ang="0">
                  <a:pos x="194" y="1"/>
                </a:cxn>
                <a:cxn ang="0">
                  <a:pos x="216" y="2"/>
                </a:cxn>
                <a:cxn ang="0">
                  <a:pos x="242" y="22"/>
                </a:cxn>
                <a:cxn ang="0">
                  <a:pos x="271" y="21"/>
                </a:cxn>
                <a:cxn ang="0">
                  <a:pos x="306" y="50"/>
                </a:cxn>
                <a:cxn ang="0">
                  <a:pos x="323" y="83"/>
                </a:cxn>
                <a:cxn ang="0">
                  <a:pos x="340" y="93"/>
                </a:cxn>
                <a:cxn ang="0">
                  <a:pos x="368" y="83"/>
                </a:cxn>
                <a:cxn ang="0">
                  <a:pos x="379" y="78"/>
                </a:cxn>
                <a:cxn ang="0">
                  <a:pos x="388" y="91"/>
                </a:cxn>
                <a:cxn ang="0">
                  <a:pos x="378" y="118"/>
                </a:cxn>
                <a:cxn ang="0">
                  <a:pos x="355" y="136"/>
                </a:cxn>
                <a:cxn ang="0">
                  <a:pos x="325" y="144"/>
                </a:cxn>
                <a:cxn ang="0">
                  <a:pos x="286" y="136"/>
                </a:cxn>
              </a:cxnLst>
              <a:rect l="0" t="0" r="r" b="b"/>
              <a:pathLst>
                <a:path w="389" h="263">
                  <a:moveTo>
                    <a:pt x="255" y="114"/>
                  </a:moveTo>
                  <a:lnTo>
                    <a:pt x="255" y="114"/>
                  </a:lnTo>
                  <a:lnTo>
                    <a:pt x="254" y="115"/>
                  </a:lnTo>
                  <a:lnTo>
                    <a:pt x="252" y="118"/>
                  </a:lnTo>
                  <a:lnTo>
                    <a:pt x="247" y="122"/>
                  </a:lnTo>
                  <a:lnTo>
                    <a:pt x="242" y="128"/>
                  </a:lnTo>
                  <a:lnTo>
                    <a:pt x="235" y="134"/>
                  </a:lnTo>
                  <a:lnTo>
                    <a:pt x="227" y="141"/>
                  </a:lnTo>
                  <a:lnTo>
                    <a:pt x="218" y="148"/>
                  </a:lnTo>
                  <a:lnTo>
                    <a:pt x="207" y="154"/>
                  </a:lnTo>
                  <a:lnTo>
                    <a:pt x="202" y="157"/>
                  </a:lnTo>
                  <a:lnTo>
                    <a:pt x="197" y="163"/>
                  </a:lnTo>
                  <a:lnTo>
                    <a:pt x="193" y="169"/>
                  </a:lnTo>
                  <a:lnTo>
                    <a:pt x="188" y="177"/>
                  </a:lnTo>
                  <a:lnTo>
                    <a:pt x="184" y="185"/>
                  </a:lnTo>
                  <a:lnTo>
                    <a:pt x="181" y="194"/>
                  </a:lnTo>
                  <a:lnTo>
                    <a:pt x="177" y="204"/>
                  </a:lnTo>
                  <a:lnTo>
                    <a:pt x="175" y="213"/>
                  </a:lnTo>
                  <a:lnTo>
                    <a:pt x="172" y="223"/>
                  </a:lnTo>
                  <a:lnTo>
                    <a:pt x="170" y="231"/>
                  </a:lnTo>
                  <a:lnTo>
                    <a:pt x="168" y="240"/>
                  </a:lnTo>
                  <a:lnTo>
                    <a:pt x="167" y="247"/>
                  </a:lnTo>
                  <a:lnTo>
                    <a:pt x="165" y="253"/>
                  </a:lnTo>
                  <a:lnTo>
                    <a:pt x="164" y="258"/>
                  </a:lnTo>
                  <a:lnTo>
                    <a:pt x="164" y="261"/>
                  </a:lnTo>
                  <a:lnTo>
                    <a:pt x="164" y="262"/>
                  </a:lnTo>
                  <a:lnTo>
                    <a:pt x="142" y="262"/>
                  </a:lnTo>
                  <a:lnTo>
                    <a:pt x="135" y="204"/>
                  </a:lnTo>
                  <a:lnTo>
                    <a:pt x="133" y="203"/>
                  </a:lnTo>
                  <a:lnTo>
                    <a:pt x="127" y="201"/>
                  </a:lnTo>
                  <a:lnTo>
                    <a:pt x="119" y="199"/>
                  </a:lnTo>
                  <a:lnTo>
                    <a:pt x="108" y="198"/>
                  </a:lnTo>
                  <a:lnTo>
                    <a:pt x="98" y="198"/>
                  </a:lnTo>
                  <a:lnTo>
                    <a:pt x="87" y="200"/>
                  </a:lnTo>
                  <a:lnTo>
                    <a:pt x="79" y="205"/>
                  </a:lnTo>
                  <a:lnTo>
                    <a:pt x="73" y="215"/>
                  </a:lnTo>
                  <a:lnTo>
                    <a:pt x="70" y="227"/>
                  </a:lnTo>
                  <a:lnTo>
                    <a:pt x="68" y="236"/>
                  </a:lnTo>
                  <a:lnTo>
                    <a:pt x="66" y="244"/>
                  </a:lnTo>
                  <a:lnTo>
                    <a:pt x="66" y="251"/>
                  </a:lnTo>
                  <a:lnTo>
                    <a:pt x="66" y="256"/>
                  </a:lnTo>
                  <a:lnTo>
                    <a:pt x="66" y="260"/>
                  </a:lnTo>
                  <a:lnTo>
                    <a:pt x="66" y="262"/>
                  </a:lnTo>
                  <a:lnTo>
                    <a:pt x="37" y="237"/>
                  </a:lnTo>
                  <a:lnTo>
                    <a:pt x="36" y="237"/>
                  </a:lnTo>
                  <a:lnTo>
                    <a:pt x="34" y="237"/>
                  </a:lnTo>
                  <a:lnTo>
                    <a:pt x="30" y="237"/>
                  </a:lnTo>
                  <a:lnTo>
                    <a:pt x="27" y="238"/>
                  </a:lnTo>
                  <a:lnTo>
                    <a:pt x="23" y="240"/>
                  </a:lnTo>
                  <a:lnTo>
                    <a:pt x="20" y="243"/>
                  </a:lnTo>
                  <a:lnTo>
                    <a:pt x="18" y="247"/>
                  </a:lnTo>
                  <a:lnTo>
                    <a:pt x="19" y="251"/>
                  </a:lnTo>
                  <a:lnTo>
                    <a:pt x="18" y="251"/>
                  </a:lnTo>
                  <a:lnTo>
                    <a:pt x="15" y="251"/>
                  </a:lnTo>
                  <a:lnTo>
                    <a:pt x="12" y="251"/>
                  </a:lnTo>
                  <a:lnTo>
                    <a:pt x="10" y="249"/>
                  </a:lnTo>
                  <a:lnTo>
                    <a:pt x="8" y="245"/>
                  </a:lnTo>
                  <a:lnTo>
                    <a:pt x="8" y="239"/>
                  </a:lnTo>
                  <a:lnTo>
                    <a:pt x="12" y="230"/>
                  </a:lnTo>
                  <a:lnTo>
                    <a:pt x="19" y="219"/>
                  </a:lnTo>
                  <a:lnTo>
                    <a:pt x="27" y="207"/>
                  </a:lnTo>
                  <a:lnTo>
                    <a:pt x="34" y="198"/>
                  </a:lnTo>
                  <a:lnTo>
                    <a:pt x="38" y="191"/>
                  </a:lnTo>
                  <a:lnTo>
                    <a:pt x="41" y="187"/>
                  </a:lnTo>
                  <a:lnTo>
                    <a:pt x="43" y="185"/>
                  </a:lnTo>
                  <a:lnTo>
                    <a:pt x="44" y="183"/>
                  </a:lnTo>
                  <a:lnTo>
                    <a:pt x="44" y="182"/>
                  </a:lnTo>
                  <a:lnTo>
                    <a:pt x="43" y="182"/>
                  </a:lnTo>
                  <a:lnTo>
                    <a:pt x="40" y="180"/>
                  </a:lnTo>
                  <a:lnTo>
                    <a:pt x="36" y="179"/>
                  </a:lnTo>
                  <a:lnTo>
                    <a:pt x="31" y="178"/>
                  </a:lnTo>
                  <a:lnTo>
                    <a:pt x="25" y="178"/>
                  </a:lnTo>
                  <a:lnTo>
                    <a:pt x="20" y="179"/>
                  </a:lnTo>
                  <a:lnTo>
                    <a:pt x="15" y="183"/>
                  </a:lnTo>
                  <a:lnTo>
                    <a:pt x="12" y="190"/>
                  </a:lnTo>
                  <a:lnTo>
                    <a:pt x="10" y="197"/>
                  </a:lnTo>
                  <a:lnTo>
                    <a:pt x="7" y="202"/>
                  </a:lnTo>
                  <a:lnTo>
                    <a:pt x="6" y="206"/>
                  </a:lnTo>
                  <a:lnTo>
                    <a:pt x="6" y="209"/>
                  </a:lnTo>
                  <a:lnTo>
                    <a:pt x="5" y="211"/>
                  </a:lnTo>
                  <a:lnTo>
                    <a:pt x="5" y="212"/>
                  </a:lnTo>
                  <a:lnTo>
                    <a:pt x="4" y="210"/>
                  </a:lnTo>
                  <a:lnTo>
                    <a:pt x="3" y="206"/>
                  </a:lnTo>
                  <a:lnTo>
                    <a:pt x="1" y="200"/>
                  </a:lnTo>
                  <a:lnTo>
                    <a:pt x="0" y="193"/>
                  </a:lnTo>
                  <a:lnTo>
                    <a:pt x="0" y="185"/>
                  </a:lnTo>
                  <a:lnTo>
                    <a:pt x="3" y="176"/>
                  </a:lnTo>
                  <a:lnTo>
                    <a:pt x="9" y="168"/>
                  </a:lnTo>
                  <a:lnTo>
                    <a:pt x="19" y="161"/>
                  </a:lnTo>
                  <a:lnTo>
                    <a:pt x="30" y="155"/>
                  </a:lnTo>
                  <a:lnTo>
                    <a:pt x="38" y="151"/>
                  </a:lnTo>
                  <a:lnTo>
                    <a:pt x="44" y="147"/>
                  </a:lnTo>
                  <a:lnTo>
                    <a:pt x="48" y="145"/>
                  </a:lnTo>
                  <a:lnTo>
                    <a:pt x="50" y="144"/>
                  </a:lnTo>
                  <a:lnTo>
                    <a:pt x="51" y="143"/>
                  </a:lnTo>
                  <a:lnTo>
                    <a:pt x="52" y="143"/>
                  </a:lnTo>
                  <a:lnTo>
                    <a:pt x="51" y="142"/>
                  </a:lnTo>
                  <a:lnTo>
                    <a:pt x="50" y="140"/>
                  </a:lnTo>
                  <a:lnTo>
                    <a:pt x="48" y="138"/>
                  </a:lnTo>
                  <a:lnTo>
                    <a:pt x="44" y="135"/>
                  </a:lnTo>
                  <a:lnTo>
                    <a:pt x="40" y="133"/>
                  </a:lnTo>
                  <a:lnTo>
                    <a:pt x="35" y="132"/>
                  </a:lnTo>
                  <a:lnTo>
                    <a:pt x="29" y="133"/>
                  </a:lnTo>
                  <a:lnTo>
                    <a:pt x="23" y="135"/>
                  </a:lnTo>
                  <a:lnTo>
                    <a:pt x="17" y="139"/>
                  </a:lnTo>
                  <a:lnTo>
                    <a:pt x="12" y="142"/>
                  </a:lnTo>
                  <a:lnTo>
                    <a:pt x="9" y="144"/>
                  </a:lnTo>
                  <a:lnTo>
                    <a:pt x="7" y="145"/>
                  </a:lnTo>
                  <a:lnTo>
                    <a:pt x="6" y="146"/>
                  </a:lnTo>
                  <a:lnTo>
                    <a:pt x="5" y="146"/>
                  </a:lnTo>
                  <a:lnTo>
                    <a:pt x="4" y="144"/>
                  </a:lnTo>
                  <a:lnTo>
                    <a:pt x="3" y="139"/>
                  </a:lnTo>
                  <a:lnTo>
                    <a:pt x="1" y="131"/>
                  </a:lnTo>
                  <a:lnTo>
                    <a:pt x="0" y="122"/>
                  </a:lnTo>
                  <a:lnTo>
                    <a:pt x="0" y="114"/>
                  </a:lnTo>
                  <a:lnTo>
                    <a:pt x="2" y="105"/>
                  </a:lnTo>
                  <a:lnTo>
                    <a:pt x="5" y="99"/>
                  </a:lnTo>
                  <a:lnTo>
                    <a:pt x="12" y="96"/>
                  </a:lnTo>
                  <a:lnTo>
                    <a:pt x="19" y="95"/>
                  </a:lnTo>
                  <a:lnTo>
                    <a:pt x="24" y="94"/>
                  </a:lnTo>
                  <a:lnTo>
                    <a:pt x="28" y="93"/>
                  </a:lnTo>
                  <a:lnTo>
                    <a:pt x="31" y="93"/>
                  </a:lnTo>
                  <a:lnTo>
                    <a:pt x="32" y="92"/>
                  </a:lnTo>
                  <a:lnTo>
                    <a:pt x="33" y="92"/>
                  </a:lnTo>
                  <a:lnTo>
                    <a:pt x="34" y="92"/>
                  </a:lnTo>
                  <a:lnTo>
                    <a:pt x="26" y="63"/>
                  </a:lnTo>
                  <a:lnTo>
                    <a:pt x="59" y="67"/>
                  </a:lnTo>
                  <a:lnTo>
                    <a:pt x="59" y="66"/>
                  </a:lnTo>
                  <a:lnTo>
                    <a:pt x="58" y="65"/>
                  </a:lnTo>
                  <a:lnTo>
                    <a:pt x="57" y="64"/>
                  </a:lnTo>
                  <a:lnTo>
                    <a:pt x="57" y="61"/>
                  </a:lnTo>
                  <a:lnTo>
                    <a:pt x="59" y="59"/>
                  </a:lnTo>
                  <a:lnTo>
                    <a:pt x="62" y="56"/>
                  </a:lnTo>
                  <a:lnTo>
                    <a:pt x="68" y="53"/>
                  </a:lnTo>
                  <a:lnTo>
                    <a:pt x="77" y="48"/>
                  </a:lnTo>
                  <a:lnTo>
                    <a:pt x="86" y="45"/>
                  </a:lnTo>
                  <a:lnTo>
                    <a:pt x="92" y="41"/>
                  </a:lnTo>
                  <a:lnTo>
                    <a:pt x="97" y="38"/>
                  </a:lnTo>
                  <a:lnTo>
                    <a:pt x="102" y="35"/>
                  </a:lnTo>
                  <a:lnTo>
                    <a:pt x="108" y="33"/>
                  </a:lnTo>
                  <a:lnTo>
                    <a:pt x="116" y="32"/>
                  </a:lnTo>
                  <a:lnTo>
                    <a:pt x="128" y="31"/>
                  </a:lnTo>
                  <a:lnTo>
                    <a:pt x="146" y="31"/>
                  </a:lnTo>
                  <a:lnTo>
                    <a:pt x="164" y="31"/>
                  </a:lnTo>
                  <a:lnTo>
                    <a:pt x="181" y="32"/>
                  </a:lnTo>
                  <a:lnTo>
                    <a:pt x="193" y="32"/>
                  </a:lnTo>
                  <a:lnTo>
                    <a:pt x="203" y="32"/>
                  </a:lnTo>
                  <a:lnTo>
                    <a:pt x="209" y="32"/>
                  </a:lnTo>
                  <a:lnTo>
                    <a:pt x="213" y="31"/>
                  </a:lnTo>
                  <a:lnTo>
                    <a:pt x="213" y="28"/>
                  </a:lnTo>
                  <a:lnTo>
                    <a:pt x="211" y="23"/>
                  </a:lnTo>
                  <a:lnTo>
                    <a:pt x="207" y="18"/>
                  </a:lnTo>
                  <a:lnTo>
                    <a:pt x="204" y="14"/>
                  </a:lnTo>
                  <a:lnTo>
                    <a:pt x="200" y="10"/>
                  </a:lnTo>
                  <a:lnTo>
                    <a:pt x="198" y="7"/>
                  </a:lnTo>
                  <a:lnTo>
                    <a:pt x="196" y="5"/>
                  </a:lnTo>
                  <a:lnTo>
                    <a:pt x="195" y="3"/>
                  </a:lnTo>
                  <a:lnTo>
                    <a:pt x="194" y="2"/>
                  </a:lnTo>
                  <a:lnTo>
                    <a:pt x="193" y="1"/>
                  </a:lnTo>
                  <a:lnTo>
                    <a:pt x="194" y="1"/>
                  </a:lnTo>
                  <a:lnTo>
                    <a:pt x="198" y="0"/>
                  </a:lnTo>
                  <a:lnTo>
                    <a:pt x="203" y="0"/>
                  </a:lnTo>
                  <a:lnTo>
                    <a:pt x="209" y="0"/>
                  </a:lnTo>
                  <a:lnTo>
                    <a:pt x="216" y="2"/>
                  </a:lnTo>
                  <a:lnTo>
                    <a:pt x="223" y="5"/>
                  </a:lnTo>
                  <a:lnTo>
                    <a:pt x="230" y="9"/>
                  </a:lnTo>
                  <a:lnTo>
                    <a:pt x="236" y="16"/>
                  </a:lnTo>
                  <a:lnTo>
                    <a:pt x="242" y="22"/>
                  </a:lnTo>
                  <a:lnTo>
                    <a:pt x="248" y="23"/>
                  </a:lnTo>
                  <a:lnTo>
                    <a:pt x="256" y="23"/>
                  </a:lnTo>
                  <a:lnTo>
                    <a:pt x="263" y="21"/>
                  </a:lnTo>
                  <a:lnTo>
                    <a:pt x="271" y="21"/>
                  </a:lnTo>
                  <a:lnTo>
                    <a:pt x="280" y="22"/>
                  </a:lnTo>
                  <a:lnTo>
                    <a:pt x="289" y="27"/>
                  </a:lnTo>
                  <a:lnTo>
                    <a:pt x="298" y="37"/>
                  </a:lnTo>
                  <a:lnTo>
                    <a:pt x="306" y="50"/>
                  </a:lnTo>
                  <a:lnTo>
                    <a:pt x="313" y="61"/>
                  </a:lnTo>
                  <a:lnTo>
                    <a:pt x="317" y="70"/>
                  </a:lnTo>
                  <a:lnTo>
                    <a:pt x="320" y="77"/>
                  </a:lnTo>
                  <a:lnTo>
                    <a:pt x="323" y="83"/>
                  </a:lnTo>
                  <a:lnTo>
                    <a:pt x="326" y="87"/>
                  </a:lnTo>
                  <a:lnTo>
                    <a:pt x="329" y="90"/>
                  </a:lnTo>
                  <a:lnTo>
                    <a:pt x="334" y="92"/>
                  </a:lnTo>
                  <a:lnTo>
                    <a:pt x="340" y="93"/>
                  </a:lnTo>
                  <a:lnTo>
                    <a:pt x="347" y="92"/>
                  </a:lnTo>
                  <a:lnTo>
                    <a:pt x="354" y="89"/>
                  </a:lnTo>
                  <a:lnTo>
                    <a:pt x="362" y="86"/>
                  </a:lnTo>
                  <a:lnTo>
                    <a:pt x="368" y="83"/>
                  </a:lnTo>
                  <a:lnTo>
                    <a:pt x="373" y="80"/>
                  </a:lnTo>
                  <a:lnTo>
                    <a:pt x="377" y="78"/>
                  </a:lnTo>
                  <a:lnTo>
                    <a:pt x="378" y="78"/>
                  </a:lnTo>
                  <a:lnTo>
                    <a:pt x="379" y="78"/>
                  </a:lnTo>
                  <a:lnTo>
                    <a:pt x="381" y="80"/>
                  </a:lnTo>
                  <a:lnTo>
                    <a:pt x="384" y="82"/>
                  </a:lnTo>
                  <a:lnTo>
                    <a:pt x="386" y="86"/>
                  </a:lnTo>
                  <a:lnTo>
                    <a:pt x="388" y="91"/>
                  </a:lnTo>
                  <a:lnTo>
                    <a:pt x="388" y="97"/>
                  </a:lnTo>
                  <a:lnTo>
                    <a:pt x="386" y="105"/>
                  </a:lnTo>
                  <a:lnTo>
                    <a:pt x="381" y="114"/>
                  </a:lnTo>
                  <a:lnTo>
                    <a:pt x="378" y="118"/>
                  </a:lnTo>
                  <a:lnTo>
                    <a:pt x="373" y="123"/>
                  </a:lnTo>
                  <a:lnTo>
                    <a:pt x="368" y="128"/>
                  </a:lnTo>
                  <a:lnTo>
                    <a:pt x="362" y="132"/>
                  </a:lnTo>
                  <a:lnTo>
                    <a:pt x="355" y="136"/>
                  </a:lnTo>
                  <a:lnTo>
                    <a:pt x="349" y="139"/>
                  </a:lnTo>
                  <a:lnTo>
                    <a:pt x="341" y="142"/>
                  </a:lnTo>
                  <a:lnTo>
                    <a:pt x="333" y="143"/>
                  </a:lnTo>
                  <a:lnTo>
                    <a:pt x="325" y="144"/>
                  </a:lnTo>
                  <a:lnTo>
                    <a:pt x="315" y="144"/>
                  </a:lnTo>
                  <a:lnTo>
                    <a:pt x="306" y="143"/>
                  </a:lnTo>
                  <a:lnTo>
                    <a:pt x="296" y="140"/>
                  </a:lnTo>
                  <a:lnTo>
                    <a:pt x="286" y="136"/>
                  </a:lnTo>
                  <a:lnTo>
                    <a:pt x="276" y="130"/>
                  </a:lnTo>
                  <a:lnTo>
                    <a:pt x="266" y="123"/>
                  </a:lnTo>
                  <a:lnTo>
                    <a:pt x="255" y="114"/>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7" name="Freeform 67"/>
            <p:cNvSpPr>
              <a:spLocks/>
            </p:cNvSpPr>
            <p:nvPr/>
          </p:nvSpPr>
          <p:spPr bwMode="auto">
            <a:xfrm>
              <a:off x="2978" y="2336"/>
              <a:ext cx="119" cy="139"/>
            </a:xfrm>
            <a:custGeom>
              <a:avLst/>
              <a:gdLst/>
              <a:ahLst/>
              <a:cxnLst>
                <a:cxn ang="0">
                  <a:pos x="62" y="70"/>
                </a:cxn>
                <a:cxn ang="0">
                  <a:pos x="62" y="72"/>
                </a:cxn>
                <a:cxn ang="0">
                  <a:pos x="61" y="78"/>
                </a:cxn>
                <a:cxn ang="0">
                  <a:pos x="60" y="86"/>
                </a:cxn>
                <a:cxn ang="0">
                  <a:pos x="57" y="96"/>
                </a:cxn>
                <a:cxn ang="0">
                  <a:pos x="53" y="107"/>
                </a:cxn>
                <a:cxn ang="0">
                  <a:pos x="48" y="118"/>
                </a:cxn>
                <a:cxn ang="0">
                  <a:pos x="39" y="127"/>
                </a:cxn>
                <a:cxn ang="0">
                  <a:pos x="28" y="136"/>
                </a:cxn>
                <a:cxn ang="0">
                  <a:pos x="22" y="138"/>
                </a:cxn>
                <a:cxn ang="0">
                  <a:pos x="16" y="139"/>
                </a:cxn>
                <a:cxn ang="0">
                  <a:pos x="11" y="139"/>
                </a:cxn>
                <a:cxn ang="0">
                  <a:pos x="8" y="138"/>
                </a:cxn>
                <a:cxn ang="0">
                  <a:pos x="5" y="135"/>
                </a:cxn>
                <a:cxn ang="0">
                  <a:pos x="2" y="132"/>
                </a:cxn>
                <a:cxn ang="0">
                  <a:pos x="1" y="127"/>
                </a:cxn>
                <a:cxn ang="0">
                  <a:pos x="0" y="121"/>
                </a:cxn>
                <a:cxn ang="0">
                  <a:pos x="0" y="114"/>
                </a:cxn>
                <a:cxn ang="0">
                  <a:pos x="1" y="105"/>
                </a:cxn>
                <a:cxn ang="0">
                  <a:pos x="3" y="97"/>
                </a:cxn>
                <a:cxn ang="0">
                  <a:pos x="5" y="87"/>
                </a:cxn>
                <a:cxn ang="0">
                  <a:pos x="9" y="76"/>
                </a:cxn>
                <a:cxn ang="0">
                  <a:pos x="13" y="64"/>
                </a:cxn>
                <a:cxn ang="0">
                  <a:pos x="18" y="52"/>
                </a:cxn>
                <a:cxn ang="0">
                  <a:pos x="24" y="38"/>
                </a:cxn>
                <a:cxn ang="0">
                  <a:pos x="36" y="17"/>
                </a:cxn>
                <a:cxn ang="0">
                  <a:pos x="47" y="7"/>
                </a:cxn>
                <a:cxn ang="0">
                  <a:pos x="54" y="4"/>
                </a:cxn>
                <a:cxn ang="0">
                  <a:pos x="61" y="8"/>
                </a:cxn>
                <a:cxn ang="0">
                  <a:pos x="66" y="14"/>
                </a:cxn>
                <a:cxn ang="0">
                  <a:pos x="69" y="22"/>
                </a:cxn>
                <a:cxn ang="0">
                  <a:pos x="71" y="29"/>
                </a:cxn>
                <a:cxn ang="0">
                  <a:pos x="72" y="32"/>
                </a:cxn>
                <a:cxn ang="0">
                  <a:pos x="72" y="30"/>
                </a:cxn>
                <a:cxn ang="0">
                  <a:pos x="74" y="26"/>
                </a:cxn>
                <a:cxn ang="0">
                  <a:pos x="76" y="21"/>
                </a:cxn>
                <a:cxn ang="0">
                  <a:pos x="79" y="14"/>
                </a:cxn>
                <a:cxn ang="0">
                  <a:pos x="83" y="9"/>
                </a:cxn>
                <a:cxn ang="0">
                  <a:pos x="87" y="4"/>
                </a:cxn>
                <a:cxn ang="0">
                  <a:pos x="91" y="1"/>
                </a:cxn>
                <a:cxn ang="0">
                  <a:pos x="96" y="0"/>
                </a:cxn>
                <a:cxn ang="0">
                  <a:pos x="101" y="2"/>
                </a:cxn>
                <a:cxn ang="0">
                  <a:pos x="106" y="7"/>
                </a:cxn>
                <a:cxn ang="0">
                  <a:pos x="109" y="12"/>
                </a:cxn>
                <a:cxn ang="0">
                  <a:pos x="113" y="18"/>
                </a:cxn>
                <a:cxn ang="0">
                  <a:pos x="116" y="25"/>
                </a:cxn>
                <a:cxn ang="0">
                  <a:pos x="117" y="33"/>
                </a:cxn>
                <a:cxn ang="0">
                  <a:pos x="118" y="41"/>
                </a:cxn>
                <a:cxn ang="0">
                  <a:pos x="117" y="49"/>
                </a:cxn>
                <a:cxn ang="0">
                  <a:pos x="62" y="70"/>
                </a:cxn>
              </a:cxnLst>
              <a:rect l="0" t="0" r="r" b="b"/>
              <a:pathLst>
                <a:path w="119" h="140">
                  <a:moveTo>
                    <a:pt x="62" y="70"/>
                  </a:moveTo>
                  <a:lnTo>
                    <a:pt x="62" y="72"/>
                  </a:lnTo>
                  <a:lnTo>
                    <a:pt x="61" y="78"/>
                  </a:lnTo>
                  <a:lnTo>
                    <a:pt x="60" y="86"/>
                  </a:lnTo>
                  <a:lnTo>
                    <a:pt x="57" y="96"/>
                  </a:lnTo>
                  <a:lnTo>
                    <a:pt x="53" y="107"/>
                  </a:lnTo>
                  <a:lnTo>
                    <a:pt x="48" y="118"/>
                  </a:lnTo>
                  <a:lnTo>
                    <a:pt x="39" y="127"/>
                  </a:lnTo>
                  <a:lnTo>
                    <a:pt x="28" y="136"/>
                  </a:lnTo>
                  <a:lnTo>
                    <a:pt x="22" y="138"/>
                  </a:lnTo>
                  <a:lnTo>
                    <a:pt x="16" y="139"/>
                  </a:lnTo>
                  <a:lnTo>
                    <a:pt x="11" y="139"/>
                  </a:lnTo>
                  <a:lnTo>
                    <a:pt x="8" y="138"/>
                  </a:lnTo>
                  <a:lnTo>
                    <a:pt x="5" y="135"/>
                  </a:lnTo>
                  <a:lnTo>
                    <a:pt x="2" y="132"/>
                  </a:lnTo>
                  <a:lnTo>
                    <a:pt x="1" y="127"/>
                  </a:lnTo>
                  <a:lnTo>
                    <a:pt x="0" y="121"/>
                  </a:lnTo>
                  <a:lnTo>
                    <a:pt x="0" y="114"/>
                  </a:lnTo>
                  <a:lnTo>
                    <a:pt x="1" y="105"/>
                  </a:lnTo>
                  <a:lnTo>
                    <a:pt x="3" y="97"/>
                  </a:lnTo>
                  <a:lnTo>
                    <a:pt x="5" y="87"/>
                  </a:lnTo>
                  <a:lnTo>
                    <a:pt x="9" y="76"/>
                  </a:lnTo>
                  <a:lnTo>
                    <a:pt x="13" y="64"/>
                  </a:lnTo>
                  <a:lnTo>
                    <a:pt x="18" y="52"/>
                  </a:lnTo>
                  <a:lnTo>
                    <a:pt x="24" y="38"/>
                  </a:lnTo>
                  <a:lnTo>
                    <a:pt x="36" y="17"/>
                  </a:lnTo>
                  <a:lnTo>
                    <a:pt x="47" y="7"/>
                  </a:lnTo>
                  <a:lnTo>
                    <a:pt x="54" y="4"/>
                  </a:lnTo>
                  <a:lnTo>
                    <a:pt x="61" y="8"/>
                  </a:lnTo>
                  <a:lnTo>
                    <a:pt x="66" y="14"/>
                  </a:lnTo>
                  <a:lnTo>
                    <a:pt x="69" y="22"/>
                  </a:lnTo>
                  <a:lnTo>
                    <a:pt x="71" y="29"/>
                  </a:lnTo>
                  <a:lnTo>
                    <a:pt x="72" y="32"/>
                  </a:lnTo>
                  <a:lnTo>
                    <a:pt x="72" y="30"/>
                  </a:lnTo>
                  <a:lnTo>
                    <a:pt x="74" y="26"/>
                  </a:lnTo>
                  <a:lnTo>
                    <a:pt x="76" y="21"/>
                  </a:lnTo>
                  <a:lnTo>
                    <a:pt x="79" y="14"/>
                  </a:lnTo>
                  <a:lnTo>
                    <a:pt x="83" y="9"/>
                  </a:lnTo>
                  <a:lnTo>
                    <a:pt x="87" y="4"/>
                  </a:lnTo>
                  <a:lnTo>
                    <a:pt x="91" y="1"/>
                  </a:lnTo>
                  <a:lnTo>
                    <a:pt x="96" y="0"/>
                  </a:lnTo>
                  <a:lnTo>
                    <a:pt x="101" y="2"/>
                  </a:lnTo>
                  <a:lnTo>
                    <a:pt x="106" y="7"/>
                  </a:lnTo>
                  <a:lnTo>
                    <a:pt x="109" y="12"/>
                  </a:lnTo>
                  <a:lnTo>
                    <a:pt x="113" y="18"/>
                  </a:lnTo>
                  <a:lnTo>
                    <a:pt x="116" y="25"/>
                  </a:lnTo>
                  <a:lnTo>
                    <a:pt x="117" y="33"/>
                  </a:lnTo>
                  <a:lnTo>
                    <a:pt x="118" y="41"/>
                  </a:lnTo>
                  <a:lnTo>
                    <a:pt x="117" y="49"/>
                  </a:lnTo>
                  <a:lnTo>
                    <a:pt x="62" y="7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8" name="Freeform 68"/>
            <p:cNvSpPr>
              <a:spLocks/>
            </p:cNvSpPr>
            <p:nvPr/>
          </p:nvSpPr>
          <p:spPr bwMode="auto">
            <a:xfrm>
              <a:off x="2978" y="2336"/>
              <a:ext cx="127" cy="146"/>
            </a:xfrm>
            <a:custGeom>
              <a:avLst/>
              <a:gdLst/>
              <a:ahLst/>
              <a:cxnLst>
                <a:cxn ang="0">
                  <a:pos x="65" y="73"/>
                </a:cxn>
                <a:cxn ang="0">
                  <a:pos x="65" y="73"/>
                </a:cxn>
                <a:cxn ang="0">
                  <a:pos x="65" y="75"/>
                </a:cxn>
                <a:cxn ang="0">
                  <a:pos x="64" y="81"/>
                </a:cxn>
                <a:cxn ang="0">
                  <a:pos x="63" y="90"/>
                </a:cxn>
                <a:cxn ang="0">
                  <a:pos x="60" y="100"/>
                </a:cxn>
                <a:cxn ang="0">
                  <a:pos x="56" y="112"/>
                </a:cxn>
                <a:cxn ang="0">
                  <a:pos x="50" y="123"/>
                </a:cxn>
                <a:cxn ang="0">
                  <a:pos x="41" y="133"/>
                </a:cxn>
                <a:cxn ang="0">
                  <a:pos x="29" y="142"/>
                </a:cxn>
                <a:cxn ang="0">
                  <a:pos x="23" y="144"/>
                </a:cxn>
                <a:cxn ang="0">
                  <a:pos x="17" y="145"/>
                </a:cxn>
                <a:cxn ang="0">
                  <a:pos x="12" y="145"/>
                </a:cxn>
                <a:cxn ang="0">
                  <a:pos x="8" y="144"/>
                </a:cxn>
                <a:cxn ang="0">
                  <a:pos x="5" y="141"/>
                </a:cxn>
                <a:cxn ang="0">
                  <a:pos x="2" y="138"/>
                </a:cxn>
                <a:cxn ang="0">
                  <a:pos x="1" y="132"/>
                </a:cxn>
                <a:cxn ang="0">
                  <a:pos x="0" y="126"/>
                </a:cxn>
                <a:cxn ang="0">
                  <a:pos x="0" y="119"/>
                </a:cxn>
                <a:cxn ang="0">
                  <a:pos x="1" y="110"/>
                </a:cxn>
                <a:cxn ang="0">
                  <a:pos x="3" y="101"/>
                </a:cxn>
                <a:cxn ang="0">
                  <a:pos x="5" y="91"/>
                </a:cxn>
                <a:cxn ang="0">
                  <a:pos x="9" y="79"/>
                </a:cxn>
                <a:cxn ang="0">
                  <a:pos x="14" y="67"/>
                </a:cxn>
                <a:cxn ang="0">
                  <a:pos x="19" y="54"/>
                </a:cxn>
                <a:cxn ang="0">
                  <a:pos x="25" y="40"/>
                </a:cxn>
                <a:cxn ang="0">
                  <a:pos x="38" y="18"/>
                </a:cxn>
                <a:cxn ang="0">
                  <a:pos x="49" y="7"/>
                </a:cxn>
                <a:cxn ang="0">
                  <a:pos x="57" y="4"/>
                </a:cxn>
                <a:cxn ang="0">
                  <a:pos x="64" y="8"/>
                </a:cxn>
                <a:cxn ang="0">
                  <a:pos x="69" y="15"/>
                </a:cxn>
                <a:cxn ang="0">
                  <a:pos x="73" y="23"/>
                </a:cxn>
                <a:cxn ang="0">
                  <a:pos x="75" y="30"/>
                </a:cxn>
                <a:cxn ang="0">
                  <a:pos x="76" y="33"/>
                </a:cxn>
                <a:cxn ang="0">
                  <a:pos x="76" y="31"/>
                </a:cxn>
                <a:cxn ang="0">
                  <a:pos x="78" y="27"/>
                </a:cxn>
                <a:cxn ang="0">
                  <a:pos x="80" y="22"/>
                </a:cxn>
                <a:cxn ang="0">
                  <a:pos x="83" y="15"/>
                </a:cxn>
                <a:cxn ang="0">
                  <a:pos x="87" y="9"/>
                </a:cxn>
                <a:cxn ang="0">
                  <a:pos x="91" y="4"/>
                </a:cxn>
                <a:cxn ang="0">
                  <a:pos x="96" y="1"/>
                </a:cxn>
                <a:cxn ang="0">
                  <a:pos x="101" y="0"/>
                </a:cxn>
                <a:cxn ang="0">
                  <a:pos x="106" y="2"/>
                </a:cxn>
                <a:cxn ang="0">
                  <a:pos x="111" y="7"/>
                </a:cxn>
                <a:cxn ang="0">
                  <a:pos x="115" y="12"/>
                </a:cxn>
                <a:cxn ang="0">
                  <a:pos x="119" y="19"/>
                </a:cxn>
                <a:cxn ang="0">
                  <a:pos x="122" y="26"/>
                </a:cxn>
                <a:cxn ang="0">
                  <a:pos x="123" y="34"/>
                </a:cxn>
                <a:cxn ang="0">
                  <a:pos x="124" y="43"/>
                </a:cxn>
                <a:cxn ang="0">
                  <a:pos x="123" y="51"/>
                </a:cxn>
                <a:cxn ang="0">
                  <a:pos x="65" y="73"/>
                </a:cxn>
              </a:cxnLst>
              <a:rect l="0" t="0" r="r" b="b"/>
              <a:pathLst>
                <a:path w="125" h="146">
                  <a:moveTo>
                    <a:pt x="65" y="73"/>
                  </a:moveTo>
                  <a:lnTo>
                    <a:pt x="65" y="73"/>
                  </a:lnTo>
                  <a:lnTo>
                    <a:pt x="65" y="75"/>
                  </a:lnTo>
                  <a:lnTo>
                    <a:pt x="64" y="81"/>
                  </a:lnTo>
                  <a:lnTo>
                    <a:pt x="63" y="90"/>
                  </a:lnTo>
                  <a:lnTo>
                    <a:pt x="60" y="100"/>
                  </a:lnTo>
                  <a:lnTo>
                    <a:pt x="56" y="112"/>
                  </a:lnTo>
                  <a:lnTo>
                    <a:pt x="50" y="123"/>
                  </a:lnTo>
                  <a:lnTo>
                    <a:pt x="41" y="133"/>
                  </a:lnTo>
                  <a:lnTo>
                    <a:pt x="29" y="142"/>
                  </a:lnTo>
                  <a:lnTo>
                    <a:pt x="23" y="144"/>
                  </a:lnTo>
                  <a:lnTo>
                    <a:pt x="17" y="145"/>
                  </a:lnTo>
                  <a:lnTo>
                    <a:pt x="12" y="145"/>
                  </a:lnTo>
                  <a:lnTo>
                    <a:pt x="8" y="144"/>
                  </a:lnTo>
                  <a:lnTo>
                    <a:pt x="5" y="141"/>
                  </a:lnTo>
                  <a:lnTo>
                    <a:pt x="2" y="138"/>
                  </a:lnTo>
                  <a:lnTo>
                    <a:pt x="1" y="132"/>
                  </a:lnTo>
                  <a:lnTo>
                    <a:pt x="0" y="126"/>
                  </a:lnTo>
                  <a:lnTo>
                    <a:pt x="0" y="119"/>
                  </a:lnTo>
                  <a:lnTo>
                    <a:pt x="1" y="110"/>
                  </a:lnTo>
                  <a:lnTo>
                    <a:pt x="3" y="101"/>
                  </a:lnTo>
                  <a:lnTo>
                    <a:pt x="5" y="91"/>
                  </a:lnTo>
                  <a:lnTo>
                    <a:pt x="9" y="79"/>
                  </a:lnTo>
                  <a:lnTo>
                    <a:pt x="14" y="67"/>
                  </a:lnTo>
                  <a:lnTo>
                    <a:pt x="19" y="54"/>
                  </a:lnTo>
                  <a:lnTo>
                    <a:pt x="25" y="40"/>
                  </a:lnTo>
                  <a:lnTo>
                    <a:pt x="38" y="18"/>
                  </a:lnTo>
                  <a:lnTo>
                    <a:pt x="49" y="7"/>
                  </a:lnTo>
                  <a:lnTo>
                    <a:pt x="57" y="4"/>
                  </a:lnTo>
                  <a:lnTo>
                    <a:pt x="64" y="8"/>
                  </a:lnTo>
                  <a:lnTo>
                    <a:pt x="69" y="15"/>
                  </a:lnTo>
                  <a:lnTo>
                    <a:pt x="73" y="23"/>
                  </a:lnTo>
                  <a:lnTo>
                    <a:pt x="75" y="30"/>
                  </a:lnTo>
                  <a:lnTo>
                    <a:pt x="76" y="33"/>
                  </a:lnTo>
                  <a:lnTo>
                    <a:pt x="76" y="31"/>
                  </a:lnTo>
                  <a:lnTo>
                    <a:pt x="78" y="27"/>
                  </a:lnTo>
                  <a:lnTo>
                    <a:pt x="80" y="22"/>
                  </a:lnTo>
                  <a:lnTo>
                    <a:pt x="83" y="15"/>
                  </a:lnTo>
                  <a:lnTo>
                    <a:pt x="87" y="9"/>
                  </a:lnTo>
                  <a:lnTo>
                    <a:pt x="91" y="4"/>
                  </a:lnTo>
                  <a:lnTo>
                    <a:pt x="96" y="1"/>
                  </a:lnTo>
                  <a:lnTo>
                    <a:pt x="101" y="0"/>
                  </a:lnTo>
                  <a:lnTo>
                    <a:pt x="106" y="2"/>
                  </a:lnTo>
                  <a:lnTo>
                    <a:pt x="111" y="7"/>
                  </a:lnTo>
                  <a:lnTo>
                    <a:pt x="115" y="12"/>
                  </a:lnTo>
                  <a:lnTo>
                    <a:pt x="119" y="19"/>
                  </a:lnTo>
                  <a:lnTo>
                    <a:pt x="122" y="26"/>
                  </a:lnTo>
                  <a:lnTo>
                    <a:pt x="123" y="34"/>
                  </a:lnTo>
                  <a:lnTo>
                    <a:pt x="124" y="43"/>
                  </a:lnTo>
                  <a:lnTo>
                    <a:pt x="123" y="51"/>
                  </a:lnTo>
                  <a:lnTo>
                    <a:pt x="65" y="73"/>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9" name="Freeform 69"/>
            <p:cNvSpPr>
              <a:spLocks/>
            </p:cNvSpPr>
            <p:nvPr/>
          </p:nvSpPr>
          <p:spPr bwMode="auto">
            <a:xfrm>
              <a:off x="2978" y="2336"/>
              <a:ext cx="127" cy="146"/>
            </a:xfrm>
            <a:custGeom>
              <a:avLst/>
              <a:gdLst/>
              <a:ahLst/>
              <a:cxnLst>
                <a:cxn ang="0">
                  <a:pos x="65" y="73"/>
                </a:cxn>
                <a:cxn ang="0">
                  <a:pos x="65" y="73"/>
                </a:cxn>
                <a:cxn ang="0">
                  <a:pos x="65" y="75"/>
                </a:cxn>
                <a:cxn ang="0">
                  <a:pos x="64" y="81"/>
                </a:cxn>
                <a:cxn ang="0">
                  <a:pos x="63" y="90"/>
                </a:cxn>
                <a:cxn ang="0">
                  <a:pos x="60" y="100"/>
                </a:cxn>
                <a:cxn ang="0">
                  <a:pos x="56" y="112"/>
                </a:cxn>
                <a:cxn ang="0">
                  <a:pos x="50" y="123"/>
                </a:cxn>
                <a:cxn ang="0">
                  <a:pos x="41" y="133"/>
                </a:cxn>
                <a:cxn ang="0">
                  <a:pos x="29" y="142"/>
                </a:cxn>
                <a:cxn ang="0">
                  <a:pos x="23" y="144"/>
                </a:cxn>
                <a:cxn ang="0">
                  <a:pos x="17" y="145"/>
                </a:cxn>
                <a:cxn ang="0">
                  <a:pos x="12" y="145"/>
                </a:cxn>
                <a:cxn ang="0">
                  <a:pos x="8" y="144"/>
                </a:cxn>
                <a:cxn ang="0">
                  <a:pos x="5" y="141"/>
                </a:cxn>
                <a:cxn ang="0">
                  <a:pos x="2" y="138"/>
                </a:cxn>
                <a:cxn ang="0">
                  <a:pos x="1" y="132"/>
                </a:cxn>
                <a:cxn ang="0">
                  <a:pos x="0" y="126"/>
                </a:cxn>
                <a:cxn ang="0">
                  <a:pos x="0" y="119"/>
                </a:cxn>
                <a:cxn ang="0">
                  <a:pos x="1" y="110"/>
                </a:cxn>
                <a:cxn ang="0">
                  <a:pos x="3" y="101"/>
                </a:cxn>
                <a:cxn ang="0">
                  <a:pos x="5" y="91"/>
                </a:cxn>
                <a:cxn ang="0">
                  <a:pos x="9" y="79"/>
                </a:cxn>
                <a:cxn ang="0">
                  <a:pos x="14" y="67"/>
                </a:cxn>
                <a:cxn ang="0">
                  <a:pos x="19" y="54"/>
                </a:cxn>
                <a:cxn ang="0">
                  <a:pos x="25" y="40"/>
                </a:cxn>
                <a:cxn ang="0">
                  <a:pos x="38" y="18"/>
                </a:cxn>
                <a:cxn ang="0">
                  <a:pos x="49" y="7"/>
                </a:cxn>
                <a:cxn ang="0">
                  <a:pos x="57" y="4"/>
                </a:cxn>
                <a:cxn ang="0">
                  <a:pos x="64" y="8"/>
                </a:cxn>
                <a:cxn ang="0">
                  <a:pos x="69" y="15"/>
                </a:cxn>
                <a:cxn ang="0">
                  <a:pos x="73" y="23"/>
                </a:cxn>
                <a:cxn ang="0">
                  <a:pos x="75" y="30"/>
                </a:cxn>
                <a:cxn ang="0">
                  <a:pos x="76" y="33"/>
                </a:cxn>
                <a:cxn ang="0">
                  <a:pos x="76" y="31"/>
                </a:cxn>
                <a:cxn ang="0">
                  <a:pos x="78" y="27"/>
                </a:cxn>
                <a:cxn ang="0">
                  <a:pos x="80" y="22"/>
                </a:cxn>
                <a:cxn ang="0">
                  <a:pos x="83" y="15"/>
                </a:cxn>
                <a:cxn ang="0">
                  <a:pos x="87" y="9"/>
                </a:cxn>
                <a:cxn ang="0">
                  <a:pos x="91" y="4"/>
                </a:cxn>
                <a:cxn ang="0">
                  <a:pos x="96" y="1"/>
                </a:cxn>
                <a:cxn ang="0">
                  <a:pos x="101" y="0"/>
                </a:cxn>
                <a:cxn ang="0">
                  <a:pos x="106" y="2"/>
                </a:cxn>
                <a:cxn ang="0">
                  <a:pos x="111" y="7"/>
                </a:cxn>
                <a:cxn ang="0">
                  <a:pos x="115" y="12"/>
                </a:cxn>
                <a:cxn ang="0">
                  <a:pos x="119" y="19"/>
                </a:cxn>
                <a:cxn ang="0">
                  <a:pos x="122" y="26"/>
                </a:cxn>
                <a:cxn ang="0">
                  <a:pos x="123" y="34"/>
                </a:cxn>
                <a:cxn ang="0">
                  <a:pos x="124" y="43"/>
                </a:cxn>
                <a:cxn ang="0">
                  <a:pos x="123" y="51"/>
                </a:cxn>
              </a:cxnLst>
              <a:rect l="0" t="0" r="r" b="b"/>
              <a:pathLst>
                <a:path w="125" h="146">
                  <a:moveTo>
                    <a:pt x="65" y="73"/>
                  </a:moveTo>
                  <a:lnTo>
                    <a:pt x="65" y="73"/>
                  </a:lnTo>
                  <a:lnTo>
                    <a:pt x="65" y="75"/>
                  </a:lnTo>
                  <a:lnTo>
                    <a:pt x="64" y="81"/>
                  </a:lnTo>
                  <a:lnTo>
                    <a:pt x="63" y="90"/>
                  </a:lnTo>
                  <a:lnTo>
                    <a:pt x="60" y="100"/>
                  </a:lnTo>
                  <a:lnTo>
                    <a:pt x="56" y="112"/>
                  </a:lnTo>
                  <a:lnTo>
                    <a:pt x="50" y="123"/>
                  </a:lnTo>
                  <a:lnTo>
                    <a:pt x="41" y="133"/>
                  </a:lnTo>
                  <a:lnTo>
                    <a:pt x="29" y="142"/>
                  </a:lnTo>
                  <a:lnTo>
                    <a:pt x="23" y="144"/>
                  </a:lnTo>
                  <a:lnTo>
                    <a:pt x="17" y="145"/>
                  </a:lnTo>
                  <a:lnTo>
                    <a:pt x="12" y="145"/>
                  </a:lnTo>
                  <a:lnTo>
                    <a:pt x="8" y="144"/>
                  </a:lnTo>
                  <a:lnTo>
                    <a:pt x="5" y="141"/>
                  </a:lnTo>
                  <a:lnTo>
                    <a:pt x="2" y="138"/>
                  </a:lnTo>
                  <a:lnTo>
                    <a:pt x="1" y="132"/>
                  </a:lnTo>
                  <a:lnTo>
                    <a:pt x="0" y="126"/>
                  </a:lnTo>
                  <a:lnTo>
                    <a:pt x="0" y="119"/>
                  </a:lnTo>
                  <a:lnTo>
                    <a:pt x="1" y="110"/>
                  </a:lnTo>
                  <a:lnTo>
                    <a:pt x="3" y="101"/>
                  </a:lnTo>
                  <a:lnTo>
                    <a:pt x="5" y="91"/>
                  </a:lnTo>
                  <a:lnTo>
                    <a:pt x="9" y="79"/>
                  </a:lnTo>
                  <a:lnTo>
                    <a:pt x="14" y="67"/>
                  </a:lnTo>
                  <a:lnTo>
                    <a:pt x="19" y="54"/>
                  </a:lnTo>
                  <a:lnTo>
                    <a:pt x="25" y="40"/>
                  </a:lnTo>
                  <a:lnTo>
                    <a:pt x="38" y="18"/>
                  </a:lnTo>
                  <a:lnTo>
                    <a:pt x="49" y="7"/>
                  </a:lnTo>
                  <a:lnTo>
                    <a:pt x="57" y="4"/>
                  </a:lnTo>
                  <a:lnTo>
                    <a:pt x="64" y="8"/>
                  </a:lnTo>
                  <a:lnTo>
                    <a:pt x="69" y="15"/>
                  </a:lnTo>
                  <a:lnTo>
                    <a:pt x="73" y="23"/>
                  </a:lnTo>
                  <a:lnTo>
                    <a:pt x="75" y="30"/>
                  </a:lnTo>
                  <a:lnTo>
                    <a:pt x="76" y="33"/>
                  </a:lnTo>
                  <a:lnTo>
                    <a:pt x="76" y="31"/>
                  </a:lnTo>
                  <a:lnTo>
                    <a:pt x="78" y="27"/>
                  </a:lnTo>
                  <a:lnTo>
                    <a:pt x="80" y="22"/>
                  </a:lnTo>
                  <a:lnTo>
                    <a:pt x="83" y="15"/>
                  </a:lnTo>
                  <a:lnTo>
                    <a:pt x="87" y="9"/>
                  </a:lnTo>
                  <a:lnTo>
                    <a:pt x="91" y="4"/>
                  </a:lnTo>
                  <a:lnTo>
                    <a:pt x="96" y="1"/>
                  </a:lnTo>
                  <a:lnTo>
                    <a:pt x="101" y="0"/>
                  </a:lnTo>
                  <a:lnTo>
                    <a:pt x="106" y="2"/>
                  </a:lnTo>
                  <a:lnTo>
                    <a:pt x="111" y="7"/>
                  </a:lnTo>
                  <a:lnTo>
                    <a:pt x="115" y="12"/>
                  </a:lnTo>
                  <a:lnTo>
                    <a:pt x="119" y="19"/>
                  </a:lnTo>
                  <a:lnTo>
                    <a:pt x="122" y="26"/>
                  </a:lnTo>
                  <a:lnTo>
                    <a:pt x="123" y="34"/>
                  </a:lnTo>
                  <a:lnTo>
                    <a:pt x="124" y="43"/>
                  </a:lnTo>
                  <a:lnTo>
                    <a:pt x="123" y="5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0" name="Freeform 70"/>
            <p:cNvSpPr>
              <a:spLocks/>
            </p:cNvSpPr>
            <p:nvPr/>
          </p:nvSpPr>
          <p:spPr bwMode="auto">
            <a:xfrm>
              <a:off x="2805" y="2818"/>
              <a:ext cx="2121" cy="818"/>
            </a:xfrm>
            <a:custGeom>
              <a:avLst/>
              <a:gdLst/>
              <a:ahLst/>
              <a:cxnLst>
                <a:cxn ang="0">
                  <a:pos x="570" y="7"/>
                </a:cxn>
                <a:cxn ang="0">
                  <a:pos x="0" y="820"/>
                </a:cxn>
                <a:cxn ang="0">
                  <a:pos x="2117" y="820"/>
                </a:cxn>
                <a:cxn ang="0">
                  <a:pos x="1561" y="0"/>
                </a:cxn>
                <a:cxn ang="0">
                  <a:pos x="570" y="7"/>
                </a:cxn>
              </a:cxnLst>
              <a:rect l="0" t="0" r="r" b="b"/>
              <a:pathLst>
                <a:path w="2118" h="821">
                  <a:moveTo>
                    <a:pt x="570" y="7"/>
                  </a:moveTo>
                  <a:lnTo>
                    <a:pt x="0" y="820"/>
                  </a:lnTo>
                  <a:lnTo>
                    <a:pt x="2117" y="820"/>
                  </a:lnTo>
                  <a:lnTo>
                    <a:pt x="1561" y="0"/>
                  </a:lnTo>
                  <a:lnTo>
                    <a:pt x="570" y="7"/>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1" name="Freeform 71"/>
            <p:cNvSpPr>
              <a:spLocks/>
            </p:cNvSpPr>
            <p:nvPr/>
          </p:nvSpPr>
          <p:spPr bwMode="auto">
            <a:xfrm>
              <a:off x="2805" y="2818"/>
              <a:ext cx="2123" cy="825"/>
            </a:xfrm>
            <a:custGeom>
              <a:avLst/>
              <a:gdLst/>
              <a:ahLst/>
              <a:cxnLst>
                <a:cxn ang="0">
                  <a:pos x="572" y="7"/>
                </a:cxn>
                <a:cxn ang="0">
                  <a:pos x="0" y="826"/>
                </a:cxn>
                <a:cxn ang="0">
                  <a:pos x="2123" y="826"/>
                </a:cxn>
                <a:cxn ang="0">
                  <a:pos x="1565" y="0"/>
                </a:cxn>
                <a:cxn ang="0">
                  <a:pos x="572" y="7"/>
                </a:cxn>
              </a:cxnLst>
              <a:rect l="0" t="0" r="r" b="b"/>
              <a:pathLst>
                <a:path w="2124" h="827">
                  <a:moveTo>
                    <a:pt x="572" y="7"/>
                  </a:moveTo>
                  <a:lnTo>
                    <a:pt x="0" y="826"/>
                  </a:lnTo>
                  <a:lnTo>
                    <a:pt x="2123" y="826"/>
                  </a:lnTo>
                  <a:lnTo>
                    <a:pt x="1565" y="0"/>
                  </a:lnTo>
                  <a:lnTo>
                    <a:pt x="572" y="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2" name="Freeform 72"/>
            <p:cNvSpPr>
              <a:spLocks/>
            </p:cNvSpPr>
            <p:nvPr/>
          </p:nvSpPr>
          <p:spPr bwMode="auto">
            <a:xfrm>
              <a:off x="2805" y="3643"/>
              <a:ext cx="2121" cy="61"/>
            </a:xfrm>
            <a:custGeom>
              <a:avLst/>
              <a:gdLst/>
              <a:ahLst/>
              <a:cxnLst>
                <a:cxn ang="0">
                  <a:pos x="2117" y="59"/>
                </a:cxn>
                <a:cxn ang="0">
                  <a:pos x="2117" y="0"/>
                </a:cxn>
                <a:cxn ang="0">
                  <a:pos x="0" y="0"/>
                </a:cxn>
                <a:cxn ang="0">
                  <a:pos x="0" y="59"/>
                </a:cxn>
                <a:cxn ang="0">
                  <a:pos x="2117" y="59"/>
                </a:cxn>
              </a:cxnLst>
              <a:rect l="0" t="0" r="r" b="b"/>
              <a:pathLst>
                <a:path w="2118" h="60">
                  <a:moveTo>
                    <a:pt x="2117" y="59"/>
                  </a:moveTo>
                  <a:lnTo>
                    <a:pt x="2117" y="0"/>
                  </a:lnTo>
                  <a:lnTo>
                    <a:pt x="0" y="0"/>
                  </a:lnTo>
                  <a:lnTo>
                    <a:pt x="0" y="59"/>
                  </a:lnTo>
                  <a:lnTo>
                    <a:pt x="2117" y="59"/>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3" name="Freeform 73"/>
            <p:cNvSpPr>
              <a:spLocks/>
            </p:cNvSpPr>
            <p:nvPr/>
          </p:nvSpPr>
          <p:spPr bwMode="auto">
            <a:xfrm>
              <a:off x="2805" y="3643"/>
              <a:ext cx="2123" cy="67"/>
            </a:xfrm>
            <a:custGeom>
              <a:avLst/>
              <a:gdLst/>
              <a:ahLst/>
              <a:cxnLst>
                <a:cxn ang="0">
                  <a:pos x="2123" y="65"/>
                </a:cxn>
                <a:cxn ang="0">
                  <a:pos x="2123" y="0"/>
                </a:cxn>
                <a:cxn ang="0">
                  <a:pos x="0" y="0"/>
                </a:cxn>
                <a:cxn ang="0">
                  <a:pos x="0" y="65"/>
                </a:cxn>
                <a:cxn ang="0">
                  <a:pos x="2123" y="65"/>
                </a:cxn>
              </a:cxnLst>
              <a:rect l="0" t="0" r="r" b="b"/>
              <a:pathLst>
                <a:path w="2124" h="66">
                  <a:moveTo>
                    <a:pt x="2123" y="65"/>
                  </a:moveTo>
                  <a:lnTo>
                    <a:pt x="2123" y="0"/>
                  </a:lnTo>
                  <a:lnTo>
                    <a:pt x="0" y="0"/>
                  </a:lnTo>
                  <a:lnTo>
                    <a:pt x="0" y="65"/>
                  </a:lnTo>
                  <a:lnTo>
                    <a:pt x="2123" y="65"/>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4" name="Freeform 74"/>
            <p:cNvSpPr>
              <a:spLocks/>
            </p:cNvSpPr>
            <p:nvPr/>
          </p:nvSpPr>
          <p:spPr bwMode="auto">
            <a:xfrm>
              <a:off x="3688" y="2772"/>
              <a:ext cx="64" cy="147"/>
            </a:xfrm>
            <a:custGeom>
              <a:avLst/>
              <a:gdLst/>
              <a:ahLst/>
              <a:cxnLst>
                <a:cxn ang="0">
                  <a:pos x="17" y="146"/>
                </a:cxn>
                <a:cxn ang="0">
                  <a:pos x="24" y="145"/>
                </a:cxn>
                <a:cxn ang="0">
                  <a:pos x="29" y="142"/>
                </a:cxn>
                <a:cxn ang="0">
                  <a:pos x="35" y="136"/>
                </a:cxn>
                <a:cxn ang="0">
                  <a:pos x="41" y="128"/>
                </a:cxn>
                <a:cxn ang="0">
                  <a:pos x="46" y="117"/>
                </a:cxn>
                <a:cxn ang="0">
                  <a:pos x="50" y="106"/>
                </a:cxn>
                <a:cxn ang="0">
                  <a:pos x="55" y="92"/>
                </a:cxn>
                <a:cxn ang="0">
                  <a:pos x="57" y="78"/>
                </a:cxn>
                <a:cxn ang="0">
                  <a:pos x="59" y="63"/>
                </a:cxn>
                <a:cxn ang="0">
                  <a:pos x="60" y="49"/>
                </a:cxn>
                <a:cxn ang="0">
                  <a:pos x="59" y="37"/>
                </a:cxn>
                <a:cxn ang="0">
                  <a:pos x="58" y="25"/>
                </a:cxn>
                <a:cxn ang="0">
                  <a:pos x="55" y="16"/>
                </a:cxn>
                <a:cxn ang="0">
                  <a:pos x="52" y="8"/>
                </a:cxn>
                <a:cxn ang="0">
                  <a:pos x="47" y="3"/>
                </a:cxn>
                <a:cxn ang="0">
                  <a:pos x="42" y="0"/>
                </a:cxn>
                <a:cxn ang="0">
                  <a:pos x="36" y="1"/>
                </a:cxn>
                <a:cxn ang="0">
                  <a:pos x="30" y="4"/>
                </a:cxn>
                <a:cxn ang="0">
                  <a:pos x="25" y="10"/>
                </a:cxn>
                <a:cxn ang="0">
                  <a:pos x="19" y="18"/>
                </a:cxn>
                <a:cxn ang="0">
                  <a:pos x="14" y="29"/>
                </a:cxn>
                <a:cxn ang="0">
                  <a:pos x="9" y="40"/>
                </a:cxn>
                <a:cxn ang="0">
                  <a:pos x="5" y="54"/>
                </a:cxn>
                <a:cxn ang="0">
                  <a:pos x="3" y="68"/>
                </a:cxn>
                <a:cxn ang="0">
                  <a:pos x="1" y="83"/>
                </a:cxn>
                <a:cxn ang="0">
                  <a:pos x="0" y="96"/>
                </a:cxn>
                <a:cxn ang="0">
                  <a:pos x="1" y="110"/>
                </a:cxn>
                <a:cxn ang="0">
                  <a:pos x="2" y="121"/>
                </a:cxn>
                <a:cxn ang="0">
                  <a:pos x="5" y="130"/>
                </a:cxn>
                <a:cxn ang="0">
                  <a:pos x="8" y="137"/>
                </a:cxn>
                <a:cxn ang="0">
                  <a:pos x="13" y="143"/>
                </a:cxn>
                <a:cxn ang="0">
                  <a:pos x="17" y="146"/>
                </a:cxn>
              </a:cxnLst>
              <a:rect l="0" t="0" r="r" b="b"/>
              <a:pathLst>
                <a:path w="61" h="147">
                  <a:moveTo>
                    <a:pt x="17" y="146"/>
                  </a:moveTo>
                  <a:lnTo>
                    <a:pt x="24" y="145"/>
                  </a:lnTo>
                  <a:lnTo>
                    <a:pt x="29" y="142"/>
                  </a:lnTo>
                  <a:lnTo>
                    <a:pt x="35" y="136"/>
                  </a:lnTo>
                  <a:lnTo>
                    <a:pt x="41" y="128"/>
                  </a:lnTo>
                  <a:lnTo>
                    <a:pt x="46" y="117"/>
                  </a:lnTo>
                  <a:lnTo>
                    <a:pt x="50" y="106"/>
                  </a:lnTo>
                  <a:lnTo>
                    <a:pt x="55" y="92"/>
                  </a:lnTo>
                  <a:lnTo>
                    <a:pt x="57" y="78"/>
                  </a:lnTo>
                  <a:lnTo>
                    <a:pt x="59" y="63"/>
                  </a:lnTo>
                  <a:lnTo>
                    <a:pt x="60" y="49"/>
                  </a:lnTo>
                  <a:lnTo>
                    <a:pt x="59" y="37"/>
                  </a:lnTo>
                  <a:lnTo>
                    <a:pt x="58" y="25"/>
                  </a:lnTo>
                  <a:lnTo>
                    <a:pt x="55" y="16"/>
                  </a:lnTo>
                  <a:lnTo>
                    <a:pt x="52" y="8"/>
                  </a:lnTo>
                  <a:lnTo>
                    <a:pt x="47" y="3"/>
                  </a:lnTo>
                  <a:lnTo>
                    <a:pt x="42" y="0"/>
                  </a:lnTo>
                  <a:lnTo>
                    <a:pt x="36" y="1"/>
                  </a:lnTo>
                  <a:lnTo>
                    <a:pt x="30" y="4"/>
                  </a:lnTo>
                  <a:lnTo>
                    <a:pt x="25" y="10"/>
                  </a:lnTo>
                  <a:lnTo>
                    <a:pt x="19" y="18"/>
                  </a:lnTo>
                  <a:lnTo>
                    <a:pt x="14" y="29"/>
                  </a:lnTo>
                  <a:lnTo>
                    <a:pt x="9" y="40"/>
                  </a:lnTo>
                  <a:lnTo>
                    <a:pt x="5" y="54"/>
                  </a:lnTo>
                  <a:lnTo>
                    <a:pt x="3" y="68"/>
                  </a:lnTo>
                  <a:lnTo>
                    <a:pt x="1" y="83"/>
                  </a:lnTo>
                  <a:lnTo>
                    <a:pt x="0" y="96"/>
                  </a:lnTo>
                  <a:lnTo>
                    <a:pt x="1" y="110"/>
                  </a:lnTo>
                  <a:lnTo>
                    <a:pt x="2" y="121"/>
                  </a:lnTo>
                  <a:lnTo>
                    <a:pt x="5" y="130"/>
                  </a:lnTo>
                  <a:lnTo>
                    <a:pt x="8" y="137"/>
                  </a:lnTo>
                  <a:lnTo>
                    <a:pt x="13" y="143"/>
                  </a:lnTo>
                  <a:lnTo>
                    <a:pt x="17" y="146"/>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5" name="Freeform 75"/>
            <p:cNvSpPr>
              <a:spLocks/>
            </p:cNvSpPr>
            <p:nvPr/>
          </p:nvSpPr>
          <p:spPr bwMode="auto">
            <a:xfrm>
              <a:off x="3688" y="2772"/>
              <a:ext cx="67" cy="153"/>
            </a:xfrm>
            <a:custGeom>
              <a:avLst/>
              <a:gdLst/>
              <a:ahLst/>
              <a:cxnLst>
                <a:cxn ang="0">
                  <a:pos x="19" y="152"/>
                </a:cxn>
                <a:cxn ang="0">
                  <a:pos x="19" y="152"/>
                </a:cxn>
                <a:cxn ang="0">
                  <a:pos x="26" y="151"/>
                </a:cxn>
                <a:cxn ang="0">
                  <a:pos x="32" y="148"/>
                </a:cxn>
                <a:cxn ang="0">
                  <a:pos x="39" y="142"/>
                </a:cxn>
                <a:cxn ang="0">
                  <a:pos x="45" y="133"/>
                </a:cxn>
                <a:cxn ang="0">
                  <a:pos x="51" y="122"/>
                </a:cxn>
                <a:cxn ang="0">
                  <a:pos x="55" y="110"/>
                </a:cxn>
                <a:cxn ang="0">
                  <a:pos x="60" y="96"/>
                </a:cxn>
                <a:cxn ang="0">
                  <a:pos x="63" y="81"/>
                </a:cxn>
                <a:cxn ang="0">
                  <a:pos x="65" y="66"/>
                </a:cxn>
                <a:cxn ang="0">
                  <a:pos x="66" y="51"/>
                </a:cxn>
                <a:cxn ang="0">
                  <a:pos x="65" y="38"/>
                </a:cxn>
                <a:cxn ang="0">
                  <a:pos x="64" y="26"/>
                </a:cxn>
                <a:cxn ang="0">
                  <a:pos x="61" y="17"/>
                </a:cxn>
                <a:cxn ang="0">
                  <a:pos x="57" y="8"/>
                </a:cxn>
                <a:cxn ang="0">
                  <a:pos x="52" y="3"/>
                </a:cxn>
                <a:cxn ang="0">
                  <a:pos x="46" y="0"/>
                </a:cxn>
                <a:cxn ang="0">
                  <a:pos x="40" y="1"/>
                </a:cxn>
                <a:cxn ang="0">
                  <a:pos x="33" y="4"/>
                </a:cxn>
                <a:cxn ang="0">
                  <a:pos x="27" y="10"/>
                </a:cxn>
                <a:cxn ang="0">
                  <a:pos x="21" y="19"/>
                </a:cxn>
                <a:cxn ang="0">
                  <a:pos x="15" y="30"/>
                </a:cxn>
                <a:cxn ang="0">
                  <a:pos x="10" y="42"/>
                </a:cxn>
                <a:cxn ang="0">
                  <a:pos x="6" y="56"/>
                </a:cxn>
                <a:cxn ang="0">
                  <a:pos x="3" y="71"/>
                </a:cxn>
                <a:cxn ang="0">
                  <a:pos x="1" y="86"/>
                </a:cxn>
                <a:cxn ang="0">
                  <a:pos x="0" y="100"/>
                </a:cxn>
                <a:cxn ang="0">
                  <a:pos x="1" y="114"/>
                </a:cxn>
                <a:cxn ang="0">
                  <a:pos x="2" y="126"/>
                </a:cxn>
                <a:cxn ang="0">
                  <a:pos x="5" y="135"/>
                </a:cxn>
                <a:cxn ang="0">
                  <a:pos x="9" y="143"/>
                </a:cxn>
                <a:cxn ang="0">
                  <a:pos x="14" y="149"/>
                </a:cxn>
                <a:cxn ang="0">
                  <a:pos x="19" y="152"/>
                </a:cxn>
              </a:cxnLst>
              <a:rect l="0" t="0" r="r" b="b"/>
              <a:pathLst>
                <a:path w="67" h="153">
                  <a:moveTo>
                    <a:pt x="19" y="152"/>
                  </a:moveTo>
                  <a:lnTo>
                    <a:pt x="19" y="152"/>
                  </a:lnTo>
                  <a:lnTo>
                    <a:pt x="26" y="151"/>
                  </a:lnTo>
                  <a:lnTo>
                    <a:pt x="32" y="148"/>
                  </a:lnTo>
                  <a:lnTo>
                    <a:pt x="39" y="142"/>
                  </a:lnTo>
                  <a:lnTo>
                    <a:pt x="45" y="133"/>
                  </a:lnTo>
                  <a:lnTo>
                    <a:pt x="51" y="122"/>
                  </a:lnTo>
                  <a:lnTo>
                    <a:pt x="55" y="110"/>
                  </a:lnTo>
                  <a:lnTo>
                    <a:pt x="60" y="96"/>
                  </a:lnTo>
                  <a:lnTo>
                    <a:pt x="63" y="81"/>
                  </a:lnTo>
                  <a:lnTo>
                    <a:pt x="65" y="66"/>
                  </a:lnTo>
                  <a:lnTo>
                    <a:pt x="66" y="51"/>
                  </a:lnTo>
                  <a:lnTo>
                    <a:pt x="65" y="38"/>
                  </a:lnTo>
                  <a:lnTo>
                    <a:pt x="64" y="26"/>
                  </a:lnTo>
                  <a:lnTo>
                    <a:pt x="61" y="17"/>
                  </a:lnTo>
                  <a:lnTo>
                    <a:pt x="57" y="8"/>
                  </a:lnTo>
                  <a:lnTo>
                    <a:pt x="52" y="3"/>
                  </a:lnTo>
                  <a:lnTo>
                    <a:pt x="46" y="0"/>
                  </a:lnTo>
                  <a:lnTo>
                    <a:pt x="40" y="1"/>
                  </a:lnTo>
                  <a:lnTo>
                    <a:pt x="33" y="4"/>
                  </a:lnTo>
                  <a:lnTo>
                    <a:pt x="27" y="10"/>
                  </a:lnTo>
                  <a:lnTo>
                    <a:pt x="21" y="19"/>
                  </a:lnTo>
                  <a:lnTo>
                    <a:pt x="15" y="30"/>
                  </a:lnTo>
                  <a:lnTo>
                    <a:pt x="10" y="42"/>
                  </a:lnTo>
                  <a:lnTo>
                    <a:pt x="6" y="56"/>
                  </a:lnTo>
                  <a:lnTo>
                    <a:pt x="3" y="71"/>
                  </a:lnTo>
                  <a:lnTo>
                    <a:pt x="1" y="86"/>
                  </a:lnTo>
                  <a:lnTo>
                    <a:pt x="0" y="100"/>
                  </a:lnTo>
                  <a:lnTo>
                    <a:pt x="1" y="114"/>
                  </a:lnTo>
                  <a:lnTo>
                    <a:pt x="2" y="126"/>
                  </a:lnTo>
                  <a:lnTo>
                    <a:pt x="5" y="135"/>
                  </a:lnTo>
                  <a:lnTo>
                    <a:pt x="9" y="143"/>
                  </a:lnTo>
                  <a:lnTo>
                    <a:pt x="14" y="149"/>
                  </a:lnTo>
                  <a:lnTo>
                    <a:pt x="19" y="15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6" name="Freeform 76"/>
            <p:cNvSpPr>
              <a:spLocks/>
            </p:cNvSpPr>
            <p:nvPr/>
          </p:nvSpPr>
          <p:spPr bwMode="auto">
            <a:xfrm>
              <a:off x="4023" y="2770"/>
              <a:ext cx="55" cy="145"/>
            </a:xfrm>
            <a:custGeom>
              <a:avLst/>
              <a:gdLst/>
              <a:ahLst/>
              <a:cxnLst>
                <a:cxn ang="0">
                  <a:pos x="38" y="147"/>
                </a:cxn>
                <a:cxn ang="0">
                  <a:pos x="43" y="145"/>
                </a:cxn>
                <a:cxn ang="0">
                  <a:pos x="48" y="140"/>
                </a:cxn>
                <a:cxn ang="0">
                  <a:pos x="52" y="133"/>
                </a:cxn>
                <a:cxn ang="0">
                  <a:pos x="54" y="123"/>
                </a:cxn>
                <a:cxn ang="0">
                  <a:pos x="56" y="111"/>
                </a:cxn>
                <a:cxn ang="0">
                  <a:pos x="58" y="99"/>
                </a:cxn>
                <a:cxn ang="0">
                  <a:pos x="58" y="85"/>
                </a:cxn>
                <a:cxn ang="0">
                  <a:pos x="56" y="70"/>
                </a:cxn>
                <a:cxn ang="0">
                  <a:pos x="54" y="56"/>
                </a:cxn>
                <a:cxn ang="0">
                  <a:pos x="51" y="42"/>
                </a:cxn>
                <a:cxn ang="0">
                  <a:pos x="47" y="30"/>
                </a:cxn>
                <a:cxn ang="0">
                  <a:pos x="43" y="19"/>
                </a:cxn>
                <a:cxn ang="0">
                  <a:pos x="37" y="11"/>
                </a:cxn>
                <a:cxn ang="0">
                  <a:pos x="32" y="5"/>
                </a:cxn>
                <a:cxn ang="0">
                  <a:pos x="26" y="1"/>
                </a:cxn>
                <a:cxn ang="0">
                  <a:pos x="21" y="0"/>
                </a:cxn>
                <a:cxn ang="0">
                  <a:pos x="15" y="2"/>
                </a:cxn>
                <a:cxn ang="0">
                  <a:pos x="10" y="8"/>
                </a:cxn>
                <a:cxn ang="0">
                  <a:pos x="6" y="14"/>
                </a:cxn>
                <a:cxn ang="0">
                  <a:pos x="4" y="24"/>
                </a:cxn>
                <a:cxn ang="0">
                  <a:pos x="1" y="36"/>
                </a:cxn>
                <a:cxn ang="0">
                  <a:pos x="0" y="48"/>
                </a:cxn>
                <a:cxn ang="0">
                  <a:pos x="0" y="62"/>
                </a:cxn>
                <a:cxn ang="0">
                  <a:pos x="1" y="78"/>
                </a:cxn>
                <a:cxn ang="0">
                  <a:pos x="4" y="92"/>
                </a:cxn>
                <a:cxn ang="0">
                  <a:pos x="7" y="106"/>
                </a:cxn>
                <a:cxn ang="0">
                  <a:pos x="11" y="118"/>
                </a:cxn>
                <a:cxn ang="0">
                  <a:pos x="15" y="128"/>
                </a:cxn>
                <a:cxn ang="0">
                  <a:pos x="21" y="136"/>
                </a:cxn>
                <a:cxn ang="0">
                  <a:pos x="26" y="142"/>
                </a:cxn>
                <a:cxn ang="0">
                  <a:pos x="32" y="146"/>
                </a:cxn>
                <a:cxn ang="0">
                  <a:pos x="38" y="147"/>
                </a:cxn>
              </a:cxnLst>
              <a:rect l="0" t="0" r="r" b="b"/>
              <a:pathLst>
                <a:path w="59" h="148">
                  <a:moveTo>
                    <a:pt x="38" y="147"/>
                  </a:moveTo>
                  <a:lnTo>
                    <a:pt x="43" y="145"/>
                  </a:lnTo>
                  <a:lnTo>
                    <a:pt x="48" y="140"/>
                  </a:lnTo>
                  <a:lnTo>
                    <a:pt x="52" y="133"/>
                  </a:lnTo>
                  <a:lnTo>
                    <a:pt x="54" y="123"/>
                  </a:lnTo>
                  <a:lnTo>
                    <a:pt x="56" y="111"/>
                  </a:lnTo>
                  <a:lnTo>
                    <a:pt x="58" y="99"/>
                  </a:lnTo>
                  <a:lnTo>
                    <a:pt x="58" y="85"/>
                  </a:lnTo>
                  <a:lnTo>
                    <a:pt x="56" y="70"/>
                  </a:lnTo>
                  <a:lnTo>
                    <a:pt x="54" y="56"/>
                  </a:lnTo>
                  <a:lnTo>
                    <a:pt x="51" y="42"/>
                  </a:lnTo>
                  <a:lnTo>
                    <a:pt x="47" y="30"/>
                  </a:lnTo>
                  <a:lnTo>
                    <a:pt x="43" y="19"/>
                  </a:lnTo>
                  <a:lnTo>
                    <a:pt x="37" y="11"/>
                  </a:lnTo>
                  <a:lnTo>
                    <a:pt x="32" y="5"/>
                  </a:lnTo>
                  <a:lnTo>
                    <a:pt x="26" y="1"/>
                  </a:lnTo>
                  <a:lnTo>
                    <a:pt x="21" y="0"/>
                  </a:lnTo>
                  <a:lnTo>
                    <a:pt x="15" y="2"/>
                  </a:lnTo>
                  <a:lnTo>
                    <a:pt x="10" y="8"/>
                  </a:lnTo>
                  <a:lnTo>
                    <a:pt x="6" y="14"/>
                  </a:lnTo>
                  <a:lnTo>
                    <a:pt x="4" y="24"/>
                  </a:lnTo>
                  <a:lnTo>
                    <a:pt x="1" y="36"/>
                  </a:lnTo>
                  <a:lnTo>
                    <a:pt x="0" y="48"/>
                  </a:lnTo>
                  <a:lnTo>
                    <a:pt x="0" y="62"/>
                  </a:lnTo>
                  <a:lnTo>
                    <a:pt x="1" y="78"/>
                  </a:lnTo>
                  <a:lnTo>
                    <a:pt x="4" y="92"/>
                  </a:lnTo>
                  <a:lnTo>
                    <a:pt x="7" y="106"/>
                  </a:lnTo>
                  <a:lnTo>
                    <a:pt x="11" y="118"/>
                  </a:lnTo>
                  <a:lnTo>
                    <a:pt x="15" y="128"/>
                  </a:lnTo>
                  <a:lnTo>
                    <a:pt x="21" y="136"/>
                  </a:lnTo>
                  <a:lnTo>
                    <a:pt x="26" y="142"/>
                  </a:lnTo>
                  <a:lnTo>
                    <a:pt x="32" y="146"/>
                  </a:lnTo>
                  <a:lnTo>
                    <a:pt x="38" y="147"/>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7" name="Freeform 77"/>
            <p:cNvSpPr>
              <a:spLocks/>
            </p:cNvSpPr>
            <p:nvPr/>
          </p:nvSpPr>
          <p:spPr bwMode="auto">
            <a:xfrm>
              <a:off x="4023" y="2770"/>
              <a:ext cx="64" cy="152"/>
            </a:xfrm>
            <a:custGeom>
              <a:avLst/>
              <a:gdLst/>
              <a:ahLst/>
              <a:cxnLst>
                <a:cxn ang="0">
                  <a:pos x="42" y="153"/>
                </a:cxn>
                <a:cxn ang="0">
                  <a:pos x="42" y="153"/>
                </a:cxn>
                <a:cxn ang="0">
                  <a:pos x="47" y="151"/>
                </a:cxn>
                <a:cxn ang="0">
                  <a:pos x="53" y="146"/>
                </a:cxn>
                <a:cxn ang="0">
                  <a:pos x="57" y="138"/>
                </a:cxn>
                <a:cxn ang="0">
                  <a:pos x="60" y="128"/>
                </a:cxn>
                <a:cxn ang="0">
                  <a:pos x="62" y="116"/>
                </a:cxn>
                <a:cxn ang="0">
                  <a:pos x="64" y="103"/>
                </a:cxn>
                <a:cxn ang="0">
                  <a:pos x="64" y="88"/>
                </a:cxn>
                <a:cxn ang="0">
                  <a:pos x="62" y="73"/>
                </a:cxn>
                <a:cxn ang="0">
                  <a:pos x="60" y="58"/>
                </a:cxn>
                <a:cxn ang="0">
                  <a:pos x="56" y="44"/>
                </a:cxn>
                <a:cxn ang="0">
                  <a:pos x="52" y="31"/>
                </a:cxn>
                <a:cxn ang="0">
                  <a:pos x="47" y="20"/>
                </a:cxn>
                <a:cxn ang="0">
                  <a:pos x="41" y="11"/>
                </a:cxn>
                <a:cxn ang="0">
                  <a:pos x="35" y="5"/>
                </a:cxn>
                <a:cxn ang="0">
                  <a:pos x="29" y="1"/>
                </a:cxn>
                <a:cxn ang="0">
                  <a:pos x="23" y="0"/>
                </a:cxn>
                <a:cxn ang="0">
                  <a:pos x="17" y="2"/>
                </a:cxn>
                <a:cxn ang="0">
                  <a:pos x="11" y="8"/>
                </a:cxn>
                <a:cxn ang="0">
                  <a:pos x="7" y="15"/>
                </a:cxn>
                <a:cxn ang="0">
                  <a:pos x="4" y="25"/>
                </a:cxn>
                <a:cxn ang="0">
                  <a:pos x="1" y="37"/>
                </a:cxn>
                <a:cxn ang="0">
                  <a:pos x="0" y="50"/>
                </a:cxn>
                <a:cxn ang="0">
                  <a:pos x="0" y="65"/>
                </a:cxn>
                <a:cxn ang="0">
                  <a:pos x="1" y="81"/>
                </a:cxn>
                <a:cxn ang="0">
                  <a:pos x="4" y="96"/>
                </a:cxn>
                <a:cxn ang="0">
                  <a:pos x="8" y="110"/>
                </a:cxn>
                <a:cxn ang="0">
                  <a:pos x="12" y="123"/>
                </a:cxn>
                <a:cxn ang="0">
                  <a:pos x="17" y="133"/>
                </a:cxn>
                <a:cxn ang="0">
                  <a:pos x="23" y="142"/>
                </a:cxn>
                <a:cxn ang="0">
                  <a:pos x="29" y="148"/>
                </a:cxn>
                <a:cxn ang="0">
                  <a:pos x="35" y="152"/>
                </a:cxn>
                <a:cxn ang="0">
                  <a:pos x="42" y="153"/>
                </a:cxn>
              </a:cxnLst>
              <a:rect l="0" t="0" r="r" b="b"/>
              <a:pathLst>
                <a:path w="65" h="154">
                  <a:moveTo>
                    <a:pt x="42" y="153"/>
                  </a:moveTo>
                  <a:lnTo>
                    <a:pt x="42" y="153"/>
                  </a:lnTo>
                  <a:lnTo>
                    <a:pt x="47" y="151"/>
                  </a:lnTo>
                  <a:lnTo>
                    <a:pt x="53" y="146"/>
                  </a:lnTo>
                  <a:lnTo>
                    <a:pt x="57" y="138"/>
                  </a:lnTo>
                  <a:lnTo>
                    <a:pt x="60" y="128"/>
                  </a:lnTo>
                  <a:lnTo>
                    <a:pt x="62" y="116"/>
                  </a:lnTo>
                  <a:lnTo>
                    <a:pt x="64" y="103"/>
                  </a:lnTo>
                  <a:lnTo>
                    <a:pt x="64" y="88"/>
                  </a:lnTo>
                  <a:lnTo>
                    <a:pt x="62" y="73"/>
                  </a:lnTo>
                  <a:lnTo>
                    <a:pt x="60" y="58"/>
                  </a:lnTo>
                  <a:lnTo>
                    <a:pt x="56" y="44"/>
                  </a:lnTo>
                  <a:lnTo>
                    <a:pt x="52" y="31"/>
                  </a:lnTo>
                  <a:lnTo>
                    <a:pt x="47" y="20"/>
                  </a:lnTo>
                  <a:lnTo>
                    <a:pt x="41" y="11"/>
                  </a:lnTo>
                  <a:lnTo>
                    <a:pt x="35" y="5"/>
                  </a:lnTo>
                  <a:lnTo>
                    <a:pt x="29" y="1"/>
                  </a:lnTo>
                  <a:lnTo>
                    <a:pt x="23" y="0"/>
                  </a:lnTo>
                  <a:lnTo>
                    <a:pt x="17" y="2"/>
                  </a:lnTo>
                  <a:lnTo>
                    <a:pt x="11" y="8"/>
                  </a:lnTo>
                  <a:lnTo>
                    <a:pt x="7" y="15"/>
                  </a:lnTo>
                  <a:lnTo>
                    <a:pt x="4" y="25"/>
                  </a:lnTo>
                  <a:lnTo>
                    <a:pt x="1" y="37"/>
                  </a:lnTo>
                  <a:lnTo>
                    <a:pt x="0" y="50"/>
                  </a:lnTo>
                  <a:lnTo>
                    <a:pt x="0" y="65"/>
                  </a:lnTo>
                  <a:lnTo>
                    <a:pt x="1" y="81"/>
                  </a:lnTo>
                  <a:lnTo>
                    <a:pt x="4" y="96"/>
                  </a:lnTo>
                  <a:lnTo>
                    <a:pt x="8" y="110"/>
                  </a:lnTo>
                  <a:lnTo>
                    <a:pt x="12" y="123"/>
                  </a:lnTo>
                  <a:lnTo>
                    <a:pt x="17" y="133"/>
                  </a:lnTo>
                  <a:lnTo>
                    <a:pt x="23" y="142"/>
                  </a:lnTo>
                  <a:lnTo>
                    <a:pt x="29" y="148"/>
                  </a:lnTo>
                  <a:lnTo>
                    <a:pt x="35" y="152"/>
                  </a:lnTo>
                  <a:lnTo>
                    <a:pt x="42" y="153"/>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8" name="Freeform 78"/>
            <p:cNvSpPr>
              <a:spLocks/>
            </p:cNvSpPr>
            <p:nvPr/>
          </p:nvSpPr>
          <p:spPr bwMode="auto">
            <a:xfrm>
              <a:off x="3522" y="2533"/>
              <a:ext cx="701" cy="404"/>
            </a:xfrm>
            <a:custGeom>
              <a:avLst/>
              <a:gdLst/>
              <a:ahLst/>
              <a:cxnLst>
                <a:cxn ang="0">
                  <a:pos x="277" y="1"/>
                </a:cxn>
                <a:cxn ang="0">
                  <a:pos x="256" y="3"/>
                </a:cxn>
                <a:cxn ang="0">
                  <a:pos x="240" y="18"/>
                </a:cxn>
                <a:cxn ang="0">
                  <a:pos x="228" y="30"/>
                </a:cxn>
                <a:cxn ang="0">
                  <a:pos x="199" y="39"/>
                </a:cxn>
                <a:cxn ang="0">
                  <a:pos x="175" y="58"/>
                </a:cxn>
                <a:cxn ang="0">
                  <a:pos x="163" y="77"/>
                </a:cxn>
                <a:cxn ang="0">
                  <a:pos x="144" y="105"/>
                </a:cxn>
                <a:cxn ang="0">
                  <a:pos x="123" y="135"/>
                </a:cxn>
                <a:cxn ang="0">
                  <a:pos x="111" y="152"/>
                </a:cxn>
                <a:cxn ang="0">
                  <a:pos x="98" y="147"/>
                </a:cxn>
                <a:cxn ang="0">
                  <a:pos x="72" y="142"/>
                </a:cxn>
                <a:cxn ang="0">
                  <a:pos x="72" y="157"/>
                </a:cxn>
                <a:cxn ang="0">
                  <a:pos x="74" y="167"/>
                </a:cxn>
                <a:cxn ang="0">
                  <a:pos x="67" y="186"/>
                </a:cxn>
                <a:cxn ang="0">
                  <a:pos x="54" y="205"/>
                </a:cxn>
                <a:cxn ang="0">
                  <a:pos x="1" y="269"/>
                </a:cxn>
                <a:cxn ang="0">
                  <a:pos x="1" y="302"/>
                </a:cxn>
                <a:cxn ang="0">
                  <a:pos x="22" y="336"/>
                </a:cxn>
                <a:cxn ang="0">
                  <a:pos x="45" y="360"/>
                </a:cxn>
                <a:cxn ang="0">
                  <a:pos x="75" y="363"/>
                </a:cxn>
                <a:cxn ang="0">
                  <a:pos x="94" y="366"/>
                </a:cxn>
                <a:cxn ang="0">
                  <a:pos x="123" y="375"/>
                </a:cxn>
                <a:cxn ang="0">
                  <a:pos x="155" y="381"/>
                </a:cxn>
                <a:cxn ang="0">
                  <a:pos x="167" y="373"/>
                </a:cxn>
                <a:cxn ang="0">
                  <a:pos x="160" y="333"/>
                </a:cxn>
                <a:cxn ang="0">
                  <a:pos x="181" y="271"/>
                </a:cxn>
                <a:cxn ang="0">
                  <a:pos x="201" y="235"/>
                </a:cxn>
                <a:cxn ang="0">
                  <a:pos x="222" y="237"/>
                </a:cxn>
                <a:cxn ang="0">
                  <a:pos x="268" y="285"/>
                </a:cxn>
                <a:cxn ang="0">
                  <a:pos x="323" y="348"/>
                </a:cxn>
                <a:cxn ang="0">
                  <a:pos x="363" y="395"/>
                </a:cxn>
                <a:cxn ang="0">
                  <a:pos x="507" y="243"/>
                </a:cxn>
                <a:cxn ang="0">
                  <a:pos x="525" y="232"/>
                </a:cxn>
                <a:cxn ang="0">
                  <a:pos x="539" y="279"/>
                </a:cxn>
                <a:cxn ang="0">
                  <a:pos x="540" y="322"/>
                </a:cxn>
                <a:cxn ang="0">
                  <a:pos x="541" y="358"/>
                </a:cxn>
                <a:cxn ang="0">
                  <a:pos x="547" y="376"/>
                </a:cxn>
                <a:cxn ang="0">
                  <a:pos x="569" y="373"/>
                </a:cxn>
                <a:cxn ang="0">
                  <a:pos x="599" y="363"/>
                </a:cxn>
                <a:cxn ang="0">
                  <a:pos x="625" y="364"/>
                </a:cxn>
                <a:cxn ang="0">
                  <a:pos x="668" y="362"/>
                </a:cxn>
                <a:cxn ang="0">
                  <a:pos x="696" y="348"/>
                </a:cxn>
                <a:cxn ang="0">
                  <a:pos x="700" y="326"/>
                </a:cxn>
                <a:cxn ang="0">
                  <a:pos x="699" y="297"/>
                </a:cxn>
                <a:cxn ang="0">
                  <a:pos x="695" y="271"/>
                </a:cxn>
                <a:cxn ang="0">
                  <a:pos x="686" y="242"/>
                </a:cxn>
                <a:cxn ang="0">
                  <a:pos x="675" y="219"/>
                </a:cxn>
                <a:cxn ang="0">
                  <a:pos x="661" y="207"/>
                </a:cxn>
                <a:cxn ang="0">
                  <a:pos x="639" y="188"/>
                </a:cxn>
                <a:cxn ang="0">
                  <a:pos x="631" y="169"/>
                </a:cxn>
                <a:cxn ang="0">
                  <a:pos x="617" y="156"/>
                </a:cxn>
                <a:cxn ang="0">
                  <a:pos x="591" y="151"/>
                </a:cxn>
                <a:cxn ang="0">
                  <a:pos x="545" y="119"/>
                </a:cxn>
                <a:cxn ang="0">
                  <a:pos x="525" y="90"/>
                </a:cxn>
                <a:cxn ang="0">
                  <a:pos x="501" y="72"/>
                </a:cxn>
                <a:cxn ang="0">
                  <a:pos x="486" y="64"/>
                </a:cxn>
                <a:cxn ang="0">
                  <a:pos x="456" y="22"/>
                </a:cxn>
                <a:cxn ang="0">
                  <a:pos x="408" y="12"/>
                </a:cxn>
                <a:cxn ang="0">
                  <a:pos x="367" y="15"/>
                </a:cxn>
                <a:cxn ang="0">
                  <a:pos x="324" y="10"/>
                </a:cxn>
                <a:cxn ang="0">
                  <a:pos x="292" y="5"/>
                </a:cxn>
              </a:cxnLst>
              <a:rect l="0" t="0" r="r" b="b"/>
              <a:pathLst>
                <a:path w="701" h="403">
                  <a:moveTo>
                    <a:pt x="283" y="3"/>
                  </a:moveTo>
                  <a:lnTo>
                    <a:pt x="282" y="2"/>
                  </a:lnTo>
                  <a:lnTo>
                    <a:pt x="280" y="2"/>
                  </a:lnTo>
                  <a:lnTo>
                    <a:pt x="277" y="1"/>
                  </a:lnTo>
                  <a:lnTo>
                    <a:pt x="272" y="0"/>
                  </a:lnTo>
                  <a:lnTo>
                    <a:pt x="267" y="0"/>
                  </a:lnTo>
                  <a:lnTo>
                    <a:pt x="262" y="1"/>
                  </a:lnTo>
                  <a:lnTo>
                    <a:pt x="256" y="3"/>
                  </a:lnTo>
                  <a:lnTo>
                    <a:pt x="251" y="6"/>
                  </a:lnTo>
                  <a:lnTo>
                    <a:pt x="246" y="10"/>
                  </a:lnTo>
                  <a:lnTo>
                    <a:pt x="242" y="14"/>
                  </a:lnTo>
                  <a:lnTo>
                    <a:pt x="240" y="18"/>
                  </a:lnTo>
                  <a:lnTo>
                    <a:pt x="238" y="21"/>
                  </a:lnTo>
                  <a:lnTo>
                    <a:pt x="235" y="24"/>
                  </a:lnTo>
                  <a:lnTo>
                    <a:pt x="232" y="27"/>
                  </a:lnTo>
                  <a:lnTo>
                    <a:pt x="228" y="30"/>
                  </a:lnTo>
                  <a:lnTo>
                    <a:pt x="222" y="31"/>
                  </a:lnTo>
                  <a:lnTo>
                    <a:pt x="215" y="33"/>
                  </a:lnTo>
                  <a:lnTo>
                    <a:pt x="207" y="35"/>
                  </a:lnTo>
                  <a:lnTo>
                    <a:pt x="199" y="39"/>
                  </a:lnTo>
                  <a:lnTo>
                    <a:pt x="192" y="43"/>
                  </a:lnTo>
                  <a:lnTo>
                    <a:pt x="185" y="47"/>
                  </a:lnTo>
                  <a:lnTo>
                    <a:pt x="179" y="52"/>
                  </a:lnTo>
                  <a:lnTo>
                    <a:pt x="175" y="58"/>
                  </a:lnTo>
                  <a:lnTo>
                    <a:pt x="172" y="63"/>
                  </a:lnTo>
                  <a:lnTo>
                    <a:pt x="170" y="67"/>
                  </a:lnTo>
                  <a:lnTo>
                    <a:pt x="167" y="71"/>
                  </a:lnTo>
                  <a:lnTo>
                    <a:pt x="163" y="77"/>
                  </a:lnTo>
                  <a:lnTo>
                    <a:pt x="159" y="83"/>
                  </a:lnTo>
                  <a:lnTo>
                    <a:pt x="155" y="91"/>
                  </a:lnTo>
                  <a:lnTo>
                    <a:pt x="149" y="98"/>
                  </a:lnTo>
                  <a:lnTo>
                    <a:pt x="144" y="105"/>
                  </a:lnTo>
                  <a:lnTo>
                    <a:pt x="138" y="113"/>
                  </a:lnTo>
                  <a:lnTo>
                    <a:pt x="133" y="121"/>
                  </a:lnTo>
                  <a:lnTo>
                    <a:pt x="128" y="128"/>
                  </a:lnTo>
                  <a:lnTo>
                    <a:pt x="123" y="135"/>
                  </a:lnTo>
                  <a:lnTo>
                    <a:pt x="119" y="141"/>
                  </a:lnTo>
                  <a:lnTo>
                    <a:pt x="115" y="146"/>
                  </a:lnTo>
                  <a:lnTo>
                    <a:pt x="113" y="150"/>
                  </a:lnTo>
                  <a:lnTo>
                    <a:pt x="111" y="152"/>
                  </a:lnTo>
                  <a:lnTo>
                    <a:pt x="110" y="153"/>
                  </a:lnTo>
                  <a:lnTo>
                    <a:pt x="109" y="152"/>
                  </a:lnTo>
                  <a:lnTo>
                    <a:pt x="104" y="150"/>
                  </a:lnTo>
                  <a:lnTo>
                    <a:pt x="98" y="147"/>
                  </a:lnTo>
                  <a:lnTo>
                    <a:pt x="90" y="143"/>
                  </a:lnTo>
                  <a:lnTo>
                    <a:pt x="83" y="141"/>
                  </a:lnTo>
                  <a:lnTo>
                    <a:pt x="77" y="140"/>
                  </a:lnTo>
                  <a:lnTo>
                    <a:pt x="72" y="142"/>
                  </a:lnTo>
                  <a:lnTo>
                    <a:pt x="71" y="146"/>
                  </a:lnTo>
                  <a:lnTo>
                    <a:pt x="71" y="150"/>
                  </a:lnTo>
                  <a:lnTo>
                    <a:pt x="71" y="154"/>
                  </a:lnTo>
                  <a:lnTo>
                    <a:pt x="72" y="157"/>
                  </a:lnTo>
                  <a:lnTo>
                    <a:pt x="73" y="159"/>
                  </a:lnTo>
                  <a:lnTo>
                    <a:pt x="73" y="162"/>
                  </a:lnTo>
                  <a:lnTo>
                    <a:pt x="74" y="164"/>
                  </a:lnTo>
                  <a:lnTo>
                    <a:pt x="74" y="167"/>
                  </a:lnTo>
                  <a:lnTo>
                    <a:pt x="74" y="170"/>
                  </a:lnTo>
                  <a:lnTo>
                    <a:pt x="73" y="174"/>
                  </a:lnTo>
                  <a:lnTo>
                    <a:pt x="71" y="180"/>
                  </a:lnTo>
                  <a:lnTo>
                    <a:pt x="67" y="186"/>
                  </a:lnTo>
                  <a:lnTo>
                    <a:pt x="63" y="192"/>
                  </a:lnTo>
                  <a:lnTo>
                    <a:pt x="59" y="197"/>
                  </a:lnTo>
                  <a:lnTo>
                    <a:pt x="57" y="202"/>
                  </a:lnTo>
                  <a:lnTo>
                    <a:pt x="54" y="205"/>
                  </a:lnTo>
                  <a:lnTo>
                    <a:pt x="53" y="206"/>
                  </a:lnTo>
                  <a:lnTo>
                    <a:pt x="3" y="263"/>
                  </a:lnTo>
                  <a:lnTo>
                    <a:pt x="2" y="265"/>
                  </a:lnTo>
                  <a:lnTo>
                    <a:pt x="1" y="269"/>
                  </a:lnTo>
                  <a:lnTo>
                    <a:pt x="0" y="275"/>
                  </a:lnTo>
                  <a:lnTo>
                    <a:pt x="0" y="284"/>
                  </a:lnTo>
                  <a:lnTo>
                    <a:pt x="0" y="293"/>
                  </a:lnTo>
                  <a:lnTo>
                    <a:pt x="1" y="302"/>
                  </a:lnTo>
                  <a:lnTo>
                    <a:pt x="4" y="311"/>
                  </a:lnTo>
                  <a:lnTo>
                    <a:pt x="10" y="320"/>
                  </a:lnTo>
                  <a:lnTo>
                    <a:pt x="16" y="328"/>
                  </a:lnTo>
                  <a:lnTo>
                    <a:pt x="22" y="336"/>
                  </a:lnTo>
                  <a:lnTo>
                    <a:pt x="27" y="343"/>
                  </a:lnTo>
                  <a:lnTo>
                    <a:pt x="33" y="350"/>
                  </a:lnTo>
                  <a:lnTo>
                    <a:pt x="38" y="355"/>
                  </a:lnTo>
                  <a:lnTo>
                    <a:pt x="45" y="360"/>
                  </a:lnTo>
                  <a:lnTo>
                    <a:pt x="52" y="362"/>
                  </a:lnTo>
                  <a:lnTo>
                    <a:pt x="60" y="363"/>
                  </a:lnTo>
                  <a:lnTo>
                    <a:pt x="68" y="363"/>
                  </a:lnTo>
                  <a:lnTo>
                    <a:pt x="75" y="363"/>
                  </a:lnTo>
                  <a:lnTo>
                    <a:pt x="80" y="364"/>
                  </a:lnTo>
                  <a:lnTo>
                    <a:pt x="85" y="364"/>
                  </a:lnTo>
                  <a:lnTo>
                    <a:pt x="89" y="365"/>
                  </a:lnTo>
                  <a:lnTo>
                    <a:pt x="94" y="366"/>
                  </a:lnTo>
                  <a:lnTo>
                    <a:pt x="99" y="368"/>
                  </a:lnTo>
                  <a:lnTo>
                    <a:pt x="107" y="369"/>
                  </a:lnTo>
                  <a:lnTo>
                    <a:pt x="115" y="372"/>
                  </a:lnTo>
                  <a:lnTo>
                    <a:pt x="123" y="375"/>
                  </a:lnTo>
                  <a:lnTo>
                    <a:pt x="132" y="377"/>
                  </a:lnTo>
                  <a:lnTo>
                    <a:pt x="140" y="379"/>
                  </a:lnTo>
                  <a:lnTo>
                    <a:pt x="147" y="380"/>
                  </a:lnTo>
                  <a:lnTo>
                    <a:pt x="155" y="381"/>
                  </a:lnTo>
                  <a:lnTo>
                    <a:pt x="160" y="381"/>
                  </a:lnTo>
                  <a:lnTo>
                    <a:pt x="165" y="380"/>
                  </a:lnTo>
                  <a:lnTo>
                    <a:pt x="167" y="378"/>
                  </a:lnTo>
                  <a:lnTo>
                    <a:pt x="167" y="373"/>
                  </a:lnTo>
                  <a:lnTo>
                    <a:pt x="165" y="367"/>
                  </a:lnTo>
                  <a:lnTo>
                    <a:pt x="162" y="358"/>
                  </a:lnTo>
                  <a:lnTo>
                    <a:pt x="161" y="346"/>
                  </a:lnTo>
                  <a:lnTo>
                    <a:pt x="160" y="333"/>
                  </a:lnTo>
                  <a:lnTo>
                    <a:pt x="162" y="318"/>
                  </a:lnTo>
                  <a:lnTo>
                    <a:pt x="169" y="302"/>
                  </a:lnTo>
                  <a:lnTo>
                    <a:pt x="175" y="286"/>
                  </a:lnTo>
                  <a:lnTo>
                    <a:pt x="181" y="271"/>
                  </a:lnTo>
                  <a:lnTo>
                    <a:pt x="187" y="259"/>
                  </a:lnTo>
                  <a:lnTo>
                    <a:pt x="192" y="249"/>
                  </a:lnTo>
                  <a:lnTo>
                    <a:pt x="196" y="241"/>
                  </a:lnTo>
                  <a:lnTo>
                    <a:pt x="201" y="235"/>
                  </a:lnTo>
                  <a:lnTo>
                    <a:pt x="206" y="232"/>
                  </a:lnTo>
                  <a:lnTo>
                    <a:pt x="211" y="231"/>
                  </a:lnTo>
                  <a:lnTo>
                    <a:pt x="215" y="233"/>
                  </a:lnTo>
                  <a:lnTo>
                    <a:pt x="222" y="237"/>
                  </a:lnTo>
                  <a:lnTo>
                    <a:pt x="231" y="246"/>
                  </a:lnTo>
                  <a:lnTo>
                    <a:pt x="242" y="257"/>
                  </a:lnTo>
                  <a:lnTo>
                    <a:pt x="254" y="270"/>
                  </a:lnTo>
                  <a:lnTo>
                    <a:pt x="268" y="285"/>
                  </a:lnTo>
                  <a:lnTo>
                    <a:pt x="282" y="301"/>
                  </a:lnTo>
                  <a:lnTo>
                    <a:pt x="295" y="316"/>
                  </a:lnTo>
                  <a:lnTo>
                    <a:pt x="309" y="332"/>
                  </a:lnTo>
                  <a:lnTo>
                    <a:pt x="323" y="348"/>
                  </a:lnTo>
                  <a:lnTo>
                    <a:pt x="335" y="363"/>
                  </a:lnTo>
                  <a:lnTo>
                    <a:pt x="346" y="375"/>
                  </a:lnTo>
                  <a:lnTo>
                    <a:pt x="355" y="386"/>
                  </a:lnTo>
                  <a:lnTo>
                    <a:pt x="363" y="395"/>
                  </a:lnTo>
                  <a:lnTo>
                    <a:pt x="367" y="400"/>
                  </a:lnTo>
                  <a:lnTo>
                    <a:pt x="369" y="402"/>
                  </a:lnTo>
                  <a:lnTo>
                    <a:pt x="506" y="245"/>
                  </a:lnTo>
                  <a:lnTo>
                    <a:pt x="507" y="243"/>
                  </a:lnTo>
                  <a:lnTo>
                    <a:pt x="510" y="239"/>
                  </a:lnTo>
                  <a:lnTo>
                    <a:pt x="514" y="235"/>
                  </a:lnTo>
                  <a:lnTo>
                    <a:pt x="519" y="232"/>
                  </a:lnTo>
                  <a:lnTo>
                    <a:pt x="525" y="232"/>
                  </a:lnTo>
                  <a:lnTo>
                    <a:pt x="529" y="236"/>
                  </a:lnTo>
                  <a:lnTo>
                    <a:pt x="534" y="247"/>
                  </a:lnTo>
                  <a:lnTo>
                    <a:pt x="538" y="267"/>
                  </a:lnTo>
                  <a:lnTo>
                    <a:pt x="539" y="279"/>
                  </a:lnTo>
                  <a:lnTo>
                    <a:pt x="540" y="291"/>
                  </a:lnTo>
                  <a:lnTo>
                    <a:pt x="540" y="302"/>
                  </a:lnTo>
                  <a:lnTo>
                    <a:pt x="540" y="312"/>
                  </a:lnTo>
                  <a:lnTo>
                    <a:pt x="540" y="322"/>
                  </a:lnTo>
                  <a:lnTo>
                    <a:pt x="540" y="332"/>
                  </a:lnTo>
                  <a:lnTo>
                    <a:pt x="540" y="342"/>
                  </a:lnTo>
                  <a:lnTo>
                    <a:pt x="540" y="350"/>
                  </a:lnTo>
                  <a:lnTo>
                    <a:pt x="541" y="358"/>
                  </a:lnTo>
                  <a:lnTo>
                    <a:pt x="542" y="364"/>
                  </a:lnTo>
                  <a:lnTo>
                    <a:pt x="543" y="369"/>
                  </a:lnTo>
                  <a:lnTo>
                    <a:pt x="544" y="373"/>
                  </a:lnTo>
                  <a:lnTo>
                    <a:pt x="547" y="376"/>
                  </a:lnTo>
                  <a:lnTo>
                    <a:pt x="550" y="378"/>
                  </a:lnTo>
                  <a:lnTo>
                    <a:pt x="554" y="378"/>
                  </a:lnTo>
                  <a:lnTo>
                    <a:pt x="559" y="377"/>
                  </a:lnTo>
                  <a:lnTo>
                    <a:pt x="569" y="373"/>
                  </a:lnTo>
                  <a:lnTo>
                    <a:pt x="578" y="369"/>
                  </a:lnTo>
                  <a:lnTo>
                    <a:pt x="586" y="367"/>
                  </a:lnTo>
                  <a:lnTo>
                    <a:pt x="592" y="365"/>
                  </a:lnTo>
                  <a:lnTo>
                    <a:pt x="599" y="363"/>
                  </a:lnTo>
                  <a:lnTo>
                    <a:pt x="605" y="362"/>
                  </a:lnTo>
                  <a:lnTo>
                    <a:pt x="611" y="362"/>
                  </a:lnTo>
                  <a:lnTo>
                    <a:pt x="617" y="363"/>
                  </a:lnTo>
                  <a:lnTo>
                    <a:pt x="625" y="364"/>
                  </a:lnTo>
                  <a:lnTo>
                    <a:pt x="635" y="365"/>
                  </a:lnTo>
                  <a:lnTo>
                    <a:pt x="646" y="364"/>
                  </a:lnTo>
                  <a:lnTo>
                    <a:pt x="657" y="363"/>
                  </a:lnTo>
                  <a:lnTo>
                    <a:pt x="668" y="362"/>
                  </a:lnTo>
                  <a:lnTo>
                    <a:pt x="678" y="359"/>
                  </a:lnTo>
                  <a:lnTo>
                    <a:pt x="686" y="356"/>
                  </a:lnTo>
                  <a:lnTo>
                    <a:pt x="692" y="352"/>
                  </a:lnTo>
                  <a:lnTo>
                    <a:pt x="696" y="348"/>
                  </a:lnTo>
                  <a:lnTo>
                    <a:pt x="698" y="343"/>
                  </a:lnTo>
                  <a:lnTo>
                    <a:pt x="699" y="338"/>
                  </a:lnTo>
                  <a:lnTo>
                    <a:pt x="700" y="332"/>
                  </a:lnTo>
                  <a:lnTo>
                    <a:pt x="700" y="326"/>
                  </a:lnTo>
                  <a:lnTo>
                    <a:pt x="700" y="319"/>
                  </a:lnTo>
                  <a:lnTo>
                    <a:pt x="699" y="310"/>
                  </a:lnTo>
                  <a:lnTo>
                    <a:pt x="699" y="302"/>
                  </a:lnTo>
                  <a:lnTo>
                    <a:pt x="699" y="297"/>
                  </a:lnTo>
                  <a:lnTo>
                    <a:pt x="698" y="292"/>
                  </a:lnTo>
                  <a:lnTo>
                    <a:pt x="698" y="285"/>
                  </a:lnTo>
                  <a:lnTo>
                    <a:pt x="696" y="279"/>
                  </a:lnTo>
                  <a:lnTo>
                    <a:pt x="695" y="271"/>
                  </a:lnTo>
                  <a:lnTo>
                    <a:pt x="693" y="264"/>
                  </a:lnTo>
                  <a:lnTo>
                    <a:pt x="691" y="256"/>
                  </a:lnTo>
                  <a:lnTo>
                    <a:pt x="689" y="249"/>
                  </a:lnTo>
                  <a:lnTo>
                    <a:pt x="686" y="242"/>
                  </a:lnTo>
                  <a:lnTo>
                    <a:pt x="684" y="235"/>
                  </a:lnTo>
                  <a:lnTo>
                    <a:pt x="681" y="230"/>
                  </a:lnTo>
                  <a:lnTo>
                    <a:pt x="678" y="224"/>
                  </a:lnTo>
                  <a:lnTo>
                    <a:pt x="675" y="219"/>
                  </a:lnTo>
                  <a:lnTo>
                    <a:pt x="673" y="215"/>
                  </a:lnTo>
                  <a:lnTo>
                    <a:pt x="670" y="212"/>
                  </a:lnTo>
                  <a:lnTo>
                    <a:pt x="667" y="210"/>
                  </a:lnTo>
                  <a:lnTo>
                    <a:pt x="661" y="207"/>
                  </a:lnTo>
                  <a:lnTo>
                    <a:pt x="655" y="202"/>
                  </a:lnTo>
                  <a:lnTo>
                    <a:pt x="649" y="198"/>
                  </a:lnTo>
                  <a:lnTo>
                    <a:pt x="644" y="193"/>
                  </a:lnTo>
                  <a:lnTo>
                    <a:pt x="639" y="188"/>
                  </a:lnTo>
                  <a:lnTo>
                    <a:pt x="635" y="183"/>
                  </a:lnTo>
                  <a:lnTo>
                    <a:pt x="633" y="177"/>
                  </a:lnTo>
                  <a:lnTo>
                    <a:pt x="631" y="173"/>
                  </a:lnTo>
                  <a:lnTo>
                    <a:pt x="631" y="169"/>
                  </a:lnTo>
                  <a:lnTo>
                    <a:pt x="629" y="166"/>
                  </a:lnTo>
                  <a:lnTo>
                    <a:pt x="626" y="163"/>
                  </a:lnTo>
                  <a:lnTo>
                    <a:pt x="622" y="160"/>
                  </a:lnTo>
                  <a:lnTo>
                    <a:pt x="617" y="156"/>
                  </a:lnTo>
                  <a:lnTo>
                    <a:pt x="612" y="154"/>
                  </a:lnTo>
                  <a:lnTo>
                    <a:pt x="606" y="153"/>
                  </a:lnTo>
                  <a:lnTo>
                    <a:pt x="599" y="153"/>
                  </a:lnTo>
                  <a:lnTo>
                    <a:pt x="591" y="151"/>
                  </a:lnTo>
                  <a:lnTo>
                    <a:pt x="580" y="146"/>
                  </a:lnTo>
                  <a:lnTo>
                    <a:pt x="568" y="138"/>
                  </a:lnTo>
                  <a:lnTo>
                    <a:pt x="556" y="129"/>
                  </a:lnTo>
                  <a:lnTo>
                    <a:pt x="545" y="119"/>
                  </a:lnTo>
                  <a:lnTo>
                    <a:pt x="536" y="110"/>
                  </a:lnTo>
                  <a:lnTo>
                    <a:pt x="529" y="101"/>
                  </a:lnTo>
                  <a:lnTo>
                    <a:pt x="527" y="95"/>
                  </a:lnTo>
                  <a:lnTo>
                    <a:pt x="525" y="90"/>
                  </a:lnTo>
                  <a:lnTo>
                    <a:pt x="521" y="85"/>
                  </a:lnTo>
                  <a:lnTo>
                    <a:pt x="515" y="80"/>
                  </a:lnTo>
                  <a:lnTo>
                    <a:pt x="508" y="76"/>
                  </a:lnTo>
                  <a:lnTo>
                    <a:pt x="501" y="72"/>
                  </a:lnTo>
                  <a:lnTo>
                    <a:pt x="494" y="69"/>
                  </a:lnTo>
                  <a:lnTo>
                    <a:pt x="490" y="67"/>
                  </a:lnTo>
                  <a:lnTo>
                    <a:pt x="488" y="67"/>
                  </a:lnTo>
                  <a:lnTo>
                    <a:pt x="486" y="64"/>
                  </a:lnTo>
                  <a:lnTo>
                    <a:pt x="482" y="56"/>
                  </a:lnTo>
                  <a:lnTo>
                    <a:pt x="475" y="44"/>
                  </a:lnTo>
                  <a:lnTo>
                    <a:pt x="467" y="33"/>
                  </a:lnTo>
                  <a:lnTo>
                    <a:pt x="456" y="22"/>
                  </a:lnTo>
                  <a:lnTo>
                    <a:pt x="444" y="13"/>
                  </a:lnTo>
                  <a:lnTo>
                    <a:pt x="430" y="8"/>
                  </a:lnTo>
                  <a:lnTo>
                    <a:pt x="416" y="10"/>
                  </a:lnTo>
                  <a:lnTo>
                    <a:pt x="408" y="12"/>
                  </a:lnTo>
                  <a:lnTo>
                    <a:pt x="399" y="14"/>
                  </a:lnTo>
                  <a:lnTo>
                    <a:pt x="389" y="15"/>
                  </a:lnTo>
                  <a:lnTo>
                    <a:pt x="378" y="15"/>
                  </a:lnTo>
                  <a:lnTo>
                    <a:pt x="367" y="15"/>
                  </a:lnTo>
                  <a:lnTo>
                    <a:pt x="357" y="14"/>
                  </a:lnTo>
                  <a:lnTo>
                    <a:pt x="345" y="13"/>
                  </a:lnTo>
                  <a:lnTo>
                    <a:pt x="335" y="11"/>
                  </a:lnTo>
                  <a:lnTo>
                    <a:pt x="324" y="10"/>
                  </a:lnTo>
                  <a:lnTo>
                    <a:pt x="314" y="9"/>
                  </a:lnTo>
                  <a:lnTo>
                    <a:pt x="305" y="7"/>
                  </a:lnTo>
                  <a:lnTo>
                    <a:pt x="298" y="6"/>
                  </a:lnTo>
                  <a:lnTo>
                    <a:pt x="292" y="5"/>
                  </a:lnTo>
                  <a:lnTo>
                    <a:pt x="288" y="4"/>
                  </a:lnTo>
                  <a:lnTo>
                    <a:pt x="284" y="3"/>
                  </a:lnTo>
                  <a:lnTo>
                    <a:pt x="283" y="3"/>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9" name="Freeform 79"/>
            <p:cNvSpPr>
              <a:spLocks/>
            </p:cNvSpPr>
            <p:nvPr/>
          </p:nvSpPr>
          <p:spPr bwMode="auto">
            <a:xfrm>
              <a:off x="3522" y="2533"/>
              <a:ext cx="707" cy="410"/>
            </a:xfrm>
            <a:custGeom>
              <a:avLst/>
              <a:gdLst/>
              <a:ahLst/>
              <a:cxnLst>
                <a:cxn ang="0">
                  <a:pos x="282" y="2"/>
                </a:cxn>
                <a:cxn ang="0">
                  <a:pos x="264" y="1"/>
                </a:cxn>
                <a:cxn ang="0">
                  <a:pos x="244" y="14"/>
                </a:cxn>
                <a:cxn ang="0">
                  <a:pos x="234" y="27"/>
                </a:cxn>
                <a:cxn ang="0">
                  <a:pos x="209" y="36"/>
                </a:cxn>
                <a:cxn ang="0">
                  <a:pos x="181" y="53"/>
                </a:cxn>
                <a:cxn ang="0">
                  <a:pos x="168" y="72"/>
                </a:cxn>
                <a:cxn ang="0">
                  <a:pos x="150" y="99"/>
                </a:cxn>
                <a:cxn ang="0">
                  <a:pos x="129" y="130"/>
                </a:cxn>
                <a:cxn ang="0">
                  <a:pos x="114" y="152"/>
                </a:cxn>
                <a:cxn ang="0">
                  <a:pos x="105" y="152"/>
                </a:cxn>
                <a:cxn ang="0">
                  <a:pos x="78" y="142"/>
                </a:cxn>
                <a:cxn ang="0">
                  <a:pos x="72" y="156"/>
                </a:cxn>
                <a:cxn ang="0">
                  <a:pos x="75" y="166"/>
                </a:cxn>
                <a:cxn ang="0">
                  <a:pos x="72" y="183"/>
                </a:cxn>
                <a:cxn ang="0">
                  <a:pos x="57" y="205"/>
                </a:cxn>
                <a:cxn ang="0">
                  <a:pos x="2" y="269"/>
                </a:cxn>
                <a:cxn ang="0">
                  <a:pos x="0" y="297"/>
                </a:cxn>
                <a:cxn ang="0">
                  <a:pos x="16" y="333"/>
                </a:cxn>
                <a:cxn ang="0">
                  <a:pos x="38" y="360"/>
                </a:cxn>
                <a:cxn ang="0">
                  <a:pos x="69" y="368"/>
                </a:cxn>
                <a:cxn ang="0">
                  <a:pos x="90" y="370"/>
                </a:cxn>
                <a:cxn ang="0">
                  <a:pos x="116" y="378"/>
                </a:cxn>
                <a:cxn ang="0">
                  <a:pos x="148" y="386"/>
                </a:cxn>
                <a:cxn ang="0">
                  <a:pos x="168" y="384"/>
                </a:cxn>
                <a:cxn ang="0">
                  <a:pos x="162" y="351"/>
                </a:cxn>
                <a:cxn ang="0">
                  <a:pos x="177" y="290"/>
                </a:cxn>
                <a:cxn ang="0">
                  <a:pos x="198" y="245"/>
                </a:cxn>
                <a:cxn ang="0">
                  <a:pos x="217" y="236"/>
                </a:cxn>
                <a:cxn ang="0">
                  <a:pos x="256" y="274"/>
                </a:cxn>
                <a:cxn ang="0">
                  <a:pos x="312" y="337"/>
                </a:cxn>
                <a:cxn ang="0">
                  <a:pos x="358" y="392"/>
                </a:cxn>
                <a:cxn ang="0">
                  <a:pos x="510" y="249"/>
                </a:cxn>
                <a:cxn ang="0">
                  <a:pos x="523" y="235"/>
                </a:cxn>
                <a:cxn ang="0">
                  <a:pos x="543" y="271"/>
                </a:cxn>
                <a:cxn ang="0">
                  <a:pos x="545" y="317"/>
                </a:cxn>
                <a:cxn ang="0">
                  <a:pos x="545" y="355"/>
                </a:cxn>
                <a:cxn ang="0">
                  <a:pos x="549" y="379"/>
                </a:cxn>
                <a:cxn ang="0">
                  <a:pos x="564" y="383"/>
                </a:cxn>
                <a:cxn ang="0">
                  <a:pos x="597" y="370"/>
                </a:cxn>
                <a:cxn ang="0">
                  <a:pos x="622" y="368"/>
                </a:cxn>
                <a:cxn ang="0">
                  <a:pos x="663" y="368"/>
                </a:cxn>
                <a:cxn ang="0">
                  <a:pos x="698" y="357"/>
                </a:cxn>
                <a:cxn ang="0">
                  <a:pos x="706" y="337"/>
                </a:cxn>
                <a:cxn ang="0">
                  <a:pos x="705" y="307"/>
                </a:cxn>
                <a:cxn ang="0">
                  <a:pos x="702" y="283"/>
                </a:cxn>
                <a:cxn ang="0">
                  <a:pos x="695" y="253"/>
                </a:cxn>
                <a:cxn ang="0">
                  <a:pos x="684" y="227"/>
                </a:cxn>
                <a:cxn ang="0">
                  <a:pos x="673" y="213"/>
                </a:cxn>
                <a:cxn ang="0">
                  <a:pos x="650" y="196"/>
                </a:cxn>
                <a:cxn ang="0">
                  <a:pos x="636" y="176"/>
                </a:cxn>
                <a:cxn ang="0">
                  <a:pos x="627" y="162"/>
                </a:cxn>
                <a:cxn ang="0">
                  <a:pos x="604" y="155"/>
                </a:cxn>
                <a:cxn ang="0">
                  <a:pos x="561" y="131"/>
                </a:cxn>
                <a:cxn ang="0">
                  <a:pos x="532" y="96"/>
                </a:cxn>
                <a:cxn ang="0">
                  <a:pos x="512" y="77"/>
                </a:cxn>
                <a:cxn ang="0">
                  <a:pos x="492" y="68"/>
                </a:cxn>
                <a:cxn ang="0">
                  <a:pos x="471" y="33"/>
                </a:cxn>
                <a:cxn ang="0">
                  <a:pos x="420" y="10"/>
                </a:cxn>
                <a:cxn ang="0">
                  <a:pos x="381" y="15"/>
                </a:cxn>
                <a:cxn ang="0">
                  <a:pos x="338" y="11"/>
                </a:cxn>
                <a:cxn ang="0">
                  <a:pos x="301" y="6"/>
                </a:cxn>
                <a:cxn ang="0">
                  <a:pos x="285" y="3"/>
                </a:cxn>
              </a:cxnLst>
              <a:rect l="0" t="0" r="r" b="b"/>
              <a:pathLst>
                <a:path w="707" h="409">
                  <a:moveTo>
                    <a:pt x="285" y="3"/>
                  </a:moveTo>
                  <a:lnTo>
                    <a:pt x="285" y="3"/>
                  </a:lnTo>
                  <a:lnTo>
                    <a:pt x="284" y="2"/>
                  </a:lnTo>
                  <a:lnTo>
                    <a:pt x="282" y="2"/>
                  </a:lnTo>
                  <a:lnTo>
                    <a:pt x="279" y="1"/>
                  </a:lnTo>
                  <a:lnTo>
                    <a:pt x="274" y="0"/>
                  </a:lnTo>
                  <a:lnTo>
                    <a:pt x="269" y="0"/>
                  </a:lnTo>
                  <a:lnTo>
                    <a:pt x="264" y="1"/>
                  </a:lnTo>
                  <a:lnTo>
                    <a:pt x="258" y="3"/>
                  </a:lnTo>
                  <a:lnTo>
                    <a:pt x="253" y="6"/>
                  </a:lnTo>
                  <a:lnTo>
                    <a:pt x="248" y="10"/>
                  </a:lnTo>
                  <a:lnTo>
                    <a:pt x="244" y="14"/>
                  </a:lnTo>
                  <a:lnTo>
                    <a:pt x="242" y="18"/>
                  </a:lnTo>
                  <a:lnTo>
                    <a:pt x="240" y="21"/>
                  </a:lnTo>
                  <a:lnTo>
                    <a:pt x="237" y="24"/>
                  </a:lnTo>
                  <a:lnTo>
                    <a:pt x="234" y="27"/>
                  </a:lnTo>
                  <a:lnTo>
                    <a:pt x="230" y="30"/>
                  </a:lnTo>
                  <a:lnTo>
                    <a:pt x="224" y="31"/>
                  </a:lnTo>
                  <a:lnTo>
                    <a:pt x="217" y="33"/>
                  </a:lnTo>
                  <a:lnTo>
                    <a:pt x="209" y="36"/>
                  </a:lnTo>
                  <a:lnTo>
                    <a:pt x="201" y="40"/>
                  </a:lnTo>
                  <a:lnTo>
                    <a:pt x="194" y="44"/>
                  </a:lnTo>
                  <a:lnTo>
                    <a:pt x="187" y="48"/>
                  </a:lnTo>
                  <a:lnTo>
                    <a:pt x="181" y="53"/>
                  </a:lnTo>
                  <a:lnTo>
                    <a:pt x="176" y="59"/>
                  </a:lnTo>
                  <a:lnTo>
                    <a:pt x="173" y="64"/>
                  </a:lnTo>
                  <a:lnTo>
                    <a:pt x="171" y="68"/>
                  </a:lnTo>
                  <a:lnTo>
                    <a:pt x="168" y="72"/>
                  </a:lnTo>
                  <a:lnTo>
                    <a:pt x="164" y="78"/>
                  </a:lnTo>
                  <a:lnTo>
                    <a:pt x="160" y="84"/>
                  </a:lnTo>
                  <a:lnTo>
                    <a:pt x="156" y="92"/>
                  </a:lnTo>
                  <a:lnTo>
                    <a:pt x="150" y="99"/>
                  </a:lnTo>
                  <a:lnTo>
                    <a:pt x="145" y="107"/>
                  </a:lnTo>
                  <a:lnTo>
                    <a:pt x="139" y="115"/>
                  </a:lnTo>
                  <a:lnTo>
                    <a:pt x="134" y="123"/>
                  </a:lnTo>
                  <a:lnTo>
                    <a:pt x="129" y="130"/>
                  </a:lnTo>
                  <a:lnTo>
                    <a:pt x="124" y="137"/>
                  </a:lnTo>
                  <a:lnTo>
                    <a:pt x="120" y="143"/>
                  </a:lnTo>
                  <a:lnTo>
                    <a:pt x="116" y="148"/>
                  </a:lnTo>
                  <a:lnTo>
                    <a:pt x="114" y="152"/>
                  </a:lnTo>
                  <a:lnTo>
                    <a:pt x="112" y="154"/>
                  </a:lnTo>
                  <a:lnTo>
                    <a:pt x="111" y="155"/>
                  </a:lnTo>
                  <a:lnTo>
                    <a:pt x="110" y="154"/>
                  </a:lnTo>
                  <a:lnTo>
                    <a:pt x="105" y="152"/>
                  </a:lnTo>
                  <a:lnTo>
                    <a:pt x="99" y="149"/>
                  </a:lnTo>
                  <a:lnTo>
                    <a:pt x="91" y="145"/>
                  </a:lnTo>
                  <a:lnTo>
                    <a:pt x="84" y="143"/>
                  </a:lnTo>
                  <a:lnTo>
                    <a:pt x="78" y="142"/>
                  </a:lnTo>
                  <a:lnTo>
                    <a:pt x="73" y="144"/>
                  </a:lnTo>
                  <a:lnTo>
                    <a:pt x="72" y="148"/>
                  </a:lnTo>
                  <a:lnTo>
                    <a:pt x="72" y="152"/>
                  </a:lnTo>
                  <a:lnTo>
                    <a:pt x="72" y="156"/>
                  </a:lnTo>
                  <a:lnTo>
                    <a:pt x="73" y="159"/>
                  </a:lnTo>
                  <a:lnTo>
                    <a:pt x="74" y="161"/>
                  </a:lnTo>
                  <a:lnTo>
                    <a:pt x="74" y="164"/>
                  </a:lnTo>
                  <a:lnTo>
                    <a:pt x="75" y="166"/>
                  </a:lnTo>
                  <a:lnTo>
                    <a:pt x="75" y="169"/>
                  </a:lnTo>
                  <a:lnTo>
                    <a:pt x="75" y="173"/>
                  </a:lnTo>
                  <a:lnTo>
                    <a:pt x="74" y="177"/>
                  </a:lnTo>
                  <a:lnTo>
                    <a:pt x="72" y="183"/>
                  </a:lnTo>
                  <a:lnTo>
                    <a:pt x="68" y="189"/>
                  </a:lnTo>
                  <a:lnTo>
                    <a:pt x="64" y="195"/>
                  </a:lnTo>
                  <a:lnTo>
                    <a:pt x="60" y="200"/>
                  </a:lnTo>
                  <a:lnTo>
                    <a:pt x="57" y="205"/>
                  </a:lnTo>
                  <a:lnTo>
                    <a:pt x="54" y="208"/>
                  </a:lnTo>
                  <a:lnTo>
                    <a:pt x="53" y="209"/>
                  </a:lnTo>
                  <a:lnTo>
                    <a:pt x="3" y="267"/>
                  </a:lnTo>
                  <a:lnTo>
                    <a:pt x="2" y="269"/>
                  </a:lnTo>
                  <a:lnTo>
                    <a:pt x="1" y="273"/>
                  </a:lnTo>
                  <a:lnTo>
                    <a:pt x="0" y="279"/>
                  </a:lnTo>
                  <a:lnTo>
                    <a:pt x="0" y="288"/>
                  </a:lnTo>
                  <a:lnTo>
                    <a:pt x="0" y="297"/>
                  </a:lnTo>
                  <a:lnTo>
                    <a:pt x="1" y="307"/>
                  </a:lnTo>
                  <a:lnTo>
                    <a:pt x="4" y="316"/>
                  </a:lnTo>
                  <a:lnTo>
                    <a:pt x="10" y="325"/>
                  </a:lnTo>
                  <a:lnTo>
                    <a:pt x="16" y="333"/>
                  </a:lnTo>
                  <a:lnTo>
                    <a:pt x="22" y="341"/>
                  </a:lnTo>
                  <a:lnTo>
                    <a:pt x="27" y="348"/>
                  </a:lnTo>
                  <a:lnTo>
                    <a:pt x="33" y="355"/>
                  </a:lnTo>
                  <a:lnTo>
                    <a:pt x="38" y="360"/>
                  </a:lnTo>
                  <a:lnTo>
                    <a:pt x="45" y="365"/>
                  </a:lnTo>
                  <a:lnTo>
                    <a:pt x="52" y="367"/>
                  </a:lnTo>
                  <a:lnTo>
                    <a:pt x="61" y="368"/>
                  </a:lnTo>
                  <a:lnTo>
                    <a:pt x="69" y="368"/>
                  </a:lnTo>
                  <a:lnTo>
                    <a:pt x="76" y="368"/>
                  </a:lnTo>
                  <a:lnTo>
                    <a:pt x="81" y="369"/>
                  </a:lnTo>
                  <a:lnTo>
                    <a:pt x="86" y="369"/>
                  </a:lnTo>
                  <a:lnTo>
                    <a:pt x="90" y="370"/>
                  </a:lnTo>
                  <a:lnTo>
                    <a:pt x="95" y="371"/>
                  </a:lnTo>
                  <a:lnTo>
                    <a:pt x="100" y="373"/>
                  </a:lnTo>
                  <a:lnTo>
                    <a:pt x="108" y="375"/>
                  </a:lnTo>
                  <a:lnTo>
                    <a:pt x="116" y="378"/>
                  </a:lnTo>
                  <a:lnTo>
                    <a:pt x="124" y="381"/>
                  </a:lnTo>
                  <a:lnTo>
                    <a:pt x="133" y="383"/>
                  </a:lnTo>
                  <a:lnTo>
                    <a:pt x="141" y="385"/>
                  </a:lnTo>
                  <a:lnTo>
                    <a:pt x="148" y="386"/>
                  </a:lnTo>
                  <a:lnTo>
                    <a:pt x="156" y="387"/>
                  </a:lnTo>
                  <a:lnTo>
                    <a:pt x="161" y="387"/>
                  </a:lnTo>
                  <a:lnTo>
                    <a:pt x="166" y="386"/>
                  </a:lnTo>
                  <a:lnTo>
                    <a:pt x="168" y="384"/>
                  </a:lnTo>
                  <a:lnTo>
                    <a:pt x="168" y="379"/>
                  </a:lnTo>
                  <a:lnTo>
                    <a:pt x="166" y="372"/>
                  </a:lnTo>
                  <a:lnTo>
                    <a:pt x="163" y="363"/>
                  </a:lnTo>
                  <a:lnTo>
                    <a:pt x="162" y="351"/>
                  </a:lnTo>
                  <a:lnTo>
                    <a:pt x="161" y="338"/>
                  </a:lnTo>
                  <a:lnTo>
                    <a:pt x="163" y="323"/>
                  </a:lnTo>
                  <a:lnTo>
                    <a:pt x="170" y="307"/>
                  </a:lnTo>
                  <a:lnTo>
                    <a:pt x="177" y="290"/>
                  </a:lnTo>
                  <a:lnTo>
                    <a:pt x="183" y="275"/>
                  </a:lnTo>
                  <a:lnTo>
                    <a:pt x="189" y="263"/>
                  </a:lnTo>
                  <a:lnTo>
                    <a:pt x="194" y="253"/>
                  </a:lnTo>
                  <a:lnTo>
                    <a:pt x="198" y="245"/>
                  </a:lnTo>
                  <a:lnTo>
                    <a:pt x="203" y="239"/>
                  </a:lnTo>
                  <a:lnTo>
                    <a:pt x="208" y="235"/>
                  </a:lnTo>
                  <a:lnTo>
                    <a:pt x="213" y="234"/>
                  </a:lnTo>
                  <a:lnTo>
                    <a:pt x="217" y="236"/>
                  </a:lnTo>
                  <a:lnTo>
                    <a:pt x="224" y="241"/>
                  </a:lnTo>
                  <a:lnTo>
                    <a:pt x="233" y="250"/>
                  </a:lnTo>
                  <a:lnTo>
                    <a:pt x="244" y="261"/>
                  </a:lnTo>
                  <a:lnTo>
                    <a:pt x="256" y="274"/>
                  </a:lnTo>
                  <a:lnTo>
                    <a:pt x="270" y="289"/>
                  </a:lnTo>
                  <a:lnTo>
                    <a:pt x="284" y="305"/>
                  </a:lnTo>
                  <a:lnTo>
                    <a:pt x="298" y="321"/>
                  </a:lnTo>
                  <a:lnTo>
                    <a:pt x="312" y="337"/>
                  </a:lnTo>
                  <a:lnTo>
                    <a:pt x="326" y="353"/>
                  </a:lnTo>
                  <a:lnTo>
                    <a:pt x="338" y="368"/>
                  </a:lnTo>
                  <a:lnTo>
                    <a:pt x="349" y="381"/>
                  </a:lnTo>
                  <a:lnTo>
                    <a:pt x="358" y="392"/>
                  </a:lnTo>
                  <a:lnTo>
                    <a:pt x="366" y="401"/>
                  </a:lnTo>
                  <a:lnTo>
                    <a:pt x="370" y="406"/>
                  </a:lnTo>
                  <a:lnTo>
                    <a:pt x="372" y="408"/>
                  </a:lnTo>
                  <a:lnTo>
                    <a:pt x="510" y="249"/>
                  </a:lnTo>
                  <a:lnTo>
                    <a:pt x="511" y="247"/>
                  </a:lnTo>
                  <a:lnTo>
                    <a:pt x="514" y="243"/>
                  </a:lnTo>
                  <a:lnTo>
                    <a:pt x="518" y="238"/>
                  </a:lnTo>
                  <a:lnTo>
                    <a:pt x="523" y="235"/>
                  </a:lnTo>
                  <a:lnTo>
                    <a:pt x="529" y="235"/>
                  </a:lnTo>
                  <a:lnTo>
                    <a:pt x="534" y="240"/>
                  </a:lnTo>
                  <a:lnTo>
                    <a:pt x="539" y="251"/>
                  </a:lnTo>
                  <a:lnTo>
                    <a:pt x="543" y="271"/>
                  </a:lnTo>
                  <a:lnTo>
                    <a:pt x="544" y="283"/>
                  </a:lnTo>
                  <a:lnTo>
                    <a:pt x="545" y="295"/>
                  </a:lnTo>
                  <a:lnTo>
                    <a:pt x="545" y="306"/>
                  </a:lnTo>
                  <a:lnTo>
                    <a:pt x="545" y="317"/>
                  </a:lnTo>
                  <a:lnTo>
                    <a:pt x="545" y="327"/>
                  </a:lnTo>
                  <a:lnTo>
                    <a:pt x="545" y="337"/>
                  </a:lnTo>
                  <a:lnTo>
                    <a:pt x="545" y="347"/>
                  </a:lnTo>
                  <a:lnTo>
                    <a:pt x="545" y="355"/>
                  </a:lnTo>
                  <a:lnTo>
                    <a:pt x="546" y="363"/>
                  </a:lnTo>
                  <a:lnTo>
                    <a:pt x="547" y="369"/>
                  </a:lnTo>
                  <a:lnTo>
                    <a:pt x="548" y="375"/>
                  </a:lnTo>
                  <a:lnTo>
                    <a:pt x="549" y="379"/>
                  </a:lnTo>
                  <a:lnTo>
                    <a:pt x="552" y="382"/>
                  </a:lnTo>
                  <a:lnTo>
                    <a:pt x="555" y="384"/>
                  </a:lnTo>
                  <a:lnTo>
                    <a:pt x="559" y="384"/>
                  </a:lnTo>
                  <a:lnTo>
                    <a:pt x="564" y="383"/>
                  </a:lnTo>
                  <a:lnTo>
                    <a:pt x="574" y="379"/>
                  </a:lnTo>
                  <a:lnTo>
                    <a:pt x="583" y="375"/>
                  </a:lnTo>
                  <a:lnTo>
                    <a:pt x="591" y="372"/>
                  </a:lnTo>
                  <a:lnTo>
                    <a:pt x="597" y="370"/>
                  </a:lnTo>
                  <a:lnTo>
                    <a:pt x="604" y="368"/>
                  </a:lnTo>
                  <a:lnTo>
                    <a:pt x="610" y="367"/>
                  </a:lnTo>
                  <a:lnTo>
                    <a:pt x="616" y="367"/>
                  </a:lnTo>
                  <a:lnTo>
                    <a:pt x="622" y="368"/>
                  </a:lnTo>
                  <a:lnTo>
                    <a:pt x="630" y="369"/>
                  </a:lnTo>
                  <a:lnTo>
                    <a:pt x="640" y="370"/>
                  </a:lnTo>
                  <a:lnTo>
                    <a:pt x="652" y="369"/>
                  </a:lnTo>
                  <a:lnTo>
                    <a:pt x="663" y="368"/>
                  </a:lnTo>
                  <a:lnTo>
                    <a:pt x="674" y="367"/>
                  </a:lnTo>
                  <a:lnTo>
                    <a:pt x="684" y="364"/>
                  </a:lnTo>
                  <a:lnTo>
                    <a:pt x="692" y="361"/>
                  </a:lnTo>
                  <a:lnTo>
                    <a:pt x="698" y="357"/>
                  </a:lnTo>
                  <a:lnTo>
                    <a:pt x="702" y="353"/>
                  </a:lnTo>
                  <a:lnTo>
                    <a:pt x="704" y="348"/>
                  </a:lnTo>
                  <a:lnTo>
                    <a:pt x="705" y="343"/>
                  </a:lnTo>
                  <a:lnTo>
                    <a:pt x="706" y="337"/>
                  </a:lnTo>
                  <a:lnTo>
                    <a:pt x="706" y="331"/>
                  </a:lnTo>
                  <a:lnTo>
                    <a:pt x="706" y="324"/>
                  </a:lnTo>
                  <a:lnTo>
                    <a:pt x="705" y="315"/>
                  </a:lnTo>
                  <a:lnTo>
                    <a:pt x="705" y="307"/>
                  </a:lnTo>
                  <a:lnTo>
                    <a:pt x="705" y="301"/>
                  </a:lnTo>
                  <a:lnTo>
                    <a:pt x="704" y="296"/>
                  </a:lnTo>
                  <a:lnTo>
                    <a:pt x="704" y="289"/>
                  </a:lnTo>
                  <a:lnTo>
                    <a:pt x="702" y="283"/>
                  </a:lnTo>
                  <a:lnTo>
                    <a:pt x="701" y="275"/>
                  </a:lnTo>
                  <a:lnTo>
                    <a:pt x="699" y="268"/>
                  </a:lnTo>
                  <a:lnTo>
                    <a:pt x="697" y="260"/>
                  </a:lnTo>
                  <a:lnTo>
                    <a:pt x="695" y="253"/>
                  </a:lnTo>
                  <a:lnTo>
                    <a:pt x="692" y="246"/>
                  </a:lnTo>
                  <a:lnTo>
                    <a:pt x="690" y="239"/>
                  </a:lnTo>
                  <a:lnTo>
                    <a:pt x="687" y="233"/>
                  </a:lnTo>
                  <a:lnTo>
                    <a:pt x="684" y="227"/>
                  </a:lnTo>
                  <a:lnTo>
                    <a:pt x="681" y="222"/>
                  </a:lnTo>
                  <a:lnTo>
                    <a:pt x="679" y="218"/>
                  </a:lnTo>
                  <a:lnTo>
                    <a:pt x="676" y="215"/>
                  </a:lnTo>
                  <a:lnTo>
                    <a:pt x="673" y="213"/>
                  </a:lnTo>
                  <a:lnTo>
                    <a:pt x="667" y="210"/>
                  </a:lnTo>
                  <a:lnTo>
                    <a:pt x="661" y="205"/>
                  </a:lnTo>
                  <a:lnTo>
                    <a:pt x="655" y="201"/>
                  </a:lnTo>
                  <a:lnTo>
                    <a:pt x="650" y="196"/>
                  </a:lnTo>
                  <a:lnTo>
                    <a:pt x="644" y="191"/>
                  </a:lnTo>
                  <a:lnTo>
                    <a:pt x="640" y="186"/>
                  </a:lnTo>
                  <a:lnTo>
                    <a:pt x="638" y="180"/>
                  </a:lnTo>
                  <a:lnTo>
                    <a:pt x="636" y="176"/>
                  </a:lnTo>
                  <a:lnTo>
                    <a:pt x="636" y="172"/>
                  </a:lnTo>
                  <a:lnTo>
                    <a:pt x="634" y="168"/>
                  </a:lnTo>
                  <a:lnTo>
                    <a:pt x="631" y="165"/>
                  </a:lnTo>
                  <a:lnTo>
                    <a:pt x="627" y="162"/>
                  </a:lnTo>
                  <a:lnTo>
                    <a:pt x="622" y="158"/>
                  </a:lnTo>
                  <a:lnTo>
                    <a:pt x="617" y="156"/>
                  </a:lnTo>
                  <a:lnTo>
                    <a:pt x="611" y="155"/>
                  </a:lnTo>
                  <a:lnTo>
                    <a:pt x="604" y="155"/>
                  </a:lnTo>
                  <a:lnTo>
                    <a:pt x="596" y="153"/>
                  </a:lnTo>
                  <a:lnTo>
                    <a:pt x="585" y="148"/>
                  </a:lnTo>
                  <a:lnTo>
                    <a:pt x="573" y="140"/>
                  </a:lnTo>
                  <a:lnTo>
                    <a:pt x="561" y="131"/>
                  </a:lnTo>
                  <a:lnTo>
                    <a:pt x="550" y="121"/>
                  </a:lnTo>
                  <a:lnTo>
                    <a:pt x="541" y="112"/>
                  </a:lnTo>
                  <a:lnTo>
                    <a:pt x="534" y="103"/>
                  </a:lnTo>
                  <a:lnTo>
                    <a:pt x="532" y="96"/>
                  </a:lnTo>
                  <a:lnTo>
                    <a:pt x="530" y="91"/>
                  </a:lnTo>
                  <a:lnTo>
                    <a:pt x="525" y="86"/>
                  </a:lnTo>
                  <a:lnTo>
                    <a:pt x="519" y="81"/>
                  </a:lnTo>
                  <a:lnTo>
                    <a:pt x="512" y="77"/>
                  </a:lnTo>
                  <a:lnTo>
                    <a:pt x="505" y="73"/>
                  </a:lnTo>
                  <a:lnTo>
                    <a:pt x="498" y="70"/>
                  </a:lnTo>
                  <a:lnTo>
                    <a:pt x="494" y="68"/>
                  </a:lnTo>
                  <a:lnTo>
                    <a:pt x="492" y="68"/>
                  </a:lnTo>
                  <a:lnTo>
                    <a:pt x="490" y="65"/>
                  </a:lnTo>
                  <a:lnTo>
                    <a:pt x="486" y="57"/>
                  </a:lnTo>
                  <a:lnTo>
                    <a:pt x="479" y="45"/>
                  </a:lnTo>
                  <a:lnTo>
                    <a:pt x="471" y="33"/>
                  </a:lnTo>
                  <a:lnTo>
                    <a:pt x="460" y="22"/>
                  </a:lnTo>
                  <a:lnTo>
                    <a:pt x="448" y="13"/>
                  </a:lnTo>
                  <a:lnTo>
                    <a:pt x="434" y="8"/>
                  </a:lnTo>
                  <a:lnTo>
                    <a:pt x="420" y="10"/>
                  </a:lnTo>
                  <a:lnTo>
                    <a:pt x="411" y="12"/>
                  </a:lnTo>
                  <a:lnTo>
                    <a:pt x="402" y="14"/>
                  </a:lnTo>
                  <a:lnTo>
                    <a:pt x="392" y="15"/>
                  </a:lnTo>
                  <a:lnTo>
                    <a:pt x="381" y="15"/>
                  </a:lnTo>
                  <a:lnTo>
                    <a:pt x="370" y="15"/>
                  </a:lnTo>
                  <a:lnTo>
                    <a:pt x="360" y="14"/>
                  </a:lnTo>
                  <a:lnTo>
                    <a:pt x="348" y="13"/>
                  </a:lnTo>
                  <a:lnTo>
                    <a:pt x="338" y="11"/>
                  </a:lnTo>
                  <a:lnTo>
                    <a:pt x="327" y="10"/>
                  </a:lnTo>
                  <a:lnTo>
                    <a:pt x="317" y="9"/>
                  </a:lnTo>
                  <a:lnTo>
                    <a:pt x="308" y="7"/>
                  </a:lnTo>
                  <a:lnTo>
                    <a:pt x="301" y="6"/>
                  </a:lnTo>
                  <a:lnTo>
                    <a:pt x="294" y="5"/>
                  </a:lnTo>
                  <a:lnTo>
                    <a:pt x="290" y="4"/>
                  </a:lnTo>
                  <a:lnTo>
                    <a:pt x="286" y="3"/>
                  </a:lnTo>
                  <a:lnTo>
                    <a:pt x="285" y="3"/>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0" name="Freeform 80"/>
            <p:cNvSpPr>
              <a:spLocks/>
            </p:cNvSpPr>
            <p:nvPr/>
          </p:nvSpPr>
          <p:spPr bwMode="auto">
            <a:xfrm>
              <a:off x="3647" y="2727"/>
              <a:ext cx="83" cy="35"/>
            </a:xfrm>
            <a:custGeom>
              <a:avLst/>
              <a:gdLst/>
              <a:ahLst/>
              <a:cxnLst>
                <a:cxn ang="0">
                  <a:pos x="55" y="0"/>
                </a:cxn>
                <a:cxn ang="0">
                  <a:pos x="52" y="2"/>
                </a:cxn>
                <a:cxn ang="0">
                  <a:pos x="44" y="3"/>
                </a:cxn>
                <a:cxn ang="0">
                  <a:pos x="33" y="7"/>
                </a:cxn>
                <a:cxn ang="0">
                  <a:pos x="21" y="10"/>
                </a:cxn>
                <a:cxn ang="0">
                  <a:pos x="10" y="14"/>
                </a:cxn>
                <a:cxn ang="0">
                  <a:pos x="2" y="19"/>
                </a:cxn>
                <a:cxn ang="0">
                  <a:pos x="0" y="22"/>
                </a:cxn>
                <a:cxn ang="0">
                  <a:pos x="4" y="25"/>
                </a:cxn>
                <a:cxn ang="0">
                  <a:pos x="12" y="26"/>
                </a:cxn>
                <a:cxn ang="0">
                  <a:pos x="20" y="26"/>
                </a:cxn>
                <a:cxn ang="0">
                  <a:pos x="26" y="26"/>
                </a:cxn>
                <a:cxn ang="0">
                  <a:pos x="33" y="25"/>
                </a:cxn>
                <a:cxn ang="0">
                  <a:pos x="37" y="24"/>
                </a:cxn>
                <a:cxn ang="0">
                  <a:pos x="43" y="23"/>
                </a:cxn>
                <a:cxn ang="0">
                  <a:pos x="48" y="24"/>
                </a:cxn>
                <a:cxn ang="0">
                  <a:pos x="55" y="25"/>
                </a:cxn>
                <a:cxn ang="0">
                  <a:pos x="61" y="27"/>
                </a:cxn>
                <a:cxn ang="0">
                  <a:pos x="66" y="29"/>
                </a:cxn>
                <a:cxn ang="0">
                  <a:pos x="71" y="31"/>
                </a:cxn>
                <a:cxn ang="0">
                  <a:pos x="75" y="32"/>
                </a:cxn>
                <a:cxn ang="0">
                  <a:pos x="78" y="33"/>
                </a:cxn>
                <a:cxn ang="0">
                  <a:pos x="80" y="34"/>
                </a:cxn>
                <a:cxn ang="0">
                  <a:pos x="81" y="34"/>
                </a:cxn>
                <a:cxn ang="0">
                  <a:pos x="82" y="34"/>
                </a:cxn>
                <a:cxn ang="0">
                  <a:pos x="55" y="0"/>
                </a:cxn>
              </a:cxnLst>
              <a:rect l="0" t="0" r="r" b="b"/>
              <a:pathLst>
                <a:path w="83" h="35">
                  <a:moveTo>
                    <a:pt x="55" y="0"/>
                  </a:moveTo>
                  <a:lnTo>
                    <a:pt x="52" y="2"/>
                  </a:lnTo>
                  <a:lnTo>
                    <a:pt x="44" y="3"/>
                  </a:lnTo>
                  <a:lnTo>
                    <a:pt x="33" y="7"/>
                  </a:lnTo>
                  <a:lnTo>
                    <a:pt x="21" y="10"/>
                  </a:lnTo>
                  <a:lnTo>
                    <a:pt x="10" y="14"/>
                  </a:lnTo>
                  <a:lnTo>
                    <a:pt x="2" y="19"/>
                  </a:lnTo>
                  <a:lnTo>
                    <a:pt x="0" y="22"/>
                  </a:lnTo>
                  <a:lnTo>
                    <a:pt x="4" y="25"/>
                  </a:lnTo>
                  <a:lnTo>
                    <a:pt x="12" y="26"/>
                  </a:lnTo>
                  <a:lnTo>
                    <a:pt x="20" y="26"/>
                  </a:lnTo>
                  <a:lnTo>
                    <a:pt x="26" y="26"/>
                  </a:lnTo>
                  <a:lnTo>
                    <a:pt x="33" y="25"/>
                  </a:lnTo>
                  <a:lnTo>
                    <a:pt x="37" y="24"/>
                  </a:lnTo>
                  <a:lnTo>
                    <a:pt x="43" y="23"/>
                  </a:lnTo>
                  <a:lnTo>
                    <a:pt x="48" y="24"/>
                  </a:lnTo>
                  <a:lnTo>
                    <a:pt x="55" y="25"/>
                  </a:lnTo>
                  <a:lnTo>
                    <a:pt x="61" y="27"/>
                  </a:lnTo>
                  <a:lnTo>
                    <a:pt x="66" y="29"/>
                  </a:lnTo>
                  <a:lnTo>
                    <a:pt x="71" y="31"/>
                  </a:lnTo>
                  <a:lnTo>
                    <a:pt x="75" y="32"/>
                  </a:lnTo>
                  <a:lnTo>
                    <a:pt x="78" y="33"/>
                  </a:lnTo>
                  <a:lnTo>
                    <a:pt x="80" y="34"/>
                  </a:lnTo>
                  <a:lnTo>
                    <a:pt x="81" y="34"/>
                  </a:lnTo>
                  <a:lnTo>
                    <a:pt x="82" y="34"/>
                  </a:lnTo>
                  <a:lnTo>
                    <a:pt x="55"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1" name="Freeform 81"/>
            <p:cNvSpPr>
              <a:spLocks/>
            </p:cNvSpPr>
            <p:nvPr/>
          </p:nvSpPr>
          <p:spPr bwMode="auto">
            <a:xfrm>
              <a:off x="3647" y="2727"/>
              <a:ext cx="89" cy="41"/>
            </a:xfrm>
            <a:custGeom>
              <a:avLst/>
              <a:gdLst/>
              <a:ahLst/>
              <a:cxnLst>
                <a:cxn ang="0">
                  <a:pos x="59" y="0"/>
                </a:cxn>
                <a:cxn ang="0">
                  <a:pos x="59" y="0"/>
                </a:cxn>
                <a:cxn ang="0">
                  <a:pos x="56" y="2"/>
                </a:cxn>
                <a:cxn ang="0">
                  <a:pos x="47" y="4"/>
                </a:cxn>
                <a:cxn ang="0">
                  <a:pos x="35" y="8"/>
                </a:cxn>
                <a:cxn ang="0">
                  <a:pos x="22" y="12"/>
                </a:cxn>
                <a:cxn ang="0">
                  <a:pos x="11" y="17"/>
                </a:cxn>
                <a:cxn ang="0">
                  <a:pos x="2" y="22"/>
                </a:cxn>
                <a:cxn ang="0">
                  <a:pos x="0" y="26"/>
                </a:cxn>
                <a:cxn ang="0">
                  <a:pos x="4" y="29"/>
                </a:cxn>
                <a:cxn ang="0">
                  <a:pos x="13" y="31"/>
                </a:cxn>
                <a:cxn ang="0">
                  <a:pos x="21" y="31"/>
                </a:cxn>
                <a:cxn ang="0">
                  <a:pos x="28" y="31"/>
                </a:cxn>
                <a:cxn ang="0">
                  <a:pos x="35" y="29"/>
                </a:cxn>
                <a:cxn ang="0">
                  <a:pos x="40" y="28"/>
                </a:cxn>
                <a:cxn ang="0">
                  <a:pos x="46" y="27"/>
                </a:cxn>
                <a:cxn ang="0">
                  <a:pos x="52" y="28"/>
                </a:cxn>
                <a:cxn ang="0">
                  <a:pos x="59" y="29"/>
                </a:cxn>
                <a:cxn ang="0">
                  <a:pos x="65" y="32"/>
                </a:cxn>
                <a:cxn ang="0">
                  <a:pos x="71" y="34"/>
                </a:cxn>
                <a:cxn ang="0">
                  <a:pos x="76" y="36"/>
                </a:cxn>
                <a:cxn ang="0">
                  <a:pos x="80" y="38"/>
                </a:cxn>
                <a:cxn ang="0">
                  <a:pos x="84" y="39"/>
                </a:cxn>
                <a:cxn ang="0">
                  <a:pos x="86" y="40"/>
                </a:cxn>
                <a:cxn ang="0">
                  <a:pos x="87" y="40"/>
                </a:cxn>
                <a:cxn ang="0">
                  <a:pos x="88" y="40"/>
                </a:cxn>
                <a:cxn ang="0">
                  <a:pos x="59" y="0"/>
                </a:cxn>
              </a:cxnLst>
              <a:rect l="0" t="0" r="r" b="b"/>
              <a:pathLst>
                <a:path w="89" h="41">
                  <a:moveTo>
                    <a:pt x="59" y="0"/>
                  </a:moveTo>
                  <a:lnTo>
                    <a:pt x="59" y="0"/>
                  </a:lnTo>
                  <a:lnTo>
                    <a:pt x="56" y="2"/>
                  </a:lnTo>
                  <a:lnTo>
                    <a:pt x="47" y="4"/>
                  </a:lnTo>
                  <a:lnTo>
                    <a:pt x="35" y="8"/>
                  </a:lnTo>
                  <a:lnTo>
                    <a:pt x="22" y="12"/>
                  </a:lnTo>
                  <a:lnTo>
                    <a:pt x="11" y="17"/>
                  </a:lnTo>
                  <a:lnTo>
                    <a:pt x="2" y="22"/>
                  </a:lnTo>
                  <a:lnTo>
                    <a:pt x="0" y="26"/>
                  </a:lnTo>
                  <a:lnTo>
                    <a:pt x="4" y="29"/>
                  </a:lnTo>
                  <a:lnTo>
                    <a:pt x="13" y="31"/>
                  </a:lnTo>
                  <a:lnTo>
                    <a:pt x="21" y="31"/>
                  </a:lnTo>
                  <a:lnTo>
                    <a:pt x="28" y="31"/>
                  </a:lnTo>
                  <a:lnTo>
                    <a:pt x="35" y="29"/>
                  </a:lnTo>
                  <a:lnTo>
                    <a:pt x="40" y="28"/>
                  </a:lnTo>
                  <a:lnTo>
                    <a:pt x="46" y="27"/>
                  </a:lnTo>
                  <a:lnTo>
                    <a:pt x="52" y="28"/>
                  </a:lnTo>
                  <a:lnTo>
                    <a:pt x="59" y="29"/>
                  </a:lnTo>
                  <a:lnTo>
                    <a:pt x="65" y="32"/>
                  </a:lnTo>
                  <a:lnTo>
                    <a:pt x="71" y="34"/>
                  </a:lnTo>
                  <a:lnTo>
                    <a:pt x="76" y="36"/>
                  </a:lnTo>
                  <a:lnTo>
                    <a:pt x="80" y="38"/>
                  </a:lnTo>
                  <a:lnTo>
                    <a:pt x="84" y="39"/>
                  </a:lnTo>
                  <a:lnTo>
                    <a:pt x="86" y="40"/>
                  </a:lnTo>
                  <a:lnTo>
                    <a:pt x="87" y="40"/>
                  </a:lnTo>
                  <a:lnTo>
                    <a:pt x="88" y="40"/>
                  </a:lnTo>
                  <a:lnTo>
                    <a:pt x="59"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2" name="Freeform 82"/>
            <p:cNvSpPr>
              <a:spLocks/>
            </p:cNvSpPr>
            <p:nvPr/>
          </p:nvSpPr>
          <p:spPr bwMode="auto">
            <a:xfrm>
              <a:off x="3647" y="2727"/>
              <a:ext cx="89" cy="41"/>
            </a:xfrm>
            <a:custGeom>
              <a:avLst/>
              <a:gdLst/>
              <a:ahLst/>
              <a:cxnLst>
                <a:cxn ang="0">
                  <a:pos x="59" y="0"/>
                </a:cxn>
                <a:cxn ang="0">
                  <a:pos x="59" y="0"/>
                </a:cxn>
                <a:cxn ang="0">
                  <a:pos x="56" y="2"/>
                </a:cxn>
                <a:cxn ang="0">
                  <a:pos x="47" y="4"/>
                </a:cxn>
                <a:cxn ang="0">
                  <a:pos x="35" y="8"/>
                </a:cxn>
                <a:cxn ang="0">
                  <a:pos x="22" y="12"/>
                </a:cxn>
                <a:cxn ang="0">
                  <a:pos x="11" y="17"/>
                </a:cxn>
                <a:cxn ang="0">
                  <a:pos x="2" y="22"/>
                </a:cxn>
                <a:cxn ang="0">
                  <a:pos x="0" y="26"/>
                </a:cxn>
                <a:cxn ang="0">
                  <a:pos x="4" y="29"/>
                </a:cxn>
                <a:cxn ang="0">
                  <a:pos x="13" y="31"/>
                </a:cxn>
                <a:cxn ang="0">
                  <a:pos x="21" y="31"/>
                </a:cxn>
                <a:cxn ang="0">
                  <a:pos x="28" y="31"/>
                </a:cxn>
                <a:cxn ang="0">
                  <a:pos x="35" y="29"/>
                </a:cxn>
                <a:cxn ang="0">
                  <a:pos x="40" y="28"/>
                </a:cxn>
                <a:cxn ang="0">
                  <a:pos x="46" y="27"/>
                </a:cxn>
                <a:cxn ang="0">
                  <a:pos x="52" y="28"/>
                </a:cxn>
                <a:cxn ang="0">
                  <a:pos x="59" y="29"/>
                </a:cxn>
                <a:cxn ang="0">
                  <a:pos x="65" y="32"/>
                </a:cxn>
                <a:cxn ang="0">
                  <a:pos x="71" y="34"/>
                </a:cxn>
                <a:cxn ang="0">
                  <a:pos x="76" y="36"/>
                </a:cxn>
                <a:cxn ang="0">
                  <a:pos x="80" y="38"/>
                </a:cxn>
                <a:cxn ang="0">
                  <a:pos x="84" y="39"/>
                </a:cxn>
                <a:cxn ang="0">
                  <a:pos x="86" y="40"/>
                </a:cxn>
                <a:cxn ang="0">
                  <a:pos x="87" y="40"/>
                </a:cxn>
                <a:cxn ang="0">
                  <a:pos x="88" y="40"/>
                </a:cxn>
              </a:cxnLst>
              <a:rect l="0" t="0" r="r" b="b"/>
              <a:pathLst>
                <a:path w="89" h="41">
                  <a:moveTo>
                    <a:pt x="59" y="0"/>
                  </a:moveTo>
                  <a:lnTo>
                    <a:pt x="59" y="0"/>
                  </a:lnTo>
                  <a:lnTo>
                    <a:pt x="56" y="2"/>
                  </a:lnTo>
                  <a:lnTo>
                    <a:pt x="47" y="4"/>
                  </a:lnTo>
                  <a:lnTo>
                    <a:pt x="35" y="8"/>
                  </a:lnTo>
                  <a:lnTo>
                    <a:pt x="22" y="12"/>
                  </a:lnTo>
                  <a:lnTo>
                    <a:pt x="11" y="17"/>
                  </a:lnTo>
                  <a:lnTo>
                    <a:pt x="2" y="22"/>
                  </a:lnTo>
                  <a:lnTo>
                    <a:pt x="0" y="26"/>
                  </a:lnTo>
                  <a:lnTo>
                    <a:pt x="4" y="29"/>
                  </a:lnTo>
                  <a:lnTo>
                    <a:pt x="13" y="31"/>
                  </a:lnTo>
                  <a:lnTo>
                    <a:pt x="21" y="31"/>
                  </a:lnTo>
                  <a:lnTo>
                    <a:pt x="28" y="31"/>
                  </a:lnTo>
                  <a:lnTo>
                    <a:pt x="35" y="29"/>
                  </a:lnTo>
                  <a:lnTo>
                    <a:pt x="40" y="28"/>
                  </a:lnTo>
                  <a:lnTo>
                    <a:pt x="46" y="27"/>
                  </a:lnTo>
                  <a:lnTo>
                    <a:pt x="52" y="28"/>
                  </a:lnTo>
                  <a:lnTo>
                    <a:pt x="59" y="29"/>
                  </a:lnTo>
                  <a:lnTo>
                    <a:pt x="65" y="32"/>
                  </a:lnTo>
                  <a:lnTo>
                    <a:pt x="71" y="34"/>
                  </a:lnTo>
                  <a:lnTo>
                    <a:pt x="76" y="36"/>
                  </a:lnTo>
                  <a:lnTo>
                    <a:pt x="80" y="38"/>
                  </a:lnTo>
                  <a:lnTo>
                    <a:pt x="84" y="39"/>
                  </a:lnTo>
                  <a:lnTo>
                    <a:pt x="86" y="40"/>
                  </a:lnTo>
                  <a:lnTo>
                    <a:pt x="87" y="40"/>
                  </a:lnTo>
                  <a:lnTo>
                    <a:pt x="88" y="4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3" name="Freeform 83"/>
            <p:cNvSpPr>
              <a:spLocks/>
            </p:cNvSpPr>
            <p:nvPr/>
          </p:nvSpPr>
          <p:spPr bwMode="auto">
            <a:xfrm>
              <a:off x="4021" y="2745"/>
              <a:ext cx="75" cy="34"/>
            </a:xfrm>
            <a:custGeom>
              <a:avLst/>
              <a:gdLst/>
              <a:ahLst/>
              <a:cxnLst>
                <a:cxn ang="0">
                  <a:pos x="74" y="1"/>
                </a:cxn>
                <a:cxn ang="0">
                  <a:pos x="73" y="1"/>
                </a:cxn>
                <a:cxn ang="0">
                  <a:pos x="72" y="0"/>
                </a:cxn>
                <a:cxn ang="0">
                  <a:pos x="70" y="0"/>
                </a:cxn>
                <a:cxn ang="0">
                  <a:pos x="67" y="0"/>
                </a:cxn>
                <a:cxn ang="0">
                  <a:pos x="63" y="0"/>
                </a:cxn>
                <a:cxn ang="0">
                  <a:pos x="56" y="1"/>
                </a:cxn>
                <a:cxn ang="0">
                  <a:pos x="50" y="2"/>
                </a:cxn>
                <a:cxn ang="0">
                  <a:pos x="41" y="3"/>
                </a:cxn>
                <a:cxn ang="0">
                  <a:pos x="31" y="6"/>
                </a:cxn>
                <a:cxn ang="0">
                  <a:pos x="22" y="8"/>
                </a:cxn>
                <a:cxn ang="0">
                  <a:pos x="15" y="12"/>
                </a:cxn>
                <a:cxn ang="0">
                  <a:pos x="9" y="14"/>
                </a:cxn>
                <a:cxn ang="0">
                  <a:pos x="4" y="18"/>
                </a:cxn>
                <a:cxn ang="0">
                  <a:pos x="1" y="22"/>
                </a:cxn>
                <a:cxn ang="0">
                  <a:pos x="0" y="27"/>
                </a:cxn>
                <a:cxn ang="0">
                  <a:pos x="0" y="31"/>
                </a:cxn>
                <a:cxn ang="0">
                  <a:pos x="74" y="1"/>
                </a:cxn>
              </a:cxnLst>
              <a:rect l="0" t="0" r="r" b="b"/>
              <a:pathLst>
                <a:path w="75" h="32">
                  <a:moveTo>
                    <a:pt x="74" y="1"/>
                  </a:moveTo>
                  <a:lnTo>
                    <a:pt x="73" y="1"/>
                  </a:lnTo>
                  <a:lnTo>
                    <a:pt x="72" y="0"/>
                  </a:lnTo>
                  <a:lnTo>
                    <a:pt x="70" y="0"/>
                  </a:lnTo>
                  <a:lnTo>
                    <a:pt x="67" y="0"/>
                  </a:lnTo>
                  <a:lnTo>
                    <a:pt x="63" y="0"/>
                  </a:lnTo>
                  <a:lnTo>
                    <a:pt x="56" y="1"/>
                  </a:lnTo>
                  <a:lnTo>
                    <a:pt x="50" y="2"/>
                  </a:lnTo>
                  <a:lnTo>
                    <a:pt x="41" y="3"/>
                  </a:lnTo>
                  <a:lnTo>
                    <a:pt x="31" y="6"/>
                  </a:lnTo>
                  <a:lnTo>
                    <a:pt x="22" y="8"/>
                  </a:lnTo>
                  <a:lnTo>
                    <a:pt x="15" y="12"/>
                  </a:lnTo>
                  <a:lnTo>
                    <a:pt x="9" y="14"/>
                  </a:lnTo>
                  <a:lnTo>
                    <a:pt x="4" y="18"/>
                  </a:lnTo>
                  <a:lnTo>
                    <a:pt x="1" y="22"/>
                  </a:lnTo>
                  <a:lnTo>
                    <a:pt x="0" y="27"/>
                  </a:lnTo>
                  <a:lnTo>
                    <a:pt x="0" y="31"/>
                  </a:lnTo>
                  <a:lnTo>
                    <a:pt x="74" y="1"/>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4" name="Freeform 84"/>
            <p:cNvSpPr>
              <a:spLocks/>
            </p:cNvSpPr>
            <p:nvPr/>
          </p:nvSpPr>
          <p:spPr bwMode="auto">
            <a:xfrm>
              <a:off x="4021" y="2745"/>
              <a:ext cx="81" cy="40"/>
            </a:xfrm>
            <a:custGeom>
              <a:avLst/>
              <a:gdLst/>
              <a:ahLst/>
              <a:cxnLst>
                <a:cxn ang="0">
                  <a:pos x="80" y="1"/>
                </a:cxn>
                <a:cxn ang="0">
                  <a:pos x="80" y="1"/>
                </a:cxn>
                <a:cxn ang="0">
                  <a:pos x="79" y="1"/>
                </a:cxn>
                <a:cxn ang="0">
                  <a:pos x="78" y="0"/>
                </a:cxn>
                <a:cxn ang="0">
                  <a:pos x="76" y="0"/>
                </a:cxn>
                <a:cxn ang="0">
                  <a:pos x="72" y="0"/>
                </a:cxn>
                <a:cxn ang="0">
                  <a:pos x="68" y="0"/>
                </a:cxn>
                <a:cxn ang="0">
                  <a:pos x="61" y="1"/>
                </a:cxn>
                <a:cxn ang="0">
                  <a:pos x="54" y="2"/>
                </a:cxn>
                <a:cxn ang="0">
                  <a:pos x="44" y="4"/>
                </a:cxn>
                <a:cxn ang="0">
                  <a:pos x="33" y="7"/>
                </a:cxn>
                <a:cxn ang="0">
                  <a:pos x="24" y="10"/>
                </a:cxn>
                <a:cxn ang="0">
                  <a:pos x="16" y="14"/>
                </a:cxn>
                <a:cxn ang="0">
                  <a:pos x="10" y="17"/>
                </a:cxn>
                <a:cxn ang="0">
                  <a:pos x="4" y="22"/>
                </a:cxn>
                <a:cxn ang="0">
                  <a:pos x="1" y="26"/>
                </a:cxn>
                <a:cxn ang="0">
                  <a:pos x="0" y="32"/>
                </a:cxn>
                <a:cxn ang="0">
                  <a:pos x="0" y="37"/>
                </a:cxn>
                <a:cxn ang="0">
                  <a:pos x="80" y="1"/>
                </a:cxn>
              </a:cxnLst>
              <a:rect l="0" t="0" r="r" b="b"/>
              <a:pathLst>
                <a:path w="81" h="38">
                  <a:moveTo>
                    <a:pt x="80" y="1"/>
                  </a:moveTo>
                  <a:lnTo>
                    <a:pt x="80" y="1"/>
                  </a:lnTo>
                  <a:lnTo>
                    <a:pt x="79" y="1"/>
                  </a:lnTo>
                  <a:lnTo>
                    <a:pt x="78" y="0"/>
                  </a:lnTo>
                  <a:lnTo>
                    <a:pt x="76" y="0"/>
                  </a:lnTo>
                  <a:lnTo>
                    <a:pt x="72" y="0"/>
                  </a:lnTo>
                  <a:lnTo>
                    <a:pt x="68" y="0"/>
                  </a:lnTo>
                  <a:lnTo>
                    <a:pt x="61" y="1"/>
                  </a:lnTo>
                  <a:lnTo>
                    <a:pt x="54" y="2"/>
                  </a:lnTo>
                  <a:lnTo>
                    <a:pt x="44" y="4"/>
                  </a:lnTo>
                  <a:lnTo>
                    <a:pt x="33" y="7"/>
                  </a:lnTo>
                  <a:lnTo>
                    <a:pt x="24" y="10"/>
                  </a:lnTo>
                  <a:lnTo>
                    <a:pt x="16" y="14"/>
                  </a:lnTo>
                  <a:lnTo>
                    <a:pt x="10" y="17"/>
                  </a:lnTo>
                  <a:lnTo>
                    <a:pt x="4" y="22"/>
                  </a:lnTo>
                  <a:lnTo>
                    <a:pt x="1" y="26"/>
                  </a:lnTo>
                  <a:lnTo>
                    <a:pt x="0" y="32"/>
                  </a:lnTo>
                  <a:lnTo>
                    <a:pt x="0" y="37"/>
                  </a:lnTo>
                  <a:lnTo>
                    <a:pt x="80" y="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5" name="Freeform 85"/>
            <p:cNvSpPr>
              <a:spLocks/>
            </p:cNvSpPr>
            <p:nvPr/>
          </p:nvSpPr>
          <p:spPr bwMode="auto">
            <a:xfrm>
              <a:off x="4021" y="2745"/>
              <a:ext cx="81" cy="40"/>
            </a:xfrm>
            <a:custGeom>
              <a:avLst/>
              <a:gdLst/>
              <a:ahLst/>
              <a:cxnLst>
                <a:cxn ang="0">
                  <a:pos x="80" y="1"/>
                </a:cxn>
                <a:cxn ang="0">
                  <a:pos x="80" y="1"/>
                </a:cxn>
                <a:cxn ang="0">
                  <a:pos x="79" y="1"/>
                </a:cxn>
                <a:cxn ang="0">
                  <a:pos x="78" y="0"/>
                </a:cxn>
                <a:cxn ang="0">
                  <a:pos x="76" y="0"/>
                </a:cxn>
                <a:cxn ang="0">
                  <a:pos x="72" y="0"/>
                </a:cxn>
                <a:cxn ang="0">
                  <a:pos x="68" y="0"/>
                </a:cxn>
                <a:cxn ang="0">
                  <a:pos x="61" y="1"/>
                </a:cxn>
                <a:cxn ang="0">
                  <a:pos x="54" y="2"/>
                </a:cxn>
                <a:cxn ang="0">
                  <a:pos x="44" y="4"/>
                </a:cxn>
                <a:cxn ang="0">
                  <a:pos x="33" y="7"/>
                </a:cxn>
                <a:cxn ang="0">
                  <a:pos x="24" y="10"/>
                </a:cxn>
                <a:cxn ang="0">
                  <a:pos x="16" y="14"/>
                </a:cxn>
                <a:cxn ang="0">
                  <a:pos x="10" y="17"/>
                </a:cxn>
                <a:cxn ang="0">
                  <a:pos x="4" y="22"/>
                </a:cxn>
                <a:cxn ang="0">
                  <a:pos x="1" y="26"/>
                </a:cxn>
                <a:cxn ang="0">
                  <a:pos x="0" y="32"/>
                </a:cxn>
                <a:cxn ang="0">
                  <a:pos x="0" y="37"/>
                </a:cxn>
              </a:cxnLst>
              <a:rect l="0" t="0" r="r" b="b"/>
              <a:pathLst>
                <a:path w="81" h="38">
                  <a:moveTo>
                    <a:pt x="80" y="1"/>
                  </a:moveTo>
                  <a:lnTo>
                    <a:pt x="80" y="1"/>
                  </a:lnTo>
                  <a:lnTo>
                    <a:pt x="79" y="1"/>
                  </a:lnTo>
                  <a:lnTo>
                    <a:pt x="78" y="0"/>
                  </a:lnTo>
                  <a:lnTo>
                    <a:pt x="76" y="0"/>
                  </a:lnTo>
                  <a:lnTo>
                    <a:pt x="72" y="0"/>
                  </a:lnTo>
                  <a:lnTo>
                    <a:pt x="68" y="0"/>
                  </a:lnTo>
                  <a:lnTo>
                    <a:pt x="61" y="1"/>
                  </a:lnTo>
                  <a:lnTo>
                    <a:pt x="54" y="2"/>
                  </a:lnTo>
                  <a:lnTo>
                    <a:pt x="44" y="4"/>
                  </a:lnTo>
                  <a:lnTo>
                    <a:pt x="33" y="7"/>
                  </a:lnTo>
                  <a:lnTo>
                    <a:pt x="24" y="10"/>
                  </a:lnTo>
                  <a:lnTo>
                    <a:pt x="16" y="14"/>
                  </a:lnTo>
                  <a:lnTo>
                    <a:pt x="10" y="17"/>
                  </a:lnTo>
                  <a:lnTo>
                    <a:pt x="4" y="22"/>
                  </a:lnTo>
                  <a:lnTo>
                    <a:pt x="1" y="26"/>
                  </a:lnTo>
                  <a:lnTo>
                    <a:pt x="0" y="32"/>
                  </a:lnTo>
                  <a:lnTo>
                    <a:pt x="0" y="3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6" name="Freeform 86"/>
            <p:cNvSpPr>
              <a:spLocks/>
            </p:cNvSpPr>
            <p:nvPr/>
          </p:nvSpPr>
          <p:spPr bwMode="auto">
            <a:xfrm>
              <a:off x="3228" y="1666"/>
              <a:ext cx="1320" cy="1031"/>
            </a:xfrm>
            <a:custGeom>
              <a:avLst/>
              <a:gdLst/>
              <a:ahLst/>
              <a:cxnLst>
                <a:cxn ang="0">
                  <a:pos x="0" y="1001"/>
                </a:cxn>
                <a:cxn ang="0">
                  <a:pos x="29" y="1030"/>
                </a:cxn>
                <a:cxn ang="0">
                  <a:pos x="1319" y="1030"/>
                </a:cxn>
                <a:cxn ang="0">
                  <a:pos x="1319" y="29"/>
                </a:cxn>
                <a:cxn ang="0">
                  <a:pos x="1291" y="0"/>
                </a:cxn>
                <a:cxn ang="0">
                  <a:pos x="0" y="1001"/>
                </a:cxn>
              </a:cxnLst>
              <a:rect l="0" t="0" r="r" b="b"/>
              <a:pathLst>
                <a:path w="1320" h="1031">
                  <a:moveTo>
                    <a:pt x="0" y="1001"/>
                  </a:moveTo>
                  <a:lnTo>
                    <a:pt x="29" y="1030"/>
                  </a:lnTo>
                  <a:lnTo>
                    <a:pt x="1319" y="1030"/>
                  </a:lnTo>
                  <a:lnTo>
                    <a:pt x="1319" y="29"/>
                  </a:lnTo>
                  <a:lnTo>
                    <a:pt x="1291" y="0"/>
                  </a:lnTo>
                  <a:lnTo>
                    <a:pt x="0" y="1001"/>
                  </a:lnTo>
                </a:path>
              </a:pathLst>
            </a:custGeom>
            <a:solidFill>
              <a:srgbClr val="333333"/>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7" name="Freeform 87"/>
            <p:cNvSpPr>
              <a:spLocks/>
            </p:cNvSpPr>
            <p:nvPr/>
          </p:nvSpPr>
          <p:spPr bwMode="auto">
            <a:xfrm>
              <a:off x="3228" y="1666"/>
              <a:ext cx="1326" cy="1037"/>
            </a:xfrm>
            <a:custGeom>
              <a:avLst/>
              <a:gdLst/>
              <a:ahLst/>
              <a:cxnLst>
                <a:cxn ang="0">
                  <a:pos x="0" y="1007"/>
                </a:cxn>
                <a:cxn ang="0">
                  <a:pos x="29" y="1036"/>
                </a:cxn>
                <a:cxn ang="0">
                  <a:pos x="1325" y="1036"/>
                </a:cxn>
                <a:cxn ang="0">
                  <a:pos x="1325" y="29"/>
                </a:cxn>
                <a:cxn ang="0">
                  <a:pos x="1297" y="0"/>
                </a:cxn>
                <a:cxn ang="0">
                  <a:pos x="0" y="1007"/>
                </a:cxn>
              </a:cxnLst>
              <a:rect l="0" t="0" r="r" b="b"/>
              <a:pathLst>
                <a:path w="1326" h="1037">
                  <a:moveTo>
                    <a:pt x="0" y="1007"/>
                  </a:moveTo>
                  <a:lnTo>
                    <a:pt x="29" y="1036"/>
                  </a:lnTo>
                  <a:lnTo>
                    <a:pt x="1325" y="1036"/>
                  </a:lnTo>
                  <a:lnTo>
                    <a:pt x="1325" y="29"/>
                  </a:lnTo>
                  <a:lnTo>
                    <a:pt x="1297" y="0"/>
                  </a:lnTo>
                  <a:lnTo>
                    <a:pt x="0" y="100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8" name="Freeform 88"/>
            <p:cNvSpPr>
              <a:spLocks/>
            </p:cNvSpPr>
            <p:nvPr/>
          </p:nvSpPr>
          <p:spPr bwMode="auto">
            <a:xfrm>
              <a:off x="3228" y="1666"/>
              <a:ext cx="1292" cy="1003"/>
            </a:xfrm>
            <a:custGeom>
              <a:avLst/>
              <a:gdLst/>
              <a:ahLst/>
              <a:cxnLst>
                <a:cxn ang="0">
                  <a:pos x="1291" y="1001"/>
                </a:cxn>
                <a:cxn ang="0">
                  <a:pos x="1291" y="0"/>
                </a:cxn>
                <a:cxn ang="0">
                  <a:pos x="0" y="0"/>
                </a:cxn>
                <a:cxn ang="0">
                  <a:pos x="0" y="1001"/>
                </a:cxn>
                <a:cxn ang="0">
                  <a:pos x="1291" y="1001"/>
                </a:cxn>
              </a:cxnLst>
              <a:rect l="0" t="0" r="r" b="b"/>
              <a:pathLst>
                <a:path w="1292" h="1002">
                  <a:moveTo>
                    <a:pt x="1291" y="1001"/>
                  </a:moveTo>
                  <a:lnTo>
                    <a:pt x="1291" y="0"/>
                  </a:lnTo>
                  <a:lnTo>
                    <a:pt x="0" y="0"/>
                  </a:lnTo>
                  <a:lnTo>
                    <a:pt x="0" y="1001"/>
                  </a:lnTo>
                  <a:lnTo>
                    <a:pt x="1291" y="1001"/>
                  </a:lnTo>
                </a:path>
              </a:pathLst>
            </a:custGeom>
            <a:solidFill>
              <a:srgbClr val="CCCCCC"/>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9" name="Freeform 89"/>
            <p:cNvSpPr>
              <a:spLocks/>
            </p:cNvSpPr>
            <p:nvPr/>
          </p:nvSpPr>
          <p:spPr bwMode="auto">
            <a:xfrm>
              <a:off x="3228" y="1666"/>
              <a:ext cx="1298" cy="1009"/>
            </a:xfrm>
            <a:custGeom>
              <a:avLst/>
              <a:gdLst/>
              <a:ahLst/>
              <a:cxnLst>
                <a:cxn ang="0">
                  <a:pos x="1297" y="1007"/>
                </a:cxn>
                <a:cxn ang="0">
                  <a:pos x="1297" y="0"/>
                </a:cxn>
                <a:cxn ang="0">
                  <a:pos x="0" y="0"/>
                </a:cxn>
                <a:cxn ang="0">
                  <a:pos x="0" y="1007"/>
                </a:cxn>
                <a:cxn ang="0">
                  <a:pos x="1297" y="1007"/>
                </a:cxn>
              </a:cxnLst>
              <a:rect l="0" t="0" r="r" b="b"/>
              <a:pathLst>
                <a:path w="1298" h="1008">
                  <a:moveTo>
                    <a:pt x="1297" y="1007"/>
                  </a:moveTo>
                  <a:lnTo>
                    <a:pt x="1297" y="0"/>
                  </a:lnTo>
                  <a:lnTo>
                    <a:pt x="0" y="0"/>
                  </a:lnTo>
                  <a:lnTo>
                    <a:pt x="0" y="1007"/>
                  </a:lnTo>
                  <a:lnTo>
                    <a:pt x="1297" y="100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0" name="Freeform 90"/>
            <p:cNvSpPr>
              <a:spLocks/>
            </p:cNvSpPr>
            <p:nvPr/>
          </p:nvSpPr>
          <p:spPr bwMode="auto">
            <a:xfrm>
              <a:off x="3275" y="1703"/>
              <a:ext cx="1195" cy="928"/>
            </a:xfrm>
            <a:custGeom>
              <a:avLst/>
              <a:gdLst/>
              <a:ahLst/>
              <a:cxnLst>
                <a:cxn ang="0">
                  <a:pos x="1196" y="927"/>
                </a:cxn>
                <a:cxn ang="0">
                  <a:pos x="1196" y="0"/>
                </a:cxn>
                <a:cxn ang="0">
                  <a:pos x="0" y="0"/>
                </a:cxn>
                <a:cxn ang="0">
                  <a:pos x="0" y="927"/>
                </a:cxn>
                <a:cxn ang="0">
                  <a:pos x="1196" y="927"/>
                </a:cxn>
              </a:cxnLst>
              <a:rect l="0" t="0" r="r" b="b"/>
              <a:pathLst>
                <a:path w="1197" h="928">
                  <a:moveTo>
                    <a:pt x="1196" y="927"/>
                  </a:moveTo>
                  <a:lnTo>
                    <a:pt x="1196" y="0"/>
                  </a:lnTo>
                  <a:lnTo>
                    <a:pt x="0" y="0"/>
                  </a:lnTo>
                  <a:lnTo>
                    <a:pt x="0" y="927"/>
                  </a:lnTo>
                  <a:lnTo>
                    <a:pt x="1196" y="927"/>
                  </a:lnTo>
                </a:path>
              </a:pathLst>
            </a:custGeom>
            <a:solidFill>
              <a:srgbClr val="FFFFFF"/>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1" name="Freeform 91"/>
            <p:cNvSpPr>
              <a:spLocks/>
            </p:cNvSpPr>
            <p:nvPr/>
          </p:nvSpPr>
          <p:spPr bwMode="auto">
            <a:xfrm>
              <a:off x="3275" y="1703"/>
              <a:ext cx="1203" cy="934"/>
            </a:xfrm>
            <a:custGeom>
              <a:avLst/>
              <a:gdLst/>
              <a:ahLst/>
              <a:cxnLst>
                <a:cxn ang="0">
                  <a:pos x="1202" y="933"/>
                </a:cxn>
                <a:cxn ang="0">
                  <a:pos x="1202" y="0"/>
                </a:cxn>
                <a:cxn ang="0">
                  <a:pos x="0" y="0"/>
                </a:cxn>
                <a:cxn ang="0">
                  <a:pos x="0" y="933"/>
                </a:cxn>
                <a:cxn ang="0">
                  <a:pos x="1202" y="933"/>
                </a:cxn>
              </a:cxnLst>
              <a:rect l="0" t="0" r="r" b="b"/>
              <a:pathLst>
                <a:path w="1203" h="934">
                  <a:moveTo>
                    <a:pt x="1202" y="933"/>
                  </a:moveTo>
                  <a:lnTo>
                    <a:pt x="1202" y="0"/>
                  </a:lnTo>
                  <a:lnTo>
                    <a:pt x="0" y="0"/>
                  </a:lnTo>
                  <a:lnTo>
                    <a:pt x="0" y="933"/>
                  </a:lnTo>
                  <a:lnTo>
                    <a:pt x="1202" y="933"/>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2" name="Freeform 92"/>
            <p:cNvSpPr>
              <a:spLocks/>
            </p:cNvSpPr>
            <p:nvPr/>
          </p:nvSpPr>
          <p:spPr bwMode="auto">
            <a:xfrm>
              <a:off x="3394" y="1284"/>
              <a:ext cx="985" cy="320"/>
            </a:xfrm>
            <a:custGeom>
              <a:avLst/>
              <a:gdLst/>
              <a:ahLst/>
              <a:cxnLst>
                <a:cxn ang="0">
                  <a:pos x="987" y="318"/>
                </a:cxn>
                <a:cxn ang="0">
                  <a:pos x="987" y="0"/>
                </a:cxn>
                <a:cxn ang="0">
                  <a:pos x="0" y="0"/>
                </a:cxn>
                <a:cxn ang="0">
                  <a:pos x="0" y="318"/>
                </a:cxn>
                <a:cxn ang="0">
                  <a:pos x="987" y="318"/>
                </a:cxn>
              </a:cxnLst>
              <a:rect l="0" t="0" r="r" b="b"/>
              <a:pathLst>
                <a:path w="988" h="319">
                  <a:moveTo>
                    <a:pt x="987" y="318"/>
                  </a:moveTo>
                  <a:lnTo>
                    <a:pt x="987" y="0"/>
                  </a:lnTo>
                  <a:lnTo>
                    <a:pt x="0" y="0"/>
                  </a:lnTo>
                  <a:lnTo>
                    <a:pt x="0" y="318"/>
                  </a:lnTo>
                  <a:lnTo>
                    <a:pt x="987" y="318"/>
                  </a:lnTo>
                </a:path>
              </a:pathLst>
            </a:custGeom>
            <a:solidFill>
              <a:srgbClr val="E5E5E5"/>
            </a:solidFill>
            <a:ln w="12700" cap="rnd" cmpd="sng">
              <a:solidFill>
                <a:srgbClr val="F4E7ED"/>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3" name="Line 93"/>
            <p:cNvSpPr>
              <a:spLocks noChangeShapeType="1"/>
            </p:cNvSpPr>
            <p:nvPr/>
          </p:nvSpPr>
          <p:spPr bwMode="auto">
            <a:xfrm>
              <a:off x="3283" y="1735"/>
              <a:ext cx="1187" cy="0"/>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4" name="Line 94"/>
            <p:cNvSpPr>
              <a:spLocks noChangeShapeType="1"/>
            </p:cNvSpPr>
            <p:nvPr/>
          </p:nvSpPr>
          <p:spPr bwMode="auto">
            <a:xfrm>
              <a:off x="3283" y="1793"/>
              <a:ext cx="1187" cy="0"/>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5" name="Line 95"/>
            <p:cNvSpPr>
              <a:spLocks noChangeShapeType="1"/>
            </p:cNvSpPr>
            <p:nvPr/>
          </p:nvSpPr>
          <p:spPr bwMode="auto">
            <a:xfrm>
              <a:off x="3283" y="1909"/>
              <a:ext cx="1187" cy="0"/>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6" name="Line 96"/>
            <p:cNvSpPr>
              <a:spLocks noChangeShapeType="1"/>
            </p:cNvSpPr>
            <p:nvPr/>
          </p:nvSpPr>
          <p:spPr bwMode="auto">
            <a:xfrm>
              <a:off x="3283" y="2025"/>
              <a:ext cx="1187" cy="0"/>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7" name="Line 97"/>
            <p:cNvSpPr>
              <a:spLocks noChangeShapeType="1"/>
            </p:cNvSpPr>
            <p:nvPr/>
          </p:nvSpPr>
          <p:spPr bwMode="auto">
            <a:xfrm>
              <a:off x="3283" y="2141"/>
              <a:ext cx="1187" cy="0"/>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8" name="Line 98"/>
            <p:cNvSpPr>
              <a:spLocks noChangeShapeType="1"/>
            </p:cNvSpPr>
            <p:nvPr/>
          </p:nvSpPr>
          <p:spPr bwMode="auto">
            <a:xfrm>
              <a:off x="3283" y="2257"/>
              <a:ext cx="1187" cy="0"/>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9" name="Line 99"/>
            <p:cNvSpPr>
              <a:spLocks noChangeShapeType="1"/>
            </p:cNvSpPr>
            <p:nvPr/>
          </p:nvSpPr>
          <p:spPr bwMode="auto">
            <a:xfrm>
              <a:off x="3283" y="2372"/>
              <a:ext cx="1187" cy="0"/>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0" name="Line 100"/>
            <p:cNvSpPr>
              <a:spLocks noChangeShapeType="1"/>
            </p:cNvSpPr>
            <p:nvPr/>
          </p:nvSpPr>
          <p:spPr bwMode="auto">
            <a:xfrm>
              <a:off x="3283" y="2489"/>
              <a:ext cx="1187" cy="0"/>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1" name="Line 101"/>
            <p:cNvSpPr>
              <a:spLocks noChangeShapeType="1"/>
            </p:cNvSpPr>
            <p:nvPr/>
          </p:nvSpPr>
          <p:spPr bwMode="auto">
            <a:xfrm>
              <a:off x="3283" y="2604"/>
              <a:ext cx="1187" cy="0"/>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2" name="Line 102"/>
            <p:cNvSpPr>
              <a:spLocks noChangeShapeType="1"/>
            </p:cNvSpPr>
            <p:nvPr/>
          </p:nvSpPr>
          <p:spPr bwMode="auto">
            <a:xfrm>
              <a:off x="3347" y="1707"/>
              <a:ext cx="0" cy="927"/>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3" name="Line 103"/>
            <p:cNvSpPr>
              <a:spLocks noChangeShapeType="1"/>
            </p:cNvSpPr>
            <p:nvPr/>
          </p:nvSpPr>
          <p:spPr bwMode="auto">
            <a:xfrm>
              <a:off x="3506" y="1707"/>
              <a:ext cx="0" cy="927"/>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4" name="Line 104"/>
            <p:cNvSpPr>
              <a:spLocks noChangeShapeType="1"/>
            </p:cNvSpPr>
            <p:nvPr/>
          </p:nvSpPr>
          <p:spPr bwMode="auto">
            <a:xfrm>
              <a:off x="3666" y="1707"/>
              <a:ext cx="0" cy="927"/>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5" name="Line 105"/>
            <p:cNvSpPr>
              <a:spLocks noChangeShapeType="1"/>
            </p:cNvSpPr>
            <p:nvPr/>
          </p:nvSpPr>
          <p:spPr bwMode="auto">
            <a:xfrm>
              <a:off x="3905" y="1707"/>
              <a:ext cx="0" cy="927"/>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6" name="Line 106"/>
            <p:cNvSpPr>
              <a:spLocks noChangeShapeType="1"/>
            </p:cNvSpPr>
            <p:nvPr/>
          </p:nvSpPr>
          <p:spPr bwMode="auto">
            <a:xfrm>
              <a:off x="4065" y="1707"/>
              <a:ext cx="0" cy="927"/>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7" name="Line 107"/>
            <p:cNvSpPr>
              <a:spLocks noChangeShapeType="1"/>
            </p:cNvSpPr>
            <p:nvPr/>
          </p:nvSpPr>
          <p:spPr bwMode="auto">
            <a:xfrm>
              <a:off x="4224" y="1707"/>
              <a:ext cx="0" cy="927"/>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8" name="Line 108"/>
            <p:cNvSpPr>
              <a:spLocks noChangeShapeType="1"/>
            </p:cNvSpPr>
            <p:nvPr/>
          </p:nvSpPr>
          <p:spPr bwMode="auto">
            <a:xfrm>
              <a:off x="4383" y="1707"/>
              <a:ext cx="0" cy="927"/>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9" name="Freeform 109"/>
            <p:cNvSpPr>
              <a:spLocks/>
            </p:cNvSpPr>
            <p:nvPr/>
          </p:nvSpPr>
          <p:spPr bwMode="auto">
            <a:xfrm>
              <a:off x="3275" y="1703"/>
              <a:ext cx="1194" cy="27"/>
            </a:xfrm>
            <a:custGeom>
              <a:avLst/>
              <a:gdLst/>
              <a:ahLst/>
              <a:cxnLst>
                <a:cxn ang="0">
                  <a:pos x="1193" y="26"/>
                </a:cxn>
                <a:cxn ang="0">
                  <a:pos x="1193" y="0"/>
                </a:cxn>
                <a:cxn ang="0">
                  <a:pos x="0" y="0"/>
                </a:cxn>
                <a:cxn ang="0">
                  <a:pos x="0" y="26"/>
                </a:cxn>
                <a:cxn ang="0">
                  <a:pos x="1193" y="26"/>
                </a:cxn>
              </a:cxnLst>
              <a:rect l="0" t="0" r="r" b="b"/>
              <a:pathLst>
                <a:path w="1194" h="27">
                  <a:moveTo>
                    <a:pt x="1193" y="26"/>
                  </a:moveTo>
                  <a:lnTo>
                    <a:pt x="1193" y="0"/>
                  </a:lnTo>
                  <a:lnTo>
                    <a:pt x="0" y="0"/>
                  </a:lnTo>
                  <a:lnTo>
                    <a:pt x="0" y="26"/>
                  </a:lnTo>
                  <a:lnTo>
                    <a:pt x="1193" y="26"/>
                  </a:lnTo>
                </a:path>
              </a:pathLst>
            </a:custGeom>
            <a:solidFill>
              <a:srgbClr val="666666"/>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0" name="Freeform 110"/>
            <p:cNvSpPr>
              <a:spLocks/>
            </p:cNvSpPr>
            <p:nvPr/>
          </p:nvSpPr>
          <p:spPr bwMode="auto">
            <a:xfrm>
              <a:off x="3275" y="1703"/>
              <a:ext cx="24" cy="929"/>
            </a:xfrm>
            <a:custGeom>
              <a:avLst/>
              <a:gdLst/>
              <a:ahLst/>
              <a:cxnLst>
                <a:cxn ang="0">
                  <a:pos x="0" y="0"/>
                </a:cxn>
                <a:cxn ang="0">
                  <a:pos x="23" y="32"/>
                </a:cxn>
                <a:cxn ang="0">
                  <a:pos x="23" y="928"/>
                </a:cxn>
                <a:cxn ang="0">
                  <a:pos x="0" y="928"/>
                </a:cxn>
                <a:cxn ang="0">
                  <a:pos x="0" y="0"/>
                </a:cxn>
              </a:cxnLst>
              <a:rect l="0" t="0" r="r" b="b"/>
              <a:pathLst>
                <a:path w="24" h="929">
                  <a:moveTo>
                    <a:pt x="0" y="0"/>
                  </a:moveTo>
                  <a:lnTo>
                    <a:pt x="23" y="32"/>
                  </a:lnTo>
                  <a:lnTo>
                    <a:pt x="23" y="928"/>
                  </a:lnTo>
                  <a:lnTo>
                    <a:pt x="0" y="928"/>
                  </a:lnTo>
                  <a:lnTo>
                    <a:pt x="0" y="0"/>
                  </a:lnTo>
                </a:path>
              </a:pathLst>
            </a:custGeom>
            <a:solidFill>
              <a:srgbClr val="333333"/>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1" name="Freeform 111"/>
            <p:cNvSpPr>
              <a:spLocks/>
            </p:cNvSpPr>
            <p:nvPr/>
          </p:nvSpPr>
          <p:spPr bwMode="auto">
            <a:xfrm>
              <a:off x="3317" y="2474"/>
              <a:ext cx="7" cy="8"/>
            </a:xfrm>
            <a:custGeom>
              <a:avLst/>
              <a:gdLst/>
              <a:ahLst/>
              <a:cxnLst>
                <a:cxn ang="0">
                  <a:pos x="2" y="0"/>
                </a:cxn>
                <a:cxn ang="0">
                  <a:pos x="0" y="1"/>
                </a:cxn>
                <a:cxn ang="0">
                  <a:pos x="0" y="3"/>
                </a:cxn>
                <a:cxn ang="0">
                  <a:pos x="0" y="4"/>
                </a:cxn>
                <a:cxn ang="0">
                  <a:pos x="0" y="6"/>
                </a:cxn>
                <a:cxn ang="0">
                  <a:pos x="1" y="7"/>
                </a:cxn>
                <a:cxn ang="0">
                  <a:pos x="2" y="7"/>
                </a:cxn>
                <a:cxn ang="0">
                  <a:pos x="4" y="8"/>
                </a:cxn>
                <a:cxn ang="0">
                  <a:pos x="5" y="7"/>
                </a:cxn>
                <a:cxn ang="0">
                  <a:pos x="2" y="0"/>
                </a:cxn>
              </a:cxnLst>
              <a:rect l="0" t="0" r="r" b="b"/>
              <a:pathLst>
                <a:path w="6" h="9">
                  <a:moveTo>
                    <a:pt x="2" y="0"/>
                  </a:moveTo>
                  <a:lnTo>
                    <a:pt x="0" y="1"/>
                  </a:lnTo>
                  <a:lnTo>
                    <a:pt x="0" y="3"/>
                  </a:lnTo>
                  <a:lnTo>
                    <a:pt x="0" y="4"/>
                  </a:lnTo>
                  <a:lnTo>
                    <a:pt x="0" y="6"/>
                  </a:lnTo>
                  <a:lnTo>
                    <a:pt x="1" y="7"/>
                  </a:lnTo>
                  <a:lnTo>
                    <a:pt x="2" y="7"/>
                  </a:lnTo>
                  <a:lnTo>
                    <a:pt x="4" y="8"/>
                  </a:lnTo>
                  <a:lnTo>
                    <a:pt x="5" y="7"/>
                  </a:lnTo>
                  <a:lnTo>
                    <a:pt x="2"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2" name="Freeform 112"/>
            <p:cNvSpPr>
              <a:spLocks/>
            </p:cNvSpPr>
            <p:nvPr/>
          </p:nvSpPr>
          <p:spPr bwMode="auto">
            <a:xfrm>
              <a:off x="3321" y="2388"/>
              <a:ext cx="147" cy="95"/>
            </a:xfrm>
            <a:custGeom>
              <a:avLst/>
              <a:gdLst/>
              <a:ahLst/>
              <a:cxnLst>
                <a:cxn ang="0">
                  <a:pos x="143" y="0"/>
                </a:cxn>
                <a:cxn ang="0">
                  <a:pos x="138" y="2"/>
                </a:cxn>
                <a:cxn ang="0">
                  <a:pos x="0" y="81"/>
                </a:cxn>
                <a:cxn ang="0">
                  <a:pos x="7" y="93"/>
                </a:cxn>
                <a:cxn ang="0">
                  <a:pos x="145" y="13"/>
                </a:cxn>
                <a:cxn ang="0">
                  <a:pos x="140" y="14"/>
                </a:cxn>
                <a:cxn ang="0">
                  <a:pos x="145" y="13"/>
                </a:cxn>
                <a:cxn ang="0">
                  <a:pos x="148" y="11"/>
                </a:cxn>
                <a:cxn ang="0">
                  <a:pos x="149" y="8"/>
                </a:cxn>
                <a:cxn ang="0">
                  <a:pos x="149" y="7"/>
                </a:cxn>
                <a:cxn ang="0">
                  <a:pos x="148" y="4"/>
                </a:cxn>
                <a:cxn ang="0">
                  <a:pos x="146" y="2"/>
                </a:cxn>
                <a:cxn ang="0">
                  <a:pos x="143" y="1"/>
                </a:cxn>
                <a:cxn ang="0">
                  <a:pos x="141" y="0"/>
                </a:cxn>
                <a:cxn ang="0">
                  <a:pos x="138" y="2"/>
                </a:cxn>
                <a:cxn ang="0">
                  <a:pos x="143" y="0"/>
                </a:cxn>
              </a:cxnLst>
              <a:rect l="0" t="0" r="r" b="b"/>
              <a:pathLst>
                <a:path w="150" h="94">
                  <a:moveTo>
                    <a:pt x="143" y="0"/>
                  </a:moveTo>
                  <a:lnTo>
                    <a:pt x="138" y="2"/>
                  </a:lnTo>
                  <a:lnTo>
                    <a:pt x="0" y="81"/>
                  </a:lnTo>
                  <a:lnTo>
                    <a:pt x="7" y="93"/>
                  </a:lnTo>
                  <a:lnTo>
                    <a:pt x="145" y="13"/>
                  </a:lnTo>
                  <a:lnTo>
                    <a:pt x="140" y="14"/>
                  </a:lnTo>
                  <a:lnTo>
                    <a:pt x="145" y="13"/>
                  </a:lnTo>
                  <a:lnTo>
                    <a:pt x="148" y="11"/>
                  </a:lnTo>
                  <a:lnTo>
                    <a:pt x="149" y="8"/>
                  </a:lnTo>
                  <a:lnTo>
                    <a:pt x="149" y="7"/>
                  </a:lnTo>
                  <a:lnTo>
                    <a:pt x="148" y="4"/>
                  </a:lnTo>
                  <a:lnTo>
                    <a:pt x="146" y="2"/>
                  </a:lnTo>
                  <a:lnTo>
                    <a:pt x="143" y="1"/>
                  </a:lnTo>
                  <a:lnTo>
                    <a:pt x="141" y="0"/>
                  </a:lnTo>
                  <a:lnTo>
                    <a:pt x="138" y="2"/>
                  </a:lnTo>
                  <a:lnTo>
                    <a:pt x="143"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3" name="Freeform 113"/>
            <p:cNvSpPr>
              <a:spLocks/>
            </p:cNvSpPr>
            <p:nvPr/>
          </p:nvSpPr>
          <p:spPr bwMode="auto">
            <a:xfrm>
              <a:off x="3467" y="2388"/>
              <a:ext cx="61" cy="21"/>
            </a:xfrm>
            <a:custGeom>
              <a:avLst/>
              <a:gdLst/>
              <a:ahLst/>
              <a:cxnLst>
                <a:cxn ang="0">
                  <a:pos x="48" y="11"/>
                </a:cxn>
                <a:cxn ang="0">
                  <a:pos x="55" y="8"/>
                </a:cxn>
                <a:cxn ang="0">
                  <a:pos x="3" y="0"/>
                </a:cxn>
                <a:cxn ang="0">
                  <a:pos x="0" y="12"/>
                </a:cxn>
                <a:cxn ang="0">
                  <a:pos x="52" y="20"/>
                </a:cxn>
                <a:cxn ang="0">
                  <a:pos x="59" y="18"/>
                </a:cxn>
                <a:cxn ang="0">
                  <a:pos x="52" y="20"/>
                </a:cxn>
                <a:cxn ang="0">
                  <a:pos x="55" y="20"/>
                </a:cxn>
                <a:cxn ang="0">
                  <a:pos x="57" y="19"/>
                </a:cxn>
                <a:cxn ang="0">
                  <a:pos x="59" y="18"/>
                </a:cxn>
                <a:cxn ang="0">
                  <a:pos x="60" y="15"/>
                </a:cxn>
                <a:cxn ang="0">
                  <a:pos x="60" y="14"/>
                </a:cxn>
                <a:cxn ang="0">
                  <a:pos x="59" y="12"/>
                </a:cxn>
                <a:cxn ang="0">
                  <a:pos x="57" y="10"/>
                </a:cxn>
                <a:cxn ang="0">
                  <a:pos x="55" y="8"/>
                </a:cxn>
                <a:cxn ang="0">
                  <a:pos x="48" y="11"/>
                </a:cxn>
              </a:cxnLst>
              <a:rect l="0" t="0" r="r" b="b"/>
              <a:pathLst>
                <a:path w="61" h="21">
                  <a:moveTo>
                    <a:pt x="48" y="11"/>
                  </a:moveTo>
                  <a:lnTo>
                    <a:pt x="55" y="8"/>
                  </a:lnTo>
                  <a:lnTo>
                    <a:pt x="3" y="0"/>
                  </a:lnTo>
                  <a:lnTo>
                    <a:pt x="0" y="12"/>
                  </a:lnTo>
                  <a:lnTo>
                    <a:pt x="52" y="20"/>
                  </a:lnTo>
                  <a:lnTo>
                    <a:pt x="59" y="18"/>
                  </a:lnTo>
                  <a:lnTo>
                    <a:pt x="52" y="20"/>
                  </a:lnTo>
                  <a:lnTo>
                    <a:pt x="55" y="20"/>
                  </a:lnTo>
                  <a:lnTo>
                    <a:pt x="57" y="19"/>
                  </a:lnTo>
                  <a:lnTo>
                    <a:pt x="59" y="18"/>
                  </a:lnTo>
                  <a:lnTo>
                    <a:pt x="60" y="15"/>
                  </a:lnTo>
                  <a:lnTo>
                    <a:pt x="60" y="14"/>
                  </a:lnTo>
                  <a:lnTo>
                    <a:pt x="59" y="12"/>
                  </a:lnTo>
                  <a:lnTo>
                    <a:pt x="57" y="10"/>
                  </a:lnTo>
                  <a:lnTo>
                    <a:pt x="55" y="8"/>
                  </a:lnTo>
                  <a:lnTo>
                    <a:pt x="48" y="11"/>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4" name="Freeform 114"/>
            <p:cNvSpPr>
              <a:spLocks/>
            </p:cNvSpPr>
            <p:nvPr/>
          </p:nvSpPr>
          <p:spPr bwMode="auto">
            <a:xfrm>
              <a:off x="3520" y="2358"/>
              <a:ext cx="39" cy="48"/>
            </a:xfrm>
            <a:custGeom>
              <a:avLst/>
              <a:gdLst/>
              <a:ahLst/>
              <a:cxnLst>
                <a:cxn ang="0">
                  <a:pos x="33" y="0"/>
                </a:cxn>
                <a:cxn ang="0">
                  <a:pos x="28" y="3"/>
                </a:cxn>
                <a:cxn ang="0">
                  <a:pos x="0" y="39"/>
                </a:cxn>
                <a:cxn ang="0">
                  <a:pos x="10" y="47"/>
                </a:cxn>
                <a:cxn ang="0">
                  <a:pos x="37" y="11"/>
                </a:cxn>
                <a:cxn ang="0">
                  <a:pos x="33" y="13"/>
                </a:cxn>
                <a:cxn ang="0">
                  <a:pos x="37" y="11"/>
                </a:cxn>
                <a:cxn ang="0">
                  <a:pos x="39" y="9"/>
                </a:cxn>
                <a:cxn ang="0">
                  <a:pos x="39" y="6"/>
                </a:cxn>
                <a:cxn ang="0">
                  <a:pos x="38" y="4"/>
                </a:cxn>
                <a:cxn ang="0">
                  <a:pos x="36" y="2"/>
                </a:cxn>
                <a:cxn ang="0">
                  <a:pos x="35" y="1"/>
                </a:cxn>
                <a:cxn ang="0">
                  <a:pos x="32" y="0"/>
                </a:cxn>
                <a:cxn ang="0">
                  <a:pos x="29" y="1"/>
                </a:cxn>
                <a:cxn ang="0">
                  <a:pos x="28" y="3"/>
                </a:cxn>
                <a:cxn ang="0">
                  <a:pos x="33" y="0"/>
                </a:cxn>
              </a:cxnLst>
              <a:rect l="0" t="0" r="r" b="b"/>
              <a:pathLst>
                <a:path w="40" h="48">
                  <a:moveTo>
                    <a:pt x="33" y="0"/>
                  </a:moveTo>
                  <a:lnTo>
                    <a:pt x="28" y="3"/>
                  </a:lnTo>
                  <a:lnTo>
                    <a:pt x="0" y="39"/>
                  </a:lnTo>
                  <a:lnTo>
                    <a:pt x="10" y="47"/>
                  </a:lnTo>
                  <a:lnTo>
                    <a:pt x="37" y="11"/>
                  </a:lnTo>
                  <a:lnTo>
                    <a:pt x="33" y="13"/>
                  </a:lnTo>
                  <a:lnTo>
                    <a:pt x="37" y="11"/>
                  </a:lnTo>
                  <a:lnTo>
                    <a:pt x="39" y="9"/>
                  </a:lnTo>
                  <a:lnTo>
                    <a:pt x="39" y="6"/>
                  </a:lnTo>
                  <a:lnTo>
                    <a:pt x="38" y="4"/>
                  </a:lnTo>
                  <a:lnTo>
                    <a:pt x="36" y="2"/>
                  </a:lnTo>
                  <a:lnTo>
                    <a:pt x="35" y="1"/>
                  </a:lnTo>
                  <a:lnTo>
                    <a:pt x="32" y="0"/>
                  </a:lnTo>
                  <a:lnTo>
                    <a:pt x="29" y="1"/>
                  </a:lnTo>
                  <a:lnTo>
                    <a:pt x="28" y="3"/>
                  </a:lnTo>
                  <a:lnTo>
                    <a:pt x="33"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5" name="Freeform 115"/>
            <p:cNvSpPr>
              <a:spLocks/>
            </p:cNvSpPr>
            <p:nvPr/>
          </p:nvSpPr>
          <p:spPr bwMode="auto">
            <a:xfrm>
              <a:off x="3558" y="2358"/>
              <a:ext cx="111" cy="7"/>
            </a:xfrm>
            <a:custGeom>
              <a:avLst/>
              <a:gdLst/>
              <a:ahLst/>
              <a:cxnLst>
                <a:cxn ang="0">
                  <a:pos x="97" y="3"/>
                </a:cxn>
                <a:cxn ang="0">
                  <a:pos x="103" y="1"/>
                </a:cxn>
                <a:cxn ang="0">
                  <a:pos x="0" y="0"/>
                </a:cxn>
                <a:cxn ang="0">
                  <a:pos x="0" y="9"/>
                </a:cxn>
                <a:cxn ang="0">
                  <a:pos x="103" y="9"/>
                </a:cxn>
                <a:cxn ang="0">
                  <a:pos x="109" y="7"/>
                </a:cxn>
                <a:cxn ang="0">
                  <a:pos x="103" y="9"/>
                </a:cxn>
                <a:cxn ang="0">
                  <a:pos x="108" y="8"/>
                </a:cxn>
                <a:cxn ang="0">
                  <a:pos x="110" y="5"/>
                </a:cxn>
                <a:cxn ang="0">
                  <a:pos x="108" y="2"/>
                </a:cxn>
                <a:cxn ang="0">
                  <a:pos x="103" y="1"/>
                </a:cxn>
                <a:cxn ang="0">
                  <a:pos x="97" y="3"/>
                </a:cxn>
              </a:cxnLst>
              <a:rect l="0" t="0" r="r" b="b"/>
              <a:pathLst>
                <a:path w="111" h="10">
                  <a:moveTo>
                    <a:pt x="97" y="3"/>
                  </a:moveTo>
                  <a:lnTo>
                    <a:pt x="103" y="1"/>
                  </a:lnTo>
                  <a:lnTo>
                    <a:pt x="0" y="0"/>
                  </a:lnTo>
                  <a:lnTo>
                    <a:pt x="0" y="9"/>
                  </a:lnTo>
                  <a:lnTo>
                    <a:pt x="103" y="9"/>
                  </a:lnTo>
                  <a:lnTo>
                    <a:pt x="109" y="7"/>
                  </a:lnTo>
                  <a:lnTo>
                    <a:pt x="103" y="9"/>
                  </a:lnTo>
                  <a:lnTo>
                    <a:pt x="108" y="8"/>
                  </a:lnTo>
                  <a:lnTo>
                    <a:pt x="110" y="5"/>
                  </a:lnTo>
                  <a:lnTo>
                    <a:pt x="108" y="2"/>
                  </a:lnTo>
                  <a:lnTo>
                    <a:pt x="103" y="1"/>
                  </a:lnTo>
                  <a:lnTo>
                    <a:pt x="97" y="3"/>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6" name="Freeform 116"/>
            <p:cNvSpPr>
              <a:spLocks/>
            </p:cNvSpPr>
            <p:nvPr/>
          </p:nvSpPr>
          <p:spPr bwMode="auto">
            <a:xfrm>
              <a:off x="3661" y="2295"/>
              <a:ext cx="36" cy="69"/>
            </a:xfrm>
            <a:custGeom>
              <a:avLst/>
              <a:gdLst/>
              <a:ahLst/>
              <a:cxnLst>
                <a:cxn ang="0">
                  <a:pos x="27" y="0"/>
                </a:cxn>
                <a:cxn ang="0">
                  <a:pos x="22" y="5"/>
                </a:cxn>
                <a:cxn ang="0">
                  <a:pos x="0" y="62"/>
                </a:cxn>
                <a:cxn ang="0">
                  <a:pos x="11" y="68"/>
                </a:cxn>
                <a:cxn ang="0">
                  <a:pos x="33" y="9"/>
                </a:cxn>
                <a:cxn ang="0">
                  <a:pos x="29" y="14"/>
                </a:cxn>
                <a:cxn ang="0">
                  <a:pos x="33" y="9"/>
                </a:cxn>
                <a:cxn ang="0">
                  <a:pos x="34" y="6"/>
                </a:cxn>
                <a:cxn ang="0">
                  <a:pos x="33" y="4"/>
                </a:cxn>
                <a:cxn ang="0">
                  <a:pos x="31" y="2"/>
                </a:cxn>
                <a:cxn ang="0">
                  <a:pos x="30" y="1"/>
                </a:cxn>
                <a:cxn ang="0">
                  <a:pos x="27" y="0"/>
                </a:cxn>
                <a:cxn ang="0">
                  <a:pos x="26" y="1"/>
                </a:cxn>
                <a:cxn ang="0">
                  <a:pos x="23" y="2"/>
                </a:cxn>
                <a:cxn ang="0">
                  <a:pos x="22" y="5"/>
                </a:cxn>
                <a:cxn ang="0">
                  <a:pos x="27" y="0"/>
                </a:cxn>
              </a:cxnLst>
              <a:rect l="0" t="0" r="r" b="b"/>
              <a:pathLst>
                <a:path w="35" h="69">
                  <a:moveTo>
                    <a:pt x="27" y="0"/>
                  </a:moveTo>
                  <a:lnTo>
                    <a:pt x="22" y="5"/>
                  </a:lnTo>
                  <a:lnTo>
                    <a:pt x="0" y="62"/>
                  </a:lnTo>
                  <a:lnTo>
                    <a:pt x="11" y="68"/>
                  </a:lnTo>
                  <a:lnTo>
                    <a:pt x="33" y="9"/>
                  </a:lnTo>
                  <a:lnTo>
                    <a:pt x="29" y="14"/>
                  </a:lnTo>
                  <a:lnTo>
                    <a:pt x="33" y="9"/>
                  </a:lnTo>
                  <a:lnTo>
                    <a:pt x="34" y="6"/>
                  </a:lnTo>
                  <a:lnTo>
                    <a:pt x="33" y="4"/>
                  </a:lnTo>
                  <a:lnTo>
                    <a:pt x="31" y="2"/>
                  </a:lnTo>
                  <a:lnTo>
                    <a:pt x="30" y="1"/>
                  </a:lnTo>
                  <a:lnTo>
                    <a:pt x="27" y="0"/>
                  </a:lnTo>
                  <a:lnTo>
                    <a:pt x="26" y="1"/>
                  </a:lnTo>
                  <a:lnTo>
                    <a:pt x="23" y="2"/>
                  </a:lnTo>
                  <a:lnTo>
                    <a:pt x="22" y="5"/>
                  </a:lnTo>
                  <a:lnTo>
                    <a:pt x="27"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7" name="Freeform 117"/>
            <p:cNvSpPr>
              <a:spLocks/>
            </p:cNvSpPr>
            <p:nvPr/>
          </p:nvSpPr>
          <p:spPr bwMode="auto">
            <a:xfrm>
              <a:off x="3692" y="2276"/>
              <a:ext cx="151" cy="28"/>
            </a:xfrm>
            <a:custGeom>
              <a:avLst/>
              <a:gdLst/>
              <a:ahLst/>
              <a:cxnLst>
                <a:cxn ang="0">
                  <a:pos x="138" y="2"/>
                </a:cxn>
                <a:cxn ang="0">
                  <a:pos x="141" y="0"/>
                </a:cxn>
                <a:cxn ang="0">
                  <a:pos x="0" y="15"/>
                </a:cxn>
                <a:cxn ang="0">
                  <a:pos x="2" y="27"/>
                </a:cxn>
                <a:cxn ang="0">
                  <a:pos x="143" y="12"/>
                </a:cxn>
                <a:cxn ang="0">
                  <a:pos x="148" y="11"/>
                </a:cxn>
                <a:cxn ang="0">
                  <a:pos x="143" y="12"/>
                </a:cxn>
                <a:cxn ang="0">
                  <a:pos x="146" y="11"/>
                </a:cxn>
                <a:cxn ang="0">
                  <a:pos x="149" y="10"/>
                </a:cxn>
                <a:cxn ang="0">
                  <a:pos x="149" y="8"/>
                </a:cxn>
                <a:cxn ang="0">
                  <a:pos x="150" y="6"/>
                </a:cxn>
                <a:cxn ang="0">
                  <a:pos x="149" y="3"/>
                </a:cxn>
                <a:cxn ang="0">
                  <a:pos x="147" y="2"/>
                </a:cxn>
                <a:cxn ang="0">
                  <a:pos x="144" y="1"/>
                </a:cxn>
                <a:cxn ang="0">
                  <a:pos x="141" y="0"/>
                </a:cxn>
                <a:cxn ang="0">
                  <a:pos x="138" y="2"/>
                </a:cxn>
              </a:cxnLst>
              <a:rect l="0" t="0" r="r" b="b"/>
              <a:pathLst>
                <a:path w="151" h="28">
                  <a:moveTo>
                    <a:pt x="138" y="2"/>
                  </a:moveTo>
                  <a:lnTo>
                    <a:pt x="141" y="0"/>
                  </a:lnTo>
                  <a:lnTo>
                    <a:pt x="0" y="15"/>
                  </a:lnTo>
                  <a:lnTo>
                    <a:pt x="2" y="27"/>
                  </a:lnTo>
                  <a:lnTo>
                    <a:pt x="143" y="12"/>
                  </a:lnTo>
                  <a:lnTo>
                    <a:pt x="148" y="11"/>
                  </a:lnTo>
                  <a:lnTo>
                    <a:pt x="143" y="12"/>
                  </a:lnTo>
                  <a:lnTo>
                    <a:pt x="146" y="11"/>
                  </a:lnTo>
                  <a:lnTo>
                    <a:pt x="149" y="10"/>
                  </a:lnTo>
                  <a:lnTo>
                    <a:pt x="149" y="8"/>
                  </a:lnTo>
                  <a:lnTo>
                    <a:pt x="150" y="6"/>
                  </a:lnTo>
                  <a:lnTo>
                    <a:pt x="149" y="3"/>
                  </a:lnTo>
                  <a:lnTo>
                    <a:pt x="147" y="2"/>
                  </a:lnTo>
                  <a:lnTo>
                    <a:pt x="144" y="1"/>
                  </a:lnTo>
                  <a:lnTo>
                    <a:pt x="141" y="0"/>
                  </a:lnTo>
                  <a:lnTo>
                    <a:pt x="138" y="2"/>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8" name="Freeform 118"/>
            <p:cNvSpPr>
              <a:spLocks/>
            </p:cNvSpPr>
            <p:nvPr/>
          </p:nvSpPr>
          <p:spPr bwMode="auto">
            <a:xfrm>
              <a:off x="3835" y="2205"/>
              <a:ext cx="75" cy="80"/>
            </a:xfrm>
            <a:custGeom>
              <a:avLst/>
              <a:gdLst/>
              <a:ahLst/>
              <a:cxnLst>
                <a:cxn ang="0">
                  <a:pos x="68" y="0"/>
                </a:cxn>
                <a:cxn ang="0">
                  <a:pos x="62" y="2"/>
                </a:cxn>
                <a:cxn ang="0">
                  <a:pos x="0" y="69"/>
                </a:cxn>
                <a:cxn ang="0">
                  <a:pos x="10" y="79"/>
                </a:cxn>
                <a:cxn ang="0">
                  <a:pos x="72" y="11"/>
                </a:cxn>
                <a:cxn ang="0">
                  <a:pos x="68" y="14"/>
                </a:cxn>
                <a:cxn ang="0">
                  <a:pos x="72" y="11"/>
                </a:cxn>
                <a:cxn ang="0">
                  <a:pos x="73" y="9"/>
                </a:cxn>
                <a:cxn ang="0">
                  <a:pos x="74" y="7"/>
                </a:cxn>
                <a:cxn ang="0">
                  <a:pos x="73" y="5"/>
                </a:cxn>
                <a:cxn ang="0">
                  <a:pos x="72" y="2"/>
                </a:cxn>
                <a:cxn ang="0">
                  <a:pos x="69" y="0"/>
                </a:cxn>
                <a:cxn ang="0">
                  <a:pos x="68" y="0"/>
                </a:cxn>
                <a:cxn ang="0">
                  <a:pos x="65" y="0"/>
                </a:cxn>
                <a:cxn ang="0">
                  <a:pos x="62" y="2"/>
                </a:cxn>
                <a:cxn ang="0">
                  <a:pos x="68" y="0"/>
                </a:cxn>
              </a:cxnLst>
              <a:rect l="0" t="0" r="r" b="b"/>
              <a:pathLst>
                <a:path w="75" h="80">
                  <a:moveTo>
                    <a:pt x="68" y="0"/>
                  </a:moveTo>
                  <a:lnTo>
                    <a:pt x="62" y="2"/>
                  </a:lnTo>
                  <a:lnTo>
                    <a:pt x="0" y="69"/>
                  </a:lnTo>
                  <a:lnTo>
                    <a:pt x="10" y="79"/>
                  </a:lnTo>
                  <a:lnTo>
                    <a:pt x="72" y="11"/>
                  </a:lnTo>
                  <a:lnTo>
                    <a:pt x="68" y="14"/>
                  </a:lnTo>
                  <a:lnTo>
                    <a:pt x="72" y="11"/>
                  </a:lnTo>
                  <a:lnTo>
                    <a:pt x="73" y="9"/>
                  </a:lnTo>
                  <a:lnTo>
                    <a:pt x="74" y="7"/>
                  </a:lnTo>
                  <a:lnTo>
                    <a:pt x="73" y="5"/>
                  </a:lnTo>
                  <a:lnTo>
                    <a:pt x="72" y="2"/>
                  </a:lnTo>
                  <a:lnTo>
                    <a:pt x="69" y="0"/>
                  </a:lnTo>
                  <a:lnTo>
                    <a:pt x="68" y="0"/>
                  </a:lnTo>
                  <a:lnTo>
                    <a:pt x="65" y="0"/>
                  </a:lnTo>
                  <a:lnTo>
                    <a:pt x="62" y="2"/>
                  </a:lnTo>
                  <a:lnTo>
                    <a:pt x="68"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9" name="Freeform 119"/>
            <p:cNvSpPr>
              <a:spLocks/>
            </p:cNvSpPr>
            <p:nvPr/>
          </p:nvSpPr>
          <p:spPr bwMode="auto">
            <a:xfrm>
              <a:off x="3908" y="2204"/>
              <a:ext cx="156" cy="11"/>
            </a:xfrm>
            <a:custGeom>
              <a:avLst/>
              <a:gdLst/>
              <a:ahLst/>
              <a:cxnLst>
                <a:cxn ang="0">
                  <a:pos x="142" y="4"/>
                </a:cxn>
                <a:cxn ang="0">
                  <a:pos x="148" y="0"/>
                </a:cxn>
                <a:cxn ang="0">
                  <a:pos x="0" y="1"/>
                </a:cxn>
                <a:cxn ang="0">
                  <a:pos x="0" y="10"/>
                </a:cxn>
                <a:cxn ang="0">
                  <a:pos x="148" y="9"/>
                </a:cxn>
                <a:cxn ang="0">
                  <a:pos x="155" y="6"/>
                </a:cxn>
                <a:cxn ang="0">
                  <a:pos x="148" y="9"/>
                </a:cxn>
                <a:cxn ang="0">
                  <a:pos x="153" y="8"/>
                </a:cxn>
                <a:cxn ang="0">
                  <a:pos x="155" y="5"/>
                </a:cxn>
                <a:cxn ang="0">
                  <a:pos x="153" y="1"/>
                </a:cxn>
                <a:cxn ang="0">
                  <a:pos x="148" y="0"/>
                </a:cxn>
                <a:cxn ang="0">
                  <a:pos x="142" y="4"/>
                </a:cxn>
              </a:cxnLst>
              <a:rect l="0" t="0" r="r" b="b"/>
              <a:pathLst>
                <a:path w="156" h="11">
                  <a:moveTo>
                    <a:pt x="142" y="4"/>
                  </a:moveTo>
                  <a:lnTo>
                    <a:pt x="148" y="0"/>
                  </a:lnTo>
                  <a:lnTo>
                    <a:pt x="0" y="1"/>
                  </a:lnTo>
                  <a:lnTo>
                    <a:pt x="0" y="10"/>
                  </a:lnTo>
                  <a:lnTo>
                    <a:pt x="148" y="9"/>
                  </a:lnTo>
                  <a:lnTo>
                    <a:pt x="155" y="6"/>
                  </a:lnTo>
                  <a:lnTo>
                    <a:pt x="148" y="9"/>
                  </a:lnTo>
                  <a:lnTo>
                    <a:pt x="153" y="8"/>
                  </a:lnTo>
                  <a:lnTo>
                    <a:pt x="155" y="5"/>
                  </a:lnTo>
                  <a:lnTo>
                    <a:pt x="153" y="1"/>
                  </a:lnTo>
                  <a:lnTo>
                    <a:pt x="148" y="0"/>
                  </a:lnTo>
                  <a:lnTo>
                    <a:pt x="142" y="4"/>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0" name="Freeform 120"/>
            <p:cNvSpPr>
              <a:spLocks/>
            </p:cNvSpPr>
            <p:nvPr/>
          </p:nvSpPr>
          <p:spPr bwMode="auto">
            <a:xfrm>
              <a:off x="4055" y="1946"/>
              <a:ext cx="79" cy="261"/>
            </a:xfrm>
            <a:custGeom>
              <a:avLst/>
              <a:gdLst/>
              <a:ahLst/>
              <a:cxnLst>
                <a:cxn ang="0">
                  <a:pos x="66" y="2"/>
                </a:cxn>
                <a:cxn ang="0">
                  <a:pos x="63" y="5"/>
                </a:cxn>
                <a:cxn ang="0">
                  <a:pos x="0" y="257"/>
                </a:cxn>
                <a:cxn ang="0">
                  <a:pos x="13" y="261"/>
                </a:cxn>
                <a:cxn ang="0">
                  <a:pos x="77" y="10"/>
                </a:cxn>
                <a:cxn ang="0">
                  <a:pos x="74" y="13"/>
                </a:cxn>
                <a:cxn ang="0">
                  <a:pos x="77" y="10"/>
                </a:cxn>
                <a:cxn ang="0">
                  <a:pos x="77" y="7"/>
                </a:cxn>
                <a:cxn ang="0">
                  <a:pos x="76" y="4"/>
                </a:cxn>
                <a:cxn ang="0">
                  <a:pos x="74" y="2"/>
                </a:cxn>
                <a:cxn ang="0">
                  <a:pos x="71" y="0"/>
                </a:cxn>
                <a:cxn ang="0">
                  <a:pos x="69" y="0"/>
                </a:cxn>
                <a:cxn ang="0">
                  <a:pos x="67" y="1"/>
                </a:cxn>
                <a:cxn ang="0">
                  <a:pos x="65" y="2"/>
                </a:cxn>
                <a:cxn ang="0">
                  <a:pos x="63" y="5"/>
                </a:cxn>
                <a:cxn ang="0">
                  <a:pos x="66" y="2"/>
                </a:cxn>
              </a:cxnLst>
              <a:rect l="0" t="0" r="r" b="b"/>
              <a:pathLst>
                <a:path w="78" h="262">
                  <a:moveTo>
                    <a:pt x="66" y="2"/>
                  </a:moveTo>
                  <a:lnTo>
                    <a:pt x="63" y="5"/>
                  </a:lnTo>
                  <a:lnTo>
                    <a:pt x="0" y="257"/>
                  </a:lnTo>
                  <a:lnTo>
                    <a:pt x="13" y="261"/>
                  </a:lnTo>
                  <a:lnTo>
                    <a:pt x="77" y="10"/>
                  </a:lnTo>
                  <a:lnTo>
                    <a:pt x="74" y="13"/>
                  </a:lnTo>
                  <a:lnTo>
                    <a:pt x="77" y="10"/>
                  </a:lnTo>
                  <a:lnTo>
                    <a:pt x="77" y="7"/>
                  </a:lnTo>
                  <a:lnTo>
                    <a:pt x="76" y="4"/>
                  </a:lnTo>
                  <a:lnTo>
                    <a:pt x="74" y="2"/>
                  </a:lnTo>
                  <a:lnTo>
                    <a:pt x="71" y="0"/>
                  </a:lnTo>
                  <a:lnTo>
                    <a:pt x="69" y="0"/>
                  </a:lnTo>
                  <a:lnTo>
                    <a:pt x="67" y="1"/>
                  </a:lnTo>
                  <a:lnTo>
                    <a:pt x="65" y="2"/>
                  </a:lnTo>
                  <a:lnTo>
                    <a:pt x="63" y="5"/>
                  </a:lnTo>
                  <a:lnTo>
                    <a:pt x="66" y="2"/>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1" name="Freeform 121"/>
            <p:cNvSpPr>
              <a:spLocks/>
            </p:cNvSpPr>
            <p:nvPr/>
          </p:nvSpPr>
          <p:spPr bwMode="auto">
            <a:xfrm>
              <a:off x="4126" y="1888"/>
              <a:ext cx="90" cy="67"/>
            </a:xfrm>
            <a:custGeom>
              <a:avLst/>
              <a:gdLst/>
              <a:ahLst/>
              <a:cxnLst>
                <a:cxn ang="0">
                  <a:pos x="85" y="0"/>
                </a:cxn>
                <a:cxn ang="0">
                  <a:pos x="79" y="1"/>
                </a:cxn>
                <a:cxn ang="0">
                  <a:pos x="0" y="56"/>
                </a:cxn>
                <a:cxn ang="0">
                  <a:pos x="8" y="66"/>
                </a:cxn>
                <a:cxn ang="0">
                  <a:pos x="86" y="12"/>
                </a:cxn>
                <a:cxn ang="0">
                  <a:pos x="80" y="13"/>
                </a:cxn>
                <a:cxn ang="0">
                  <a:pos x="86" y="12"/>
                </a:cxn>
                <a:cxn ang="0">
                  <a:pos x="89" y="10"/>
                </a:cxn>
                <a:cxn ang="0">
                  <a:pos x="89" y="7"/>
                </a:cxn>
                <a:cxn ang="0">
                  <a:pos x="89" y="6"/>
                </a:cxn>
                <a:cxn ang="0">
                  <a:pos x="88" y="3"/>
                </a:cxn>
                <a:cxn ang="0">
                  <a:pos x="86" y="1"/>
                </a:cxn>
                <a:cxn ang="0">
                  <a:pos x="83" y="0"/>
                </a:cxn>
                <a:cxn ang="0">
                  <a:pos x="82" y="0"/>
                </a:cxn>
                <a:cxn ang="0">
                  <a:pos x="79" y="1"/>
                </a:cxn>
                <a:cxn ang="0">
                  <a:pos x="85" y="0"/>
                </a:cxn>
              </a:cxnLst>
              <a:rect l="0" t="0" r="r" b="b"/>
              <a:pathLst>
                <a:path w="90" h="67">
                  <a:moveTo>
                    <a:pt x="85" y="0"/>
                  </a:moveTo>
                  <a:lnTo>
                    <a:pt x="79" y="1"/>
                  </a:lnTo>
                  <a:lnTo>
                    <a:pt x="0" y="56"/>
                  </a:lnTo>
                  <a:lnTo>
                    <a:pt x="8" y="66"/>
                  </a:lnTo>
                  <a:lnTo>
                    <a:pt x="86" y="12"/>
                  </a:lnTo>
                  <a:lnTo>
                    <a:pt x="80" y="13"/>
                  </a:lnTo>
                  <a:lnTo>
                    <a:pt x="86" y="12"/>
                  </a:lnTo>
                  <a:lnTo>
                    <a:pt x="89" y="10"/>
                  </a:lnTo>
                  <a:lnTo>
                    <a:pt x="89" y="7"/>
                  </a:lnTo>
                  <a:lnTo>
                    <a:pt x="89" y="6"/>
                  </a:lnTo>
                  <a:lnTo>
                    <a:pt x="88" y="3"/>
                  </a:lnTo>
                  <a:lnTo>
                    <a:pt x="86" y="1"/>
                  </a:lnTo>
                  <a:lnTo>
                    <a:pt x="83" y="0"/>
                  </a:lnTo>
                  <a:lnTo>
                    <a:pt x="82" y="0"/>
                  </a:lnTo>
                  <a:lnTo>
                    <a:pt x="79" y="1"/>
                  </a:lnTo>
                  <a:lnTo>
                    <a:pt x="85"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2" name="Freeform 122"/>
            <p:cNvSpPr>
              <a:spLocks/>
            </p:cNvSpPr>
            <p:nvPr/>
          </p:nvSpPr>
          <p:spPr bwMode="auto">
            <a:xfrm>
              <a:off x="4211" y="1888"/>
              <a:ext cx="62" cy="36"/>
            </a:xfrm>
            <a:custGeom>
              <a:avLst/>
              <a:gdLst/>
              <a:ahLst/>
              <a:cxnLst>
                <a:cxn ang="0">
                  <a:pos x="47" y="27"/>
                </a:cxn>
                <a:cxn ang="0">
                  <a:pos x="57" y="22"/>
                </a:cxn>
                <a:cxn ang="0">
                  <a:pos x="5" y="0"/>
                </a:cxn>
                <a:cxn ang="0">
                  <a:pos x="0" y="12"/>
                </a:cxn>
                <a:cxn ang="0">
                  <a:pos x="52" y="33"/>
                </a:cxn>
                <a:cxn ang="0">
                  <a:pos x="61" y="28"/>
                </a:cxn>
                <a:cxn ang="0">
                  <a:pos x="52" y="33"/>
                </a:cxn>
                <a:cxn ang="0">
                  <a:pos x="55" y="35"/>
                </a:cxn>
                <a:cxn ang="0">
                  <a:pos x="56" y="33"/>
                </a:cxn>
                <a:cxn ang="0">
                  <a:pos x="59" y="32"/>
                </a:cxn>
                <a:cxn ang="0">
                  <a:pos x="60" y="31"/>
                </a:cxn>
                <a:cxn ang="0">
                  <a:pos x="61" y="28"/>
                </a:cxn>
                <a:cxn ang="0">
                  <a:pos x="61" y="26"/>
                </a:cxn>
                <a:cxn ang="0">
                  <a:pos x="59" y="24"/>
                </a:cxn>
                <a:cxn ang="0">
                  <a:pos x="57" y="22"/>
                </a:cxn>
                <a:cxn ang="0">
                  <a:pos x="47" y="27"/>
                </a:cxn>
              </a:cxnLst>
              <a:rect l="0" t="0" r="r" b="b"/>
              <a:pathLst>
                <a:path w="62" h="36">
                  <a:moveTo>
                    <a:pt x="47" y="27"/>
                  </a:moveTo>
                  <a:lnTo>
                    <a:pt x="57" y="22"/>
                  </a:lnTo>
                  <a:lnTo>
                    <a:pt x="5" y="0"/>
                  </a:lnTo>
                  <a:lnTo>
                    <a:pt x="0" y="12"/>
                  </a:lnTo>
                  <a:lnTo>
                    <a:pt x="52" y="33"/>
                  </a:lnTo>
                  <a:lnTo>
                    <a:pt x="61" y="28"/>
                  </a:lnTo>
                  <a:lnTo>
                    <a:pt x="52" y="33"/>
                  </a:lnTo>
                  <a:lnTo>
                    <a:pt x="55" y="35"/>
                  </a:lnTo>
                  <a:lnTo>
                    <a:pt x="56" y="33"/>
                  </a:lnTo>
                  <a:lnTo>
                    <a:pt x="59" y="32"/>
                  </a:lnTo>
                  <a:lnTo>
                    <a:pt x="60" y="31"/>
                  </a:lnTo>
                  <a:lnTo>
                    <a:pt x="61" y="28"/>
                  </a:lnTo>
                  <a:lnTo>
                    <a:pt x="61" y="26"/>
                  </a:lnTo>
                  <a:lnTo>
                    <a:pt x="59" y="24"/>
                  </a:lnTo>
                  <a:lnTo>
                    <a:pt x="57" y="22"/>
                  </a:lnTo>
                  <a:lnTo>
                    <a:pt x="47" y="27"/>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3" name="Freeform 123"/>
            <p:cNvSpPr>
              <a:spLocks/>
            </p:cNvSpPr>
            <p:nvPr/>
          </p:nvSpPr>
          <p:spPr bwMode="auto">
            <a:xfrm>
              <a:off x="4263" y="1856"/>
              <a:ext cx="17" cy="60"/>
            </a:xfrm>
            <a:custGeom>
              <a:avLst/>
              <a:gdLst/>
              <a:ahLst/>
              <a:cxnLst>
                <a:cxn ang="0">
                  <a:pos x="7" y="0"/>
                </a:cxn>
                <a:cxn ang="0">
                  <a:pos x="3" y="6"/>
                </a:cxn>
                <a:cxn ang="0">
                  <a:pos x="0" y="58"/>
                </a:cxn>
                <a:cxn ang="0">
                  <a:pos x="10" y="59"/>
                </a:cxn>
                <a:cxn ang="0">
                  <a:pos x="13" y="7"/>
                </a:cxn>
                <a:cxn ang="0">
                  <a:pos x="9" y="14"/>
                </a:cxn>
                <a:cxn ang="0">
                  <a:pos x="13" y="7"/>
                </a:cxn>
                <a:cxn ang="0">
                  <a:pos x="12" y="3"/>
                </a:cxn>
                <a:cxn ang="0">
                  <a:pos x="8" y="0"/>
                </a:cxn>
                <a:cxn ang="0">
                  <a:pos x="5" y="2"/>
                </a:cxn>
                <a:cxn ang="0">
                  <a:pos x="3" y="6"/>
                </a:cxn>
                <a:cxn ang="0">
                  <a:pos x="7" y="0"/>
                </a:cxn>
              </a:cxnLst>
              <a:rect l="0" t="0" r="r" b="b"/>
              <a:pathLst>
                <a:path w="14" h="60">
                  <a:moveTo>
                    <a:pt x="7" y="0"/>
                  </a:moveTo>
                  <a:lnTo>
                    <a:pt x="3" y="6"/>
                  </a:lnTo>
                  <a:lnTo>
                    <a:pt x="0" y="58"/>
                  </a:lnTo>
                  <a:lnTo>
                    <a:pt x="10" y="59"/>
                  </a:lnTo>
                  <a:lnTo>
                    <a:pt x="13" y="7"/>
                  </a:lnTo>
                  <a:lnTo>
                    <a:pt x="9" y="14"/>
                  </a:lnTo>
                  <a:lnTo>
                    <a:pt x="13" y="7"/>
                  </a:lnTo>
                  <a:lnTo>
                    <a:pt x="12" y="3"/>
                  </a:lnTo>
                  <a:lnTo>
                    <a:pt x="8" y="0"/>
                  </a:lnTo>
                  <a:lnTo>
                    <a:pt x="5" y="2"/>
                  </a:lnTo>
                  <a:lnTo>
                    <a:pt x="3" y="6"/>
                  </a:lnTo>
                  <a:lnTo>
                    <a:pt x="7"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4" name="Freeform 124"/>
            <p:cNvSpPr>
              <a:spLocks/>
            </p:cNvSpPr>
            <p:nvPr/>
          </p:nvSpPr>
          <p:spPr bwMode="auto">
            <a:xfrm>
              <a:off x="4273" y="1839"/>
              <a:ext cx="85" cy="27"/>
            </a:xfrm>
            <a:custGeom>
              <a:avLst/>
              <a:gdLst/>
              <a:ahLst/>
              <a:cxnLst>
                <a:cxn ang="0">
                  <a:pos x="70" y="6"/>
                </a:cxn>
                <a:cxn ang="0">
                  <a:pos x="76" y="0"/>
                </a:cxn>
                <a:cxn ang="0">
                  <a:pos x="0" y="14"/>
                </a:cxn>
                <a:cxn ang="0">
                  <a:pos x="3" y="26"/>
                </a:cxn>
                <a:cxn ang="0">
                  <a:pos x="78" y="12"/>
                </a:cxn>
                <a:cxn ang="0">
                  <a:pos x="84" y="7"/>
                </a:cxn>
                <a:cxn ang="0">
                  <a:pos x="78" y="12"/>
                </a:cxn>
                <a:cxn ang="0">
                  <a:pos x="81" y="11"/>
                </a:cxn>
                <a:cxn ang="0">
                  <a:pos x="83" y="9"/>
                </a:cxn>
                <a:cxn ang="0">
                  <a:pos x="84" y="7"/>
                </a:cxn>
                <a:cxn ang="0">
                  <a:pos x="84" y="5"/>
                </a:cxn>
                <a:cxn ang="0">
                  <a:pos x="83" y="2"/>
                </a:cxn>
                <a:cxn ang="0">
                  <a:pos x="81" y="1"/>
                </a:cxn>
                <a:cxn ang="0">
                  <a:pos x="78" y="0"/>
                </a:cxn>
                <a:cxn ang="0">
                  <a:pos x="76" y="0"/>
                </a:cxn>
                <a:cxn ang="0">
                  <a:pos x="70" y="6"/>
                </a:cxn>
              </a:cxnLst>
              <a:rect l="0" t="0" r="r" b="b"/>
              <a:pathLst>
                <a:path w="85" h="27">
                  <a:moveTo>
                    <a:pt x="70" y="6"/>
                  </a:moveTo>
                  <a:lnTo>
                    <a:pt x="76" y="0"/>
                  </a:lnTo>
                  <a:lnTo>
                    <a:pt x="0" y="14"/>
                  </a:lnTo>
                  <a:lnTo>
                    <a:pt x="3" y="26"/>
                  </a:lnTo>
                  <a:lnTo>
                    <a:pt x="78" y="12"/>
                  </a:lnTo>
                  <a:lnTo>
                    <a:pt x="84" y="7"/>
                  </a:lnTo>
                  <a:lnTo>
                    <a:pt x="78" y="12"/>
                  </a:lnTo>
                  <a:lnTo>
                    <a:pt x="81" y="11"/>
                  </a:lnTo>
                  <a:lnTo>
                    <a:pt x="83" y="9"/>
                  </a:lnTo>
                  <a:lnTo>
                    <a:pt x="84" y="7"/>
                  </a:lnTo>
                  <a:lnTo>
                    <a:pt x="84" y="5"/>
                  </a:lnTo>
                  <a:lnTo>
                    <a:pt x="83" y="2"/>
                  </a:lnTo>
                  <a:lnTo>
                    <a:pt x="81" y="1"/>
                  </a:lnTo>
                  <a:lnTo>
                    <a:pt x="78" y="0"/>
                  </a:lnTo>
                  <a:lnTo>
                    <a:pt x="76" y="0"/>
                  </a:lnTo>
                  <a:lnTo>
                    <a:pt x="70" y="6"/>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5" name="Freeform 125"/>
            <p:cNvSpPr>
              <a:spLocks/>
            </p:cNvSpPr>
            <p:nvPr/>
          </p:nvSpPr>
          <p:spPr bwMode="auto">
            <a:xfrm>
              <a:off x="4348" y="1738"/>
              <a:ext cx="25" cy="105"/>
            </a:xfrm>
            <a:custGeom>
              <a:avLst/>
              <a:gdLst/>
              <a:ahLst/>
              <a:cxnLst>
                <a:cxn ang="0">
                  <a:pos x="18" y="1"/>
                </a:cxn>
                <a:cxn ang="0">
                  <a:pos x="12" y="0"/>
                </a:cxn>
                <a:cxn ang="0">
                  <a:pos x="0" y="102"/>
                </a:cxn>
                <a:cxn ang="0">
                  <a:pos x="12" y="104"/>
                </a:cxn>
                <a:cxn ang="0">
                  <a:pos x="24" y="2"/>
                </a:cxn>
                <a:cxn ang="0">
                  <a:pos x="18" y="1"/>
                </a:cxn>
              </a:cxnLst>
              <a:rect l="0" t="0" r="r" b="b"/>
              <a:pathLst>
                <a:path w="25" h="105">
                  <a:moveTo>
                    <a:pt x="18" y="1"/>
                  </a:moveTo>
                  <a:lnTo>
                    <a:pt x="12" y="0"/>
                  </a:lnTo>
                  <a:lnTo>
                    <a:pt x="0" y="102"/>
                  </a:lnTo>
                  <a:lnTo>
                    <a:pt x="12" y="104"/>
                  </a:lnTo>
                  <a:lnTo>
                    <a:pt x="24" y="2"/>
                  </a:lnTo>
                  <a:lnTo>
                    <a:pt x="18" y="1"/>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6" name="Freeform 126"/>
            <p:cNvSpPr>
              <a:spLocks/>
            </p:cNvSpPr>
            <p:nvPr/>
          </p:nvSpPr>
          <p:spPr bwMode="auto">
            <a:xfrm>
              <a:off x="4363" y="1732"/>
              <a:ext cx="10" cy="1"/>
            </a:xfrm>
            <a:custGeom>
              <a:avLst/>
              <a:gdLst/>
              <a:ahLst/>
              <a:cxnLst>
                <a:cxn ang="0">
                  <a:pos x="9" y="2"/>
                </a:cxn>
                <a:cxn ang="0">
                  <a:pos x="8" y="1"/>
                </a:cxn>
                <a:cxn ang="0">
                  <a:pos x="8" y="1"/>
                </a:cxn>
                <a:cxn ang="0">
                  <a:pos x="7" y="0"/>
                </a:cxn>
                <a:cxn ang="0">
                  <a:pos x="5" y="0"/>
                </a:cxn>
                <a:cxn ang="0">
                  <a:pos x="3" y="0"/>
                </a:cxn>
                <a:cxn ang="0">
                  <a:pos x="2" y="0"/>
                </a:cxn>
                <a:cxn ang="0">
                  <a:pos x="1" y="1"/>
                </a:cxn>
                <a:cxn ang="0">
                  <a:pos x="0" y="2"/>
                </a:cxn>
                <a:cxn ang="0">
                  <a:pos x="9" y="2"/>
                </a:cxn>
              </a:cxnLst>
              <a:rect l="0" t="0" r="r" b="b"/>
              <a:pathLst>
                <a:path w="10" h="3">
                  <a:moveTo>
                    <a:pt x="9" y="2"/>
                  </a:moveTo>
                  <a:lnTo>
                    <a:pt x="8" y="1"/>
                  </a:lnTo>
                  <a:lnTo>
                    <a:pt x="8" y="1"/>
                  </a:lnTo>
                  <a:lnTo>
                    <a:pt x="7" y="0"/>
                  </a:lnTo>
                  <a:lnTo>
                    <a:pt x="5" y="0"/>
                  </a:lnTo>
                  <a:lnTo>
                    <a:pt x="3" y="0"/>
                  </a:lnTo>
                  <a:lnTo>
                    <a:pt x="2" y="0"/>
                  </a:lnTo>
                  <a:lnTo>
                    <a:pt x="1" y="1"/>
                  </a:lnTo>
                  <a:lnTo>
                    <a:pt x="0" y="2"/>
                  </a:lnTo>
                  <a:lnTo>
                    <a:pt x="9" y="2"/>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7" name="Freeform 127"/>
            <p:cNvSpPr>
              <a:spLocks/>
            </p:cNvSpPr>
            <p:nvPr/>
          </p:nvSpPr>
          <p:spPr bwMode="auto">
            <a:xfrm>
              <a:off x="3328" y="2482"/>
              <a:ext cx="6" cy="7"/>
            </a:xfrm>
            <a:custGeom>
              <a:avLst/>
              <a:gdLst/>
              <a:ahLst/>
              <a:cxnLst>
                <a:cxn ang="0">
                  <a:pos x="1" y="0"/>
                </a:cxn>
                <a:cxn ang="0">
                  <a:pos x="0" y="1"/>
                </a:cxn>
                <a:cxn ang="0">
                  <a:pos x="0" y="3"/>
                </a:cxn>
                <a:cxn ang="0">
                  <a:pos x="0" y="4"/>
                </a:cxn>
                <a:cxn ang="0">
                  <a:pos x="0" y="5"/>
                </a:cxn>
                <a:cxn ang="0">
                  <a:pos x="1" y="6"/>
                </a:cxn>
                <a:cxn ang="0">
                  <a:pos x="2" y="7"/>
                </a:cxn>
                <a:cxn ang="0">
                  <a:pos x="3" y="7"/>
                </a:cxn>
                <a:cxn ang="0">
                  <a:pos x="5" y="6"/>
                </a:cxn>
                <a:cxn ang="0">
                  <a:pos x="1" y="0"/>
                </a:cxn>
              </a:cxnLst>
              <a:rect l="0" t="0" r="r" b="b"/>
              <a:pathLst>
                <a:path w="6" h="8">
                  <a:moveTo>
                    <a:pt x="1" y="0"/>
                  </a:moveTo>
                  <a:lnTo>
                    <a:pt x="0" y="1"/>
                  </a:lnTo>
                  <a:lnTo>
                    <a:pt x="0" y="3"/>
                  </a:lnTo>
                  <a:lnTo>
                    <a:pt x="0" y="4"/>
                  </a:lnTo>
                  <a:lnTo>
                    <a:pt x="0" y="5"/>
                  </a:lnTo>
                  <a:lnTo>
                    <a:pt x="1" y="6"/>
                  </a:lnTo>
                  <a:lnTo>
                    <a:pt x="2" y="7"/>
                  </a:lnTo>
                  <a:lnTo>
                    <a:pt x="3" y="7"/>
                  </a:lnTo>
                  <a:lnTo>
                    <a:pt x="5" y="6"/>
                  </a:lnTo>
                  <a:lnTo>
                    <a:pt x="1" y="0"/>
                  </a:lnTo>
                </a:path>
              </a:pathLst>
            </a:custGeom>
            <a:solidFill>
              <a:srgbClr val="666666"/>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8" name="Freeform 128"/>
            <p:cNvSpPr>
              <a:spLocks/>
            </p:cNvSpPr>
            <p:nvPr/>
          </p:nvSpPr>
          <p:spPr bwMode="auto">
            <a:xfrm>
              <a:off x="3530" y="2365"/>
              <a:ext cx="39" cy="48"/>
            </a:xfrm>
            <a:custGeom>
              <a:avLst/>
              <a:gdLst/>
              <a:ahLst/>
              <a:cxnLst>
                <a:cxn ang="0">
                  <a:pos x="33" y="0"/>
                </a:cxn>
                <a:cxn ang="0">
                  <a:pos x="28" y="3"/>
                </a:cxn>
                <a:cxn ang="0">
                  <a:pos x="0" y="40"/>
                </a:cxn>
                <a:cxn ang="0">
                  <a:pos x="10" y="47"/>
                </a:cxn>
                <a:cxn ang="0">
                  <a:pos x="38" y="11"/>
                </a:cxn>
                <a:cxn ang="0">
                  <a:pos x="33" y="13"/>
                </a:cxn>
                <a:cxn ang="0">
                  <a:pos x="38" y="11"/>
                </a:cxn>
                <a:cxn ang="0">
                  <a:pos x="39" y="8"/>
                </a:cxn>
                <a:cxn ang="0">
                  <a:pos x="39" y="5"/>
                </a:cxn>
                <a:cxn ang="0">
                  <a:pos x="38" y="4"/>
                </a:cxn>
                <a:cxn ang="0">
                  <a:pos x="36" y="2"/>
                </a:cxn>
                <a:cxn ang="0">
                  <a:pos x="35" y="1"/>
                </a:cxn>
                <a:cxn ang="0">
                  <a:pos x="32" y="1"/>
                </a:cxn>
                <a:cxn ang="0">
                  <a:pos x="29" y="1"/>
                </a:cxn>
                <a:cxn ang="0">
                  <a:pos x="28" y="3"/>
                </a:cxn>
                <a:cxn ang="0">
                  <a:pos x="33" y="0"/>
                </a:cxn>
              </a:cxnLst>
              <a:rect l="0" t="0" r="r" b="b"/>
              <a:pathLst>
                <a:path w="40" h="48">
                  <a:moveTo>
                    <a:pt x="33" y="0"/>
                  </a:moveTo>
                  <a:lnTo>
                    <a:pt x="28" y="3"/>
                  </a:lnTo>
                  <a:lnTo>
                    <a:pt x="0" y="40"/>
                  </a:lnTo>
                  <a:lnTo>
                    <a:pt x="10" y="47"/>
                  </a:lnTo>
                  <a:lnTo>
                    <a:pt x="38" y="11"/>
                  </a:lnTo>
                  <a:lnTo>
                    <a:pt x="33" y="13"/>
                  </a:lnTo>
                  <a:lnTo>
                    <a:pt x="38" y="11"/>
                  </a:lnTo>
                  <a:lnTo>
                    <a:pt x="39" y="8"/>
                  </a:lnTo>
                  <a:lnTo>
                    <a:pt x="39" y="5"/>
                  </a:lnTo>
                  <a:lnTo>
                    <a:pt x="38" y="4"/>
                  </a:lnTo>
                  <a:lnTo>
                    <a:pt x="36" y="2"/>
                  </a:lnTo>
                  <a:lnTo>
                    <a:pt x="35" y="1"/>
                  </a:lnTo>
                  <a:lnTo>
                    <a:pt x="32" y="1"/>
                  </a:lnTo>
                  <a:lnTo>
                    <a:pt x="29" y="1"/>
                  </a:lnTo>
                  <a:lnTo>
                    <a:pt x="28" y="3"/>
                  </a:lnTo>
                  <a:lnTo>
                    <a:pt x="33" y="0"/>
                  </a:lnTo>
                </a:path>
              </a:pathLst>
            </a:custGeom>
            <a:solidFill>
              <a:srgbClr val="666666"/>
            </a:solidFill>
            <a:ln w="50800" cap="rnd" cmpd="sng">
              <a:solidFill>
                <a:srgbClr val="FC0128"/>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9" name="Freeform 129"/>
            <p:cNvSpPr>
              <a:spLocks/>
            </p:cNvSpPr>
            <p:nvPr/>
          </p:nvSpPr>
          <p:spPr bwMode="auto">
            <a:xfrm>
              <a:off x="3702" y="2285"/>
              <a:ext cx="151" cy="28"/>
            </a:xfrm>
            <a:custGeom>
              <a:avLst/>
              <a:gdLst/>
              <a:ahLst/>
              <a:cxnLst>
                <a:cxn ang="0">
                  <a:pos x="138" y="2"/>
                </a:cxn>
                <a:cxn ang="0">
                  <a:pos x="142" y="0"/>
                </a:cxn>
                <a:cxn ang="0">
                  <a:pos x="0" y="15"/>
                </a:cxn>
                <a:cxn ang="0">
                  <a:pos x="2" y="27"/>
                </a:cxn>
                <a:cxn ang="0">
                  <a:pos x="144" y="12"/>
                </a:cxn>
                <a:cxn ang="0">
                  <a:pos x="148" y="11"/>
                </a:cxn>
                <a:cxn ang="0">
                  <a:pos x="144" y="12"/>
                </a:cxn>
                <a:cxn ang="0">
                  <a:pos x="147" y="11"/>
                </a:cxn>
                <a:cxn ang="0">
                  <a:pos x="149" y="10"/>
                </a:cxn>
                <a:cxn ang="0">
                  <a:pos x="150" y="8"/>
                </a:cxn>
                <a:cxn ang="0">
                  <a:pos x="150" y="5"/>
                </a:cxn>
                <a:cxn ang="0">
                  <a:pos x="149" y="3"/>
                </a:cxn>
                <a:cxn ang="0">
                  <a:pos x="147" y="2"/>
                </a:cxn>
                <a:cxn ang="0">
                  <a:pos x="145" y="1"/>
                </a:cxn>
                <a:cxn ang="0">
                  <a:pos x="142" y="0"/>
                </a:cxn>
                <a:cxn ang="0">
                  <a:pos x="138" y="2"/>
                </a:cxn>
              </a:cxnLst>
              <a:rect l="0" t="0" r="r" b="b"/>
              <a:pathLst>
                <a:path w="151" h="28">
                  <a:moveTo>
                    <a:pt x="138" y="2"/>
                  </a:moveTo>
                  <a:lnTo>
                    <a:pt x="142" y="0"/>
                  </a:lnTo>
                  <a:lnTo>
                    <a:pt x="0" y="15"/>
                  </a:lnTo>
                  <a:lnTo>
                    <a:pt x="2" y="27"/>
                  </a:lnTo>
                  <a:lnTo>
                    <a:pt x="144" y="12"/>
                  </a:lnTo>
                  <a:lnTo>
                    <a:pt x="148" y="11"/>
                  </a:lnTo>
                  <a:lnTo>
                    <a:pt x="144" y="12"/>
                  </a:lnTo>
                  <a:lnTo>
                    <a:pt x="147" y="11"/>
                  </a:lnTo>
                  <a:lnTo>
                    <a:pt x="149" y="10"/>
                  </a:lnTo>
                  <a:lnTo>
                    <a:pt x="150" y="8"/>
                  </a:lnTo>
                  <a:lnTo>
                    <a:pt x="150" y="5"/>
                  </a:lnTo>
                  <a:lnTo>
                    <a:pt x="149" y="3"/>
                  </a:lnTo>
                  <a:lnTo>
                    <a:pt x="147" y="2"/>
                  </a:lnTo>
                  <a:lnTo>
                    <a:pt x="145" y="1"/>
                  </a:lnTo>
                  <a:lnTo>
                    <a:pt x="142" y="0"/>
                  </a:lnTo>
                  <a:lnTo>
                    <a:pt x="138" y="2"/>
                  </a:lnTo>
                </a:path>
              </a:pathLst>
            </a:custGeom>
            <a:solidFill>
              <a:srgbClr val="666666"/>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0" name="Freeform 130"/>
            <p:cNvSpPr>
              <a:spLocks/>
            </p:cNvSpPr>
            <p:nvPr/>
          </p:nvSpPr>
          <p:spPr bwMode="auto">
            <a:xfrm>
              <a:off x="3846" y="2213"/>
              <a:ext cx="74" cy="80"/>
            </a:xfrm>
            <a:custGeom>
              <a:avLst/>
              <a:gdLst/>
              <a:ahLst/>
              <a:cxnLst>
                <a:cxn ang="0">
                  <a:pos x="67" y="0"/>
                </a:cxn>
                <a:cxn ang="0">
                  <a:pos x="62" y="2"/>
                </a:cxn>
                <a:cxn ang="0">
                  <a:pos x="0" y="69"/>
                </a:cxn>
                <a:cxn ang="0">
                  <a:pos x="9" y="79"/>
                </a:cxn>
                <a:cxn ang="0">
                  <a:pos x="71" y="11"/>
                </a:cxn>
                <a:cxn ang="0">
                  <a:pos x="67" y="13"/>
                </a:cxn>
                <a:cxn ang="0">
                  <a:pos x="71" y="11"/>
                </a:cxn>
                <a:cxn ang="0">
                  <a:pos x="73" y="9"/>
                </a:cxn>
                <a:cxn ang="0">
                  <a:pos x="73" y="7"/>
                </a:cxn>
                <a:cxn ang="0">
                  <a:pos x="73" y="4"/>
                </a:cxn>
                <a:cxn ang="0">
                  <a:pos x="71" y="2"/>
                </a:cxn>
                <a:cxn ang="0">
                  <a:pos x="69" y="0"/>
                </a:cxn>
                <a:cxn ang="0">
                  <a:pos x="67" y="0"/>
                </a:cxn>
                <a:cxn ang="0">
                  <a:pos x="64" y="0"/>
                </a:cxn>
                <a:cxn ang="0">
                  <a:pos x="62" y="2"/>
                </a:cxn>
                <a:cxn ang="0">
                  <a:pos x="67" y="0"/>
                </a:cxn>
              </a:cxnLst>
              <a:rect l="0" t="0" r="r" b="b"/>
              <a:pathLst>
                <a:path w="74" h="80">
                  <a:moveTo>
                    <a:pt x="67" y="0"/>
                  </a:moveTo>
                  <a:lnTo>
                    <a:pt x="62" y="2"/>
                  </a:lnTo>
                  <a:lnTo>
                    <a:pt x="0" y="69"/>
                  </a:lnTo>
                  <a:lnTo>
                    <a:pt x="9" y="79"/>
                  </a:lnTo>
                  <a:lnTo>
                    <a:pt x="71" y="11"/>
                  </a:lnTo>
                  <a:lnTo>
                    <a:pt x="67" y="13"/>
                  </a:lnTo>
                  <a:lnTo>
                    <a:pt x="71" y="11"/>
                  </a:lnTo>
                  <a:lnTo>
                    <a:pt x="73" y="9"/>
                  </a:lnTo>
                  <a:lnTo>
                    <a:pt x="73" y="7"/>
                  </a:lnTo>
                  <a:lnTo>
                    <a:pt x="73" y="4"/>
                  </a:lnTo>
                  <a:lnTo>
                    <a:pt x="71" y="2"/>
                  </a:lnTo>
                  <a:lnTo>
                    <a:pt x="69" y="0"/>
                  </a:lnTo>
                  <a:lnTo>
                    <a:pt x="67" y="0"/>
                  </a:lnTo>
                  <a:lnTo>
                    <a:pt x="64" y="0"/>
                  </a:lnTo>
                  <a:lnTo>
                    <a:pt x="62" y="2"/>
                  </a:lnTo>
                  <a:lnTo>
                    <a:pt x="67" y="0"/>
                  </a:lnTo>
                </a:path>
              </a:pathLst>
            </a:custGeom>
            <a:solidFill>
              <a:srgbClr val="666666"/>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1" name="Freeform 131"/>
            <p:cNvSpPr>
              <a:spLocks/>
            </p:cNvSpPr>
            <p:nvPr/>
          </p:nvSpPr>
          <p:spPr bwMode="auto">
            <a:xfrm>
              <a:off x="3918" y="2212"/>
              <a:ext cx="157" cy="9"/>
            </a:xfrm>
            <a:custGeom>
              <a:avLst/>
              <a:gdLst/>
              <a:ahLst/>
              <a:cxnLst>
                <a:cxn ang="0">
                  <a:pos x="142" y="3"/>
                </a:cxn>
                <a:cxn ang="0">
                  <a:pos x="148" y="0"/>
                </a:cxn>
                <a:cxn ang="0">
                  <a:pos x="0" y="1"/>
                </a:cxn>
                <a:cxn ang="0">
                  <a:pos x="0" y="9"/>
                </a:cxn>
                <a:cxn ang="0">
                  <a:pos x="148" y="9"/>
                </a:cxn>
                <a:cxn ang="0">
                  <a:pos x="156" y="6"/>
                </a:cxn>
                <a:cxn ang="0">
                  <a:pos x="148" y="9"/>
                </a:cxn>
                <a:cxn ang="0">
                  <a:pos x="154" y="8"/>
                </a:cxn>
                <a:cxn ang="0">
                  <a:pos x="156" y="5"/>
                </a:cxn>
                <a:cxn ang="0">
                  <a:pos x="154" y="1"/>
                </a:cxn>
                <a:cxn ang="0">
                  <a:pos x="148" y="0"/>
                </a:cxn>
                <a:cxn ang="0">
                  <a:pos x="142" y="3"/>
                </a:cxn>
              </a:cxnLst>
              <a:rect l="0" t="0" r="r" b="b"/>
              <a:pathLst>
                <a:path w="157" h="10">
                  <a:moveTo>
                    <a:pt x="142" y="3"/>
                  </a:moveTo>
                  <a:lnTo>
                    <a:pt x="148" y="0"/>
                  </a:lnTo>
                  <a:lnTo>
                    <a:pt x="0" y="1"/>
                  </a:lnTo>
                  <a:lnTo>
                    <a:pt x="0" y="9"/>
                  </a:lnTo>
                  <a:lnTo>
                    <a:pt x="148" y="9"/>
                  </a:lnTo>
                  <a:lnTo>
                    <a:pt x="156" y="6"/>
                  </a:lnTo>
                  <a:lnTo>
                    <a:pt x="148" y="9"/>
                  </a:lnTo>
                  <a:lnTo>
                    <a:pt x="154" y="8"/>
                  </a:lnTo>
                  <a:lnTo>
                    <a:pt x="156" y="5"/>
                  </a:lnTo>
                  <a:lnTo>
                    <a:pt x="154" y="1"/>
                  </a:lnTo>
                  <a:lnTo>
                    <a:pt x="148" y="0"/>
                  </a:lnTo>
                  <a:lnTo>
                    <a:pt x="142" y="3"/>
                  </a:lnTo>
                </a:path>
              </a:pathLst>
            </a:custGeom>
            <a:solidFill>
              <a:srgbClr val="666666"/>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2" name="Freeform 132"/>
            <p:cNvSpPr>
              <a:spLocks/>
            </p:cNvSpPr>
            <p:nvPr/>
          </p:nvSpPr>
          <p:spPr bwMode="auto">
            <a:xfrm>
              <a:off x="4274" y="1865"/>
              <a:ext cx="15" cy="62"/>
            </a:xfrm>
            <a:custGeom>
              <a:avLst/>
              <a:gdLst/>
              <a:ahLst/>
              <a:cxnLst>
                <a:cxn ang="0">
                  <a:pos x="7" y="0"/>
                </a:cxn>
                <a:cxn ang="0">
                  <a:pos x="3" y="6"/>
                </a:cxn>
                <a:cxn ang="0">
                  <a:pos x="0" y="59"/>
                </a:cxn>
                <a:cxn ang="0">
                  <a:pos x="10" y="60"/>
                </a:cxn>
                <a:cxn ang="0">
                  <a:pos x="13" y="7"/>
                </a:cxn>
                <a:cxn ang="0">
                  <a:pos x="9" y="13"/>
                </a:cxn>
                <a:cxn ang="0">
                  <a:pos x="13" y="7"/>
                </a:cxn>
                <a:cxn ang="0">
                  <a:pos x="11" y="2"/>
                </a:cxn>
                <a:cxn ang="0">
                  <a:pos x="8" y="0"/>
                </a:cxn>
                <a:cxn ang="0">
                  <a:pos x="5" y="1"/>
                </a:cxn>
                <a:cxn ang="0">
                  <a:pos x="3" y="6"/>
                </a:cxn>
                <a:cxn ang="0">
                  <a:pos x="7" y="0"/>
                </a:cxn>
              </a:cxnLst>
              <a:rect l="0" t="0" r="r" b="b"/>
              <a:pathLst>
                <a:path w="14" h="61">
                  <a:moveTo>
                    <a:pt x="7" y="0"/>
                  </a:moveTo>
                  <a:lnTo>
                    <a:pt x="3" y="6"/>
                  </a:lnTo>
                  <a:lnTo>
                    <a:pt x="0" y="59"/>
                  </a:lnTo>
                  <a:lnTo>
                    <a:pt x="10" y="60"/>
                  </a:lnTo>
                  <a:lnTo>
                    <a:pt x="13" y="7"/>
                  </a:lnTo>
                  <a:lnTo>
                    <a:pt x="9" y="13"/>
                  </a:lnTo>
                  <a:lnTo>
                    <a:pt x="13" y="7"/>
                  </a:lnTo>
                  <a:lnTo>
                    <a:pt x="11" y="2"/>
                  </a:lnTo>
                  <a:lnTo>
                    <a:pt x="8" y="0"/>
                  </a:lnTo>
                  <a:lnTo>
                    <a:pt x="5" y="1"/>
                  </a:lnTo>
                  <a:lnTo>
                    <a:pt x="3" y="6"/>
                  </a:lnTo>
                  <a:lnTo>
                    <a:pt x="7" y="0"/>
                  </a:lnTo>
                </a:path>
              </a:pathLst>
            </a:custGeom>
            <a:solidFill>
              <a:srgbClr val="666666"/>
            </a:solidFill>
            <a:ln w="50800" cap="rnd" cmpd="sng">
              <a:solidFill>
                <a:srgbClr val="FC0128"/>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grpSp>
          <p:nvGrpSpPr>
            <p:cNvPr id="112773" name="Group 133"/>
            <p:cNvGrpSpPr>
              <a:grpSpLocks/>
            </p:cNvGrpSpPr>
            <p:nvPr/>
          </p:nvGrpSpPr>
          <p:grpSpPr bwMode="auto">
            <a:xfrm>
              <a:off x="3331" y="1746"/>
              <a:ext cx="1052" cy="743"/>
              <a:chOff x="3656" y="1746"/>
              <a:chExt cx="1052" cy="743"/>
            </a:xfrm>
          </p:grpSpPr>
          <p:sp>
            <p:nvSpPr>
              <p:cNvPr id="354" name="Freeform 134"/>
              <p:cNvSpPr>
                <a:spLocks/>
              </p:cNvSpPr>
              <p:nvPr/>
            </p:nvSpPr>
            <p:spPr bwMode="auto">
              <a:xfrm>
                <a:off x="3656" y="2397"/>
                <a:ext cx="149" cy="92"/>
              </a:xfrm>
              <a:custGeom>
                <a:avLst/>
                <a:gdLst/>
                <a:ahLst/>
                <a:cxnLst>
                  <a:cxn ang="0">
                    <a:pos x="143" y="0"/>
                  </a:cxn>
                  <a:cxn ang="0">
                    <a:pos x="138" y="1"/>
                  </a:cxn>
                  <a:cxn ang="0">
                    <a:pos x="0" y="81"/>
                  </a:cxn>
                  <a:cxn ang="0">
                    <a:pos x="8" y="92"/>
                  </a:cxn>
                  <a:cxn ang="0">
                    <a:pos x="145" y="13"/>
                  </a:cxn>
                  <a:cxn ang="0">
                    <a:pos x="140" y="14"/>
                  </a:cxn>
                  <a:cxn ang="0">
                    <a:pos x="145" y="13"/>
                  </a:cxn>
                  <a:cxn ang="0">
                    <a:pos x="148" y="11"/>
                  </a:cxn>
                  <a:cxn ang="0">
                    <a:pos x="149" y="8"/>
                  </a:cxn>
                  <a:cxn ang="0">
                    <a:pos x="149" y="7"/>
                  </a:cxn>
                  <a:cxn ang="0">
                    <a:pos x="148" y="4"/>
                  </a:cxn>
                  <a:cxn ang="0">
                    <a:pos x="147" y="2"/>
                  </a:cxn>
                  <a:cxn ang="0">
                    <a:pos x="144" y="1"/>
                  </a:cxn>
                  <a:cxn ang="0">
                    <a:pos x="141" y="0"/>
                  </a:cxn>
                  <a:cxn ang="0">
                    <a:pos x="138" y="1"/>
                  </a:cxn>
                  <a:cxn ang="0">
                    <a:pos x="143" y="0"/>
                  </a:cxn>
                </a:cxnLst>
                <a:rect l="0" t="0" r="r" b="b"/>
                <a:pathLst>
                  <a:path w="150" h="93">
                    <a:moveTo>
                      <a:pt x="143" y="0"/>
                    </a:moveTo>
                    <a:lnTo>
                      <a:pt x="138" y="1"/>
                    </a:lnTo>
                    <a:lnTo>
                      <a:pt x="0" y="81"/>
                    </a:lnTo>
                    <a:lnTo>
                      <a:pt x="8" y="92"/>
                    </a:lnTo>
                    <a:lnTo>
                      <a:pt x="145" y="13"/>
                    </a:lnTo>
                    <a:lnTo>
                      <a:pt x="140" y="14"/>
                    </a:lnTo>
                    <a:lnTo>
                      <a:pt x="145" y="13"/>
                    </a:lnTo>
                    <a:lnTo>
                      <a:pt x="148" y="11"/>
                    </a:lnTo>
                    <a:lnTo>
                      <a:pt x="149" y="8"/>
                    </a:lnTo>
                    <a:lnTo>
                      <a:pt x="149" y="7"/>
                    </a:lnTo>
                    <a:lnTo>
                      <a:pt x="148" y="4"/>
                    </a:lnTo>
                    <a:lnTo>
                      <a:pt x="147" y="2"/>
                    </a:lnTo>
                    <a:lnTo>
                      <a:pt x="144" y="1"/>
                    </a:lnTo>
                    <a:lnTo>
                      <a:pt x="141" y="0"/>
                    </a:lnTo>
                    <a:lnTo>
                      <a:pt x="138" y="1"/>
                    </a:lnTo>
                    <a:lnTo>
                      <a:pt x="143" y="0"/>
                    </a:lnTo>
                  </a:path>
                </a:pathLst>
              </a:custGeom>
              <a:solidFill>
                <a:srgbClr val="666666"/>
              </a:solidFill>
              <a:ln w="50800" cap="rnd" cmpd="sng">
                <a:solidFill>
                  <a:srgbClr val="FC0128"/>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55" name="Freeform 135"/>
              <p:cNvSpPr>
                <a:spLocks/>
              </p:cNvSpPr>
              <p:nvPr/>
            </p:nvSpPr>
            <p:spPr bwMode="auto">
              <a:xfrm>
                <a:off x="3802" y="2397"/>
                <a:ext cx="62" cy="20"/>
              </a:xfrm>
              <a:custGeom>
                <a:avLst/>
                <a:gdLst/>
                <a:ahLst/>
                <a:cxnLst>
                  <a:cxn ang="0">
                    <a:pos x="48" y="12"/>
                  </a:cxn>
                  <a:cxn ang="0">
                    <a:pos x="56" y="9"/>
                  </a:cxn>
                  <a:cxn ang="0">
                    <a:pos x="3" y="0"/>
                  </a:cxn>
                  <a:cxn ang="0">
                    <a:pos x="0" y="12"/>
                  </a:cxn>
                  <a:cxn ang="0">
                    <a:pos x="53" y="20"/>
                  </a:cxn>
                  <a:cxn ang="0">
                    <a:pos x="59" y="18"/>
                  </a:cxn>
                  <a:cxn ang="0">
                    <a:pos x="53" y="20"/>
                  </a:cxn>
                  <a:cxn ang="0">
                    <a:pos x="56" y="20"/>
                  </a:cxn>
                  <a:cxn ang="0">
                    <a:pos x="57" y="19"/>
                  </a:cxn>
                  <a:cxn ang="0">
                    <a:pos x="59" y="18"/>
                  </a:cxn>
                  <a:cxn ang="0">
                    <a:pos x="61" y="16"/>
                  </a:cxn>
                  <a:cxn ang="0">
                    <a:pos x="61" y="14"/>
                  </a:cxn>
                  <a:cxn ang="0">
                    <a:pos x="59" y="12"/>
                  </a:cxn>
                  <a:cxn ang="0">
                    <a:pos x="58" y="10"/>
                  </a:cxn>
                  <a:cxn ang="0">
                    <a:pos x="56" y="9"/>
                  </a:cxn>
                  <a:cxn ang="0">
                    <a:pos x="48" y="12"/>
                  </a:cxn>
                </a:cxnLst>
                <a:rect l="0" t="0" r="r" b="b"/>
                <a:pathLst>
                  <a:path w="62" h="21">
                    <a:moveTo>
                      <a:pt x="48" y="12"/>
                    </a:moveTo>
                    <a:lnTo>
                      <a:pt x="56" y="9"/>
                    </a:lnTo>
                    <a:lnTo>
                      <a:pt x="3" y="0"/>
                    </a:lnTo>
                    <a:lnTo>
                      <a:pt x="0" y="12"/>
                    </a:lnTo>
                    <a:lnTo>
                      <a:pt x="53" y="20"/>
                    </a:lnTo>
                    <a:lnTo>
                      <a:pt x="59" y="18"/>
                    </a:lnTo>
                    <a:lnTo>
                      <a:pt x="53" y="20"/>
                    </a:lnTo>
                    <a:lnTo>
                      <a:pt x="56" y="20"/>
                    </a:lnTo>
                    <a:lnTo>
                      <a:pt x="57" y="19"/>
                    </a:lnTo>
                    <a:lnTo>
                      <a:pt x="59" y="18"/>
                    </a:lnTo>
                    <a:lnTo>
                      <a:pt x="61" y="16"/>
                    </a:lnTo>
                    <a:lnTo>
                      <a:pt x="61" y="14"/>
                    </a:lnTo>
                    <a:lnTo>
                      <a:pt x="59" y="12"/>
                    </a:lnTo>
                    <a:lnTo>
                      <a:pt x="58" y="10"/>
                    </a:lnTo>
                    <a:lnTo>
                      <a:pt x="56" y="9"/>
                    </a:lnTo>
                    <a:lnTo>
                      <a:pt x="48" y="12"/>
                    </a:lnTo>
                  </a:path>
                </a:pathLst>
              </a:custGeom>
              <a:solidFill>
                <a:srgbClr val="666666"/>
              </a:solidFill>
              <a:ln w="50800" cap="rnd" cmpd="sng">
                <a:solidFill>
                  <a:srgbClr val="FC0128"/>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56" name="Freeform 136"/>
              <p:cNvSpPr>
                <a:spLocks/>
              </p:cNvSpPr>
              <p:nvPr/>
            </p:nvSpPr>
            <p:spPr bwMode="auto">
              <a:xfrm>
                <a:off x="3893" y="2369"/>
                <a:ext cx="111" cy="7"/>
              </a:xfrm>
              <a:custGeom>
                <a:avLst/>
                <a:gdLst/>
                <a:ahLst/>
                <a:cxnLst>
                  <a:cxn ang="0">
                    <a:pos x="97" y="3"/>
                  </a:cxn>
                  <a:cxn ang="0">
                    <a:pos x="103" y="1"/>
                  </a:cxn>
                  <a:cxn ang="0">
                    <a:pos x="0" y="0"/>
                  </a:cxn>
                  <a:cxn ang="0">
                    <a:pos x="0" y="9"/>
                  </a:cxn>
                  <a:cxn ang="0">
                    <a:pos x="103" y="9"/>
                  </a:cxn>
                  <a:cxn ang="0">
                    <a:pos x="110" y="6"/>
                  </a:cxn>
                  <a:cxn ang="0">
                    <a:pos x="103" y="9"/>
                  </a:cxn>
                  <a:cxn ang="0">
                    <a:pos x="108" y="8"/>
                  </a:cxn>
                  <a:cxn ang="0">
                    <a:pos x="110" y="5"/>
                  </a:cxn>
                  <a:cxn ang="0">
                    <a:pos x="108" y="2"/>
                  </a:cxn>
                  <a:cxn ang="0">
                    <a:pos x="103" y="1"/>
                  </a:cxn>
                  <a:cxn ang="0">
                    <a:pos x="97" y="3"/>
                  </a:cxn>
                </a:cxnLst>
                <a:rect l="0" t="0" r="r" b="b"/>
                <a:pathLst>
                  <a:path w="111" h="10">
                    <a:moveTo>
                      <a:pt x="97" y="3"/>
                    </a:moveTo>
                    <a:lnTo>
                      <a:pt x="103" y="1"/>
                    </a:lnTo>
                    <a:lnTo>
                      <a:pt x="0" y="0"/>
                    </a:lnTo>
                    <a:lnTo>
                      <a:pt x="0" y="9"/>
                    </a:lnTo>
                    <a:lnTo>
                      <a:pt x="103" y="9"/>
                    </a:lnTo>
                    <a:lnTo>
                      <a:pt x="110" y="6"/>
                    </a:lnTo>
                    <a:lnTo>
                      <a:pt x="103" y="9"/>
                    </a:lnTo>
                    <a:lnTo>
                      <a:pt x="108" y="8"/>
                    </a:lnTo>
                    <a:lnTo>
                      <a:pt x="110" y="5"/>
                    </a:lnTo>
                    <a:lnTo>
                      <a:pt x="108" y="2"/>
                    </a:lnTo>
                    <a:lnTo>
                      <a:pt x="103" y="1"/>
                    </a:lnTo>
                    <a:lnTo>
                      <a:pt x="97" y="3"/>
                    </a:lnTo>
                  </a:path>
                </a:pathLst>
              </a:custGeom>
              <a:solidFill>
                <a:srgbClr val="666666"/>
              </a:solidFill>
              <a:ln w="50800" cap="rnd" cmpd="sng">
                <a:solidFill>
                  <a:srgbClr val="FC0128"/>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57" name="Freeform 137"/>
              <p:cNvSpPr>
                <a:spLocks/>
              </p:cNvSpPr>
              <p:nvPr/>
            </p:nvSpPr>
            <p:spPr bwMode="auto">
              <a:xfrm>
                <a:off x="3997" y="2303"/>
                <a:ext cx="36" cy="68"/>
              </a:xfrm>
              <a:custGeom>
                <a:avLst/>
                <a:gdLst/>
                <a:ahLst/>
                <a:cxnLst>
                  <a:cxn ang="0">
                    <a:pos x="27" y="0"/>
                  </a:cxn>
                  <a:cxn ang="0">
                    <a:pos x="22" y="5"/>
                  </a:cxn>
                  <a:cxn ang="0">
                    <a:pos x="0" y="62"/>
                  </a:cxn>
                  <a:cxn ang="0">
                    <a:pos x="12" y="67"/>
                  </a:cxn>
                  <a:cxn ang="0">
                    <a:pos x="34" y="9"/>
                  </a:cxn>
                  <a:cxn ang="0">
                    <a:pos x="29" y="14"/>
                  </a:cxn>
                  <a:cxn ang="0">
                    <a:pos x="34" y="9"/>
                  </a:cxn>
                  <a:cxn ang="0">
                    <a:pos x="34" y="6"/>
                  </a:cxn>
                  <a:cxn ang="0">
                    <a:pos x="33" y="4"/>
                  </a:cxn>
                  <a:cxn ang="0">
                    <a:pos x="32" y="2"/>
                  </a:cxn>
                  <a:cxn ang="0">
                    <a:pos x="31" y="0"/>
                  </a:cxn>
                  <a:cxn ang="0">
                    <a:pos x="28" y="0"/>
                  </a:cxn>
                  <a:cxn ang="0">
                    <a:pos x="26" y="0"/>
                  </a:cxn>
                  <a:cxn ang="0">
                    <a:pos x="24" y="2"/>
                  </a:cxn>
                  <a:cxn ang="0">
                    <a:pos x="22" y="5"/>
                  </a:cxn>
                  <a:cxn ang="0">
                    <a:pos x="27" y="0"/>
                  </a:cxn>
                </a:cxnLst>
                <a:rect l="0" t="0" r="r" b="b"/>
                <a:pathLst>
                  <a:path w="35" h="68">
                    <a:moveTo>
                      <a:pt x="27" y="0"/>
                    </a:moveTo>
                    <a:lnTo>
                      <a:pt x="22" y="5"/>
                    </a:lnTo>
                    <a:lnTo>
                      <a:pt x="0" y="62"/>
                    </a:lnTo>
                    <a:lnTo>
                      <a:pt x="12" y="67"/>
                    </a:lnTo>
                    <a:lnTo>
                      <a:pt x="34" y="9"/>
                    </a:lnTo>
                    <a:lnTo>
                      <a:pt x="29" y="14"/>
                    </a:lnTo>
                    <a:lnTo>
                      <a:pt x="34" y="9"/>
                    </a:lnTo>
                    <a:lnTo>
                      <a:pt x="34" y="6"/>
                    </a:lnTo>
                    <a:lnTo>
                      <a:pt x="33" y="4"/>
                    </a:lnTo>
                    <a:lnTo>
                      <a:pt x="32" y="2"/>
                    </a:lnTo>
                    <a:lnTo>
                      <a:pt x="31" y="0"/>
                    </a:lnTo>
                    <a:lnTo>
                      <a:pt x="28" y="0"/>
                    </a:lnTo>
                    <a:lnTo>
                      <a:pt x="26" y="0"/>
                    </a:lnTo>
                    <a:lnTo>
                      <a:pt x="24" y="2"/>
                    </a:lnTo>
                    <a:lnTo>
                      <a:pt x="22" y="5"/>
                    </a:lnTo>
                    <a:lnTo>
                      <a:pt x="27" y="0"/>
                    </a:lnTo>
                  </a:path>
                </a:pathLst>
              </a:custGeom>
              <a:solidFill>
                <a:srgbClr val="666666"/>
              </a:solidFill>
              <a:ln w="50800" cap="rnd" cmpd="sng">
                <a:solidFill>
                  <a:srgbClr val="FC0128"/>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58" name="Freeform 138"/>
              <p:cNvSpPr>
                <a:spLocks/>
              </p:cNvSpPr>
              <p:nvPr/>
            </p:nvSpPr>
            <p:spPr bwMode="auto">
              <a:xfrm>
                <a:off x="4390" y="1956"/>
                <a:ext cx="78" cy="262"/>
              </a:xfrm>
              <a:custGeom>
                <a:avLst/>
                <a:gdLst/>
                <a:ahLst/>
                <a:cxnLst>
                  <a:cxn ang="0">
                    <a:pos x="67" y="1"/>
                  </a:cxn>
                  <a:cxn ang="0">
                    <a:pos x="63" y="5"/>
                  </a:cxn>
                  <a:cxn ang="0">
                    <a:pos x="0" y="255"/>
                  </a:cxn>
                  <a:cxn ang="0">
                    <a:pos x="14" y="260"/>
                  </a:cxn>
                  <a:cxn ang="0">
                    <a:pos x="77" y="9"/>
                  </a:cxn>
                  <a:cxn ang="0">
                    <a:pos x="74" y="13"/>
                  </a:cxn>
                  <a:cxn ang="0">
                    <a:pos x="77" y="9"/>
                  </a:cxn>
                  <a:cxn ang="0">
                    <a:pos x="77" y="6"/>
                  </a:cxn>
                  <a:cxn ang="0">
                    <a:pos x="76" y="3"/>
                  </a:cxn>
                  <a:cxn ang="0">
                    <a:pos x="74" y="1"/>
                  </a:cxn>
                  <a:cxn ang="0">
                    <a:pos x="72" y="0"/>
                  </a:cxn>
                  <a:cxn ang="0">
                    <a:pos x="70" y="0"/>
                  </a:cxn>
                  <a:cxn ang="0">
                    <a:pos x="67" y="0"/>
                  </a:cxn>
                  <a:cxn ang="0">
                    <a:pos x="65" y="2"/>
                  </a:cxn>
                  <a:cxn ang="0">
                    <a:pos x="63" y="5"/>
                  </a:cxn>
                  <a:cxn ang="0">
                    <a:pos x="67" y="1"/>
                  </a:cxn>
                </a:cxnLst>
                <a:rect l="0" t="0" r="r" b="b"/>
                <a:pathLst>
                  <a:path w="78" h="261">
                    <a:moveTo>
                      <a:pt x="67" y="1"/>
                    </a:moveTo>
                    <a:lnTo>
                      <a:pt x="63" y="5"/>
                    </a:lnTo>
                    <a:lnTo>
                      <a:pt x="0" y="255"/>
                    </a:lnTo>
                    <a:lnTo>
                      <a:pt x="14" y="260"/>
                    </a:lnTo>
                    <a:lnTo>
                      <a:pt x="77" y="9"/>
                    </a:lnTo>
                    <a:lnTo>
                      <a:pt x="74" y="13"/>
                    </a:lnTo>
                    <a:lnTo>
                      <a:pt x="77" y="9"/>
                    </a:lnTo>
                    <a:lnTo>
                      <a:pt x="77" y="6"/>
                    </a:lnTo>
                    <a:lnTo>
                      <a:pt x="76" y="3"/>
                    </a:lnTo>
                    <a:lnTo>
                      <a:pt x="74" y="1"/>
                    </a:lnTo>
                    <a:lnTo>
                      <a:pt x="72" y="0"/>
                    </a:lnTo>
                    <a:lnTo>
                      <a:pt x="70" y="0"/>
                    </a:lnTo>
                    <a:lnTo>
                      <a:pt x="67" y="0"/>
                    </a:lnTo>
                    <a:lnTo>
                      <a:pt x="65" y="2"/>
                    </a:lnTo>
                    <a:lnTo>
                      <a:pt x="63" y="5"/>
                    </a:lnTo>
                    <a:lnTo>
                      <a:pt x="67" y="1"/>
                    </a:lnTo>
                  </a:path>
                </a:pathLst>
              </a:custGeom>
              <a:solidFill>
                <a:srgbClr val="666666"/>
              </a:solidFill>
              <a:ln w="50800" cap="rnd" cmpd="sng">
                <a:solidFill>
                  <a:srgbClr val="FC0128"/>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59" name="Freeform 139"/>
              <p:cNvSpPr>
                <a:spLocks/>
              </p:cNvSpPr>
              <p:nvPr/>
            </p:nvSpPr>
            <p:spPr bwMode="auto">
              <a:xfrm>
                <a:off x="4462" y="1897"/>
                <a:ext cx="90" cy="67"/>
              </a:xfrm>
              <a:custGeom>
                <a:avLst/>
                <a:gdLst/>
                <a:ahLst/>
                <a:cxnLst>
                  <a:cxn ang="0">
                    <a:pos x="85" y="0"/>
                  </a:cxn>
                  <a:cxn ang="0">
                    <a:pos x="79" y="1"/>
                  </a:cxn>
                  <a:cxn ang="0">
                    <a:pos x="0" y="55"/>
                  </a:cxn>
                  <a:cxn ang="0">
                    <a:pos x="7" y="66"/>
                  </a:cxn>
                  <a:cxn ang="0">
                    <a:pos x="86" y="11"/>
                  </a:cxn>
                  <a:cxn ang="0">
                    <a:pos x="80" y="12"/>
                  </a:cxn>
                  <a:cxn ang="0">
                    <a:pos x="86" y="11"/>
                  </a:cxn>
                  <a:cxn ang="0">
                    <a:pos x="88" y="9"/>
                  </a:cxn>
                  <a:cxn ang="0">
                    <a:pos x="89" y="7"/>
                  </a:cxn>
                  <a:cxn ang="0">
                    <a:pos x="89" y="5"/>
                  </a:cxn>
                  <a:cxn ang="0">
                    <a:pos x="87" y="2"/>
                  </a:cxn>
                  <a:cxn ang="0">
                    <a:pos x="85" y="1"/>
                  </a:cxn>
                  <a:cxn ang="0">
                    <a:pos x="83" y="0"/>
                  </a:cxn>
                  <a:cxn ang="0">
                    <a:pos x="81" y="0"/>
                  </a:cxn>
                  <a:cxn ang="0">
                    <a:pos x="79" y="1"/>
                  </a:cxn>
                  <a:cxn ang="0">
                    <a:pos x="85" y="0"/>
                  </a:cxn>
                </a:cxnLst>
                <a:rect l="0" t="0" r="r" b="b"/>
                <a:pathLst>
                  <a:path w="90" h="67">
                    <a:moveTo>
                      <a:pt x="85" y="0"/>
                    </a:moveTo>
                    <a:lnTo>
                      <a:pt x="79" y="1"/>
                    </a:lnTo>
                    <a:lnTo>
                      <a:pt x="0" y="55"/>
                    </a:lnTo>
                    <a:lnTo>
                      <a:pt x="7" y="66"/>
                    </a:lnTo>
                    <a:lnTo>
                      <a:pt x="86" y="11"/>
                    </a:lnTo>
                    <a:lnTo>
                      <a:pt x="80" y="12"/>
                    </a:lnTo>
                    <a:lnTo>
                      <a:pt x="86" y="11"/>
                    </a:lnTo>
                    <a:lnTo>
                      <a:pt x="88" y="9"/>
                    </a:lnTo>
                    <a:lnTo>
                      <a:pt x="89" y="7"/>
                    </a:lnTo>
                    <a:lnTo>
                      <a:pt x="89" y="5"/>
                    </a:lnTo>
                    <a:lnTo>
                      <a:pt x="87" y="2"/>
                    </a:lnTo>
                    <a:lnTo>
                      <a:pt x="85" y="1"/>
                    </a:lnTo>
                    <a:lnTo>
                      <a:pt x="83" y="0"/>
                    </a:lnTo>
                    <a:lnTo>
                      <a:pt x="81" y="0"/>
                    </a:lnTo>
                    <a:lnTo>
                      <a:pt x="79" y="1"/>
                    </a:lnTo>
                    <a:lnTo>
                      <a:pt x="85" y="0"/>
                    </a:lnTo>
                  </a:path>
                </a:pathLst>
              </a:custGeom>
              <a:solidFill>
                <a:srgbClr val="666666"/>
              </a:solidFill>
              <a:ln w="50800" cap="rnd" cmpd="sng">
                <a:solidFill>
                  <a:srgbClr val="FC0128"/>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60" name="Freeform 140"/>
              <p:cNvSpPr>
                <a:spLocks/>
              </p:cNvSpPr>
              <p:nvPr/>
            </p:nvSpPr>
            <p:spPr bwMode="auto">
              <a:xfrm>
                <a:off x="4547" y="1897"/>
                <a:ext cx="61" cy="35"/>
              </a:xfrm>
              <a:custGeom>
                <a:avLst/>
                <a:gdLst/>
                <a:ahLst/>
                <a:cxnLst>
                  <a:cxn ang="0">
                    <a:pos x="47" y="27"/>
                  </a:cxn>
                  <a:cxn ang="0">
                    <a:pos x="56" y="21"/>
                  </a:cxn>
                  <a:cxn ang="0">
                    <a:pos x="5" y="0"/>
                  </a:cxn>
                  <a:cxn ang="0">
                    <a:pos x="0" y="11"/>
                  </a:cxn>
                  <a:cxn ang="0">
                    <a:pos x="51" y="33"/>
                  </a:cxn>
                  <a:cxn ang="0">
                    <a:pos x="60" y="28"/>
                  </a:cxn>
                  <a:cxn ang="0">
                    <a:pos x="51" y="33"/>
                  </a:cxn>
                  <a:cxn ang="0">
                    <a:pos x="54" y="34"/>
                  </a:cxn>
                  <a:cxn ang="0">
                    <a:pos x="56" y="33"/>
                  </a:cxn>
                  <a:cxn ang="0">
                    <a:pos x="58" y="31"/>
                  </a:cxn>
                  <a:cxn ang="0">
                    <a:pos x="60" y="30"/>
                  </a:cxn>
                  <a:cxn ang="0">
                    <a:pos x="60" y="28"/>
                  </a:cxn>
                  <a:cxn ang="0">
                    <a:pos x="60" y="26"/>
                  </a:cxn>
                  <a:cxn ang="0">
                    <a:pos x="59" y="23"/>
                  </a:cxn>
                  <a:cxn ang="0">
                    <a:pos x="56" y="21"/>
                  </a:cxn>
                  <a:cxn ang="0">
                    <a:pos x="47" y="27"/>
                  </a:cxn>
                </a:cxnLst>
                <a:rect l="0" t="0" r="r" b="b"/>
                <a:pathLst>
                  <a:path w="61" h="35">
                    <a:moveTo>
                      <a:pt x="47" y="27"/>
                    </a:moveTo>
                    <a:lnTo>
                      <a:pt x="56" y="21"/>
                    </a:lnTo>
                    <a:lnTo>
                      <a:pt x="5" y="0"/>
                    </a:lnTo>
                    <a:lnTo>
                      <a:pt x="0" y="11"/>
                    </a:lnTo>
                    <a:lnTo>
                      <a:pt x="51" y="33"/>
                    </a:lnTo>
                    <a:lnTo>
                      <a:pt x="60" y="28"/>
                    </a:lnTo>
                    <a:lnTo>
                      <a:pt x="51" y="33"/>
                    </a:lnTo>
                    <a:lnTo>
                      <a:pt x="54" y="34"/>
                    </a:lnTo>
                    <a:lnTo>
                      <a:pt x="56" y="33"/>
                    </a:lnTo>
                    <a:lnTo>
                      <a:pt x="58" y="31"/>
                    </a:lnTo>
                    <a:lnTo>
                      <a:pt x="60" y="30"/>
                    </a:lnTo>
                    <a:lnTo>
                      <a:pt x="60" y="28"/>
                    </a:lnTo>
                    <a:lnTo>
                      <a:pt x="60" y="26"/>
                    </a:lnTo>
                    <a:lnTo>
                      <a:pt x="59" y="23"/>
                    </a:lnTo>
                    <a:lnTo>
                      <a:pt x="56" y="21"/>
                    </a:lnTo>
                    <a:lnTo>
                      <a:pt x="47" y="27"/>
                    </a:lnTo>
                  </a:path>
                </a:pathLst>
              </a:custGeom>
              <a:solidFill>
                <a:srgbClr val="666666"/>
              </a:solidFill>
              <a:ln w="50800" cap="rnd" cmpd="sng">
                <a:solidFill>
                  <a:srgbClr val="FC0128"/>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61" name="Freeform 141"/>
              <p:cNvSpPr>
                <a:spLocks/>
              </p:cNvSpPr>
              <p:nvPr/>
            </p:nvSpPr>
            <p:spPr bwMode="auto">
              <a:xfrm>
                <a:off x="4609" y="1848"/>
                <a:ext cx="84" cy="26"/>
              </a:xfrm>
              <a:custGeom>
                <a:avLst/>
                <a:gdLst/>
                <a:ahLst/>
                <a:cxnLst>
                  <a:cxn ang="0">
                    <a:pos x="70" y="5"/>
                  </a:cxn>
                  <a:cxn ang="0">
                    <a:pos x="76" y="0"/>
                  </a:cxn>
                  <a:cxn ang="0">
                    <a:pos x="0" y="13"/>
                  </a:cxn>
                  <a:cxn ang="0">
                    <a:pos x="3" y="24"/>
                  </a:cxn>
                  <a:cxn ang="0">
                    <a:pos x="78" y="11"/>
                  </a:cxn>
                  <a:cxn ang="0">
                    <a:pos x="83" y="6"/>
                  </a:cxn>
                  <a:cxn ang="0">
                    <a:pos x="78" y="11"/>
                  </a:cxn>
                  <a:cxn ang="0">
                    <a:pos x="81" y="10"/>
                  </a:cxn>
                  <a:cxn ang="0">
                    <a:pos x="82" y="9"/>
                  </a:cxn>
                  <a:cxn ang="0">
                    <a:pos x="83" y="6"/>
                  </a:cxn>
                  <a:cxn ang="0">
                    <a:pos x="83" y="4"/>
                  </a:cxn>
                  <a:cxn ang="0">
                    <a:pos x="82" y="2"/>
                  </a:cxn>
                  <a:cxn ang="0">
                    <a:pos x="80" y="1"/>
                  </a:cxn>
                  <a:cxn ang="0">
                    <a:pos x="78" y="0"/>
                  </a:cxn>
                  <a:cxn ang="0">
                    <a:pos x="76" y="0"/>
                  </a:cxn>
                  <a:cxn ang="0">
                    <a:pos x="70" y="5"/>
                  </a:cxn>
                </a:cxnLst>
                <a:rect l="0" t="0" r="r" b="b"/>
                <a:pathLst>
                  <a:path w="84" h="25">
                    <a:moveTo>
                      <a:pt x="70" y="5"/>
                    </a:moveTo>
                    <a:lnTo>
                      <a:pt x="76" y="0"/>
                    </a:lnTo>
                    <a:lnTo>
                      <a:pt x="0" y="13"/>
                    </a:lnTo>
                    <a:lnTo>
                      <a:pt x="3" y="24"/>
                    </a:lnTo>
                    <a:lnTo>
                      <a:pt x="78" y="11"/>
                    </a:lnTo>
                    <a:lnTo>
                      <a:pt x="83" y="6"/>
                    </a:lnTo>
                    <a:lnTo>
                      <a:pt x="78" y="11"/>
                    </a:lnTo>
                    <a:lnTo>
                      <a:pt x="81" y="10"/>
                    </a:lnTo>
                    <a:lnTo>
                      <a:pt x="82" y="9"/>
                    </a:lnTo>
                    <a:lnTo>
                      <a:pt x="83" y="6"/>
                    </a:lnTo>
                    <a:lnTo>
                      <a:pt x="83" y="4"/>
                    </a:lnTo>
                    <a:lnTo>
                      <a:pt x="82" y="2"/>
                    </a:lnTo>
                    <a:lnTo>
                      <a:pt x="80" y="1"/>
                    </a:lnTo>
                    <a:lnTo>
                      <a:pt x="78" y="0"/>
                    </a:lnTo>
                    <a:lnTo>
                      <a:pt x="76" y="0"/>
                    </a:lnTo>
                    <a:lnTo>
                      <a:pt x="70" y="5"/>
                    </a:lnTo>
                  </a:path>
                </a:pathLst>
              </a:custGeom>
              <a:solidFill>
                <a:srgbClr val="666666"/>
              </a:solidFill>
              <a:ln w="50800" cap="rnd" cmpd="sng">
                <a:solidFill>
                  <a:srgbClr val="FC0128"/>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62" name="Freeform 142"/>
              <p:cNvSpPr>
                <a:spLocks/>
              </p:cNvSpPr>
              <p:nvPr/>
            </p:nvSpPr>
            <p:spPr bwMode="auto">
              <a:xfrm>
                <a:off x="4684" y="1746"/>
                <a:ext cx="24" cy="105"/>
              </a:xfrm>
              <a:custGeom>
                <a:avLst/>
                <a:gdLst/>
                <a:ahLst/>
                <a:cxnLst>
                  <a:cxn ang="0">
                    <a:pos x="17" y="1"/>
                  </a:cxn>
                  <a:cxn ang="0">
                    <a:pos x="11" y="0"/>
                  </a:cxn>
                  <a:cxn ang="0">
                    <a:pos x="0" y="102"/>
                  </a:cxn>
                  <a:cxn ang="0">
                    <a:pos x="11" y="104"/>
                  </a:cxn>
                  <a:cxn ang="0">
                    <a:pos x="23" y="2"/>
                  </a:cxn>
                  <a:cxn ang="0">
                    <a:pos x="17" y="1"/>
                  </a:cxn>
                </a:cxnLst>
                <a:rect l="0" t="0" r="r" b="b"/>
                <a:pathLst>
                  <a:path w="24" h="105">
                    <a:moveTo>
                      <a:pt x="17" y="1"/>
                    </a:moveTo>
                    <a:lnTo>
                      <a:pt x="11" y="0"/>
                    </a:lnTo>
                    <a:lnTo>
                      <a:pt x="0" y="102"/>
                    </a:lnTo>
                    <a:lnTo>
                      <a:pt x="11" y="104"/>
                    </a:lnTo>
                    <a:lnTo>
                      <a:pt x="23" y="2"/>
                    </a:lnTo>
                    <a:lnTo>
                      <a:pt x="17" y="1"/>
                    </a:lnTo>
                  </a:path>
                </a:pathLst>
              </a:custGeom>
              <a:solidFill>
                <a:srgbClr val="666666"/>
              </a:solidFill>
              <a:ln w="50800" cap="rnd" cmpd="sng">
                <a:solidFill>
                  <a:srgbClr val="FC0128"/>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grpSp>
        <p:sp>
          <p:nvSpPr>
            <p:cNvPr id="134" name="Freeform 143"/>
            <p:cNvSpPr>
              <a:spLocks/>
            </p:cNvSpPr>
            <p:nvPr/>
          </p:nvSpPr>
          <p:spPr bwMode="auto">
            <a:xfrm>
              <a:off x="4373" y="1740"/>
              <a:ext cx="10" cy="0"/>
            </a:xfrm>
            <a:custGeom>
              <a:avLst/>
              <a:gdLst/>
              <a:ahLst/>
              <a:cxnLst>
                <a:cxn ang="0">
                  <a:pos x="9" y="2"/>
                </a:cxn>
                <a:cxn ang="0">
                  <a:pos x="8" y="1"/>
                </a:cxn>
                <a:cxn ang="0">
                  <a:pos x="8" y="1"/>
                </a:cxn>
                <a:cxn ang="0">
                  <a:pos x="7" y="0"/>
                </a:cxn>
                <a:cxn ang="0">
                  <a:pos x="5" y="0"/>
                </a:cxn>
                <a:cxn ang="0">
                  <a:pos x="4" y="0"/>
                </a:cxn>
                <a:cxn ang="0">
                  <a:pos x="2" y="0"/>
                </a:cxn>
                <a:cxn ang="0">
                  <a:pos x="1" y="1"/>
                </a:cxn>
                <a:cxn ang="0">
                  <a:pos x="0" y="2"/>
                </a:cxn>
                <a:cxn ang="0">
                  <a:pos x="9" y="2"/>
                </a:cxn>
              </a:cxnLst>
              <a:rect l="0" t="0" r="r" b="b"/>
              <a:pathLst>
                <a:path w="10" h="3">
                  <a:moveTo>
                    <a:pt x="9" y="2"/>
                  </a:moveTo>
                  <a:lnTo>
                    <a:pt x="8" y="1"/>
                  </a:lnTo>
                  <a:lnTo>
                    <a:pt x="8" y="1"/>
                  </a:lnTo>
                  <a:lnTo>
                    <a:pt x="7" y="0"/>
                  </a:lnTo>
                  <a:lnTo>
                    <a:pt x="5" y="0"/>
                  </a:lnTo>
                  <a:lnTo>
                    <a:pt x="4" y="0"/>
                  </a:lnTo>
                  <a:lnTo>
                    <a:pt x="2" y="0"/>
                  </a:lnTo>
                  <a:lnTo>
                    <a:pt x="1" y="1"/>
                  </a:lnTo>
                  <a:lnTo>
                    <a:pt x="0" y="2"/>
                  </a:lnTo>
                  <a:lnTo>
                    <a:pt x="9" y="2"/>
                  </a:lnTo>
                </a:path>
              </a:pathLst>
            </a:custGeom>
            <a:solidFill>
              <a:srgbClr val="666666"/>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5" name="Freeform 144"/>
            <p:cNvSpPr>
              <a:spLocks/>
            </p:cNvSpPr>
            <p:nvPr/>
          </p:nvSpPr>
          <p:spPr bwMode="auto">
            <a:xfrm>
              <a:off x="4726" y="2233"/>
              <a:ext cx="304" cy="678"/>
            </a:xfrm>
            <a:custGeom>
              <a:avLst/>
              <a:gdLst/>
              <a:ahLst/>
              <a:cxnLst>
                <a:cxn ang="0">
                  <a:pos x="124" y="129"/>
                </a:cxn>
                <a:cxn ang="0">
                  <a:pos x="142" y="95"/>
                </a:cxn>
                <a:cxn ang="0">
                  <a:pos x="171" y="54"/>
                </a:cxn>
                <a:cxn ang="0">
                  <a:pos x="206" y="19"/>
                </a:cxn>
                <a:cxn ang="0">
                  <a:pos x="243" y="4"/>
                </a:cxn>
                <a:cxn ang="0">
                  <a:pos x="275" y="1"/>
                </a:cxn>
                <a:cxn ang="0">
                  <a:pos x="293" y="17"/>
                </a:cxn>
                <a:cxn ang="0">
                  <a:pos x="293" y="57"/>
                </a:cxn>
                <a:cxn ang="0">
                  <a:pos x="279" y="112"/>
                </a:cxn>
                <a:cxn ang="0">
                  <a:pos x="270" y="147"/>
                </a:cxn>
                <a:cxn ang="0">
                  <a:pos x="266" y="164"/>
                </a:cxn>
                <a:cxn ang="0">
                  <a:pos x="265" y="169"/>
                </a:cxn>
                <a:cxn ang="0">
                  <a:pos x="277" y="164"/>
                </a:cxn>
                <a:cxn ang="0">
                  <a:pos x="296" y="168"/>
                </a:cxn>
                <a:cxn ang="0">
                  <a:pos x="303" y="188"/>
                </a:cxn>
                <a:cxn ang="0">
                  <a:pos x="292" y="210"/>
                </a:cxn>
                <a:cxn ang="0">
                  <a:pos x="273" y="224"/>
                </a:cxn>
                <a:cxn ang="0">
                  <a:pos x="265" y="231"/>
                </a:cxn>
                <a:cxn ang="0">
                  <a:pos x="265" y="246"/>
                </a:cxn>
                <a:cxn ang="0">
                  <a:pos x="266" y="277"/>
                </a:cxn>
                <a:cxn ang="0">
                  <a:pos x="269" y="314"/>
                </a:cxn>
                <a:cxn ang="0">
                  <a:pos x="275" y="353"/>
                </a:cxn>
                <a:cxn ang="0">
                  <a:pos x="278" y="398"/>
                </a:cxn>
                <a:cxn ang="0">
                  <a:pos x="274" y="449"/>
                </a:cxn>
                <a:cxn ang="0">
                  <a:pos x="258" y="494"/>
                </a:cxn>
                <a:cxn ang="0">
                  <a:pos x="229" y="519"/>
                </a:cxn>
                <a:cxn ang="0">
                  <a:pos x="216" y="528"/>
                </a:cxn>
                <a:cxn ang="0">
                  <a:pos x="165" y="677"/>
                </a:cxn>
                <a:cxn ang="0">
                  <a:pos x="107" y="593"/>
                </a:cxn>
                <a:cxn ang="0">
                  <a:pos x="96" y="573"/>
                </a:cxn>
                <a:cxn ang="0">
                  <a:pos x="75" y="544"/>
                </a:cxn>
                <a:cxn ang="0">
                  <a:pos x="39" y="518"/>
                </a:cxn>
                <a:cxn ang="0">
                  <a:pos x="10" y="508"/>
                </a:cxn>
                <a:cxn ang="0">
                  <a:pos x="1" y="505"/>
                </a:cxn>
                <a:cxn ang="0">
                  <a:pos x="3" y="495"/>
                </a:cxn>
                <a:cxn ang="0">
                  <a:pos x="16" y="458"/>
                </a:cxn>
                <a:cxn ang="0">
                  <a:pos x="35" y="412"/>
                </a:cxn>
                <a:cxn ang="0">
                  <a:pos x="60" y="375"/>
                </a:cxn>
                <a:cxn ang="0">
                  <a:pos x="103" y="330"/>
                </a:cxn>
                <a:cxn ang="0">
                  <a:pos x="135" y="290"/>
                </a:cxn>
                <a:cxn ang="0">
                  <a:pos x="130" y="297"/>
                </a:cxn>
                <a:cxn ang="0">
                  <a:pos x="112" y="317"/>
                </a:cxn>
                <a:cxn ang="0">
                  <a:pos x="83" y="330"/>
                </a:cxn>
                <a:cxn ang="0">
                  <a:pos x="48" y="322"/>
                </a:cxn>
                <a:cxn ang="0">
                  <a:pos x="23" y="291"/>
                </a:cxn>
                <a:cxn ang="0">
                  <a:pos x="23" y="252"/>
                </a:cxn>
                <a:cxn ang="0">
                  <a:pos x="42" y="211"/>
                </a:cxn>
                <a:cxn ang="0">
                  <a:pos x="79" y="178"/>
                </a:cxn>
                <a:cxn ang="0">
                  <a:pos x="120" y="150"/>
                </a:cxn>
                <a:cxn ang="0">
                  <a:pos x="120" y="138"/>
                </a:cxn>
              </a:cxnLst>
              <a:rect l="0" t="0" r="r" b="b"/>
              <a:pathLst>
                <a:path w="304" h="678">
                  <a:moveTo>
                    <a:pt x="120" y="138"/>
                  </a:moveTo>
                  <a:lnTo>
                    <a:pt x="120" y="137"/>
                  </a:lnTo>
                  <a:lnTo>
                    <a:pt x="122" y="134"/>
                  </a:lnTo>
                  <a:lnTo>
                    <a:pt x="124" y="129"/>
                  </a:lnTo>
                  <a:lnTo>
                    <a:pt x="126" y="122"/>
                  </a:lnTo>
                  <a:lnTo>
                    <a:pt x="131" y="114"/>
                  </a:lnTo>
                  <a:lnTo>
                    <a:pt x="136" y="105"/>
                  </a:lnTo>
                  <a:lnTo>
                    <a:pt x="142" y="95"/>
                  </a:lnTo>
                  <a:lnTo>
                    <a:pt x="148" y="85"/>
                  </a:lnTo>
                  <a:lnTo>
                    <a:pt x="156" y="74"/>
                  </a:lnTo>
                  <a:lnTo>
                    <a:pt x="163" y="63"/>
                  </a:lnTo>
                  <a:lnTo>
                    <a:pt x="171" y="54"/>
                  </a:lnTo>
                  <a:lnTo>
                    <a:pt x="179" y="43"/>
                  </a:lnTo>
                  <a:lnTo>
                    <a:pt x="187" y="34"/>
                  </a:lnTo>
                  <a:lnTo>
                    <a:pt x="197" y="26"/>
                  </a:lnTo>
                  <a:lnTo>
                    <a:pt x="206" y="19"/>
                  </a:lnTo>
                  <a:lnTo>
                    <a:pt x="216" y="14"/>
                  </a:lnTo>
                  <a:lnTo>
                    <a:pt x="226" y="10"/>
                  </a:lnTo>
                  <a:lnTo>
                    <a:pt x="234" y="7"/>
                  </a:lnTo>
                  <a:lnTo>
                    <a:pt x="243" y="4"/>
                  </a:lnTo>
                  <a:lnTo>
                    <a:pt x="252" y="2"/>
                  </a:lnTo>
                  <a:lnTo>
                    <a:pt x="261" y="1"/>
                  </a:lnTo>
                  <a:lnTo>
                    <a:pt x="268" y="0"/>
                  </a:lnTo>
                  <a:lnTo>
                    <a:pt x="275" y="1"/>
                  </a:lnTo>
                  <a:lnTo>
                    <a:pt x="280" y="3"/>
                  </a:lnTo>
                  <a:lnTo>
                    <a:pt x="286" y="6"/>
                  </a:lnTo>
                  <a:lnTo>
                    <a:pt x="290" y="11"/>
                  </a:lnTo>
                  <a:lnTo>
                    <a:pt x="293" y="17"/>
                  </a:lnTo>
                  <a:lnTo>
                    <a:pt x="295" y="25"/>
                  </a:lnTo>
                  <a:lnTo>
                    <a:pt x="296" y="34"/>
                  </a:lnTo>
                  <a:lnTo>
                    <a:pt x="296" y="45"/>
                  </a:lnTo>
                  <a:lnTo>
                    <a:pt x="293" y="57"/>
                  </a:lnTo>
                  <a:lnTo>
                    <a:pt x="290" y="72"/>
                  </a:lnTo>
                  <a:lnTo>
                    <a:pt x="286" y="87"/>
                  </a:lnTo>
                  <a:lnTo>
                    <a:pt x="282" y="100"/>
                  </a:lnTo>
                  <a:lnTo>
                    <a:pt x="279" y="112"/>
                  </a:lnTo>
                  <a:lnTo>
                    <a:pt x="277" y="122"/>
                  </a:lnTo>
                  <a:lnTo>
                    <a:pt x="274" y="132"/>
                  </a:lnTo>
                  <a:lnTo>
                    <a:pt x="272" y="140"/>
                  </a:lnTo>
                  <a:lnTo>
                    <a:pt x="270" y="147"/>
                  </a:lnTo>
                  <a:lnTo>
                    <a:pt x="269" y="152"/>
                  </a:lnTo>
                  <a:lnTo>
                    <a:pt x="268" y="157"/>
                  </a:lnTo>
                  <a:lnTo>
                    <a:pt x="267" y="161"/>
                  </a:lnTo>
                  <a:lnTo>
                    <a:pt x="266" y="164"/>
                  </a:lnTo>
                  <a:lnTo>
                    <a:pt x="265" y="166"/>
                  </a:lnTo>
                  <a:lnTo>
                    <a:pt x="265" y="168"/>
                  </a:lnTo>
                  <a:lnTo>
                    <a:pt x="265" y="169"/>
                  </a:lnTo>
                  <a:lnTo>
                    <a:pt x="265" y="169"/>
                  </a:lnTo>
                  <a:lnTo>
                    <a:pt x="266" y="169"/>
                  </a:lnTo>
                  <a:lnTo>
                    <a:pt x="268" y="168"/>
                  </a:lnTo>
                  <a:lnTo>
                    <a:pt x="273" y="166"/>
                  </a:lnTo>
                  <a:lnTo>
                    <a:pt x="277" y="164"/>
                  </a:lnTo>
                  <a:lnTo>
                    <a:pt x="281" y="163"/>
                  </a:lnTo>
                  <a:lnTo>
                    <a:pt x="287" y="163"/>
                  </a:lnTo>
                  <a:lnTo>
                    <a:pt x="291" y="164"/>
                  </a:lnTo>
                  <a:lnTo>
                    <a:pt x="296" y="168"/>
                  </a:lnTo>
                  <a:lnTo>
                    <a:pt x="299" y="171"/>
                  </a:lnTo>
                  <a:lnTo>
                    <a:pt x="301" y="176"/>
                  </a:lnTo>
                  <a:lnTo>
                    <a:pt x="303" y="182"/>
                  </a:lnTo>
                  <a:lnTo>
                    <a:pt x="303" y="188"/>
                  </a:lnTo>
                  <a:lnTo>
                    <a:pt x="303" y="194"/>
                  </a:lnTo>
                  <a:lnTo>
                    <a:pt x="301" y="200"/>
                  </a:lnTo>
                  <a:lnTo>
                    <a:pt x="298" y="205"/>
                  </a:lnTo>
                  <a:lnTo>
                    <a:pt x="292" y="210"/>
                  </a:lnTo>
                  <a:lnTo>
                    <a:pt x="286" y="214"/>
                  </a:lnTo>
                  <a:lnTo>
                    <a:pt x="280" y="218"/>
                  </a:lnTo>
                  <a:lnTo>
                    <a:pt x="277" y="221"/>
                  </a:lnTo>
                  <a:lnTo>
                    <a:pt x="273" y="224"/>
                  </a:lnTo>
                  <a:lnTo>
                    <a:pt x="269" y="227"/>
                  </a:lnTo>
                  <a:lnTo>
                    <a:pt x="267" y="229"/>
                  </a:lnTo>
                  <a:lnTo>
                    <a:pt x="265" y="230"/>
                  </a:lnTo>
                  <a:lnTo>
                    <a:pt x="265" y="231"/>
                  </a:lnTo>
                  <a:lnTo>
                    <a:pt x="265" y="233"/>
                  </a:lnTo>
                  <a:lnTo>
                    <a:pt x="265" y="236"/>
                  </a:lnTo>
                  <a:lnTo>
                    <a:pt x="265" y="241"/>
                  </a:lnTo>
                  <a:lnTo>
                    <a:pt x="265" y="246"/>
                  </a:lnTo>
                  <a:lnTo>
                    <a:pt x="265" y="253"/>
                  </a:lnTo>
                  <a:lnTo>
                    <a:pt x="265" y="260"/>
                  </a:lnTo>
                  <a:lnTo>
                    <a:pt x="266" y="268"/>
                  </a:lnTo>
                  <a:lnTo>
                    <a:pt x="266" y="277"/>
                  </a:lnTo>
                  <a:lnTo>
                    <a:pt x="267" y="285"/>
                  </a:lnTo>
                  <a:lnTo>
                    <a:pt x="267" y="294"/>
                  </a:lnTo>
                  <a:lnTo>
                    <a:pt x="268" y="304"/>
                  </a:lnTo>
                  <a:lnTo>
                    <a:pt x="269" y="314"/>
                  </a:lnTo>
                  <a:lnTo>
                    <a:pt x="270" y="324"/>
                  </a:lnTo>
                  <a:lnTo>
                    <a:pt x="271" y="333"/>
                  </a:lnTo>
                  <a:lnTo>
                    <a:pt x="273" y="343"/>
                  </a:lnTo>
                  <a:lnTo>
                    <a:pt x="275" y="353"/>
                  </a:lnTo>
                  <a:lnTo>
                    <a:pt x="276" y="363"/>
                  </a:lnTo>
                  <a:lnTo>
                    <a:pt x="277" y="375"/>
                  </a:lnTo>
                  <a:lnTo>
                    <a:pt x="278" y="387"/>
                  </a:lnTo>
                  <a:lnTo>
                    <a:pt x="278" y="398"/>
                  </a:lnTo>
                  <a:lnTo>
                    <a:pt x="278" y="411"/>
                  </a:lnTo>
                  <a:lnTo>
                    <a:pt x="277" y="424"/>
                  </a:lnTo>
                  <a:lnTo>
                    <a:pt x="276" y="437"/>
                  </a:lnTo>
                  <a:lnTo>
                    <a:pt x="274" y="449"/>
                  </a:lnTo>
                  <a:lnTo>
                    <a:pt x="271" y="461"/>
                  </a:lnTo>
                  <a:lnTo>
                    <a:pt x="267" y="473"/>
                  </a:lnTo>
                  <a:lnTo>
                    <a:pt x="263" y="484"/>
                  </a:lnTo>
                  <a:lnTo>
                    <a:pt x="258" y="494"/>
                  </a:lnTo>
                  <a:lnTo>
                    <a:pt x="251" y="502"/>
                  </a:lnTo>
                  <a:lnTo>
                    <a:pt x="244" y="509"/>
                  </a:lnTo>
                  <a:lnTo>
                    <a:pt x="235" y="515"/>
                  </a:lnTo>
                  <a:lnTo>
                    <a:pt x="229" y="519"/>
                  </a:lnTo>
                  <a:lnTo>
                    <a:pt x="224" y="522"/>
                  </a:lnTo>
                  <a:lnTo>
                    <a:pt x="220" y="525"/>
                  </a:lnTo>
                  <a:lnTo>
                    <a:pt x="217" y="527"/>
                  </a:lnTo>
                  <a:lnTo>
                    <a:pt x="216" y="528"/>
                  </a:lnTo>
                  <a:lnTo>
                    <a:pt x="214" y="529"/>
                  </a:lnTo>
                  <a:lnTo>
                    <a:pt x="214" y="530"/>
                  </a:lnTo>
                  <a:lnTo>
                    <a:pt x="232" y="651"/>
                  </a:lnTo>
                  <a:lnTo>
                    <a:pt x="165" y="677"/>
                  </a:lnTo>
                  <a:lnTo>
                    <a:pt x="93" y="639"/>
                  </a:lnTo>
                  <a:lnTo>
                    <a:pt x="108" y="596"/>
                  </a:lnTo>
                  <a:lnTo>
                    <a:pt x="108" y="595"/>
                  </a:lnTo>
                  <a:lnTo>
                    <a:pt x="107" y="593"/>
                  </a:lnTo>
                  <a:lnTo>
                    <a:pt x="105" y="590"/>
                  </a:lnTo>
                  <a:lnTo>
                    <a:pt x="103" y="585"/>
                  </a:lnTo>
                  <a:lnTo>
                    <a:pt x="100" y="580"/>
                  </a:lnTo>
                  <a:lnTo>
                    <a:pt x="96" y="573"/>
                  </a:lnTo>
                  <a:lnTo>
                    <a:pt x="92" y="566"/>
                  </a:lnTo>
                  <a:lnTo>
                    <a:pt x="87" y="559"/>
                  </a:lnTo>
                  <a:lnTo>
                    <a:pt x="80" y="552"/>
                  </a:lnTo>
                  <a:lnTo>
                    <a:pt x="75" y="544"/>
                  </a:lnTo>
                  <a:lnTo>
                    <a:pt x="67" y="537"/>
                  </a:lnTo>
                  <a:lnTo>
                    <a:pt x="58" y="530"/>
                  </a:lnTo>
                  <a:lnTo>
                    <a:pt x="50" y="523"/>
                  </a:lnTo>
                  <a:lnTo>
                    <a:pt x="39" y="518"/>
                  </a:lnTo>
                  <a:lnTo>
                    <a:pt x="28" y="513"/>
                  </a:lnTo>
                  <a:lnTo>
                    <a:pt x="17" y="509"/>
                  </a:lnTo>
                  <a:lnTo>
                    <a:pt x="13" y="508"/>
                  </a:lnTo>
                  <a:lnTo>
                    <a:pt x="10" y="508"/>
                  </a:lnTo>
                  <a:lnTo>
                    <a:pt x="7" y="507"/>
                  </a:lnTo>
                  <a:lnTo>
                    <a:pt x="4" y="506"/>
                  </a:lnTo>
                  <a:lnTo>
                    <a:pt x="3" y="506"/>
                  </a:lnTo>
                  <a:lnTo>
                    <a:pt x="1" y="505"/>
                  </a:lnTo>
                  <a:lnTo>
                    <a:pt x="0" y="505"/>
                  </a:lnTo>
                  <a:lnTo>
                    <a:pt x="1" y="504"/>
                  </a:lnTo>
                  <a:lnTo>
                    <a:pt x="2" y="500"/>
                  </a:lnTo>
                  <a:lnTo>
                    <a:pt x="3" y="495"/>
                  </a:lnTo>
                  <a:lnTo>
                    <a:pt x="6" y="487"/>
                  </a:lnTo>
                  <a:lnTo>
                    <a:pt x="8" y="478"/>
                  </a:lnTo>
                  <a:lnTo>
                    <a:pt x="12" y="469"/>
                  </a:lnTo>
                  <a:lnTo>
                    <a:pt x="16" y="458"/>
                  </a:lnTo>
                  <a:lnTo>
                    <a:pt x="20" y="447"/>
                  </a:lnTo>
                  <a:lnTo>
                    <a:pt x="25" y="435"/>
                  </a:lnTo>
                  <a:lnTo>
                    <a:pt x="29" y="424"/>
                  </a:lnTo>
                  <a:lnTo>
                    <a:pt x="35" y="412"/>
                  </a:lnTo>
                  <a:lnTo>
                    <a:pt x="41" y="401"/>
                  </a:lnTo>
                  <a:lnTo>
                    <a:pt x="46" y="392"/>
                  </a:lnTo>
                  <a:lnTo>
                    <a:pt x="53" y="383"/>
                  </a:lnTo>
                  <a:lnTo>
                    <a:pt x="60" y="375"/>
                  </a:lnTo>
                  <a:lnTo>
                    <a:pt x="66" y="369"/>
                  </a:lnTo>
                  <a:lnTo>
                    <a:pt x="78" y="357"/>
                  </a:lnTo>
                  <a:lnTo>
                    <a:pt x="91" y="344"/>
                  </a:lnTo>
                  <a:lnTo>
                    <a:pt x="103" y="330"/>
                  </a:lnTo>
                  <a:lnTo>
                    <a:pt x="114" y="317"/>
                  </a:lnTo>
                  <a:lnTo>
                    <a:pt x="123" y="306"/>
                  </a:lnTo>
                  <a:lnTo>
                    <a:pt x="130" y="296"/>
                  </a:lnTo>
                  <a:lnTo>
                    <a:pt x="135" y="290"/>
                  </a:lnTo>
                  <a:lnTo>
                    <a:pt x="136" y="288"/>
                  </a:lnTo>
                  <a:lnTo>
                    <a:pt x="135" y="290"/>
                  </a:lnTo>
                  <a:lnTo>
                    <a:pt x="133" y="293"/>
                  </a:lnTo>
                  <a:lnTo>
                    <a:pt x="130" y="297"/>
                  </a:lnTo>
                  <a:lnTo>
                    <a:pt x="126" y="302"/>
                  </a:lnTo>
                  <a:lnTo>
                    <a:pt x="123" y="307"/>
                  </a:lnTo>
                  <a:lnTo>
                    <a:pt x="117" y="312"/>
                  </a:lnTo>
                  <a:lnTo>
                    <a:pt x="112" y="317"/>
                  </a:lnTo>
                  <a:lnTo>
                    <a:pt x="105" y="321"/>
                  </a:lnTo>
                  <a:lnTo>
                    <a:pt x="99" y="325"/>
                  </a:lnTo>
                  <a:lnTo>
                    <a:pt x="91" y="328"/>
                  </a:lnTo>
                  <a:lnTo>
                    <a:pt x="83" y="330"/>
                  </a:lnTo>
                  <a:lnTo>
                    <a:pt x="76" y="331"/>
                  </a:lnTo>
                  <a:lnTo>
                    <a:pt x="67" y="330"/>
                  </a:lnTo>
                  <a:lnTo>
                    <a:pt x="57" y="327"/>
                  </a:lnTo>
                  <a:lnTo>
                    <a:pt x="48" y="322"/>
                  </a:lnTo>
                  <a:lnTo>
                    <a:pt x="39" y="316"/>
                  </a:lnTo>
                  <a:lnTo>
                    <a:pt x="32" y="308"/>
                  </a:lnTo>
                  <a:lnTo>
                    <a:pt x="27" y="300"/>
                  </a:lnTo>
                  <a:lnTo>
                    <a:pt x="23" y="291"/>
                  </a:lnTo>
                  <a:lnTo>
                    <a:pt x="21" y="282"/>
                  </a:lnTo>
                  <a:lnTo>
                    <a:pt x="20" y="272"/>
                  </a:lnTo>
                  <a:lnTo>
                    <a:pt x="21" y="262"/>
                  </a:lnTo>
                  <a:lnTo>
                    <a:pt x="23" y="252"/>
                  </a:lnTo>
                  <a:lnTo>
                    <a:pt x="25" y="241"/>
                  </a:lnTo>
                  <a:lnTo>
                    <a:pt x="29" y="231"/>
                  </a:lnTo>
                  <a:lnTo>
                    <a:pt x="35" y="221"/>
                  </a:lnTo>
                  <a:lnTo>
                    <a:pt x="42" y="211"/>
                  </a:lnTo>
                  <a:lnTo>
                    <a:pt x="50" y="201"/>
                  </a:lnTo>
                  <a:lnTo>
                    <a:pt x="59" y="193"/>
                  </a:lnTo>
                  <a:lnTo>
                    <a:pt x="69" y="185"/>
                  </a:lnTo>
                  <a:lnTo>
                    <a:pt x="79" y="178"/>
                  </a:lnTo>
                  <a:lnTo>
                    <a:pt x="98" y="168"/>
                  </a:lnTo>
                  <a:lnTo>
                    <a:pt x="110" y="160"/>
                  </a:lnTo>
                  <a:lnTo>
                    <a:pt x="117" y="154"/>
                  </a:lnTo>
                  <a:lnTo>
                    <a:pt x="120" y="150"/>
                  </a:lnTo>
                  <a:lnTo>
                    <a:pt x="120" y="147"/>
                  </a:lnTo>
                  <a:lnTo>
                    <a:pt x="120" y="145"/>
                  </a:lnTo>
                  <a:lnTo>
                    <a:pt x="119" y="142"/>
                  </a:lnTo>
                  <a:lnTo>
                    <a:pt x="120" y="138"/>
                  </a:lnTo>
                </a:path>
              </a:pathLst>
            </a:custGeom>
            <a:solidFill>
              <a:srgbClr val="E5E5E5"/>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6" name="Freeform 145"/>
            <p:cNvSpPr>
              <a:spLocks/>
            </p:cNvSpPr>
            <p:nvPr/>
          </p:nvSpPr>
          <p:spPr bwMode="auto">
            <a:xfrm>
              <a:off x="4726" y="2233"/>
              <a:ext cx="310" cy="684"/>
            </a:xfrm>
            <a:custGeom>
              <a:avLst/>
              <a:gdLst/>
              <a:ahLst/>
              <a:cxnLst>
                <a:cxn ang="0">
                  <a:pos x="124" y="135"/>
                </a:cxn>
                <a:cxn ang="0">
                  <a:pos x="139" y="106"/>
                </a:cxn>
                <a:cxn ang="0">
                  <a:pos x="166" y="64"/>
                </a:cxn>
                <a:cxn ang="0">
                  <a:pos x="201" y="26"/>
                </a:cxn>
                <a:cxn ang="0">
                  <a:pos x="239" y="7"/>
                </a:cxn>
                <a:cxn ang="0">
                  <a:pos x="273" y="0"/>
                </a:cxn>
                <a:cxn ang="0">
                  <a:pos x="296" y="11"/>
                </a:cxn>
                <a:cxn ang="0">
                  <a:pos x="302" y="45"/>
                </a:cxn>
                <a:cxn ang="0">
                  <a:pos x="288" y="101"/>
                </a:cxn>
                <a:cxn ang="0">
                  <a:pos x="277" y="141"/>
                </a:cxn>
                <a:cxn ang="0">
                  <a:pos x="272" y="162"/>
                </a:cxn>
                <a:cxn ang="0">
                  <a:pos x="270" y="170"/>
                </a:cxn>
                <a:cxn ang="0">
                  <a:pos x="278" y="167"/>
                </a:cxn>
                <a:cxn ang="0">
                  <a:pos x="297" y="165"/>
                </a:cxn>
                <a:cxn ang="0">
                  <a:pos x="309" y="184"/>
                </a:cxn>
                <a:cxn ang="0">
                  <a:pos x="304" y="207"/>
                </a:cxn>
                <a:cxn ang="0">
                  <a:pos x="282" y="223"/>
                </a:cxn>
                <a:cxn ang="0">
                  <a:pos x="270" y="232"/>
                </a:cxn>
                <a:cxn ang="0">
                  <a:pos x="270" y="243"/>
                </a:cxn>
                <a:cxn ang="0">
                  <a:pos x="271" y="270"/>
                </a:cxn>
                <a:cxn ang="0">
                  <a:pos x="273" y="307"/>
                </a:cxn>
                <a:cxn ang="0">
                  <a:pos x="278" y="346"/>
                </a:cxn>
                <a:cxn ang="0">
                  <a:pos x="283" y="390"/>
                </a:cxn>
                <a:cxn ang="0">
                  <a:pos x="281" y="441"/>
                </a:cxn>
                <a:cxn ang="0">
                  <a:pos x="268" y="488"/>
                </a:cxn>
                <a:cxn ang="0">
                  <a:pos x="240" y="520"/>
                </a:cxn>
                <a:cxn ang="0">
                  <a:pos x="221" y="532"/>
                </a:cxn>
                <a:cxn ang="0">
                  <a:pos x="237" y="657"/>
                </a:cxn>
                <a:cxn ang="0">
                  <a:pos x="110" y="600"/>
                </a:cxn>
                <a:cxn ang="0">
                  <a:pos x="102" y="585"/>
                </a:cxn>
                <a:cxn ang="0">
                  <a:pos x="82" y="557"/>
                </a:cxn>
                <a:cxn ang="0">
                  <a:pos x="51" y="528"/>
                </a:cxn>
                <a:cxn ang="0">
                  <a:pos x="13" y="513"/>
                </a:cxn>
                <a:cxn ang="0">
                  <a:pos x="3" y="510"/>
                </a:cxn>
                <a:cxn ang="0">
                  <a:pos x="2" y="504"/>
                </a:cxn>
                <a:cxn ang="0">
                  <a:pos x="12" y="473"/>
                </a:cxn>
                <a:cxn ang="0">
                  <a:pos x="30" y="428"/>
                </a:cxn>
                <a:cxn ang="0">
                  <a:pos x="54" y="386"/>
                </a:cxn>
                <a:cxn ang="0">
                  <a:pos x="93" y="347"/>
                </a:cxn>
                <a:cxn ang="0">
                  <a:pos x="133" y="299"/>
                </a:cxn>
                <a:cxn ang="0">
                  <a:pos x="136" y="296"/>
                </a:cxn>
                <a:cxn ang="0">
                  <a:pos x="119" y="315"/>
                </a:cxn>
                <a:cxn ang="0">
                  <a:pos x="93" y="331"/>
                </a:cxn>
                <a:cxn ang="0">
                  <a:pos x="58" y="330"/>
                </a:cxn>
                <a:cxn ang="0">
                  <a:pos x="28" y="303"/>
                </a:cxn>
                <a:cxn ang="0">
                  <a:pos x="21" y="264"/>
                </a:cxn>
                <a:cxn ang="0">
                  <a:pos x="36" y="223"/>
                </a:cxn>
                <a:cxn ang="0">
                  <a:pos x="70" y="187"/>
                </a:cxn>
                <a:cxn ang="0">
                  <a:pos x="119" y="155"/>
                </a:cxn>
                <a:cxn ang="0">
                  <a:pos x="121" y="143"/>
                </a:cxn>
              </a:cxnLst>
              <a:rect l="0" t="0" r="r" b="b"/>
              <a:pathLst>
                <a:path w="310" h="684">
                  <a:moveTo>
                    <a:pt x="122" y="139"/>
                  </a:moveTo>
                  <a:lnTo>
                    <a:pt x="122" y="139"/>
                  </a:lnTo>
                  <a:lnTo>
                    <a:pt x="122" y="138"/>
                  </a:lnTo>
                  <a:lnTo>
                    <a:pt x="124" y="135"/>
                  </a:lnTo>
                  <a:lnTo>
                    <a:pt x="126" y="130"/>
                  </a:lnTo>
                  <a:lnTo>
                    <a:pt x="129" y="123"/>
                  </a:lnTo>
                  <a:lnTo>
                    <a:pt x="134" y="115"/>
                  </a:lnTo>
                  <a:lnTo>
                    <a:pt x="139" y="106"/>
                  </a:lnTo>
                  <a:lnTo>
                    <a:pt x="145" y="96"/>
                  </a:lnTo>
                  <a:lnTo>
                    <a:pt x="151" y="86"/>
                  </a:lnTo>
                  <a:lnTo>
                    <a:pt x="159" y="75"/>
                  </a:lnTo>
                  <a:lnTo>
                    <a:pt x="166" y="64"/>
                  </a:lnTo>
                  <a:lnTo>
                    <a:pt x="174" y="54"/>
                  </a:lnTo>
                  <a:lnTo>
                    <a:pt x="183" y="43"/>
                  </a:lnTo>
                  <a:lnTo>
                    <a:pt x="191" y="34"/>
                  </a:lnTo>
                  <a:lnTo>
                    <a:pt x="201" y="26"/>
                  </a:lnTo>
                  <a:lnTo>
                    <a:pt x="210" y="19"/>
                  </a:lnTo>
                  <a:lnTo>
                    <a:pt x="220" y="14"/>
                  </a:lnTo>
                  <a:lnTo>
                    <a:pt x="230" y="10"/>
                  </a:lnTo>
                  <a:lnTo>
                    <a:pt x="239" y="7"/>
                  </a:lnTo>
                  <a:lnTo>
                    <a:pt x="248" y="4"/>
                  </a:lnTo>
                  <a:lnTo>
                    <a:pt x="257" y="2"/>
                  </a:lnTo>
                  <a:lnTo>
                    <a:pt x="266" y="1"/>
                  </a:lnTo>
                  <a:lnTo>
                    <a:pt x="273" y="0"/>
                  </a:lnTo>
                  <a:lnTo>
                    <a:pt x="280" y="1"/>
                  </a:lnTo>
                  <a:lnTo>
                    <a:pt x="286" y="3"/>
                  </a:lnTo>
                  <a:lnTo>
                    <a:pt x="292" y="6"/>
                  </a:lnTo>
                  <a:lnTo>
                    <a:pt x="296" y="11"/>
                  </a:lnTo>
                  <a:lnTo>
                    <a:pt x="299" y="17"/>
                  </a:lnTo>
                  <a:lnTo>
                    <a:pt x="301" y="25"/>
                  </a:lnTo>
                  <a:lnTo>
                    <a:pt x="302" y="34"/>
                  </a:lnTo>
                  <a:lnTo>
                    <a:pt x="302" y="45"/>
                  </a:lnTo>
                  <a:lnTo>
                    <a:pt x="299" y="58"/>
                  </a:lnTo>
                  <a:lnTo>
                    <a:pt x="296" y="73"/>
                  </a:lnTo>
                  <a:lnTo>
                    <a:pt x="292" y="88"/>
                  </a:lnTo>
                  <a:lnTo>
                    <a:pt x="288" y="101"/>
                  </a:lnTo>
                  <a:lnTo>
                    <a:pt x="285" y="113"/>
                  </a:lnTo>
                  <a:lnTo>
                    <a:pt x="282" y="123"/>
                  </a:lnTo>
                  <a:lnTo>
                    <a:pt x="279" y="133"/>
                  </a:lnTo>
                  <a:lnTo>
                    <a:pt x="277" y="141"/>
                  </a:lnTo>
                  <a:lnTo>
                    <a:pt x="275" y="148"/>
                  </a:lnTo>
                  <a:lnTo>
                    <a:pt x="274" y="153"/>
                  </a:lnTo>
                  <a:lnTo>
                    <a:pt x="273" y="158"/>
                  </a:lnTo>
                  <a:lnTo>
                    <a:pt x="272" y="162"/>
                  </a:lnTo>
                  <a:lnTo>
                    <a:pt x="271" y="165"/>
                  </a:lnTo>
                  <a:lnTo>
                    <a:pt x="270" y="167"/>
                  </a:lnTo>
                  <a:lnTo>
                    <a:pt x="270" y="169"/>
                  </a:lnTo>
                  <a:lnTo>
                    <a:pt x="270" y="170"/>
                  </a:lnTo>
                  <a:lnTo>
                    <a:pt x="270" y="171"/>
                  </a:lnTo>
                  <a:lnTo>
                    <a:pt x="271" y="171"/>
                  </a:lnTo>
                  <a:lnTo>
                    <a:pt x="273" y="169"/>
                  </a:lnTo>
                  <a:lnTo>
                    <a:pt x="278" y="167"/>
                  </a:lnTo>
                  <a:lnTo>
                    <a:pt x="282" y="165"/>
                  </a:lnTo>
                  <a:lnTo>
                    <a:pt x="287" y="164"/>
                  </a:lnTo>
                  <a:lnTo>
                    <a:pt x="293" y="164"/>
                  </a:lnTo>
                  <a:lnTo>
                    <a:pt x="297" y="165"/>
                  </a:lnTo>
                  <a:lnTo>
                    <a:pt x="302" y="169"/>
                  </a:lnTo>
                  <a:lnTo>
                    <a:pt x="305" y="173"/>
                  </a:lnTo>
                  <a:lnTo>
                    <a:pt x="307" y="178"/>
                  </a:lnTo>
                  <a:lnTo>
                    <a:pt x="309" y="184"/>
                  </a:lnTo>
                  <a:lnTo>
                    <a:pt x="309" y="190"/>
                  </a:lnTo>
                  <a:lnTo>
                    <a:pt x="309" y="196"/>
                  </a:lnTo>
                  <a:lnTo>
                    <a:pt x="307" y="202"/>
                  </a:lnTo>
                  <a:lnTo>
                    <a:pt x="304" y="207"/>
                  </a:lnTo>
                  <a:lnTo>
                    <a:pt x="298" y="212"/>
                  </a:lnTo>
                  <a:lnTo>
                    <a:pt x="292" y="216"/>
                  </a:lnTo>
                  <a:lnTo>
                    <a:pt x="286" y="220"/>
                  </a:lnTo>
                  <a:lnTo>
                    <a:pt x="282" y="223"/>
                  </a:lnTo>
                  <a:lnTo>
                    <a:pt x="278" y="226"/>
                  </a:lnTo>
                  <a:lnTo>
                    <a:pt x="274" y="229"/>
                  </a:lnTo>
                  <a:lnTo>
                    <a:pt x="272" y="231"/>
                  </a:lnTo>
                  <a:lnTo>
                    <a:pt x="270" y="232"/>
                  </a:lnTo>
                  <a:lnTo>
                    <a:pt x="270" y="233"/>
                  </a:lnTo>
                  <a:lnTo>
                    <a:pt x="270" y="235"/>
                  </a:lnTo>
                  <a:lnTo>
                    <a:pt x="270" y="238"/>
                  </a:lnTo>
                  <a:lnTo>
                    <a:pt x="270" y="243"/>
                  </a:lnTo>
                  <a:lnTo>
                    <a:pt x="270" y="248"/>
                  </a:lnTo>
                  <a:lnTo>
                    <a:pt x="270" y="255"/>
                  </a:lnTo>
                  <a:lnTo>
                    <a:pt x="270" y="262"/>
                  </a:lnTo>
                  <a:lnTo>
                    <a:pt x="271" y="270"/>
                  </a:lnTo>
                  <a:lnTo>
                    <a:pt x="271" y="279"/>
                  </a:lnTo>
                  <a:lnTo>
                    <a:pt x="272" y="288"/>
                  </a:lnTo>
                  <a:lnTo>
                    <a:pt x="272" y="297"/>
                  </a:lnTo>
                  <a:lnTo>
                    <a:pt x="273" y="307"/>
                  </a:lnTo>
                  <a:lnTo>
                    <a:pt x="274" y="317"/>
                  </a:lnTo>
                  <a:lnTo>
                    <a:pt x="275" y="327"/>
                  </a:lnTo>
                  <a:lnTo>
                    <a:pt x="276" y="336"/>
                  </a:lnTo>
                  <a:lnTo>
                    <a:pt x="278" y="346"/>
                  </a:lnTo>
                  <a:lnTo>
                    <a:pt x="280" y="356"/>
                  </a:lnTo>
                  <a:lnTo>
                    <a:pt x="281" y="366"/>
                  </a:lnTo>
                  <a:lnTo>
                    <a:pt x="282" y="378"/>
                  </a:lnTo>
                  <a:lnTo>
                    <a:pt x="283" y="390"/>
                  </a:lnTo>
                  <a:lnTo>
                    <a:pt x="283" y="402"/>
                  </a:lnTo>
                  <a:lnTo>
                    <a:pt x="283" y="415"/>
                  </a:lnTo>
                  <a:lnTo>
                    <a:pt x="282" y="428"/>
                  </a:lnTo>
                  <a:lnTo>
                    <a:pt x="281" y="441"/>
                  </a:lnTo>
                  <a:lnTo>
                    <a:pt x="279" y="453"/>
                  </a:lnTo>
                  <a:lnTo>
                    <a:pt x="276" y="465"/>
                  </a:lnTo>
                  <a:lnTo>
                    <a:pt x="272" y="477"/>
                  </a:lnTo>
                  <a:lnTo>
                    <a:pt x="268" y="488"/>
                  </a:lnTo>
                  <a:lnTo>
                    <a:pt x="263" y="498"/>
                  </a:lnTo>
                  <a:lnTo>
                    <a:pt x="256" y="506"/>
                  </a:lnTo>
                  <a:lnTo>
                    <a:pt x="249" y="514"/>
                  </a:lnTo>
                  <a:lnTo>
                    <a:pt x="240" y="520"/>
                  </a:lnTo>
                  <a:lnTo>
                    <a:pt x="234" y="524"/>
                  </a:lnTo>
                  <a:lnTo>
                    <a:pt x="228" y="527"/>
                  </a:lnTo>
                  <a:lnTo>
                    <a:pt x="224" y="530"/>
                  </a:lnTo>
                  <a:lnTo>
                    <a:pt x="221" y="532"/>
                  </a:lnTo>
                  <a:lnTo>
                    <a:pt x="220" y="533"/>
                  </a:lnTo>
                  <a:lnTo>
                    <a:pt x="218" y="534"/>
                  </a:lnTo>
                  <a:lnTo>
                    <a:pt x="218" y="535"/>
                  </a:lnTo>
                  <a:lnTo>
                    <a:pt x="237" y="657"/>
                  </a:lnTo>
                  <a:lnTo>
                    <a:pt x="168" y="683"/>
                  </a:lnTo>
                  <a:lnTo>
                    <a:pt x="95" y="645"/>
                  </a:lnTo>
                  <a:lnTo>
                    <a:pt x="110" y="601"/>
                  </a:lnTo>
                  <a:lnTo>
                    <a:pt x="110" y="600"/>
                  </a:lnTo>
                  <a:lnTo>
                    <a:pt x="109" y="598"/>
                  </a:lnTo>
                  <a:lnTo>
                    <a:pt x="107" y="595"/>
                  </a:lnTo>
                  <a:lnTo>
                    <a:pt x="105" y="590"/>
                  </a:lnTo>
                  <a:lnTo>
                    <a:pt x="102" y="585"/>
                  </a:lnTo>
                  <a:lnTo>
                    <a:pt x="98" y="578"/>
                  </a:lnTo>
                  <a:lnTo>
                    <a:pt x="94" y="571"/>
                  </a:lnTo>
                  <a:lnTo>
                    <a:pt x="89" y="564"/>
                  </a:lnTo>
                  <a:lnTo>
                    <a:pt x="82" y="557"/>
                  </a:lnTo>
                  <a:lnTo>
                    <a:pt x="76" y="549"/>
                  </a:lnTo>
                  <a:lnTo>
                    <a:pt x="68" y="542"/>
                  </a:lnTo>
                  <a:lnTo>
                    <a:pt x="59" y="535"/>
                  </a:lnTo>
                  <a:lnTo>
                    <a:pt x="51" y="528"/>
                  </a:lnTo>
                  <a:lnTo>
                    <a:pt x="40" y="523"/>
                  </a:lnTo>
                  <a:lnTo>
                    <a:pt x="29" y="518"/>
                  </a:lnTo>
                  <a:lnTo>
                    <a:pt x="17" y="514"/>
                  </a:lnTo>
                  <a:lnTo>
                    <a:pt x="13" y="513"/>
                  </a:lnTo>
                  <a:lnTo>
                    <a:pt x="10" y="512"/>
                  </a:lnTo>
                  <a:lnTo>
                    <a:pt x="7" y="511"/>
                  </a:lnTo>
                  <a:lnTo>
                    <a:pt x="4" y="510"/>
                  </a:lnTo>
                  <a:lnTo>
                    <a:pt x="3" y="510"/>
                  </a:lnTo>
                  <a:lnTo>
                    <a:pt x="1" y="509"/>
                  </a:lnTo>
                  <a:lnTo>
                    <a:pt x="0" y="509"/>
                  </a:lnTo>
                  <a:lnTo>
                    <a:pt x="1" y="508"/>
                  </a:lnTo>
                  <a:lnTo>
                    <a:pt x="2" y="504"/>
                  </a:lnTo>
                  <a:lnTo>
                    <a:pt x="3" y="499"/>
                  </a:lnTo>
                  <a:lnTo>
                    <a:pt x="6" y="491"/>
                  </a:lnTo>
                  <a:lnTo>
                    <a:pt x="8" y="482"/>
                  </a:lnTo>
                  <a:lnTo>
                    <a:pt x="12" y="473"/>
                  </a:lnTo>
                  <a:lnTo>
                    <a:pt x="16" y="462"/>
                  </a:lnTo>
                  <a:lnTo>
                    <a:pt x="20" y="451"/>
                  </a:lnTo>
                  <a:lnTo>
                    <a:pt x="25" y="439"/>
                  </a:lnTo>
                  <a:lnTo>
                    <a:pt x="30" y="428"/>
                  </a:lnTo>
                  <a:lnTo>
                    <a:pt x="36" y="416"/>
                  </a:lnTo>
                  <a:lnTo>
                    <a:pt x="42" y="405"/>
                  </a:lnTo>
                  <a:lnTo>
                    <a:pt x="47" y="395"/>
                  </a:lnTo>
                  <a:lnTo>
                    <a:pt x="54" y="386"/>
                  </a:lnTo>
                  <a:lnTo>
                    <a:pt x="61" y="378"/>
                  </a:lnTo>
                  <a:lnTo>
                    <a:pt x="67" y="372"/>
                  </a:lnTo>
                  <a:lnTo>
                    <a:pt x="80" y="360"/>
                  </a:lnTo>
                  <a:lnTo>
                    <a:pt x="93" y="347"/>
                  </a:lnTo>
                  <a:lnTo>
                    <a:pt x="105" y="333"/>
                  </a:lnTo>
                  <a:lnTo>
                    <a:pt x="116" y="320"/>
                  </a:lnTo>
                  <a:lnTo>
                    <a:pt x="125" y="309"/>
                  </a:lnTo>
                  <a:lnTo>
                    <a:pt x="133" y="299"/>
                  </a:lnTo>
                  <a:lnTo>
                    <a:pt x="138" y="293"/>
                  </a:lnTo>
                  <a:lnTo>
                    <a:pt x="139" y="291"/>
                  </a:lnTo>
                  <a:lnTo>
                    <a:pt x="138" y="293"/>
                  </a:lnTo>
                  <a:lnTo>
                    <a:pt x="136" y="296"/>
                  </a:lnTo>
                  <a:lnTo>
                    <a:pt x="133" y="300"/>
                  </a:lnTo>
                  <a:lnTo>
                    <a:pt x="129" y="305"/>
                  </a:lnTo>
                  <a:lnTo>
                    <a:pt x="125" y="310"/>
                  </a:lnTo>
                  <a:lnTo>
                    <a:pt x="119" y="315"/>
                  </a:lnTo>
                  <a:lnTo>
                    <a:pt x="114" y="320"/>
                  </a:lnTo>
                  <a:lnTo>
                    <a:pt x="107" y="324"/>
                  </a:lnTo>
                  <a:lnTo>
                    <a:pt x="101" y="328"/>
                  </a:lnTo>
                  <a:lnTo>
                    <a:pt x="93" y="331"/>
                  </a:lnTo>
                  <a:lnTo>
                    <a:pt x="85" y="333"/>
                  </a:lnTo>
                  <a:lnTo>
                    <a:pt x="77" y="334"/>
                  </a:lnTo>
                  <a:lnTo>
                    <a:pt x="68" y="333"/>
                  </a:lnTo>
                  <a:lnTo>
                    <a:pt x="58" y="330"/>
                  </a:lnTo>
                  <a:lnTo>
                    <a:pt x="49" y="325"/>
                  </a:lnTo>
                  <a:lnTo>
                    <a:pt x="40" y="319"/>
                  </a:lnTo>
                  <a:lnTo>
                    <a:pt x="33" y="311"/>
                  </a:lnTo>
                  <a:lnTo>
                    <a:pt x="28" y="303"/>
                  </a:lnTo>
                  <a:lnTo>
                    <a:pt x="23" y="294"/>
                  </a:lnTo>
                  <a:lnTo>
                    <a:pt x="21" y="284"/>
                  </a:lnTo>
                  <a:lnTo>
                    <a:pt x="20" y="274"/>
                  </a:lnTo>
                  <a:lnTo>
                    <a:pt x="21" y="264"/>
                  </a:lnTo>
                  <a:lnTo>
                    <a:pt x="23" y="254"/>
                  </a:lnTo>
                  <a:lnTo>
                    <a:pt x="26" y="243"/>
                  </a:lnTo>
                  <a:lnTo>
                    <a:pt x="30" y="233"/>
                  </a:lnTo>
                  <a:lnTo>
                    <a:pt x="36" y="223"/>
                  </a:lnTo>
                  <a:lnTo>
                    <a:pt x="43" y="213"/>
                  </a:lnTo>
                  <a:lnTo>
                    <a:pt x="51" y="203"/>
                  </a:lnTo>
                  <a:lnTo>
                    <a:pt x="60" y="195"/>
                  </a:lnTo>
                  <a:lnTo>
                    <a:pt x="70" y="187"/>
                  </a:lnTo>
                  <a:lnTo>
                    <a:pt x="81" y="180"/>
                  </a:lnTo>
                  <a:lnTo>
                    <a:pt x="100" y="169"/>
                  </a:lnTo>
                  <a:lnTo>
                    <a:pt x="112" y="161"/>
                  </a:lnTo>
                  <a:lnTo>
                    <a:pt x="119" y="155"/>
                  </a:lnTo>
                  <a:lnTo>
                    <a:pt x="122" y="151"/>
                  </a:lnTo>
                  <a:lnTo>
                    <a:pt x="122" y="148"/>
                  </a:lnTo>
                  <a:lnTo>
                    <a:pt x="122" y="146"/>
                  </a:lnTo>
                  <a:lnTo>
                    <a:pt x="121" y="143"/>
                  </a:lnTo>
                  <a:lnTo>
                    <a:pt x="122" y="139"/>
                  </a:lnTo>
                </a:path>
              </a:pathLst>
            </a:custGeom>
            <a:solidFill>
              <a:srgbClr val="FDE3BA"/>
            </a:solid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7" name="Line 146"/>
            <p:cNvSpPr>
              <a:spLocks noChangeShapeType="1"/>
            </p:cNvSpPr>
            <p:nvPr/>
          </p:nvSpPr>
          <p:spPr bwMode="auto">
            <a:xfrm>
              <a:off x="4965" y="2406"/>
              <a:ext cx="16" cy="0"/>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8" name="Line 147"/>
            <p:cNvSpPr>
              <a:spLocks noChangeShapeType="1"/>
            </p:cNvSpPr>
            <p:nvPr/>
          </p:nvSpPr>
          <p:spPr bwMode="auto">
            <a:xfrm>
              <a:off x="4965" y="2413"/>
              <a:ext cx="16" cy="0"/>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9" name="Line 148"/>
            <p:cNvSpPr>
              <a:spLocks noChangeShapeType="1"/>
            </p:cNvSpPr>
            <p:nvPr/>
          </p:nvSpPr>
          <p:spPr bwMode="auto">
            <a:xfrm>
              <a:off x="4965" y="2423"/>
              <a:ext cx="16" cy="1"/>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0" name="Line 149"/>
            <p:cNvSpPr>
              <a:spLocks noChangeShapeType="1"/>
            </p:cNvSpPr>
            <p:nvPr/>
          </p:nvSpPr>
          <p:spPr bwMode="auto">
            <a:xfrm>
              <a:off x="4965" y="2432"/>
              <a:ext cx="16" cy="0"/>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1" name="Line 150"/>
            <p:cNvSpPr>
              <a:spLocks noChangeShapeType="1"/>
            </p:cNvSpPr>
            <p:nvPr/>
          </p:nvSpPr>
          <p:spPr bwMode="auto">
            <a:xfrm>
              <a:off x="4965" y="2440"/>
              <a:ext cx="16" cy="1"/>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2" name="Freeform 151"/>
            <p:cNvSpPr>
              <a:spLocks/>
            </p:cNvSpPr>
            <p:nvPr/>
          </p:nvSpPr>
          <p:spPr bwMode="auto">
            <a:xfrm>
              <a:off x="4933" y="2166"/>
              <a:ext cx="47" cy="94"/>
            </a:xfrm>
            <a:custGeom>
              <a:avLst/>
              <a:gdLst/>
              <a:ahLst/>
              <a:cxnLst>
                <a:cxn ang="0">
                  <a:pos x="2" y="93"/>
                </a:cxn>
                <a:cxn ang="0">
                  <a:pos x="2" y="93"/>
                </a:cxn>
                <a:cxn ang="0">
                  <a:pos x="2" y="92"/>
                </a:cxn>
                <a:cxn ang="0">
                  <a:pos x="1" y="90"/>
                </a:cxn>
                <a:cxn ang="0">
                  <a:pos x="1" y="85"/>
                </a:cxn>
                <a:cxn ang="0">
                  <a:pos x="0" y="81"/>
                </a:cxn>
                <a:cxn ang="0">
                  <a:pos x="0" y="75"/>
                </a:cxn>
                <a:cxn ang="0">
                  <a:pos x="0" y="68"/>
                </a:cxn>
                <a:cxn ang="0">
                  <a:pos x="1" y="61"/>
                </a:cxn>
                <a:cxn ang="0">
                  <a:pos x="2" y="53"/>
                </a:cxn>
                <a:cxn ang="0">
                  <a:pos x="4" y="45"/>
                </a:cxn>
                <a:cxn ang="0">
                  <a:pos x="6" y="37"/>
                </a:cxn>
                <a:cxn ang="0">
                  <a:pos x="11" y="29"/>
                </a:cxn>
                <a:cxn ang="0">
                  <a:pos x="15" y="22"/>
                </a:cxn>
                <a:cxn ang="0">
                  <a:pos x="21" y="15"/>
                </a:cxn>
                <a:cxn ang="0">
                  <a:pos x="29" y="9"/>
                </a:cxn>
                <a:cxn ang="0">
                  <a:pos x="38" y="4"/>
                </a:cxn>
                <a:cxn ang="0">
                  <a:pos x="48" y="0"/>
                </a:cxn>
              </a:cxnLst>
              <a:rect l="0" t="0" r="r" b="b"/>
              <a:pathLst>
                <a:path w="49" h="94">
                  <a:moveTo>
                    <a:pt x="2" y="93"/>
                  </a:moveTo>
                  <a:lnTo>
                    <a:pt x="2" y="93"/>
                  </a:lnTo>
                  <a:lnTo>
                    <a:pt x="2" y="92"/>
                  </a:lnTo>
                  <a:lnTo>
                    <a:pt x="1" y="90"/>
                  </a:lnTo>
                  <a:lnTo>
                    <a:pt x="1" y="85"/>
                  </a:lnTo>
                  <a:lnTo>
                    <a:pt x="0" y="81"/>
                  </a:lnTo>
                  <a:lnTo>
                    <a:pt x="0" y="75"/>
                  </a:lnTo>
                  <a:lnTo>
                    <a:pt x="0" y="68"/>
                  </a:lnTo>
                  <a:lnTo>
                    <a:pt x="1" y="61"/>
                  </a:lnTo>
                  <a:lnTo>
                    <a:pt x="2" y="53"/>
                  </a:lnTo>
                  <a:lnTo>
                    <a:pt x="4" y="45"/>
                  </a:lnTo>
                  <a:lnTo>
                    <a:pt x="6" y="37"/>
                  </a:lnTo>
                  <a:lnTo>
                    <a:pt x="11" y="29"/>
                  </a:lnTo>
                  <a:lnTo>
                    <a:pt x="15" y="22"/>
                  </a:lnTo>
                  <a:lnTo>
                    <a:pt x="21" y="15"/>
                  </a:lnTo>
                  <a:lnTo>
                    <a:pt x="29" y="9"/>
                  </a:lnTo>
                  <a:lnTo>
                    <a:pt x="38" y="4"/>
                  </a:lnTo>
                  <a:lnTo>
                    <a:pt x="48" y="0"/>
                  </a:lnTo>
                </a:path>
              </a:pathLst>
            </a:custGeom>
            <a:noFill/>
            <a:ln w="12700" cap="rnd" cmpd="sng">
              <a:solidFill>
                <a:sysClr val="windowText" lastClr="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3" name="Freeform 152"/>
            <p:cNvSpPr>
              <a:spLocks/>
            </p:cNvSpPr>
            <p:nvPr/>
          </p:nvSpPr>
          <p:spPr bwMode="auto">
            <a:xfrm>
              <a:off x="4955" y="2177"/>
              <a:ext cx="63" cy="77"/>
            </a:xfrm>
            <a:custGeom>
              <a:avLst/>
              <a:gdLst/>
              <a:ahLst/>
              <a:cxnLst>
                <a:cxn ang="0">
                  <a:pos x="0" y="76"/>
                </a:cxn>
                <a:cxn ang="0">
                  <a:pos x="0" y="76"/>
                </a:cxn>
                <a:cxn ang="0">
                  <a:pos x="1" y="73"/>
                </a:cxn>
                <a:cxn ang="0">
                  <a:pos x="5" y="66"/>
                </a:cxn>
                <a:cxn ang="0">
                  <a:pos x="10" y="56"/>
                </a:cxn>
                <a:cxn ang="0">
                  <a:pos x="18" y="43"/>
                </a:cxn>
                <a:cxn ang="0">
                  <a:pos x="27" y="30"/>
                </a:cxn>
                <a:cxn ang="0">
                  <a:pos x="38" y="18"/>
                </a:cxn>
                <a:cxn ang="0">
                  <a:pos x="50" y="7"/>
                </a:cxn>
                <a:cxn ang="0">
                  <a:pos x="62" y="0"/>
                </a:cxn>
              </a:cxnLst>
              <a:rect l="0" t="0" r="r" b="b"/>
              <a:pathLst>
                <a:path w="63" h="77">
                  <a:moveTo>
                    <a:pt x="0" y="76"/>
                  </a:moveTo>
                  <a:lnTo>
                    <a:pt x="0" y="76"/>
                  </a:lnTo>
                  <a:lnTo>
                    <a:pt x="1" y="73"/>
                  </a:lnTo>
                  <a:lnTo>
                    <a:pt x="5" y="66"/>
                  </a:lnTo>
                  <a:lnTo>
                    <a:pt x="10" y="56"/>
                  </a:lnTo>
                  <a:lnTo>
                    <a:pt x="18" y="43"/>
                  </a:lnTo>
                  <a:lnTo>
                    <a:pt x="27" y="30"/>
                  </a:lnTo>
                  <a:lnTo>
                    <a:pt x="38" y="18"/>
                  </a:lnTo>
                  <a:lnTo>
                    <a:pt x="50" y="7"/>
                  </a:lnTo>
                  <a:lnTo>
                    <a:pt x="62" y="0"/>
                  </a:lnTo>
                </a:path>
              </a:pathLst>
            </a:custGeom>
            <a:noFill/>
            <a:ln w="12700" cap="rnd" cmpd="sng">
              <a:solidFill>
                <a:sysClr val="windowText" lastClr="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4" name="Freeform 153"/>
            <p:cNvSpPr>
              <a:spLocks/>
            </p:cNvSpPr>
            <p:nvPr/>
          </p:nvSpPr>
          <p:spPr bwMode="auto">
            <a:xfrm>
              <a:off x="4984" y="2181"/>
              <a:ext cx="63" cy="69"/>
            </a:xfrm>
            <a:custGeom>
              <a:avLst/>
              <a:gdLst/>
              <a:ahLst/>
              <a:cxnLst>
                <a:cxn ang="0">
                  <a:pos x="0" y="67"/>
                </a:cxn>
                <a:cxn ang="0">
                  <a:pos x="0" y="67"/>
                </a:cxn>
                <a:cxn ang="0">
                  <a:pos x="1" y="65"/>
                </a:cxn>
                <a:cxn ang="0">
                  <a:pos x="3" y="58"/>
                </a:cxn>
                <a:cxn ang="0">
                  <a:pos x="8" y="49"/>
                </a:cxn>
                <a:cxn ang="0">
                  <a:pos x="15" y="38"/>
                </a:cxn>
                <a:cxn ang="0">
                  <a:pos x="23" y="27"/>
                </a:cxn>
                <a:cxn ang="0">
                  <a:pos x="34" y="16"/>
                </a:cxn>
                <a:cxn ang="0">
                  <a:pos x="47" y="7"/>
                </a:cxn>
                <a:cxn ang="0">
                  <a:pos x="62" y="0"/>
                </a:cxn>
              </a:cxnLst>
              <a:rect l="0" t="0" r="r" b="b"/>
              <a:pathLst>
                <a:path w="63" h="68">
                  <a:moveTo>
                    <a:pt x="0" y="67"/>
                  </a:moveTo>
                  <a:lnTo>
                    <a:pt x="0" y="67"/>
                  </a:lnTo>
                  <a:lnTo>
                    <a:pt x="1" y="65"/>
                  </a:lnTo>
                  <a:lnTo>
                    <a:pt x="3" y="58"/>
                  </a:lnTo>
                  <a:lnTo>
                    <a:pt x="8" y="49"/>
                  </a:lnTo>
                  <a:lnTo>
                    <a:pt x="15" y="38"/>
                  </a:lnTo>
                  <a:lnTo>
                    <a:pt x="23" y="27"/>
                  </a:lnTo>
                  <a:lnTo>
                    <a:pt x="34" y="16"/>
                  </a:lnTo>
                  <a:lnTo>
                    <a:pt x="47" y="7"/>
                  </a:lnTo>
                  <a:lnTo>
                    <a:pt x="62" y="0"/>
                  </a:lnTo>
                </a:path>
              </a:pathLst>
            </a:custGeom>
            <a:noFill/>
            <a:ln w="12700" cap="rnd" cmpd="sng">
              <a:solidFill>
                <a:sysClr val="windowText" lastClr="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5" name="Freeform 154"/>
            <p:cNvSpPr>
              <a:spLocks/>
            </p:cNvSpPr>
            <p:nvPr/>
          </p:nvSpPr>
          <p:spPr bwMode="auto">
            <a:xfrm>
              <a:off x="5008" y="2188"/>
              <a:ext cx="64" cy="63"/>
            </a:xfrm>
            <a:custGeom>
              <a:avLst/>
              <a:gdLst/>
              <a:ahLst/>
              <a:cxnLst>
                <a:cxn ang="0">
                  <a:pos x="0" y="62"/>
                </a:cxn>
                <a:cxn ang="0">
                  <a:pos x="0" y="62"/>
                </a:cxn>
                <a:cxn ang="0">
                  <a:pos x="2" y="60"/>
                </a:cxn>
                <a:cxn ang="0">
                  <a:pos x="7" y="54"/>
                </a:cxn>
                <a:cxn ang="0">
                  <a:pos x="15" y="46"/>
                </a:cxn>
                <a:cxn ang="0">
                  <a:pos x="25" y="36"/>
                </a:cxn>
                <a:cxn ang="0">
                  <a:pos x="35" y="26"/>
                </a:cxn>
                <a:cxn ang="0">
                  <a:pos x="46" y="16"/>
                </a:cxn>
                <a:cxn ang="0">
                  <a:pos x="56" y="6"/>
                </a:cxn>
                <a:cxn ang="0">
                  <a:pos x="64" y="0"/>
                </a:cxn>
              </a:cxnLst>
              <a:rect l="0" t="0" r="r" b="b"/>
              <a:pathLst>
                <a:path w="65" h="63">
                  <a:moveTo>
                    <a:pt x="0" y="62"/>
                  </a:moveTo>
                  <a:lnTo>
                    <a:pt x="0" y="62"/>
                  </a:lnTo>
                  <a:lnTo>
                    <a:pt x="2" y="60"/>
                  </a:lnTo>
                  <a:lnTo>
                    <a:pt x="7" y="54"/>
                  </a:lnTo>
                  <a:lnTo>
                    <a:pt x="15" y="46"/>
                  </a:lnTo>
                  <a:lnTo>
                    <a:pt x="25" y="36"/>
                  </a:lnTo>
                  <a:lnTo>
                    <a:pt x="35" y="26"/>
                  </a:lnTo>
                  <a:lnTo>
                    <a:pt x="46" y="16"/>
                  </a:lnTo>
                  <a:lnTo>
                    <a:pt x="56" y="6"/>
                  </a:lnTo>
                  <a:lnTo>
                    <a:pt x="64" y="0"/>
                  </a:lnTo>
                </a:path>
              </a:pathLst>
            </a:custGeom>
            <a:noFill/>
            <a:ln w="12700" cap="rnd" cmpd="sng">
              <a:solidFill>
                <a:sysClr val="windowText" lastClr="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6" name="Freeform 155"/>
            <p:cNvSpPr>
              <a:spLocks/>
            </p:cNvSpPr>
            <p:nvPr/>
          </p:nvSpPr>
          <p:spPr bwMode="auto">
            <a:xfrm>
              <a:off x="4858" y="2217"/>
              <a:ext cx="69" cy="51"/>
            </a:xfrm>
            <a:custGeom>
              <a:avLst/>
              <a:gdLst/>
              <a:ahLst/>
              <a:cxnLst>
                <a:cxn ang="0">
                  <a:pos x="68" y="50"/>
                </a:cxn>
                <a:cxn ang="0">
                  <a:pos x="68" y="50"/>
                </a:cxn>
                <a:cxn ang="0">
                  <a:pos x="65" y="50"/>
                </a:cxn>
                <a:cxn ang="0">
                  <a:pos x="57" y="47"/>
                </a:cxn>
                <a:cxn ang="0">
                  <a:pos x="46" y="44"/>
                </a:cxn>
                <a:cxn ang="0">
                  <a:pos x="34" y="39"/>
                </a:cxn>
                <a:cxn ang="0">
                  <a:pos x="21" y="31"/>
                </a:cxn>
                <a:cxn ang="0">
                  <a:pos x="10" y="22"/>
                </a:cxn>
                <a:cxn ang="0">
                  <a:pos x="3" y="12"/>
                </a:cxn>
                <a:cxn ang="0">
                  <a:pos x="0" y="0"/>
                </a:cxn>
              </a:cxnLst>
              <a:rect l="0" t="0" r="r" b="b"/>
              <a:pathLst>
                <a:path w="69" h="51">
                  <a:moveTo>
                    <a:pt x="68" y="50"/>
                  </a:moveTo>
                  <a:lnTo>
                    <a:pt x="68" y="50"/>
                  </a:lnTo>
                  <a:lnTo>
                    <a:pt x="65" y="50"/>
                  </a:lnTo>
                  <a:lnTo>
                    <a:pt x="57" y="47"/>
                  </a:lnTo>
                  <a:lnTo>
                    <a:pt x="46" y="44"/>
                  </a:lnTo>
                  <a:lnTo>
                    <a:pt x="34" y="39"/>
                  </a:lnTo>
                  <a:lnTo>
                    <a:pt x="21" y="31"/>
                  </a:lnTo>
                  <a:lnTo>
                    <a:pt x="10" y="22"/>
                  </a:lnTo>
                  <a:lnTo>
                    <a:pt x="3" y="12"/>
                  </a:lnTo>
                  <a:lnTo>
                    <a:pt x="0" y="0"/>
                  </a:lnTo>
                </a:path>
              </a:pathLst>
            </a:custGeom>
            <a:noFill/>
            <a:ln w="12700" cap="rnd" cmpd="sng">
              <a:solidFill>
                <a:sysClr val="windowText" lastClr="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7" name="Freeform 156"/>
            <p:cNvSpPr>
              <a:spLocks/>
            </p:cNvSpPr>
            <p:nvPr/>
          </p:nvSpPr>
          <p:spPr bwMode="auto">
            <a:xfrm>
              <a:off x="4826" y="2253"/>
              <a:ext cx="104" cy="27"/>
            </a:xfrm>
            <a:custGeom>
              <a:avLst/>
              <a:gdLst/>
              <a:ahLst/>
              <a:cxnLst>
                <a:cxn ang="0">
                  <a:pos x="104" y="26"/>
                </a:cxn>
                <a:cxn ang="0">
                  <a:pos x="104" y="26"/>
                </a:cxn>
                <a:cxn ang="0">
                  <a:pos x="103" y="26"/>
                </a:cxn>
                <a:cxn ang="0">
                  <a:pos x="101" y="25"/>
                </a:cxn>
                <a:cxn ang="0">
                  <a:pos x="97" y="24"/>
                </a:cxn>
                <a:cxn ang="0">
                  <a:pos x="92" y="22"/>
                </a:cxn>
                <a:cxn ang="0">
                  <a:pos x="86" y="21"/>
                </a:cxn>
                <a:cxn ang="0">
                  <a:pos x="79" y="19"/>
                </a:cxn>
                <a:cxn ang="0">
                  <a:pos x="71" y="17"/>
                </a:cxn>
                <a:cxn ang="0">
                  <a:pos x="63" y="14"/>
                </a:cxn>
                <a:cxn ang="0">
                  <a:pos x="54" y="12"/>
                </a:cxn>
                <a:cxn ang="0">
                  <a:pos x="46" y="9"/>
                </a:cxn>
                <a:cxn ang="0">
                  <a:pos x="37" y="7"/>
                </a:cxn>
                <a:cxn ang="0">
                  <a:pos x="29" y="5"/>
                </a:cxn>
                <a:cxn ang="0">
                  <a:pos x="20" y="4"/>
                </a:cxn>
                <a:cxn ang="0">
                  <a:pos x="13" y="2"/>
                </a:cxn>
                <a:cxn ang="0">
                  <a:pos x="6" y="1"/>
                </a:cxn>
                <a:cxn ang="0">
                  <a:pos x="0" y="0"/>
                </a:cxn>
              </a:cxnLst>
              <a:rect l="0" t="0" r="r" b="b"/>
              <a:pathLst>
                <a:path w="105" h="27">
                  <a:moveTo>
                    <a:pt x="104" y="26"/>
                  </a:moveTo>
                  <a:lnTo>
                    <a:pt x="104" y="26"/>
                  </a:lnTo>
                  <a:lnTo>
                    <a:pt x="103" y="26"/>
                  </a:lnTo>
                  <a:lnTo>
                    <a:pt x="101" y="25"/>
                  </a:lnTo>
                  <a:lnTo>
                    <a:pt x="97" y="24"/>
                  </a:lnTo>
                  <a:lnTo>
                    <a:pt x="92" y="22"/>
                  </a:lnTo>
                  <a:lnTo>
                    <a:pt x="86" y="21"/>
                  </a:lnTo>
                  <a:lnTo>
                    <a:pt x="79" y="19"/>
                  </a:lnTo>
                  <a:lnTo>
                    <a:pt x="71" y="17"/>
                  </a:lnTo>
                  <a:lnTo>
                    <a:pt x="63" y="14"/>
                  </a:lnTo>
                  <a:lnTo>
                    <a:pt x="54" y="12"/>
                  </a:lnTo>
                  <a:lnTo>
                    <a:pt x="46" y="9"/>
                  </a:lnTo>
                  <a:lnTo>
                    <a:pt x="37" y="7"/>
                  </a:lnTo>
                  <a:lnTo>
                    <a:pt x="29" y="5"/>
                  </a:lnTo>
                  <a:lnTo>
                    <a:pt x="20" y="4"/>
                  </a:lnTo>
                  <a:lnTo>
                    <a:pt x="13" y="2"/>
                  </a:lnTo>
                  <a:lnTo>
                    <a:pt x="6" y="1"/>
                  </a:lnTo>
                  <a:lnTo>
                    <a:pt x="0" y="0"/>
                  </a:lnTo>
                </a:path>
              </a:pathLst>
            </a:custGeom>
            <a:noFill/>
            <a:ln w="12700" cap="rnd" cmpd="sng">
              <a:solidFill>
                <a:sysClr val="windowText" lastClr="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8" name="Freeform 157"/>
            <p:cNvSpPr>
              <a:spLocks/>
            </p:cNvSpPr>
            <p:nvPr/>
          </p:nvSpPr>
          <p:spPr bwMode="auto">
            <a:xfrm>
              <a:off x="4804" y="2324"/>
              <a:ext cx="111" cy="81"/>
            </a:xfrm>
            <a:custGeom>
              <a:avLst/>
              <a:gdLst/>
              <a:ahLst/>
              <a:cxnLst>
                <a:cxn ang="0">
                  <a:pos x="69" y="79"/>
                </a:cxn>
                <a:cxn ang="0">
                  <a:pos x="75" y="78"/>
                </a:cxn>
                <a:cxn ang="0">
                  <a:pos x="83" y="77"/>
                </a:cxn>
                <a:cxn ang="0">
                  <a:pos x="91" y="74"/>
                </a:cxn>
                <a:cxn ang="0">
                  <a:pos x="100" y="70"/>
                </a:cxn>
                <a:cxn ang="0">
                  <a:pos x="106" y="63"/>
                </a:cxn>
                <a:cxn ang="0">
                  <a:pos x="110" y="54"/>
                </a:cxn>
                <a:cxn ang="0">
                  <a:pos x="108" y="41"/>
                </a:cxn>
                <a:cxn ang="0">
                  <a:pos x="101" y="25"/>
                </a:cxn>
                <a:cxn ang="0">
                  <a:pos x="92" y="11"/>
                </a:cxn>
                <a:cxn ang="0">
                  <a:pos x="83" y="4"/>
                </a:cxn>
                <a:cxn ang="0">
                  <a:pos x="75" y="2"/>
                </a:cxn>
                <a:cxn ang="0">
                  <a:pos x="68" y="5"/>
                </a:cxn>
                <a:cxn ang="0">
                  <a:pos x="63" y="8"/>
                </a:cxn>
                <a:cxn ang="0">
                  <a:pos x="59" y="14"/>
                </a:cxn>
                <a:cxn ang="0">
                  <a:pos x="56" y="18"/>
                </a:cxn>
                <a:cxn ang="0">
                  <a:pos x="55" y="20"/>
                </a:cxn>
                <a:cxn ang="0">
                  <a:pos x="54" y="18"/>
                </a:cxn>
                <a:cxn ang="0">
                  <a:pos x="52" y="13"/>
                </a:cxn>
                <a:cxn ang="0">
                  <a:pos x="47" y="7"/>
                </a:cxn>
                <a:cxn ang="0">
                  <a:pos x="42" y="2"/>
                </a:cxn>
                <a:cxn ang="0">
                  <a:pos x="34" y="0"/>
                </a:cxn>
                <a:cxn ang="0">
                  <a:pos x="26" y="2"/>
                </a:cxn>
                <a:cxn ang="0">
                  <a:pos x="16" y="11"/>
                </a:cxn>
                <a:cxn ang="0">
                  <a:pos x="6" y="28"/>
                </a:cxn>
                <a:cxn ang="0">
                  <a:pos x="2" y="37"/>
                </a:cxn>
                <a:cxn ang="0">
                  <a:pos x="0" y="46"/>
                </a:cxn>
                <a:cxn ang="0">
                  <a:pos x="1" y="52"/>
                </a:cxn>
                <a:cxn ang="0">
                  <a:pos x="4" y="58"/>
                </a:cxn>
                <a:cxn ang="0">
                  <a:pos x="9" y="62"/>
                </a:cxn>
                <a:cxn ang="0">
                  <a:pos x="12" y="66"/>
                </a:cxn>
                <a:cxn ang="0">
                  <a:pos x="18" y="69"/>
                </a:cxn>
                <a:cxn ang="0">
                  <a:pos x="22" y="72"/>
                </a:cxn>
                <a:cxn ang="0">
                  <a:pos x="69" y="79"/>
                </a:cxn>
              </a:cxnLst>
              <a:rect l="0" t="0" r="r" b="b"/>
              <a:pathLst>
                <a:path w="111" h="80">
                  <a:moveTo>
                    <a:pt x="69" y="79"/>
                  </a:moveTo>
                  <a:lnTo>
                    <a:pt x="75" y="78"/>
                  </a:lnTo>
                  <a:lnTo>
                    <a:pt x="83" y="77"/>
                  </a:lnTo>
                  <a:lnTo>
                    <a:pt x="91" y="74"/>
                  </a:lnTo>
                  <a:lnTo>
                    <a:pt x="100" y="70"/>
                  </a:lnTo>
                  <a:lnTo>
                    <a:pt x="106" y="63"/>
                  </a:lnTo>
                  <a:lnTo>
                    <a:pt x="110" y="54"/>
                  </a:lnTo>
                  <a:lnTo>
                    <a:pt x="108" y="41"/>
                  </a:lnTo>
                  <a:lnTo>
                    <a:pt x="101" y="25"/>
                  </a:lnTo>
                  <a:lnTo>
                    <a:pt x="92" y="11"/>
                  </a:lnTo>
                  <a:lnTo>
                    <a:pt x="83" y="4"/>
                  </a:lnTo>
                  <a:lnTo>
                    <a:pt x="75" y="2"/>
                  </a:lnTo>
                  <a:lnTo>
                    <a:pt x="68" y="5"/>
                  </a:lnTo>
                  <a:lnTo>
                    <a:pt x="63" y="8"/>
                  </a:lnTo>
                  <a:lnTo>
                    <a:pt x="59" y="14"/>
                  </a:lnTo>
                  <a:lnTo>
                    <a:pt x="56" y="18"/>
                  </a:lnTo>
                  <a:lnTo>
                    <a:pt x="55" y="20"/>
                  </a:lnTo>
                  <a:lnTo>
                    <a:pt x="54" y="18"/>
                  </a:lnTo>
                  <a:lnTo>
                    <a:pt x="52" y="13"/>
                  </a:lnTo>
                  <a:lnTo>
                    <a:pt x="47" y="7"/>
                  </a:lnTo>
                  <a:lnTo>
                    <a:pt x="42" y="2"/>
                  </a:lnTo>
                  <a:lnTo>
                    <a:pt x="34" y="0"/>
                  </a:lnTo>
                  <a:lnTo>
                    <a:pt x="26" y="2"/>
                  </a:lnTo>
                  <a:lnTo>
                    <a:pt x="16" y="11"/>
                  </a:lnTo>
                  <a:lnTo>
                    <a:pt x="6" y="28"/>
                  </a:lnTo>
                  <a:lnTo>
                    <a:pt x="2" y="37"/>
                  </a:lnTo>
                  <a:lnTo>
                    <a:pt x="0" y="46"/>
                  </a:lnTo>
                  <a:lnTo>
                    <a:pt x="1" y="52"/>
                  </a:lnTo>
                  <a:lnTo>
                    <a:pt x="4" y="58"/>
                  </a:lnTo>
                  <a:lnTo>
                    <a:pt x="9" y="62"/>
                  </a:lnTo>
                  <a:lnTo>
                    <a:pt x="12" y="66"/>
                  </a:lnTo>
                  <a:lnTo>
                    <a:pt x="18" y="69"/>
                  </a:lnTo>
                  <a:lnTo>
                    <a:pt x="22" y="72"/>
                  </a:lnTo>
                  <a:lnTo>
                    <a:pt x="69" y="79"/>
                  </a:lnTo>
                </a:path>
              </a:pathLst>
            </a:custGeom>
            <a:solidFill>
              <a:srgbClr val="FFFFFF"/>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9" name="Freeform 158"/>
            <p:cNvSpPr>
              <a:spLocks/>
            </p:cNvSpPr>
            <p:nvPr/>
          </p:nvSpPr>
          <p:spPr bwMode="auto">
            <a:xfrm>
              <a:off x="4804" y="2324"/>
              <a:ext cx="117" cy="87"/>
            </a:xfrm>
            <a:custGeom>
              <a:avLst/>
              <a:gdLst/>
              <a:ahLst/>
              <a:cxnLst>
                <a:cxn ang="0">
                  <a:pos x="73" y="85"/>
                </a:cxn>
                <a:cxn ang="0">
                  <a:pos x="73" y="85"/>
                </a:cxn>
                <a:cxn ang="0">
                  <a:pos x="79" y="84"/>
                </a:cxn>
                <a:cxn ang="0">
                  <a:pos x="87" y="83"/>
                </a:cxn>
                <a:cxn ang="0">
                  <a:pos x="96" y="80"/>
                </a:cxn>
                <a:cxn ang="0">
                  <a:pos x="105" y="75"/>
                </a:cxn>
                <a:cxn ang="0">
                  <a:pos x="112" y="68"/>
                </a:cxn>
                <a:cxn ang="0">
                  <a:pos x="116" y="58"/>
                </a:cxn>
                <a:cxn ang="0">
                  <a:pos x="114" y="44"/>
                </a:cxn>
                <a:cxn ang="0">
                  <a:pos x="107" y="27"/>
                </a:cxn>
                <a:cxn ang="0">
                  <a:pos x="97" y="12"/>
                </a:cxn>
                <a:cxn ang="0">
                  <a:pos x="87" y="4"/>
                </a:cxn>
                <a:cxn ang="0">
                  <a:pos x="79" y="2"/>
                </a:cxn>
                <a:cxn ang="0">
                  <a:pos x="72" y="5"/>
                </a:cxn>
                <a:cxn ang="0">
                  <a:pos x="66" y="9"/>
                </a:cxn>
                <a:cxn ang="0">
                  <a:pos x="62" y="15"/>
                </a:cxn>
                <a:cxn ang="0">
                  <a:pos x="59" y="19"/>
                </a:cxn>
                <a:cxn ang="0">
                  <a:pos x="58" y="21"/>
                </a:cxn>
                <a:cxn ang="0">
                  <a:pos x="57" y="19"/>
                </a:cxn>
                <a:cxn ang="0">
                  <a:pos x="55" y="14"/>
                </a:cxn>
                <a:cxn ang="0">
                  <a:pos x="50" y="8"/>
                </a:cxn>
                <a:cxn ang="0">
                  <a:pos x="44" y="2"/>
                </a:cxn>
                <a:cxn ang="0">
                  <a:pos x="36" y="0"/>
                </a:cxn>
                <a:cxn ang="0">
                  <a:pos x="27" y="2"/>
                </a:cxn>
                <a:cxn ang="0">
                  <a:pos x="17" y="12"/>
                </a:cxn>
                <a:cxn ang="0">
                  <a:pos x="6" y="30"/>
                </a:cxn>
                <a:cxn ang="0">
                  <a:pos x="2" y="40"/>
                </a:cxn>
                <a:cxn ang="0">
                  <a:pos x="0" y="49"/>
                </a:cxn>
                <a:cxn ang="0">
                  <a:pos x="1" y="56"/>
                </a:cxn>
                <a:cxn ang="0">
                  <a:pos x="4" y="62"/>
                </a:cxn>
                <a:cxn ang="0">
                  <a:pos x="9" y="67"/>
                </a:cxn>
                <a:cxn ang="0">
                  <a:pos x="13" y="71"/>
                </a:cxn>
                <a:cxn ang="0">
                  <a:pos x="19" y="74"/>
                </a:cxn>
                <a:cxn ang="0">
                  <a:pos x="23" y="77"/>
                </a:cxn>
              </a:cxnLst>
              <a:rect l="0" t="0" r="r" b="b"/>
              <a:pathLst>
                <a:path w="117" h="86">
                  <a:moveTo>
                    <a:pt x="73" y="85"/>
                  </a:moveTo>
                  <a:lnTo>
                    <a:pt x="73" y="85"/>
                  </a:lnTo>
                  <a:lnTo>
                    <a:pt x="79" y="84"/>
                  </a:lnTo>
                  <a:lnTo>
                    <a:pt x="87" y="83"/>
                  </a:lnTo>
                  <a:lnTo>
                    <a:pt x="96" y="80"/>
                  </a:lnTo>
                  <a:lnTo>
                    <a:pt x="105" y="75"/>
                  </a:lnTo>
                  <a:lnTo>
                    <a:pt x="112" y="68"/>
                  </a:lnTo>
                  <a:lnTo>
                    <a:pt x="116" y="58"/>
                  </a:lnTo>
                  <a:lnTo>
                    <a:pt x="114" y="44"/>
                  </a:lnTo>
                  <a:lnTo>
                    <a:pt x="107" y="27"/>
                  </a:lnTo>
                  <a:lnTo>
                    <a:pt x="97" y="12"/>
                  </a:lnTo>
                  <a:lnTo>
                    <a:pt x="87" y="4"/>
                  </a:lnTo>
                  <a:lnTo>
                    <a:pt x="79" y="2"/>
                  </a:lnTo>
                  <a:lnTo>
                    <a:pt x="72" y="5"/>
                  </a:lnTo>
                  <a:lnTo>
                    <a:pt x="66" y="9"/>
                  </a:lnTo>
                  <a:lnTo>
                    <a:pt x="62" y="15"/>
                  </a:lnTo>
                  <a:lnTo>
                    <a:pt x="59" y="19"/>
                  </a:lnTo>
                  <a:lnTo>
                    <a:pt x="58" y="21"/>
                  </a:lnTo>
                  <a:lnTo>
                    <a:pt x="57" y="19"/>
                  </a:lnTo>
                  <a:lnTo>
                    <a:pt x="55" y="14"/>
                  </a:lnTo>
                  <a:lnTo>
                    <a:pt x="50" y="8"/>
                  </a:lnTo>
                  <a:lnTo>
                    <a:pt x="44" y="2"/>
                  </a:lnTo>
                  <a:lnTo>
                    <a:pt x="36" y="0"/>
                  </a:lnTo>
                  <a:lnTo>
                    <a:pt x="27" y="2"/>
                  </a:lnTo>
                  <a:lnTo>
                    <a:pt x="17" y="12"/>
                  </a:lnTo>
                  <a:lnTo>
                    <a:pt x="6" y="30"/>
                  </a:lnTo>
                  <a:lnTo>
                    <a:pt x="2" y="40"/>
                  </a:lnTo>
                  <a:lnTo>
                    <a:pt x="0" y="49"/>
                  </a:lnTo>
                  <a:lnTo>
                    <a:pt x="1" y="56"/>
                  </a:lnTo>
                  <a:lnTo>
                    <a:pt x="4" y="62"/>
                  </a:lnTo>
                  <a:lnTo>
                    <a:pt x="9" y="67"/>
                  </a:lnTo>
                  <a:lnTo>
                    <a:pt x="13" y="71"/>
                  </a:lnTo>
                  <a:lnTo>
                    <a:pt x="19" y="74"/>
                  </a:lnTo>
                  <a:lnTo>
                    <a:pt x="23" y="7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0" name="Freeform 159"/>
            <p:cNvSpPr>
              <a:spLocks/>
            </p:cNvSpPr>
            <p:nvPr/>
          </p:nvSpPr>
          <p:spPr bwMode="auto">
            <a:xfrm>
              <a:off x="4909" y="2306"/>
              <a:ext cx="35" cy="47"/>
            </a:xfrm>
            <a:custGeom>
              <a:avLst/>
              <a:gdLst/>
              <a:ahLst/>
              <a:cxnLst>
                <a:cxn ang="0">
                  <a:pos x="8" y="0"/>
                </a:cxn>
                <a:cxn ang="0">
                  <a:pos x="31" y="37"/>
                </a:cxn>
                <a:cxn ang="0">
                  <a:pos x="17" y="46"/>
                </a:cxn>
                <a:cxn ang="0">
                  <a:pos x="0" y="14"/>
                </a:cxn>
                <a:cxn ang="0">
                  <a:pos x="8" y="0"/>
                </a:cxn>
              </a:cxnLst>
              <a:rect l="0" t="0" r="r" b="b"/>
              <a:pathLst>
                <a:path w="32" h="47">
                  <a:moveTo>
                    <a:pt x="8" y="0"/>
                  </a:moveTo>
                  <a:lnTo>
                    <a:pt x="31" y="37"/>
                  </a:lnTo>
                  <a:lnTo>
                    <a:pt x="17" y="46"/>
                  </a:lnTo>
                  <a:lnTo>
                    <a:pt x="0" y="14"/>
                  </a:lnTo>
                  <a:lnTo>
                    <a:pt x="8"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1" name="Freeform 160"/>
            <p:cNvSpPr>
              <a:spLocks/>
            </p:cNvSpPr>
            <p:nvPr/>
          </p:nvSpPr>
          <p:spPr bwMode="auto">
            <a:xfrm>
              <a:off x="4810" y="2285"/>
              <a:ext cx="39" cy="36"/>
            </a:xfrm>
            <a:custGeom>
              <a:avLst/>
              <a:gdLst/>
              <a:ahLst/>
              <a:cxnLst>
                <a:cxn ang="0">
                  <a:pos x="9" y="35"/>
                </a:cxn>
                <a:cxn ang="0">
                  <a:pos x="0" y="29"/>
                </a:cxn>
                <a:cxn ang="0">
                  <a:pos x="26" y="0"/>
                </a:cxn>
                <a:cxn ang="0">
                  <a:pos x="38" y="12"/>
                </a:cxn>
                <a:cxn ang="0">
                  <a:pos x="9" y="35"/>
                </a:cxn>
              </a:cxnLst>
              <a:rect l="0" t="0" r="r" b="b"/>
              <a:pathLst>
                <a:path w="39" h="36">
                  <a:moveTo>
                    <a:pt x="9" y="35"/>
                  </a:moveTo>
                  <a:lnTo>
                    <a:pt x="0" y="29"/>
                  </a:lnTo>
                  <a:lnTo>
                    <a:pt x="26" y="0"/>
                  </a:lnTo>
                  <a:lnTo>
                    <a:pt x="38" y="12"/>
                  </a:lnTo>
                  <a:lnTo>
                    <a:pt x="9" y="35"/>
                  </a:lnTo>
                </a:path>
              </a:pathLst>
            </a:custGeom>
            <a:noFill/>
            <a:ln w="12700" cap="rnd" cmpd="sng">
              <a:solidFill>
                <a:sysClr val="windowText" lastClr="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2" name="Freeform 161"/>
            <p:cNvSpPr>
              <a:spLocks/>
            </p:cNvSpPr>
            <p:nvPr/>
          </p:nvSpPr>
          <p:spPr bwMode="auto">
            <a:xfrm>
              <a:off x="4836" y="2362"/>
              <a:ext cx="8" cy="15"/>
            </a:xfrm>
            <a:custGeom>
              <a:avLst/>
              <a:gdLst/>
              <a:ahLst/>
              <a:cxnLst>
                <a:cxn ang="0">
                  <a:pos x="3" y="14"/>
                </a:cxn>
                <a:cxn ang="0">
                  <a:pos x="4" y="14"/>
                </a:cxn>
                <a:cxn ang="0">
                  <a:pos x="5" y="13"/>
                </a:cxn>
                <a:cxn ang="0">
                  <a:pos x="6" y="10"/>
                </a:cxn>
                <a:cxn ang="0">
                  <a:pos x="6" y="7"/>
                </a:cxn>
                <a:cxn ang="0">
                  <a:pos x="6" y="4"/>
                </a:cxn>
                <a:cxn ang="0">
                  <a:pos x="5" y="2"/>
                </a:cxn>
                <a:cxn ang="0">
                  <a:pos x="4" y="1"/>
                </a:cxn>
                <a:cxn ang="0">
                  <a:pos x="3" y="0"/>
                </a:cxn>
                <a:cxn ang="0">
                  <a:pos x="2" y="1"/>
                </a:cxn>
                <a:cxn ang="0">
                  <a:pos x="1" y="2"/>
                </a:cxn>
                <a:cxn ang="0">
                  <a:pos x="0" y="4"/>
                </a:cxn>
                <a:cxn ang="0">
                  <a:pos x="0" y="7"/>
                </a:cxn>
                <a:cxn ang="0">
                  <a:pos x="0" y="10"/>
                </a:cxn>
                <a:cxn ang="0">
                  <a:pos x="1" y="13"/>
                </a:cxn>
                <a:cxn ang="0">
                  <a:pos x="2" y="14"/>
                </a:cxn>
                <a:cxn ang="0">
                  <a:pos x="3" y="14"/>
                </a:cxn>
              </a:cxnLst>
              <a:rect l="0" t="0" r="r" b="b"/>
              <a:pathLst>
                <a:path w="7" h="15">
                  <a:moveTo>
                    <a:pt x="3" y="14"/>
                  </a:moveTo>
                  <a:lnTo>
                    <a:pt x="4" y="14"/>
                  </a:lnTo>
                  <a:lnTo>
                    <a:pt x="5" y="13"/>
                  </a:lnTo>
                  <a:lnTo>
                    <a:pt x="6" y="10"/>
                  </a:lnTo>
                  <a:lnTo>
                    <a:pt x="6" y="7"/>
                  </a:lnTo>
                  <a:lnTo>
                    <a:pt x="6" y="4"/>
                  </a:lnTo>
                  <a:lnTo>
                    <a:pt x="5" y="2"/>
                  </a:lnTo>
                  <a:lnTo>
                    <a:pt x="4" y="1"/>
                  </a:lnTo>
                  <a:lnTo>
                    <a:pt x="3" y="0"/>
                  </a:lnTo>
                  <a:lnTo>
                    <a:pt x="2" y="1"/>
                  </a:lnTo>
                  <a:lnTo>
                    <a:pt x="1" y="2"/>
                  </a:lnTo>
                  <a:lnTo>
                    <a:pt x="0" y="4"/>
                  </a:lnTo>
                  <a:lnTo>
                    <a:pt x="0" y="7"/>
                  </a:lnTo>
                  <a:lnTo>
                    <a:pt x="0" y="10"/>
                  </a:lnTo>
                  <a:lnTo>
                    <a:pt x="1" y="13"/>
                  </a:lnTo>
                  <a:lnTo>
                    <a:pt x="2" y="14"/>
                  </a:lnTo>
                  <a:lnTo>
                    <a:pt x="3" y="14"/>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3" name="Freeform 162"/>
            <p:cNvSpPr>
              <a:spLocks/>
            </p:cNvSpPr>
            <p:nvPr/>
          </p:nvSpPr>
          <p:spPr bwMode="auto">
            <a:xfrm>
              <a:off x="4836" y="2362"/>
              <a:ext cx="13" cy="21"/>
            </a:xfrm>
            <a:custGeom>
              <a:avLst/>
              <a:gdLst/>
              <a:ahLst/>
              <a:cxnLst>
                <a:cxn ang="0">
                  <a:pos x="5" y="20"/>
                </a:cxn>
                <a:cxn ang="0">
                  <a:pos x="5" y="20"/>
                </a:cxn>
                <a:cxn ang="0">
                  <a:pos x="8" y="20"/>
                </a:cxn>
                <a:cxn ang="0">
                  <a:pos x="10" y="18"/>
                </a:cxn>
                <a:cxn ang="0">
                  <a:pos x="11" y="14"/>
                </a:cxn>
                <a:cxn ang="0">
                  <a:pos x="12" y="10"/>
                </a:cxn>
                <a:cxn ang="0">
                  <a:pos x="11" y="6"/>
                </a:cxn>
                <a:cxn ang="0">
                  <a:pos x="10" y="3"/>
                </a:cxn>
                <a:cxn ang="0">
                  <a:pos x="8" y="1"/>
                </a:cxn>
                <a:cxn ang="0">
                  <a:pos x="5" y="0"/>
                </a:cxn>
                <a:cxn ang="0">
                  <a:pos x="3" y="1"/>
                </a:cxn>
                <a:cxn ang="0">
                  <a:pos x="1" y="3"/>
                </a:cxn>
                <a:cxn ang="0">
                  <a:pos x="0" y="6"/>
                </a:cxn>
                <a:cxn ang="0">
                  <a:pos x="0" y="10"/>
                </a:cxn>
                <a:cxn ang="0">
                  <a:pos x="0" y="14"/>
                </a:cxn>
                <a:cxn ang="0">
                  <a:pos x="1" y="18"/>
                </a:cxn>
                <a:cxn ang="0">
                  <a:pos x="3" y="20"/>
                </a:cxn>
                <a:cxn ang="0">
                  <a:pos x="5" y="20"/>
                </a:cxn>
              </a:cxnLst>
              <a:rect l="0" t="0" r="r" b="b"/>
              <a:pathLst>
                <a:path w="13" h="21">
                  <a:moveTo>
                    <a:pt x="5" y="20"/>
                  </a:moveTo>
                  <a:lnTo>
                    <a:pt x="5" y="20"/>
                  </a:lnTo>
                  <a:lnTo>
                    <a:pt x="8" y="20"/>
                  </a:lnTo>
                  <a:lnTo>
                    <a:pt x="10" y="18"/>
                  </a:lnTo>
                  <a:lnTo>
                    <a:pt x="11" y="14"/>
                  </a:lnTo>
                  <a:lnTo>
                    <a:pt x="12" y="10"/>
                  </a:lnTo>
                  <a:lnTo>
                    <a:pt x="11" y="6"/>
                  </a:lnTo>
                  <a:lnTo>
                    <a:pt x="10" y="3"/>
                  </a:lnTo>
                  <a:lnTo>
                    <a:pt x="8" y="1"/>
                  </a:lnTo>
                  <a:lnTo>
                    <a:pt x="5" y="0"/>
                  </a:lnTo>
                  <a:lnTo>
                    <a:pt x="3" y="1"/>
                  </a:lnTo>
                  <a:lnTo>
                    <a:pt x="1" y="3"/>
                  </a:lnTo>
                  <a:lnTo>
                    <a:pt x="0" y="6"/>
                  </a:lnTo>
                  <a:lnTo>
                    <a:pt x="0" y="10"/>
                  </a:lnTo>
                  <a:lnTo>
                    <a:pt x="0" y="14"/>
                  </a:lnTo>
                  <a:lnTo>
                    <a:pt x="1" y="18"/>
                  </a:lnTo>
                  <a:lnTo>
                    <a:pt x="3" y="20"/>
                  </a:lnTo>
                  <a:lnTo>
                    <a:pt x="5" y="2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4" name="Freeform 163"/>
            <p:cNvSpPr>
              <a:spLocks/>
            </p:cNvSpPr>
            <p:nvPr/>
          </p:nvSpPr>
          <p:spPr bwMode="auto">
            <a:xfrm>
              <a:off x="4870" y="2369"/>
              <a:ext cx="7" cy="16"/>
            </a:xfrm>
            <a:custGeom>
              <a:avLst/>
              <a:gdLst/>
              <a:ahLst/>
              <a:cxnLst>
                <a:cxn ang="0">
                  <a:pos x="3" y="15"/>
                </a:cxn>
                <a:cxn ang="0">
                  <a:pos x="4" y="14"/>
                </a:cxn>
                <a:cxn ang="0">
                  <a:pos x="5" y="13"/>
                </a:cxn>
                <a:cxn ang="0">
                  <a:pos x="6" y="11"/>
                </a:cxn>
                <a:cxn ang="0">
                  <a:pos x="6" y="8"/>
                </a:cxn>
                <a:cxn ang="0">
                  <a:pos x="6" y="4"/>
                </a:cxn>
                <a:cxn ang="0">
                  <a:pos x="5" y="2"/>
                </a:cxn>
                <a:cxn ang="0">
                  <a:pos x="4" y="1"/>
                </a:cxn>
                <a:cxn ang="0">
                  <a:pos x="3" y="0"/>
                </a:cxn>
                <a:cxn ang="0">
                  <a:pos x="2" y="1"/>
                </a:cxn>
                <a:cxn ang="0">
                  <a:pos x="1" y="2"/>
                </a:cxn>
                <a:cxn ang="0">
                  <a:pos x="1" y="4"/>
                </a:cxn>
                <a:cxn ang="0">
                  <a:pos x="0" y="8"/>
                </a:cxn>
                <a:cxn ang="0">
                  <a:pos x="1" y="11"/>
                </a:cxn>
                <a:cxn ang="0">
                  <a:pos x="1" y="13"/>
                </a:cxn>
                <a:cxn ang="0">
                  <a:pos x="2" y="14"/>
                </a:cxn>
                <a:cxn ang="0">
                  <a:pos x="3" y="15"/>
                </a:cxn>
              </a:cxnLst>
              <a:rect l="0" t="0" r="r" b="b"/>
              <a:pathLst>
                <a:path w="7" h="16">
                  <a:moveTo>
                    <a:pt x="3" y="15"/>
                  </a:moveTo>
                  <a:lnTo>
                    <a:pt x="4" y="14"/>
                  </a:lnTo>
                  <a:lnTo>
                    <a:pt x="5" y="13"/>
                  </a:lnTo>
                  <a:lnTo>
                    <a:pt x="6" y="11"/>
                  </a:lnTo>
                  <a:lnTo>
                    <a:pt x="6" y="8"/>
                  </a:lnTo>
                  <a:lnTo>
                    <a:pt x="6" y="4"/>
                  </a:lnTo>
                  <a:lnTo>
                    <a:pt x="5" y="2"/>
                  </a:lnTo>
                  <a:lnTo>
                    <a:pt x="4" y="1"/>
                  </a:lnTo>
                  <a:lnTo>
                    <a:pt x="3" y="0"/>
                  </a:lnTo>
                  <a:lnTo>
                    <a:pt x="2" y="1"/>
                  </a:lnTo>
                  <a:lnTo>
                    <a:pt x="1" y="2"/>
                  </a:lnTo>
                  <a:lnTo>
                    <a:pt x="1" y="4"/>
                  </a:lnTo>
                  <a:lnTo>
                    <a:pt x="0" y="8"/>
                  </a:lnTo>
                  <a:lnTo>
                    <a:pt x="1" y="11"/>
                  </a:lnTo>
                  <a:lnTo>
                    <a:pt x="1" y="13"/>
                  </a:lnTo>
                  <a:lnTo>
                    <a:pt x="2" y="14"/>
                  </a:lnTo>
                  <a:lnTo>
                    <a:pt x="3" y="15"/>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5" name="Freeform 164"/>
            <p:cNvSpPr>
              <a:spLocks/>
            </p:cNvSpPr>
            <p:nvPr/>
          </p:nvSpPr>
          <p:spPr bwMode="auto">
            <a:xfrm>
              <a:off x="4870" y="2369"/>
              <a:ext cx="10" cy="22"/>
            </a:xfrm>
            <a:custGeom>
              <a:avLst/>
              <a:gdLst/>
              <a:ahLst/>
              <a:cxnLst>
                <a:cxn ang="0">
                  <a:pos x="6" y="21"/>
                </a:cxn>
                <a:cxn ang="0">
                  <a:pos x="6" y="21"/>
                </a:cxn>
                <a:cxn ang="0">
                  <a:pos x="8" y="20"/>
                </a:cxn>
                <a:cxn ang="0">
                  <a:pos x="10" y="18"/>
                </a:cxn>
                <a:cxn ang="0">
                  <a:pos x="11" y="15"/>
                </a:cxn>
                <a:cxn ang="0">
                  <a:pos x="12" y="11"/>
                </a:cxn>
                <a:cxn ang="0">
                  <a:pos x="11" y="6"/>
                </a:cxn>
                <a:cxn ang="0">
                  <a:pos x="10" y="3"/>
                </a:cxn>
                <a:cxn ang="0">
                  <a:pos x="8" y="1"/>
                </a:cxn>
                <a:cxn ang="0">
                  <a:pos x="6" y="0"/>
                </a:cxn>
                <a:cxn ang="0">
                  <a:pos x="4" y="1"/>
                </a:cxn>
                <a:cxn ang="0">
                  <a:pos x="2" y="3"/>
                </a:cxn>
                <a:cxn ang="0">
                  <a:pos x="1" y="6"/>
                </a:cxn>
                <a:cxn ang="0">
                  <a:pos x="0" y="11"/>
                </a:cxn>
                <a:cxn ang="0">
                  <a:pos x="1" y="15"/>
                </a:cxn>
                <a:cxn ang="0">
                  <a:pos x="2" y="18"/>
                </a:cxn>
                <a:cxn ang="0">
                  <a:pos x="4" y="20"/>
                </a:cxn>
                <a:cxn ang="0">
                  <a:pos x="6" y="21"/>
                </a:cxn>
              </a:cxnLst>
              <a:rect l="0" t="0" r="r" b="b"/>
              <a:pathLst>
                <a:path w="13" h="22">
                  <a:moveTo>
                    <a:pt x="6" y="21"/>
                  </a:moveTo>
                  <a:lnTo>
                    <a:pt x="6" y="21"/>
                  </a:lnTo>
                  <a:lnTo>
                    <a:pt x="8" y="20"/>
                  </a:lnTo>
                  <a:lnTo>
                    <a:pt x="10" y="18"/>
                  </a:lnTo>
                  <a:lnTo>
                    <a:pt x="11" y="15"/>
                  </a:lnTo>
                  <a:lnTo>
                    <a:pt x="12" y="11"/>
                  </a:lnTo>
                  <a:lnTo>
                    <a:pt x="11" y="6"/>
                  </a:lnTo>
                  <a:lnTo>
                    <a:pt x="10" y="3"/>
                  </a:lnTo>
                  <a:lnTo>
                    <a:pt x="8" y="1"/>
                  </a:lnTo>
                  <a:lnTo>
                    <a:pt x="6" y="0"/>
                  </a:lnTo>
                  <a:lnTo>
                    <a:pt x="4" y="1"/>
                  </a:lnTo>
                  <a:lnTo>
                    <a:pt x="2" y="3"/>
                  </a:lnTo>
                  <a:lnTo>
                    <a:pt x="1" y="6"/>
                  </a:lnTo>
                  <a:lnTo>
                    <a:pt x="0" y="11"/>
                  </a:lnTo>
                  <a:lnTo>
                    <a:pt x="1" y="15"/>
                  </a:lnTo>
                  <a:lnTo>
                    <a:pt x="2" y="18"/>
                  </a:lnTo>
                  <a:lnTo>
                    <a:pt x="4" y="20"/>
                  </a:lnTo>
                  <a:lnTo>
                    <a:pt x="6" y="2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6" name="Freeform 165"/>
            <p:cNvSpPr>
              <a:spLocks/>
            </p:cNvSpPr>
            <p:nvPr/>
          </p:nvSpPr>
          <p:spPr bwMode="auto">
            <a:xfrm>
              <a:off x="4726" y="2561"/>
              <a:ext cx="209" cy="185"/>
            </a:xfrm>
            <a:custGeom>
              <a:avLst/>
              <a:gdLst/>
              <a:ahLst/>
              <a:cxnLst>
                <a:cxn ang="0">
                  <a:pos x="0" y="181"/>
                </a:cxn>
                <a:cxn ang="0">
                  <a:pos x="0" y="181"/>
                </a:cxn>
                <a:cxn ang="0">
                  <a:pos x="2" y="181"/>
                </a:cxn>
                <a:cxn ang="0">
                  <a:pos x="6" y="181"/>
                </a:cxn>
                <a:cxn ang="0">
                  <a:pos x="13" y="182"/>
                </a:cxn>
                <a:cxn ang="0">
                  <a:pos x="22" y="182"/>
                </a:cxn>
                <a:cxn ang="0">
                  <a:pos x="33" y="183"/>
                </a:cxn>
                <a:cxn ang="0">
                  <a:pos x="46" y="183"/>
                </a:cxn>
                <a:cxn ang="0">
                  <a:pos x="59" y="184"/>
                </a:cxn>
                <a:cxn ang="0">
                  <a:pos x="75" y="184"/>
                </a:cxn>
                <a:cxn ang="0">
                  <a:pos x="90" y="184"/>
                </a:cxn>
                <a:cxn ang="0">
                  <a:pos x="106" y="183"/>
                </a:cxn>
                <a:cxn ang="0">
                  <a:pos x="122" y="182"/>
                </a:cxn>
                <a:cxn ang="0">
                  <a:pos x="137" y="180"/>
                </a:cxn>
                <a:cxn ang="0">
                  <a:pos x="152" y="178"/>
                </a:cxn>
                <a:cxn ang="0">
                  <a:pos x="166" y="175"/>
                </a:cxn>
                <a:cxn ang="0">
                  <a:pos x="179" y="171"/>
                </a:cxn>
                <a:cxn ang="0">
                  <a:pos x="190" y="166"/>
                </a:cxn>
                <a:cxn ang="0">
                  <a:pos x="197" y="161"/>
                </a:cxn>
                <a:cxn ang="0">
                  <a:pos x="202" y="155"/>
                </a:cxn>
                <a:cxn ang="0">
                  <a:pos x="206" y="147"/>
                </a:cxn>
                <a:cxn ang="0">
                  <a:pos x="207" y="137"/>
                </a:cxn>
                <a:cxn ang="0">
                  <a:pos x="208" y="127"/>
                </a:cxn>
                <a:cxn ang="0">
                  <a:pos x="208" y="115"/>
                </a:cxn>
                <a:cxn ang="0">
                  <a:pos x="206" y="104"/>
                </a:cxn>
                <a:cxn ang="0">
                  <a:pos x="204" y="91"/>
                </a:cxn>
                <a:cxn ang="0">
                  <a:pos x="202" y="78"/>
                </a:cxn>
                <a:cxn ang="0">
                  <a:pos x="200" y="66"/>
                </a:cxn>
                <a:cxn ang="0">
                  <a:pos x="198" y="53"/>
                </a:cxn>
                <a:cxn ang="0">
                  <a:pos x="196" y="41"/>
                </a:cxn>
                <a:cxn ang="0">
                  <a:pos x="195" y="29"/>
                </a:cxn>
                <a:cxn ang="0">
                  <a:pos x="195" y="18"/>
                </a:cxn>
                <a:cxn ang="0">
                  <a:pos x="195" y="8"/>
                </a:cxn>
                <a:cxn ang="0">
                  <a:pos x="197" y="0"/>
                </a:cxn>
              </a:cxnLst>
              <a:rect l="0" t="0" r="r" b="b"/>
              <a:pathLst>
                <a:path w="209" h="185">
                  <a:moveTo>
                    <a:pt x="0" y="181"/>
                  </a:moveTo>
                  <a:lnTo>
                    <a:pt x="0" y="181"/>
                  </a:lnTo>
                  <a:lnTo>
                    <a:pt x="2" y="181"/>
                  </a:lnTo>
                  <a:lnTo>
                    <a:pt x="6" y="181"/>
                  </a:lnTo>
                  <a:lnTo>
                    <a:pt x="13" y="182"/>
                  </a:lnTo>
                  <a:lnTo>
                    <a:pt x="22" y="182"/>
                  </a:lnTo>
                  <a:lnTo>
                    <a:pt x="33" y="183"/>
                  </a:lnTo>
                  <a:lnTo>
                    <a:pt x="46" y="183"/>
                  </a:lnTo>
                  <a:lnTo>
                    <a:pt x="59" y="184"/>
                  </a:lnTo>
                  <a:lnTo>
                    <a:pt x="75" y="184"/>
                  </a:lnTo>
                  <a:lnTo>
                    <a:pt x="90" y="184"/>
                  </a:lnTo>
                  <a:lnTo>
                    <a:pt x="106" y="183"/>
                  </a:lnTo>
                  <a:lnTo>
                    <a:pt x="122" y="182"/>
                  </a:lnTo>
                  <a:lnTo>
                    <a:pt x="137" y="180"/>
                  </a:lnTo>
                  <a:lnTo>
                    <a:pt x="152" y="178"/>
                  </a:lnTo>
                  <a:lnTo>
                    <a:pt x="166" y="175"/>
                  </a:lnTo>
                  <a:lnTo>
                    <a:pt x="179" y="171"/>
                  </a:lnTo>
                  <a:lnTo>
                    <a:pt x="190" y="166"/>
                  </a:lnTo>
                  <a:lnTo>
                    <a:pt x="197" y="161"/>
                  </a:lnTo>
                  <a:lnTo>
                    <a:pt x="202" y="155"/>
                  </a:lnTo>
                  <a:lnTo>
                    <a:pt x="206" y="147"/>
                  </a:lnTo>
                  <a:lnTo>
                    <a:pt x="207" y="137"/>
                  </a:lnTo>
                  <a:lnTo>
                    <a:pt x="208" y="127"/>
                  </a:lnTo>
                  <a:lnTo>
                    <a:pt x="208" y="115"/>
                  </a:lnTo>
                  <a:lnTo>
                    <a:pt x="206" y="104"/>
                  </a:lnTo>
                  <a:lnTo>
                    <a:pt x="204" y="91"/>
                  </a:lnTo>
                  <a:lnTo>
                    <a:pt x="202" y="78"/>
                  </a:lnTo>
                  <a:lnTo>
                    <a:pt x="200" y="66"/>
                  </a:lnTo>
                  <a:lnTo>
                    <a:pt x="198" y="53"/>
                  </a:lnTo>
                  <a:lnTo>
                    <a:pt x="196" y="41"/>
                  </a:lnTo>
                  <a:lnTo>
                    <a:pt x="195" y="29"/>
                  </a:lnTo>
                  <a:lnTo>
                    <a:pt x="195" y="18"/>
                  </a:lnTo>
                  <a:lnTo>
                    <a:pt x="195" y="8"/>
                  </a:lnTo>
                  <a:lnTo>
                    <a:pt x="197"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7" name="Freeform 166"/>
            <p:cNvSpPr>
              <a:spLocks/>
            </p:cNvSpPr>
            <p:nvPr/>
          </p:nvSpPr>
          <p:spPr bwMode="auto">
            <a:xfrm>
              <a:off x="4890" y="2525"/>
              <a:ext cx="63" cy="22"/>
            </a:xfrm>
            <a:custGeom>
              <a:avLst/>
              <a:gdLst/>
              <a:ahLst/>
              <a:cxnLst>
                <a:cxn ang="0">
                  <a:pos x="0" y="21"/>
                </a:cxn>
                <a:cxn ang="0">
                  <a:pos x="0" y="21"/>
                </a:cxn>
                <a:cxn ang="0">
                  <a:pos x="2" y="19"/>
                </a:cxn>
                <a:cxn ang="0">
                  <a:pos x="6" y="14"/>
                </a:cxn>
                <a:cxn ang="0">
                  <a:pos x="11" y="8"/>
                </a:cxn>
                <a:cxn ang="0">
                  <a:pos x="19" y="3"/>
                </a:cxn>
                <a:cxn ang="0">
                  <a:pos x="28" y="0"/>
                </a:cxn>
                <a:cxn ang="0">
                  <a:pos x="38" y="1"/>
                </a:cxn>
                <a:cxn ang="0">
                  <a:pos x="50" y="7"/>
                </a:cxn>
                <a:cxn ang="0">
                  <a:pos x="62" y="21"/>
                </a:cxn>
              </a:cxnLst>
              <a:rect l="0" t="0" r="r" b="b"/>
              <a:pathLst>
                <a:path w="63" h="22">
                  <a:moveTo>
                    <a:pt x="0" y="21"/>
                  </a:moveTo>
                  <a:lnTo>
                    <a:pt x="0" y="21"/>
                  </a:lnTo>
                  <a:lnTo>
                    <a:pt x="2" y="19"/>
                  </a:lnTo>
                  <a:lnTo>
                    <a:pt x="6" y="14"/>
                  </a:lnTo>
                  <a:lnTo>
                    <a:pt x="11" y="8"/>
                  </a:lnTo>
                  <a:lnTo>
                    <a:pt x="19" y="3"/>
                  </a:lnTo>
                  <a:lnTo>
                    <a:pt x="28" y="0"/>
                  </a:lnTo>
                  <a:lnTo>
                    <a:pt x="38" y="1"/>
                  </a:lnTo>
                  <a:lnTo>
                    <a:pt x="50" y="7"/>
                  </a:lnTo>
                  <a:lnTo>
                    <a:pt x="62" y="2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8" name="Freeform 167"/>
            <p:cNvSpPr>
              <a:spLocks/>
            </p:cNvSpPr>
            <p:nvPr/>
          </p:nvSpPr>
          <p:spPr bwMode="auto">
            <a:xfrm>
              <a:off x="4927" y="2912"/>
              <a:ext cx="190" cy="658"/>
            </a:xfrm>
            <a:custGeom>
              <a:avLst/>
              <a:gdLst/>
              <a:ahLst/>
              <a:cxnLst>
                <a:cxn ang="0">
                  <a:pos x="0" y="438"/>
                </a:cxn>
                <a:cxn ang="0">
                  <a:pos x="0" y="0"/>
                </a:cxn>
                <a:cxn ang="0">
                  <a:pos x="186" y="219"/>
                </a:cxn>
                <a:cxn ang="0">
                  <a:pos x="186" y="657"/>
                </a:cxn>
                <a:cxn ang="0">
                  <a:pos x="0" y="438"/>
                </a:cxn>
              </a:cxnLst>
              <a:rect l="0" t="0" r="r" b="b"/>
              <a:pathLst>
                <a:path w="187" h="658">
                  <a:moveTo>
                    <a:pt x="0" y="438"/>
                  </a:moveTo>
                  <a:lnTo>
                    <a:pt x="0" y="0"/>
                  </a:lnTo>
                  <a:lnTo>
                    <a:pt x="186" y="219"/>
                  </a:lnTo>
                  <a:lnTo>
                    <a:pt x="186" y="657"/>
                  </a:lnTo>
                  <a:lnTo>
                    <a:pt x="0" y="438"/>
                  </a:lnTo>
                </a:path>
              </a:pathLst>
            </a:custGeom>
            <a:solidFill>
              <a:srgbClr val="51DC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9" name="Freeform 168"/>
            <p:cNvSpPr>
              <a:spLocks/>
            </p:cNvSpPr>
            <p:nvPr/>
          </p:nvSpPr>
          <p:spPr bwMode="auto">
            <a:xfrm>
              <a:off x="4927" y="2912"/>
              <a:ext cx="193" cy="664"/>
            </a:xfrm>
            <a:custGeom>
              <a:avLst/>
              <a:gdLst/>
              <a:ahLst/>
              <a:cxnLst>
                <a:cxn ang="0">
                  <a:pos x="0" y="442"/>
                </a:cxn>
                <a:cxn ang="0">
                  <a:pos x="0" y="0"/>
                </a:cxn>
                <a:cxn ang="0">
                  <a:pos x="192" y="221"/>
                </a:cxn>
                <a:cxn ang="0">
                  <a:pos x="192" y="663"/>
                </a:cxn>
                <a:cxn ang="0">
                  <a:pos x="0" y="442"/>
                </a:cxn>
              </a:cxnLst>
              <a:rect l="0" t="0" r="r" b="b"/>
              <a:pathLst>
                <a:path w="193" h="664">
                  <a:moveTo>
                    <a:pt x="0" y="442"/>
                  </a:moveTo>
                  <a:lnTo>
                    <a:pt x="0" y="0"/>
                  </a:lnTo>
                  <a:lnTo>
                    <a:pt x="192" y="221"/>
                  </a:lnTo>
                  <a:lnTo>
                    <a:pt x="192" y="663"/>
                  </a:lnTo>
                  <a:lnTo>
                    <a:pt x="0" y="44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0" name="Freeform 169"/>
            <p:cNvSpPr>
              <a:spLocks/>
            </p:cNvSpPr>
            <p:nvPr/>
          </p:nvSpPr>
          <p:spPr bwMode="auto">
            <a:xfrm>
              <a:off x="5119" y="3133"/>
              <a:ext cx="62" cy="437"/>
            </a:xfrm>
            <a:custGeom>
              <a:avLst/>
              <a:gdLst/>
              <a:ahLst/>
              <a:cxnLst>
                <a:cxn ang="0">
                  <a:pos x="59" y="436"/>
                </a:cxn>
                <a:cxn ang="0">
                  <a:pos x="59" y="0"/>
                </a:cxn>
                <a:cxn ang="0">
                  <a:pos x="0" y="0"/>
                </a:cxn>
                <a:cxn ang="0">
                  <a:pos x="0" y="436"/>
                </a:cxn>
                <a:cxn ang="0">
                  <a:pos x="59" y="436"/>
                </a:cxn>
              </a:cxnLst>
              <a:rect l="0" t="0" r="r" b="b"/>
              <a:pathLst>
                <a:path w="60" h="437">
                  <a:moveTo>
                    <a:pt x="59" y="436"/>
                  </a:moveTo>
                  <a:lnTo>
                    <a:pt x="59" y="0"/>
                  </a:lnTo>
                  <a:lnTo>
                    <a:pt x="0" y="0"/>
                  </a:lnTo>
                  <a:lnTo>
                    <a:pt x="0" y="436"/>
                  </a:lnTo>
                  <a:lnTo>
                    <a:pt x="59" y="436"/>
                  </a:lnTo>
                </a:path>
              </a:pathLst>
            </a:custGeom>
            <a:solidFill>
              <a:srgbClr val="CCCCCC"/>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1" name="Freeform 170"/>
            <p:cNvSpPr>
              <a:spLocks/>
            </p:cNvSpPr>
            <p:nvPr/>
          </p:nvSpPr>
          <p:spPr bwMode="auto">
            <a:xfrm>
              <a:off x="5119" y="3133"/>
              <a:ext cx="66" cy="441"/>
            </a:xfrm>
            <a:custGeom>
              <a:avLst/>
              <a:gdLst/>
              <a:ahLst/>
              <a:cxnLst>
                <a:cxn ang="0">
                  <a:pos x="65" y="442"/>
                </a:cxn>
                <a:cxn ang="0">
                  <a:pos x="65" y="0"/>
                </a:cxn>
                <a:cxn ang="0">
                  <a:pos x="0" y="0"/>
                </a:cxn>
                <a:cxn ang="0">
                  <a:pos x="0" y="442"/>
                </a:cxn>
                <a:cxn ang="0">
                  <a:pos x="65" y="442"/>
                </a:cxn>
              </a:cxnLst>
              <a:rect l="0" t="0" r="r" b="b"/>
              <a:pathLst>
                <a:path w="66" h="443">
                  <a:moveTo>
                    <a:pt x="65" y="442"/>
                  </a:moveTo>
                  <a:lnTo>
                    <a:pt x="65" y="0"/>
                  </a:lnTo>
                  <a:lnTo>
                    <a:pt x="0" y="0"/>
                  </a:lnTo>
                  <a:lnTo>
                    <a:pt x="0" y="442"/>
                  </a:lnTo>
                  <a:lnTo>
                    <a:pt x="65" y="442"/>
                  </a:lnTo>
                </a:path>
              </a:pathLst>
            </a:custGeom>
            <a:solidFill>
              <a:srgbClr val="51DC00"/>
            </a:solid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2" name="Freeform 171"/>
            <p:cNvSpPr>
              <a:spLocks/>
            </p:cNvSpPr>
            <p:nvPr/>
          </p:nvSpPr>
          <p:spPr bwMode="auto">
            <a:xfrm>
              <a:off x="4927" y="2912"/>
              <a:ext cx="254" cy="217"/>
            </a:xfrm>
            <a:custGeom>
              <a:avLst/>
              <a:gdLst/>
              <a:ahLst/>
              <a:cxnLst>
                <a:cxn ang="0">
                  <a:pos x="188" y="215"/>
                </a:cxn>
                <a:cxn ang="0">
                  <a:pos x="251" y="215"/>
                </a:cxn>
                <a:cxn ang="0">
                  <a:pos x="60" y="4"/>
                </a:cxn>
                <a:cxn ang="0">
                  <a:pos x="0" y="0"/>
                </a:cxn>
                <a:cxn ang="0">
                  <a:pos x="188" y="215"/>
                </a:cxn>
              </a:cxnLst>
              <a:rect l="0" t="0" r="r" b="b"/>
              <a:pathLst>
                <a:path w="252" h="216">
                  <a:moveTo>
                    <a:pt x="188" y="215"/>
                  </a:moveTo>
                  <a:lnTo>
                    <a:pt x="251" y="215"/>
                  </a:lnTo>
                  <a:lnTo>
                    <a:pt x="60" y="4"/>
                  </a:lnTo>
                  <a:lnTo>
                    <a:pt x="0" y="0"/>
                  </a:lnTo>
                  <a:lnTo>
                    <a:pt x="188" y="215"/>
                  </a:lnTo>
                </a:path>
              </a:pathLst>
            </a:custGeom>
            <a:solidFill>
              <a:srgbClr val="51DC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3" name="Freeform 172"/>
            <p:cNvSpPr>
              <a:spLocks/>
            </p:cNvSpPr>
            <p:nvPr/>
          </p:nvSpPr>
          <p:spPr bwMode="auto">
            <a:xfrm>
              <a:off x="4927" y="2912"/>
              <a:ext cx="258" cy="222"/>
            </a:xfrm>
            <a:custGeom>
              <a:avLst/>
              <a:gdLst/>
              <a:ahLst/>
              <a:cxnLst>
                <a:cxn ang="0">
                  <a:pos x="192" y="221"/>
                </a:cxn>
                <a:cxn ang="0">
                  <a:pos x="257" y="221"/>
                </a:cxn>
                <a:cxn ang="0">
                  <a:pos x="61" y="4"/>
                </a:cxn>
                <a:cxn ang="0">
                  <a:pos x="0" y="0"/>
                </a:cxn>
                <a:cxn ang="0">
                  <a:pos x="192" y="221"/>
                </a:cxn>
              </a:cxnLst>
              <a:rect l="0" t="0" r="r" b="b"/>
              <a:pathLst>
                <a:path w="258" h="222">
                  <a:moveTo>
                    <a:pt x="192" y="221"/>
                  </a:moveTo>
                  <a:lnTo>
                    <a:pt x="257" y="221"/>
                  </a:lnTo>
                  <a:lnTo>
                    <a:pt x="61" y="4"/>
                  </a:lnTo>
                  <a:lnTo>
                    <a:pt x="0" y="0"/>
                  </a:lnTo>
                  <a:lnTo>
                    <a:pt x="192" y="22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4" name="Freeform 173"/>
            <p:cNvSpPr>
              <a:spLocks/>
            </p:cNvSpPr>
            <p:nvPr/>
          </p:nvSpPr>
          <p:spPr bwMode="auto">
            <a:xfrm>
              <a:off x="4417" y="3445"/>
              <a:ext cx="664" cy="165"/>
            </a:xfrm>
            <a:custGeom>
              <a:avLst/>
              <a:gdLst/>
              <a:ahLst/>
              <a:cxnLst>
                <a:cxn ang="0">
                  <a:pos x="0" y="0"/>
                </a:cxn>
                <a:cxn ang="0">
                  <a:pos x="143" y="164"/>
                </a:cxn>
                <a:cxn ang="0">
                  <a:pos x="659" y="164"/>
                </a:cxn>
                <a:cxn ang="0">
                  <a:pos x="517" y="0"/>
                </a:cxn>
                <a:cxn ang="0">
                  <a:pos x="0" y="0"/>
                </a:cxn>
              </a:cxnLst>
              <a:rect l="0" t="0" r="r" b="b"/>
              <a:pathLst>
                <a:path w="660" h="165">
                  <a:moveTo>
                    <a:pt x="0" y="0"/>
                  </a:moveTo>
                  <a:lnTo>
                    <a:pt x="143" y="164"/>
                  </a:lnTo>
                  <a:lnTo>
                    <a:pt x="659" y="164"/>
                  </a:lnTo>
                  <a:lnTo>
                    <a:pt x="517" y="0"/>
                  </a:lnTo>
                  <a:lnTo>
                    <a:pt x="0" y="0"/>
                  </a:lnTo>
                </a:path>
              </a:pathLst>
            </a:custGeom>
            <a:solidFill>
              <a:srgbClr val="51DC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5" name="Freeform 174"/>
            <p:cNvSpPr>
              <a:spLocks/>
            </p:cNvSpPr>
            <p:nvPr/>
          </p:nvSpPr>
          <p:spPr bwMode="auto">
            <a:xfrm>
              <a:off x="4417" y="3445"/>
              <a:ext cx="666" cy="172"/>
            </a:xfrm>
            <a:custGeom>
              <a:avLst/>
              <a:gdLst/>
              <a:ahLst/>
              <a:cxnLst>
                <a:cxn ang="0">
                  <a:pos x="0" y="0"/>
                </a:cxn>
                <a:cxn ang="0">
                  <a:pos x="144" y="170"/>
                </a:cxn>
                <a:cxn ang="0">
                  <a:pos x="665" y="170"/>
                </a:cxn>
                <a:cxn ang="0">
                  <a:pos x="522" y="0"/>
                </a:cxn>
                <a:cxn ang="0">
                  <a:pos x="0" y="0"/>
                </a:cxn>
              </a:cxnLst>
              <a:rect l="0" t="0" r="r" b="b"/>
              <a:pathLst>
                <a:path w="666" h="171">
                  <a:moveTo>
                    <a:pt x="0" y="0"/>
                  </a:moveTo>
                  <a:lnTo>
                    <a:pt x="144" y="170"/>
                  </a:lnTo>
                  <a:lnTo>
                    <a:pt x="665" y="170"/>
                  </a:lnTo>
                  <a:lnTo>
                    <a:pt x="522" y="0"/>
                  </a:lnTo>
                  <a:lnTo>
                    <a:pt x="0"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6" name="Freeform 175"/>
            <p:cNvSpPr>
              <a:spLocks/>
            </p:cNvSpPr>
            <p:nvPr/>
          </p:nvSpPr>
          <p:spPr bwMode="auto">
            <a:xfrm>
              <a:off x="4539" y="3365"/>
              <a:ext cx="497" cy="205"/>
            </a:xfrm>
            <a:custGeom>
              <a:avLst/>
              <a:gdLst/>
              <a:ahLst/>
              <a:cxnLst>
                <a:cxn ang="0">
                  <a:pos x="483" y="59"/>
                </a:cxn>
                <a:cxn ang="0">
                  <a:pos x="487" y="62"/>
                </a:cxn>
                <a:cxn ang="0">
                  <a:pos x="494" y="70"/>
                </a:cxn>
                <a:cxn ang="0">
                  <a:pos x="496" y="84"/>
                </a:cxn>
                <a:cxn ang="0">
                  <a:pos x="483" y="102"/>
                </a:cxn>
                <a:cxn ang="0">
                  <a:pos x="467" y="120"/>
                </a:cxn>
                <a:cxn ang="0">
                  <a:pos x="460" y="135"/>
                </a:cxn>
                <a:cxn ang="0">
                  <a:pos x="455" y="148"/>
                </a:cxn>
                <a:cxn ang="0">
                  <a:pos x="448" y="162"/>
                </a:cxn>
                <a:cxn ang="0">
                  <a:pos x="439" y="177"/>
                </a:cxn>
                <a:cxn ang="0">
                  <a:pos x="430" y="188"/>
                </a:cxn>
                <a:cxn ang="0">
                  <a:pos x="417" y="196"/>
                </a:cxn>
                <a:cxn ang="0">
                  <a:pos x="393" y="197"/>
                </a:cxn>
                <a:cxn ang="0">
                  <a:pos x="380" y="196"/>
                </a:cxn>
                <a:cxn ang="0">
                  <a:pos x="369" y="196"/>
                </a:cxn>
                <a:cxn ang="0">
                  <a:pos x="359" y="196"/>
                </a:cxn>
                <a:cxn ang="0">
                  <a:pos x="349" y="197"/>
                </a:cxn>
                <a:cxn ang="0">
                  <a:pos x="340" y="198"/>
                </a:cxn>
                <a:cxn ang="0">
                  <a:pos x="329" y="199"/>
                </a:cxn>
                <a:cxn ang="0">
                  <a:pos x="318" y="200"/>
                </a:cxn>
                <a:cxn ang="0">
                  <a:pos x="304" y="200"/>
                </a:cxn>
                <a:cxn ang="0">
                  <a:pos x="288" y="200"/>
                </a:cxn>
                <a:cxn ang="0">
                  <a:pos x="269" y="200"/>
                </a:cxn>
                <a:cxn ang="0">
                  <a:pos x="247" y="200"/>
                </a:cxn>
                <a:cxn ang="0">
                  <a:pos x="224" y="200"/>
                </a:cxn>
                <a:cxn ang="0">
                  <a:pos x="202" y="200"/>
                </a:cxn>
                <a:cxn ang="0">
                  <a:pos x="181" y="200"/>
                </a:cxn>
                <a:cxn ang="0">
                  <a:pos x="162" y="200"/>
                </a:cxn>
                <a:cxn ang="0">
                  <a:pos x="146" y="200"/>
                </a:cxn>
                <a:cxn ang="0">
                  <a:pos x="121" y="201"/>
                </a:cxn>
                <a:cxn ang="0">
                  <a:pos x="99" y="202"/>
                </a:cxn>
                <a:cxn ang="0">
                  <a:pos x="84" y="203"/>
                </a:cxn>
                <a:cxn ang="0">
                  <a:pos x="79" y="204"/>
                </a:cxn>
                <a:cxn ang="0">
                  <a:pos x="243" y="3"/>
                </a:cxn>
              </a:cxnLst>
              <a:rect l="0" t="0" r="r" b="b"/>
              <a:pathLst>
                <a:path w="497" h="205">
                  <a:moveTo>
                    <a:pt x="455" y="70"/>
                  </a:moveTo>
                  <a:lnTo>
                    <a:pt x="483" y="59"/>
                  </a:lnTo>
                  <a:lnTo>
                    <a:pt x="484" y="60"/>
                  </a:lnTo>
                  <a:lnTo>
                    <a:pt x="487" y="62"/>
                  </a:lnTo>
                  <a:lnTo>
                    <a:pt x="491" y="66"/>
                  </a:lnTo>
                  <a:lnTo>
                    <a:pt x="494" y="70"/>
                  </a:lnTo>
                  <a:lnTo>
                    <a:pt x="496" y="77"/>
                  </a:lnTo>
                  <a:lnTo>
                    <a:pt x="496" y="84"/>
                  </a:lnTo>
                  <a:lnTo>
                    <a:pt x="491" y="92"/>
                  </a:lnTo>
                  <a:lnTo>
                    <a:pt x="483" y="102"/>
                  </a:lnTo>
                  <a:lnTo>
                    <a:pt x="474" y="112"/>
                  </a:lnTo>
                  <a:lnTo>
                    <a:pt x="467" y="120"/>
                  </a:lnTo>
                  <a:lnTo>
                    <a:pt x="463" y="127"/>
                  </a:lnTo>
                  <a:lnTo>
                    <a:pt x="460" y="135"/>
                  </a:lnTo>
                  <a:lnTo>
                    <a:pt x="457" y="141"/>
                  </a:lnTo>
                  <a:lnTo>
                    <a:pt x="455" y="148"/>
                  </a:lnTo>
                  <a:lnTo>
                    <a:pt x="452" y="154"/>
                  </a:lnTo>
                  <a:lnTo>
                    <a:pt x="448" y="162"/>
                  </a:lnTo>
                  <a:lnTo>
                    <a:pt x="443" y="170"/>
                  </a:lnTo>
                  <a:lnTo>
                    <a:pt x="439" y="177"/>
                  </a:lnTo>
                  <a:lnTo>
                    <a:pt x="435" y="184"/>
                  </a:lnTo>
                  <a:lnTo>
                    <a:pt x="430" y="188"/>
                  </a:lnTo>
                  <a:lnTo>
                    <a:pt x="425" y="192"/>
                  </a:lnTo>
                  <a:lnTo>
                    <a:pt x="417" y="196"/>
                  </a:lnTo>
                  <a:lnTo>
                    <a:pt x="406" y="197"/>
                  </a:lnTo>
                  <a:lnTo>
                    <a:pt x="393" y="197"/>
                  </a:lnTo>
                  <a:lnTo>
                    <a:pt x="386" y="196"/>
                  </a:lnTo>
                  <a:lnTo>
                    <a:pt x="380" y="196"/>
                  </a:lnTo>
                  <a:lnTo>
                    <a:pt x="373" y="196"/>
                  </a:lnTo>
                  <a:lnTo>
                    <a:pt x="369" y="196"/>
                  </a:lnTo>
                  <a:lnTo>
                    <a:pt x="364" y="196"/>
                  </a:lnTo>
                  <a:lnTo>
                    <a:pt x="359" y="196"/>
                  </a:lnTo>
                  <a:lnTo>
                    <a:pt x="354" y="197"/>
                  </a:lnTo>
                  <a:lnTo>
                    <a:pt x="349" y="197"/>
                  </a:lnTo>
                  <a:lnTo>
                    <a:pt x="344" y="198"/>
                  </a:lnTo>
                  <a:lnTo>
                    <a:pt x="340" y="198"/>
                  </a:lnTo>
                  <a:lnTo>
                    <a:pt x="334" y="199"/>
                  </a:lnTo>
                  <a:lnTo>
                    <a:pt x="329" y="199"/>
                  </a:lnTo>
                  <a:lnTo>
                    <a:pt x="324" y="200"/>
                  </a:lnTo>
                  <a:lnTo>
                    <a:pt x="318" y="200"/>
                  </a:lnTo>
                  <a:lnTo>
                    <a:pt x="311" y="200"/>
                  </a:lnTo>
                  <a:lnTo>
                    <a:pt x="304" y="200"/>
                  </a:lnTo>
                  <a:lnTo>
                    <a:pt x="296" y="200"/>
                  </a:lnTo>
                  <a:lnTo>
                    <a:pt x="288" y="200"/>
                  </a:lnTo>
                  <a:lnTo>
                    <a:pt x="278" y="200"/>
                  </a:lnTo>
                  <a:lnTo>
                    <a:pt x="269" y="200"/>
                  </a:lnTo>
                  <a:lnTo>
                    <a:pt x="258" y="200"/>
                  </a:lnTo>
                  <a:lnTo>
                    <a:pt x="247" y="200"/>
                  </a:lnTo>
                  <a:lnTo>
                    <a:pt x="235" y="200"/>
                  </a:lnTo>
                  <a:lnTo>
                    <a:pt x="224" y="200"/>
                  </a:lnTo>
                  <a:lnTo>
                    <a:pt x="213" y="200"/>
                  </a:lnTo>
                  <a:lnTo>
                    <a:pt x="202" y="200"/>
                  </a:lnTo>
                  <a:lnTo>
                    <a:pt x="191" y="200"/>
                  </a:lnTo>
                  <a:lnTo>
                    <a:pt x="181" y="200"/>
                  </a:lnTo>
                  <a:lnTo>
                    <a:pt x="171" y="200"/>
                  </a:lnTo>
                  <a:lnTo>
                    <a:pt x="162" y="200"/>
                  </a:lnTo>
                  <a:lnTo>
                    <a:pt x="154" y="200"/>
                  </a:lnTo>
                  <a:lnTo>
                    <a:pt x="146" y="200"/>
                  </a:lnTo>
                  <a:lnTo>
                    <a:pt x="133" y="200"/>
                  </a:lnTo>
                  <a:lnTo>
                    <a:pt x="121" y="201"/>
                  </a:lnTo>
                  <a:lnTo>
                    <a:pt x="110" y="201"/>
                  </a:lnTo>
                  <a:lnTo>
                    <a:pt x="99" y="202"/>
                  </a:lnTo>
                  <a:lnTo>
                    <a:pt x="91" y="203"/>
                  </a:lnTo>
                  <a:lnTo>
                    <a:pt x="84" y="203"/>
                  </a:lnTo>
                  <a:lnTo>
                    <a:pt x="80" y="204"/>
                  </a:lnTo>
                  <a:lnTo>
                    <a:pt x="79" y="204"/>
                  </a:lnTo>
                  <a:lnTo>
                    <a:pt x="0" y="0"/>
                  </a:lnTo>
                  <a:lnTo>
                    <a:pt x="243" y="3"/>
                  </a:lnTo>
                  <a:lnTo>
                    <a:pt x="455" y="70"/>
                  </a:lnTo>
                </a:path>
              </a:pathLst>
            </a:custGeom>
            <a:solidFill>
              <a:srgbClr val="618FFD"/>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7" name="Freeform 176"/>
            <p:cNvSpPr>
              <a:spLocks/>
            </p:cNvSpPr>
            <p:nvPr/>
          </p:nvSpPr>
          <p:spPr bwMode="auto">
            <a:xfrm>
              <a:off x="4539" y="3365"/>
              <a:ext cx="503" cy="211"/>
            </a:xfrm>
            <a:custGeom>
              <a:avLst/>
              <a:gdLst/>
              <a:ahLst/>
              <a:cxnLst>
                <a:cxn ang="0">
                  <a:pos x="489" y="61"/>
                </a:cxn>
                <a:cxn ang="0">
                  <a:pos x="493" y="64"/>
                </a:cxn>
                <a:cxn ang="0">
                  <a:pos x="500" y="72"/>
                </a:cxn>
                <a:cxn ang="0">
                  <a:pos x="502" y="86"/>
                </a:cxn>
                <a:cxn ang="0">
                  <a:pos x="489" y="105"/>
                </a:cxn>
                <a:cxn ang="0">
                  <a:pos x="473" y="124"/>
                </a:cxn>
                <a:cxn ang="0">
                  <a:pos x="466" y="139"/>
                </a:cxn>
                <a:cxn ang="0">
                  <a:pos x="460" y="152"/>
                </a:cxn>
                <a:cxn ang="0">
                  <a:pos x="453" y="167"/>
                </a:cxn>
                <a:cxn ang="0">
                  <a:pos x="444" y="182"/>
                </a:cxn>
                <a:cxn ang="0">
                  <a:pos x="435" y="194"/>
                </a:cxn>
                <a:cxn ang="0">
                  <a:pos x="422" y="202"/>
                </a:cxn>
                <a:cxn ang="0">
                  <a:pos x="398" y="203"/>
                </a:cxn>
                <a:cxn ang="0">
                  <a:pos x="385" y="202"/>
                </a:cxn>
                <a:cxn ang="0">
                  <a:pos x="373" y="202"/>
                </a:cxn>
                <a:cxn ang="0">
                  <a:pos x="363" y="202"/>
                </a:cxn>
                <a:cxn ang="0">
                  <a:pos x="353" y="203"/>
                </a:cxn>
                <a:cxn ang="0">
                  <a:pos x="344" y="204"/>
                </a:cxn>
                <a:cxn ang="0">
                  <a:pos x="333" y="205"/>
                </a:cxn>
                <a:cxn ang="0">
                  <a:pos x="322" y="206"/>
                </a:cxn>
                <a:cxn ang="0">
                  <a:pos x="308" y="206"/>
                </a:cxn>
                <a:cxn ang="0">
                  <a:pos x="291" y="206"/>
                </a:cxn>
                <a:cxn ang="0">
                  <a:pos x="272" y="206"/>
                </a:cxn>
                <a:cxn ang="0">
                  <a:pos x="250" y="206"/>
                </a:cxn>
                <a:cxn ang="0">
                  <a:pos x="227" y="206"/>
                </a:cxn>
                <a:cxn ang="0">
                  <a:pos x="204" y="206"/>
                </a:cxn>
                <a:cxn ang="0">
                  <a:pos x="183" y="206"/>
                </a:cxn>
                <a:cxn ang="0">
                  <a:pos x="164" y="206"/>
                </a:cxn>
                <a:cxn ang="0">
                  <a:pos x="148" y="206"/>
                </a:cxn>
                <a:cxn ang="0">
                  <a:pos x="122" y="207"/>
                </a:cxn>
                <a:cxn ang="0">
                  <a:pos x="100" y="208"/>
                </a:cxn>
                <a:cxn ang="0">
                  <a:pos x="85" y="209"/>
                </a:cxn>
                <a:cxn ang="0">
                  <a:pos x="80" y="210"/>
                </a:cxn>
                <a:cxn ang="0">
                  <a:pos x="246" y="3"/>
                </a:cxn>
              </a:cxnLst>
              <a:rect l="0" t="0" r="r" b="b"/>
              <a:pathLst>
                <a:path w="503" h="211">
                  <a:moveTo>
                    <a:pt x="460" y="72"/>
                  </a:moveTo>
                  <a:lnTo>
                    <a:pt x="489" y="61"/>
                  </a:lnTo>
                  <a:lnTo>
                    <a:pt x="490" y="62"/>
                  </a:lnTo>
                  <a:lnTo>
                    <a:pt x="493" y="64"/>
                  </a:lnTo>
                  <a:lnTo>
                    <a:pt x="497" y="68"/>
                  </a:lnTo>
                  <a:lnTo>
                    <a:pt x="500" y="72"/>
                  </a:lnTo>
                  <a:lnTo>
                    <a:pt x="502" y="79"/>
                  </a:lnTo>
                  <a:lnTo>
                    <a:pt x="502" y="86"/>
                  </a:lnTo>
                  <a:lnTo>
                    <a:pt x="497" y="95"/>
                  </a:lnTo>
                  <a:lnTo>
                    <a:pt x="489" y="105"/>
                  </a:lnTo>
                  <a:lnTo>
                    <a:pt x="480" y="115"/>
                  </a:lnTo>
                  <a:lnTo>
                    <a:pt x="473" y="124"/>
                  </a:lnTo>
                  <a:lnTo>
                    <a:pt x="469" y="131"/>
                  </a:lnTo>
                  <a:lnTo>
                    <a:pt x="466" y="139"/>
                  </a:lnTo>
                  <a:lnTo>
                    <a:pt x="463" y="145"/>
                  </a:lnTo>
                  <a:lnTo>
                    <a:pt x="460" y="152"/>
                  </a:lnTo>
                  <a:lnTo>
                    <a:pt x="457" y="159"/>
                  </a:lnTo>
                  <a:lnTo>
                    <a:pt x="453" y="167"/>
                  </a:lnTo>
                  <a:lnTo>
                    <a:pt x="448" y="175"/>
                  </a:lnTo>
                  <a:lnTo>
                    <a:pt x="444" y="182"/>
                  </a:lnTo>
                  <a:lnTo>
                    <a:pt x="440" y="189"/>
                  </a:lnTo>
                  <a:lnTo>
                    <a:pt x="435" y="194"/>
                  </a:lnTo>
                  <a:lnTo>
                    <a:pt x="430" y="198"/>
                  </a:lnTo>
                  <a:lnTo>
                    <a:pt x="422" y="202"/>
                  </a:lnTo>
                  <a:lnTo>
                    <a:pt x="411" y="203"/>
                  </a:lnTo>
                  <a:lnTo>
                    <a:pt x="398" y="203"/>
                  </a:lnTo>
                  <a:lnTo>
                    <a:pt x="391" y="202"/>
                  </a:lnTo>
                  <a:lnTo>
                    <a:pt x="385" y="202"/>
                  </a:lnTo>
                  <a:lnTo>
                    <a:pt x="378" y="202"/>
                  </a:lnTo>
                  <a:lnTo>
                    <a:pt x="373" y="202"/>
                  </a:lnTo>
                  <a:lnTo>
                    <a:pt x="368" y="202"/>
                  </a:lnTo>
                  <a:lnTo>
                    <a:pt x="363" y="202"/>
                  </a:lnTo>
                  <a:lnTo>
                    <a:pt x="358" y="203"/>
                  </a:lnTo>
                  <a:lnTo>
                    <a:pt x="353" y="203"/>
                  </a:lnTo>
                  <a:lnTo>
                    <a:pt x="348" y="204"/>
                  </a:lnTo>
                  <a:lnTo>
                    <a:pt x="344" y="204"/>
                  </a:lnTo>
                  <a:lnTo>
                    <a:pt x="338" y="205"/>
                  </a:lnTo>
                  <a:lnTo>
                    <a:pt x="333" y="205"/>
                  </a:lnTo>
                  <a:lnTo>
                    <a:pt x="328" y="206"/>
                  </a:lnTo>
                  <a:lnTo>
                    <a:pt x="322" y="206"/>
                  </a:lnTo>
                  <a:lnTo>
                    <a:pt x="315" y="206"/>
                  </a:lnTo>
                  <a:lnTo>
                    <a:pt x="308" y="206"/>
                  </a:lnTo>
                  <a:lnTo>
                    <a:pt x="300" y="206"/>
                  </a:lnTo>
                  <a:lnTo>
                    <a:pt x="291" y="206"/>
                  </a:lnTo>
                  <a:lnTo>
                    <a:pt x="281" y="206"/>
                  </a:lnTo>
                  <a:lnTo>
                    <a:pt x="272" y="206"/>
                  </a:lnTo>
                  <a:lnTo>
                    <a:pt x="261" y="206"/>
                  </a:lnTo>
                  <a:lnTo>
                    <a:pt x="250" y="206"/>
                  </a:lnTo>
                  <a:lnTo>
                    <a:pt x="238" y="206"/>
                  </a:lnTo>
                  <a:lnTo>
                    <a:pt x="227" y="206"/>
                  </a:lnTo>
                  <a:lnTo>
                    <a:pt x="216" y="206"/>
                  </a:lnTo>
                  <a:lnTo>
                    <a:pt x="204" y="206"/>
                  </a:lnTo>
                  <a:lnTo>
                    <a:pt x="193" y="206"/>
                  </a:lnTo>
                  <a:lnTo>
                    <a:pt x="183" y="206"/>
                  </a:lnTo>
                  <a:lnTo>
                    <a:pt x="173" y="206"/>
                  </a:lnTo>
                  <a:lnTo>
                    <a:pt x="164" y="206"/>
                  </a:lnTo>
                  <a:lnTo>
                    <a:pt x="156" y="206"/>
                  </a:lnTo>
                  <a:lnTo>
                    <a:pt x="148" y="206"/>
                  </a:lnTo>
                  <a:lnTo>
                    <a:pt x="135" y="206"/>
                  </a:lnTo>
                  <a:lnTo>
                    <a:pt x="122" y="207"/>
                  </a:lnTo>
                  <a:lnTo>
                    <a:pt x="111" y="207"/>
                  </a:lnTo>
                  <a:lnTo>
                    <a:pt x="100" y="208"/>
                  </a:lnTo>
                  <a:lnTo>
                    <a:pt x="92" y="209"/>
                  </a:lnTo>
                  <a:lnTo>
                    <a:pt x="85" y="209"/>
                  </a:lnTo>
                  <a:lnTo>
                    <a:pt x="81" y="210"/>
                  </a:lnTo>
                  <a:lnTo>
                    <a:pt x="80" y="210"/>
                  </a:lnTo>
                  <a:lnTo>
                    <a:pt x="0" y="0"/>
                  </a:lnTo>
                  <a:lnTo>
                    <a:pt x="246" y="3"/>
                  </a:lnTo>
                  <a:lnTo>
                    <a:pt x="460" y="7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8" name="Freeform 177"/>
            <p:cNvSpPr>
              <a:spLocks/>
            </p:cNvSpPr>
            <p:nvPr/>
          </p:nvSpPr>
          <p:spPr bwMode="auto">
            <a:xfrm>
              <a:off x="4637" y="2941"/>
              <a:ext cx="143" cy="363"/>
            </a:xfrm>
            <a:custGeom>
              <a:avLst/>
              <a:gdLst/>
              <a:ahLst/>
              <a:cxnLst>
                <a:cxn ang="0">
                  <a:pos x="130" y="1"/>
                </a:cxn>
                <a:cxn ang="0">
                  <a:pos x="123" y="9"/>
                </a:cxn>
                <a:cxn ang="0">
                  <a:pos x="113" y="25"/>
                </a:cxn>
                <a:cxn ang="0">
                  <a:pos x="105" y="50"/>
                </a:cxn>
                <a:cxn ang="0">
                  <a:pos x="104" y="77"/>
                </a:cxn>
                <a:cxn ang="0">
                  <a:pos x="104" y="91"/>
                </a:cxn>
                <a:cxn ang="0">
                  <a:pos x="104" y="102"/>
                </a:cxn>
                <a:cxn ang="0">
                  <a:pos x="104" y="110"/>
                </a:cxn>
                <a:cxn ang="0">
                  <a:pos x="104" y="118"/>
                </a:cxn>
                <a:cxn ang="0">
                  <a:pos x="103" y="126"/>
                </a:cxn>
                <a:cxn ang="0">
                  <a:pos x="102" y="135"/>
                </a:cxn>
                <a:cxn ang="0">
                  <a:pos x="101" y="147"/>
                </a:cxn>
                <a:cxn ang="0">
                  <a:pos x="100" y="165"/>
                </a:cxn>
                <a:cxn ang="0">
                  <a:pos x="98" y="181"/>
                </a:cxn>
                <a:cxn ang="0">
                  <a:pos x="95" y="191"/>
                </a:cxn>
                <a:cxn ang="0">
                  <a:pos x="92" y="208"/>
                </a:cxn>
                <a:cxn ang="0">
                  <a:pos x="88" y="229"/>
                </a:cxn>
                <a:cxn ang="0">
                  <a:pos x="79" y="249"/>
                </a:cxn>
                <a:cxn ang="0">
                  <a:pos x="65" y="270"/>
                </a:cxn>
                <a:cxn ang="0">
                  <a:pos x="48" y="290"/>
                </a:cxn>
                <a:cxn ang="0">
                  <a:pos x="32" y="311"/>
                </a:cxn>
                <a:cxn ang="0">
                  <a:pos x="16" y="331"/>
                </a:cxn>
                <a:cxn ang="0">
                  <a:pos x="5" y="345"/>
                </a:cxn>
                <a:cxn ang="0">
                  <a:pos x="0" y="356"/>
                </a:cxn>
                <a:cxn ang="0">
                  <a:pos x="2" y="362"/>
                </a:cxn>
                <a:cxn ang="0">
                  <a:pos x="14" y="361"/>
                </a:cxn>
                <a:cxn ang="0">
                  <a:pos x="34" y="356"/>
                </a:cxn>
                <a:cxn ang="0">
                  <a:pos x="57" y="348"/>
                </a:cxn>
                <a:cxn ang="0">
                  <a:pos x="81" y="339"/>
                </a:cxn>
                <a:cxn ang="0">
                  <a:pos x="103" y="331"/>
                </a:cxn>
                <a:cxn ang="0">
                  <a:pos x="121" y="323"/>
                </a:cxn>
                <a:cxn ang="0">
                  <a:pos x="130" y="318"/>
                </a:cxn>
                <a:cxn ang="0">
                  <a:pos x="142" y="156"/>
                </a:cxn>
              </a:cxnLst>
              <a:rect l="0" t="0" r="r" b="b"/>
              <a:pathLst>
                <a:path w="143" h="363">
                  <a:moveTo>
                    <a:pt x="132" y="0"/>
                  </a:moveTo>
                  <a:lnTo>
                    <a:pt x="130" y="1"/>
                  </a:lnTo>
                  <a:lnTo>
                    <a:pt x="128" y="4"/>
                  </a:lnTo>
                  <a:lnTo>
                    <a:pt x="123" y="9"/>
                  </a:lnTo>
                  <a:lnTo>
                    <a:pt x="118" y="15"/>
                  </a:lnTo>
                  <a:lnTo>
                    <a:pt x="113" y="25"/>
                  </a:lnTo>
                  <a:lnTo>
                    <a:pt x="108" y="36"/>
                  </a:lnTo>
                  <a:lnTo>
                    <a:pt x="105" y="50"/>
                  </a:lnTo>
                  <a:lnTo>
                    <a:pt x="104" y="68"/>
                  </a:lnTo>
                  <a:lnTo>
                    <a:pt x="104" y="77"/>
                  </a:lnTo>
                  <a:lnTo>
                    <a:pt x="104" y="85"/>
                  </a:lnTo>
                  <a:lnTo>
                    <a:pt x="104" y="91"/>
                  </a:lnTo>
                  <a:lnTo>
                    <a:pt x="104" y="96"/>
                  </a:lnTo>
                  <a:lnTo>
                    <a:pt x="104" y="102"/>
                  </a:lnTo>
                  <a:lnTo>
                    <a:pt x="104" y="106"/>
                  </a:lnTo>
                  <a:lnTo>
                    <a:pt x="104" y="110"/>
                  </a:lnTo>
                  <a:lnTo>
                    <a:pt x="104" y="115"/>
                  </a:lnTo>
                  <a:lnTo>
                    <a:pt x="104" y="118"/>
                  </a:lnTo>
                  <a:lnTo>
                    <a:pt x="103" y="122"/>
                  </a:lnTo>
                  <a:lnTo>
                    <a:pt x="103" y="126"/>
                  </a:lnTo>
                  <a:lnTo>
                    <a:pt x="103" y="131"/>
                  </a:lnTo>
                  <a:lnTo>
                    <a:pt x="102" y="135"/>
                  </a:lnTo>
                  <a:lnTo>
                    <a:pt x="102" y="141"/>
                  </a:lnTo>
                  <a:lnTo>
                    <a:pt x="101" y="147"/>
                  </a:lnTo>
                  <a:lnTo>
                    <a:pt x="101" y="153"/>
                  </a:lnTo>
                  <a:lnTo>
                    <a:pt x="100" y="165"/>
                  </a:lnTo>
                  <a:lnTo>
                    <a:pt x="99" y="174"/>
                  </a:lnTo>
                  <a:lnTo>
                    <a:pt x="98" y="181"/>
                  </a:lnTo>
                  <a:lnTo>
                    <a:pt x="96" y="186"/>
                  </a:lnTo>
                  <a:lnTo>
                    <a:pt x="95" y="191"/>
                  </a:lnTo>
                  <a:lnTo>
                    <a:pt x="94" y="198"/>
                  </a:lnTo>
                  <a:lnTo>
                    <a:pt x="92" y="208"/>
                  </a:lnTo>
                  <a:lnTo>
                    <a:pt x="90" y="221"/>
                  </a:lnTo>
                  <a:lnTo>
                    <a:pt x="88" y="229"/>
                  </a:lnTo>
                  <a:lnTo>
                    <a:pt x="84" y="239"/>
                  </a:lnTo>
                  <a:lnTo>
                    <a:pt x="79" y="249"/>
                  </a:lnTo>
                  <a:lnTo>
                    <a:pt x="72" y="259"/>
                  </a:lnTo>
                  <a:lnTo>
                    <a:pt x="65" y="270"/>
                  </a:lnTo>
                  <a:lnTo>
                    <a:pt x="57" y="280"/>
                  </a:lnTo>
                  <a:lnTo>
                    <a:pt x="48" y="290"/>
                  </a:lnTo>
                  <a:lnTo>
                    <a:pt x="40" y="301"/>
                  </a:lnTo>
                  <a:lnTo>
                    <a:pt x="32" y="311"/>
                  </a:lnTo>
                  <a:lnTo>
                    <a:pt x="23" y="321"/>
                  </a:lnTo>
                  <a:lnTo>
                    <a:pt x="16" y="331"/>
                  </a:lnTo>
                  <a:lnTo>
                    <a:pt x="10" y="338"/>
                  </a:lnTo>
                  <a:lnTo>
                    <a:pt x="5" y="345"/>
                  </a:lnTo>
                  <a:lnTo>
                    <a:pt x="1" y="352"/>
                  </a:lnTo>
                  <a:lnTo>
                    <a:pt x="0" y="356"/>
                  </a:lnTo>
                  <a:lnTo>
                    <a:pt x="0" y="360"/>
                  </a:lnTo>
                  <a:lnTo>
                    <a:pt x="2" y="362"/>
                  </a:lnTo>
                  <a:lnTo>
                    <a:pt x="8" y="362"/>
                  </a:lnTo>
                  <a:lnTo>
                    <a:pt x="14" y="361"/>
                  </a:lnTo>
                  <a:lnTo>
                    <a:pt x="23" y="359"/>
                  </a:lnTo>
                  <a:lnTo>
                    <a:pt x="34" y="356"/>
                  </a:lnTo>
                  <a:lnTo>
                    <a:pt x="45" y="353"/>
                  </a:lnTo>
                  <a:lnTo>
                    <a:pt x="57" y="348"/>
                  </a:lnTo>
                  <a:lnTo>
                    <a:pt x="68" y="344"/>
                  </a:lnTo>
                  <a:lnTo>
                    <a:pt x="81" y="339"/>
                  </a:lnTo>
                  <a:lnTo>
                    <a:pt x="92" y="334"/>
                  </a:lnTo>
                  <a:lnTo>
                    <a:pt x="103" y="331"/>
                  </a:lnTo>
                  <a:lnTo>
                    <a:pt x="112" y="326"/>
                  </a:lnTo>
                  <a:lnTo>
                    <a:pt x="121" y="323"/>
                  </a:lnTo>
                  <a:lnTo>
                    <a:pt x="127" y="320"/>
                  </a:lnTo>
                  <a:lnTo>
                    <a:pt x="130" y="318"/>
                  </a:lnTo>
                  <a:lnTo>
                    <a:pt x="132" y="318"/>
                  </a:lnTo>
                  <a:lnTo>
                    <a:pt x="142" y="156"/>
                  </a:lnTo>
                  <a:lnTo>
                    <a:pt x="132" y="0"/>
                  </a:lnTo>
                </a:path>
              </a:pathLst>
            </a:custGeom>
            <a:solidFill>
              <a:srgbClr val="CCCCCC"/>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9" name="Freeform 178"/>
            <p:cNvSpPr>
              <a:spLocks/>
            </p:cNvSpPr>
            <p:nvPr/>
          </p:nvSpPr>
          <p:spPr bwMode="auto">
            <a:xfrm>
              <a:off x="4637" y="2941"/>
              <a:ext cx="149" cy="369"/>
            </a:xfrm>
            <a:custGeom>
              <a:avLst/>
              <a:gdLst/>
              <a:ahLst/>
              <a:cxnLst>
                <a:cxn ang="0">
                  <a:pos x="138" y="0"/>
                </a:cxn>
                <a:cxn ang="0">
                  <a:pos x="133" y="4"/>
                </a:cxn>
                <a:cxn ang="0">
                  <a:pos x="123" y="15"/>
                </a:cxn>
                <a:cxn ang="0">
                  <a:pos x="113" y="37"/>
                </a:cxn>
                <a:cxn ang="0">
                  <a:pos x="108" y="69"/>
                </a:cxn>
                <a:cxn ang="0">
                  <a:pos x="108" y="86"/>
                </a:cxn>
                <a:cxn ang="0">
                  <a:pos x="108" y="98"/>
                </a:cxn>
                <a:cxn ang="0">
                  <a:pos x="108" y="108"/>
                </a:cxn>
                <a:cxn ang="0">
                  <a:pos x="108" y="117"/>
                </a:cxn>
                <a:cxn ang="0">
                  <a:pos x="107" y="124"/>
                </a:cxn>
                <a:cxn ang="0">
                  <a:pos x="107" y="133"/>
                </a:cxn>
                <a:cxn ang="0">
                  <a:pos x="106" y="143"/>
                </a:cxn>
                <a:cxn ang="0">
                  <a:pos x="105" y="156"/>
                </a:cxn>
                <a:cxn ang="0">
                  <a:pos x="103" y="177"/>
                </a:cxn>
                <a:cxn ang="0">
                  <a:pos x="100" y="189"/>
                </a:cxn>
                <a:cxn ang="0">
                  <a:pos x="98" y="201"/>
                </a:cxn>
                <a:cxn ang="0">
                  <a:pos x="94" y="225"/>
                </a:cxn>
                <a:cxn ang="0">
                  <a:pos x="88" y="243"/>
                </a:cxn>
                <a:cxn ang="0">
                  <a:pos x="75" y="263"/>
                </a:cxn>
                <a:cxn ang="0">
                  <a:pos x="59" y="285"/>
                </a:cxn>
                <a:cxn ang="0">
                  <a:pos x="42" y="306"/>
                </a:cxn>
                <a:cxn ang="0">
                  <a:pos x="24" y="326"/>
                </a:cxn>
                <a:cxn ang="0">
                  <a:pos x="10" y="344"/>
                </a:cxn>
                <a:cxn ang="0">
                  <a:pos x="1" y="358"/>
                </a:cxn>
                <a:cxn ang="0">
                  <a:pos x="0" y="366"/>
                </a:cxn>
                <a:cxn ang="0">
                  <a:pos x="8" y="368"/>
                </a:cxn>
                <a:cxn ang="0">
                  <a:pos x="24" y="365"/>
                </a:cxn>
                <a:cxn ang="0">
                  <a:pos x="47" y="359"/>
                </a:cxn>
                <a:cxn ang="0">
                  <a:pos x="71" y="350"/>
                </a:cxn>
                <a:cxn ang="0">
                  <a:pos x="96" y="340"/>
                </a:cxn>
                <a:cxn ang="0">
                  <a:pos x="117" y="331"/>
                </a:cxn>
                <a:cxn ang="0">
                  <a:pos x="132" y="325"/>
                </a:cxn>
                <a:cxn ang="0">
                  <a:pos x="138" y="323"/>
                </a:cxn>
                <a:cxn ang="0">
                  <a:pos x="138" y="0"/>
                </a:cxn>
              </a:cxnLst>
              <a:rect l="0" t="0" r="r" b="b"/>
              <a:pathLst>
                <a:path w="149" h="369">
                  <a:moveTo>
                    <a:pt x="138" y="0"/>
                  </a:moveTo>
                  <a:lnTo>
                    <a:pt x="138" y="0"/>
                  </a:lnTo>
                  <a:lnTo>
                    <a:pt x="136" y="1"/>
                  </a:lnTo>
                  <a:lnTo>
                    <a:pt x="133" y="4"/>
                  </a:lnTo>
                  <a:lnTo>
                    <a:pt x="128" y="9"/>
                  </a:lnTo>
                  <a:lnTo>
                    <a:pt x="123" y="15"/>
                  </a:lnTo>
                  <a:lnTo>
                    <a:pt x="118" y="25"/>
                  </a:lnTo>
                  <a:lnTo>
                    <a:pt x="113" y="37"/>
                  </a:lnTo>
                  <a:lnTo>
                    <a:pt x="109" y="51"/>
                  </a:lnTo>
                  <a:lnTo>
                    <a:pt x="108" y="69"/>
                  </a:lnTo>
                  <a:lnTo>
                    <a:pt x="108" y="78"/>
                  </a:lnTo>
                  <a:lnTo>
                    <a:pt x="108" y="86"/>
                  </a:lnTo>
                  <a:lnTo>
                    <a:pt x="108" y="93"/>
                  </a:lnTo>
                  <a:lnTo>
                    <a:pt x="108" y="98"/>
                  </a:lnTo>
                  <a:lnTo>
                    <a:pt x="108" y="104"/>
                  </a:lnTo>
                  <a:lnTo>
                    <a:pt x="108" y="108"/>
                  </a:lnTo>
                  <a:lnTo>
                    <a:pt x="108" y="112"/>
                  </a:lnTo>
                  <a:lnTo>
                    <a:pt x="108" y="117"/>
                  </a:lnTo>
                  <a:lnTo>
                    <a:pt x="108" y="120"/>
                  </a:lnTo>
                  <a:lnTo>
                    <a:pt x="107" y="124"/>
                  </a:lnTo>
                  <a:lnTo>
                    <a:pt x="107" y="128"/>
                  </a:lnTo>
                  <a:lnTo>
                    <a:pt x="107" y="133"/>
                  </a:lnTo>
                  <a:lnTo>
                    <a:pt x="106" y="137"/>
                  </a:lnTo>
                  <a:lnTo>
                    <a:pt x="106" y="143"/>
                  </a:lnTo>
                  <a:lnTo>
                    <a:pt x="105" y="149"/>
                  </a:lnTo>
                  <a:lnTo>
                    <a:pt x="105" y="156"/>
                  </a:lnTo>
                  <a:lnTo>
                    <a:pt x="104" y="168"/>
                  </a:lnTo>
                  <a:lnTo>
                    <a:pt x="103" y="177"/>
                  </a:lnTo>
                  <a:lnTo>
                    <a:pt x="102" y="184"/>
                  </a:lnTo>
                  <a:lnTo>
                    <a:pt x="100" y="189"/>
                  </a:lnTo>
                  <a:lnTo>
                    <a:pt x="99" y="194"/>
                  </a:lnTo>
                  <a:lnTo>
                    <a:pt x="98" y="201"/>
                  </a:lnTo>
                  <a:lnTo>
                    <a:pt x="96" y="211"/>
                  </a:lnTo>
                  <a:lnTo>
                    <a:pt x="94" y="225"/>
                  </a:lnTo>
                  <a:lnTo>
                    <a:pt x="92" y="233"/>
                  </a:lnTo>
                  <a:lnTo>
                    <a:pt x="88" y="243"/>
                  </a:lnTo>
                  <a:lnTo>
                    <a:pt x="82" y="253"/>
                  </a:lnTo>
                  <a:lnTo>
                    <a:pt x="75" y="263"/>
                  </a:lnTo>
                  <a:lnTo>
                    <a:pt x="68" y="274"/>
                  </a:lnTo>
                  <a:lnTo>
                    <a:pt x="59" y="285"/>
                  </a:lnTo>
                  <a:lnTo>
                    <a:pt x="50" y="295"/>
                  </a:lnTo>
                  <a:lnTo>
                    <a:pt x="42" y="306"/>
                  </a:lnTo>
                  <a:lnTo>
                    <a:pt x="33" y="316"/>
                  </a:lnTo>
                  <a:lnTo>
                    <a:pt x="24" y="326"/>
                  </a:lnTo>
                  <a:lnTo>
                    <a:pt x="17" y="336"/>
                  </a:lnTo>
                  <a:lnTo>
                    <a:pt x="10" y="344"/>
                  </a:lnTo>
                  <a:lnTo>
                    <a:pt x="5" y="351"/>
                  </a:lnTo>
                  <a:lnTo>
                    <a:pt x="1" y="358"/>
                  </a:lnTo>
                  <a:lnTo>
                    <a:pt x="0" y="362"/>
                  </a:lnTo>
                  <a:lnTo>
                    <a:pt x="0" y="366"/>
                  </a:lnTo>
                  <a:lnTo>
                    <a:pt x="2" y="368"/>
                  </a:lnTo>
                  <a:lnTo>
                    <a:pt x="8" y="368"/>
                  </a:lnTo>
                  <a:lnTo>
                    <a:pt x="15" y="367"/>
                  </a:lnTo>
                  <a:lnTo>
                    <a:pt x="24" y="365"/>
                  </a:lnTo>
                  <a:lnTo>
                    <a:pt x="35" y="362"/>
                  </a:lnTo>
                  <a:lnTo>
                    <a:pt x="47" y="359"/>
                  </a:lnTo>
                  <a:lnTo>
                    <a:pt x="59" y="354"/>
                  </a:lnTo>
                  <a:lnTo>
                    <a:pt x="71" y="350"/>
                  </a:lnTo>
                  <a:lnTo>
                    <a:pt x="84" y="345"/>
                  </a:lnTo>
                  <a:lnTo>
                    <a:pt x="96" y="340"/>
                  </a:lnTo>
                  <a:lnTo>
                    <a:pt x="107" y="336"/>
                  </a:lnTo>
                  <a:lnTo>
                    <a:pt x="117" y="331"/>
                  </a:lnTo>
                  <a:lnTo>
                    <a:pt x="126" y="328"/>
                  </a:lnTo>
                  <a:lnTo>
                    <a:pt x="132" y="325"/>
                  </a:lnTo>
                  <a:lnTo>
                    <a:pt x="136" y="323"/>
                  </a:lnTo>
                  <a:lnTo>
                    <a:pt x="138" y="323"/>
                  </a:lnTo>
                  <a:lnTo>
                    <a:pt x="148" y="159"/>
                  </a:lnTo>
                  <a:lnTo>
                    <a:pt x="138"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0" name="Freeform 179"/>
            <p:cNvSpPr>
              <a:spLocks/>
            </p:cNvSpPr>
            <p:nvPr/>
          </p:nvSpPr>
          <p:spPr bwMode="auto">
            <a:xfrm>
              <a:off x="4745" y="3162"/>
              <a:ext cx="308" cy="268"/>
            </a:xfrm>
            <a:custGeom>
              <a:avLst/>
              <a:gdLst/>
              <a:ahLst/>
              <a:cxnLst>
                <a:cxn ang="0">
                  <a:pos x="295" y="1"/>
                </a:cxn>
                <a:cxn ang="0">
                  <a:pos x="296" y="8"/>
                </a:cxn>
                <a:cxn ang="0">
                  <a:pos x="296" y="20"/>
                </a:cxn>
                <a:cxn ang="0">
                  <a:pos x="297" y="35"/>
                </a:cxn>
                <a:cxn ang="0">
                  <a:pos x="298" y="54"/>
                </a:cxn>
                <a:cxn ang="0">
                  <a:pos x="299" y="72"/>
                </a:cxn>
                <a:cxn ang="0">
                  <a:pos x="301" y="91"/>
                </a:cxn>
                <a:cxn ang="0">
                  <a:pos x="302" y="107"/>
                </a:cxn>
                <a:cxn ang="0">
                  <a:pos x="304" y="124"/>
                </a:cxn>
                <a:cxn ang="0">
                  <a:pos x="307" y="138"/>
                </a:cxn>
                <a:cxn ang="0">
                  <a:pos x="307" y="148"/>
                </a:cxn>
                <a:cxn ang="0">
                  <a:pos x="303" y="157"/>
                </a:cxn>
                <a:cxn ang="0">
                  <a:pos x="296" y="167"/>
                </a:cxn>
                <a:cxn ang="0">
                  <a:pos x="294" y="180"/>
                </a:cxn>
                <a:cxn ang="0">
                  <a:pos x="292" y="197"/>
                </a:cxn>
                <a:cxn ang="0">
                  <a:pos x="290" y="216"/>
                </a:cxn>
                <a:cxn ang="0">
                  <a:pos x="286" y="235"/>
                </a:cxn>
                <a:cxn ang="0">
                  <a:pos x="281" y="251"/>
                </a:cxn>
                <a:cxn ang="0">
                  <a:pos x="273" y="264"/>
                </a:cxn>
                <a:cxn ang="0">
                  <a:pos x="258" y="269"/>
                </a:cxn>
                <a:cxn ang="0">
                  <a:pos x="232" y="267"/>
                </a:cxn>
                <a:cxn ang="0">
                  <a:pos x="214" y="263"/>
                </a:cxn>
                <a:cxn ang="0">
                  <a:pos x="204" y="259"/>
                </a:cxn>
                <a:cxn ang="0">
                  <a:pos x="192" y="252"/>
                </a:cxn>
                <a:cxn ang="0">
                  <a:pos x="170" y="244"/>
                </a:cxn>
                <a:cxn ang="0">
                  <a:pos x="149" y="238"/>
                </a:cxn>
                <a:cxn ang="0">
                  <a:pos x="133" y="235"/>
                </a:cxn>
                <a:cxn ang="0">
                  <a:pos x="119" y="234"/>
                </a:cxn>
                <a:cxn ang="0">
                  <a:pos x="106" y="234"/>
                </a:cxn>
                <a:cxn ang="0">
                  <a:pos x="93" y="233"/>
                </a:cxn>
                <a:cxn ang="0">
                  <a:pos x="77" y="230"/>
                </a:cxn>
                <a:cxn ang="0">
                  <a:pos x="59" y="226"/>
                </a:cxn>
                <a:cxn ang="0">
                  <a:pos x="41" y="220"/>
                </a:cxn>
                <a:cxn ang="0">
                  <a:pos x="25" y="213"/>
                </a:cxn>
                <a:cxn ang="0">
                  <a:pos x="12" y="206"/>
                </a:cxn>
                <a:cxn ang="0">
                  <a:pos x="2" y="197"/>
                </a:cxn>
                <a:cxn ang="0">
                  <a:pos x="0" y="186"/>
                </a:cxn>
                <a:cxn ang="0">
                  <a:pos x="9" y="173"/>
                </a:cxn>
                <a:cxn ang="0">
                  <a:pos x="26" y="158"/>
                </a:cxn>
                <a:cxn ang="0">
                  <a:pos x="48" y="144"/>
                </a:cxn>
                <a:cxn ang="0">
                  <a:pos x="72" y="130"/>
                </a:cxn>
                <a:cxn ang="0">
                  <a:pos x="94" y="117"/>
                </a:cxn>
                <a:cxn ang="0">
                  <a:pos x="113" y="109"/>
                </a:cxn>
                <a:cxn ang="0">
                  <a:pos x="124" y="104"/>
                </a:cxn>
                <a:cxn ang="0">
                  <a:pos x="295" y="0"/>
                </a:cxn>
              </a:cxnLst>
              <a:rect l="0" t="0" r="r" b="b"/>
              <a:pathLst>
                <a:path w="308" h="270">
                  <a:moveTo>
                    <a:pt x="295" y="0"/>
                  </a:moveTo>
                  <a:lnTo>
                    <a:pt x="295" y="1"/>
                  </a:lnTo>
                  <a:lnTo>
                    <a:pt x="295" y="4"/>
                  </a:lnTo>
                  <a:lnTo>
                    <a:pt x="296" y="8"/>
                  </a:lnTo>
                  <a:lnTo>
                    <a:pt x="296" y="13"/>
                  </a:lnTo>
                  <a:lnTo>
                    <a:pt x="296" y="20"/>
                  </a:lnTo>
                  <a:lnTo>
                    <a:pt x="297" y="27"/>
                  </a:lnTo>
                  <a:lnTo>
                    <a:pt x="297" y="35"/>
                  </a:lnTo>
                  <a:lnTo>
                    <a:pt x="297" y="45"/>
                  </a:lnTo>
                  <a:lnTo>
                    <a:pt x="298" y="54"/>
                  </a:lnTo>
                  <a:lnTo>
                    <a:pt x="298" y="64"/>
                  </a:lnTo>
                  <a:lnTo>
                    <a:pt x="299" y="72"/>
                  </a:lnTo>
                  <a:lnTo>
                    <a:pt x="300" y="82"/>
                  </a:lnTo>
                  <a:lnTo>
                    <a:pt x="301" y="91"/>
                  </a:lnTo>
                  <a:lnTo>
                    <a:pt x="301" y="100"/>
                  </a:lnTo>
                  <a:lnTo>
                    <a:pt x="302" y="107"/>
                  </a:lnTo>
                  <a:lnTo>
                    <a:pt x="303" y="113"/>
                  </a:lnTo>
                  <a:lnTo>
                    <a:pt x="304" y="124"/>
                  </a:lnTo>
                  <a:lnTo>
                    <a:pt x="306" y="132"/>
                  </a:lnTo>
                  <a:lnTo>
                    <a:pt x="307" y="138"/>
                  </a:lnTo>
                  <a:lnTo>
                    <a:pt x="307" y="143"/>
                  </a:lnTo>
                  <a:lnTo>
                    <a:pt x="307" y="148"/>
                  </a:lnTo>
                  <a:lnTo>
                    <a:pt x="306" y="153"/>
                  </a:lnTo>
                  <a:lnTo>
                    <a:pt x="303" y="157"/>
                  </a:lnTo>
                  <a:lnTo>
                    <a:pt x="299" y="163"/>
                  </a:lnTo>
                  <a:lnTo>
                    <a:pt x="296" y="167"/>
                  </a:lnTo>
                  <a:lnTo>
                    <a:pt x="295" y="173"/>
                  </a:lnTo>
                  <a:lnTo>
                    <a:pt x="294" y="180"/>
                  </a:lnTo>
                  <a:lnTo>
                    <a:pt x="293" y="188"/>
                  </a:lnTo>
                  <a:lnTo>
                    <a:pt x="292" y="197"/>
                  </a:lnTo>
                  <a:lnTo>
                    <a:pt x="291" y="206"/>
                  </a:lnTo>
                  <a:lnTo>
                    <a:pt x="290" y="216"/>
                  </a:lnTo>
                  <a:lnTo>
                    <a:pt x="289" y="225"/>
                  </a:lnTo>
                  <a:lnTo>
                    <a:pt x="286" y="235"/>
                  </a:lnTo>
                  <a:lnTo>
                    <a:pt x="284" y="244"/>
                  </a:lnTo>
                  <a:lnTo>
                    <a:pt x="281" y="251"/>
                  </a:lnTo>
                  <a:lnTo>
                    <a:pt x="278" y="258"/>
                  </a:lnTo>
                  <a:lnTo>
                    <a:pt x="273" y="264"/>
                  </a:lnTo>
                  <a:lnTo>
                    <a:pt x="266" y="267"/>
                  </a:lnTo>
                  <a:lnTo>
                    <a:pt x="258" y="269"/>
                  </a:lnTo>
                  <a:lnTo>
                    <a:pt x="249" y="269"/>
                  </a:lnTo>
                  <a:lnTo>
                    <a:pt x="232" y="267"/>
                  </a:lnTo>
                  <a:lnTo>
                    <a:pt x="221" y="265"/>
                  </a:lnTo>
                  <a:lnTo>
                    <a:pt x="214" y="263"/>
                  </a:lnTo>
                  <a:lnTo>
                    <a:pt x="209" y="261"/>
                  </a:lnTo>
                  <a:lnTo>
                    <a:pt x="204" y="259"/>
                  </a:lnTo>
                  <a:lnTo>
                    <a:pt x="200" y="256"/>
                  </a:lnTo>
                  <a:lnTo>
                    <a:pt x="192" y="252"/>
                  </a:lnTo>
                  <a:lnTo>
                    <a:pt x="181" y="247"/>
                  </a:lnTo>
                  <a:lnTo>
                    <a:pt x="170" y="244"/>
                  </a:lnTo>
                  <a:lnTo>
                    <a:pt x="159" y="240"/>
                  </a:lnTo>
                  <a:lnTo>
                    <a:pt x="149" y="238"/>
                  </a:lnTo>
                  <a:lnTo>
                    <a:pt x="141" y="236"/>
                  </a:lnTo>
                  <a:lnTo>
                    <a:pt x="133" y="235"/>
                  </a:lnTo>
                  <a:lnTo>
                    <a:pt x="126" y="234"/>
                  </a:lnTo>
                  <a:lnTo>
                    <a:pt x="119" y="234"/>
                  </a:lnTo>
                  <a:lnTo>
                    <a:pt x="111" y="234"/>
                  </a:lnTo>
                  <a:lnTo>
                    <a:pt x="106" y="234"/>
                  </a:lnTo>
                  <a:lnTo>
                    <a:pt x="100" y="234"/>
                  </a:lnTo>
                  <a:lnTo>
                    <a:pt x="93" y="233"/>
                  </a:lnTo>
                  <a:lnTo>
                    <a:pt x="85" y="232"/>
                  </a:lnTo>
                  <a:lnTo>
                    <a:pt x="77" y="230"/>
                  </a:lnTo>
                  <a:lnTo>
                    <a:pt x="69" y="228"/>
                  </a:lnTo>
                  <a:lnTo>
                    <a:pt x="59" y="226"/>
                  </a:lnTo>
                  <a:lnTo>
                    <a:pt x="50" y="223"/>
                  </a:lnTo>
                  <a:lnTo>
                    <a:pt x="41" y="220"/>
                  </a:lnTo>
                  <a:lnTo>
                    <a:pt x="32" y="217"/>
                  </a:lnTo>
                  <a:lnTo>
                    <a:pt x="25" y="213"/>
                  </a:lnTo>
                  <a:lnTo>
                    <a:pt x="18" y="210"/>
                  </a:lnTo>
                  <a:lnTo>
                    <a:pt x="12" y="206"/>
                  </a:lnTo>
                  <a:lnTo>
                    <a:pt x="7" y="202"/>
                  </a:lnTo>
                  <a:lnTo>
                    <a:pt x="2" y="197"/>
                  </a:lnTo>
                  <a:lnTo>
                    <a:pt x="0" y="191"/>
                  </a:lnTo>
                  <a:lnTo>
                    <a:pt x="0" y="186"/>
                  </a:lnTo>
                  <a:lnTo>
                    <a:pt x="3" y="179"/>
                  </a:lnTo>
                  <a:lnTo>
                    <a:pt x="9" y="173"/>
                  </a:lnTo>
                  <a:lnTo>
                    <a:pt x="17" y="165"/>
                  </a:lnTo>
                  <a:lnTo>
                    <a:pt x="26" y="158"/>
                  </a:lnTo>
                  <a:lnTo>
                    <a:pt x="36" y="151"/>
                  </a:lnTo>
                  <a:lnTo>
                    <a:pt x="48" y="144"/>
                  </a:lnTo>
                  <a:lnTo>
                    <a:pt x="60" y="137"/>
                  </a:lnTo>
                  <a:lnTo>
                    <a:pt x="72" y="130"/>
                  </a:lnTo>
                  <a:lnTo>
                    <a:pt x="83" y="123"/>
                  </a:lnTo>
                  <a:lnTo>
                    <a:pt x="94" y="117"/>
                  </a:lnTo>
                  <a:lnTo>
                    <a:pt x="104" y="112"/>
                  </a:lnTo>
                  <a:lnTo>
                    <a:pt x="113" y="109"/>
                  </a:lnTo>
                  <a:lnTo>
                    <a:pt x="119" y="106"/>
                  </a:lnTo>
                  <a:lnTo>
                    <a:pt x="124" y="104"/>
                  </a:lnTo>
                  <a:lnTo>
                    <a:pt x="125" y="103"/>
                  </a:lnTo>
                  <a:lnTo>
                    <a:pt x="295" y="0"/>
                  </a:lnTo>
                </a:path>
              </a:pathLst>
            </a:custGeom>
            <a:solidFill>
              <a:srgbClr val="D9D9D9"/>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1" name="Freeform 180"/>
            <p:cNvSpPr>
              <a:spLocks/>
            </p:cNvSpPr>
            <p:nvPr/>
          </p:nvSpPr>
          <p:spPr bwMode="auto">
            <a:xfrm>
              <a:off x="4745" y="3162"/>
              <a:ext cx="318" cy="275"/>
            </a:xfrm>
            <a:custGeom>
              <a:avLst/>
              <a:gdLst/>
              <a:ahLst/>
              <a:cxnLst>
                <a:cxn ang="0">
                  <a:pos x="301" y="0"/>
                </a:cxn>
                <a:cxn ang="0">
                  <a:pos x="301" y="4"/>
                </a:cxn>
                <a:cxn ang="0">
                  <a:pos x="302" y="13"/>
                </a:cxn>
                <a:cxn ang="0">
                  <a:pos x="303" y="28"/>
                </a:cxn>
                <a:cxn ang="0">
                  <a:pos x="303" y="46"/>
                </a:cxn>
                <a:cxn ang="0">
                  <a:pos x="304" y="65"/>
                </a:cxn>
                <a:cxn ang="0">
                  <a:pos x="306" y="84"/>
                </a:cxn>
                <a:cxn ang="0">
                  <a:pos x="307" y="102"/>
                </a:cxn>
                <a:cxn ang="0">
                  <a:pos x="309" y="116"/>
                </a:cxn>
                <a:cxn ang="0">
                  <a:pos x="312" y="135"/>
                </a:cxn>
                <a:cxn ang="0">
                  <a:pos x="313" y="146"/>
                </a:cxn>
                <a:cxn ang="0">
                  <a:pos x="312" y="156"/>
                </a:cxn>
                <a:cxn ang="0">
                  <a:pos x="305" y="167"/>
                </a:cxn>
                <a:cxn ang="0">
                  <a:pos x="301" y="177"/>
                </a:cxn>
                <a:cxn ang="0">
                  <a:pos x="299" y="192"/>
                </a:cxn>
                <a:cxn ang="0">
                  <a:pos x="297" y="211"/>
                </a:cxn>
                <a:cxn ang="0">
                  <a:pos x="295" y="230"/>
                </a:cxn>
                <a:cxn ang="0">
                  <a:pos x="290" y="249"/>
                </a:cxn>
                <a:cxn ang="0">
                  <a:pos x="283" y="264"/>
                </a:cxn>
                <a:cxn ang="0">
                  <a:pos x="271" y="273"/>
                </a:cxn>
                <a:cxn ang="0">
                  <a:pos x="254" y="275"/>
                </a:cxn>
                <a:cxn ang="0">
                  <a:pos x="225" y="271"/>
                </a:cxn>
                <a:cxn ang="0">
                  <a:pos x="213" y="267"/>
                </a:cxn>
                <a:cxn ang="0">
                  <a:pos x="204" y="262"/>
                </a:cxn>
                <a:cxn ang="0">
                  <a:pos x="185" y="253"/>
                </a:cxn>
                <a:cxn ang="0">
                  <a:pos x="162" y="245"/>
                </a:cxn>
                <a:cxn ang="0">
                  <a:pos x="144" y="241"/>
                </a:cxn>
                <a:cxn ang="0">
                  <a:pos x="128" y="239"/>
                </a:cxn>
                <a:cxn ang="0">
                  <a:pos x="113" y="239"/>
                </a:cxn>
                <a:cxn ang="0">
                  <a:pos x="102" y="239"/>
                </a:cxn>
                <a:cxn ang="0">
                  <a:pos x="87" y="237"/>
                </a:cxn>
                <a:cxn ang="0">
                  <a:pos x="70" y="233"/>
                </a:cxn>
                <a:cxn ang="0">
                  <a:pos x="51" y="228"/>
                </a:cxn>
                <a:cxn ang="0">
                  <a:pos x="33" y="222"/>
                </a:cxn>
                <a:cxn ang="0">
                  <a:pos x="18" y="215"/>
                </a:cxn>
                <a:cxn ang="0">
                  <a:pos x="7" y="206"/>
                </a:cxn>
                <a:cxn ang="0">
                  <a:pos x="0" y="195"/>
                </a:cxn>
                <a:cxn ang="0">
                  <a:pos x="3" y="183"/>
                </a:cxn>
                <a:cxn ang="0">
                  <a:pos x="17" y="169"/>
                </a:cxn>
                <a:cxn ang="0">
                  <a:pos x="37" y="154"/>
                </a:cxn>
                <a:cxn ang="0">
                  <a:pos x="61" y="140"/>
                </a:cxn>
                <a:cxn ang="0">
                  <a:pos x="85" y="126"/>
                </a:cxn>
                <a:cxn ang="0">
                  <a:pos x="106" y="115"/>
                </a:cxn>
                <a:cxn ang="0">
                  <a:pos x="121" y="108"/>
                </a:cxn>
                <a:cxn ang="0">
                  <a:pos x="127" y="105"/>
                </a:cxn>
              </a:cxnLst>
              <a:rect l="0" t="0" r="r" b="b"/>
              <a:pathLst>
                <a:path w="314" h="276">
                  <a:moveTo>
                    <a:pt x="301" y="0"/>
                  </a:moveTo>
                  <a:lnTo>
                    <a:pt x="301" y="0"/>
                  </a:lnTo>
                  <a:lnTo>
                    <a:pt x="301" y="1"/>
                  </a:lnTo>
                  <a:lnTo>
                    <a:pt x="301" y="4"/>
                  </a:lnTo>
                  <a:lnTo>
                    <a:pt x="302" y="8"/>
                  </a:lnTo>
                  <a:lnTo>
                    <a:pt x="302" y="13"/>
                  </a:lnTo>
                  <a:lnTo>
                    <a:pt x="302" y="20"/>
                  </a:lnTo>
                  <a:lnTo>
                    <a:pt x="303" y="28"/>
                  </a:lnTo>
                  <a:lnTo>
                    <a:pt x="303" y="36"/>
                  </a:lnTo>
                  <a:lnTo>
                    <a:pt x="303" y="46"/>
                  </a:lnTo>
                  <a:lnTo>
                    <a:pt x="304" y="55"/>
                  </a:lnTo>
                  <a:lnTo>
                    <a:pt x="304" y="65"/>
                  </a:lnTo>
                  <a:lnTo>
                    <a:pt x="305" y="74"/>
                  </a:lnTo>
                  <a:lnTo>
                    <a:pt x="306" y="84"/>
                  </a:lnTo>
                  <a:lnTo>
                    <a:pt x="307" y="93"/>
                  </a:lnTo>
                  <a:lnTo>
                    <a:pt x="307" y="102"/>
                  </a:lnTo>
                  <a:lnTo>
                    <a:pt x="308" y="109"/>
                  </a:lnTo>
                  <a:lnTo>
                    <a:pt x="309" y="116"/>
                  </a:lnTo>
                  <a:lnTo>
                    <a:pt x="310" y="127"/>
                  </a:lnTo>
                  <a:lnTo>
                    <a:pt x="312" y="135"/>
                  </a:lnTo>
                  <a:lnTo>
                    <a:pt x="313" y="141"/>
                  </a:lnTo>
                  <a:lnTo>
                    <a:pt x="313" y="146"/>
                  </a:lnTo>
                  <a:lnTo>
                    <a:pt x="313" y="151"/>
                  </a:lnTo>
                  <a:lnTo>
                    <a:pt x="312" y="156"/>
                  </a:lnTo>
                  <a:lnTo>
                    <a:pt x="309" y="161"/>
                  </a:lnTo>
                  <a:lnTo>
                    <a:pt x="305" y="167"/>
                  </a:lnTo>
                  <a:lnTo>
                    <a:pt x="302" y="171"/>
                  </a:lnTo>
                  <a:lnTo>
                    <a:pt x="301" y="177"/>
                  </a:lnTo>
                  <a:lnTo>
                    <a:pt x="300" y="184"/>
                  </a:lnTo>
                  <a:lnTo>
                    <a:pt x="299" y="192"/>
                  </a:lnTo>
                  <a:lnTo>
                    <a:pt x="298" y="201"/>
                  </a:lnTo>
                  <a:lnTo>
                    <a:pt x="297" y="211"/>
                  </a:lnTo>
                  <a:lnTo>
                    <a:pt x="296" y="221"/>
                  </a:lnTo>
                  <a:lnTo>
                    <a:pt x="295" y="230"/>
                  </a:lnTo>
                  <a:lnTo>
                    <a:pt x="292" y="240"/>
                  </a:lnTo>
                  <a:lnTo>
                    <a:pt x="290" y="249"/>
                  </a:lnTo>
                  <a:lnTo>
                    <a:pt x="287" y="257"/>
                  </a:lnTo>
                  <a:lnTo>
                    <a:pt x="283" y="264"/>
                  </a:lnTo>
                  <a:lnTo>
                    <a:pt x="278" y="270"/>
                  </a:lnTo>
                  <a:lnTo>
                    <a:pt x="271" y="273"/>
                  </a:lnTo>
                  <a:lnTo>
                    <a:pt x="263" y="275"/>
                  </a:lnTo>
                  <a:lnTo>
                    <a:pt x="254" y="275"/>
                  </a:lnTo>
                  <a:lnTo>
                    <a:pt x="237" y="273"/>
                  </a:lnTo>
                  <a:lnTo>
                    <a:pt x="225" y="271"/>
                  </a:lnTo>
                  <a:lnTo>
                    <a:pt x="218" y="269"/>
                  </a:lnTo>
                  <a:lnTo>
                    <a:pt x="213" y="267"/>
                  </a:lnTo>
                  <a:lnTo>
                    <a:pt x="208" y="265"/>
                  </a:lnTo>
                  <a:lnTo>
                    <a:pt x="204" y="262"/>
                  </a:lnTo>
                  <a:lnTo>
                    <a:pt x="196" y="258"/>
                  </a:lnTo>
                  <a:lnTo>
                    <a:pt x="185" y="253"/>
                  </a:lnTo>
                  <a:lnTo>
                    <a:pt x="173" y="249"/>
                  </a:lnTo>
                  <a:lnTo>
                    <a:pt x="162" y="245"/>
                  </a:lnTo>
                  <a:lnTo>
                    <a:pt x="152" y="243"/>
                  </a:lnTo>
                  <a:lnTo>
                    <a:pt x="144" y="241"/>
                  </a:lnTo>
                  <a:lnTo>
                    <a:pt x="136" y="240"/>
                  </a:lnTo>
                  <a:lnTo>
                    <a:pt x="128" y="239"/>
                  </a:lnTo>
                  <a:lnTo>
                    <a:pt x="121" y="239"/>
                  </a:lnTo>
                  <a:lnTo>
                    <a:pt x="113" y="239"/>
                  </a:lnTo>
                  <a:lnTo>
                    <a:pt x="108" y="239"/>
                  </a:lnTo>
                  <a:lnTo>
                    <a:pt x="102" y="239"/>
                  </a:lnTo>
                  <a:lnTo>
                    <a:pt x="95" y="238"/>
                  </a:lnTo>
                  <a:lnTo>
                    <a:pt x="87" y="237"/>
                  </a:lnTo>
                  <a:lnTo>
                    <a:pt x="79" y="235"/>
                  </a:lnTo>
                  <a:lnTo>
                    <a:pt x="70" y="233"/>
                  </a:lnTo>
                  <a:lnTo>
                    <a:pt x="60" y="231"/>
                  </a:lnTo>
                  <a:lnTo>
                    <a:pt x="51" y="228"/>
                  </a:lnTo>
                  <a:lnTo>
                    <a:pt x="42" y="225"/>
                  </a:lnTo>
                  <a:lnTo>
                    <a:pt x="33" y="222"/>
                  </a:lnTo>
                  <a:lnTo>
                    <a:pt x="25" y="218"/>
                  </a:lnTo>
                  <a:lnTo>
                    <a:pt x="18" y="215"/>
                  </a:lnTo>
                  <a:lnTo>
                    <a:pt x="12" y="211"/>
                  </a:lnTo>
                  <a:lnTo>
                    <a:pt x="7" y="206"/>
                  </a:lnTo>
                  <a:lnTo>
                    <a:pt x="2" y="201"/>
                  </a:lnTo>
                  <a:lnTo>
                    <a:pt x="0" y="195"/>
                  </a:lnTo>
                  <a:lnTo>
                    <a:pt x="0" y="190"/>
                  </a:lnTo>
                  <a:lnTo>
                    <a:pt x="3" y="183"/>
                  </a:lnTo>
                  <a:lnTo>
                    <a:pt x="9" y="177"/>
                  </a:lnTo>
                  <a:lnTo>
                    <a:pt x="17" y="169"/>
                  </a:lnTo>
                  <a:lnTo>
                    <a:pt x="26" y="162"/>
                  </a:lnTo>
                  <a:lnTo>
                    <a:pt x="37" y="154"/>
                  </a:lnTo>
                  <a:lnTo>
                    <a:pt x="49" y="147"/>
                  </a:lnTo>
                  <a:lnTo>
                    <a:pt x="61" y="140"/>
                  </a:lnTo>
                  <a:lnTo>
                    <a:pt x="73" y="133"/>
                  </a:lnTo>
                  <a:lnTo>
                    <a:pt x="85" y="126"/>
                  </a:lnTo>
                  <a:lnTo>
                    <a:pt x="96" y="120"/>
                  </a:lnTo>
                  <a:lnTo>
                    <a:pt x="106" y="115"/>
                  </a:lnTo>
                  <a:lnTo>
                    <a:pt x="115" y="111"/>
                  </a:lnTo>
                  <a:lnTo>
                    <a:pt x="121" y="108"/>
                  </a:lnTo>
                  <a:lnTo>
                    <a:pt x="126" y="106"/>
                  </a:lnTo>
                  <a:lnTo>
                    <a:pt x="127" y="105"/>
                  </a:lnTo>
                  <a:lnTo>
                    <a:pt x="301"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2" name="Freeform 181"/>
            <p:cNvSpPr>
              <a:spLocks/>
            </p:cNvSpPr>
            <p:nvPr/>
          </p:nvSpPr>
          <p:spPr bwMode="auto">
            <a:xfrm>
              <a:off x="4562" y="3615"/>
              <a:ext cx="519" cy="62"/>
            </a:xfrm>
            <a:custGeom>
              <a:avLst/>
              <a:gdLst/>
              <a:ahLst/>
              <a:cxnLst>
                <a:cxn ang="0">
                  <a:pos x="0" y="62"/>
                </a:cxn>
                <a:cxn ang="0">
                  <a:pos x="0" y="0"/>
                </a:cxn>
                <a:cxn ang="0">
                  <a:pos x="515" y="0"/>
                </a:cxn>
                <a:cxn ang="0">
                  <a:pos x="515" y="62"/>
                </a:cxn>
                <a:cxn ang="0">
                  <a:pos x="0" y="62"/>
                </a:cxn>
              </a:cxnLst>
              <a:rect l="0" t="0" r="r" b="b"/>
              <a:pathLst>
                <a:path w="516" h="63">
                  <a:moveTo>
                    <a:pt x="0" y="62"/>
                  </a:moveTo>
                  <a:lnTo>
                    <a:pt x="0" y="0"/>
                  </a:lnTo>
                  <a:lnTo>
                    <a:pt x="515" y="0"/>
                  </a:lnTo>
                  <a:lnTo>
                    <a:pt x="515" y="62"/>
                  </a:lnTo>
                  <a:lnTo>
                    <a:pt x="0" y="62"/>
                  </a:lnTo>
                </a:path>
              </a:pathLst>
            </a:custGeom>
            <a:solidFill>
              <a:srgbClr val="CCCCCC"/>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3" name="Freeform 182"/>
            <p:cNvSpPr>
              <a:spLocks/>
            </p:cNvSpPr>
            <p:nvPr/>
          </p:nvSpPr>
          <p:spPr bwMode="auto">
            <a:xfrm>
              <a:off x="4562" y="3615"/>
              <a:ext cx="521" cy="69"/>
            </a:xfrm>
            <a:custGeom>
              <a:avLst/>
              <a:gdLst/>
              <a:ahLst/>
              <a:cxnLst>
                <a:cxn ang="0">
                  <a:pos x="0" y="68"/>
                </a:cxn>
                <a:cxn ang="0">
                  <a:pos x="0" y="0"/>
                </a:cxn>
                <a:cxn ang="0">
                  <a:pos x="521" y="0"/>
                </a:cxn>
                <a:cxn ang="0">
                  <a:pos x="521" y="68"/>
                </a:cxn>
                <a:cxn ang="0">
                  <a:pos x="0" y="68"/>
                </a:cxn>
              </a:cxnLst>
              <a:rect l="0" t="0" r="r" b="b"/>
              <a:pathLst>
                <a:path w="522" h="69">
                  <a:moveTo>
                    <a:pt x="0" y="68"/>
                  </a:moveTo>
                  <a:lnTo>
                    <a:pt x="0" y="0"/>
                  </a:lnTo>
                  <a:lnTo>
                    <a:pt x="521" y="0"/>
                  </a:lnTo>
                  <a:lnTo>
                    <a:pt x="521" y="68"/>
                  </a:lnTo>
                  <a:lnTo>
                    <a:pt x="0" y="68"/>
                  </a:lnTo>
                </a:path>
              </a:pathLst>
            </a:custGeom>
            <a:solidFill>
              <a:srgbClr val="51DC00"/>
            </a:solid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4" name="Freeform 183"/>
            <p:cNvSpPr>
              <a:spLocks/>
            </p:cNvSpPr>
            <p:nvPr/>
          </p:nvSpPr>
          <p:spPr bwMode="auto">
            <a:xfrm>
              <a:off x="4412" y="3445"/>
              <a:ext cx="144" cy="233"/>
            </a:xfrm>
            <a:custGeom>
              <a:avLst/>
              <a:gdLst/>
              <a:ahLst/>
              <a:cxnLst>
                <a:cxn ang="0">
                  <a:pos x="143" y="166"/>
                </a:cxn>
                <a:cxn ang="0">
                  <a:pos x="143" y="232"/>
                </a:cxn>
                <a:cxn ang="0">
                  <a:pos x="0" y="66"/>
                </a:cxn>
                <a:cxn ang="0">
                  <a:pos x="5" y="0"/>
                </a:cxn>
                <a:cxn ang="0">
                  <a:pos x="143" y="166"/>
                </a:cxn>
              </a:cxnLst>
              <a:rect l="0" t="0" r="r" b="b"/>
              <a:pathLst>
                <a:path w="144" h="233">
                  <a:moveTo>
                    <a:pt x="143" y="166"/>
                  </a:moveTo>
                  <a:lnTo>
                    <a:pt x="143" y="232"/>
                  </a:lnTo>
                  <a:lnTo>
                    <a:pt x="0" y="66"/>
                  </a:lnTo>
                  <a:lnTo>
                    <a:pt x="5" y="0"/>
                  </a:lnTo>
                  <a:lnTo>
                    <a:pt x="143" y="166"/>
                  </a:lnTo>
                </a:path>
              </a:pathLst>
            </a:custGeom>
            <a:solidFill>
              <a:srgbClr val="999999"/>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5" name="Freeform 184"/>
            <p:cNvSpPr>
              <a:spLocks/>
            </p:cNvSpPr>
            <p:nvPr/>
          </p:nvSpPr>
          <p:spPr bwMode="auto">
            <a:xfrm>
              <a:off x="4412" y="3445"/>
              <a:ext cx="149" cy="240"/>
            </a:xfrm>
            <a:custGeom>
              <a:avLst/>
              <a:gdLst/>
              <a:ahLst/>
              <a:cxnLst>
                <a:cxn ang="0">
                  <a:pos x="149" y="170"/>
                </a:cxn>
                <a:cxn ang="0">
                  <a:pos x="149" y="238"/>
                </a:cxn>
                <a:cxn ang="0">
                  <a:pos x="0" y="68"/>
                </a:cxn>
                <a:cxn ang="0">
                  <a:pos x="5" y="0"/>
                </a:cxn>
                <a:cxn ang="0">
                  <a:pos x="149" y="170"/>
                </a:cxn>
              </a:cxnLst>
              <a:rect l="0" t="0" r="r" b="b"/>
              <a:pathLst>
                <a:path w="150" h="239">
                  <a:moveTo>
                    <a:pt x="149" y="170"/>
                  </a:moveTo>
                  <a:lnTo>
                    <a:pt x="149" y="238"/>
                  </a:lnTo>
                  <a:lnTo>
                    <a:pt x="0" y="68"/>
                  </a:lnTo>
                  <a:lnTo>
                    <a:pt x="5" y="0"/>
                  </a:lnTo>
                  <a:lnTo>
                    <a:pt x="149" y="17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6" name="Freeform 185"/>
            <p:cNvSpPr>
              <a:spLocks/>
            </p:cNvSpPr>
            <p:nvPr/>
          </p:nvSpPr>
          <p:spPr bwMode="auto">
            <a:xfrm>
              <a:off x="4594" y="2810"/>
              <a:ext cx="455" cy="604"/>
            </a:xfrm>
            <a:custGeom>
              <a:avLst/>
              <a:gdLst/>
              <a:ahLst/>
              <a:cxnLst>
                <a:cxn ang="0">
                  <a:pos x="397" y="1"/>
                </a:cxn>
                <a:cxn ang="0">
                  <a:pos x="406" y="32"/>
                </a:cxn>
                <a:cxn ang="0">
                  <a:pos x="397" y="56"/>
                </a:cxn>
                <a:cxn ang="0">
                  <a:pos x="413" y="85"/>
                </a:cxn>
                <a:cxn ang="0">
                  <a:pos x="423" y="123"/>
                </a:cxn>
                <a:cxn ang="0">
                  <a:pos x="429" y="160"/>
                </a:cxn>
                <a:cxn ang="0">
                  <a:pos x="431" y="194"/>
                </a:cxn>
                <a:cxn ang="0">
                  <a:pos x="430" y="245"/>
                </a:cxn>
                <a:cxn ang="0">
                  <a:pos x="447" y="280"/>
                </a:cxn>
                <a:cxn ang="0">
                  <a:pos x="454" y="312"/>
                </a:cxn>
                <a:cxn ang="0">
                  <a:pos x="451" y="341"/>
                </a:cxn>
                <a:cxn ang="0">
                  <a:pos x="420" y="375"/>
                </a:cxn>
                <a:cxn ang="0">
                  <a:pos x="382" y="424"/>
                </a:cxn>
                <a:cxn ang="0">
                  <a:pos x="371" y="453"/>
                </a:cxn>
                <a:cxn ang="0">
                  <a:pos x="338" y="471"/>
                </a:cxn>
                <a:cxn ang="0">
                  <a:pos x="308" y="463"/>
                </a:cxn>
                <a:cxn ang="0">
                  <a:pos x="302" y="485"/>
                </a:cxn>
                <a:cxn ang="0">
                  <a:pos x="274" y="507"/>
                </a:cxn>
                <a:cxn ang="0">
                  <a:pos x="235" y="535"/>
                </a:cxn>
                <a:cxn ang="0">
                  <a:pos x="199" y="540"/>
                </a:cxn>
                <a:cxn ang="0">
                  <a:pos x="172" y="525"/>
                </a:cxn>
                <a:cxn ang="0">
                  <a:pos x="160" y="442"/>
                </a:cxn>
                <a:cxn ang="0">
                  <a:pos x="177" y="436"/>
                </a:cxn>
                <a:cxn ang="0">
                  <a:pos x="204" y="424"/>
                </a:cxn>
                <a:cxn ang="0">
                  <a:pos x="238" y="412"/>
                </a:cxn>
                <a:cxn ang="0">
                  <a:pos x="271" y="406"/>
                </a:cxn>
                <a:cxn ang="0">
                  <a:pos x="313" y="389"/>
                </a:cxn>
                <a:cxn ang="0">
                  <a:pos x="315" y="385"/>
                </a:cxn>
                <a:cxn ang="0">
                  <a:pos x="316" y="361"/>
                </a:cxn>
                <a:cxn ang="0">
                  <a:pos x="312" y="342"/>
                </a:cxn>
                <a:cxn ang="0">
                  <a:pos x="319" y="327"/>
                </a:cxn>
                <a:cxn ang="0">
                  <a:pos x="314" y="310"/>
                </a:cxn>
                <a:cxn ang="0">
                  <a:pos x="306" y="290"/>
                </a:cxn>
                <a:cxn ang="0">
                  <a:pos x="295" y="255"/>
                </a:cxn>
                <a:cxn ang="0">
                  <a:pos x="290" y="222"/>
                </a:cxn>
                <a:cxn ang="0">
                  <a:pos x="294" y="211"/>
                </a:cxn>
                <a:cxn ang="0">
                  <a:pos x="290" y="217"/>
                </a:cxn>
                <a:cxn ang="0">
                  <a:pos x="295" y="253"/>
                </a:cxn>
                <a:cxn ang="0">
                  <a:pos x="321" y="334"/>
                </a:cxn>
                <a:cxn ang="0">
                  <a:pos x="328" y="358"/>
                </a:cxn>
                <a:cxn ang="0">
                  <a:pos x="322" y="342"/>
                </a:cxn>
                <a:cxn ang="0">
                  <a:pos x="314" y="355"/>
                </a:cxn>
                <a:cxn ang="0">
                  <a:pos x="158" y="440"/>
                </a:cxn>
                <a:cxn ang="0">
                  <a:pos x="152" y="412"/>
                </a:cxn>
                <a:cxn ang="0">
                  <a:pos x="170" y="365"/>
                </a:cxn>
                <a:cxn ang="0">
                  <a:pos x="171" y="326"/>
                </a:cxn>
                <a:cxn ang="0">
                  <a:pos x="173" y="300"/>
                </a:cxn>
                <a:cxn ang="0">
                  <a:pos x="175" y="273"/>
                </a:cxn>
                <a:cxn ang="0">
                  <a:pos x="175" y="249"/>
                </a:cxn>
                <a:cxn ang="0">
                  <a:pos x="169" y="207"/>
                </a:cxn>
                <a:cxn ang="0">
                  <a:pos x="167" y="153"/>
                </a:cxn>
                <a:cxn ang="0">
                  <a:pos x="180" y="120"/>
                </a:cxn>
                <a:cxn ang="0">
                  <a:pos x="253" y="101"/>
                </a:cxn>
                <a:cxn ang="0">
                  <a:pos x="332" y="49"/>
                </a:cxn>
                <a:cxn ang="0">
                  <a:pos x="381" y="6"/>
                </a:cxn>
              </a:cxnLst>
              <a:rect l="0" t="0" r="r" b="b"/>
              <a:pathLst>
                <a:path w="455" h="604">
                  <a:moveTo>
                    <a:pt x="386" y="1"/>
                  </a:moveTo>
                  <a:lnTo>
                    <a:pt x="387" y="1"/>
                  </a:lnTo>
                  <a:lnTo>
                    <a:pt x="389" y="0"/>
                  </a:lnTo>
                  <a:lnTo>
                    <a:pt x="393" y="0"/>
                  </a:lnTo>
                  <a:lnTo>
                    <a:pt x="397" y="1"/>
                  </a:lnTo>
                  <a:lnTo>
                    <a:pt x="400" y="3"/>
                  </a:lnTo>
                  <a:lnTo>
                    <a:pt x="404" y="7"/>
                  </a:lnTo>
                  <a:lnTo>
                    <a:pt x="406" y="13"/>
                  </a:lnTo>
                  <a:lnTo>
                    <a:pt x="407" y="22"/>
                  </a:lnTo>
                  <a:lnTo>
                    <a:pt x="406" y="32"/>
                  </a:lnTo>
                  <a:lnTo>
                    <a:pt x="404" y="39"/>
                  </a:lnTo>
                  <a:lnTo>
                    <a:pt x="401" y="44"/>
                  </a:lnTo>
                  <a:lnTo>
                    <a:pt x="399" y="49"/>
                  </a:lnTo>
                  <a:lnTo>
                    <a:pt x="397" y="52"/>
                  </a:lnTo>
                  <a:lnTo>
                    <a:pt x="397" y="56"/>
                  </a:lnTo>
                  <a:lnTo>
                    <a:pt x="399" y="61"/>
                  </a:lnTo>
                  <a:lnTo>
                    <a:pt x="403" y="69"/>
                  </a:lnTo>
                  <a:lnTo>
                    <a:pt x="407" y="73"/>
                  </a:lnTo>
                  <a:lnTo>
                    <a:pt x="410" y="79"/>
                  </a:lnTo>
                  <a:lnTo>
                    <a:pt x="413" y="85"/>
                  </a:lnTo>
                  <a:lnTo>
                    <a:pt x="415" y="92"/>
                  </a:lnTo>
                  <a:lnTo>
                    <a:pt x="417" y="99"/>
                  </a:lnTo>
                  <a:lnTo>
                    <a:pt x="419" y="107"/>
                  </a:lnTo>
                  <a:lnTo>
                    <a:pt x="421" y="115"/>
                  </a:lnTo>
                  <a:lnTo>
                    <a:pt x="423" y="123"/>
                  </a:lnTo>
                  <a:lnTo>
                    <a:pt x="424" y="131"/>
                  </a:lnTo>
                  <a:lnTo>
                    <a:pt x="425" y="139"/>
                  </a:lnTo>
                  <a:lnTo>
                    <a:pt x="427" y="146"/>
                  </a:lnTo>
                  <a:lnTo>
                    <a:pt x="428" y="153"/>
                  </a:lnTo>
                  <a:lnTo>
                    <a:pt x="429" y="160"/>
                  </a:lnTo>
                  <a:lnTo>
                    <a:pt x="430" y="166"/>
                  </a:lnTo>
                  <a:lnTo>
                    <a:pt x="431" y="172"/>
                  </a:lnTo>
                  <a:lnTo>
                    <a:pt x="432" y="176"/>
                  </a:lnTo>
                  <a:lnTo>
                    <a:pt x="432" y="185"/>
                  </a:lnTo>
                  <a:lnTo>
                    <a:pt x="431" y="194"/>
                  </a:lnTo>
                  <a:lnTo>
                    <a:pt x="430" y="203"/>
                  </a:lnTo>
                  <a:lnTo>
                    <a:pt x="428" y="213"/>
                  </a:lnTo>
                  <a:lnTo>
                    <a:pt x="427" y="224"/>
                  </a:lnTo>
                  <a:lnTo>
                    <a:pt x="428" y="234"/>
                  </a:lnTo>
                  <a:lnTo>
                    <a:pt x="430" y="245"/>
                  </a:lnTo>
                  <a:lnTo>
                    <a:pt x="435" y="255"/>
                  </a:lnTo>
                  <a:lnTo>
                    <a:pt x="438" y="261"/>
                  </a:lnTo>
                  <a:lnTo>
                    <a:pt x="442" y="267"/>
                  </a:lnTo>
                  <a:lnTo>
                    <a:pt x="444" y="273"/>
                  </a:lnTo>
                  <a:lnTo>
                    <a:pt x="447" y="280"/>
                  </a:lnTo>
                  <a:lnTo>
                    <a:pt x="449" y="286"/>
                  </a:lnTo>
                  <a:lnTo>
                    <a:pt x="450" y="293"/>
                  </a:lnTo>
                  <a:lnTo>
                    <a:pt x="452" y="299"/>
                  </a:lnTo>
                  <a:lnTo>
                    <a:pt x="453" y="306"/>
                  </a:lnTo>
                  <a:lnTo>
                    <a:pt x="454" y="312"/>
                  </a:lnTo>
                  <a:lnTo>
                    <a:pt x="454" y="319"/>
                  </a:lnTo>
                  <a:lnTo>
                    <a:pt x="454" y="325"/>
                  </a:lnTo>
                  <a:lnTo>
                    <a:pt x="453" y="331"/>
                  </a:lnTo>
                  <a:lnTo>
                    <a:pt x="452" y="336"/>
                  </a:lnTo>
                  <a:lnTo>
                    <a:pt x="451" y="341"/>
                  </a:lnTo>
                  <a:lnTo>
                    <a:pt x="449" y="345"/>
                  </a:lnTo>
                  <a:lnTo>
                    <a:pt x="446" y="349"/>
                  </a:lnTo>
                  <a:lnTo>
                    <a:pt x="440" y="356"/>
                  </a:lnTo>
                  <a:lnTo>
                    <a:pt x="431" y="365"/>
                  </a:lnTo>
                  <a:lnTo>
                    <a:pt x="420" y="375"/>
                  </a:lnTo>
                  <a:lnTo>
                    <a:pt x="411" y="386"/>
                  </a:lnTo>
                  <a:lnTo>
                    <a:pt x="400" y="397"/>
                  </a:lnTo>
                  <a:lnTo>
                    <a:pt x="392" y="407"/>
                  </a:lnTo>
                  <a:lnTo>
                    <a:pt x="385" y="416"/>
                  </a:lnTo>
                  <a:lnTo>
                    <a:pt x="382" y="424"/>
                  </a:lnTo>
                  <a:lnTo>
                    <a:pt x="381" y="431"/>
                  </a:lnTo>
                  <a:lnTo>
                    <a:pt x="379" y="437"/>
                  </a:lnTo>
                  <a:lnTo>
                    <a:pt x="377" y="443"/>
                  </a:lnTo>
                  <a:lnTo>
                    <a:pt x="374" y="449"/>
                  </a:lnTo>
                  <a:lnTo>
                    <a:pt x="371" y="453"/>
                  </a:lnTo>
                  <a:lnTo>
                    <a:pt x="366" y="458"/>
                  </a:lnTo>
                  <a:lnTo>
                    <a:pt x="360" y="462"/>
                  </a:lnTo>
                  <a:lnTo>
                    <a:pt x="353" y="466"/>
                  </a:lnTo>
                  <a:lnTo>
                    <a:pt x="345" y="469"/>
                  </a:lnTo>
                  <a:lnTo>
                    <a:pt x="338" y="471"/>
                  </a:lnTo>
                  <a:lnTo>
                    <a:pt x="330" y="470"/>
                  </a:lnTo>
                  <a:lnTo>
                    <a:pt x="323" y="468"/>
                  </a:lnTo>
                  <a:lnTo>
                    <a:pt x="316" y="467"/>
                  </a:lnTo>
                  <a:lnTo>
                    <a:pt x="311" y="465"/>
                  </a:lnTo>
                  <a:lnTo>
                    <a:pt x="308" y="463"/>
                  </a:lnTo>
                  <a:lnTo>
                    <a:pt x="307" y="463"/>
                  </a:lnTo>
                  <a:lnTo>
                    <a:pt x="307" y="481"/>
                  </a:lnTo>
                  <a:lnTo>
                    <a:pt x="306" y="481"/>
                  </a:lnTo>
                  <a:lnTo>
                    <a:pt x="305" y="483"/>
                  </a:lnTo>
                  <a:lnTo>
                    <a:pt x="302" y="485"/>
                  </a:lnTo>
                  <a:lnTo>
                    <a:pt x="299" y="488"/>
                  </a:lnTo>
                  <a:lnTo>
                    <a:pt x="294" y="492"/>
                  </a:lnTo>
                  <a:lnTo>
                    <a:pt x="289" y="497"/>
                  </a:lnTo>
                  <a:lnTo>
                    <a:pt x="282" y="501"/>
                  </a:lnTo>
                  <a:lnTo>
                    <a:pt x="274" y="507"/>
                  </a:lnTo>
                  <a:lnTo>
                    <a:pt x="266" y="512"/>
                  </a:lnTo>
                  <a:lnTo>
                    <a:pt x="259" y="519"/>
                  </a:lnTo>
                  <a:lnTo>
                    <a:pt x="251" y="524"/>
                  </a:lnTo>
                  <a:lnTo>
                    <a:pt x="243" y="530"/>
                  </a:lnTo>
                  <a:lnTo>
                    <a:pt x="235" y="535"/>
                  </a:lnTo>
                  <a:lnTo>
                    <a:pt x="228" y="539"/>
                  </a:lnTo>
                  <a:lnTo>
                    <a:pt x="220" y="541"/>
                  </a:lnTo>
                  <a:lnTo>
                    <a:pt x="214" y="542"/>
                  </a:lnTo>
                  <a:lnTo>
                    <a:pt x="207" y="542"/>
                  </a:lnTo>
                  <a:lnTo>
                    <a:pt x="199" y="540"/>
                  </a:lnTo>
                  <a:lnTo>
                    <a:pt x="192" y="537"/>
                  </a:lnTo>
                  <a:lnTo>
                    <a:pt x="186" y="534"/>
                  </a:lnTo>
                  <a:lnTo>
                    <a:pt x="180" y="530"/>
                  </a:lnTo>
                  <a:lnTo>
                    <a:pt x="175" y="527"/>
                  </a:lnTo>
                  <a:lnTo>
                    <a:pt x="172" y="525"/>
                  </a:lnTo>
                  <a:lnTo>
                    <a:pt x="171" y="525"/>
                  </a:lnTo>
                  <a:lnTo>
                    <a:pt x="175" y="550"/>
                  </a:lnTo>
                  <a:lnTo>
                    <a:pt x="14" y="603"/>
                  </a:lnTo>
                  <a:lnTo>
                    <a:pt x="0" y="492"/>
                  </a:lnTo>
                  <a:lnTo>
                    <a:pt x="160" y="442"/>
                  </a:lnTo>
                  <a:lnTo>
                    <a:pt x="168" y="485"/>
                  </a:lnTo>
                  <a:lnTo>
                    <a:pt x="171" y="439"/>
                  </a:lnTo>
                  <a:lnTo>
                    <a:pt x="172" y="438"/>
                  </a:lnTo>
                  <a:lnTo>
                    <a:pt x="174" y="438"/>
                  </a:lnTo>
                  <a:lnTo>
                    <a:pt x="177" y="436"/>
                  </a:lnTo>
                  <a:lnTo>
                    <a:pt x="181" y="434"/>
                  </a:lnTo>
                  <a:lnTo>
                    <a:pt x="186" y="432"/>
                  </a:lnTo>
                  <a:lnTo>
                    <a:pt x="191" y="429"/>
                  </a:lnTo>
                  <a:lnTo>
                    <a:pt x="197" y="427"/>
                  </a:lnTo>
                  <a:lnTo>
                    <a:pt x="204" y="424"/>
                  </a:lnTo>
                  <a:lnTo>
                    <a:pt x="210" y="421"/>
                  </a:lnTo>
                  <a:lnTo>
                    <a:pt x="218" y="419"/>
                  </a:lnTo>
                  <a:lnTo>
                    <a:pt x="224" y="416"/>
                  </a:lnTo>
                  <a:lnTo>
                    <a:pt x="231" y="414"/>
                  </a:lnTo>
                  <a:lnTo>
                    <a:pt x="238" y="412"/>
                  </a:lnTo>
                  <a:lnTo>
                    <a:pt x="244" y="411"/>
                  </a:lnTo>
                  <a:lnTo>
                    <a:pt x="249" y="410"/>
                  </a:lnTo>
                  <a:lnTo>
                    <a:pt x="254" y="409"/>
                  </a:lnTo>
                  <a:lnTo>
                    <a:pt x="263" y="408"/>
                  </a:lnTo>
                  <a:lnTo>
                    <a:pt x="271" y="406"/>
                  </a:lnTo>
                  <a:lnTo>
                    <a:pt x="281" y="403"/>
                  </a:lnTo>
                  <a:lnTo>
                    <a:pt x="291" y="399"/>
                  </a:lnTo>
                  <a:lnTo>
                    <a:pt x="300" y="395"/>
                  </a:lnTo>
                  <a:lnTo>
                    <a:pt x="307" y="391"/>
                  </a:lnTo>
                  <a:lnTo>
                    <a:pt x="313" y="389"/>
                  </a:lnTo>
                  <a:lnTo>
                    <a:pt x="314" y="388"/>
                  </a:lnTo>
                  <a:lnTo>
                    <a:pt x="349" y="409"/>
                  </a:lnTo>
                  <a:lnTo>
                    <a:pt x="314" y="388"/>
                  </a:lnTo>
                  <a:lnTo>
                    <a:pt x="315" y="387"/>
                  </a:lnTo>
                  <a:lnTo>
                    <a:pt x="315" y="385"/>
                  </a:lnTo>
                  <a:lnTo>
                    <a:pt x="316" y="381"/>
                  </a:lnTo>
                  <a:lnTo>
                    <a:pt x="317" y="377"/>
                  </a:lnTo>
                  <a:lnTo>
                    <a:pt x="317" y="372"/>
                  </a:lnTo>
                  <a:lnTo>
                    <a:pt x="317" y="367"/>
                  </a:lnTo>
                  <a:lnTo>
                    <a:pt x="316" y="361"/>
                  </a:lnTo>
                  <a:lnTo>
                    <a:pt x="314" y="355"/>
                  </a:lnTo>
                  <a:lnTo>
                    <a:pt x="312" y="352"/>
                  </a:lnTo>
                  <a:lnTo>
                    <a:pt x="311" y="347"/>
                  </a:lnTo>
                  <a:lnTo>
                    <a:pt x="311" y="345"/>
                  </a:lnTo>
                  <a:lnTo>
                    <a:pt x="312" y="342"/>
                  </a:lnTo>
                  <a:lnTo>
                    <a:pt x="313" y="340"/>
                  </a:lnTo>
                  <a:lnTo>
                    <a:pt x="315" y="337"/>
                  </a:lnTo>
                  <a:lnTo>
                    <a:pt x="316" y="335"/>
                  </a:lnTo>
                  <a:lnTo>
                    <a:pt x="318" y="331"/>
                  </a:lnTo>
                  <a:lnTo>
                    <a:pt x="319" y="327"/>
                  </a:lnTo>
                  <a:lnTo>
                    <a:pt x="319" y="323"/>
                  </a:lnTo>
                  <a:lnTo>
                    <a:pt x="318" y="320"/>
                  </a:lnTo>
                  <a:lnTo>
                    <a:pt x="317" y="317"/>
                  </a:lnTo>
                  <a:lnTo>
                    <a:pt x="315" y="313"/>
                  </a:lnTo>
                  <a:lnTo>
                    <a:pt x="314" y="310"/>
                  </a:lnTo>
                  <a:lnTo>
                    <a:pt x="312" y="306"/>
                  </a:lnTo>
                  <a:lnTo>
                    <a:pt x="311" y="302"/>
                  </a:lnTo>
                  <a:lnTo>
                    <a:pt x="310" y="299"/>
                  </a:lnTo>
                  <a:lnTo>
                    <a:pt x="308" y="295"/>
                  </a:lnTo>
                  <a:lnTo>
                    <a:pt x="306" y="290"/>
                  </a:lnTo>
                  <a:lnTo>
                    <a:pt x="304" y="284"/>
                  </a:lnTo>
                  <a:lnTo>
                    <a:pt x="302" y="277"/>
                  </a:lnTo>
                  <a:lnTo>
                    <a:pt x="300" y="270"/>
                  </a:lnTo>
                  <a:lnTo>
                    <a:pt x="297" y="263"/>
                  </a:lnTo>
                  <a:lnTo>
                    <a:pt x="295" y="255"/>
                  </a:lnTo>
                  <a:lnTo>
                    <a:pt x="293" y="249"/>
                  </a:lnTo>
                  <a:lnTo>
                    <a:pt x="292" y="241"/>
                  </a:lnTo>
                  <a:lnTo>
                    <a:pt x="291" y="234"/>
                  </a:lnTo>
                  <a:lnTo>
                    <a:pt x="290" y="228"/>
                  </a:lnTo>
                  <a:lnTo>
                    <a:pt x="290" y="222"/>
                  </a:lnTo>
                  <a:lnTo>
                    <a:pt x="291" y="218"/>
                  </a:lnTo>
                  <a:lnTo>
                    <a:pt x="293" y="214"/>
                  </a:lnTo>
                  <a:lnTo>
                    <a:pt x="296" y="212"/>
                  </a:lnTo>
                  <a:lnTo>
                    <a:pt x="295" y="212"/>
                  </a:lnTo>
                  <a:lnTo>
                    <a:pt x="294" y="211"/>
                  </a:lnTo>
                  <a:lnTo>
                    <a:pt x="293" y="211"/>
                  </a:lnTo>
                  <a:lnTo>
                    <a:pt x="292" y="211"/>
                  </a:lnTo>
                  <a:lnTo>
                    <a:pt x="291" y="212"/>
                  </a:lnTo>
                  <a:lnTo>
                    <a:pt x="290" y="214"/>
                  </a:lnTo>
                  <a:lnTo>
                    <a:pt x="290" y="217"/>
                  </a:lnTo>
                  <a:lnTo>
                    <a:pt x="290" y="221"/>
                  </a:lnTo>
                  <a:lnTo>
                    <a:pt x="290" y="227"/>
                  </a:lnTo>
                  <a:lnTo>
                    <a:pt x="291" y="234"/>
                  </a:lnTo>
                  <a:lnTo>
                    <a:pt x="293" y="243"/>
                  </a:lnTo>
                  <a:lnTo>
                    <a:pt x="295" y="253"/>
                  </a:lnTo>
                  <a:lnTo>
                    <a:pt x="300" y="267"/>
                  </a:lnTo>
                  <a:lnTo>
                    <a:pt x="304" y="283"/>
                  </a:lnTo>
                  <a:lnTo>
                    <a:pt x="311" y="302"/>
                  </a:lnTo>
                  <a:lnTo>
                    <a:pt x="317" y="320"/>
                  </a:lnTo>
                  <a:lnTo>
                    <a:pt x="321" y="334"/>
                  </a:lnTo>
                  <a:lnTo>
                    <a:pt x="325" y="345"/>
                  </a:lnTo>
                  <a:lnTo>
                    <a:pt x="327" y="352"/>
                  </a:lnTo>
                  <a:lnTo>
                    <a:pt x="328" y="356"/>
                  </a:lnTo>
                  <a:lnTo>
                    <a:pt x="329" y="358"/>
                  </a:lnTo>
                  <a:lnTo>
                    <a:pt x="328" y="358"/>
                  </a:lnTo>
                  <a:lnTo>
                    <a:pt x="328" y="356"/>
                  </a:lnTo>
                  <a:lnTo>
                    <a:pt x="327" y="353"/>
                  </a:lnTo>
                  <a:lnTo>
                    <a:pt x="325" y="350"/>
                  </a:lnTo>
                  <a:lnTo>
                    <a:pt x="324" y="346"/>
                  </a:lnTo>
                  <a:lnTo>
                    <a:pt x="322" y="342"/>
                  </a:lnTo>
                  <a:lnTo>
                    <a:pt x="320" y="338"/>
                  </a:lnTo>
                  <a:lnTo>
                    <a:pt x="319" y="334"/>
                  </a:lnTo>
                  <a:lnTo>
                    <a:pt x="318" y="332"/>
                  </a:lnTo>
                  <a:lnTo>
                    <a:pt x="318" y="331"/>
                  </a:lnTo>
                  <a:lnTo>
                    <a:pt x="314" y="355"/>
                  </a:lnTo>
                  <a:lnTo>
                    <a:pt x="314" y="388"/>
                  </a:lnTo>
                  <a:lnTo>
                    <a:pt x="254" y="409"/>
                  </a:lnTo>
                  <a:lnTo>
                    <a:pt x="171" y="439"/>
                  </a:lnTo>
                  <a:lnTo>
                    <a:pt x="160" y="442"/>
                  </a:lnTo>
                  <a:lnTo>
                    <a:pt x="158" y="440"/>
                  </a:lnTo>
                  <a:lnTo>
                    <a:pt x="155" y="437"/>
                  </a:lnTo>
                  <a:lnTo>
                    <a:pt x="153" y="433"/>
                  </a:lnTo>
                  <a:lnTo>
                    <a:pt x="151" y="428"/>
                  </a:lnTo>
                  <a:lnTo>
                    <a:pt x="151" y="421"/>
                  </a:lnTo>
                  <a:lnTo>
                    <a:pt x="152" y="412"/>
                  </a:lnTo>
                  <a:lnTo>
                    <a:pt x="157" y="402"/>
                  </a:lnTo>
                  <a:lnTo>
                    <a:pt x="161" y="392"/>
                  </a:lnTo>
                  <a:lnTo>
                    <a:pt x="165" y="382"/>
                  </a:lnTo>
                  <a:lnTo>
                    <a:pt x="168" y="373"/>
                  </a:lnTo>
                  <a:lnTo>
                    <a:pt x="170" y="365"/>
                  </a:lnTo>
                  <a:lnTo>
                    <a:pt x="171" y="356"/>
                  </a:lnTo>
                  <a:lnTo>
                    <a:pt x="171" y="349"/>
                  </a:lnTo>
                  <a:lnTo>
                    <a:pt x="171" y="340"/>
                  </a:lnTo>
                  <a:lnTo>
                    <a:pt x="171" y="331"/>
                  </a:lnTo>
                  <a:lnTo>
                    <a:pt x="171" y="326"/>
                  </a:lnTo>
                  <a:lnTo>
                    <a:pt x="172" y="321"/>
                  </a:lnTo>
                  <a:lnTo>
                    <a:pt x="172" y="316"/>
                  </a:lnTo>
                  <a:lnTo>
                    <a:pt x="172" y="311"/>
                  </a:lnTo>
                  <a:lnTo>
                    <a:pt x="173" y="306"/>
                  </a:lnTo>
                  <a:lnTo>
                    <a:pt x="173" y="300"/>
                  </a:lnTo>
                  <a:lnTo>
                    <a:pt x="174" y="295"/>
                  </a:lnTo>
                  <a:lnTo>
                    <a:pt x="174" y="289"/>
                  </a:lnTo>
                  <a:lnTo>
                    <a:pt x="175" y="284"/>
                  </a:lnTo>
                  <a:lnTo>
                    <a:pt x="175" y="279"/>
                  </a:lnTo>
                  <a:lnTo>
                    <a:pt x="175" y="273"/>
                  </a:lnTo>
                  <a:lnTo>
                    <a:pt x="176" y="268"/>
                  </a:lnTo>
                  <a:lnTo>
                    <a:pt x="176" y="262"/>
                  </a:lnTo>
                  <a:lnTo>
                    <a:pt x="176" y="258"/>
                  </a:lnTo>
                  <a:lnTo>
                    <a:pt x="175" y="252"/>
                  </a:lnTo>
                  <a:lnTo>
                    <a:pt x="175" y="249"/>
                  </a:lnTo>
                  <a:lnTo>
                    <a:pt x="174" y="243"/>
                  </a:lnTo>
                  <a:lnTo>
                    <a:pt x="173" y="236"/>
                  </a:lnTo>
                  <a:lnTo>
                    <a:pt x="172" y="227"/>
                  </a:lnTo>
                  <a:lnTo>
                    <a:pt x="171" y="217"/>
                  </a:lnTo>
                  <a:lnTo>
                    <a:pt x="169" y="207"/>
                  </a:lnTo>
                  <a:lnTo>
                    <a:pt x="168" y="196"/>
                  </a:lnTo>
                  <a:lnTo>
                    <a:pt x="168" y="185"/>
                  </a:lnTo>
                  <a:lnTo>
                    <a:pt x="167" y="174"/>
                  </a:lnTo>
                  <a:lnTo>
                    <a:pt x="167" y="163"/>
                  </a:lnTo>
                  <a:lnTo>
                    <a:pt x="167" y="153"/>
                  </a:lnTo>
                  <a:lnTo>
                    <a:pt x="168" y="144"/>
                  </a:lnTo>
                  <a:lnTo>
                    <a:pt x="170" y="136"/>
                  </a:lnTo>
                  <a:lnTo>
                    <a:pt x="172" y="129"/>
                  </a:lnTo>
                  <a:lnTo>
                    <a:pt x="176" y="124"/>
                  </a:lnTo>
                  <a:lnTo>
                    <a:pt x="180" y="120"/>
                  </a:lnTo>
                  <a:lnTo>
                    <a:pt x="186" y="119"/>
                  </a:lnTo>
                  <a:lnTo>
                    <a:pt x="202" y="118"/>
                  </a:lnTo>
                  <a:lnTo>
                    <a:pt x="218" y="114"/>
                  </a:lnTo>
                  <a:lnTo>
                    <a:pt x="236" y="108"/>
                  </a:lnTo>
                  <a:lnTo>
                    <a:pt x="253" y="101"/>
                  </a:lnTo>
                  <a:lnTo>
                    <a:pt x="269" y="92"/>
                  </a:lnTo>
                  <a:lnTo>
                    <a:pt x="286" y="82"/>
                  </a:lnTo>
                  <a:lnTo>
                    <a:pt x="302" y="71"/>
                  </a:lnTo>
                  <a:lnTo>
                    <a:pt x="318" y="59"/>
                  </a:lnTo>
                  <a:lnTo>
                    <a:pt x="332" y="49"/>
                  </a:lnTo>
                  <a:lnTo>
                    <a:pt x="345" y="38"/>
                  </a:lnTo>
                  <a:lnTo>
                    <a:pt x="356" y="29"/>
                  </a:lnTo>
                  <a:lnTo>
                    <a:pt x="366" y="20"/>
                  </a:lnTo>
                  <a:lnTo>
                    <a:pt x="374" y="12"/>
                  </a:lnTo>
                  <a:lnTo>
                    <a:pt x="381" y="6"/>
                  </a:lnTo>
                  <a:lnTo>
                    <a:pt x="384" y="2"/>
                  </a:lnTo>
                  <a:lnTo>
                    <a:pt x="386" y="1"/>
                  </a:lnTo>
                </a:path>
              </a:pathLst>
            </a:custGeom>
            <a:solidFill>
              <a:srgbClr val="D9D9D9"/>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7" name="Freeform 186"/>
            <p:cNvSpPr>
              <a:spLocks/>
            </p:cNvSpPr>
            <p:nvPr/>
          </p:nvSpPr>
          <p:spPr bwMode="auto">
            <a:xfrm>
              <a:off x="4594" y="2810"/>
              <a:ext cx="461" cy="610"/>
            </a:xfrm>
            <a:custGeom>
              <a:avLst/>
              <a:gdLst/>
              <a:ahLst/>
              <a:cxnLst>
                <a:cxn ang="0">
                  <a:pos x="398" y="0"/>
                </a:cxn>
                <a:cxn ang="0">
                  <a:pos x="412" y="22"/>
                </a:cxn>
                <a:cxn ang="0">
                  <a:pos x="402" y="53"/>
                </a:cxn>
                <a:cxn ang="0">
                  <a:pos x="415" y="80"/>
                </a:cxn>
                <a:cxn ang="0">
                  <a:pos x="427" y="116"/>
                </a:cxn>
                <a:cxn ang="0">
                  <a:pos x="434" y="155"/>
                </a:cxn>
                <a:cxn ang="0">
                  <a:pos x="438" y="187"/>
                </a:cxn>
                <a:cxn ang="0">
                  <a:pos x="434" y="236"/>
                </a:cxn>
                <a:cxn ang="0">
                  <a:pos x="450" y="276"/>
                </a:cxn>
                <a:cxn ang="0">
                  <a:pos x="459" y="309"/>
                </a:cxn>
                <a:cxn ang="0">
                  <a:pos x="458" y="339"/>
                </a:cxn>
                <a:cxn ang="0">
                  <a:pos x="437" y="369"/>
                </a:cxn>
                <a:cxn ang="0">
                  <a:pos x="390" y="420"/>
                </a:cxn>
                <a:cxn ang="0">
                  <a:pos x="379" y="453"/>
                </a:cxn>
                <a:cxn ang="0">
                  <a:pos x="350" y="474"/>
                </a:cxn>
                <a:cxn ang="0">
                  <a:pos x="315" y="470"/>
                </a:cxn>
                <a:cxn ang="0">
                  <a:pos x="309" y="488"/>
                </a:cxn>
                <a:cxn ang="0">
                  <a:pos x="286" y="506"/>
                </a:cxn>
                <a:cxn ang="0">
                  <a:pos x="246" y="535"/>
                </a:cxn>
                <a:cxn ang="0">
                  <a:pos x="210" y="547"/>
                </a:cxn>
                <a:cxn ang="0">
                  <a:pos x="177" y="532"/>
                </a:cxn>
                <a:cxn ang="0">
                  <a:pos x="0" y="497"/>
                </a:cxn>
                <a:cxn ang="0">
                  <a:pos x="176" y="442"/>
                </a:cxn>
                <a:cxn ang="0">
                  <a:pos x="200" y="431"/>
                </a:cxn>
                <a:cxn ang="0">
                  <a:pos x="234" y="418"/>
                </a:cxn>
                <a:cxn ang="0">
                  <a:pos x="266" y="412"/>
                </a:cxn>
                <a:cxn ang="0">
                  <a:pos x="311" y="395"/>
                </a:cxn>
                <a:cxn ang="0">
                  <a:pos x="319" y="391"/>
                </a:cxn>
                <a:cxn ang="0">
                  <a:pos x="321" y="371"/>
                </a:cxn>
                <a:cxn ang="0">
                  <a:pos x="315" y="348"/>
                </a:cxn>
                <a:cxn ang="0">
                  <a:pos x="322" y="334"/>
                </a:cxn>
                <a:cxn ang="0">
                  <a:pos x="319" y="316"/>
                </a:cxn>
                <a:cxn ang="0">
                  <a:pos x="312" y="298"/>
                </a:cxn>
                <a:cxn ang="0">
                  <a:pos x="301" y="266"/>
                </a:cxn>
                <a:cxn ang="0">
                  <a:pos x="294" y="230"/>
                </a:cxn>
                <a:cxn ang="0">
                  <a:pos x="299" y="214"/>
                </a:cxn>
                <a:cxn ang="0">
                  <a:pos x="294" y="216"/>
                </a:cxn>
                <a:cxn ang="0">
                  <a:pos x="297" y="245"/>
                </a:cxn>
                <a:cxn ang="0">
                  <a:pos x="321" y="323"/>
                </a:cxn>
                <a:cxn ang="0">
                  <a:pos x="333" y="362"/>
                </a:cxn>
                <a:cxn ang="0">
                  <a:pos x="328" y="349"/>
                </a:cxn>
                <a:cxn ang="0">
                  <a:pos x="322" y="334"/>
                </a:cxn>
                <a:cxn ang="0">
                  <a:pos x="162" y="446"/>
                </a:cxn>
                <a:cxn ang="0">
                  <a:pos x="153" y="425"/>
                </a:cxn>
                <a:cxn ang="0">
                  <a:pos x="170" y="377"/>
                </a:cxn>
                <a:cxn ang="0">
                  <a:pos x="173" y="334"/>
                </a:cxn>
                <a:cxn ang="0">
                  <a:pos x="175" y="309"/>
                </a:cxn>
                <a:cxn ang="0">
                  <a:pos x="177" y="282"/>
                </a:cxn>
                <a:cxn ang="0">
                  <a:pos x="177" y="255"/>
                </a:cxn>
                <a:cxn ang="0">
                  <a:pos x="173" y="219"/>
                </a:cxn>
                <a:cxn ang="0">
                  <a:pos x="169" y="165"/>
                </a:cxn>
                <a:cxn ang="0">
                  <a:pos x="178" y="125"/>
                </a:cxn>
                <a:cxn ang="0">
                  <a:pos x="239" y="109"/>
                </a:cxn>
                <a:cxn ang="0">
                  <a:pos x="322" y="60"/>
                </a:cxn>
                <a:cxn ang="0">
                  <a:pos x="379" y="12"/>
                </a:cxn>
              </a:cxnLst>
              <a:rect l="0" t="0" r="r" b="b"/>
              <a:pathLst>
                <a:path w="461" h="610">
                  <a:moveTo>
                    <a:pt x="391" y="1"/>
                  </a:moveTo>
                  <a:lnTo>
                    <a:pt x="391" y="1"/>
                  </a:lnTo>
                  <a:lnTo>
                    <a:pt x="392" y="1"/>
                  </a:lnTo>
                  <a:lnTo>
                    <a:pt x="394" y="0"/>
                  </a:lnTo>
                  <a:lnTo>
                    <a:pt x="398" y="0"/>
                  </a:lnTo>
                  <a:lnTo>
                    <a:pt x="402" y="1"/>
                  </a:lnTo>
                  <a:lnTo>
                    <a:pt x="405" y="3"/>
                  </a:lnTo>
                  <a:lnTo>
                    <a:pt x="409" y="7"/>
                  </a:lnTo>
                  <a:lnTo>
                    <a:pt x="411" y="13"/>
                  </a:lnTo>
                  <a:lnTo>
                    <a:pt x="412" y="22"/>
                  </a:lnTo>
                  <a:lnTo>
                    <a:pt x="411" y="32"/>
                  </a:lnTo>
                  <a:lnTo>
                    <a:pt x="409" y="39"/>
                  </a:lnTo>
                  <a:lnTo>
                    <a:pt x="406" y="44"/>
                  </a:lnTo>
                  <a:lnTo>
                    <a:pt x="404" y="49"/>
                  </a:lnTo>
                  <a:lnTo>
                    <a:pt x="402" y="53"/>
                  </a:lnTo>
                  <a:lnTo>
                    <a:pt x="402" y="57"/>
                  </a:lnTo>
                  <a:lnTo>
                    <a:pt x="404" y="62"/>
                  </a:lnTo>
                  <a:lnTo>
                    <a:pt x="408" y="70"/>
                  </a:lnTo>
                  <a:lnTo>
                    <a:pt x="412" y="74"/>
                  </a:lnTo>
                  <a:lnTo>
                    <a:pt x="415" y="80"/>
                  </a:lnTo>
                  <a:lnTo>
                    <a:pt x="418" y="86"/>
                  </a:lnTo>
                  <a:lnTo>
                    <a:pt x="420" y="93"/>
                  </a:lnTo>
                  <a:lnTo>
                    <a:pt x="423" y="100"/>
                  </a:lnTo>
                  <a:lnTo>
                    <a:pt x="425" y="108"/>
                  </a:lnTo>
                  <a:lnTo>
                    <a:pt x="427" y="116"/>
                  </a:lnTo>
                  <a:lnTo>
                    <a:pt x="429" y="124"/>
                  </a:lnTo>
                  <a:lnTo>
                    <a:pt x="430" y="132"/>
                  </a:lnTo>
                  <a:lnTo>
                    <a:pt x="431" y="140"/>
                  </a:lnTo>
                  <a:lnTo>
                    <a:pt x="433" y="147"/>
                  </a:lnTo>
                  <a:lnTo>
                    <a:pt x="434" y="155"/>
                  </a:lnTo>
                  <a:lnTo>
                    <a:pt x="435" y="162"/>
                  </a:lnTo>
                  <a:lnTo>
                    <a:pt x="436" y="168"/>
                  </a:lnTo>
                  <a:lnTo>
                    <a:pt x="437" y="174"/>
                  </a:lnTo>
                  <a:lnTo>
                    <a:pt x="438" y="178"/>
                  </a:lnTo>
                  <a:lnTo>
                    <a:pt x="438" y="187"/>
                  </a:lnTo>
                  <a:lnTo>
                    <a:pt x="437" y="196"/>
                  </a:lnTo>
                  <a:lnTo>
                    <a:pt x="436" y="205"/>
                  </a:lnTo>
                  <a:lnTo>
                    <a:pt x="434" y="215"/>
                  </a:lnTo>
                  <a:lnTo>
                    <a:pt x="433" y="226"/>
                  </a:lnTo>
                  <a:lnTo>
                    <a:pt x="434" y="236"/>
                  </a:lnTo>
                  <a:lnTo>
                    <a:pt x="436" y="247"/>
                  </a:lnTo>
                  <a:lnTo>
                    <a:pt x="441" y="258"/>
                  </a:lnTo>
                  <a:lnTo>
                    <a:pt x="444" y="264"/>
                  </a:lnTo>
                  <a:lnTo>
                    <a:pt x="448" y="270"/>
                  </a:lnTo>
                  <a:lnTo>
                    <a:pt x="450" y="276"/>
                  </a:lnTo>
                  <a:lnTo>
                    <a:pt x="453" y="283"/>
                  </a:lnTo>
                  <a:lnTo>
                    <a:pt x="455" y="289"/>
                  </a:lnTo>
                  <a:lnTo>
                    <a:pt x="456" y="296"/>
                  </a:lnTo>
                  <a:lnTo>
                    <a:pt x="458" y="302"/>
                  </a:lnTo>
                  <a:lnTo>
                    <a:pt x="459" y="309"/>
                  </a:lnTo>
                  <a:lnTo>
                    <a:pt x="460" y="315"/>
                  </a:lnTo>
                  <a:lnTo>
                    <a:pt x="460" y="322"/>
                  </a:lnTo>
                  <a:lnTo>
                    <a:pt x="460" y="328"/>
                  </a:lnTo>
                  <a:lnTo>
                    <a:pt x="459" y="334"/>
                  </a:lnTo>
                  <a:lnTo>
                    <a:pt x="458" y="339"/>
                  </a:lnTo>
                  <a:lnTo>
                    <a:pt x="457" y="344"/>
                  </a:lnTo>
                  <a:lnTo>
                    <a:pt x="455" y="348"/>
                  </a:lnTo>
                  <a:lnTo>
                    <a:pt x="452" y="352"/>
                  </a:lnTo>
                  <a:lnTo>
                    <a:pt x="446" y="360"/>
                  </a:lnTo>
                  <a:lnTo>
                    <a:pt x="437" y="369"/>
                  </a:lnTo>
                  <a:lnTo>
                    <a:pt x="426" y="379"/>
                  </a:lnTo>
                  <a:lnTo>
                    <a:pt x="416" y="390"/>
                  </a:lnTo>
                  <a:lnTo>
                    <a:pt x="405" y="401"/>
                  </a:lnTo>
                  <a:lnTo>
                    <a:pt x="397" y="411"/>
                  </a:lnTo>
                  <a:lnTo>
                    <a:pt x="390" y="420"/>
                  </a:lnTo>
                  <a:lnTo>
                    <a:pt x="387" y="428"/>
                  </a:lnTo>
                  <a:lnTo>
                    <a:pt x="386" y="435"/>
                  </a:lnTo>
                  <a:lnTo>
                    <a:pt x="384" y="441"/>
                  </a:lnTo>
                  <a:lnTo>
                    <a:pt x="382" y="447"/>
                  </a:lnTo>
                  <a:lnTo>
                    <a:pt x="379" y="453"/>
                  </a:lnTo>
                  <a:lnTo>
                    <a:pt x="376" y="458"/>
                  </a:lnTo>
                  <a:lnTo>
                    <a:pt x="371" y="463"/>
                  </a:lnTo>
                  <a:lnTo>
                    <a:pt x="365" y="467"/>
                  </a:lnTo>
                  <a:lnTo>
                    <a:pt x="358" y="471"/>
                  </a:lnTo>
                  <a:lnTo>
                    <a:pt x="350" y="474"/>
                  </a:lnTo>
                  <a:lnTo>
                    <a:pt x="342" y="476"/>
                  </a:lnTo>
                  <a:lnTo>
                    <a:pt x="334" y="475"/>
                  </a:lnTo>
                  <a:lnTo>
                    <a:pt x="327" y="473"/>
                  </a:lnTo>
                  <a:lnTo>
                    <a:pt x="320" y="472"/>
                  </a:lnTo>
                  <a:lnTo>
                    <a:pt x="315" y="470"/>
                  </a:lnTo>
                  <a:lnTo>
                    <a:pt x="312" y="468"/>
                  </a:lnTo>
                  <a:lnTo>
                    <a:pt x="311" y="468"/>
                  </a:lnTo>
                  <a:lnTo>
                    <a:pt x="311" y="486"/>
                  </a:lnTo>
                  <a:lnTo>
                    <a:pt x="310" y="486"/>
                  </a:lnTo>
                  <a:lnTo>
                    <a:pt x="309" y="488"/>
                  </a:lnTo>
                  <a:lnTo>
                    <a:pt x="306" y="490"/>
                  </a:lnTo>
                  <a:lnTo>
                    <a:pt x="303" y="493"/>
                  </a:lnTo>
                  <a:lnTo>
                    <a:pt x="298" y="497"/>
                  </a:lnTo>
                  <a:lnTo>
                    <a:pt x="293" y="502"/>
                  </a:lnTo>
                  <a:lnTo>
                    <a:pt x="286" y="506"/>
                  </a:lnTo>
                  <a:lnTo>
                    <a:pt x="278" y="512"/>
                  </a:lnTo>
                  <a:lnTo>
                    <a:pt x="270" y="517"/>
                  </a:lnTo>
                  <a:lnTo>
                    <a:pt x="262" y="524"/>
                  </a:lnTo>
                  <a:lnTo>
                    <a:pt x="254" y="529"/>
                  </a:lnTo>
                  <a:lnTo>
                    <a:pt x="246" y="535"/>
                  </a:lnTo>
                  <a:lnTo>
                    <a:pt x="238" y="540"/>
                  </a:lnTo>
                  <a:lnTo>
                    <a:pt x="231" y="544"/>
                  </a:lnTo>
                  <a:lnTo>
                    <a:pt x="223" y="546"/>
                  </a:lnTo>
                  <a:lnTo>
                    <a:pt x="217" y="547"/>
                  </a:lnTo>
                  <a:lnTo>
                    <a:pt x="210" y="547"/>
                  </a:lnTo>
                  <a:lnTo>
                    <a:pt x="202" y="545"/>
                  </a:lnTo>
                  <a:lnTo>
                    <a:pt x="195" y="542"/>
                  </a:lnTo>
                  <a:lnTo>
                    <a:pt x="188" y="539"/>
                  </a:lnTo>
                  <a:lnTo>
                    <a:pt x="182" y="535"/>
                  </a:lnTo>
                  <a:lnTo>
                    <a:pt x="177" y="532"/>
                  </a:lnTo>
                  <a:lnTo>
                    <a:pt x="174" y="530"/>
                  </a:lnTo>
                  <a:lnTo>
                    <a:pt x="173" y="530"/>
                  </a:lnTo>
                  <a:lnTo>
                    <a:pt x="177" y="555"/>
                  </a:lnTo>
                  <a:lnTo>
                    <a:pt x="14" y="609"/>
                  </a:lnTo>
                  <a:lnTo>
                    <a:pt x="0" y="497"/>
                  </a:lnTo>
                  <a:lnTo>
                    <a:pt x="162" y="446"/>
                  </a:lnTo>
                  <a:lnTo>
                    <a:pt x="170" y="490"/>
                  </a:lnTo>
                  <a:lnTo>
                    <a:pt x="173" y="443"/>
                  </a:lnTo>
                  <a:lnTo>
                    <a:pt x="174" y="442"/>
                  </a:lnTo>
                  <a:lnTo>
                    <a:pt x="176" y="442"/>
                  </a:lnTo>
                  <a:lnTo>
                    <a:pt x="179" y="440"/>
                  </a:lnTo>
                  <a:lnTo>
                    <a:pt x="183" y="438"/>
                  </a:lnTo>
                  <a:lnTo>
                    <a:pt x="188" y="436"/>
                  </a:lnTo>
                  <a:lnTo>
                    <a:pt x="194" y="433"/>
                  </a:lnTo>
                  <a:lnTo>
                    <a:pt x="200" y="431"/>
                  </a:lnTo>
                  <a:lnTo>
                    <a:pt x="207" y="428"/>
                  </a:lnTo>
                  <a:lnTo>
                    <a:pt x="213" y="425"/>
                  </a:lnTo>
                  <a:lnTo>
                    <a:pt x="221" y="423"/>
                  </a:lnTo>
                  <a:lnTo>
                    <a:pt x="227" y="420"/>
                  </a:lnTo>
                  <a:lnTo>
                    <a:pt x="234" y="418"/>
                  </a:lnTo>
                  <a:lnTo>
                    <a:pt x="241" y="416"/>
                  </a:lnTo>
                  <a:lnTo>
                    <a:pt x="247" y="415"/>
                  </a:lnTo>
                  <a:lnTo>
                    <a:pt x="252" y="414"/>
                  </a:lnTo>
                  <a:lnTo>
                    <a:pt x="257" y="413"/>
                  </a:lnTo>
                  <a:lnTo>
                    <a:pt x="266" y="412"/>
                  </a:lnTo>
                  <a:lnTo>
                    <a:pt x="275" y="410"/>
                  </a:lnTo>
                  <a:lnTo>
                    <a:pt x="285" y="407"/>
                  </a:lnTo>
                  <a:lnTo>
                    <a:pt x="295" y="403"/>
                  </a:lnTo>
                  <a:lnTo>
                    <a:pt x="304" y="399"/>
                  </a:lnTo>
                  <a:lnTo>
                    <a:pt x="311" y="395"/>
                  </a:lnTo>
                  <a:lnTo>
                    <a:pt x="317" y="393"/>
                  </a:lnTo>
                  <a:lnTo>
                    <a:pt x="318" y="392"/>
                  </a:lnTo>
                  <a:lnTo>
                    <a:pt x="354" y="413"/>
                  </a:lnTo>
                  <a:lnTo>
                    <a:pt x="318" y="392"/>
                  </a:lnTo>
                  <a:lnTo>
                    <a:pt x="319" y="391"/>
                  </a:lnTo>
                  <a:lnTo>
                    <a:pt x="319" y="389"/>
                  </a:lnTo>
                  <a:lnTo>
                    <a:pt x="320" y="385"/>
                  </a:lnTo>
                  <a:lnTo>
                    <a:pt x="321" y="381"/>
                  </a:lnTo>
                  <a:lnTo>
                    <a:pt x="321" y="376"/>
                  </a:lnTo>
                  <a:lnTo>
                    <a:pt x="321" y="371"/>
                  </a:lnTo>
                  <a:lnTo>
                    <a:pt x="320" y="365"/>
                  </a:lnTo>
                  <a:lnTo>
                    <a:pt x="318" y="359"/>
                  </a:lnTo>
                  <a:lnTo>
                    <a:pt x="316" y="355"/>
                  </a:lnTo>
                  <a:lnTo>
                    <a:pt x="315" y="350"/>
                  </a:lnTo>
                  <a:lnTo>
                    <a:pt x="315" y="348"/>
                  </a:lnTo>
                  <a:lnTo>
                    <a:pt x="316" y="345"/>
                  </a:lnTo>
                  <a:lnTo>
                    <a:pt x="317" y="343"/>
                  </a:lnTo>
                  <a:lnTo>
                    <a:pt x="319" y="340"/>
                  </a:lnTo>
                  <a:lnTo>
                    <a:pt x="320" y="338"/>
                  </a:lnTo>
                  <a:lnTo>
                    <a:pt x="322" y="334"/>
                  </a:lnTo>
                  <a:lnTo>
                    <a:pt x="323" y="330"/>
                  </a:lnTo>
                  <a:lnTo>
                    <a:pt x="323" y="326"/>
                  </a:lnTo>
                  <a:lnTo>
                    <a:pt x="322" y="323"/>
                  </a:lnTo>
                  <a:lnTo>
                    <a:pt x="321" y="320"/>
                  </a:lnTo>
                  <a:lnTo>
                    <a:pt x="319" y="316"/>
                  </a:lnTo>
                  <a:lnTo>
                    <a:pt x="318" y="313"/>
                  </a:lnTo>
                  <a:lnTo>
                    <a:pt x="316" y="309"/>
                  </a:lnTo>
                  <a:lnTo>
                    <a:pt x="315" y="305"/>
                  </a:lnTo>
                  <a:lnTo>
                    <a:pt x="314" y="302"/>
                  </a:lnTo>
                  <a:lnTo>
                    <a:pt x="312" y="298"/>
                  </a:lnTo>
                  <a:lnTo>
                    <a:pt x="310" y="293"/>
                  </a:lnTo>
                  <a:lnTo>
                    <a:pt x="308" y="287"/>
                  </a:lnTo>
                  <a:lnTo>
                    <a:pt x="306" y="280"/>
                  </a:lnTo>
                  <a:lnTo>
                    <a:pt x="304" y="273"/>
                  </a:lnTo>
                  <a:lnTo>
                    <a:pt x="301" y="266"/>
                  </a:lnTo>
                  <a:lnTo>
                    <a:pt x="299" y="258"/>
                  </a:lnTo>
                  <a:lnTo>
                    <a:pt x="297" y="251"/>
                  </a:lnTo>
                  <a:lnTo>
                    <a:pt x="296" y="243"/>
                  </a:lnTo>
                  <a:lnTo>
                    <a:pt x="295" y="236"/>
                  </a:lnTo>
                  <a:lnTo>
                    <a:pt x="294" y="230"/>
                  </a:lnTo>
                  <a:lnTo>
                    <a:pt x="294" y="224"/>
                  </a:lnTo>
                  <a:lnTo>
                    <a:pt x="295" y="220"/>
                  </a:lnTo>
                  <a:lnTo>
                    <a:pt x="297" y="216"/>
                  </a:lnTo>
                  <a:lnTo>
                    <a:pt x="300" y="214"/>
                  </a:lnTo>
                  <a:lnTo>
                    <a:pt x="299" y="214"/>
                  </a:lnTo>
                  <a:lnTo>
                    <a:pt x="298" y="213"/>
                  </a:lnTo>
                  <a:lnTo>
                    <a:pt x="297" y="213"/>
                  </a:lnTo>
                  <a:lnTo>
                    <a:pt x="296" y="213"/>
                  </a:lnTo>
                  <a:lnTo>
                    <a:pt x="295" y="214"/>
                  </a:lnTo>
                  <a:lnTo>
                    <a:pt x="294" y="216"/>
                  </a:lnTo>
                  <a:lnTo>
                    <a:pt x="294" y="219"/>
                  </a:lnTo>
                  <a:lnTo>
                    <a:pt x="294" y="223"/>
                  </a:lnTo>
                  <a:lnTo>
                    <a:pt x="294" y="229"/>
                  </a:lnTo>
                  <a:lnTo>
                    <a:pt x="295" y="236"/>
                  </a:lnTo>
                  <a:lnTo>
                    <a:pt x="297" y="245"/>
                  </a:lnTo>
                  <a:lnTo>
                    <a:pt x="299" y="256"/>
                  </a:lnTo>
                  <a:lnTo>
                    <a:pt x="304" y="270"/>
                  </a:lnTo>
                  <a:lnTo>
                    <a:pt x="308" y="286"/>
                  </a:lnTo>
                  <a:lnTo>
                    <a:pt x="315" y="305"/>
                  </a:lnTo>
                  <a:lnTo>
                    <a:pt x="321" y="323"/>
                  </a:lnTo>
                  <a:lnTo>
                    <a:pt x="325" y="337"/>
                  </a:lnTo>
                  <a:lnTo>
                    <a:pt x="329" y="348"/>
                  </a:lnTo>
                  <a:lnTo>
                    <a:pt x="331" y="355"/>
                  </a:lnTo>
                  <a:lnTo>
                    <a:pt x="332" y="360"/>
                  </a:lnTo>
                  <a:lnTo>
                    <a:pt x="333" y="362"/>
                  </a:lnTo>
                  <a:lnTo>
                    <a:pt x="332" y="362"/>
                  </a:lnTo>
                  <a:lnTo>
                    <a:pt x="332" y="360"/>
                  </a:lnTo>
                  <a:lnTo>
                    <a:pt x="331" y="357"/>
                  </a:lnTo>
                  <a:lnTo>
                    <a:pt x="329" y="353"/>
                  </a:lnTo>
                  <a:lnTo>
                    <a:pt x="328" y="349"/>
                  </a:lnTo>
                  <a:lnTo>
                    <a:pt x="326" y="345"/>
                  </a:lnTo>
                  <a:lnTo>
                    <a:pt x="324" y="341"/>
                  </a:lnTo>
                  <a:lnTo>
                    <a:pt x="323" y="337"/>
                  </a:lnTo>
                  <a:lnTo>
                    <a:pt x="322" y="335"/>
                  </a:lnTo>
                  <a:lnTo>
                    <a:pt x="322" y="334"/>
                  </a:lnTo>
                  <a:lnTo>
                    <a:pt x="318" y="359"/>
                  </a:lnTo>
                  <a:lnTo>
                    <a:pt x="318" y="392"/>
                  </a:lnTo>
                  <a:lnTo>
                    <a:pt x="257" y="413"/>
                  </a:lnTo>
                  <a:lnTo>
                    <a:pt x="173" y="443"/>
                  </a:lnTo>
                  <a:lnTo>
                    <a:pt x="162" y="446"/>
                  </a:lnTo>
                  <a:lnTo>
                    <a:pt x="160" y="444"/>
                  </a:lnTo>
                  <a:lnTo>
                    <a:pt x="157" y="441"/>
                  </a:lnTo>
                  <a:lnTo>
                    <a:pt x="155" y="437"/>
                  </a:lnTo>
                  <a:lnTo>
                    <a:pt x="153" y="432"/>
                  </a:lnTo>
                  <a:lnTo>
                    <a:pt x="153" y="425"/>
                  </a:lnTo>
                  <a:lnTo>
                    <a:pt x="154" y="416"/>
                  </a:lnTo>
                  <a:lnTo>
                    <a:pt x="159" y="406"/>
                  </a:lnTo>
                  <a:lnTo>
                    <a:pt x="163" y="396"/>
                  </a:lnTo>
                  <a:lnTo>
                    <a:pt x="167" y="386"/>
                  </a:lnTo>
                  <a:lnTo>
                    <a:pt x="170" y="377"/>
                  </a:lnTo>
                  <a:lnTo>
                    <a:pt x="172" y="369"/>
                  </a:lnTo>
                  <a:lnTo>
                    <a:pt x="173" y="360"/>
                  </a:lnTo>
                  <a:lnTo>
                    <a:pt x="173" y="352"/>
                  </a:lnTo>
                  <a:lnTo>
                    <a:pt x="173" y="343"/>
                  </a:lnTo>
                  <a:lnTo>
                    <a:pt x="173" y="334"/>
                  </a:lnTo>
                  <a:lnTo>
                    <a:pt x="173" y="329"/>
                  </a:lnTo>
                  <a:lnTo>
                    <a:pt x="174" y="324"/>
                  </a:lnTo>
                  <a:lnTo>
                    <a:pt x="174" y="319"/>
                  </a:lnTo>
                  <a:lnTo>
                    <a:pt x="174" y="314"/>
                  </a:lnTo>
                  <a:lnTo>
                    <a:pt x="175" y="309"/>
                  </a:lnTo>
                  <a:lnTo>
                    <a:pt x="175" y="303"/>
                  </a:lnTo>
                  <a:lnTo>
                    <a:pt x="176" y="298"/>
                  </a:lnTo>
                  <a:lnTo>
                    <a:pt x="176" y="292"/>
                  </a:lnTo>
                  <a:lnTo>
                    <a:pt x="177" y="287"/>
                  </a:lnTo>
                  <a:lnTo>
                    <a:pt x="177" y="282"/>
                  </a:lnTo>
                  <a:lnTo>
                    <a:pt x="177" y="276"/>
                  </a:lnTo>
                  <a:lnTo>
                    <a:pt x="178" y="271"/>
                  </a:lnTo>
                  <a:lnTo>
                    <a:pt x="178" y="265"/>
                  </a:lnTo>
                  <a:lnTo>
                    <a:pt x="178" y="261"/>
                  </a:lnTo>
                  <a:lnTo>
                    <a:pt x="177" y="255"/>
                  </a:lnTo>
                  <a:lnTo>
                    <a:pt x="177" y="251"/>
                  </a:lnTo>
                  <a:lnTo>
                    <a:pt x="176" y="245"/>
                  </a:lnTo>
                  <a:lnTo>
                    <a:pt x="175" y="238"/>
                  </a:lnTo>
                  <a:lnTo>
                    <a:pt x="174" y="229"/>
                  </a:lnTo>
                  <a:lnTo>
                    <a:pt x="173" y="219"/>
                  </a:lnTo>
                  <a:lnTo>
                    <a:pt x="171" y="209"/>
                  </a:lnTo>
                  <a:lnTo>
                    <a:pt x="170" y="198"/>
                  </a:lnTo>
                  <a:lnTo>
                    <a:pt x="170" y="187"/>
                  </a:lnTo>
                  <a:lnTo>
                    <a:pt x="169" y="176"/>
                  </a:lnTo>
                  <a:lnTo>
                    <a:pt x="169" y="165"/>
                  </a:lnTo>
                  <a:lnTo>
                    <a:pt x="169" y="155"/>
                  </a:lnTo>
                  <a:lnTo>
                    <a:pt x="170" y="145"/>
                  </a:lnTo>
                  <a:lnTo>
                    <a:pt x="172" y="137"/>
                  </a:lnTo>
                  <a:lnTo>
                    <a:pt x="174" y="130"/>
                  </a:lnTo>
                  <a:lnTo>
                    <a:pt x="178" y="125"/>
                  </a:lnTo>
                  <a:lnTo>
                    <a:pt x="182" y="121"/>
                  </a:lnTo>
                  <a:lnTo>
                    <a:pt x="188" y="120"/>
                  </a:lnTo>
                  <a:lnTo>
                    <a:pt x="205" y="119"/>
                  </a:lnTo>
                  <a:lnTo>
                    <a:pt x="221" y="115"/>
                  </a:lnTo>
                  <a:lnTo>
                    <a:pt x="239" y="109"/>
                  </a:lnTo>
                  <a:lnTo>
                    <a:pt x="256" y="102"/>
                  </a:lnTo>
                  <a:lnTo>
                    <a:pt x="273" y="93"/>
                  </a:lnTo>
                  <a:lnTo>
                    <a:pt x="290" y="83"/>
                  </a:lnTo>
                  <a:lnTo>
                    <a:pt x="306" y="72"/>
                  </a:lnTo>
                  <a:lnTo>
                    <a:pt x="322" y="60"/>
                  </a:lnTo>
                  <a:lnTo>
                    <a:pt x="336" y="49"/>
                  </a:lnTo>
                  <a:lnTo>
                    <a:pt x="350" y="38"/>
                  </a:lnTo>
                  <a:lnTo>
                    <a:pt x="361" y="29"/>
                  </a:lnTo>
                  <a:lnTo>
                    <a:pt x="371" y="20"/>
                  </a:lnTo>
                  <a:lnTo>
                    <a:pt x="379" y="12"/>
                  </a:lnTo>
                  <a:lnTo>
                    <a:pt x="386" y="6"/>
                  </a:lnTo>
                  <a:lnTo>
                    <a:pt x="389" y="2"/>
                  </a:lnTo>
                  <a:lnTo>
                    <a:pt x="391" y="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8" name="Freeform 187"/>
            <p:cNvSpPr>
              <a:spLocks/>
            </p:cNvSpPr>
            <p:nvPr/>
          </p:nvSpPr>
          <p:spPr bwMode="auto">
            <a:xfrm>
              <a:off x="4808" y="2919"/>
              <a:ext cx="49" cy="57"/>
            </a:xfrm>
            <a:custGeom>
              <a:avLst/>
              <a:gdLst/>
              <a:ahLst/>
              <a:cxnLst>
                <a:cxn ang="0">
                  <a:pos x="42" y="0"/>
                </a:cxn>
                <a:cxn ang="0">
                  <a:pos x="49" y="50"/>
                </a:cxn>
                <a:cxn ang="0">
                  <a:pos x="0" y="56"/>
                </a:cxn>
                <a:cxn ang="0">
                  <a:pos x="22" y="0"/>
                </a:cxn>
                <a:cxn ang="0">
                  <a:pos x="42" y="0"/>
                </a:cxn>
              </a:cxnLst>
              <a:rect l="0" t="0" r="r" b="b"/>
              <a:pathLst>
                <a:path w="50" h="57">
                  <a:moveTo>
                    <a:pt x="42" y="0"/>
                  </a:moveTo>
                  <a:lnTo>
                    <a:pt x="49" y="50"/>
                  </a:lnTo>
                  <a:lnTo>
                    <a:pt x="0" y="56"/>
                  </a:lnTo>
                  <a:lnTo>
                    <a:pt x="22" y="0"/>
                  </a:lnTo>
                  <a:lnTo>
                    <a:pt x="42" y="0"/>
                  </a:lnTo>
                </a:path>
              </a:pathLst>
            </a:custGeom>
            <a:solidFill>
              <a:srgbClr val="191919"/>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9" name="Freeform 188"/>
            <p:cNvSpPr>
              <a:spLocks/>
            </p:cNvSpPr>
            <p:nvPr/>
          </p:nvSpPr>
          <p:spPr bwMode="auto">
            <a:xfrm>
              <a:off x="4808" y="2919"/>
              <a:ext cx="55" cy="63"/>
            </a:xfrm>
            <a:custGeom>
              <a:avLst/>
              <a:gdLst/>
              <a:ahLst/>
              <a:cxnLst>
                <a:cxn ang="0">
                  <a:pos x="47" y="0"/>
                </a:cxn>
                <a:cxn ang="0">
                  <a:pos x="55" y="55"/>
                </a:cxn>
                <a:cxn ang="0">
                  <a:pos x="0" y="62"/>
                </a:cxn>
                <a:cxn ang="0">
                  <a:pos x="25" y="0"/>
                </a:cxn>
                <a:cxn ang="0">
                  <a:pos x="47" y="0"/>
                </a:cxn>
              </a:cxnLst>
              <a:rect l="0" t="0" r="r" b="b"/>
              <a:pathLst>
                <a:path w="56" h="63">
                  <a:moveTo>
                    <a:pt x="47" y="0"/>
                  </a:moveTo>
                  <a:lnTo>
                    <a:pt x="55" y="55"/>
                  </a:lnTo>
                  <a:lnTo>
                    <a:pt x="0" y="62"/>
                  </a:lnTo>
                  <a:lnTo>
                    <a:pt x="25" y="0"/>
                  </a:lnTo>
                  <a:lnTo>
                    <a:pt x="47"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0" name="Freeform 189"/>
            <p:cNvSpPr>
              <a:spLocks/>
            </p:cNvSpPr>
            <p:nvPr/>
          </p:nvSpPr>
          <p:spPr bwMode="auto">
            <a:xfrm>
              <a:off x="4796" y="2978"/>
              <a:ext cx="47" cy="255"/>
            </a:xfrm>
            <a:custGeom>
              <a:avLst/>
              <a:gdLst/>
              <a:ahLst/>
              <a:cxnLst>
                <a:cxn ang="0">
                  <a:pos x="45" y="0"/>
                </a:cxn>
                <a:cxn ang="0">
                  <a:pos x="45" y="5"/>
                </a:cxn>
                <a:cxn ang="0">
                  <a:pos x="45" y="14"/>
                </a:cxn>
                <a:cxn ang="0">
                  <a:pos x="46" y="26"/>
                </a:cxn>
                <a:cxn ang="0">
                  <a:pos x="46" y="43"/>
                </a:cxn>
                <a:cxn ang="0">
                  <a:pos x="46" y="61"/>
                </a:cxn>
                <a:cxn ang="0">
                  <a:pos x="46" y="81"/>
                </a:cxn>
                <a:cxn ang="0">
                  <a:pos x="47" y="103"/>
                </a:cxn>
                <a:cxn ang="0">
                  <a:pos x="47" y="125"/>
                </a:cxn>
                <a:cxn ang="0">
                  <a:pos x="47" y="147"/>
                </a:cxn>
                <a:cxn ang="0">
                  <a:pos x="48" y="167"/>
                </a:cxn>
                <a:cxn ang="0">
                  <a:pos x="48" y="188"/>
                </a:cxn>
                <a:cxn ang="0">
                  <a:pos x="48" y="204"/>
                </a:cxn>
                <a:cxn ang="0">
                  <a:pos x="48" y="220"/>
                </a:cxn>
                <a:cxn ang="0">
                  <a:pos x="49" y="232"/>
                </a:cxn>
                <a:cxn ang="0">
                  <a:pos x="49" y="238"/>
                </a:cxn>
                <a:cxn ang="0">
                  <a:pos x="49" y="240"/>
                </a:cxn>
                <a:cxn ang="0">
                  <a:pos x="0" y="255"/>
                </a:cxn>
                <a:cxn ang="0">
                  <a:pos x="10" y="4"/>
                </a:cxn>
                <a:cxn ang="0">
                  <a:pos x="45" y="0"/>
                </a:cxn>
              </a:cxnLst>
              <a:rect l="0" t="0" r="r" b="b"/>
              <a:pathLst>
                <a:path w="50" h="256">
                  <a:moveTo>
                    <a:pt x="45" y="0"/>
                  </a:moveTo>
                  <a:lnTo>
                    <a:pt x="45" y="5"/>
                  </a:lnTo>
                  <a:lnTo>
                    <a:pt x="45" y="14"/>
                  </a:lnTo>
                  <a:lnTo>
                    <a:pt x="46" y="26"/>
                  </a:lnTo>
                  <a:lnTo>
                    <a:pt x="46" y="43"/>
                  </a:lnTo>
                  <a:lnTo>
                    <a:pt x="46" y="61"/>
                  </a:lnTo>
                  <a:lnTo>
                    <a:pt x="46" y="81"/>
                  </a:lnTo>
                  <a:lnTo>
                    <a:pt x="47" y="103"/>
                  </a:lnTo>
                  <a:lnTo>
                    <a:pt x="47" y="125"/>
                  </a:lnTo>
                  <a:lnTo>
                    <a:pt x="47" y="147"/>
                  </a:lnTo>
                  <a:lnTo>
                    <a:pt x="48" y="167"/>
                  </a:lnTo>
                  <a:lnTo>
                    <a:pt x="48" y="188"/>
                  </a:lnTo>
                  <a:lnTo>
                    <a:pt x="48" y="204"/>
                  </a:lnTo>
                  <a:lnTo>
                    <a:pt x="48" y="220"/>
                  </a:lnTo>
                  <a:lnTo>
                    <a:pt x="49" y="232"/>
                  </a:lnTo>
                  <a:lnTo>
                    <a:pt x="49" y="238"/>
                  </a:lnTo>
                  <a:lnTo>
                    <a:pt x="49" y="240"/>
                  </a:lnTo>
                  <a:lnTo>
                    <a:pt x="0" y="255"/>
                  </a:lnTo>
                  <a:lnTo>
                    <a:pt x="10" y="4"/>
                  </a:lnTo>
                  <a:lnTo>
                    <a:pt x="45" y="0"/>
                  </a:lnTo>
                </a:path>
              </a:pathLst>
            </a:custGeom>
            <a:solidFill>
              <a:srgbClr val="333333"/>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1" name="Freeform 190"/>
            <p:cNvSpPr>
              <a:spLocks/>
            </p:cNvSpPr>
            <p:nvPr/>
          </p:nvSpPr>
          <p:spPr bwMode="auto">
            <a:xfrm>
              <a:off x="4796" y="2978"/>
              <a:ext cx="56" cy="261"/>
            </a:xfrm>
            <a:custGeom>
              <a:avLst/>
              <a:gdLst/>
              <a:ahLst/>
              <a:cxnLst>
                <a:cxn ang="0">
                  <a:pos x="51" y="0"/>
                </a:cxn>
                <a:cxn ang="0">
                  <a:pos x="51" y="0"/>
                </a:cxn>
                <a:cxn ang="0">
                  <a:pos x="51" y="5"/>
                </a:cxn>
                <a:cxn ang="0">
                  <a:pos x="51" y="14"/>
                </a:cxn>
                <a:cxn ang="0">
                  <a:pos x="52" y="27"/>
                </a:cxn>
                <a:cxn ang="0">
                  <a:pos x="52" y="44"/>
                </a:cxn>
                <a:cxn ang="0">
                  <a:pos x="52" y="62"/>
                </a:cxn>
                <a:cxn ang="0">
                  <a:pos x="52" y="83"/>
                </a:cxn>
                <a:cxn ang="0">
                  <a:pos x="53" y="105"/>
                </a:cxn>
                <a:cxn ang="0">
                  <a:pos x="53" y="128"/>
                </a:cxn>
                <a:cxn ang="0">
                  <a:pos x="53" y="150"/>
                </a:cxn>
                <a:cxn ang="0">
                  <a:pos x="54" y="171"/>
                </a:cxn>
                <a:cxn ang="0">
                  <a:pos x="54" y="192"/>
                </a:cxn>
                <a:cxn ang="0">
                  <a:pos x="54" y="209"/>
                </a:cxn>
                <a:cxn ang="0">
                  <a:pos x="54" y="225"/>
                </a:cxn>
                <a:cxn ang="0">
                  <a:pos x="55" y="237"/>
                </a:cxn>
                <a:cxn ang="0">
                  <a:pos x="55" y="244"/>
                </a:cxn>
                <a:cxn ang="0">
                  <a:pos x="55" y="246"/>
                </a:cxn>
                <a:cxn ang="0">
                  <a:pos x="0" y="261"/>
                </a:cxn>
                <a:cxn ang="0">
                  <a:pos x="11" y="4"/>
                </a:cxn>
                <a:cxn ang="0">
                  <a:pos x="51" y="0"/>
                </a:cxn>
              </a:cxnLst>
              <a:rect l="0" t="0" r="r" b="b"/>
              <a:pathLst>
                <a:path w="56" h="262">
                  <a:moveTo>
                    <a:pt x="51" y="0"/>
                  </a:moveTo>
                  <a:lnTo>
                    <a:pt x="51" y="0"/>
                  </a:lnTo>
                  <a:lnTo>
                    <a:pt x="51" y="5"/>
                  </a:lnTo>
                  <a:lnTo>
                    <a:pt x="51" y="14"/>
                  </a:lnTo>
                  <a:lnTo>
                    <a:pt x="52" y="27"/>
                  </a:lnTo>
                  <a:lnTo>
                    <a:pt x="52" y="44"/>
                  </a:lnTo>
                  <a:lnTo>
                    <a:pt x="52" y="62"/>
                  </a:lnTo>
                  <a:lnTo>
                    <a:pt x="52" y="83"/>
                  </a:lnTo>
                  <a:lnTo>
                    <a:pt x="53" y="105"/>
                  </a:lnTo>
                  <a:lnTo>
                    <a:pt x="53" y="128"/>
                  </a:lnTo>
                  <a:lnTo>
                    <a:pt x="53" y="150"/>
                  </a:lnTo>
                  <a:lnTo>
                    <a:pt x="54" y="171"/>
                  </a:lnTo>
                  <a:lnTo>
                    <a:pt x="54" y="192"/>
                  </a:lnTo>
                  <a:lnTo>
                    <a:pt x="54" y="209"/>
                  </a:lnTo>
                  <a:lnTo>
                    <a:pt x="54" y="225"/>
                  </a:lnTo>
                  <a:lnTo>
                    <a:pt x="55" y="237"/>
                  </a:lnTo>
                  <a:lnTo>
                    <a:pt x="55" y="244"/>
                  </a:lnTo>
                  <a:lnTo>
                    <a:pt x="55" y="246"/>
                  </a:lnTo>
                  <a:lnTo>
                    <a:pt x="0" y="261"/>
                  </a:lnTo>
                  <a:lnTo>
                    <a:pt x="11" y="4"/>
                  </a:lnTo>
                  <a:lnTo>
                    <a:pt x="51"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2" name="Freeform 191"/>
            <p:cNvSpPr>
              <a:spLocks/>
            </p:cNvSpPr>
            <p:nvPr/>
          </p:nvSpPr>
          <p:spPr bwMode="auto">
            <a:xfrm>
              <a:off x="4852" y="2780"/>
              <a:ext cx="128" cy="193"/>
            </a:xfrm>
            <a:custGeom>
              <a:avLst/>
              <a:gdLst/>
              <a:ahLst/>
              <a:cxnLst>
                <a:cxn ang="0">
                  <a:pos x="106" y="1"/>
                </a:cxn>
                <a:cxn ang="0">
                  <a:pos x="111" y="0"/>
                </a:cxn>
                <a:cxn ang="0">
                  <a:pos x="119" y="1"/>
                </a:cxn>
                <a:cxn ang="0">
                  <a:pos x="126" y="9"/>
                </a:cxn>
                <a:cxn ang="0">
                  <a:pos x="130" y="20"/>
                </a:cxn>
                <a:cxn ang="0">
                  <a:pos x="130" y="31"/>
                </a:cxn>
                <a:cxn ang="0">
                  <a:pos x="127" y="43"/>
                </a:cxn>
                <a:cxn ang="0">
                  <a:pos x="122" y="54"/>
                </a:cxn>
                <a:cxn ang="0">
                  <a:pos x="116" y="67"/>
                </a:cxn>
                <a:cxn ang="0">
                  <a:pos x="109" y="79"/>
                </a:cxn>
                <a:cxn ang="0">
                  <a:pos x="101" y="89"/>
                </a:cxn>
                <a:cxn ang="0">
                  <a:pos x="95" y="99"/>
                </a:cxn>
                <a:cxn ang="0">
                  <a:pos x="88" y="108"/>
                </a:cxn>
                <a:cxn ang="0">
                  <a:pos x="77" y="117"/>
                </a:cxn>
                <a:cxn ang="0">
                  <a:pos x="65" y="129"/>
                </a:cxn>
                <a:cxn ang="0">
                  <a:pos x="52" y="141"/>
                </a:cxn>
                <a:cxn ang="0">
                  <a:pos x="37" y="153"/>
                </a:cxn>
                <a:cxn ang="0">
                  <a:pos x="26" y="165"/>
                </a:cxn>
                <a:cxn ang="0">
                  <a:pos x="15" y="176"/>
                </a:cxn>
                <a:cxn ang="0">
                  <a:pos x="10" y="184"/>
                </a:cxn>
                <a:cxn ang="0">
                  <a:pos x="8" y="190"/>
                </a:cxn>
                <a:cxn ang="0">
                  <a:pos x="7" y="191"/>
                </a:cxn>
                <a:cxn ang="0">
                  <a:pos x="4" y="188"/>
                </a:cxn>
                <a:cxn ang="0">
                  <a:pos x="3" y="180"/>
                </a:cxn>
                <a:cxn ang="0">
                  <a:pos x="2" y="171"/>
                </a:cxn>
                <a:cxn ang="0">
                  <a:pos x="1" y="158"/>
                </a:cxn>
                <a:cxn ang="0">
                  <a:pos x="0" y="145"/>
                </a:cxn>
                <a:cxn ang="0">
                  <a:pos x="1" y="131"/>
                </a:cxn>
                <a:cxn ang="0">
                  <a:pos x="3" y="118"/>
                </a:cxn>
                <a:cxn ang="0">
                  <a:pos x="11" y="105"/>
                </a:cxn>
                <a:cxn ang="0">
                  <a:pos x="24" y="92"/>
                </a:cxn>
                <a:cxn ang="0">
                  <a:pos x="40" y="78"/>
                </a:cxn>
                <a:cxn ang="0">
                  <a:pos x="58" y="64"/>
                </a:cxn>
                <a:cxn ang="0">
                  <a:pos x="76" y="48"/>
                </a:cxn>
                <a:cxn ang="0">
                  <a:pos x="91" y="31"/>
                </a:cxn>
                <a:cxn ang="0">
                  <a:pos x="101" y="12"/>
                </a:cxn>
              </a:cxnLst>
              <a:rect l="0" t="0" r="r" b="b"/>
              <a:pathLst>
                <a:path w="131" h="193">
                  <a:moveTo>
                    <a:pt x="105" y="2"/>
                  </a:moveTo>
                  <a:lnTo>
                    <a:pt x="106" y="1"/>
                  </a:lnTo>
                  <a:lnTo>
                    <a:pt x="108" y="0"/>
                  </a:lnTo>
                  <a:lnTo>
                    <a:pt x="111" y="0"/>
                  </a:lnTo>
                  <a:lnTo>
                    <a:pt x="115" y="0"/>
                  </a:lnTo>
                  <a:lnTo>
                    <a:pt x="119" y="1"/>
                  </a:lnTo>
                  <a:lnTo>
                    <a:pt x="122" y="3"/>
                  </a:lnTo>
                  <a:lnTo>
                    <a:pt x="126" y="9"/>
                  </a:lnTo>
                  <a:lnTo>
                    <a:pt x="129" y="16"/>
                  </a:lnTo>
                  <a:lnTo>
                    <a:pt x="130" y="20"/>
                  </a:lnTo>
                  <a:lnTo>
                    <a:pt x="130" y="26"/>
                  </a:lnTo>
                  <a:lnTo>
                    <a:pt x="130" y="31"/>
                  </a:lnTo>
                  <a:lnTo>
                    <a:pt x="129" y="37"/>
                  </a:lnTo>
                  <a:lnTo>
                    <a:pt x="127" y="43"/>
                  </a:lnTo>
                  <a:lnTo>
                    <a:pt x="125" y="48"/>
                  </a:lnTo>
                  <a:lnTo>
                    <a:pt x="122" y="54"/>
                  </a:lnTo>
                  <a:lnTo>
                    <a:pt x="119" y="61"/>
                  </a:lnTo>
                  <a:lnTo>
                    <a:pt x="116" y="67"/>
                  </a:lnTo>
                  <a:lnTo>
                    <a:pt x="113" y="73"/>
                  </a:lnTo>
                  <a:lnTo>
                    <a:pt x="109" y="79"/>
                  </a:lnTo>
                  <a:lnTo>
                    <a:pt x="105" y="84"/>
                  </a:lnTo>
                  <a:lnTo>
                    <a:pt x="101" y="89"/>
                  </a:lnTo>
                  <a:lnTo>
                    <a:pt x="98" y="95"/>
                  </a:lnTo>
                  <a:lnTo>
                    <a:pt x="95" y="99"/>
                  </a:lnTo>
                  <a:lnTo>
                    <a:pt x="91" y="104"/>
                  </a:lnTo>
                  <a:lnTo>
                    <a:pt x="88" y="108"/>
                  </a:lnTo>
                  <a:lnTo>
                    <a:pt x="82" y="112"/>
                  </a:lnTo>
                  <a:lnTo>
                    <a:pt x="77" y="117"/>
                  </a:lnTo>
                  <a:lnTo>
                    <a:pt x="72" y="123"/>
                  </a:lnTo>
                  <a:lnTo>
                    <a:pt x="65" y="129"/>
                  </a:lnTo>
                  <a:lnTo>
                    <a:pt x="58" y="135"/>
                  </a:lnTo>
                  <a:lnTo>
                    <a:pt x="52" y="141"/>
                  </a:lnTo>
                  <a:lnTo>
                    <a:pt x="45" y="146"/>
                  </a:lnTo>
                  <a:lnTo>
                    <a:pt x="37" y="153"/>
                  </a:lnTo>
                  <a:lnTo>
                    <a:pt x="32" y="159"/>
                  </a:lnTo>
                  <a:lnTo>
                    <a:pt x="26" y="165"/>
                  </a:lnTo>
                  <a:lnTo>
                    <a:pt x="20" y="170"/>
                  </a:lnTo>
                  <a:lnTo>
                    <a:pt x="15" y="176"/>
                  </a:lnTo>
                  <a:lnTo>
                    <a:pt x="12" y="179"/>
                  </a:lnTo>
                  <a:lnTo>
                    <a:pt x="10" y="184"/>
                  </a:lnTo>
                  <a:lnTo>
                    <a:pt x="9" y="188"/>
                  </a:lnTo>
                  <a:lnTo>
                    <a:pt x="8" y="190"/>
                  </a:lnTo>
                  <a:lnTo>
                    <a:pt x="7" y="192"/>
                  </a:lnTo>
                  <a:lnTo>
                    <a:pt x="7" y="191"/>
                  </a:lnTo>
                  <a:lnTo>
                    <a:pt x="6" y="190"/>
                  </a:lnTo>
                  <a:lnTo>
                    <a:pt x="4" y="188"/>
                  </a:lnTo>
                  <a:lnTo>
                    <a:pt x="4" y="185"/>
                  </a:lnTo>
                  <a:lnTo>
                    <a:pt x="3" y="180"/>
                  </a:lnTo>
                  <a:lnTo>
                    <a:pt x="2" y="176"/>
                  </a:lnTo>
                  <a:lnTo>
                    <a:pt x="2" y="171"/>
                  </a:lnTo>
                  <a:lnTo>
                    <a:pt x="1" y="165"/>
                  </a:lnTo>
                  <a:lnTo>
                    <a:pt x="1" y="158"/>
                  </a:lnTo>
                  <a:lnTo>
                    <a:pt x="0" y="152"/>
                  </a:lnTo>
                  <a:lnTo>
                    <a:pt x="0" y="145"/>
                  </a:lnTo>
                  <a:lnTo>
                    <a:pt x="0" y="139"/>
                  </a:lnTo>
                  <a:lnTo>
                    <a:pt x="1" y="131"/>
                  </a:lnTo>
                  <a:lnTo>
                    <a:pt x="1" y="124"/>
                  </a:lnTo>
                  <a:lnTo>
                    <a:pt x="3" y="118"/>
                  </a:lnTo>
                  <a:lnTo>
                    <a:pt x="7" y="112"/>
                  </a:lnTo>
                  <a:lnTo>
                    <a:pt x="11" y="105"/>
                  </a:lnTo>
                  <a:lnTo>
                    <a:pt x="17" y="99"/>
                  </a:lnTo>
                  <a:lnTo>
                    <a:pt x="24" y="92"/>
                  </a:lnTo>
                  <a:lnTo>
                    <a:pt x="33" y="85"/>
                  </a:lnTo>
                  <a:lnTo>
                    <a:pt x="40" y="78"/>
                  </a:lnTo>
                  <a:lnTo>
                    <a:pt x="49" y="71"/>
                  </a:lnTo>
                  <a:lnTo>
                    <a:pt x="58" y="64"/>
                  </a:lnTo>
                  <a:lnTo>
                    <a:pt x="67" y="56"/>
                  </a:lnTo>
                  <a:lnTo>
                    <a:pt x="76" y="48"/>
                  </a:lnTo>
                  <a:lnTo>
                    <a:pt x="83" y="40"/>
                  </a:lnTo>
                  <a:lnTo>
                    <a:pt x="91" y="31"/>
                  </a:lnTo>
                  <a:lnTo>
                    <a:pt x="97" y="21"/>
                  </a:lnTo>
                  <a:lnTo>
                    <a:pt x="101" y="12"/>
                  </a:lnTo>
                  <a:lnTo>
                    <a:pt x="105" y="2"/>
                  </a:lnTo>
                </a:path>
              </a:pathLst>
            </a:custGeom>
            <a:solidFill>
              <a:srgbClr val="FFFFFF"/>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3" name="Freeform 192"/>
            <p:cNvSpPr>
              <a:spLocks/>
            </p:cNvSpPr>
            <p:nvPr/>
          </p:nvSpPr>
          <p:spPr bwMode="auto">
            <a:xfrm>
              <a:off x="4852" y="2780"/>
              <a:ext cx="137" cy="199"/>
            </a:xfrm>
            <a:custGeom>
              <a:avLst/>
              <a:gdLst/>
              <a:ahLst/>
              <a:cxnLst>
                <a:cxn ang="0">
                  <a:pos x="110" y="2"/>
                </a:cxn>
                <a:cxn ang="0">
                  <a:pos x="113" y="0"/>
                </a:cxn>
                <a:cxn ang="0">
                  <a:pos x="120" y="0"/>
                </a:cxn>
                <a:cxn ang="0">
                  <a:pos x="128" y="3"/>
                </a:cxn>
                <a:cxn ang="0">
                  <a:pos x="135" y="16"/>
                </a:cxn>
                <a:cxn ang="0">
                  <a:pos x="136" y="27"/>
                </a:cxn>
                <a:cxn ang="0">
                  <a:pos x="135" y="38"/>
                </a:cxn>
                <a:cxn ang="0">
                  <a:pos x="131" y="50"/>
                </a:cxn>
                <a:cxn ang="0">
                  <a:pos x="125" y="63"/>
                </a:cxn>
                <a:cxn ang="0">
                  <a:pos x="118" y="75"/>
                </a:cxn>
                <a:cxn ang="0">
                  <a:pos x="110" y="87"/>
                </a:cxn>
                <a:cxn ang="0">
                  <a:pos x="103" y="98"/>
                </a:cxn>
                <a:cxn ang="0">
                  <a:pos x="95" y="107"/>
                </a:cxn>
                <a:cxn ang="0">
                  <a:pos x="86" y="116"/>
                </a:cxn>
                <a:cxn ang="0">
                  <a:pos x="75" y="127"/>
                </a:cxn>
                <a:cxn ang="0">
                  <a:pos x="61" y="139"/>
                </a:cxn>
                <a:cxn ang="0">
                  <a:pos x="47" y="151"/>
                </a:cxn>
                <a:cxn ang="0">
                  <a:pos x="33" y="164"/>
                </a:cxn>
                <a:cxn ang="0">
                  <a:pos x="21" y="175"/>
                </a:cxn>
                <a:cxn ang="0">
                  <a:pos x="13" y="185"/>
                </a:cxn>
                <a:cxn ang="0">
                  <a:pos x="9" y="194"/>
                </a:cxn>
                <a:cxn ang="0">
                  <a:pos x="7" y="198"/>
                </a:cxn>
                <a:cxn ang="0">
                  <a:pos x="6" y="196"/>
                </a:cxn>
                <a:cxn ang="0">
                  <a:pos x="4" y="191"/>
                </a:cxn>
                <a:cxn ang="0">
                  <a:pos x="2" y="182"/>
                </a:cxn>
                <a:cxn ang="0">
                  <a:pos x="1" y="170"/>
                </a:cxn>
                <a:cxn ang="0">
                  <a:pos x="0" y="157"/>
                </a:cxn>
                <a:cxn ang="0">
                  <a:pos x="0" y="143"/>
                </a:cxn>
                <a:cxn ang="0">
                  <a:pos x="1" y="128"/>
                </a:cxn>
                <a:cxn ang="0">
                  <a:pos x="7" y="115"/>
                </a:cxn>
                <a:cxn ang="0">
                  <a:pos x="18" y="102"/>
                </a:cxn>
                <a:cxn ang="0">
                  <a:pos x="34" y="88"/>
                </a:cxn>
                <a:cxn ang="0">
                  <a:pos x="51" y="73"/>
                </a:cxn>
                <a:cxn ang="0">
                  <a:pos x="70" y="58"/>
                </a:cxn>
                <a:cxn ang="0">
                  <a:pos x="87" y="41"/>
                </a:cxn>
                <a:cxn ang="0">
                  <a:pos x="101" y="22"/>
                </a:cxn>
                <a:cxn ang="0">
                  <a:pos x="110" y="2"/>
                </a:cxn>
              </a:cxnLst>
              <a:rect l="0" t="0" r="r" b="b"/>
              <a:pathLst>
                <a:path w="137" h="199">
                  <a:moveTo>
                    <a:pt x="110" y="2"/>
                  </a:moveTo>
                  <a:lnTo>
                    <a:pt x="110" y="2"/>
                  </a:lnTo>
                  <a:lnTo>
                    <a:pt x="111" y="1"/>
                  </a:lnTo>
                  <a:lnTo>
                    <a:pt x="113" y="0"/>
                  </a:lnTo>
                  <a:lnTo>
                    <a:pt x="116" y="0"/>
                  </a:lnTo>
                  <a:lnTo>
                    <a:pt x="120" y="0"/>
                  </a:lnTo>
                  <a:lnTo>
                    <a:pt x="124" y="1"/>
                  </a:lnTo>
                  <a:lnTo>
                    <a:pt x="128" y="3"/>
                  </a:lnTo>
                  <a:lnTo>
                    <a:pt x="132" y="9"/>
                  </a:lnTo>
                  <a:lnTo>
                    <a:pt x="135" y="16"/>
                  </a:lnTo>
                  <a:lnTo>
                    <a:pt x="136" y="21"/>
                  </a:lnTo>
                  <a:lnTo>
                    <a:pt x="136" y="27"/>
                  </a:lnTo>
                  <a:lnTo>
                    <a:pt x="136" y="32"/>
                  </a:lnTo>
                  <a:lnTo>
                    <a:pt x="135" y="38"/>
                  </a:lnTo>
                  <a:lnTo>
                    <a:pt x="133" y="44"/>
                  </a:lnTo>
                  <a:lnTo>
                    <a:pt x="131" y="50"/>
                  </a:lnTo>
                  <a:lnTo>
                    <a:pt x="128" y="56"/>
                  </a:lnTo>
                  <a:lnTo>
                    <a:pt x="125" y="63"/>
                  </a:lnTo>
                  <a:lnTo>
                    <a:pt x="121" y="69"/>
                  </a:lnTo>
                  <a:lnTo>
                    <a:pt x="118" y="75"/>
                  </a:lnTo>
                  <a:lnTo>
                    <a:pt x="114" y="81"/>
                  </a:lnTo>
                  <a:lnTo>
                    <a:pt x="110" y="87"/>
                  </a:lnTo>
                  <a:lnTo>
                    <a:pt x="106" y="92"/>
                  </a:lnTo>
                  <a:lnTo>
                    <a:pt x="103" y="98"/>
                  </a:lnTo>
                  <a:lnTo>
                    <a:pt x="99" y="102"/>
                  </a:lnTo>
                  <a:lnTo>
                    <a:pt x="95" y="107"/>
                  </a:lnTo>
                  <a:lnTo>
                    <a:pt x="92" y="111"/>
                  </a:lnTo>
                  <a:lnTo>
                    <a:pt x="86" y="116"/>
                  </a:lnTo>
                  <a:lnTo>
                    <a:pt x="81" y="121"/>
                  </a:lnTo>
                  <a:lnTo>
                    <a:pt x="75" y="127"/>
                  </a:lnTo>
                  <a:lnTo>
                    <a:pt x="68" y="133"/>
                  </a:lnTo>
                  <a:lnTo>
                    <a:pt x="61" y="139"/>
                  </a:lnTo>
                  <a:lnTo>
                    <a:pt x="54" y="145"/>
                  </a:lnTo>
                  <a:lnTo>
                    <a:pt x="47" y="151"/>
                  </a:lnTo>
                  <a:lnTo>
                    <a:pt x="39" y="158"/>
                  </a:lnTo>
                  <a:lnTo>
                    <a:pt x="33" y="164"/>
                  </a:lnTo>
                  <a:lnTo>
                    <a:pt x="27" y="170"/>
                  </a:lnTo>
                  <a:lnTo>
                    <a:pt x="21" y="175"/>
                  </a:lnTo>
                  <a:lnTo>
                    <a:pt x="16" y="181"/>
                  </a:lnTo>
                  <a:lnTo>
                    <a:pt x="13" y="185"/>
                  </a:lnTo>
                  <a:lnTo>
                    <a:pt x="10" y="190"/>
                  </a:lnTo>
                  <a:lnTo>
                    <a:pt x="9" y="194"/>
                  </a:lnTo>
                  <a:lnTo>
                    <a:pt x="8" y="196"/>
                  </a:lnTo>
                  <a:lnTo>
                    <a:pt x="7" y="198"/>
                  </a:lnTo>
                  <a:lnTo>
                    <a:pt x="7" y="197"/>
                  </a:lnTo>
                  <a:lnTo>
                    <a:pt x="6" y="196"/>
                  </a:lnTo>
                  <a:lnTo>
                    <a:pt x="4" y="194"/>
                  </a:lnTo>
                  <a:lnTo>
                    <a:pt x="4" y="191"/>
                  </a:lnTo>
                  <a:lnTo>
                    <a:pt x="3" y="186"/>
                  </a:lnTo>
                  <a:lnTo>
                    <a:pt x="2" y="182"/>
                  </a:lnTo>
                  <a:lnTo>
                    <a:pt x="2" y="176"/>
                  </a:lnTo>
                  <a:lnTo>
                    <a:pt x="1" y="170"/>
                  </a:lnTo>
                  <a:lnTo>
                    <a:pt x="1" y="163"/>
                  </a:lnTo>
                  <a:lnTo>
                    <a:pt x="0" y="157"/>
                  </a:lnTo>
                  <a:lnTo>
                    <a:pt x="0" y="150"/>
                  </a:lnTo>
                  <a:lnTo>
                    <a:pt x="0" y="143"/>
                  </a:lnTo>
                  <a:lnTo>
                    <a:pt x="1" y="135"/>
                  </a:lnTo>
                  <a:lnTo>
                    <a:pt x="1" y="128"/>
                  </a:lnTo>
                  <a:lnTo>
                    <a:pt x="3" y="122"/>
                  </a:lnTo>
                  <a:lnTo>
                    <a:pt x="7" y="115"/>
                  </a:lnTo>
                  <a:lnTo>
                    <a:pt x="11" y="108"/>
                  </a:lnTo>
                  <a:lnTo>
                    <a:pt x="18" y="102"/>
                  </a:lnTo>
                  <a:lnTo>
                    <a:pt x="25" y="95"/>
                  </a:lnTo>
                  <a:lnTo>
                    <a:pt x="34" y="88"/>
                  </a:lnTo>
                  <a:lnTo>
                    <a:pt x="42" y="80"/>
                  </a:lnTo>
                  <a:lnTo>
                    <a:pt x="51" y="73"/>
                  </a:lnTo>
                  <a:lnTo>
                    <a:pt x="61" y="66"/>
                  </a:lnTo>
                  <a:lnTo>
                    <a:pt x="70" y="58"/>
                  </a:lnTo>
                  <a:lnTo>
                    <a:pt x="79" y="50"/>
                  </a:lnTo>
                  <a:lnTo>
                    <a:pt x="87" y="41"/>
                  </a:lnTo>
                  <a:lnTo>
                    <a:pt x="95" y="32"/>
                  </a:lnTo>
                  <a:lnTo>
                    <a:pt x="101" y="22"/>
                  </a:lnTo>
                  <a:lnTo>
                    <a:pt x="106" y="12"/>
                  </a:lnTo>
                  <a:lnTo>
                    <a:pt x="110" y="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4" name="Freeform 193"/>
            <p:cNvSpPr>
              <a:spLocks/>
            </p:cNvSpPr>
            <p:nvPr/>
          </p:nvSpPr>
          <p:spPr bwMode="auto">
            <a:xfrm>
              <a:off x="4779" y="2862"/>
              <a:ext cx="70" cy="105"/>
            </a:xfrm>
            <a:custGeom>
              <a:avLst/>
              <a:gdLst/>
              <a:ahLst/>
              <a:cxnLst>
                <a:cxn ang="0">
                  <a:pos x="42" y="0"/>
                </a:cxn>
                <a:cxn ang="0">
                  <a:pos x="69" y="43"/>
                </a:cxn>
                <a:cxn ang="0">
                  <a:pos x="68" y="44"/>
                </a:cxn>
                <a:cxn ang="0">
                  <a:pos x="63" y="47"/>
                </a:cxn>
                <a:cxn ang="0">
                  <a:pos x="57" y="52"/>
                </a:cxn>
                <a:cxn ang="0">
                  <a:pos x="50" y="58"/>
                </a:cxn>
                <a:cxn ang="0">
                  <a:pos x="42" y="63"/>
                </a:cxn>
                <a:cxn ang="0">
                  <a:pos x="35" y="72"/>
                </a:cxn>
                <a:cxn ang="0">
                  <a:pos x="29" y="79"/>
                </a:cxn>
                <a:cxn ang="0">
                  <a:pos x="26" y="88"/>
                </a:cxn>
                <a:cxn ang="0">
                  <a:pos x="24" y="95"/>
                </a:cxn>
                <a:cxn ang="0">
                  <a:pos x="22" y="100"/>
                </a:cxn>
                <a:cxn ang="0">
                  <a:pos x="22" y="103"/>
                </a:cxn>
                <a:cxn ang="0">
                  <a:pos x="22" y="104"/>
                </a:cxn>
                <a:cxn ang="0">
                  <a:pos x="22" y="103"/>
                </a:cxn>
                <a:cxn ang="0">
                  <a:pos x="22" y="102"/>
                </a:cxn>
                <a:cxn ang="0">
                  <a:pos x="22" y="101"/>
                </a:cxn>
                <a:cxn ang="0">
                  <a:pos x="20" y="99"/>
                </a:cxn>
                <a:cxn ang="0">
                  <a:pos x="17" y="95"/>
                </a:cxn>
                <a:cxn ang="0">
                  <a:pos x="14" y="90"/>
                </a:cxn>
                <a:cxn ang="0">
                  <a:pos x="10" y="84"/>
                </a:cxn>
                <a:cxn ang="0">
                  <a:pos x="7" y="78"/>
                </a:cxn>
                <a:cxn ang="0">
                  <a:pos x="4" y="70"/>
                </a:cxn>
                <a:cxn ang="0">
                  <a:pos x="1" y="62"/>
                </a:cxn>
                <a:cxn ang="0">
                  <a:pos x="0" y="54"/>
                </a:cxn>
                <a:cxn ang="0">
                  <a:pos x="0" y="45"/>
                </a:cxn>
                <a:cxn ang="0">
                  <a:pos x="1" y="37"/>
                </a:cxn>
                <a:cxn ang="0">
                  <a:pos x="4" y="28"/>
                </a:cxn>
                <a:cxn ang="0">
                  <a:pos x="10" y="20"/>
                </a:cxn>
                <a:cxn ang="0">
                  <a:pos x="18" y="13"/>
                </a:cxn>
                <a:cxn ang="0">
                  <a:pos x="29" y="6"/>
                </a:cxn>
                <a:cxn ang="0">
                  <a:pos x="42" y="0"/>
                </a:cxn>
              </a:cxnLst>
              <a:rect l="0" t="0" r="r" b="b"/>
              <a:pathLst>
                <a:path w="70" h="105">
                  <a:moveTo>
                    <a:pt x="42" y="0"/>
                  </a:moveTo>
                  <a:lnTo>
                    <a:pt x="69" y="43"/>
                  </a:lnTo>
                  <a:lnTo>
                    <a:pt x="68" y="44"/>
                  </a:lnTo>
                  <a:lnTo>
                    <a:pt x="63" y="47"/>
                  </a:lnTo>
                  <a:lnTo>
                    <a:pt x="57" y="52"/>
                  </a:lnTo>
                  <a:lnTo>
                    <a:pt x="50" y="58"/>
                  </a:lnTo>
                  <a:lnTo>
                    <a:pt x="42" y="63"/>
                  </a:lnTo>
                  <a:lnTo>
                    <a:pt x="35" y="72"/>
                  </a:lnTo>
                  <a:lnTo>
                    <a:pt x="29" y="79"/>
                  </a:lnTo>
                  <a:lnTo>
                    <a:pt x="26" y="88"/>
                  </a:lnTo>
                  <a:lnTo>
                    <a:pt x="24" y="95"/>
                  </a:lnTo>
                  <a:lnTo>
                    <a:pt x="22" y="100"/>
                  </a:lnTo>
                  <a:lnTo>
                    <a:pt x="22" y="103"/>
                  </a:lnTo>
                  <a:lnTo>
                    <a:pt x="22" y="104"/>
                  </a:lnTo>
                  <a:lnTo>
                    <a:pt x="22" y="103"/>
                  </a:lnTo>
                  <a:lnTo>
                    <a:pt x="22" y="102"/>
                  </a:lnTo>
                  <a:lnTo>
                    <a:pt x="22" y="101"/>
                  </a:lnTo>
                  <a:lnTo>
                    <a:pt x="20" y="99"/>
                  </a:lnTo>
                  <a:lnTo>
                    <a:pt x="17" y="95"/>
                  </a:lnTo>
                  <a:lnTo>
                    <a:pt x="14" y="90"/>
                  </a:lnTo>
                  <a:lnTo>
                    <a:pt x="10" y="84"/>
                  </a:lnTo>
                  <a:lnTo>
                    <a:pt x="7" y="78"/>
                  </a:lnTo>
                  <a:lnTo>
                    <a:pt x="4" y="70"/>
                  </a:lnTo>
                  <a:lnTo>
                    <a:pt x="1" y="62"/>
                  </a:lnTo>
                  <a:lnTo>
                    <a:pt x="0" y="54"/>
                  </a:lnTo>
                  <a:lnTo>
                    <a:pt x="0" y="45"/>
                  </a:lnTo>
                  <a:lnTo>
                    <a:pt x="1" y="37"/>
                  </a:lnTo>
                  <a:lnTo>
                    <a:pt x="4" y="28"/>
                  </a:lnTo>
                  <a:lnTo>
                    <a:pt x="10" y="20"/>
                  </a:lnTo>
                  <a:lnTo>
                    <a:pt x="18" y="13"/>
                  </a:lnTo>
                  <a:lnTo>
                    <a:pt x="29" y="6"/>
                  </a:lnTo>
                  <a:lnTo>
                    <a:pt x="42" y="0"/>
                  </a:lnTo>
                </a:path>
              </a:pathLst>
            </a:custGeom>
            <a:solidFill>
              <a:srgbClr val="FFFFFF"/>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5" name="Freeform 194"/>
            <p:cNvSpPr>
              <a:spLocks/>
            </p:cNvSpPr>
            <p:nvPr/>
          </p:nvSpPr>
          <p:spPr bwMode="auto">
            <a:xfrm>
              <a:off x="4779" y="2862"/>
              <a:ext cx="73" cy="111"/>
            </a:xfrm>
            <a:custGeom>
              <a:avLst/>
              <a:gdLst/>
              <a:ahLst/>
              <a:cxnLst>
                <a:cxn ang="0">
                  <a:pos x="46" y="0"/>
                </a:cxn>
                <a:cxn ang="0">
                  <a:pos x="75" y="46"/>
                </a:cxn>
                <a:cxn ang="0">
                  <a:pos x="74" y="47"/>
                </a:cxn>
                <a:cxn ang="0">
                  <a:pos x="69" y="50"/>
                </a:cxn>
                <a:cxn ang="0">
                  <a:pos x="62" y="55"/>
                </a:cxn>
                <a:cxn ang="0">
                  <a:pos x="54" y="61"/>
                </a:cxn>
                <a:cxn ang="0">
                  <a:pos x="46" y="67"/>
                </a:cxn>
                <a:cxn ang="0">
                  <a:pos x="38" y="76"/>
                </a:cxn>
                <a:cxn ang="0">
                  <a:pos x="32" y="84"/>
                </a:cxn>
                <a:cxn ang="0">
                  <a:pos x="28" y="93"/>
                </a:cxn>
                <a:cxn ang="0">
                  <a:pos x="26" y="101"/>
                </a:cxn>
                <a:cxn ang="0">
                  <a:pos x="24" y="106"/>
                </a:cxn>
                <a:cxn ang="0">
                  <a:pos x="24" y="109"/>
                </a:cxn>
                <a:cxn ang="0">
                  <a:pos x="24" y="110"/>
                </a:cxn>
                <a:cxn ang="0">
                  <a:pos x="24" y="109"/>
                </a:cxn>
                <a:cxn ang="0">
                  <a:pos x="24" y="108"/>
                </a:cxn>
                <a:cxn ang="0">
                  <a:pos x="24" y="107"/>
                </a:cxn>
                <a:cxn ang="0">
                  <a:pos x="22" y="105"/>
                </a:cxn>
                <a:cxn ang="0">
                  <a:pos x="18" y="101"/>
                </a:cxn>
                <a:cxn ang="0">
                  <a:pos x="15" y="95"/>
                </a:cxn>
                <a:cxn ang="0">
                  <a:pos x="11" y="89"/>
                </a:cxn>
                <a:cxn ang="0">
                  <a:pos x="8" y="82"/>
                </a:cxn>
                <a:cxn ang="0">
                  <a:pos x="4" y="74"/>
                </a:cxn>
                <a:cxn ang="0">
                  <a:pos x="1" y="66"/>
                </a:cxn>
                <a:cxn ang="0">
                  <a:pos x="0" y="57"/>
                </a:cxn>
                <a:cxn ang="0">
                  <a:pos x="0" y="48"/>
                </a:cxn>
                <a:cxn ang="0">
                  <a:pos x="1" y="39"/>
                </a:cxn>
                <a:cxn ang="0">
                  <a:pos x="4" y="30"/>
                </a:cxn>
                <a:cxn ang="0">
                  <a:pos x="11" y="21"/>
                </a:cxn>
                <a:cxn ang="0">
                  <a:pos x="20" y="14"/>
                </a:cxn>
                <a:cxn ang="0">
                  <a:pos x="31" y="6"/>
                </a:cxn>
                <a:cxn ang="0">
                  <a:pos x="46" y="0"/>
                </a:cxn>
              </a:cxnLst>
              <a:rect l="0" t="0" r="r" b="b"/>
              <a:pathLst>
                <a:path w="76" h="111">
                  <a:moveTo>
                    <a:pt x="46" y="0"/>
                  </a:moveTo>
                  <a:lnTo>
                    <a:pt x="75" y="46"/>
                  </a:lnTo>
                  <a:lnTo>
                    <a:pt x="74" y="47"/>
                  </a:lnTo>
                  <a:lnTo>
                    <a:pt x="69" y="50"/>
                  </a:lnTo>
                  <a:lnTo>
                    <a:pt x="62" y="55"/>
                  </a:lnTo>
                  <a:lnTo>
                    <a:pt x="54" y="61"/>
                  </a:lnTo>
                  <a:lnTo>
                    <a:pt x="46" y="67"/>
                  </a:lnTo>
                  <a:lnTo>
                    <a:pt x="38" y="76"/>
                  </a:lnTo>
                  <a:lnTo>
                    <a:pt x="32" y="84"/>
                  </a:lnTo>
                  <a:lnTo>
                    <a:pt x="28" y="93"/>
                  </a:lnTo>
                  <a:lnTo>
                    <a:pt x="26" y="101"/>
                  </a:lnTo>
                  <a:lnTo>
                    <a:pt x="24" y="106"/>
                  </a:lnTo>
                  <a:lnTo>
                    <a:pt x="24" y="109"/>
                  </a:lnTo>
                  <a:lnTo>
                    <a:pt x="24" y="110"/>
                  </a:lnTo>
                  <a:lnTo>
                    <a:pt x="24" y="109"/>
                  </a:lnTo>
                  <a:lnTo>
                    <a:pt x="24" y="108"/>
                  </a:lnTo>
                  <a:lnTo>
                    <a:pt x="24" y="107"/>
                  </a:lnTo>
                  <a:lnTo>
                    <a:pt x="22" y="105"/>
                  </a:lnTo>
                  <a:lnTo>
                    <a:pt x="18" y="101"/>
                  </a:lnTo>
                  <a:lnTo>
                    <a:pt x="15" y="95"/>
                  </a:lnTo>
                  <a:lnTo>
                    <a:pt x="11" y="89"/>
                  </a:lnTo>
                  <a:lnTo>
                    <a:pt x="8" y="82"/>
                  </a:lnTo>
                  <a:lnTo>
                    <a:pt x="4" y="74"/>
                  </a:lnTo>
                  <a:lnTo>
                    <a:pt x="1" y="66"/>
                  </a:lnTo>
                  <a:lnTo>
                    <a:pt x="0" y="57"/>
                  </a:lnTo>
                  <a:lnTo>
                    <a:pt x="0" y="48"/>
                  </a:lnTo>
                  <a:lnTo>
                    <a:pt x="1" y="39"/>
                  </a:lnTo>
                  <a:lnTo>
                    <a:pt x="4" y="30"/>
                  </a:lnTo>
                  <a:lnTo>
                    <a:pt x="11" y="21"/>
                  </a:lnTo>
                  <a:lnTo>
                    <a:pt x="20" y="14"/>
                  </a:lnTo>
                  <a:lnTo>
                    <a:pt x="31" y="6"/>
                  </a:lnTo>
                  <a:lnTo>
                    <a:pt x="46"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6" name="Freeform 195"/>
            <p:cNvSpPr>
              <a:spLocks/>
            </p:cNvSpPr>
            <p:nvPr/>
          </p:nvSpPr>
          <p:spPr bwMode="auto">
            <a:xfrm>
              <a:off x="2619" y="2735"/>
              <a:ext cx="185" cy="658"/>
            </a:xfrm>
            <a:custGeom>
              <a:avLst/>
              <a:gdLst/>
              <a:ahLst/>
              <a:cxnLst>
                <a:cxn ang="0">
                  <a:pos x="186" y="438"/>
                </a:cxn>
                <a:cxn ang="0">
                  <a:pos x="186" y="0"/>
                </a:cxn>
                <a:cxn ang="0">
                  <a:pos x="0" y="218"/>
                </a:cxn>
                <a:cxn ang="0">
                  <a:pos x="0" y="657"/>
                </a:cxn>
                <a:cxn ang="0">
                  <a:pos x="186" y="438"/>
                </a:cxn>
              </a:cxnLst>
              <a:rect l="0" t="0" r="r" b="b"/>
              <a:pathLst>
                <a:path w="187" h="658">
                  <a:moveTo>
                    <a:pt x="186" y="438"/>
                  </a:moveTo>
                  <a:lnTo>
                    <a:pt x="186" y="0"/>
                  </a:lnTo>
                  <a:lnTo>
                    <a:pt x="0" y="218"/>
                  </a:lnTo>
                  <a:lnTo>
                    <a:pt x="0" y="657"/>
                  </a:lnTo>
                  <a:lnTo>
                    <a:pt x="186" y="438"/>
                  </a:lnTo>
                </a:path>
              </a:pathLst>
            </a:custGeom>
            <a:solidFill>
              <a:srgbClr val="51DC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7" name="Freeform 196"/>
            <p:cNvSpPr>
              <a:spLocks/>
            </p:cNvSpPr>
            <p:nvPr/>
          </p:nvSpPr>
          <p:spPr bwMode="auto">
            <a:xfrm>
              <a:off x="2619" y="2735"/>
              <a:ext cx="193" cy="664"/>
            </a:xfrm>
            <a:custGeom>
              <a:avLst/>
              <a:gdLst/>
              <a:ahLst/>
              <a:cxnLst>
                <a:cxn ang="0">
                  <a:pos x="192" y="442"/>
                </a:cxn>
                <a:cxn ang="0">
                  <a:pos x="192" y="0"/>
                </a:cxn>
                <a:cxn ang="0">
                  <a:pos x="0" y="220"/>
                </a:cxn>
                <a:cxn ang="0">
                  <a:pos x="0" y="663"/>
                </a:cxn>
                <a:cxn ang="0">
                  <a:pos x="192" y="442"/>
                </a:cxn>
              </a:cxnLst>
              <a:rect l="0" t="0" r="r" b="b"/>
              <a:pathLst>
                <a:path w="193" h="664">
                  <a:moveTo>
                    <a:pt x="192" y="442"/>
                  </a:moveTo>
                  <a:lnTo>
                    <a:pt x="192" y="0"/>
                  </a:lnTo>
                  <a:lnTo>
                    <a:pt x="0" y="220"/>
                  </a:lnTo>
                  <a:lnTo>
                    <a:pt x="0" y="663"/>
                  </a:lnTo>
                  <a:lnTo>
                    <a:pt x="192" y="44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8" name="Freeform 197"/>
            <p:cNvSpPr>
              <a:spLocks/>
            </p:cNvSpPr>
            <p:nvPr/>
          </p:nvSpPr>
          <p:spPr bwMode="auto">
            <a:xfrm>
              <a:off x="2554" y="2955"/>
              <a:ext cx="60" cy="438"/>
            </a:xfrm>
            <a:custGeom>
              <a:avLst/>
              <a:gdLst/>
              <a:ahLst/>
              <a:cxnLst>
                <a:cxn ang="0">
                  <a:pos x="0" y="437"/>
                </a:cxn>
                <a:cxn ang="0">
                  <a:pos x="0" y="0"/>
                </a:cxn>
                <a:cxn ang="0">
                  <a:pos x="59" y="0"/>
                </a:cxn>
                <a:cxn ang="0">
                  <a:pos x="59" y="437"/>
                </a:cxn>
                <a:cxn ang="0">
                  <a:pos x="0" y="437"/>
                </a:cxn>
              </a:cxnLst>
              <a:rect l="0" t="0" r="r" b="b"/>
              <a:pathLst>
                <a:path w="60" h="438">
                  <a:moveTo>
                    <a:pt x="0" y="437"/>
                  </a:moveTo>
                  <a:lnTo>
                    <a:pt x="0" y="0"/>
                  </a:lnTo>
                  <a:lnTo>
                    <a:pt x="59" y="0"/>
                  </a:lnTo>
                  <a:lnTo>
                    <a:pt x="59" y="437"/>
                  </a:lnTo>
                  <a:lnTo>
                    <a:pt x="0" y="437"/>
                  </a:lnTo>
                </a:path>
              </a:pathLst>
            </a:custGeom>
            <a:solidFill>
              <a:srgbClr val="CCCCCC"/>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9" name="Freeform 198"/>
            <p:cNvSpPr>
              <a:spLocks/>
            </p:cNvSpPr>
            <p:nvPr/>
          </p:nvSpPr>
          <p:spPr bwMode="auto">
            <a:xfrm>
              <a:off x="2554" y="2955"/>
              <a:ext cx="66" cy="444"/>
            </a:xfrm>
            <a:custGeom>
              <a:avLst/>
              <a:gdLst/>
              <a:ahLst/>
              <a:cxnLst>
                <a:cxn ang="0">
                  <a:pos x="0" y="443"/>
                </a:cxn>
                <a:cxn ang="0">
                  <a:pos x="0" y="0"/>
                </a:cxn>
                <a:cxn ang="0">
                  <a:pos x="65" y="0"/>
                </a:cxn>
                <a:cxn ang="0">
                  <a:pos x="65" y="443"/>
                </a:cxn>
                <a:cxn ang="0">
                  <a:pos x="0" y="443"/>
                </a:cxn>
              </a:cxnLst>
              <a:rect l="0" t="0" r="r" b="b"/>
              <a:pathLst>
                <a:path w="66" h="444">
                  <a:moveTo>
                    <a:pt x="0" y="443"/>
                  </a:moveTo>
                  <a:lnTo>
                    <a:pt x="0" y="0"/>
                  </a:lnTo>
                  <a:lnTo>
                    <a:pt x="65" y="0"/>
                  </a:lnTo>
                  <a:lnTo>
                    <a:pt x="65" y="443"/>
                  </a:lnTo>
                  <a:lnTo>
                    <a:pt x="0" y="443"/>
                  </a:lnTo>
                </a:path>
              </a:pathLst>
            </a:custGeom>
            <a:solidFill>
              <a:srgbClr val="51DC00"/>
            </a:solid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0" name="Freeform 199"/>
            <p:cNvSpPr>
              <a:spLocks/>
            </p:cNvSpPr>
            <p:nvPr/>
          </p:nvSpPr>
          <p:spPr bwMode="auto">
            <a:xfrm>
              <a:off x="2554" y="2735"/>
              <a:ext cx="252" cy="214"/>
            </a:xfrm>
            <a:custGeom>
              <a:avLst/>
              <a:gdLst/>
              <a:ahLst/>
              <a:cxnLst>
                <a:cxn ang="0">
                  <a:pos x="63" y="214"/>
                </a:cxn>
                <a:cxn ang="0">
                  <a:pos x="0" y="214"/>
                </a:cxn>
                <a:cxn ang="0">
                  <a:pos x="191" y="3"/>
                </a:cxn>
                <a:cxn ang="0">
                  <a:pos x="251" y="0"/>
                </a:cxn>
                <a:cxn ang="0">
                  <a:pos x="63" y="214"/>
                </a:cxn>
              </a:cxnLst>
              <a:rect l="0" t="0" r="r" b="b"/>
              <a:pathLst>
                <a:path w="252" h="215">
                  <a:moveTo>
                    <a:pt x="63" y="214"/>
                  </a:moveTo>
                  <a:lnTo>
                    <a:pt x="0" y="214"/>
                  </a:lnTo>
                  <a:lnTo>
                    <a:pt x="191" y="3"/>
                  </a:lnTo>
                  <a:lnTo>
                    <a:pt x="251" y="0"/>
                  </a:lnTo>
                  <a:lnTo>
                    <a:pt x="63" y="214"/>
                  </a:lnTo>
                </a:path>
              </a:pathLst>
            </a:custGeom>
            <a:solidFill>
              <a:srgbClr val="51DC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1" name="Freeform 200"/>
            <p:cNvSpPr>
              <a:spLocks/>
            </p:cNvSpPr>
            <p:nvPr/>
          </p:nvSpPr>
          <p:spPr bwMode="auto">
            <a:xfrm>
              <a:off x="2554" y="2735"/>
              <a:ext cx="258" cy="221"/>
            </a:xfrm>
            <a:custGeom>
              <a:avLst/>
              <a:gdLst/>
              <a:ahLst/>
              <a:cxnLst>
                <a:cxn ang="0">
                  <a:pos x="65" y="220"/>
                </a:cxn>
                <a:cxn ang="0">
                  <a:pos x="0" y="220"/>
                </a:cxn>
                <a:cxn ang="0">
                  <a:pos x="196" y="3"/>
                </a:cxn>
                <a:cxn ang="0">
                  <a:pos x="257" y="0"/>
                </a:cxn>
                <a:cxn ang="0">
                  <a:pos x="65" y="220"/>
                </a:cxn>
              </a:cxnLst>
              <a:rect l="0" t="0" r="r" b="b"/>
              <a:pathLst>
                <a:path w="258" h="221">
                  <a:moveTo>
                    <a:pt x="65" y="220"/>
                  </a:moveTo>
                  <a:lnTo>
                    <a:pt x="0" y="220"/>
                  </a:lnTo>
                  <a:lnTo>
                    <a:pt x="196" y="3"/>
                  </a:lnTo>
                  <a:lnTo>
                    <a:pt x="257" y="0"/>
                  </a:lnTo>
                  <a:lnTo>
                    <a:pt x="65" y="22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2" name="Freeform 201"/>
            <p:cNvSpPr>
              <a:spLocks/>
            </p:cNvSpPr>
            <p:nvPr/>
          </p:nvSpPr>
          <p:spPr bwMode="auto">
            <a:xfrm>
              <a:off x="2655" y="3267"/>
              <a:ext cx="659" cy="165"/>
            </a:xfrm>
            <a:custGeom>
              <a:avLst/>
              <a:gdLst/>
              <a:ahLst/>
              <a:cxnLst>
                <a:cxn ang="0">
                  <a:pos x="659" y="0"/>
                </a:cxn>
                <a:cxn ang="0">
                  <a:pos x="517" y="164"/>
                </a:cxn>
                <a:cxn ang="0">
                  <a:pos x="0" y="164"/>
                </a:cxn>
                <a:cxn ang="0">
                  <a:pos x="143" y="0"/>
                </a:cxn>
                <a:cxn ang="0">
                  <a:pos x="659" y="0"/>
                </a:cxn>
              </a:cxnLst>
              <a:rect l="0" t="0" r="r" b="b"/>
              <a:pathLst>
                <a:path w="660" h="165">
                  <a:moveTo>
                    <a:pt x="659" y="0"/>
                  </a:moveTo>
                  <a:lnTo>
                    <a:pt x="517" y="164"/>
                  </a:lnTo>
                  <a:lnTo>
                    <a:pt x="0" y="164"/>
                  </a:lnTo>
                  <a:lnTo>
                    <a:pt x="143" y="0"/>
                  </a:lnTo>
                  <a:lnTo>
                    <a:pt x="659" y="0"/>
                  </a:lnTo>
                </a:path>
              </a:pathLst>
            </a:custGeom>
            <a:solidFill>
              <a:srgbClr val="51DC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3" name="Freeform 202"/>
            <p:cNvSpPr>
              <a:spLocks/>
            </p:cNvSpPr>
            <p:nvPr/>
          </p:nvSpPr>
          <p:spPr bwMode="auto">
            <a:xfrm>
              <a:off x="2655" y="3267"/>
              <a:ext cx="666" cy="171"/>
            </a:xfrm>
            <a:custGeom>
              <a:avLst/>
              <a:gdLst/>
              <a:ahLst/>
              <a:cxnLst>
                <a:cxn ang="0">
                  <a:pos x="665" y="0"/>
                </a:cxn>
                <a:cxn ang="0">
                  <a:pos x="522" y="170"/>
                </a:cxn>
                <a:cxn ang="0">
                  <a:pos x="0" y="170"/>
                </a:cxn>
                <a:cxn ang="0">
                  <a:pos x="144" y="0"/>
                </a:cxn>
                <a:cxn ang="0">
                  <a:pos x="665" y="0"/>
                </a:cxn>
              </a:cxnLst>
              <a:rect l="0" t="0" r="r" b="b"/>
              <a:pathLst>
                <a:path w="666" h="171">
                  <a:moveTo>
                    <a:pt x="665" y="0"/>
                  </a:moveTo>
                  <a:lnTo>
                    <a:pt x="522" y="170"/>
                  </a:lnTo>
                  <a:lnTo>
                    <a:pt x="0" y="170"/>
                  </a:lnTo>
                  <a:lnTo>
                    <a:pt x="144" y="0"/>
                  </a:lnTo>
                  <a:lnTo>
                    <a:pt x="665"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4" name="Freeform 203"/>
            <p:cNvSpPr>
              <a:spLocks/>
            </p:cNvSpPr>
            <p:nvPr/>
          </p:nvSpPr>
          <p:spPr bwMode="auto">
            <a:xfrm>
              <a:off x="2697" y="3187"/>
              <a:ext cx="499" cy="206"/>
            </a:xfrm>
            <a:custGeom>
              <a:avLst/>
              <a:gdLst/>
              <a:ahLst/>
              <a:cxnLst>
                <a:cxn ang="0">
                  <a:pos x="13" y="60"/>
                </a:cxn>
                <a:cxn ang="0">
                  <a:pos x="9" y="63"/>
                </a:cxn>
                <a:cxn ang="0">
                  <a:pos x="2" y="71"/>
                </a:cxn>
                <a:cxn ang="0">
                  <a:pos x="0" y="85"/>
                </a:cxn>
                <a:cxn ang="0">
                  <a:pos x="13" y="102"/>
                </a:cxn>
                <a:cxn ang="0">
                  <a:pos x="29" y="120"/>
                </a:cxn>
                <a:cxn ang="0">
                  <a:pos x="36" y="135"/>
                </a:cxn>
                <a:cxn ang="0">
                  <a:pos x="41" y="148"/>
                </a:cxn>
                <a:cxn ang="0">
                  <a:pos x="48" y="162"/>
                </a:cxn>
                <a:cxn ang="0">
                  <a:pos x="57" y="177"/>
                </a:cxn>
                <a:cxn ang="0">
                  <a:pos x="66" y="188"/>
                </a:cxn>
                <a:cxn ang="0">
                  <a:pos x="79" y="196"/>
                </a:cxn>
                <a:cxn ang="0">
                  <a:pos x="102" y="197"/>
                </a:cxn>
                <a:cxn ang="0">
                  <a:pos x="116" y="196"/>
                </a:cxn>
                <a:cxn ang="0">
                  <a:pos x="127" y="196"/>
                </a:cxn>
                <a:cxn ang="0">
                  <a:pos x="137" y="197"/>
                </a:cxn>
                <a:cxn ang="0">
                  <a:pos x="147" y="198"/>
                </a:cxn>
                <a:cxn ang="0">
                  <a:pos x="156" y="199"/>
                </a:cxn>
                <a:cxn ang="0">
                  <a:pos x="166" y="200"/>
                </a:cxn>
                <a:cxn ang="0">
                  <a:pos x="178" y="200"/>
                </a:cxn>
                <a:cxn ang="0">
                  <a:pos x="192" y="201"/>
                </a:cxn>
                <a:cxn ang="0">
                  <a:pos x="208" y="201"/>
                </a:cxn>
                <a:cxn ang="0">
                  <a:pos x="227" y="201"/>
                </a:cxn>
                <a:cxn ang="0">
                  <a:pos x="249" y="201"/>
                </a:cxn>
                <a:cxn ang="0">
                  <a:pos x="272" y="201"/>
                </a:cxn>
                <a:cxn ang="0">
                  <a:pos x="293" y="201"/>
                </a:cxn>
                <a:cxn ang="0">
                  <a:pos x="315" y="201"/>
                </a:cxn>
                <a:cxn ang="0">
                  <a:pos x="333" y="201"/>
                </a:cxn>
                <a:cxn ang="0">
                  <a:pos x="349" y="201"/>
                </a:cxn>
                <a:cxn ang="0">
                  <a:pos x="374" y="202"/>
                </a:cxn>
                <a:cxn ang="0">
                  <a:pos x="396" y="203"/>
                </a:cxn>
                <a:cxn ang="0">
                  <a:pos x="411" y="204"/>
                </a:cxn>
                <a:cxn ang="0">
                  <a:pos x="417" y="205"/>
                </a:cxn>
                <a:cxn ang="0">
                  <a:pos x="253" y="4"/>
                </a:cxn>
              </a:cxnLst>
              <a:rect l="0" t="0" r="r" b="b"/>
              <a:pathLst>
                <a:path w="497" h="206">
                  <a:moveTo>
                    <a:pt x="41" y="71"/>
                  </a:moveTo>
                  <a:lnTo>
                    <a:pt x="13" y="60"/>
                  </a:lnTo>
                  <a:lnTo>
                    <a:pt x="12" y="61"/>
                  </a:lnTo>
                  <a:lnTo>
                    <a:pt x="9" y="63"/>
                  </a:lnTo>
                  <a:lnTo>
                    <a:pt x="5" y="66"/>
                  </a:lnTo>
                  <a:lnTo>
                    <a:pt x="2" y="71"/>
                  </a:lnTo>
                  <a:lnTo>
                    <a:pt x="0" y="77"/>
                  </a:lnTo>
                  <a:lnTo>
                    <a:pt x="0" y="85"/>
                  </a:lnTo>
                  <a:lnTo>
                    <a:pt x="5" y="92"/>
                  </a:lnTo>
                  <a:lnTo>
                    <a:pt x="13" y="102"/>
                  </a:lnTo>
                  <a:lnTo>
                    <a:pt x="22" y="112"/>
                  </a:lnTo>
                  <a:lnTo>
                    <a:pt x="29" y="120"/>
                  </a:lnTo>
                  <a:lnTo>
                    <a:pt x="33" y="128"/>
                  </a:lnTo>
                  <a:lnTo>
                    <a:pt x="36" y="135"/>
                  </a:lnTo>
                  <a:lnTo>
                    <a:pt x="39" y="141"/>
                  </a:lnTo>
                  <a:lnTo>
                    <a:pt x="41" y="148"/>
                  </a:lnTo>
                  <a:lnTo>
                    <a:pt x="43" y="154"/>
                  </a:lnTo>
                  <a:lnTo>
                    <a:pt x="48" y="162"/>
                  </a:lnTo>
                  <a:lnTo>
                    <a:pt x="53" y="170"/>
                  </a:lnTo>
                  <a:lnTo>
                    <a:pt x="57" y="177"/>
                  </a:lnTo>
                  <a:lnTo>
                    <a:pt x="61" y="184"/>
                  </a:lnTo>
                  <a:lnTo>
                    <a:pt x="66" y="188"/>
                  </a:lnTo>
                  <a:lnTo>
                    <a:pt x="71" y="193"/>
                  </a:lnTo>
                  <a:lnTo>
                    <a:pt x="79" y="196"/>
                  </a:lnTo>
                  <a:lnTo>
                    <a:pt x="89" y="198"/>
                  </a:lnTo>
                  <a:lnTo>
                    <a:pt x="102" y="197"/>
                  </a:lnTo>
                  <a:lnTo>
                    <a:pt x="110" y="197"/>
                  </a:lnTo>
                  <a:lnTo>
                    <a:pt x="116" y="196"/>
                  </a:lnTo>
                  <a:lnTo>
                    <a:pt x="122" y="196"/>
                  </a:lnTo>
                  <a:lnTo>
                    <a:pt x="127" y="196"/>
                  </a:lnTo>
                  <a:lnTo>
                    <a:pt x="132" y="197"/>
                  </a:lnTo>
                  <a:lnTo>
                    <a:pt x="137" y="197"/>
                  </a:lnTo>
                  <a:lnTo>
                    <a:pt x="142" y="197"/>
                  </a:lnTo>
                  <a:lnTo>
                    <a:pt x="147" y="198"/>
                  </a:lnTo>
                  <a:lnTo>
                    <a:pt x="151" y="198"/>
                  </a:lnTo>
                  <a:lnTo>
                    <a:pt x="156" y="199"/>
                  </a:lnTo>
                  <a:lnTo>
                    <a:pt x="161" y="199"/>
                  </a:lnTo>
                  <a:lnTo>
                    <a:pt x="166" y="200"/>
                  </a:lnTo>
                  <a:lnTo>
                    <a:pt x="172" y="200"/>
                  </a:lnTo>
                  <a:lnTo>
                    <a:pt x="178" y="200"/>
                  </a:lnTo>
                  <a:lnTo>
                    <a:pt x="185" y="201"/>
                  </a:lnTo>
                  <a:lnTo>
                    <a:pt x="192" y="201"/>
                  </a:lnTo>
                  <a:lnTo>
                    <a:pt x="200" y="201"/>
                  </a:lnTo>
                  <a:lnTo>
                    <a:pt x="208" y="201"/>
                  </a:lnTo>
                  <a:lnTo>
                    <a:pt x="217" y="201"/>
                  </a:lnTo>
                  <a:lnTo>
                    <a:pt x="227" y="201"/>
                  </a:lnTo>
                  <a:lnTo>
                    <a:pt x="238" y="201"/>
                  </a:lnTo>
                  <a:lnTo>
                    <a:pt x="249" y="201"/>
                  </a:lnTo>
                  <a:lnTo>
                    <a:pt x="260" y="201"/>
                  </a:lnTo>
                  <a:lnTo>
                    <a:pt x="272" y="201"/>
                  </a:lnTo>
                  <a:lnTo>
                    <a:pt x="283" y="201"/>
                  </a:lnTo>
                  <a:lnTo>
                    <a:pt x="293" y="201"/>
                  </a:lnTo>
                  <a:lnTo>
                    <a:pt x="304" y="201"/>
                  </a:lnTo>
                  <a:lnTo>
                    <a:pt x="315" y="201"/>
                  </a:lnTo>
                  <a:lnTo>
                    <a:pt x="325" y="201"/>
                  </a:lnTo>
                  <a:lnTo>
                    <a:pt x="333" y="201"/>
                  </a:lnTo>
                  <a:lnTo>
                    <a:pt x="342" y="201"/>
                  </a:lnTo>
                  <a:lnTo>
                    <a:pt x="349" y="201"/>
                  </a:lnTo>
                  <a:lnTo>
                    <a:pt x="363" y="201"/>
                  </a:lnTo>
                  <a:lnTo>
                    <a:pt x="374" y="202"/>
                  </a:lnTo>
                  <a:lnTo>
                    <a:pt x="386" y="202"/>
                  </a:lnTo>
                  <a:lnTo>
                    <a:pt x="396" y="203"/>
                  </a:lnTo>
                  <a:lnTo>
                    <a:pt x="405" y="204"/>
                  </a:lnTo>
                  <a:lnTo>
                    <a:pt x="411" y="204"/>
                  </a:lnTo>
                  <a:lnTo>
                    <a:pt x="415" y="205"/>
                  </a:lnTo>
                  <a:lnTo>
                    <a:pt x="417" y="205"/>
                  </a:lnTo>
                  <a:lnTo>
                    <a:pt x="496" y="0"/>
                  </a:lnTo>
                  <a:lnTo>
                    <a:pt x="253" y="4"/>
                  </a:lnTo>
                  <a:lnTo>
                    <a:pt x="41" y="71"/>
                  </a:lnTo>
                </a:path>
              </a:pathLst>
            </a:custGeom>
            <a:solidFill>
              <a:srgbClr val="666666"/>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5" name="Freeform 204"/>
            <p:cNvSpPr>
              <a:spLocks/>
            </p:cNvSpPr>
            <p:nvPr/>
          </p:nvSpPr>
          <p:spPr bwMode="auto">
            <a:xfrm>
              <a:off x="2697" y="3187"/>
              <a:ext cx="503" cy="212"/>
            </a:xfrm>
            <a:custGeom>
              <a:avLst/>
              <a:gdLst/>
              <a:ahLst/>
              <a:cxnLst>
                <a:cxn ang="0">
                  <a:pos x="13" y="62"/>
                </a:cxn>
                <a:cxn ang="0">
                  <a:pos x="9" y="65"/>
                </a:cxn>
                <a:cxn ang="0">
                  <a:pos x="2" y="73"/>
                </a:cxn>
                <a:cxn ang="0">
                  <a:pos x="0" y="87"/>
                </a:cxn>
                <a:cxn ang="0">
                  <a:pos x="13" y="105"/>
                </a:cxn>
                <a:cxn ang="0">
                  <a:pos x="29" y="124"/>
                </a:cxn>
                <a:cxn ang="0">
                  <a:pos x="36" y="139"/>
                </a:cxn>
                <a:cxn ang="0">
                  <a:pos x="41" y="152"/>
                </a:cxn>
                <a:cxn ang="0">
                  <a:pos x="49" y="167"/>
                </a:cxn>
                <a:cxn ang="0">
                  <a:pos x="58" y="182"/>
                </a:cxn>
                <a:cxn ang="0">
                  <a:pos x="67" y="194"/>
                </a:cxn>
                <a:cxn ang="0">
                  <a:pos x="80" y="202"/>
                </a:cxn>
                <a:cxn ang="0">
                  <a:pos x="103" y="203"/>
                </a:cxn>
                <a:cxn ang="0">
                  <a:pos x="117" y="202"/>
                </a:cxn>
                <a:cxn ang="0">
                  <a:pos x="129" y="202"/>
                </a:cxn>
                <a:cxn ang="0">
                  <a:pos x="139" y="203"/>
                </a:cxn>
                <a:cxn ang="0">
                  <a:pos x="149" y="204"/>
                </a:cxn>
                <a:cxn ang="0">
                  <a:pos x="158" y="205"/>
                </a:cxn>
                <a:cxn ang="0">
                  <a:pos x="168" y="206"/>
                </a:cxn>
                <a:cxn ang="0">
                  <a:pos x="180" y="206"/>
                </a:cxn>
                <a:cxn ang="0">
                  <a:pos x="194" y="207"/>
                </a:cxn>
                <a:cxn ang="0">
                  <a:pos x="211" y="207"/>
                </a:cxn>
                <a:cxn ang="0">
                  <a:pos x="230" y="207"/>
                </a:cxn>
                <a:cxn ang="0">
                  <a:pos x="252" y="207"/>
                </a:cxn>
                <a:cxn ang="0">
                  <a:pos x="275" y="207"/>
                </a:cxn>
                <a:cxn ang="0">
                  <a:pos x="297" y="207"/>
                </a:cxn>
                <a:cxn ang="0">
                  <a:pos x="319" y="207"/>
                </a:cxn>
                <a:cxn ang="0">
                  <a:pos x="337" y="207"/>
                </a:cxn>
                <a:cxn ang="0">
                  <a:pos x="353" y="207"/>
                </a:cxn>
                <a:cxn ang="0">
                  <a:pos x="379" y="208"/>
                </a:cxn>
                <a:cxn ang="0">
                  <a:pos x="401" y="209"/>
                </a:cxn>
                <a:cxn ang="0">
                  <a:pos x="416" y="210"/>
                </a:cxn>
                <a:cxn ang="0">
                  <a:pos x="422" y="211"/>
                </a:cxn>
                <a:cxn ang="0">
                  <a:pos x="256" y="4"/>
                </a:cxn>
              </a:cxnLst>
              <a:rect l="0" t="0" r="r" b="b"/>
              <a:pathLst>
                <a:path w="503" h="212">
                  <a:moveTo>
                    <a:pt x="42" y="73"/>
                  </a:moveTo>
                  <a:lnTo>
                    <a:pt x="13" y="62"/>
                  </a:lnTo>
                  <a:lnTo>
                    <a:pt x="12" y="63"/>
                  </a:lnTo>
                  <a:lnTo>
                    <a:pt x="9" y="65"/>
                  </a:lnTo>
                  <a:lnTo>
                    <a:pt x="5" y="68"/>
                  </a:lnTo>
                  <a:lnTo>
                    <a:pt x="2" y="73"/>
                  </a:lnTo>
                  <a:lnTo>
                    <a:pt x="0" y="79"/>
                  </a:lnTo>
                  <a:lnTo>
                    <a:pt x="0" y="87"/>
                  </a:lnTo>
                  <a:lnTo>
                    <a:pt x="5" y="95"/>
                  </a:lnTo>
                  <a:lnTo>
                    <a:pt x="13" y="105"/>
                  </a:lnTo>
                  <a:lnTo>
                    <a:pt x="22" y="115"/>
                  </a:lnTo>
                  <a:lnTo>
                    <a:pt x="29" y="124"/>
                  </a:lnTo>
                  <a:lnTo>
                    <a:pt x="33" y="132"/>
                  </a:lnTo>
                  <a:lnTo>
                    <a:pt x="36" y="139"/>
                  </a:lnTo>
                  <a:lnTo>
                    <a:pt x="39" y="145"/>
                  </a:lnTo>
                  <a:lnTo>
                    <a:pt x="41" y="152"/>
                  </a:lnTo>
                  <a:lnTo>
                    <a:pt x="44" y="159"/>
                  </a:lnTo>
                  <a:lnTo>
                    <a:pt x="49" y="167"/>
                  </a:lnTo>
                  <a:lnTo>
                    <a:pt x="54" y="175"/>
                  </a:lnTo>
                  <a:lnTo>
                    <a:pt x="58" y="182"/>
                  </a:lnTo>
                  <a:lnTo>
                    <a:pt x="62" y="189"/>
                  </a:lnTo>
                  <a:lnTo>
                    <a:pt x="67" y="194"/>
                  </a:lnTo>
                  <a:lnTo>
                    <a:pt x="72" y="199"/>
                  </a:lnTo>
                  <a:lnTo>
                    <a:pt x="80" y="202"/>
                  </a:lnTo>
                  <a:lnTo>
                    <a:pt x="90" y="204"/>
                  </a:lnTo>
                  <a:lnTo>
                    <a:pt x="103" y="203"/>
                  </a:lnTo>
                  <a:lnTo>
                    <a:pt x="111" y="203"/>
                  </a:lnTo>
                  <a:lnTo>
                    <a:pt x="117" y="202"/>
                  </a:lnTo>
                  <a:lnTo>
                    <a:pt x="123" y="202"/>
                  </a:lnTo>
                  <a:lnTo>
                    <a:pt x="129" y="202"/>
                  </a:lnTo>
                  <a:lnTo>
                    <a:pt x="134" y="203"/>
                  </a:lnTo>
                  <a:lnTo>
                    <a:pt x="139" y="203"/>
                  </a:lnTo>
                  <a:lnTo>
                    <a:pt x="144" y="203"/>
                  </a:lnTo>
                  <a:lnTo>
                    <a:pt x="149" y="204"/>
                  </a:lnTo>
                  <a:lnTo>
                    <a:pt x="153" y="204"/>
                  </a:lnTo>
                  <a:lnTo>
                    <a:pt x="158" y="205"/>
                  </a:lnTo>
                  <a:lnTo>
                    <a:pt x="163" y="205"/>
                  </a:lnTo>
                  <a:lnTo>
                    <a:pt x="168" y="206"/>
                  </a:lnTo>
                  <a:lnTo>
                    <a:pt x="174" y="206"/>
                  </a:lnTo>
                  <a:lnTo>
                    <a:pt x="180" y="206"/>
                  </a:lnTo>
                  <a:lnTo>
                    <a:pt x="187" y="207"/>
                  </a:lnTo>
                  <a:lnTo>
                    <a:pt x="194" y="207"/>
                  </a:lnTo>
                  <a:lnTo>
                    <a:pt x="202" y="207"/>
                  </a:lnTo>
                  <a:lnTo>
                    <a:pt x="211" y="207"/>
                  </a:lnTo>
                  <a:lnTo>
                    <a:pt x="220" y="207"/>
                  </a:lnTo>
                  <a:lnTo>
                    <a:pt x="230" y="207"/>
                  </a:lnTo>
                  <a:lnTo>
                    <a:pt x="241" y="207"/>
                  </a:lnTo>
                  <a:lnTo>
                    <a:pt x="252" y="207"/>
                  </a:lnTo>
                  <a:lnTo>
                    <a:pt x="263" y="207"/>
                  </a:lnTo>
                  <a:lnTo>
                    <a:pt x="275" y="207"/>
                  </a:lnTo>
                  <a:lnTo>
                    <a:pt x="286" y="207"/>
                  </a:lnTo>
                  <a:lnTo>
                    <a:pt x="297" y="207"/>
                  </a:lnTo>
                  <a:lnTo>
                    <a:pt x="308" y="207"/>
                  </a:lnTo>
                  <a:lnTo>
                    <a:pt x="319" y="207"/>
                  </a:lnTo>
                  <a:lnTo>
                    <a:pt x="329" y="207"/>
                  </a:lnTo>
                  <a:lnTo>
                    <a:pt x="337" y="207"/>
                  </a:lnTo>
                  <a:lnTo>
                    <a:pt x="346" y="207"/>
                  </a:lnTo>
                  <a:lnTo>
                    <a:pt x="353" y="207"/>
                  </a:lnTo>
                  <a:lnTo>
                    <a:pt x="367" y="207"/>
                  </a:lnTo>
                  <a:lnTo>
                    <a:pt x="379" y="208"/>
                  </a:lnTo>
                  <a:lnTo>
                    <a:pt x="391" y="208"/>
                  </a:lnTo>
                  <a:lnTo>
                    <a:pt x="401" y="209"/>
                  </a:lnTo>
                  <a:lnTo>
                    <a:pt x="410" y="210"/>
                  </a:lnTo>
                  <a:lnTo>
                    <a:pt x="416" y="210"/>
                  </a:lnTo>
                  <a:lnTo>
                    <a:pt x="420" y="211"/>
                  </a:lnTo>
                  <a:lnTo>
                    <a:pt x="422" y="211"/>
                  </a:lnTo>
                  <a:lnTo>
                    <a:pt x="502" y="0"/>
                  </a:lnTo>
                  <a:lnTo>
                    <a:pt x="256" y="4"/>
                  </a:lnTo>
                  <a:lnTo>
                    <a:pt x="42" y="73"/>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6" name="Freeform 205"/>
            <p:cNvSpPr>
              <a:spLocks/>
            </p:cNvSpPr>
            <p:nvPr/>
          </p:nvSpPr>
          <p:spPr bwMode="auto">
            <a:xfrm>
              <a:off x="3009" y="3082"/>
              <a:ext cx="109" cy="116"/>
            </a:xfrm>
            <a:custGeom>
              <a:avLst/>
              <a:gdLst/>
              <a:ahLst/>
              <a:cxnLst>
                <a:cxn ang="0">
                  <a:pos x="9" y="21"/>
                </a:cxn>
                <a:cxn ang="0">
                  <a:pos x="9" y="20"/>
                </a:cxn>
                <a:cxn ang="0">
                  <a:pos x="13" y="17"/>
                </a:cxn>
                <a:cxn ang="0">
                  <a:pos x="20" y="14"/>
                </a:cxn>
                <a:cxn ang="0">
                  <a:pos x="27" y="10"/>
                </a:cxn>
                <a:cxn ang="0">
                  <a:pos x="36" y="7"/>
                </a:cxn>
                <a:cxn ang="0">
                  <a:pos x="45" y="4"/>
                </a:cxn>
                <a:cxn ang="0">
                  <a:pos x="52" y="1"/>
                </a:cxn>
                <a:cxn ang="0">
                  <a:pos x="60" y="0"/>
                </a:cxn>
                <a:cxn ang="0">
                  <a:pos x="67" y="1"/>
                </a:cxn>
                <a:cxn ang="0">
                  <a:pos x="77" y="2"/>
                </a:cxn>
                <a:cxn ang="0">
                  <a:pos x="86" y="4"/>
                </a:cxn>
                <a:cxn ang="0">
                  <a:pos x="95" y="8"/>
                </a:cxn>
                <a:cxn ang="0">
                  <a:pos x="102" y="13"/>
                </a:cxn>
                <a:cxn ang="0">
                  <a:pos x="107" y="21"/>
                </a:cxn>
                <a:cxn ang="0">
                  <a:pos x="108" y="29"/>
                </a:cxn>
                <a:cxn ang="0">
                  <a:pos x="104" y="42"/>
                </a:cxn>
                <a:cxn ang="0">
                  <a:pos x="98" y="52"/>
                </a:cxn>
                <a:cxn ang="0">
                  <a:pos x="92" y="61"/>
                </a:cxn>
                <a:cxn ang="0">
                  <a:pos x="86" y="67"/>
                </a:cxn>
                <a:cxn ang="0">
                  <a:pos x="81" y="70"/>
                </a:cxn>
                <a:cxn ang="0">
                  <a:pos x="77" y="73"/>
                </a:cxn>
                <a:cxn ang="0">
                  <a:pos x="73" y="77"/>
                </a:cxn>
                <a:cxn ang="0">
                  <a:pos x="71" y="81"/>
                </a:cxn>
                <a:cxn ang="0">
                  <a:pos x="70" y="86"/>
                </a:cxn>
                <a:cxn ang="0">
                  <a:pos x="68" y="93"/>
                </a:cxn>
                <a:cxn ang="0">
                  <a:pos x="63" y="100"/>
                </a:cxn>
                <a:cxn ang="0">
                  <a:pos x="55" y="105"/>
                </a:cxn>
                <a:cxn ang="0">
                  <a:pos x="45" y="110"/>
                </a:cxn>
                <a:cxn ang="0">
                  <a:pos x="35" y="114"/>
                </a:cxn>
                <a:cxn ang="0">
                  <a:pos x="25" y="115"/>
                </a:cxn>
                <a:cxn ang="0">
                  <a:pos x="16" y="113"/>
                </a:cxn>
                <a:cxn ang="0">
                  <a:pos x="9" y="107"/>
                </a:cxn>
                <a:cxn ang="0">
                  <a:pos x="6" y="103"/>
                </a:cxn>
                <a:cxn ang="0">
                  <a:pos x="4" y="97"/>
                </a:cxn>
                <a:cxn ang="0">
                  <a:pos x="2" y="91"/>
                </a:cxn>
                <a:cxn ang="0">
                  <a:pos x="1" y="85"/>
                </a:cxn>
                <a:cxn ang="0">
                  <a:pos x="0" y="78"/>
                </a:cxn>
                <a:cxn ang="0">
                  <a:pos x="1" y="70"/>
                </a:cxn>
                <a:cxn ang="0">
                  <a:pos x="1" y="64"/>
                </a:cxn>
                <a:cxn ang="0">
                  <a:pos x="2" y="56"/>
                </a:cxn>
                <a:cxn ang="0">
                  <a:pos x="3" y="49"/>
                </a:cxn>
                <a:cxn ang="0">
                  <a:pos x="4" y="43"/>
                </a:cxn>
                <a:cxn ang="0">
                  <a:pos x="5" y="37"/>
                </a:cxn>
                <a:cxn ang="0">
                  <a:pos x="6" y="31"/>
                </a:cxn>
                <a:cxn ang="0">
                  <a:pos x="7" y="27"/>
                </a:cxn>
                <a:cxn ang="0">
                  <a:pos x="8" y="24"/>
                </a:cxn>
                <a:cxn ang="0">
                  <a:pos x="9" y="22"/>
                </a:cxn>
                <a:cxn ang="0">
                  <a:pos x="9" y="21"/>
                </a:cxn>
              </a:cxnLst>
              <a:rect l="0" t="0" r="r" b="b"/>
              <a:pathLst>
                <a:path w="109" h="116">
                  <a:moveTo>
                    <a:pt x="9" y="21"/>
                  </a:moveTo>
                  <a:lnTo>
                    <a:pt x="9" y="20"/>
                  </a:lnTo>
                  <a:lnTo>
                    <a:pt x="13" y="17"/>
                  </a:lnTo>
                  <a:lnTo>
                    <a:pt x="20" y="14"/>
                  </a:lnTo>
                  <a:lnTo>
                    <a:pt x="27" y="10"/>
                  </a:lnTo>
                  <a:lnTo>
                    <a:pt x="36" y="7"/>
                  </a:lnTo>
                  <a:lnTo>
                    <a:pt x="45" y="4"/>
                  </a:lnTo>
                  <a:lnTo>
                    <a:pt x="52" y="1"/>
                  </a:lnTo>
                  <a:lnTo>
                    <a:pt x="60" y="0"/>
                  </a:lnTo>
                  <a:lnTo>
                    <a:pt x="67" y="1"/>
                  </a:lnTo>
                  <a:lnTo>
                    <a:pt x="77" y="2"/>
                  </a:lnTo>
                  <a:lnTo>
                    <a:pt x="86" y="4"/>
                  </a:lnTo>
                  <a:lnTo>
                    <a:pt x="95" y="8"/>
                  </a:lnTo>
                  <a:lnTo>
                    <a:pt x="102" y="13"/>
                  </a:lnTo>
                  <a:lnTo>
                    <a:pt x="107" y="21"/>
                  </a:lnTo>
                  <a:lnTo>
                    <a:pt x="108" y="29"/>
                  </a:lnTo>
                  <a:lnTo>
                    <a:pt x="104" y="42"/>
                  </a:lnTo>
                  <a:lnTo>
                    <a:pt x="98" y="52"/>
                  </a:lnTo>
                  <a:lnTo>
                    <a:pt x="92" y="61"/>
                  </a:lnTo>
                  <a:lnTo>
                    <a:pt x="86" y="67"/>
                  </a:lnTo>
                  <a:lnTo>
                    <a:pt x="81" y="70"/>
                  </a:lnTo>
                  <a:lnTo>
                    <a:pt x="77" y="73"/>
                  </a:lnTo>
                  <a:lnTo>
                    <a:pt x="73" y="77"/>
                  </a:lnTo>
                  <a:lnTo>
                    <a:pt x="71" y="81"/>
                  </a:lnTo>
                  <a:lnTo>
                    <a:pt x="70" y="86"/>
                  </a:lnTo>
                  <a:lnTo>
                    <a:pt x="68" y="93"/>
                  </a:lnTo>
                  <a:lnTo>
                    <a:pt x="63" y="100"/>
                  </a:lnTo>
                  <a:lnTo>
                    <a:pt x="55" y="105"/>
                  </a:lnTo>
                  <a:lnTo>
                    <a:pt x="45" y="110"/>
                  </a:lnTo>
                  <a:lnTo>
                    <a:pt x="35" y="114"/>
                  </a:lnTo>
                  <a:lnTo>
                    <a:pt x="25" y="115"/>
                  </a:lnTo>
                  <a:lnTo>
                    <a:pt x="16" y="113"/>
                  </a:lnTo>
                  <a:lnTo>
                    <a:pt x="9" y="107"/>
                  </a:lnTo>
                  <a:lnTo>
                    <a:pt x="6" y="103"/>
                  </a:lnTo>
                  <a:lnTo>
                    <a:pt x="4" y="97"/>
                  </a:lnTo>
                  <a:lnTo>
                    <a:pt x="2" y="91"/>
                  </a:lnTo>
                  <a:lnTo>
                    <a:pt x="1" y="85"/>
                  </a:lnTo>
                  <a:lnTo>
                    <a:pt x="0" y="78"/>
                  </a:lnTo>
                  <a:lnTo>
                    <a:pt x="1" y="70"/>
                  </a:lnTo>
                  <a:lnTo>
                    <a:pt x="1" y="64"/>
                  </a:lnTo>
                  <a:lnTo>
                    <a:pt x="2" y="56"/>
                  </a:lnTo>
                  <a:lnTo>
                    <a:pt x="3" y="49"/>
                  </a:lnTo>
                  <a:lnTo>
                    <a:pt x="4" y="43"/>
                  </a:lnTo>
                  <a:lnTo>
                    <a:pt x="5" y="37"/>
                  </a:lnTo>
                  <a:lnTo>
                    <a:pt x="6" y="31"/>
                  </a:lnTo>
                  <a:lnTo>
                    <a:pt x="7" y="27"/>
                  </a:lnTo>
                  <a:lnTo>
                    <a:pt x="8" y="24"/>
                  </a:lnTo>
                  <a:lnTo>
                    <a:pt x="9" y="22"/>
                  </a:lnTo>
                  <a:lnTo>
                    <a:pt x="9" y="21"/>
                  </a:lnTo>
                </a:path>
              </a:pathLst>
            </a:custGeom>
            <a:solidFill>
              <a:srgbClr val="FDE3BA"/>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7" name="Freeform 206"/>
            <p:cNvSpPr>
              <a:spLocks/>
            </p:cNvSpPr>
            <p:nvPr/>
          </p:nvSpPr>
          <p:spPr bwMode="auto">
            <a:xfrm>
              <a:off x="3009" y="3082"/>
              <a:ext cx="115" cy="122"/>
            </a:xfrm>
            <a:custGeom>
              <a:avLst/>
              <a:gdLst/>
              <a:ahLst/>
              <a:cxnLst>
                <a:cxn ang="0">
                  <a:pos x="9" y="22"/>
                </a:cxn>
                <a:cxn ang="0">
                  <a:pos x="9" y="22"/>
                </a:cxn>
                <a:cxn ang="0">
                  <a:pos x="10" y="21"/>
                </a:cxn>
                <a:cxn ang="0">
                  <a:pos x="14" y="18"/>
                </a:cxn>
                <a:cxn ang="0">
                  <a:pos x="21" y="15"/>
                </a:cxn>
                <a:cxn ang="0">
                  <a:pos x="29" y="11"/>
                </a:cxn>
                <a:cxn ang="0">
                  <a:pos x="38" y="7"/>
                </a:cxn>
                <a:cxn ang="0">
                  <a:pos x="47" y="4"/>
                </a:cxn>
                <a:cxn ang="0">
                  <a:pos x="55" y="1"/>
                </a:cxn>
                <a:cxn ang="0">
                  <a:pos x="63" y="0"/>
                </a:cxn>
                <a:cxn ang="0">
                  <a:pos x="71" y="1"/>
                </a:cxn>
                <a:cxn ang="0">
                  <a:pos x="81" y="2"/>
                </a:cxn>
                <a:cxn ang="0">
                  <a:pos x="91" y="4"/>
                </a:cxn>
                <a:cxn ang="0">
                  <a:pos x="100" y="8"/>
                </a:cxn>
                <a:cxn ang="0">
                  <a:pos x="108" y="14"/>
                </a:cxn>
                <a:cxn ang="0">
                  <a:pos x="113" y="22"/>
                </a:cxn>
                <a:cxn ang="0">
                  <a:pos x="114" y="31"/>
                </a:cxn>
                <a:cxn ang="0">
                  <a:pos x="110" y="44"/>
                </a:cxn>
                <a:cxn ang="0">
                  <a:pos x="103" y="55"/>
                </a:cxn>
                <a:cxn ang="0">
                  <a:pos x="97" y="64"/>
                </a:cxn>
                <a:cxn ang="0">
                  <a:pos x="91" y="70"/>
                </a:cxn>
                <a:cxn ang="0">
                  <a:pos x="85" y="74"/>
                </a:cxn>
                <a:cxn ang="0">
                  <a:pos x="81" y="77"/>
                </a:cxn>
                <a:cxn ang="0">
                  <a:pos x="77" y="81"/>
                </a:cxn>
                <a:cxn ang="0">
                  <a:pos x="75" y="85"/>
                </a:cxn>
                <a:cxn ang="0">
                  <a:pos x="74" y="91"/>
                </a:cxn>
                <a:cxn ang="0">
                  <a:pos x="72" y="98"/>
                </a:cxn>
                <a:cxn ang="0">
                  <a:pos x="66" y="105"/>
                </a:cxn>
                <a:cxn ang="0">
                  <a:pos x="58" y="111"/>
                </a:cxn>
                <a:cxn ang="0">
                  <a:pos x="48" y="116"/>
                </a:cxn>
                <a:cxn ang="0">
                  <a:pos x="37" y="120"/>
                </a:cxn>
                <a:cxn ang="0">
                  <a:pos x="26" y="121"/>
                </a:cxn>
                <a:cxn ang="0">
                  <a:pos x="17" y="119"/>
                </a:cxn>
                <a:cxn ang="0">
                  <a:pos x="9" y="113"/>
                </a:cxn>
                <a:cxn ang="0">
                  <a:pos x="6" y="108"/>
                </a:cxn>
                <a:cxn ang="0">
                  <a:pos x="4" y="102"/>
                </a:cxn>
                <a:cxn ang="0">
                  <a:pos x="2" y="96"/>
                </a:cxn>
                <a:cxn ang="0">
                  <a:pos x="1" y="89"/>
                </a:cxn>
                <a:cxn ang="0">
                  <a:pos x="0" y="82"/>
                </a:cxn>
                <a:cxn ang="0">
                  <a:pos x="1" y="74"/>
                </a:cxn>
                <a:cxn ang="0">
                  <a:pos x="1" y="67"/>
                </a:cxn>
                <a:cxn ang="0">
                  <a:pos x="2" y="59"/>
                </a:cxn>
                <a:cxn ang="0">
                  <a:pos x="3" y="52"/>
                </a:cxn>
                <a:cxn ang="0">
                  <a:pos x="4" y="45"/>
                </a:cxn>
                <a:cxn ang="0">
                  <a:pos x="5" y="39"/>
                </a:cxn>
                <a:cxn ang="0">
                  <a:pos x="6" y="33"/>
                </a:cxn>
                <a:cxn ang="0">
                  <a:pos x="7" y="28"/>
                </a:cxn>
                <a:cxn ang="0">
                  <a:pos x="8" y="25"/>
                </a:cxn>
                <a:cxn ang="0">
                  <a:pos x="9" y="23"/>
                </a:cxn>
                <a:cxn ang="0">
                  <a:pos x="9" y="22"/>
                </a:cxn>
              </a:cxnLst>
              <a:rect l="0" t="0" r="r" b="b"/>
              <a:pathLst>
                <a:path w="115" h="122">
                  <a:moveTo>
                    <a:pt x="9" y="22"/>
                  </a:moveTo>
                  <a:lnTo>
                    <a:pt x="9" y="22"/>
                  </a:lnTo>
                  <a:lnTo>
                    <a:pt x="10" y="21"/>
                  </a:lnTo>
                  <a:lnTo>
                    <a:pt x="14" y="18"/>
                  </a:lnTo>
                  <a:lnTo>
                    <a:pt x="21" y="15"/>
                  </a:lnTo>
                  <a:lnTo>
                    <a:pt x="29" y="11"/>
                  </a:lnTo>
                  <a:lnTo>
                    <a:pt x="38" y="7"/>
                  </a:lnTo>
                  <a:lnTo>
                    <a:pt x="47" y="4"/>
                  </a:lnTo>
                  <a:lnTo>
                    <a:pt x="55" y="1"/>
                  </a:lnTo>
                  <a:lnTo>
                    <a:pt x="63" y="0"/>
                  </a:lnTo>
                  <a:lnTo>
                    <a:pt x="71" y="1"/>
                  </a:lnTo>
                  <a:lnTo>
                    <a:pt x="81" y="2"/>
                  </a:lnTo>
                  <a:lnTo>
                    <a:pt x="91" y="4"/>
                  </a:lnTo>
                  <a:lnTo>
                    <a:pt x="100" y="8"/>
                  </a:lnTo>
                  <a:lnTo>
                    <a:pt x="108" y="14"/>
                  </a:lnTo>
                  <a:lnTo>
                    <a:pt x="113" y="22"/>
                  </a:lnTo>
                  <a:lnTo>
                    <a:pt x="114" y="31"/>
                  </a:lnTo>
                  <a:lnTo>
                    <a:pt x="110" y="44"/>
                  </a:lnTo>
                  <a:lnTo>
                    <a:pt x="103" y="55"/>
                  </a:lnTo>
                  <a:lnTo>
                    <a:pt x="97" y="64"/>
                  </a:lnTo>
                  <a:lnTo>
                    <a:pt x="91" y="70"/>
                  </a:lnTo>
                  <a:lnTo>
                    <a:pt x="85" y="74"/>
                  </a:lnTo>
                  <a:lnTo>
                    <a:pt x="81" y="77"/>
                  </a:lnTo>
                  <a:lnTo>
                    <a:pt x="77" y="81"/>
                  </a:lnTo>
                  <a:lnTo>
                    <a:pt x="75" y="85"/>
                  </a:lnTo>
                  <a:lnTo>
                    <a:pt x="74" y="91"/>
                  </a:lnTo>
                  <a:lnTo>
                    <a:pt x="72" y="98"/>
                  </a:lnTo>
                  <a:lnTo>
                    <a:pt x="66" y="105"/>
                  </a:lnTo>
                  <a:lnTo>
                    <a:pt x="58" y="111"/>
                  </a:lnTo>
                  <a:lnTo>
                    <a:pt x="48" y="116"/>
                  </a:lnTo>
                  <a:lnTo>
                    <a:pt x="37" y="120"/>
                  </a:lnTo>
                  <a:lnTo>
                    <a:pt x="26" y="121"/>
                  </a:lnTo>
                  <a:lnTo>
                    <a:pt x="17" y="119"/>
                  </a:lnTo>
                  <a:lnTo>
                    <a:pt x="9" y="113"/>
                  </a:lnTo>
                  <a:lnTo>
                    <a:pt x="6" y="108"/>
                  </a:lnTo>
                  <a:lnTo>
                    <a:pt x="4" y="102"/>
                  </a:lnTo>
                  <a:lnTo>
                    <a:pt x="2" y="96"/>
                  </a:lnTo>
                  <a:lnTo>
                    <a:pt x="1" y="89"/>
                  </a:lnTo>
                  <a:lnTo>
                    <a:pt x="0" y="82"/>
                  </a:lnTo>
                  <a:lnTo>
                    <a:pt x="1" y="74"/>
                  </a:lnTo>
                  <a:lnTo>
                    <a:pt x="1" y="67"/>
                  </a:lnTo>
                  <a:lnTo>
                    <a:pt x="2" y="59"/>
                  </a:lnTo>
                  <a:lnTo>
                    <a:pt x="3" y="52"/>
                  </a:lnTo>
                  <a:lnTo>
                    <a:pt x="4" y="45"/>
                  </a:lnTo>
                  <a:lnTo>
                    <a:pt x="5" y="39"/>
                  </a:lnTo>
                  <a:lnTo>
                    <a:pt x="6" y="33"/>
                  </a:lnTo>
                  <a:lnTo>
                    <a:pt x="7" y="28"/>
                  </a:lnTo>
                  <a:lnTo>
                    <a:pt x="8" y="25"/>
                  </a:lnTo>
                  <a:lnTo>
                    <a:pt x="9" y="23"/>
                  </a:lnTo>
                  <a:lnTo>
                    <a:pt x="9" y="2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8" name="Freeform 207"/>
            <p:cNvSpPr>
              <a:spLocks/>
            </p:cNvSpPr>
            <p:nvPr/>
          </p:nvSpPr>
          <p:spPr bwMode="auto">
            <a:xfrm>
              <a:off x="3051" y="3075"/>
              <a:ext cx="109" cy="123"/>
            </a:xfrm>
            <a:custGeom>
              <a:avLst/>
              <a:gdLst/>
              <a:ahLst/>
              <a:cxnLst>
                <a:cxn ang="0">
                  <a:pos x="42" y="0"/>
                </a:cxn>
                <a:cxn ang="0">
                  <a:pos x="40" y="1"/>
                </a:cxn>
                <a:cxn ang="0">
                  <a:pos x="35" y="2"/>
                </a:cxn>
                <a:cxn ang="0">
                  <a:pos x="27" y="5"/>
                </a:cxn>
                <a:cxn ang="0">
                  <a:pos x="19" y="8"/>
                </a:cxn>
                <a:cxn ang="0">
                  <a:pos x="12" y="11"/>
                </a:cxn>
                <a:cxn ang="0">
                  <a:pos x="5" y="16"/>
                </a:cxn>
                <a:cxn ang="0">
                  <a:pos x="1" y="22"/>
                </a:cxn>
                <a:cxn ang="0">
                  <a:pos x="0" y="28"/>
                </a:cxn>
                <a:cxn ang="0">
                  <a:pos x="2" y="34"/>
                </a:cxn>
                <a:cxn ang="0">
                  <a:pos x="4" y="40"/>
                </a:cxn>
                <a:cxn ang="0">
                  <a:pos x="6" y="45"/>
                </a:cxn>
                <a:cxn ang="0">
                  <a:pos x="8" y="50"/>
                </a:cxn>
                <a:cxn ang="0">
                  <a:pos x="10" y="53"/>
                </a:cxn>
                <a:cxn ang="0">
                  <a:pos x="14" y="55"/>
                </a:cxn>
                <a:cxn ang="0">
                  <a:pos x="17" y="56"/>
                </a:cxn>
                <a:cxn ang="0">
                  <a:pos x="21" y="55"/>
                </a:cxn>
                <a:cxn ang="0">
                  <a:pos x="26" y="53"/>
                </a:cxn>
                <a:cxn ang="0">
                  <a:pos x="29" y="48"/>
                </a:cxn>
                <a:cxn ang="0">
                  <a:pos x="35" y="43"/>
                </a:cxn>
                <a:cxn ang="0">
                  <a:pos x="41" y="36"/>
                </a:cxn>
                <a:cxn ang="0">
                  <a:pos x="46" y="31"/>
                </a:cxn>
                <a:cxn ang="0">
                  <a:pos x="53" y="29"/>
                </a:cxn>
                <a:cxn ang="0">
                  <a:pos x="59" y="29"/>
                </a:cxn>
                <a:cxn ang="0">
                  <a:pos x="65" y="31"/>
                </a:cxn>
                <a:cxn ang="0">
                  <a:pos x="69" y="37"/>
                </a:cxn>
                <a:cxn ang="0">
                  <a:pos x="68" y="44"/>
                </a:cxn>
                <a:cxn ang="0">
                  <a:pos x="63" y="52"/>
                </a:cxn>
                <a:cxn ang="0">
                  <a:pos x="58" y="61"/>
                </a:cxn>
                <a:cxn ang="0">
                  <a:pos x="49" y="70"/>
                </a:cxn>
                <a:cxn ang="0">
                  <a:pos x="42" y="78"/>
                </a:cxn>
                <a:cxn ang="0">
                  <a:pos x="35" y="87"/>
                </a:cxn>
                <a:cxn ang="0">
                  <a:pos x="31" y="93"/>
                </a:cxn>
                <a:cxn ang="0">
                  <a:pos x="28" y="99"/>
                </a:cxn>
                <a:cxn ang="0">
                  <a:pos x="27" y="105"/>
                </a:cxn>
                <a:cxn ang="0">
                  <a:pos x="27" y="110"/>
                </a:cxn>
                <a:cxn ang="0">
                  <a:pos x="27" y="113"/>
                </a:cxn>
                <a:cxn ang="0">
                  <a:pos x="29" y="117"/>
                </a:cxn>
                <a:cxn ang="0">
                  <a:pos x="33" y="119"/>
                </a:cxn>
                <a:cxn ang="0">
                  <a:pos x="38" y="121"/>
                </a:cxn>
                <a:cxn ang="0">
                  <a:pos x="45" y="121"/>
                </a:cxn>
                <a:cxn ang="0">
                  <a:pos x="50" y="120"/>
                </a:cxn>
                <a:cxn ang="0">
                  <a:pos x="57" y="116"/>
                </a:cxn>
                <a:cxn ang="0">
                  <a:pos x="63" y="111"/>
                </a:cxn>
                <a:cxn ang="0">
                  <a:pos x="72" y="103"/>
                </a:cxn>
                <a:cxn ang="0">
                  <a:pos x="80" y="94"/>
                </a:cxn>
                <a:cxn ang="0">
                  <a:pos x="88" y="85"/>
                </a:cxn>
                <a:cxn ang="0">
                  <a:pos x="96" y="74"/>
                </a:cxn>
                <a:cxn ang="0">
                  <a:pos x="101" y="63"/>
                </a:cxn>
                <a:cxn ang="0">
                  <a:pos x="105" y="52"/>
                </a:cxn>
                <a:cxn ang="0">
                  <a:pos x="107" y="42"/>
                </a:cxn>
                <a:cxn ang="0">
                  <a:pos x="106" y="31"/>
                </a:cxn>
                <a:cxn ang="0">
                  <a:pos x="101" y="22"/>
                </a:cxn>
                <a:cxn ang="0">
                  <a:pos x="94" y="13"/>
                </a:cxn>
                <a:cxn ang="0">
                  <a:pos x="81" y="8"/>
                </a:cxn>
                <a:cxn ang="0">
                  <a:pos x="63" y="3"/>
                </a:cxn>
                <a:cxn ang="0">
                  <a:pos x="42" y="0"/>
                </a:cxn>
              </a:cxnLst>
              <a:rect l="0" t="0" r="r" b="b"/>
              <a:pathLst>
                <a:path w="108" h="122">
                  <a:moveTo>
                    <a:pt x="42" y="0"/>
                  </a:moveTo>
                  <a:lnTo>
                    <a:pt x="40" y="1"/>
                  </a:lnTo>
                  <a:lnTo>
                    <a:pt x="35" y="2"/>
                  </a:lnTo>
                  <a:lnTo>
                    <a:pt x="27" y="5"/>
                  </a:lnTo>
                  <a:lnTo>
                    <a:pt x="19" y="8"/>
                  </a:lnTo>
                  <a:lnTo>
                    <a:pt x="12" y="11"/>
                  </a:lnTo>
                  <a:lnTo>
                    <a:pt x="5" y="16"/>
                  </a:lnTo>
                  <a:lnTo>
                    <a:pt x="1" y="22"/>
                  </a:lnTo>
                  <a:lnTo>
                    <a:pt x="0" y="28"/>
                  </a:lnTo>
                  <a:lnTo>
                    <a:pt x="2" y="34"/>
                  </a:lnTo>
                  <a:lnTo>
                    <a:pt x="4" y="40"/>
                  </a:lnTo>
                  <a:lnTo>
                    <a:pt x="6" y="45"/>
                  </a:lnTo>
                  <a:lnTo>
                    <a:pt x="8" y="50"/>
                  </a:lnTo>
                  <a:lnTo>
                    <a:pt x="10" y="53"/>
                  </a:lnTo>
                  <a:lnTo>
                    <a:pt x="14" y="55"/>
                  </a:lnTo>
                  <a:lnTo>
                    <a:pt x="17" y="56"/>
                  </a:lnTo>
                  <a:lnTo>
                    <a:pt x="21" y="55"/>
                  </a:lnTo>
                  <a:lnTo>
                    <a:pt x="26" y="53"/>
                  </a:lnTo>
                  <a:lnTo>
                    <a:pt x="29" y="48"/>
                  </a:lnTo>
                  <a:lnTo>
                    <a:pt x="35" y="43"/>
                  </a:lnTo>
                  <a:lnTo>
                    <a:pt x="41" y="36"/>
                  </a:lnTo>
                  <a:lnTo>
                    <a:pt x="46" y="31"/>
                  </a:lnTo>
                  <a:lnTo>
                    <a:pt x="53" y="29"/>
                  </a:lnTo>
                  <a:lnTo>
                    <a:pt x="59" y="29"/>
                  </a:lnTo>
                  <a:lnTo>
                    <a:pt x="65" y="31"/>
                  </a:lnTo>
                  <a:lnTo>
                    <a:pt x="69" y="37"/>
                  </a:lnTo>
                  <a:lnTo>
                    <a:pt x="68" y="44"/>
                  </a:lnTo>
                  <a:lnTo>
                    <a:pt x="63" y="52"/>
                  </a:lnTo>
                  <a:lnTo>
                    <a:pt x="58" y="61"/>
                  </a:lnTo>
                  <a:lnTo>
                    <a:pt x="49" y="70"/>
                  </a:lnTo>
                  <a:lnTo>
                    <a:pt x="42" y="78"/>
                  </a:lnTo>
                  <a:lnTo>
                    <a:pt x="35" y="87"/>
                  </a:lnTo>
                  <a:lnTo>
                    <a:pt x="31" y="93"/>
                  </a:lnTo>
                  <a:lnTo>
                    <a:pt x="28" y="99"/>
                  </a:lnTo>
                  <a:lnTo>
                    <a:pt x="27" y="105"/>
                  </a:lnTo>
                  <a:lnTo>
                    <a:pt x="27" y="110"/>
                  </a:lnTo>
                  <a:lnTo>
                    <a:pt x="27" y="113"/>
                  </a:lnTo>
                  <a:lnTo>
                    <a:pt x="29" y="117"/>
                  </a:lnTo>
                  <a:lnTo>
                    <a:pt x="33" y="119"/>
                  </a:lnTo>
                  <a:lnTo>
                    <a:pt x="38" y="121"/>
                  </a:lnTo>
                  <a:lnTo>
                    <a:pt x="45" y="121"/>
                  </a:lnTo>
                  <a:lnTo>
                    <a:pt x="50" y="120"/>
                  </a:lnTo>
                  <a:lnTo>
                    <a:pt x="57" y="116"/>
                  </a:lnTo>
                  <a:lnTo>
                    <a:pt x="63" y="111"/>
                  </a:lnTo>
                  <a:lnTo>
                    <a:pt x="72" y="103"/>
                  </a:lnTo>
                  <a:lnTo>
                    <a:pt x="80" y="94"/>
                  </a:lnTo>
                  <a:lnTo>
                    <a:pt x="88" y="85"/>
                  </a:lnTo>
                  <a:lnTo>
                    <a:pt x="96" y="74"/>
                  </a:lnTo>
                  <a:lnTo>
                    <a:pt x="101" y="63"/>
                  </a:lnTo>
                  <a:lnTo>
                    <a:pt x="105" y="52"/>
                  </a:lnTo>
                  <a:lnTo>
                    <a:pt x="107" y="42"/>
                  </a:lnTo>
                  <a:lnTo>
                    <a:pt x="106" y="31"/>
                  </a:lnTo>
                  <a:lnTo>
                    <a:pt x="101" y="22"/>
                  </a:lnTo>
                  <a:lnTo>
                    <a:pt x="94" y="13"/>
                  </a:lnTo>
                  <a:lnTo>
                    <a:pt x="81" y="8"/>
                  </a:lnTo>
                  <a:lnTo>
                    <a:pt x="63" y="3"/>
                  </a:lnTo>
                  <a:lnTo>
                    <a:pt x="42" y="0"/>
                  </a:lnTo>
                </a:path>
              </a:pathLst>
            </a:custGeom>
            <a:solidFill>
              <a:srgbClr val="E5E5E5"/>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9" name="Freeform 208"/>
            <p:cNvSpPr>
              <a:spLocks/>
            </p:cNvSpPr>
            <p:nvPr/>
          </p:nvSpPr>
          <p:spPr bwMode="auto">
            <a:xfrm>
              <a:off x="3051" y="3075"/>
              <a:ext cx="113" cy="129"/>
            </a:xfrm>
            <a:custGeom>
              <a:avLst/>
              <a:gdLst/>
              <a:ahLst/>
              <a:cxnLst>
                <a:cxn ang="0">
                  <a:pos x="44" y="0"/>
                </a:cxn>
                <a:cxn ang="0">
                  <a:pos x="44" y="0"/>
                </a:cxn>
                <a:cxn ang="0">
                  <a:pos x="42" y="1"/>
                </a:cxn>
                <a:cxn ang="0">
                  <a:pos x="37" y="2"/>
                </a:cxn>
                <a:cxn ang="0">
                  <a:pos x="29" y="5"/>
                </a:cxn>
                <a:cxn ang="0">
                  <a:pos x="20" y="8"/>
                </a:cxn>
                <a:cxn ang="0">
                  <a:pos x="13" y="12"/>
                </a:cxn>
                <a:cxn ang="0">
                  <a:pos x="5" y="17"/>
                </a:cxn>
                <a:cxn ang="0">
                  <a:pos x="1" y="23"/>
                </a:cxn>
                <a:cxn ang="0">
                  <a:pos x="0" y="29"/>
                </a:cxn>
                <a:cxn ang="0">
                  <a:pos x="2" y="36"/>
                </a:cxn>
                <a:cxn ang="0">
                  <a:pos x="4" y="42"/>
                </a:cxn>
                <a:cxn ang="0">
                  <a:pos x="6" y="47"/>
                </a:cxn>
                <a:cxn ang="0">
                  <a:pos x="8" y="52"/>
                </a:cxn>
                <a:cxn ang="0">
                  <a:pos x="11" y="56"/>
                </a:cxn>
                <a:cxn ang="0">
                  <a:pos x="15" y="58"/>
                </a:cxn>
                <a:cxn ang="0">
                  <a:pos x="18" y="59"/>
                </a:cxn>
                <a:cxn ang="0">
                  <a:pos x="22" y="58"/>
                </a:cxn>
                <a:cxn ang="0">
                  <a:pos x="27" y="56"/>
                </a:cxn>
                <a:cxn ang="0">
                  <a:pos x="31" y="50"/>
                </a:cxn>
                <a:cxn ang="0">
                  <a:pos x="37" y="45"/>
                </a:cxn>
                <a:cxn ang="0">
                  <a:pos x="43" y="38"/>
                </a:cxn>
                <a:cxn ang="0">
                  <a:pos x="49" y="33"/>
                </a:cxn>
                <a:cxn ang="0">
                  <a:pos x="56" y="30"/>
                </a:cxn>
                <a:cxn ang="0">
                  <a:pos x="62" y="30"/>
                </a:cxn>
                <a:cxn ang="0">
                  <a:pos x="69" y="33"/>
                </a:cxn>
                <a:cxn ang="0">
                  <a:pos x="73" y="39"/>
                </a:cxn>
                <a:cxn ang="0">
                  <a:pos x="72" y="46"/>
                </a:cxn>
                <a:cxn ang="0">
                  <a:pos x="67" y="55"/>
                </a:cxn>
                <a:cxn ang="0">
                  <a:pos x="61" y="64"/>
                </a:cxn>
                <a:cxn ang="0">
                  <a:pos x="52" y="73"/>
                </a:cxn>
                <a:cxn ang="0">
                  <a:pos x="44" y="82"/>
                </a:cxn>
                <a:cxn ang="0">
                  <a:pos x="37" y="91"/>
                </a:cxn>
                <a:cxn ang="0">
                  <a:pos x="33" y="98"/>
                </a:cxn>
                <a:cxn ang="0">
                  <a:pos x="30" y="104"/>
                </a:cxn>
                <a:cxn ang="0">
                  <a:pos x="29" y="110"/>
                </a:cxn>
                <a:cxn ang="0">
                  <a:pos x="29" y="115"/>
                </a:cxn>
                <a:cxn ang="0">
                  <a:pos x="29" y="119"/>
                </a:cxn>
                <a:cxn ang="0">
                  <a:pos x="31" y="123"/>
                </a:cxn>
                <a:cxn ang="0">
                  <a:pos x="35" y="125"/>
                </a:cxn>
                <a:cxn ang="0">
                  <a:pos x="40" y="127"/>
                </a:cxn>
                <a:cxn ang="0">
                  <a:pos x="48" y="127"/>
                </a:cxn>
                <a:cxn ang="0">
                  <a:pos x="53" y="126"/>
                </a:cxn>
                <a:cxn ang="0">
                  <a:pos x="60" y="122"/>
                </a:cxn>
                <a:cxn ang="0">
                  <a:pos x="67" y="116"/>
                </a:cxn>
                <a:cxn ang="0">
                  <a:pos x="76" y="108"/>
                </a:cxn>
                <a:cxn ang="0">
                  <a:pos x="85" y="99"/>
                </a:cxn>
                <a:cxn ang="0">
                  <a:pos x="93" y="89"/>
                </a:cxn>
                <a:cxn ang="0">
                  <a:pos x="101" y="78"/>
                </a:cxn>
                <a:cxn ang="0">
                  <a:pos x="107" y="66"/>
                </a:cxn>
                <a:cxn ang="0">
                  <a:pos x="111" y="55"/>
                </a:cxn>
                <a:cxn ang="0">
                  <a:pos x="113" y="44"/>
                </a:cxn>
                <a:cxn ang="0">
                  <a:pos x="112" y="33"/>
                </a:cxn>
                <a:cxn ang="0">
                  <a:pos x="107" y="23"/>
                </a:cxn>
                <a:cxn ang="0">
                  <a:pos x="99" y="14"/>
                </a:cxn>
                <a:cxn ang="0">
                  <a:pos x="86" y="8"/>
                </a:cxn>
                <a:cxn ang="0">
                  <a:pos x="67" y="3"/>
                </a:cxn>
                <a:cxn ang="0">
                  <a:pos x="44" y="0"/>
                </a:cxn>
              </a:cxnLst>
              <a:rect l="0" t="0" r="r" b="b"/>
              <a:pathLst>
                <a:path w="114" h="128">
                  <a:moveTo>
                    <a:pt x="44" y="0"/>
                  </a:moveTo>
                  <a:lnTo>
                    <a:pt x="44" y="0"/>
                  </a:lnTo>
                  <a:lnTo>
                    <a:pt x="42" y="1"/>
                  </a:lnTo>
                  <a:lnTo>
                    <a:pt x="37" y="2"/>
                  </a:lnTo>
                  <a:lnTo>
                    <a:pt x="29" y="5"/>
                  </a:lnTo>
                  <a:lnTo>
                    <a:pt x="20" y="8"/>
                  </a:lnTo>
                  <a:lnTo>
                    <a:pt x="13" y="12"/>
                  </a:lnTo>
                  <a:lnTo>
                    <a:pt x="5" y="17"/>
                  </a:lnTo>
                  <a:lnTo>
                    <a:pt x="1" y="23"/>
                  </a:lnTo>
                  <a:lnTo>
                    <a:pt x="0" y="29"/>
                  </a:lnTo>
                  <a:lnTo>
                    <a:pt x="2" y="36"/>
                  </a:lnTo>
                  <a:lnTo>
                    <a:pt x="4" y="42"/>
                  </a:lnTo>
                  <a:lnTo>
                    <a:pt x="6" y="47"/>
                  </a:lnTo>
                  <a:lnTo>
                    <a:pt x="8" y="52"/>
                  </a:lnTo>
                  <a:lnTo>
                    <a:pt x="11" y="56"/>
                  </a:lnTo>
                  <a:lnTo>
                    <a:pt x="15" y="58"/>
                  </a:lnTo>
                  <a:lnTo>
                    <a:pt x="18" y="59"/>
                  </a:lnTo>
                  <a:lnTo>
                    <a:pt x="22" y="58"/>
                  </a:lnTo>
                  <a:lnTo>
                    <a:pt x="27" y="56"/>
                  </a:lnTo>
                  <a:lnTo>
                    <a:pt x="31" y="50"/>
                  </a:lnTo>
                  <a:lnTo>
                    <a:pt x="37" y="45"/>
                  </a:lnTo>
                  <a:lnTo>
                    <a:pt x="43" y="38"/>
                  </a:lnTo>
                  <a:lnTo>
                    <a:pt x="49" y="33"/>
                  </a:lnTo>
                  <a:lnTo>
                    <a:pt x="56" y="30"/>
                  </a:lnTo>
                  <a:lnTo>
                    <a:pt x="62" y="30"/>
                  </a:lnTo>
                  <a:lnTo>
                    <a:pt x="69" y="33"/>
                  </a:lnTo>
                  <a:lnTo>
                    <a:pt x="73" y="39"/>
                  </a:lnTo>
                  <a:lnTo>
                    <a:pt x="72" y="46"/>
                  </a:lnTo>
                  <a:lnTo>
                    <a:pt x="67" y="55"/>
                  </a:lnTo>
                  <a:lnTo>
                    <a:pt x="61" y="64"/>
                  </a:lnTo>
                  <a:lnTo>
                    <a:pt x="52" y="73"/>
                  </a:lnTo>
                  <a:lnTo>
                    <a:pt x="44" y="82"/>
                  </a:lnTo>
                  <a:lnTo>
                    <a:pt x="37" y="91"/>
                  </a:lnTo>
                  <a:lnTo>
                    <a:pt x="33" y="98"/>
                  </a:lnTo>
                  <a:lnTo>
                    <a:pt x="30" y="104"/>
                  </a:lnTo>
                  <a:lnTo>
                    <a:pt x="29" y="110"/>
                  </a:lnTo>
                  <a:lnTo>
                    <a:pt x="29" y="115"/>
                  </a:lnTo>
                  <a:lnTo>
                    <a:pt x="29" y="119"/>
                  </a:lnTo>
                  <a:lnTo>
                    <a:pt x="31" y="123"/>
                  </a:lnTo>
                  <a:lnTo>
                    <a:pt x="35" y="125"/>
                  </a:lnTo>
                  <a:lnTo>
                    <a:pt x="40" y="127"/>
                  </a:lnTo>
                  <a:lnTo>
                    <a:pt x="48" y="127"/>
                  </a:lnTo>
                  <a:lnTo>
                    <a:pt x="53" y="126"/>
                  </a:lnTo>
                  <a:lnTo>
                    <a:pt x="60" y="122"/>
                  </a:lnTo>
                  <a:lnTo>
                    <a:pt x="67" y="116"/>
                  </a:lnTo>
                  <a:lnTo>
                    <a:pt x="76" y="108"/>
                  </a:lnTo>
                  <a:lnTo>
                    <a:pt x="85" y="99"/>
                  </a:lnTo>
                  <a:lnTo>
                    <a:pt x="93" y="89"/>
                  </a:lnTo>
                  <a:lnTo>
                    <a:pt x="101" y="78"/>
                  </a:lnTo>
                  <a:lnTo>
                    <a:pt x="107" y="66"/>
                  </a:lnTo>
                  <a:lnTo>
                    <a:pt x="111" y="55"/>
                  </a:lnTo>
                  <a:lnTo>
                    <a:pt x="113" y="44"/>
                  </a:lnTo>
                  <a:lnTo>
                    <a:pt x="112" y="33"/>
                  </a:lnTo>
                  <a:lnTo>
                    <a:pt x="107" y="23"/>
                  </a:lnTo>
                  <a:lnTo>
                    <a:pt x="99" y="14"/>
                  </a:lnTo>
                  <a:lnTo>
                    <a:pt x="86" y="8"/>
                  </a:lnTo>
                  <a:lnTo>
                    <a:pt x="67" y="3"/>
                  </a:lnTo>
                  <a:lnTo>
                    <a:pt x="44" y="0"/>
                  </a:lnTo>
                </a:path>
              </a:pathLst>
            </a:custGeom>
            <a:solidFill>
              <a:srgbClr val="FDE3BA"/>
            </a:solid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0" name="Freeform 209"/>
            <p:cNvSpPr>
              <a:spLocks/>
            </p:cNvSpPr>
            <p:nvPr/>
          </p:nvSpPr>
          <p:spPr bwMode="auto">
            <a:xfrm>
              <a:off x="2953" y="2763"/>
              <a:ext cx="55" cy="316"/>
            </a:xfrm>
            <a:custGeom>
              <a:avLst/>
              <a:gdLst/>
              <a:ahLst/>
              <a:cxnLst>
                <a:cxn ang="0">
                  <a:pos x="9" y="0"/>
                </a:cxn>
                <a:cxn ang="0">
                  <a:pos x="11" y="2"/>
                </a:cxn>
                <a:cxn ang="0">
                  <a:pos x="14" y="4"/>
                </a:cxn>
                <a:cxn ang="0">
                  <a:pos x="17" y="9"/>
                </a:cxn>
                <a:cxn ang="0">
                  <a:pos x="23" y="16"/>
                </a:cxn>
                <a:cxn ang="0">
                  <a:pos x="27" y="26"/>
                </a:cxn>
                <a:cxn ang="0">
                  <a:pos x="31" y="36"/>
                </a:cxn>
                <a:cxn ang="0">
                  <a:pos x="34" y="51"/>
                </a:cxn>
                <a:cxn ang="0">
                  <a:pos x="35" y="68"/>
                </a:cxn>
                <a:cxn ang="0">
                  <a:pos x="35" y="77"/>
                </a:cxn>
                <a:cxn ang="0">
                  <a:pos x="35" y="84"/>
                </a:cxn>
                <a:cxn ang="0">
                  <a:pos x="35" y="91"/>
                </a:cxn>
                <a:cxn ang="0">
                  <a:pos x="35" y="97"/>
                </a:cxn>
                <a:cxn ang="0">
                  <a:pos x="35" y="102"/>
                </a:cxn>
                <a:cxn ang="0">
                  <a:pos x="35" y="107"/>
                </a:cxn>
                <a:cxn ang="0">
                  <a:pos x="36" y="111"/>
                </a:cxn>
                <a:cxn ang="0">
                  <a:pos x="36" y="115"/>
                </a:cxn>
                <a:cxn ang="0">
                  <a:pos x="36" y="119"/>
                </a:cxn>
                <a:cxn ang="0">
                  <a:pos x="36" y="123"/>
                </a:cxn>
                <a:cxn ang="0">
                  <a:pos x="36" y="127"/>
                </a:cxn>
                <a:cxn ang="0">
                  <a:pos x="37" y="131"/>
                </a:cxn>
                <a:cxn ang="0">
                  <a:pos x="37" y="135"/>
                </a:cxn>
                <a:cxn ang="0">
                  <a:pos x="38" y="140"/>
                </a:cxn>
                <a:cxn ang="0">
                  <a:pos x="38" y="147"/>
                </a:cxn>
                <a:cxn ang="0">
                  <a:pos x="39" y="153"/>
                </a:cxn>
                <a:cxn ang="0">
                  <a:pos x="40" y="166"/>
                </a:cxn>
                <a:cxn ang="0">
                  <a:pos x="41" y="175"/>
                </a:cxn>
                <a:cxn ang="0">
                  <a:pos x="41" y="181"/>
                </a:cxn>
                <a:cxn ang="0">
                  <a:pos x="42" y="185"/>
                </a:cxn>
                <a:cxn ang="0">
                  <a:pos x="43" y="191"/>
                </a:cxn>
                <a:cxn ang="0">
                  <a:pos x="45" y="198"/>
                </a:cxn>
                <a:cxn ang="0">
                  <a:pos x="46" y="208"/>
                </a:cxn>
                <a:cxn ang="0">
                  <a:pos x="49" y="221"/>
                </a:cxn>
                <a:cxn ang="0">
                  <a:pos x="50" y="229"/>
                </a:cxn>
                <a:cxn ang="0">
                  <a:pos x="50" y="236"/>
                </a:cxn>
                <a:cxn ang="0">
                  <a:pos x="51" y="244"/>
                </a:cxn>
                <a:cxn ang="0">
                  <a:pos x="52" y="251"/>
                </a:cxn>
                <a:cxn ang="0">
                  <a:pos x="52" y="258"/>
                </a:cxn>
                <a:cxn ang="0">
                  <a:pos x="53" y="265"/>
                </a:cxn>
                <a:cxn ang="0">
                  <a:pos x="53" y="272"/>
                </a:cxn>
                <a:cxn ang="0">
                  <a:pos x="54" y="278"/>
                </a:cxn>
                <a:cxn ang="0">
                  <a:pos x="53" y="284"/>
                </a:cxn>
                <a:cxn ang="0">
                  <a:pos x="53" y="289"/>
                </a:cxn>
                <a:cxn ang="0">
                  <a:pos x="52" y="294"/>
                </a:cxn>
                <a:cxn ang="0">
                  <a:pos x="52" y="299"/>
                </a:cxn>
                <a:cxn ang="0">
                  <a:pos x="51" y="303"/>
                </a:cxn>
                <a:cxn ang="0">
                  <a:pos x="50" y="307"/>
                </a:cxn>
                <a:cxn ang="0">
                  <a:pos x="50" y="310"/>
                </a:cxn>
                <a:cxn ang="0">
                  <a:pos x="49" y="313"/>
                </a:cxn>
                <a:cxn ang="0">
                  <a:pos x="45" y="315"/>
                </a:cxn>
                <a:cxn ang="0">
                  <a:pos x="39" y="313"/>
                </a:cxn>
                <a:cxn ang="0">
                  <a:pos x="32" y="306"/>
                </a:cxn>
                <a:cxn ang="0">
                  <a:pos x="25" y="297"/>
                </a:cxn>
                <a:cxn ang="0">
                  <a:pos x="18" y="289"/>
                </a:cxn>
                <a:cxn ang="0">
                  <a:pos x="12" y="280"/>
                </a:cxn>
                <a:cxn ang="0">
                  <a:pos x="7" y="273"/>
                </a:cxn>
                <a:cxn ang="0">
                  <a:pos x="6" y="271"/>
                </a:cxn>
                <a:cxn ang="0">
                  <a:pos x="0" y="157"/>
                </a:cxn>
                <a:cxn ang="0">
                  <a:pos x="9" y="0"/>
                </a:cxn>
              </a:cxnLst>
              <a:rect l="0" t="0" r="r" b="b"/>
              <a:pathLst>
                <a:path w="55" h="316">
                  <a:moveTo>
                    <a:pt x="9" y="0"/>
                  </a:moveTo>
                  <a:lnTo>
                    <a:pt x="11" y="2"/>
                  </a:lnTo>
                  <a:lnTo>
                    <a:pt x="14" y="4"/>
                  </a:lnTo>
                  <a:lnTo>
                    <a:pt x="17" y="9"/>
                  </a:lnTo>
                  <a:lnTo>
                    <a:pt x="23" y="16"/>
                  </a:lnTo>
                  <a:lnTo>
                    <a:pt x="27" y="26"/>
                  </a:lnTo>
                  <a:lnTo>
                    <a:pt x="31" y="36"/>
                  </a:lnTo>
                  <a:lnTo>
                    <a:pt x="34" y="51"/>
                  </a:lnTo>
                  <a:lnTo>
                    <a:pt x="35" y="68"/>
                  </a:lnTo>
                  <a:lnTo>
                    <a:pt x="35" y="77"/>
                  </a:lnTo>
                  <a:lnTo>
                    <a:pt x="35" y="84"/>
                  </a:lnTo>
                  <a:lnTo>
                    <a:pt x="35" y="91"/>
                  </a:lnTo>
                  <a:lnTo>
                    <a:pt x="35" y="97"/>
                  </a:lnTo>
                  <a:lnTo>
                    <a:pt x="35" y="102"/>
                  </a:lnTo>
                  <a:lnTo>
                    <a:pt x="35" y="107"/>
                  </a:lnTo>
                  <a:lnTo>
                    <a:pt x="36" y="111"/>
                  </a:lnTo>
                  <a:lnTo>
                    <a:pt x="36" y="115"/>
                  </a:lnTo>
                  <a:lnTo>
                    <a:pt x="36" y="119"/>
                  </a:lnTo>
                  <a:lnTo>
                    <a:pt x="36" y="123"/>
                  </a:lnTo>
                  <a:lnTo>
                    <a:pt x="36" y="127"/>
                  </a:lnTo>
                  <a:lnTo>
                    <a:pt x="37" y="131"/>
                  </a:lnTo>
                  <a:lnTo>
                    <a:pt x="37" y="135"/>
                  </a:lnTo>
                  <a:lnTo>
                    <a:pt x="38" y="140"/>
                  </a:lnTo>
                  <a:lnTo>
                    <a:pt x="38" y="147"/>
                  </a:lnTo>
                  <a:lnTo>
                    <a:pt x="39" y="153"/>
                  </a:lnTo>
                  <a:lnTo>
                    <a:pt x="40" y="166"/>
                  </a:lnTo>
                  <a:lnTo>
                    <a:pt x="41" y="175"/>
                  </a:lnTo>
                  <a:lnTo>
                    <a:pt x="41" y="181"/>
                  </a:lnTo>
                  <a:lnTo>
                    <a:pt x="42" y="185"/>
                  </a:lnTo>
                  <a:lnTo>
                    <a:pt x="43" y="191"/>
                  </a:lnTo>
                  <a:lnTo>
                    <a:pt x="45" y="198"/>
                  </a:lnTo>
                  <a:lnTo>
                    <a:pt x="46" y="208"/>
                  </a:lnTo>
                  <a:lnTo>
                    <a:pt x="49" y="221"/>
                  </a:lnTo>
                  <a:lnTo>
                    <a:pt x="50" y="229"/>
                  </a:lnTo>
                  <a:lnTo>
                    <a:pt x="50" y="236"/>
                  </a:lnTo>
                  <a:lnTo>
                    <a:pt x="51" y="244"/>
                  </a:lnTo>
                  <a:lnTo>
                    <a:pt x="52" y="251"/>
                  </a:lnTo>
                  <a:lnTo>
                    <a:pt x="52" y="258"/>
                  </a:lnTo>
                  <a:lnTo>
                    <a:pt x="53" y="265"/>
                  </a:lnTo>
                  <a:lnTo>
                    <a:pt x="53" y="272"/>
                  </a:lnTo>
                  <a:lnTo>
                    <a:pt x="54" y="278"/>
                  </a:lnTo>
                  <a:lnTo>
                    <a:pt x="53" y="284"/>
                  </a:lnTo>
                  <a:lnTo>
                    <a:pt x="53" y="289"/>
                  </a:lnTo>
                  <a:lnTo>
                    <a:pt x="52" y="294"/>
                  </a:lnTo>
                  <a:lnTo>
                    <a:pt x="52" y="299"/>
                  </a:lnTo>
                  <a:lnTo>
                    <a:pt x="51" y="303"/>
                  </a:lnTo>
                  <a:lnTo>
                    <a:pt x="50" y="307"/>
                  </a:lnTo>
                  <a:lnTo>
                    <a:pt x="50" y="310"/>
                  </a:lnTo>
                  <a:lnTo>
                    <a:pt x="49" y="313"/>
                  </a:lnTo>
                  <a:lnTo>
                    <a:pt x="45" y="315"/>
                  </a:lnTo>
                  <a:lnTo>
                    <a:pt x="39" y="313"/>
                  </a:lnTo>
                  <a:lnTo>
                    <a:pt x="32" y="306"/>
                  </a:lnTo>
                  <a:lnTo>
                    <a:pt x="25" y="297"/>
                  </a:lnTo>
                  <a:lnTo>
                    <a:pt x="18" y="289"/>
                  </a:lnTo>
                  <a:lnTo>
                    <a:pt x="12" y="280"/>
                  </a:lnTo>
                  <a:lnTo>
                    <a:pt x="7" y="273"/>
                  </a:lnTo>
                  <a:lnTo>
                    <a:pt x="6" y="271"/>
                  </a:lnTo>
                  <a:lnTo>
                    <a:pt x="0" y="157"/>
                  </a:lnTo>
                  <a:lnTo>
                    <a:pt x="9" y="0"/>
                  </a:lnTo>
                </a:path>
              </a:pathLst>
            </a:custGeom>
            <a:solidFill>
              <a:srgbClr val="CCCCCC"/>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1" name="Freeform 210"/>
            <p:cNvSpPr>
              <a:spLocks/>
            </p:cNvSpPr>
            <p:nvPr/>
          </p:nvSpPr>
          <p:spPr bwMode="auto">
            <a:xfrm>
              <a:off x="2953" y="2763"/>
              <a:ext cx="61" cy="322"/>
            </a:xfrm>
            <a:custGeom>
              <a:avLst/>
              <a:gdLst/>
              <a:ahLst/>
              <a:cxnLst>
                <a:cxn ang="0">
                  <a:pos x="10" y="0"/>
                </a:cxn>
                <a:cxn ang="0">
                  <a:pos x="10" y="0"/>
                </a:cxn>
                <a:cxn ang="0">
                  <a:pos x="12" y="2"/>
                </a:cxn>
                <a:cxn ang="0">
                  <a:pos x="15" y="4"/>
                </a:cxn>
                <a:cxn ang="0">
                  <a:pos x="19" y="9"/>
                </a:cxn>
                <a:cxn ang="0">
                  <a:pos x="25" y="16"/>
                </a:cxn>
                <a:cxn ang="0">
                  <a:pos x="30" y="26"/>
                </a:cxn>
                <a:cxn ang="0">
                  <a:pos x="34" y="37"/>
                </a:cxn>
                <a:cxn ang="0">
                  <a:pos x="38" y="52"/>
                </a:cxn>
                <a:cxn ang="0">
                  <a:pos x="39" y="69"/>
                </a:cxn>
                <a:cxn ang="0">
                  <a:pos x="39" y="78"/>
                </a:cxn>
                <a:cxn ang="0">
                  <a:pos x="39" y="86"/>
                </a:cxn>
                <a:cxn ang="0">
                  <a:pos x="39" y="93"/>
                </a:cxn>
                <a:cxn ang="0">
                  <a:pos x="39" y="99"/>
                </a:cxn>
                <a:cxn ang="0">
                  <a:pos x="39" y="104"/>
                </a:cxn>
                <a:cxn ang="0">
                  <a:pos x="39" y="109"/>
                </a:cxn>
                <a:cxn ang="0">
                  <a:pos x="40" y="113"/>
                </a:cxn>
                <a:cxn ang="0">
                  <a:pos x="40" y="117"/>
                </a:cxn>
                <a:cxn ang="0">
                  <a:pos x="40" y="121"/>
                </a:cxn>
                <a:cxn ang="0">
                  <a:pos x="40" y="125"/>
                </a:cxn>
                <a:cxn ang="0">
                  <a:pos x="40" y="129"/>
                </a:cxn>
                <a:cxn ang="0">
                  <a:pos x="41" y="133"/>
                </a:cxn>
                <a:cxn ang="0">
                  <a:pos x="41" y="138"/>
                </a:cxn>
                <a:cxn ang="0">
                  <a:pos x="42" y="143"/>
                </a:cxn>
                <a:cxn ang="0">
                  <a:pos x="42" y="150"/>
                </a:cxn>
                <a:cxn ang="0">
                  <a:pos x="43" y="156"/>
                </a:cxn>
                <a:cxn ang="0">
                  <a:pos x="44" y="169"/>
                </a:cxn>
                <a:cxn ang="0">
                  <a:pos x="45" y="178"/>
                </a:cxn>
                <a:cxn ang="0">
                  <a:pos x="46" y="184"/>
                </a:cxn>
                <a:cxn ang="0">
                  <a:pos x="47" y="189"/>
                </a:cxn>
                <a:cxn ang="0">
                  <a:pos x="48" y="195"/>
                </a:cxn>
                <a:cxn ang="0">
                  <a:pos x="50" y="202"/>
                </a:cxn>
                <a:cxn ang="0">
                  <a:pos x="51" y="212"/>
                </a:cxn>
                <a:cxn ang="0">
                  <a:pos x="54" y="225"/>
                </a:cxn>
                <a:cxn ang="0">
                  <a:pos x="55" y="233"/>
                </a:cxn>
                <a:cxn ang="0">
                  <a:pos x="56" y="241"/>
                </a:cxn>
                <a:cxn ang="0">
                  <a:pos x="57" y="249"/>
                </a:cxn>
                <a:cxn ang="0">
                  <a:pos x="58" y="256"/>
                </a:cxn>
                <a:cxn ang="0">
                  <a:pos x="58" y="263"/>
                </a:cxn>
                <a:cxn ang="0">
                  <a:pos x="59" y="270"/>
                </a:cxn>
                <a:cxn ang="0">
                  <a:pos x="59" y="277"/>
                </a:cxn>
                <a:cxn ang="0">
                  <a:pos x="60" y="283"/>
                </a:cxn>
                <a:cxn ang="0">
                  <a:pos x="59" y="289"/>
                </a:cxn>
                <a:cxn ang="0">
                  <a:pos x="59" y="295"/>
                </a:cxn>
                <a:cxn ang="0">
                  <a:pos x="58" y="300"/>
                </a:cxn>
                <a:cxn ang="0">
                  <a:pos x="58" y="305"/>
                </a:cxn>
                <a:cxn ang="0">
                  <a:pos x="57" y="309"/>
                </a:cxn>
                <a:cxn ang="0">
                  <a:pos x="56" y="313"/>
                </a:cxn>
                <a:cxn ang="0">
                  <a:pos x="55" y="316"/>
                </a:cxn>
                <a:cxn ang="0">
                  <a:pos x="54" y="319"/>
                </a:cxn>
                <a:cxn ang="0">
                  <a:pos x="50" y="321"/>
                </a:cxn>
                <a:cxn ang="0">
                  <a:pos x="43" y="319"/>
                </a:cxn>
                <a:cxn ang="0">
                  <a:pos x="36" y="312"/>
                </a:cxn>
                <a:cxn ang="0">
                  <a:pos x="28" y="303"/>
                </a:cxn>
                <a:cxn ang="0">
                  <a:pos x="20" y="294"/>
                </a:cxn>
                <a:cxn ang="0">
                  <a:pos x="13" y="285"/>
                </a:cxn>
                <a:cxn ang="0">
                  <a:pos x="8" y="278"/>
                </a:cxn>
                <a:cxn ang="0">
                  <a:pos x="7" y="276"/>
                </a:cxn>
                <a:cxn ang="0">
                  <a:pos x="0" y="160"/>
                </a:cxn>
                <a:cxn ang="0">
                  <a:pos x="10" y="0"/>
                </a:cxn>
              </a:cxnLst>
              <a:rect l="0" t="0" r="r" b="b"/>
              <a:pathLst>
                <a:path w="61" h="322">
                  <a:moveTo>
                    <a:pt x="10" y="0"/>
                  </a:moveTo>
                  <a:lnTo>
                    <a:pt x="10" y="0"/>
                  </a:lnTo>
                  <a:lnTo>
                    <a:pt x="12" y="2"/>
                  </a:lnTo>
                  <a:lnTo>
                    <a:pt x="15" y="4"/>
                  </a:lnTo>
                  <a:lnTo>
                    <a:pt x="19" y="9"/>
                  </a:lnTo>
                  <a:lnTo>
                    <a:pt x="25" y="16"/>
                  </a:lnTo>
                  <a:lnTo>
                    <a:pt x="30" y="26"/>
                  </a:lnTo>
                  <a:lnTo>
                    <a:pt x="34" y="37"/>
                  </a:lnTo>
                  <a:lnTo>
                    <a:pt x="38" y="52"/>
                  </a:lnTo>
                  <a:lnTo>
                    <a:pt x="39" y="69"/>
                  </a:lnTo>
                  <a:lnTo>
                    <a:pt x="39" y="78"/>
                  </a:lnTo>
                  <a:lnTo>
                    <a:pt x="39" y="86"/>
                  </a:lnTo>
                  <a:lnTo>
                    <a:pt x="39" y="93"/>
                  </a:lnTo>
                  <a:lnTo>
                    <a:pt x="39" y="99"/>
                  </a:lnTo>
                  <a:lnTo>
                    <a:pt x="39" y="104"/>
                  </a:lnTo>
                  <a:lnTo>
                    <a:pt x="39" y="109"/>
                  </a:lnTo>
                  <a:lnTo>
                    <a:pt x="40" y="113"/>
                  </a:lnTo>
                  <a:lnTo>
                    <a:pt x="40" y="117"/>
                  </a:lnTo>
                  <a:lnTo>
                    <a:pt x="40" y="121"/>
                  </a:lnTo>
                  <a:lnTo>
                    <a:pt x="40" y="125"/>
                  </a:lnTo>
                  <a:lnTo>
                    <a:pt x="40" y="129"/>
                  </a:lnTo>
                  <a:lnTo>
                    <a:pt x="41" y="133"/>
                  </a:lnTo>
                  <a:lnTo>
                    <a:pt x="41" y="138"/>
                  </a:lnTo>
                  <a:lnTo>
                    <a:pt x="42" y="143"/>
                  </a:lnTo>
                  <a:lnTo>
                    <a:pt x="42" y="150"/>
                  </a:lnTo>
                  <a:lnTo>
                    <a:pt x="43" y="156"/>
                  </a:lnTo>
                  <a:lnTo>
                    <a:pt x="44" y="169"/>
                  </a:lnTo>
                  <a:lnTo>
                    <a:pt x="45" y="178"/>
                  </a:lnTo>
                  <a:lnTo>
                    <a:pt x="46" y="184"/>
                  </a:lnTo>
                  <a:lnTo>
                    <a:pt x="47" y="189"/>
                  </a:lnTo>
                  <a:lnTo>
                    <a:pt x="48" y="195"/>
                  </a:lnTo>
                  <a:lnTo>
                    <a:pt x="50" y="202"/>
                  </a:lnTo>
                  <a:lnTo>
                    <a:pt x="51" y="212"/>
                  </a:lnTo>
                  <a:lnTo>
                    <a:pt x="54" y="225"/>
                  </a:lnTo>
                  <a:lnTo>
                    <a:pt x="55" y="233"/>
                  </a:lnTo>
                  <a:lnTo>
                    <a:pt x="56" y="241"/>
                  </a:lnTo>
                  <a:lnTo>
                    <a:pt x="57" y="249"/>
                  </a:lnTo>
                  <a:lnTo>
                    <a:pt x="58" y="256"/>
                  </a:lnTo>
                  <a:lnTo>
                    <a:pt x="58" y="263"/>
                  </a:lnTo>
                  <a:lnTo>
                    <a:pt x="59" y="270"/>
                  </a:lnTo>
                  <a:lnTo>
                    <a:pt x="59" y="277"/>
                  </a:lnTo>
                  <a:lnTo>
                    <a:pt x="60" y="283"/>
                  </a:lnTo>
                  <a:lnTo>
                    <a:pt x="59" y="289"/>
                  </a:lnTo>
                  <a:lnTo>
                    <a:pt x="59" y="295"/>
                  </a:lnTo>
                  <a:lnTo>
                    <a:pt x="58" y="300"/>
                  </a:lnTo>
                  <a:lnTo>
                    <a:pt x="58" y="305"/>
                  </a:lnTo>
                  <a:lnTo>
                    <a:pt x="57" y="309"/>
                  </a:lnTo>
                  <a:lnTo>
                    <a:pt x="56" y="313"/>
                  </a:lnTo>
                  <a:lnTo>
                    <a:pt x="55" y="316"/>
                  </a:lnTo>
                  <a:lnTo>
                    <a:pt x="54" y="319"/>
                  </a:lnTo>
                  <a:lnTo>
                    <a:pt x="50" y="321"/>
                  </a:lnTo>
                  <a:lnTo>
                    <a:pt x="43" y="319"/>
                  </a:lnTo>
                  <a:lnTo>
                    <a:pt x="36" y="312"/>
                  </a:lnTo>
                  <a:lnTo>
                    <a:pt x="28" y="303"/>
                  </a:lnTo>
                  <a:lnTo>
                    <a:pt x="20" y="294"/>
                  </a:lnTo>
                  <a:lnTo>
                    <a:pt x="13" y="285"/>
                  </a:lnTo>
                  <a:lnTo>
                    <a:pt x="8" y="278"/>
                  </a:lnTo>
                  <a:lnTo>
                    <a:pt x="7" y="276"/>
                  </a:lnTo>
                  <a:lnTo>
                    <a:pt x="0" y="160"/>
                  </a:lnTo>
                  <a:lnTo>
                    <a:pt x="10"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2" name="Freeform 211"/>
            <p:cNvSpPr>
              <a:spLocks/>
            </p:cNvSpPr>
            <p:nvPr/>
          </p:nvSpPr>
          <p:spPr bwMode="auto">
            <a:xfrm>
              <a:off x="2779" y="2224"/>
              <a:ext cx="372" cy="502"/>
            </a:xfrm>
            <a:custGeom>
              <a:avLst/>
              <a:gdLst/>
              <a:ahLst/>
              <a:cxnLst>
                <a:cxn ang="0">
                  <a:pos x="267" y="164"/>
                </a:cxn>
                <a:cxn ang="0">
                  <a:pos x="280" y="162"/>
                </a:cxn>
                <a:cxn ang="0">
                  <a:pos x="300" y="162"/>
                </a:cxn>
                <a:cxn ang="0">
                  <a:pos x="323" y="167"/>
                </a:cxn>
                <a:cxn ang="0">
                  <a:pos x="341" y="181"/>
                </a:cxn>
                <a:cxn ang="0">
                  <a:pos x="351" y="207"/>
                </a:cxn>
                <a:cxn ang="0">
                  <a:pos x="352" y="233"/>
                </a:cxn>
                <a:cxn ang="0">
                  <a:pos x="347" y="258"/>
                </a:cxn>
                <a:cxn ang="0">
                  <a:pos x="337" y="278"/>
                </a:cxn>
                <a:cxn ang="0">
                  <a:pos x="321" y="291"/>
                </a:cxn>
                <a:cxn ang="0">
                  <a:pos x="303" y="293"/>
                </a:cxn>
                <a:cxn ang="0">
                  <a:pos x="276" y="288"/>
                </a:cxn>
                <a:cxn ang="0">
                  <a:pos x="268" y="281"/>
                </a:cxn>
                <a:cxn ang="0">
                  <a:pos x="268" y="280"/>
                </a:cxn>
                <a:cxn ang="0">
                  <a:pos x="278" y="285"/>
                </a:cxn>
                <a:cxn ang="0">
                  <a:pos x="296" y="292"/>
                </a:cxn>
                <a:cxn ang="0">
                  <a:pos x="319" y="299"/>
                </a:cxn>
                <a:cxn ang="0">
                  <a:pos x="348" y="320"/>
                </a:cxn>
                <a:cxn ang="0">
                  <a:pos x="367" y="358"/>
                </a:cxn>
                <a:cxn ang="0">
                  <a:pos x="369" y="385"/>
                </a:cxn>
                <a:cxn ang="0">
                  <a:pos x="368" y="418"/>
                </a:cxn>
                <a:cxn ang="0">
                  <a:pos x="358" y="450"/>
                </a:cxn>
                <a:cxn ang="0">
                  <a:pos x="338" y="474"/>
                </a:cxn>
                <a:cxn ang="0">
                  <a:pos x="303" y="486"/>
                </a:cxn>
                <a:cxn ang="0">
                  <a:pos x="259" y="483"/>
                </a:cxn>
                <a:cxn ang="0">
                  <a:pos x="222" y="473"/>
                </a:cxn>
                <a:cxn ang="0">
                  <a:pos x="195" y="458"/>
                </a:cxn>
                <a:cxn ang="0">
                  <a:pos x="176" y="437"/>
                </a:cxn>
                <a:cxn ang="0">
                  <a:pos x="164" y="416"/>
                </a:cxn>
                <a:cxn ang="0">
                  <a:pos x="157" y="387"/>
                </a:cxn>
                <a:cxn ang="0">
                  <a:pos x="154" y="359"/>
                </a:cxn>
                <a:cxn ang="0">
                  <a:pos x="153" y="348"/>
                </a:cxn>
                <a:cxn ang="0">
                  <a:pos x="103" y="501"/>
                </a:cxn>
                <a:cxn ang="0">
                  <a:pos x="0" y="402"/>
                </a:cxn>
                <a:cxn ang="0">
                  <a:pos x="5" y="376"/>
                </a:cxn>
                <a:cxn ang="0">
                  <a:pos x="13" y="338"/>
                </a:cxn>
                <a:cxn ang="0">
                  <a:pos x="26" y="292"/>
                </a:cxn>
                <a:cxn ang="0">
                  <a:pos x="44" y="247"/>
                </a:cxn>
                <a:cxn ang="0">
                  <a:pos x="75" y="203"/>
                </a:cxn>
                <a:cxn ang="0">
                  <a:pos x="93" y="181"/>
                </a:cxn>
                <a:cxn ang="0">
                  <a:pos x="92" y="185"/>
                </a:cxn>
                <a:cxn ang="0">
                  <a:pos x="87" y="189"/>
                </a:cxn>
                <a:cxn ang="0">
                  <a:pos x="69" y="187"/>
                </a:cxn>
                <a:cxn ang="0">
                  <a:pos x="60" y="150"/>
                </a:cxn>
                <a:cxn ang="0">
                  <a:pos x="74" y="111"/>
                </a:cxn>
                <a:cxn ang="0">
                  <a:pos x="93" y="106"/>
                </a:cxn>
                <a:cxn ang="0">
                  <a:pos x="104" y="110"/>
                </a:cxn>
                <a:cxn ang="0">
                  <a:pos x="102" y="78"/>
                </a:cxn>
                <a:cxn ang="0">
                  <a:pos x="96" y="42"/>
                </a:cxn>
                <a:cxn ang="0">
                  <a:pos x="275" y="1"/>
                </a:cxn>
                <a:cxn ang="0">
                  <a:pos x="287" y="8"/>
                </a:cxn>
                <a:cxn ang="0">
                  <a:pos x="305" y="25"/>
                </a:cxn>
                <a:cxn ang="0">
                  <a:pos x="316" y="54"/>
                </a:cxn>
                <a:cxn ang="0">
                  <a:pos x="305" y="100"/>
                </a:cxn>
                <a:cxn ang="0">
                  <a:pos x="263" y="165"/>
                </a:cxn>
              </a:cxnLst>
              <a:rect l="0" t="0" r="r" b="b"/>
              <a:pathLst>
                <a:path w="370" h="502">
                  <a:moveTo>
                    <a:pt x="263" y="165"/>
                  </a:moveTo>
                  <a:lnTo>
                    <a:pt x="264" y="165"/>
                  </a:lnTo>
                  <a:lnTo>
                    <a:pt x="267" y="164"/>
                  </a:lnTo>
                  <a:lnTo>
                    <a:pt x="270" y="163"/>
                  </a:lnTo>
                  <a:lnTo>
                    <a:pt x="275" y="162"/>
                  </a:lnTo>
                  <a:lnTo>
                    <a:pt x="280" y="162"/>
                  </a:lnTo>
                  <a:lnTo>
                    <a:pt x="286" y="161"/>
                  </a:lnTo>
                  <a:lnTo>
                    <a:pt x="293" y="161"/>
                  </a:lnTo>
                  <a:lnTo>
                    <a:pt x="300" y="162"/>
                  </a:lnTo>
                  <a:lnTo>
                    <a:pt x="308" y="163"/>
                  </a:lnTo>
                  <a:lnTo>
                    <a:pt x="316" y="165"/>
                  </a:lnTo>
                  <a:lnTo>
                    <a:pt x="323" y="167"/>
                  </a:lnTo>
                  <a:lnTo>
                    <a:pt x="330" y="171"/>
                  </a:lnTo>
                  <a:lnTo>
                    <a:pt x="336" y="176"/>
                  </a:lnTo>
                  <a:lnTo>
                    <a:pt x="341" y="181"/>
                  </a:lnTo>
                  <a:lnTo>
                    <a:pt x="345" y="189"/>
                  </a:lnTo>
                  <a:lnTo>
                    <a:pt x="349" y="197"/>
                  </a:lnTo>
                  <a:lnTo>
                    <a:pt x="351" y="207"/>
                  </a:lnTo>
                  <a:lnTo>
                    <a:pt x="352" y="215"/>
                  </a:lnTo>
                  <a:lnTo>
                    <a:pt x="353" y="225"/>
                  </a:lnTo>
                  <a:lnTo>
                    <a:pt x="352" y="233"/>
                  </a:lnTo>
                  <a:lnTo>
                    <a:pt x="351" y="242"/>
                  </a:lnTo>
                  <a:lnTo>
                    <a:pt x="350" y="251"/>
                  </a:lnTo>
                  <a:lnTo>
                    <a:pt x="347" y="258"/>
                  </a:lnTo>
                  <a:lnTo>
                    <a:pt x="344" y="265"/>
                  </a:lnTo>
                  <a:lnTo>
                    <a:pt x="340" y="272"/>
                  </a:lnTo>
                  <a:lnTo>
                    <a:pt x="337" y="278"/>
                  </a:lnTo>
                  <a:lnTo>
                    <a:pt x="332" y="283"/>
                  </a:lnTo>
                  <a:lnTo>
                    <a:pt x="327" y="287"/>
                  </a:lnTo>
                  <a:lnTo>
                    <a:pt x="321" y="291"/>
                  </a:lnTo>
                  <a:lnTo>
                    <a:pt x="316" y="292"/>
                  </a:lnTo>
                  <a:lnTo>
                    <a:pt x="309" y="293"/>
                  </a:lnTo>
                  <a:lnTo>
                    <a:pt x="303" y="293"/>
                  </a:lnTo>
                  <a:lnTo>
                    <a:pt x="291" y="292"/>
                  </a:lnTo>
                  <a:lnTo>
                    <a:pt x="282" y="290"/>
                  </a:lnTo>
                  <a:lnTo>
                    <a:pt x="276" y="288"/>
                  </a:lnTo>
                  <a:lnTo>
                    <a:pt x="272" y="285"/>
                  </a:lnTo>
                  <a:lnTo>
                    <a:pt x="269" y="283"/>
                  </a:lnTo>
                  <a:lnTo>
                    <a:pt x="268" y="281"/>
                  </a:lnTo>
                  <a:lnTo>
                    <a:pt x="267" y="280"/>
                  </a:lnTo>
                  <a:lnTo>
                    <a:pt x="267" y="279"/>
                  </a:lnTo>
                  <a:lnTo>
                    <a:pt x="268" y="280"/>
                  </a:lnTo>
                  <a:lnTo>
                    <a:pt x="270" y="281"/>
                  </a:lnTo>
                  <a:lnTo>
                    <a:pt x="274" y="283"/>
                  </a:lnTo>
                  <a:lnTo>
                    <a:pt x="278" y="285"/>
                  </a:lnTo>
                  <a:lnTo>
                    <a:pt x="283" y="288"/>
                  </a:lnTo>
                  <a:lnTo>
                    <a:pt x="289" y="290"/>
                  </a:lnTo>
                  <a:lnTo>
                    <a:pt x="296" y="292"/>
                  </a:lnTo>
                  <a:lnTo>
                    <a:pt x="303" y="293"/>
                  </a:lnTo>
                  <a:lnTo>
                    <a:pt x="310" y="295"/>
                  </a:lnTo>
                  <a:lnTo>
                    <a:pt x="319" y="299"/>
                  </a:lnTo>
                  <a:lnTo>
                    <a:pt x="329" y="304"/>
                  </a:lnTo>
                  <a:lnTo>
                    <a:pt x="338" y="311"/>
                  </a:lnTo>
                  <a:lnTo>
                    <a:pt x="348" y="320"/>
                  </a:lnTo>
                  <a:lnTo>
                    <a:pt x="356" y="330"/>
                  </a:lnTo>
                  <a:lnTo>
                    <a:pt x="363" y="343"/>
                  </a:lnTo>
                  <a:lnTo>
                    <a:pt x="367" y="358"/>
                  </a:lnTo>
                  <a:lnTo>
                    <a:pt x="368" y="367"/>
                  </a:lnTo>
                  <a:lnTo>
                    <a:pt x="369" y="376"/>
                  </a:lnTo>
                  <a:lnTo>
                    <a:pt x="369" y="385"/>
                  </a:lnTo>
                  <a:lnTo>
                    <a:pt x="369" y="396"/>
                  </a:lnTo>
                  <a:lnTo>
                    <a:pt x="369" y="407"/>
                  </a:lnTo>
                  <a:lnTo>
                    <a:pt x="368" y="418"/>
                  </a:lnTo>
                  <a:lnTo>
                    <a:pt x="366" y="429"/>
                  </a:lnTo>
                  <a:lnTo>
                    <a:pt x="362" y="440"/>
                  </a:lnTo>
                  <a:lnTo>
                    <a:pt x="358" y="450"/>
                  </a:lnTo>
                  <a:lnTo>
                    <a:pt x="352" y="459"/>
                  </a:lnTo>
                  <a:lnTo>
                    <a:pt x="345" y="467"/>
                  </a:lnTo>
                  <a:lnTo>
                    <a:pt x="338" y="474"/>
                  </a:lnTo>
                  <a:lnTo>
                    <a:pt x="328" y="480"/>
                  </a:lnTo>
                  <a:lnTo>
                    <a:pt x="317" y="484"/>
                  </a:lnTo>
                  <a:lnTo>
                    <a:pt x="303" y="486"/>
                  </a:lnTo>
                  <a:lnTo>
                    <a:pt x="288" y="487"/>
                  </a:lnTo>
                  <a:lnTo>
                    <a:pt x="273" y="485"/>
                  </a:lnTo>
                  <a:lnTo>
                    <a:pt x="259" y="483"/>
                  </a:lnTo>
                  <a:lnTo>
                    <a:pt x="245" y="481"/>
                  </a:lnTo>
                  <a:lnTo>
                    <a:pt x="233" y="477"/>
                  </a:lnTo>
                  <a:lnTo>
                    <a:pt x="222" y="473"/>
                  </a:lnTo>
                  <a:lnTo>
                    <a:pt x="212" y="468"/>
                  </a:lnTo>
                  <a:lnTo>
                    <a:pt x="203" y="463"/>
                  </a:lnTo>
                  <a:lnTo>
                    <a:pt x="195" y="458"/>
                  </a:lnTo>
                  <a:lnTo>
                    <a:pt x="188" y="452"/>
                  </a:lnTo>
                  <a:lnTo>
                    <a:pt x="181" y="445"/>
                  </a:lnTo>
                  <a:lnTo>
                    <a:pt x="176" y="437"/>
                  </a:lnTo>
                  <a:lnTo>
                    <a:pt x="171" y="431"/>
                  </a:lnTo>
                  <a:lnTo>
                    <a:pt x="167" y="423"/>
                  </a:lnTo>
                  <a:lnTo>
                    <a:pt x="164" y="416"/>
                  </a:lnTo>
                  <a:lnTo>
                    <a:pt x="161" y="408"/>
                  </a:lnTo>
                  <a:lnTo>
                    <a:pt x="160" y="400"/>
                  </a:lnTo>
                  <a:lnTo>
                    <a:pt x="157" y="387"/>
                  </a:lnTo>
                  <a:lnTo>
                    <a:pt x="155" y="376"/>
                  </a:lnTo>
                  <a:lnTo>
                    <a:pt x="154" y="367"/>
                  </a:lnTo>
                  <a:lnTo>
                    <a:pt x="154" y="359"/>
                  </a:lnTo>
                  <a:lnTo>
                    <a:pt x="154" y="354"/>
                  </a:lnTo>
                  <a:lnTo>
                    <a:pt x="153" y="350"/>
                  </a:lnTo>
                  <a:lnTo>
                    <a:pt x="153" y="348"/>
                  </a:lnTo>
                  <a:lnTo>
                    <a:pt x="153" y="347"/>
                  </a:lnTo>
                  <a:lnTo>
                    <a:pt x="160" y="400"/>
                  </a:lnTo>
                  <a:lnTo>
                    <a:pt x="103" y="501"/>
                  </a:lnTo>
                  <a:lnTo>
                    <a:pt x="0" y="408"/>
                  </a:lnTo>
                  <a:lnTo>
                    <a:pt x="0" y="406"/>
                  </a:lnTo>
                  <a:lnTo>
                    <a:pt x="0" y="402"/>
                  </a:lnTo>
                  <a:lnTo>
                    <a:pt x="1" y="396"/>
                  </a:lnTo>
                  <a:lnTo>
                    <a:pt x="3" y="387"/>
                  </a:lnTo>
                  <a:lnTo>
                    <a:pt x="5" y="376"/>
                  </a:lnTo>
                  <a:lnTo>
                    <a:pt x="7" y="365"/>
                  </a:lnTo>
                  <a:lnTo>
                    <a:pt x="10" y="352"/>
                  </a:lnTo>
                  <a:lnTo>
                    <a:pt x="13" y="338"/>
                  </a:lnTo>
                  <a:lnTo>
                    <a:pt x="17" y="323"/>
                  </a:lnTo>
                  <a:lnTo>
                    <a:pt x="21" y="307"/>
                  </a:lnTo>
                  <a:lnTo>
                    <a:pt x="26" y="292"/>
                  </a:lnTo>
                  <a:lnTo>
                    <a:pt x="31" y="277"/>
                  </a:lnTo>
                  <a:lnTo>
                    <a:pt x="37" y="262"/>
                  </a:lnTo>
                  <a:lnTo>
                    <a:pt x="44" y="247"/>
                  </a:lnTo>
                  <a:lnTo>
                    <a:pt x="52" y="233"/>
                  </a:lnTo>
                  <a:lnTo>
                    <a:pt x="60" y="221"/>
                  </a:lnTo>
                  <a:lnTo>
                    <a:pt x="75" y="203"/>
                  </a:lnTo>
                  <a:lnTo>
                    <a:pt x="85" y="191"/>
                  </a:lnTo>
                  <a:lnTo>
                    <a:pt x="91" y="184"/>
                  </a:lnTo>
                  <a:lnTo>
                    <a:pt x="93" y="181"/>
                  </a:lnTo>
                  <a:lnTo>
                    <a:pt x="94" y="182"/>
                  </a:lnTo>
                  <a:lnTo>
                    <a:pt x="93" y="183"/>
                  </a:lnTo>
                  <a:lnTo>
                    <a:pt x="92" y="185"/>
                  </a:lnTo>
                  <a:lnTo>
                    <a:pt x="92" y="186"/>
                  </a:lnTo>
                  <a:lnTo>
                    <a:pt x="91" y="188"/>
                  </a:lnTo>
                  <a:lnTo>
                    <a:pt x="87" y="189"/>
                  </a:lnTo>
                  <a:lnTo>
                    <a:pt x="82" y="190"/>
                  </a:lnTo>
                  <a:lnTo>
                    <a:pt x="75" y="190"/>
                  </a:lnTo>
                  <a:lnTo>
                    <a:pt x="69" y="187"/>
                  </a:lnTo>
                  <a:lnTo>
                    <a:pt x="64" y="180"/>
                  </a:lnTo>
                  <a:lnTo>
                    <a:pt x="61" y="168"/>
                  </a:lnTo>
                  <a:lnTo>
                    <a:pt x="60" y="150"/>
                  </a:lnTo>
                  <a:lnTo>
                    <a:pt x="63" y="131"/>
                  </a:lnTo>
                  <a:lnTo>
                    <a:pt x="68" y="119"/>
                  </a:lnTo>
                  <a:lnTo>
                    <a:pt x="74" y="111"/>
                  </a:lnTo>
                  <a:lnTo>
                    <a:pt x="81" y="107"/>
                  </a:lnTo>
                  <a:lnTo>
                    <a:pt x="87" y="106"/>
                  </a:lnTo>
                  <a:lnTo>
                    <a:pt x="93" y="106"/>
                  </a:lnTo>
                  <a:lnTo>
                    <a:pt x="99" y="109"/>
                  </a:lnTo>
                  <a:lnTo>
                    <a:pt x="103" y="111"/>
                  </a:lnTo>
                  <a:lnTo>
                    <a:pt x="104" y="110"/>
                  </a:lnTo>
                  <a:lnTo>
                    <a:pt x="105" y="103"/>
                  </a:lnTo>
                  <a:lnTo>
                    <a:pt x="104" y="92"/>
                  </a:lnTo>
                  <a:lnTo>
                    <a:pt x="102" y="78"/>
                  </a:lnTo>
                  <a:lnTo>
                    <a:pt x="100" y="64"/>
                  </a:lnTo>
                  <a:lnTo>
                    <a:pt x="97" y="51"/>
                  </a:lnTo>
                  <a:lnTo>
                    <a:pt x="96" y="42"/>
                  </a:lnTo>
                  <a:lnTo>
                    <a:pt x="95" y="40"/>
                  </a:lnTo>
                  <a:lnTo>
                    <a:pt x="274" y="0"/>
                  </a:lnTo>
                  <a:lnTo>
                    <a:pt x="275" y="1"/>
                  </a:lnTo>
                  <a:lnTo>
                    <a:pt x="278" y="2"/>
                  </a:lnTo>
                  <a:lnTo>
                    <a:pt x="282" y="4"/>
                  </a:lnTo>
                  <a:lnTo>
                    <a:pt x="287" y="8"/>
                  </a:lnTo>
                  <a:lnTo>
                    <a:pt x="294" y="12"/>
                  </a:lnTo>
                  <a:lnTo>
                    <a:pt x="299" y="17"/>
                  </a:lnTo>
                  <a:lnTo>
                    <a:pt x="305" y="25"/>
                  </a:lnTo>
                  <a:lnTo>
                    <a:pt x="310" y="33"/>
                  </a:lnTo>
                  <a:lnTo>
                    <a:pt x="314" y="42"/>
                  </a:lnTo>
                  <a:lnTo>
                    <a:pt x="316" y="54"/>
                  </a:lnTo>
                  <a:lnTo>
                    <a:pt x="315" y="68"/>
                  </a:lnTo>
                  <a:lnTo>
                    <a:pt x="311" y="83"/>
                  </a:lnTo>
                  <a:lnTo>
                    <a:pt x="305" y="100"/>
                  </a:lnTo>
                  <a:lnTo>
                    <a:pt x="295" y="120"/>
                  </a:lnTo>
                  <a:lnTo>
                    <a:pt x="281" y="141"/>
                  </a:lnTo>
                  <a:lnTo>
                    <a:pt x="263" y="165"/>
                  </a:lnTo>
                </a:path>
              </a:pathLst>
            </a:custGeom>
            <a:solidFill>
              <a:srgbClr val="FDE3BA"/>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3" name="Freeform 212"/>
            <p:cNvSpPr>
              <a:spLocks/>
            </p:cNvSpPr>
            <p:nvPr/>
          </p:nvSpPr>
          <p:spPr bwMode="auto">
            <a:xfrm>
              <a:off x="2779" y="2224"/>
              <a:ext cx="376" cy="508"/>
            </a:xfrm>
            <a:custGeom>
              <a:avLst/>
              <a:gdLst/>
              <a:ahLst/>
              <a:cxnLst>
                <a:cxn ang="0">
                  <a:pos x="268" y="167"/>
                </a:cxn>
                <a:cxn ang="0">
                  <a:pos x="279" y="164"/>
                </a:cxn>
                <a:cxn ang="0">
                  <a:pos x="298" y="163"/>
                </a:cxn>
                <a:cxn ang="0">
                  <a:pos x="321" y="167"/>
                </a:cxn>
                <a:cxn ang="0">
                  <a:pos x="341" y="178"/>
                </a:cxn>
                <a:cxn ang="0">
                  <a:pos x="355" y="199"/>
                </a:cxn>
                <a:cxn ang="0">
                  <a:pos x="359" y="228"/>
                </a:cxn>
                <a:cxn ang="0">
                  <a:pos x="356" y="254"/>
                </a:cxn>
                <a:cxn ang="0">
                  <a:pos x="346" y="275"/>
                </a:cxn>
                <a:cxn ang="0">
                  <a:pos x="332" y="290"/>
                </a:cxn>
                <a:cxn ang="0">
                  <a:pos x="314" y="297"/>
                </a:cxn>
                <a:cxn ang="0">
                  <a:pos x="287" y="293"/>
                </a:cxn>
                <a:cxn ang="0">
                  <a:pos x="273" y="286"/>
                </a:cxn>
                <a:cxn ang="0">
                  <a:pos x="271" y="282"/>
                </a:cxn>
                <a:cxn ang="0">
                  <a:pos x="278" y="286"/>
                </a:cxn>
                <a:cxn ang="0">
                  <a:pos x="294" y="293"/>
                </a:cxn>
                <a:cxn ang="0">
                  <a:pos x="315" y="299"/>
                </a:cxn>
                <a:cxn ang="0">
                  <a:pos x="344" y="315"/>
                </a:cxn>
                <a:cxn ang="0">
                  <a:pos x="369" y="347"/>
                </a:cxn>
                <a:cxn ang="0">
                  <a:pos x="375" y="380"/>
                </a:cxn>
                <a:cxn ang="0">
                  <a:pos x="375" y="412"/>
                </a:cxn>
                <a:cxn ang="0">
                  <a:pos x="368" y="445"/>
                </a:cxn>
                <a:cxn ang="0">
                  <a:pos x="351" y="473"/>
                </a:cxn>
                <a:cxn ang="0">
                  <a:pos x="322" y="490"/>
                </a:cxn>
                <a:cxn ang="0">
                  <a:pos x="277" y="491"/>
                </a:cxn>
                <a:cxn ang="0">
                  <a:pos x="237" y="483"/>
                </a:cxn>
                <a:cxn ang="0">
                  <a:pos x="206" y="469"/>
                </a:cxn>
                <a:cxn ang="0">
                  <a:pos x="184" y="450"/>
                </a:cxn>
                <a:cxn ang="0">
                  <a:pos x="170" y="428"/>
                </a:cxn>
                <a:cxn ang="0">
                  <a:pos x="163" y="405"/>
                </a:cxn>
                <a:cxn ang="0">
                  <a:pos x="157" y="371"/>
                </a:cxn>
                <a:cxn ang="0">
                  <a:pos x="155" y="354"/>
                </a:cxn>
                <a:cxn ang="0">
                  <a:pos x="163" y="405"/>
                </a:cxn>
                <a:cxn ang="0">
                  <a:pos x="0" y="411"/>
                </a:cxn>
                <a:cxn ang="0">
                  <a:pos x="3" y="392"/>
                </a:cxn>
                <a:cxn ang="0">
                  <a:pos x="10" y="356"/>
                </a:cxn>
                <a:cxn ang="0">
                  <a:pos x="21" y="311"/>
                </a:cxn>
                <a:cxn ang="0">
                  <a:pos x="38" y="265"/>
                </a:cxn>
                <a:cxn ang="0">
                  <a:pos x="61" y="224"/>
                </a:cxn>
                <a:cxn ang="0">
                  <a:pos x="92" y="186"/>
                </a:cxn>
                <a:cxn ang="0">
                  <a:pos x="95" y="185"/>
                </a:cxn>
                <a:cxn ang="0">
                  <a:pos x="92" y="190"/>
                </a:cxn>
                <a:cxn ang="0">
                  <a:pos x="76" y="192"/>
                </a:cxn>
                <a:cxn ang="0">
                  <a:pos x="62" y="170"/>
                </a:cxn>
                <a:cxn ang="0">
                  <a:pos x="69" y="120"/>
                </a:cxn>
                <a:cxn ang="0">
                  <a:pos x="88" y="107"/>
                </a:cxn>
                <a:cxn ang="0">
                  <a:pos x="105" y="112"/>
                </a:cxn>
                <a:cxn ang="0">
                  <a:pos x="106" y="93"/>
                </a:cxn>
                <a:cxn ang="0">
                  <a:pos x="99" y="52"/>
                </a:cxn>
                <a:cxn ang="0">
                  <a:pos x="278" y="0"/>
                </a:cxn>
                <a:cxn ang="0">
                  <a:pos x="287" y="4"/>
                </a:cxn>
                <a:cxn ang="0">
                  <a:pos x="304" y="17"/>
                </a:cxn>
                <a:cxn ang="0">
                  <a:pos x="319" y="43"/>
                </a:cxn>
                <a:cxn ang="0">
                  <a:pos x="316" y="84"/>
                </a:cxn>
                <a:cxn ang="0">
                  <a:pos x="286" y="143"/>
                </a:cxn>
              </a:cxnLst>
              <a:rect l="0" t="0" r="r" b="b"/>
              <a:pathLst>
                <a:path w="376" h="508">
                  <a:moveTo>
                    <a:pt x="267" y="167"/>
                  </a:moveTo>
                  <a:lnTo>
                    <a:pt x="267" y="167"/>
                  </a:lnTo>
                  <a:lnTo>
                    <a:pt x="268" y="167"/>
                  </a:lnTo>
                  <a:lnTo>
                    <a:pt x="271" y="166"/>
                  </a:lnTo>
                  <a:lnTo>
                    <a:pt x="274" y="165"/>
                  </a:lnTo>
                  <a:lnTo>
                    <a:pt x="279" y="164"/>
                  </a:lnTo>
                  <a:lnTo>
                    <a:pt x="285" y="164"/>
                  </a:lnTo>
                  <a:lnTo>
                    <a:pt x="291" y="163"/>
                  </a:lnTo>
                  <a:lnTo>
                    <a:pt x="298" y="163"/>
                  </a:lnTo>
                  <a:lnTo>
                    <a:pt x="305" y="164"/>
                  </a:lnTo>
                  <a:lnTo>
                    <a:pt x="313" y="165"/>
                  </a:lnTo>
                  <a:lnTo>
                    <a:pt x="321" y="167"/>
                  </a:lnTo>
                  <a:lnTo>
                    <a:pt x="328" y="169"/>
                  </a:lnTo>
                  <a:lnTo>
                    <a:pt x="335" y="173"/>
                  </a:lnTo>
                  <a:lnTo>
                    <a:pt x="341" y="178"/>
                  </a:lnTo>
                  <a:lnTo>
                    <a:pt x="347" y="183"/>
                  </a:lnTo>
                  <a:lnTo>
                    <a:pt x="351" y="191"/>
                  </a:lnTo>
                  <a:lnTo>
                    <a:pt x="355" y="199"/>
                  </a:lnTo>
                  <a:lnTo>
                    <a:pt x="357" y="209"/>
                  </a:lnTo>
                  <a:lnTo>
                    <a:pt x="358" y="218"/>
                  </a:lnTo>
                  <a:lnTo>
                    <a:pt x="359" y="228"/>
                  </a:lnTo>
                  <a:lnTo>
                    <a:pt x="358" y="236"/>
                  </a:lnTo>
                  <a:lnTo>
                    <a:pt x="357" y="245"/>
                  </a:lnTo>
                  <a:lnTo>
                    <a:pt x="356" y="254"/>
                  </a:lnTo>
                  <a:lnTo>
                    <a:pt x="353" y="261"/>
                  </a:lnTo>
                  <a:lnTo>
                    <a:pt x="350" y="268"/>
                  </a:lnTo>
                  <a:lnTo>
                    <a:pt x="346" y="275"/>
                  </a:lnTo>
                  <a:lnTo>
                    <a:pt x="342" y="281"/>
                  </a:lnTo>
                  <a:lnTo>
                    <a:pt x="337" y="286"/>
                  </a:lnTo>
                  <a:lnTo>
                    <a:pt x="332" y="290"/>
                  </a:lnTo>
                  <a:lnTo>
                    <a:pt x="326" y="294"/>
                  </a:lnTo>
                  <a:lnTo>
                    <a:pt x="321" y="296"/>
                  </a:lnTo>
                  <a:lnTo>
                    <a:pt x="314" y="297"/>
                  </a:lnTo>
                  <a:lnTo>
                    <a:pt x="308" y="297"/>
                  </a:lnTo>
                  <a:lnTo>
                    <a:pt x="296" y="295"/>
                  </a:lnTo>
                  <a:lnTo>
                    <a:pt x="287" y="293"/>
                  </a:lnTo>
                  <a:lnTo>
                    <a:pt x="280" y="291"/>
                  </a:lnTo>
                  <a:lnTo>
                    <a:pt x="276" y="288"/>
                  </a:lnTo>
                  <a:lnTo>
                    <a:pt x="273" y="286"/>
                  </a:lnTo>
                  <a:lnTo>
                    <a:pt x="272" y="284"/>
                  </a:lnTo>
                  <a:lnTo>
                    <a:pt x="271" y="283"/>
                  </a:lnTo>
                  <a:lnTo>
                    <a:pt x="271" y="282"/>
                  </a:lnTo>
                  <a:lnTo>
                    <a:pt x="272" y="283"/>
                  </a:lnTo>
                  <a:lnTo>
                    <a:pt x="274" y="284"/>
                  </a:lnTo>
                  <a:lnTo>
                    <a:pt x="278" y="286"/>
                  </a:lnTo>
                  <a:lnTo>
                    <a:pt x="283" y="288"/>
                  </a:lnTo>
                  <a:lnTo>
                    <a:pt x="288" y="291"/>
                  </a:lnTo>
                  <a:lnTo>
                    <a:pt x="294" y="293"/>
                  </a:lnTo>
                  <a:lnTo>
                    <a:pt x="301" y="295"/>
                  </a:lnTo>
                  <a:lnTo>
                    <a:pt x="308" y="297"/>
                  </a:lnTo>
                  <a:lnTo>
                    <a:pt x="315" y="299"/>
                  </a:lnTo>
                  <a:lnTo>
                    <a:pt x="324" y="303"/>
                  </a:lnTo>
                  <a:lnTo>
                    <a:pt x="334" y="308"/>
                  </a:lnTo>
                  <a:lnTo>
                    <a:pt x="344" y="315"/>
                  </a:lnTo>
                  <a:lnTo>
                    <a:pt x="354" y="324"/>
                  </a:lnTo>
                  <a:lnTo>
                    <a:pt x="362" y="334"/>
                  </a:lnTo>
                  <a:lnTo>
                    <a:pt x="369" y="347"/>
                  </a:lnTo>
                  <a:lnTo>
                    <a:pt x="373" y="362"/>
                  </a:lnTo>
                  <a:lnTo>
                    <a:pt x="374" y="371"/>
                  </a:lnTo>
                  <a:lnTo>
                    <a:pt x="375" y="380"/>
                  </a:lnTo>
                  <a:lnTo>
                    <a:pt x="375" y="390"/>
                  </a:lnTo>
                  <a:lnTo>
                    <a:pt x="375" y="401"/>
                  </a:lnTo>
                  <a:lnTo>
                    <a:pt x="375" y="412"/>
                  </a:lnTo>
                  <a:lnTo>
                    <a:pt x="374" y="423"/>
                  </a:lnTo>
                  <a:lnTo>
                    <a:pt x="372" y="434"/>
                  </a:lnTo>
                  <a:lnTo>
                    <a:pt x="368" y="445"/>
                  </a:lnTo>
                  <a:lnTo>
                    <a:pt x="364" y="455"/>
                  </a:lnTo>
                  <a:lnTo>
                    <a:pt x="358" y="464"/>
                  </a:lnTo>
                  <a:lnTo>
                    <a:pt x="351" y="473"/>
                  </a:lnTo>
                  <a:lnTo>
                    <a:pt x="343" y="480"/>
                  </a:lnTo>
                  <a:lnTo>
                    <a:pt x="333" y="486"/>
                  </a:lnTo>
                  <a:lnTo>
                    <a:pt x="322" y="490"/>
                  </a:lnTo>
                  <a:lnTo>
                    <a:pt x="308" y="492"/>
                  </a:lnTo>
                  <a:lnTo>
                    <a:pt x="293" y="493"/>
                  </a:lnTo>
                  <a:lnTo>
                    <a:pt x="277" y="491"/>
                  </a:lnTo>
                  <a:lnTo>
                    <a:pt x="263" y="489"/>
                  </a:lnTo>
                  <a:lnTo>
                    <a:pt x="249" y="487"/>
                  </a:lnTo>
                  <a:lnTo>
                    <a:pt x="237" y="483"/>
                  </a:lnTo>
                  <a:lnTo>
                    <a:pt x="226" y="479"/>
                  </a:lnTo>
                  <a:lnTo>
                    <a:pt x="215" y="474"/>
                  </a:lnTo>
                  <a:lnTo>
                    <a:pt x="206" y="469"/>
                  </a:lnTo>
                  <a:lnTo>
                    <a:pt x="198" y="463"/>
                  </a:lnTo>
                  <a:lnTo>
                    <a:pt x="191" y="457"/>
                  </a:lnTo>
                  <a:lnTo>
                    <a:pt x="184" y="450"/>
                  </a:lnTo>
                  <a:lnTo>
                    <a:pt x="179" y="442"/>
                  </a:lnTo>
                  <a:lnTo>
                    <a:pt x="174" y="436"/>
                  </a:lnTo>
                  <a:lnTo>
                    <a:pt x="170" y="428"/>
                  </a:lnTo>
                  <a:lnTo>
                    <a:pt x="167" y="421"/>
                  </a:lnTo>
                  <a:lnTo>
                    <a:pt x="164" y="413"/>
                  </a:lnTo>
                  <a:lnTo>
                    <a:pt x="163" y="405"/>
                  </a:lnTo>
                  <a:lnTo>
                    <a:pt x="160" y="392"/>
                  </a:lnTo>
                  <a:lnTo>
                    <a:pt x="158" y="380"/>
                  </a:lnTo>
                  <a:lnTo>
                    <a:pt x="157" y="371"/>
                  </a:lnTo>
                  <a:lnTo>
                    <a:pt x="156" y="363"/>
                  </a:lnTo>
                  <a:lnTo>
                    <a:pt x="156" y="358"/>
                  </a:lnTo>
                  <a:lnTo>
                    <a:pt x="155" y="354"/>
                  </a:lnTo>
                  <a:lnTo>
                    <a:pt x="155" y="352"/>
                  </a:lnTo>
                  <a:lnTo>
                    <a:pt x="155" y="351"/>
                  </a:lnTo>
                  <a:lnTo>
                    <a:pt x="163" y="405"/>
                  </a:lnTo>
                  <a:lnTo>
                    <a:pt x="105" y="507"/>
                  </a:lnTo>
                  <a:lnTo>
                    <a:pt x="0" y="413"/>
                  </a:lnTo>
                  <a:lnTo>
                    <a:pt x="0" y="411"/>
                  </a:lnTo>
                  <a:lnTo>
                    <a:pt x="0" y="407"/>
                  </a:lnTo>
                  <a:lnTo>
                    <a:pt x="1" y="401"/>
                  </a:lnTo>
                  <a:lnTo>
                    <a:pt x="3" y="392"/>
                  </a:lnTo>
                  <a:lnTo>
                    <a:pt x="5" y="381"/>
                  </a:lnTo>
                  <a:lnTo>
                    <a:pt x="7" y="369"/>
                  </a:lnTo>
                  <a:lnTo>
                    <a:pt x="10" y="356"/>
                  </a:lnTo>
                  <a:lnTo>
                    <a:pt x="13" y="342"/>
                  </a:lnTo>
                  <a:lnTo>
                    <a:pt x="17" y="327"/>
                  </a:lnTo>
                  <a:lnTo>
                    <a:pt x="21" y="311"/>
                  </a:lnTo>
                  <a:lnTo>
                    <a:pt x="26" y="295"/>
                  </a:lnTo>
                  <a:lnTo>
                    <a:pt x="32" y="280"/>
                  </a:lnTo>
                  <a:lnTo>
                    <a:pt x="38" y="265"/>
                  </a:lnTo>
                  <a:lnTo>
                    <a:pt x="45" y="250"/>
                  </a:lnTo>
                  <a:lnTo>
                    <a:pt x="53" y="236"/>
                  </a:lnTo>
                  <a:lnTo>
                    <a:pt x="61" y="224"/>
                  </a:lnTo>
                  <a:lnTo>
                    <a:pt x="76" y="205"/>
                  </a:lnTo>
                  <a:lnTo>
                    <a:pt x="86" y="193"/>
                  </a:lnTo>
                  <a:lnTo>
                    <a:pt x="92" y="186"/>
                  </a:lnTo>
                  <a:lnTo>
                    <a:pt x="95" y="183"/>
                  </a:lnTo>
                  <a:lnTo>
                    <a:pt x="96" y="184"/>
                  </a:lnTo>
                  <a:lnTo>
                    <a:pt x="95" y="185"/>
                  </a:lnTo>
                  <a:lnTo>
                    <a:pt x="94" y="187"/>
                  </a:lnTo>
                  <a:lnTo>
                    <a:pt x="94" y="188"/>
                  </a:lnTo>
                  <a:lnTo>
                    <a:pt x="92" y="190"/>
                  </a:lnTo>
                  <a:lnTo>
                    <a:pt x="88" y="191"/>
                  </a:lnTo>
                  <a:lnTo>
                    <a:pt x="83" y="192"/>
                  </a:lnTo>
                  <a:lnTo>
                    <a:pt x="76" y="192"/>
                  </a:lnTo>
                  <a:lnTo>
                    <a:pt x="70" y="189"/>
                  </a:lnTo>
                  <a:lnTo>
                    <a:pt x="65" y="182"/>
                  </a:lnTo>
                  <a:lnTo>
                    <a:pt x="62" y="170"/>
                  </a:lnTo>
                  <a:lnTo>
                    <a:pt x="61" y="152"/>
                  </a:lnTo>
                  <a:lnTo>
                    <a:pt x="64" y="133"/>
                  </a:lnTo>
                  <a:lnTo>
                    <a:pt x="69" y="120"/>
                  </a:lnTo>
                  <a:lnTo>
                    <a:pt x="75" y="112"/>
                  </a:lnTo>
                  <a:lnTo>
                    <a:pt x="82" y="108"/>
                  </a:lnTo>
                  <a:lnTo>
                    <a:pt x="88" y="107"/>
                  </a:lnTo>
                  <a:lnTo>
                    <a:pt x="95" y="107"/>
                  </a:lnTo>
                  <a:lnTo>
                    <a:pt x="101" y="110"/>
                  </a:lnTo>
                  <a:lnTo>
                    <a:pt x="105" y="112"/>
                  </a:lnTo>
                  <a:lnTo>
                    <a:pt x="106" y="111"/>
                  </a:lnTo>
                  <a:lnTo>
                    <a:pt x="107" y="104"/>
                  </a:lnTo>
                  <a:lnTo>
                    <a:pt x="106" y="93"/>
                  </a:lnTo>
                  <a:lnTo>
                    <a:pt x="104" y="79"/>
                  </a:lnTo>
                  <a:lnTo>
                    <a:pt x="102" y="65"/>
                  </a:lnTo>
                  <a:lnTo>
                    <a:pt x="99" y="52"/>
                  </a:lnTo>
                  <a:lnTo>
                    <a:pt x="98" y="43"/>
                  </a:lnTo>
                  <a:lnTo>
                    <a:pt x="97" y="40"/>
                  </a:lnTo>
                  <a:lnTo>
                    <a:pt x="278" y="0"/>
                  </a:lnTo>
                  <a:lnTo>
                    <a:pt x="279" y="1"/>
                  </a:lnTo>
                  <a:lnTo>
                    <a:pt x="283" y="2"/>
                  </a:lnTo>
                  <a:lnTo>
                    <a:pt x="287" y="4"/>
                  </a:lnTo>
                  <a:lnTo>
                    <a:pt x="292" y="8"/>
                  </a:lnTo>
                  <a:lnTo>
                    <a:pt x="299" y="12"/>
                  </a:lnTo>
                  <a:lnTo>
                    <a:pt x="304" y="17"/>
                  </a:lnTo>
                  <a:lnTo>
                    <a:pt x="310" y="25"/>
                  </a:lnTo>
                  <a:lnTo>
                    <a:pt x="315" y="33"/>
                  </a:lnTo>
                  <a:lnTo>
                    <a:pt x="319" y="43"/>
                  </a:lnTo>
                  <a:lnTo>
                    <a:pt x="321" y="55"/>
                  </a:lnTo>
                  <a:lnTo>
                    <a:pt x="320" y="69"/>
                  </a:lnTo>
                  <a:lnTo>
                    <a:pt x="316" y="84"/>
                  </a:lnTo>
                  <a:lnTo>
                    <a:pt x="310" y="101"/>
                  </a:lnTo>
                  <a:lnTo>
                    <a:pt x="300" y="121"/>
                  </a:lnTo>
                  <a:lnTo>
                    <a:pt x="286" y="143"/>
                  </a:lnTo>
                  <a:lnTo>
                    <a:pt x="267" y="16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4" name="Freeform 213"/>
            <p:cNvSpPr>
              <a:spLocks/>
            </p:cNvSpPr>
            <p:nvPr/>
          </p:nvSpPr>
          <p:spPr bwMode="auto">
            <a:xfrm>
              <a:off x="2679" y="2985"/>
              <a:ext cx="308" cy="270"/>
            </a:xfrm>
            <a:custGeom>
              <a:avLst/>
              <a:gdLst/>
              <a:ahLst/>
              <a:cxnLst>
                <a:cxn ang="0">
                  <a:pos x="13" y="1"/>
                </a:cxn>
                <a:cxn ang="0">
                  <a:pos x="12" y="7"/>
                </a:cxn>
                <a:cxn ang="0">
                  <a:pos x="12" y="20"/>
                </a:cxn>
                <a:cxn ang="0">
                  <a:pos x="11" y="35"/>
                </a:cxn>
                <a:cxn ang="0">
                  <a:pos x="10" y="54"/>
                </a:cxn>
                <a:cxn ang="0">
                  <a:pos x="9" y="72"/>
                </a:cxn>
                <a:cxn ang="0">
                  <a:pos x="7" y="90"/>
                </a:cxn>
                <a:cxn ang="0">
                  <a:pos x="6" y="107"/>
                </a:cxn>
                <a:cxn ang="0">
                  <a:pos x="4" y="123"/>
                </a:cxn>
                <a:cxn ang="0">
                  <a:pos x="1" y="138"/>
                </a:cxn>
                <a:cxn ang="0">
                  <a:pos x="1" y="148"/>
                </a:cxn>
                <a:cxn ang="0">
                  <a:pos x="4" y="157"/>
                </a:cxn>
                <a:cxn ang="0">
                  <a:pos x="12" y="166"/>
                </a:cxn>
                <a:cxn ang="0">
                  <a:pos x="14" y="179"/>
                </a:cxn>
                <a:cxn ang="0">
                  <a:pos x="16" y="197"/>
                </a:cxn>
                <a:cxn ang="0">
                  <a:pos x="18" y="215"/>
                </a:cxn>
                <a:cxn ang="0">
                  <a:pos x="21" y="235"/>
                </a:cxn>
                <a:cxn ang="0">
                  <a:pos x="26" y="251"/>
                </a:cxn>
                <a:cxn ang="0">
                  <a:pos x="35" y="263"/>
                </a:cxn>
                <a:cxn ang="0">
                  <a:pos x="49" y="269"/>
                </a:cxn>
                <a:cxn ang="0">
                  <a:pos x="76" y="266"/>
                </a:cxn>
                <a:cxn ang="0">
                  <a:pos x="94" y="263"/>
                </a:cxn>
                <a:cxn ang="0">
                  <a:pos x="103" y="259"/>
                </a:cxn>
                <a:cxn ang="0">
                  <a:pos x="116" y="252"/>
                </a:cxn>
                <a:cxn ang="0">
                  <a:pos x="138" y="243"/>
                </a:cxn>
                <a:cxn ang="0">
                  <a:pos x="159" y="237"/>
                </a:cxn>
                <a:cxn ang="0">
                  <a:pos x="175" y="234"/>
                </a:cxn>
                <a:cxn ang="0">
                  <a:pos x="189" y="233"/>
                </a:cxn>
                <a:cxn ang="0">
                  <a:pos x="202" y="233"/>
                </a:cxn>
                <a:cxn ang="0">
                  <a:pos x="215" y="232"/>
                </a:cxn>
                <a:cxn ang="0">
                  <a:pos x="230" y="229"/>
                </a:cxn>
                <a:cxn ang="0">
                  <a:pos x="248" y="225"/>
                </a:cxn>
                <a:cxn ang="0">
                  <a:pos x="266" y="220"/>
                </a:cxn>
                <a:cxn ang="0">
                  <a:pos x="282" y="213"/>
                </a:cxn>
                <a:cxn ang="0">
                  <a:pos x="296" y="205"/>
                </a:cxn>
                <a:cxn ang="0">
                  <a:pos x="305" y="196"/>
                </a:cxn>
                <a:cxn ang="0">
                  <a:pos x="307" y="185"/>
                </a:cxn>
                <a:cxn ang="0">
                  <a:pos x="298" y="172"/>
                </a:cxn>
                <a:cxn ang="0">
                  <a:pos x="281" y="157"/>
                </a:cxn>
                <a:cxn ang="0">
                  <a:pos x="260" y="143"/>
                </a:cxn>
                <a:cxn ang="0">
                  <a:pos x="235" y="129"/>
                </a:cxn>
                <a:cxn ang="0">
                  <a:pos x="213" y="117"/>
                </a:cxn>
                <a:cxn ang="0">
                  <a:pos x="195" y="108"/>
                </a:cxn>
                <a:cxn ang="0">
                  <a:pos x="184" y="103"/>
                </a:cxn>
                <a:cxn ang="0">
                  <a:pos x="13" y="0"/>
                </a:cxn>
              </a:cxnLst>
              <a:rect l="0" t="0" r="r" b="b"/>
              <a:pathLst>
                <a:path w="308" h="270">
                  <a:moveTo>
                    <a:pt x="13" y="0"/>
                  </a:moveTo>
                  <a:lnTo>
                    <a:pt x="13" y="1"/>
                  </a:lnTo>
                  <a:lnTo>
                    <a:pt x="13" y="3"/>
                  </a:lnTo>
                  <a:lnTo>
                    <a:pt x="12" y="7"/>
                  </a:lnTo>
                  <a:lnTo>
                    <a:pt x="12" y="13"/>
                  </a:lnTo>
                  <a:lnTo>
                    <a:pt x="12" y="20"/>
                  </a:lnTo>
                  <a:lnTo>
                    <a:pt x="11" y="27"/>
                  </a:lnTo>
                  <a:lnTo>
                    <a:pt x="11" y="35"/>
                  </a:lnTo>
                  <a:lnTo>
                    <a:pt x="11" y="44"/>
                  </a:lnTo>
                  <a:lnTo>
                    <a:pt x="10" y="54"/>
                  </a:lnTo>
                  <a:lnTo>
                    <a:pt x="10" y="64"/>
                  </a:lnTo>
                  <a:lnTo>
                    <a:pt x="9" y="72"/>
                  </a:lnTo>
                  <a:lnTo>
                    <a:pt x="8" y="82"/>
                  </a:lnTo>
                  <a:lnTo>
                    <a:pt x="7" y="90"/>
                  </a:lnTo>
                  <a:lnTo>
                    <a:pt x="7" y="99"/>
                  </a:lnTo>
                  <a:lnTo>
                    <a:pt x="6" y="107"/>
                  </a:lnTo>
                  <a:lnTo>
                    <a:pt x="5" y="112"/>
                  </a:lnTo>
                  <a:lnTo>
                    <a:pt x="4" y="123"/>
                  </a:lnTo>
                  <a:lnTo>
                    <a:pt x="2" y="132"/>
                  </a:lnTo>
                  <a:lnTo>
                    <a:pt x="1" y="138"/>
                  </a:lnTo>
                  <a:lnTo>
                    <a:pt x="0" y="143"/>
                  </a:lnTo>
                  <a:lnTo>
                    <a:pt x="1" y="148"/>
                  </a:lnTo>
                  <a:lnTo>
                    <a:pt x="2" y="152"/>
                  </a:lnTo>
                  <a:lnTo>
                    <a:pt x="4" y="157"/>
                  </a:lnTo>
                  <a:lnTo>
                    <a:pt x="9" y="162"/>
                  </a:lnTo>
                  <a:lnTo>
                    <a:pt x="12" y="166"/>
                  </a:lnTo>
                  <a:lnTo>
                    <a:pt x="13" y="172"/>
                  </a:lnTo>
                  <a:lnTo>
                    <a:pt x="14" y="179"/>
                  </a:lnTo>
                  <a:lnTo>
                    <a:pt x="15" y="188"/>
                  </a:lnTo>
                  <a:lnTo>
                    <a:pt x="16" y="197"/>
                  </a:lnTo>
                  <a:lnTo>
                    <a:pt x="17" y="205"/>
                  </a:lnTo>
                  <a:lnTo>
                    <a:pt x="18" y="215"/>
                  </a:lnTo>
                  <a:lnTo>
                    <a:pt x="19" y="225"/>
                  </a:lnTo>
                  <a:lnTo>
                    <a:pt x="21" y="235"/>
                  </a:lnTo>
                  <a:lnTo>
                    <a:pt x="24" y="243"/>
                  </a:lnTo>
                  <a:lnTo>
                    <a:pt x="26" y="251"/>
                  </a:lnTo>
                  <a:lnTo>
                    <a:pt x="30" y="257"/>
                  </a:lnTo>
                  <a:lnTo>
                    <a:pt x="35" y="263"/>
                  </a:lnTo>
                  <a:lnTo>
                    <a:pt x="41" y="267"/>
                  </a:lnTo>
                  <a:lnTo>
                    <a:pt x="49" y="269"/>
                  </a:lnTo>
                  <a:lnTo>
                    <a:pt x="59" y="269"/>
                  </a:lnTo>
                  <a:lnTo>
                    <a:pt x="76" y="266"/>
                  </a:lnTo>
                  <a:lnTo>
                    <a:pt x="86" y="264"/>
                  </a:lnTo>
                  <a:lnTo>
                    <a:pt x="94" y="263"/>
                  </a:lnTo>
                  <a:lnTo>
                    <a:pt x="99" y="261"/>
                  </a:lnTo>
                  <a:lnTo>
                    <a:pt x="103" y="259"/>
                  </a:lnTo>
                  <a:lnTo>
                    <a:pt x="108" y="255"/>
                  </a:lnTo>
                  <a:lnTo>
                    <a:pt x="116" y="252"/>
                  </a:lnTo>
                  <a:lnTo>
                    <a:pt x="127" y="247"/>
                  </a:lnTo>
                  <a:lnTo>
                    <a:pt x="138" y="243"/>
                  </a:lnTo>
                  <a:lnTo>
                    <a:pt x="149" y="240"/>
                  </a:lnTo>
                  <a:lnTo>
                    <a:pt x="159" y="237"/>
                  </a:lnTo>
                  <a:lnTo>
                    <a:pt x="167" y="235"/>
                  </a:lnTo>
                  <a:lnTo>
                    <a:pt x="175" y="234"/>
                  </a:lnTo>
                  <a:lnTo>
                    <a:pt x="181" y="233"/>
                  </a:lnTo>
                  <a:lnTo>
                    <a:pt x="189" y="233"/>
                  </a:lnTo>
                  <a:lnTo>
                    <a:pt x="197" y="233"/>
                  </a:lnTo>
                  <a:lnTo>
                    <a:pt x="202" y="233"/>
                  </a:lnTo>
                  <a:lnTo>
                    <a:pt x="208" y="233"/>
                  </a:lnTo>
                  <a:lnTo>
                    <a:pt x="215" y="232"/>
                  </a:lnTo>
                  <a:lnTo>
                    <a:pt x="223" y="231"/>
                  </a:lnTo>
                  <a:lnTo>
                    <a:pt x="230" y="229"/>
                  </a:lnTo>
                  <a:lnTo>
                    <a:pt x="239" y="228"/>
                  </a:lnTo>
                  <a:lnTo>
                    <a:pt x="248" y="225"/>
                  </a:lnTo>
                  <a:lnTo>
                    <a:pt x="258" y="223"/>
                  </a:lnTo>
                  <a:lnTo>
                    <a:pt x="266" y="220"/>
                  </a:lnTo>
                  <a:lnTo>
                    <a:pt x="275" y="217"/>
                  </a:lnTo>
                  <a:lnTo>
                    <a:pt x="282" y="213"/>
                  </a:lnTo>
                  <a:lnTo>
                    <a:pt x="289" y="209"/>
                  </a:lnTo>
                  <a:lnTo>
                    <a:pt x="296" y="205"/>
                  </a:lnTo>
                  <a:lnTo>
                    <a:pt x="301" y="202"/>
                  </a:lnTo>
                  <a:lnTo>
                    <a:pt x="305" y="196"/>
                  </a:lnTo>
                  <a:lnTo>
                    <a:pt x="307" y="191"/>
                  </a:lnTo>
                  <a:lnTo>
                    <a:pt x="307" y="185"/>
                  </a:lnTo>
                  <a:lnTo>
                    <a:pt x="304" y="179"/>
                  </a:lnTo>
                  <a:lnTo>
                    <a:pt x="298" y="172"/>
                  </a:lnTo>
                  <a:lnTo>
                    <a:pt x="290" y="165"/>
                  </a:lnTo>
                  <a:lnTo>
                    <a:pt x="281" y="157"/>
                  </a:lnTo>
                  <a:lnTo>
                    <a:pt x="271" y="150"/>
                  </a:lnTo>
                  <a:lnTo>
                    <a:pt x="260" y="143"/>
                  </a:lnTo>
                  <a:lnTo>
                    <a:pt x="248" y="136"/>
                  </a:lnTo>
                  <a:lnTo>
                    <a:pt x="235" y="129"/>
                  </a:lnTo>
                  <a:lnTo>
                    <a:pt x="225" y="122"/>
                  </a:lnTo>
                  <a:lnTo>
                    <a:pt x="213" y="117"/>
                  </a:lnTo>
                  <a:lnTo>
                    <a:pt x="203" y="112"/>
                  </a:lnTo>
                  <a:lnTo>
                    <a:pt x="195" y="108"/>
                  </a:lnTo>
                  <a:lnTo>
                    <a:pt x="188" y="105"/>
                  </a:lnTo>
                  <a:lnTo>
                    <a:pt x="184" y="103"/>
                  </a:lnTo>
                  <a:lnTo>
                    <a:pt x="182" y="102"/>
                  </a:lnTo>
                  <a:lnTo>
                    <a:pt x="13" y="0"/>
                  </a:lnTo>
                </a:path>
              </a:pathLst>
            </a:custGeom>
            <a:solidFill>
              <a:srgbClr val="CCCCCC"/>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5" name="Freeform 214"/>
            <p:cNvSpPr>
              <a:spLocks/>
            </p:cNvSpPr>
            <p:nvPr/>
          </p:nvSpPr>
          <p:spPr bwMode="auto">
            <a:xfrm>
              <a:off x="2679" y="2985"/>
              <a:ext cx="317" cy="276"/>
            </a:xfrm>
            <a:custGeom>
              <a:avLst/>
              <a:gdLst/>
              <a:ahLst/>
              <a:cxnLst>
                <a:cxn ang="0">
                  <a:pos x="13" y="0"/>
                </a:cxn>
                <a:cxn ang="0">
                  <a:pos x="13" y="3"/>
                </a:cxn>
                <a:cxn ang="0">
                  <a:pos x="12" y="13"/>
                </a:cxn>
                <a:cxn ang="0">
                  <a:pos x="11" y="28"/>
                </a:cxn>
                <a:cxn ang="0">
                  <a:pos x="11" y="45"/>
                </a:cxn>
                <a:cxn ang="0">
                  <a:pos x="10" y="65"/>
                </a:cxn>
                <a:cxn ang="0">
                  <a:pos x="8" y="84"/>
                </a:cxn>
                <a:cxn ang="0">
                  <a:pos x="7" y="101"/>
                </a:cxn>
                <a:cxn ang="0">
                  <a:pos x="5" y="115"/>
                </a:cxn>
                <a:cxn ang="0">
                  <a:pos x="2" y="135"/>
                </a:cxn>
                <a:cxn ang="0">
                  <a:pos x="0" y="146"/>
                </a:cxn>
                <a:cxn ang="0">
                  <a:pos x="2" y="155"/>
                </a:cxn>
                <a:cxn ang="0">
                  <a:pos x="9" y="166"/>
                </a:cxn>
                <a:cxn ang="0">
                  <a:pos x="13" y="176"/>
                </a:cxn>
                <a:cxn ang="0">
                  <a:pos x="15" y="192"/>
                </a:cxn>
                <a:cxn ang="0">
                  <a:pos x="17" y="210"/>
                </a:cxn>
                <a:cxn ang="0">
                  <a:pos x="19" y="230"/>
                </a:cxn>
                <a:cxn ang="0">
                  <a:pos x="24" y="248"/>
                </a:cxn>
                <a:cxn ang="0">
                  <a:pos x="31" y="263"/>
                </a:cxn>
                <a:cxn ang="0">
                  <a:pos x="42" y="273"/>
                </a:cxn>
                <a:cxn ang="0">
                  <a:pos x="60" y="275"/>
                </a:cxn>
                <a:cxn ang="0">
                  <a:pos x="88" y="270"/>
                </a:cxn>
                <a:cxn ang="0">
                  <a:pos x="101" y="267"/>
                </a:cxn>
                <a:cxn ang="0">
                  <a:pos x="110" y="261"/>
                </a:cxn>
                <a:cxn ang="0">
                  <a:pos x="129" y="253"/>
                </a:cxn>
                <a:cxn ang="0">
                  <a:pos x="152" y="245"/>
                </a:cxn>
                <a:cxn ang="0">
                  <a:pos x="170" y="240"/>
                </a:cxn>
                <a:cxn ang="0">
                  <a:pos x="185" y="238"/>
                </a:cxn>
                <a:cxn ang="0">
                  <a:pos x="201" y="238"/>
                </a:cxn>
                <a:cxn ang="0">
                  <a:pos x="212" y="238"/>
                </a:cxn>
                <a:cxn ang="0">
                  <a:pos x="227" y="236"/>
                </a:cxn>
                <a:cxn ang="0">
                  <a:pos x="244" y="233"/>
                </a:cxn>
                <a:cxn ang="0">
                  <a:pos x="263" y="228"/>
                </a:cxn>
                <a:cxn ang="0">
                  <a:pos x="280" y="222"/>
                </a:cxn>
                <a:cxn ang="0">
                  <a:pos x="295" y="214"/>
                </a:cxn>
                <a:cxn ang="0">
                  <a:pos x="307" y="206"/>
                </a:cxn>
                <a:cxn ang="0">
                  <a:pos x="313" y="195"/>
                </a:cxn>
                <a:cxn ang="0">
                  <a:pos x="310" y="183"/>
                </a:cxn>
                <a:cxn ang="0">
                  <a:pos x="296" y="169"/>
                </a:cxn>
                <a:cxn ang="0">
                  <a:pos x="276" y="153"/>
                </a:cxn>
                <a:cxn ang="0">
                  <a:pos x="253" y="139"/>
                </a:cxn>
                <a:cxn ang="0">
                  <a:pos x="229" y="125"/>
                </a:cxn>
                <a:cxn ang="0">
                  <a:pos x="207" y="114"/>
                </a:cxn>
                <a:cxn ang="0">
                  <a:pos x="192" y="107"/>
                </a:cxn>
                <a:cxn ang="0">
                  <a:pos x="186" y="104"/>
                </a:cxn>
              </a:cxnLst>
              <a:rect l="0" t="0" r="r" b="b"/>
              <a:pathLst>
                <a:path w="314" h="276">
                  <a:moveTo>
                    <a:pt x="13" y="0"/>
                  </a:moveTo>
                  <a:lnTo>
                    <a:pt x="13" y="0"/>
                  </a:lnTo>
                  <a:lnTo>
                    <a:pt x="13" y="1"/>
                  </a:lnTo>
                  <a:lnTo>
                    <a:pt x="13" y="3"/>
                  </a:lnTo>
                  <a:lnTo>
                    <a:pt x="12" y="7"/>
                  </a:lnTo>
                  <a:lnTo>
                    <a:pt x="12" y="13"/>
                  </a:lnTo>
                  <a:lnTo>
                    <a:pt x="12" y="20"/>
                  </a:lnTo>
                  <a:lnTo>
                    <a:pt x="11" y="28"/>
                  </a:lnTo>
                  <a:lnTo>
                    <a:pt x="11" y="36"/>
                  </a:lnTo>
                  <a:lnTo>
                    <a:pt x="11" y="45"/>
                  </a:lnTo>
                  <a:lnTo>
                    <a:pt x="10" y="55"/>
                  </a:lnTo>
                  <a:lnTo>
                    <a:pt x="10" y="65"/>
                  </a:lnTo>
                  <a:lnTo>
                    <a:pt x="9" y="74"/>
                  </a:lnTo>
                  <a:lnTo>
                    <a:pt x="8" y="84"/>
                  </a:lnTo>
                  <a:lnTo>
                    <a:pt x="7" y="92"/>
                  </a:lnTo>
                  <a:lnTo>
                    <a:pt x="7" y="101"/>
                  </a:lnTo>
                  <a:lnTo>
                    <a:pt x="6" y="109"/>
                  </a:lnTo>
                  <a:lnTo>
                    <a:pt x="5" y="115"/>
                  </a:lnTo>
                  <a:lnTo>
                    <a:pt x="4" y="126"/>
                  </a:lnTo>
                  <a:lnTo>
                    <a:pt x="2" y="135"/>
                  </a:lnTo>
                  <a:lnTo>
                    <a:pt x="1" y="141"/>
                  </a:lnTo>
                  <a:lnTo>
                    <a:pt x="0" y="146"/>
                  </a:lnTo>
                  <a:lnTo>
                    <a:pt x="1" y="151"/>
                  </a:lnTo>
                  <a:lnTo>
                    <a:pt x="2" y="155"/>
                  </a:lnTo>
                  <a:lnTo>
                    <a:pt x="4" y="160"/>
                  </a:lnTo>
                  <a:lnTo>
                    <a:pt x="9" y="166"/>
                  </a:lnTo>
                  <a:lnTo>
                    <a:pt x="12" y="170"/>
                  </a:lnTo>
                  <a:lnTo>
                    <a:pt x="13" y="176"/>
                  </a:lnTo>
                  <a:lnTo>
                    <a:pt x="14" y="183"/>
                  </a:lnTo>
                  <a:lnTo>
                    <a:pt x="15" y="192"/>
                  </a:lnTo>
                  <a:lnTo>
                    <a:pt x="16" y="201"/>
                  </a:lnTo>
                  <a:lnTo>
                    <a:pt x="17" y="210"/>
                  </a:lnTo>
                  <a:lnTo>
                    <a:pt x="18" y="220"/>
                  </a:lnTo>
                  <a:lnTo>
                    <a:pt x="19" y="230"/>
                  </a:lnTo>
                  <a:lnTo>
                    <a:pt x="21" y="240"/>
                  </a:lnTo>
                  <a:lnTo>
                    <a:pt x="24" y="248"/>
                  </a:lnTo>
                  <a:lnTo>
                    <a:pt x="27" y="257"/>
                  </a:lnTo>
                  <a:lnTo>
                    <a:pt x="31" y="263"/>
                  </a:lnTo>
                  <a:lnTo>
                    <a:pt x="36" y="269"/>
                  </a:lnTo>
                  <a:lnTo>
                    <a:pt x="42" y="273"/>
                  </a:lnTo>
                  <a:lnTo>
                    <a:pt x="50" y="275"/>
                  </a:lnTo>
                  <a:lnTo>
                    <a:pt x="60" y="275"/>
                  </a:lnTo>
                  <a:lnTo>
                    <a:pt x="77" y="272"/>
                  </a:lnTo>
                  <a:lnTo>
                    <a:pt x="88" y="270"/>
                  </a:lnTo>
                  <a:lnTo>
                    <a:pt x="96" y="269"/>
                  </a:lnTo>
                  <a:lnTo>
                    <a:pt x="101" y="267"/>
                  </a:lnTo>
                  <a:lnTo>
                    <a:pt x="105" y="265"/>
                  </a:lnTo>
                  <a:lnTo>
                    <a:pt x="110" y="261"/>
                  </a:lnTo>
                  <a:lnTo>
                    <a:pt x="118" y="258"/>
                  </a:lnTo>
                  <a:lnTo>
                    <a:pt x="129" y="253"/>
                  </a:lnTo>
                  <a:lnTo>
                    <a:pt x="141" y="248"/>
                  </a:lnTo>
                  <a:lnTo>
                    <a:pt x="152" y="245"/>
                  </a:lnTo>
                  <a:lnTo>
                    <a:pt x="162" y="242"/>
                  </a:lnTo>
                  <a:lnTo>
                    <a:pt x="170" y="240"/>
                  </a:lnTo>
                  <a:lnTo>
                    <a:pt x="178" y="239"/>
                  </a:lnTo>
                  <a:lnTo>
                    <a:pt x="185" y="238"/>
                  </a:lnTo>
                  <a:lnTo>
                    <a:pt x="193" y="238"/>
                  </a:lnTo>
                  <a:lnTo>
                    <a:pt x="201" y="238"/>
                  </a:lnTo>
                  <a:lnTo>
                    <a:pt x="206" y="238"/>
                  </a:lnTo>
                  <a:lnTo>
                    <a:pt x="212" y="238"/>
                  </a:lnTo>
                  <a:lnTo>
                    <a:pt x="219" y="237"/>
                  </a:lnTo>
                  <a:lnTo>
                    <a:pt x="227" y="236"/>
                  </a:lnTo>
                  <a:lnTo>
                    <a:pt x="235" y="234"/>
                  </a:lnTo>
                  <a:lnTo>
                    <a:pt x="244" y="233"/>
                  </a:lnTo>
                  <a:lnTo>
                    <a:pt x="253" y="230"/>
                  </a:lnTo>
                  <a:lnTo>
                    <a:pt x="263" y="228"/>
                  </a:lnTo>
                  <a:lnTo>
                    <a:pt x="271" y="225"/>
                  </a:lnTo>
                  <a:lnTo>
                    <a:pt x="280" y="222"/>
                  </a:lnTo>
                  <a:lnTo>
                    <a:pt x="288" y="218"/>
                  </a:lnTo>
                  <a:lnTo>
                    <a:pt x="295" y="214"/>
                  </a:lnTo>
                  <a:lnTo>
                    <a:pt x="302" y="210"/>
                  </a:lnTo>
                  <a:lnTo>
                    <a:pt x="307" y="206"/>
                  </a:lnTo>
                  <a:lnTo>
                    <a:pt x="311" y="200"/>
                  </a:lnTo>
                  <a:lnTo>
                    <a:pt x="313" y="195"/>
                  </a:lnTo>
                  <a:lnTo>
                    <a:pt x="313" y="189"/>
                  </a:lnTo>
                  <a:lnTo>
                    <a:pt x="310" y="183"/>
                  </a:lnTo>
                  <a:lnTo>
                    <a:pt x="304" y="176"/>
                  </a:lnTo>
                  <a:lnTo>
                    <a:pt x="296" y="169"/>
                  </a:lnTo>
                  <a:lnTo>
                    <a:pt x="287" y="161"/>
                  </a:lnTo>
                  <a:lnTo>
                    <a:pt x="276" y="153"/>
                  </a:lnTo>
                  <a:lnTo>
                    <a:pt x="265" y="146"/>
                  </a:lnTo>
                  <a:lnTo>
                    <a:pt x="253" y="139"/>
                  </a:lnTo>
                  <a:lnTo>
                    <a:pt x="240" y="132"/>
                  </a:lnTo>
                  <a:lnTo>
                    <a:pt x="229" y="125"/>
                  </a:lnTo>
                  <a:lnTo>
                    <a:pt x="217" y="120"/>
                  </a:lnTo>
                  <a:lnTo>
                    <a:pt x="207" y="114"/>
                  </a:lnTo>
                  <a:lnTo>
                    <a:pt x="199" y="110"/>
                  </a:lnTo>
                  <a:lnTo>
                    <a:pt x="192" y="107"/>
                  </a:lnTo>
                  <a:lnTo>
                    <a:pt x="188" y="105"/>
                  </a:lnTo>
                  <a:lnTo>
                    <a:pt x="186" y="104"/>
                  </a:lnTo>
                  <a:lnTo>
                    <a:pt x="13"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6" name="Freeform 215"/>
            <p:cNvSpPr>
              <a:spLocks/>
            </p:cNvSpPr>
            <p:nvPr/>
          </p:nvSpPr>
          <p:spPr bwMode="auto">
            <a:xfrm>
              <a:off x="2655" y="3438"/>
              <a:ext cx="517" cy="63"/>
            </a:xfrm>
            <a:custGeom>
              <a:avLst/>
              <a:gdLst/>
              <a:ahLst/>
              <a:cxnLst>
                <a:cxn ang="0">
                  <a:pos x="516" y="63"/>
                </a:cxn>
                <a:cxn ang="0">
                  <a:pos x="516" y="0"/>
                </a:cxn>
                <a:cxn ang="0">
                  <a:pos x="0" y="0"/>
                </a:cxn>
                <a:cxn ang="0">
                  <a:pos x="0" y="63"/>
                </a:cxn>
                <a:cxn ang="0">
                  <a:pos x="516" y="63"/>
                </a:cxn>
              </a:cxnLst>
              <a:rect l="0" t="0" r="r" b="b"/>
              <a:pathLst>
                <a:path w="517" h="64">
                  <a:moveTo>
                    <a:pt x="516" y="63"/>
                  </a:moveTo>
                  <a:lnTo>
                    <a:pt x="516" y="0"/>
                  </a:lnTo>
                  <a:lnTo>
                    <a:pt x="0" y="0"/>
                  </a:lnTo>
                  <a:lnTo>
                    <a:pt x="0" y="63"/>
                  </a:lnTo>
                  <a:lnTo>
                    <a:pt x="516" y="63"/>
                  </a:lnTo>
                </a:path>
              </a:pathLst>
            </a:custGeom>
            <a:solidFill>
              <a:srgbClr val="CCCCCC"/>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7" name="Freeform 216"/>
            <p:cNvSpPr>
              <a:spLocks/>
            </p:cNvSpPr>
            <p:nvPr/>
          </p:nvSpPr>
          <p:spPr bwMode="auto">
            <a:xfrm>
              <a:off x="2655" y="3438"/>
              <a:ext cx="522" cy="69"/>
            </a:xfrm>
            <a:custGeom>
              <a:avLst/>
              <a:gdLst/>
              <a:ahLst/>
              <a:cxnLst>
                <a:cxn ang="0">
                  <a:pos x="522" y="69"/>
                </a:cxn>
                <a:cxn ang="0">
                  <a:pos x="522" y="0"/>
                </a:cxn>
                <a:cxn ang="0">
                  <a:pos x="0" y="0"/>
                </a:cxn>
                <a:cxn ang="0">
                  <a:pos x="0" y="69"/>
                </a:cxn>
                <a:cxn ang="0">
                  <a:pos x="522" y="69"/>
                </a:cxn>
              </a:cxnLst>
              <a:rect l="0" t="0" r="r" b="b"/>
              <a:pathLst>
                <a:path w="523" h="70">
                  <a:moveTo>
                    <a:pt x="522" y="69"/>
                  </a:moveTo>
                  <a:lnTo>
                    <a:pt x="522" y="0"/>
                  </a:lnTo>
                  <a:lnTo>
                    <a:pt x="0" y="0"/>
                  </a:lnTo>
                  <a:lnTo>
                    <a:pt x="0" y="69"/>
                  </a:lnTo>
                  <a:lnTo>
                    <a:pt x="522" y="69"/>
                  </a:lnTo>
                </a:path>
              </a:pathLst>
            </a:custGeom>
            <a:solidFill>
              <a:srgbClr val="51DC00"/>
            </a:solid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8" name="Freeform 217"/>
            <p:cNvSpPr>
              <a:spLocks/>
            </p:cNvSpPr>
            <p:nvPr/>
          </p:nvSpPr>
          <p:spPr bwMode="auto">
            <a:xfrm>
              <a:off x="3177" y="3267"/>
              <a:ext cx="143" cy="234"/>
            </a:xfrm>
            <a:custGeom>
              <a:avLst/>
              <a:gdLst/>
              <a:ahLst/>
              <a:cxnLst>
                <a:cxn ang="0">
                  <a:pos x="0" y="166"/>
                </a:cxn>
                <a:cxn ang="0">
                  <a:pos x="0" y="233"/>
                </a:cxn>
                <a:cxn ang="0">
                  <a:pos x="142" y="67"/>
                </a:cxn>
                <a:cxn ang="0">
                  <a:pos x="137" y="0"/>
                </a:cxn>
                <a:cxn ang="0">
                  <a:pos x="0" y="166"/>
                </a:cxn>
              </a:cxnLst>
              <a:rect l="0" t="0" r="r" b="b"/>
              <a:pathLst>
                <a:path w="143" h="234">
                  <a:moveTo>
                    <a:pt x="0" y="166"/>
                  </a:moveTo>
                  <a:lnTo>
                    <a:pt x="0" y="233"/>
                  </a:lnTo>
                  <a:lnTo>
                    <a:pt x="142" y="67"/>
                  </a:lnTo>
                  <a:lnTo>
                    <a:pt x="137" y="0"/>
                  </a:lnTo>
                  <a:lnTo>
                    <a:pt x="0" y="166"/>
                  </a:lnTo>
                </a:path>
              </a:pathLst>
            </a:custGeom>
            <a:solidFill>
              <a:srgbClr val="999999"/>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9" name="Freeform 218"/>
            <p:cNvSpPr>
              <a:spLocks/>
            </p:cNvSpPr>
            <p:nvPr/>
          </p:nvSpPr>
          <p:spPr bwMode="auto">
            <a:xfrm>
              <a:off x="3177" y="3267"/>
              <a:ext cx="146" cy="240"/>
            </a:xfrm>
            <a:custGeom>
              <a:avLst/>
              <a:gdLst/>
              <a:ahLst/>
              <a:cxnLst>
                <a:cxn ang="0">
                  <a:pos x="0" y="170"/>
                </a:cxn>
                <a:cxn ang="0">
                  <a:pos x="0" y="239"/>
                </a:cxn>
                <a:cxn ang="0">
                  <a:pos x="148" y="69"/>
                </a:cxn>
                <a:cxn ang="0">
                  <a:pos x="143" y="0"/>
                </a:cxn>
                <a:cxn ang="0">
                  <a:pos x="0" y="170"/>
                </a:cxn>
              </a:cxnLst>
              <a:rect l="0" t="0" r="r" b="b"/>
              <a:pathLst>
                <a:path w="149" h="240">
                  <a:moveTo>
                    <a:pt x="0" y="170"/>
                  </a:moveTo>
                  <a:lnTo>
                    <a:pt x="0" y="239"/>
                  </a:lnTo>
                  <a:lnTo>
                    <a:pt x="148" y="69"/>
                  </a:lnTo>
                  <a:lnTo>
                    <a:pt x="143" y="0"/>
                  </a:lnTo>
                  <a:lnTo>
                    <a:pt x="0" y="17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0" name="Freeform 219"/>
            <p:cNvSpPr>
              <a:spLocks/>
            </p:cNvSpPr>
            <p:nvPr/>
          </p:nvSpPr>
          <p:spPr bwMode="auto">
            <a:xfrm>
              <a:off x="2684" y="2633"/>
              <a:ext cx="343" cy="557"/>
            </a:xfrm>
            <a:custGeom>
              <a:avLst/>
              <a:gdLst/>
              <a:ahLst/>
              <a:cxnLst>
                <a:cxn ang="0">
                  <a:pos x="57" y="0"/>
                </a:cxn>
                <a:cxn ang="0">
                  <a:pos x="47" y="31"/>
                </a:cxn>
                <a:cxn ang="0">
                  <a:pos x="57" y="56"/>
                </a:cxn>
                <a:cxn ang="0">
                  <a:pos x="41" y="84"/>
                </a:cxn>
                <a:cxn ang="0">
                  <a:pos x="30" y="122"/>
                </a:cxn>
                <a:cxn ang="0">
                  <a:pos x="25" y="160"/>
                </a:cxn>
                <a:cxn ang="0">
                  <a:pos x="23" y="193"/>
                </a:cxn>
                <a:cxn ang="0">
                  <a:pos x="24" y="243"/>
                </a:cxn>
                <a:cxn ang="0">
                  <a:pos x="7" y="279"/>
                </a:cxn>
                <a:cxn ang="0">
                  <a:pos x="0" y="312"/>
                </a:cxn>
                <a:cxn ang="0">
                  <a:pos x="3" y="339"/>
                </a:cxn>
                <a:cxn ang="0">
                  <a:pos x="33" y="375"/>
                </a:cxn>
                <a:cxn ang="0">
                  <a:pos x="72" y="423"/>
                </a:cxn>
                <a:cxn ang="0">
                  <a:pos x="83" y="452"/>
                </a:cxn>
                <a:cxn ang="0">
                  <a:pos x="116" y="470"/>
                </a:cxn>
                <a:cxn ang="0">
                  <a:pos x="145" y="463"/>
                </a:cxn>
                <a:cxn ang="0">
                  <a:pos x="151" y="485"/>
                </a:cxn>
                <a:cxn ang="0">
                  <a:pos x="178" y="506"/>
                </a:cxn>
                <a:cxn ang="0">
                  <a:pos x="218" y="533"/>
                </a:cxn>
                <a:cxn ang="0">
                  <a:pos x="254" y="539"/>
                </a:cxn>
                <a:cxn ang="0">
                  <a:pos x="281" y="524"/>
                </a:cxn>
                <a:cxn ang="0">
                  <a:pos x="292" y="441"/>
                </a:cxn>
                <a:cxn ang="0">
                  <a:pos x="276" y="435"/>
                </a:cxn>
                <a:cxn ang="0">
                  <a:pos x="249" y="423"/>
                </a:cxn>
                <a:cxn ang="0">
                  <a:pos x="215" y="412"/>
                </a:cxn>
                <a:cxn ang="0">
                  <a:pos x="182" y="405"/>
                </a:cxn>
                <a:cxn ang="0">
                  <a:pos x="141" y="388"/>
                </a:cxn>
                <a:cxn ang="0">
                  <a:pos x="139" y="384"/>
                </a:cxn>
                <a:cxn ang="0">
                  <a:pos x="138" y="361"/>
                </a:cxn>
                <a:cxn ang="0">
                  <a:pos x="142" y="341"/>
                </a:cxn>
                <a:cxn ang="0">
                  <a:pos x="135" y="325"/>
                </a:cxn>
                <a:cxn ang="0">
                  <a:pos x="140" y="309"/>
                </a:cxn>
                <a:cxn ang="0">
                  <a:pos x="147" y="290"/>
                </a:cxn>
                <a:cxn ang="0">
                  <a:pos x="158" y="255"/>
                </a:cxn>
                <a:cxn ang="0">
                  <a:pos x="163" y="222"/>
                </a:cxn>
                <a:cxn ang="0">
                  <a:pos x="159" y="211"/>
                </a:cxn>
                <a:cxn ang="0">
                  <a:pos x="163" y="217"/>
                </a:cxn>
                <a:cxn ang="0">
                  <a:pos x="157" y="253"/>
                </a:cxn>
                <a:cxn ang="0">
                  <a:pos x="132" y="333"/>
                </a:cxn>
                <a:cxn ang="0">
                  <a:pos x="126" y="355"/>
                </a:cxn>
                <a:cxn ang="0">
                  <a:pos x="134" y="336"/>
                </a:cxn>
                <a:cxn ang="0">
                  <a:pos x="140" y="387"/>
                </a:cxn>
                <a:cxn ang="0">
                  <a:pos x="295" y="439"/>
                </a:cxn>
                <a:cxn ang="0">
                  <a:pos x="300" y="412"/>
                </a:cxn>
                <a:cxn ang="0">
                  <a:pos x="283" y="364"/>
                </a:cxn>
                <a:cxn ang="0">
                  <a:pos x="281" y="320"/>
                </a:cxn>
                <a:cxn ang="0">
                  <a:pos x="277" y="267"/>
                </a:cxn>
                <a:cxn ang="0">
                  <a:pos x="281" y="227"/>
                </a:cxn>
                <a:cxn ang="0">
                  <a:pos x="286" y="174"/>
                </a:cxn>
                <a:cxn ang="0">
                  <a:pos x="281" y="129"/>
                </a:cxn>
                <a:cxn ang="0">
                  <a:pos x="234" y="114"/>
                </a:cxn>
                <a:cxn ang="0">
                  <a:pos x="150" y="70"/>
                </a:cxn>
                <a:cxn ang="0">
                  <a:pos x="87" y="19"/>
                </a:cxn>
              </a:cxnLst>
              <a:rect l="0" t="0" r="r" b="b"/>
              <a:pathLst>
                <a:path w="343" h="557">
                  <a:moveTo>
                    <a:pt x="68" y="0"/>
                  </a:moveTo>
                  <a:lnTo>
                    <a:pt x="67" y="0"/>
                  </a:lnTo>
                  <a:lnTo>
                    <a:pt x="65" y="0"/>
                  </a:lnTo>
                  <a:lnTo>
                    <a:pt x="61" y="0"/>
                  </a:lnTo>
                  <a:lnTo>
                    <a:pt x="57" y="0"/>
                  </a:lnTo>
                  <a:lnTo>
                    <a:pt x="53" y="2"/>
                  </a:lnTo>
                  <a:lnTo>
                    <a:pt x="50" y="6"/>
                  </a:lnTo>
                  <a:lnTo>
                    <a:pt x="47" y="13"/>
                  </a:lnTo>
                  <a:lnTo>
                    <a:pt x="46" y="22"/>
                  </a:lnTo>
                  <a:lnTo>
                    <a:pt x="47" y="31"/>
                  </a:lnTo>
                  <a:lnTo>
                    <a:pt x="49" y="39"/>
                  </a:lnTo>
                  <a:lnTo>
                    <a:pt x="52" y="44"/>
                  </a:lnTo>
                  <a:lnTo>
                    <a:pt x="55" y="48"/>
                  </a:lnTo>
                  <a:lnTo>
                    <a:pt x="57" y="51"/>
                  </a:lnTo>
                  <a:lnTo>
                    <a:pt x="57" y="56"/>
                  </a:lnTo>
                  <a:lnTo>
                    <a:pt x="55" y="61"/>
                  </a:lnTo>
                  <a:lnTo>
                    <a:pt x="50" y="68"/>
                  </a:lnTo>
                  <a:lnTo>
                    <a:pt x="47" y="73"/>
                  </a:lnTo>
                  <a:lnTo>
                    <a:pt x="44" y="78"/>
                  </a:lnTo>
                  <a:lnTo>
                    <a:pt x="41" y="84"/>
                  </a:lnTo>
                  <a:lnTo>
                    <a:pt x="39" y="91"/>
                  </a:lnTo>
                  <a:lnTo>
                    <a:pt x="36" y="99"/>
                  </a:lnTo>
                  <a:lnTo>
                    <a:pt x="34" y="107"/>
                  </a:lnTo>
                  <a:lnTo>
                    <a:pt x="32" y="114"/>
                  </a:lnTo>
                  <a:lnTo>
                    <a:pt x="30" y="122"/>
                  </a:lnTo>
                  <a:lnTo>
                    <a:pt x="29" y="131"/>
                  </a:lnTo>
                  <a:lnTo>
                    <a:pt x="28" y="138"/>
                  </a:lnTo>
                  <a:lnTo>
                    <a:pt x="27" y="145"/>
                  </a:lnTo>
                  <a:lnTo>
                    <a:pt x="26" y="153"/>
                  </a:lnTo>
                  <a:lnTo>
                    <a:pt x="25" y="160"/>
                  </a:lnTo>
                  <a:lnTo>
                    <a:pt x="24" y="166"/>
                  </a:lnTo>
                  <a:lnTo>
                    <a:pt x="23" y="171"/>
                  </a:lnTo>
                  <a:lnTo>
                    <a:pt x="22" y="176"/>
                  </a:lnTo>
                  <a:lnTo>
                    <a:pt x="22" y="184"/>
                  </a:lnTo>
                  <a:lnTo>
                    <a:pt x="23" y="193"/>
                  </a:lnTo>
                  <a:lnTo>
                    <a:pt x="24" y="203"/>
                  </a:lnTo>
                  <a:lnTo>
                    <a:pt x="26" y="213"/>
                  </a:lnTo>
                  <a:lnTo>
                    <a:pt x="26" y="223"/>
                  </a:lnTo>
                  <a:lnTo>
                    <a:pt x="26" y="233"/>
                  </a:lnTo>
                  <a:lnTo>
                    <a:pt x="24" y="243"/>
                  </a:lnTo>
                  <a:lnTo>
                    <a:pt x="19" y="254"/>
                  </a:lnTo>
                  <a:lnTo>
                    <a:pt x="16" y="260"/>
                  </a:lnTo>
                  <a:lnTo>
                    <a:pt x="12" y="266"/>
                  </a:lnTo>
                  <a:lnTo>
                    <a:pt x="10" y="272"/>
                  </a:lnTo>
                  <a:lnTo>
                    <a:pt x="7" y="279"/>
                  </a:lnTo>
                  <a:lnTo>
                    <a:pt x="5" y="285"/>
                  </a:lnTo>
                  <a:lnTo>
                    <a:pt x="4" y="292"/>
                  </a:lnTo>
                  <a:lnTo>
                    <a:pt x="2" y="299"/>
                  </a:lnTo>
                  <a:lnTo>
                    <a:pt x="1" y="305"/>
                  </a:lnTo>
                  <a:lnTo>
                    <a:pt x="0" y="312"/>
                  </a:lnTo>
                  <a:lnTo>
                    <a:pt x="0" y="318"/>
                  </a:lnTo>
                  <a:lnTo>
                    <a:pt x="0" y="324"/>
                  </a:lnTo>
                  <a:lnTo>
                    <a:pt x="1" y="329"/>
                  </a:lnTo>
                  <a:lnTo>
                    <a:pt x="2" y="335"/>
                  </a:lnTo>
                  <a:lnTo>
                    <a:pt x="3" y="339"/>
                  </a:lnTo>
                  <a:lnTo>
                    <a:pt x="5" y="344"/>
                  </a:lnTo>
                  <a:lnTo>
                    <a:pt x="8" y="348"/>
                  </a:lnTo>
                  <a:lnTo>
                    <a:pt x="14" y="355"/>
                  </a:lnTo>
                  <a:lnTo>
                    <a:pt x="23" y="365"/>
                  </a:lnTo>
                  <a:lnTo>
                    <a:pt x="33" y="375"/>
                  </a:lnTo>
                  <a:lnTo>
                    <a:pt x="43" y="386"/>
                  </a:lnTo>
                  <a:lnTo>
                    <a:pt x="54" y="397"/>
                  </a:lnTo>
                  <a:lnTo>
                    <a:pt x="62" y="407"/>
                  </a:lnTo>
                  <a:lnTo>
                    <a:pt x="69" y="416"/>
                  </a:lnTo>
                  <a:lnTo>
                    <a:pt x="72" y="423"/>
                  </a:lnTo>
                  <a:lnTo>
                    <a:pt x="73" y="430"/>
                  </a:lnTo>
                  <a:lnTo>
                    <a:pt x="75" y="436"/>
                  </a:lnTo>
                  <a:lnTo>
                    <a:pt x="77" y="442"/>
                  </a:lnTo>
                  <a:lnTo>
                    <a:pt x="80" y="447"/>
                  </a:lnTo>
                  <a:lnTo>
                    <a:pt x="83" y="452"/>
                  </a:lnTo>
                  <a:lnTo>
                    <a:pt x="87" y="457"/>
                  </a:lnTo>
                  <a:lnTo>
                    <a:pt x="92" y="462"/>
                  </a:lnTo>
                  <a:lnTo>
                    <a:pt x="100" y="466"/>
                  </a:lnTo>
                  <a:lnTo>
                    <a:pt x="108" y="469"/>
                  </a:lnTo>
                  <a:lnTo>
                    <a:pt x="116" y="470"/>
                  </a:lnTo>
                  <a:lnTo>
                    <a:pt x="124" y="470"/>
                  </a:lnTo>
                  <a:lnTo>
                    <a:pt x="131" y="468"/>
                  </a:lnTo>
                  <a:lnTo>
                    <a:pt x="138" y="467"/>
                  </a:lnTo>
                  <a:lnTo>
                    <a:pt x="143" y="464"/>
                  </a:lnTo>
                  <a:lnTo>
                    <a:pt x="145" y="463"/>
                  </a:lnTo>
                  <a:lnTo>
                    <a:pt x="146" y="462"/>
                  </a:lnTo>
                  <a:lnTo>
                    <a:pt x="146" y="481"/>
                  </a:lnTo>
                  <a:lnTo>
                    <a:pt x="147" y="481"/>
                  </a:lnTo>
                  <a:lnTo>
                    <a:pt x="148" y="483"/>
                  </a:lnTo>
                  <a:lnTo>
                    <a:pt x="151" y="485"/>
                  </a:lnTo>
                  <a:lnTo>
                    <a:pt x="154" y="488"/>
                  </a:lnTo>
                  <a:lnTo>
                    <a:pt x="159" y="492"/>
                  </a:lnTo>
                  <a:lnTo>
                    <a:pt x="164" y="496"/>
                  </a:lnTo>
                  <a:lnTo>
                    <a:pt x="171" y="501"/>
                  </a:lnTo>
                  <a:lnTo>
                    <a:pt x="178" y="506"/>
                  </a:lnTo>
                  <a:lnTo>
                    <a:pt x="187" y="511"/>
                  </a:lnTo>
                  <a:lnTo>
                    <a:pt x="195" y="517"/>
                  </a:lnTo>
                  <a:lnTo>
                    <a:pt x="202" y="523"/>
                  </a:lnTo>
                  <a:lnTo>
                    <a:pt x="210" y="529"/>
                  </a:lnTo>
                  <a:lnTo>
                    <a:pt x="218" y="533"/>
                  </a:lnTo>
                  <a:lnTo>
                    <a:pt x="225" y="538"/>
                  </a:lnTo>
                  <a:lnTo>
                    <a:pt x="232" y="540"/>
                  </a:lnTo>
                  <a:lnTo>
                    <a:pt x="239" y="541"/>
                  </a:lnTo>
                  <a:lnTo>
                    <a:pt x="246" y="540"/>
                  </a:lnTo>
                  <a:lnTo>
                    <a:pt x="254" y="539"/>
                  </a:lnTo>
                  <a:lnTo>
                    <a:pt x="260" y="535"/>
                  </a:lnTo>
                  <a:lnTo>
                    <a:pt x="267" y="532"/>
                  </a:lnTo>
                  <a:lnTo>
                    <a:pt x="273" y="529"/>
                  </a:lnTo>
                  <a:lnTo>
                    <a:pt x="278" y="526"/>
                  </a:lnTo>
                  <a:lnTo>
                    <a:pt x="281" y="524"/>
                  </a:lnTo>
                  <a:lnTo>
                    <a:pt x="282" y="523"/>
                  </a:lnTo>
                  <a:lnTo>
                    <a:pt x="278" y="548"/>
                  </a:lnTo>
                  <a:lnTo>
                    <a:pt x="328" y="556"/>
                  </a:lnTo>
                  <a:lnTo>
                    <a:pt x="342" y="444"/>
                  </a:lnTo>
                  <a:lnTo>
                    <a:pt x="292" y="441"/>
                  </a:lnTo>
                  <a:lnTo>
                    <a:pt x="285" y="484"/>
                  </a:lnTo>
                  <a:lnTo>
                    <a:pt x="282" y="437"/>
                  </a:lnTo>
                  <a:lnTo>
                    <a:pt x="281" y="437"/>
                  </a:lnTo>
                  <a:lnTo>
                    <a:pt x="279" y="436"/>
                  </a:lnTo>
                  <a:lnTo>
                    <a:pt x="276" y="435"/>
                  </a:lnTo>
                  <a:lnTo>
                    <a:pt x="272" y="433"/>
                  </a:lnTo>
                  <a:lnTo>
                    <a:pt x="267" y="431"/>
                  </a:lnTo>
                  <a:lnTo>
                    <a:pt x="261" y="428"/>
                  </a:lnTo>
                  <a:lnTo>
                    <a:pt x="256" y="425"/>
                  </a:lnTo>
                  <a:lnTo>
                    <a:pt x="249" y="423"/>
                  </a:lnTo>
                  <a:lnTo>
                    <a:pt x="243" y="420"/>
                  </a:lnTo>
                  <a:lnTo>
                    <a:pt x="235" y="418"/>
                  </a:lnTo>
                  <a:lnTo>
                    <a:pt x="229" y="416"/>
                  </a:lnTo>
                  <a:lnTo>
                    <a:pt x="222" y="414"/>
                  </a:lnTo>
                  <a:lnTo>
                    <a:pt x="215" y="412"/>
                  </a:lnTo>
                  <a:lnTo>
                    <a:pt x="209" y="410"/>
                  </a:lnTo>
                  <a:lnTo>
                    <a:pt x="204" y="410"/>
                  </a:lnTo>
                  <a:lnTo>
                    <a:pt x="200" y="409"/>
                  </a:lnTo>
                  <a:lnTo>
                    <a:pt x="191" y="408"/>
                  </a:lnTo>
                  <a:lnTo>
                    <a:pt x="182" y="405"/>
                  </a:lnTo>
                  <a:lnTo>
                    <a:pt x="171" y="402"/>
                  </a:lnTo>
                  <a:lnTo>
                    <a:pt x="161" y="398"/>
                  </a:lnTo>
                  <a:lnTo>
                    <a:pt x="152" y="394"/>
                  </a:lnTo>
                  <a:lnTo>
                    <a:pt x="146" y="391"/>
                  </a:lnTo>
                  <a:lnTo>
                    <a:pt x="141" y="388"/>
                  </a:lnTo>
                  <a:lnTo>
                    <a:pt x="140" y="387"/>
                  </a:lnTo>
                  <a:lnTo>
                    <a:pt x="103" y="409"/>
                  </a:lnTo>
                  <a:lnTo>
                    <a:pt x="140" y="387"/>
                  </a:lnTo>
                  <a:lnTo>
                    <a:pt x="139" y="386"/>
                  </a:lnTo>
                  <a:lnTo>
                    <a:pt x="139" y="384"/>
                  </a:lnTo>
                  <a:lnTo>
                    <a:pt x="138" y="381"/>
                  </a:lnTo>
                  <a:lnTo>
                    <a:pt x="137" y="376"/>
                  </a:lnTo>
                  <a:lnTo>
                    <a:pt x="137" y="372"/>
                  </a:lnTo>
                  <a:lnTo>
                    <a:pt x="137" y="366"/>
                  </a:lnTo>
                  <a:lnTo>
                    <a:pt x="138" y="361"/>
                  </a:lnTo>
                  <a:lnTo>
                    <a:pt x="140" y="355"/>
                  </a:lnTo>
                  <a:lnTo>
                    <a:pt x="142" y="350"/>
                  </a:lnTo>
                  <a:lnTo>
                    <a:pt x="143" y="346"/>
                  </a:lnTo>
                  <a:lnTo>
                    <a:pt x="143" y="343"/>
                  </a:lnTo>
                  <a:lnTo>
                    <a:pt x="142" y="341"/>
                  </a:lnTo>
                  <a:lnTo>
                    <a:pt x="141" y="338"/>
                  </a:lnTo>
                  <a:lnTo>
                    <a:pt x="139" y="336"/>
                  </a:lnTo>
                  <a:lnTo>
                    <a:pt x="138" y="333"/>
                  </a:lnTo>
                  <a:lnTo>
                    <a:pt x="136" y="329"/>
                  </a:lnTo>
                  <a:lnTo>
                    <a:pt x="135" y="325"/>
                  </a:lnTo>
                  <a:lnTo>
                    <a:pt x="135" y="323"/>
                  </a:lnTo>
                  <a:lnTo>
                    <a:pt x="136" y="319"/>
                  </a:lnTo>
                  <a:lnTo>
                    <a:pt x="137" y="316"/>
                  </a:lnTo>
                  <a:lnTo>
                    <a:pt x="139" y="313"/>
                  </a:lnTo>
                  <a:lnTo>
                    <a:pt x="140" y="309"/>
                  </a:lnTo>
                  <a:lnTo>
                    <a:pt x="142" y="306"/>
                  </a:lnTo>
                  <a:lnTo>
                    <a:pt x="143" y="302"/>
                  </a:lnTo>
                  <a:lnTo>
                    <a:pt x="143" y="299"/>
                  </a:lnTo>
                  <a:lnTo>
                    <a:pt x="145" y="295"/>
                  </a:lnTo>
                  <a:lnTo>
                    <a:pt x="147" y="290"/>
                  </a:lnTo>
                  <a:lnTo>
                    <a:pt x="149" y="284"/>
                  </a:lnTo>
                  <a:lnTo>
                    <a:pt x="151" y="277"/>
                  </a:lnTo>
                  <a:lnTo>
                    <a:pt x="153" y="270"/>
                  </a:lnTo>
                  <a:lnTo>
                    <a:pt x="155" y="263"/>
                  </a:lnTo>
                  <a:lnTo>
                    <a:pt x="158" y="255"/>
                  </a:lnTo>
                  <a:lnTo>
                    <a:pt x="160" y="247"/>
                  </a:lnTo>
                  <a:lnTo>
                    <a:pt x="161" y="240"/>
                  </a:lnTo>
                  <a:lnTo>
                    <a:pt x="162" y="233"/>
                  </a:lnTo>
                  <a:lnTo>
                    <a:pt x="163" y="228"/>
                  </a:lnTo>
                  <a:lnTo>
                    <a:pt x="163" y="222"/>
                  </a:lnTo>
                  <a:lnTo>
                    <a:pt x="162" y="218"/>
                  </a:lnTo>
                  <a:lnTo>
                    <a:pt x="160" y="214"/>
                  </a:lnTo>
                  <a:lnTo>
                    <a:pt x="157" y="212"/>
                  </a:lnTo>
                  <a:lnTo>
                    <a:pt x="158" y="211"/>
                  </a:lnTo>
                  <a:lnTo>
                    <a:pt x="159" y="211"/>
                  </a:lnTo>
                  <a:lnTo>
                    <a:pt x="160" y="211"/>
                  </a:lnTo>
                  <a:lnTo>
                    <a:pt x="161" y="211"/>
                  </a:lnTo>
                  <a:lnTo>
                    <a:pt x="162" y="212"/>
                  </a:lnTo>
                  <a:lnTo>
                    <a:pt x="163" y="213"/>
                  </a:lnTo>
                  <a:lnTo>
                    <a:pt x="163" y="217"/>
                  </a:lnTo>
                  <a:lnTo>
                    <a:pt x="163" y="220"/>
                  </a:lnTo>
                  <a:lnTo>
                    <a:pt x="163" y="226"/>
                  </a:lnTo>
                  <a:lnTo>
                    <a:pt x="162" y="232"/>
                  </a:lnTo>
                  <a:lnTo>
                    <a:pt x="160" y="242"/>
                  </a:lnTo>
                  <a:lnTo>
                    <a:pt x="157" y="253"/>
                  </a:lnTo>
                  <a:lnTo>
                    <a:pt x="153" y="267"/>
                  </a:lnTo>
                  <a:lnTo>
                    <a:pt x="149" y="283"/>
                  </a:lnTo>
                  <a:lnTo>
                    <a:pt x="143" y="302"/>
                  </a:lnTo>
                  <a:lnTo>
                    <a:pt x="137" y="320"/>
                  </a:lnTo>
                  <a:lnTo>
                    <a:pt x="132" y="333"/>
                  </a:lnTo>
                  <a:lnTo>
                    <a:pt x="129" y="343"/>
                  </a:lnTo>
                  <a:lnTo>
                    <a:pt x="127" y="351"/>
                  </a:lnTo>
                  <a:lnTo>
                    <a:pt x="126" y="355"/>
                  </a:lnTo>
                  <a:lnTo>
                    <a:pt x="125" y="358"/>
                  </a:lnTo>
                  <a:lnTo>
                    <a:pt x="126" y="355"/>
                  </a:lnTo>
                  <a:lnTo>
                    <a:pt x="127" y="353"/>
                  </a:lnTo>
                  <a:lnTo>
                    <a:pt x="129" y="349"/>
                  </a:lnTo>
                  <a:lnTo>
                    <a:pt x="130" y="344"/>
                  </a:lnTo>
                  <a:lnTo>
                    <a:pt x="132" y="340"/>
                  </a:lnTo>
                  <a:lnTo>
                    <a:pt x="134" y="336"/>
                  </a:lnTo>
                  <a:lnTo>
                    <a:pt x="135" y="332"/>
                  </a:lnTo>
                  <a:lnTo>
                    <a:pt x="136" y="330"/>
                  </a:lnTo>
                  <a:lnTo>
                    <a:pt x="136" y="329"/>
                  </a:lnTo>
                  <a:lnTo>
                    <a:pt x="140" y="355"/>
                  </a:lnTo>
                  <a:lnTo>
                    <a:pt x="140" y="387"/>
                  </a:lnTo>
                  <a:lnTo>
                    <a:pt x="200" y="409"/>
                  </a:lnTo>
                  <a:lnTo>
                    <a:pt x="282" y="437"/>
                  </a:lnTo>
                  <a:lnTo>
                    <a:pt x="292" y="441"/>
                  </a:lnTo>
                  <a:lnTo>
                    <a:pt x="293" y="440"/>
                  </a:lnTo>
                  <a:lnTo>
                    <a:pt x="295" y="439"/>
                  </a:lnTo>
                  <a:lnTo>
                    <a:pt x="297" y="436"/>
                  </a:lnTo>
                  <a:lnTo>
                    <a:pt x="300" y="432"/>
                  </a:lnTo>
                  <a:lnTo>
                    <a:pt x="301" y="426"/>
                  </a:lnTo>
                  <a:lnTo>
                    <a:pt x="302" y="420"/>
                  </a:lnTo>
                  <a:lnTo>
                    <a:pt x="300" y="412"/>
                  </a:lnTo>
                  <a:lnTo>
                    <a:pt x="296" y="402"/>
                  </a:lnTo>
                  <a:lnTo>
                    <a:pt x="291" y="391"/>
                  </a:lnTo>
                  <a:lnTo>
                    <a:pt x="288" y="382"/>
                  </a:lnTo>
                  <a:lnTo>
                    <a:pt x="285" y="373"/>
                  </a:lnTo>
                  <a:lnTo>
                    <a:pt x="283" y="364"/>
                  </a:lnTo>
                  <a:lnTo>
                    <a:pt x="282" y="356"/>
                  </a:lnTo>
                  <a:lnTo>
                    <a:pt x="282" y="348"/>
                  </a:lnTo>
                  <a:lnTo>
                    <a:pt x="282" y="339"/>
                  </a:lnTo>
                  <a:lnTo>
                    <a:pt x="282" y="329"/>
                  </a:lnTo>
                  <a:lnTo>
                    <a:pt x="281" y="320"/>
                  </a:lnTo>
                  <a:lnTo>
                    <a:pt x="281" y="311"/>
                  </a:lnTo>
                  <a:lnTo>
                    <a:pt x="280" y="300"/>
                  </a:lnTo>
                  <a:lnTo>
                    <a:pt x="279" y="289"/>
                  </a:lnTo>
                  <a:lnTo>
                    <a:pt x="278" y="278"/>
                  </a:lnTo>
                  <a:lnTo>
                    <a:pt x="277" y="267"/>
                  </a:lnTo>
                  <a:lnTo>
                    <a:pt x="277" y="257"/>
                  </a:lnTo>
                  <a:lnTo>
                    <a:pt x="278" y="247"/>
                  </a:lnTo>
                  <a:lnTo>
                    <a:pt x="279" y="242"/>
                  </a:lnTo>
                  <a:lnTo>
                    <a:pt x="280" y="234"/>
                  </a:lnTo>
                  <a:lnTo>
                    <a:pt x="281" y="227"/>
                  </a:lnTo>
                  <a:lnTo>
                    <a:pt x="282" y="217"/>
                  </a:lnTo>
                  <a:lnTo>
                    <a:pt x="284" y="207"/>
                  </a:lnTo>
                  <a:lnTo>
                    <a:pt x="285" y="196"/>
                  </a:lnTo>
                  <a:lnTo>
                    <a:pt x="285" y="185"/>
                  </a:lnTo>
                  <a:lnTo>
                    <a:pt x="286" y="174"/>
                  </a:lnTo>
                  <a:lnTo>
                    <a:pt x="286" y="163"/>
                  </a:lnTo>
                  <a:lnTo>
                    <a:pt x="286" y="152"/>
                  </a:lnTo>
                  <a:lnTo>
                    <a:pt x="285" y="143"/>
                  </a:lnTo>
                  <a:lnTo>
                    <a:pt x="283" y="136"/>
                  </a:lnTo>
                  <a:lnTo>
                    <a:pt x="281" y="129"/>
                  </a:lnTo>
                  <a:lnTo>
                    <a:pt x="277" y="124"/>
                  </a:lnTo>
                  <a:lnTo>
                    <a:pt x="273" y="120"/>
                  </a:lnTo>
                  <a:lnTo>
                    <a:pt x="267" y="119"/>
                  </a:lnTo>
                  <a:lnTo>
                    <a:pt x="251" y="117"/>
                  </a:lnTo>
                  <a:lnTo>
                    <a:pt x="234" y="114"/>
                  </a:lnTo>
                  <a:lnTo>
                    <a:pt x="217" y="108"/>
                  </a:lnTo>
                  <a:lnTo>
                    <a:pt x="200" y="100"/>
                  </a:lnTo>
                  <a:lnTo>
                    <a:pt x="184" y="91"/>
                  </a:lnTo>
                  <a:lnTo>
                    <a:pt x="167" y="81"/>
                  </a:lnTo>
                  <a:lnTo>
                    <a:pt x="150" y="70"/>
                  </a:lnTo>
                  <a:lnTo>
                    <a:pt x="136" y="59"/>
                  </a:lnTo>
                  <a:lnTo>
                    <a:pt x="122" y="48"/>
                  </a:lnTo>
                  <a:lnTo>
                    <a:pt x="108" y="38"/>
                  </a:lnTo>
                  <a:lnTo>
                    <a:pt x="97" y="28"/>
                  </a:lnTo>
                  <a:lnTo>
                    <a:pt x="87" y="19"/>
                  </a:lnTo>
                  <a:lnTo>
                    <a:pt x="80" y="11"/>
                  </a:lnTo>
                  <a:lnTo>
                    <a:pt x="73" y="5"/>
                  </a:lnTo>
                  <a:lnTo>
                    <a:pt x="70" y="2"/>
                  </a:lnTo>
                  <a:lnTo>
                    <a:pt x="68" y="0"/>
                  </a:lnTo>
                </a:path>
              </a:pathLst>
            </a:custGeom>
            <a:solidFill>
              <a:srgbClr val="D9D9D9"/>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1" name="Freeform 220"/>
            <p:cNvSpPr>
              <a:spLocks/>
            </p:cNvSpPr>
            <p:nvPr/>
          </p:nvSpPr>
          <p:spPr bwMode="auto">
            <a:xfrm>
              <a:off x="2684" y="2633"/>
              <a:ext cx="347" cy="563"/>
            </a:xfrm>
            <a:custGeom>
              <a:avLst/>
              <a:gdLst/>
              <a:ahLst/>
              <a:cxnLst>
                <a:cxn ang="0">
                  <a:pos x="62" y="0"/>
                </a:cxn>
                <a:cxn ang="0">
                  <a:pos x="47" y="22"/>
                </a:cxn>
                <a:cxn ang="0">
                  <a:pos x="58" y="52"/>
                </a:cxn>
                <a:cxn ang="0">
                  <a:pos x="45" y="79"/>
                </a:cxn>
                <a:cxn ang="0">
                  <a:pos x="33" y="115"/>
                </a:cxn>
                <a:cxn ang="0">
                  <a:pos x="26" y="155"/>
                </a:cxn>
                <a:cxn ang="0">
                  <a:pos x="22" y="186"/>
                </a:cxn>
                <a:cxn ang="0">
                  <a:pos x="26" y="236"/>
                </a:cxn>
                <a:cxn ang="0">
                  <a:pos x="10" y="275"/>
                </a:cxn>
                <a:cxn ang="0">
                  <a:pos x="1" y="308"/>
                </a:cxn>
                <a:cxn ang="0">
                  <a:pos x="2" y="339"/>
                </a:cxn>
                <a:cxn ang="0">
                  <a:pos x="23" y="369"/>
                </a:cxn>
                <a:cxn ang="0">
                  <a:pos x="70" y="420"/>
                </a:cxn>
                <a:cxn ang="0">
                  <a:pos x="81" y="452"/>
                </a:cxn>
                <a:cxn ang="0">
                  <a:pos x="110" y="474"/>
                </a:cxn>
                <a:cxn ang="0">
                  <a:pos x="145" y="469"/>
                </a:cxn>
                <a:cxn ang="0">
                  <a:pos x="151" y="488"/>
                </a:cxn>
                <a:cxn ang="0">
                  <a:pos x="174" y="506"/>
                </a:cxn>
                <a:cxn ang="0">
                  <a:pos x="214" y="535"/>
                </a:cxn>
                <a:cxn ang="0">
                  <a:pos x="250" y="546"/>
                </a:cxn>
                <a:cxn ang="0">
                  <a:pos x="283" y="532"/>
                </a:cxn>
                <a:cxn ang="0">
                  <a:pos x="348" y="449"/>
                </a:cxn>
                <a:cxn ang="0">
                  <a:pos x="284" y="441"/>
                </a:cxn>
                <a:cxn ang="0">
                  <a:pos x="260" y="430"/>
                </a:cxn>
                <a:cxn ang="0">
                  <a:pos x="226" y="418"/>
                </a:cxn>
                <a:cxn ang="0">
                  <a:pos x="194" y="412"/>
                </a:cxn>
                <a:cxn ang="0">
                  <a:pos x="149" y="395"/>
                </a:cxn>
                <a:cxn ang="0">
                  <a:pos x="141" y="390"/>
                </a:cxn>
                <a:cxn ang="0">
                  <a:pos x="139" y="370"/>
                </a:cxn>
                <a:cxn ang="0">
                  <a:pos x="145" y="347"/>
                </a:cxn>
                <a:cxn ang="0">
                  <a:pos x="138" y="333"/>
                </a:cxn>
                <a:cxn ang="0">
                  <a:pos x="141" y="316"/>
                </a:cxn>
                <a:cxn ang="0">
                  <a:pos x="148" y="298"/>
                </a:cxn>
                <a:cxn ang="0">
                  <a:pos x="158" y="266"/>
                </a:cxn>
                <a:cxn ang="0">
                  <a:pos x="166" y="230"/>
                </a:cxn>
                <a:cxn ang="0">
                  <a:pos x="161" y="213"/>
                </a:cxn>
                <a:cxn ang="0">
                  <a:pos x="166" y="215"/>
                </a:cxn>
                <a:cxn ang="0">
                  <a:pos x="163" y="245"/>
                </a:cxn>
                <a:cxn ang="0">
                  <a:pos x="139" y="323"/>
                </a:cxn>
                <a:cxn ang="0">
                  <a:pos x="127" y="362"/>
                </a:cxn>
                <a:cxn ang="0">
                  <a:pos x="134" y="344"/>
                </a:cxn>
                <a:cxn ang="0">
                  <a:pos x="142" y="359"/>
                </a:cxn>
                <a:cxn ang="0">
                  <a:pos x="298" y="445"/>
                </a:cxn>
                <a:cxn ang="0">
                  <a:pos x="307" y="425"/>
                </a:cxn>
                <a:cxn ang="0">
                  <a:pos x="290" y="377"/>
                </a:cxn>
                <a:cxn ang="0">
                  <a:pos x="287" y="333"/>
                </a:cxn>
                <a:cxn ang="0">
                  <a:pos x="283" y="281"/>
                </a:cxn>
                <a:cxn ang="0">
                  <a:pos x="285" y="237"/>
                </a:cxn>
                <a:cxn ang="0">
                  <a:pos x="290" y="187"/>
                </a:cxn>
                <a:cxn ang="0">
                  <a:pos x="288" y="137"/>
                </a:cxn>
                <a:cxn ang="0">
                  <a:pos x="255" y="118"/>
                </a:cxn>
                <a:cxn ang="0">
                  <a:pos x="170" y="82"/>
                </a:cxn>
                <a:cxn ang="0">
                  <a:pos x="99" y="28"/>
                </a:cxn>
                <a:cxn ang="0">
                  <a:pos x="69" y="0"/>
                </a:cxn>
              </a:cxnLst>
              <a:rect l="0" t="0" r="r" b="b"/>
              <a:pathLst>
                <a:path w="349" h="563">
                  <a:moveTo>
                    <a:pt x="69" y="0"/>
                  </a:moveTo>
                  <a:lnTo>
                    <a:pt x="69" y="0"/>
                  </a:lnTo>
                  <a:lnTo>
                    <a:pt x="68" y="0"/>
                  </a:lnTo>
                  <a:lnTo>
                    <a:pt x="66" y="0"/>
                  </a:lnTo>
                  <a:lnTo>
                    <a:pt x="62" y="0"/>
                  </a:lnTo>
                  <a:lnTo>
                    <a:pt x="58" y="0"/>
                  </a:lnTo>
                  <a:lnTo>
                    <a:pt x="54" y="2"/>
                  </a:lnTo>
                  <a:lnTo>
                    <a:pt x="51" y="6"/>
                  </a:lnTo>
                  <a:lnTo>
                    <a:pt x="48" y="13"/>
                  </a:lnTo>
                  <a:lnTo>
                    <a:pt x="47" y="22"/>
                  </a:lnTo>
                  <a:lnTo>
                    <a:pt x="48" y="31"/>
                  </a:lnTo>
                  <a:lnTo>
                    <a:pt x="50" y="39"/>
                  </a:lnTo>
                  <a:lnTo>
                    <a:pt x="53" y="44"/>
                  </a:lnTo>
                  <a:lnTo>
                    <a:pt x="56" y="49"/>
                  </a:lnTo>
                  <a:lnTo>
                    <a:pt x="58" y="52"/>
                  </a:lnTo>
                  <a:lnTo>
                    <a:pt x="58" y="57"/>
                  </a:lnTo>
                  <a:lnTo>
                    <a:pt x="56" y="62"/>
                  </a:lnTo>
                  <a:lnTo>
                    <a:pt x="51" y="69"/>
                  </a:lnTo>
                  <a:lnTo>
                    <a:pt x="48" y="74"/>
                  </a:lnTo>
                  <a:lnTo>
                    <a:pt x="45" y="79"/>
                  </a:lnTo>
                  <a:lnTo>
                    <a:pt x="42" y="85"/>
                  </a:lnTo>
                  <a:lnTo>
                    <a:pt x="40" y="92"/>
                  </a:lnTo>
                  <a:lnTo>
                    <a:pt x="37" y="100"/>
                  </a:lnTo>
                  <a:lnTo>
                    <a:pt x="35" y="108"/>
                  </a:lnTo>
                  <a:lnTo>
                    <a:pt x="33" y="115"/>
                  </a:lnTo>
                  <a:lnTo>
                    <a:pt x="31" y="123"/>
                  </a:lnTo>
                  <a:lnTo>
                    <a:pt x="30" y="132"/>
                  </a:lnTo>
                  <a:lnTo>
                    <a:pt x="28" y="139"/>
                  </a:lnTo>
                  <a:lnTo>
                    <a:pt x="27" y="147"/>
                  </a:lnTo>
                  <a:lnTo>
                    <a:pt x="26" y="155"/>
                  </a:lnTo>
                  <a:lnTo>
                    <a:pt x="25" y="162"/>
                  </a:lnTo>
                  <a:lnTo>
                    <a:pt x="24" y="168"/>
                  </a:lnTo>
                  <a:lnTo>
                    <a:pt x="23" y="173"/>
                  </a:lnTo>
                  <a:lnTo>
                    <a:pt x="22" y="178"/>
                  </a:lnTo>
                  <a:lnTo>
                    <a:pt x="22" y="186"/>
                  </a:lnTo>
                  <a:lnTo>
                    <a:pt x="23" y="195"/>
                  </a:lnTo>
                  <a:lnTo>
                    <a:pt x="24" y="205"/>
                  </a:lnTo>
                  <a:lnTo>
                    <a:pt x="26" y="215"/>
                  </a:lnTo>
                  <a:lnTo>
                    <a:pt x="26" y="225"/>
                  </a:lnTo>
                  <a:lnTo>
                    <a:pt x="26" y="236"/>
                  </a:lnTo>
                  <a:lnTo>
                    <a:pt x="24" y="246"/>
                  </a:lnTo>
                  <a:lnTo>
                    <a:pt x="19" y="257"/>
                  </a:lnTo>
                  <a:lnTo>
                    <a:pt x="16" y="263"/>
                  </a:lnTo>
                  <a:lnTo>
                    <a:pt x="12" y="269"/>
                  </a:lnTo>
                  <a:lnTo>
                    <a:pt x="10" y="275"/>
                  </a:lnTo>
                  <a:lnTo>
                    <a:pt x="7" y="282"/>
                  </a:lnTo>
                  <a:lnTo>
                    <a:pt x="5" y="288"/>
                  </a:lnTo>
                  <a:lnTo>
                    <a:pt x="4" y="295"/>
                  </a:lnTo>
                  <a:lnTo>
                    <a:pt x="2" y="302"/>
                  </a:lnTo>
                  <a:lnTo>
                    <a:pt x="1" y="308"/>
                  </a:lnTo>
                  <a:lnTo>
                    <a:pt x="0" y="315"/>
                  </a:lnTo>
                  <a:lnTo>
                    <a:pt x="0" y="321"/>
                  </a:lnTo>
                  <a:lnTo>
                    <a:pt x="0" y="328"/>
                  </a:lnTo>
                  <a:lnTo>
                    <a:pt x="1" y="333"/>
                  </a:lnTo>
                  <a:lnTo>
                    <a:pt x="2" y="339"/>
                  </a:lnTo>
                  <a:lnTo>
                    <a:pt x="3" y="343"/>
                  </a:lnTo>
                  <a:lnTo>
                    <a:pt x="5" y="348"/>
                  </a:lnTo>
                  <a:lnTo>
                    <a:pt x="8" y="352"/>
                  </a:lnTo>
                  <a:lnTo>
                    <a:pt x="14" y="359"/>
                  </a:lnTo>
                  <a:lnTo>
                    <a:pt x="23" y="369"/>
                  </a:lnTo>
                  <a:lnTo>
                    <a:pt x="34" y="379"/>
                  </a:lnTo>
                  <a:lnTo>
                    <a:pt x="44" y="390"/>
                  </a:lnTo>
                  <a:lnTo>
                    <a:pt x="55" y="401"/>
                  </a:lnTo>
                  <a:lnTo>
                    <a:pt x="63" y="411"/>
                  </a:lnTo>
                  <a:lnTo>
                    <a:pt x="70" y="420"/>
                  </a:lnTo>
                  <a:lnTo>
                    <a:pt x="73" y="428"/>
                  </a:lnTo>
                  <a:lnTo>
                    <a:pt x="74" y="435"/>
                  </a:lnTo>
                  <a:lnTo>
                    <a:pt x="76" y="441"/>
                  </a:lnTo>
                  <a:lnTo>
                    <a:pt x="78" y="447"/>
                  </a:lnTo>
                  <a:lnTo>
                    <a:pt x="81" y="452"/>
                  </a:lnTo>
                  <a:lnTo>
                    <a:pt x="84" y="457"/>
                  </a:lnTo>
                  <a:lnTo>
                    <a:pt x="89" y="462"/>
                  </a:lnTo>
                  <a:lnTo>
                    <a:pt x="94" y="467"/>
                  </a:lnTo>
                  <a:lnTo>
                    <a:pt x="102" y="471"/>
                  </a:lnTo>
                  <a:lnTo>
                    <a:pt x="110" y="474"/>
                  </a:lnTo>
                  <a:lnTo>
                    <a:pt x="118" y="475"/>
                  </a:lnTo>
                  <a:lnTo>
                    <a:pt x="126" y="475"/>
                  </a:lnTo>
                  <a:lnTo>
                    <a:pt x="133" y="473"/>
                  </a:lnTo>
                  <a:lnTo>
                    <a:pt x="140" y="472"/>
                  </a:lnTo>
                  <a:lnTo>
                    <a:pt x="145" y="469"/>
                  </a:lnTo>
                  <a:lnTo>
                    <a:pt x="148" y="468"/>
                  </a:lnTo>
                  <a:lnTo>
                    <a:pt x="149" y="467"/>
                  </a:lnTo>
                  <a:lnTo>
                    <a:pt x="149" y="486"/>
                  </a:lnTo>
                  <a:lnTo>
                    <a:pt x="150" y="486"/>
                  </a:lnTo>
                  <a:lnTo>
                    <a:pt x="151" y="488"/>
                  </a:lnTo>
                  <a:lnTo>
                    <a:pt x="154" y="490"/>
                  </a:lnTo>
                  <a:lnTo>
                    <a:pt x="157" y="493"/>
                  </a:lnTo>
                  <a:lnTo>
                    <a:pt x="162" y="497"/>
                  </a:lnTo>
                  <a:lnTo>
                    <a:pt x="167" y="501"/>
                  </a:lnTo>
                  <a:lnTo>
                    <a:pt x="174" y="506"/>
                  </a:lnTo>
                  <a:lnTo>
                    <a:pt x="181" y="511"/>
                  </a:lnTo>
                  <a:lnTo>
                    <a:pt x="190" y="517"/>
                  </a:lnTo>
                  <a:lnTo>
                    <a:pt x="198" y="523"/>
                  </a:lnTo>
                  <a:lnTo>
                    <a:pt x="206" y="529"/>
                  </a:lnTo>
                  <a:lnTo>
                    <a:pt x="214" y="535"/>
                  </a:lnTo>
                  <a:lnTo>
                    <a:pt x="222" y="539"/>
                  </a:lnTo>
                  <a:lnTo>
                    <a:pt x="229" y="544"/>
                  </a:lnTo>
                  <a:lnTo>
                    <a:pt x="236" y="546"/>
                  </a:lnTo>
                  <a:lnTo>
                    <a:pt x="243" y="547"/>
                  </a:lnTo>
                  <a:lnTo>
                    <a:pt x="250" y="546"/>
                  </a:lnTo>
                  <a:lnTo>
                    <a:pt x="258" y="545"/>
                  </a:lnTo>
                  <a:lnTo>
                    <a:pt x="265" y="541"/>
                  </a:lnTo>
                  <a:lnTo>
                    <a:pt x="272" y="538"/>
                  </a:lnTo>
                  <a:lnTo>
                    <a:pt x="278" y="535"/>
                  </a:lnTo>
                  <a:lnTo>
                    <a:pt x="283" y="532"/>
                  </a:lnTo>
                  <a:lnTo>
                    <a:pt x="286" y="530"/>
                  </a:lnTo>
                  <a:lnTo>
                    <a:pt x="287" y="529"/>
                  </a:lnTo>
                  <a:lnTo>
                    <a:pt x="283" y="554"/>
                  </a:lnTo>
                  <a:lnTo>
                    <a:pt x="334" y="562"/>
                  </a:lnTo>
                  <a:lnTo>
                    <a:pt x="348" y="449"/>
                  </a:lnTo>
                  <a:lnTo>
                    <a:pt x="297" y="446"/>
                  </a:lnTo>
                  <a:lnTo>
                    <a:pt x="290" y="489"/>
                  </a:lnTo>
                  <a:lnTo>
                    <a:pt x="287" y="442"/>
                  </a:lnTo>
                  <a:lnTo>
                    <a:pt x="286" y="442"/>
                  </a:lnTo>
                  <a:lnTo>
                    <a:pt x="284" y="441"/>
                  </a:lnTo>
                  <a:lnTo>
                    <a:pt x="281" y="440"/>
                  </a:lnTo>
                  <a:lnTo>
                    <a:pt x="277" y="438"/>
                  </a:lnTo>
                  <a:lnTo>
                    <a:pt x="272" y="436"/>
                  </a:lnTo>
                  <a:lnTo>
                    <a:pt x="266" y="433"/>
                  </a:lnTo>
                  <a:lnTo>
                    <a:pt x="260" y="430"/>
                  </a:lnTo>
                  <a:lnTo>
                    <a:pt x="253" y="428"/>
                  </a:lnTo>
                  <a:lnTo>
                    <a:pt x="247" y="425"/>
                  </a:lnTo>
                  <a:lnTo>
                    <a:pt x="239" y="423"/>
                  </a:lnTo>
                  <a:lnTo>
                    <a:pt x="233" y="420"/>
                  </a:lnTo>
                  <a:lnTo>
                    <a:pt x="226" y="418"/>
                  </a:lnTo>
                  <a:lnTo>
                    <a:pt x="219" y="416"/>
                  </a:lnTo>
                  <a:lnTo>
                    <a:pt x="213" y="414"/>
                  </a:lnTo>
                  <a:lnTo>
                    <a:pt x="208" y="414"/>
                  </a:lnTo>
                  <a:lnTo>
                    <a:pt x="203" y="413"/>
                  </a:lnTo>
                  <a:lnTo>
                    <a:pt x="194" y="412"/>
                  </a:lnTo>
                  <a:lnTo>
                    <a:pt x="185" y="409"/>
                  </a:lnTo>
                  <a:lnTo>
                    <a:pt x="174" y="406"/>
                  </a:lnTo>
                  <a:lnTo>
                    <a:pt x="164" y="402"/>
                  </a:lnTo>
                  <a:lnTo>
                    <a:pt x="155" y="398"/>
                  </a:lnTo>
                  <a:lnTo>
                    <a:pt x="149" y="395"/>
                  </a:lnTo>
                  <a:lnTo>
                    <a:pt x="143" y="392"/>
                  </a:lnTo>
                  <a:lnTo>
                    <a:pt x="142" y="391"/>
                  </a:lnTo>
                  <a:lnTo>
                    <a:pt x="105" y="413"/>
                  </a:lnTo>
                  <a:lnTo>
                    <a:pt x="142" y="391"/>
                  </a:lnTo>
                  <a:lnTo>
                    <a:pt x="141" y="390"/>
                  </a:lnTo>
                  <a:lnTo>
                    <a:pt x="141" y="388"/>
                  </a:lnTo>
                  <a:lnTo>
                    <a:pt x="140" y="385"/>
                  </a:lnTo>
                  <a:lnTo>
                    <a:pt x="139" y="380"/>
                  </a:lnTo>
                  <a:lnTo>
                    <a:pt x="139" y="376"/>
                  </a:lnTo>
                  <a:lnTo>
                    <a:pt x="139" y="370"/>
                  </a:lnTo>
                  <a:lnTo>
                    <a:pt x="140" y="365"/>
                  </a:lnTo>
                  <a:lnTo>
                    <a:pt x="142" y="359"/>
                  </a:lnTo>
                  <a:lnTo>
                    <a:pt x="144" y="354"/>
                  </a:lnTo>
                  <a:lnTo>
                    <a:pt x="145" y="350"/>
                  </a:lnTo>
                  <a:lnTo>
                    <a:pt x="145" y="347"/>
                  </a:lnTo>
                  <a:lnTo>
                    <a:pt x="144" y="345"/>
                  </a:lnTo>
                  <a:lnTo>
                    <a:pt x="143" y="342"/>
                  </a:lnTo>
                  <a:lnTo>
                    <a:pt x="141" y="340"/>
                  </a:lnTo>
                  <a:lnTo>
                    <a:pt x="140" y="337"/>
                  </a:lnTo>
                  <a:lnTo>
                    <a:pt x="138" y="333"/>
                  </a:lnTo>
                  <a:lnTo>
                    <a:pt x="137" y="329"/>
                  </a:lnTo>
                  <a:lnTo>
                    <a:pt x="137" y="326"/>
                  </a:lnTo>
                  <a:lnTo>
                    <a:pt x="138" y="322"/>
                  </a:lnTo>
                  <a:lnTo>
                    <a:pt x="139" y="319"/>
                  </a:lnTo>
                  <a:lnTo>
                    <a:pt x="141" y="316"/>
                  </a:lnTo>
                  <a:lnTo>
                    <a:pt x="142" y="312"/>
                  </a:lnTo>
                  <a:lnTo>
                    <a:pt x="144" y="309"/>
                  </a:lnTo>
                  <a:lnTo>
                    <a:pt x="145" y="305"/>
                  </a:lnTo>
                  <a:lnTo>
                    <a:pt x="146" y="302"/>
                  </a:lnTo>
                  <a:lnTo>
                    <a:pt x="148" y="298"/>
                  </a:lnTo>
                  <a:lnTo>
                    <a:pt x="150" y="293"/>
                  </a:lnTo>
                  <a:lnTo>
                    <a:pt x="152" y="287"/>
                  </a:lnTo>
                  <a:lnTo>
                    <a:pt x="154" y="280"/>
                  </a:lnTo>
                  <a:lnTo>
                    <a:pt x="156" y="273"/>
                  </a:lnTo>
                  <a:lnTo>
                    <a:pt x="158" y="266"/>
                  </a:lnTo>
                  <a:lnTo>
                    <a:pt x="161" y="258"/>
                  </a:lnTo>
                  <a:lnTo>
                    <a:pt x="163" y="250"/>
                  </a:lnTo>
                  <a:lnTo>
                    <a:pt x="164" y="243"/>
                  </a:lnTo>
                  <a:lnTo>
                    <a:pt x="165" y="236"/>
                  </a:lnTo>
                  <a:lnTo>
                    <a:pt x="166" y="230"/>
                  </a:lnTo>
                  <a:lnTo>
                    <a:pt x="166" y="224"/>
                  </a:lnTo>
                  <a:lnTo>
                    <a:pt x="165" y="220"/>
                  </a:lnTo>
                  <a:lnTo>
                    <a:pt x="163" y="216"/>
                  </a:lnTo>
                  <a:lnTo>
                    <a:pt x="160" y="214"/>
                  </a:lnTo>
                  <a:lnTo>
                    <a:pt x="161" y="213"/>
                  </a:lnTo>
                  <a:lnTo>
                    <a:pt x="162" y="213"/>
                  </a:lnTo>
                  <a:lnTo>
                    <a:pt x="163" y="213"/>
                  </a:lnTo>
                  <a:lnTo>
                    <a:pt x="164" y="213"/>
                  </a:lnTo>
                  <a:lnTo>
                    <a:pt x="165" y="214"/>
                  </a:lnTo>
                  <a:lnTo>
                    <a:pt x="166" y="215"/>
                  </a:lnTo>
                  <a:lnTo>
                    <a:pt x="166" y="219"/>
                  </a:lnTo>
                  <a:lnTo>
                    <a:pt x="166" y="222"/>
                  </a:lnTo>
                  <a:lnTo>
                    <a:pt x="166" y="228"/>
                  </a:lnTo>
                  <a:lnTo>
                    <a:pt x="165" y="235"/>
                  </a:lnTo>
                  <a:lnTo>
                    <a:pt x="163" y="245"/>
                  </a:lnTo>
                  <a:lnTo>
                    <a:pt x="160" y="256"/>
                  </a:lnTo>
                  <a:lnTo>
                    <a:pt x="156" y="270"/>
                  </a:lnTo>
                  <a:lnTo>
                    <a:pt x="152" y="286"/>
                  </a:lnTo>
                  <a:lnTo>
                    <a:pt x="145" y="305"/>
                  </a:lnTo>
                  <a:lnTo>
                    <a:pt x="139" y="323"/>
                  </a:lnTo>
                  <a:lnTo>
                    <a:pt x="134" y="337"/>
                  </a:lnTo>
                  <a:lnTo>
                    <a:pt x="131" y="347"/>
                  </a:lnTo>
                  <a:lnTo>
                    <a:pt x="129" y="355"/>
                  </a:lnTo>
                  <a:lnTo>
                    <a:pt x="128" y="359"/>
                  </a:lnTo>
                  <a:lnTo>
                    <a:pt x="127" y="362"/>
                  </a:lnTo>
                  <a:lnTo>
                    <a:pt x="128" y="359"/>
                  </a:lnTo>
                  <a:lnTo>
                    <a:pt x="129" y="357"/>
                  </a:lnTo>
                  <a:lnTo>
                    <a:pt x="131" y="353"/>
                  </a:lnTo>
                  <a:lnTo>
                    <a:pt x="132" y="348"/>
                  </a:lnTo>
                  <a:lnTo>
                    <a:pt x="134" y="344"/>
                  </a:lnTo>
                  <a:lnTo>
                    <a:pt x="136" y="340"/>
                  </a:lnTo>
                  <a:lnTo>
                    <a:pt x="137" y="336"/>
                  </a:lnTo>
                  <a:lnTo>
                    <a:pt x="138" y="334"/>
                  </a:lnTo>
                  <a:lnTo>
                    <a:pt x="138" y="333"/>
                  </a:lnTo>
                  <a:lnTo>
                    <a:pt x="142" y="359"/>
                  </a:lnTo>
                  <a:lnTo>
                    <a:pt x="142" y="391"/>
                  </a:lnTo>
                  <a:lnTo>
                    <a:pt x="203" y="413"/>
                  </a:lnTo>
                  <a:lnTo>
                    <a:pt x="287" y="442"/>
                  </a:lnTo>
                  <a:lnTo>
                    <a:pt x="297" y="446"/>
                  </a:lnTo>
                  <a:lnTo>
                    <a:pt x="298" y="445"/>
                  </a:lnTo>
                  <a:lnTo>
                    <a:pt x="300" y="444"/>
                  </a:lnTo>
                  <a:lnTo>
                    <a:pt x="302" y="441"/>
                  </a:lnTo>
                  <a:lnTo>
                    <a:pt x="305" y="437"/>
                  </a:lnTo>
                  <a:lnTo>
                    <a:pt x="306" y="431"/>
                  </a:lnTo>
                  <a:lnTo>
                    <a:pt x="307" y="425"/>
                  </a:lnTo>
                  <a:lnTo>
                    <a:pt x="305" y="416"/>
                  </a:lnTo>
                  <a:lnTo>
                    <a:pt x="301" y="406"/>
                  </a:lnTo>
                  <a:lnTo>
                    <a:pt x="296" y="395"/>
                  </a:lnTo>
                  <a:lnTo>
                    <a:pt x="293" y="386"/>
                  </a:lnTo>
                  <a:lnTo>
                    <a:pt x="290" y="377"/>
                  </a:lnTo>
                  <a:lnTo>
                    <a:pt x="288" y="368"/>
                  </a:lnTo>
                  <a:lnTo>
                    <a:pt x="287" y="360"/>
                  </a:lnTo>
                  <a:lnTo>
                    <a:pt x="287" y="352"/>
                  </a:lnTo>
                  <a:lnTo>
                    <a:pt x="287" y="343"/>
                  </a:lnTo>
                  <a:lnTo>
                    <a:pt x="287" y="333"/>
                  </a:lnTo>
                  <a:lnTo>
                    <a:pt x="286" y="323"/>
                  </a:lnTo>
                  <a:lnTo>
                    <a:pt x="286" y="314"/>
                  </a:lnTo>
                  <a:lnTo>
                    <a:pt x="285" y="303"/>
                  </a:lnTo>
                  <a:lnTo>
                    <a:pt x="284" y="292"/>
                  </a:lnTo>
                  <a:lnTo>
                    <a:pt x="283" y="281"/>
                  </a:lnTo>
                  <a:lnTo>
                    <a:pt x="282" y="270"/>
                  </a:lnTo>
                  <a:lnTo>
                    <a:pt x="282" y="260"/>
                  </a:lnTo>
                  <a:lnTo>
                    <a:pt x="283" y="250"/>
                  </a:lnTo>
                  <a:lnTo>
                    <a:pt x="284" y="245"/>
                  </a:lnTo>
                  <a:lnTo>
                    <a:pt x="285" y="237"/>
                  </a:lnTo>
                  <a:lnTo>
                    <a:pt x="286" y="229"/>
                  </a:lnTo>
                  <a:lnTo>
                    <a:pt x="287" y="219"/>
                  </a:lnTo>
                  <a:lnTo>
                    <a:pt x="289" y="209"/>
                  </a:lnTo>
                  <a:lnTo>
                    <a:pt x="290" y="198"/>
                  </a:lnTo>
                  <a:lnTo>
                    <a:pt x="290" y="187"/>
                  </a:lnTo>
                  <a:lnTo>
                    <a:pt x="291" y="176"/>
                  </a:lnTo>
                  <a:lnTo>
                    <a:pt x="291" y="165"/>
                  </a:lnTo>
                  <a:lnTo>
                    <a:pt x="291" y="154"/>
                  </a:lnTo>
                  <a:lnTo>
                    <a:pt x="290" y="145"/>
                  </a:lnTo>
                  <a:lnTo>
                    <a:pt x="288" y="137"/>
                  </a:lnTo>
                  <a:lnTo>
                    <a:pt x="286" y="130"/>
                  </a:lnTo>
                  <a:lnTo>
                    <a:pt x="282" y="125"/>
                  </a:lnTo>
                  <a:lnTo>
                    <a:pt x="278" y="121"/>
                  </a:lnTo>
                  <a:lnTo>
                    <a:pt x="272" y="120"/>
                  </a:lnTo>
                  <a:lnTo>
                    <a:pt x="255" y="118"/>
                  </a:lnTo>
                  <a:lnTo>
                    <a:pt x="238" y="115"/>
                  </a:lnTo>
                  <a:lnTo>
                    <a:pt x="221" y="109"/>
                  </a:lnTo>
                  <a:lnTo>
                    <a:pt x="204" y="101"/>
                  </a:lnTo>
                  <a:lnTo>
                    <a:pt x="187" y="92"/>
                  </a:lnTo>
                  <a:lnTo>
                    <a:pt x="170" y="82"/>
                  </a:lnTo>
                  <a:lnTo>
                    <a:pt x="153" y="71"/>
                  </a:lnTo>
                  <a:lnTo>
                    <a:pt x="138" y="60"/>
                  </a:lnTo>
                  <a:lnTo>
                    <a:pt x="124" y="49"/>
                  </a:lnTo>
                  <a:lnTo>
                    <a:pt x="110" y="38"/>
                  </a:lnTo>
                  <a:lnTo>
                    <a:pt x="99" y="28"/>
                  </a:lnTo>
                  <a:lnTo>
                    <a:pt x="89" y="19"/>
                  </a:lnTo>
                  <a:lnTo>
                    <a:pt x="81" y="11"/>
                  </a:lnTo>
                  <a:lnTo>
                    <a:pt x="74" y="5"/>
                  </a:lnTo>
                  <a:lnTo>
                    <a:pt x="71" y="2"/>
                  </a:lnTo>
                  <a:lnTo>
                    <a:pt x="69"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2" name="Freeform 221"/>
            <p:cNvSpPr>
              <a:spLocks/>
            </p:cNvSpPr>
            <p:nvPr/>
          </p:nvSpPr>
          <p:spPr bwMode="auto">
            <a:xfrm>
              <a:off x="2876" y="2742"/>
              <a:ext cx="46" cy="56"/>
            </a:xfrm>
            <a:custGeom>
              <a:avLst/>
              <a:gdLst/>
              <a:ahLst/>
              <a:cxnLst>
                <a:cxn ang="0">
                  <a:pos x="7" y="0"/>
                </a:cxn>
                <a:cxn ang="0">
                  <a:pos x="0" y="49"/>
                </a:cxn>
                <a:cxn ang="0">
                  <a:pos x="49" y="56"/>
                </a:cxn>
                <a:cxn ang="0">
                  <a:pos x="27" y="0"/>
                </a:cxn>
                <a:cxn ang="0">
                  <a:pos x="7" y="0"/>
                </a:cxn>
              </a:cxnLst>
              <a:rect l="0" t="0" r="r" b="b"/>
              <a:pathLst>
                <a:path w="50" h="57">
                  <a:moveTo>
                    <a:pt x="7" y="0"/>
                  </a:moveTo>
                  <a:lnTo>
                    <a:pt x="0" y="49"/>
                  </a:lnTo>
                  <a:lnTo>
                    <a:pt x="49" y="56"/>
                  </a:lnTo>
                  <a:lnTo>
                    <a:pt x="27" y="0"/>
                  </a:lnTo>
                  <a:lnTo>
                    <a:pt x="7" y="0"/>
                  </a:lnTo>
                </a:path>
              </a:pathLst>
            </a:custGeom>
            <a:solidFill>
              <a:srgbClr val="B2B2B2"/>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3" name="Freeform 222"/>
            <p:cNvSpPr>
              <a:spLocks/>
            </p:cNvSpPr>
            <p:nvPr/>
          </p:nvSpPr>
          <p:spPr bwMode="auto">
            <a:xfrm>
              <a:off x="2876" y="2742"/>
              <a:ext cx="55" cy="63"/>
            </a:xfrm>
            <a:custGeom>
              <a:avLst/>
              <a:gdLst/>
              <a:ahLst/>
              <a:cxnLst>
                <a:cxn ang="0">
                  <a:pos x="8" y="0"/>
                </a:cxn>
                <a:cxn ang="0">
                  <a:pos x="0" y="54"/>
                </a:cxn>
                <a:cxn ang="0">
                  <a:pos x="55" y="62"/>
                </a:cxn>
                <a:cxn ang="0">
                  <a:pos x="30" y="0"/>
                </a:cxn>
                <a:cxn ang="0">
                  <a:pos x="8" y="0"/>
                </a:cxn>
              </a:cxnLst>
              <a:rect l="0" t="0" r="r" b="b"/>
              <a:pathLst>
                <a:path w="56" h="63">
                  <a:moveTo>
                    <a:pt x="8" y="0"/>
                  </a:moveTo>
                  <a:lnTo>
                    <a:pt x="0" y="54"/>
                  </a:lnTo>
                  <a:lnTo>
                    <a:pt x="55" y="62"/>
                  </a:lnTo>
                  <a:lnTo>
                    <a:pt x="30" y="0"/>
                  </a:lnTo>
                  <a:lnTo>
                    <a:pt x="8" y="0"/>
                  </a:lnTo>
                </a:path>
              </a:pathLst>
            </a:custGeom>
            <a:solidFill>
              <a:srgbClr val="B83D68"/>
            </a:solid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4" name="Freeform 223"/>
            <p:cNvSpPr>
              <a:spLocks/>
            </p:cNvSpPr>
            <p:nvPr/>
          </p:nvSpPr>
          <p:spPr bwMode="auto">
            <a:xfrm>
              <a:off x="2887" y="2800"/>
              <a:ext cx="54" cy="256"/>
            </a:xfrm>
            <a:custGeom>
              <a:avLst/>
              <a:gdLst/>
              <a:ahLst/>
              <a:cxnLst>
                <a:cxn ang="0">
                  <a:pos x="4" y="0"/>
                </a:cxn>
                <a:cxn ang="0">
                  <a:pos x="4" y="5"/>
                </a:cxn>
                <a:cxn ang="0">
                  <a:pos x="4" y="14"/>
                </a:cxn>
                <a:cxn ang="0">
                  <a:pos x="3" y="26"/>
                </a:cxn>
                <a:cxn ang="0">
                  <a:pos x="3" y="42"/>
                </a:cxn>
                <a:cxn ang="0">
                  <a:pos x="3" y="61"/>
                </a:cxn>
                <a:cxn ang="0">
                  <a:pos x="3" y="81"/>
                </a:cxn>
                <a:cxn ang="0">
                  <a:pos x="2" y="103"/>
                </a:cxn>
                <a:cxn ang="0">
                  <a:pos x="2" y="124"/>
                </a:cxn>
                <a:cxn ang="0">
                  <a:pos x="2" y="147"/>
                </a:cxn>
                <a:cxn ang="0">
                  <a:pos x="1" y="167"/>
                </a:cxn>
                <a:cxn ang="0">
                  <a:pos x="1" y="187"/>
                </a:cxn>
                <a:cxn ang="0">
                  <a:pos x="1" y="204"/>
                </a:cxn>
                <a:cxn ang="0">
                  <a:pos x="1" y="219"/>
                </a:cxn>
                <a:cxn ang="0">
                  <a:pos x="0" y="231"/>
                </a:cxn>
                <a:cxn ang="0">
                  <a:pos x="0" y="238"/>
                </a:cxn>
                <a:cxn ang="0">
                  <a:pos x="0" y="240"/>
                </a:cxn>
                <a:cxn ang="0">
                  <a:pos x="49" y="255"/>
                </a:cxn>
                <a:cxn ang="0">
                  <a:pos x="39" y="4"/>
                </a:cxn>
                <a:cxn ang="0">
                  <a:pos x="4" y="0"/>
                </a:cxn>
              </a:cxnLst>
              <a:rect l="0" t="0" r="r" b="b"/>
              <a:pathLst>
                <a:path w="50" h="256">
                  <a:moveTo>
                    <a:pt x="4" y="0"/>
                  </a:moveTo>
                  <a:lnTo>
                    <a:pt x="4" y="5"/>
                  </a:lnTo>
                  <a:lnTo>
                    <a:pt x="4" y="14"/>
                  </a:lnTo>
                  <a:lnTo>
                    <a:pt x="3" y="26"/>
                  </a:lnTo>
                  <a:lnTo>
                    <a:pt x="3" y="42"/>
                  </a:lnTo>
                  <a:lnTo>
                    <a:pt x="3" y="61"/>
                  </a:lnTo>
                  <a:lnTo>
                    <a:pt x="3" y="81"/>
                  </a:lnTo>
                  <a:lnTo>
                    <a:pt x="2" y="103"/>
                  </a:lnTo>
                  <a:lnTo>
                    <a:pt x="2" y="124"/>
                  </a:lnTo>
                  <a:lnTo>
                    <a:pt x="2" y="147"/>
                  </a:lnTo>
                  <a:lnTo>
                    <a:pt x="1" y="167"/>
                  </a:lnTo>
                  <a:lnTo>
                    <a:pt x="1" y="187"/>
                  </a:lnTo>
                  <a:lnTo>
                    <a:pt x="1" y="204"/>
                  </a:lnTo>
                  <a:lnTo>
                    <a:pt x="1" y="219"/>
                  </a:lnTo>
                  <a:lnTo>
                    <a:pt x="0" y="231"/>
                  </a:lnTo>
                  <a:lnTo>
                    <a:pt x="0" y="238"/>
                  </a:lnTo>
                  <a:lnTo>
                    <a:pt x="0" y="240"/>
                  </a:lnTo>
                  <a:lnTo>
                    <a:pt x="49" y="255"/>
                  </a:lnTo>
                  <a:lnTo>
                    <a:pt x="39" y="4"/>
                  </a:lnTo>
                  <a:lnTo>
                    <a:pt x="4" y="0"/>
                  </a:lnTo>
                </a:path>
              </a:pathLst>
            </a:custGeom>
            <a:solidFill>
              <a:srgbClr val="B83D68"/>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5" name="Freeform 224"/>
            <p:cNvSpPr>
              <a:spLocks/>
            </p:cNvSpPr>
            <p:nvPr/>
          </p:nvSpPr>
          <p:spPr bwMode="auto">
            <a:xfrm>
              <a:off x="2887" y="2800"/>
              <a:ext cx="56" cy="262"/>
            </a:xfrm>
            <a:custGeom>
              <a:avLst/>
              <a:gdLst/>
              <a:ahLst/>
              <a:cxnLst>
                <a:cxn ang="0">
                  <a:pos x="4" y="0"/>
                </a:cxn>
                <a:cxn ang="0">
                  <a:pos x="4" y="0"/>
                </a:cxn>
                <a:cxn ang="0">
                  <a:pos x="4" y="5"/>
                </a:cxn>
                <a:cxn ang="0">
                  <a:pos x="4" y="14"/>
                </a:cxn>
                <a:cxn ang="0">
                  <a:pos x="3" y="27"/>
                </a:cxn>
                <a:cxn ang="0">
                  <a:pos x="3" y="43"/>
                </a:cxn>
                <a:cxn ang="0">
                  <a:pos x="3" y="62"/>
                </a:cxn>
                <a:cxn ang="0">
                  <a:pos x="3" y="83"/>
                </a:cxn>
                <a:cxn ang="0">
                  <a:pos x="2" y="105"/>
                </a:cxn>
                <a:cxn ang="0">
                  <a:pos x="2" y="127"/>
                </a:cxn>
                <a:cxn ang="0">
                  <a:pos x="2" y="150"/>
                </a:cxn>
                <a:cxn ang="0">
                  <a:pos x="1" y="171"/>
                </a:cxn>
                <a:cxn ang="0">
                  <a:pos x="1" y="191"/>
                </a:cxn>
                <a:cxn ang="0">
                  <a:pos x="1" y="209"/>
                </a:cxn>
                <a:cxn ang="0">
                  <a:pos x="1" y="224"/>
                </a:cxn>
                <a:cxn ang="0">
                  <a:pos x="0" y="236"/>
                </a:cxn>
                <a:cxn ang="0">
                  <a:pos x="0" y="244"/>
                </a:cxn>
                <a:cxn ang="0">
                  <a:pos x="0" y="246"/>
                </a:cxn>
                <a:cxn ang="0">
                  <a:pos x="55" y="261"/>
                </a:cxn>
                <a:cxn ang="0">
                  <a:pos x="44" y="4"/>
                </a:cxn>
                <a:cxn ang="0">
                  <a:pos x="4" y="0"/>
                </a:cxn>
              </a:cxnLst>
              <a:rect l="0" t="0" r="r" b="b"/>
              <a:pathLst>
                <a:path w="56" h="262">
                  <a:moveTo>
                    <a:pt x="4" y="0"/>
                  </a:moveTo>
                  <a:lnTo>
                    <a:pt x="4" y="0"/>
                  </a:lnTo>
                  <a:lnTo>
                    <a:pt x="4" y="5"/>
                  </a:lnTo>
                  <a:lnTo>
                    <a:pt x="4" y="14"/>
                  </a:lnTo>
                  <a:lnTo>
                    <a:pt x="3" y="27"/>
                  </a:lnTo>
                  <a:lnTo>
                    <a:pt x="3" y="43"/>
                  </a:lnTo>
                  <a:lnTo>
                    <a:pt x="3" y="62"/>
                  </a:lnTo>
                  <a:lnTo>
                    <a:pt x="3" y="83"/>
                  </a:lnTo>
                  <a:lnTo>
                    <a:pt x="2" y="105"/>
                  </a:lnTo>
                  <a:lnTo>
                    <a:pt x="2" y="127"/>
                  </a:lnTo>
                  <a:lnTo>
                    <a:pt x="2" y="150"/>
                  </a:lnTo>
                  <a:lnTo>
                    <a:pt x="1" y="171"/>
                  </a:lnTo>
                  <a:lnTo>
                    <a:pt x="1" y="191"/>
                  </a:lnTo>
                  <a:lnTo>
                    <a:pt x="1" y="209"/>
                  </a:lnTo>
                  <a:lnTo>
                    <a:pt x="1" y="224"/>
                  </a:lnTo>
                  <a:lnTo>
                    <a:pt x="0" y="236"/>
                  </a:lnTo>
                  <a:lnTo>
                    <a:pt x="0" y="244"/>
                  </a:lnTo>
                  <a:lnTo>
                    <a:pt x="0" y="246"/>
                  </a:lnTo>
                  <a:lnTo>
                    <a:pt x="55" y="261"/>
                  </a:lnTo>
                  <a:lnTo>
                    <a:pt x="44" y="4"/>
                  </a:lnTo>
                  <a:lnTo>
                    <a:pt x="4"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6" name="Freeform 225"/>
            <p:cNvSpPr>
              <a:spLocks/>
            </p:cNvSpPr>
            <p:nvPr/>
          </p:nvSpPr>
          <p:spPr bwMode="auto">
            <a:xfrm>
              <a:off x="2749" y="2602"/>
              <a:ext cx="128" cy="193"/>
            </a:xfrm>
            <a:custGeom>
              <a:avLst/>
              <a:gdLst/>
              <a:ahLst/>
              <a:cxnLst>
                <a:cxn ang="0">
                  <a:pos x="24" y="2"/>
                </a:cxn>
                <a:cxn ang="0">
                  <a:pos x="19" y="0"/>
                </a:cxn>
                <a:cxn ang="0">
                  <a:pos x="11" y="1"/>
                </a:cxn>
                <a:cxn ang="0">
                  <a:pos x="4" y="9"/>
                </a:cxn>
                <a:cxn ang="0">
                  <a:pos x="0" y="21"/>
                </a:cxn>
                <a:cxn ang="0">
                  <a:pos x="0" y="32"/>
                </a:cxn>
                <a:cxn ang="0">
                  <a:pos x="3" y="44"/>
                </a:cxn>
                <a:cxn ang="0">
                  <a:pos x="8" y="55"/>
                </a:cxn>
                <a:cxn ang="0">
                  <a:pos x="13" y="68"/>
                </a:cxn>
                <a:cxn ang="0">
                  <a:pos x="20" y="80"/>
                </a:cxn>
                <a:cxn ang="0">
                  <a:pos x="28" y="90"/>
                </a:cxn>
                <a:cxn ang="0">
                  <a:pos x="35" y="100"/>
                </a:cxn>
                <a:cxn ang="0">
                  <a:pos x="42" y="108"/>
                </a:cxn>
                <a:cxn ang="0">
                  <a:pos x="53" y="118"/>
                </a:cxn>
                <a:cxn ang="0">
                  <a:pos x="65" y="129"/>
                </a:cxn>
                <a:cxn ang="0">
                  <a:pos x="78" y="142"/>
                </a:cxn>
                <a:cxn ang="0">
                  <a:pos x="92" y="153"/>
                </a:cxn>
                <a:cxn ang="0">
                  <a:pos x="104" y="165"/>
                </a:cxn>
                <a:cxn ang="0">
                  <a:pos x="115" y="176"/>
                </a:cxn>
                <a:cxn ang="0">
                  <a:pos x="120" y="185"/>
                </a:cxn>
                <a:cxn ang="0">
                  <a:pos x="122" y="191"/>
                </a:cxn>
                <a:cxn ang="0">
                  <a:pos x="124" y="191"/>
                </a:cxn>
                <a:cxn ang="0">
                  <a:pos x="126" y="185"/>
                </a:cxn>
                <a:cxn ang="0">
                  <a:pos x="128" y="176"/>
                </a:cxn>
                <a:cxn ang="0">
                  <a:pos x="129" y="165"/>
                </a:cxn>
                <a:cxn ang="0">
                  <a:pos x="130" y="152"/>
                </a:cxn>
                <a:cxn ang="0">
                  <a:pos x="130" y="139"/>
                </a:cxn>
                <a:cxn ang="0">
                  <a:pos x="129" y="125"/>
                </a:cxn>
                <a:cxn ang="0">
                  <a:pos x="123" y="112"/>
                </a:cxn>
                <a:cxn ang="0">
                  <a:pos x="113" y="99"/>
                </a:cxn>
                <a:cxn ang="0">
                  <a:pos x="98" y="85"/>
                </a:cxn>
                <a:cxn ang="0">
                  <a:pos x="81" y="72"/>
                </a:cxn>
                <a:cxn ang="0">
                  <a:pos x="63" y="56"/>
                </a:cxn>
                <a:cxn ang="0">
                  <a:pos x="47" y="41"/>
                </a:cxn>
                <a:cxn ang="0">
                  <a:pos x="33" y="22"/>
                </a:cxn>
                <a:cxn ang="0">
                  <a:pos x="25" y="2"/>
                </a:cxn>
              </a:cxnLst>
              <a:rect l="0" t="0" r="r" b="b"/>
              <a:pathLst>
                <a:path w="131" h="193">
                  <a:moveTo>
                    <a:pt x="25" y="2"/>
                  </a:moveTo>
                  <a:lnTo>
                    <a:pt x="24" y="2"/>
                  </a:lnTo>
                  <a:lnTo>
                    <a:pt x="22" y="1"/>
                  </a:lnTo>
                  <a:lnTo>
                    <a:pt x="19" y="0"/>
                  </a:lnTo>
                  <a:lnTo>
                    <a:pt x="15" y="0"/>
                  </a:lnTo>
                  <a:lnTo>
                    <a:pt x="11" y="1"/>
                  </a:lnTo>
                  <a:lnTo>
                    <a:pt x="8" y="4"/>
                  </a:lnTo>
                  <a:lnTo>
                    <a:pt x="4" y="9"/>
                  </a:lnTo>
                  <a:lnTo>
                    <a:pt x="1" y="16"/>
                  </a:lnTo>
                  <a:lnTo>
                    <a:pt x="0" y="21"/>
                  </a:lnTo>
                  <a:lnTo>
                    <a:pt x="0" y="26"/>
                  </a:lnTo>
                  <a:lnTo>
                    <a:pt x="0" y="32"/>
                  </a:lnTo>
                  <a:lnTo>
                    <a:pt x="1" y="38"/>
                  </a:lnTo>
                  <a:lnTo>
                    <a:pt x="3" y="44"/>
                  </a:lnTo>
                  <a:lnTo>
                    <a:pt x="5" y="49"/>
                  </a:lnTo>
                  <a:lnTo>
                    <a:pt x="8" y="55"/>
                  </a:lnTo>
                  <a:lnTo>
                    <a:pt x="11" y="61"/>
                  </a:lnTo>
                  <a:lnTo>
                    <a:pt x="13" y="68"/>
                  </a:lnTo>
                  <a:lnTo>
                    <a:pt x="17" y="74"/>
                  </a:lnTo>
                  <a:lnTo>
                    <a:pt x="20" y="80"/>
                  </a:lnTo>
                  <a:lnTo>
                    <a:pt x="25" y="84"/>
                  </a:lnTo>
                  <a:lnTo>
                    <a:pt x="28" y="90"/>
                  </a:lnTo>
                  <a:lnTo>
                    <a:pt x="32" y="95"/>
                  </a:lnTo>
                  <a:lnTo>
                    <a:pt x="35" y="100"/>
                  </a:lnTo>
                  <a:lnTo>
                    <a:pt x="38" y="104"/>
                  </a:lnTo>
                  <a:lnTo>
                    <a:pt x="42" y="108"/>
                  </a:lnTo>
                  <a:lnTo>
                    <a:pt x="47" y="113"/>
                  </a:lnTo>
                  <a:lnTo>
                    <a:pt x="53" y="118"/>
                  </a:lnTo>
                  <a:lnTo>
                    <a:pt x="58" y="124"/>
                  </a:lnTo>
                  <a:lnTo>
                    <a:pt x="65" y="129"/>
                  </a:lnTo>
                  <a:lnTo>
                    <a:pt x="72" y="136"/>
                  </a:lnTo>
                  <a:lnTo>
                    <a:pt x="78" y="142"/>
                  </a:lnTo>
                  <a:lnTo>
                    <a:pt x="85" y="147"/>
                  </a:lnTo>
                  <a:lnTo>
                    <a:pt x="92" y="153"/>
                  </a:lnTo>
                  <a:lnTo>
                    <a:pt x="98" y="160"/>
                  </a:lnTo>
                  <a:lnTo>
                    <a:pt x="104" y="165"/>
                  </a:lnTo>
                  <a:lnTo>
                    <a:pt x="110" y="171"/>
                  </a:lnTo>
                  <a:lnTo>
                    <a:pt x="115" y="176"/>
                  </a:lnTo>
                  <a:lnTo>
                    <a:pt x="118" y="180"/>
                  </a:lnTo>
                  <a:lnTo>
                    <a:pt x="120" y="185"/>
                  </a:lnTo>
                  <a:lnTo>
                    <a:pt x="121" y="188"/>
                  </a:lnTo>
                  <a:lnTo>
                    <a:pt x="122" y="191"/>
                  </a:lnTo>
                  <a:lnTo>
                    <a:pt x="123" y="192"/>
                  </a:lnTo>
                  <a:lnTo>
                    <a:pt x="124" y="191"/>
                  </a:lnTo>
                  <a:lnTo>
                    <a:pt x="126" y="188"/>
                  </a:lnTo>
                  <a:lnTo>
                    <a:pt x="126" y="185"/>
                  </a:lnTo>
                  <a:lnTo>
                    <a:pt x="127" y="181"/>
                  </a:lnTo>
                  <a:lnTo>
                    <a:pt x="128" y="176"/>
                  </a:lnTo>
                  <a:lnTo>
                    <a:pt x="128" y="172"/>
                  </a:lnTo>
                  <a:lnTo>
                    <a:pt x="129" y="165"/>
                  </a:lnTo>
                  <a:lnTo>
                    <a:pt x="129" y="159"/>
                  </a:lnTo>
                  <a:lnTo>
                    <a:pt x="130" y="152"/>
                  </a:lnTo>
                  <a:lnTo>
                    <a:pt x="130" y="145"/>
                  </a:lnTo>
                  <a:lnTo>
                    <a:pt x="130" y="139"/>
                  </a:lnTo>
                  <a:lnTo>
                    <a:pt x="129" y="132"/>
                  </a:lnTo>
                  <a:lnTo>
                    <a:pt x="129" y="125"/>
                  </a:lnTo>
                  <a:lnTo>
                    <a:pt x="127" y="118"/>
                  </a:lnTo>
                  <a:lnTo>
                    <a:pt x="123" y="112"/>
                  </a:lnTo>
                  <a:lnTo>
                    <a:pt x="119" y="106"/>
                  </a:lnTo>
                  <a:lnTo>
                    <a:pt x="113" y="99"/>
                  </a:lnTo>
                  <a:lnTo>
                    <a:pt x="106" y="92"/>
                  </a:lnTo>
                  <a:lnTo>
                    <a:pt x="98" y="85"/>
                  </a:lnTo>
                  <a:lnTo>
                    <a:pt x="89" y="79"/>
                  </a:lnTo>
                  <a:lnTo>
                    <a:pt x="81" y="72"/>
                  </a:lnTo>
                  <a:lnTo>
                    <a:pt x="72" y="64"/>
                  </a:lnTo>
                  <a:lnTo>
                    <a:pt x="63" y="56"/>
                  </a:lnTo>
                  <a:lnTo>
                    <a:pt x="54" y="48"/>
                  </a:lnTo>
                  <a:lnTo>
                    <a:pt x="47" y="41"/>
                  </a:lnTo>
                  <a:lnTo>
                    <a:pt x="39" y="32"/>
                  </a:lnTo>
                  <a:lnTo>
                    <a:pt x="33" y="22"/>
                  </a:lnTo>
                  <a:lnTo>
                    <a:pt x="29" y="13"/>
                  </a:lnTo>
                  <a:lnTo>
                    <a:pt x="25" y="2"/>
                  </a:lnTo>
                </a:path>
              </a:pathLst>
            </a:custGeom>
            <a:solidFill>
              <a:srgbClr val="CCCCCC"/>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7" name="Freeform 226"/>
            <p:cNvSpPr>
              <a:spLocks/>
            </p:cNvSpPr>
            <p:nvPr/>
          </p:nvSpPr>
          <p:spPr bwMode="auto">
            <a:xfrm>
              <a:off x="2749" y="2602"/>
              <a:ext cx="137" cy="199"/>
            </a:xfrm>
            <a:custGeom>
              <a:avLst/>
              <a:gdLst/>
              <a:ahLst/>
              <a:cxnLst>
                <a:cxn ang="0">
                  <a:pos x="26" y="2"/>
                </a:cxn>
                <a:cxn ang="0">
                  <a:pos x="23" y="1"/>
                </a:cxn>
                <a:cxn ang="0">
                  <a:pos x="16" y="0"/>
                </a:cxn>
                <a:cxn ang="0">
                  <a:pos x="8" y="4"/>
                </a:cxn>
                <a:cxn ang="0">
                  <a:pos x="1" y="17"/>
                </a:cxn>
                <a:cxn ang="0">
                  <a:pos x="0" y="27"/>
                </a:cxn>
                <a:cxn ang="0">
                  <a:pos x="1" y="39"/>
                </a:cxn>
                <a:cxn ang="0">
                  <a:pos x="5" y="51"/>
                </a:cxn>
                <a:cxn ang="0">
                  <a:pos x="11" y="63"/>
                </a:cxn>
                <a:cxn ang="0">
                  <a:pos x="18" y="76"/>
                </a:cxn>
                <a:cxn ang="0">
                  <a:pos x="26" y="87"/>
                </a:cxn>
                <a:cxn ang="0">
                  <a:pos x="33" y="98"/>
                </a:cxn>
                <a:cxn ang="0">
                  <a:pos x="40" y="107"/>
                </a:cxn>
                <a:cxn ang="0">
                  <a:pos x="49" y="117"/>
                </a:cxn>
                <a:cxn ang="0">
                  <a:pos x="61" y="128"/>
                </a:cxn>
                <a:cxn ang="0">
                  <a:pos x="75" y="140"/>
                </a:cxn>
                <a:cxn ang="0">
                  <a:pos x="89" y="152"/>
                </a:cxn>
                <a:cxn ang="0">
                  <a:pos x="103" y="165"/>
                </a:cxn>
                <a:cxn ang="0">
                  <a:pos x="115" y="176"/>
                </a:cxn>
                <a:cxn ang="0">
                  <a:pos x="123" y="186"/>
                </a:cxn>
                <a:cxn ang="0">
                  <a:pos x="127" y="194"/>
                </a:cxn>
                <a:cxn ang="0">
                  <a:pos x="129" y="198"/>
                </a:cxn>
                <a:cxn ang="0">
                  <a:pos x="132" y="194"/>
                </a:cxn>
                <a:cxn ang="0">
                  <a:pos x="133" y="187"/>
                </a:cxn>
                <a:cxn ang="0">
                  <a:pos x="134" y="177"/>
                </a:cxn>
                <a:cxn ang="0">
                  <a:pos x="135" y="164"/>
                </a:cxn>
                <a:cxn ang="0">
                  <a:pos x="136" y="150"/>
                </a:cxn>
                <a:cxn ang="0">
                  <a:pos x="135" y="136"/>
                </a:cxn>
                <a:cxn ang="0">
                  <a:pos x="133" y="122"/>
                </a:cxn>
                <a:cxn ang="0">
                  <a:pos x="125" y="109"/>
                </a:cxn>
                <a:cxn ang="0">
                  <a:pos x="111" y="95"/>
                </a:cxn>
                <a:cxn ang="0">
                  <a:pos x="93" y="81"/>
                </a:cxn>
                <a:cxn ang="0">
                  <a:pos x="75" y="66"/>
                </a:cxn>
                <a:cxn ang="0">
                  <a:pos x="57" y="50"/>
                </a:cxn>
                <a:cxn ang="0">
                  <a:pos x="41" y="33"/>
                </a:cxn>
                <a:cxn ang="0">
                  <a:pos x="30" y="13"/>
                </a:cxn>
              </a:cxnLst>
              <a:rect l="0" t="0" r="r" b="b"/>
              <a:pathLst>
                <a:path w="137" h="199">
                  <a:moveTo>
                    <a:pt x="26" y="2"/>
                  </a:moveTo>
                  <a:lnTo>
                    <a:pt x="26" y="2"/>
                  </a:lnTo>
                  <a:lnTo>
                    <a:pt x="25" y="2"/>
                  </a:lnTo>
                  <a:lnTo>
                    <a:pt x="23" y="1"/>
                  </a:lnTo>
                  <a:lnTo>
                    <a:pt x="20" y="0"/>
                  </a:lnTo>
                  <a:lnTo>
                    <a:pt x="16" y="0"/>
                  </a:lnTo>
                  <a:lnTo>
                    <a:pt x="12" y="1"/>
                  </a:lnTo>
                  <a:lnTo>
                    <a:pt x="8" y="4"/>
                  </a:lnTo>
                  <a:lnTo>
                    <a:pt x="4" y="9"/>
                  </a:lnTo>
                  <a:lnTo>
                    <a:pt x="1" y="17"/>
                  </a:lnTo>
                  <a:lnTo>
                    <a:pt x="0" y="22"/>
                  </a:lnTo>
                  <a:lnTo>
                    <a:pt x="0" y="27"/>
                  </a:lnTo>
                  <a:lnTo>
                    <a:pt x="0" y="33"/>
                  </a:lnTo>
                  <a:lnTo>
                    <a:pt x="1" y="39"/>
                  </a:lnTo>
                  <a:lnTo>
                    <a:pt x="3" y="45"/>
                  </a:lnTo>
                  <a:lnTo>
                    <a:pt x="5" y="51"/>
                  </a:lnTo>
                  <a:lnTo>
                    <a:pt x="8" y="57"/>
                  </a:lnTo>
                  <a:lnTo>
                    <a:pt x="11" y="63"/>
                  </a:lnTo>
                  <a:lnTo>
                    <a:pt x="14" y="70"/>
                  </a:lnTo>
                  <a:lnTo>
                    <a:pt x="18" y="76"/>
                  </a:lnTo>
                  <a:lnTo>
                    <a:pt x="21" y="82"/>
                  </a:lnTo>
                  <a:lnTo>
                    <a:pt x="26" y="87"/>
                  </a:lnTo>
                  <a:lnTo>
                    <a:pt x="29" y="93"/>
                  </a:lnTo>
                  <a:lnTo>
                    <a:pt x="33" y="98"/>
                  </a:lnTo>
                  <a:lnTo>
                    <a:pt x="37" y="103"/>
                  </a:lnTo>
                  <a:lnTo>
                    <a:pt x="40" y="107"/>
                  </a:lnTo>
                  <a:lnTo>
                    <a:pt x="44" y="111"/>
                  </a:lnTo>
                  <a:lnTo>
                    <a:pt x="49" y="117"/>
                  </a:lnTo>
                  <a:lnTo>
                    <a:pt x="55" y="122"/>
                  </a:lnTo>
                  <a:lnTo>
                    <a:pt x="61" y="128"/>
                  </a:lnTo>
                  <a:lnTo>
                    <a:pt x="68" y="133"/>
                  </a:lnTo>
                  <a:lnTo>
                    <a:pt x="75" y="140"/>
                  </a:lnTo>
                  <a:lnTo>
                    <a:pt x="82" y="146"/>
                  </a:lnTo>
                  <a:lnTo>
                    <a:pt x="89" y="152"/>
                  </a:lnTo>
                  <a:lnTo>
                    <a:pt x="96" y="158"/>
                  </a:lnTo>
                  <a:lnTo>
                    <a:pt x="103" y="165"/>
                  </a:lnTo>
                  <a:lnTo>
                    <a:pt x="109" y="170"/>
                  </a:lnTo>
                  <a:lnTo>
                    <a:pt x="115" y="176"/>
                  </a:lnTo>
                  <a:lnTo>
                    <a:pt x="120" y="181"/>
                  </a:lnTo>
                  <a:lnTo>
                    <a:pt x="123" y="186"/>
                  </a:lnTo>
                  <a:lnTo>
                    <a:pt x="126" y="191"/>
                  </a:lnTo>
                  <a:lnTo>
                    <a:pt x="127" y="194"/>
                  </a:lnTo>
                  <a:lnTo>
                    <a:pt x="128" y="197"/>
                  </a:lnTo>
                  <a:lnTo>
                    <a:pt x="129" y="198"/>
                  </a:lnTo>
                  <a:lnTo>
                    <a:pt x="130" y="197"/>
                  </a:lnTo>
                  <a:lnTo>
                    <a:pt x="132" y="194"/>
                  </a:lnTo>
                  <a:lnTo>
                    <a:pt x="132" y="191"/>
                  </a:lnTo>
                  <a:lnTo>
                    <a:pt x="133" y="187"/>
                  </a:lnTo>
                  <a:lnTo>
                    <a:pt x="134" y="182"/>
                  </a:lnTo>
                  <a:lnTo>
                    <a:pt x="134" y="177"/>
                  </a:lnTo>
                  <a:lnTo>
                    <a:pt x="135" y="170"/>
                  </a:lnTo>
                  <a:lnTo>
                    <a:pt x="135" y="164"/>
                  </a:lnTo>
                  <a:lnTo>
                    <a:pt x="136" y="157"/>
                  </a:lnTo>
                  <a:lnTo>
                    <a:pt x="136" y="150"/>
                  </a:lnTo>
                  <a:lnTo>
                    <a:pt x="136" y="143"/>
                  </a:lnTo>
                  <a:lnTo>
                    <a:pt x="135" y="136"/>
                  </a:lnTo>
                  <a:lnTo>
                    <a:pt x="135" y="129"/>
                  </a:lnTo>
                  <a:lnTo>
                    <a:pt x="133" y="122"/>
                  </a:lnTo>
                  <a:lnTo>
                    <a:pt x="129" y="116"/>
                  </a:lnTo>
                  <a:lnTo>
                    <a:pt x="125" y="109"/>
                  </a:lnTo>
                  <a:lnTo>
                    <a:pt x="118" y="102"/>
                  </a:lnTo>
                  <a:lnTo>
                    <a:pt x="111" y="95"/>
                  </a:lnTo>
                  <a:lnTo>
                    <a:pt x="102" y="88"/>
                  </a:lnTo>
                  <a:lnTo>
                    <a:pt x="93" y="81"/>
                  </a:lnTo>
                  <a:lnTo>
                    <a:pt x="85" y="74"/>
                  </a:lnTo>
                  <a:lnTo>
                    <a:pt x="75" y="66"/>
                  </a:lnTo>
                  <a:lnTo>
                    <a:pt x="66" y="58"/>
                  </a:lnTo>
                  <a:lnTo>
                    <a:pt x="57" y="50"/>
                  </a:lnTo>
                  <a:lnTo>
                    <a:pt x="49" y="42"/>
                  </a:lnTo>
                  <a:lnTo>
                    <a:pt x="41" y="33"/>
                  </a:lnTo>
                  <a:lnTo>
                    <a:pt x="35" y="23"/>
                  </a:lnTo>
                  <a:lnTo>
                    <a:pt x="30" y="13"/>
                  </a:lnTo>
                  <a:lnTo>
                    <a:pt x="26" y="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8" name="Freeform 227"/>
            <p:cNvSpPr>
              <a:spLocks/>
            </p:cNvSpPr>
            <p:nvPr/>
          </p:nvSpPr>
          <p:spPr bwMode="auto">
            <a:xfrm>
              <a:off x="2884" y="2684"/>
              <a:ext cx="70" cy="108"/>
            </a:xfrm>
            <a:custGeom>
              <a:avLst/>
              <a:gdLst/>
              <a:ahLst/>
              <a:cxnLst>
                <a:cxn ang="0">
                  <a:pos x="26" y="0"/>
                </a:cxn>
                <a:cxn ang="0">
                  <a:pos x="0" y="44"/>
                </a:cxn>
                <a:cxn ang="0">
                  <a:pos x="1" y="45"/>
                </a:cxn>
                <a:cxn ang="0">
                  <a:pos x="6" y="48"/>
                </a:cxn>
                <a:cxn ang="0">
                  <a:pos x="12" y="52"/>
                </a:cxn>
                <a:cxn ang="0">
                  <a:pos x="19" y="58"/>
                </a:cxn>
                <a:cxn ang="0">
                  <a:pos x="26" y="64"/>
                </a:cxn>
                <a:cxn ang="0">
                  <a:pos x="33" y="72"/>
                </a:cxn>
                <a:cxn ang="0">
                  <a:pos x="39" y="80"/>
                </a:cxn>
                <a:cxn ang="0">
                  <a:pos x="43" y="89"/>
                </a:cxn>
                <a:cxn ang="0">
                  <a:pos x="45" y="96"/>
                </a:cxn>
                <a:cxn ang="0">
                  <a:pos x="46" y="101"/>
                </a:cxn>
                <a:cxn ang="0">
                  <a:pos x="47" y="104"/>
                </a:cxn>
                <a:cxn ang="0">
                  <a:pos x="47" y="105"/>
                </a:cxn>
                <a:cxn ang="0">
                  <a:pos x="47" y="104"/>
                </a:cxn>
                <a:cxn ang="0">
                  <a:pos x="46" y="103"/>
                </a:cxn>
                <a:cxn ang="0">
                  <a:pos x="47" y="102"/>
                </a:cxn>
                <a:cxn ang="0">
                  <a:pos x="49" y="100"/>
                </a:cxn>
                <a:cxn ang="0">
                  <a:pos x="52" y="96"/>
                </a:cxn>
                <a:cxn ang="0">
                  <a:pos x="55" y="91"/>
                </a:cxn>
                <a:cxn ang="0">
                  <a:pos x="58" y="85"/>
                </a:cxn>
                <a:cxn ang="0">
                  <a:pos x="62" y="79"/>
                </a:cxn>
                <a:cxn ang="0">
                  <a:pos x="65" y="71"/>
                </a:cxn>
                <a:cxn ang="0">
                  <a:pos x="67" y="62"/>
                </a:cxn>
                <a:cxn ang="0">
                  <a:pos x="69" y="55"/>
                </a:cxn>
                <a:cxn ang="0">
                  <a:pos x="69" y="46"/>
                </a:cxn>
                <a:cxn ang="0">
                  <a:pos x="68" y="38"/>
                </a:cxn>
                <a:cxn ang="0">
                  <a:pos x="64" y="29"/>
                </a:cxn>
                <a:cxn ang="0">
                  <a:pos x="59" y="21"/>
                </a:cxn>
                <a:cxn ang="0">
                  <a:pos x="51" y="13"/>
                </a:cxn>
                <a:cxn ang="0">
                  <a:pos x="40" y="7"/>
                </a:cxn>
                <a:cxn ang="0">
                  <a:pos x="26" y="0"/>
                </a:cxn>
              </a:cxnLst>
              <a:rect l="0" t="0" r="r" b="b"/>
              <a:pathLst>
                <a:path w="70" h="106">
                  <a:moveTo>
                    <a:pt x="26" y="0"/>
                  </a:moveTo>
                  <a:lnTo>
                    <a:pt x="0" y="44"/>
                  </a:lnTo>
                  <a:lnTo>
                    <a:pt x="1" y="45"/>
                  </a:lnTo>
                  <a:lnTo>
                    <a:pt x="6" y="48"/>
                  </a:lnTo>
                  <a:lnTo>
                    <a:pt x="12" y="52"/>
                  </a:lnTo>
                  <a:lnTo>
                    <a:pt x="19" y="58"/>
                  </a:lnTo>
                  <a:lnTo>
                    <a:pt x="26" y="64"/>
                  </a:lnTo>
                  <a:lnTo>
                    <a:pt x="33" y="72"/>
                  </a:lnTo>
                  <a:lnTo>
                    <a:pt x="39" y="80"/>
                  </a:lnTo>
                  <a:lnTo>
                    <a:pt x="43" y="89"/>
                  </a:lnTo>
                  <a:lnTo>
                    <a:pt x="45" y="96"/>
                  </a:lnTo>
                  <a:lnTo>
                    <a:pt x="46" y="101"/>
                  </a:lnTo>
                  <a:lnTo>
                    <a:pt x="47" y="104"/>
                  </a:lnTo>
                  <a:lnTo>
                    <a:pt x="47" y="105"/>
                  </a:lnTo>
                  <a:lnTo>
                    <a:pt x="47" y="104"/>
                  </a:lnTo>
                  <a:lnTo>
                    <a:pt x="46" y="103"/>
                  </a:lnTo>
                  <a:lnTo>
                    <a:pt x="47" y="102"/>
                  </a:lnTo>
                  <a:lnTo>
                    <a:pt x="49" y="100"/>
                  </a:lnTo>
                  <a:lnTo>
                    <a:pt x="52" y="96"/>
                  </a:lnTo>
                  <a:lnTo>
                    <a:pt x="55" y="91"/>
                  </a:lnTo>
                  <a:lnTo>
                    <a:pt x="58" y="85"/>
                  </a:lnTo>
                  <a:lnTo>
                    <a:pt x="62" y="79"/>
                  </a:lnTo>
                  <a:lnTo>
                    <a:pt x="65" y="71"/>
                  </a:lnTo>
                  <a:lnTo>
                    <a:pt x="67" y="62"/>
                  </a:lnTo>
                  <a:lnTo>
                    <a:pt x="69" y="55"/>
                  </a:lnTo>
                  <a:lnTo>
                    <a:pt x="69" y="46"/>
                  </a:lnTo>
                  <a:lnTo>
                    <a:pt x="68" y="38"/>
                  </a:lnTo>
                  <a:lnTo>
                    <a:pt x="64" y="29"/>
                  </a:lnTo>
                  <a:lnTo>
                    <a:pt x="59" y="21"/>
                  </a:lnTo>
                  <a:lnTo>
                    <a:pt x="51" y="13"/>
                  </a:lnTo>
                  <a:lnTo>
                    <a:pt x="40" y="7"/>
                  </a:lnTo>
                  <a:lnTo>
                    <a:pt x="26" y="0"/>
                  </a:lnTo>
                </a:path>
              </a:pathLst>
            </a:custGeom>
            <a:solidFill>
              <a:srgbClr val="BFBFBF"/>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9" name="Freeform 228"/>
            <p:cNvSpPr>
              <a:spLocks/>
            </p:cNvSpPr>
            <p:nvPr/>
          </p:nvSpPr>
          <p:spPr bwMode="auto">
            <a:xfrm>
              <a:off x="2884" y="2684"/>
              <a:ext cx="75" cy="112"/>
            </a:xfrm>
            <a:custGeom>
              <a:avLst/>
              <a:gdLst/>
              <a:ahLst/>
              <a:cxnLst>
                <a:cxn ang="0">
                  <a:pos x="28" y="0"/>
                </a:cxn>
                <a:cxn ang="0">
                  <a:pos x="0" y="47"/>
                </a:cxn>
                <a:cxn ang="0">
                  <a:pos x="1" y="48"/>
                </a:cxn>
                <a:cxn ang="0">
                  <a:pos x="6" y="51"/>
                </a:cxn>
                <a:cxn ang="0">
                  <a:pos x="13" y="55"/>
                </a:cxn>
                <a:cxn ang="0">
                  <a:pos x="21" y="61"/>
                </a:cxn>
                <a:cxn ang="0">
                  <a:pos x="28" y="68"/>
                </a:cxn>
                <a:cxn ang="0">
                  <a:pos x="36" y="76"/>
                </a:cxn>
                <a:cxn ang="0">
                  <a:pos x="42" y="85"/>
                </a:cxn>
                <a:cxn ang="0">
                  <a:pos x="47" y="94"/>
                </a:cxn>
                <a:cxn ang="0">
                  <a:pos x="49" y="102"/>
                </a:cxn>
                <a:cxn ang="0">
                  <a:pos x="50" y="107"/>
                </a:cxn>
                <a:cxn ang="0">
                  <a:pos x="51" y="110"/>
                </a:cxn>
                <a:cxn ang="0">
                  <a:pos x="51" y="111"/>
                </a:cxn>
                <a:cxn ang="0">
                  <a:pos x="51" y="110"/>
                </a:cxn>
                <a:cxn ang="0">
                  <a:pos x="50" y="109"/>
                </a:cxn>
                <a:cxn ang="0">
                  <a:pos x="51" y="108"/>
                </a:cxn>
                <a:cxn ang="0">
                  <a:pos x="53" y="106"/>
                </a:cxn>
                <a:cxn ang="0">
                  <a:pos x="56" y="101"/>
                </a:cxn>
                <a:cxn ang="0">
                  <a:pos x="60" y="96"/>
                </a:cxn>
                <a:cxn ang="0">
                  <a:pos x="63" y="90"/>
                </a:cxn>
                <a:cxn ang="0">
                  <a:pos x="67" y="83"/>
                </a:cxn>
                <a:cxn ang="0">
                  <a:pos x="71" y="75"/>
                </a:cxn>
                <a:cxn ang="0">
                  <a:pos x="73" y="66"/>
                </a:cxn>
                <a:cxn ang="0">
                  <a:pos x="75" y="58"/>
                </a:cxn>
                <a:cxn ang="0">
                  <a:pos x="75" y="49"/>
                </a:cxn>
                <a:cxn ang="0">
                  <a:pos x="74" y="40"/>
                </a:cxn>
                <a:cxn ang="0">
                  <a:pos x="70" y="31"/>
                </a:cxn>
                <a:cxn ang="0">
                  <a:pos x="64" y="22"/>
                </a:cxn>
                <a:cxn ang="0">
                  <a:pos x="55" y="14"/>
                </a:cxn>
                <a:cxn ang="0">
                  <a:pos x="43" y="7"/>
                </a:cxn>
                <a:cxn ang="0">
                  <a:pos x="28" y="0"/>
                </a:cxn>
              </a:cxnLst>
              <a:rect l="0" t="0" r="r" b="b"/>
              <a:pathLst>
                <a:path w="76" h="112">
                  <a:moveTo>
                    <a:pt x="28" y="0"/>
                  </a:moveTo>
                  <a:lnTo>
                    <a:pt x="0" y="47"/>
                  </a:lnTo>
                  <a:lnTo>
                    <a:pt x="1" y="48"/>
                  </a:lnTo>
                  <a:lnTo>
                    <a:pt x="6" y="51"/>
                  </a:lnTo>
                  <a:lnTo>
                    <a:pt x="13" y="55"/>
                  </a:lnTo>
                  <a:lnTo>
                    <a:pt x="21" y="61"/>
                  </a:lnTo>
                  <a:lnTo>
                    <a:pt x="28" y="68"/>
                  </a:lnTo>
                  <a:lnTo>
                    <a:pt x="36" y="76"/>
                  </a:lnTo>
                  <a:lnTo>
                    <a:pt x="42" y="85"/>
                  </a:lnTo>
                  <a:lnTo>
                    <a:pt x="47" y="94"/>
                  </a:lnTo>
                  <a:lnTo>
                    <a:pt x="49" y="102"/>
                  </a:lnTo>
                  <a:lnTo>
                    <a:pt x="50" y="107"/>
                  </a:lnTo>
                  <a:lnTo>
                    <a:pt x="51" y="110"/>
                  </a:lnTo>
                  <a:lnTo>
                    <a:pt x="51" y="111"/>
                  </a:lnTo>
                  <a:lnTo>
                    <a:pt x="51" y="110"/>
                  </a:lnTo>
                  <a:lnTo>
                    <a:pt x="50" y="109"/>
                  </a:lnTo>
                  <a:lnTo>
                    <a:pt x="51" y="108"/>
                  </a:lnTo>
                  <a:lnTo>
                    <a:pt x="53" y="106"/>
                  </a:lnTo>
                  <a:lnTo>
                    <a:pt x="56" y="101"/>
                  </a:lnTo>
                  <a:lnTo>
                    <a:pt x="60" y="96"/>
                  </a:lnTo>
                  <a:lnTo>
                    <a:pt x="63" y="90"/>
                  </a:lnTo>
                  <a:lnTo>
                    <a:pt x="67" y="83"/>
                  </a:lnTo>
                  <a:lnTo>
                    <a:pt x="71" y="75"/>
                  </a:lnTo>
                  <a:lnTo>
                    <a:pt x="73" y="66"/>
                  </a:lnTo>
                  <a:lnTo>
                    <a:pt x="75" y="58"/>
                  </a:lnTo>
                  <a:lnTo>
                    <a:pt x="75" y="49"/>
                  </a:lnTo>
                  <a:lnTo>
                    <a:pt x="74" y="40"/>
                  </a:lnTo>
                  <a:lnTo>
                    <a:pt x="70" y="31"/>
                  </a:lnTo>
                  <a:lnTo>
                    <a:pt x="64" y="22"/>
                  </a:lnTo>
                  <a:lnTo>
                    <a:pt x="55" y="14"/>
                  </a:lnTo>
                  <a:lnTo>
                    <a:pt x="43" y="7"/>
                  </a:lnTo>
                  <a:lnTo>
                    <a:pt x="28"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20" name="Freeform 229"/>
            <p:cNvSpPr>
              <a:spLocks/>
            </p:cNvSpPr>
            <p:nvPr/>
          </p:nvSpPr>
          <p:spPr bwMode="auto">
            <a:xfrm>
              <a:off x="2774" y="2133"/>
              <a:ext cx="383" cy="256"/>
            </a:xfrm>
            <a:custGeom>
              <a:avLst/>
              <a:gdLst/>
              <a:ahLst/>
              <a:cxnLst>
                <a:cxn ang="0">
                  <a:pos x="243" y="119"/>
                </a:cxn>
                <a:cxn ang="0">
                  <a:pos x="215" y="145"/>
                </a:cxn>
                <a:cxn ang="0">
                  <a:pos x="190" y="165"/>
                </a:cxn>
                <a:cxn ang="0">
                  <a:pos x="174" y="199"/>
                </a:cxn>
                <a:cxn ang="0">
                  <a:pos x="165" y="235"/>
                </a:cxn>
                <a:cxn ang="0">
                  <a:pos x="161" y="255"/>
                </a:cxn>
                <a:cxn ang="0">
                  <a:pos x="131" y="198"/>
                </a:cxn>
                <a:cxn ang="0">
                  <a:pos x="96" y="193"/>
                </a:cxn>
                <a:cxn ang="0">
                  <a:pos x="69" y="222"/>
                </a:cxn>
                <a:cxn ang="0">
                  <a:pos x="65" y="250"/>
                </a:cxn>
                <a:cxn ang="0">
                  <a:pos x="35" y="232"/>
                </a:cxn>
                <a:cxn ang="0">
                  <a:pos x="23" y="235"/>
                </a:cxn>
                <a:cxn ang="0">
                  <a:pos x="18" y="245"/>
                </a:cxn>
                <a:cxn ang="0">
                  <a:pos x="8" y="239"/>
                </a:cxn>
                <a:cxn ang="0">
                  <a:pos x="27" y="202"/>
                </a:cxn>
                <a:cxn ang="0">
                  <a:pos x="42" y="181"/>
                </a:cxn>
                <a:cxn ang="0">
                  <a:pos x="39" y="176"/>
                </a:cxn>
                <a:cxn ang="0">
                  <a:pos x="20" y="175"/>
                </a:cxn>
                <a:cxn ang="0">
                  <a:pos x="7" y="197"/>
                </a:cxn>
                <a:cxn ang="0">
                  <a:pos x="5" y="207"/>
                </a:cxn>
                <a:cxn ang="0">
                  <a:pos x="0" y="189"/>
                </a:cxn>
                <a:cxn ang="0">
                  <a:pos x="19" y="157"/>
                </a:cxn>
                <a:cxn ang="0">
                  <a:pos x="47" y="142"/>
                </a:cxn>
                <a:cxn ang="0">
                  <a:pos x="50" y="139"/>
                </a:cxn>
                <a:cxn ang="0">
                  <a:pos x="39" y="130"/>
                </a:cxn>
                <a:cxn ang="0">
                  <a:pos x="17" y="136"/>
                </a:cxn>
                <a:cxn ang="0">
                  <a:pos x="6" y="143"/>
                </a:cxn>
                <a:cxn ang="0">
                  <a:pos x="1" y="128"/>
                </a:cxn>
                <a:cxn ang="0">
                  <a:pos x="5" y="97"/>
                </a:cxn>
                <a:cxn ang="0">
                  <a:pos x="28" y="91"/>
                </a:cxn>
                <a:cxn ang="0">
                  <a:pos x="33" y="90"/>
                </a:cxn>
                <a:cxn ang="0">
                  <a:pos x="57" y="64"/>
                </a:cxn>
                <a:cxn ang="0">
                  <a:pos x="61" y="55"/>
                </a:cxn>
                <a:cxn ang="0">
                  <a:pos x="91" y="40"/>
                </a:cxn>
                <a:cxn ang="0">
                  <a:pos x="114" y="31"/>
                </a:cxn>
                <a:cxn ang="0">
                  <a:pos x="178" y="31"/>
                </a:cxn>
                <a:cxn ang="0">
                  <a:pos x="210" y="30"/>
                </a:cxn>
                <a:cxn ang="0">
                  <a:pos x="201" y="14"/>
                </a:cxn>
                <a:cxn ang="0">
                  <a:pos x="192" y="3"/>
                </a:cxn>
                <a:cxn ang="0">
                  <a:pos x="195" y="0"/>
                </a:cxn>
                <a:cxn ang="0">
                  <a:pos x="220" y="5"/>
                </a:cxn>
                <a:cxn ang="0">
                  <a:pos x="244" y="22"/>
                </a:cxn>
                <a:cxn ang="0">
                  <a:pos x="276" y="21"/>
                </a:cxn>
                <a:cxn ang="0">
                  <a:pos x="308" y="60"/>
                </a:cxn>
                <a:cxn ang="0">
                  <a:pos x="321" y="85"/>
                </a:cxn>
                <a:cxn ang="0">
                  <a:pos x="342" y="90"/>
                </a:cxn>
                <a:cxn ang="0">
                  <a:pos x="367" y="78"/>
                </a:cxn>
                <a:cxn ang="0">
                  <a:pos x="375" y="78"/>
                </a:cxn>
                <a:cxn ang="0">
                  <a:pos x="382" y="95"/>
                </a:cxn>
                <a:cxn ang="0">
                  <a:pos x="367" y="120"/>
                </a:cxn>
                <a:cxn ang="0">
                  <a:pos x="344" y="136"/>
                </a:cxn>
                <a:cxn ang="0">
                  <a:pos x="310" y="141"/>
                </a:cxn>
                <a:cxn ang="0">
                  <a:pos x="272" y="127"/>
                </a:cxn>
              </a:cxnLst>
              <a:rect l="0" t="0" r="r" b="b"/>
              <a:pathLst>
                <a:path w="383" h="257">
                  <a:moveTo>
                    <a:pt x="251" y="111"/>
                  </a:moveTo>
                  <a:lnTo>
                    <a:pt x="250" y="112"/>
                  </a:lnTo>
                  <a:lnTo>
                    <a:pt x="248" y="115"/>
                  </a:lnTo>
                  <a:lnTo>
                    <a:pt x="243" y="119"/>
                  </a:lnTo>
                  <a:lnTo>
                    <a:pt x="238" y="125"/>
                  </a:lnTo>
                  <a:lnTo>
                    <a:pt x="231" y="131"/>
                  </a:lnTo>
                  <a:lnTo>
                    <a:pt x="223" y="138"/>
                  </a:lnTo>
                  <a:lnTo>
                    <a:pt x="215" y="145"/>
                  </a:lnTo>
                  <a:lnTo>
                    <a:pt x="204" y="150"/>
                  </a:lnTo>
                  <a:lnTo>
                    <a:pt x="199" y="153"/>
                  </a:lnTo>
                  <a:lnTo>
                    <a:pt x="194" y="159"/>
                  </a:lnTo>
                  <a:lnTo>
                    <a:pt x="190" y="165"/>
                  </a:lnTo>
                  <a:lnTo>
                    <a:pt x="185" y="173"/>
                  </a:lnTo>
                  <a:lnTo>
                    <a:pt x="181" y="181"/>
                  </a:lnTo>
                  <a:lnTo>
                    <a:pt x="178" y="190"/>
                  </a:lnTo>
                  <a:lnTo>
                    <a:pt x="174" y="199"/>
                  </a:lnTo>
                  <a:lnTo>
                    <a:pt x="172" y="208"/>
                  </a:lnTo>
                  <a:lnTo>
                    <a:pt x="169" y="218"/>
                  </a:lnTo>
                  <a:lnTo>
                    <a:pt x="167" y="226"/>
                  </a:lnTo>
                  <a:lnTo>
                    <a:pt x="165" y="235"/>
                  </a:lnTo>
                  <a:lnTo>
                    <a:pt x="164" y="241"/>
                  </a:lnTo>
                  <a:lnTo>
                    <a:pt x="162" y="247"/>
                  </a:lnTo>
                  <a:lnTo>
                    <a:pt x="161" y="252"/>
                  </a:lnTo>
                  <a:lnTo>
                    <a:pt x="161" y="255"/>
                  </a:lnTo>
                  <a:lnTo>
                    <a:pt x="161" y="256"/>
                  </a:lnTo>
                  <a:lnTo>
                    <a:pt x="140" y="256"/>
                  </a:lnTo>
                  <a:lnTo>
                    <a:pt x="133" y="199"/>
                  </a:lnTo>
                  <a:lnTo>
                    <a:pt x="131" y="198"/>
                  </a:lnTo>
                  <a:lnTo>
                    <a:pt x="125" y="196"/>
                  </a:lnTo>
                  <a:lnTo>
                    <a:pt x="117" y="194"/>
                  </a:lnTo>
                  <a:lnTo>
                    <a:pt x="106" y="193"/>
                  </a:lnTo>
                  <a:lnTo>
                    <a:pt x="96" y="193"/>
                  </a:lnTo>
                  <a:lnTo>
                    <a:pt x="86" y="195"/>
                  </a:lnTo>
                  <a:lnTo>
                    <a:pt x="78" y="200"/>
                  </a:lnTo>
                  <a:lnTo>
                    <a:pt x="72" y="210"/>
                  </a:lnTo>
                  <a:lnTo>
                    <a:pt x="69" y="222"/>
                  </a:lnTo>
                  <a:lnTo>
                    <a:pt x="67" y="231"/>
                  </a:lnTo>
                  <a:lnTo>
                    <a:pt x="65" y="238"/>
                  </a:lnTo>
                  <a:lnTo>
                    <a:pt x="65" y="245"/>
                  </a:lnTo>
                  <a:lnTo>
                    <a:pt x="65" y="250"/>
                  </a:lnTo>
                  <a:lnTo>
                    <a:pt x="65" y="254"/>
                  </a:lnTo>
                  <a:lnTo>
                    <a:pt x="65" y="256"/>
                  </a:lnTo>
                  <a:lnTo>
                    <a:pt x="36" y="232"/>
                  </a:lnTo>
                  <a:lnTo>
                    <a:pt x="35" y="232"/>
                  </a:lnTo>
                  <a:lnTo>
                    <a:pt x="33" y="232"/>
                  </a:lnTo>
                  <a:lnTo>
                    <a:pt x="30" y="232"/>
                  </a:lnTo>
                  <a:lnTo>
                    <a:pt x="27" y="233"/>
                  </a:lnTo>
                  <a:lnTo>
                    <a:pt x="23" y="235"/>
                  </a:lnTo>
                  <a:lnTo>
                    <a:pt x="20" y="237"/>
                  </a:lnTo>
                  <a:lnTo>
                    <a:pt x="18" y="241"/>
                  </a:lnTo>
                  <a:lnTo>
                    <a:pt x="19" y="245"/>
                  </a:lnTo>
                  <a:lnTo>
                    <a:pt x="18" y="245"/>
                  </a:lnTo>
                  <a:lnTo>
                    <a:pt x="15" y="245"/>
                  </a:lnTo>
                  <a:lnTo>
                    <a:pt x="12" y="245"/>
                  </a:lnTo>
                  <a:lnTo>
                    <a:pt x="10" y="243"/>
                  </a:lnTo>
                  <a:lnTo>
                    <a:pt x="8" y="239"/>
                  </a:lnTo>
                  <a:lnTo>
                    <a:pt x="8" y="234"/>
                  </a:lnTo>
                  <a:lnTo>
                    <a:pt x="12" y="225"/>
                  </a:lnTo>
                  <a:lnTo>
                    <a:pt x="19" y="214"/>
                  </a:lnTo>
                  <a:lnTo>
                    <a:pt x="27" y="202"/>
                  </a:lnTo>
                  <a:lnTo>
                    <a:pt x="33" y="193"/>
                  </a:lnTo>
                  <a:lnTo>
                    <a:pt x="37" y="187"/>
                  </a:lnTo>
                  <a:lnTo>
                    <a:pt x="40" y="183"/>
                  </a:lnTo>
                  <a:lnTo>
                    <a:pt x="42" y="181"/>
                  </a:lnTo>
                  <a:lnTo>
                    <a:pt x="43" y="179"/>
                  </a:lnTo>
                  <a:lnTo>
                    <a:pt x="43" y="178"/>
                  </a:lnTo>
                  <a:lnTo>
                    <a:pt x="42" y="178"/>
                  </a:lnTo>
                  <a:lnTo>
                    <a:pt x="39" y="176"/>
                  </a:lnTo>
                  <a:lnTo>
                    <a:pt x="35" y="175"/>
                  </a:lnTo>
                  <a:lnTo>
                    <a:pt x="31" y="174"/>
                  </a:lnTo>
                  <a:lnTo>
                    <a:pt x="25" y="174"/>
                  </a:lnTo>
                  <a:lnTo>
                    <a:pt x="20" y="175"/>
                  </a:lnTo>
                  <a:lnTo>
                    <a:pt x="15" y="179"/>
                  </a:lnTo>
                  <a:lnTo>
                    <a:pt x="12" y="186"/>
                  </a:lnTo>
                  <a:lnTo>
                    <a:pt x="10" y="192"/>
                  </a:lnTo>
                  <a:lnTo>
                    <a:pt x="7" y="197"/>
                  </a:lnTo>
                  <a:lnTo>
                    <a:pt x="6" y="201"/>
                  </a:lnTo>
                  <a:lnTo>
                    <a:pt x="6" y="204"/>
                  </a:lnTo>
                  <a:lnTo>
                    <a:pt x="5" y="206"/>
                  </a:lnTo>
                  <a:lnTo>
                    <a:pt x="5" y="207"/>
                  </a:lnTo>
                  <a:lnTo>
                    <a:pt x="4" y="205"/>
                  </a:lnTo>
                  <a:lnTo>
                    <a:pt x="3" y="201"/>
                  </a:lnTo>
                  <a:lnTo>
                    <a:pt x="1" y="195"/>
                  </a:lnTo>
                  <a:lnTo>
                    <a:pt x="0" y="189"/>
                  </a:lnTo>
                  <a:lnTo>
                    <a:pt x="0" y="181"/>
                  </a:lnTo>
                  <a:lnTo>
                    <a:pt x="3" y="172"/>
                  </a:lnTo>
                  <a:lnTo>
                    <a:pt x="9" y="164"/>
                  </a:lnTo>
                  <a:lnTo>
                    <a:pt x="19" y="157"/>
                  </a:lnTo>
                  <a:lnTo>
                    <a:pt x="30" y="151"/>
                  </a:lnTo>
                  <a:lnTo>
                    <a:pt x="37" y="148"/>
                  </a:lnTo>
                  <a:lnTo>
                    <a:pt x="43" y="144"/>
                  </a:lnTo>
                  <a:lnTo>
                    <a:pt x="47" y="142"/>
                  </a:lnTo>
                  <a:lnTo>
                    <a:pt x="49" y="141"/>
                  </a:lnTo>
                  <a:lnTo>
                    <a:pt x="50" y="140"/>
                  </a:lnTo>
                  <a:lnTo>
                    <a:pt x="51" y="140"/>
                  </a:lnTo>
                  <a:lnTo>
                    <a:pt x="50" y="139"/>
                  </a:lnTo>
                  <a:lnTo>
                    <a:pt x="49" y="137"/>
                  </a:lnTo>
                  <a:lnTo>
                    <a:pt x="47" y="135"/>
                  </a:lnTo>
                  <a:lnTo>
                    <a:pt x="43" y="132"/>
                  </a:lnTo>
                  <a:lnTo>
                    <a:pt x="39" y="130"/>
                  </a:lnTo>
                  <a:lnTo>
                    <a:pt x="34" y="129"/>
                  </a:lnTo>
                  <a:lnTo>
                    <a:pt x="29" y="130"/>
                  </a:lnTo>
                  <a:lnTo>
                    <a:pt x="23" y="132"/>
                  </a:lnTo>
                  <a:lnTo>
                    <a:pt x="17" y="136"/>
                  </a:lnTo>
                  <a:lnTo>
                    <a:pt x="12" y="139"/>
                  </a:lnTo>
                  <a:lnTo>
                    <a:pt x="9" y="141"/>
                  </a:lnTo>
                  <a:lnTo>
                    <a:pt x="7" y="142"/>
                  </a:lnTo>
                  <a:lnTo>
                    <a:pt x="6" y="143"/>
                  </a:lnTo>
                  <a:lnTo>
                    <a:pt x="5" y="143"/>
                  </a:lnTo>
                  <a:lnTo>
                    <a:pt x="4" y="141"/>
                  </a:lnTo>
                  <a:lnTo>
                    <a:pt x="3" y="136"/>
                  </a:lnTo>
                  <a:lnTo>
                    <a:pt x="1" y="128"/>
                  </a:lnTo>
                  <a:lnTo>
                    <a:pt x="0" y="119"/>
                  </a:lnTo>
                  <a:lnTo>
                    <a:pt x="0" y="111"/>
                  </a:lnTo>
                  <a:lnTo>
                    <a:pt x="2" y="103"/>
                  </a:lnTo>
                  <a:lnTo>
                    <a:pt x="5" y="97"/>
                  </a:lnTo>
                  <a:lnTo>
                    <a:pt x="12" y="94"/>
                  </a:lnTo>
                  <a:lnTo>
                    <a:pt x="19" y="93"/>
                  </a:lnTo>
                  <a:lnTo>
                    <a:pt x="24" y="92"/>
                  </a:lnTo>
                  <a:lnTo>
                    <a:pt x="28" y="91"/>
                  </a:lnTo>
                  <a:lnTo>
                    <a:pt x="31" y="91"/>
                  </a:lnTo>
                  <a:lnTo>
                    <a:pt x="32" y="90"/>
                  </a:lnTo>
                  <a:lnTo>
                    <a:pt x="32" y="90"/>
                  </a:lnTo>
                  <a:lnTo>
                    <a:pt x="33" y="90"/>
                  </a:lnTo>
                  <a:lnTo>
                    <a:pt x="26" y="62"/>
                  </a:lnTo>
                  <a:lnTo>
                    <a:pt x="58" y="65"/>
                  </a:lnTo>
                  <a:lnTo>
                    <a:pt x="58" y="64"/>
                  </a:lnTo>
                  <a:lnTo>
                    <a:pt x="57" y="64"/>
                  </a:lnTo>
                  <a:lnTo>
                    <a:pt x="56" y="63"/>
                  </a:lnTo>
                  <a:lnTo>
                    <a:pt x="56" y="60"/>
                  </a:lnTo>
                  <a:lnTo>
                    <a:pt x="58" y="58"/>
                  </a:lnTo>
                  <a:lnTo>
                    <a:pt x="61" y="55"/>
                  </a:lnTo>
                  <a:lnTo>
                    <a:pt x="67" y="52"/>
                  </a:lnTo>
                  <a:lnTo>
                    <a:pt x="76" y="47"/>
                  </a:lnTo>
                  <a:lnTo>
                    <a:pt x="85" y="44"/>
                  </a:lnTo>
                  <a:lnTo>
                    <a:pt x="91" y="40"/>
                  </a:lnTo>
                  <a:lnTo>
                    <a:pt x="96" y="37"/>
                  </a:lnTo>
                  <a:lnTo>
                    <a:pt x="100" y="34"/>
                  </a:lnTo>
                  <a:lnTo>
                    <a:pt x="106" y="32"/>
                  </a:lnTo>
                  <a:lnTo>
                    <a:pt x="114" y="31"/>
                  </a:lnTo>
                  <a:lnTo>
                    <a:pt x="126" y="30"/>
                  </a:lnTo>
                  <a:lnTo>
                    <a:pt x="144" y="30"/>
                  </a:lnTo>
                  <a:lnTo>
                    <a:pt x="161" y="30"/>
                  </a:lnTo>
                  <a:lnTo>
                    <a:pt x="178" y="31"/>
                  </a:lnTo>
                  <a:lnTo>
                    <a:pt x="190" y="31"/>
                  </a:lnTo>
                  <a:lnTo>
                    <a:pt x="200" y="31"/>
                  </a:lnTo>
                  <a:lnTo>
                    <a:pt x="206" y="31"/>
                  </a:lnTo>
                  <a:lnTo>
                    <a:pt x="210" y="30"/>
                  </a:lnTo>
                  <a:lnTo>
                    <a:pt x="210" y="27"/>
                  </a:lnTo>
                  <a:lnTo>
                    <a:pt x="208" y="22"/>
                  </a:lnTo>
                  <a:lnTo>
                    <a:pt x="204" y="18"/>
                  </a:lnTo>
                  <a:lnTo>
                    <a:pt x="201" y="14"/>
                  </a:lnTo>
                  <a:lnTo>
                    <a:pt x="197" y="10"/>
                  </a:lnTo>
                  <a:lnTo>
                    <a:pt x="195" y="7"/>
                  </a:lnTo>
                  <a:lnTo>
                    <a:pt x="193" y="5"/>
                  </a:lnTo>
                  <a:lnTo>
                    <a:pt x="192" y="3"/>
                  </a:lnTo>
                  <a:lnTo>
                    <a:pt x="191" y="2"/>
                  </a:lnTo>
                  <a:lnTo>
                    <a:pt x="190" y="1"/>
                  </a:lnTo>
                  <a:lnTo>
                    <a:pt x="191" y="1"/>
                  </a:lnTo>
                  <a:lnTo>
                    <a:pt x="195" y="0"/>
                  </a:lnTo>
                  <a:lnTo>
                    <a:pt x="200" y="0"/>
                  </a:lnTo>
                  <a:lnTo>
                    <a:pt x="206" y="0"/>
                  </a:lnTo>
                  <a:lnTo>
                    <a:pt x="213" y="2"/>
                  </a:lnTo>
                  <a:lnTo>
                    <a:pt x="220" y="5"/>
                  </a:lnTo>
                  <a:lnTo>
                    <a:pt x="226" y="9"/>
                  </a:lnTo>
                  <a:lnTo>
                    <a:pt x="232" y="16"/>
                  </a:lnTo>
                  <a:lnTo>
                    <a:pt x="238" y="21"/>
                  </a:lnTo>
                  <a:lnTo>
                    <a:pt x="244" y="22"/>
                  </a:lnTo>
                  <a:lnTo>
                    <a:pt x="252" y="22"/>
                  </a:lnTo>
                  <a:lnTo>
                    <a:pt x="259" y="21"/>
                  </a:lnTo>
                  <a:lnTo>
                    <a:pt x="267" y="21"/>
                  </a:lnTo>
                  <a:lnTo>
                    <a:pt x="276" y="21"/>
                  </a:lnTo>
                  <a:lnTo>
                    <a:pt x="285" y="26"/>
                  </a:lnTo>
                  <a:lnTo>
                    <a:pt x="293" y="36"/>
                  </a:lnTo>
                  <a:lnTo>
                    <a:pt x="301" y="49"/>
                  </a:lnTo>
                  <a:lnTo>
                    <a:pt x="308" y="60"/>
                  </a:lnTo>
                  <a:lnTo>
                    <a:pt x="312" y="68"/>
                  </a:lnTo>
                  <a:lnTo>
                    <a:pt x="315" y="75"/>
                  </a:lnTo>
                  <a:lnTo>
                    <a:pt x="318" y="81"/>
                  </a:lnTo>
                  <a:lnTo>
                    <a:pt x="321" y="85"/>
                  </a:lnTo>
                  <a:lnTo>
                    <a:pt x="324" y="88"/>
                  </a:lnTo>
                  <a:lnTo>
                    <a:pt x="329" y="90"/>
                  </a:lnTo>
                  <a:lnTo>
                    <a:pt x="335" y="91"/>
                  </a:lnTo>
                  <a:lnTo>
                    <a:pt x="342" y="90"/>
                  </a:lnTo>
                  <a:lnTo>
                    <a:pt x="349" y="87"/>
                  </a:lnTo>
                  <a:lnTo>
                    <a:pt x="356" y="84"/>
                  </a:lnTo>
                  <a:lnTo>
                    <a:pt x="362" y="81"/>
                  </a:lnTo>
                  <a:lnTo>
                    <a:pt x="367" y="78"/>
                  </a:lnTo>
                  <a:lnTo>
                    <a:pt x="371" y="76"/>
                  </a:lnTo>
                  <a:lnTo>
                    <a:pt x="372" y="76"/>
                  </a:lnTo>
                  <a:lnTo>
                    <a:pt x="373" y="76"/>
                  </a:lnTo>
                  <a:lnTo>
                    <a:pt x="375" y="78"/>
                  </a:lnTo>
                  <a:lnTo>
                    <a:pt x="378" y="80"/>
                  </a:lnTo>
                  <a:lnTo>
                    <a:pt x="380" y="84"/>
                  </a:lnTo>
                  <a:lnTo>
                    <a:pt x="382" y="89"/>
                  </a:lnTo>
                  <a:lnTo>
                    <a:pt x="382" y="95"/>
                  </a:lnTo>
                  <a:lnTo>
                    <a:pt x="380" y="103"/>
                  </a:lnTo>
                  <a:lnTo>
                    <a:pt x="375" y="111"/>
                  </a:lnTo>
                  <a:lnTo>
                    <a:pt x="372" y="115"/>
                  </a:lnTo>
                  <a:lnTo>
                    <a:pt x="367" y="120"/>
                  </a:lnTo>
                  <a:lnTo>
                    <a:pt x="362" y="125"/>
                  </a:lnTo>
                  <a:lnTo>
                    <a:pt x="356" y="129"/>
                  </a:lnTo>
                  <a:lnTo>
                    <a:pt x="350" y="133"/>
                  </a:lnTo>
                  <a:lnTo>
                    <a:pt x="344" y="136"/>
                  </a:lnTo>
                  <a:lnTo>
                    <a:pt x="336" y="139"/>
                  </a:lnTo>
                  <a:lnTo>
                    <a:pt x="328" y="140"/>
                  </a:lnTo>
                  <a:lnTo>
                    <a:pt x="320" y="141"/>
                  </a:lnTo>
                  <a:lnTo>
                    <a:pt x="310" y="141"/>
                  </a:lnTo>
                  <a:lnTo>
                    <a:pt x="301" y="140"/>
                  </a:lnTo>
                  <a:lnTo>
                    <a:pt x="291" y="137"/>
                  </a:lnTo>
                  <a:lnTo>
                    <a:pt x="282" y="133"/>
                  </a:lnTo>
                  <a:lnTo>
                    <a:pt x="272" y="127"/>
                  </a:lnTo>
                  <a:lnTo>
                    <a:pt x="262" y="120"/>
                  </a:lnTo>
                  <a:lnTo>
                    <a:pt x="251" y="111"/>
                  </a:lnTo>
                </a:path>
              </a:pathLst>
            </a:custGeom>
            <a:solidFill>
              <a:srgbClr val="7144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21" name="Freeform 230"/>
            <p:cNvSpPr>
              <a:spLocks/>
            </p:cNvSpPr>
            <p:nvPr/>
          </p:nvSpPr>
          <p:spPr bwMode="auto">
            <a:xfrm>
              <a:off x="2774" y="2133"/>
              <a:ext cx="389" cy="262"/>
            </a:xfrm>
            <a:custGeom>
              <a:avLst/>
              <a:gdLst/>
              <a:ahLst/>
              <a:cxnLst>
                <a:cxn ang="0">
                  <a:pos x="252" y="118"/>
                </a:cxn>
                <a:cxn ang="0">
                  <a:pos x="227" y="141"/>
                </a:cxn>
                <a:cxn ang="0">
                  <a:pos x="197" y="163"/>
                </a:cxn>
                <a:cxn ang="0">
                  <a:pos x="181" y="194"/>
                </a:cxn>
                <a:cxn ang="0">
                  <a:pos x="170" y="231"/>
                </a:cxn>
                <a:cxn ang="0">
                  <a:pos x="164" y="258"/>
                </a:cxn>
                <a:cxn ang="0">
                  <a:pos x="135" y="204"/>
                </a:cxn>
                <a:cxn ang="0">
                  <a:pos x="108" y="198"/>
                </a:cxn>
                <a:cxn ang="0">
                  <a:pos x="73" y="215"/>
                </a:cxn>
                <a:cxn ang="0">
                  <a:pos x="66" y="251"/>
                </a:cxn>
                <a:cxn ang="0">
                  <a:pos x="37" y="237"/>
                </a:cxn>
                <a:cxn ang="0">
                  <a:pos x="27" y="238"/>
                </a:cxn>
                <a:cxn ang="0">
                  <a:pos x="19" y="251"/>
                </a:cxn>
                <a:cxn ang="0">
                  <a:pos x="10" y="249"/>
                </a:cxn>
                <a:cxn ang="0">
                  <a:pos x="19" y="219"/>
                </a:cxn>
                <a:cxn ang="0">
                  <a:pos x="41" y="187"/>
                </a:cxn>
                <a:cxn ang="0">
                  <a:pos x="43" y="182"/>
                </a:cxn>
                <a:cxn ang="0">
                  <a:pos x="25" y="178"/>
                </a:cxn>
                <a:cxn ang="0">
                  <a:pos x="10" y="197"/>
                </a:cxn>
                <a:cxn ang="0">
                  <a:pos x="5" y="211"/>
                </a:cxn>
                <a:cxn ang="0">
                  <a:pos x="1" y="200"/>
                </a:cxn>
                <a:cxn ang="0">
                  <a:pos x="9" y="168"/>
                </a:cxn>
                <a:cxn ang="0">
                  <a:pos x="44" y="147"/>
                </a:cxn>
                <a:cxn ang="0">
                  <a:pos x="52" y="143"/>
                </a:cxn>
                <a:cxn ang="0">
                  <a:pos x="44" y="135"/>
                </a:cxn>
                <a:cxn ang="0">
                  <a:pos x="23" y="135"/>
                </a:cxn>
                <a:cxn ang="0">
                  <a:pos x="7" y="145"/>
                </a:cxn>
                <a:cxn ang="0">
                  <a:pos x="3" y="139"/>
                </a:cxn>
                <a:cxn ang="0">
                  <a:pos x="2" y="105"/>
                </a:cxn>
                <a:cxn ang="0">
                  <a:pos x="24" y="94"/>
                </a:cxn>
                <a:cxn ang="0">
                  <a:pos x="33" y="92"/>
                </a:cxn>
                <a:cxn ang="0">
                  <a:pos x="59" y="66"/>
                </a:cxn>
                <a:cxn ang="0">
                  <a:pos x="59" y="59"/>
                </a:cxn>
                <a:cxn ang="0">
                  <a:pos x="86" y="45"/>
                </a:cxn>
                <a:cxn ang="0">
                  <a:pos x="108" y="33"/>
                </a:cxn>
                <a:cxn ang="0">
                  <a:pos x="164" y="31"/>
                </a:cxn>
                <a:cxn ang="0">
                  <a:pos x="209" y="32"/>
                </a:cxn>
                <a:cxn ang="0">
                  <a:pos x="207" y="18"/>
                </a:cxn>
                <a:cxn ang="0">
                  <a:pos x="196" y="5"/>
                </a:cxn>
                <a:cxn ang="0">
                  <a:pos x="194" y="1"/>
                </a:cxn>
                <a:cxn ang="0">
                  <a:pos x="216" y="2"/>
                </a:cxn>
                <a:cxn ang="0">
                  <a:pos x="242" y="22"/>
                </a:cxn>
                <a:cxn ang="0">
                  <a:pos x="271" y="21"/>
                </a:cxn>
                <a:cxn ang="0">
                  <a:pos x="306" y="50"/>
                </a:cxn>
                <a:cxn ang="0">
                  <a:pos x="323" y="83"/>
                </a:cxn>
                <a:cxn ang="0">
                  <a:pos x="340" y="93"/>
                </a:cxn>
                <a:cxn ang="0">
                  <a:pos x="368" y="83"/>
                </a:cxn>
                <a:cxn ang="0">
                  <a:pos x="379" y="78"/>
                </a:cxn>
                <a:cxn ang="0">
                  <a:pos x="388" y="91"/>
                </a:cxn>
                <a:cxn ang="0">
                  <a:pos x="378" y="118"/>
                </a:cxn>
                <a:cxn ang="0">
                  <a:pos x="355" y="136"/>
                </a:cxn>
                <a:cxn ang="0">
                  <a:pos x="325" y="144"/>
                </a:cxn>
                <a:cxn ang="0">
                  <a:pos x="286" y="136"/>
                </a:cxn>
              </a:cxnLst>
              <a:rect l="0" t="0" r="r" b="b"/>
              <a:pathLst>
                <a:path w="389" h="263">
                  <a:moveTo>
                    <a:pt x="255" y="114"/>
                  </a:moveTo>
                  <a:lnTo>
                    <a:pt x="255" y="114"/>
                  </a:lnTo>
                  <a:lnTo>
                    <a:pt x="254" y="115"/>
                  </a:lnTo>
                  <a:lnTo>
                    <a:pt x="252" y="118"/>
                  </a:lnTo>
                  <a:lnTo>
                    <a:pt x="247" y="122"/>
                  </a:lnTo>
                  <a:lnTo>
                    <a:pt x="242" y="128"/>
                  </a:lnTo>
                  <a:lnTo>
                    <a:pt x="235" y="134"/>
                  </a:lnTo>
                  <a:lnTo>
                    <a:pt x="227" y="141"/>
                  </a:lnTo>
                  <a:lnTo>
                    <a:pt x="218" y="148"/>
                  </a:lnTo>
                  <a:lnTo>
                    <a:pt x="207" y="154"/>
                  </a:lnTo>
                  <a:lnTo>
                    <a:pt x="202" y="157"/>
                  </a:lnTo>
                  <a:lnTo>
                    <a:pt x="197" y="163"/>
                  </a:lnTo>
                  <a:lnTo>
                    <a:pt x="193" y="169"/>
                  </a:lnTo>
                  <a:lnTo>
                    <a:pt x="188" y="177"/>
                  </a:lnTo>
                  <a:lnTo>
                    <a:pt x="184" y="185"/>
                  </a:lnTo>
                  <a:lnTo>
                    <a:pt x="181" y="194"/>
                  </a:lnTo>
                  <a:lnTo>
                    <a:pt x="177" y="204"/>
                  </a:lnTo>
                  <a:lnTo>
                    <a:pt x="175" y="213"/>
                  </a:lnTo>
                  <a:lnTo>
                    <a:pt x="172" y="223"/>
                  </a:lnTo>
                  <a:lnTo>
                    <a:pt x="170" y="231"/>
                  </a:lnTo>
                  <a:lnTo>
                    <a:pt x="168" y="240"/>
                  </a:lnTo>
                  <a:lnTo>
                    <a:pt x="167" y="247"/>
                  </a:lnTo>
                  <a:lnTo>
                    <a:pt x="165" y="253"/>
                  </a:lnTo>
                  <a:lnTo>
                    <a:pt x="164" y="258"/>
                  </a:lnTo>
                  <a:lnTo>
                    <a:pt x="164" y="261"/>
                  </a:lnTo>
                  <a:lnTo>
                    <a:pt x="164" y="262"/>
                  </a:lnTo>
                  <a:lnTo>
                    <a:pt x="142" y="262"/>
                  </a:lnTo>
                  <a:lnTo>
                    <a:pt x="135" y="204"/>
                  </a:lnTo>
                  <a:lnTo>
                    <a:pt x="133" y="203"/>
                  </a:lnTo>
                  <a:lnTo>
                    <a:pt x="127" y="201"/>
                  </a:lnTo>
                  <a:lnTo>
                    <a:pt x="119" y="199"/>
                  </a:lnTo>
                  <a:lnTo>
                    <a:pt x="108" y="198"/>
                  </a:lnTo>
                  <a:lnTo>
                    <a:pt x="98" y="198"/>
                  </a:lnTo>
                  <a:lnTo>
                    <a:pt x="87" y="200"/>
                  </a:lnTo>
                  <a:lnTo>
                    <a:pt x="79" y="205"/>
                  </a:lnTo>
                  <a:lnTo>
                    <a:pt x="73" y="215"/>
                  </a:lnTo>
                  <a:lnTo>
                    <a:pt x="70" y="227"/>
                  </a:lnTo>
                  <a:lnTo>
                    <a:pt x="68" y="236"/>
                  </a:lnTo>
                  <a:lnTo>
                    <a:pt x="66" y="244"/>
                  </a:lnTo>
                  <a:lnTo>
                    <a:pt x="66" y="251"/>
                  </a:lnTo>
                  <a:lnTo>
                    <a:pt x="66" y="256"/>
                  </a:lnTo>
                  <a:lnTo>
                    <a:pt x="66" y="260"/>
                  </a:lnTo>
                  <a:lnTo>
                    <a:pt x="66" y="262"/>
                  </a:lnTo>
                  <a:lnTo>
                    <a:pt x="37" y="237"/>
                  </a:lnTo>
                  <a:lnTo>
                    <a:pt x="36" y="237"/>
                  </a:lnTo>
                  <a:lnTo>
                    <a:pt x="34" y="237"/>
                  </a:lnTo>
                  <a:lnTo>
                    <a:pt x="30" y="237"/>
                  </a:lnTo>
                  <a:lnTo>
                    <a:pt x="27" y="238"/>
                  </a:lnTo>
                  <a:lnTo>
                    <a:pt x="23" y="240"/>
                  </a:lnTo>
                  <a:lnTo>
                    <a:pt x="20" y="243"/>
                  </a:lnTo>
                  <a:lnTo>
                    <a:pt x="18" y="247"/>
                  </a:lnTo>
                  <a:lnTo>
                    <a:pt x="19" y="251"/>
                  </a:lnTo>
                  <a:lnTo>
                    <a:pt x="18" y="251"/>
                  </a:lnTo>
                  <a:lnTo>
                    <a:pt x="15" y="251"/>
                  </a:lnTo>
                  <a:lnTo>
                    <a:pt x="12" y="251"/>
                  </a:lnTo>
                  <a:lnTo>
                    <a:pt x="10" y="249"/>
                  </a:lnTo>
                  <a:lnTo>
                    <a:pt x="8" y="245"/>
                  </a:lnTo>
                  <a:lnTo>
                    <a:pt x="8" y="239"/>
                  </a:lnTo>
                  <a:lnTo>
                    <a:pt x="12" y="230"/>
                  </a:lnTo>
                  <a:lnTo>
                    <a:pt x="19" y="219"/>
                  </a:lnTo>
                  <a:lnTo>
                    <a:pt x="27" y="207"/>
                  </a:lnTo>
                  <a:lnTo>
                    <a:pt x="34" y="198"/>
                  </a:lnTo>
                  <a:lnTo>
                    <a:pt x="38" y="191"/>
                  </a:lnTo>
                  <a:lnTo>
                    <a:pt x="41" y="187"/>
                  </a:lnTo>
                  <a:lnTo>
                    <a:pt x="43" y="185"/>
                  </a:lnTo>
                  <a:lnTo>
                    <a:pt x="44" y="183"/>
                  </a:lnTo>
                  <a:lnTo>
                    <a:pt x="44" y="182"/>
                  </a:lnTo>
                  <a:lnTo>
                    <a:pt x="43" y="182"/>
                  </a:lnTo>
                  <a:lnTo>
                    <a:pt x="40" y="180"/>
                  </a:lnTo>
                  <a:lnTo>
                    <a:pt x="36" y="179"/>
                  </a:lnTo>
                  <a:lnTo>
                    <a:pt x="31" y="178"/>
                  </a:lnTo>
                  <a:lnTo>
                    <a:pt x="25" y="178"/>
                  </a:lnTo>
                  <a:lnTo>
                    <a:pt x="20" y="179"/>
                  </a:lnTo>
                  <a:lnTo>
                    <a:pt x="15" y="183"/>
                  </a:lnTo>
                  <a:lnTo>
                    <a:pt x="12" y="190"/>
                  </a:lnTo>
                  <a:lnTo>
                    <a:pt x="10" y="197"/>
                  </a:lnTo>
                  <a:lnTo>
                    <a:pt x="7" y="202"/>
                  </a:lnTo>
                  <a:lnTo>
                    <a:pt x="6" y="206"/>
                  </a:lnTo>
                  <a:lnTo>
                    <a:pt x="6" y="209"/>
                  </a:lnTo>
                  <a:lnTo>
                    <a:pt x="5" y="211"/>
                  </a:lnTo>
                  <a:lnTo>
                    <a:pt x="5" y="212"/>
                  </a:lnTo>
                  <a:lnTo>
                    <a:pt x="4" y="210"/>
                  </a:lnTo>
                  <a:lnTo>
                    <a:pt x="3" y="206"/>
                  </a:lnTo>
                  <a:lnTo>
                    <a:pt x="1" y="200"/>
                  </a:lnTo>
                  <a:lnTo>
                    <a:pt x="0" y="193"/>
                  </a:lnTo>
                  <a:lnTo>
                    <a:pt x="0" y="185"/>
                  </a:lnTo>
                  <a:lnTo>
                    <a:pt x="3" y="176"/>
                  </a:lnTo>
                  <a:lnTo>
                    <a:pt x="9" y="168"/>
                  </a:lnTo>
                  <a:lnTo>
                    <a:pt x="19" y="161"/>
                  </a:lnTo>
                  <a:lnTo>
                    <a:pt x="30" y="155"/>
                  </a:lnTo>
                  <a:lnTo>
                    <a:pt x="38" y="151"/>
                  </a:lnTo>
                  <a:lnTo>
                    <a:pt x="44" y="147"/>
                  </a:lnTo>
                  <a:lnTo>
                    <a:pt x="48" y="145"/>
                  </a:lnTo>
                  <a:lnTo>
                    <a:pt x="50" y="144"/>
                  </a:lnTo>
                  <a:lnTo>
                    <a:pt x="51" y="143"/>
                  </a:lnTo>
                  <a:lnTo>
                    <a:pt x="52" y="143"/>
                  </a:lnTo>
                  <a:lnTo>
                    <a:pt x="51" y="142"/>
                  </a:lnTo>
                  <a:lnTo>
                    <a:pt x="50" y="140"/>
                  </a:lnTo>
                  <a:lnTo>
                    <a:pt x="48" y="138"/>
                  </a:lnTo>
                  <a:lnTo>
                    <a:pt x="44" y="135"/>
                  </a:lnTo>
                  <a:lnTo>
                    <a:pt x="40" y="133"/>
                  </a:lnTo>
                  <a:lnTo>
                    <a:pt x="35" y="132"/>
                  </a:lnTo>
                  <a:lnTo>
                    <a:pt x="29" y="133"/>
                  </a:lnTo>
                  <a:lnTo>
                    <a:pt x="23" y="135"/>
                  </a:lnTo>
                  <a:lnTo>
                    <a:pt x="17" y="139"/>
                  </a:lnTo>
                  <a:lnTo>
                    <a:pt x="12" y="142"/>
                  </a:lnTo>
                  <a:lnTo>
                    <a:pt x="9" y="144"/>
                  </a:lnTo>
                  <a:lnTo>
                    <a:pt x="7" y="145"/>
                  </a:lnTo>
                  <a:lnTo>
                    <a:pt x="6" y="146"/>
                  </a:lnTo>
                  <a:lnTo>
                    <a:pt x="5" y="146"/>
                  </a:lnTo>
                  <a:lnTo>
                    <a:pt x="4" y="144"/>
                  </a:lnTo>
                  <a:lnTo>
                    <a:pt x="3" y="139"/>
                  </a:lnTo>
                  <a:lnTo>
                    <a:pt x="1" y="131"/>
                  </a:lnTo>
                  <a:lnTo>
                    <a:pt x="0" y="122"/>
                  </a:lnTo>
                  <a:lnTo>
                    <a:pt x="0" y="114"/>
                  </a:lnTo>
                  <a:lnTo>
                    <a:pt x="2" y="105"/>
                  </a:lnTo>
                  <a:lnTo>
                    <a:pt x="5" y="99"/>
                  </a:lnTo>
                  <a:lnTo>
                    <a:pt x="12" y="96"/>
                  </a:lnTo>
                  <a:lnTo>
                    <a:pt x="19" y="95"/>
                  </a:lnTo>
                  <a:lnTo>
                    <a:pt x="24" y="94"/>
                  </a:lnTo>
                  <a:lnTo>
                    <a:pt x="28" y="93"/>
                  </a:lnTo>
                  <a:lnTo>
                    <a:pt x="31" y="93"/>
                  </a:lnTo>
                  <a:lnTo>
                    <a:pt x="32" y="92"/>
                  </a:lnTo>
                  <a:lnTo>
                    <a:pt x="33" y="92"/>
                  </a:lnTo>
                  <a:lnTo>
                    <a:pt x="34" y="92"/>
                  </a:lnTo>
                  <a:lnTo>
                    <a:pt x="26" y="63"/>
                  </a:lnTo>
                  <a:lnTo>
                    <a:pt x="59" y="67"/>
                  </a:lnTo>
                  <a:lnTo>
                    <a:pt x="59" y="66"/>
                  </a:lnTo>
                  <a:lnTo>
                    <a:pt x="58" y="65"/>
                  </a:lnTo>
                  <a:lnTo>
                    <a:pt x="57" y="64"/>
                  </a:lnTo>
                  <a:lnTo>
                    <a:pt x="57" y="61"/>
                  </a:lnTo>
                  <a:lnTo>
                    <a:pt x="59" y="59"/>
                  </a:lnTo>
                  <a:lnTo>
                    <a:pt x="62" y="56"/>
                  </a:lnTo>
                  <a:lnTo>
                    <a:pt x="68" y="53"/>
                  </a:lnTo>
                  <a:lnTo>
                    <a:pt x="77" y="48"/>
                  </a:lnTo>
                  <a:lnTo>
                    <a:pt x="86" y="45"/>
                  </a:lnTo>
                  <a:lnTo>
                    <a:pt x="92" y="41"/>
                  </a:lnTo>
                  <a:lnTo>
                    <a:pt x="97" y="38"/>
                  </a:lnTo>
                  <a:lnTo>
                    <a:pt x="102" y="35"/>
                  </a:lnTo>
                  <a:lnTo>
                    <a:pt x="108" y="33"/>
                  </a:lnTo>
                  <a:lnTo>
                    <a:pt x="116" y="32"/>
                  </a:lnTo>
                  <a:lnTo>
                    <a:pt x="128" y="31"/>
                  </a:lnTo>
                  <a:lnTo>
                    <a:pt x="146" y="31"/>
                  </a:lnTo>
                  <a:lnTo>
                    <a:pt x="164" y="31"/>
                  </a:lnTo>
                  <a:lnTo>
                    <a:pt x="181" y="32"/>
                  </a:lnTo>
                  <a:lnTo>
                    <a:pt x="193" y="32"/>
                  </a:lnTo>
                  <a:lnTo>
                    <a:pt x="203" y="32"/>
                  </a:lnTo>
                  <a:lnTo>
                    <a:pt x="209" y="32"/>
                  </a:lnTo>
                  <a:lnTo>
                    <a:pt x="213" y="31"/>
                  </a:lnTo>
                  <a:lnTo>
                    <a:pt x="213" y="28"/>
                  </a:lnTo>
                  <a:lnTo>
                    <a:pt x="211" y="23"/>
                  </a:lnTo>
                  <a:lnTo>
                    <a:pt x="207" y="18"/>
                  </a:lnTo>
                  <a:lnTo>
                    <a:pt x="204" y="14"/>
                  </a:lnTo>
                  <a:lnTo>
                    <a:pt x="200" y="10"/>
                  </a:lnTo>
                  <a:lnTo>
                    <a:pt x="198" y="7"/>
                  </a:lnTo>
                  <a:lnTo>
                    <a:pt x="196" y="5"/>
                  </a:lnTo>
                  <a:lnTo>
                    <a:pt x="195" y="3"/>
                  </a:lnTo>
                  <a:lnTo>
                    <a:pt x="194" y="2"/>
                  </a:lnTo>
                  <a:lnTo>
                    <a:pt x="193" y="1"/>
                  </a:lnTo>
                  <a:lnTo>
                    <a:pt x="194" y="1"/>
                  </a:lnTo>
                  <a:lnTo>
                    <a:pt x="198" y="0"/>
                  </a:lnTo>
                  <a:lnTo>
                    <a:pt x="203" y="0"/>
                  </a:lnTo>
                  <a:lnTo>
                    <a:pt x="209" y="0"/>
                  </a:lnTo>
                  <a:lnTo>
                    <a:pt x="216" y="2"/>
                  </a:lnTo>
                  <a:lnTo>
                    <a:pt x="223" y="5"/>
                  </a:lnTo>
                  <a:lnTo>
                    <a:pt x="230" y="9"/>
                  </a:lnTo>
                  <a:lnTo>
                    <a:pt x="236" y="16"/>
                  </a:lnTo>
                  <a:lnTo>
                    <a:pt x="242" y="22"/>
                  </a:lnTo>
                  <a:lnTo>
                    <a:pt x="248" y="23"/>
                  </a:lnTo>
                  <a:lnTo>
                    <a:pt x="256" y="23"/>
                  </a:lnTo>
                  <a:lnTo>
                    <a:pt x="263" y="21"/>
                  </a:lnTo>
                  <a:lnTo>
                    <a:pt x="271" y="21"/>
                  </a:lnTo>
                  <a:lnTo>
                    <a:pt x="280" y="22"/>
                  </a:lnTo>
                  <a:lnTo>
                    <a:pt x="289" y="27"/>
                  </a:lnTo>
                  <a:lnTo>
                    <a:pt x="298" y="37"/>
                  </a:lnTo>
                  <a:lnTo>
                    <a:pt x="306" y="50"/>
                  </a:lnTo>
                  <a:lnTo>
                    <a:pt x="313" y="61"/>
                  </a:lnTo>
                  <a:lnTo>
                    <a:pt x="317" y="70"/>
                  </a:lnTo>
                  <a:lnTo>
                    <a:pt x="320" y="77"/>
                  </a:lnTo>
                  <a:lnTo>
                    <a:pt x="323" y="83"/>
                  </a:lnTo>
                  <a:lnTo>
                    <a:pt x="326" y="87"/>
                  </a:lnTo>
                  <a:lnTo>
                    <a:pt x="329" y="90"/>
                  </a:lnTo>
                  <a:lnTo>
                    <a:pt x="334" y="92"/>
                  </a:lnTo>
                  <a:lnTo>
                    <a:pt x="340" y="93"/>
                  </a:lnTo>
                  <a:lnTo>
                    <a:pt x="347" y="92"/>
                  </a:lnTo>
                  <a:lnTo>
                    <a:pt x="354" y="89"/>
                  </a:lnTo>
                  <a:lnTo>
                    <a:pt x="362" y="86"/>
                  </a:lnTo>
                  <a:lnTo>
                    <a:pt x="368" y="83"/>
                  </a:lnTo>
                  <a:lnTo>
                    <a:pt x="373" y="80"/>
                  </a:lnTo>
                  <a:lnTo>
                    <a:pt x="377" y="78"/>
                  </a:lnTo>
                  <a:lnTo>
                    <a:pt x="378" y="78"/>
                  </a:lnTo>
                  <a:lnTo>
                    <a:pt x="379" y="78"/>
                  </a:lnTo>
                  <a:lnTo>
                    <a:pt x="381" y="80"/>
                  </a:lnTo>
                  <a:lnTo>
                    <a:pt x="384" y="82"/>
                  </a:lnTo>
                  <a:lnTo>
                    <a:pt x="386" y="86"/>
                  </a:lnTo>
                  <a:lnTo>
                    <a:pt x="388" y="91"/>
                  </a:lnTo>
                  <a:lnTo>
                    <a:pt x="388" y="97"/>
                  </a:lnTo>
                  <a:lnTo>
                    <a:pt x="386" y="105"/>
                  </a:lnTo>
                  <a:lnTo>
                    <a:pt x="381" y="114"/>
                  </a:lnTo>
                  <a:lnTo>
                    <a:pt x="378" y="118"/>
                  </a:lnTo>
                  <a:lnTo>
                    <a:pt x="373" y="123"/>
                  </a:lnTo>
                  <a:lnTo>
                    <a:pt x="368" y="128"/>
                  </a:lnTo>
                  <a:lnTo>
                    <a:pt x="362" y="132"/>
                  </a:lnTo>
                  <a:lnTo>
                    <a:pt x="355" y="136"/>
                  </a:lnTo>
                  <a:lnTo>
                    <a:pt x="349" y="139"/>
                  </a:lnTo>
                  <a:lnTo>
                    <a:pt x="341" y="142"/>
                  </a:lnTo>
                  <a:lnTo>
                    <a:pt x="333" y="143"/>
                  </a:lnTo>
                  <a:lnTo>
                    <a:pt x="325" y="144"/>
                  </a:lnTo>
                  <a:lnTo>
                    <a:pt x="315" y="144"/>
                  </a:lnTo>
                  <a:lnTo>
                    <a:pt x="306" y="143"/>
                  </a:lnTo>
                  <a:lnTo>
                    <a:pt x="296" y="140"/>
                  </a:lnTo>
                  <a:lnTo>
                    <a:pt x="286" y="136"/>
                  </a:lnTo>
                  <a:lnTo>
                    <a:pt x="276" y="130"/>
                  </a:lnTo>
                  <a:lnTo>
                    <a:pt x="266" y="123"/>
                  </a:lnTo>
                  <a:lnTo>
                    <a:pt x="255" y="114"/>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22" name="Freeform 231"/>
            <p:cNvSpPr>
              <a:spLocks/>
            </p:cNvSpPr>
            <p:nvPr/>
          </p:nvSpPr>
          <p:spPr bwMode="auto">
            <a:xfrm>
              <a:off x="2978" y="2300"/>
              <a:ext cx="31" cy="46"/>
            </a:xfrm>
            <a:custGeom>
              <a:avLst/>
              <a:gdLst/>
              <a:ahLst/>
              <a:cxnLst>
                <a:cxn ang="0">
                  <a:pos x="0" y="45"/>
                </a:cxn>
                <a:cxn ang="0">
                  <a:pos x="30" y="6"/>
                </a:cxn>
                <a:cxn ang="0">
                  <a:pos x="9" y="0"/>
                </a:cxn>
                <a:cxn ang="0">
                  <a:pos x="0" y="45"/>
                </a:cxn>
              </a:cxnLst>
              <a:rect l="0" t="0" r="r" b="b"/>
              <a:pathLst>
                <a:path w="31" h="46">
                  <a:moveTo>
                    <a:pt x="0" y="45"/>
                  </a:moveTo>
                  <a:lnTo>
                    <a:pt x="30" y="6"/>
                  </a:lnTo>
                  <a:lnTo>
                    <a:pt x="9" y="0"/>
                  </a:lnTo>
                  <a:lnTo>
                    <a:pt x="0" y="45"/>
                  </a:lnTo>
                </a:path>
              </a:pathLst>
            </a:custGeom>
            <a:solidFill>
              <a:srgbClr val="999999"/>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23" name="Freeform 232"/>
            <p:cNvSpPr>
              <a:spLocks/>
            </p:cNvSpPr>
            <p:nvPr/>
          </p:nvSpPr>
          <p:spPr bwMode="auto">
            <a:xfrm>
              <a:off x="2978" y="2300"/>
              <a:ext cx="37" cy="53"/>
            </a:xfrm>
            <a:custGeom>
              <a:avLst/>
              <a:gdLst/>
              <a:ahLst/>
              <a:cxnLst>
                <a:cxn ang="0">
                  <a:pos x="0" y="51"/>
                </a:cxn>
                <a:cxn ang="0">
                  <a:pos x="36" y="7"/>
                </a:cxn>
                <a:cxn ang="0">
                  <a:pos x="11" y="0"/>
                </a:cxn>
                <a:cxn ang="0">
                  <a:pos x="0" y="51"/>
                </a:cxn>
              </a:cxnLst>
              <a:rect l="0" t="0" r="r" b="b"/>
              <a:pathLst>
                <a:path w="37" h="52">
                  <a:moveTo>
                    <a:pt x="0" y="51"/>
                  </a:moveTo>
                  <a:lnTo>
                    <a:pt x="36" y="7"/>
                  </a:lnTo>
                  <a:lnTo>
                    <a:pt x="11" y="0"/>
                  </a:lnTo>
                  <a:lnTo>
                    <a:pt x="0" y="5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24" name="Freeform 233"/>
            <p:cNvSpPr>
              <a:spLocks/>
            </p:cNvSpPr>
            <p:nvPr/>
          </p:nvSpPr>
          <p:spPr bwMode="auto">
            <a:xfrm>
              <a:off x="3072" y="2289"/>
              <a:ext cx="35" cy="42"/>
            </a:xfrm>
            <a:custGeom>
              <a:avLst/>
              <a:gdLst/>
              <a:ahLst/>
              <a:cxnLst>
                <a:cxn ang="0">
                  <a:pos x="34" y="41"/>
                </a:cxn>
                <a:cxn ang="0">
                  <a:pos x="0" y="12"/>
                </a:cxn>
                <a:cxn ang="0">
                  <a:pos x="13" y="0"/>
                </a:cxn>
                <a:cxn ang="0">
                  <a:pos x="34" y="41"/>
                </a:cxn>
              </a:cxnLst>
              <a:rect l="0" t="0" r="r" b="b"/>
              <a:pathLst>
                <a:path w="35" h="42">
                  <a:moveTo>
                    <a:pt x="34" y="41"/>
                  </a:moveTo>
                  <a:lnTo>
                    <a:pt x="0" y="12"/>
                  </a:lnTo>
                  <a:lnTo>
                    <a:pt x="13" y="0"/>
                  </a:lnTo>
                  <a:lnTo>
                    <a:pt x="34" y="41"/>
                  </a:lnTo>
                </a:path>
              </a:pathLst>
            </a:custGeom>
            <a:solidFill>
              <a:srgbClr val="999999"/>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25" name="Freeform 234"/>
            <p:cNvSpPr>
              <a:spLocks/>
            </p:cNvSpPr>
            <p:nvPr/>
          </p:nvSpPr>
          <p:spPr bwMode="auto">
            <a:xfrm>
              <a:off x="3072" y="2289"/>
              <a:ext cx="42" cy="48"/>
            </a:xfrm>
            <a:custGeom>
              <a:avLst/>
              <a:gdLst/>
              <a:ahLst/>
              <a:cxnLst>
                <a:cxn ang="0">
                  <a:pos x="40" y="47"/>
                </a:cxn>
                <a:cxn ang="0">
                  <a:pos x="0" y="14"/>
                </a:cxn>
                <a:cxn ang="0">
                  <a:pos x="15" y="0"/>
                </a:cxn>
                <a:cxn ang="0">
                  <a:pos x="40" y="47"/>
                </a:cxn>
              </a:cxnLst>
              <a:rect l="0" t="0" r="r" b="b"/>
              <a:pathLst>
                <a:path w="41" h="48">
                  <a:moveTo>
                    <a:pt x="40" y="47"/>
                  </a:moveTo>
                  <a:lnTo>
                    <a:pt x="0" y="14"/>
                  </a:lnTo>
                  <a:lnTo>
                    <a:pt x="15" y="0"/>
                  </a:lnTo>
                  <a:lnTo>
                    <a:pt x="40" y="4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26" name="Freeform 235"/>
            <p:cNvSpPr>
              <a:spLocks/>
            </p:cNvSpPr>
            <p:nvPr/>
          </p:nvSpPr>
          <p:spPr bwMode="auto">
            <a:xfrm>
              <a:off x="2978" y="2336"/>
              <a:ext cx="119" cy="139"/>
            </a:xfrm>
            <a:custGeom>
              <a:avLst/>
              <a:gdLst/>
              <a:ahLst/>
              <a:cxnLst>
                <a:cxn ang="0">
                  <a:pos x="62" y="70"/>
                </a:cxn>
                <a:cxn ang="0">
                  <a:pos x="62" y="72"/>
                </a:cxn>
                <a:cxn ang="0">
                  <a:pos x="61" y="78"/>
                </a:cxn>
                <a:cxn ang="0">
                  <a:pos x="60" y="86"/>
                </a:cxn>
                <a:cxn ang="0">
                  <a:pos x="57" y="96"/>
                </a:cxn>
                <a:cxn ang="0">
                  <a:pos x="53" y="107"/>
                </a:cxn>
                <a:cxn ang="0">
                  <a:pos x="48" y="118"/>
                </a:cxn>
                <a:cxn ang="0">
                  <a:pos x="39" y="127"/>
                </a:cxn>
                <a:cxn ang="0">
                  <a:pos x="28" y="136"/>
                </a:cxn>
                <a:cxn ang="0">
                  <a:pos x="22" y="138"/>
                </a:cxn>
                <a:cxn ang="0">
                  <a:pos x="16" y="139"/>
                </a:cxn>
                <a:cxn ang="0">
                  <a:pos x="11" y="139"/>
                </a:cxn>
                <a:cxn ang="0">
                  <a:pos x="8" y="138"/>
                </a:cxn>
                <a:cxn ang="0">
                  <a:pos x="5" y="135"/>
                </a:cxn>
                <a:cxn ang="0">
                  <a:pos x="2" y="132"/>
                </a:cxn>
                <a:cxn ang="0">
                  <a:pos x="1" y="127"/>
                </a:cxn>
                <a:cxn ang="0">
                  <a:pos x="0" y="121"/>
                </a:cxn>
                <a:cxn ang="0">
                  <a:pos x="0" y="114"/>
                </a:cxn>
                <a:cxn ang="0">
                  <a:pos x="1" y="105"/>
                </a:cxn>
                <a:cxn ang="0">
                  <a:pos x="3" y="97"/>
                </a:cxn>
                <a:cxn ang="0">
                  <a:pos x="5" y="87"/>
                </a:cxn>
                <a:cxn ang="0">
                  <a:pos x="9" y="76"/>
                </a:cxn>
                <a:cxn ang="0">
                  <a:pos x="13" y="64"/>
                </a:cxn>
                <a:cxn ang="0">
                  <a:pos x="18" y="52"/>
                </a:cxn>
                <a:cxn ang="0">
                  <a:pos x="24" y="38"/>
                </a:cxn>
                <a:cxn ang="0">
                  <a:pos x="36" y="17"/>
                </a:cxn>
                <a:cxn ang="0">
                  <a:pos x="47" y="7"/>
                </a:cxn>
                <a:cxn ang="0">
                  <a:pos x="54" y="4"/>
                </a:cxn>
                <a:cxn ang="0">
                  <a:pos x="61" y="8"/>
                </a:cxn>
                <a:cxn ang="0">
                  <a:pos x="66" y="14"/>
                </a:cxn>
                <a:cxn ang="0">
                  <a:pos x="69" y="22"/>
                </a:cxn>
                <a:cxn ang="0">
                  <a:pos x="71" y="29"/>
                </a:cxn>
                <a:cxn ang="0">
                  <a:pos x="72" y="32"/>
                </a:cxn>
                <a:cxn ang="0">
                  <a:pos x="72" y="30"/>
                </a:cxn>
                <a:cxn ang="0">
                  <a:pos x="74" y="26"/>
                </a:cxn>
                <a:cxn ang="0">
                  <a:pos x="76" y="21"/>
                </a:cxn>
                <a:cxn ang="0">
                  <a:pos x="79" y="14"/>
                </a:cxn>
                <a:cxn ang="0">
                  <a:pos x="83" y="9"/>
                </a:cxn>
                <a:cxn ang="0">
                  <a:pos x="87" y="4"/>
                </a:cxn>
                <a:cxn ang="0">
                  <a:pos x="91" y="1"/>
                </a:cxn>
                <a:cxn ang="0">
                  <a:pos x="96" y="0"/>
                </a:cxn>
                <a:cxn ang="0">
                  <a:pos x="101" y="2"/>
                </a:cxn>
                <a:cxn ang="0">
                  <a:pos x="106" y="7"/>
                </a:cxn>
                <a:cxn ang="0">
                  <a:pos x="109" y="12"/>
                </a:cxn>
                <a:cxn ang="0">
                  <a:pos x="113" y="18"/>
                </a:cxn>
                <a:cxn ang="0">
                  <a:pos x="116" y="25"/>
                </a:cxn>
                <a:cxn ang="0">
                  <a:pos x="117" y="33"/>
                </a:cxn>
                <a:cxn ang="0">
                  <a:pos x="118" y="41"/>
                </a:cxn>
                <a:cxn ang="0">
                  <a:pos x="117" y="49"/>
                </a:cxn>
                <a:cxn ang="0">
                  <a:pos x="62" y="70"/>
                </a:cxn>
              </a:cxnLst>
              <a:rect l="0" t="0" r="r" b="b"/>
              <a:pathLst>
                <a:path w="119" h="140">
                  <a:moveTo>
                    <a:pt x="62" y="70"/>
                  </a:moveTo>
                  <a:lnTo>
                    <a:pt x="62" y="72"/>
                  </a:lnTo>
                  <a:lnTo>
                    <a:pt x="61" y="78"/>
                  </a:lnTo>
                  <a:lnTo>
                    <a:pt x="60" y="86"/>
                  </a:lnTo>
                  <a:lnTo>
                    <a:pt x="57" y="96"/>
                  </a:lnTo>
                  <a:lnTo>
                    <a:pt x="53" y="107"/>
                  </a:lnTo>
                  <a:lnTo>
                    <a:pt x="48" y="118"/>
                  </a:lnTo>
                  <a:lnTo>
                    <a:pt x="39" y="127"/>
                  </a:lnTo>
                  <a:lnTo>
                    <a:pt x="28" y="136"/>
                  </a:lnTo>
                  <a:lnTo>
                    <a:pt x="22" y="138"/>
                  </a:lnTo>
                  <a:lnTo>
                    <a:pt x="16" y="139"/>
                  </a:lnTo>
                  <a:lnTo>
                    <a:pt x="11" y="139"/>
                  </a:lnTo>
                  <a:lnTo>
                    <a:pt x="8" y="138"/>
                  </a:lnTo>
                  <a:lnTo>
                    <a:pt x="5" y="135"/>
                  </a:lnTo>
                  <a:lnTo>
                    <a:pt x="2" y="132"/>
                  </a:lnTo>
                  <a:lnTo>
                    <a:pt x="1" y="127"/>
                  </a:lnTo>
                  <a:lnTo>
                    <a:pt x="0" y="121"/>
                  </a:lnTo>
                  <a:lnTo>
                    <a:pt x="0" y="114"/>
                  </a:lnTo>
                  <a:lnTo>
                    <a:pt x="1" y="105"/>
                  </a:lnTo>
                  <a:lnTo>
                    <a:pt x="3" y="97"/>
                  </a:lnTo>
                  <a:lnTo>
                    <a:pt x="5" y="87"/>
                  </a:lnTo>
                  <a:lnTo>
                    <a:pt x="9" y="76"/>
                  </a:lnTo>
                  <a:lnTo>
                    <a:pt x="13" y="64"/>
                  </a:lnTo>
                  <a:lnTo>
                    <a:pt x="18" y="52"/>
                  </a:lnTo>
                  <a:lnTo>
                    <a:pt x="24" y="38"/>
                  </a:lnTo>
                  <a:lnTo>
                    <a:pt x="36" y="17"/>
                  </a:lnTo>
                  <a:lnTo>
                    <a:pt x="47" y="7"/>
                  </a:lnTo>
                  <a:lnTo>
                    <a:pt x="54" y="4"/>
                  </a:lnTo>
                  <a:lnTo>
                    <a:pt x="61" y="8"/>
                  </a:lnTo>
                  <a:lnTo>
                    <a:pt x="66" y="14"/>
                  </a:lnTo>
                  <a:lnTo>
                    <a:pt x="69" y="22"/>
                  </a:lnTo>
                  <a:lnTo>
                    <a:pt x="71" y="29"/>
                  </a:lnTo>
                  <a:lnTo>
                    <a:pt x="72" y="32"/>
                  </a:lnTo>
                  <a:lnTo>
                    <a:pt x="72" y="30"/>
                  </a:lnTo>
                  <a:lnTo>
                    <a:pt x="74" y="26"/>
                  </a:lnTo>
                  <a:lnTo>
                    <a:pt x="76" y="21"/>
                  </a:lnTo>
                  <a:lnTo>
                    <a:pt x="79" y="14"/>
                  </a:lnTo>
                  <a:lnTo>
                    <a:pt x="83" y="9"/>
                  </a:lnTo>
                  <a:lnTo>
                    <a:pt x="87" y="4"/>
                  </a:lnTo>
                  <a:lnTo>
                    <a:pt x="91" y="1"/>
                  </a:lnTo>
                  <a:lnTo>
                    <a:pt x="96" y="0"/>
                  </a:lnTo>
                  <a:lnTo>
                    <a:pt x="101" y="2"/>
                  </a:lnTo>
                  <a:lnTo>
                    <a:pt x="106" y="7"/>
                  </a:lnTo>
                  <a:lnTo>
                    <a:pt x="109" y="12"/>
                  </a:lnTo>
                  <a:lnTo>
                    <a:pt x="113" y="18"/>
                  </a:lnTo>
                  <a:lnTo>
                    <a:pt x="116" y="25"/>
                  </a:lnTo>
                  <a:lnTo>
                    <a:pt x="117" y="33"/>
                  </a:lnTo>
                  <a:lnTo>
                    <a:pt x="118" y="41"/>
                  </a:lnTo>
                  <a:lnTo>
                    <a:pt x="117" y="49"/>
                  </a:lnTo>
                  <a:lnTo>
                    <a:pt x="62" y="70"/>
                  </a:lnTo>
                </a:path>
              </a:pathLst>
            </a:custGeom>
            <a:solidFill>
              <a:srgbClr val="FFFFFF"/>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27" name="Freeform 236"/>
            <p:cNvSpPr>
              <a:spLocks/>
            </p:cNvSpPr>
            <p:nvPr/>
          </p:nvSpPr>
          <p:spPr bwMode="auto">
            <a:xfrm>
              <a:off x="2978" y="2336"/>
              <a:ext cx="127" cy="146"/>
            </a:xfrm>
            <a:custGeom>
              <a:avLst/>
              <a:gdLst/>
              <a:ahLst/>
              <a:cxnLst>
                <a:cxn ang="0">
                  <a:pos x="65" y="73"/>
                </a:cxn>
                <a:cxn ang="0">
                  <a:pos x="65" y="73"/>
                </a:cxn>
                <a:cxn ang="0">
                  <a:pos x="65" y="75"/>
                </a:cxn>
                <a:cxn ang="0">
                  <a:pos x="64" y="81"/>
                </a:cxn>
                <a:cxn ang="0">
                  <a:pos x="63" y="90"/>
                </a:cxn>
                <a:cxn ang="0">
                  <a:pos x="60" y="100"/>
                </a:cxn>
                <a:cxn ang="0">
                  <a:pos x="56" y="112"/>
                </a:cxn>
                <a:cxn ang="0">
                  <a:pos x="50" y="123"/>
                </a:cxn>
                <a:cxn ang="0">
                  <a:pos x="41" y="133"/>
                </a:cxn>
                <a:cxn ang="0">
                  <a:pos x="29" y="142"/>
                </a:cxn>
                <a:cxn ang="0">
                  <a:pos x="23" y="144"/>
                </a:cxn>
                <a:cxn ang="0">
                  <a:pos x="17" y="145"/>
                </a:cxn>
                <a:cxn ang="0">
                  <a:pos x="12" y="145"/>
                </a:cxn>
                <a:cxn ang="0">
                  <a:pos x="8" y="144"/>
                </a:cxn>
                <a:cxn ang="0">
                  <a:pos x="5" y="141"/>
                </a:cxn>
                <a:cxn ang="0">
                  <a:pos x="2" y="138"/>
                </a:cxn>
                <a:cxn ang="0">
                  <a:pos x="1" y="132"/>
                </a:cxn>
                <a:cxn ang="0">
                  <a:pos x="0" y="126"/>
                </a:cxn>
                <a:cxn ang="0">
                  <a:pos x="0" y="119"/>
                </a:cxn>
                <a:cxn ang="0">
                  <a:pos x="1" y="110"/>
                </a:cxn>
                <a:cxn ang="0">
                  <a:pos x="3" y="101"/>
                </a:cxn>
                <a:cxn ang="0">
                  <a:pos x="5" y="91"/>
                </a:cxn>
                <a:cxn ang="0">
                  <a:pos x="9" y="79"/>
                </a:cxn>
                <a:cxn ang="0">
                  <a:pos x="14" y="67"/>
                </a:cxn>
                <a:cxn ang="0">
                  <a:pos x="19" y="54"/>
                </a:cxn>
                <a:cxn ang="0">
                  <a:pos x="25" y="40"/>
                </a:cxn>
                <a:cxn ang="0">
                  <a:pos x="38" y="18"/>
                </a:cxn>
                <a:cxn ang="0">
                  <a:pos x="49" y="7"/>
                </a:cxn>
                <a:cxn ang="0">
                  <a:pos x="57" y="4"/>
                </a:cxn>
                <a:cxn ang="0">
                  <a:pos x="64" y="8"/>
                </a:cxn>
                <a:cxn ang="0">
                  <a:pos x="69" y="15"/>
                </a:cxn>
                <a:cxn ang="0">
                  <a:pos x="73" y="23"/>
                </a:cxn>
                <a:cxn ang="0">
                  <a:pos x="75" y="30"/>
                </a:cxn>
                <a:cxn ang="0">
                  <a:pos x="76" y="33"/>
                </a:cxn>
                <a:cxn ang="0">
                  <a:pos x="76" y="31"/>
                </a:cxn>
                <a:cxn ang="0">
                  <a:pos x="78" y="27"/>
                </a:cxn>
                <a:cxn ang="0">
                  <a:pos x="80" y="22"/>
                </a:cxn>
                <a:cxn ang="0">
                  <a:pos x="83" y="15"/>
                </a:cxn>
                <a:cxn ang="0">
                  <a:pos x="87" y="9"/>
                </a:cxn>
                <a:cxn ang="0">
                  <a:pos x="91" y="4"/>
                </a:cxn>
                <a:cxn ang="0">
                  <a:pos x="96" y="1"/>
                </a:cxn>
                <a:cxn ang="0">
                  <a:pos x="101" y="0"/>
                </a:cxn>
                <a:cxn ang="0">
                  <a:pos x="106" y="2"/>
                </a:cxn>
                <a:cxn ang="0">
                  <a:pos x="111" y="7"/>
                </a:cxn>
                <a:cxn ang="0">
                  <a:pos x="115" y="12"/>
                </a:cxn>
                <a:cxn ang="0">
                  <a:pos x="119" y="19"/>
                </a:cxn>
                <a:cxn ang="0">
                  <a:pos x="122" y="26"/>
                </a:cxn>
                <a:cxn ang="0">
                  <a:pos x="123" y="34"/>
                </a:cxn>
                <a:cxn ang="0">
                  <a:pos x="124" y="43"/>
                </a:cxn>
                <a:cxn ang="0">
                  <a:pos x="123" y="51"/>
                </a:cxn>
              </a:cxnLst>
              <a:rect l="0" t="0" r="r" b="b"/>
              <a:pathLst>
                <a:path w="125" h="146">
                  <a:moveTo>
                    <a:pt x="65" y="73"/>
                  </a:moveTo>
                  <a:lnTo>
                    <a:pt x="65" y="73"/>
                  </a:lnTo>
                  <a:lnTo>
                    <a:pt x="65" y="75"/>
                  </a:lnTo>
                  <a:lnTo>
                    <a:pt x="64" y="81"/>
                  </a:lnTo>
                  <a:lnTo>
                    <a:pt x="63" y="90"/>
                  </a:lnTo>
                  <a:lnTo>
                    <a:pt x="60" y="100"/>
                  </a:lnTo>
                  <a:lnTo>
                    <a:pt x="56" y="112"/>
                  </a:lnTo>
                  <a:lnTo>
                    <a:pt x="50" y="123"/>
                  </a:lnTo>
                  <a:lnTo>
                    <a:pt x="41" y="133"/>
                  </a:lnTo>
                  <a:lnTo>
                    <a:pt x="29" y="142"/>
                  </a:lnTo>
                  <a:lnTo>
                    <a:pt x="23" y="144"/>
                  </a:lnTo>
                  <a:lnTo>
                    <a:pt x="17" y="145"/>
                  </a:lnTo>
                  <a:lnTo>
                    <a:pt x="12" y="145"/>
                  </a:lnTo>
                  <a:lnTo>
                    <a:pt x="8" y="144"/>
                  </a:lnTo>
                  <a:lnTo>
                    <a:pt x="5" y="141"/>
                  </a:lnTo>
                  <a:lnTo>
                    <a:pt x="2" y="138"/>
                  </a:lnTo>
                  <a:lnTo>
                    <a:pt x="1" y="132"/>
                  </a:lnTo>
                  <a:lnTo>
                    <a:pt x="0" y="126"/>
                  </a:lnTo>
                  <a:lnTo>
                    <a:pt x="0" y="119"/>
                  </a:lnTo>
                  <a:lnTo>
                    <a:pt x="1" y="110"/>
                  </a:lnTo>
                  <a:lnTo>
                    <a:pt x="3" y="101"/>
                  </a:lnTo>
                  <a:lnTo>
                    <a:pt x="5" y="91"/>
                  </a:lnTo>
                  <a:lnTo>
                    <a:pt x="9" y="79"/>
                  </a:lnTo>
                  <a:lnTo>
                    <a:pt x="14" y="67"/>
                  </a:lnTo>
                  <a:lnTo>
                    <a:pt x="19" y="54"/>
                  </a:lnTo>
                  <a:lnTo>
                    <a:pt x="25" y="40"/>
                  </a:lnTo>
                  <a:lnTo>
                    <a:pt x="38" y="18"/>
                  </a:lnTo>
                  <a:lnTo>
                    <a:pt x="49" y="7"/>
                  </a:lnTo>
                  <a:lnTo>
                    <a:pt x="57" y="4"/>
                  </a:lnTo>
                  <a:lnTo>
                    <a:pt x="64" y="8"/>
                  </a:lnTo>
                  <a:lnTo>
                    <a:pt x="69" y="15"/>
                  </a:lnTo>
                  <a:lnTo>
                    <a:pt x="73" y="23"/>
                  </a:lnTo>
                  <a:lnTo>
                    <a:pt x="75" y="30"/>
                  </a:lnTo>
                  <a:lnTo>
                    <a:pt x="76" y="33"/>
                  </a:lnTo>
                  <a:lnTo>
                    <a:pt x="76" y="31"/>
                  </a:lnTo>
                  <a:lnTo>
                    <a:pt x="78" y="27"/>
                  </a:lnTo>
                  <a:lnTo>
                    <a:pt x="80" y="22"/>
                  </a:lnTo>
                  <a:lnTo>
                    <a:pt x="83" y="15"/>
                  </a:lnTo>
                  <a:lnTo>
                    <a:pt x="87" y="9"/>
                  </a:lnTo>
                  <a:lnTo>
                    <a:pt x="91" y="4"/>
                  </a:lnTo>
                  <a:lnTo>
                    <a:pt x="96" y="1"/>
                  </a:lnTo>
                  <a:lnTo>
                    <a:pt x="101" y="0"/>
                  </a:lnTo>
                  <a:lnTo>
                    <a:pt x="106" y="2"/>
                  </a:lnTo>
                  <a:lnTo>
                    <a:pt x="111" y="7"/>
                  </a:lnTo>
                  <a:lnTo>
                    <a:pt x="115" y="12"/>
                  </a:lnTo>
                  <a:lnTo>
                    <a:pt x="119" y="19"/>
                  </a:lnTo>
                  <a:lnTo>
                    <a:pt x="122" y="26"/>
                  </a:lnTo>
                  <a:lnTo>
                    <a:pt x="123" y="34"/>
                  </a:lnTo>
                  <a:lnTo>
                    <a:pt x="124" y="43"/>
                  </a:lnTo>
                  <a:lnTo>
                    <a:pt x="123" y="5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28" name="Freeform 237"/>
            <p:cNvSpPr>
              <a:spLocks/>
            </p:cNvSpPr>
            <p:nvPr/>
          </p:nvSpPr>
          <p:spPr bwMode="auto">
            <a:xfrm>
              <a:off x="3053" y="2361"/>
              <a:ext cx="10" cy="26"/>
            </a:xfrm>
            <a:custGeom>
              <a:avLst/>
              <a:gdLst/>
              <a:ahLst/>
              <a:cxnLst>
                <a:cxn ang="0">
                  <a:pos x="4" y="25"/>
                </a:cxn>
                <a:cxn ang="0">
                  <a:pos x="5" y="24"/>
                </a:cxn>
                <a:cxn ang="0">
                  <a:pos x="7" y="24"/>
                </a:cxn>
                <a:cxn ang="0">
                  <a:pos x="7" y="23"/>
                </a:cxn>
                <a:cxn ang="0">
                  <a:pos x="8" y="21"/>
                </a:cxn>
                <a:cxn ang="0">
                  <a:pos x="8" y="19"/>
                </a:cxn>
                <a:cxn ang="0">
                  <a:pos x="9" y="17"/>
                </a:cxn>
                <a:cxn ang="0">
                  <a:pos x="9" y="15"/>
                </a:cxn>
                <a:cxn ang="0">
                  <a:pos x="9" y="12"/>
                </a:cxn>
                <a:cxn ang="0">
                  <a:pos x="9" y="7"/>
                </a:cxn>
                <a:cxn ang="0">
                  <a:pos x="8" y="3"/>
                </a:cxn>
                <a:cxn ang="0">
                  <a:pos x="7" y="1"/>
                </a:cxn>
                <a:cxn ang="0">
                  <a:pos x="4" y="0"/>
                </a:cxn>
                <a:cxn ang="0">
                  <a:pos x="2" y="1"/>
                </a:cxn>
                <a:cxn ang="0">
                  <a:pos x="1" y="3"/>
                </a:cxn>
                <a:cxn ang="0">
                  <a:pos x="1" y="7"/>
                </a:cxn>
                <a:cxn ang="0">
                  <a:pos x="0" y="12"/>
                </a:cxn>
                <a:cxn ang="0">
                  <a:pos x="0" y="15"/>
                </a:cxn>
                <a:cxn ang="0">
                  <a:pos x="1" y="17"/>
                </a:cxn>
                <a:cxn ang="0">
                  <a:pos x="1" y="19"/>
                </a:cxn>
                <a:cxn ang="0">
                  <a:pos x="1" y="21"/>
                </a:cxn>
                <a:cxn ang="0">
                  <a:pos x="2" y="23"/>
                </a:cxn>
                <a:cxn ang="0">
                  <a:pos x="2" y="24"/>
                </a:cxn>
                <a:cxn ang="0">
                  <a:pos x="4" y="24"/>
                </a:cxn>
                <a:cxn ang="0">
                  <a:pos x="4" y="25"/>
                </a:cxn>
              </a:cxnLst>
              <a:rect l="0" t="0" r="r" b="b"/>
              <a:pathLst>
                <a:path w="10" h="26">
                  <a:moveTo>
                    <a:pt x="4" y="25"/>
                  </a:moveTo>
                  <a:lnTo>
                    <a:pt x="5" y="24"/>
                  </a:lnTo>
                  <a:lnTo>
                    <a:pt x="7" y="24"/>
                  </a:lnTo>
                  <a:lnTo>
                    <a:pt x="7" y="23"/>
                  </a:lnTo>
                  <a:lnTo>
                    <a:pt x="8" y="21"/>
                  </a:lnTo>
                  <a:lnTo>
                    <a:pt x="8" y="19"/>
                  </a:lnTo>
                  <a:lnTo>
                    <a:pt x="9" y="17"/>
                  </a:lnTo>
                  <a:lnTo>
                    <a:pt x="9" y="15"/>
                  </a:lnTo>
                  <a:lnTo>
                    <a:pt x="9" y="12"/>
                  </a:lnTo>
                  <a:lnTo>
                    <a:pt x="9" y="7"/>
                  </a:lnTo>
                  <a:lnTo>
                    <a:pt x="8" y="3"/>
                  </a:lnTo>
                  <a:lnTo>
                    <a:pt x="7" y="1"/>
                  </a:lnTo>
                  <a:lnTo>
                    <a:pt x="4" y="0"/>
                  </a:lnTo>
                  <a:lnTo>
                    <a:pt x="2" y="1"/>
                  </a:lnTo>
                  <a:lnTo>
                    <a:pt x="1" y="3"/>
                  </a:lnTo>
                  <a:lnTo>
                    <a:pt x="1" y="7"/>
                  </a:lnTo>
                  <a:lnTo>
                    <a:pt x="0" y="12"/>
                  </a:lnTo>
                  <a:lnTo>
                    <a:pt x="0" y="15"/>
                  </a:lnTo>
                  <a:lnTo>
                    <a:pt x="1" y="17"/>
                  </a:lnTo>
                  <a:lnTo>
                    <a:pt x="1" y="19"/>
                  </a:lnTo>
                  <a:lnTo>
                    <a:pt x="1" y="21"/>
                  </a:lnTo>
                  <a:lnTo>
                    <a:pt x="2" y="23"/>
                  </a:lnTo>
                  <a:lnTo>
                    <a:pt x="2" y="24"/>
                  </a:lnTo>
                  <a:lnTo>
                    <a:pt x="4" y="24"/>
                  </a:lnTo>
                  <a:lnTo>
                    <a:pt x="4" y="25"/>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29" name="Freeform 238"/>
            <p:cNvSpPr>
              <a:spLocks/>
            </p:cNvSpPr>
            <p:nvPr/>
          </p:nvSpPr>
          <p:spPr bwMode="auto">
            <a:xfrm>
              <a:off x="3053" y="2361"/>
              <a:ext cx="16" cy="33"/>
            </a:xfrm>
            <a:custGeom>
              <a:avLst/>
              <a:gdLst/>
              <a:ahLst/>
              <a:cxnLst>
                <a:cxn ang="0">
                  <a:pos x="7" y="31"/>
                </a:cxn>
                <a:cxn ang="0">
                  <a:pos x="7" y="31"/>
                </a:cxn>
                <a:cxn ang="0">
                  <a:pos x="9" y="30"/>
                </a:cxn>
                <a:cxn ang="0">
                  <a:pos x="11" y="30"/>
                </a:cxn>
                <a:cxn ang="0">
                  <a:pos x="12" y="28"/>
                </a:cxn>
                <a:cxn ang="0">
                  <a:pos x="13" y="26"/>
                </a:cxn>
                <a:cxn ang="0">
                  <a:pos x="14" y="24"/>
                </a:cxn>
                <a:cxn ang="0">
                  <a:pos x="15" y="21"/>
                </a:cxn>
                <a:cxn ang="0">
                  <a:pos x="15" y="18"/>
                </a:cxn>
                <a:cxn ang="0">
                  <a:pos x="15" y="15"/>
                </a:cxn>
                <a:cxn ang="0">
                  <a:pos x="15" y="9"/>
                </a:cxn>
                <a:cxn ang="0">
                  <a:pos x="13" y="4"/>
                </a:cxn>
                <a:cxn ang="0">
                  <a:pos x="11" y="1"/>
                </a:cxn>
                <a:cxn ang="0">
                  <a:pos x="7" y="0"/>
                </a:cxn>
                <a:cxn ang="0">
                  <a:pos x="4" y="1"/>
                </a:cxn>
                <a:cxn ang="0">
                  <a:pos x="2" y="4"/>
                </a:cxn>
                <a:cxn ang="0">
                  <a:pos x="1" y="9"/>
                </a:cxn>
                <a:cxn ang="0">
                  <a:pos x="0" y="15"/>
                </a:cxn>
                <a:cxn ang="0">
                  <a:pos x="0" y="18"/>
                </a:cxn>
                <a:cxn ang="0">
                  <a:pos x="1" y="21"/>
                </a:cxn>
                <a:cxn ang="0">
                  <a:pos x="1" y="24"/>
                </a:cxn>
                <a:cxn ang="0">
                  <a:pos x="2" y="26"/>
                </a:cxn>
                <a:cxn ang="0">
                  <a:pos x="3" y="28"/>
                </a:cxn>
                <a:cxn ang="0">
                  <a:pos x="4" y="30"/>
                </a:cxn>
                <a:cxn ang="0">
                  <a:pos x="6" y="30"/>
                </a:cxn>
                <a:cxn ang="0">
                  <a:pos x="7" y="31"/>
                </a:cxn>
              </a:cxnLst>
              <a:rect l="0" t="0" r="r" b="b"/>
              <a:pathLst>
                <a:path w="16" h="32">
                  <a:moveTo>
                    <a:pt x="7" y="31"/>
                  </a:moveTo>
                  <a:lnTo>
                    <a:pt x="7" y="31"/>
                  </a:lnTo>
                  <a:lnTo>
                    <a:pt x="9" y="30"/>
                  </a:lnTo>
                  <a:lnTo>
                    <a:pt x="11" y="30"/>
                  </a:lnTo>
                  <a:lnTo>
                    <a:pt x="12" y="28"/>
                  </a:lnTo>
                  <a:lnTo>
                    <a:pt x="13" y="26"/>
                  </a:lnTo>
                  <a:lnTo>
                    <a:pt x="14" y="24"/>
                  </a:lnTo>
                  <a:lnTo>
                    <a:pt x="15" y="21"/>
                  </a:lnTo>
                  <a:lnTo>
                    <a:pt x="15" y="18"/>
                  </a:lnTo>
                  <a:lnTo>
                    <a:pt x="15" y="15"/>
                  </a:lnTo>
                  <a:lnTo>
                    <a:pt x="15" y="9"/>
                  </a:lnTo>
                  <a:lnTo>
                    <a:pt x="13" y="4"/>
                  </a:lnTo>
                  <a:lnTo>
                    <a:pt x="11" y="1"/>
                  </a:lnTo>
                  <a:lnTo>
                    <a:pt x="7" y="0"/>
                  </a:lnTo>
                  <a:lnTo>
                    <a:pt x="4" y="1"/>
                  </a:lnTo>
                  <a:lnTo>
                    <a:pt x="2" y="4"/>
                  </a:lnTo>
                  <a:lnTo>
                    <a:pt x="1" y="9"/>
                  </a:lnTo>
                  <a:lnTo>
                    <a:pt x="0" y="15"/>
                  </a:lnTo>
                  <a:lnTo>
                    <a:pt x="0" y="18"/>
                  </a:lnTo>
                  <a:lnTo>
                    <a:pt x="1" y="21"/>
                  </a:lnTo>
                  <a:lnTo>
                    <a:pt x="1" y="24"/>
                  </a:lnTo>
                  <a:lnTo>
                    <a:pt x="2" y="26"/>
                  </a:lnTo>
                  <a:lnTo>
                    <a:pt x="3" y="28"/>
                  </a:lnTo>
                  <a:lnTo>
                    <a:pt x="4" y="30"/>
                  </a:lnTo>
                  <a:lnTo>
                    <a:pt x="6" y="30"/>
                  </a:lnTo>
                  <a:lnTo>
                    <a:pt x="7" y="3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30" name="Freeform 239"/>
            <p:cNvSpPr>
              <a:spLocks/>
            </p:cNvSpPr>
            <p:nvPr/>
          </p:nvSpPr>
          <p:spPr bwMode="auto">
            <a:xfrm>
              <a:off x="3028" y="2365"/>
              <a:ext cx="10" cy="25"/>
            </a:xfrm>
            <a:custGeom>
              <a:avLst/>
              <a:gdLst/>
              <a:ahLst/>
              <a:cxnLst>
                <a:cxn ang="0">
                  <a:pos x="4" y="24"/>
                </a:cxn>
                <a:cxn ang="0">
                  <a:pos x="5" y="24"/>
                </a:cxn>
                <a:cxn ang="0">
                  <a:pos x="7" y="23"/>
                </a:cxn>
                <a:cxn ang="0">
                  <a:pos x="7" y="22"/>
                </a:cxn>
                <a:cxn ang="0">
                  <a:pos x="8" y="21"/>
                </a:cxn>
                <a:cxn ang="0">
                  <a:pos x="8" y="18"/>
                </a:cxn>
                <a:cxn ang="0">
                  <a:pos x="8" y="16"/>
                </a:cxn>
                <a:cxn ang="0">
                  <a:pos x="9" y="14"/>
                </a:cxn>
                <a:cxn ang="0">
                  <a:pos x="9" y="12"/>
                </a:cxn>
                <a:cxn ang="0">
                  <a:pos x="8" y="7"/>
                </a:cxn>
                <a:cxn ang="0">
                  <a:pos x="8" y="3"/>
                </a:cxn>
                <a:cxn ang="0">
                  <a:pos x="7" y="1"/>
                </a:cxn>
                <a:cxn ang="0">
                  <a:pos x="4" y="0"/>
                </a:cxn>
                <a:cxn ang="0">
                  <a:pos x="2" y="1"/>
                </a:cxn>
                <a:cxn ang="0">
                  <a:pos x="1" y="3"/>
                </a:cxn>
                <a:cxn ang="0">
                  <a:pos x="0" y="7"/>
                </a:cxn>
                <a:cxn ang="0">
                  <a:pos x="0" y="12"/>
                </a:cxn>
                <a:cxn ang="0">
                  <a:pos x="0" y="14"/>
                </a:cxn>
                <a:cxn ang="0">
                  <a:pos x="0" y="16"/>
                </a:cxn>
                <a:cxn ang="0">
                  <a:pos x="1" y="18"/>
                </a:cxn>
                <a:cxn ang="0">
                  <a:pos x="1" y="21"/>
                </a:cxn>
                <a:cxn ang="0">
                  <a:pos x="2" y="22"/>
                </a:cxn>
                <a:cxn ang="0">
                  <a:pos x="2" y="23"/>
                </a:cxn>
                <a:cxn ang="0">
                  <a:pos x="4" y="24"/>
                </a:cxn>
                <a:cxn ang="0">
                  <a:pos x="4" y="24"/>
                </a:cxn>
              </a:cxnLst>
              <a:rect l="0" t="0" r="r" b="b"/>
              <a:pathLst>
                <a:path w="10" h="25">
                  <a:moveTo>
                    <a:pt x="4" y="24"/>
                  </a:moveTo>
                  <a:lnTo>
                    <a:pt x="5" y="24"/>
                  </a:lnTo>
                  <a:lnTo>
                    <a:pt x="7" y="23"/>
                  </a:lnTo>
                  <a:lnTo>
                    <a:pt x="7" y="22"/>
                  </a:lnTo>
                  <a:lnTo>
                    <a:pt x="8" y="21"/>
                  </a:lnTo>
                  <a:lnTo>
                    <a:pt x="8" y="18"/>
                  </a:lnTo>
                  <a:lnTo>
                    <a:pt x="8" y="16"/>
                  </a:lnTo>
                  <a:lnTo>
                    <a:pt x="9" y="14"/>
                  </a:lnTo>
                  <a:lnTo>
                    <a:pt x="9" y="12"/>
                  </a:lnTo>
                  <a:lnTo>
                    <a:pt x="8" y="7"/>
                  </a:lnTo>
                  <a:lnTo>
                    <a:pt x="8" y="3"/>
                  </a:lnTo>
                  <a:lnTo>
                    <a:pt x="7" y="1"/>
                  </a:lnTo>
                  <a:lnTo>
                    <a:pt x="4" y="0"/>
                  </a:lnTo>
                  <a:lnTo>
                    <a:pt x="2" y="1"/>
                  </a:lnTo>
                  <a:lnTo>
                    <a:pt x="1" y="3"/>
                  </a:lnTo>
                  <a:lnTo>
                    <a:pt x="0" y="7"/>
                  </a:lnTo>
                  <a:lnTo>
                    <a:pt x="0" y="12"/>
                  </a:lnTo>
                  <a:lnTo>
                    <a:pt x="0" y="14"/>
                  </a:lnTo>
                  <a:lnTo>
                    <a:pt x="0" y="16"/>
                  </a:lnTo>
                  <a:lnTo>
                    <a:pt x="1" y="18"/>
                  </a:lnTo>
                  <a:lnTo>
                    <a:pt x="1" y="21"/>
                  </a:lnTo>
                  <a:lnTo>
                    <a:pt x="2" y="22"/>
                  </a:lnTo>
                  <a:lnTo>
                    <a:pt x="2" y="23"/>
                  </a:lnTo>
                  <a:lnTo>
                    <a:pt x="4" y="24"/>
                  </a:lnTo>
                  <a:lnTo>
                    <a:pt x="4" y="24"/>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31" name="Freeform 240"/>
            <p:cNvSpPr>
              <a:spLocks/>
            </p:cNvSpPr>
            <p:nvPr/>
          </p:nvSpPr>
          <p:spPr bwMode="auto">
            <a:xfrm>
              <a:off x="3028" y="2365"/>
              <a:ext cx="16" cy="28"/>
            </a:xfrm>
            <a:custGeom>
              <a:avLst/>
              <a:gdLst/>
              <a:ahLst/>
              <a:cxnLst>
                <a:cxn ang="0">
                  <a:pos x="7" y="30"/>
                </a:cxn>
                <a:cxn ang="0">
                  <a:pos x="7" y="30"/>
                </a:cxn>
                <a:cxn ang="0">
                  <a:pos x="9" y="30"/>
                </a:cxn>
                <a:cxn ang="0">
                  <a:pos x="11" y="29"/>
                </a:cxn>
                <a:cxn ang="0">
                  <a:pos x="12" y="28"/>
                </a:cxn>
                <a:cxn ang="0">
                  <a:pos x="13" y="26"/>
                </a:cxn>
                <a:cxn ang="0">
                  <a:pos x="14" y="23"/>
                </a:cxn>
                <a:cxn ang="0">
                  <a:pos x="14" y="20"/>
                </a:cxn>
                <a:cxn ang="0">
                  <a:pos x="15" y="18"/>
                </a:cxn>
                <a:cxn ang="0">
                  <a:pos x="15" y="15"/>
                </a:cxn>
                <a:cxn ang="0">
                  <a:pos x="14" y="9"/>
                </a:cxn>
                <a:cxn ang="0">
                  <a:pos x="13" y="4"/>
                </a:cxn>
                <a:cxn ang="0">
                  <a:pos x="11" y="1"/>
                </a:cxn>
                <a:cxn ang="0">
                  <a:pos x="7" y="0"/>
                </a:cxn>
                <a:cxn ang="0">
                  <a:pos x="4" y="1"/>
                </a:cxn>
                <a:cxn ang="0">
                  <a:pos x="2" y="4"/>
                </a:cxn>
                <a:cxn ang="0">
                  <a:pos x="0" y="9"/>
                </a:cxn>
                <a:cxn ang="0">
                  <a:pos x="0" y="15"/>
                </a:cxn>
                <a:cxn ang="0">
                  <a:pos x="0" y="18"/>
                </a:cxn>
                <a:cxn ang="0">
                  <a:pos x="0" y="20"/>
                </a:cxn>
                <a:cxn ang="0">
                  <a:pos x="1" y="23"/>
                </a:cxn>
                <a:cxn ang="0">
                  <a:pos x="2" y="26"/>
                </a:cxn>
                <a:cxn ang="0">
                  <a:pos x="3" y="28"/>
                </a:cxn>
                <a:cxn ang="0">
                  <a:pos x="4" y="29"/>
                </a:cxn>
                <a:cxn ang="0">
                  <a:pos x="6" y="30"/>
                </a:cxn>
                <a:cxn ang="0">
                  <a:pos x="7" y="30"/>
                </a:cxn>
              </a:cxnLst>
              <a:rect l="0" t="0" r="r" b="b"/>
              <a:pathLst>
                <a:path w="16" h="31">
                  <a:moveTo>
                    <a:pt x="7" y="30"/>
                  </a:moveTo>
                  <a:lnTo>
                    <a:pt x="7" y="30"/>
                  </a:lnTo>
                  <a:lnTo>
                    <a:pt x="9" y="30"/>
                  </a:lnTo>
                  <a:lnTo>
                    <a:pt x="11" y="29"/>
                  </a:lnTo>
                  <a:lnTo>
                    <a:pt x="12" y="28"/>
                  </a:lnTo>
                  <a:lnTo>
                    <a:pt x="13" y="26"/>
                  </a:lnTo>
                  <a:lnTo>
                    <a:pt x="14" y="23"/>
                  </a:lnTo>
                  <a:lnTo>
                    <a:pt x="14" y="20"/>
                  </a:lnTo>
                  <a:lnTo>
                    <a:pt x="15" y="18"/>
                  </a:lnTo>
                  <a:lnTo>
                    <a:pt x="15" y="15"/>
                  </a:lnTo>
                  <a:lnTo>
                    <a:pt x="14" y="9"/>
                  </a:lnTo>
                  <a:lnTo>
                    <a:pt x="13" y="4"/>
                  </a:lnTo>
                  <a:lnTo>
                    <a:pt x="11" y="1"/>
                  </a:lnTo>
                  <a:lnTo>
                    <a:pt x="7" y="0"/>
                  </a:lnTo>
                  <a:lnTo>
                    <a:pt x="4" y="1"/>
                  </a:lnTo>
                  <a:lnTo>
                    <a:pt x="2" y="4"/>
                  </a:lnTo>
                  <a:lnTo>
                    <a:pt x="0" y="9"/>
                  </a:lnTo>
                  <a:lnTo>
                    <a:pt x="0" y="15"/>
                  </a:lnTo>
                  <a:lnTo>
                    <a:pt x="0" y="18"/>
                  </a:lnTo>
                  <a:lnTo>
                    <a:pt x="0" y="20"/>
                  </a:lnTo>
                  <a:lnTo>
                    <a:pt x="1" y="23"/>
                  </a:lnTo>
                  <a:lnTo>
                    <a:pt x="2" y="26"/>
                  </a:lnTo>
                  <a:lnTo>
                    <a:pt x="3" y="28"/>
                  </a:lnTo>
                  <a:lnTo>
                    <a:pt x="4" y="29"/>
                  </a:lnTo>
                  <a:lnTo>
                    <a:pt x="6" y="30"/>
                  </a:lnTo>
                  <a:lnTo>
                    <a:pt x="7" y="3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32" name="Freeform 241"/>
            <p:cNvSpPr>
              <a:spLocks/>
            </p:cNvSpPr>
            <p:nvPr/>
          </p:nvSpPr>
          <p:spPr bwMode="auto">
            <a:xfrm>
              <a:off x="2978" y="2543"/>
              <a:ext cx="100" cy="90"/>
            </a:xfrm>
            <a:custGeom>
              <a:avLst/>
              <a:gdLst/>
              <a:ahLst/>
              <a:cxnLst>
                <a:cxn ang="0">
                  <a:pos x="98" y="69"/>
                </a:cxn>
                <a:cxn ang="0">
                  <a:pos x="98" y="69"/>
                </a:cxn>
                <a:cxn ang="0">
                  <a:pos x="98" y="70"/>
                </a:cxn>
                <a:cxn ang="0">
                  <a:pos x="97" y="72"/>
                </a:cxn>
                <a:cxn ang="0">
                  <a:pos x="94" y="75"/>
                </a:cxn>
                <a:cxn ang="0">
                  <a:pos x="91" y="79"/>
                </a:cxn>
                <a:cxn ang="0">
                  <a:pos x="86" y="83"/>
                </a:cxn>
                <a:cxn ang="0">
                  <a:pos x="79" y="87"/>
                </a:cxn>
                <a:cxn ang="0">
                  <a:pos x="70" y="89"/>
                </a:cxn>
                <a:cxn ang="0">
                  <a:pos x="58" y="90"/>
                </a:cxn>
                <a:cxn ang="0">
                  <a:pos x="51" y="90"/>
                </a:cxn>
                <a:cxn ang="0">
                  <a:pos x="45" y="87"/>
                </a:cxn>
                <a:cxn ang="0">
                  <a:pos x="39" y="84"/>
                </a:cxn>
                <a:cxn ang="0">
                  <a:pos x="33" y="80"/>
                </a:cxn>
                <a:cxn ang="0">
                  <a:pos x="28" y="74"/>
                </a:cxn>
                <a:cxn ang="0">
                  <a:pos x="23" y="68"/>
                </a:cxn>
                <a:cxn ang="0">
                  <a:pos x="18" y="61"/>
                </a:cxn>
                <a:cxn ang="0">
                  <a:pos x="14" y="54"/>
                </a:cxn>
                <a:cxn ang="0">
                  <a:pos x="10" y="47"/>
                </a:cxn>
                <a:cxn ang="0">
                  <a:pos x="7" y="40"/>
                </a:cxn>
                <a:cxn ang="0">
                  <a:pos x="4" y="32"/>
                </a:cxn>
                <a:cxn ang="0">
                  <a:pos x="2" y="24"/>
                </a:cxn>
                <a:cxn ang="0">
                  <a:pos x="1" y="18"/>
                </a:cxn>
                <a:cxn ang="0">
                  <a:pos x="0" y="11"/>
                </a:cxn>
                <a:cxn ang="0">
                  <a:pos x="0" y="5"/>
                </a:cxn>
                <a:cxn ang="0">
                  <a:pos x="0" y="0"/>
                </a:cxn>
              </a:cxnLst>
              <a:rect l="0" t="0" r="r" b="b"/>
              <a:pathLst>
                <a:path w="99" h="91">
                  <a:moveTo>
                    <a:pt x="98" y="69"/>
                  </a:moveTo>
                  <a:lnTo>
                    <a:pt x="98" y="69"/>
                  </a:lnTo>
                  <a:lnTo>
                    <a:pt x="98" y="70"/>
                  </a:lnTo>
                  <a:lnTo>
                    <a:pt x="97" y="72"/>
                  </a:lnTo>
                  <a:lnTo>
                    <a:pt x="94" y="75"/>
                  </a:lnTo>
                  <a:lnTo>
                    <a:pt x="91" y="79"/>
                  </a:lnTo>
                  <a:lnTo>
                    <a:pt x="86" y="83"/>
                  </a:lnTo>
                  <a:lnTo>
                    <a:pt x="79" y="87"/>
                  </a:lnTo>
                  <a:lnTo>
                    <a:pt x="70" y="89"/>
                  </a:lnTo>
                  <a:lnTo>
                    <a:pt x="58" y="90"/>
                  </a:lnTo>
                  <a:lnTo>
                    <a:pt x="51" y="90"/>
                  </a:lnTo>
                  <a:lnTo>
                    <a:pt x="45" y="87"/>
                  </a:lnTo>
                  <a:lnTo>
                    <a:pt x="39" y="84"/>
                  </a:lnTo>
                  <a:lnTo>
                    <a:pt x="33" y="80"/>
                  </a:lnTo>
                  <a:lnTo>
                    <a:pt x="28" y="74"/>
                  </a:lnTo>
                  <a:lnTo>
                    <a:pt x="23" y="68"/>
                  </a:lnTo>
                  <a:lnTo>
                    <a:pt x="18" y="61"/>
                  </a:lnTo>
                  <a:lnTo>
                    <a:pt x="14" y="54"/>
                  </a:lnTo>
                  <a:lnTo>
                    <a:pt x="10" y="47"/>
                  </a:lnTo>
                  <a:lnTo>
                    <a:pt x="7" y="40"/>
                  </a:lnTo>
                  <a:lnTo>
                    <a:pt x="4" y="32"/>
                  </a:lnTo>
                  <a:lnTo>
                    <a:pt x="2" y="24"/>
                  </a:lnTo>
                  <a:lnTo>
                    <a:pt x="1" y="18"/>
                  </a:lnTo>
                  <a:lnTo>
                    <a:pt x="0" y="11"/>
                  </a:lnTo>
                  <a:lnTo>
                    <a:pt x="0" y="5"/>
                  </a:lnTo>
                  <a:lnTo>
                    <a:pt x="0"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33" name="Freeform 242"/>
            <p:cNvSpPr>
              <a:spLocks/>
            </p:cNvSpPr>
            <p:nvPr/>
          </p:nvSpPr>
          <p:spPr bwMode="auto">
            <a:xfrm>
              <a:off x="2960" y="2516"/>
              <a:ext cx="40" cy="21"/>
            </a:xfrm>
            <a:custGeom>
              <a:avLst/>
              <a:gdLst/>
              <a:ahLst/>
              <a:cxnLst>
                <a:cxn ang="0">
                  <a:pos x="39" y="12"/>
                </a:cxn>
                <a:cxn ang="0">
                  <a:pos x="39" y="12"/>
                </a:cxn>
                <a:cxn ang="0">
                  <a:pos x="38" y="11"/>
                </a:cxn>
                <a:cxn ang="0">
                  <a:pos x="34" y="8"/>
                </a:cxn>
                <a:cxn ang="0">
                  <a:pos x="28" y="4"/>
                </a:cxn>
                <a:cxn ang="0">
                  <a:pos x="21" y="1"/>
                </a:cxn>
                <a:cxn ang="0">
                  <a:pos x="14" y="0"/>
                </a:cxn>
                <a:cxn ang="0">
                  <a:pos x="8" y="1"/>
                </a:cxn>
                <a:cxn ang="0">
                  <a:pos x="2" y="8"/>
                </a:cxn>
                <a:cxn ang="0">
                  <a:pos x="0" y="20"/>
                </a:cxn>
              </a:cxnLst>
              <a:rect l="0" t="0" r="r" b="b"/>
              <a:pathLst>
                <a:path w="40" h="21">
                  <a:moveTo>
                    <a:pt x="39" y="12"/>
                  </a:moveTo>
                  <a:lnTo>
                    <a:pt x="39" y="12"/>
                  </a:lnTo>
                  <a:lnTo>
                    <a:pt x="38" y="11"/>
                  </a:lnTo>
                  <a:lnTo>
                    <a:pt x="34" y="8"/>
                  </a:lnTo>
                  <a:lnTo>
                    <a:pt x="28" y="4"/>
                  </a:lnTo>
                  <a:lnTo>
                    <a:pt x="21" y="1"/>
                  </a:lnTo>
                  <a:lnTo>
                    <a:pt x="14" y="0"/>
                  </a:lnTo>
                  <a:lnTo>
                    <a:pt x="8" y="1"/>
                  </a:lnTo>
                  <a:lnTo>
                    <a:pt x="2" y="8"/>
                  </a:lnTo>
                  <a:lnTo>
                    <a:pt x="0" y="2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34" name="Freeform 243"/>
            <p:cNvSpPr>
              <a:spLocks/>
            </p:cNvSpPr>
            <p:nvPr/>
          </p:nvSpPr>
          <p:spPr bwMode="auto">
            <a:xfrm>
              <a:off x="2805" y="2818"/>
              <a:ext cx="2121" cy="818"/>
            </a:xfrm>
            <a:custGeom>
              <a:avLst/>
              <a:gdLst/>
              <a:ahLst/>
              <a:cxnLst>
                <a:cxn ang="0">
                  <a:pos x="570" y="7"/>
                </a:cxn>
                <a:cxn ang="0">
                  <a:pos x="0" y="820"/>
                </a:cxn>
                <a:cxn ang="0">
                  <a:pos x="2117" y="820"/>
                </a:cxn>
                <a:cxn ang="0">
                  <a:pos x="1561" y="0"/>
                </a:cxn>
                <a:cxn ang="0">
                  <a:pos x="570" y="7"/>
                </a:cxn>
              </a:cxnLst>
              <a:rect l="0" t="0" r="r" b="b"/>
              <a:pathLst>
                <a:path w="2118" h="821">
                  <a:moveTo>
                    <a:pt x="570" y="7"/>
                  </a:moveTo>
                  <a:lnTo>
                    <a:pt x="0" y="820"/>
                  </a:lnTo>
                  <a:lnTo>
                    <a:pt x="2117" y="820"/>
                  </a:lnTo>
                  <a:lnTo>
                    <a:pt x="1561" y="0"/>
                  </a:lnTo>
                  <a:lnTo>
                    <a:pt x="570" y="7"/>
                  </a:lnTo>
                </a:path>
              </a:pathLst>
            </a:custGeom>
            <a:solidFill>
              <a:srgbClr val="919191"/>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35" name="Freeform 244"/>
            <p:cNvSpPr>
              <a:spLocks/>
            </p:cNvSpPr>
            <p:nvPr/>
          </p:nvSpPr>
          <p:spPr bwMode="auto">
            <a:xfrm>
              <a:off x="2805" y="2818"/>
              <a:ext cx="2123" cy="825"/>
            </a:xfrm>
            <a:custGeom>
              <a:avLst/>
              <a:gdLst/>
              <a:ahLst/>
              <a:cxnLst>
                <a:cxn ang="0">
                  <a:pos x="572" y="7"/>
                </a:cxn>
                <a:cxn ang="0">
                  <a:pos x="0" y="826"/>
                </a:cxn>
                <a:cxn ang="0">
                  <a:pos x="2123" y="826"/>
                </a:cxn>
                <a:cxn ang="0">
                  <a:pos x="1565" y="0"/>
                </a:cxn>
                <a:cxn ang="0">
                  <a:pos x="572" y="7"/>
                </a:cxn>
              </a:cxnLst>
              <a:rect l="0" t="0" r="r" b="b"/>
              <a:pathLst>
                <a:path w="2124" h="827">
                  <a:moveTo>
                    <a:pt x="572" y="7"/>
                  </a:moveTo>
                  <a:lnTo>
                    <a:pt x="0" y="826"/>
                  </a:lnTo>
                  <a:lnTo>
                    <a:pt x="2123" y="826"/>
                  </a:lnTo>
                  <a:lnTo>
                    <a:pt x="1565" y="0"/>
                  </a:lnTo>
                  <a:lnTo>
                    <a:pt x="572" y="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36" name="Freeform 245"/>
            <p:cNvSpPr>
              <a:spLocks/>
            </p:cNvSpPr>
            <p:nvPr/>
          </p:nvSpPr>
          <p:spPr bwMode="auto">
            <a:xfrm>
              <a:off x="3393" y="2862"/>
              <a:ext cx="939" cy="226"/>
            </a:xfrm>
            <a:custGeom>
              <a:avLst/>
              <a:gdLst/>
              <a:ahLst/>
              <a:cxnLst>
                <a:cxn ang="0">
                  <a:pos x="164" y="2"/>
                </a:cxn>
                <a:cxn ang="0">
                  <a:pos x="151" y="14"/>
                </a:cxn>
                <a:cxn ang="0">
                  <a:pos x="128" y="36"/>
                </a:cxn>
                <a:cxn ang="0">
                  <a:pos x="98" y="67"/>
                </a:cxn>
                <a:cxn ang="0">
                  <a:pos x="67" y="108"/>
                </a:cxn>
                <a:cxn ang="0">
                  <a:pos x="35" y="157"/>
                </a:cxn>
                <a:cxn ang="0">
                  <a:pos x="13" y="190"/>
                </a:cxn>
                <a:cxn ang="0">
                  <a:pos x="3" y="206"/>
                </a:cxn>
                <a:cxn ang="0">
                  <a:pos x="0" y="210"/>
                </a:cxn>
                <a:cxn ang="0">
                  <a:pos x="1" y="207"/>
                </a:cxn>
                <a:cxn ang="0">
                  <a:pos x="1" y="213"/>
                </a:cxn>
                <a:cxn ang="0">
                  <a:pos x="8" y="222"/>
                </a:cxn>
                <a:cxn ang="0">
                  <a:pos x="27" y="225"/>
                </a:cxn>
                <a:cxn ang="0">
                  <a:pos x="48" y="224"/>
                </a:cxn>
                <a:cxn ang="0">
                  <a:pos x="80" y="222"/>
                </a:cxn>
                <a:cxn ang="0">
                  <a:pos x="123" y="220"/>
                </a:cxn>
                <a:cxn ang="0">
                  <a:pos x="173" y="217"/>
                </a:cxn>
                <a:cxn ang="0">
                  <a:pos x="228" y="214"/>
                </a:cxn>
                <a:cxn ang="0">
                  <a:pos x="283" y="212"/>
                </a:cxn>
                <a:cxn ang="0">
                  <a:pos x="337" y="210"/>
                </a:cxn>
                <a:cxn ang="0">
                  <a:pos x="386" y="210"/>
                </a:cxn>
                <a:cxn ang="0">
                  <a:pos x="428" y="210"/>
                </a:cxn>
                <a:cxn ang="0">
                  <a:pos x="461" y="213"/>
                </a:cxn>
                <a:cxn ang="0">
                  <a:pos x="487" y="217"/>
                </a:cxn>
                <a:cxn ang="0">
                  <a:pos x="523" y="219"/>
                </a:cxn>
                <a:cxn ang="0">
                  <a:pos x="567" y="220"/>
                </a:cxn>
                <a:cxn ang="0">
                  <a:pos x="618" y="220"/>
                </a:cxn>
                <a:cxn ang="0">
                  <a:pos x="672" y="219"/>
                </a:cxn>
                <a:cxn ang="0">
                  <a:pos x="726" y="218"/>
                </a:cxn>
                <a:cxn ang="0">
                  <a:pos x="778" y="217"/>
                </a:cxn>
                <a:cxn ang="0">
                  <a:pos x="825" y="217"/>
                </a:cxn>
                <a:cxn ang="0">
                  <a:pos x="864" y="216"/>
                </a:cxn>
                <a:cxn ang="0">
                  <a:pos x="893" y="216"/>
                </a:cxn>
                <a:cxn ang="0">
                  <a:pos x="908" y="218"/>
                </a:cxn>
                <a:cxn ang="0">
                  <a:pos x="932" y="216"/>
                </a:cxn>
                <a:cxn ang="0">
                  <a:pos x="938" y="198"/>
                </a:cxn>
                <a:cxn ang="0">
                  <a:pos x="932" y="173"/>
                </a:cxn>
                <a:cxn ang="0">
                  <a:pos x="924" y="151"/>
                </a:cxn>
                <a:cxn ang="0">
                  <a:pos x="915" y="124"/>
                </a:cxn>
                <a:cxn ang="0">
                  <a:pos x="906" y="96"/>
                </a:cxn>
                <a:cxn ang="0">
                  <a:pos x="895" y="71"/>
                </a:cxn>
                <a:cxn ang="0">
                  <a:pos x="883" y="53"/>
                </a:cxn>
                <a:cxn ang="0">
                  <a:pos x="872" y="40"/>
                </a:cxn>
                <a:cxn ang="0">
                  <a:pos x="861" y="30"/>
                </a:cxn>
                <a:cxn ang="0">
                  <a:pos x="848" y="24"/>
                </a:cxn>
                <a:cxn ang="0">
                  <a:pos x="829" y="20"/>
                </a:cxn>
                <a:cxn ang="0">
                  <a:pos x="801" y="20"/>
                </a:cxn>
                <a:cxn ang="0">
                  <a:pos x="772" y="21"/>
                </a:cxn>
                <a:cxn ang="0">
                  <a:pos x="727" y="20"/>
                </a:cxn>
                <a:cxn ang="0">
                  <a:pos x="666" y="19"/>
                </a:cxn>
                <a:cxn ang="0">
                  <a:pos x="590" y="17"/>
                </a:cxn>
                <a:cxn ang="0">
                  <a:pos x="510" y="14"/>
                </a:cxn>
                <a:cxn ang="0">
                  <a:pos x="427" y="10"/>
                </a:cxn>
                <a:cxn ang="0">
                  <a:pos x="347" y="7"/>
                </a:cxn>
                <a:cxn ang="0">
                  <a:pos x="276" y="4"/>
                </a:cxn>
                <a:cxn ang="0">
                  <a:pos x="219" y="2"/>
                </a:cxn>
                <a:cxn ang="0">
                  <a:pos x="181" y="0"/>
                </a:cxn>
                <a:cxn ang="0">
                  <a:pos x="167" y="0"/>
                </a:cxn>
              </a:cxnLst>
              <a:rect l="0" t="0" r="r" b="b"/>
              <a:pathLst>
                <a:path w="939" h="226">
                  <a:moveTo>
                    <a:pt x="167" y="0"/>
                  </a:moveTo>
                  <a:lnTo>
                    <a:pt x="167" y="0"/>
                  </a:lnTo>
                  <a:lnTo>
                    <a:pt x="164" y="2"/>
                  </a:lnTo>
                  <a:lnTo>
                    <a:pt x="161" y="5"/>
                  </a:lnTo>
                  <a:lnTo>
                    <a:pt x="156" y="9"/>
                  </a:lnTo>
                  <a:lnTo>
                    <a:pt x="151" y="14"/>
                  </a:lnTo>
                  <a:lnTo>
                    <a:pt x="144" y="19"/>
                  </a:lnTo>
                  <a:lnTo>
                    <a:pt x="136" y="27"/>
                  </a:lnTo>
                  <a:lnTo>
                    <a:pt x="128" y="36"/>
                  </a:lnTo>
                  <a:lnTo>
                    <a:pt x="118" y="45"/>
                  </a:lnTo>
                  <a:lnTo>
                    <a:pt x="108" y="56"/>
                  </a:lnTo>
                  <a:lnTo>
                    <a:pt x="98" y="67"/>
                  </a:lnTo>
                  <a:lnTo>
                    <a:pt x="87" y="80"/>
                  </a:lnTo>
                  <a:lnTo>
                    <a:pt x="77" y="94"/>
                  </a:lnTo>
                  <a:lnTo>
                    <a:pt x="67" y="108"/>
                  </a:lnTo>
                  <a:lnTo>
                    <a:pt x="56" y="124"/>
                  </a:lnTo>
                  <a:lnTo>
                    <a:pt x="45" y="141"/>
                  </a:lnTo>
                  <a:lnTo>
                    <a:pt x="35" y="157"/>
                  </a:lnTo>
                  <a:lnTo>
                    <a:pt x="26" y="169"/>
                  </a:lnTo>
                  <a:lnTo>
                    <a:pt x="19" y="181"/>
                  </a:lnTo>
                  <a:lnTo>
                    <a:pt x="13" y="190"/>
                  </a:lnTo>
                  <a:lnTo>
                    <a:pt x="9" y="197"/>
                  </a:lnTo>
                  <a:lnTo>
                    <a:pt x="6" y="203"/>
                  </a:lnTo>
                  <a:lnTo>
                    <a:pt x="3" y="206"/>
                  </a:lnTo>
                  <a:lnTo>
                    <a:pt x="1" y="208"/>
                  </a:lnTo>
                  <a:lnTo>
                    <a:pt x="0" y="209"/>
                  </a:lnTo>
                  <a:lnTo>
                    <a:pt x="0" y="210"/>
                  </a:lnTo>
                  <a:lnTo>
                    <a:pt x="0" y="209"/>
                  </a:lnTo>
                  <a:lnTo>
                    <a:pt x="1" y="208"/>
                  </a:lnTo>
                  <a:lnTo>
                    <a:pt x="1" y="207"/>
                  </a:lnTo>
                  <a:lnTo>
                    <a:pt x="1" y="208"/>
                  </a:lnTo>
                  <a:lnTo>
                    <a:pt x="1" y="210"/>
                  </a:lnTo>
                  <a:lnTo>
                    <a:pt x="1" y="213"/>
                  </a:lnTo>
                  <a:lnTo>
                    <a:pt x="1" y="216"/>
                  </a:lnTo>
                  <a:lnTo>
                    <a:pt x="3" y="219"/>
                  </a:lnTo>
                  <a:lnTo>
                    <a:pt x="8" y="222"/>
                  </a:lnTo>
                  <a:lnTo>
                    <a:pt x="14" y="225"/>
                  </a:lnTo>
                  <a:lnTo>
                    <a:pt x="23" y="225"/>
                  </a:lnTo>
                  <a:lnTo>
                    <a:pt x="27" y="225"/>
                  </a:lnTo>
                  <a:lnTo>
                    <a:pt x="32" y="225"/>
                  </a:lnTo>
                  <a:lnTo>
                    <a:pt x="39" y="225"/>
                  </a:lnTo>
                  <a:lnTo>
                    <a:pt x="48" y="224"/>
                  </a:lnTo>
                  <a:lnTo>
                    <a:pt x="57" y="224"/>
                  </a:lnTo>
                  <a:lnTo>
                    <a:pt x="69" y="223"/>
                  </a:lnTo>
                  <a:lnTo>
                    <a:pt x="80" y="222"/>
                  </a:lnTo>
                  <a:lnTo>
                    <a:pt x="93" y="221"/>
                  </a:lnTo>
                  <a:lnTo>
                    <a:pt x="108" y="220"/>
                  </a:lnTo>
                  <a:lnTo>
                    <a:pt x="123" y="220"/>
                  </a:lnTo>
                  <a:lnTo>
                    <a:pt x="139" y="219"/>
                  </a:lnTo>
                  <a:lnTo>
                    <a:pt x="156" y="218"/>
                  </a:lnTo>
                  <a:lnTo>
                    <a:pt x="173" y="217"/>
                  </a:lnTo>
                  <a:lnTo>
                    <a:pt x="191" y="216"/>
                  </a:lnTo>
                  <a:lnTo>
                    <a:pt x="209" y="215"/>
                  </a:lnTo>
                  <a:lnTo>
                    <a:pt x="228" y="214"/>
                  </a:lnTo>
                  <a:lnTo>
                    <a:pt x="245" y="214"/>
                  </a:lnTo>
                  <a:lnTo>
                    <a:pt x="264" y="213"/>
                  </a:lnTo>
                  <a:lnTo>
                    <a:pt x="283" y="212"/>
                  </a:lnTo>
                  <a:lnTo>
                    <a:pt x="301" y="212"/>
                  </a:lnTo>
                  <a:lnTo>
                    <a:pt x="319" y="211"/>
                  </a:lnTo>
                  <a:lnTo>
                    <a:pt x="337" y="210"/>
                  </a:lnTo>
                  <a:lnTo>
                    <a:pt x="354" y="210"/>
                  </a:lnTo>
                  <a:lnTo>
                    <a:pt x="371" y="210"/>
                  </a:lnTo>
                  <a:lnTo>
                    <a:pt x="386" y="210"/>
                  </a:lnTo>
                  <a:lnTo>
                    <a:pt x="400" y="210"/>
                  </a:lnTo>
                  <a:lnTo>
                    <a:pt x="415" y="210"/>
                  </a:lnTo>
                  <a:lnTo>
                    <a:pt x="428" y="210"/>
                  </a:lnTo>
                  <a:lnTo>
                    <a:pt x="441" y="211"/>
                  </a:lnTo>
                  <a:lnTo>
                    <a:pt x="452" y="212"/>
                  </a:lnTo>
                  <a:lnTo>
                    <a:pt x="461" y="213"/>
                  </a:lnTo>
                  <a:lnTo>
                    <a:pt x="469" y="214"/>
                  </a:lnTo>
                  <a:lnTo>
                    <a:pt x="478" y="215"/>
                  </a:lnTo>
                  <a:lnTo>
                    <a:pt x="487" y="217"/>
                  </a:lnTo>
                  <a:lnTo>
                    <a:pt x="498" y="217"/>
                  </a:lnTo>
                  <a:lnTo>
                    <a:pt x="510" y="218"/>
                  </a:lnTo>
                  <a:lnTo>
                    <a:pt x="523" y="219"/>
                  </a:lnTo>
                  <a:lnTo>
                    <a:pt x="537" y="219"/>
                  </a:lnTo>
                  <a:lnTo>
                    <a:pt x="551" y="220"/>
                  </a:lnTo>
                  <a:lnTo>
                    <a:pt x="567" y="220"/>
                  </a:lnTo>
                  <a:lnTo>
                    <a:pt x="584" y="220"/>
                  </a:lnTo>
                  <a:lnTo>
                    <a:pt x="600" y="220"/>
                  </a:lnTo>
                  <a:lnTo>
                    <a:pt x="618" y="220"/>
                  </a:lnTo>
                  <a:lnTo>
                    <a:pt x="636" y="220"/>
                  </a:lnTo>
                  <a:lnTo>
                    <a:pt x="654" y="220"/>
                  </a:lnTo>
                  <a:lnTo>
                    <a:pt x="672" y="219"/>
                  </a:lnTo>
                  <a:lnTo>
                    <a:pt x="690" y="219"/>
                  </a:lnTo>
                  <a:lnTo>
                    <a:pt x="707" y="219"/>
                  </a:lnTo>
                  <a:lnTo>
                    <a:pt x="726" y="218"/>
                  </a:lnTo>
                  <a:lnTo>
                    <a:pt x="743" y="218"/>
                  </a:lnTo>
                  <a:lnTo>
                    <a:pt x="761" y="218"/>
                  </a:lnTo>
                  <a:lnTo>
                    <a:pt x="778" y="217"/>
                  </a:lnTo>
                  <a:lnTo>
                    <a:pt x="794" y="217"/>
                  </a:lnTo>
                  <a:lnTo>
                    <a:pt x="810" y="217"/>
                  </a:lnTo>
                  <a:lnTo>
                    <a:pt x="825" y="217"/>
                  </a:lnTo>
                  <a:lnTo>
                    <a:pt x="839" y="216"/>
                  </a:lnTo>
                  <a:lnTo>
                    <a:pt x="852" y="216"/>
                  </a:lnTo>
                  <a:lnTo>
                    <a:pt x="864" y="216"/>
                  </a:lnTo>
                  <a:lnTo>
                    <a:pt x="875" y="216"/>
                  </a:lnTo>
                  <a:lnTo>
                    <a:pt x="884" y="216"/>
                  </a:lnTo>
                  <a:lnTo>
                    <a:pt x="893" y="216"/>
                  </a:lnTo>
                  <a:lnTo>
                    <a:pt x="899" y="217"/>
                  </a:lnTo>
                  <a:lnTo>
                    <a:pt x="905" y="217"/>
                  </a:lnTo>
                  <a:lnTo>
                    <a:pt x="908" y="218"/>
                  </a:lnTo>
                  <a:lnTo>
                    <a:pt x="918" y="219"/>
                  </a:lnTo>
                  <a:lnTo>
                    <a:pt x="926" y="219"/>
                  </a:lnTo>
                  <a:lnTo>
                    <a:pt x="932" y="216"/>
                  </a:lnTo>
                  <a:lnTo>
                    <a:pt x="936" y="212"/>
                  </a:lnTo>
                  <a:lnTo>
                    <a:pt x="938" y="206"/>
                  </a:lnTo>
                  <a:lnTo>
                    <a:pt x="938" y="198"/>
                  </a:lnTo>
                  <a:lnTo>
                    <a:pt x="937" y="190"/>
                  </a:lnTo>
                  <a:lnTo>
                    <a:pt x="934" y="179"/>
                  </a:lnTo>
                  <a:lnTo>
                    <a:pt x="932" y="173"/>
                  </a:lnTo>
                  <a:lnTo>
                    <a:pt x="929" y="167"/>
                  </a:lnTo>
                  <a:lnTo>
                    <a:pt x="927" y="159"/>
                  </a:lnTo>
                  <a:lnTo>
                    <a:pt x="924" y="151"/>
                  </a:lnTo>
                  <a:lnTo>
                    <a:pt x="921" y="142"/>
                  </a:lnTo>
                  <a:lnTo>
                    <a:pt x="919" y="133"/>
                  </a:lnTo>
                  <a:lnTo>
                    <a:pt x="915" y="124"/>
                  </a:lnTo>
                  <a:lnTo>
                    <a:pt x="912" y="114"/>
                  </a:lnTo>
                  <a:lnTo>
                    <a:pt x="909" y="105"/>
                  </a:lnTo>
                  <a:lnTo>
                    <a:pt x="906" y="96"/>
                  </a:lnTo>
                  <a:lnTo>
                    <a:pt x="902" y="87"/>
                  </a:lnTo>
                  <a:lnTo>
                    <a:pt x="898" y="79"/>
                  </a:lnTo>
                  <a:lnTo>
                    <a:pt x="895" y="71"/>
                  </a:lnTo>
                  <a:lnTo>
                    <a:pt x="890" y="64"/>
                  </a:lnTo>
                  <a:lnTo>
                    <a:pt x="887" y="57"/>
                  </a:lnTo>
                  <a:lnTo>
                    <a:pt x="883" y="53"/>
                  </a:lnTo>
                  <a:lnTo>
                    <a:pt x="879" y="48"/>
                  </a:lnTo>
                  <a:lnTo>
                    <a:pt x="875" y="44"/>
                  </a:lnTo>
                  <a:lnTo>
                    <a:pt x="872" y="40"/>
                  </a:lnTo>
                  <a:lnTo>
                    <a:pt x="868" y="37"/>
                  </a:lnTo>
                  <a:lnTo>
                    <a:pt x="864" y="33"/>
                  </a:lnTo>
                  <a:lnTo>
                    <a:pt x="861" y="30"/>
                  </a:lnTo>
                  <a:lnTo>
                    <a:pt x="858" y="28"/>
                  </a:lnTo>
                  <a:lnTo>
                    <a:pt x="853" y="26"/>
                  </a:lnTo>
                  <a:lnTo>
                    <a:pt x="848" y="24"/>
                  </a:lnTo>
                  <a:lnTo>
                    <a:pt x="842" y="23"/>
                  </a:lnTo>
                  <a:lnTo>
                    <a:pt x="836" y="21"/>
                  </a:lnTo>
                  <a:lnTo>
                    <a:pt x="829" y="20"/>
                  </a:lnTo>
                  <a:lnTo>
                    <a:pt x="821" y="20"/>
                  </a:lnTo>
                  <a:lnTo>
                    <a:pt x="812" y="20"/>
                  </a:lnTo>
                  <a:lnTo>
                    <a:pt x="801" y="20"/>
                  </a:lnTo>
                  <a:lnTo>
                    <a:pt x="790" y="20"/>
                  </a:lnTo>
                  <a:lnTo>
                    <a:pt x="782" y="20"/>
                  </a:lnTo>
                  <a:lnTo>
                    <a:pt x="772" y="21"/>
                  </a:lnTo>
                  <a:lnTo>
                    <a:pt x="759" y="20"/>
                  </a:lnTo>
                  <a:lnTo>
                    <a:pt x="744" y="20"/>
                  </a:lnTo>
                  <a:lnTo>
                    <a:pt x="727" y="20"/>
                  </a:lnTo>
                  <a:lnTo>
                    <a:pt x="708" y="19"/>
                  </a:lnTo>
                  <a:lnTo>
                    <a:pt x="688" y="19"/>
                  </a:lnTo>
                  <a:lnTo>
                    <a:pt x="666" y="19"/>
                  </a:lnTo>
                  <a:lnTo>
                    <a:pt x="642" y="19"/>
                  </a:lnTo>
                  <a:lnTo>
                    <a:pt x="616" y="18"/>
                  </a:lnTo>
                  <a:lnTo>
                    <a:pt x="590" y="17"/>
                  </a:lnTo>
                  <a:lnTo>
                    <a:pt x="564" y="16"/>
                  </a:lnTo>
                  <a:lnTo>
                    <a:pt x="538" y="15"/>
                  </a:lnTo>
                  <a:lnTo>
                    <a:pt x="510" y="14"/>
                  </a:lnTo>
                  <a:lnTo>
                    <a:pt x="482" y="13"/>
                  </a:lnTo>
                  <a:lnTo>
                    <a:pt x="454" y="12"/>
                  </a:lnTo>
                  <a:lnTo>
                    <a:pt x="427" y="10"/>
                  </a:lnTo>
                  <a:lnTo>
                    <a:pt x="399" y="9"/>
                  </a:lnTo>
                  <a:lnTo>
                    <a:pt x="373" y="8"/>
                  </a:lnTo>
                  <a:lnTo>
                    <a:pt x="347" y="7"/>
                  </a:lnTo>
                  <a:lnTo>
                    <a:pt x="322" y="6"/>
                  </a:lnTo>
                  <a:lnTo>
                    <a:pt x="298" y="5"/>
                  </a:lnTo>
                  <a:lnTo>
                    <a:pt x="276" y="4"/>
                  </a:lnTo>
                  <a:lnTo>
                    <a:pt x="255" y="3"/>
                  </a:lnTo>
                  <a:lnTo>
                    <a:pt x="236" y="3"/>
                  </a:lnTo>
                  <a:lnTo>
                    <a:pt x="219" y="2"/>
                  </a:lnTo>
                  <a:lnTo>
                    <a:pt x="204" y="1"/>
                  </a:lnTo>
                  <a:lnTo>
                    <a:pt x="191" y="1"/>
                  </a:lnTo>
                  <a:lnTo>
                    <a:pt x="181" y="0"/>
                  </a:lnTo>
                  <a:lnTo>
                    <a:pt x="174" y="0"/>
                  </a:lnTo>
                  <a:lnTo>
                    <a:pt x="169" y="0"/>
                  </a:lnTo>
                  <a:lnTo>
                    <a:pt x="167" y="0"/>
                  </a:lnTo>
                </a:path>
              </a:pathLst>
            </a:custGeom>
            <a:solidFill>
              <a:srgbClr val="FFFFFF"/>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37" name="Freeform 246"/>
            <p:cNvSpPr>
              <a:spLocks/>
            </p:cNvSpPr>
            <p:nvPr/>
          </p:nvSpPr>
          <p:spPr bwMode="auto">
            <a:xfrm>
              <a:off x="3393" y="2862"/>
              <a:ext cx="945" cy="233"/>
            </a:xfrm>
            <a:custGeom>
              <a:avLst/>
              <a:gdLst/>
              <a:ahLst/>
              <a:cxnLst>
                <a:cxn ang="0">
                  <a:pos x="165" y="2"/>
                </a:cxn>
                <a:cxn ang="0">
                  <a:pos x="152" y="14"/>
                </a:cxn>
                <a:cxn ang="0">
                  <a:pos x="129" y="37"/>
                </a:cxn>
                <a:cxn ang="0">
                  <a:pos x="99" y="69"/>
                </a:cxn>
                <a:cxn ang="0">
                  <a:pos x="67" y="111"/>
                </a:cxn>
                <a:cxn ang="0">
                  <a:pos x="35" y="161"/>
                </a:cxn>
                <a:cxn ang="0">
                  <a:pos x="13" y="195"/>
                </a:cxn>
                <a:cxn ang="0">
                  <a:pos x="3" y="211"/>
                </a:cxn>
                <a:cxn ang="0">
                  <a:pos x="0" y="216"/>
                </a:cxn>
                <a:cxn ang="0">
                  <a:pos x="1" y="213"/>
                </a:cxn>
                <a:cxn ang="0">
                  <a:pos x="1" y="219"/>
                </a:cxn>
                <a:cxn ang="0">
                  <a:pos x="8" y="228"/>
                </a:cxn>
                <a:cxn ang="0">
                  <a:pos x="27" y="231"/>
                </a:cxn>
                <a:cxn ang="0">
                  <a:pos x="48" y="230"/>
                </a:cxn>
                <a:cxn ang="0">
                  <a:pos x="81" y="228"/>
                </a:cxn>
                <a:cxn ang="0">
                  <a:pos x="124" y="226"/>
                </a:cxn>
                <a:cxn ang="0">
                  <a:pos x="174" y="223"/>
                </a:cxn>
                <a:cxn ang="0">
                  <a:pos x="229" y="220"/>
                </a:cxn>
                <a:cxn ang="0">
                  <a:pos x="285" y="218"/>
                </a:cxn>
                <a:cxn ang="0">
                  <a:pos x="339" y="216"/>
                </a:cxn>
                <a:cxn ang="0">
                  <a:pos x="388" y="216"/>
                </a:cxn>
                <a:cxn ang="0">
                  <a:pos x="431" y="216"/>
                </a:cxn>
                <a:cxn ang="0">
                  <a:pos x="464" y="219"/>
                </a:cxn>
                <a:cxn ang="0">
                  <a:pos x="490" y="223"/>
                </a:cxn>
                <a:cxn ang="0">
                  <a:pos x="526" y="225"/>
                </a:cxn>
                <a:cxn ang="0">
                  <a:pos x="571" y="226"/>
                </a:cxn>
                <a:cxn ang="0">
                  <a:pos x="622" y="226"/>
                </a:cxn>
                <a:cxn ang="0">
                  <a:pos x="676" y="225"/>
                </a:cxn>
                <a:cxn ang="0">
                  <a:pos x="731" y="224"/>
                </a:cxn>
                <a:cxn ang="0">
                  <a:pos x="783" y="223"/>
                </a:cxn>
                <a:cxn ang="0">
                  <a:pos x="830" y="223"/>
                </a:cxn>
                <a:cxn ang="0">
                  <a:pos x="870" y="222"/>
                </a:cxn>
                <a:cxn ang="0">
                  <a:pos x="899" y="222"/>
                </a:cxn>
                <a:cxn ang="0">
                  <a:pos x="914" y="224"/>
                </a:cxn>
                <a:cxn ang="0">
                  <a:pos x="938" y="222"/>
                </a:cxn>
                <a:cxn ang="0">
                  <a:pos x="944" y="203"/>
                </a:cxn>
                <a:cxn ang="0">
                  <a:pos x="938" y="178"/>
                </a:cxn>
                <a:cxn ang="0">
                  <a:pos x="930" y="155"/>
                </a:cxn>
                <a:cxn ang="0">
                  <a:pos x="921" y="127"/>
                </a:cxn>
                <a:cxn ang="0">
                  <a:pos x="912" y="99"/>
                </a:cxn>
                <a:cxn ang="0">
                  <a:pos x="901" y="73"/>
                </a:cxn>
                <a:cxn ang="0">
                  <a:pos x="889" y="54"/>
                </a:cxn>
                <a:cxn ang="0">
                  <a:pos x="878" y="41"/>
                </a:cxn>
                <a:cxn ang="0">
                  <a:pos x="867" y="31"/>
                </a:cxn>
                <a:cxn ang="0">
                  <a:pos x="853" y="25"/>
                </a:cxn>
                <a:cxn ang="0">
                  <a:pos x="834" y="21"/>
                </a:cxn>
                <a:cxn ang="0">
                  <a:pos x="806" y="21"/>
                </a:cxn>
                <a:cxn ang="0">
                  <a:pos x="777" y="22"/>
                </a:cxn>
                <a:cxn ang="0">
                  <a:pos x="732" y="21"/>
                </a:cxn>
                <a:cxn ang="0">
                  <a:pos x="670" y="19"/>
                </a:cxn>
                <a:cxn ang="0">
                  <a:pos x="594" y="17"/>
                </a:cxn>
                <a:cxn ang="0">
                  <a:pos x="513" y="14"/>
                </a:cxn>
                <a:cxn ang="0">
                  <a:pos x="430" y="10"/>
                </a:cxn>
                <a:cxn ang="0">
                  <a:pos x="349" y="7"/>
                </a:cxn>
                <a:cxn ang="0">
                  <a:pos x="278" y="4"/>
                </a:cxn>
                <a:cxn ang="0">
                  <a:pos x="220" y="2"/>
                </a:cxn>
                <a:cxn ang="0">
                  <a:pos x="182" y="0"/>
                </a:cxn>
                <a:cxn ang="0">
                  <a:pos x="168" y="0"/>
                </a:cxn>
              </a:cxnLst>
              <a:rect l="0" t="0" r="r" b="b"/>
              <a:pathLst>
                <a:path w="945" h="232">
                  <a:moveTo>
                    <a:pt x="168" y="0"/>
                  </a:moveTo>
                  <a:lnTo>
                    <a:pt x="168" y="0"/>
                  </a:lnTo>
                  <a:lnTo>
                    <a:pt x="165" y="2"/>
                  </a:lnTo>
                  <a:lnTo>
                    <a:pt x="162" y="5"/>
                  </a:lnTo>
                  <a:lnTo>
                    <a:pt x="157" y="9"/>
                  </a:lnTo>
                  <a:lnTo>
                    <a:pt x="152" y="14"/>
                  </a:lnTo>
                  <a:lnTo>
                    <a:pt x="145" y="20"/>
                  </a:lnTo>
                  <a:lnTo>
                    <a:pt x="137" y="28"/>
                  </a:lnTo>
                  <a:lnTo>
                    <a:pt x="129" y="37"/>
                  </a:lnTo>
                  <a:lnTo>
                    <a:pt x="119" y="46"/>
                  </a:lnTo>
                  <a:lnTo>
                    <a:pt x="109" y="57"/>
                  </a:lnTo>
                  <a:lnTo>
                    <a:pt x="99" y="69"/>
                  </a:lnTo>
                  <a:lnTo>
                    <a:pt x="88" y="82"/>
                  </a:lnTo>
                  <a:lnTo>
                    <a:pt x="77" y="96"/>
                  </a:lnTo>
                  <a:lnTo>
                    <a:pt x="67" y="111"/>
                  </a:lnTo>
                  <a:lnTo>
                    <a:pt x="56" y="127"/>
                  </a:lnTo>
                  <a:lnTo>
                    <a:pt x="45" y="145"/>
                  </a:lnTo>
                  <a:lnTo>
                    <a:pt x="35" y="161"/>
                  </a:lnTo>
                  <a:lnTo>
                    <a:pt x="26" y="174"/>
                  </a:lnTo>
                  <a:lnTo>
                    <a:pt x="19" y="186"/>
                  </a:lnTo>
                  <a:lnTo>
                    <a:pt x="13" y="195"/>
                  </a:lnTo>
                  <a:lnTo>
                    <a:pt x="9" y="202"/>
                  </a:lnTo>
                  <a:lnTo>
                    <a:pt x="6" y="208"/>
                  </a:lnTo>
                  <a:lnTo>
                    <a:pt x="3" y="211"/>
                  </a:lnTo>
                  <a:lnTo>
                    <a:pt x="1" y="214"/>
                  </a:lnTo>
                  <a:lnTo>
                    <a:pt x="0" y="215"/>
                  </a:lnTo>
                  <a:lnTo>
                    <a:pt x="0" y="216"/>
                  </a:lnTo>
                  <a:lnTo>
                    <a:pt x="0" y="215"/>
                  </a:lnTo>
                  <a:lnTo>
                    <a:pt x="1" y="214"/>
                  </a:lnTo>
                  <a:lnTo>
                    <a:pt x="1" y="213"/>
                  </a:lnTo>
                  <a:lnTo>
                    <a:pt x="1" y="214"/>
                  </a:lnTo>
                  <a:lnTo>
                    <a:pt x="1" y="216"/>
                  </a:lnTo>
                  <a:lnTo>
                    <a:pt x="1" y="219"/>
                  </a:lnTo>
                  <a:lnTo>
                    <a:pt x="1" y="222"/>
                  </a:lnTo>
                  <a:lnTo>
                    <a:pt x="3" y="225"/>
                  </a:lnTo>
                  <a:lnTo>
                    <a:pt x="8" y="228"/>
                  </a:lnTo>
                  <a:lnTo>
                    <a:pt x="14" y="231"/>
                  </a:lnTo>
                  <a:lnTo>
                    <a:pt x="23" y="231"/>
                  </a:lnTo>
                  <a:lnTo>
                    <a:pt x="27" y="231"/>
                  </a:lnTo>
                  <a:lnTo>
                    <a:pt x="32" y="231"/>
                  </a:lnTo>
                  <a:lnTo>
                    <a:pt x="39" y="231"/>
                  </a:lnTo>
                  <a:lnTo>
                    <a:pt x="48" y="230"/>
                  </a:lnTo>
                  <a:lnTo>
                    <a:pt x="57" y="230"/>
                  </a:lnTo>
                  <a:lnTo>
                    <a:pt x="69" y="229"/>
                  </a:lnTo>
                  <a:lnTo>
                    <a:pt x="81" y="228"/>
                  </a:lnTo>
                  <a:lnTo>
                    <a:pt x="94" y="227"/>
                  </a:lnTo>
                  <a:lnTo>
                    <a:pt x="109" y="226"/>
                  </a:lnTo>
                  <a:lnTo>
                    <a:pt x="124" y="226"/>
                  </a:lnTo>
                  <a:lnTo>
                    <a:pt x="140" y="225"/>
                  </a:lnTo>
                  <a:lnTo>
                    <a:pt x="157" y="224"/>
                  </a:lnTo>
                  <a:lnTo>
                    <a:pt x="174" y="223"/>
                  </a:lnTo>
                  <a:lnTo>
                    <a:pt x="192" y="222"/>
                  </a:lnTo>
                  <a:lnTo>
                    <a:pt x="210" y="221"/>
                  </a:lnTo>
                  <a:lnTo>
                    <a:pt x="229" y="220"/>
                  </a:lnTo>
                  <a:lnTo>
                    <a:pt x="247" y="220"/>
                  </a:lnTo>
                  <a:lnTo>
                    <a:pt x="266" y="219"/>
                  </a:lnTo>
                  <a:lnTo>
                    <a:pt x="285" y="218"/>
                  </a:lnTo>
                  <a:lnTo>
                    <a:pt x="303" y="218"/>
                  </a:lnTo>
                  <a:lnTo>
                    <a:pt x="321" y="217"/>
                  </a:lnTo>
                  <a:lnTo>
                    <a:pt x="339" y="216"/>
                  </a:lnTo>
                  <a:lnTo>
                    <a:pt x="356" y="216"/>
                  </a:lnTo>
                  <a:lnTo>
                    <a:pt x="373" y="216"/>
                  </a:lnTo>
                  <a:lnTo>
                    <a:pt x="388" y="216"/>
                  </a:lnTo>
                  <a:lnTo>
                    <a:pt x="403" y="216"/>
                  </a:lnTo>
                  <a:lnTo>
                    <a:pt x="418" y="216"/>
                  </a:lnTo>
                  <a:lnTo>
                    <a:pt x="431" y="216"/>
                  </a:lnTo>
                  <a:lnTo>
                    <a:pt x="444" y="217"/>
                  </a:lnTo>
                  <a:lnTo>
                    <a:pt x="455" y="218"/>
                  </a:lnTo>
                  <a:lnTo>
                    <a:pt x="464" y="219"/>
                  </a:lnTo>
                  <a:lnTo>
                    <a:pt x="472" y="220"/>
                  </a:lnTo>
                  <a:lnTo>
                    <a:pt x="481" y="221"/>
                  </a:lnTo>
                  <a:lnTo>
                    <a:pt x="490" y="223"/>
                  </a:lnTo>
                  <a:lnTo>
                    <a:pt x="501" y="223"/>
                  </a:lnTo>
                  <a:lnTo>
                    <a:pt x="513" y="224"/>
                  </a:lnTo>
                  <a:lnTo>
                    <a:pt x="526" y="225"/>
                  </a:lnTo>
                  <a:lnTo>
                    <a:pt x="540" y="225"/>
                  </a:lnTo>
                  <a:lnTo>
                    <a:pt x="555" y="226"/>
                  </a:lnTo>
                  <a:lnTo>
                    <a:pt x="571" y="226"/>
                  </a:lnTo>
                  <a:lnTo>
                    <a:pt x="588" y="226"/>
                  </a:lnTo>
                  <a:lnTo>
                    <a:pt x="604" y="226"/>
                  </a:lnTo>
                  <a:lnTo>
                    <a:pt x="622" y="226"/>
                  </a:lnTo>
                  <a:lnTo>
                    <a:pt x="640" y="226"/>
                  </a:lnTo>
                  <a:lnTo>
                    <a:pt x="658" y="226"/>
                  </a:lnTo>
                  <a:lnTo>
                    <a:pt x="676" y="225"/>
                  </a:lnTo>
                  <a:lnTo>
                    <a:pt x="694" y="225"/>
                  </a:lnTo>
                  <a:lnTo>
                    <a:pt x="712" y="225"/>
                  </a:lnTo>
                  <a:lnTo>
                    <a:pt x="731" y="224"/>
                  </a:lnTo>
                  <a:lnTo>
                    <a:pt x="748" y="224"/>
                  </a:lnTo>
                  <a:lnTo>
                    <a:pt x="766" y="224"/>
                  </a:lnTo>
                  <a:lnTo>
                    <a:pt x="783" y="223"/>
                  </a:lnTo>
                  <a:lnTo>
                    <a:pt x="799" y="223"/>
                  </a:lnTo>
                  <a:lnTo>
                    <a:pt x="815" y="223"/>
                  </a:lnTo>
                  <a:lnTo>
                    <a:pt x="830" y="223"/>
                  </a:lnTo>
                  <a:lnTo>
                    <a:pt x="844" y="222"/>
                  </a:lnTo>
                  <a:lnTo>
                    <a:pt x="857" y="222"/>
                  </a:lnTo>
                  <a:lnTo>
                    <a:pt x="870" y="222"/>
                  </a:lnTo>
                  <a:lnTo>
                    <a:pt x="881" y="222"/>
                  </a:lnTo>
                  <a:lnTo>
                    <a:pt x="890" y="222"/>
                  </a:lnTo>
                  <a:lnTo>
                    <a:pt x="899" y="222"/>
                  </a:lnTo>
                  <a:lnTo>
                    <a:pt x="905" y="223"/>
                  </a:lnTo>
                  <a:lnTo>
                    <a:pt x="911" y="223"/>
                  </a:lnTo>
                  <a:lnTo>
                    <a:pt x="914" y="224"/>
                  </a:lnTo>
                  <a:lnTo>
                    <a:pt x="924" y="225"/>
                  </a:lnTo>
                  <a:lnTo>
                    <a:pt x="932" y="225"/>
                  </a:lnTo>
                  <a:lnTo>
                    <a:pt x="938" y="222"/>
                  </a:lnTo>
                  <a:lnTo>
                    <a:pt x="942" y="218"/>
                  </a:lnTo>
                  <a:lnTo>
                    <a:pt x="944" y="211"/>
                  </a:lnTo>
                  <a:lnTo>
                    <a:pt x="944" y="203"/>
                  </a:lnTo>
                  <a:lnTo>
                    <a:pt x="943" y="195"/>
                  </a:lnTo>
                  <a:lnTo>
                    <a:pt x="940" y="184"/>
                  </a:lnTo>
                  <a:lnTo>
                    <a:pt x="938" y="178"/>
                  </a:lnTo>
                  <a:lnTo>
                    <a:pt x="935" y="171"/>
                  </a:lnTo>
                  <a:lnTo>
                    <a:pt x="933" y="163"/>
                  </a:lnTo>
                  <a:lnTo>
                    <a:pt x="930" y="155"/>
                  </a:lnTo>
                  <a:lnTo>
                    <a:pt x="927" y="146"/>
                  </a:lnTo>
                  <a:lnTo>
                    <a:pt x="925" y="137"/>
                  </a:lnTo>
                  <a:lnTo>
                    <a:pt x="921" y="127"/>
                  </a:lnTo>
                  <a:lnTo>
                    <a:pt x="918" y="117"/>
                  </a:lnTo>
                  <a:lnTo>
                    <a:pt x="915" y="108"/>
                  </a:lnTo>
                  <a:lnTo>
                    <a:pt x="912" y="99"/>
                  </a:lnTo>
                  <a:lnTo>
                    <a:pt x="908" y="89"/>
                  </a:lnTo>
                  <a:lnTo>
                    <a:pt x="904" y="81"/>
                  </a:lnTo>
                  <a:lnTo>
                    <a:pt x="901" y="73"/>
                  </a:lnTo>
                  <a:lnTo>
                    <a:pt x="896" y="66"/>
                  </a:lnTo>
                  <a:lnTo>
                    <a:pt x="893" y="59"/>
                  </a:lnTo>
                  <a:lnTo>
                    <a:pt x="889" y="54"/>
                  </a:lnTo>
                  <a:lnTo>
                    <a:pt x="885" y="49"/>
                  </a:lnTo>
                  <a:lnTo>
                    <a:pt x="881" y="45"/>
                  </a:lnTo>
                  <a:lnTo>
                    <a:pt x="878" y="41"/>
                  </a:lnTo>
                  <a:lnTo>
                    <a:pt x="874" y="38"/>
                  </a:lnTo>
                  <a:lnTo>
                    <a:pt x="870" y="34"/>
                  </a:lnTo>
                  <a:lnTo>
                    <a:pt x="867" y="31"/>
                  </a:lnTo>
                  <a:lnTo>
                    <a:pt x="863" y="29"/>
                  </a:lnTo>
                  <a:lnTo>
                    <a:pt x="858" y="27"/>
                  </a:lnTo>
                  <a:lnTo>
                    <a:pt x="853" y="25"/>
                  </a:lnTo>
                  <a:lnTo>
                    <a:pt x="847" y="24"/>
                  </a:lnTo>
                  <a:lnTo>
                    <a:pt x="841" y="22"/>
                  </a:lnTo>
                  <a:lnTo>
                    <a:pt x="834" y="21"/>
                  </a:lnTo>
                  <a:lnTo>
                    <a:pt x="826" y="21"/>
                  </a:lnTo>
                  <a:lnTo>
                    <a:pt x="817" y="21"/>
                  </a:lnTo>
                  <a:lnTo>
                    <a:pt x="806" y="21"/>
                  </a:lnTo>
                  <a:lnTo>
                    <a:pt x="795" y="21"/>
                  </a:lnTo>
                  <a:lnTo>
                    <a:pt x="787" y="21"/>
                  </a:lnTo>
                  <a:lnTo>
                    <a:pt x="777" y="22"/>
                  </a:lnTo>
                  <a:lnTo>
                    <a:pt x="764" y="21"/>
                  </a:lnTo>
                  <a:lnTo>
                    <a:pt x="749" y="21"/>
                  </a:lnTo>
                  <a:lnTo>
                    <a:pt x="732" y="21"/>
                  </a:lnTo>
                  <a:lnTo>
                    <a:pt x="713" y="20"/>
                  </a:lnTo>
                  <a:lnTo>
                    <a:pt x="692" y="20"/>
                  </a:lnTo>
                  <a:lnTo>
                    <a:pt x="670" y="19"/>
                  </a:lnTo>
                  <a:lnTo>
                    <a:pt x="646" y="19"/>
                  </a:lnTo>
                  <a:lnTo>
                    <a:pt x="620" y="18"/>
                  </a:lnTo>
                  <a:lnTo>
                    <a:pt x="594" y="17"/>
                  </a:lnTo>
                  <a:lnTo>
                    <a:pt x="568" y="16"/>
                  </a:lnTo>
                  <a:lnTo>
                    <a:pt x="541" y="15"/>
                  </a:lnTo>
                  <a:lnTo>
                    <a:pt x="513" y="14"/>
                  </a:lnTo>
                  <a:lnTo>
                    <a:pt x="485" y="13"/>
                  </a:lnTo>
                  <a:lnTo>
                    <a:pt x="457" y="12"/>
                  </a:lnTo>
                  <a:lnTo>
                    <a:pt x="430" y="10"/>
                  </a:lnTo>
                  <a:lnTo>
                    <a:pt x="402" y="9"/>
                  </a:lnTo>
                  <a:lnTo>
                    <a:pt x="375" y="8"/>
                  </a:lnTo>
                  <a:lnTo>
                    <a:pt x="349" y="7"/>
                  </a:lnTo>
                  <a:lnTo>
                    <a:pt x="324" y="6"/>
                  </a:lnTo>
                  <a:lnTo>
                    <a:pt x="300" y="5"/>
                  </a:lnTo>
                  <a:lnTo>
                    <a:pt x="278" y="4"/>
                  </a:lnTo>
                  <a:lnTo>
                    <a:pt x="257" y="3"/>
                  </a:lnTo>
                  <a:lnTo>
                    <a:pt x="238" y="3"/>
                  </a:lnTo>
                  <a:lnTo>
                    <a:pt x="220" y="2"/>
                  </a:lnTo>
                  <a:lnTo>
                    <a:pt x="205" y="1"/>
                  </a:lnTo>
                  <a:lnTo>
                    <a:pt x="192" y="1"/>
                  </a:lnTo>
                  <a:lnTo>
                    <a:pt x="182" y="0"/>
                  </a:lnTo>
                  <a:lnTo>
                    <a:pt x="175" y="0"/>
                  </a:lnTo>
                  <a:lnTo>
                    <a:pt x="170" y="0"/>
                  </a:lnTo>
                  <a:lnTo>
                    <a:pt x="168"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38" name="Freeform 247"/>
            <p:cNvSpPr>
              <a:spLocks/>
            </p:cNvSpPr>
            <p:nvPr/>
          </p:nvSpPr>
          <p:spPr bwMode="auto">
            <a:xfrm>
              <a:off x="3464" y="2859"/>
              <a:ext cx="139" cy="228"/>
            </a:xfrm>
            <a:custGeom>
              <a:avLst/>
              <a:gdLst/>
              <a:ahLst/>
              <a:cxnLst>
                <a:cxn ang="0">
                  <a:pos x="3" y="224"/>
                </a:cxn>
                <a:cxn ang="0">
                  <a:pos x="6" y="227"/>
                </a:cxn>
                <a:cxn ang="0">
                  <a:pos x="138" y="5"/>
                </a:cxn>
                <a:cxn ang="0">
                  <a:pos x="131" y="0"/>
                </a:cxn>
                <a:cxn ang="0">
                  <a:pos x="0" y="222"/>
                </a:cxn>
                <a:cxn ang="0">
                  <a:pos x="3" y="224"/>
                </a:cxn>
              </a:cxnLst>
              <a:rect l="0" t="0" r="r" b="b"/>
              <a:pathLst>
                <a:path w="139" h="228">
                  <a:moveTo>
                    <a:pt x="3" y="224"/>
                  </a:moveTo>
                  <a:lnTo>
                    <a:pt x="6" y="227"/>
                  </a:lnTo>
                  <a:lnTo>
                    <a:pt x="138" y="5"/>
                  </a:lnTo>
                  <a:lnTo>
                    <a:pt x="131" y="0"/>
                  </a:lnTo>
                  <a:lnTo>
                    <a:pt x="0" y="222"/>
                  </a:lnTo>
                  <a:lnTo>
                    <a:pt x="3" y="224"/>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39" name="Freeform 248"/>
            <p:cNvSpPr>
              <a:spLocks/>
            </p:cNvSpPr>
            <p:nvPr/>
          </p:nvSpPr>
          <p:spPr bwMode="auto">
            <a:xfrm>
              <a:off x="4213" y="2879"/>
              <a:ext cx="46" cy="201"/>
            </a:xfrm>
            <a:custGeom>
              <a:avLst/>
              <a:gdLst/>
              <a:ahLst/>
              <a:cxnLst>
                <a:cxn ang="0">
                  <a:pos x="45" y="200"/>
                </a:cxn>
                <a:cxn ang="0">
                  <a:pos x="43" y="184"/>
                </a:cxn>
                <a:cxn ang="0">
                  <a:pos x="41" y="166"/>
                </a:cxn>
                <a:cxn ang="0">
                  <a:pos x="39" y="150"/>
                </a:cxn>
                <a:cxn ang="0">
                  <a:pos x="36" y="132"/>
                </a:cxn>
                <a:cxn ang="0">
                  <a:pos x="33" y="116"/>
                </a:cxn>
                <a:cxn ang="0">
                  <a:pos x="30" y="98"/>
                </a:cxn>
                <a:cxn ang="0">
                  <a:pos x="26" y="82"/>
                </a:cxn>
                <a:cxn ang="0">
                  <a:pos x="23" y="67"/>
                </a:cxn>
                <a:cxn ang="0">
                  <a:pos x="20" y="52"/>
                </a:cxn>
                <a:cxn ang="0">
                  <a:pos x="17" y="40"/>
                </a:cxn>
                <a:cxn ang="0">
                  <a:pos x="14" y="28"/>
                </a:cxn>
                <a:cxn ang="0">
                  <a:pos x="11" y="18"/>
                </a:cxn>
                <a:cxn ang="0">
                  <a:pos x="10" y="11"/>
                </a:cxn>
                <a:cxn ang="0">
                  <a:pos x="8" y="5"/>
                </a:cxn>
                <a:cxn ang="0">
                  <a:pos x="7" y="1"/>
                </a:cxn>
                <a:cxn ang="0">
                  <a:pos x="6" y="0"/>
                </a:cxn>
                <a:cxn ang="0">
                  <a:pos x="0" y="2"/>
                </a:cxn>
                <a:cxn ang="0">
                  <a:pos x="0" y="3"/>
                </a:cxn>
                <a:cxn ang="0">
                  <a:pos x="1" y="7"/>
                </a:cxn>
                <a:cxn ang="0">
                  <a:pos x="3" y="13"/>
                </a:cxn>
                <a:cxn ang="0">
                  <a:pos x="4" y="20"/>
                </a:cxn>
                <a:cxn ang="0">
                  <a:pos x="8" y="31"/>
                </a:cxn>
                <a:cxn ang="0">
                  <a:pos x="11" y="42"/>
                </a:cxn>
                <a:cxn ang="0">
                  <a:pos x="13" y="55"/>
                </a:cxn>
                <a:cxn ang="0">
                  <a:pos x="17" y="69"/>
                </a:cxn>
                <a:cxn ang="0">
                  <a:pos x="20" y="84"/>
                </a:cxn>
                <a:cxn ang="0">
                  <a:pos x="23" y="99"/>
                </a:cxn>
                <a:cxn ang="0">
                  <a:pos x="26" y="117"/>
                </a:cxn>
                <a:cxn ang="0">
                  <a:pos x="30" y="133"/>
                </a:cxn>
                <a:cxn ang="0">
                  <a:pos x="33" y="151"/>
                </a:cxn>
                <a:cxn ang="0">
                  <a:pos x="34" y="167"/>
                </a:cxn>
                <a:cxn ang="0">
                  <a:pos x="37" y="184"/>
                </a:cxn>
                <a:cxn ang="0">
                  <a:pos x="39" y="201"/>
                </a:cxn>
                <a:cxn ang="0">
                  <a:pos x="45" y="200"/>
                </a:cxn>
              </a:cxnLst>
              <a:rect l="0" t="0" r="r" b="b"/>
              <a:pathLst>
                <a:path w="46" h="202">
                  <a:moveTo>
                    <a:pt x="45" y="200"/>
                  </a:moveTo>
                  <a:lnTo>
                    <a:pt x="43" y="184"/>
                  </a:lnTo>
                  <a:lnTo>
                    <a:pt x="41" y="166"/>
                  </a:lnTo>
                  <a:lnTo>
                    <a:pt x="39" y="150"/>
                  </a:lnTo>
                  <a:lnTo>
                    <a:pt x="36" y="132"/>
                  </a:lnTo>
                  <a:lnTo>
                    <a:pt x="33" y="116"/>
                  </a:lnTo>
                  <a:lnTo>
                    <a:pt x="30" y="98"/>
                  </a:lnTo>
                  <a:lnTo>
                    <a:pt x="26" y="82"/>
                  </a:lnTo>
                  <a:lnTo>
                    <a:pt x="23" y="67"/>
                  </a:lnTo>
                  <a:lnTo>
                    <a:pt x="20" y="52"/>
                  </a:lnTo>
                  <a:lnTo>
                    <a:pt x="17" y="40"/>
                  </a:lnTo>
                  <a:lnTo>
                    <a:pt x="14" y="28"/>
                  </a:lnTo>
                  <a:lnTo>
                    <a:pt x="11" y="18"/>
                  </a:lnTo>
                  <a:lnTo>
                    <a:pt x="10" y="11"/>
                  </a:lnTo>
                  <a:lnTo>
                    <a:pt x="8" y="5"/>
                  </a:lnTo>
                  <a:lnTo>
                    <a:pt x="7" y="1"/>
                  </a:lnTo>
                  <a:lnTo>
                    <a:pt x="6" y="0"/>
                  </a:lnTo>
                  <a:lnTo>
                    <a:pt x="0" y="2"/>
                  </a:lnTo>
                  <a:lnTo>
                    <a:pt x="0" y="3"/>
                  </a:lnTo>
                  <a:lnTo>
                    <a:pt x="1" y="7"/>
                  </a:lnTo>
                  <a:lnTo>
                    <a:pt x="3" y="13"/>
                  </a:lnTo>
                  <a:lnTo>
                    <a:pt x="4" y="20"/>
                  </a:lnTo>
                  <a:lnTo>
                    <a:pt x="8" y="31"/>
                  </a:lnTo>
                  <a:lnTo>
                    <a:pt x="11" y="42"/>
                  </a:lnTo>
                  <a:lnTo>
                    <a:pt x="13" y="55"/>
                  </a:lnTo>
                  <a:lnTo>
                    <a:pt x="17" y="69"/>
                  </a:lnTo>
                  <a:lnTo>
                    <a:pt x="20" y="84"/>
                  </a:lnTo>
                  <a:lnTo>
                    <a:pt x="23" y="99"/>
                  </a:lnTo>
                  <a:lnTo>
                    <a:pt x="26" y="117"/>
                  </a:lnTo>
                  <a:lnTo>
                    <a:pt x="30" y="133"/>
                  </a:lnTo>
                  <a:lnTo>
                    <a:pt x="33" y="151"/>
                  </a:lnTo>
                  <a:lnTo>
                    <a:pt x="34" y="167"/>
                  </a:lnTo>
                  <a:lnTo>
                    <a:pt x="37" y="184"/>
                  </a:lnTo>
                  <a:lnTo>
                    <a:pt x="39" y="201"/>
                  </a:lnTo>
                  <a:lnTo>
                    <a:pt x="45" y="20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40" name="Freeform 249"/>
            <p:cNvSpPr>
              <a:spLocks/>
            </p:cNvSpPr>
            <p:nvPr/>
          </p:nvSpPr>
          <p:spPr bwMode="auto">
            <a:xfrm>
              <a:off x="2805" y="3643"/>
              <a:ext cx="2121" cy="61"/>
            </a:xfrm>
            <a:custGeom>
              <a:avLst/>
              <a:gdLst/>
              <a:ahLst/>
              <a:cxnLst>
                <a:cxn ang="0">
                  <a:pos x="2117" y="59"/>
                </a:cxn>
                <a:cxn ang="0">
                  <a:pos x="2117" y="0"/>
                </a:cxn>
                <a:cxn ang="0">
                  <a:pos x="0" y="0"/>
                </a:cxn>
                <a:cxn ang="0">
                  <a:pos x="0" y="59"/>
                </a:cxn>
                <a:cxn ang="0">
                  <a:pos x="2117" y="59"/>
                </a:cxn>
              </a:cxnLst>
              <a:rect l="0" t="0" r="r" b="b"/>
              <a:pathLst>
                <a:path w="2118" h="60">
                  <a:moveTo>
                    <a:pt x="2117" y="59"/>
                  </a:moveTo>
                  <a:lnTo>
                    <a:pt x="2117" y="0"/>
                  </a:lnTo>
                  <a:lnTo>
                    <a:pt x="0" y="0"/>
                  </a:lnTo>
                  <a:lnTo>
                    <a:pt x="0" y="59"/>
                  </a:lnTo>
                  <a:lnTo>
                    <a:pt x="2117" y="59"/>
                  </a:lnTo>
                </a:path>
              </a:pathLst>
            </a:custGeom>
            <a:solidFill>
              <a:srgbClr val="333333"/>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41" name="Freeform 250"/>
            <p:cNvSpPr>
              <a:spLocks/>
            </p:cNvSpPr>
            <p:nvPr/>
          </p:nvSpPr>
          <p:spPr bwMode="auto">
            <a:xfrm>
              <a:off x="2805" y="3643"/>
              <a:ext cx="2123" cy="67"/>
            </a:xfrm>
            <a:custGeom>
              <a:avLst/>
              <a:gdLst/>
              <a:ahLst/>
              <a:cxnLst>
                <a:cxn ang="0">
                  <a:pos x="2123" y="65"/>
                </a:cxn>
                <a:cxn ang="0">
                  <a:pos x="2123" y="0"/>
                </a:cxn>
                <a:cxn ang="0">
                  <a:pos x="0" y="0"/>
                </a:cxn>
                <a:cxn ang="0">
                  <a:pos x="0" y="65"/>
                </a:cxn>
                <a:cxn ang="0">
                  <a:pos x="2123" y="65"/>
                </a:cxn>
              </a:cxnLst>
              <a:rect l="0" t="0" r="r" b="b"/>
              <a:pathLst>
                <a:path w="2124" h="66">
                  <a:moveTo>
                    <a:pt x="2123" y="65"/>
                  </a:moveTo>
                  <a:lnTo>
                    <a:pt x="2123" y="0"/>
                  </a:lnTo>
                  <a:lnTo>
                    <a:pt x="0" y="0"/>
                  </a:lnTo>
                  <a:lnTo>
                    <a:pt x="0" y="65"/>
                  </a:lnTo>
                  <a:lnTo>
                    <a:pt x="2123" y="65"/>
                  </a:lnTo>
                </a:path>
              </a:pathLst>
            </a:custGeom>
            <a:solidFill>
              <a:srgbClr val="676767"/>
            </a:solid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42" name="Freeform 251"/>
            <p:cNvSpPr>
              <a:spLocks/>
            </p:cNvSpPr>
            <p:nvPr/>
          </p:nvSpPr>
          <p:spPr bwMode="auto">
            <a:xfrm>
              <a:off x="3688" y="2772"/>
              <a:ext cx="64" cy="147"/>
            </a:xfrm>
            <a:custGeom>
              <a:avLst/>
              <a:gdLst/>
              <a:ahLst/>
              <a:cxnLst>
                <a:cxn ang="0">
                  <a:pos x="17" y="146"/>
                </a:cxn>
                <a:cxn ang="0">
                  <a:pos x="24" y="145"/>
                </a:cxn>
                <a:cxn ang="0">
                  <a:pos x="29" y="142"/>
                </a:cxn>
                <a:cxn ang="0">
                  <a:pos x="35" y="136"/>
                </a:cxn>
                <a:cxn ang="0">
                  <a:pos x="41" y="128"/>
                </a:cxn>
                <a:cxn ang="0">
                  <a:pos x="46" y="117"/>
                </a:cxn>
                <a:cxn ang="0">
                  <a:pos x="50" y="106"/>
                </a:cxn>
                <a:cxn ang="0">
                  <a:pos x="55" y="92"/>
                </a:cxn>
                <a:cxn ang="0">
                  <a:pos x="57" y="78"/>
                </a:cxn>
                <a:cxn ang="0">
                  <a:pos x="59" y="63"/>
                </a:cxn>
                <a:cxn ang="0">
                  <a:pos x="60" y="49"/>
                </a:cxn>
                <a:cxn ang="0">
                  <a:pos x="59" y="37"/>
                </a:cxn>
                <a:cxn ang="0">
                  <a:pos x="58" y="25"/>
                </a:cxn>
                <a:cxn ang="0">
                  <a:pos x="55" y="16"/>
                </a:cxn>
                <a:cxn ang="0">
                  <a:pos x="52" y="8"/>
                </a:cxn>
                <a:cxn ang="0">
                  <a:pos x="47" y="3"/>
                </a:cxn>
                <a:cxn ang="0">
                  <a:pos x="42" y="0"/>
                </a:cxn>
                <a:cxn ang="0">
                  <a:pos x="36" y="1"/>
                </a:cxn>
                <a:cxn ang="0">
                  <a:pos x="30" y="4"/>
                </a:cxn>
                <a:cxn ang="0">
                  <a:pos x="25" y="10"/>
                </a:cxn>
                <a:cxn ang="0">
                  <a:pos x="19" y="18"/>
                </a:cxn>
                <a:cxn ang="0">
                  <a:pos x="14" y="29"/>
                </a:cxn>
                <a:cxn ang="0">
                  <a:pos x="9" y="40"/>
                </a:cxn>
                <a:cxn ang="0">
                  <a:pos x="5" y="54"/>
                </a:cxn>
                <a:cxn ang="0">
                  <a:pos x="3" y="68"/>
                </a:cxn>
                <a:cxn ang="0">
                  <a:pos x="1" y="83"/>
                </a:cxn>
                <a:cxn ang="0">
                  <a:pos x="0" y="96"/>
                </a:cxn>
                <a:cxn ang="0">
                  <a:pos x="1" y="110"/>
                </a:cxn>
                <a:cxn ang="0">
                  <a:pos x="2" y="121"/>
                </a:cxn>
                <a:cxn ang="0">
                  <a:pos x="5" y="130"/>
                </a:cxn>
                <a:cxn ang="0">
                  <a:pos x="8" y="137"/>
                </a:cxn>
                <a:cxn ang="0">
                  <a:pos x="13" y="143"/>
                </a:cxn>
                <a:cxn ang="0">
                  <a:pos x="17" y="146"/>
                </a:cxn>
              </a:cxnLst>
              <a:rect l="0" t="0" r="r" b="b"/>
              <a:pathLst>
                <a:path w="61" h="147">
                  <a:moveTo>
                    <a:pt x="17" y="146"/>
                  </a:moveTo>
                  <a:lnTo>
                    <a:pt x="24" y="145"/>
                  </a:lnTo>
                  <a:lnTo>
                    <a:pt x="29" y="142"/>
                  </a:lnTo>
                  <a:lnTo>
                    <a:pt x="35" y="136"/>
                  </a:lnTo>
                  <a:lnTo>
                    <a:pt x="41" y="128"/>
                  </a:lnTo>
                  <a:lnTo>
                    <a:pt x="46" y="117"/>
                  </a:lnTo>
                  <a:lnTo>
                    <a:pt x="50" y="106"/>
                  </a:lnTo>
                  <a:lnTo>
                    <a:pt x="55" y="92"/>
                  </a:lnTo>
                  <a:lnTo>
                    <a:pt x="57" y="78"/>
                  </a:lnTo>
                  <a:lnTo>
                    <a:pt x="59" y="63"/>
                  </a:lnTo>
                  <a:lnTo>
                    <a:pt x="60" y="49"/>
                  </a:lnTo>
                  <a:lnTo>
                    <a:pt x="59" y="37"/>
                  </a:lnTo>
                  <a:lnTo>
                    <a:pt x="58" y="25"/>
                  </a:lnTo>
                  <a:lnTo>
                    <a:pt x="55" y="16"/>
                  </a:lnTo>
                  <a:lnTo>
                    <a:pt x="52" y="8"/>
                  </a:lnTo>
                  <a:lnTo>
                    <a:pt x="47" y="3"/>
                  </a:lnTo>
                  <a:lnTo>
                    <a:pt x="42" y="0"/>
                  </a:lnTo>
                  <a:lnTo>
                    <a:pt x="36" y="1"/>
                  </a:lnTo>
                  <a:lnTo>
                    <a:pt x="30" y="4"/>
                  </a:lnTo>
                  <a:lnTo>
                    <a:pt x="25" y="10"/>
                  </a:lnTo>
                  <a:lnTo>
                    <a:pt x="19" y="18"/>
                  </a:lnTo>
                  <a:lnTo>
                    <a:pt x="14" y="29"/>
                  </a:lnTo>
                  <a:lnTo>
                    <a:pt x="9" y="40"/>
                  </a:lnTo>
                  <a:lnTo>
                    <a:pt x="5" y="54"/>
                  </a:lnTo>
                  <a:lnTo>
                    <a:pt x="3" y="68"/>
                  </a:lnTo>
                  <a:lnTo>
                    <a:pt x="1" y="83"/>
                  </a:lnTo>
                  <a:lnTo>
                    <a:pt x="0" y="96"/>
                  </a:lnTo>
                  <a:lnTo>
                    <a:pt x="1" y="110"/>
                  </a:lnTo>
                  <a:lnTo>
                    <a:pt x="2" y="121"/>
                  </a:lnTo>
                  <a:lnTo>
                    <a:pt x="5" y="130"/>
                  </a:lnTo>
                  <a:lnTo>
                    <a:pt x="8" y="137"/>
                  </a:lnTo>
                  <a:lnTo>
                    <a:pt x="13" y="143"/>
                  </a:lnTo>
                  <a:lnTo>
                    <a:pt x="17" y="146"/>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43" name="Freeform 252"/>
            <p:cNvSpPr>
              <a:spLocks/>
            </p:cNvSpPr>
            <p:nvPr/>
          </p:nvSpPr>
          <p:spPr bwMode="auto">
            <a:xfrm>
              <a:off x="3688" y="2772"/>
              <a:ext cx="67" cy="153"/>
            </a:xfrm>
            <a:custGeom>
              <a:avLst/>
              <a:gdLst/>
              <a:ahLst/>
              <a:cxnLst>
                <a:cxn ang="0">
                  <a:pos x="19" y="152"/>
                </a:cxn>
                <a:cxn ang="0">
                  <a:pos x="19" y="152"/>
                </a:cxn>
                <a:cxn ang="0">
                  <a:pos x="26" y="151"/>
                </a:cxn>
                <a:cxn ang="0">
                  <a:pos x="32" y="148"/>
                </a:cxn>
                <a:cxn ang="0">
                  <a:pos x="39" y="142"/>
                </a:cxn>
                <a:cxn ang="0">
                  <a:pos x="45" y="133"/>
                </a:cxn>
                <a:cxn ang="0">
                  <a:pos x="51" y="122"/>
                </a:cxn>
                <a:cxn ang="0">
                  <a:pos x="55" y="110"/>
                </a:cxn>
                <a:cxn ang="0">
                  <a:pos x="60" y="96"/>
                </a:cxn>
                <a:cxn ang="0">
                  <a:pos x="63" y="81"/>
                </a:cxn>
                <a:cxn ang="0">
                  <a:pos x="65" y="66"/>
                </a:cxn>
                <a:cxn ang="0">
                  <a:pos x="66" y="51"/>
                </a:cxn>
                <a:cxn ang="0">
                  <a:pos x="65" y="38"/>
                </a:cxn>
                <a:cxn ang="0">
                  <a:pos x="64" y="26"/>
                </a:cxn>
                <a:cxn ang="0">
                  <a:pos x="61" y="17"/>
                </a:cxn>
                <a:cxn ang="0">
                  <a:pos x="57" y="8"/>
                </a:cxn>
                <a:cxn ang="0">
                  <a:pos x="52" y="3"/>
                </a:cxn>
                <a:cxn ang="0">
                  <a:pos x="46" y="0"/>
                </a:cxn>
                <a:cxn ang="0">
                  <a:pos x="40" y="1"/>
                </a:cxn>
                <a:cxn ang="0">
                  <a:pos x="33" y="4"/>
                </a:cxn>
                <a:cxn ang="0">
                  <a:pos x="27" y="10"/>
                </a:cxn>
                <a:cxn ang="0">
                  <a:pos x="21" y="19"/>
                </a:cxn>
                <a:cxn ang="0">
                  <a:pos x="15" y="30"/>
                </a:cxn>
                <a:cxn ang="0">
                  <a:pos x="10" y="42"/>
                </a:cxn>
                <a:cxn ang="0">
                  <a:pos x="6" y="56"/>
                </a:cxn>
                <a:cxn ang="0">
                  <a:pos x="3" y="71"/>
                </a:cxn>
                <a:cxn ang="0">
                  <a:pos x="1" y="86"/>
                </a:cxn>
                <a:cxn ang="0">
                  <a:pos x="0" y="100"/>
                </a:cxn>
                <a:cxn ang="0">
                  <a:pos x="1" y="114"/>
                </a:cxn>
                <a:cxn ang="0">
                  <a:pos x="2" y="126"/>
                </a:cxn>
                <a:cxn ang="0">
                  <a:pos x="5" y="135"/>
                </a:cxn>
                <a:cxn ang="0">
                  <a:pos x="9" y="143"/>
                </a:cxn>
                <a:cxn ang="0">
                  <a:pos x="14" y="149"/>
                </a:cxn>
                <a:cxn ang="0">
                  <a:pos x="19" y="152"/>
                </a:cxn>
              </a:cxnLst>
              <a:rect l="0" t="0" r="r" b="b"/>
              <a:pathLst>
                <a:path w="67" h="153">
                  <a:moveTo>
                    <a:pt x="19" y="152"/>
                  </a:moveTo>
                  <a:lnTo>
                    <a:pt x="19" y="152"/>
                  </a:lnTo>
                  <a:lnTo>
                    <a:pt x="26" y="151"/>
                  </a:lnTo>
                  <a:lnTo>
                    <a:pt x="32" y="148"/>
                  </a:lnTo>
                  <a:lnTo>
                    <a:pt x="39" y="142"/>
                  </a:lnTo>
                  <a:lnTo>
                    <a:pt x="45" y="133"/>
                  </a:lnTo>
                  <a:lnTo>
                    <a:pt x="51" y="122"/>
                  </a:lnTo>
                  <a:lnTo>
                    <a:pt x="55" y="110"/>
                  </a:lnTo>
                  <a:lnTo>
                    <a:pt x="60" y="96"/>
                  </a:lnTo>
                  <a:lnTo>
                    <a:pt x="63" y="81"/>
                  </a:lnTo>
                  <a:lnTo>
                    <a:pt x="65" y="66"/>
                  </a:lnTo>
                  <a:lnTo>
                    <a:pt x="66" y="51"/>
                  </a:lnTo>
                  <a:lnTo>
                    <a:pt x="65" y="38"/>
                  </a:lnTo>
                  <a:lnTo>
                    <a:pt x="64" y="26"/>
                  </a:lnTo>
                  <a:lnTo>
                    <a:pt x="61" y="17"/>
                  </a:lnTo>
                  <a:lnTo>
                    <a:pt x="57" y="8"/>
                  </a:lnTo>
                  <a:lnTo>
                    <a:pt x="52" y="3"/>
                  </a:lnTo>
                  <a:lnTo>
                    <a:pt x="46" y="0"/>
                  </a:lnTo>
                  <a:lnTo>
                    <a:pt x="40" y="1"/>
                  </a:lnTo>
                  <a:lnTo>
                    <a:pt x="33" y="4"/>
                  </a:lnTo>
                  <a:lnTo>
                    <a:pt x="27" y="10"/>
                  </a:lnTo>
                  <a:lnTo>
                    <a:pt x="21" y="19"/>
                  </a:lnTo>
                  <a:lnTo>
                    <a:pt x="15" y="30"/>
                  </a:lnTo>
                  <a:lnTo>
                    <a:pt x="10" y="42"/>
                  </a:lnTo>
                  <a:lnTo>
                    <a:pt x="6" y="56"/>
                  </a:lnTo>
                  <a:lnTo>
                    <a:pt x="3" y="71"/>
                  </a:lnTo>
                  <a:lnTo>
                    <a:pt x="1" y="86"/>
                  </a:lnTo>
                  <a:lnTo>
                    <a:pt x="0" y="100"/>
                  </a:lnTo>
                  <a:lnTo>
                    <a:pt x="1" y="114"/>
                  </a:lnTo>
                  <a:lnTo>
                    <a:pt x="2" y="126"/>
                  </a:lnTo>
                  <a:lnTo>
                    <a:pt x="5" y="135"/>
                  </a:lnTo>
                  <a:lnTo>
                    <a:pt x="9" y="143"/>
                  </a:lnTo>
                  <a:lnTo>
                    <a:pt x="14" y="149"/>
                  </a:lnTo>
                  <a:lnTo>
                    <a:pt x="19" y="15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44" name="Freeform 253"/>
            <p:cNvSpPr>
              <a:spLocks/>
            </p:cNvSpPr>
            <p:nvPr/>
          </p:nvSpPr>
          <p:spPr bwMode="auto">
            <a:xfrm>
              <a:off x="4023" y="2770"/>
              <a:ext cx="55" cy="145"/>
            </a:xfrm>
            <a:custGeom>
              <a:avLst/>
              <a:gdLst/>
              <a:ahLst/>
              <a:cxnLst>
                <a:cxn ang="0">
                  <a:pos x="38" y="147"/>
                </a:cxn>
                <a:cxn ang="0">
                  <a:pos x="43" y="145"/>
                </a:cxn>
                <a:cxn ang="0">
                  <a:pos x="48" y="140"/>
                </a:cxn>
                <a:cxn ang="0">
                  <a:pos x="52" y="133"/>
                </a:cxn>
                <a:cxn ang="0">
                  <a:pos x="54" y="123"/>
                </a:cxn>
                <a:cxn ang="0">
                  <a:pos x="56" y="111"/>
                </a:cxn>
                <a:cxn ang="0">
                  <a:pos x="58" y="99"/>
                </a:cxn>
                <a:cxn ang="0">
                  <a:pos x="58" y="85"/>
                </a:cxn>
                <a:cxn ang="0">
                  <a:pos x="56" y="70"/>
                </a:cxn>
                <a:cxn ang="0">
                  <a:pos x="54" y="56"/>
                </a:cxn>
                <a:cxn ang="0">
                  <a:pos x="51" y="42"/>
                </a:cxn>
                <a:cxn ang="0">
                  <a:pos x="47" y="30"/>
                </a:cxn>
                <a:cxn ang="0">
                  <a:pos x="43" y="19"/>
                </a:cxn>
                <a:cxn ang="0">
                  <a:pos x="37" y="11"/>
                </a:cxn>
                <a:cxn ang="0">
                  <a:pos x="32" y="5"/>
                </a:cxn>
                <a:cxn ang="0">
                  <a:pos x="26" y="1"/>
                </a:cxn>
                <a:cxn ang="0">
                  <a:pos x="21" y="0"/>
                </a:cxn>
                <a:cxn ang="0">
                  <a:pos x="15" y="2"/>
                </a:cxn>
                <a:cxn ang="0">
                  <a:pos x="10" y="8"/>
                </a:cxn>
                <a:cxn ang="0">
                  <a:pos x="6" y="14"/>
                </a:cxn>
                <a:cxn ang="0">
                  <a:pos x="4" y="24"/>
                </a:cxn>
                <a:cxn ang="0">
                  <a:pos x="1" y="36"/>
                </a:cxn>
                <a:cxn ang="0">
                  <a:pos x="0" y="48"/>
                </a:cxn>
                <a:cxn ang="0">
                  <a:pos x="0" y="62"/>
                </a:cxn>
                <a:cxn ang="0">
                  <a:pos x="1" y="78"/>
                </a:cxn>
                <a:cxn ang="0">
                  <a:pos x="4" y="92"/>
                </a:cxn>
                <a:cxn ang="0">
                  <a:pos x="7" y="106"/>
                </a:cxn>
                <a:cxn ang="0">
                  <a:pos x="11" y="118"/>
                </a:cxn>
                <a:cxn ang="0">
                  <a:pos x="15" y="128"/>
                </a:cxn>
                <a:cxn ang="0">
                  <a:pos x="21" y="136"/>
                </a:cxn>
                <a:cxn ang="0">
                  <a:pos x="26" y="142"/>
                </a:cxn>
                <a:cxn ang="0">
                  <a:pos x="32" y="146"/>
                </a:cxn>
                <a:cxn ang="0">
                  <a:pos x="38" y="147"/>
                </a:cxn>
              </a:cxnLst>
              <a:rect l="0" t="0" r="r" b="b"/>
              <a:pathLst>
                <a:path w="59" h="148">
                  <a:moveTo>
                    <a:pt x="38" y="147"/>
                  </a:moveTo>
                  <a:lnTo>
                    <a:pt x="43" y="145"/>
                  </a:lnTo>
                  <a:lnTo>
                    <a:pt x="48" y="140"/>
                  </a:lnTo>
                  <a:lnTo>
                    <a:pt x="52" y="133"/>
                  </a:lnTo>
                  <a:lnTo>
                    <a:pt x="54" y="123"/>
                  </a:lnTo>
                  <a:lnTo>
                    <a:pt x="56" y="111"/>
                  </a:lnTo>
                  <a:lnTo>
                    <a:pt x="58" y="99"/>
                  </a:lnTo>
                  <a:lnTo>
                    <a:pt x="58" y="85"/>
                  </a:lnTo>
                  <a:lnTo>
                    <a:pt x="56" y="70"/>
                  </a:lnTo>
                  <a:lnTo>
                    <a:pt x="54" y="56"/>
                  </a:lnTo>
                  <a:lnTo>
                    <a:pt x="51" y="42"/>
                  </a:lnTo>
                  <a:lnTo>
                    <a:pt x="47" y="30"/>
                  </a:lnTo>
                  <a:lnTo>
                    <a:pt x="43" y="19"/>
                  </a:lnTo>
                  <a:lnTo>
                    <a:pt x="37" y="11"/>
                  </a:lnTo>
                  <a:lnTo>
                    <a:pt x="32" y="5"/>
                  </a:lnTo>
                  <a:lnTo>
                    <a:pt x="26" y="1"/>
                  </a:lnTo>
                  <a:lnTo>
                    <a:pt x="21" y="0"/>
                  </a:lnTo>
                  <a:lnTo>
                    <a:pt x="15" y="2"/>
                  </a:lnTo>
                  <a:lnTo>
                    <a:pt x="10" y="8"/>
                  </a:lnTo>
                  <a:lnTo>
                    <a:pt x="6" y="14"/>
                  </a:lnTo>
                  <a:lnTo>
                    <a:pt x="4" y="24"/>
                  </a:lnTo>
                  <a:lnTo>
                    <a:pt x="1" y="36"/>
                  </a:lnTo>
                  <a:lnTo>
                    <a:pt x="0" y="48"/>
                  </a:lnTo>
                  <a:lnTo>
                    <a:pt x="0" y="62"/>
                  </a:lnTo>
                  <a:lnTo>
                    <a:pt x="1" y="78"/>
                  </a:lnTo>
                  <a:lnTo>
                    <a:pt x="4" y="92"/>
                  </a:lnTo>
                  <a:lnTo>
                    <a:pt x="7" y="106"/>
                  </a:lnTo>
                  <a:lnTo>
                    <a:pt x="11" y="118"/>
                  </a:lnTo>
                  <a:lnTo>
                    <a:pt x="15" y="128"/>
                  </a:lnTo>
                  <a:lnTo>
                    <a:pt x="21" y="136"/>
                  </a:lnTo>
                  <a:lnTo>
                    <a:pt x="26" y="142"/>
                  </a:lnTo>
                  <a:lnTo>
                    <a:pt x="32" y="146"/>
                  </a:lnTo>
                  <a:lnTo>
                    <a:pt x="38" y="147"/>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45" name="Freeform 254"/>
            <p:cNvSpPr>
              <a:spLocks/>
            </p:cNvSpPr>
            <p:nvPr/>
          </p:nvSpPr>
          <p:spPr bwMode="auto">
            <a:xfrm>
              <a:off x="4023" y="2770"/>
              <a:ext cx="64" cy="152"/>
            </a:xfrm>
            <a:custGeom>
              <a:avLst/>
              <a:gdLst/>
              <a:ahLst/>
              <a:cxnLst>
                <a:cxn ang="0">
                  <a:pos x="42" y="153"/>
                </a:cxn>
                <a:cxn ang="0">
                  <a:pos x="42" y="153"/>
                </a:cxn>
                <a:cxn ang="0">
                  <a:pos x="47" y="151"/>
                </a:cxn>
                <a:cxn ang="0">
                  <a:pos x="53" y="146"/>
                </a:cxn>
                <a:cxn ang="0">
                  <a:pos x="57" y="138"/>
                </a:cxn>
                <a:cxn ang="0">
                  <a:pos x="60" y="128"/>
                </a:cxn>
                <a:cxn ang="0">
                  <a:pos x="62" y="116"/>
                </a:cxn>
                <a:cxn ang="0">
                  <a:pos x="64" y="103"/>
                </a:cxn>
                <a:cxn ang="0">
                  <a:pos x="64" y="88"/>
                </a:cxn>
                <a:cxn ang="0">
                  <a:pos x="62" y="73"/>
                </a:cxn>
                <a:cxn ang="0">
                  <a:pos x="60" y="58"/>
                </a:cxn>
                <a:cxn ang="0">
                  <a:pos x="56" y="44"/>
                </a:cxn>
                <a:cxn ang="0">
                  <a:pos x="52" y="31"/>
                </a:cxn>
                <a:cxn ang="0">
                  <a:pos x="47" y="20"/>
                </a:cxn>
                <a:cxn ang="0">
                  <a:pos x="41" y="11"/>
                </a:cxn>
                <a:cxn ang="0">
                  <a:pos x="35" y="5"/>
                </a:cxn>
                <a:cxn ang="0">
                  <a:pos x="29" y="1"/>
                </a:cxn>
                <a:cxn ang="0">
                  <a:pos x="23" y="0"/>
                </a:cxn>
                <a:cxn ang="0">
                  <a:pos x="17" y="2"/>
                </a:cxn>
                <a:cxn ang="0">
                  <a:pos x="11" y="8"/>
                </a:cxn>
                <a:cxn ang="0">
                  <a:pos x="7" y="15"/>
                </a:cxn>
                <a:cxn ang="0">
                  <a:pos x="4" y="25"/>
                </a:cxn>
                <a:cxn ang="0">
                  <a:pos x="1" y="37"/>
                </a:cxn>
                <a:cxn ang="0">
                  <a:pos x="0" y="50"/>
                </a:cxn>
                <a:cxn ang="0">
                  <a:pos x="0" y="65"/>
                </a:cxn>
                <a:cxn ang="0">
                  <a:pos x="1" y="81"/>
                </a:cxn>
                <a:cxn ang="0">
                  <a:pos x="4" y="96"/>
                </a:cxn>
                <a:cxn ang="0">
                  <a:pos x="8" y="110"/>
                </a:cxn>
                <a:cxn ang="0">
                  <a:pos x="12" y="123"/>
                </a:cxn>
                <a:cxn ang="0">
                  <a:pos x="17" y="133"/>
                </a:cxn>
                <a:cxn ang="0">
                  <a:pos x="23" y="142"/>
                </a:cxn>
                <a:cxn ang="0">
                  <a:pos x="29" y="148"/>
                </a:cxn>
                <a:cxn ang="0">
                  <a:pos x="35" y="152"/>
                </a:cxn>
                <a:cxn ang="0">
                  <a:pos x="42" y="153"/>
                </a:cxn>
              </a:cxnLst>
              <a:rect l="0" t="0" r="r" b="b"/>
              <a:pathLst>
                <a:path w="65" h="154">
                  <a:moveTo>
                    <a:pt x="42" y="153"/>
                  </a:moveTo>
                  <a:lnTo>
                    <a:pt x="42" y="153"/>
                  </a:lnTo>
                  <a:lnTo>
                    <a:pt x="47" y="151"/>
                  </a:lnTo>
                  <a:lnTo>
                    <a:pt x="53" y="146"/>
                  </a:lnTo>
                  <a:lnTo>
                    <a:pt x="57" y="138"/>
                  </a:lnTo>
                  <a:lnTo>
                    <a:pt x="60" y="128"/>
                  </a:lnTo>
                  <a:lnTo>
                    <a:pt x="62" y="116"/>
                  </a:lnTo>
                  <a:lnTo>
                    <a:pt x="64" y="103"/>
                  </a:lnTo>
                  <a:lnTo>
                    <a:pt x="64" y="88"/>
                  </a:lnTo>
                  <a:lnTo>
                    <a:pt x="62" y="73"/>
                  </a:lnTo>
                  <a:lnTo>
                    <a:pt x="60" y="58"/>
                  </a:lnTo>
                  <a:lnTo>
                    <a:pt x="56" y="44"/>
                  </a:lnTo>
                  <a:lnTo>
                    <a:pt x="52" y="31"/>
                  </a:lnTo>
                  <a:lnTo>
                    <a:pt x="47" y="20"/>
                  </a:lnTo>
                  <a:lnTo>
                    <a:pt x="41" y="11"/>
                  </a:lnTo>
                  <a:lnTo>
                    <a:pt x="35" y="5"/>
                  </a:lnTo>
                  <a:lnTo>
                    <a:pt x="29" y="1"/>
                  </a:lnTo>
                  <a:lnTo>
                    <a:pt x="23" y="0"/>
                  </a:lnTo>
                  <a:lnTo>
                    <a:pt x="17" y="2"/>
                  </a:lnTo>
                  <a:lnTo>
                    <a:pt x="11" y="8"/>
                  </a:lnTo>
                  <a:lnTo>
                    <a:pt x="7" y="15"/>
                  </a:lnTo>
                  <a:lnTo>
                    <a:pt x="4" y="25"/>
                  </a:lnTo>
                  <a:lnTo>
                    <a:pt x="1" y="37"/>
                  </a:lnTo>
                  <a:lnTo>
                    <a:pt x="0" y="50"/>
                  </a:lnTo>
                  <a:lnTo>
                    <a:pt x="0" y="65"/>
                  </a:lnTo>
                  <a:lnTo>
                    <a:pt x="1" y="81"/>
                  </a:lnTo>
                  <a:lnTo>
                    <a:pt x="4" y="96"/>
                  </a:lnTo>
                  <a:lnTo>
                    <a:pt x="8" y="110"/>
                  </a:lnTo>
                  <a:lnTo>
                    <a:pt x="12" y="123"/>
                  </a:lnTo>
                  <a:lnTo>
                    <a:pt x="17" y="133"/>
                  </a:lnTo>
                  <a:lnTo>
                    <a:pt x="23" y="142"/>
                  </a:lnTo>
                  <a:lnTo>
                    <a:pt x="29" y="148"/>
                  </a:lnTo>
                  <a:lnTo>
                    <a:pt x="35" y="152"/>
                  </a:lnTo>
                  <a:lnTo>
                    <a:pt x="42" y="153"/>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46" name="Freeform 255"/>
            <p:cNvSpPr>
              <a:spLocks/>
            </p:cNvSpPr>
            <p:nvPr/>
          </p:nvSpPr>
          <p:spPr bwMode="auto">
            <a:xfrm>
              <a:off x="3522" y="2533"/>
              <a:ext cx="701" cy="404"/>
            </a:xfrm>
            <a:custGeom>
              <a:avLst/>
              <a:gdLst/>
              <a:ahLst/>
              <a:cxnLst>
                <a:cxn ang="0">
                  <a:pos x="277" y="1"/>
                </a:cxn>
                <a:cxn ang="0">
                  <a:pos x="256" y="3"/>
                </a:cxn>
                <a:cxn ang="0">
                  <a:pos x="240" y="18"/>
                </a:cxn>
                <a:cxn ang="0">
                  <a:pos x="228" y="30"/>
                </a:cxn>
                <a:cxn ang="0">
                  <a:pos x="199" y="39"/>
                </a:cxn>
                <a:cxn ang="0">
                  <a:pos x="175" y="58"/>
                </a:cxn>
                <a:cxn ang="0">
                  <a:pos x="163" y="77"/>
                </a:cxn>
                <a:cxn ang="0">
                  <a:pos x="144" y="105"/>
                </a:cxn>
                <a:cxn ang="0">
                  <a:pos x="123" y="135"/>
                </a:cxn>
                <a:cxn ang="0">
                  <a:pos x="111" y="152"/>
                </a:cxn>
                <a:cxn ang="0">
                  <a:pos x="98" y="147"/>
                </a:cxn>
                <a:cxn ang="0">
                  <a:pos x="72" y="142"/>
                </a:cxn>
                <a:cxn ang="0">
                  <a:pos x="72" y="157"/>
                </a:cxn>
                <a:cxn ang="0">
                  <a:pos x="74" y="167"/>
                </a:cxn>
                <a:cxn ang="0">
                  <a:pos x="67" y="186"/>
                </a:cxn>
                <a:cxn ang="0">
                  <a:pos x="54" y="205"/>
                </a:cxn>
                <a:cxn ang="0">
                  <a:pos x="1" y="269"/>
                </a:cxn>
                <a:cxn ang="0">
                  <a:pos x="1" y="302"/>
                </a:cxn>
                <a:cxn ang="0">
                  <a:pos x="22" y="336"/>
                </a:cxn>
                <a:cxn ang="0">
                  <a:pos x="45" y="360"/>
                </a:cxn>
                <a:cxn ang="0">
                  <a:pos x="75" y="363"/>
                </a:cxn>
                <a:cxn ang="0">
                  <a:pos x="94" y="366"/>
                </a:cxn>
                <a:cxn ang="0">
                  <a:pos x="123" y="375"/>
                </a:cxn>
                <a:cxn ang="0">
                  <a:pos x="155" y="381"/>
                </a:cxn>
                <a:cxn ang="0">
                  <a:pos x="167" y="373"/>
                </a:cxn>
                <a:cxn ang="0">
                  <a:pos x="160" y="333"/>
                </a:cxn>
                <a:cxn ang="0">
                  <a:pos x="181" y="271"/>
                </a:cxn>
                <a:cxn ang="0">
                  <a:pos x="201" y="235"/>
                </a:cxn>
                <a:cxn ang="0">
                  <a:pos x="222" y="237"/>
                </a:cxn>
                <a:cxn ang="0">
                  <a:pos x="268" y="285"/>
                </a:cxn>
                <a:cxn ang="0">
                  <a:pos x="323" y="348"/>
                </a:cxn>
                <a:cxn ang="0">
                  <a:pos x="363" y="395"/>
                </a:cxn>
                <a:cxn ang="0">
                  <a:pos x="507" y="243"/>
                </a:cxn>
                <a:cxn ang="0">
                  <a:pos x="525" y="232"/>
                </a:cxn>
                <a:cxn ang="0">
                  <a:pos x="539" y="279"/>
                </a:cxn>
                <a:cxn ang="0">
                  <a:pos x="540" y="322"/>
                </a:cxn>
                <a:cxn ang="0">
                  <a:pos x="541" y="358"/>
                </a:cxn>
                <a:cxn ang="0">
                  <a:pos x="547" y="376"/>
                </a:cxn>
                <a:cxn ang="0">
                  <a:pos x="569" y="373"/>
                </a:cxn>
                <a:cxn ang="0">
                  <a:pos x="599" y="363"/>
                </a:cxn>
                <a:cxn ang="0">
                  <a:pos x="625" y="364"/>
                </a:cxn>
                <a:cxn ang="0">
                  <a:pos x="668" y="362"/>
                </a:cxn>
                <a:cxn ang="0">
                  <a:pos x="696" y="348"/>
                </a:cxn>
                <a:cxn ang="0">
                  <a:pos x="700" y="326"/>
                </a:cxn>
                <a:cxn ang="0">
                  <a:pos x="699" y="297"/>
                </a:cxn>
                <a:cxn ang="0">
                  <a:pos x="695" y="271"/>
                </a:cxn>
                <a:cxn ang="0">
                  <a:pos x="686" y="242"/>
                </a:cxn>
                <a:cxn ang="0">
                  <a:pos x="675" y="219"/>
                </a:cxn>
                <a:cxn ang="0">
                  <a:pos x="661" y="207"/>
                </a:cxn>
                <a:cxn ang="0">
                  <a:pos x="639" y="188"/>
                </a:cxn>
                <a:cxn ang="0">
                  <a:pos x="631" y="169"/>
                </a:cxn>
                <a:cxn ang="0">
                  <a:pos x="617" y="156"/>
                </a:cxn>
                <a:cxn ang="0">
                  <a:pos x="591" y="151"/>
                </a:cxn>
                <a:cxn ang="0">
                  <a:pos x="545" y="119"/>
                </a:cxn>
                <a:cxn ang="0">
                  <a:pos x="525" y="90"/>
                </a:cxn>
                <a:cxn ang="0">
                  <a:pos x="501" y="72"/>
                </a:cxn>
                <a:cxn ang="0">
                  <a:pos x="486" y="64"/>
                </a:cxn>
                <a:cxn ang="0">
                  <a:pos x="456" y="22"/>
                </a:cxn>
                <a:cxn ang="0">
                  <a:pos x="408" y="12"/>
                </a:cxn>
                <a:cxn ang="0">
                  <a:pos x="367" y="15"/>
                </a:cxn>
                <a:cxn ang="0">
                  <a:pos x="324" y="10"/>
                </a:cxn>
                <a:cxn ang="0">
                  <a:pos x="292" y="5"/>
                </a:cxn>
              </a:cxnLst>
              <a:rect l="0" t="0" r="r" b="b"/>
              <a:pathLst>
                <a:path w="701" h="403">
                  <a:moveTo>
                    <a:pt x="283" y="3"/>
                  </a:moveTo>
                  <a:lnTo>
                    <a:pt x="282" y="2"/>
                  </a:lnTo>
                  <a:lnTo>
                    <a:pt x="280" y="2"/>
                  </a:lnTo>
                  <a:lnTo>
                    <a:pt x="277" y="1"/>
                  </a:lnTo>
                  <a:lnTo>
                    <a:pt x="272" y="0"/>
                  </a:lnTo>
                  <a:lnTo>
                    <a:pt x="267" y="0"/>
                  </a:lnTo>
                  <a:lnTo>
                    <a:pt x="262" y="1"/>
                  </a:lnTo>
                  <a:lnTo>
                    <a:pt x="256" y="3"/>
                  </a:lnTo>
                  <a:lnTo>
                    <a:pt x="251" y="6"/>
                  </a:lnTo>
                  <a:lnTo>
                    <a:pt x="246" y="10"/>
                  </a:lnTo>
                  <a:lnTo>
                    <a:pt x="242" y="14"/>
                  </a:lnTo>
                  <a:lnTo>
                    <a:pt x="240" y="18"/>
                  </a:lnTo>
                  <a:lnTo>
                    <a:pt x="238" y="21"/>
                  </a:lnTo>
                  <a:lnTo>
                    <a:pt x="235" y="24"/>
                  </a:lnTo>
                  <a:lnTo>
                    <a:pt x="232" y="27"/>
                  </a:lnTo>
                  <a:lnTo>
                    <a:pt x="228" y="30"/>
                  </a:lnTo>
                  <a:lnTo>
                    <a:pt x="222" y="31"/>
                  </a:lnTo>
                  <a:lnTo>
                    <a:pt x="215" y="33"/>
                  </a:lnTo>
                  <a:lnTo>
                    <a:pt x="207" y="35"/>
                  </a:lnTo>
                  <a:lnTo>
                    <a:pt x="199" y="39"/>
                  </a:lnTo>
                  <a:lnTo>
                    <a:pt x="192" y="43"/>
                  </a:lnTo>
                  <a:lnTo>
                    <a:pt x="185" y="47"/>
                  </a:lnTo>
                  <a:lnTo>
                    <a:pt x="179" y="52"/>
                  </a:lnTo>
                  <a:lnTo>
                    <a:pt x="175" y="58"/>
                  </a:lnTo>
                  <a:lnTo>
                    <a:pt x="172" y="63"/>
                  </a:lnTo>
                  <a:lnTo>
                    <a:pt x="170" y="67"/>
                  </a:lnTo>
                  <a:lnTo>
                    <a:pt x="167" y="71"/>
                  </a:lnTo>
                  <a:lnTo>
                    <a:pt x="163" y="77"/>
                  </a:lnTo>
                  <a:lnTo>
                    <a:pt x="159" y="83"/>
                  </a:lnTo>
                  <a:lnTo>
                    <a:pt x="155" y="91"/>
                  </a:lnTo>
                  <a:lnTo>
                    <a:pt x="149" y="98"/>
                  </a:lnTo>
                  <a:lnTo>
                    <a:pt x="144" y="105"/>
                  </a:lnTo>
                  <a:lnTo>
                    <a:pt x="138" y="113"/>
                  </a:lnTo>
                  <a:lnTo>
                    <a:pt x="133" y="121"/>
                  </a:lnTo>
                  <a:lnTo>
                    <a:pt x="128" y="128"/>
                  </a:lnTo>
                  <a:lnTo>
                    <a:pt x="123" y="135"/>
                  </a:lnTo>
                  <a:lnTo>
                    <a:pt x="119" y="141"/>
                  </a:lnTo>
                  <a:lnTo>
                    <a:pt x="115" y="146"/>
                  </a:lnTo>
                  <a:lnTo>
                    <a:pt x="113" y="150"/>
                  </a:lnTo>
                  <a:lnTo>
                    <a:pt x="111" y="152"/>
                  </a:lnTo>
                  <a:lnTo>
                    <a:pt x="110" y="153"/>
                  </a:lnTo>
                  <a:lnTo>
                    <a:pt x="109" y="152"/>
                  </a:lnTo>
                  <a:lnTo>
                    <a:pt x="104" y="150"/>
                  </a:lnTo>
                  <a:lnTo>
                    <a:pt x="98" y="147"/>
                  </a:lnTo>
                  <a:lnTo>
                    <a:pt x="90" y="143"/>
                  </a:lnTo>
                  <a:lnTo>
                    <a:pt x="83" y="141"/>
                  </a:lnTo>
                  <a:lnTo>
                    <a:pt x="77" y="140"/>
                  </a:lnTo>
                  <a:lnTo>
                    <a:pt x="72" y="142"/>
                  </a:lnTo>
                  <a:lnTo>
                    <a:pt x="71" y="146"/>
                  </a:lnTo>
                  <a:lnTo>
                    <a:pt x="71" y="150"/>
                  </a:lnTo>
                  <a:lnTo>
                    <a:pt x="71" y="154"/>
                  </a:lnTo>
                  <a:lnTo>
                    <a:pt x="72" y="157"/>
                  </a:lnTo>
                  <a:lnTo>
                    <a:pt x="73" y="159"/>
                  </a:lnTo>
                  <a:lnTo>
                    <a:pt x="73" y="162"/>
                  </a:lnTo>
                  <a:lnTo>
                    <a:pt x="74" y="164"/>
                  </a:lnTo>
                  <a:lnTo>
                    <a:pt x="74" y="167"/>
                  </a:lnTo>
                  <a:lnTo>
                    <a:pt x="74" y="170"/>
                  </a:lnTo>
                  <a:lnTo>
                    <a:pt x="73" y="174"/>
                  </a:lnTo>
                  <a:lnTo>
                    <a:pt x="71" y="180"/>
                  </a:lnTo>
                  <a:lnTo>
                    <a:pt x="67" y="186"/>
                  </a:lnTo>
                  <a:lnTo>
                    <a:pt x="63" y="192"/>
                  </a:lnTo>
                  <a:lnTo>
                    <a:pt x="59" y="197"/>
                  </a:lnTo>
                  <a:lnTo>
                    <a:pt x="57" y="202"/>
                  </a:lnTo>
                  <a:lnTo>
                    <a:pt x="54" y="205"/>
                  </a:lnTo>
                  <a:lnTo>
                    <a:pt x="53" y="206"/>
                  </a:lnTo>
                  <a:lnTo>
                    <a:pt x="3" y="263"/>
                  </a:lnTo>
                  <a:lnTo>
                    <a:pt x="2" y="265"/>
                  </a:lnTo>
                  <a:lnTo>
                    <a:pt x="1" y="269"/>
                  </a:lnTo>
                  <a:lnTo>
                    <a:pt x="0" y="275"/>
                  </a:lnTo>
                  <a:lnTo>
                    <a:pt x="0" y="284"/>
                  </a:lnTo>
                  <a:lnTo>
                    <a:pt x="0" y="293"/>
                  </a:lnTo>
                  <a:lnTo>
                    <a:pt x="1" y="302"/>
                  </a:lnTo>
                  <a:lnTo>
                    <a:pt x="4" y="311"/>
                  </a:lnTo>
                  <a:lnTo>
                    <a:pt x="10" y="320"/>
                  </a:lnTo>
                  <a:lnTo>
                    <a:pt x="16" y="328"/>
                  </a:lnTo>
                  <a:lnTo>
                    <a:pt x="22" y="336"/>
                  </a:lnTo>
                  <a:lnTo>
                    <a:pt x="27" y="343"/>
                  </a:lnTo>
                  <a:lnTo>
                    <a:pt x="33" y="350"/>
                  </a:lnTo>
                  <a:lnTo>
                    <a:pt x="38" y="355"/>
                  </a:lnTo>
                  <a:lnTo>
                    <a:pt x="45" y="360"/>
                  </a:lnTo>
                  <a:lnTo>
                    <a:pt x="52" y="362"/>
                  </a:lnTo>
                  <a:lnTo>
                    <a:pt x="60" y="363"/>
                  </a:lnTo>
                  <a:lnTo>
                    <a:pt x="68" y="363"/>
                  </a:lnTo>
                  <a:lnTo>
                    <a:pt x="75" y="363"/>
                  </a:lnTo>
                  <a:lnTo>
                    <a:pt x="80" y="364"/>
                  </a:lnTo>
                  <a:lnTo>
                    <a:pt x="85" y="364"/>
                  </a:lnTo>
                  <a:lnTo>
                    <a:pt x="89" y="365"/>
                  </a:lnTo>
                  <a:lnTo>
                    <a:pt x="94" y="366"/>
                  </a:lnTo>
                  <a:lnTo>
                    <a:pt x="99" y="368"/>
                  </a:lnTo>
                  <a:lnTo>
                    <a:pt x="107" y="369"/>
                  </a:lnTo>
                  <a:lnTo>
                    <a:pt x="115" y="372"/>
                  </a:lnTo>
                  <a:lnTo>
                    <a:pt x="123" y="375"/>
                  </a:lnTo>
                  <a:lnTo>
                    <a:pt x="132" y="377"/>
                  </a:lnTo>
                  <a:lnTo>
                    <a:pt x="140" y="379"/>
                  </a:lnTo>
                  <a:lnTo>
                    <a:pt x="147" y="380"/>
                  </a:lnTo>
                  <a:lnTo>
                    <a:pt x="155" y="381"/>
                  </a:lnTo>
                  <a:lnTo>
                    <a:pt x="160" y="381"/>
                  </a:lnTo>
                  <a:lnTo>
                    <a:pt x="165" y="380"/>
                  </a:lnTo>
                  <a:lnTo>
                    <a:pt x="167" y="378"/>
                  </a:lnTo>
                  <a:lnTo>
                    <a:pt x="167" y="373"/>
                  </a:lnTo>
                  <a:lnTo>
                    <a:pt x="165" y="367"/>
                  </a:lnTo>
                  <a:lnTo>
                    <a:pt x="162" y="358"/>
                  </a:lnTo>
                  <a:lnTo>
                    <a:pt x="161" y="346"/>
                  </a:lnTo>
                  <a:lnTo>
                    <a:pt x="160" y="333"/>
                  </a:lnTo>
                  <a:lnTo>
                    <a:pt x="162" y="318"/>
                  </a:lnTo>
                  <a:lnTo>
                    <a:pt x="169" y="302"/>
                  </a:lnTo>
                  <a:lnTo>
                    <a:pt x="175" y="286"/>
                  </a:lnTo>
                  <a:lnTo>
                    <a:pt x="181" y="271"/>
                  </a:lnTo>
                  <a:lnTo>
                    <a:pt x="187" y="259"/>
                  </a:lnTo>
                  <a:lnTo>
                    <a:pt x="192" y="249"/>
                  </a:lnTo>
                  <a:lnTo>
                    <a:pt x="196" y="241"/>
                  </a:lnTo>
                  <a:lnTo>
                    <a:pt x="201" y="235"/>
                  </a:lnTo>
                  <a:lnTo>
                    <a:pt x="206" y="232"/>
                  </a:lnTo>
                  <a:lnTo>
                    <a:pt x="211" y="231"/>
                  </a:lnTo>
                  <a:lnTo>
                    <a:pt x="215" y="233"/>
                  </a:lnTo>
                  <a:lnTo>
                    <a:pt x="222" y="237"/>
                  </a:lnTo>
                  <a:lnTo>
                    <a:pt x="231" y="246"/>
                  </a:lnTo>
                  <a:lnTo>
                    <a:pt x="242" y="257"/>
                  </a:lnTo>
                  <a:lnTo>
                    <a:pt x="254" y="270"/>
                  </a:lnTo>
                  <a:lnTo>
                    <a:pt x="268" y="285"/>
                  </a:lnTo>
                  <a:lnTo>
                    <a:pt x="282" y="301"/>
                  </a:lnTo>
                  <a:lnTo>
                    <a:pt x="295" y="316"/>
                  </a:lnTo>
                  <a:lnTo>
                    <a:pt x="309" y="332"/>
                  </a:lnTo>
                  <a:lnTo>
                    <a:pt x="323" y="348"/>
                  </a:lnTo>
                  <a:lnTo>
                    <a:pt x="335" y="363"/>
                  </a:lnTo>
                  <a:lnTo>
                    <a:pt x="346" y="375"/>
                  </a:lnTo>
                  <a:lnTo>
                    <a:pt x="355" y="386"/>
                  </a:lnTo>
                  <a:lnTo>
                    <a:pt x="363" y="395"/>
                  </a:lnTo>
                  <a:lnTo>
                    <a:pt x="367" y="400"/>
                  </a:lnTo>
                  <a:lnTo>
                    <a:pt x="369" y="402"/>
                  </a:lnTo>
                  <a:lnTo>
                    <a:pt x="506" y="245"/>
                  </a:lnTo>
                  <a:lnTo>
                    <a:pt x="507" y="243"/>
                  </a:lnTo>
                  <a:lnTo>
                    <a:pt x="510" y="239"/>
                  </a:lnTo>
                  <a:lnTo>
                    <a:pt x="514" y="235"/>
                  </a:lnTo>
                  <a:lnTo>
                    <a:pt x="519" y="232"/>
                  </a:lnTo>
                  <a:lnTo>
                    <a:pt x="525" y="232"/>
                  </a:lnTo>
                  <a:lnTo>
                    <a:pt x="529" y="236"/>
                  </a:lnTo>
                  <a:lnTo>
                    <a:pt x="534" y="247"/>
                  </a:lnTo>
                  <a:lnTo>
                    <a:pt x="538" y="267"/>
                  </a:lnTo>
                  <a:lnTo>
                    <a:pt x="539" y="279"/>
                  </a:lnTo>
                  <a:lnTo>
                    <a:pt x="540" y="291"/>
                  </a:lnTo>
                  <a:lnTo>
                    <a:pt x="540" y="302"/>
                  </a:lnTo>
                  <a:lnTo>
                    <a:pt x="540" y="312"/>
                  </a:lnTo>
                  <a:lnTo>
                    <a:pt x="540" y="322"/>
                  </a:lnTo>
                  <a:lnTo>
                    <a:pt x="540" y="332"/>
                  </a:lnTo>
                  <a:lnTo>
                    <a:pt x="540" y="342"/>
                  </a:lnTo>
                  <a:lnTo>
                    <a:pt x="540" y="350"/>
                  </a:lnTo>
                  <a:lnTo>
                    <a:pt x="541" y="358"/>
                  </a:lnTo>
                  <a:lnTo>
                    <a:pt x="542" y="364"/>
                  </a:lnTo>
                  <a:lnTo>
                    <a:pt x="543" y="369"/>
                  </a:lnTo>
                  <a:lnTo>
                    <a:pt x="544" y="373"/>
                  </a:lnTo>
                  <a:lnTo>
                    <a:pt x="547" y="376"/>
                  </a:lnTo>
                  <a:lnTo>
                    <a:pt x="550" y="378"/>
                  </a:lnTo>
                  <a:lnTo>
                    <a:pt x="554" y="378"/>
                  </a:lnTo>
                  <a:lnTo>
                    <a:pt x="559" y="377"/>
                  </a:lnTo>
                  <a:lnTo>
                    <a:pt x="569" y="373"/>
                  </a:lnTo>
                  <a:lnTo>
                    <a:pt x="578" y="369"/>
                  </a:lnTo>
                  <a:lnTo>
                    <a:pt x="586" y="367"/>
                  </a:lnTo>
                  <a:lnTo>
                    <a:pt x="592" y="365"/>
                  </a:lnTo>
                  <a:lnTo>
                    <a:pt x="599" y="363"/>
                  </a:lnTo>
                  <a:lnTo>
                    <a:pt x="605" y="362"/>
                  </a:lnTo>
                  <a:lnTo>
                    <a:pt x="611" y="362"/>
                  </a:lnTo>
                  <a:lnTo>
                    <a:pt x="617" y="363"/>
                  </a:lnTo>
                  <a:lnTo>
                    <a:pt x="625" y="364"/>
                  </a:lnTo>
                  <a:lnTo>
                    <a:pt x="635" y="365"/>
                  </a:lnTo>
                  <a:lnTo>
                    <a:pt x="646" y="364"/>
                  </a:lnTo>
                  <a:lnTo>
                    <a:pt x="657" y="363"/>
                  </a:lnTo>
                  <a:lnTo>
                    <a:pt x="668" y="362"/>
                  </a:lnTo>
                  <a:lnTo>
                    <a:pt x="678" y="359"/>
                  </a:lnTo>
                  <a:lnTo>
                    <a:pt x="686" y="356"/>
                  </a:lnTo>
                  <a:lnTo>
                    <a:pt x="692" y="352"/>
                  </a:lnTo>
                  <a:lnTo>
                    <a:pt x="696" y="348"/>
                  </a:lnTo>
                  <a:lnTo>
                    <a:pt x="698" y="343"/>
                  </a:lnTo>
                  <a:lnTo>
                    <a:pt x="699" y="338"/>
                  </a:lnTo>
                  <a:lnTo>
                    <a:pt x="700" y="332"/>
                  </a:lnTo>
                  <a:lnTo>
                    <a:pt x="700" y="326"/>
                  </a:lnTo>
                  <a:lnTo>
                    <a:pt x="700" y="319"/>
                  </a:lnTo>
                  <a:lnTo>
                    <a:pt x="699" y="310"/>
                  </a:lnTo>
                  <a:lnTo>
                    <a:pt x="699" y="302"/>
                  </a:lnTo>
                  <a:lnTo>
                    <a:pt x="699" y="297"/>
                  </a:lnTo>
                  <a:lnTo>
                    <a:pt x="698" y="292"/>
                  </a:lnTo>
                  <a:lnTo>
                    <a:pt x="698" y="285"/>
                  </a:lnTo>
                  <a:lnTo>
                    <a:pt x="696" y="279"/>
                  </a:lnTo>
                  <a:lnTo>
                    <a:pt x="695" y="271"/>
                  </a:lnTo>
                  <a:lnTo>
                    <a:pt x="693" y="264"/>
                  </a:lnTo>
                  <a:lnTo>
                    <a:pt x="691" y="256"/>
                  </a:lnTo>
                  <a:lnTo>
                    <a:pt x="689" y="249"/>
                  </a:lnTo>
                  <a:lnTo>
                    <a:pt x="686" y="242"/>
                  </a:lnTo>
                  <a:lnTo>
                    <a:pt x="684" y="235"/>
                  </a:lnTo>
                  <a:lnTo>
                    <a:pt x="681" y="230"/>
                  </a:lnTo>
                  <a:lnTo>
                    <a:pt x="678" y="224"/>
                  </a:lnTo>
                  <a:lnTo>
                    <a:pt x="675" y="219"/>
                  </a:lnTo>
                  <a:lnTo>
                    <a:pt x="673" y="215"/>
                  </a:lnTo>
                  <a:lnTo>
                    <a:pt x="670" y="212"/>
                  </a:lnTo>
                  <a:lnTo>
                    <a:pt x="667" y="210"/>
                  </a:lnTo>
                  <a:lnTo>
                    <a:pt x="661" y="207"/>
                  </a:lnTo>
                  <a:lnTo>
                    <a:pt x="655" y="202"/>
                  </a:lnTo>
                  <a:lnTo>
                    <a:pt x="649" y="198"/>
                  </a:lnTo>
                  <a:lnTo>
                    <a:pt x="644" y="193"/>
                  </a:lnTo>
                  <a:lnTo>
                    <a:pt x="639" y="188"/>
                  </a:lnTo>
                  <a:lnTo>
                    <a:pt x="635" y="183"/>
                  </a:lnTo>
                  <a:lnTo>
                    <a:pt x="633" y="177"/>
                  </a:lnTo>
                  <a:lnTo>
                    <a:pt x="631" y="173"/>
                  </a:lnTo>
                  <a:lnTo>
                    <a:pt x="631" y="169"/>
                  </a:lnTo>
                  <a:lnTo>
                    <a:pt x="629" y="166"/>
                  </a:lnTo>
                  <a:lnTo>
                    <a:pt x="626" y="163"/>
                  </a:lnTo>
                  <a:lnTo>
                    <a:pt x="622" y="160"/>
                  </a:lnTo>
                  <a:lnTo>
                    <a:pt x="617" y="156"/>
                  </a:lnTo>
                  <a:lnTo>
                    <a:pt x="612" y="154"/>
                  </a:lnTo>
                  <a:lnTo>
                    <a:pt x="606" y="153"/>
                  </a:lnTo>
                  <a:lnTo>
                    <a:pt x="599" y="153"/>
                  </a:lnTo>
                  <a:lnTo>
                    <a:pt x="591" y="151"/>
                  </a:lnTo>
                  <a:lnTo>
                    <a:pt x="580" y="146"/>
                  </a:lnTo>
                  <a:lnTo>
                    <a:pt x="568" y="138"/>
                  </a:lnTo>
                  <a:lnTo>
                    <a:pt x="556" y="129"/>
                  </a:lnTo>
                  <a:lnTo>
                    <a:pt x="545" y="119"/>
                  </a:lnTo>
                  <a:lnTo>
                    <a:pt x="536" y="110"/>
                  </a:lnTo>
                  <a:lnTo>
                    <a:pt x="529" y="101"/>
                  </a:lnTo>
                  <a:lnTo>
                    <a:pt x="527" y="95"/>
                  </a:lnTo>
                  <a:lnTo>
                    <a:pt x="525" y="90"/>
                  </a:lnTo>
                  <a:lnTo>
                    <a:pt x="521" y="85"/>
                  </a:lnTo>
                  <a:lnTo>
                    <a:pt x="515" y="80"/>
                  </a:lnTo>
                  <a:lnTo>
                    <a:pt x="508" y="76"/>
                  </a:lnTo>
                  <a:lnTo>
                    <a:pt x="501" y="72"/>
                  </a:lnTo>
                  <a:lnTo>
                    <a:pt x="494" y="69"/>
                  </a:lnTo>
                  <a:lnTo>
                    <a:pt x="490" y="67"/>
                  </a:lnTo>
                  <a:lnTo>
                    <a:pt x="488" y="67"/>
                  </a:lnTo>
                  <a:lnTo>
                    <a:pt x="486" y="64"/>
                  </a:lnTo>
                  <a:lnTo>
                    <a:pt x="482" y="56"/>
                  </a:lnTo>
                  <a:lnTo>
                    <a:pt x="475" y="44"/>
                  </a:lnTo>
                  <a:lnTo>
                    <a:pt x="467" y="33"/>
                  </a:lnTo>
                  <a:lnTo>
                    <a:pt x="456" y="22"/>
                  </a:lnTo>
                  <a:lnTo>
                    <a:pt x="444" y="13"/>
                  </a:lnTo>
                  <a:lnTo>
                    <a:pt x="430" y="8"/>
                  </a:lnTo>
                  <a:lnTo>
                    <a:pt x="416" y="10"/>
                  </a:lnTo>
                  <a:lnTo>
                    <a:pt x="408" y="12"/>
                  </a:lnTo>
                  <a:lnTo>
                    <a:pt x="399" y="14"/>
                  </a:lnTo>
                  <a:lnTo>
                    <a:pt x="389" y="15"/>
                  </a:lnTo>
                  <a:lnTo>
                    <a:pt x="378" y="15"/>
                  </a:lnTo>
                  <a:lnTo>
                    <a:pt x="367" y="15"/>
                  </a:lnTo>
                  <a:lnTo>
                    <a:pt x="357" y="14"/>
                  </a:lnTo>
                  <a:lnTo>
                    <a:pt x="345" y="13"/>
                  </a:lnTo>
                  <a:lnTo>
                    <a:pt x="335" y="11"/>
                  </a:lnTo>
                  <a:lnTo>
                    <a:pt x="324" y="10"/>
                  </a:lnTo>
                  <a:lnTo>
                    <a:pt x="314" y="9"/>
                  </a:lnTo>
                  <a:lnTo>
                    <a:pt x="305" y="7"/>
                  </a:lnTo>
                  <a:lnTo>
                    <a:pt x="298" y="6"/>
                  </a:lnTo>
                  <a:lnTo>
                    <a:pt x="292" y="5"/>
                  </a:lnTo>
                  <a:lnTo>
                    <a:pt x="288" y="4"/>
                  </a:lnTo>
                  <a:lnTo>
                    <a:pt x="284" y="3"/>
                  </a:lnTo>
                  <a:lnTo>
                    <a:pt x="283" y="3"/>
                  </a:lnTo>
                </a:path>
              </a:pathLst>
            </a:custGeom>
            <a:solidFill>
              <a:srgbClr val="BFBFBF"/>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47" name="Freeform 256"/>
            <p:cNvSpPr>
              <a:spLocks/>
            </p:cNvSpPr>
            <p:nvPr/>
          </p:nvSpPr>
          <p:spPr bwMode="auto">
            <a:xfrm>
              <a:off x="3522" y="2533"/>
              <a:ext cx="707" cy="410"/>
            </a:xfrm>
            <a:custGeom>
              <a:avLst/>
              <a:gdLst/>
              <a:ahLst/>
              <a:cxnLst>
                <a:cxn ang="0">
                  <a:pos x="282" y="2"/>
                </a:cxn>
                <a:cxn ang="0">
                  <a:pos x="264" y="1"/>
                </a:cxn>
                <a:cxn ang="0">
                  <a:pos x="244" y="14"/>
                </a:cxn>
                <a:cxn ang="0">
                  <a:pos x="234" y="27"/>
                </a:cxn>
                <a:cxn ang="0">
                  <a:pos x="209" y="36"/>
                </a:cxn>
                <a:cxn ang="0">
                  <a:pos x="181" y="53"/>
                </a:cxn>
                <a:cxn ang="0">
                  <a:pos x="168" y="72"/>
                </a:cxn>
                <a:cxn ang="0">
                  <a:pos x="150" y="99"/>
                </a:cxn>
                <a:cxn ang="0">
                  <a:pos x="129" y="130"/>
                </a:cxn>
                <a:cxn ang="0">
                  <a:pos x="114" y="152"/>
                </a:cxn>
                <a:cxn ang="0">
                  <a:pos x="105" y="152"/>
                </a:cxn>
                <a:cxn ang="0">
                  <a:pos x="78" y="142"/>
                </a:cxn>
                <a:cxn ang="0">
                  <a:pos x="72" y="156"/>
                </a:cxn>
                <a:cxn ang="0">
                  <a:pos x="75" y="166"/>
                </a:cxn>
                <a:cxn ang="0">
                  <a:pos x="72" y="183"/>
                </a:cxn>
                <a:cxn ang="0">
                  <a:pos x="57" y="205"/>
                </a:cxn>
                <a:cxn ang="0">
                  <a:pos x="2" y="269"/>
                </a:cxn>
                <a:cxn ang="0">
                  <a:pos x="0" y="297"/>
                </a:cxn>
                <a:cxn ang="0">
                  <a:pos x="16" y="333"/>
                </a:cxn>
                <a:cxn ang="0">
                  <a:pos x="38" y="360"/>
                </a:cxn>
                <a:cxn ang="0">
                  <a:pos x="69" y="368"/>
                </a:cxn>
                <a:cxn ang="0">
                  <a:pos x="90" y="370"/>
                </a:cxn>
                <a:cxn ang="0">
                  <a:pos x="116" y="378"/>
                </a:cxn>
                <a:cxn ang="0">
                  <a:pos x="148" y="386"/>
                </a:cxn>
                <a:cxn ang="0">
                  <a:pos x="168" y="384"/>
                </a:cxn>
                <a:cxn ang="0">
                  <a:pos x="162" y="351"/>
                </a:cxn>
                <a:cxn ang="0">
                  <a:pos x="177" y="290"/>
                </a:cxn>
                <a:cxn ang="0">
                  <a:pos x="198" y="245"/>
                </a:cxn>
                <a:cxn ang="0">
                  <a:pos x="217" y="236"/>
                </a:cxn>
                <a:cxn ang="0">
                  <a:pos x="256" y="274"/>
                </a:cxn>
                <a:cxn ang="0">
                  <a:pos x="312" y="337"/>
                </a:cxn>
                <a:cxn ang="0">
                  <a:pos x="358" y="392"/>
                </a:cxn>
                <a:cxn ang="0">
                  <a:pos x="510" y="249"/>
                </a:cxn>
                <a:cxn ang="0">
                  <a:pos x="523" y="235"/>
                </a:cxn>
                <a:cxn ang="0">
                  <a:pos x="543" y="271"/>
                </a:cxn>
                <a:cxn ang="0">
                  <a:pos x="545" y="317"/>
                </a:cxn>
                <a:cxn ang="0">
                  <a:pos x="545" y="355"/>
                </a:cxn>
                <a:cxn ang="0">
                  <a:pos x="549" y="379"/>
                </a:cxn>
                <a:cxn ang="0">
                  <a:pos x="564" y="383"/>
                </a:cxn>
                <a:cxn ang="0">
                  <a:pos x="597" y="370"/>
                </a:cxn>
                <a:cxn ang="0">
                  <a:pos x="622" y="368"/>
                </a:cxn>
                <a:cxn ang="0">
                  <a:pos x="663" y="368"/>
                </a:cxn>
                <a:cxn ang="0">
                  <a:pos x="698" y="357"/>
                </a:cxn>
                <a:cxn ang="0">
                  <a:pos x="706" y="337"/>
                </a:cxn>
                <a:cxn ang="0">
                  <a:pos x="705" y="307"/>
                </a:cxn>
                <a:cxn ang="0">
                  <a:pos x="702" y="283"/>
                </a:cxn>
                <a:cxn ang="0">
                  <a:pos x="695" y="253"/>
                </a:cxn>
                <a:cxn ang="0">
                  <a:pos x="684" y="227"/>
                </a:cxn>
                <a:cxn ang="0">
                  <a:pos x="673" y="213"/>
                </a:cxn>
                <a:cxn ang="0">
                  <a:pos x="650" y="196"/>
                </a:cxn>
                <a:cxn ang="0">
                  <a:pos x="636" y="176"/>
                </a:cxn>
                <a:cxn ang="0">
                  <a:pos x="627" y="162"/>
                </a:cxn>
                <a:cxn ang="0">
                  <a:pos x="604" y="155"/>
                </a:cxn>
                <a:cxn ang="0">
                  <a:pos x="561" y="131"/>
                </a:cxn>
                <a:cxn ang="0">
                  <a:pos x="532" y="96"/>
                </a:cxn>
                <a:cxn ang="0">
                  <a:pos x="512" y="77"/>
                </a:cxn>
                <a:cxn ang="0">
                  <a:pos x="492" y="68"/>
                </a:cxn>
                <a:cxn ang="0">
                  <a:pos x="471" y="33"/>
                </a:cxn>
                <a:cxn ang="0">
                  <a:pos x="420" y="10"/>
                </a:cxn>
                <a:cxn ang="0">
                  <a:pos x="381" y="15"/>
                </a:cxn>
                <a:cxn ang="0">
                  <a:pos x="338" y="11"/>
                </a:cxn>
                <a:cxn ang="0">
                  <a:pos x="301" y="6"/>
                </a:cxn>
                <a:cxn ang="0">
                  <a:pos x="285" y="3"/>
                </a:cxn>
              </a:cxnLst>
              <a:rect l="0" t="0" r="r" b="b"/>
              <a:pathLst>
                <a:path w="707" h="409">
                  <a:moveTo>
                    <a:pt x="285" y="3"/>
                  </a:moveTo>
                  <a:lnTo>
                    <a:pt x="285" y="3"/>
                  </a:lnTo>
                  <a:lnTo>
                    <a:pt x="284" y="2"/>
                  </a:lnTo>
                  <a:lnTo>
                    <a:pt x="282" y="2"/>
                  </a:lnTo>
                  <a:lnTo>
                    <a:pt x="279" y="1"/>
                  </a:lnTo>
                  <a:lnTo>
                    <a:pt x="274" y="0"/>
                  </a:lnTo>
                  <a:lnTo>
                    <a:pt x="269" y="0"/>
                  </a:lnTo>
                  <a:lnTo>
                    <a:pt x="264" y="1"/>
                  </a:lnTo>
                  <a:lnTo>
                    <a:pt x="258" y="3"/>
                  </a:lnTo>
                  <a:lnTo>
                    <a:pt x="253" y="6"/>
                  </a:lnTo>
                  <a:lnTo>
                    <a:pt x="248" y="10"/>
                  </a:lnTo>
                  <a:lnTo>
                    <a:pt x="244" y="14"/>
                  </a:lnTo>
                  <a:lnTo>
                    <a:pt x="242" y="18"/>
                  </a:lnTo>
                  <a:lnTo>
                    <a:pt x="240" y="21"/>
                  </a:lnTo>
                  <a:lnTo>
                    <a:pt x="237" y="24"/>
                  </a:lnTo>
                  <a:lnTo>
                    <a:pt x="234" y="27"/>
                  </a:lnTo>
                  <a:lnTo>
                    <a:pt x="230" y="30"/>
                  </a:lnTo>
                  <a:lnTo>
                    <a:pt x="224" y="31"/>
                  </a:lnTo>
                  <a:lnTo>
                    <a:pt x="217" y="33"/>
                  </a:lnTo>
                  <a:lnTo>
                    <a:pt x="209" y="36"/>
                  </a:lnTo>
                  <a:lnTo>
                    <a:pt x="201" y="40"/>
                  </a:lnTo>
                  <a:lnTo>
                    <a:pt x="194" y="44"/>
                  </a:lnTo>
                  <a:lnTo>
                    <a:pt x="187" y="48"/>
                  </a:lnTo>
                  <a:lnTo>
                    <a:pt x="181" y="53"/>
                  </a:lnTo>
                  <a:lnTo>
                    <a:pt x="176" y="59"/>
                  </a:lnTo>
                  <a:lnTo>
                    <a:pt x="173" y="64"/>
                  </a:lnTo>
                  <a:lnTo>
                    <a:pt x="171" y="68"/>
                  </a:lnTo>
                  <a:lnTo>
                    <a:pt x="168" y="72"/>
                  </a:lnTo>
                  <a:lnTo>
                    <a:pt x="164" y="78"/>
                  </a:lnTo>
                  <a:lnTo>
                    <a:pt x="160" y="84"/>
                  </a:lnTo>
                  <a:lnTo>
                    <a:pt x="156" y="92"/>
                  </a:lnTo>
                  <a:lnTo>
                    <a:pt x="150" y="99"/>
                  </a:lnTo>
                  <a:lnTo>
                    <a:pt x="145" y="107"/>
                  </a:lnTo>
                  <a:lnTo>
                    <a:pt x="139" y="115"/>
                  </a:lnTo>
                  <a:lnTo>
                    <a:pt x="134" y="123"/>
                  </a:lnTo>
                  <a:lnTo>
                    <a:pt x="129" y="130"/>
                  </a:lnTo>
                  <a:lnTo>
                    <a:pt x="124" y="137"/>
                  </a:lnTo>
                  <a:lnTo>
                    <a:pt x="120" y="143"/>
                  </a:lnTo>
                  <a:lnTo>
                    <a:pt x="116" y="148"/>
                  </a:lnTo>
                  <a:lnTo>
                    <a:pt x="114" y="152"/>
                  </a:lnTo>
                  <a:lnTo>
                    <a:pt x="112" y="154"/>
                  </a:lnTo>
                  <a:lnTo>
                    <a:pt x="111" y="155"/>
                  </a:lnTo>
                  <a:lnTo>
                    <a:pt x="110" y="154"/>
                  </a:lnTo>
                  <a:lnTo>
                    <a:pt x="105" y="152"/>
                  </a:lnTo>
                  <a:lnTo>
                    <a:pt x="99" y="149"/>
                  </a:lnTo>
                  <a:lnTo>
                    <a:pt x="91" y="145"/>
                  </a:lnTo>
                  <a:lnTo>
                    <a:pt x="84" y="143"/>
                  </a:lnTo>
                  <a:lnTo>
                    <a:pt x="78" y="142"/>
                  </a:lnTo>
                  <a:lnTo>
                    <a:pt x="73" y="144"/>
                  </a:lnTo>
                  <a:lnTo>
                    <a:pt x="72" y="148"/>
                  </a:lnTo>
                  <a:lnTo>
                    <a:pt x="72" y="152"/>
                  </a:lnTo>
                  <a:lnTo>
                    <a:pt x="72" y="156"/>
                  </a:lnTo>
                  <a:lnTo>
                    <a:pt x="73" y="159"/>
                  </a:lnTo>
                  <a:lnTo>
                    <a:pt x="74" y="161"/>
                  </a:lnTo>
                  <a:lnTo>
                    <a:pt x="74" y="164"/>
                  </a:lnTo>
                  <a:lnTo>
                    <a:pt x="75" y="166"/>
                  </a:lnTo>
                  <a:lnTo>
                    <a:pt x="75" y="169"/>
                  </a:lnTo>
                  <a:lnTo>
                    <a:pt x="75" y="173"/>
                  </a:lnTo>
                  <a:lnTo>
                    <a:pt x="74" y="177"/>
                  </a:lnTo>
                  <a:lnTo>
                    <a:pt x="72" y="183"/>
                  </a:lnTo>
                  <a:lnTo>
                    <a:pt x="68" y="189"/>
                  </a:lnTo>
                  <a:lnTo>
                    <a:pt x="64" y="195"/>
                  </a:lnTo>
                  <a:lnTo>
                    <a:pt x="60" y="200"/>
                  </a:lnTo>
                  <a:lnTo>
                    <a:pt x="57" y="205"/>
                  </a:lnTo>
                  <a:lnTo>
                    <a:pt x="54" y="208"/>
                  </a:lnTo>
                  <a:lnTo>
                    <a:pt x="53" y="209"/>
                  </a:lnTo>
                  <a:lnTo>
                    <a:pt x="3" y="267"/>
                  </a:lnTo>
                  <a:lnTo>
                    <a:pt x="2" y="269"/>
                  </a:lnTo>
                  <a:lnTo>
                    <a:pt x="1" y="273"/>
                  </a:lnTo>
                  <a:lnTo>
                    <a:pt x="0" y="279"/>
                  </a:lnTo>
                  <a:lnTo>
                    <a:pt x="0" y="288"/>
                  </a:lnTo>
                  <a:lnTo>
                    <a:pt x="0" y="297"/>
                  </a:lnTo>
                  <a:lnTo>
                    <a:pt x="1" y="307"/>
                  </a:lnTo>
                  <a:lnTo>
                    <a:pt x="4" y="316"/>
                  </a:lnTo>
                  <a:lnTo>
                    <a:pt x="10" y="325"/>
                  </a:lnTo>
                  <a:lnTo>
                    <a:pt x="16" y="333"/>
                  </a:lnTo>
                  <a:lnTo>
                    <a:pt x="22" y="341"/>
                  </a:lnTo>
                  <a:lnTo>
                    <a:pt x="27" y="348"/>
                  </a:lnTo>
                  <a:lnTo>
                    <a:pt x="33" y="355"/>
                  </a:lnTo>
                  <a:lnTo>
                    <a:pt x="38" y="360"/>
                  </a:lnTo>
                  <a:lnTo>
                    <a:pt x="45" y="365"/>
                  </a:lnTo>
                  <a:lnTo>
                    <a:pt x="52" y="367"/>
                  </a:lnTo>
                  <a:lnTo>
                    <a:pt x="61" y="368"/>
                  </a:lnTo>
                  <a:lnTo>
                    <a:pt x="69" y="368"/>
                  </a:lnTo>
                  <a:lnTo>
                    <a:pt x="76" y="368"/>
                  </a:lnTo>
                  <a:lnTo>
                    <a:pt x="81" y="369"/>
                  </a:lnTo>
                  <a:lnTo>
                    <a:pt x="86" y="369"/>
                  </a:lnTo>
                  <a:lnTo>
                    <a:pt x="90" y="370"/>
                  </a:lnTo>
                  <a:lnTo>
                    <a:pt x="95" y="371"/>
                  </a:lnTo>
                  <a:lnTo>
                    <a:pt x="100" y="373"/>
                  </a:lnTo>
                  <a:lnTo>
                    <a:pt x="108" y="375"/>
                  </a:lnTo>
                  <a:lnTo>
                    <a:pt x="116" y="378"/>
                  </a:lnTo>
                  <a:lnTo>
                    <a:pt x="124" y="381"/>
                  </a:lnTo>
                  <a:lnTo>
                    <a:pt x="133" y="383"/>
                  </a:lnTo>
                  <a:lnTo>
                    <a:pt x="141" y="385"/>
                  </a:lnTo>
                  <a:lnTo>
                    <a:pt x="148" y="386"/>
                  </a:lnTo>
                  <a:lnTo>
                    <a:pt x="156" y="387"/>
                  </a:lnTo>
                  <a:lnTo>
                    <a:pt x="161" y="387"/>
                  </a:lnTo>
                  <a:lnTo>
                    <a:pt x="166" y="386"/>
                  </a:lnTo>
                  <a:lnTo>
                    <a:pt x="168" y="384"/>
                  </a:lnTo>
                  <a:lnTo>
                    <a:pt x="168" y="379"/>
                  </a:lnTo>
                  <a:lnTo>
                    <a:pt x="166" y="372"/>
                  </a:lnTo>
                  <a:lnTo>
                    <a:pt x="163" y="363"/>
                  </a:lnTo>
                  <a:lnTo>
                    <a:pt x="162" y="351"/>
                  </a:lnTo>
                  <a:lnTo>
                    <a:pt x="161" y="338"/>
                  </a:lnTo>
                  <a:lnTo>
                    <a:pt x="163" y="323"/>
                  </a:lnTo>
                  <a:lnTo>
                    <a:pt x="170" y="307"/>
                  </a:lnTo>
                  <a:lnTo>
                    <a:pt x="177" y="290"/>
                  </a:lnTo>
                  <a:lnTo>
                    <a:pt x="183" y="275"/>
                  </a:lnTo>
                  <a:lnTo>
                    <a:pt x="189" y="263"/>
                  </a:lnTo>
                  <a:lnTo>
                    <a:pt x="194" y="253"/>
                  </a:lnTo>
                  <a:lnTo>
                    <a:pt x="198" y="245"/>
                  </a:lnTo>
                  <a:lnTo>
                    <a:pt x="203" y="239"/>
                  </a:lnTo>
                  <a:lnTo>
                    <a:pt x="208" y="235"/>
                  </a:lnTo>
                  <a:lnTo>
                    <a:pt x="213" y="234"/>
                  </a:lnTo>
                  <a:lnTo>
                    <a:pt x="217" y="236"/>
                  </a:lnTo>
                  <a:lnTo>
                    <a:pt x="224" y="241"/>
                  </a:lnTo>
                  <a:lnTo>
                    <a:pt x="233" y="250"/>
                  </a:lnTo>
                  <a:lnTo>
                    <a:pt x="244" y="261"/>
                  </a:lnTo>
                  <a:lnTo>
                    <a:pt x="256" y="274"/>
                  </a:lnTo>
                  <a:lnTo>
                    <a:pt x="270" y="289"/>
                  </a:lnTo>
                  <a:lnTo>
                    <a:pt x="284" y="305"/>
                  </a:lnTo>
                  <a:lnTo>
                    <a:pt x="298" y="321"/>
                  </a:lnTo>
                  <a:lnTo>
                    <a:pt x="312" y="337"/>
                  </a:lnTo>
                  <a:lnTo>
                    <a:pt x="326" y="353"/>
                  </a:lnTo>
                  <a:lnTo>
                    <a:pt x="338" y="368"/>
                  </a:lnTo>
                  <a:lnTo>
                    <a:pt x="349" y="381"/>
                  </a:lnTo>
                  <a:lnTo>
                    <a:pt x="358" y="392"/>
                  </a:lnTo>
                  <a:lnTo>
                    <a:pt x="366" y="401"/>
                  </a:lnTo>
                  <a:lnTo>
                    <a:pt x="370" y="406"/>
                  </a:lnTo>
                  <a:lnTo>
                    <a:pt x="372" y="408"/>
                  </a:lnTo>
                  <a:lnTo>
                    <a:pt x="510" y="249"/>
                  </a:lnTo>
                  <a:lnTo>
                    <a:pt x="511" y="247"/>
                  </a:lnTo>
                  <a:lnTo>
                    <a:pt x="514" y="243"/>
                  </a:lnTo>
                  <a:lnTo>
                    <a:pt x="518" y="238"/>
                  </a:lnTo>
                  <a:lnTo>
                    <a:pt x="523" y="235"/>
                  </a:lnTo>
                  <a:lnTo>
                    <a:pt x="529" y="235"/>
                  </a:lnTo>
                  <a:lnTo>
                    <a:pt x="534" y="240"/>
                  </a:lnTo>
                  <a:lnTo>
                    <a:pt x="539" y="251"/>
                  </a:lnTo>
                  <a:lnTo>
                    <a:pt x="543" y="271"/>
                  </a:lnTo>
                  <a:lnTo>
                    <a:pt x="544" y="283"/>
                  </a:lnTo>
                  <a:lnTo>
                    <a:pt x="545" y="295"/>
                  </a:lnTo>
                  <a:lnTo>
                    <a:pt x="545" y="306"/>
                  </a:lnTo>
                  <a:lnTo>
                    <a:pt x="545" y="317"/>
                  </a:lnTo>
                  <a:lnTo>
                    <a:pt x="545" y="327"/>
                  </a:lnTo>
                  <a:lnTo>
                    <a:pt x="545" y="337"/>
                  </a:lnTo>
                  <a:lnTo>
                    <a:pt x="545" y="347"/>
                  </a:lnTo>
                  <a:lnTo>
                    <a:pt x="545" y="355"/>
                  </a:lnTo>
                  <a:lnTo>
                    <a:pt x="546" y="363"/>
                  </a:lnTo>
                  <a:lnTo>
                    <a:pt x="547" y="369"/>
                  </a:lnTo>
                  <a:lnTo>
                    <a:pt x="548" y="375"/>
                  </a:lnTo>
                  <a:lnTo>
                    <a:pt x="549" y="379"/>
                  </a:lnTo>
                  <a:lnTo>
                    <a:pt x="552" y="382"/>
                  </a:lnTo>
                  <a:lnTo>
                    <a:pt x="555" y="384"/>
                  </a:lnTo>
                  <a:lnTo>
                    <a:pt x="559" y="384"/>
                  </a:lnTo>
                  <a:lnTo>
                    <a:pt x="564" y="383"/>
                  </a:lnTo>
                  <a:lnTo>
                    <a:pt x="574" y="379"/>
                  </a:lnTo>
                  <a:lnTo>
                    <a:pt x="583" y="375"/>
                  </a:lnTo>
                  <a:lnTo>
                    <a:pt x="591" y="372"/>
                  </a:lnTo>
                  <a:lnTo>
                    <a:pt x="597" y="370"/>
                  </a:lnTo>
                  <a:lnTo>
                    <a:pt x="604" y="368"/>
                  </a:lnTo>
                  <a:lnTo>
                    <a:pt x="610" y="367"/>
                  </a:lnTo>
                  <a:lnTo>
                    <a:pt x="616" y="367"/>
                  </a:lnTo>
                  <a:lnTo>
                    <a:pt x="622" y="368"/>
                  </a:lnTo>
                  <a:lnTo>
                    <a:pt x="630" y="369"/>
                  </a:lnTo>
                  <a:lnTo>
                    <a:pt x="640" y="370"/>
                  </a:lnTo>
                  <a:lnTo>
                    <a:pt x="652" y="369"/>
                  </a:lnTo>
                  <a:lnTo>
                    <a:pt x="663" y="368"/>
                  </a:lnTo>
                  <a:lnTo>
                    <a:pt x="674" y="367"/>
                  </a:lnTo>
                  <a:lnTo>
                    <a:pt x="684" y="364"/>
                  </a:lnTo>
                  <a:lnTo>
                    <a:pt x="692" y="361"/>
                  </a:lnTo>
                  <a:lnTo>
                    <a:pt x="698" y="357"/>
                  </a:lnTo>
                  <a:lnTo>
                    <a:pt x="702" y="353"/>
                  </a:lnTo>
                  <a:lnTo>
                    <a:pt x="704" y="348"/>
                  </a:lnTo>
                  <a:lnTo>
                    <a:pt x="705" y="343"/>
                  </a:lnTo>
                  <a:lnTo>
                    <a:pt x="706" y="337"/>
                  </a:lnTo>
                  <a:lnTo>
                    <a:pt x="706" y="331"/>
                  </a:lnTo>
                  <a:lnTo>
                    <a:pt x="706" y="324"/>
                  </a:lnTo>
                  <a:lnTo>
                    <a:pt x="705" y="315"/>
                  </a:lnTo>
                  <a:lnTo>
                    <a:pt x="705" y="307"/>
                  </a:lnTo>
                  <a:lnTo>
                    <a:pt x="705" y="301"/>
                  </a:lnTo>
                  <a:lnTo>
                    <a:pt x="704" y="296"/>
                  </a:lnTo>
                  <a:lnTo>
                    <a:pt x="704" y="289"/>
                  </a:lnTo>
                  <a:lnTo>
                    <a:pt x="702" y="283"/>
                  </a:lnTo>
                  <a:lnTo>
                    <a:pt x="701" y="275"/>
                  </a:lnTo>
                  <a:lnTo>
                    <a:pt x="699" y="268"/>
                  </a:lnTo>
                  <a:lnTo>
                    <a:pt x="697" y="260"/>
                  </a:lnTo>
                  <a:lnTo>
                    <a:pt x="695" y="253"/>
                  </a:lnTo>
                  <a:lnTo>
                    <a:pt x="692" y="246"/>
                  </a:lnTo>
                  <a:lnTo>
                    <a:pt x="690" y="239"/>
                  </a:lnTo>
                  <a:lnTo>
                    <a:pt x="687" y="233"/>
                  </a:lnTo>
                  <a:lnTo>
                    <a:pt x="684" y="227"/>
                  </a:lnTo>
                  <a:lnTo>
                    <a:pt x="681" y="222"/>
                  </a:lnTo>
                  <a:lnTo>
                    <a:pt x="679" y="218"/>
                  </a:lnTo>
                  <a:lnTo>
                    <a:pt x="676" y="215"/>
                  </a:lnTo>
                  <a:lnTo>
                    <a:pt x="673" y="213"/>
                  </a:lnTo>
                  <a:lnTo>
                    <a:pt x="667" y="210"/>
                  </a:lnTo>
                  <a:lnTo>
                    <a:pt x="661" y="205"/>
                  </a:lnTo>
                  <a:lnTo>
                    <a:pt x="655" y="201"/>
                  </a:lnTo>
                  <a:lnTo>
                    <a:pt x="650" y="196"/>
                  </a:lnTo>
                  <a:lnTo>
                    <a:pt x="644" y="191"/>
                  </a:lnTo>
                  <a:lnTo>
                    <a:pt x="640" y="186"/>
                  </a:lnTo>
                  <a:lnTo>
                    <a:pt x="638" y="180"/>
                  </a:lnTo>
                  <a:lnTo>
                    <a:pt x="636" y="176"/>
                  </a:lnTo>
                  <a:lnTo>
                    <a:pt x="636" y="172"/>
                  </a:lnTo>
                  <a:lnTo>
                    <a:pt x="634" y="168"/>
                  </a:lnTo>
                  <a:lnTo>
                    <a:pt x="631" y="165"/>
                  </a:lnTo>
                  <a:lnTo>
                    <a:pt x="627" y="162"/>
                  </a:lnTo>
                  <a:lnTo>
                    <a:pt x="622" y="158"/>
                  </a:lnTo>
                  <a:lnTo>
                    <a:pt x="617" y="156"/>
                  </a:lnTo>
                  <a:lnTo>
                    <a:pt x="611" y="155"/>
                  </a:lnTo>
                  <a:lnTo>
                    <a:pt x="604" y="155"/>
                  </a:lnTo>
                  <a:lnTo>
                    <a:pt x="596" y="153"/>
                  </a:lnTo>
                  <a:lnTo>
                    <a:pt x="585" y="148"/>
                  </a:lnTo>
                  <a:lnTo>
                    <a:pt x="573" y="140"/>
                  </a:lnTo>
                  <a:lnTo>
                    <a:pt x="561" y="131"/>
                  </a:lnTo>
                  <a:lnTo>
                    <a:pt x="550" y="121"/>
                  </a:lnTo>
                  <a:lnTo>
                    <a:pt x="541" y="112"/>
                  </a:lnTo>
                  <a:lnTo>
                    <a:pt x="534" y="103"/>
                  </a:lnTo>
                  <a:lnTo>
                    <a:pt x="532" y="96"/>
                  </a:lnTo>
                  <a:lnTo>
                    <a:pt x="530" y="91"/>
                  </a:lnTo>
                  <a:lnTo>
                    <a:pt x="525" y="86"/>
                  </a:lnTo>
                  <a:lnTo>
                    <a:pt x="519" y="81"/>
                  </a:lnTo>
                  <a:lnTo>
                    <a:pt x="512" y="77"/>
                  </a:lnTo>
                  <a:lnTo>
                    <a:pt x="505" y="73"/>
                  </a:lnTo>
                  <a:lnTo>
                    <a:pt x="498" y="70"/>
                  </a:lnTo>
                  <a:lnTo>
                    <a:pt x="494" y="68"/>
                  </a:lnTo>
                  <a:lnTo>
                    <a:pt x="492" y="68"/>
                  </a:lnTo>
                  <a:lnTo>
                    <a:pt x="490" y="65"/>
                  </a:lnTo>
                  <a:lnTo>
                    <a:pt x="486" y="57"/>
                  </a:lnTo>
                  <a:lnTo>
                    <a:pt x="479" y="45"/>
                  </a:lnTo>
                  <a:lnTo>
                    <a:pt x="471" y="33"/>
                  </a:lnTo>
                  <a:lnTo>
                    <a:pt x="460" y="22"/>
                  </a:lnTo>
                  <a:lnTo>
                    <a:pt x="448" y="13"/>
                  </a:lnTo>
                  <a:lnTo>
                    <a:pt x="434" y="8"/>
                  </a:lnTo>
                  <a:lnTo>
                    <a:pt x="420" y="10"/>
                  </a:lnTo>
                  <a:lnTo>
                    <a:pt x="411" y="12"/>
                  </a:lnTo>
                  <a:lnTo>
                    <a:pt x="402" y="14"/>
                  </a:lnTo>
                  <a:lnTo>
                    <a:pt x="392" y="15"/>
                  </a:lnTo>
                  <a:lnTo>
                    <a:pt x="381" y="15"/>
                  </a:lnTo>
                  <a:lnTo>
                    <a:pt x="370" y="15"/>
                  </a:lnTo>
                  <a:lnTo>
                    <a:pt x="360" y="14"/>
                  </a:lnTo>
                  <a:lnTo>
                    <a:pt x="348" y="13"/>
                  </a:lnTo>
                  <a:lnTo>
                    <a:pt x="338" y="11"/>
                  </a:lnTo>
                  <a:lnTo>
                    <a:pt x="327" y="10"/>
                  </a:lnTo>
                  <a:lnTo>
                    <a:pt x="317" y="9"/>
                  </a:lnTo>
                  <a:lnTo>
                    <a:pt x="308" y="7"/>
                  </a:lnTo>
                  <a:lnTo>
                    <a:pt x="301" y="6"/>
                  </a:lnTo>
                  <a:lnTo>
                    <a:pt x="294" y="5"/>
                  </a:lnTo>
                  <a:lnTo>
                    <a:pt x="290" y="4"/>
                  </a:lnTo>
                  <a:lnTo>
                    <a:pt x="286" y="3"/>
                  </a:lnTo>
                  <a:lnTo>
                    <a:pt x="285" y="3"/>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48" name="Freeform 257"/>
            <p:cNvSpPr>
              <a:spLocks/>
            </p:cNvSpPr>
            <p:nvPr/>
          </p:nvSpPr>
          <p:spPr bwMode="auto">
            <a:xfrm>
              <a:off x="3717" y="2113"/>
              <a:ext cx="56" cy="61"/>
            </a:xfrm>
            <a:custGeom>
              <a:avLst/>
              <a:gdLst/>
              <a:ahLst/>
              <a:cxnLst>
                <a:cxn ang="0">
                  <a:pos x="27" y="60"/>
                </a:cxn>
                <a:cxn ang="0">
                  <a:pos x="33" y="60"/>
                </a:cxn>
                <a:cxn ang="0">
                  <a:pos x="38" y="58"/>
                </a:cxn>
                <a:cxn ang="0">
                  <a:pos x="43" y="55"/>
                </a:cxn>
                <a:cxn ang="0">
                  <a:pos x="47" y="51"/>
                </a:cxn>
                <a:cxn ang="0">
                  <a:pos x="50" y="47"/>
                </a:cxn>
                <a:cxn ang="0">
                  <a:pos x="53" y="42"/>
                </a:cxn>
                <a:cxn ang="0">
                  <a:pos x="55" y="36"/>
                </a:cxn>
                <a:cxn ang="0">
                  <a:pos x="55" y="30"/>
                </a:cxn>
                <a:cxn ang="0">
                  <a:pos x="55" y="24"/>
                </a:cxn>
                <a:cxn ang="0">
                  <a:pos x="53" y="18"/>
                </a:cxn>
                <a:cxn ang="0">
                  <a:pos x="50" y="13"/>
                </a:cxn>
                <a:cxn ang="0">
                  <a:pos x="47" y="9"/>
                </a:cxn>
                <a:cxn ang="0">
                  <a:pos x="43" y="5"/>
                </a:cxn>
                <a:cxn ang="0">
                  <a:pos x="38" y="2"/>
                </a:cxn>
                <a:cxn ang="0">
                  <a:pos x="33" y="0"/>
                </a:cxn>
                <a:cxn ang="0">
                  <a:pos x="27" y="0"/>
                </a:cxn>
                <a:cxn ang="0">
                  <a:pos x="22" y="0"/>
                </a:cxn>
                <a:cxn ang="0">
                  <a:pos x="16" y="2"/>
                </a:cxn>
                <a:cxn ang="0">
                  <a:pos x="12" y="5"/>
                </a:cxn>
                <a:cxn ang="0">
                  <a:pos x="8" y="9"/>
                </a:cxn>
                <a:cxn ang="0">
                  <a:pos x="5" y="13"/>
                </a:cxn>
                <a:cxn ang="0">
                  <a:pos x="2" y="18"/>
                </a:cxn>
                <a:cxn ang="0">
                  <a:pos x="0" y="24"/>
                </a:cxn>
                <a:cxn ang="0">
                  <a:pos x="0" y="30"/>
                </a:cxn>
                <a:cxn ang="0">
                  <a:pos x="0" y="36"/>
                </a:cxn>
                <a:cxn ang="0">
                  <a:pos x="2" y="42"/>
                </a:cxn>
                <a:cxn ang="0">
                  <a:pos x="5" y="47"/>
                </a:cxn>
                <a:cxn ang="0">
                  <a:pos x="8" y="51"/>
                </a:cxn>
                <a:cxn ang="0">
                  <a:pos x="12" y="55"/>
                </a:cxn>
                <a:cxn ang="0">
                  <a:pos x="16" y="58"/>
                </a:cxn>
                <a:cxn ang="0">
                  <a:pos x="22" y="60"/>
                </a:cxn>
                <a:cxn ang="0">
                  <a:pos x="27" y="60"/>
                </a:cxn>
              </a:cxnLst>
              <a:rect l="0" t="0" r="r" b="b"/>
              <a:pathLst>
                <a:path w="56" h="61">
                  <a:moveTo>
                    <a:pt x="27" y="60"/>
                  </a:moveTo>
                  <a:lnTo>
                    <a:pt x="33" y="60"/>
                  </a:lnTo>
                  <a:lnTo>
                    <a:pt x="38" y="58"/>
                  </a:lnTo>
                  <a:lnTo>
                    <a:pt x="43" y="55"/>
                  </a:lnTo>
                  <a:lnTo>
                    <a:pt x="47" y="51"/>
                  </a:lnTo>
                  <a:lnTo>
                    <a:pt x="50" y="47"/>
                  </a:lnTo>
                  <a:lnTo>
                    <a:pt x="53" y="42"/>
                  </a:lnTo>
                  <a:lnTo>
                    <a:pt x="55" y="36"/>
                  </a:lnTo>
                  <a:lnTo>
                    <a:pt x="55" y="30"/>
                  </a:lnTo>
                  <a:lnTo>
                    <a:pt x="55" y="24"/>
                  </a:lnTo>
                  <a:lnTo>
                    <a:pt x="53" y="18"/>
                  </a:lnTo>
                  <a:lnTo>
                    <a:pt x="50" y="13"/>
                  </a:lnTo>
                  <a:lnTo>
                    <a:pt x="47" y="9"/>
                  </a:lnTo>
                  <a:lnTo>
                    <a:pt x="43" y="5"/>
                  </a:lnTo>
                  <a:lnTo>
                    <a:pt x="38" y="2"/>
                  </a:lnTo>
                  <a:lnTo>
                    <a:pt x="33" y="0"/>
                  </a:lnTo>
                  <a:lnTo>
                    <a:pt x="27" y="0"/>
                  </a:lnTo>
                  <a:lnTo>
                    <a:pt x="22" y="0"/>
                  </a:lnTo>
                  <a:lnTo>
                    <a:pt x="16" y="2"/>
                  </a:lnTo>
                  <a:lnTo>
                    <a:pt x="12" y="5"/>
                  </a:lnTo>
                  <a:lnTo>
                    <a:pt x="8" y="9"/>
                  </a:lnTo>
                  <a:lnTo>
                    <a:pt x="5" y="13"/>
                  </a:lnTo>
                  <a:lnTo>
                    <a:pt x="2" y="18"/>
                  </a:lnTo>
                  <a:lnTo>
                    <a:pt x="0" y="24"/>
                  </a:lnTo>
                  <a:lnTo>
                    <a:pt x="0" y="30"/>
                  </a:lnTo>
                  <a:lnTo>
                    <a:pt x="0" y="36"/>
                  </a:lnTo>
                  <a:lnTo>
                    <a:pt x="2" y="42"/>
                  </a:lnTo>
                  <a:lnTo>
                    <a:pt x="5" y="47"/>
                  </a:lnTo>
                  <a:lnTo>
                    <a:pt x="8" y="51"/>
                  </a:lnTo>
                  <a:lnTo>
                    <a:pt x="12" y="55"/>
                  </a:lnTo>
                  <a:lnTo>
                    <a:pt x="16" y="58"/>
                  </a:lnTo>
                  <a:lnTo>
                    <a:pt x="22" y="60"/>
                  </a:lnTo>
                  <a:lnTo>
                    <a:pt x="27" y="60"/>
                  </a:lnTo>
                </a:path>
              </a:pathLst>
            </a:custGeom>
            <a:solidFill>
              <a:srgbClr val="D9D9D9"/>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49" name="Freeform 258"/>
            <p:cNvSpPr>
              <a:spLocks/>
            </p:cNvSpPr>
            <p:nvPr/>
          </p:nvSpPr>
          <p:spPr bwMode="auto">
            <a:xfrm>
              <a:off x="3717" y="2113"/>
              <a:ext cx="62" cy="68"/>
            </a:xfrm>
            <a:custGeom>
              <a:avLst/>
              <a:gdLst/>
              <a:ahLst/>
              <a:cxnLst>
                <a:cxn ang="0">
                  <a:pos x="30" y="66"/>
                </a:cxn>
                <a:cxn ang="0">
                  <a:pos x="30" y="66"/>
                </a:cxn>
                <a:cxn ang="0">
                  <a:pos x="37" y="66"/>
                </a:cxn>
                <a:cxn ang="0">
                  <a:pos x="42" y="64"/>
                </a:cxn>
                <a:cxn ang="0">
                  <a:pos x="48" y="61"/>
                </a:cxn>
                <a:cxn ang="0">
                  <a:pos x="52" y="56"/>
                </a:cxn>
                <a:cxn ang="0">
                  <a:pos x="56" y="52"/>
                </a:cxn>
                <a:cxn ang="0">
                  <a:pos x="59" y="46"/>
                </a:cxn>
                <a:cxn ang="0">
                  <a:pos x="61" y="40"/>
                </a:cxn>
                <a:cxn ang="0">
                  <a:pos x="61" y="33"/>
                </a:cxn>
                <a:cxn ang="0">
                  <a:pos x="61" y="26"/>
                </a:cxn>
                <a:cxn ang="0">
                  <a:pos x="59" y="20"/>
                </a:cxn>
                <a:cxn ang="0">
                  <a:pos x="56" y="14"/>
                </a:cxn>
                <a:cxn ang="0">
                  <a:pos x="52" y="10"/>
                </a:cxn>
                <a:cxn ang="0">
                  <a:pos x="48" y="5"/>
                </a:cxn>
                <a:cxn ang="0">
                  <a:pos x="42" y="2"/>
                </a:cxn>
                <a:cxn ang="0">
                  <a:pos x="37" y="0"/>
                </a:cxn>
                <a:cxn ang="0">
                  <a:pos x="30" y="0"/>
                </a:cxn>
                <a:cxn ang="0">
                  <a:pos x="24" y="0"/>
                </a:cxn>
                <a:cxn ang="0">
                  <a:pos x="18" y="2"/>
                </a:cxn>
                <a:cxn ang="0">
                  <a:pos x="13" y="5"/>
                </a:cxn>
                <a:cxn ang="0">
                  <a:pos x="9" y="10"/>
                </a:cxn>
                <a:cxn ang="0">
                  <a:pos x="5" y="14"/>
                </a:cxn>
                <a:cxn ang="0">
                  <a:pos x="2" y="20"/>
                </a:cxn>
                <a:cxn ang="0">
                  <a:pos x="0" y="26"/>
                </a:cxn>
                <a:cxn ang="0">
                  <a:pos x="0" y="33"/>
                </a:cxn>
                <a:cxn ang="0">
                  <a:pos x="0" y="40"/>
                </a:cxn>
                <a:cxn ang="0">
                  <a:pos x="2" y="46"/>
                </a:cxn>
                <a:cxn ang="0">
                  <a:pos x="5" y="52"/>
                </a:cxn>
                <a:cxn ang="0">
                  <a:pos x="9" y="56"/>
                </a:cxn>
                <a:cxn ang="0">
                  <a:pos x="13" y="61"/>
                </a:cxn>
                <a:cxn ang="0">
                  <a:pos x="18" y="64"/>
                </a:cxn>
                <a:cxn ang="0">
                  <a:pos x="24" y="66"/>
                </a:cxn>
                <a:cxn ang="0">
                  <a:pos x="30" y="66"/>
                </a:cxn>
              </a:cxnLst>
              <a:rect l="0" t="0" r="r" b="b"/>
              <a:pathLst>
                <a:path w="62" h="67">
                  <a:moveTo>
                    <a:pt x="30" y="66"/>
                  </a:moveTo>
                  <a:lnTo>
                    <a:pt x="30" y="66"/>
                  </a:lnTo>
                  <a:lnTo>
                    <a:pt x="37" y="66"/>
                  </a:lnTo>
                  <a:lnTo>
                    <a:pt x="42" y="64"/>
                  </a:lnTo>
                  <a:lnTo>
                    <a:pt x="48" y="61"/>
                  </a:lnTo>
                  <a:lnTo>
                    <a:pt x="52" y="56"/>
                  </a:lnTo>
                  <a:lnTo>
                    <a:pt x="56" y="52"/>
                  </a:lnTo>
                  <a:lnTo>
                    <a:pt x="59" y="46"/>
                  </a:lnTo>
                  <a:lnTo>
                    <a:pt x="61" y="40"/>
                  </a:lnTo>
                  <a:lnTo>
                    <a:pt x="61" y="33"/>
                  </a:lnTo>
                  <a:lnTo>
                    <a:pt x="61" y="26"/>
                  </a:lnTo>
                  <a:lnTo>
                    <a:pt x="59" y="20"/>
                  </a:lnTo>
                  <a:lnTo>
                    <a:pt x="56" y="14"/>
                  </a:lnTo>
                  <a:lnTo>
                    <a:pt x="52" y="10"/>
                  </a:lnTo>
                  <a:lnTo>
                    <a:pt x="48" y="5"/>
                  </a:lnTo>
                  <a:lnTo>
                    <a:pt x="42" y="2"/>
                  </a:lnTo>
                  <a:lnTo>
                    <a:pt x="37" y="0"/>
                  </a:lnTo>
                  <a:lnTo>
                    <a:pt x="30" y="0"/>
                  </a:lnTo>
                  <a:lnTo>
                    <a:pt x="24" y="0"/>
                  </a:lnTo>
                  <a:lnTo>
                    <a:pt x="18" y="2"/>
                  </a:lnTo>
                  <a:lnTo>
                    <a:pt x="13" y="5"/>
                  </a:lnTo>
                  <a:lnTo>
                    <a:pt x="9" y="10"/>
                  </a:lnTo>
                  <a:lnTo>
                    <a:pt x="5" y="14"/>
                  </a:lnTo>
                  <a:lnTo>
                    <a:pt x="2" y="20"/>
                  </a:lnTo>
                  <a:lnTo>
                    <a:pt x="0" y="26"/>
                  </a:lnTo>
                  <a:lnTo>
                    <a:pt x="0" y="33"/>
                  </a:lnTo>
                  <a:lnTo>
                    <a:pt x="0" y="40"/>
                  </a:lnTo>
                  <a:lnTo>
                    <a:pt x="2" y="46"/>
                  </a:lnTo>
                  <a:lnTo>
                    <a:pt x="5" y="52"/>
                  </a:lnTo>
                  <a:lnTo>
                    <a:pt x="9" y="56"/>
                  </a:lnTo>
                  <a:lnTo>
                    <a:pt x="13" y="61"/>
                  </a:lnTo>
                  <a:lnTo>
                    <a:pt x="18" y="64"/>
                  </a:lnTo>
                  <a:lnTo>
                    <a:pt x="24" y="66"/>
                  </a:lnTo>
                  <a:lnTo>
                    <a:pt x="30" y="66"/>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50" name="Freeform 259"/>
            <p:cNvSpPr>
              <a:spLocks/>
            </p:cNvSpPr>
            <p:nvPr/>
          </p:nvSpPr>
          <p:spPr bwMode="auto">
            <a:xfrm>
              <a:off x="3985" y="2110"/>
              <a:ext cx="56" cy="62"/>
            </a:xfrm>
            <a:custGeom>
              <a:avLst/>
              <a:gdLst/>
              <a:ahLst/>
              <a:cxnLst>
                <a:cxn ang="0">
                  <a:pos x="28" y="61"/>
                </a:cxn>
                <a:cxn ang="0">
                  <a:pos x="33" y="60"/>
                </a:cxn>
                <a:cxn ang="0">
                  <a:pos x="39" y="58"/>
                </a:cxn>
                <a:cxn ang="0">
                  <a:pos x="43" y="56"/>
                </a:cxn>
                <a:cxn ang="0">
                  <a:pos x="47" y="52"/>
                </a:cxn>
                <a:cxn ang="0">
                  <a:pos x="50" y="47"/>
                </a:cxn>
                <a:cxn ang="0">
                  <a:pos x="53" y="42"/>
                </a:cxn>
                <a:cxn ang="0">
                  <a:pos x="55" y="36"/>
                </a:cxn>
                <a:cxn ang="0">
                  <a:pos x="55" y="30"/>
                </a:cxn>
                <a:cxn ang="0">
                  <a:pos x="55" y="25"/>
                </a:cxn>
                <a:cxn ang="0">
                  <a:pos x="53" y="18"/>
                </a:cxn>
                <a:cxn ang="0">
                  <a:pos x="50" y="14"/>
                </a:cxn>
                <a:cxn ang="0">
                  <a:pos x="47" y="8"/>
                </a:cxn>
                <a:cxn ang="0">
                  <a:pos x="43" y="5"/>
                </a:cxn>
                <a:cxn ang="0">
                  <a:pos x="39" y="3"/>
                </a:cxn>
                <a:cxn ang="0">
                  <a:pos x="33" y="1"/>
                </a:cxn>
                <a:cxn ang="0">
                  <a:pos x="28" y="0"/>
                </a:cxn>
                <a:cxn ang="0">
                  <a:pos x="22" y="1"/>
                </a:cxn>
                <a:cxn ang="0">
                  <a:pos x="17" y="3"/>
                </a:cxn>
                <a:cxn ang="0">
                  <a:pos x="12" y="5"/>
                </a:cxn>
                <a:cxn ang="0">
                  <a:pos x="8" y="8"/>
                </a:cxn>
                <a:cxn ang="0">
                  <a:pos x="5" y="14"/>
                </a:cxn>
                <a:cxn ang="0">
                  <a:pos x="2" y="18"/>
                </a:cxn>
                <a:cxn ang="0">
                  <a:pos x="0" y="25"/>
                </a:cxn>
                <a:cxn ang="0">
                  <a:pos x="0" y="30"/>
                </a:cxn>
                <a:cxn ang="0">
                  <a:pos x="0" y="36"/>
                </a:cxn>
                <a:cxn ang="0">
                  <a:pos x="2" y="42"/>
                </a:cxn>
                <a:cxn ang="0">
                  <a:pos x="5" y="47"/>
                </a:cxn>
                <a:cxn ang="0">
                  <a:pos x="8" y="52"/>
                </a:cxn>
                <a:cxn ang="0">
                  <a:pos x="12" y="56"/>
                </a:cxn>
                <a:cxn ang="0">
                  <a:pos x="17" y="58"/>
                </a:cxn>
                <a:cxn ang="0">
                  <a:pos x="22" y="60"/>
                </a:cxn>
                <a:cxn ang="0">
                  <a:pos x="28" y="61"/>
                </a:cxn>
              </a:cxnLst>
              <a:rect l="0" t="0" r="r" b="b"/>
              <a:pathLst>
                <a:path w="56" h="62">
                  <a:moveTo>
                    <a:pt x="28" y="61"/>
                  </a:moveTo>
                  <a:lnTo>
                    <a:pt x="33" y="60"/>
                  </a:lnTo>
                  <a:lnTo>
                    <a:pt x="39" y="58"/>
                  </a:lnTo>
                  <a:lnTo>
                    <a:pt x="43" y="56"/>
                  </a:lnTo>
                  <a:lnTo>
                    <a:pt x="47" y="52"/>
                  </a:lnTo>
                  <a:lnTo>
                    <a:pt x="50" y="47"/>
                  </a:lnTo>
                  <a:lnTo>
                    <a:pt x="53" y="42"/>
                  </a:lnTo>
                  <a:lnTo>
                    <a:pt x="55" y="36"/>
                  </a:lnTo>
                  <a:lnTo>
                    <a:pt x="55" y="30"/>
                  </a:lnTo>
                  <a:lnTo>
                    <a:pt x="55" y="25"/>
                  </a:lnTo>
                  <a:lnTo>
                    <a:pt x="53" y="18"/>
                  </a:lnTo>
                  <a:lnTo>
                    <a:pt x="50" y="14"/>
                  </a:lnTo>
                  <a:lnTo>
                    <a:pt x="47" y="8"/>
                  </a:lnTo>
                  <a:lnTo>
                    <a:pt x="43" y="5"/>
                  </a:lnTo>
                  <a:lnTo>
                    <a:pt x="39" y="3"/>
                  </a:lnTo>
                  <a:lnTo>
                    <a:pt x="33" y="1"/>
                  </a:lnTo>
                  <a:lnTo>
                    <a:pt x="28" y="0"/>
                  </a:lnTo>
                  <a:lnTo>
                    <a:pt x="22" y="1"/>
                  </a:lnTo>
                  <a:lnTo>
                    <a:pt x="17" y="3"/>
                  </a:lnTo>
                  <a:lnTo>
                    <a:pt x="12" y="5"/>
                  </a:lnTo>
                  <a:lnTo>
                    <a:pt x="8" y="8"/>
                  </a:lnTo>
                  <a:lnTo>
                    <a:pt x="5" y="14"/>
                  </a:lnTo>
                  <a:lnTo>
                    <a:pt x="2" y="18"/>
                  </a:lnTo>
                  <a:lnTo>
                    <a:pt x="0" y="25"/>
                  </a:lnTo>
                  <a:lnTo>
                    <a:pt x="0" y="30"/>
                  </a:lnTo>
                  <a:lnTo>
                    <a:pt x="0" y="36"/>
                  </a:lnTo>
                  <a:lnTo>
                    <a:pt x="2" y="42"/>
                  </a:lnTo>
                  <a:lnTo>
                    <a:pt x="5" y="47"/>
                  </a:lnTo>
                  <a:lnTo>
                    <a:pt x="8" y="52"/>
                  </a:lnTo>
                  <a:lnTo>
                    <a:pt x="12" y="56"/>
                  </a:lnTo>
                  <a:lnTo>
                    <a:pt x="17" y="58"/>
                  </a:lnTo>
                  <a:lnTo>
                    <a:pt x="22" y="60"/>
                  </a:lnTo>
                  <a:lnTo>
                    <a:pt x="28" y="61"/>
                  </a:lnTo>
                </a:path>
              </a:pathLst>
            </a:custGeom>
            <a:solidFill>
              <a:srgbClr val="D9D9D9"/>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51" name="Freeform 260"/>
            <p:cNvSpPr>
              <a:spLocks/>
            </p:cNvSpPr>
            <p:nvPr/>
          </p:nvSpPr>
          <p:spPr bwMode="auto">
            <a:xfrm>
              <a:off x="3985" y="2110"/>
              <a:ext cx="62" cy="68"/>
            </a:xfrm>
            <a:custGeom>
              <a:avLst/>
              <a:gdLst/>
              <a:ahLst/>
              <a:cxnLst>
                <a:cxn ang="0">
                  <a:pos x="31" y="67"/>
                </a:cxn>
                <a:cxn ang="0">
                  <a:pos x="31" y="67"/>
                </a:cxn>
                <a:cxn ang="0">
                  <a:pos x="37" y="66"/>
                </a:cxn>
                <a:cxn ang="0">
                  <a:pos x="43" y="64"/>
                </a:cxn>
                <a:cxn ang="0">
                  <a:pos x="48" y="61"/>
                </a:cxn>
                <a:cxn ang="0">
                  <a:pos x="52" y="57"/>
                </a:cxn>
                <a:cxn ang="0">
                  <a:pos x="56" y="52"/>
                </a:cxn>
                <a:cxn ang="0">
                  <a:pos x="59" y="46"/>
                </a:cxn>
                <a:cxn ang="0">
                  <a:pos x="61" y="40"/>
                </a:cxn>
                <a:cxn ang="0">
                  <a:pos x="61" y="33"/>
                </a:cxn>
                <a:cxn ang="0">
                  <a:pos x="61" y="27"/>
                </a:cxn>
                <a:cxn ang="0">
                  <a:pos x="59" y="20"/>
                </a:cxn>
                <a:cxn ang="0">
                  <a:pos x="56" y="15"/>
                </a:cxn>
                <a:cxn ang="0">
                  <a:pos x="52" y="9"/>
                </a:cxn>
                <a:cxn ang="0">
                  <a:pos x="48" y="6"/>
                </a:cxn>
                <a:cxn ang="0">
                  <a:pos x="43" y="3"/>
                </a:cxn>
                <a:cxn ang="0">
                  <a:pos x="37" y="1"/>
                </a:cxn>
                <a:cxn ang="0">
                  <a:pos x="31" y="0"/>
                </a:cxn>
                <a:cxn ang="0">
                  <a:pos x="24" y="1"/>
                </a:cxn>
                <a:cxn ang="0">
                  <a:pos x="19" y="3"/>
                </a:cxn>
                <a:cxn ang="0">
                  <a:pos x="13" y="6"/>
                </a:cxn>
                <a:cxn ang="0">
                  <a:pos x="9" y="9"/>
                </a:cxn>
                <a:cxn ang="0">
                  <a:pos x="5" y="15"/>
                </a:cxn>
                <a:cxn ang="0">
                  <a:pos x="2" y="20"/>
                </a:cxn>
                <a:cxn ang="0">
                  <a:pos x="0" y="27"/>
                </a:cxn>
                <a:cxn ang="0">
                  <a:pos x="0" y="33"/>
                </a:cxn>
                <a:cxn ang="0">
                  <a:pos x="0" y="40"/>
                </a:cxn>
                <a:cxn ang="0">
                  <a:pos x="2" y="46"/>
                </a:cxn>
                <a:cxn ang="0">
                  <a:pos x="5" y="52"/>
                </a:cxn>
                <a:cxn ang="0">
                  <a:pos x="9" y="57"/>
                </a:cxn>
                <a:cxn ang="0">
                  <a:pos x="13" y="61"/>
                </a:cxn>
                <a:cxn ang="0">
                  <a:pos x="19" y="64"/>
                </a:cxn>
                <a:cxn ang="0">
                  <a:pos x="24" y="66"/>
                </a:cxn>
                <a:cxn ang="0">
                  <a:pos x="31" y="67"/>
                </a:cxn>
              </a:cxnLst>
              <a:rect l="0" t="0" r="r" b="b"/>
              <a:pathLst>
                <a:path w="62" h="68">
                  <a:moveTo>
                    <a:pt x="31" y="67"/>
                  </a:moveTo>
                  <a:lnTo>
                    <a:pt x="31" y="67"/>
                  </a:lnTo>
                  <a:lnTo>
                    <a:pt x="37" y="66"/>
                  </a:lnTo>
                  <a:lnTo>
                    <a:pt x="43" y="64"/>
                  </a:lnTo>
                  <a:lnTo>
                    <a:pt x="48" y="61"/>
                  </a:lnTo>
                  <a:lnTo>
                    <a:pt x="52" y="57"/>
                  </a:lnTo>
                  <a:lnTo>
                    <a:pt x="56" y="52"/>
                  </a:lnTo>
                  <a:lnTo>
                    <a:pt x="59" y="46"/>
                  </a:lnTo>
                  <a:lnTo>
                    <a:pt x="61" y="40"/>
                  </a:lnTo>
                  <a:lnTo>
                    <a:pt x="61" y="33"/>
                  </a:lnTo>
                  <a:lnTo>
                    <a:pt x="61" y="27"/>
                  </a:lnTo>
                  <a:lnTo>
                    <a:pt x="59" y="20"/>
                  </a:lnTo>
                  <a:lnTo>
                    <a:pt x="56" y="15"/>
                  </a:lnTo>
                  <a:lnTo>
                    <a:pt x="52" y="9"/>
                  </a:lnTo>
                  <a:lnTo>
                    <a:pt x="48" y="6"/>
                  </a:lnTo>
                  <a:lnTo>
                    <a:pt x="43" y="3"/>
                  </a:lnTo>
                  <a:lnTo>
                    <a:pt x="37" y="1"/>
                  </a:lnTo>
                  <a:lnTo>
                    <a:pt x="31" y="0"/>
                  </a:lnTo>
                  <a:lnTo>
                    <a:pt x="24" y="1"/>
                  </a:lnTo>
                  <a:lnTo>
                    <a:pt x="19" y="3"/>
                  </a:lnTo>
                  <a:lnTo>
                    <a:pt x="13" y="6"/>
                  </a:lnTo>
                  <a:lnTo>
                    <a:pt x="9" y="9"/>
                  </a:lnTo>
                  <a:lnTo>
                    <a:pt x="5" y="15"/>
                  </a:lnTo>
                  <a:lnTo>
                    <a:pt x="2" y="20"/>
                  </a:lnTo>
                  <a:lnTo>
                    <a:pt x="0" y="27"/>
                  </a:lnTo>
                  <a:lnTo>
                    <a:pt x="0" y="33"/>
                  </a:lnTo>
                  <a:lnTo>
                    <a:pt x="0" y="40"/>
                  </a:lnTo>
                  <a:lnTo>
                    <a:pt x="2" y="46"/>
                  </a:lnTo>
                  <a:lnTo>
                    <a:pt x="5" y="52"/>
                  </a:lnTo>
                  <a:lnTo>
                    <a:pt x="9" y="57"/>
                  </a:lnTo>
                  <a:lnTo>
                    <a:pt x="13" y="61"/>
                  </a:lnTo>
                  <a:lnTo>
                    <a:pt x="19" y="64"/>
                  </a:lnTo>
                  <a:lnTo>
                    <a:pt x="24" y="66"/>
                  </a:lnTo>
                  <a:lnTo>
                    <a:pt x="31" y="6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52" name="Freeform 261"/>
            <p:cNvSpPr>
              <a:spLocks/>
            </p:cNvSpPr>
            <p:nvPr/>
          </p:nvSpPr>
          <p:spPr bwMode="auto">
            <a:xfrm>
              <a:off x="3679" y="1938"/>
              <a:ext cx="391" cy="616"/>
            </a:xfrm>
            <a:custGeom>
              <a:avLst/>
              <a:gdLst/>
              <a:ahLst/>
              <a:cxnLst>
                <a:cxn ang="0">
                  <a:pos x="68" y="230"/>
                </a:cxn>
                <a:cxn ang="0">
                  <a:pos x="30" y="236"/>
                </a:cxn>
                <a:cxn ang="0">
                  <a:pos x="1" y="274"/>
                </a:cxn>
                <a:cxn ang="0">
                  <a:pos x="1" y="305"/>
                </a:cxn>
                <a:cxn ang="0">
                  <a:pos x="11" y="328"/>
                </a:cxn>
                <a:cxn ang="0">
                  <a:pos x="26" y="345"/>
                </a:cxn>
                <a:cxn ang="0">
                  <a:pos x="41" y="357"/>
                </a:cxn>
                <a:cxn ang="0">
                  <a:pos x="56" y="365"/>
                </a:cxn>
                <a:cxn ang="0">
                  <a:pos x="70" y="376"/>
                </a:cxn>
                <a:cxn ang="0">
                  <a:pos x="96" y="402"/>
                </a:cxn>
                <a:cxn ang="0">
                  <a:pos x="127" y="439"/>
                </a:cxn>
                <a:cxn ang="0">
                  <a:pos x="157" y="483"/>
                </a:cxn>
                <a:cxn ang="0">
                  <a:pos x="177" y="528"/>
                </a:cxn>
                <a:cxn ang="0">
                  <a:pos x="181" y="580"/>
                </a:cxn>
                <a:cxn ang="0">
                  <a:pos x="181" y="612"/>
                </a:cxn>
                <a:cxn ang="0">
                  <a:pos x="181" y="613"/>
                </a:cxn>
                <a:cxn ang="0">
                  <a:pos x="213" y="615"/>
                </a:cxn>
                <a:cxn ang="0">
                  <a:pos x="214" y="596"/>
                </a:cxn>
                <a:cxn ang="0">
                  <a:pos x="215" y="537"/>
                </a:cxn>
                <a:cxn ang="0">
                  <a:pos x="228" y="481"/>
                </a:cxn>
                <a:cxn ang="0">
                  <a:pos x="255" y="437"/>
                </a:cxn>
                <a:cxn ang="0">
                  <a:pos x="285" y="403"/>
                </a:cxn>
                <a:cxn ang="0">
                  <a:pos x="312" y="379"/>
                </a:cxn>
                <a:cxn ang="0">
                  <a:pos x="329" y="367"/>
                </a:cxn>
                <a:cxn ang="0">
                  <a:pos x="342" y="360"/>
                </a:cxn>
                <a:cxn ang="0">
                  <a:pos x="358" y="351"/>
                </a:cxn>
                <a:cxn ang="0">
                  <a:pos x="374" y="337"/>
                </a:cxn>
                <a:cxn ang="0">
                  <a:pos x="386" y="317"/>
                </a:cxn>
                <a:cxn ang="0">
                  <a:pos x="389" y="289"/>
                </a:cxn>
                <a:cxn ang="0">
                  <a:pos x="375" y="248"/>
                </a:cxn>
                <a:cxn ang="0">
                  <a:pos x="345" y="230"/>
                </a:cxn>
                <a:cxn ang="0">
                  <a:pos x="328" y="229"/>
                </a:cxn>
                <a:cxn ang="0">
                  <a:pos x="308" y="152"/>
                </a:cxn>
                <a:cxn ang="0">
                  <a:pos x="299" y="121"/>
                </a:cxn>
                <a:cxn ang="0">
                  <a:pos x="283" y="79"/>
                </a:cxn>
                <a:cxn ang="0">
                  <a:pos x="261" y="37"/>
                </a:cxn>
                <a:cxn ang="0">
                  <a:pos x="231" y="7"/>
                </a:cxn>
                <a:cxn ang="0">
                  <a:pos x="204" y="1"/>
                </a:cxn>
                <a:cxn ang="0">
                  <a:pos x="182" y="15"/>
                </a:cxn>
                <a:cxn ang="0">
                  <a:pos x="159" y="40"/>
                </a:cxn>
                <a:cxn ang="0">
                  <a:pos x="136" y="66"/>
                </a:cxn>
                <a:cxn ang="0">
                  <a:pos x="119" y="88"/>
                </a:cxn>
                <a:cxn ang="0">
                  <a:pos x="113" y="97"/>
                </a:cxn>
                <a:cxn ang="0">
                  <a:pos x="83" y="158"/>
                </a:cxn>
                <a:cxn ang="0">
                  <a:pos x="77" y="183"/>
                </a:cxn>
                <a:cxn ang="0">
                  <a:pos x="79" y="232"/>
                </a:cxn>
              </a:cxnLst>
              <a:rect l="0" t="0" r="r" b="b"/>
              <a:pathLst>
                <a:path w="390" h="616">
                  <a:moveTo>
                    <a:pt x="79" y="232"/>
                  </a:moveTo>
                  <a:lnTo>
                    <a:pt x="76" y="231"/>
                  </a:lnTo>
                  <a:lnTo>
                    <a:pt x="68" y="230"/>
                  </a:lnTo>
                  <a:lnTo>
                    <a:pt x="56" y="230"/>
                  </a:lnTo>
                  <a:lnTo>
                    <a:pt x="43" y="232"/>
                  </a:lnTo>
                  <a:lnTo>
                    <a:pt x="30" y="236"/>
                  </a:lnTo>
                  <a:lnTo>
                    <a:pt x="17" y="244"/>
                  </a:lnTo>
                  <a:lnTo>
                    <a:pt x="6" y="256"/>
                  </a:lnTo>
                  <a:lnTo>
                    <a:pt x="1" y="274"/>
                  </a:lnTo>
                  <a:lnTo>
                    <a:pt x="0" y="285"/>
                  </a:lnTo>
                  <a:lnTo>
                    <a:pt x="0" y="295"/>
                  </a:lnTo>
                  <a:lnTo>
                    <a:pt x="1" y="305"/>
                  </a:lnTo>
                  <a:lnTo>
                    <a:pt x="4" y="313"/>
                  </a:lnTo>
                  <a:lnTo>
                    <a:pt x="7" y="321"/>
                  </a:lnTo>
                  <a:lnTo>
                    <a:pt x="11" y="328"/>
                  </a:lnTo>
                  <a:lnTo>
                    <a:pt x="15" y="334"/>
                  </a:lnTo>
                  <a:lnTo>
                    <a:pt x="20" y="340"/>
                  </a:lnTo>
                  <a:lnTo>
                    <a:pt x="26" y="345"/>
                  </a:lnTo>
                  <a:lnTo>
                    <a:pt x="31" y="349"/>
                  </a:lnTo>
                  <a:lnTo>
                    <a:pt x="36" y="354"/>
                  </a:lnTo>
                  <a:lnTo>
                    <a:pt x="41" y="357"/>
                  </a:lnTo>
                  <a:lnTo>
                    <a:pt x="47" y="359"/>
                  </a:lnTo>
                  <a:lnTo>
                    <a:pt x="52" y="362"/>
                  </a:lnTo>
                  <a:lnTo>
                    <a:pt x="56" y="365"/>
                  </a:lnTo>
                  <a:lnTo>
                    <a:pt x="60" y="367"/>
                  </a:lnTo>
                  <a:lnTo>
                    <a:pt x="64" y="370"/>
                  </a:lnTo>
                  <a:lnTo>
                    <a:pt x="70" y="376"/>
                  </a:lnTo>
                  <a:lnTo>
                    <a:pt x="77" y="383"/>
                  </a:lnTo>
                  <a:lnTo>
                    <a:pt x="86" y="392"/>
                  </a:lnTo>
                  <a:lnTo>
                    <a:pt x="96" y="402"/>
                  </a:lnTo>
                  <a:lnTo>
                    <a:pt x="106" y="413"/>
                  </a:lnTo>
                  <a:lnTo>
                    <a:pt x="116" y="426"/>
                  </a:lnTo>
                  <a:lnTo>
                    <a:pt x="127" y="439"/>
                  </a:lnTo>
                  <a:lnTo>
                    <a:pt x="138" y="453"/>
                  </a:lnTo>
                  <a:lnTo>
                    <a:pt x="148" y="467"/>
                  </a:lnTo>
                  <a:lnTo>
                    <a:pt x="157" y="483"/>
                  </a:lnTo>
                  <a:lnTo>
                    <a:pt x="165" y="498"/>
                  </a:lnTo>
                  <a:lnTo>
                    <a:pt x="171" y="513"/>
                  </a:lnTo>
                  <a:lnTo>
                    <a:pt x="177" y="528"/>
                  </a:lnTo>
                  <a:lnTo>
                    <a:pt x="180" y="544"/>
                  </a:lnTo>
                  <a:lnTo>
                    <a:pt x="181" y="558"/>
                  </a:lnTo>
                  <a:lnTo>
                    <a:pt x="181" y="580"/>
                  </a:lnTo>
                  <a:lnTo>
                    <a:pt x="181" y="596"/>
                  </a:lnTo>
                  <a:lnTo>
                    <a:pt x="181" y="606"/>
                  </a:lnTo>
                  <a:lnTo>
                    <a:pt x="181" y="612"/>
                  </a:lnTo>
                  <a:lnTo>
                    <a:pt x="181" y="615"/>
                  </a:lnTo>
                  <a:lnTo>
                    <a:pt x="181" y="614"/>
                  </a:lnTo>
                  <a:lnTo>
                    <a:pt x="181" y="613"/>
                  </a:lnTo>
                  <a:lnTo>
                    <a:pt x="213" y="613"/>
                  </a:lnTo>
                  <a:lnTo>
                    <a:pt x="213" y="614"/>
                  </a:lnTo>
                  <a:lnTo>
                    <a:pt x="213" y="615"/>
                  </a:lnTo>
                  <a:lnTo>
                    <a:pt x="214" y="612"/>
                  </a:lnTo>
                  <a:lnTo>
                    <a:pt x="214" y="606"/>
                  </a:lnTo>
                  <a:lnTo>
                    <a:pt x="214" y="596"/>
                  </a:lnTo>
                  <a:lnTo>
                    <a:pt x="214" y="580"/>
                  </a:lnTo>
                  <a:lnTo>
                    <a:pt x="214" y="558"/>
                  </a:lnTo>
                  <a:lnTo>
                    <a:pt x="215" y="537"/>
                  </a:lnTo>
                  <a:lnTo>
                    <a:pt x="218" y="517"/>
                  </a:lnTo>
                  <a:lnTo>
                    <a:pt x="223" y="499"/>
                  </a:lnTo>
                  <a:lnTo>
                    <a:pt x="228" y="481"/>
                  </a:lnTo>
                  <a:lnTo>
                    <a:pt x="236" y="465"/>
                  </a:lnTo>
                  <a:lnTo>
                    <a:pt x="245" y="451"/>
                  </a:lnTo>
                  <a:lnTo>
                    <a:pt x="255" y="437"/>
                  </a:lnTo>
                  <a:lnTo>
                    <a:pt x="265" y="424"/>
                  </a:lnTo>
                  <a:lnTo>
                    <a:pt x="275" y="413"/>
                  </a:lnTo>
                  <a:lnTo>
                    <a:pt x="285" y="403"/>
                  </a:lnTo>
                  <a:lnTo>
                    <a:pt x="294" y="394"/>
                  </a:lnTo>
                  <a:lnTo>
                    <a:pt x="303" y="386"/>
                  </a:lnTo>
                  <a:lnTo>
                    <a:pt x="312" y="379"/>
                  </a:lnTo>
                  <a:lnTo>
                    <a:pt x="319" y="374"/>
                  </a:lnTo>
                  <a:lnTo>
                    <a:pt x="325" y="370"/>
                  </a:lnTo>
                  <a:lnTo>
                    <a:pt x="329" y="367"/>
                  </a:lnTo>
                  <a:lnTo>
                    <a:pt x="333" y="365"/>
                  </a:lnTo>
                  <a:lnTo>
                    <a:pt x="337" y="363"/>
                  </a:lnTo>
                  <a:lnTo>
                    <a:pt x="342" y="360"/>
                  </a:lnTo>
                  <a:lnTo>
                    <a:pt x="347" y="358"/>
                  </a:lnTo>
                  <a:lnTo>
                    <a:pt x="353" y="355"/>
                  </a:lnTo>
                  <a:lnTo>
                    <a:pt x="358" y="351"/>
                  </a:lnTo>
                  <a:lnTo>
                    <a:pt x="363" y="347"/>
                  </a:lnTo>
                  <a:lnTo>
                    <a:pt x="369" y="342"/>
                  </a:lnTo>
                  <a:lnTo>
                    <a:pt x="374" y="337"/>
                  </a:lnTo>
                  <a:lnTo>
                    <a:pt x="379" y="331"/>
                  </a:lnTo>
                  <a:lnTo>
                    <a:pt x="382" y="324"/>
                  </a:lnTo>
                  <a:lnTo>
                    <a:pt x="386" y="317"/>
                  </a:lnTo>
                  <a:lnTo>
                    <a:pt x="388" y="309"/>
                  </a:lnTo>
                  <a:lnTo>
                    <a:pt x="389" y="299"/>
                  </a:lnTo>
                  <a:lnTo>
                    <a:pt x="389" y="289"/>
                  </a:lnTo>
                  <a:lnTo>
                    <a:pt x="388" y="279"/>
                  </a:lnTo>
                  <a:lnTo>
                    <a:pt x="383" y="260"/>
                  </a:lnTo>
                  <a:lnTo>
                    <a:pt x="375" y="248"/>
                  </a:lnTo>
                  <a:lnTo>
                    <a:pt x="365" y="239"/>
                  </a:lnTo>
                  <a:lnTo>
                    <a:pt x="356" y="233"/>
                  </a:lnTo>
                  <a:lnTo>
                    <a:pt x="345" y="230"/>
                  </a:lnTo>
                  <a:lnTo>
                    <a:pt x="336" y="229"/>
                  </a:lnTo>
                  <a:lnTo>
                    <a:pt x="330" y="229"/>
                  </a:lnTo>
                  <a:lnTo>
                    <a:pt x="328" y="229"/>
                  </a:lnTo>
                  <a:lnTo>
                    <a:pt x="309" y="157"/>
                  </a:lnTo>
                  <a:lnTo>
                    <a:pt x="309" y="156"/>
                  </a:lnTo>
                  <a:lnTo>
                    <a:pt x="308" y="152"/>
                  </a:lnTo>
                  <a:lnTo>
                    <a:pt x="305" y="144"/>
                  </a:lnTo>
                  <a:lnTo>
                    <a:pt x="302" y="133"/>
                  </a:lnTo>
                  <a:lnTo>
                    <a:pt x="299" y="121"/>
                  </a:lnTo>
                  <a:lnTo>
                    <a:pt x="294" y="108"/>
                  </a:lnTo>
                  <a:lnTo>
                    <a:pt x="290" y="94"/>
                  </a:lnTo>
                  <a:lnTo>
                    <a:pt x="283" y="79"/>
                  </a:lnTo>
                  <a:lnTo>
                    <a:pt x="277" y="64"/>
                  </a:lnTo>
                  <a:lnTo>
                    <a:pt x="269" y="50"/>
                  </a:lnTo>
                  <a:lnTo>
                    <a:pt x="261" y="37"/>
                  </a:lnTo>
                  <a:lnTo>
                    <a:pt x="252" y="25"/>
                  </a:lnTo>
                  <a:lnTo>
                    <a:pt x="242" y="14"/>
                  </a:lnTo>
                  <a:lnTo>
                    <a:pt x="231" y="7"/>
                  </a:lnTo>
                  <a:lnTo>
                    <a:pt x="221" y="1"/>
                  </a:lnTo>
                  <a:lnTo>
                    <a:pt x="209" y="0"/>
                  </a:lnTo>
                  <a:lnTo>
                    <a:pt x="204" y="1"/>
                  </a:lnTo>
                  <a:lnTo>
                    <a:pt x="197" y="4"/>
                  </a:lnTo>
                  <a:lnTo>
                    <a:pt x="190" y="9"/>
                  </a:lnTo>
                  <a:lnTo>
                    <a:pt x="182" y="15"/>
                  </a:lnTo>
                  <a:lnTo>
                    <a:pt x="174" y="23"/>
                  </a:lnTo>
                  <a:lnTo>
                    <a:pt x="166" y="31"/>
                  </a:lnTo>
                  <a:lnTo>
                    <a:pt x="159" y="40"/>
                  </a:lnTo>
                  <a:lnTo>
                    <a:pt x="151" y="49"/>
                  </a:lnTo>
                  <a:lnTo>
                    <a:pt x="143" y="57"/>
                  </a:lnTo>
                  <a:lnTo>
                    <a:pt x="136" y="66"/>
                  </a:lnTo>
                  <a:lnTo>
                    <a:pt x="130" y="74"/>
                  </a:lnTo>
                  <a:lnTo>
                    <a:pt x="124" y="82"/>
                  </a:lnTo>
                  <a:lnTo>
                    <a:pt x="119" y="88"/>
                  </a:lnTo>
                  <a:lnTo>
                    <a:pt x="116" y="93"/>
                  </a:lnTo>
                  <a:lnTo>
                    <a:pt x="113" y="96"/>
                  </a:lnTo>
                  <a:lnTo>
                    <a:pt x="113" y="97"/>
                  </a:lnTo>
                  <a:lnTo>
                    <a:pt x="85" y="154"/>
                  </a:lnTo>
                  <a:lnTo>
                    <a:pt x="84" y="155"/>
                  </a:lnTo>
                  <a:lnTo>
                    <a:pt x="83" y="158"/>
                  </a:lnTo>
                  <a:lnTo>
                    <a:pt x="81" y="164"/>
                  </a:lnTo>
                  <a:lnTo>
                    <a:pt x="79" y="172"/>
                  </a:lnTo>
                  <a:lnTo>
                    <a:pt x="77" y="183"/>
                  </a:lnTo>
                  <a:lnTo>
                    <a:pt x="77" y="196"/>
                  </a:lnTo>
                  <a:lnTo>
                    <a:pt x="77" y="212"/>
                  </a:lnTo>
                  <a:lnTo>
                    <a:pt x="79" y="232"/>
                  </a:lnTo>
                </a:path>
              </a:pathLst>
            </a:custGeom>
            <a:solidFill>
              <a:srgbClr val="FDE3BA"/>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53" name="Freeform 262"/>
            <p:cNvSpPr>
              <a:spLocks/>
            </p:cNvSpPr>
            <p:nvPr/>
          </p:nvSpPr>
          <p:spPr bwMode="auto">
            <a:xfrm>
              <a:off x="3679" y="1938"/>
              <a:ext cx="395" cy="620"/>
            </a:xfrm>
            <a:custGeom>
              <a:avLst/>
              <a:gdLst/>
              <a:ahLst/>
              <a:cxnLst>
                <a:cxn ang="0">
                  <a:pos x="77" y="233"/>
                </a:cxn>
                <a:cxn ang="0">
                  <a:pos x="44" y="234"/>
                </a:cxn>
                <a:cxn ang="0">
                  <a:pos x="6" y="259"/>
                </a:cxn>
                <a:cxn ang="0">
                  <a:pos x="0" y="298"/>
                </a:cxn>
                <a:cxn ang="0">
                  <a:pos x="7" y="324"/>
                </a:cxn>
                <a:cxn ang="0">
                  <a:pos x="20" y="343"/>
                </a:cxn>
                <a:cxn ang="0">
                  <a:pos x="37" y="357"/>
                </a:cxn>
                <a:cxn ang="0">
                  <a:pos x="53" y="366"/>
                </a:cxn>
                <a:cxn ang="0">
                  <a:pos x="65" y="374"/>
                </a:cxn>
                <a:cxn ang="0">
                  <a:pos x="87" y="396"/>
                </a:cxn>
                <a:cxn ang="0">
                  <a:pos x="118" y="430"/>
                </a:cxn>
                <a:cxn ang="0">
                  <a:pos x="150" y="472"/>
                </a:cxn>
                <a:cxn ang="0">
                  <a:pos x="174" y="518"/>
                </a:cxn>
                <a:cxn ang="0">
                  <a:pos x="184" y="563"/>
                </a:cxn>
                <a:cxn ang="0">
                  <a:pos x="184" y="612"/>
                </a:cxn>
                <a:cxn ang="0">
                  <a:pos x="184" y="620"/>
                </a:cxn>
                <a:cxn ang="0">
                  <a:pos x="216" y="620"/>
                </a:cxn>
                <a:cxn ang="0">
                  <a:pos x="217" y="612"/>
                </a:cxn>
                <a:cxn ang="0">
                  <a:pos x="217" y="563"/>
                </a:cxn>
                <a:cxn ang="0">
                  <a:pos x="226" y="504"/>
                </a:cxn>
                <a:cxn ang="0">
                  <a:pos x="249" y="455"/>
                </a:cxn>
                <a:cxn ang="0">
                  <a:pos x="279" y="417"/>
                </a:cxn>
                <a:cxn ang="0">
                  <a:pos x="308" y="390"/>
                </a:cxn>
                <a:cxn ang="0">
                  <a:pos x="330" y="374"/>
                </a:cxn>
                <a:cxn ang="0">
                  <a:pos x="342" y="367"/>
                </a:cxn>
                <a:cxn ang="0">
                  <a:pos x="358" y="358"/>
                </a:cxn>
                <a:cxn ang="0">
                  <a:pos x="375" y="345"/>
                </a:cxn>
                <a:cxn ang="0">
                  <a:pos x="388" y="327"/>
                </a:cxn>
                <a:cxn ang="0">
                  <a:pos x="395" y="302"/>
                </a:cxn>
                <a:cxn ang="0">
                  <a:pos x="389" y="263"/>
                </a:cxn>
                <a:cxn ang="0">
                  <a:pos x="361" y="235"/>
                </a:cxn>
                <a:cxn ang="0">
                  <a:pos x="335" y="231"/>
                </a:cxn>
                <a:cxn ang="0">
                  <a:pos x="314" y="158"/>
                </a:cxn>
                <a:cxn ang="0">
                  <a:pos x="307" y="134"/>
                </a:cxn>
                <a:cxn ang="0">
                  <a:pos x="294" y="95"/>
                </a:cxn>
                <a:cxn ang="0">
                  <a:pos x="273" y="50"/>
                </a:cxn>
                <a:cxn ang="0">
                  <a:pos x="246" y="14"/>
                </a:cxn>
                <a:cxn ang="0">
                  <a:pos x="212" y="0"/>
                </a:cxn>
                <a:cxn ang="0">
                  <a:pos x="193" y="9"/>
                </a:cxn>
                <a:cxn ang="0">
                  <a:pos x="169" y="31"/>
                </a:cxn>
                <a:cxn ang="0">
                  <a:pos x="145" y="58"/>
                </a:cxn>
                <a:cxn ang="0">
                  <a:pos x="126" y="83"/>
                </a:cxn>
                <a:cxn ang="0">
                  <a:pos x="115" y="97"/>
                </a:cxn>
                <a:cxn ang="0">
                  <a:pos x="85" y="157"/>
                </a:cxn>
                <a:cxn ang="0">
                  <a:pos x="80" y="174"/>
                </a:cxn>
                <a:cxn ang="0">
                  <a:pos x="78" y="214"/>
                </a:cxn>
              </a:cxnLst>
              <a:rect l="0" t="0" r="r" b="b"/>
              <a:pathLst>
                <a:path w="396" h="622">
                  <a:moveTo>
                    <a:pt x="80" y="234"/>
                  </a:moveTo>
                  <a:lnTo>
                    <a:pt x="80" y="234"/>
                  </a:lnTo>
                  <a:lnTo>
                    <a:pt x="77" y="233"/>
                  </a:lnTo>
                  <a:lnTo>
                    <a:pt x="69" y="232"/>
                  </a:lnTo>
                  <a:lnTo>
                    <a:pt x="57" y="232"/>
                  </a:lnTo>
                  <a:lnTo>
                    <a:pt x="44" y="234"/>
                  </a:lnTo>
                  <a:lnTo>
                    <a:pt x="30" y="238"/>
                  </a:lnTo>
                  <a:lnTo>
                    <a:pt x="17" y="246"/>
                  </a:lnTo>
                  <a:lnTo>
                    <a:pt x="6" y="259"/>
                  </a:lnTo>
                  <a:lnTo>
                    <a:pt x="1" y="277"/>
                  </a:lnTo>
                  <a:lnTo>
                    <a:pt x="0" y="288"/>
                  </a:lnTo>
                  <a:lnTo>
                    <a:pt x="0" y="298"/>
                  </a:lnTo>
                  <a:lnTo>
                    <a:pt x="1" y="308"/>
                  </a:lnTo>
                  <a:lnTo>
                    <a:pt x="4" y="316"/>
                  </a:lnTo>
                  <a:lnTo>
                    <a:pt x="7" y="324"/>
                  </a:lnTo>
                  <a:lnTo>
                    <a:pt x="11" y="331"/>
                  </a:lnTo>
                  <a:lnTo>
                    <a:pt x="15" y="337"/>
                  </a:lnTo>
                  <a:lnTo>
                    <a:pt x="20" y="343"/>
                  </a:lnTo>
                  <a:lnTo>
                    <a:pt x="26" y="348"/>
                  </a:lnTo>
                  <a:lnTo>
                    <a:pt x="31" y="352"/>
                  </a:lnTo>
                  <a:lnTo>
                    <a:pt x="37" y="357"/>
                  </a:lnTo>
                  <a:lnTo>
                    <a:pt x="42" y="360"/>
                  </a:lnTo>
                  <a:lnTo>
                    <a:pt x="48" y="363"/>
                  </a:lnTo>
                  <a:lnTo>
                    <a:pt x="53" y="366"/>
                  </a:lnTo>
                  <a:lnTo>
                    <a:pt x="57" y="369"/>
                  </a:lnTo>
                  <a:lnTo>
                    <a:pt x="61" y="371"/>
                  </a:lnTo>
                  <a:lnTo>
                    <a:pt x="65" y="374"/>
                  </a:lnTo>
                  <a:lnTo>
                    <a:pt x="71" y="380"/>
                  </a:lnTo>
                  <a:lnTo>
                    <a:pt x="78" y="387"/>
                  </a:lnTo>
                  <a:lnTo>
                    <a:pt x="87" y="396"/>
                  </a:lnTo>
                  <a:lnTo>
                    <a:pt x="97" y="406"/>
                  </a:lnTo>
                  <a:lnTo>
                    <a:pt x="108" y="417"/>
                  </a:lnTo>
                  <a:lnTo>
                    <a:pt x="118" y="430"/>
                  </a:lnTo>
                  <a:lnTo>
                    <a:pt x="129" y="443"/>
                  </a:lnTo>
                  <a:lnTo>
                    <a:pt x="140" y="457"/>
                  </a:lnTo>
                  <a:lnTo>
                    <a:pt x="150" y="472"/>
                  </a:lnTo>
                  <a:lnTo>
                    <a:pt x="159" y="488"/>
                  </a:lnTo>
                  <a:lnTo>
                    <a:pt x="168" y="503"/>
                  </a:lnTo>
                  <a:lnTo>
                    <a:pt x="174" y="518"/>
                  </a:lnTo>
                  <a:lnTo>
                    <a:pt x="180" y="533"/>
                  </a:lnTo>
                  <a:lnTo>
                    <a:pt x="183" y="549"/>
                  </a:lnTo>
                  <a:lnTo>
                    <a:pt x="184" y="563"/>
                  </a:lnTo>
                  <a:lnTo>
                    <a:pt x="184" y="586"/>
                  </a:lnTo>
                  <a:lnTo>
                    <a:pt x="184" y="602"/>
                  </a:lnTo>
                  <a:lnTo>
                    <a:pt x="184" y="612"/>
                  </a:lnTo>
                  <a:lnTo>
                    <a:pt x="184" y="618"/>
                  </a:lnTo>
                  <a:lnTo>
                    <a:pt x="184" y="621"/>
                  </a:lnTo>
                  <a:lnTo>
                    <a:pt x="184" y="620"/>
                  </a:lnTo>
                  <a:lnTo>
                    <a:pt x="184" y="619"/>
                  </a:lnTo>
                  <a:lnTo>
                    <a:pt x="216" y="619"/>
                  </a:lnTo>
                  <a:lnTo>
                    <a:pt x="216" y="620"/>
                  </a:lnTo>
                  <a:lnTo>
                    <a:pt x="216" y="621"/>
                  </a:lnTo>
                  <a:lnTo>
                    <a:pt x="217" y="618"/>
                  </a:lnTo>
                  <a:lnTo>
                    <a:pt x="217" y="612"/>
                  </a:lnTo>
                  <a:lnTo>
                    <a:pt x="217" y="602"/>
                  </a:lnTo>
                  <a:lnTo>
                    <a:pt x="217" y="586"/>
                  </a:lnTo>
                  <a:lnTo>
                    <a:pt x="217" y="563"/>
                  </a:lnTo>
                  <a:lnTo>
                    <a:pt x="218" y="542"/>
                  </a:lnTo>
                  <a:lnTo>
                    <a:pt x="221" y="522"/>
                  </a:lnTo>
                  <a:lnTo>
                    <a:pt x="226" y="504"/>
                  </a:lnTo>
                  <a:lnTo>
                    <a:pt x="232" y="486"/>
                  </a:lnTo>
                  <a:lnTo>
                    <a:pt x="240" y="470"/>
                  </a:lnTo>
                  <a:lnTo>
                    <a:pt x="249" y="455"/>
                  </a:lnTo>
                  <a:lnTo>
                    <a:pt x="259" y="441"/>
                  </a:lnTo>
                  <a:lnTo>
                    <a:pt x="269" y="428"/>
                  </a:lnTo>
                  <a:lnTo>
                    <a:pt x="279" y="417"/>
                  </a:lnTo>
                  <a:lnTo>
                    <a:pt x="289" y="407"/>
                  </a:lnTo>
                  <a:lnTo>
                    <a:pt x="299" y="398"/>
                  </a:lnTo>
                  <a:lnTo>
                    <a:pt x="308" y="390"/>
                  </a:lnTo>
                  <a:lnTo>
                    <a:pt x="317" y="383"/>
                  </a:lnTo>
                  <a:lnTo>
                    <a:pt x="324" y="378"/>
                  </a:lnTo>
                  <a:lnTo>
                    <a:pt x="330" y="374"/>
                  </a:lnTo>
                  <a:lnTo>
                    <a:pt x="334" y="371"/>
                  </a:lnTo>
                  <a:lnTo>
                    <a:pt x="338" y="369"/>
                  </a:lnTo>
                  <a:lnTo>
                    <a:pt x="342" y="367"/>
                  </a:lnTo>
                  <a:lnTo>
                    <a:pt x="347" y="364"/>
                  </a:lnTo>
                  <a:lnTo>
                    <a:pt x="352" y="361"/>
                  </a:lnTo>
                  <a:lnTo>
                    <a:pt x="358" y="358"/>
                  </a:lnTo>
                  <a:lnTo>
                    <a:pt x="364" y="354"/>
                  </a:lnTo>
                  <a:lnTo>
                    <a:pt x="369" y="350"/>
                  </a:lnTo>
                  <a:lnTo>
                    <a:pt x="375" y="345"/>
                  </a:lnTo>
                  <a:lnTo>
                    <a:pt x="380" y="340"/>
                  </a:lnTo>
                  <a:lnTo>
                    <a:pt x="385" y="334"/>
                  </a:lnTo>
                  <a:lnTo>
                    <a:pt x="388" y="327"/>
                  </a:lnTo>
                  <a:lnTo>
                    <a:pt x="392" y="320"/>
                  </a:lnTo>
                  <a:lnTo>
                    <a:pt x="394" y="312"/>
                  </a:lnTo>
                  <a:lnTo>
                    <a:pt x="395" y="302"/>
                  </a:lnTo>
                  <a:lnTo>
                    <a:pt x="395" y="292"/>
                  </a:lnTo>
                  <a:lnTo>
                    <a:pt x="394" y="282"/>
                  </a:lnTo>
                  <a:lnTo>
                    <a:pt x="389" y="263"/>
                  </a:lnTo>
                  <a:lnTo>
                    <a:pt x="381" y="250"/>
                  </a:lnTo>
                  <a:lnTo>
                    <a:pt x="371" y="241"/>
                  </a:lnTo>
                  <a:lnTo>
                    <a:pt x="361" y="235"/>
                  </a:lnTo>
                  <a:lnTo>
                    <a:pt x="350" y="232"/>
                  </a:lnTo>
                  <a:lnTo>
                    <a:pt x="341" y="231"/>
                  </a:lnTo>
                  <a:lnTo>
                    <a:pt x="335" y="231"/>
                  </a:lnTo>
                  <a:lnTo>
                    <a:pt x="333" y="231"/>
                  </a:lnTo>
                  <a:lnTo>
                    <a:pt x="314" y="159"/>
                  </a:lnTo>
                  <a:lnTo>
                    <a:pt x="314" y="158"/>
                  </a:lnTo>
                  <a:lnTo>
                    <a:pt x="313" y="153"/>
                  </a:lnTo>
                  <a:lnTo>
                    <a:pt x="310" y="145"/>
                  </a:lnTo>
                  <a:lnTo>
                    <a:pt x="307" y="134"/>
                  </a:lnTo>
                  <a:lnTo>
                    <a:pt x="304" y="122"/>
                  </a:lnTo>
                  <a:lnTo>
                    <a:pt x="299" y="109"/>
                  </a:lnTo>
                  <a:lnTo>
                    <a:pt x="294" y="95"/>
                  </a:lnTo>
                  <a:lnTo>
                    <a:pt x="287" y="80"/>
                  </a:lnTo>
                  <a:lnTo>
                    <a:pt x="281" y="65"/>
                  </a:lnTo>
                  <a:lnTo>
                    <a:pt x="273" y="50"/>
                  </a:lnTo>
                  <a:lnTo>
                    <a:pt x="265" y="37"/>
                  </a:lnTo>
                  <a:lnTo>
                    <a:pt x="256" y="25"/>
                  </a:lnTo>
                  <a:lnTo>
                    <a:pt x="246" y="14"/>
                  </a:lnTo>
                  <a:lnTo>
                    <a:pt x="235" y="7"/>
                  </a:lnTo>
                  <a:lnTo>
                    <a:pt x="224" y="1"/>
                  </a:lnTo>
                  <a:lnTo>
                    <a:pt x="212" y="0"/>
                  </a:lnTo>
                  <a:lnTo>
                    <a:pt x="207" y="1"/>
                  </a:lnTo>
                  <a:lnTo>
                    <a:pt x="200" y="4"/>
                  </a:lnTo>
                  <a:lnTo>
                    <a:pt x="193" y="9"/>
                  </a:lnTo>
                  <a:lnTo>
                    <a:pt x="185" y="15"/>
                  </a:lnTo>
                  <a:lnTo>
                    <a:pt x="177" y="23"/>
                  </a:lnTo>
                  <a:lnTo>
                    <a:pt x="169" y="31"/>
                  </a:lnTo>
                  <a:lnTo>
                    <a:pt x="161" y="40"/>
                  </a:lnTo>
                  <a:lnTo>
                    <a:pt x="153" y="49"/>
                  </a:lnTo>
                  <a:lnTo>
                    <a:pt x="145" y="58"/>
                  </a:lnTo>
                  <a:lnTo>
                    <a:pt x="138" y="67"/>
                  </a:lnTo>
                  <a:lnTo>
                    <a:pt x="132" y="75"/>
                  </a:lnTo>
                  <a:lnTo>
                    <a:pt x="126" y="83"/>
                  </a:lnTo>
                  <a:lnTo>
                    <a:pt x="121" y="89"/>
                  </a:lnTo>
                  <a:lnTo>
                    <a:pt x="118" y="94"/>
                  </a:lnTo>
                  <a:lnTo>
                    <a:pt x="115" y="97"/>
                  </a:lnTo>
                  <a:lnTo>
                    <a:pt x="115" y="98"/>
                  </a:lnTo>
                  <a:lnTo>
                    <a:pt x="86" y="156"/>
                  </a:lnTo>
                  <a:lnTo>
                    <a:pt x="85" y="157"/>
                  </a:lnTo>
                  <a:lnTo>
                    <a:pt x="84" y="160"/>
                  </a:lnTo>
                  <a:lnTo>
                    <a:pt x="82" y="166"/>
                  </a:lnTo>
                  <a:lnTo>
                    <a:pt x="80" y="174"/>
                  </a:lnTo>
                  <a:lnTo>
                    <a:pt x="78" y="185"/>
                  </a:lnTo>
                  <a:lnTo>
                    <a:pt x="78" y="198"/>
                  </a:lnTo>
                  <a:lnTo>
                    <a:pt x="78" y="214"/>
                  </a:lnTo>
                  <a:lnTo>
                    <a:pt x="80" y="234"/>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54" name="Freeform 263"/>
            <p:cNvSpPr>
              <a:spLocks/>
            </p:cNvSpPr>
            <p:nvPr/>
          </p:nvSpPr>
          <p:spPr bwMode="auto">
            <a:xfrm>
              <a:off x="3692" y="2011"/>
              <a:ext cx="128" cy="125"/>
            </a:xfrm>
            <a:custGeom>
              <a:avLst/>
              <a:gdLst/>
              <a:ahLst/>
              <a:cxnLst>
                <a:cxn ang="0">
                  <a:pos x="114" y="7"/>
                </a:cxn>
                <a:cxn ang="0">
                  <a:pos x="113" y="6"/>
                </a:cxn>
                <a:cxn ang="0">
                  <a:pos x="111" y="5"/>
                </a:cxn>
                <a:cxn ang="0">
                  <a:pos x="107" y="4"/>
                </a:cxn>
                <a:cxn ang="0">
                  <a:pos x="102" y="2"/>
                </a:cxn>
                <a:cxn ang="0">
                  <a:pos x="95" y="1"/>
                </a:cxn>
                <a:cxn ang="0">
                  <a:pos x="89" y="0"/>
                </a:cxn>
                <a:cxn ang="0">
                  <a:pos x="81" y="1"/>
                </a:cxn>
                <a:cxn ang="0">
                  <a:pos x="72" y="3"/>
                </a:cxn>
                <a:cxn ang="0">
                  <a:pos x="64" y="6"/>
                </a:cxn>
                <a:cxn ang="0">
                  <a:pos x="58" y="7"/>
                </a:cxn>
                <a:cxn ang="0">
                  <a:pos x="54" y="9"/>
                </a:cxn>
                <a:cxn ang="0">
                  <a:pos x="51" y="9"/>
                </a:cxn>
                <a:cxn ang="0">
                  <a:pos x="50" y="10"/>
                </a:cxn>
                <a:cxn ang="0">
                  <a:pos x="49" y="10"/>
                </a:cxn>
                <a:cxn ang="0">
                  <a:pos x="48" y="10"/>
                </a:cxn>
                <a:cxn ang="0">
                  <a:pos x="90" y="33"/>
                </a:cxn>
                <a:cxn ang="0">
                  <a:pos x="48" y="44"/>
                </a:cxn>
                <a:cxn ang="0">
                  <a:pos x="55" y="58"/>
                </a:cxn>
                <a:cxn ang="0">
                  <a:pos x="31" y="72"/>
                </a:cxn>
                <a:cxn ang="0">
                  <a:pos x="48" y="82"/>
                </a:cxn>
                <a:cxn ang="0">
                  <a:pos x="24" y="86"/>
                </a:cxn>
                <a:cxn ang="0">
                  <a:pos x="39" y="97"/>
                </a:cxn>
                <a:cxn ang="0">
                  <a:pos x="0" y="110"/>
                </a:cxn>
                <a:cxn ang="0">
                  <a:pos x="0" y="124"/>
                </a:cxn>
                <a:cxn ang="0">
                  <a:pos x="62" y="99"/>
                </a:cxn>
                <a:cxn ang="0">
                  <a:pos x="82" y="124"/>
                </a:cxn>
                <a:cxn ang="0">
                  <a:pos x="69" y="79"/>
                </a:cxn>
                <a:cxn ang="0">
                  <a:pos x="86" y="99"/>
                </a:cxn>
                <a:cxn ang="0">
                  <a:pos x="79" y="75"/>
                </a:cxn>
                <a:cxn ang="0">
                  <a:pos x="96" y="79"/>
                </a:cxn>
                <a:cxn ang="0">
                  <a:pos x="86" y="58"/>
                </a:cxn>
                <a:cxn ang="0">
                  <a:pos x="107" y="62"/>
                </a:cxn>
                <a:cxn ang="0">
                  <a:pos x="117" y="41"/>
                </a:cxn>
                <a:cxn ang="0">
                  <a:pos x="107" y="37"/>
                </a:cxn>
                <a:cxn ang="0">
                  <a:pos x="127" y="24"/>
                </a:cxn>
                <a:cxn ang="0">
                  <a:pos x="114" y="7"/>
                </a:cxn>
              </a:cxnLst>
              <a:rect l="0" t="0" r="r" b="b"/>
              <a:pathLst>
                <a:path w="128" h="125">
                  <a:moveTo>
                    <a:pt x="114" y="7"/>
                  </a:moveTo>
                  <a:lnTo>
                    <a:pt x="113" y="6"/>
                  </a:lnTo>
                  <a:lnTo>
                    <a:pt x="111" y="5"/>
                  </a:lnTo>
                  <a:lnTo>
                    <a:pt x="107" y="4"/>
                  </a:lnTo>
                  <a:lnTo>
                    <a:pt x="102" y="2"/>
                  </a:lnTo>
                  <a:lnTo>
                    <a:pt x="95" y="1"/>
                  </a:lnTo>
                  <a:lnTo>
                    <a:pt x="89" y="0"/>
                  </a:lnTo>
                  <a:lnTo>
                    <a:pt x="81" y="1"/>
                  </a:lnTo>
                  <a:lnTo>
                    <a:pt x="72" y="3"/>
                  </a:lnTo>
                  <a:lnTo>
                    <a:pt x="64" y="6"/>
                  </a:lnTo>
                  <a:lnTo>
                    <a:pt x="58" y="7"/>
                  </a:lnTo>
                  <a:lnTo>
                    <a:pt x="54" y="9"/>
                  </a:lnTo>
                  <a:lnTo>
                    <a:pt x="51" y="9"/>
                  </a:lnTo>
                  <a:lnTo>
                    <a:pt x="50" y="10"/>
                  </a:lnTo>
                  <a:lnTo>
                    <a:pt x="49" y="10"/>
                  </a:lnTo>
                  <a:lnTo>
                    <a:pt x="48" y="10"/>
                  </a:lnTo>
                  <a:lnTo>
                    <a:pt x="90" y="33"/>
                  </a:lnTo>
                  <a:lnTo>
                    <a:pt x="48" y="44"/>
                  </a:lnTo>
                  <a:lnTo>
                    <a:pt x="55" y="58"/>
                  </a:lnTo>
                  <a:lnTo>
                    <a:pt x="31" y="72"/>
                  </a:lnTo>
                  <a:lnTo>
                    <a:pt x="48" y="82"/>
                  </a:lnTo>
                  <a:lnTo>
                    <a:pt x="24" y="86"/>
                  </a:lnTo>
                  <a:lnTo>
                    <a:pt x="39" y="97"/>
                  </a:lnTo>
                  <a:lnTo>
                    <a:pt x="0" y="110"/>
                  </a:lnTo>
                  <a:lnTo>
                    <a:pt x="0" y="124"/>
                  </a:lnTo>
                  <a:lnTo>
                    <a:pt x="62" y="99"/>
                  </a:lnTo>
                  <a:lnTo>
                    <a:pt x="82" y="124"/>
                  </a:lnTo>
                  <a:lnTo>
                    <a:pt x="69" y="79"/>
                  </a:lnTo>
                  <a:lnTo>
                    <a:pt x="86" y="99"/>
                  </a:lnTo>
                  <a:lnTo>
                    <a:pt x="79" y="75"/>
                  </a:lnTo>
                  <a:lnTo>
                    <a:pt x="96" y="79"/>
                  </a:lnTo>
                  <a:lnTo>
                    <a:pt x="86" y="58"/>
                  </a:lnTo>
                  <a:lnTo>
                    <a:pt x="107" y="62"/>
                  </a:lnTo>
                  <a:lnTo>
                    <a:pt x="117" y="41"/>
                  </a:lnTo>
                  <a:lnTo>
                    <a:pt x="107" y="37"/>
                  </a:lnTo>
                  <a:lnTo>
                    <a:pt x="127" y="24"/>
                  </a:lnTo>
                  <a:lnTo>
                    <a:pt x="114" y="7"/>
                  </a:lnTo>
                </a:path>
              </a:pathLst>
            </a:custGeom>
            <a:solidFill>
              <a:srgbClr val="FFFFFF"/>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55" name="Freeform 264"/>
            <p:cNvSpPr>
              <a:spLocks/>
            </p:cNvSpPr>
            <p:nvPr/>
          </p:nvSpPr>
          <p:spPr bwMode="auto">
            <a:xfrm>
              <a:off x="3692" y="2011"/>
              <a:ext cx="134" cy="131"/>
            </a:xfrm>
            <a:custGeom>
              <a:avLst/>
              <a:gdLst/>
              <a:ahLst/>
              <a:cxnLst>
                <a:cxn ang="0">
                  <a:pos x="119" y="7"/>
                </a:cxn>
                <a:cxn ang="0">
                  <a:pos x="119" y="7"/>
                </a:cxn>
                <a:cxn ang="0">
                  <a:pos x="118" y="6"/>
                </a:cxn>
                <a:cxn ang="0">
                  <a:pos x="116" y="5"/>
                </a:cxn>
                <a:cxn ang="0">
                  <a:pos x="112" y="4"/>
                </a:cxn>
                <a:cxn ang="0">
                  <a:pos x="107" y="2"/>
                </a:cxn>
                <a:cxn ang="0">
                  <a:pos x="100" y="1"/>
                </a:cxn>
                <a:cxn ang="0">
                  <a:pos x="93" y="0"/>
                </a:cxn>
                <a:cxn ang="0">
                  <a:pos x="85" y="1"/>
                </a:cxn>
                <a:cxn ang="0">
                  <a:pos x="75" y="3"/>
                </a:cxn>
                <a:cxn ang="0">
                  <a:pos x="67" y="6"/>
                </a:cxn>
                <a:cxn ang="0">
                  <a:pos x="61" y="7"/>
                </a:cxn>
                <a:cxn ang="0">
                  <a:pos x="57" y="9"/>
                </a:cxn>
                <a:cxn ang="0">
                  <a:pos x="53" y="9"/>
                </a:cxn>
                <a:cxn ang="0">
                  <a:pos x="52" y="10"/>
                </a:cxn>
                <a:cxn ang="0">
                  <a:pos x="51" y="10"/>
                </a:cxn>
                <a:cxn ang="0">
                  <a:pos x="50" y="10"/>
                </a:cxn>
                <a:cxn ang="0">
                  <a:pos x="94" y="35"/>
                </a:cxn>
                <a:cxn ang="0">
                  <a:pos x="50" y="46"/>
                </a:cxn>
                <a:cxn ang="0">
                  <a:pos x="58" y="61"/>
                </a:cxn>
                <a:cxn ang="0">
                  <a:pos x="32" y="76"/>
                </a:cxn>
                <a:cxn ang="0">
                  <a:pos x="50" y="86"/>
                </a:cxn>
                <a:cxn ang="0">
                  <a:pos x="25" y="90"/>
                </a:cxn>
                <a:cxn ang="0">
                  <a:pos x="41" y="102"/>
                </a:cxn>
                <a:cxn ang="0">
                  <a:pos x="0" y="115"/>
                </a:cxn>
                <a:cxn ang="0">
                  <a:pos x="0" y="130"/>
                </a:cxn>
                <a:cxn ang="0">
                  <a:pos x="65" y="104"/>
                </a:cxn>
                <a:cxn ang="0">
                  <a:pos x="86" y="130"/>
                </a:cxn>
                <a:cxn ang="0">
                  <a:pos x="72" y="83"/>
                </a:cxn>
                <a:cxn ang="0">
                  <a:pos x="90" y="104"/>
                </a:cxn>
                <a:cxn ang="0">
                  <a:pos x="83" y="79"/>
                </a:cxn>
                <a:cxn ang="0">
                  <a:pos x="101" y="83"/>
                </a:cxn>
                <a:cxn ang="0">
                  <a:pos x="90" y="61"/>
                </a:cxn>
                <a:cxn ang="0">
                  <a:pos x="112" y="65"/>
                </a:cxn>
                <a:cxn ang="0">
                  <a:pos x="123" y="43"/>
                </a:cxn>
                <a:cxn ang="0">
                  <a:pos x="112" y="39"/>
                </a:cxn>
                <a:cxn ang="0">
                  <a:pos x="133" y="25"/>
                </a:cxn>
                <a:cxn ang="0">
                  <a:pos x="119" y="7"/>
                </a:cxn>
              </a:cxnLst>
              <a:rect l="0" t="0" r="r" b="b"/>
              <a:pathLst>
                <a:path w="134" h="131">
                  <a:moveTo>
                    <a:pt x="119" y="7"/>
                  </a:moveTo>
                  <a:lnTo>
                    <a:pt x="119" y="7"/>
                  </a:lnTo>
                  <a:lnTo>
                    <a:pt x="118" y="6"/>
                  </a:lnTo>
                  <a:lnTo>
                    <a:pt x="116" y="5"/>
                  </a:lnTo>
                  <a:lnTo>
                    <a:pt x="112" y="4"/>
                  </a:lnTo>
                  <a:lnTo>
                    <a:pt x="107" y="2"/>
                  </a:lnTo>
                  <a:lnTo>
                    <a:pt x="100" y="1"/>
                  </a:lnTo>
                  <a:lnTo>
                    <a:pt x="93" y="0"/>
                  </a:lnTo>
                  <a:lnTo>
                    <a:pt x="85" y="1"/>
                  </a:lnTo>
                  <a:lnTo>
                    <a:pt x="75" y="3"/>
                  </a:lnTo>
                  <a:lnTo>
                    <a:pt x="67" y="6"/>
                  </a:lnTo>
                  <a:lnTo>
                    <a:pt x="61" y="7"/>
                  </a:lnTo>
                  <a:lnTo>
                    <a:pt x="57" y="9"/>
                  </a:lnTo>
                  <a:lnTo>
                    <a:pt x="53" y="9"/>
                  </a:lnTo>
                  <a:lnTo>
                    <a:pt x="52" y="10"/>
                  </a:lnTo>
                  <a:lnTo>
                    <a:pt x="51" y="10"/>
                  </a:lnTo>
                  <a:lnTo>
                    <a:pt x="50" y="10"/>
                  </a:lnTo>
                  <a:lnTo>
                    <a:pt x="94" y="35"/>
                  </a:lnTo>
                  <a:lnTo>
                    <a:pt x="50" y="46"/>
                  </a:lnTo>
                  <a:lnTo>
                    <a:pt x="58" y="61"/>
                  </a:lnTo>
                  <a:lnTo>
                    <a:pt x="32" y="76"/>
                  </a:lnTo>
                  <a:lnTo>
                    <a:pt x="50" y="86"/>
                  </a:lnTo>
                  <a:lnTo>
                    <a:pt x="25" y="90"/>
                  </a:lnTo>
                  <a:lnTo>
                    <a:pt x="41" y="102"/>
                  </a:lnTo>
                  <a:lnTo>
                    <a:pt x="0" y="115"/>
                  </a:lnTo>
                  <a:lnTo>
                    <a:pt x="0" y="130"/>
                  </a:lnTo>
                  <a:lnTo>
                    <a:pt x="65" y="104"/>
                  </a:lnTo>
                  <a:lnTo>
                    <a:pt x="86" y="130"/>
                  </a:lnTo>
                  <a:lnTo>
                    <a:pt x="72" y="83"/>
                  </a:lnTo>
                  <a:lnTo>
                    <a:pt x="90" y="104"/>
                  </a:lnTo>
                  <a:lnTo>
                    <a:pt x="83" y="79"/>
                  </a:lnTo>
                  <a:lnTo>
                    <a:pt x="101" y="83"/>
                  </a:lnTo>
                  <a:lnTo>
                    <a:pt x="90" y="61"/>
                  </a:lnTo>
                  <a:lnTo>
                    <a:pt x="112" y="65"/>
                  </a:lnTo>
                  <a:lnTo>
                    <a:pt x="123" y="43"/>
                  </a:lnTo>
                  <a:lnTo>
                    <a:pt x="112" y="39"/>
                  </a:lnTo>
                  <a:lnTo>
                    <a:pt x="133" y="25"/>
                  </a:lnTo>
                  <a:lnTo>
                    <a:pt x="119" y="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56" name="Freeform 265"/>
            <p:cNvSpPr>
              <a:spLocks/>
            </p:cNvSpPr>
            <p:nvPr/>
          </p:nvSpPr>
          <p:spPr bwMode="auto">
            <a:xfrm>
              <a:off x="3959" y="2018"/>
              <a:ext cx="83" cy="122"/>
            </a:xfrm>
            <a:custGeom>
              <a:avLst/>
              <a:gdLst/>
              <a:ahLst/>
              <a:cxnLst>
                <a:cxn ang="0">
                  <a:pos x="0" y="17"/>
                </a:cxn>
                <a:cxn ang="0">
                  <a:pos x="1" y="16"/>
                </a:cxn>
                <a:cxn ang="0">
                  <a:pos x="4" y="14"/>
                </a:cxn>
                <a:cxn ang="0">
                  <a:pos x="7" y="11"/>
                </a:cxn>
                <a:cxn ang="0">
                  <a:pos x="12" y="9"/>
                </a:cxn>
                <a:cxn ang="0">
                  <a:pos x="19" y="5"/>
                </a:cxn>
                <a:cxn ang="0">
                  <a:pos x="24" y="2"/>
                </a:cxn>
                <a:cxn ang="0">
                  <a:pos x="32" y="1"/>
                </a:cxn>
                <a:cxn ang="0">
                  <a:pos x="37" y="0"/>
                </a:cxn>
                <a:cxn ang="0">
                  <a:pos x="44" y="0"/>
                </a:cxn>
                <a:cxn ang="0">
                  <a:pos x="49" y="1"/>
                </a:cxn>
                <a:cxn ang="0">
                  <a:pos x="54" y="2"/>
                </a:cxn>
                <a:cxn ang="0">
                  <a:pos x="58" y="3"/>
                </a:cxn>
                <a:cxn ang="0">
                  <a:pos x="61" y="5"/>
                </a:cxn>
                <a:cxn ang="0">
                  <a:pos x="63" y="6"/>
                </a:cxn>
                <a:cxn ang="0">
                  <a:pos x="64" y="6"/>
                </a:cxn>
                <a:cxn ang="0">
                  <a:pos x="64" y="7"/>
                </a:cxn>
                <a:cxn ang="0">
                  <a:pos x="45" y="20"/>
                </a:cxn>
                <a:cxn ang="0">
                  <a:pos x="71" y="27"/>
                </a:cxn>
                <a:cxn ang="0">
                  <a:pos x="58" y="48"/>
                </a:cxn>
                <a:cxn ang="0">
                  <a:pos x="78" y="55"/>
                </a:cxn>
                <a:cxn ang="0">
                  <a:pos x="64" y="66"/>
                </a:cxn>
                <a:cxn ang="0">
                  <a:pos x="85" y="75"/>
                </a:cxn>
                <a:cxn ang="0">
                  <a:pos x="75" y="86"/>
                </a:cxn>
                <a:cxn ang="0">
                  <a:pos x="85" y="100"/>
                </a:cxn>
                <a:cxn ang="0">
                  <a:pos x="81" y="119"/>
                </a:cxn>
                <a:cxn ang="0">
                  <a:pos x="35" y="109"/>
                </a:cxn>
                <a:cxn ang="0">
                  <a:pos x="21" y="89"/>
                </a:cxn>
                <a:cxn ang="0">
                  <a:pos x="31" y="75"/>
                </a:cxn>
                <a:cxn ang="0">
                  <a:pos x="14" y="45"/>
                </a:cxn>
                <a:cxn ang="0">
                  <a:pos x="4" y="27"/>
                </a:cxn>
                <a:cxn ang="0">
                  <a:pos x="0" y="17"/>
                </a:cxn>
              </a:cxnLst>
              <a:rect l="0" t="0" r="r" b="b"/>
              <a:pathLst>
                <a:path w="86" h="120">
                  <a:moveTo>
                    <a:pt x="0" y="17"/>
                  </a:moveTo>
                  <a:lnTo>
                    <a:pt x="1" y="16"/>
                  </a:lnTo>
                  <a:lnTo>
                    <a:pt x="4" y="14"/>
                  </a:lnTo>
                  <a:lnTo>
                    <a:pt x="7" y="11"/>
                  </a:lnTo>
                  <a:lnTo>
                    <a:pt x="12" y="9"/>
                  </a:lnTo>
                  <a:lnTo>
                    <a:pt x="19" y="5"/>
                  </a:lnTo>
                  <a:lnTo>
                    <a:pt x="24" y="2"/>
                  </a:lnTo>
                  <a:lnTo>
                    <a:pt x="32" y="1"/>
                  </a:lnTo>
                  <a:lnTo>
                    <a:pt x="37" y="0"/>
                  </a:lnTo>
                  <a:lnTo>
                    <a:pt x="44" y="0"/>
                  </a:lnTo>
                  <a:lnTo>
                    <a:pt x="49" y="1"/>
                  </a:lnTo>
                  <a:lnTo>
                    <a:pt x="54" y="2"/>
                  </a:lnTo>
                  <a:lnTo>
                    <a:pt x="58" y="3"/>
                  </a:lnTo>
                  <a:lnTo>
                    <a:pt x="61" y="5"/>
                  </a:lnTo>
                  <a:lnTo>
                    <a:pt x="63" y="6"/>
                  </a:lnTo>
                  <a:lnTo>
                    <a:pt x="64" y="6"/>
                  </a:lnTo>
                  <a:lnTo>
                    <a:pt x="64" y="7"/>
                  </a:lnTo>
                  <a:lnTo>
                    <a:pt x="45" y="20"/>
                  </a:lnTo>
                  <a:lnTo>
                    <a:pt x="71" y="27"/>
                  </a:lnTo>
                  <a:lnTo>
                    <a:pt x="58" y="48"/>
                  </a:lnTo>
                  <a:lnTo>
                    <a:pt x="78" y="55"/>
                  </a:lnTo>
                  <a:lnTo>
                    <a:pt x="64" y="66"/>
                  </a:lnTo>
                  <a:lnTo>
                    <a:pt x="85" y="75"/>
                  </a:lnTo>
                  <a:lnTo>
                    <a:pt x="75" y="86"/>
                  </a:lnTo>
                  <a:lnTo>
                    <a:pt x="85" y="100"/>
                  </a:lnTo>
                  <a:lnTo>
                    <a:pt x="81" y="119"/>
                  </a:lnTo>
                  <a:lnTo>
                    <a:pt x="35" y="109"/>
                  </a:lnTo>
                  <a:lnTo>
                    <a:pt x="21" y="89"/>
                  </a:lnTo>
                  <a:lnTo>
                    <a:pt x="31" y="75"/>
                  </a:lnTo>
                  <a:lnTo>
                    <a:pt x="14" y="45"/>
                  </a:lnTo>
                  <a:lnTo>
                    <a:pt x="4" y="27"/>
                  </a:lnTo>
                  <a:lnTo>
                    <a:pt x="0" y="17"/>
                  </a:lnTo>
                </a:path>
              </a:pathLst>
            </a:custGeom>
            <a:solidFill>
              <a:srgbClr val="FFFFFF"/>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57" name="Freeform 266"/>
            <p:cNvSpPr>
              <a:spLocks/>
            </p:cNvSpPr>
            <p:nvPr/>
          </p:nvSpPr>
          <p:spPr bwMode="auto">
            <a:xfrm>
              <a:off x="3959" y="2018"/>
              <a:ext cx="92" cy="126"/>
            </a:xfrm>
            <a:custGeom>
              <a:avLst/>
              <a:gdLst/>
              <a:ahLst/>
              <a:cxnLst>
                <a:cxn ang="0">
                  <a:pos x="0" y="18"/>
                </a:cxn>
                <a:cxn ang="0">
                  <a:pos x="0" y="18"/>
                </a:cxn>
                <a:cxn ang="0">
                  <a:pos x="1" y="17"/>
                </a:cxn>
                <a:cxn ang="0">
                  <a:pos x="4" y="15"/>
                </a:cxn>
                <a:cxn ang="0">
                  <a:pos x="8" y="12"/>
                </a:cxn>
                <a:cxn ang="0">
                  <a:pos x="13" y="9"/>
                </a:cxn>
                <a:cxn ang="0">
                  <a:pos x="20" y="5"/>
                </a:cxn>
                <a:cxn ang="0">
                  <a:pos x="26" y="2"/>
                </a:cxn>
                <a:cxn ang="0">
                  <a:pos x="34" y="1"/>
                </a:cxn>
                <a:cxn ang="0">
                  <a:pos x="40" y="0"/>
                </a:cxn>
                <a:cxn ang="0">
                  <a:pos x="47" y="0"/>
                </a:cxn>
                <a:cxn ang="0">
                  <a:pos x="52" y="1"/>
                </a:cxn>
                <a:cxn ang="0">
                  <a:pos x="58" y="2"/>
                </a:cxn>
                <a:cxn ang="0">
                  <a:pos x="62" y="3"/>
                </a:cxn>
                <a:cxn ang="0">
                  <a:pos x="65" y="5"/>
                </a:cxn>
                <a:cxn ang="0">
                  <a:pos x="67" y="6"/>
                </a:cxn>
                <a:cxn ang="0">
                  <a:pos x="69" y="6"/>
                </a:cxn>
                <a:cxn ang="0">
                  <a:pos x="69" y="7"/>
                </a:cxn>
                <a:cxn ang="0">
                  <a:pos x="48" y="21"/>
                </a:cxn>
                <a:cxn ang="0">
                  <a:pos x="76" y="28"/>
                </a:cxn>
                <a:cxn ang="0">
                  <a:pos x="62" y="50"/>
                </a:cxn>
                <a:cxn ang="0">
                  <a:pos x="84" y="58"/>
                </a:cxn>
                <a:cxn ang="0">
                  <a:pos x="69" y="69"/>
                </a:cxn>
                <a:cxn ang="0">
                  <a:pos x="91" y="79"/>
                </a:cxn>
                <a:cxn ang="0">
                  <a:pos x="80" y="90"/>
                </a:cxn>
                <a:cxn ang="0">
                  <a:pos x="91" y="105"/>
                </a:cxn>
                <a:cxn ang="0">
                  <a:pos x="87" y="125"/>
                </a:cxn>
                <a:cxn ang="0">
                  <a:pos x="37" y="115"/>
                </a:cxn>
                <a:cxn ang="0">
                  <a:pos x="22" y="94"/>
                </a:cxn>
                <a:cxn ang="0">
                  <a:pos x="33" y="79"/>
                </a:cxn>
                <a:cxn ang="0">
                  <a:pos x="15" y="47"/>
                </a:cxn>
                <a:cxn ang="0">
                  <a:pos x="4" y="28"/>
                </a:cxn>
                <a:cxn ang="0">
                  <a:pos x="0" y="18"/>
                </a:cxn>
              </a:cxnLst>
              <a:rect l="0" t="0" r="r" b="b"/>
              <a:pathLst>
                <a:path w="92" h="126">
                  <a:moveTo>
                    <a:pt x="0" y="18"/>
                  </a:moveTo>
                  <a:lnTo>
                    <a:pt x="0" y="18"/>
                  </a:lnTo>
                  <a:lnTo>
                    <a:pt x="1" y="17"/>
                  </a:lnTo>
                  <a:lnTo>
                    <a:pt x="4" y="15"/>
                  </a:lnTo>
                  <a:lnTo>
                    <a:pt x="8" y="12"/>
                  </a:lnTo>
                  <a:lnTo>
                    <a:pt x="13" y="9"/>
                  </a:lnTo>
                  <a:lnTo>
                    <a:pt x="20" y="5"/>
                  </a:lnTo>
                  <a:lnTo>
                    <a:pt x="26" y="2"/>
                  </a:lnTo>
                  <a:lnTo>
                    <a:pt x="34" y="1"/>
                  </a:lnTo>
                  <a:lnTo>
                    <a:pt x="40" y="0"/>
                  </a:lnTo>
                  <a:lnTo>
                    <a:pt x="47" y="0"/>
                  </a:lnTo>
                  <a:lnTo>
                    <a:pt x="52" y="1"/>
                  </a:lnTo>
                  <a:lnTo>
                    <a:pt x="58" y="2"/>
                  </a:lnTo>
                  <a:lnTo>
                    <a:pt x="62" y="3"/>
                  </a:lnTo>
                  <a:lnTo>
                    <a:pt x="65" y="5"/>
                  </a:lnTo>
                  <a:lnTo>
                    <a:pt x="67" y="6"/>
                  </a:lnTo>
                  <a:lnTo>
                    <a:pt x="69" y="6"/>
                  </a:lnTo>
                  <a:lnTo>
                    <a:pt x="69" y="7"/>
                  </a:lnTo>
                  <a:lnTo>
                    <a:pt x="48" y="21"/>
                  </a:lnTo>
                  <a:lnTo>
                    <a:pt x="76" y="28"/>
                  </a:lnTo>
                  <a:lnTo>
                    <a:pt x="62" y="50"/>
                  </a:lnTo>
                  <a:lnTo>
                    <a:pt x="84" y="58"/>
                  </a:lnTo>
                  <a:lnTo>
                    <a:pt x="69" y="69"/>
                  </a:lnTo>
                  <a:lnTo>
                    <a:pt x="91" y="79"/>
                  </a:lnTo>
                  <a:lnTo>
                    <a:pt x="80" y="90"/>
                  </a:lnTo>
                  <a:lnTo>
                    <a:pt x="91" y="105"/>
                  </a:lnTo>
                  <a:lnTo>
                    <a:pt x="87" y="125"/>
                  </a:lnTo>
                  <a:lnTo>
                    <a:pt x="37" y="115"/>
                  </a:lnTo>
                  <a:lnTo>
                    <a:pt x="22" y="94"/>
                  </a:lnTo>
                  <a:lnTo>
                    <a:pt x="33" y="79"/>
                  </a:lnTo>
                  <a:lnTo>
                    <a:pt x="15" y="47"/>
                  </a:lnTo>
                  <a:lnTo>
                    <a:pt x="4" y="28"/>
                  </a:lnTo>
                  <a:lnTo>
                    <a:pt x="0" y="18"/>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58" name="Line 267"/>
            <p:cNvSpPr>
              <a:spLocks noChangeShapeType="1"/>
            </p:cNvSpPr>
            <p:nvPr/>
          </p:nvSpPr>
          <p:spPr bwMode="auto">
            <a:xfrm flipV="1">
              <a:off x="3762" y="2115"/>
              <a:ext cx="20" cy="12"/>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59" name="Line 268"/>
            <p:cNvSpPr>
              <a:spLocks noChangeShapeType="1"/>
            </p:cNvSpPr>
            <p:nvPr/>
          </p:nvSpPr>
          <p:spPr bwMode="auto">
            <a:xfrm flipV="1">
              <a:off x="3761" y="2122"/>
              <a:ext cx="19" cy="12"/>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60" name="Line 269"/>
            <p:cNvSpPr>
              <a:spLocks noChangeShapeType="1"/>
            </p:cNvSpPr>
            <p:nvPr/>
          </p:nvSpPr>
          <p:spPr bwMode="auto">
            <a:xfrm flipV="1">
              <a:off x="3759" y="2129"/>
              <a:ext cx="19" cy="12"/>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61" name="Line 270"/>
            <p:cNvSpPr>
              <a:spLocks noChangeShapeType="1"/>
            </p:cNvSpPr>
            <p:nvPr/>
          </p:nvSpPr>
          <p:spPr bwMode="auto">
            <a:xfrm flipV="1">
              <a:off x="3757" y="2137"/>
              <a:ext cx="19" cy="11"/>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62" name="Line 271"/>
            <p:cNvSpPr>
              <a:spLocks noChangeShapeType="1"/>
            </p:cNvSpPr>
            <p:nvPr/>
          </p:nvSpPr>
          <p:spPr bwMode="auto">
            <a:xfrm flipV="1">
              <a:off x="3755" y="2144"/>
              <a:ext cx="19" cy="12"/>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63" name="Line 272"/>
            <p:cNvSpPr>
              <a:spLocks noChangeShapeType="1"/>
            </p:cNvSpPr>
            <p:nvPr/>
          </p:nvSpPr>
          <p:spPr bwMode="auto">
            <a:xfrm flipV="1">
              <a:off x="3757" y="2152"/>
              <a:ext cx="19" cy="13"/>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64" name="Line 273"/>
            <p:cNvSpPr>
              <a:spLocks noChangeShapeType="1"/>
            </p:cNvSpPr>
            <p:nvPr/>
          </p:nvSpPr>
          <p:spPr bwMode="auto">
            <a:xfrm>
              <a:off x="3976" y="2115"/>
              <a:ext cx="11" cy="2"/>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65" name="Line 274"/>
            <p:cNvSpPr>
              <a:spLocks noChangeShapeType="1"/>
            </p:cNvSpPr>
            <p:nvPr/>
          </p:nvSpPr>
          <p:spPr bwMode="auto">
            <a:xfrm>
              <a:off x="3980" y="2123"/>
              <a:ext cx="12" cy="2"/>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66" name="Line 275"/>
            <p:cNvSpPr>
              <a:spLocks noChangeShapeType="1"/>
            </p:cNvSpPr>
            <p:nvPr/>
          </p:nvSpPr>
          <p:spPr bwMode="auto">
            <a:xfrm>
              <a:off x="3984" y="2130"/>
              <a:ext cx="11" cy="2"/>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67" name="Line 276"/>
            <p:cNvSpPr>
              <a:spLocks noChangeShapeType="1"/>
            </p:cNvSpPr>
            <p:nvPr/>
          </p:nvSpPr>
          <p:spPr bwMode="auto">
            <a:xfrm>
              <a:off x="3987" y="2137"/>
              <a:ext cx="9" cy="2"/>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68" name="Line 277"/>
            <p:cNvSpPr>
              <a:spLocks noChangeShapeType="1"/>
            </p:cNvSpPr>
            <p:nvPr/>
          </p:nvSpPr>
          <p:spPr bwMode="auto">
            <a:xfrm>
              <a:off x="3990" y="2144"/>
              <a:ext cx="13" cy="2"/>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69" name="Line 278"/>
            <p:cNvSpPr>
              <a:spLocks noChangeShapeType="1"/>
            </p:cNvSpPr>
            <p:nvPr/>
          </p:nvSpPr>
          <p:spPr bwMode="auto">
            <a:xfrm>
              <a:off x="3994" y="2152"/>
              <a:ext cx="12" cy="0"/>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70" name="Freeform 279"/>
            <p:cNvSpPr>
              <a:spLocks/>
            </p:cNvSpPr>
            <p:nvPr/>
          </p:nvSpPr>
          <p:spPr bwMode="auto">
            <a:xfrm>
              <a:off x="3823" y="2539"/>
              <a:ext cx="82" cy="68"/>
            </a:xfrm>
            <a:custGeom>
              <a:avLst/>
              <a:gdLst/>
              <a:ahLst/>
              <a:cxnLst>
                <a:cxn ang="0">
                  <a:pos x="32" y="0"/>
                </a:cxn>
                <a:cxn ang="0">
                  <a:pos x="30" y="1"/>
                </a:cxn>
                <a:cxn ang="0">
                  <a:pos x="25" y="4"/>
                </a:cxn>
                <a:cxn ang="0">
                  <a:pos x="20" y="7"/>
                </a:cxn>
                <a:cxn ang="0">
                  <a:pos x="13" y="12"/>
                </a:cxn>
                <a:cxn ang="0">
                  <a:pos x="7" y="17"/>
                </a:cxn>
                <a:cxn ang="0">
                  <a:pos x="2" y="22"/>
                </a:cxn>
                <a:cxn ang="0">
                  <a:pos x="0" y="28"/>
                </a:cxn>
                <a:cxn ang="0">
                  <a:pos x="1" y="33"/>
                </a:cxn>
                <a:cxn ang="0">
                  <a:pos x="5" y="39"/>
                </a:cxn>
                <a:cxn ang="0">
                  <a:pos x="9" y="44"/>
                </a:cxn>
                <a:cxn ang="0">
                  <a:pos x="13" y="50"/>
                </a:cxn>
                <a:cxn ang="0">
                  <a:pos x="17" y="55"/>
                </a:cxn>
                <a:cxn ang="0">
                  <a:pos x="21" y="60"/>
                </a:cxn>
                <a:cxn ang="0">
                  <a:pos x="25" y="63"/>
                </a:cxn>
                <a:cxn ang="0">
                  <a:pos x="30" y="66"/>
                </a:cxn>
                <a:cxn ang="0">
                  <a:pos x="35" y="67"/>
                </a:cxn>
                <a:cxn ang="0">
                  <a:pos x="41" y="66"/>
                </a:cxn>
                <a:cxn ang="0">
                  <a:pos x="48" y="64"/>
                </a:cxn>
                <a:cxn ang="0">
                  <a:pos x="55" y="61"/>
                </a:cxn>
                <a:cxn ang="0">
                  <a:pos x="62" y="57"/>
                </a:cxn>
                <a:cxn ang="0">
                  <a:pos x="70" y="53"/>
                </a:cxn>
                <a:cxn ang="0">
                  <a:pos x="76" y="49"/>
                </a:cxn>
                <a:cxn ang="0">
                  <a:pos x="80" y="44"/>
                </a:cxn>
                <a:cxn ang="0">
                  <a:pos x="82" y="40"/>
                </a:cxn>
                <a:cxn ang="0">
                  <a:pos x="83" y="36"/>
                </a:cxn>
                <a:cxn ang="0">
                  <a:pos x="81" y="30"/>
                </a:cxn>
                <a:cxn ang="0">
                  <a:pos x="78" y="25"/>
                </a:cxn>
                <a:cxn ang="0">
                  <a:pos x="75" y="20"/>
                </a:cxn>
                <a:cxn ang="0">
                  <a:pos x="72" y="15"/>
                </a:cxn>
                <a:cxn ang="0">
                  <a:pos x="68" y="11"/>
                </a:cxn>
                <a:cxn ang="0">
                  <a:pos x="66" y="8"/>
                </a:cxn>
                <a:cxn ang="0">
                  <a:pos x="65" y="7"/>
                </a:cxn>
                <a:cxn ang="0">
                  <a:pos x="32" y="0"/>
                </a:cxn>
              </a:cxnLst>
              <a:rect l="0" t="0" r="r" b="b"/>
              <a:pathLst>
                <a:path w="84" h="68">
                  <a:moveTo>
                    <a:pt x="32" y="0"/>
                  </a:moveTo>
                  <a:lnTo>
                    <a:pt x="30" y="1"/>
                  </a:lnTo>
                  <a:lnTo>
                    <a:pt x="25" y="4"/>
                  </a:lnTo>
                  <a:lnTo>
                    <a:pt x="20" y="7"/>
                  </a:lnTo>
                  <a:lnTo>
                    <a:pt x="13" y="12"/>
                  </a:lnTo>
                  <a:lnTo>
                    <a:pt x="7" y="17"/>
                  </a:lnTo>
                  <a:lnTo>
                    <a:pt x="2" y="22"/>
                  </a:lnTo>
                  <a:lnTo>
                    <a:pt x="0" y="28"/>
                  </a:lnTo>
                  <a:lnTo>
                    <a:pt x="1" y="33"/>
                  </a:lnTo>
                  <a:lnTo>
                    <a:pt x="5" y="39"/>
                  </a:lnTo>
                  <a:lnTo>
                    <a:pt x="9" y="44"/>
                  </a:lnTo>
                  <a:lnTo>
                    <a:pt x="13" y="50"/>
                  </a:lnTo>
                  <a:lnTo>
                    <a:pt x="17" y="55"/>
                  </a:lnTo>
                  <a:lnTo>
                    <a:pt x="21" y="60"/>
                  </a:lnTo>
                  <a:lnTo>
                    <a:pt x="25" y="63"/>
                  </a:lnTo>
                  <a:lnTo>
                    <a:pt x="30" y="66"/>
                  </a:lnTo>
                  <a:lnTo>
                    <a:pt x="35" y="67"/>
                  </a:lnTo>
                  <a:lnTo>
                    <a:pt x="41" y="66"/>
                  </a:lnTo>
                  <a:lnTo>
                    <a:pt x="48" y="64"/>
                  </a:lnTo>
                  <a:lnTo>
                    <a:pt x="55" y="61"/>
                  </a:lnTo>
                  <a:lnTo>
                    <a:pt x="62" y="57"/>
                  </a:lnTo>
                  <a:lnTo>
                    <a:pt x="70" y="53"/>
                  </a:lnTo>
                  <a:lnTo>
                    <a:pt x="76" y="49"/>
                  </a:lnTo>
                  <a:lnTo>
                    <a:pt x="80" y="44"/>
                  </a:lnTo>
                  <a:lnTo>
                    <a:pt x="82" y="40"/>
                  </a:lnTo>
                  <a:lnTo>
                    <a:pt x="83" y="36"/>
                  </a:lnTo>
                  <a:lnTo>
                    <a:pt x="81" y="30"/>
                  </a:lnTo>
                  <a:lnTo>
                    <a:pt x="78" y="25"/>
                  </a:lnTo>
                  <a:lnTo>
                    <a:pt x="75" y="20"/>
                  </a:lnTo>
                  <a:lnTo>
                    <a:pt x="72" y="15"/>
                  </a:lnTo>
                  <a:lnTo>
                    <a:pt x="68" y="11"/>
                  </a:lnTo>
                  <a:lnTo>
                    <a:pt x="66" y="8"/>
                  </a:lnTo>
                  <a:lnTo>
                    <a:pt x="65" y="7"/>
                  </a:lnTo>
                  <a:lnTo>
                    <a:pt x="32" y="0"/>
                  </a:lnTo>
                </a:path>
              </a:pathLst>
            </a:custGeom>
            <a:solidFill>
              <a:srgbClr val="AC66BB"/>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71" name="Freeform 280"/>
            <p:cNvSpPr>
              <a:spLocks/>
            </p:cNvSpPr>
            <p:nvPr/>
          </p:nvSpPr>
          <p:spPr bwMode="auto">
            <a:xfrm>
              <a:off x="3823" y="2539"/>
              <a:ext cx="91" cy="75"/>
            </a:xfrm>
            <a:custGeom>
              <a:avLst/>
              <a:gdLst/>
              <a:ahLst/>
              <a:cxnLst>
                <a:cxn ang="0">
                  <a:pos x="34" y="0"/>
                </a:cxn>
                <a:cxn ang="0">
                  <a:pos x="34" y="0"/>
                </a:cxn>
                <a:cxn ang="0">
                  <a:pos x="32" y="1"/>
                </a:cxn>
                <a:cxn ang="0">
                  <a:pos x="27" y="4"/>
                </a:cxn>
                <a:cxn ang="0">
                  <a:pos x="21" y="8"/>
                </a:cxn>
                <a:cxn ang="0">
                  <a:pos x="14" y="13"/>
                </a:cxn>
                <a:cxn ang="0">
                  <a:pos x="7" y="18"/>
                </a:cxn>
                <a:cxn ang="0">
                  <a:pos x="2" y="24"/>
                </a:cxn>
                <a:cxn ang="0">
                  <a:pos x="0" y="30"/>
                </a:cxn>
                <a:cxn ang="0">
                  <a:pos x="1" y="36"/>
                </a:cxn>
                <a:cxn ang="0">
                  <a:pos x="5" y="42"/>
                </a:cxn>
                <a:cxn ang="0">
                  <a:pos x="10" y="48"/>
                </a:cxn>
                <a:cxn ang="0">
                  <a:pos x="14" y="54"/>
                </a:cxn>
                <a:cxn ang="0">
                  <a:pos x="18" y="60"/>
                </a:cxn>
                <a:cxn ang="0">
                  <a:pos x="23" y="65"/>
                </a:cxn>
                <a:cxn ang="0">
                  <a:pos x="27" y="69"/>
                </a:cxn>
                <a:cxn ang="0">
                  <a:pos x="32" y="72"/>
                </a:cxn>
                <a:cxn ang="0">
                  <a:pos x="38" y="73"/>
                </a:cxn>
                <a:cxn ang="0">
                  <a:pos x="44" y="72"/>
                </a:cxn>
                <a:cxn ang="0">
                  <a:pos x="51" y="70"/>
                </a:cxn>
                <a:cxn ang="0">
                  <a:pos x="59" y="66"/>
                </a:cxn>
                <a:cxn ang="0">
                  <a:pos x="67" y="62"/>
                </a:cxn>
                <a:cxn ang="0">
                  <a:pos x="75" y="58"/>
                </a:cxn>
                <a:cxn ang="0">
                  <a:pos x="81" y="53"/>
                </a:cxn>
                <a:cxn ang="0">
                  <a:pos x="86" y="48"/>
                </a:cxn>
                <a:cxn ang="0">
                  <a:pos x="88" y="44"/>
                </a:cxn>
                <a:cxn ang="0">
                  <a:pos x="89" y="39"/>
                </a:cxn>
                <a:cxn ang="0">
                  <a:pos x="87" y="33"/>
                </a:cxn>
                <a:cxn ang="0">
                  <a:pos x="84" y="27"/>
                </a:cxn>
                <a:cxn ang="0">
                  <a:pos x="80" y="22"/>
                </a:cxn>
                <a:cxn ang="0">
                  <a:pos x="77" y="16"/>
                </a:cxn>
                <a:cxn ang="0">
                  <a:pos x="73" y="12"/>
                </a:cxn>
                <a:cxn ang="0">
                  <a:pos x="71" y="9"/>
                </a:cxn>
                <a:cxn ang="0">
                  <a:pos x="70" y="8"/>
                </a:cxn>
                <a:cxn ang="0">
                  <a:pos x="34" y="0"/>
                </a:cxn>
              </a:cxnLst>
              <a:rect l="0" t="0" r="r" b="b"/>
              <a:pathLst>
                <a:path w="90" h="74">
                  <a:moveTo>
                    <a:pt x="34" y="0"/>
                  </a:moveTo>
                  <a:lnTo>
                    <a:pt x="34" y="0"/>
                  </a:lnTo>
                  <a:lnTo>
                    <a:pt x="32" y="1"/>
                  </a:lnTo>
                  <a:lnTo>
                    <a:pt x="27" y="4"/>
                  </a:lnTo>
                  <a:lnTo>
                    <a:pt x="21" y="8"/>
                  </a:lnTo>
                  <a:lnTo>
                    <a:pt x="14" y="13"/>
                  </a:lnTo>
                  <a:lnTo>
                    <a:pt x="7" y="18"/>
                  </a:lnTo>
                  <a:lnTo>
                    <a:pt x="2" y="24"/>
                  </a:lnTo>
                  <a:lnTo>
                    <a:pt x="0" y="30"/>
                  </a:lnTo>
                  <a:lnTo>
                    <a:pt x="1" y="36"/>
                  </a:lnTo>
                  <a:lnTo>
                    <a:pt x="5" y="42"/>
                  </a:lnTo>
                  <a:lnTo>
                    <a:pt x="10" y="48"/>
                  </a:lnTo>
                  <a:lnTo>
                    <a:pt x="14" y="54"/>
                  </a:lnTo>
                  <a:lnTo>
                    <a:pt x="18" y="60"/>
                  </a:lnTo>
                  <a:lnTo>
                    <a:pt x="23" y="65"/>
                  </a:lnTo>
                  <a:lnTo>
                    <a:pt x="27" y="69"/>
                  </a:lnTo>
                  <a:lnTo>
                    <a:pt x="32" y="72"/>
                  </a:lnTo>
                  <a:lnTo>
                    <a:pt x="38" y="73"/>
                  </a:lnTo>
                  <a:lnTo>
                    <a:pt x="44" y="72"/>
                  </a:lnTo>
                  <a:lnTo>
                    <a:pt x="51" y="70"/>
                  </a:lnTo>
                  <a:lnTo>
                    <a:pt x="59" y="66"/>
                  </a:lnTo>
                  <a:lnTo>
                    <a:pt x="67" y="62"/>
                  </a:lnTo>
                  <a:lnTo>
                    <a:pt x="75" y="58"/>
                  </a:lnTo>
                  <a:lnTo>
                    <a:pt x="81" y="53"/>
                  </a:lnTo>
                  <a:lnTo>
                    <a:pt x="86" y="48"/>
                  </a:lnTo>
                  <a:lnTo>
                    <a:pt x="88" y="44"/>
                  </a:lnTo>
                  <a:lnTo>
                    <a:pt x="89" y="39"/>
                  </a:lnTo>
                  <a:lnTo>
                    <a:pt x="87" y="33"/>
                  </a:lnTo>
                  <a:lnTo>
                    <a:pt x="84" y="27"/>
                  </a:lnTo>
                  <a:lnTo>
                    <a:pt x="80" y="22"/>
                  </a:lnTo>
                  <a:lnTo>
                    <a:pt x="77" y="16"/>
                  </a:lnTo>
                  <a:lnTo>
                    <a:pt x="73" y="12"/>
                  </a:lnTo>
                  <a:lnTo>
                    <a:pt x="71" y="9"/>
                  </a:lnTo>
                  <a:lnTo>
                    <a:pt x="70" y="8"/>
                  </a:lnTo>
                  <a:lnTo>
                    <a:pt x="34"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72" name="Freeform 281"/>
            <p:cNvSpPr>
              <a:spLocks/>
            </p:cNvSpPr>
            <p:nvPr/>
          </p:nvSpPr>
          <p:spPr bwMode="auto">
            <a:xfrm>
              <a:off x="3647" y="2727"/>
              <a:ext cx="83" cy="35"/>
            </a:xfrm>
            <a:custGeom>
              <a:avLst/>
              <a:gdLst/>
              <a:ahLst/>
              <a:cxnLst>
                <a:cxn ang="0">
                  <a:pos x="55" y="0"/>
                </a:cxn>
                <a:cxn ang="0">
                  <a:pos x="52" y="2"/>
                </a:cxn>
                <a:cxn ang="0">
                  <a:pos x="44" y="3"/>
                </a:cxn>
                <a:cxn ang="0">
                  <a:pos x="33" y="7"/>
                </a:cxn>
                <a:cxn ang="0">
                  <a:pos x="21" y="10"/>
                </a:cxn>
                <a:cxn ang="0">
                  <a:pos x="10" y="14"/>
                </a:cxn>
                <a:cxn ang="0">
                  <a:pos x="2" y="19"/>
                </a:cxn>
                <a:cxn ang="0">
                  <a:pos x="0" y="22"/>
                </a:cxn>
                <a:cxn ang="0">
                  <a:pos x="4" y="25"/>
                </a:cxn>
                <a:cxn ang="0">
                  <a:pos x="12" y="26"/>
                </a:cxn>
                <a:cxn ang="0">
                  <a:pos x="20" y="26"/>
                </a:cxn>
                <a:cxn ang="0">
                  <a:pos x="26" y="26"/>
                </a:cxn>
                <a:cxn ang="0">
                  <a:pos x="33" y="25"/>
                </a:cxn>
                <a:cxn ang="0">
                  <a:pos x="37" y="24"/>
                </a:cxn>
                <a:cxn ang="0">
                  <a:pos x="43" y="23"/>
                </a:cxn>
                <a:cxn ang="0">
                  <a:pos x="48" y="24"/>
                </a:cxn>
                <a:cxn ang="0">
                  <a:pos x="55" y="25"/>
                </a:cxn>
                <a:cxn ang="0">
                  <a:pos x="61" y="27"/>
                </a:cxn>
                <a:cxn ang="0">
                  <a:pos x="66" y="29"/>
                </a:cxn>
                <a:cxn ang="0">
                  <a:pos x="71" y="31"/>
                </a:cxn>
                <a:cxn ang="0">
                  <a:pos x="75" y="32"/>
                </a:cxn>
                <a:cxn ang="0">
                  <a:pos x="78" y="33"/>
                </a:cxn>
                <a:cxn ang="0">
                  <a:pos x="80" y="34"/>
                </a:cxn>
                <a:cxn ang="0">
                  <a:pos x="81" y="34"/>
                </a:cxn>
                <a:cxn ang="0">
                  <a:pos x="82" y="34"/>
                </a:cxn>
                <a:cxn ang="0">
                  <a:pos x="55" y="0"/>
                </a:cxn>
              </a:cxnLst>
              <a:rect l="0" t="0" r="r" b="b"/>
              <a:pathLst>
                <a:path w="83" h="35">
                  <a:moveTo>
                    <a:pt x="55" y="0"/>
                  </a:moveTo>
                  <a:lnTo>
                    <a:pt x="52" y="2"/>
                  </a:lnTo>
                  <a:lnTo>
                    <a:pt x="44" y="3"/>
                  </a:lnTo>
                  <a:lnTo>
                    <a:pt x="33" y="7"/>
                  </a:lnTo>
                  <a:lnTo>
                    <a:pt x="21" y="10"/>
                  </a:lnTo>
                  <a:lnTo>
                    <a:pt x="10" y="14"/>
                  </a:lnTo>
                  <a:lnTo>
                    <a:pt x="2" y="19"/>
                  </a:lnTo>
                  <a:lnTo>
                    <a:pt x="0" y="22"/>
                  </a:lnTo>
                  <a:lnTo>
                    <a:pt x="4" y="25"/>
                  </a:lnTo>
                  <a:lnTo>
                    <a:pt x="12" y="26"/>
                  </a:lnTo>
                  <a:lnTo>
                    <a:pt x="20" y="26"/>
                  </a:lnTo>
                  <a:lnTo>
                    <a:pt x="26" y="26"/>
                  </a:lnTo>
                  <a:lnTo>
                    <a:pt x="33" y="25"/>
                  </a:lnTo>
                  <a:lnTo>
                    <a:pt x="37" y="24"/>
                  </a:lnTo>
                  <a:lnTo>
                    <a:pt x="43" y="23"/>
                  </a:lnTo>
                  <a:lnTo>
                    <a:pt x="48" y="24"/>
                  </a:lnTo>
                  <a:lnTo>
                    <a:pt x="55" y="25"/>
                  </a:lnTo>
                  <a:lnTo>
                    <a:pt x="61" y="27"/>
                  </a:lnTo>
                  <a:lnTo>
                    <a:pt x="66" y="29"/>
                  </a:lnTo>
                  <a:lnTo>
                    <a:pt x="71" y="31"/>
                  </a:lnTo>
                  <a:lnTo>
                    <a:pt x="75" y="32"/>
                  </a:lnTo>
                  <a:lnTo>
                    <a:pt x="78" y="33"/>
                  </a:lnTo>
                  <a:lnTo>
                    <a:pt x="80" y="34"/>
                  </a:lnTo>
                  <a:lnTo>
                    <a:pt x="81" y="34"/>
                  </a:lnTo>
                  <a:lnTo>
                    <a:pt x="82" y="34"/>
                  </a:lnTo>
                  <a:lnTo>
                    <a:pt x="55"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73" name="Freeform 282"/>
            <p:cNvSpPr>
              <a:spLocks/>
            </p:cNvSpPr>
            <p:nvPr/>
          </p:nvSpPr>
          <p:spPr bwMode="auto">
            <a:xfrm>
              <a:off x="3647" y="2727"/>
              <a:ext cx="89" cy="41"/>
            </a:xfrm>
            <a:custGeom>
              <a:avLst/>
              <a:gdLst/>
              <a:ahLst/>
              <a:cxnLst>
                <a:cxn ang="0">
                  <a:pos x="59" y="0"/>
                </a:cxn>
                <a:cxn ang="0">
                  <a:pos x="59" y="0"/>
                </a:cxn>
                <a:cxn ang="0">
                  <a:pos x="56" y="2"/>
                </a:cxn>
                <a:cxn ang="0">
                  <a:pos x="47" y="4"/>
                </a:cxn>
                <a:cxn ang="0">
                  <a:pos x="35" y="8"/>
                </a:cxn>
                <a:cxn ang="0">
                  <a:pos x="22" y="12"/>
                </a:cxn>
                <a:cxn ang="0">
                  <a:pos x="11" y="17"/>
                </a:cxn>
                <a:cxn ang="0">
                  <a:pos x="2" y="22"/>
                </a:cxn>
                <a:cxn ang="0">
                  <a:pos x="0" y="26"/>
                </a:cxn>
                <a:cxn ang="0">
                  <a:pos x="4" y="29"/>
                </a:cxn>
                <a:cxn ang="0">
                  <a:pos x="13" y="31"/>
                </a:cxn>
                <a:cxn ang="0">
                  <a:pos x="21" y="31"/>
                </a:cxn>
                <a:cxn ang="0">
                  <a:pos x="28" y="31"/>
                </a:cxn>
                <a:cxn ang="0">
                  <a:pos x="35" y="29"/>
                </a:cxn>
                <a:cxn ang="0">
                  <a:pos x="40" y="28"/>
                </a:cxn>
                <a:cxn ang="0">
                  <a:pos x="46" y="27"/>
                </a:cxn>
                <a:cxn ang="0">
                  <a:pos x="52" y="28"/>
                </a:cxn>
                <a:cxn ang="0">
                  <a:pos x="59" y="29"/>
                </a:cxn>
                <a:cxn ang="0">
                  <a:pos x="65" y="32"/>
                </a:cxn>
                <a:cxn ang="0">
                  <a:pos x="71" y="34"/>
                </a:cxn>
                <a:cxn ang="0">
                  <a:pos x="76" y="36"/>
                </a:cxn>
                <a:cxn ang="0">
                  <a:pos x="80" y="38"/>
                </a:cxn>
                <a:cxn ang="0">
                  <a:pos x="84" y="39"/>
                </a:cxn>
                <a:cxn ang="0">
                  <a:pos x="86" y="40"/>
                </a:cxn>
                <a:cxn ang="0">
                  <a:pos x="87" y="40"/>
                </a:cxn>
                <a:cxn ang="0">
                  <a:pos x="88" y="40"/>
                </a:cxn>
              </a:cxnLst>
              <a:rect l="0" t="0" r="r" b="b"/>
              <a:pathLst>
                <a:path w="89" h="41">
                  <a:moveTo>
                    <a:pt x="59" y="0"/>
                  </a:moveTo>
                  <a:lnTo>
                    <a:pt x="59" y="0"/>
                  </a:lnTo>
                  <a:lnTo>
                    <a:pt x="56" y="2"/>
                  </a:lnTo>
                  <a:lnTo>
                    <a:pt x="47" y="4"/>
                  </a:lnTo>
                  <a:lnTo>
                    <a:pt x="35" y="8"/>
                  </a:lnTo>
                  <a:lnTo>
                    <a:pt x="22" y="12"/>
                  </a:lnTo>
                  <a:lnTo>
                    <a:pt x="11" y="17"/>
                  </a:lnTo>
                  <a:lnTo>
                    <a:pt x="2" y="22"/>
                  </a:lnTo>
                  <a:lnTo>
                    <a:pt x="0" y="26"/>
                  </a:lnTo>
                  <a:lnTo>
                    <a:pt x="4" y="29"/>
                  </a:lnTo>
                  <a:lnTo>
                    <a:pt x="13" y="31"/>
                  </a:lnTo>
                  <a:lnTo>
                    <a:pt x="21" y="31"/>
                  </a:lnTo>
                  <a:lnTo>
                    <a:pt x="28" y="31"/>
                  </a:lnTo>
                  <a:lnTo>
                    <a:pt x="35" y="29"/>
                  </a:lnTo>
                  <a:lnTo>
                    <a:pt x="40" y="28"/>
                  </a:lnTo>
                  <a:lnTo>
                    <a:pt x="46" y="27"/>
                  </a:lnTo>
                  <a:lnTo>
                    <a:pt x="52" y="28"/>
                  </a:lnTo>
                  <a:lnTo>
                    <a:pt x="59" y="29"/>
                  </a:lnTo>
                  <a:lnTo>
                    <a:pt x="65" y="32"/>
                  </a:lnTo>
                  <a:lnTo>
                    <a:pt x="71" y="34"/>
                  </a:lnTo>
                  <a:lnTo>
                    <a:pt x="76" y="36"/>
                  </a:lnTo>
                  <a:lnTo>
                    <a:pt x="80" y="38"/>
                  </a:lnTo>
                  <a:lnTo>
                    <a:pt x="84" y="39"/>
                  </a:lnTo>
                  <a:lnTo>
                    <a:pt x="86" y="40"/>
                  </a:lnTo>
                  <a:lnTo>
                    <a:pt x="87" y="40"/>
                  </a:lnTo>
                  <a:lnTo>
                    <a:pt x="88" y="4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74" name="Freeform 283"/>
            <p:cNvSpPr>
              <a:spLocks/>
            </p:cNvSpPr>
            <p:nvPr/>
          </p:nvSpPr>
          <p:spPr bwMode="auto">
            <a:xfrm>
              <a:off x="4021" y="2745"/>
              <a:ext cx="75" cy="34"/>
            </a:xfrm>
            <a:custGeom>
              <a:avLst/>
              <a:gdLst/>
              <a:ahLst/>
              <a:cxnLst>
                <a:cxn ang="0">
                  <a:pos x="74" y="1"/>
                </a:cxn>
                <a:cxn ang="0">
                  <a:pos x="73" y="1"/>
                </a:cxn>
                <a:cxn ang="0">
                  <a:pos x="72" y="0"/>
                </a:cxn>
                <a:cxn ang="0">
                  <a:pos x="70" y="0"/>
                </a:cxn>
                <a:cxn ang="0">
                  <a:pos x="67" y="0"/>
                </a:cxn>
                <a:cxn ang="0">
                  <a:pos x="63" y="0"/>
                </a:cxn>
                <a:cxn ang="0">
                  <a:pos x="56" y="1"/>
                </a:cxn>
                <a:cxn ang="0">
                  <a:pos x="50" y="2"/>
                </a:cxn>
                <a:cxn ang="0">
                  <a:pos x="41" y="3"/>
                </a:cxn>
                <a:cxn ang="0">
                  <a:pos x="31" y="6"/>
                </a:cxn>
                <a:cxn ang="0">
                  <a:pos x="22" y="8"/>
                </a:cxn>
                <a:cxn ang="0">
                  <a:pos x="15" y="12"/>
                </a:cxn>
                <a:cxn ang="0">
                  <a:pos x="9" y="14"/>
                </a:cxn>
                <a:cxn ang="0">
                  <a:pos x="4" y="18"/>
                </a:cxn>
                <a:cxn ang="0">
                  <a:pos x="1" y="22"/>
                </a:cxn>
                <a:cxn ang="0">
                  <a:pos x="0" y="27"/>
                </a:cxn>
                <a:cxn ang="0">
                  <a:pos x="0" y="31"/>
                </a:cxn>
                <a:cxn ang="0">
                  <a:pos x="74" y="1"/>
                </a:cxn>
              </a:cxnLst>
              <a:rect l="0" t="0" r="r" b="b"/>
              <a:pathLst>
                <a:path w="75" h="32">
                  <a:moveTo>
                    <a:pt x="74" y="1"/>
                  </a:moveTo>
                  <a:lnTo>
                    <a:pt x="73" y="1"/>
                  </a:lnTo>
                  <a:lnTo>
                    <a:pt x="72" y="0"/>
                  </a:lnTo>
                  <a:lnTo>
                    <a:pt x="70" y="0"/>
                  </a:lnTo>
                  <a:lnTo>
                    <a:pt x="67" y="0"/>
                  </a:lnTo>
                  <a:lnTo>
                    <a:pt x="63" y="0"/>
                  </a:lnTo>
                  <a:lnTo>
                    <a:pt x="56" y="1"/>
                  </a:lnTo>
                  <a:lnTo>
                    <a:pt x="50" y="2"/>
                  </a:lnTo>
                  <a:lnTo>
                    <a:pt x="41" y="3"/>
                  </a:lnTo>
                  <a:lnTo>
                    <a:pt x="31" y="6"/>
                  </a:lnTo>
                  <a:lnTo>
                    <a:pt x="22" y="8"/>
                  </a:lnTo>
                  <a:lnTo>
                    <a:pt x="15" y="12"/>
                  </a:lnTo>
                  <a:lnTo>
                    <a:pt x="9" y="14"/>
                  </a:lnTo>
                  <a:lnTo>
                    <a:pt x="4" y="18"/>
                  </a:lnTo>
                  <a:lnTo>
                    <a:pt x="1" y="22"/>
                  </a:lnTo>
                  <a:lnTo>
                    <a:pt x="0" y="27"/>
                  </a:lnTo>
                  <a:lnTo>
                    <a:pt x="0" y="31"/>
                  </a:lnTo>
                  <a:lnTo>
                    <a:pt x="74" y="1"/>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75" name="Freeform 284"/>
            <p:cNvSpPr>
              <a:spLocks/>
            </p:cNvSpPr>
            <p:nvPr/>
          </p:nvSpPr>
          <p:spPr bwMode="auto">
            <a:xfrm>
              <a:off x="4021" y="2745"/>
              <a:ext cx="81" cy="40"/>
            </a:xfrm>
            <a:custGeom>
              <a:avLst/>
              <a:gdLst/>
              <a:ahLst/>
              <a:cxnLst>
                <a:cxn ang="0">
                  <a:pos x="80" y="1"/>
                </a:cxn>
                <a:cxn ang="0">
                  <a:pos x="80" y="1"/>
                </a:cxn>
                <a:cxn ang="0">
                  <a:pos x="79" y="1"/>
                </a:cxn>
                <a:cxn ang="0">
                  <a:pos x="78" y="0"/>
                </a:cxn>
                <a:cxn ang="0">
                  <a:pos x="76" y="0"/>
                </a:cxn>
                <a:cxn ang="0">
                  <a:pos x="72" y="0"/>
                </a:cxn>
                <a:cxn ang="0">
                  <a:pos x="68" y="0"/>
                </a:cxn>
                <a:cxn ang="0">
                  <a:pos x="61" y="1"/>
                </a:cxn>
                <a:cxn ang="0">
                  <a:pos x="54" y="2"/>
                </a:cxn>
                <a:cxn ang="0">
                  <a:pos x="44" y="4"/>
                </a:cxn>
                <a:cxn ang="0">
                  <a:pos x="33" y="7"/>
                </a:cxn>
                <a:cxn ang="0">
                  <a:pos x="24" y="10"/>
                </a:cxn>
                <a:cxn ang="0">
                  <a:pos x="16" y="14"/>
                </a:cxn>
                <a:cxn ang="0">
                  <a:pos x="10" y="17"/>
                </a:cxn>
                <a:cxn ang="0">
                  <a:pos x="4" y="22"/>
                </a:cxn>
                <a:cxn ang="0">
                  <a:pos x="1" y="26"/>
                </a:cxn>
                <a:cxn ang="0">
                  <a:pos x="0" y="32"/>
                </a:cxn>
                <a:cxn ang="0">
                  <a:pos x="0" y="37"/>
                </a:cxn>
              </a:cxnLst>
              <a:rect l="0" t="0" r="r" b="b"/>
              <a:pathLst>
                <a:path w="81" h="38">
                  <a:moveTo>
                    <a:pt x="80" y="1"/>
                  </a:moveTo>
                  <a:lnTo>
                    <a:pt x="80" y="1"/>
                  </a:lnTo>
                  <a:lnTo>
                    <a:pt x="79" y="1"/>
                  </a:lnTo>
                  <a:lnTo>
                    <a:pt x="78" y="0"/>
                  </a:lnTo>
                  <a:lnTo>
                    <a:pt x="76" y="0"/>
                  </a:lnTo>
                  <a:lnTo>
                    <a:pt x="72" y="0"/>
                  </a:lnTo>
                  <a:lnTo>
                    <a:pt x="68" y="0"/>
                  </a:lnTo>
                  <a:lnTo>
                    <a:pt x="61" y="1"/>
                  </a:lnTo>
                  <a:lnTo>
                    <a:pt x="54" y="2"/>
                  </a:lnTo>
                  <a:lnTo>
                    <a:pt x="44" y="4"/>
                  </a:lnTo>
                  <a:lnTo>
                    <a:pt x="33" y="7"/>
                  </a:lnTo>
                  <a:lnTo>
                    <a:pt x="24" y="10"/>
                  </a:lnTo>
                  <a:lnTo>
                    <a:pt x="16" y="14"/>
                  </a:lnTo>
                  <a:lnTo>
                    <a:pt x="10" y="17"/>
                  </a:lnTo>
                  <a:lnTo>
                    <a:pt x="4" y="22"/>
                  </a:lnTo>
                  <a:lnTo>
                    <a:pt x="1" y="26"/>
                  </a:lnTo>
                  <a:lnTo>
                    <a:pt x="0" y="32"/>
                  </a:lnTo>
                  <a:lnTo>
                    <a:pt x="0" y="3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76" name="Freeform 285"/>
            <p:cNvSpPr>
              <a:spLocks/>
            </p:cNvSpPr>
            <p:nvPr/>
          </p:nvSpPr>
          <p:spPr bwMode="auto">
            <a:xfrm>
              <a:off x="3794" y="2067"/>
              <a:ext cx="166" cy="128"/>
            </a:xfrm>
            <a:custGeom>
              <a:avLst/>
              <a:gdLst/>
              <a:ahLst/>
              <a:cxnLst>
                <a:cxn ang="0">
                  <a:pos x="91" y="16"/>
                </a:cxn>
                <a:cxn ang="0">
                  <a:pos x="98" y="8"/>
                </a:cxn>
                <a:cxn ang="0">
                  <a:pos x="112" y="0"/>
                </a:cxn>
                <a:cxn ang="0">
                  <a:pos x="126" y="10"/>
                </a:cxn>
                <a:cxn ang="0">
                  <a:pos x="138" y="34"/>
                </a:cxn>
                <a:cxn ang="0">
                  <a:pos x="147" y="52"/>
                </a:cxn>
                <a:cxn ang="0">
                  <a:pos x="154" y="67"/>
                </a:cxn>
                <a:cxn ang="0">
                  <a:pos x="160" y="81"/>
                </a:cxn>
                <a:cxn ang="0">
                  <a:pos x="164" y="94"/>
                </a:cxn>
                <a:cxn ang="0">
                  <a:pos x="166" y="104"/>
                </a:cxn>
                <a:cxn ang="0">
                  <a:pos x="163" y="114"/>
                </a:cxn>
                <a:cxn ang="0">
                  <a:pos x="155" y="120"/>
                </a:cxn>
                <a:cxn ang="0">
                  <a:pos x="136" y="127"/>
                </a:cxn>
                <a:cxn ang="0">
                  <a:pos x="117" y="125"/>
                </a:cxn>
                <a:cxn ang="0">
                  <a:pos x="105" y="115"/>
                </a:cxn>
                <a:cxn ang="0">
                  <a:pos x="96" y="103"/>
                </a:cxn>
                <a:cxn ang="0">
                  <a:pos x="74" y="97"/>
                </a:cxn>
                <a:cxn ang="0">
                  <a:pos x="66" y="109"/>
                </a:cxn>
                <a:cxn ang="0">
                  <a:pos x="55" y="120"/>
                </a:cxn>
                <a:cxn ang="0">
                  <a:pos x="41" y="127"/>
                </a:cxn>
                <a:cxn ang="0">
                  <a:pos x="17" y="123"/>
                </a:cxn>
                <a:cxn ang="0">
                  <a:pos x="7" y="117"/>
                </a:cxn>
                <a:cxn ang="0">
                  <a:pos x="1" y="109"/>
                </a:cxn>
                <a:cxn ang="0">
                  <a:pos x="0" y="99"/>
                </a:cxn>
                <a:cxn ang="0">
                  <a:pos x="3" y="88"/>
                </a:cxn>
                <a:cxn ang="0">
                  <a:pos x="9" y="74"/>
                </a:cxn>
                <a:cxn ang="0">
                  <a:pos x="15" y="59"/>
                </a:cxn>
                <a:cxn ang="0">
                  <a:pos x="23" y="43"/>
                </a:cxn>
                <a:cxn ang="0">
                  <a:pos x="32" y="25"/>
                </a:cxn>
                <a:cxn ang="0">
                  <a:pos x="49" y="2"/>
                </a:cxn>
                <a:cxn ang="0">
                  <a:pos x="69" y="2"/>
                </a:cxn>
                <a:cxn ang="0">
                  <a:pos x="84" y="12"/>
                </a:cxn>
                <a:cxn ang="0">
                  <a:pos x="90" y="19"/>
                </a:cxn>
              </a:cxnLst>
              <a:rect l="0" t="0" r="r" b="b"/>
              <a:pathLst>
                <a:path w="167" h="128">
                  <a:moveTo>
                    <a:pt x="90" y="19"/>
                  </a:moveTo>
                  <a:lnTo>
                    <a:pt x="91" y="16"/>
                  </a:lnTo>
                  <a:lnTo>
                    <a:pt x="94" y="12"/>
                  </a:lnTo>
                  <a:lnTo>
                    <a:pt x="98" y="8"/>
                  </a:lnTo>
                  <a:lnTo>
                    <a:pt x="104" y="2"/>
                  </a:lnTo>
                  <a:lnTo>
                    <a:pt x="112" y="0"/>
                  </a:lnTo>
                  <a:lnTo>
                    <a:pt x="119" y="2"/>
                  </a:lnTo>
                  <a:lnTo>
                    <a:pt x="126" y="10"/>
                  </a:lnTo>
                  <a:lnTo>
                    <a:pt x="134" y="25"/>
                  </a:lnTo>
                  <a:lnTo>
                    <a:pt x="138" y="34"/>
                  </a:lnTo>
                  <a:lnTo>
                    <a:pt x="143" y="43"/>
                  </a:lnTo>
                  <a:lnTo>
                    <a:pt x="147" y="52"/>
                  </a:lnTo>
                  <a:lnTo>
                    <a:pt x="151" y="59"/>
                  </a:lnTo>
                  <a:lnTo>
                    <a:pt x="154" y="67"/>
                  </a:lnTo>
                  <a:lnTo>
                    <a:pt x="157" y="74"/>
                  </a:lnTo>
                  <a:lnTo>
                    <a:pt x="160" y="81"/>
                  </a:lnTo>
                  <a:lnTo>
                    <a:pt x="163" y="88"/>
                  </a:lnTo>
                  <a:lnTo>
                    <a:pt x="164" y="94"/>
                  </a:lnTo>
                  <a:lnTo>
                    <a:pt x="165" y="99"/>
                  </a:lnTo>
                  <a:lnTo>
                    <a:pt x="166" y="104"/>
                  </a:lnTo>
                  <a:lnTo>
                    <a:pt x="165" y="109"/>
                  </a:lnTo>
                  <a:lnTo>
                    <a:pt x="163" y="114"/>
                  </a:lnTo>
                  <a:lnTo>
                    <a:pt x="159" y="117"/>
                  </a:lnTo>
                  <a:lnTo>
                    <a:pt x="155" y="120"/>
                  </a:lnTo>
                  <a:lnTo>
                    <a:pt x="149" y="123"/>
                  </a:lnTo>
                  <a:lnTo>
                    <a:pt x="136" y="127"/>
                  </a:lnTo>
                  <a:lnTo>
                    <a:pt x="125" y="127"/>
                  </a:lnTo>
                  <a:lnTo>
                    <a:pt x="117" y="125"/>
                  </a:lnTo>
                  <a:lnTo>
                    <a:pt x="111" y="120"/>
                  </a:lnTo>
                  <a:lnTo>
                    <a:pt x="105" y="115"/>
                  </a:lnTo>
                  <a:lnTo>
                    <a:pt x="100" y="109"/>
                  </a:lnTo>
                  <a:lnTo>
                    <a:pt x="96" y="103"/>
                  </a:lnTo>
                  <a:lnTo>
                    <a:pt x="92" y="97"/>
                  </a:lnTo>
                  <a:lnTo>
                    <a:pt x="74" y="97"/>
                  </a:lnTo>
                  <a:lnTo>
                    <a:pt x="70" y="103"/>
                  </a:lnTo>
                  <a:lnTo>
                    <a:pt x="66" y="109"/>
                  </a:lnTo>
                  <a:lnTo>
                    <a:pt x="61" y="115"/>
                  </a:lnTo>
                  <a:lnTo>
                    <a:pt x="55" y="120"/>
                  </a:lnTo>
                  <a:lnTo>
                    <a:pt x="48" y="125"/>
                  </a:lnTo>
                  <a:lnTo>
                    <a:pt x="41" y="127"/>
                  </a:lnTo>
                  <a:lnTo>
                    <a:pt x="30" y="127"/>
                  </a:lnTo>
                  <a:lnTo>
                    <a:pt x="17" y="123"/>
                  </a:lnTo>
                  <a:lnTo>
                    <a:pt x="11" y="120"/>
                  </a:lnTo>
                  <a:lnTo>
                    <a:pt x="7" y="117"/>
                  </a:lnTo>
                  <a:lnTo>
                    <a:pt x="3" y="114"/>
                  </a:lnTo>
                  <a:lnTo>
                    <a:pt x="1" y="109"/>
                  </a:lnTo>
                  <a:lnTo>
                    <a:pt x="0" y="104"/>
                  </a:lnTo>
                  <a:lnTo>
                    <a:pt x="0" y="99"/>
                  </a:lnTo>
                  <a:lnTo>
                    <a:pt x="1" y="94"/>
                  </a:lnTo>
                  <a:lnTo>
                    <a:pt x="3" y="88"/>
                  </a:lnTo>
                  <a:lnTo>
                    <a:pt x="6" y="81"/>
                  </a:lnTo>
                  <a:lnTo>
                    <a:pt x="9" y="74"/>
                  </a:lnTo>
                  <a:lnTo>
                    <a:pt x="12" y="67"/>
                  </a:lnTo>
                  <a:lnTo>
                    <a:pt x="15" y="59"/>
                  </a:lnTo>
                  <a:lnTo>
                    <a:pt x="19" y="52"/>
                  </a:lnTo>
                  <a:lnTo>
                    <a:pt x="23" y="43"/>
                  </a:lnTo>
                  <a:lnTo>
                    <a:pt x="28" y="34"/>
                  </a:lnTo>
                  <a:lnTo>
                    <a:pt x="32" y="25"/>
                  </a:lnTo>
                  <a:lnTo>
                    <a:pt x="40" y="10"/>
                  </a:lnTo>
                  <a:lnTo>
                    <a:pt x="49" y="2"/>
                  </a:lnTo>
                  <a:lnTo>
                    <a:pt x="59" y="0"/>
                  </a:lnTo>
                  <a:lnTo>
                    <a:pt x="69" y="2"/>
                  </a:lnTo>
                  <a:lnTo>
                    <a:pt x="77" y="8"/>
                  </a:lnTo>
                  <a:lnTo>
                    <a:pt x="84" y="12"/>
                  </a:lnTo>
                  <a:lnTo>
                    <a:pt x="89" y="16"/>
                  </a:lnTo>
                  <a:lnTo>
                    <a:pt x="90" y="19"/>
                  </a:lnTo>
                </a:path>
              </a:pathLst>
            </a:custGeom>
            <a:solidFill>
              <a:srgbClr val="FFFFFF"/>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77" name="Freeform 286"/>
            <p:cNvSpPr>
              <a:spLocks/>
            </p:cNvSpPr>
            <p:nvPr/>
          </p:nvSpPr>
          <p:spPr bwMode="auto">
            <a:xfrm>
              <a:off x="3794" y="2067"/>
              <a:ext cx="173" cy="135"/>
            </a:xfrm>
            <a:custGeom>
              <a:avLst/>
              <a:gdLst/>
              <a:ahLst/>
              <a:cxnLst>
                <a:cxn ang="0">
                  <a:pos x="93" y="20"/>
                </a:cxn>
                <a:cxn ang="0">
                  <a:pos x="97" y="13"/>
                </a:cxn>
                <a:cxn ang="0">
                  <a:pos x="108" y="2"/>
                </a:cxn>
                <a:cxn ang="0">
                  <a:pos x="123" y="2"/>
                </a:cxn>
                <a:cxn ang="0">
                  <a:pos x="139" y="26"/>
                </a:cxn>
                <a:cxn ang="0">
                  <a:pos x="148" y="45"/>
                </a:cxn>
                <a:cxn ang="0">
                  <a:pos x="156" y="62"/>
                </a:cxn>
                <a:cxn ang="0">
                  <a:pos x="163" y="78"/>
                </a:cxn>
                <a:cxn ang="0">
                  <a:pos x="169" y="92"/>
                </a:cxn>
                <a:cxn ang="0">
                  <a:pos x="171" y="104"/>
                </a:cxn>
                <a:cxn ang="0">
                  <a:pos x="171" y="114"/>
                </a:cxn>
                <a:cxn ang="0">
                  <a:pos x="165" y="123"/>
                </a:cxn>
                <a:cxn ang="0">
                  <a:pos x="154" y="129"/>
                </a:cxn>
                <a:cxn ang="0">
                  <a:pos x="130" y="133"/>
                </a:cxn>
                <a:cxn ang="0">
                  <a:pos x="115" y="126"/>
                </a:cxn>
                <a:cxn ang="0">
                  <a:pos x="104" y="114"/>
                </a:cxn>
                <a:cxn ang="0">
                  <a:pos x="95" y="102"/>
                </a:cxn>
                <a:cxn ang="0">
                  <a:pos x="73" y="108"/>
                </a:cxn>
                <a:cxn ang="0">
                  <a:pos x="63" y="120"/>
                </a:cxn>
                <a:cxn ang="0">
                  <a:pos x="50" y="131"/>
                </a:cxn>
                <a:cxn ang="0">
                  <a:pos x="31" y="133"/>
                </a:cxn>
                <a:cxn ang="0">
                  <a:pos x="11" y="126"/>
                </a:cxn>
                <a:cxn ang="0">
                  <a:pos x="3" y="119"/>
                </a:cxn>
                <a:cxn ang="0">
                  <a:pos x="0" y="109"/>
                </a:cxn>
                <a:cxn ang="0">
                  <a:pos x="1" y="98"/>
                </a:cxn>
                <a:cxn ang="0">
                  <a:pos x="6" y="85"/>
                </a:cxn>
                <a:cxn ang="0">
                  <a:pos x="12" y="70"/>
                </a:cxn>
                <a:cxn ang="0">
                  <a:pos x="20" y="54"/>
                </a:cxn>
                <a:cxn ang="0">
                  <a:pos x="29" y="36"/>
                </a:cxn>
                <a:cxn ang="0">
                  <a:pos x="41" y="10"/>
                </a:cxn>
                <a:cxn ang="0">
                  <a:pos x="61" y="0"/>
                </a:cxn>
                <a:cxn ang="0">
                  <a:pos x="80" y="8"/>
                </a:cxn>
                <a:cxn ang="0">
                  <a:pos x="92" y="17"/>
                </a:cxn>
              </a:cxnLst>
              <a:rect l="0" t="0" r="r" b="b"/>
              <a:pathLst>
                <a:path w="173" h="134">
                  <a:moveTo>
                    <a:pt x="93" y="20"/>
                  </a:moveTo>
                  <a:lnTo>
                    <a:pt x="93" y="20"/>
                  </a:lnTo>
                  <a:lnTo>
                    <a:pt x="94" y="17"/>
                  </a:lnTo>
                  <a:lnTo>
                    <a:pt x="97" y="13"/>
                  </a:lnTo>
                  <a:lnTo>
                    <a:pt x="102" y="8"/>
                  </a:lnTo>
                  <a:lnTo>
                    <a:pt x="108" y="2"/>
                  </a:lnTo>
                  <a:lnTo>
                    <a:pt x="116" y="0"/>
                  </a:lnTo>
                  <a:lnTo>
                    <a:pt x="123" y="2"/>
                  </a:lnTo>
                  <a:lnTo>
                    <a:pt x="131" y="10"/>
                  </a:lnTo>
                  <a:lnTo>
                    <a:pt x="139" y="26"/>
                  </a:lnTo>
                  <a:lnTo>
                    <a:pt x="143" y="36"/>
                  </a:lnTo>
                  <a:lnTo>
                    <a:pt x="148" y="45"/>
                  </a:lnTo>
                  <a:lnTo>
                    <a:pt x="152" y="54"/>
                  </a:lnTo>
                  <a:lnTo>
                    <a:pt x="156" y="62"/>
                  </a:lnTo>
                  <a:lnTo>
                    <a:pt x="160" y="70"/>
                  </a:lnTo>
                  <a:lnTo>
                    <a:pt x="163" y="78"/>
                  </a:lnTo>
                  <a:lnTo>
                    <a:pt x="166" y="85"/>
                  </a:lnTo>
                  <a:lnTo>
                    <a:pt x="169" y="92"/>
                  </a:lnTo>
                  <a:lnTo>
                    <a:pt x="170" y="98"/>
                  </a:lnTo>
                  <a:lnTo>
                    <a:pt x="171" y="104"/>
                  </a:lnTo>
                  <a:lnTo>
                    <a:pt x="172" y="109"/>
                  </a:lnTo>
                  <a:lnTo>
                    <a:pt x="171" y="114"/>
                  </a:lnTo>
                  <a:lnTo>
                    <a:pt x="169" y="119"/>
                  </a:lnTo>
                  <a:lnTo>
                    <a:pt x="165" y="123"/>
                  </a:lnTo>
                  <a:lnTo>
                    <a:pt x="161" y="126"/>
                  </a:lnTo>
                  <a:lnTo>
                    <a:pt x="154" y="129"/>
                  </a:lnTo>
                  <a:lnTo>
                    <a:pt x="141" y="133"/>
                  </a:lnTo>
                  <a:lnTo>
                    <a:pt x="130" y="133"/>
                  </a:lnTo>
                  <a:lnTo>
                    <a:pt x="121" y="131"/>
                  </a:lnTo>
                  <a:lnTo>
                    <a:pt x="115" y="126"/>
                  </a:lnTo>
                  <a:lnTo>
                    <a:pt x="109" y="120"/>
                  </a:lnTo>
                  <a:lnTo>
                    <a:pt x="104" y="114"/>
                  </a:lnTo>
                  <a:lnTo>
                    <a:pt x="99" y="108"/>
                  </a:lnTo>
                  <a:lnTo>
                    <a:pt x="95" y="102"/>
                  </a:lnTo>
                  <a:lnTo>
                    <a:pt x="77" y="102"/>
                  </a:lnTo>
                  <a:lnTo>
                    <a:pt x="73" y="108"/>
                  </a:lnTo>
                  <a:lnTo>
                    <a:pt x="68" y="114"/>
                  </a:lnTo>
                  <a:lnTo>
                    <a:pt x="63" y="120"/>
                  </a:lnTo>
                  <a:lnTo>
                    <a:pt x="57" y="126"/>
                  </a:lnTo>
                  <a:lnTo>
                    <a:pt x="50" y="131"/>
                  </a:lnTo>
                  <a:lnTo>
                    <a:pt x="42" y="133"/>
                  </a:lnTo>
                  <a:lnTo>
                    <a:pt x="31" y="133"/>
                  </a:lnTo>
                  <a:lnTo>
                    <a:pt x="18" y="129"/>
                  </a:lnTo>
                  <a:lnTo>
                    <a:pt x="11" y="126"/>
                  </a:lnTo>
                  <a:lnTo>
                    <a:pt x="7" y="123"/>
                  </a:lnTo>
                  <a:lnTo>
                    <a:pt x="3" y="119"/>
                  </a:lnTo>
                  <a:lnTo>
                    <a:pt x="1" y="114"/>
                  </a:lnTo>
                  <a:lnTo>
                    <a:pt x="0" y="109"/>
                  </a:lnTo>
                  <a:lnTo>
                    <a:pt x="0" y="104"/>
                  </a:lnTo>
                  <a:lnTo>
                    <a:pt x="1" y="98"/>
                  </a:lnTo>
                  <a:lnTo>
                    <a:pt x="3" y="92"/>
                  </a:lnTo>
                  <a:lnTo>
                    <a:pt x="6" y="85"/>
                  </a:lnTo>
                  <a:lnTo>
                    <a:pt x="9" y="78"/>
                  </a:lnTo>
                  <a:lnTo>
                    <a:pt x="12" y="70"/>
                  </a:lnTo>
                  <a:lnTo>
                    <a:pt x="16" y="62"/>
                  </a:lnTo>
                  <a:lnTo>
                    <a:pt x="20" y="54"/>
                  </a:lnTo>
                  <a:lnTo>
                    <a:pt x="24" y="45"/>
                  </a:lnTo>
                  <a:lnTo>
                    <a:pt x="29" y="36"/>
                  </a:lnTo>
                  <a:lnTo>
                    <a:pt x="33" y="26"/>
                  </a:lnTo>
                  <a:lnTo>
                    <a:pt x="41" y="10"/>
                  </a:lnTo>
                  <a:lnTo>
                    <a:pt x="51" y="2"/>
                  </a:lnTo>
                  <a:lnTo>
                    <a:pt x="61" y="0"/>
                  </a:lnTo>
                  <a:lnTo>
                    <a:pt x="71" y="2"/>
                  </a:lnTo>
                  <a:lnTo>
                    <a:pt x="80" y="8"/>
                  </a:lnTo>
                  <a:lnTo>
                    <a:pt x="87" y="13"/>
                  </a:lnTo>
                  <a:lnTo>
                    <a:pt x="92" y="17"/>
                  </a:lnTo>
                  <a:lnTo>
                    <a:pt x="93" y="2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78" name="Freeform 287"/>
            <p:cNvSpPr>
              <a:spLocks/>
            </p:cNvSpPr>
            <p:nvPr/>
          </p:nvSpPr>
          <p:spPr bwMode="auto">
            <a:xfrm>
              <a:off x="3853" y="2111"/>
              <a:ext cx="17" cy="14"/>
            </a:xfrm>
            <a:custGeom>
              <a:avLst/>
              <a:gdLst/>
              <a:ahLst/>
              <a:cxnLst>
                <a:cxn ang="0">
                  <a:pos x="8" y="14"/>
                </a:cxn>
                <a:cxn ang="0">
                  <a:pos x="11" y="13"/>
                </a:cxn>
                <a:cxn ang="0">
                  <a:pos x="13" y="12"/>
                </a:cxn>
                <a:cxn ang="0">
                  <a:pos x="14" y="10"/>
                </a:cxn>
                <a:cxn ang="0">
                  <a:pos x="15" y="7"/>
                </a:cxn>
                <a:cxn ang="0">
                  <a:pos x="14" y="4"/>
                </a:cxn>
                <a:cxn ang="0">
                  <a:pos x="13" y="2"/>
                </a:cxn>
                <a:cxn ang="0">
                  <a:pos x="11" y="1"/>
                </a:cxn>
                <a:cxn ang="0">
                  <a:pos x="8" y="0"/>
                </a:cxn>
                <a:cxn ang="0">
                  <a:pos x="5" y="1"/>
                </a:cxn>
                <a:cxn ang="0">
                  <a:pos x="2" y="2"/>
                </a:cxn>
                <a:cxn ang="0">
                  <a:pos x="1" y="4"/>
                </a:cxn>
                <a:cxn ang="0">
                  <a:pos x="0" y="7"/>
                </a:cxn>
                <a:cxn ang="0">
                  <a:pos x="1" y="10"/>
                </a:cxn>
                <a:cxn ang="0">
                  <a:pos x="2" y="12"/>
                </a:cxn>
                <a:cxn ang="0">
                  <a:pos x="5" y="13"/>
                </a:cxn>
                <a:cxn ang="0">
                  <a:pos x="8" y="14"/>
                </a:cxn>
              </a:cxnLst>
              <a:rect l="0" t="0" r="r" b="b"/>
              <a:pathLst>
                <a:path w="16" h="15">
                  <a:moveTo>
                    <a:pt x="8" y="14"/>
                  </a:moveTo>
                  <a:lnTo>
                    <a:pt x="11" y="13"/>
                  </a:lnTo>
                  <a:lnTo>
                    <a:pt x="13" y="12"/>
                  </a:lnTo>
                  <a:lnTo>
                    <a:pt x="14" y="10"/>
                  </a:lnTo>
                  <a:lnTo>
                    <a:pt x="15" y="7"/>
                  </a:lnTo>
                  <a:lnTo>
                    <a:pt x="14" y="4"/>
                  </a:lnTo>
                  <a:lnTo>
                    <a:pt x="13" y="2"/>
                  </a:lnTo>
                  <a:lnTo>
                    <a:pt x="11" y="1"/>
                  </a:lnTo>
                  <a:lnTo>
                    <a:pt x="8" y="0"/>
                  </a:lnTo>
                  <a:lnTo>
                    <a:pt x="5" y="1"/>
                  </a:lnTo>
                  <a:lnTo>
                    <a:pt x="2" y="2"/>
                  </a:lnTo>
                  <a:lnTo>
                    <a:pt x="1" y="4"/>
                  </a:lnTo>
                  <a:lnTo>
                    <a:pt x="0" y="7"/>
                  </a:lnTo>
                  <a:lnTo>
                    <a:pt x="1" y="10"/>
                  </a:lnTo>
                  <a:lnTo>
                    <a:pt x="2" y="12"/>
                  </a:lnTo>
                  <a:lnTo>
                    <a:pt x="5" y="13"/>
                  </a:lnTo>
                  <a:lnTo>
                    <a:pt x="8" y="14"/>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79" name="Freeform 288"/>
            <p:cNvSpPr>
              <a:spLocks/>
            </p:cNvSpPr>
            <p:nvPr/>
          </p:nvSpPr>
          <p:spPr bwMode="auto">
            <a:xfrm>
              <a:off x="3853" y="2111"/>
              <a:ext cx="22" cy="21"/>
            </a:xfrm>
            <a:custGeom>
              <a:avLst/>
              <a:gdLst/>
              <a:ahLst/>
              <a:cxnLst>
                <a:cxn ang="0">
                  <a:pos x="11" y="20"/>
                </a:cxn>
                <a:cxn ang="0">
                  <a:pos x="11" y="20"/>
                </a:cxn>
                <a:cxn ang="0">
                  <a:pos x="15" y="19"/>
                </a:cxn>
                <a:cxn ang="0">
                  <a:pos x="18" y="17"/>
                </a:cxn>
                <a:cxn ang="0">
                  <a:pos x="20" y="14"/>
                </a:cxn>
                <a:cxn ang="0">
                  <a:pos x="21" y="10"/>
                </a:cxn>
                <a:cxn ang="0">
                  <a:pos x="20" y="6"/>
                </a:cxn>
                <a:cxn ang="0">
                  <a:pos x="18" y="3"/>
                </a:cxn>
                <a:cxn ang="0">
                  <a:pos x="15" y="1"/>
                </a:cxn>
                <a:cxn ang="0">
                  <a:pos x="11" y="0"/>
                </a:cxn>
                <a:cxn ang="0">
                  <a:pos x="7" y="1"/>
                </a:cxn>
                <a:cxn ang="0">
                  <a:pos x="3" y="3"/>
                </a:cxn>
                <a:cxn ang="0">
                  <a:pos x="1" y="6"/>
                </a:cxn>
                <a:cxn ang="0">
                  <a:pos x="0" y="10"/>
                </a:cxn>
                <a:cxn ang="0">
                  <a:pos x="1" y="14"/>
                </a:cxn>
                <a:cxn ang="0">
                  <a:pos x="3" y="17"/>
                </a:cxn>
                <a:cxn ang="0">
                  <a:pos x="7" y="19"/>
                </a:cxn>
                <a:cxn ang="0">
                  <a:pos x="11" y="20"/>
                </a:cxn>
              </a:cxnLst>
              <a:rect l="0" t="0" r="r" b="b"/>
              <a:pathLst>
                <a:path w="22" h="21">
                  <a:moveTo>
                    <a:pt x="11" y="20"/>
                  </a:moveTo>
                  <a:lnTo>
                    <a:pt x="11" y="20"/>
                  </a:lnTo>
                  <a:lnTo>
                    <a:pt x="15" y="19"/>
                  </a:lnTo>
                  <a:lnTo>
                    <a:pt x="18" y="17"/>
                  </a:lnTo>
                  <a:lnTo>
                    <a:pt x="20" y="14"/>
                  </a:lnTo>
                  <a:lnTo>
                    <a:pt x="21" y="10"/>
                  </a:lnTo>
                  <a:lnTo>
                    <a:pt x="20" y="6"/>
                  </a:lnTo>
                  <a:lnTo>
                    <a:pt x="18" y="3"/>
                  </a:lnTo>
                  <a:lnTo>
                    <a:pt x="15" y="1"/>
                  </a:lnTo>
                  <a:lnTo>
                    <a:pt x="11" y="0"/>
                  </a:lnTo>
                  <a:lnTo>
                    <a:pt x="7" y="1"/>
                  </a:lnTo>
                  <a:lnTo>
                    <a:pt x="3" y="3"/>
                  </a:lnTo>
                  <a:lnTo>
                    <a:pt x="1" y="6"/>
                  </a:lnTo>
                  <a:lnTo>
                    <a:pt x="0" y="10"/>
                  </a:lnTo>
                  <a:lnTo>
                    <a:pt x="1" y="14"/>
                  </a:lnTo>
                  <a:lnTo>
                    <a:pt x="3" y="17"/>
                  </a:lnTo>
                  <a:lnTo>
                    <a:pt x="7" y="19"/>
                  </a:lnTo>
                  <a:lnTo>
                    <a:pt x="11" y="2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80" name="Freeform 289"/>
            <p:cNvSpPr>
              <a:spLocks/>
            </p:cNvSpPr>
            <p:nvPr/>
          </p:nvSpPr>
          <p:spPr bwMode="auto">
            <a:xfrm>
              <a:off x="3880" y="2120"/>
              <a:ext cx="17" cy="16"/>
            </a:xfrm>
            <a:custGeom>
              <a:avLst/>
              <a:gdLst/>
              <a:ahLst/>
              <a:cxnLst>
                <a:cxn ang="0">
                  <a:pos x="7" y="15"/>
                </a:cxn>
                <a:cxn ang="0">
                  <a:pos x="11" y="14"/>
                </a:cxn>
                <a:cxn ang="0">
                  <a:pos x="13" y="13"/>
                </a:cxn>
                <a:cxn ang="0">
                  <a:pos x="14" y="11"/>
                </a:cxn>
                <a:cxn ang="0">
                  <a:pos x="15" y="8"/>
                </a:cxn>
                <a:cxn ang="0">
                  <a:pos x="14" y="5"/>
                </a:cxn>
                <a:cxn ang="0">
                  <a:pos x="13" y="3"/>
                </a:cxn>
                <a:cxn ang="0">
                  <a:pos x="11" y="1"/>
                </a:cxn>
                <a:cxn ang="0">
                  <a:pos x="7" y="0"/>
                </a:cxn>
                <a:cxn ang="0">
                  <a:pos x="4" y="1"/>
                </a:cxn>
                <a:cxn ang="0">
                  <a:pos x="2" y="3"/>
                </a:cxn>
                <a:cxn ang="0">
                  <a:pos x="1" y="5"/>
                </a:cxn>
                <a:cxn ang="0">
                  <a:pos x="0" y="8"/>
                </a:cxn>
                <a:cxn ang="0">
                  <a:pos x="1" y="11"/>
                </a:cxn>
                <a:cxn ang="0">
                  <a:pos x="2" y="13"/>
                </a:cxn>
                <a:cxn ang="0">
                  <a:pos x="4" y="14"/>
                </a:cxn>
                <a:cxn ang="0">
                  <a:pos x="7" y="15"/>
                </a:cxn>
              </a:cxnLst>
              <a:rect l="0" t="0" r="r" b="b"/>
              <a:pathLst>
                <a:path w="16" h="16">
                  <a:moveTo>
                    <a:pt x="7" y="15"/>
                  </a:moveTo>
                  <a:lnTo>
                    <a:pt x="11" y="14"/>
                  </a:lnTo>
                  <a:lnTo>
                    <a:pt x="13" y="13"/>
                  </a:lnTo>
                  <a:lnTo>
                    <a:pt x="14" y="11"/>
                  </a:lnTo>
                  <a:lnTo>
                    <a:pt x="15" y="8"/>
                  </a:lnTo>
                  <a:lnTo>
                    <a:pt x="14" y="5"/>
                  </a:lnTo>
                  <a:lnTo>
                    <a:pt x="13" y="3"/>
                  </a:lnTo>
                  <a:lnTo>
                    <a:pt x="11" y="1"/>
                  </a:lnTo>
                  <a:lnTo>
                    <a:pt x="7" y="0"/>
                  </a:lnTo>
                  <a:lnTo>
                    <a:pt x="4" y="1"/>
                  </a:lnTo>
                  <a:lnTo>
                    <a:pt x="2" y="3"/>
                  </a:lnTo>
                  <a:lnTo>
                    <a:pt x="1" y="5"/>
                  </a:lnTo>
                  <a:lnTo>
                    <a:pt x="0" y="8"/>
                  </a:lnTo>
                  <a:lnTo>
                    <a:pt x="1" y="11"/>
                  </a:lnTo>
                  <a:lnTo>
                    <a:pt x="2" y="13"/>
                  </a:lnTo>
                  <a:lnTo>
                    <a:pt x="4" y="14"/>
                  </a:lnTo>
                  <a:lnTo>
                    <a:pt x="7" y="15"/>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81" name="Freeform 290"/>
            <p:cNvSpPr>
              <a:spLocks/>
            </p:cNvSpPr>
            <p:nvPr/>
          </p:nvSpPr>
          <p:spPr bwMode="auto">
            <a:xfrm>
              <a:off x="3880" y="2120"/>
              <a:ext cx="22" cy="22"/>
            </a:xfrm>
            <a:custGeom>
              <a:avLst/>
              <a:gdLst/>
              <a:ahLst/>
              <a:cxnLst>
                <a:cxn ang="0">
                  <a:pos x="10" y="21"/>
                </a:cxn>
                <a:cxn ang="0">
                  <a:pos x="10" y="21"/>
                </a:cxn>
                <a:cxn ang="0">
                  <a:pos x="15" y="20"/>
                </a:cxn>
                <a:cxn ang="0">
                  <a:pos x="18" y="18"/>
                </a:cxn>
                <a:cxn ang="0">
                  <a:pos x="20" y="15"/>
                </a:cxn>
                <a:cxn ang="0">
                  <a:pos x="21" y="11"/>
                </a:cxn>
                <a:cxn ang="0">
                  <a:pos x="20" y="7"/>
                </a:cxn>
                <a:cxn ang="0">
                  <a:pos x="18" y="4"/>
                </a:cxn>
                <a:cxn ang="0">
                  <a:pos x="15" y="1"/>
                </a:cxn>
                <a:cxn ang="0">
                  <a:pos x="10" y="0"/>
                </a:cxn>
                <a:cxn ang="0">
                  <a:pos x="6" y="1"/>
                </a:cxn>
                <a:cxn ang="0">
                  <a:pos x="3" y="4"/>
                </a:cxn>
                <a:cxn ang="0">
                  <a:pos x="1" y="7"/>
                </a:cxn>
                <a:cxn ang="0">
                  <a:pos x="0" y="11"/>
                </a:cxn>
                <a:cxn ang="0">
                  <a:pos x="1" y="15"/>
                </a:cxn>
                <a:cxn ang="0">
                  <a:pos x="3" y="18"/>
                </a:cxn>
                <a:cxn ang="0">
                  <a:pos x="6" y="20"/>
                </a:cxn>
                <a:cxn ang="0">
                  <a:pos x="10" y="21"/>
                </a:cxn>
              </a:cxnLst>
              <a:rect l="0" t="0" r="r" b="b"/>
              <a:pathLst>
                <a:path w="22" h="22">
                  <a:moveTo>
                    <a:pt x="10" y="21"/>
                  </a:moveTo>
                  <a:lnTo>
                    <a:pt x="10" y="21"/>
                  </a:lnTo>
                  <a:lnTo>
                    <a:pt x="15" y="20"/>
                  </a:lnTo>
                  <a:lnTo>
                    <a:pt x="18" y="18"/>
                  </a:lnTo>
                  <a:lnTo>
                    <a:pt x="20" y="15"/>
                  </a:lnTo>
                  <a:lnTo>
                    <a:pt x="21" y="11"/>
                  </a:lnTo>
                  <a:lnTo>
                    <a:pt x="20" y="7"/>
                  </a:lnTo>
                  <a:lnTo>
                    <a:pt x="18" y="4"/>
                  </a:lnTo>
                  <a:lnTo>
                    <a:pt x="15" y="1"/>
                  </a:lnTo>
                  <a:lnTo>
                    <a:pt x="10" y="0"/>
                  </a:lnTo>
                  <a:lnTo>
                    <a:pt x="6" y="1"/>
                  </a:lnTo>
                  <a:lnTo>
                    <a:pt x="3" y="4"/>
                  </a:lnTo>
                  <a:lnTo>
                    <a:pt x="1" y="7"/>
                  </a:lnTo>
                  <a:lnTo>
                    <a:pt x="0" y="11"/>
                  </a:lnTo>
                  <a:lnTo>
                    <a:pt x="1" y="15"/>
                  </a:lnTo>
                  <a:lnTo>
                    <a:pt x="3" y="18"/>
                  </a:lnTo>
                  <a:lnTo>
                    <a:pt x="6" y="20"/>
                  </a:lnTo>
                  <a:lnTo>
                    <a:pt x="10" y="2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82" name="Freeform 291"/>
            <p:cNvSpPr>
              <a:spLocks/>
            </p:cNvSpPr>
            <p:nvPr/>
          </p:nvSpPr>
          <p:spPr bwMode="auto">
            <a:xfrm>
              <a:off x="3747" y="2152"/>
              <a:ext cx="260" cy="143"/>
            </a:xfrm>
            <a:custGeom>
              <a:avLst/>
              <a:gdLst/>
              <a:ahLst/>
              <a:cxnLst>
                <a:cxn ang="0">
                  <a:pos x="198" y="135"/>
                </a:cxn>
                <a:cxn ang="0">
                  <a:pos x="209" y="140"/>
                </a:cxn>
                <a:cxn ang="0">
                  <a:pos x="221" y="142"/>
                </a:cxn>
                <a:cxn ang="0">
                  <a:pos x="234" y="141"/>
                </a:cxn>
                <a:cxn ang="0">
                  <a:pos x="246" y="136"/>
                </a:cxn>
                <a:cxn ang="0">
                  <a:pos x="255" y="130"/>
                </a:cxn>
                <a:cxn ang="0">
                  <a:pos x="259" y="121"/>
                </a:cxn>
                <a:cxn ang="0">
                  <a:pos x="259" y="107"/>
                </a:cxn>
                <a:cxn ang="0">
                  <a:pos x="255" y="90"/>
                </a:cxn>
                <a:cxn ang="0">
                  <a:pos x="243" y="76"/>
                </a:cxn>
                <a:cxn ang="0">
                  <a:pos x="226" y="60"/>
                </a:cxn>
                <a:cxn ang="0">
                  <a:pos x="204" y="44"/>
                </a:cxn>
                <a:cxn ang="0">
                  <a:pos x="182" y="29"/>
                </a:cxn>
                <a:cxn ang="0">
                  <a:pos x="160" y="15"/>
                </a:cxn>
                <a:cxn ang="0">
                  <a:pos x="144" y="6"/>
                </a:cxn>
                <a:cxn ang="0">
                  <a:pos x="135" y="0"/>
                </a:cxn>
                <a:cxn ang="0">
                  <a:pos x="127" y="0"/>
                </a:cxn>
                <a:cxn ang="0">
                  <a:pos x="122" y="3"/>
                </a:cxn>
                <a:cxn ang="0">
                  <a:pos x="108" y="11"/>
                </a:cxn>
                <a:cxn ang="0">
                  <a:pos x="89" y="22"/>
                </a:cxn>
                <a:cxn ang="0">
                  <a:pos x="67" y="36"/>
                </a:cxn>
                <a:cxn ang="0">
                  <a:pos x="44" y="52"/>
                </a:cxn>
                <a:cxn ang="0">
                  <a:pos x="24" y="68"/>
                </a:cxn>
                <a:cxn ang="0">
                  <a:pos x="10" y="83"/>
                </a:cxn>
                <a:cxn ang="0">
                  <a:pos x="3" y="96"/>
                </a:cxn>
                <a:cxn ang="0">
                  <a:pos x="0" y="115"/>
                </a:cxn>
                <a:cxn ang="0">
                  <a:pos x="3" y="127"/>
                </a:cxn>
                <a:cxn ang="0">
                  <a:pos x="9" y="132"/>
                </a:cxn>
                <a:cxn ang="0">
                  <a:pos x="20" y="139"/>
                </a:cxn>
                <a:cxn ang="0">
                  <a:pos x="32" y="142"/>
                </a:cxn>
                <a:cxn ang="0">
                  <a:pos x="44" y="141"/>
                </a:cxn>
                <a:cxn ang="0">
                  <a:pos x="54" y="138"/>
                </a:cxn>
                <a:cxn ang="0">
                  <a:pos x="64" y="133"/>
                </a:cxn>
              </a:cxnLst>
              <a:rect l="0" t="0" r="r" b="b"/>
              <a:pathLst>
                <a:path w="260" h="143">
                  <a:moveTo>
                    <a:pt x="194" y="133"/>
                  </a:moveTo>
                  <a:lnTo>
                    <a:pt x="198" y="135"/>
                  </a:lnTo>
                  <a:lnTo>
                    <a:pt x="203" y="138"/>
                  </a:lnTo>
                  <a:lnTo>
                    <a:pt x="209" y="140"/>
                  </a:lnTo>
                  <a:lnTo>
                    <a:pt x="215" y="141"/>
                  </a:lnTo>
                  <a:lnTo>
                    <a:pt x="221" y="142"/>
                  </a:lnTo>
                  <a:lnTo>
                    <a:pt x="228" y="142"/>
                  </a:lnTo>
                  <a:lnTo>
                    <a:pt x="234" y="141"/>
                  </a:lnTo>
                  <a:lnTo>
                    <a:pt x="240" y="139"/>
                  </a:lnTo>
                  <a:lnTo>
                    <a:pt x="246" y="136"/>
                  </a:lnTo>
                  <a:lnTo>
                    <a:pt x="251" y="132"/>
                  </a:lnTo>
                  <a:lnTo>
                    <a:pt x="255" y="130"/>
                  </a:lnTo>
                  <a:lnTo>
                    <a:pt x="257" y="127"/>
                  </a:lnTo>
                  <a:lnTo>
                    <a:pt x="259" y="121"/>
                  </a:lnTo>
                  <a:lnTo>
                    <a:pt x="259" y="115"/>
                  </a:lnTo>
                  <a:lnTo>
                    <a:pt x="259" y="107"/>
                  </a:lnTo>
                  <a:lnTo>
                    <a:pt x="257" y="96"/>
                  </a:lnTo>
                  <a:lnTo>
                    <a:pt x="255" y="90"/>
                  </a:lnTo>
                  <a:lnTo>
                    <a:pt x="250" y="83"/>
                  </a:lnTo>
                  <a:lnTo>
                    <a:pt x="243" y="76"/>
                  </a:lnTo>
                  <a:lnTo>
                    <a:pt x="236" y="68"/>
                  </a:lnTo>
                  <a:lnTo>
                    <a:pt x="226" y="60"/>
                  </a:lnTo>
                  <a:lnTo>
                    <a:pt x="216" y="52"/>
                  </a:lnTo>
                  <a:lnTo>
                    <a:pt x="204" y="44"/>
                  </a:lnTo>
                  <a:lnTo>
                    <a:pt x="194" y="36"/>
                  </a:lnTo>
                  <a:lnTo>
                    <a:pt x="182" y="29"/>
                  </a:lnTo>
                  <a:lnTo>
                    <a:pt x="171" y="22"/>
                  </a:lnTo>
                  <a:lnTo>
                    <a:pt x="160" y="15"/>
                  </a:lnTo>
                  <a:lnTo>
                    <a:pt x="151" y="11"/>
                  </a:lnTo>
                  <a:lnTo>
                    <a:pt x="144" y="6"/>
                  </a:lnTo>
                  <a:lnTo>
                    <a:pt x="138" y="3"/>
                  </a:lnTo>
                  <a:lnTo>
                    <a:pt x="135" y="0"/>
                  </a:lnTo>
                  <a:lnTo>
                    <a:pt x="133" y="0"/>
                  </a:lnTo>
                  <a:lnTo>
                    <a:pt x="127" y="0"/>
                  </a:lnTo>
                  <a:lnTo>
                    <a:pt x="125" y="0"/>
                  </a:lnTo>
                  <a:lnTo>
                    <a:pt x="122" y="3"/>
                  </a:lnTo>
                  <a:lnTo>
                    <a:pt x="116" y="6"/>
                  </a:lnTo>
                  <a:lnTo>
                    <a:pt x="108" y="11"/>
                  </a:lnTo>
                  <a:lnTo>
                    <a:pt x="100" y="15"/>
                  </a:lnTo>
                  <a:lnTo>
                    <a:pt x="89" y="22"/>
                  </a:lnTo>
                  <a:lnTo>
                    <a:pt x="78" y="29"/>
                  </a:lnTo>
                  <a:lnTo>
                    <a:pt x="67" y="36"/>
                  </a:lnTo>
                  <a:lnTo>
                    <a:pt x="56" y="44"/>
                  </a:lnTo>
                  <a:lnTo>
                    <a:pt x="44" y="52"/>
                  </a:lnTo>
                  <a:lnTo>
                    <a:pt x="34" y="60"/>
                  </a:lnTo>
                  <a:lnTo>
                    <a:pt x="24" y="68"/>
                  </a:lnTo>
                  <a:lnTo>
                    <a:pt x="17" y="76"/>
                  </a:lnTo>
                  <a:lnTo>
                    <a:pt x="10" y="83"/>
                  </a:lnTo>
                  <a:lnTo>
                    <a:pt x="5" y="90"/>
                  </a:lnTo>
                  <a:lnTo>
                    <a:pt x="3" y="96"/>
                  </a:lnTo>
                  <a:lnTo>
                    <a:pt x="1" y="107"/>
                  </a:lnTo>
                  <a:lnTo>
                    <a:pt x="0" y="115"/>
                  </a:lnTo>
                  <a:lnTo>
                    <a:pt x="1" y="121"/>
                  </a:lnTo>
                  <a:lnTo>
                    <a:pt x="3" y="127"/>
                  </a:lnTo>
                  <a:lnTo>
                    <a:pt x="5" y="130"/>
                  </a:lnTo>
                  <a:lnTo>
                    <a:pt x="9" y="132"/>
                  </a:lnTo>
                  <a:lnTo>
                    <a:pt x="14" y="136"/>
                  </a:lnTo>
                  <a:lnTo>
                    <a:pt x="20" y="139"/>
                  </a:lnTo>
                  <a:lnTo>
                    <a:pt x="26" y="141"/>
                  </a:lnTo>
                  <a:lnTo>
                    <a:pt x="32" y="142"/>
                  </a:lnTo>
                  <a:lnTo>
                    <a:pt x="38" y="142"/>
                  </a:lnTo>
                  <a:lnTo>
                    <a:pt x="44" y="141"/>
                  </a:lnTo>
                  <a:lnTo>
                    <a:pt x="49" y="140"/>
                  </a:lnTo>
                  <a:lnTo>
                    <a:pt x="54" y="138"/>
                  </a:lnTo>
                  <a:lnTo>
                    <a:pt x="59" y="135"/>
                  </a:lnTo>
                  <a:lnTo>
                    <a:pt x="64" y="133"/>
                  </a:lnTo>
                  <a:lnTo>
                    <a:pt x="194" y="133"/>
                  </a:lnTo>
                </a:path>
              </a:pathLst>
            </a:custGeom>
            <a:solidFill>
              <a:srgbClr val="FDE3BA"/>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83" name="Freeform 292"/>
            <p:cNvSpPr>
              <a:spLocks/>
            </p:cNvSpPr>
            <p:nvPr/>
          </p:nvSpPr>
          <p:spPr bwMode="auto">
            <a:xfrm>
              <a:off x="3747" y="2152"/>
              <a:ext cx="266" cy="149"/>
            </a:xfrm>
            <a:custGeom>
              <a:avLst/>
              <a:gdLst/>
              <a:ahLst/>
              <a:cxnLst>
                <a:cxn ang="0">
                  <a:pos x="198" y="139"/>
                </a:cxn>
                <a:cxn ang="0">
                  <a:pos x="208" y="144"/>
                </a:cxn>
                <a:cxn ang="0">
                  <a:pos x="220" y="147"/>
                </a:cxn>
                <a:cxn ang="0">
                  <a:pos x="233" y="148"/>
                </a:cxn>
                <a:cxn ang="0">
                  <a:pos x="246" y="145"/>
                </a:cxn>
                <a:cxn ang="0">
                  <a:pos x="257" y="138"/>
                </a:cxn>
                <a:cxn ang="0">
                  <a:pos x="263" y="132"/>
                </a:cxn>
                <a:cxn ang="0">
                  <a:pos x="265" y="120"/>
                </a:cxn>
                <a:cxn ang="0">
                  <a:pos x="263" y="100"/>
                </a:cxn>
                <a:cxn ang="0">
                  <a:pos x="256" y="87"/>
                </a:cxn>
                <a:cxn ang="0">
                  <a:pos x="241" y="71"/>
                </a:cxn>
                <a:cxn ang="0">
                  <a:pos x="221" y="54"/>
                </a:cxn>
                <a:cxn ang="0">
                  <a:pos x="198" y="38"/>
                </a:cxn>
                <a:cxn ang="0">
                  <a:pos x="175" y="23"/>
                </a:cxn>
                <a:cxn ang="0">
                  <a:pos x="155" y="11"/>
                </a:cxn>
                <a:cxn ang="0">
                  <a:pos x="141" y="3"/>
                </a:cxn>
                <a:cxn ang="0">
                  <a:pos x="136" y="0"/>
                </a:cxn>
                <a:cxn ang="0">
                  <a:pos x="128" y="0"/>
                </a:cxn>
                <a:cxn ang="0">
                  <a:pos x="119" y="6"/>
                </a:cxn>
                <a:cxn ang="0">
                  <a:pos x="102" y="16"/>
                </a:cxn>
                <a:cxn ang="0">
                  <a:pos x="80" y="30"/>
                </a:cxn>
                <a:cxn ang="0">
                  <a:pos x="57" y="46"/>
                </a:cxn>
                <a:cxn ang="0">
                  <a:pos x="35" y="63"/>
                </a:cxn>
                <a:cxn ang="0">
                  <a:pos x="17" y="79"/>
                </a:cxn>
                <a:cxn ang="0">
                  <a:pos x="5" y="94"/>
                </a:cxn>
                <a:cxn ang="0">
                  <a:pos x="1" y="111"/>
                </a:cxn>
                <a:cxn ang="0">
                  <a:pos x="1" y="126"/>
                </a:cxn>
                <a:cxn ang="0">
                  <a:pos x="5" y="135"/>
                </a:cxn>
                <a:cxn ang="0">
                  <a:pos x="14" y="142"/>
                </a:cxn>
                <a:cxn ang="0">
                  <a:pos x="27" y="147"/>
                </a:cxn>
                <a:cxn ang="0">
                  <a:pos x="39" y="148"/>
                </a:cxn>
                <a:cxn ang="0">
                  <a:pos x="50" y="146"/>
                </a:cxn>
                <a:cxn ang="0">
                  <a:pos x="60" y="141"/>
                </a:cxn>
              </a:cxnLst>
              <a:rect l="0" t="0" r="r" b="b"/>
              <a:pathLst>
                <a:path w="266" h="149">
                  <a:moveTo>
                    <a:pt x="198" y="139"/>
                  </a:moveTo>
                  <a:lnTo>
                    <a:pt x="198" y="139"/>
                  </a:lnTo>
                  <a:lnTo>
                    <a:pt x="203" y="141"/>
                  </a:lnTo>
                  <a:lnTo>
                    <a:pt x="208" y="144"/>
                  </a:lnTo>
                  <a:lnTo>
                    <a:pt x="214" y="146"/>
                  </a:lnTo>
                  <a:lnTo>
                    <a:pt x="220" y="147"/>
                  </a:lnTo>
                  <a:lnTo>
                    <a:pt x="226" y="148"/>
                  </a:lnTo>
                  <a:lnTo>
                    <a:pt x="233" y="148"/>
                  </a:lnTo>
                  <a:lnTo>
                    <a:pt x="239" y="147"/>
                  </a:lnTo>
                  <a:lnTo>
                    <a:pt x="246" y="145"/>
                  </a:lnTo>
                  <a:lnTo>
                    <a:pt x="252" y="142"/>
                  </a:lnTo>
                  <a:lnTo>
                    <a:pt x="257" y="138"/>
                  </a:lnTo>
                  <a:lnTo>
                    <a:pt x="261" y="135"/>
                  </a:lnTo>
                  <a:lnTo>
                    <a:pt x="263" y="132"/>
                  </a:lnTo>
                  <a:lnTo>
                    <a:pt x="265" y="126"/>
                  </a:lnTo>
                  <a:lnTo>
                    <a:pt x="265" y="120"/>
                  </a:lnTo>
                  <a:lnTo>
                    <a:pt x="265" y="111"/>
                  </a:lnTo>
                  <a:lnTo>
                    <a:pt x="263" y="100"/>
                  </a:lnTo>
                  <a:lnTo>
                    <a:pt x="261" y="94"/>
                  </a:lnTo>
                  <a:lnTo>
                    <a:pt x="256" y="87"/>
                  </a:lnTo>
                  <a:lnTo>
                    <a:pt x="249" y="79"/>
                  </a:lnTo>
                  <a:lnTo>
                    <a:pt x="241" y="71"/>
                  </a:lnTo>
                  <a:lnTo>
                    <a:pt x="231" y="63"/>
                  </a:lnTo>
                  <a:lnTo>
                    <a:pt x="221" y="54"/>
                  </a:lnTo>
                  <a:lnTo>
                    <a:pt x="209" y="46"/>
                  </a:lnTo>
                  <a:lnTo>
                    <a:pt x="198" y="38"/>
                  </a:lnTo>
                  <a:lnTo>
                    <a:pt x="186" y="30"/>
                  </a:lnTo>
                  <a:lnTo>
                    <a:pt x="175" y="23"/>
                  </a:lnTo>
                  <a:lnTo>
                    <a:pt x="164" y="16"/>
                  </a:lnTo>
                  <a:lnTo>
                    <a:pt x="155" y="11"/>
                  </a:lnTo>
                  <a:lnTo>
                    <a:pt x="147" y="6"/>
                  </a:lnTo>
                  <a:lnTo>
                    <a:pt x="141" y="3"/>
                  </a:lnTo>
                  <a:lnTo>
                    <a:pt x="138" y="0"/>
                  </a:lnTo>
                  <a:lnTo>
                    <a:pt x="136" y="0"/>
                  </a:lnTo>
                  <a:lnTo>
                    <a:pt x="130" y="0"/>
                  </a:lnTo>
                  <a:lnTo>
                    <a:pt x="128" y="0"/>
                  </a:lnTo>
                  <a:lnTo>
                    <a:pt x="125" y="3"/>
                  </a:lnTo>
                  <a:lnTo>
                    <a:pt x="119" y="6"/>
                  </a:lnTo>
                  <a:lnTo>
                    <a:pt x="111" y="11"/>
                  </a:lnTo>
                  <a:lnTo>
                    <a:pt x="102" y="16"/>
                  </a:lnTo>
                  <a:lnTo>
                    <a:pt x="91" y="23"/>
                  </a:lnTo>
                  <a:lnTo>
                    <a:pt x="80" y="30"/>
                  </a:lnTo>
                  <a:lnTo>
                    <a:pt x="69" y="38"/>
                  </a:lnTo>
                  <a:lnTo>
                    <a:pt x="57" y="46"/>
                  </a:lnTo>
                  <a:lnTo>
                    <a:pt x="45" y="54"/>
                  </a:lnTo>
                  <a:lnTo>
                    <a:pt x="35" y="63"/>
                  </a:lnTo>
                  <a:lnTo>
                    <a:pt x="25" y="71"/>
                  </a:lnTo>
                  <a:lnTo>
                    <a:pt x="17" y="79"/>
                  </a:lnTo>
                  <a:lnTo>
                    <a:pt x="10" y="87"/>
                  </a:lnTo>
                  <a:lnTo>
                    <a:pt x="5" y="94"/>
                  </a:lnTo>
                  <a:lnTo>
                    <a:pt x="3" y="100"/>
                  </a:lnTo>
                  <a:lnTo>
                    <a:pt x="1" y="111"/>
                  </a:lnTo>
                  <a:lnTo>
                    <a:pt x="0" y="120"/>
                  </a:lnTo>
                  <a:lnTo>
                    <a:pt x="1" y="126"/>
                  </a:lnTo>
                  <a:lnTo>
                    <a:pt x="3" y="132"/>
                  </a:lnTo>
                  <a:lnTo>
                    <a:pt x="5" y="135"/>
                  </a:lnTo>
                  <a:lnTo>
                    <a:pt x="9" y="138"/>
                  </a:lnTo>
                  <a:lnTo>
                    <a:pt x="14" y="142"/>
                  </a:lnTo>
                  <a:lnTo>
                    <a:pt x="20" y="145"/>
                  </a:lnTo>
                  <a:lnTo>
                    <a:pt x="27" y="147"/>
                  </a:lnTo>
                  <a:lnTo>
                    <a:pt x="33" y="148"/>
                  </a:lnTo>
                  <a:lnTo>
                    <a:pt x="39" y="148"/>
                  </a:lnTo>
                  <a:lnTo>
                    <a:pt x="45" y="147"/>
                  </a:lnTo>
                  <a:lnTo>
                    <a:pt x="50" y="146"/>
                  </a:lnTo>
                  <a:lnTo>
                    <a:pt x="55" y="144"/>
                  </a:lnTo>
                  <a:lnTo>
                    <a:pt x="60" y="141"/>
                  </a:lnTo>
                  <a:lnTo>
                    <a:pt x="65" y="139"/>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84" name="Freeform 293"/>
            <p:cNvSpPr>
              <a:spLocks/>
            </p:cNvSpPr>
            <p:nvPr/>
          </p:nvSpPr>
          <p:spPr bwMode="auto">
            <a:xfrm>
              <a:off x="3765" y="2269"/>
              <a:ext cx="220" cy="47"/>
            </a:xfrm>
            <a:custGeom>
              <a:avLst/>
              <a:gdLst/>
              <a:ahLst/>
              <a:cxnLst>
                <a:cxn ang="0">
                  <a:pos x="0" y="9"/>
                </a:cxn>
                <a:cxn ang="0">
                  <a:pos x="1" y="8"/>
                </a:cxn>
                <a:cxn ang="0">
                  <a:pos x="3" y="6"/>
                </a:cxn>
                <a:cxn ang="0">
                  <a:pos x="8" y="4"/>
                </a:cxn>
                <a:cxn ang="0">
                  <a:pos x="13" y="2"/>
                </a:cxn>
                <a:cxn ang="0">
                  <a:pos x="18" y="0"/>
                </a:cxn>
                <a:cxn ang="0">
                  <a:pos x="25" y="0"/>
                </a:cxn>
                <a:cxn ang="0">
                  <a:pos x="31" y="2"/>
                </a:cxn>
                <a:cxn ang="0">
                  <a:pos x="37" y="6"/>
                </a:cxn>
                <a:cxn ang="0">
                  <a:pos x="43" y="12"/>
                </a:cxn>
                <a:cxn ang="0">
                  <a:pos x="50" y="19"/>
                </a:cxn>
                <a:cxn ang="0">
                  <a:pos x="58" y="26"/>
                </a:cxn>
                <a:cxn ang="0">
                  <a:pos x="67" y="32"/>
                </a:cxn>
                <a:cxn ang="0">
                  <a:pos x="77" y="37"/>
                </a:cxn>
                <a:cxn ang="0">
                  <a:pos x="88" y="42"/>
                </a:cxn>
                <a:cxn ang="0">
                  <a:pos x="99" y="45"/>
                </a:cxn>
                <a:cxn ang="0">
                  <a:pos x="112" y="46"/>
                </a:cxn>
                <a:cxn ang="0">
                  <a:pos x="124" y="45"/>
                </a:cxn>
                <a:cxn ang="0">
                  <a:pos x="133" y="42"/>
                </a:cxn>
                <a:cxn ang="0">
                  <a:pos x="142" y="38"/>
                </a:cxn>
                <a:cxn ang="0">
                  <a:pos x="148" y="34"/>
                </a:cxn>
                <a:cxn ang="0">
                  <a:pos x="153" y="29"/>
                </a:cxn>
                <a:cxn ang="0">
                  <a:pos x="156" y="26"/>
                </a:cxn>
                <a:cxn ang="0">
                  <a:pos x="158" y="23"/>
                </a:cxn>
                <a:cxn ang="0">
                  <a:pos x="158" y="22"/>
                </a:cxn>
                <a:cxn ang="0">
                  <a:pos x="159" y="21"/>
                </a:cxn>
                <a:cxn ang="0">
                  <a:pos x="161" y="19"/>
                </a:cxn>
                <a:cxn ang="0">
                  <a:pos x="164" y="17"/>
                </a:cxn>
                <a:cxn ang="0">
                  <a:pos x="168" y="13"/>
                </a:cxn>
                <a:cxn ang="0">
                  <a:pos x="173" y="11"/>
                </a:cxn>
                <a:cxn ang="0">
                  <a:pos x="180" y="7"/>
                </a:cxn>
                <a:cxn ang="0">
                  <a:pos x="188" y="6"/>
                </a:cxn>
                <a:cxn ang="0">
                  <a:pos x="196" y="6"/>
                </a:cxn>
                <a:cxn ang="0">
                  <a:pos x="205" y="7"/>
                </a:cxn>
                <a:cxn ang="0">
                  <a:pos x="212" y="9"/>
                </a:cxn>
                <a:cxn ang="0">
                  <a:pos x="216" y="12"/>
                </a:cxn>
                <a:cxn ang="0">
                  <a:pos x="218" y="12"/>
                </a:cxn>
                <a:cxn ang="0">
                  <a:pos x="219" y="14"/>
                </a:cxn>
                <a:cxn ang="0">
                  <a:pos x="219" y="16"/>
                </a:cxn>
                <a:cxn ang="0">
                  <a:pos x="218" y="16"/>
                </a:cxn>
                <a:cxn ang="0">
                  <a:pos x="218" y="17"/>
                </a:cxn>
                <a:cxn ang="0">
                  <a:pos x="0" y="9"/>
                </a:cxn>
              </a:cxnLst>
              <a:rect l="0" t="0" r="r" b="b"/>
              <a:pathLst>
                <a:path w="220" h="47">
                  <a:moveTo>
                    <a:pt x="0" y="9"/>
                  </a:moveTo>
                  <a:lnTo>
                    <a:pt x="1" y="8"/>
                  </a:lnTo>
                  <a:lnTo>
                    <a:pt x="3" y="6"/>
                  </a:lnTo>
                  <a:lnTo>
                    <a:pt x="8" y="4"/>
                  </a:lnTo>
                  <a:lnTo>
                    <a:pt x="13" y="2"/>
                  </a:lnTo>
                  <a:lnTo>
                    <a:pt x="18" y="0"/>
                  </a:lnTo>
                  <a:lnTo>
                    <a:pt x="25" y="0"/>
                  </a:lnTo>
                  <a:lnTo>
                    <a:pt x="31" y="2"/>
                  </a:lnTo>
                  <a:lnTo>
                    <a:pt x="37" y="6"/>
                  </a:lnTo>
                  <a:lnTo>
                    <a:pt x="43" y="12"/>
                  </a:lnTo>
                  <a:lnTo>
                    <a:pt x="50" y="19"/>
                  </a:lnTo>
                  <a:lnTo>
                    <a:pt x="58" y="26"/>
                  </a:lnTo>
                  <a:lnTo>
                    <a:pt x="67" y="32"/>
                  </a:lnTo>
                  <a:lnTo>
                    <a:pt x="77" y="37"/>
                  </a:lnTo>
                  <a:lnTo>
                    <a:pt x="88" y="42"/>
                  </a:lnTo>
                  <a:lnTo>
                    <a:pt x="99" y="45"/>
                  </a:lnTo>
                  <a:lnTo>
                    <a:pt x="112" y="46"/>
                  </a:lnTo>
                  <a:lnTo>
                    <a:pt x="124" y="45"/>
                  </a:lnTo>
                  <a:lnTo>
                    <a:pt x="133" y="42"/>
                  </a:lnTo>
                  <a:lnTo>
                    <a:pt x="142" y="38"/>
                  </a:lnTo>
                  <a:lnTo>
                    <a:pt x="148" y="34"/>
                  </a:lnTo>
                  <a:lnTo>
                    <a:pt x="153" y="29"/>
                  </a:lnTo>
                  <a:lnTo>
                    <a:pt x="156" y="26"/>
                  </a:lnTo>
                  <a:lnTo>
                    <a:pt x="158" y="23"/>
                  </a:lnTo>
                  <a:lnTo>
                    <a:pt x="158" y="22"/>
                  </a:lnTo>
                  <a:lnTo>
                    <a:pt x="159" y="21"/>
                  </a:lnTo>
                  <a:lnTo>
                    <a:pt x="161" y="19"/>
                  </a:lnTo>
                  <a:lnTo>
                    <a:pt x="164" y="17"/>
                  </a:lnTo>
                  <a:lnTo>
                    <a:pt x="168" y="13"/>
                  </a:lnTo>
                  <a:lnTo>
                    <a:pt x="173" y="11"/>
                  </a:lnTo>
                  <a:lnTo>
                    <a:pt x="180" y="7"/>
                  </a:lnTo>
                  <a:lnTo>
                    <a:pt x="188" y="6"/>
                  </a:lnTo>
                  <a:lnTo>
                    <a:pt x="196" y="6"/>
                  </a:lnTo>
                  <a:lnTo>
                    <a:pt x="205" y="7"/>
                  </a:lnTo>
                  <a:lnTo>
                    <a:pt x="212" y="9"/>
                  </a:lnTo>
                  <a:lnTo>
                    <a:pt x="216" y="12"/>
                  </a:lnTo>
                  <a:lnTo>
                    <a:pt x="218" y="12"/>
                  </a:lnTo>
                  <a:lnTo>
                    <a:pt x="219" y="14"/>
                  </a:lnTo>
                  <a:lnTo>
                    <a:pt x="219" y="16"/>
                  </a:lnTo>
                  <a:lnTo>
                    <a:pt x="218" y="16"/>
                  </a:lnTo>
                  <a:lnTo>
                    <a:pt x="218" y="17"/>
                  </a:lnTo>
                  <a:lnTo>
                    <a:pt x="0" y="9"/>
                  </a:lnTo>
                </a:path>
              </a:pathLst>
            </a:custGeom>
            <a:solidFill>
              <a:srgbClr val="FDE3BA"/>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85" name="Freeform 294"/>
            <p:cNvSpPr>
              <a:spLocks/>
            </p:cNvSpPr>
            <p:nvPr/>
          </p:nvSpPr>
          <p:spPr bwMode="auto">
            <a:xfrm>
              <a:off x="3765" y="2269"/>
              <a:ext cx="226" cy="53"/>
            </a:xfrm>
            <a:custGeom>
              <a:avLst/>
              <a:gdLst/>
              <a:ahLst/>
              <a:cxnLst>
                <a:cxn ang="0">
                  <a:pos x="0" y="10"/>
                </a:cxn>
                <a:cxn ang="0">
                  <a:pos x="0" y="10"/>
                </a:cxn>
                <a:cxn ang="0">
                  <a:pos x="1" y="9"/>
                </a:cxn>
                <a:cxn ang="0">
                  <a:pos x="3" y="7"/>
                </a:cxn>
                <a:cxn ang="0">
                  <a:pos x="8" y="4"/>
                </a:cxn>
                <a:cxn ang="0">
                  <a:pos x="13" y="2"/>
                </a:cxn>
                <a:cxn ang="0">
                  <a:pos x="19" y="0"/>
                </a:cxn>
                <a:cxn ang="0">
                  <a:pos x="26" y="0"/>
                </a:cxn>
                <a:cxn ang="0">
                  <a:pos x="32" y="2"/>
                </a:cxn>
                <a:cxn ang="0">
                  <a:pos x="38" y="7"/>
                </a:cxn>
                <a:cxn ang="0">
                  <a:pos x="44" y="14"/>
                </a:cxn>
                <a:cxn ang="0">
                  <a:pos x="51" y="21"/>
                </a:cxn>
                <a:cxn ang="0">
                  <a:pos x="60" y="29"/>
                </a:cxn>
                <a:cxn ang="0">
                  <a:pos x="69" y="36"/>
                </a:cxn>
                <a:cxn ang="0">
                  <a:pos x="79" y="42"/>
                </a:cxn>
                <a:cxn ang="0">
                  <a:pos x="90" y="47"/>
                </a:cxn>
                <a:cxn ang="0">
                  <a:pos x="102" y="51"/>
                </a:cxn>
                <a:cxn ang="0">
                  <a:pos x="115" y="52"/>
                </a:cxn>
                <a:cxn ang="0">
                  <a:pos x="127" y="51"/>
                </a:cxn>
                <a:cxn ang="0">
                  <a:pos x="137" y="48"/>
                </a:cxn>
                <a:cxn ang="0">
                  <a:pos x="146" y="43"/>
                </a:cxn>
                <a:cxn ang="0">
                  <a:pos x="152" y="38"/>
                </a:cxn>
                <a:cxn ang="0">
                  <a:pos x="157" y="33"/>
                </a:cxn>
                <a:cxn ang="0">
                  <a:pos x="160" y="29"/>
                </a:cxn>
                <a:cxn ang="0">
                  <a:pos x="162" y="26"/>
                </a:cxn>
                <a:cxn ang="0">
                  <a:pos x="162" y="25"/>
                </a:cxn>
                <a:cxn ang="0">
                  <a:pos x="163" y="24"/>
                </a:cxn>
                <a:cxn ang="0">
                  <a:pos x="165" y="22"/>
                </a:cxn>
                <a:cxn ang="0">
                  <a:pos x="168" y="19"/>
                </a:cxn>
                <a:cxn ang="0">
                  <a:pos x="173" y="15"/>
                </a:cxn>
                <a:cxn ang="0">
                  <a:pos x="178" y="12"/>
                </a:cxn>
                <a:cxn ang="0">
                  <a:pos x="185" y="8"/>
                </a:cxn>
                <a:cxn ang="0">
                  <a:pos x="193" y="7"/>
                </a:cxn>
                <a:cxn ang="0">
                  <a:pos x="201" y="7"/>
                </a:cxn>
                <a:cxn ang="0">
                  <a:pos x="211" y="8"/>
                </a:cxn>
                <a:cxn ang="0">
                  <a:pos x="218" y="10"/>
                </a:cxn>
                <a:cxn ang="0">
                  <a:pos x="222" y="13"/>
                </a:cxn>
                <a:cxn ang="0">
                  <a:pos x="224" y="14"/>
                </a:cxn>
                <a:cxn ang="0">
                  <a:pos x="225" y="16"/>
                </a:cxn>
                <a:cxn ang="0">
                  <a:pos x="225" y="18"/>
                </a:cxn>
                <a:cxn ang="0">
                  <a:pos x="224" y="18"/>
                </a:cxn>
                <a:cxn ang="0">
                  <a:pos x="224" y="19"/>
                </a:cxn>
              </a:cxnLst>
              <a:rect l="0" t="0" r="r" b="b"/>
              <a:pathLst>
                <a:path w="226" h="53">
                  <a:moveTo>
                    <a:pt x="0" y="10"/>
                  </a:moveTo>
                  <a:lnTo>
                    <a:pt x="0" y="10"/>
                  </a:lnTo>
                  <a:lnTo>
                    <a:pt x="1" y="9"/>
                  </a:lnTo>
                  <a:lnTo>
                    <a:pt x="3" y="7"/>
                  </a:lnTo>
                  <a:lnTo>
                    <a:pt x="8" y="4"/>
                  </a:lnTo>
                  <a:lnTo>
                    <a:pt x="13" y="2"/>
                  </a:lnTo>
                  <a:lnTo>
                    <a:pt x="19" y="0"/>
                  </a:lnTo>
                  <a:lnTo>
                    <a:pt x="26" y="0"/>
                  </a:lnTo>
                  <a:lnTo>
                    <a:pt x="32" y="2"/>
                  </a:lnTo>
                  <a:lnTo>
                    <a:pt x="38" y="7"/>
                  </a:lnTo>
                  <a:lnTo>
                    <a:pt x="44" y="14"/>
                  </a:lnTo>
                  <a:lnTo>
                    <a:pt x="51" y="21"/>
                  </a:lnTo>
                  <a:lnTo>
                    <a:pt x="60" y="29"/>
                  </a:lnTo>
                  <a:lnTo>
                    <a:pt x="69" y="36"/>
                  </a:lnTo>
                  <a:lnTo>
                    <a:pt x="79" y="42"/>
                  </a:lnTo>
                  <a:lnTo>
                    <a:pt x="90" y="47"/>
                  </a:lnTo>
                  <a:lnTo>
                    <a:pt x="102" y="51"/>
                  </a:lnTo>
                  <a:lnTo>
                    <a:pt x="115" y="52"/>
                  </a:lnTo>
                  <a:lnTo>
                    <a:pt x="127" y="51"/>
                  </a:lnTo>
                  <a:lnTo>
                    <a:pt x="137" y="48"/>
                  </a:lnTo>
                  <a:lnTo>
                    <a:pt x="146" y="43"/>
                  </a:lnTo>
                  <a:lnTo>
                    <a:pt x="152" y="38"/>
                  </a:lnTo>
                  <a:lnTo>
                    <a:pt x="157" y="33"/>
                  </a:lnTo>
                  <a:lnTo>
                    <a:pt x="160" y="29"/>
                  </a:lnTo>
                  <a:lnTo>
                    <a:pt x="162" y="26"/>
                  </a:lnTo>
                  <a:lnTo>
                    <a:pt x="162" y="25"/>
                  </a:lnTo>
                  <a:lnTo>
                    <a:pt x="163" y="24"/>
                  </a:lnTo>
                  <a:lnTo>
                    <a:pt x="165" y="22"/>
                  </a:lnTo>
                  <a:lnTo>
                    <a:pt x="168" y="19"/>
                  </a:lnTo>
                  <a:lnTo>
                    <a:pt x="173" y="15"/>
                  </a:lnTo>
                  <a:lnTo>
                    <a:pt x="178" y="12"/>
                  </a:lnTo>
                  <a:lnTo>
                    <a:pt x="185" y="8"/>
                  </a:lnTo>
                  <a:lnTo>
                    <a:pt x="193" y="7"/>
                  </a:lnTo>
                  <a:lnTo>
                    <a:pt x="201" y="7"/>
                  </a:lnTo>
                  <a:lnTo>
                    <a:pt x="211" y="8"/>
                  </a:lnTo>
                  <a:lnTo>
                    <a:pt x="218" y="10"/>
                  </a:lnTo>
                  <a:lnTo>
                    <a:pt x="222" y="13"/>
                  </a:lnTo>
                  <a:lnTo>
                    <a:pt x="224" y="14"/>
                  </a:lnTo>
                  <a:lnTo>
                    <a:pt x="225" y="16"/>
                  </a:lnTo>
                  <a:lnTo>
                    <a:pt x="225" y="18"/>
                  </a:lnTo>
                  <a:lnTo>
                    <a:pt x="224" y="18"/>
                  </a:lnTo>
                  <a:lnTo>
                    <a:pt x="224" y="19"/>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86" name="Freeform 295"/>
            <p:cNvSpPr>
              <a:spLocks/>
            </p:cNvSpPr>
            <p:nvPr/>
          </p:nvSpPr>
          <p:spPr bwMode="auto">
            <a:xfrm>
              <a:off x="3804" y="2506"/>
              <a:ext cx="47" cy="64"/>
            </a:xfrm>
            <a:custGeom>
              <a:avLst/>
              <a:gdLst/>
              <a:ahLst/>
              <a:cxnLst>
                <a:cxn ang="0">
                  <a:pos x="35" y="0"/>
                </a:cxn>
                <a:cxn ang="0">
                  <a:pos x="0" y="14"/>
                </a:cxn>
                <a:cxn ang="0">
                  <a:pos x="19" y="63"/>
                </a:cxn>
                <a:cxn ang="0">
                  <a:pos x="48" y="30"/>
                </a:cxn>
                <a:cxn ang="0">
                  <a:pos x="35" y="0"/>
                </a:cxn>
              </a:cxnLst>
              <a:rect l="0" t="0" r="r" b="b"/>
              <a:pathLst>
                <a:path w="49" h="64">
                  <a:moveTo>
                    <a:pt x="35" y="0"/>
                  </a:moveTo>
                  <a:lnTo>
                    <a:pt x="0" y="14"/>
                  </a:lnTo>
                  <a:lnTo>
                    <a:pt x="19" y="63"/>
                  </a:lnTo>
                  <a:lnTo>
                    <a:pt x="48" y="30"/>
                  </a:lnTo>
                  <a:lnTo>
                    <a:pt x="35" y="0"/>
                  </a:lnTo>
                </a:path>
              </a:pathLst>
            </a:custGeom>
            <a:solidFill>
              <a:srgbClr val="CCCCCC"/>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87" name="Freeform 296"/>
            <p:cNvSpPr>
              <a:spLocks/>
            </p:cNvSpPr>
            <p:nvPr/>
          </p:nvSpPr>
          <p:spPr bwMode="auto">
            <a:xfrm>
              <a:off x="3804" y="2506"/>
              <a:ext cx="55" cy="70"/>
            </a:xfrm>
            <a:custGeom>
              <a:avLst/>
              <a:gdLst/>
              <a:ahLst/>
              <a:cxnLst>
                <a:cxn ang="0">
                  <a:pos x="39" y="0"/>
                </a:cxn>
                <a:cxn ang="0">
                  <a:pos x="0" y="15"/>
                </a:cxn>
                <a:cxn ang="0">
                  <a:pos x="21" y="69"/>
                </a:cxn>
                <a:cxn ang="0">
                  <a:pos x="54" y="33"/>
                </a:cxn>
                <a:cxn ang="0">
                  <a:pos x="39" y="0"/>
                </a:cxn>
              </a:cxnLst>
              <a:rect l="0" t="0" r="r" b="b"/>
              <a:pathLst>
                <a:path w="55" h="70">
                  <a:moveTo>
                    <a:pt x="39" y="0"/>
                  </a:moveTo>
                  <a:lnTo>
                    <a:pt x="0" y="15"/>
                  </a:lnTo>
                  <a:lnTo>
                    <a:pt x="21" y="69"/>
                  </a:lnTo>
                  <a:lnTo>
                    <a:pt x="54" y="33"/>
                  </a:lnTo>
                  <a:lnTo>
                    <a:pt x="39"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88" name="Freeform 297"/>
            <p:cNvSpPr>
              <a:spLocks/>
            </p:cNvSpPr>
            <p:nvPr/>
          </p:nvSpPr>
          <p:spPr bwMode="auto">
            <a:xfrm>
              <a:off x="3887" y="2511"/>
              <a:ext cx="46" cy="56"/>
            </a:xfrm>
            <a:custGeom>
              <a:avLst/>
              <a:gdLst/>
              <a:ahLst/>
              <a:cxnLst>
                <a:cxn ang="0">
                  <a:pos x="20" y="0"/>
                </a:cxn>
                <a:cxn ang="0">
                  <a:pos x="0" y="23"/>
                </a:cxn>
                <a:cxn ang="0">
                  <a:pos x="29" y="56"/>
                </a:cxn>
                <a:cxn ang="0">
                  <a:pos x="49" y="30"/>
                </a:cxn>
                <a:cxn ang="0">
                  <a:pos x="20" y="0"/>
                </a:cxn>
              </a:cxnLst>
              <a:rect l="0" t="0" r="r" b="b"/>
              <a:pathLst>
                <a:path w="50" h="57">
                  <a:moveTo>
                    <a:pt x="20" y="0"/>
                  </a:moveTo>
                  <a:lnTo>
                    <a:pt x="0" y="23"/>
                  </a:lnTo>
                  <a:lnTo>
                    <a:pt x="29" y="56"/>
                  </a:lnTo>
                  <a:lnTo>
                    <a:pt x="49" y="30"/>
                  </a:lnTo>
                  <a:lnTo>
                    <a:pt x="20" y="0"/>
                  </a:lnTo>
                </a:path>
              </a:pathLst>
            </a:custGeom>
            <a:solidFill>
              <a:srgbClr val="CCCCCC"/>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89" name="Freeform 298"/>
            <p:cNvSpPr>
              <a:spLocks/>
            </p:cNvSpPr>
            <p:nvPr/>
          </p:nvSpPr>
          <p:spPr bwMode="auto">
            <a:xfrm>
              <a:off x="3887" y="2511"/>
              <a:ext cx="55" cy="62"/>
            </a:xfrm>
            <a:custGeom>
              <a:avLst/>
              <a:gdLst/>
              <a:ahLst/>
              <a:cxnLst>
                <a:cxn ang="0">
                  <a:pos x="22" y="0"/>
                </a:cxn>
                <a:cxn ang="0">
                  <a:pos x="0" y="26"/>
                </a:cxn>
                <a:cxn ang="0">
                  <a:pos x="33" y="62"/>
                </a:cxn>
                <a:cxn ang="0">
                  <a:pos x="55" y="33"/>
                </a:cxn>
                <a:cxn ang="0">
                  <a:pos x="22" y="0"/>
                </a:cxn>
              </a:cxnLst>
              <a:rect l="0" t="0" r="r" b="b"/>
              <a:pathLst>
                <a:path w="56" h="63">
                  <a:moveTo>
                    <a:pt x="22" y="0"/>
                  </a:moveTo>
                  <a:lnTo>
                    <a:pt x="0" y="26"/>
                  </a:lnTo>
                  <a:lnTo>
                    <a:pt x="33" y="62"/>
                  </a:lnTo>
                  <a:lnTo>
                    <a:pt x="55" y="33"/>
                  </a:lnTo>
                  <a:lnTo>
                    <a:pt x="22"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90" name="Freeform 299"/>
            <p:cNvSpPr>
              <a:spLocks/>
            </p:cNvSpPr>
            <p:nvPr/>
          </p:nvSpPr>
          <p:spPr bwMode="auto">
            <a:xfrm>
              <a:off x="3749" y="2584"/>
              <a:ext cx="244" cy="557"/>
            </a:xfrm>
            <a:custGeom>
              <a:avLst/>
              <a:gdLst/>
              <a:ahLst/>
              <a:cxnLst>
                <a:cxn ang="0">
                  <a:pos x="109" y="7"/>
                </a:cxn>
                <a:cxn ang="0">
                  <a:pos x="95" y="15"/>
                </a:cxn>
                <a:cxn ang="0">
                  <a:pos x="85" y="39"/>
                </a:cxn>
                <a:cxn ang="0">
                  <a:pos x="85" y="60"/>
                </a:cxn>
                <a:cxn ang="0">
                  <a:pos x="84" y="90"/>
                </a:cxn>
                <a:cxn ang="0">
                  <a:pos x="83" y="122"/>
                </a:cxn>
                <a:cxn ang="0">
                  <a:pos x="82" y="148"/>
                </a:cxn>
                <a:cxn ang="0">
                  <a:pos x="81" y="162"/>
                </a:cxn>
                <a:cxn ang="0">
                  <a:pos x="81" y="169"/>
                </a:cxn>
                <a:cxn ang="0">
                  <a:pos x="81" y="195"/>
                </a:cxn>
                <a:cxn ang="0">
                  <a:pos x="80" y="232"/>
                </a:cxn>
                <a:cxn ang="0">
                  <a:pos x="75" y="274"/>
                </a:cxn>
                <a:cxn ang="0">
                  <a:pos x="66" y="311"/>
                </a:cxn>
                <a:cxn ang="0">
                  <a:pos x="52" y="335"/>
                </a:cxn>
                <a:cxn ang="0">
                  <a:pos x="35" y="355"/>
                </a:cxn>
                <a:cxn ang="0">
                  <a:pos x="20" y="376"/>
                </a:cxn>
                <a:cxn ang="0">
                  <a:pos x="8" y="395"/>
                </a:cxn>
                <a:cxn ang="0">
                  <a:pos x="1" y="409"/>
                </a:cxn>
                <a:cxn ang="0">
                  <a:pos x="1" y="418"/>
                </a:cxn>
                <a:cxn ang="0">
                  <a:pos x="6" y="429"/>
                </a:cxn>
                <a:cxn ang="0">
                  <a:pos x="12" y="441"/>
                </a:cxn>
                <a:cxn ang="0">
                  <a:pos x="29" y="456"/>
                </a:cxn>
                <a:cxn ang="0">
                  <a:pos x="60" y="483"/>
                </a:cxn>
                <a:cxn ang="0">
                  <a:pos x="87" y="511"/>
                </a:cxn>
                <a:cxn ang="0">
                  <a:pos x="104" y="533"/>
                </a:cxn>
                <a:cxn ang="0">
                  <a:pos x="134" y="555"/>
                </a:cxn>
                <a:cxn ang="0">
                  <a:pos x="167" y="543"/>
                </a:cxn>
                <a:cxn ang="0">
                  <a:pos x="200" y="504"/>
                </a:cxn>
                <a:cxn ang="0">
                  <a:pos x="227" y="475"/>
                </a:cxn>
                <a:cxn ang="0">
                  <a:pos x="234" y="467"/>
                </a:cxn>
                <a:cxn ang="0">
                  <a:pos x="241" y="447"/>
                </a:cxn>
                <a:cxn ang="0">
                  <a:pos x="241" y="413"/>
                </a:cxn>
                <a:cxn ang="0">
                  <a:pos x="231" y="385"/>
                </a:cxn>
                <a:cxn ang="0">
                  <a:pos x="220" y="358"/>
                </a:cxn>
                <a:cxn ang="0">
                  <a:pos x="207" y="329"/>
                </a:cxn>
                <a:cxn ang="0">
                  <a:pos x="196" y="302"/>
                </a:cxn>
                <a:cxn ang="0">
                  <a:pos x="189" y="279"/>
                </a:cxn>
                <a:cxn ang="0">
                  <a:pos x="187" y="259"/>
                </a:cxn>
                <a:cxn ang="0">
                  <a:pos x="182" y="208"/>
                </a:cxn>
                <a:cxn ang="0">
                  <a:pos x="173" y="134"/>
                </a:cxn>
                <a:cxn ang="0">
                  <a:pos x="157" y="58"/>
                </a:cxn>
                <a:cxn ang="0">
                  <a:pos x="138" y="8"/>
                </a:cxn>
                <a:cxn ang="0">
                  <a:pos x="113" y="6"/>
                </a:cxn>
              </a:cxnLst>
              <a:rect l="0" t="0" r="r" b="b"/>
              <a:pathLst>
                <a:path w="244" h="557">
                  <a:moveTo>
                    <a:pt x="113" y="6"/>
                  </a:moveTo>
                  <a:lnTo>
                    <a:pt x="112" y="6"/>
                  </a:lnTo>
                  <a:lnTo>
                    <a:pt x="109" y="7"/>
                  </a:lnTo>
                  <a:lnTo>
                    <a:pt x="104" y="8"/>
                  </a:lnTo>
                  <a:lnTo>
                    <a:pt x="100" y="11"/>
                  </a:lnTo>
                  <a:lnTo>
                    <a:pt x="95" y="15"/>
                  </a:lnTo>
                  <a:lnTo>
                    <a:pt x="90" y="21"/>
                  </a:lnTo>
                  <a:lnTo>
                    <a:pt x="86" y="29"/>
                  </a:lnTo>
                  <a:lnTo>
                    <a:pt x="85" y="39"/>
                  </a:lnTo>
                  <a:lnTo>
                    <a:pt x="85" y="45"/>
                  </a:lnTo>
                  <a:lnTo>
                    <a:pt x="85" y="51"/>
                  </a:lnTo>
                  <a:lnTo>
                    <a:pt x="85" y="60"/>
                  </a:lnTo>
                  <a:lnTo>
                    <a:pt x="85" y="69"/>
                  </a:lnTo>
                  <a:lnTo>
                    <a:pt x="84" y="80"/>
                  </a:lnTo>
                  <a:lnTo>
                    <a:pt x="84" y="90"/>
                  </a:lnTo>
                  <a:lnTo>
                    <a:pt x="84" y="101"/>
                  </a:lnTo>
                  <a:lnTo>
                    <a:pt x="84" y="112"/>
                  </a:lnTo>
                  <a:lnTo>
                    <a:pt x="83" y="122"/>
                  </a:lnTo>
                  <a:lnTo>
                    <a:pt x="83" y="132"/>
                  </a:lnTo>
                  <a:lnTo>
                    <a:pt x="83" y="140"/>
                  </a:lnTo>
                  <a:lnTo>
                    <a:pt x="82" y="148"/>
                  </a:lnTo>
                  <a:lnTo>
                    <a:pt x="82" y="154"/>
                  </a:lnTo>
                  <a:lnTo>
                    <a:pt x="81" y="159"/>
                  </a:lnTo>
                  <a:lnTo>
                    <a:pt x="81" y="162"/>
                  </a:lnTo>
                  <a:lnTo>
                    <a:pt x="81" y="163"/>
                  </a:lnTo>
                  <a:lnTo>
                    <a:pt x="81" y="165"/>
                  </a:lnTo>
                  <a:lnTo>
                    <a:pt x="81" y="169"/>
                  </a:lnTo>
                  <a:lnTo>
                    <a:pt x="81" y="176"/>
                  </a:lnTo>
                  <a:lnTo>
                    <a:pt x="81" y="184"/>
                  </a:lnTo>
                  <a:lnTo>
                    <a:pt x="81" y="195"/>
                  </a:lnTo>
                  <a:lnTo>
                    <a:pt x="81" y="207"/>
                  </a:lnTo>
                  <a:lnTo>
                    <a:pt x="80" y="219"/>
                  </a:lnTo>
                  <a:lnTo>
                    <a:pt x="80" y="232"/>
                  </a:lnTo>
                  <a:lnTo>
                    <a:pt x="78" y="246"/>
                  </a:lnTo>
                  <a:lnTo>
                    <a:pt x="77" y="260"/>
                  </a:lnTo>
                  <a:lnTo>
                    <a:pt x="75" y="274"/>
                  </a:lnTo>
                  <a:lnTo>
                    <a:pt x="73" y="288"/>
                  </a:lnTo>
                  <a:lnTo>
                    <a:pt x="69" y="300"/>
                  </a:lnTo>
                  <a:lnTo>
                    <a:pt x="66" y="311"/>
                  </a:lnTo>
                  <a:lnTo>
                    <a:pt x="62" y="321"/>
                  </a:lnTo>
                  <a:lnTo>
                    <a:pt x="57" y="328"/>
                  </a:lnTo>
                  <a:lnTo>
                    <a:pt x="52" y="335"/>
                  </a:lnTo>
                  <a:lnTo>
                    <a:pt x="46" y="341"/>
                  </a:lnTo>
                  <a:lnTo>
                    <a:pt x="41" y="349"/>
                  </a:lnTo>
                  <a:lnTo>
                    <a:pt x="35" y="355"/>
                  </a:lnTo>
                  <a:lnTo>
                    <a:pt x="30" y="363"/>
                  </a:lnTo>
                  <a:lnTo>
                    <a:pt x="25" y="369"/>
                  </a:lnTo>
                  <a:lnTo>
                    <a:pt x="20" y="376"/>
                  </a:lnTo>
                  <a:lnTo>
                    <a:pt x="16" y="383"/>
                  </a:lnTo>
                  <a:lnTo>
                    <a:pt x="12" y="389"/>
                  </a:lnTo>
                  <a:lnTo>
                    <a:pt x="8" y="395"/>
                  </a:lnTo>
                  <a:lnTo>
                    <a:pt x="5" y="400"/>
                  </a:lnTo>
                  <a:lnTo>
                    <a:pt x="3" y="405"/>
                  </a:lnTo>
                  <a:lnTo>
                    <a:pt x="1" y="409"/>
                  </a:lnTo>
                  <a:lnTo>
                    <a:pt x="0" y="413"/>
                  </a:lnTo>
                  <a:lnTo>
                    <a:pt x="0" y="416"/>
                  </a:lnTo>
                  <a:lnTo>
                    <a:pt x="1" y="418"/>
                  </a:lnTo>
                  <a:lnTo>
                    <a:pt x="3" y="422"/>
                  </a:lnTo>
                  <a:lnTo>
                    <a:pt x="5" y="425"/>
                  </a:lnTo>
                  <a:lnTo>
                    <a:pt x="6" y="429"/>
                  </a:lnTo>
                  <a:lnTo>
                    <a:pt x="7" y="434"/>
                  </a:lnTo>
                  <a:lnTo>
                    <a:pt x="9" y="437"/>
                  </a:lnTo>
                  <a:lnTo>
                    <a:pt x="12" y="441"/>
                  </a:lnTo>
                  <a:lnTo>
                    <a:pt x="16" y="446"/>
                  </a:lnTo>
                  <a:lnTo>
                    <a:pt x="21" y="450"/>
                  </a:lnTo>
                  <a:lnTo>
                    <a:pt x="29" y="456"/>
                  </a:lnTo>
                  <a:lnTo>
                    <a:pt x="39" y="463"/>
                  </a:lnTo>
                  <a:lnTo>
                    <a:pt x="49" y="473"/>
                  </a:lnTo>
                  <a:lnTo>
                    <a:pt x="60" y="483"/>
                  </a:lnTo>
                  <a:lnTo>
                    <a:pt x="69" y="493"/>
                  </a:lnTo>
                  <a:lnTo>
                    <a:pt x="79" y="504"/>
                  </a:lnTo>
                  <a:lnTo>
                    <a:pt x="87" y="511"/>
                  </a:lnTo>
                  <a:lnTo>
                    <a:pt x="92" y="518"/>
                  </a:lnTo>
                  <a:lnTo>
                    <a:pt x="98" y="524"/>
                  </a:lnTo>
                  <a:lnTo>
                    <a:pt x="104" y="533"/>
                  </a:lnTo>
                  <a:lnTo>
                    <a:pt x="113" y="542"/>
                  </a:lnTo>
                  <a:lnTo>
                    <a:pt x="123" y="549"/>
                  </a:lnTo>
                  <a:lnTo>
                    <a:pt x="134" y="555"/>
                  </a:lnTo>
                  <a:lnTo>
                    <a:pt x="144" y="556"/>
                  </a:lnTo>
                  <a:lnTo>
                    <a:pt x="156" y="553"/>
                  </a:lnTo>
                  <a:lnTo>
                    <a:pt x="167" y="543"/>
                  </a:lnTo>
                  <a:lnTo>
                    <a:pt x="178" y="530"/>
                  </a:lnTo>
                  <a:lnTo>
                    <a:pt x="189" y="516"/>
                  </a:lnTo>
                  <a:lnTo>
                    <a:pt x="200" y="504"/>
                  </a:lnTo>
                  <a:lnTo>
                    <a:pt x="211" y="493"/>
                  </a:lnTo>
                  <a:lnTo>
                    <a:pt x="220" y="483"/>
                  </a:lnTo>
                  <a:lnTo>
                    <a:pt x="227" y="475"/>
                  </a:lnTo>
                  <a:lnTo>
                    <a:pt x="232" y="470"/>
                  </a:lnTo>
                  <a:lnTo>
                    <a:pt x="233" y="468"/>
                  </a:lnTo>
                  <a:lnTo>
                    <a:pt x="234" y="467"/>
                  </a:lnTo>
                  <a:lnTo>
                    <a:pt x="236" y="462"/>
                  </a:lnTo>
                  <a:lnTo>
                    <a:pt x="239" y="456"/>
                  </a:lnTo>
                  <a:lnTo>
                    <a:pt x="241" y="447"/>
                  </a:lnTo>
                  <a:lnTo>
                    <a:pt x="242" y="437"/>
                  </a:lnTo>
                  <a:lnTo>
                    <a:pt x="243" y="425"/>
                  </a:lnTo>
                  <a:lnTo>
                    <a:pt x="241" y="413"/>
                  </a:lnTo>
                  <a:lnTo>
                    <a:pt x="237" y="400"/>
                  </a:lnTo>
                  <a:lnTo>
                    <a:pt x="234" y="393"/>
                  </a:lnTo>
                  <a:lnTo>
                    <a:pt x="231" y="385"/>
                  </a:lnTo>
                  <a:lnTo>
                    <a:pt x="227" y="376"/>
                  </a:lnTo>
                  <a:lnTo>
                    <a:pt x="223" y="367"/>
                  </a:lnTo>
                  <a:lnTo>
                    <a:pt x="220" y="358"/>
                  </a:lnTo>
                  <a:lnTo>
                    <a:pt x="216" y="349"/>
                  </a:lnTo>
                  <a:lnTo>
                    <a:pt x="211" y="339"/>
                  </a:lnTo>
                  <a:lnTo>
                    <a:pt x="207" y="329"/>
                  </a:lnTo>
                  <a:lnTo>
                    <a:pt x="203" y="320"/>
                  </a:lnTo>
                  <a:lnTo>
                    <a:pt x="200" y="311"/>
                  </a:lnTo>
                  <a:lnTo>
                    <a:pt x="196" y="302"/>
                  </a:lnTo>
                  <a:lnTo>
                    <a:pt x="193" y="294"/>
                  </a:lnTo>
                  <a:lnTo>
                    <a:pt x="191" y="286"/>
                  </a:lnTo>
                  <a:lnTo>
                    <a:pt x="189" y="279"/>
                  </a:lnTo>
                  <a:lnTo>
                    <a:pt x="188" y="272"/>
                  </a:lnTo>
                  <a:lnTo>
                    <a:pt x="188" y="267"/>
                  </a:lnTo>
                  <a:lnTo>
                    <a:pt x="187" y="259"/>
                  </a:lnTo>
                  <a:lnTo>
                    <a:pt x="186" y="246"/>
                  </a:lnTo>
                  <a:lnTo>
                    <a:pt x="184" y="230"/>
                  </a:lnTo>
                  <a:lnTo>
                    <a:pt x="182" y="208"/>
                  </a:lnTo>
                  <a:lnTo>
                    <a:pt x="180" y="185"/>
                  </a:lnTo>
                  <a:lnTo>
                    <a:pt x="177" y="159"/>
                  </a:lnTo>
                  <a:lnTo>
                    <a:pt x="173" y="134"/>
                  </a:lnTo>
                  <a:lnTo>
                    <a:pt x="168" y="107"/>
                  </a:lnTo>
                  <a:lnTo>
                    <a:pt x="163" y="81"/>
                  </a:lnTo>
                  <a:lnTo>
                    <a:pt x="157" y="58"/>
                  </a:lnTo>
                  <a:lnTo>
                    <a:pt x="151" y="38"/>
                  </a:lnTo>
                  <a:lnTo>
                    <a:pt x="144" y="20"/>
                  </a:lnTo>
                  <a:lnTo>
                    <a:pt x="138" y="8"/>
                  </a:lnTo>
                  <a:lnTo>
                    <a:pt x="130" y="1"/>
                  </a:lnTo>
                  <a:lnTo>
                    <a:pt x="122" y="0"/>
                  </a:lnTo>
                  <a:lnTo>
                    <a:pt x="113" y="6"/>
                  </a:lnTo>
                </a:path>
              </a:pathLst>
            </a:custGeom>
            <a:solidFill>
              <a:srgbClr val="AC66BB"/>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91" name="Freeform 300"/>
            <p:cNvSpPr>
              <a:spLocks/>
            </p:cNvSpPr>
            <p:nvPr/>
          </p:nvSpPr>
          <p:spPr bwMode="auto">
            <a:xfrm>
              <a:off x="3749" y="2584"/>
              <a:ext cx="247" cy="563"/>
            </a:xfrm>
            <a:custGeom>
              <a:avLst/>
              <a:gdLst/>
              <a:ahLst/>
              <a:cxnLst>
                <a:cxn ang="0">
                  <a:pos x="115" y="6"/>
                </a:cxn>
                <a:cxn ang="0">
                  <a:pos x="102" y="11"/>
                </a:cxn>
                <a:cxn ang="0">
                  <a:pos x="88" y="29"/>
                </a:cxn>
                <a:cxn ang="0">
                  <a:pos x="87" y="52"/>
                </a:cxn>
                <a:cxn ang="0">
                  <a:pos x="86" y="81"/>
                </a:cxn>
                <a:cxn ang="0">
                  <a:pos x="86" y="113"/>
                </a:cxn>
                <a:cxn ang="0">
                  <a:pos x="85" y="142"/>
                </a:cxn>
                <a:cxn ang="0">
                  <a:pos x="83" y="161"/>
                </a:cxn>
                <a:cxn ang="0">
                  <a:pos x="83" y="167"/>
                </a:cxn>
                <a:cxn ang="0">
                  <a:pos x="83" y="186"/>
                </a:cxn>
                <a:cxn ang="0">
                  <a:pos x="82" y="221"/>
                </a:cxn>
                <a:cxn ang="0">
                  <a:pos x="79" y="263"/>
                </a:cxn>
                <a:cxn ang="0">
                  <a:pos x="71" y="303"/>
                </a:cxn>
                <a:cxn ang="0">
                  <a:pos x="58" y="332"/>
                </a:cxn>
                <a:cxn ang="0">
                  <a:pos x="42" y="353"/>
                </a:cxn>
                <a:cxn ang="0">
                  <a:pos x="26" y="373"/>
                </a:cxn>
                <a:cxn ang="0">
                  <a:pos x="12" y="393"/>
                </a:cxn>
                <a:cxn ang="0">
                  <a:pos x="3" y="409"/>
                </a:cxn>
                <a:cxn ang="0">
                  <a:pos x="0" y="420"/>
                </a:cxn>
                <a:cxn ang="0">
                  <a:pos x="5" y="430"/>
                </a:cxn>
                <a:cxn ang="0">
                  <a:pos x="9" y="442"/>
                </a:cxn>
                <a:cxn ang="0">
                  <a:pos x="22" y="455"/>
                </a:cxn>
                <a:cxn ang="0">
                  <a:pos x="50" y="478"/>
                </a:cxn>
                <a:cxn ang="0">
                  <a:pos x="81" y="509"/>
                </a:cxn>
                <a:cxn ang="0">
                  <a:pos x="100" y="530"/>
                </a:cxn>
                <a:cxn ang="0">
                  <a:pos x="126" y="555"/>
                </a:cxn>
                <a:cxn ang="0">
                  <a:pos x="160" y="559"/>
                </a:cxn>
                <a:cxn ang="0">
                  <a:pos x="194" y="522"/>
                </a:cxn>
                <a:cxn ang="0">
                  <a:pos x="225" y="488"/>
                </a:cxn>
                <a:cxn ang="0">
                  <a:pos x="239" y="473"/>
                </a:cxn>
                <a:cxn ang="0">
                  <a:pos x="245" y="461"/>
                </a:cxn>
                <a:cxn ang="0">
                  <a:pos x="249" y="430"/>
                </a:cxn>
                <a:cxn ang="0">
                  <a:pos x="240" y="397"/>
                </a:cxn>
                <a:cxn ang="0">
                  <a:pos x="229" y="371"/>
                </a:cxn>
                <a:cxn ang="0">
                  <a:pos x="216" y="343"/>
                </a:cxn>
                <a:cxn ang="0">
                  <a:pos x="205" y="314"/>
                </a:cxn>
                <a:cxn ang="0">
                  <a:pos x="196" y="289"/>
                </a:cxn>
                <a:cxn ang="0">
                  <a:pos x="193" y="270"/>
                </a:cxn>
                <a:cxn ang="0">
                  <a:pos x="189" y="232"/>
                </a:cxn>
                <a:cxn ang="0">
                  <a:pos x="181" y="161"/>
                </a:cxn>
                <a:cxn ang="0">
                  <a:pos x="167" y="82"/>
                </a:cxn>
                <a:cxn ang="0">
                  <a:pos x="148" y="20"/>
                </a:cxn>
                <a:cxn ang="0">
                  <a:pos x="125" y="0"/>
                </a:cxn>
              </a:cxnLst>
              <a:rect l="0" t="0" r="r" b="b"/>
              <a:pathLst>
                <a:path w="250" h="563">
                  <a:moveTo>
                    <a:pt x="116" y="6"/>
                  </a:moveTo>
                  <a:lnTo>
                    <a:pt x="116" y="6"/>
                  </a:lnTo>
                  <a:lnTo>
                    <a:pt x="115" y="6"/>
                  </a:lnTo>
                  <a:lnTo>
                    <a:pt x="112" y="7"/>
                  </a:lnTo>
                  <a:lnTo>
                    <a:pt x="107" y="8"/>
                  </a:lnTo>
                  <a:lnTo>
                    <a:pt x="102" y="11"/>
                  </a:lnTo>
                  <a:lnTo>
                    <a:pt x="97" y="15"/>
                  </a:lnTo>
                  <a:lnTo>
                    <a:pt x="92" y="21"/>
                  </a:lnTo>
                  <a:lnTo>
                    <a:pt x="88" y="29"/>
                  </a:lnTo>
                  <a:lnTo>
                    <a:pt x="87" y="39"/>
                  </a:lnTo>
                  <a:lnTo>
                    <a:pt x="87" y="45"/>
                  </a:lnTo>
                  <a:lnTo>
                    <a:pt x="87" y="52"/>
                  </a:lnTo>
                  <a:lnTo>
                    <a:pt x="87" y="61"/>
                  </a:lnTo>
                  <a:lnTo>
                    <a:pt x="87" y="70"/>
                  </a:lnTo>
                  <a:lnTo>
                    <a:pt x="86" y="81"/>
                  </a:lnTo>
                  <a:lnTo>
                    <a:pt x="86" y="91"/>
                  </a:lnTo>
                  <a:lnTo>
                    <a:pt x="86" y="102"/>
                  </a:lnTo>
                  <a:lnTo>
                    <a:pt x="86" y="113"/>
                  </a:lnTo>
                  <a:lnTo>
                    <a:pt x="85" y="123"/>
                  </a:lnTo>
                  <a:lnTo>
                    <a:pt x="85" y="133"/>
                  </a:lnTo>
                  <a:lnTo>
                    <a:pt x="85" y="142"/>
                  </a:lnTo>
                  <a:lnTo>
                    <a:pt x="84" y="150"/>
                  </a:lnTo>
                  <a:lnTo>
                    <a:pt x="84" y="156"/>
                  </a:lnTo>
                  <a:lnTo>
                    <a:pt x="83" y="161"/>
                  </a:lnTo>
                  <a:lnTo>
                    <a:pt x="83" y="164"/>
                  </a:lnTo>
                  <a:lnTo>
                    <a:pt x="83" y="165"/>
                  </a:lnTo>
                  <a:lnTo>
                    <a:pt x="83" y="167"/>
                  </a:lnTo>
                  <a:lnTo>
                    <a:pt x="83" y="171"/>
                  </a:lnTo>
                  <a:lnTo>
                    <a:pt x="83" y="178"/>
                  </a:lnTo>
                  <a:lnTo>
                    <a:pt x="83" y="186"/>
                  </a:lnTo>
                  <a:lnTo>
                    <a:pt x="83" y="197"/>
                  </a:lnTo>
                  <a:lnTo>
                    <a:pt x="83" y="209"/>
                  </a:lnTo>
                  <a:lnTo>
                    <a:pt x="82" y="221"/>
                  </a:lnTo>
                  <a:lnTo>
                    <a:pt x="82" y="235"/>
                  </a:lnTo>
                  <a:lnTo>
                    <a:pt x="80" y="249"/>
                  </a:lnTo>
                  <a:lnTo>
                    <a:pt x="79" y="263"/>
                  </a:lnTo>
                  <a:lnTo>
                    <a:pt x="77" y="277"/>
                  </a:lnTo>
                  <a:lnTo>
                    <a:pt x="75" y="291"/>
                  </a:lnTo>
                  <a:lnTo>
                    <a:pt x="71" y="303"/>
                  </a:lnTo>
                  <a:lnTo>
                    <a:pt x="68" y="314"/>
                  </a:lnTo>
                  <a:lnTo>
                    <a:pt x="64" y="324"/>
                  </a:lnTo>
                  <a:lnTo>
                    <a:pt x="58" y="332"/>
                  </a:lnTo>
                  <a:lnTo>
                    <a:pt x="53" y="339"/>
                  </a:lnTo>
                  <a:lnTo>
                    <a:pt x="47" y="345"/>
                  </a:lnTo>
                  <a:lnTo>
                    <a:pt x="42" y="353"/>
                  </a:lnTo>
                  <a:lnTo>
                    <a:pt x="36" y="359"/>
                  </a:lnTo>
                  <a:lnTo>
                    <a:pt x="31" y="367"/>
                  </a:lnTo>
                  <a:lnTo>
                    <a:pt x="26" y="373"/>
                  </a:lnTo>
                  <a:lnTo>
                    <a:pt x="20" y="380"/>
                  </a:lnTo>
                  <a:lnTo>
                    <a:pt x="16" y="387"/>
                  </a:lnTo>
                  <a:lnTo>
                    <a:pt x="12" y="393"/>
                  </a:lnTo>
                  <a:lnTo>
                    <a:pt x="8" y="399"/>
                  </a:lnTo>
                  <a:lnTo>
                    <a:pt x="5" y="404"/>
                  </a:lnTo>
                  <a:lnTo>
                    <a:pt x="3" y="409"/>
                  </a:lnTo>
                  <a:lnTo>
                    <a:pt x="1" y="413"/>
                  </a:lnTo>
                  <a:lnTo>
                    <a:pt x="0" y="417"/>
                  </a:lnTo>
                  <a:lnTo>
                    <a:pt x="0" y="420"/>
                  </a:lnTo>
                  <a:lnTo>
                    <a:pt x="1" y="423"/>
                  </a:lnTo>
                  <a:lnTo>
                    <a:pt x="3" y="427"/>
                  </a:lnTo>
                  <a:lnTo>
                    <a:pt x="5" y="430"/>
                  </a:lnTo>
                  <a:lnTo>
                    <a:pt x="6" y="434"/>
                  </a:lnTo>
                  <a:lnTo>
                    <a:pt x="7" y="439"/>
                  </a:lnTo>
                  <a:lnTo>
                    <a:pt x="9" y="442"/>
                  </a:lnTo>
                  <a:lnTo>
                    <a:pt x="12" y="446"/>
                  </a:lnTo>
                  <a:lnTo>
                    <a:pt x="16" y="451"/>
                  </a:lnTo>
                  <a:lnTo>
                    <a:pt x="22" y="455"/>
                  </a:lnTo>
                  <a:lnTo>
                    <a:pt x="30" y="461"/>
                  </a:lnTo>
                  <a:lnTo>
                    <a:pt x="40" y="468"/>
                  </a:lnTo>
                  <a:lnTo>
                    <a:pt x="50" y="478"/>
                  </a:lnTo>
                  <a:lnTo>
                    <a:pt x="61" y="488"/>
                  </a:lnTo>
                  <a:lnTo>
                    <a:pt x="71" y="498"/>
                  </a:lnTo>
                  <a:lnTo>
                    <a:pt x="81" y="509"/>
                  </a:lnTo>
                  <a:lnTo>
                    <a:pt x="89" y="517"/>
                  </a:lnTo>
                  <a:lnTo>
                    <a:pt x="94" y="524"/>
                  </a:lnTo>
                  <a:lnTo>
                    <a:pt x="100" y="530"/>
                  </a:lnTo>
                  <a:lnTo>
                    <a:pt x="107" y="539"/>
                  </a:lnTo>
                  <a:lnTo>
                    <a:pt x="116" y="548"/>
                  </a:lnTo>
                  <a:lnTo>
                    <a:pt x="126" y="555"/>
                  </a:lnTo>
                  <a:lnTo>
                    <a:pt x="137" y="561"/>
                  </a:lnTo>
                  <a:lnTo>
                    <a:pt x="148" y="562"/>
                  </a:lnTo>
                  <a:lnTo>
                    <a:pt x="160" y="559"/>
                  </a:lnTo>
                  <a:lnTo>
                    <a:pt x="171" y="549"/>
                  </a:lnTo>
                  <a:lnTo>
                    <a:pt x="182" y="536"/>
                  </a:lnTo>
                  <a:lnTo>
                    <a:pt x="194" y="522"/>
                  </a:lnTo>
                  <a:lnTo>
                    <a:pt x="205" y="509"/>
                  </a:lnTo>
                  <a:lnTo>
                    <a:pt x="216" y="498"/>
                  </a:lnTo>
                  <a:lnTo>
                    <a:pt x="225" y="488"/>
                  </a:lnTo>
                  <a:lnTo>
                    <a:pt x="233" y="480"/>
                  </a:lnTo>
                  <a:lnTo>
                    <a:pt x="238" y="475"/>
                  </a:lnTo>
                  <a:lnTo>
                    <a:pt x="239" y="473"/>
                  </a:lnTo>
                  <a:lnTo>
                    <a:pt x="240" y="472"/>
                  </a:lnTo>
                  <a:lnTo>
                    <a:pt x="242" y="467"/>
                  </a:lnTo>
                  <a:lnTo>
                    <a:pt x="245" y="461"/>
                  </a:lnTo>
                  <a:lnTo>
                    <a:pt x="247" y="452"/>
                  </a:lnTo>
                  <a:lnTo>
                    <a:pt x="248" y="442"/>
                  </a:lnTo>
                  <a:lnTo>
                    <a:pt x="249" y="430"/>
                  </a:lnTo>
                  <a:lnTo>
                    <a:pt x="247" y="417"/>
                  </a:lnTo>
                  <a:lnTo>
                    <a:pt x="243" y="404"/>
                  </a:lnTo>
                  <a:lnTo>
                    <a:pt x="240" y="397"/>
                  </a:lnTo>
                  <a:lnTo>
                    <a:pt x="237" y="389"/>
                  </a:lnTo>
                  <a:lnTo>
                    <a:pt x="233" y="380"/>
                  </a:lnTo>
                  <a:lnTo>
                    <a:pt x="229" y="371"/>
                  </a:lnTo>
                  <a:lnTo>
                    <a:pt x="225" y="362"/>
                  </a:lnTo>
                  <a:lnTo>
                    <a:pt x="221" y="353"/>
                  </a:lnTo>
                  <a:lnTo>
                    <a:pt x="216" y="343"/>
                  </a:lnTo>
                  <a:lnTo>
                    <a:pt x="212" y="333"/>
                  </a:lnTo>
                  <a:lnTo>
                    <a:pt x="208" y="323"/>
                  </a:lnTo>
                  <a:lnTo>
                    <a:pt x="205" y="314"/>
                  </a:lnTo>
                  <a:lnTo>
                    <a:pt x="201" y="305"/>
                  </a:lnTo>
                  <a:lnTo>
                    <a:pt x="198" y="297"/>
                  </a:lnTo>
                  <a:lnTo>
                    <a:pt x="196" y="289"/>
                  </a:lnTo>
                  <a:lnTo>
                    <a:pt x="194" y="282"/>
                  </a:lnTo>
                  <a:lnTo>
                    <a:pt x="193" y="275"/>
                  </a:lnTo>
                  <a:lnTo>
                    <a:pt x="193" y="270"/>
                  </a:lnTo>
                  <a:lnTo>
                    <a:pt x="192" y="262"/>
                  </a:lnTo>
                  <a:lnTo>
                    <a:pt x="191" y="249"/>
                  </a:lnTo>
                  <a:lnTo>
                    <a:pt x="189" y="232"/>
                  </a:lnTo>
                  <a:lnTo>
                    <a:pt x="187" y="210"/>
                  </a:lnTo>
                  <a:lnTo>
                    <a:pt x="184" y="187"/>
                  </a:lnTo>
                  <a:lnTo>
                    <a:pt x="181" y="161"/>
                  </a:lnTo>
                  <a:lnTo>
                    <a:pt x="177" y="135"/>
                  </a:lnTo>
                  <a:lnTo>
                    <a:pt x="172" y="108"/>
                  </a:lnTo>
                  <a:lnTo>
                    <a:pt x="167" y="82"/>
                  </a:lnTo>
                  <a:lnTo>
                    <a:pt x="161" y="59"/>
                  </a:lnTo>
                  <a:lnTo>
                    <a:pt x="155" y="38"/>
                  </a:lnTo>
                  <a:lnTo>
                    <a:pt x="148" y="20"/>
                  </a:lnTo>
                  <a:lnTo>
                    <a:pt x="141" y="8"/>
                  </a:lnTo>
                  <a:lnTo>
                    <a:pt x="133" y="1"/>
                  </a:lnTo>
                  <a:lnTo>
                    <a:pt x="125" y="0"/>
                  </a:lnTo>
                  <a:lnTo>
                    <a:pt x="116" y="6"/>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92" name="Freeform 301"/>
            <p:cNvSpPr>
              <a:spLocks/>
            </p:cNvSpPr>
            <p:nvPr/>
          </p:nvSpPr>
          <p:spPr bwMode="auto">
            <a:xfrm>
              <a:off x="3852" y="2760"/>
              <a:ext cx="57" cy="34"/>
            </a:xfrm>
            <a:custGeom>
              <a:avLst/>
              <a:gdLst/>
              <a:ahLst/>
              <a:cxnLst>
                <a:cxn ang="0">
                  <a:pos x="4" y="12"/>
                </a:cxn>
                <a:cxn ang="0">
                  <a:pos x="5" y="11"/>
                </a:cxn>
                <a:cxn ang="0">
                  <a:pos x="10" y="8"/>
                </a:cxn>
                <a:cxn ang="0">
                  <a:pos x="18" y="6"/>
                </a:cxn>
                <a:cxn ang="0">
                  <a:pos x="25" y="3"/>
                </a:cxn>
                <a:cxn ang="0">
                  <a:pos x="34" y="1"/>
                </a:cxn>
                <a:cxn ang="0">
                  <a:pos x="42" y="0"/>
                </a:cxn>
                <a:cxn ang="0">
                  <a:pos x="49" y="2"/>
                </a:cxn>
                <a:cxn ang="0">
                  <a:pos x="53" y="6"/>
                </a:cxn>
                <a:cxn ang="0">
                  <a:pos x="55" y="12"/>
                </a:cxn>
                <a:cxn ang="0">
                  <a:pos x="56" y="16"/>
                </a:cxn>
                <a:cxn ang="0">
                  <a:pos x="56" y="20"/>
                </a:cxn>
                <a:cxn ang="0">
                  <a:pos x="54" y="23"/>
                </a:cxn>
                <a:cxn ang="0">
                  <a:pos x="52" y="25"/>
                </a:cxn>
                <a:cxn ang="0">
                  <a:pos x="50" y="27"/>
                </a:cxn>
                <a:cxn ang="0">
                  <a:pos x="46" y="29"/>
                </a:cxn>
                <a:cxn ang="0">
                  <a:pos x="42" y="30"/>
                </a:cxn>
                <a:cxn ang="0">
                  <a:pos x="36" y="32"/>
                </a:cxn>
                <a:cxn ang="0">
                  <a:pos x="32" y="33"/>
                </a:cxn>
                <a:cxn ang="0">
                  <a:pos x="27" y="33"/>
                </a:cxn>
                <a:cxn ang="0">
                  <a:pos x="23" y="33"/>
                </a:cxn>
                <a:cxn ang="0">
                  <a:pos x="19" y="33"/>
                </a:cxn>
                <a:cxn ang="0">
                  <a:pos x="15" y="32"/>
                </a:cxn>
                <a:cxn ang="0">
                  <a:pos x="13" y="31"/>
                </a:cxn>
                <a:cxn ang="0">
                  <a:pos x="10" y="30"/>
                </a:cxn>
                <a:cxn ang="0">
                  <a:pos x="8" y="30"/>
                </a:cxn>
                <a:cxn ang="0">
                  <a:pos x="6" y="27"/>
                </a:cxn>
                <a:cxn ang="0">
                  <a:pos x="4" y="25"/>
                </a:cxn>
                <a:cxn ang="0">
                  <a:pos x="2" y="23"/>
                </a:cxn>
                <a:cxn ang="0">
                  <a:pos x="0" y="20"/>
                </a:cxn>
                <a:cxn ang="0">
                  <a:pos x="0" y="17"/>
                </a:cxn>
                <a:cxn ang="0">
                  <a:pos x="1" y="15"/>
                </a:cxn>
                <a:cxn ang="0">
                  <a:pos x="4" y="12"/>
                </a:cxn>
              </a:cxnLst>
              <a:rect l="0" t="0" r="r" b="b"/>
              <a:pathLst>
                <a:path w="57" h="34">
                  <a:moveTo>
                    <a:pt x="4" y="12"/>
                  </a:moveTo>
                  <a:lnTo>
                    <a:pt x="5" y="11"/>
                  </a:lnTo>
                  <a:lnTo>
                    <a:pt x="10" y="8"/>
                  </a:lnTo>
                  <a:lnTo>
                    <a:pt x="18" y="6"/>
                  </a:lnTo>
                  <a:lnTo>
                    <a:pt x="25" y="3"/>
                  </a:lnTo>
                  <a:lnTo>
                    <a:pt x="34" y="1"/>
                  </a:lnTo>
                  <a:lnTo>
                    <a:pt x="42" y="0"/>
                  </a:lnTo>
                  <a:lnTo>
                    <a:pt x="49" y="2"/>
                  </a:lnTo>
                  <a:lnTo>
                    <a:pt x="53" y="6"/>
                  </a:lnTo>
                  <a:lnTo>
                    <a:pt x="55" y="12"/>
                  </a:lnTo>
                  <a:lnTo>
                    <a:pt x="56" y="16"/>
                  </a:lnTo>
                  <a:lnTo>
                    <a:pt x="56" y="20"/>
                  </a:lnTo>
                  <a:lnTo>
                    <a:pt x="54" y="23"/>
                  </a:lnTo>
                  <a:lnTo>
                    <a:pt x="52" y="25"/>
                  </a:lnTo>
                  <a:lnTo>
                    <a:pt x="50" y="27"/>
                  </a:lnTo>
                  <a:lnTo>
                    <a:pt x="46" y="29"/>
                  </a:lnTo>
                  <a:lnTo>
                    <a:pt x="42" y="30"/>
                  </a:lnTo>
                  <a:lnTo>
                    <a:pt x="36" y="32"/>
                  </a:lnTo>
                  <a:lnTo>
                    <a:pt x="32" y="33"/>
                  </a:lnTo>
                  <a:lnTo>
                    <a:pt x="27" y="33"/>
                  </a:lnTo>
                  <a:lnTo>
                    <a:pt x="23" y="33"/>
                  </a:lnTo>
                  <a:lnTo>
                    <a:pt x="19" y="33"/>
                  </a:lnTo>
                  <a:lnTo>
                    <a:pt x="15" y="32"/>
                  </a:lnTo>
                  <a:lnTo>
                    <a:pt x="13" y="31"/>
                  </a:lnTo>
                  <a:lnTo>
                    <a:pt x="10" y="30"/>
                  </a:lnTo>
                  <a:lnTo>
                    <a:pt x="8" y="30"/>
                  </a:lnTo>
                  <a:lnTo>
                    <a:pt x="6" y="27"/>
                  </a:lnTo>
                  <a:lnTo>
                    <a:pt x="4" y="25"/>
                  </a:lnTo>
                  <a:lnTo>
                    <a:pt x="2" y="23"/>
                  </a:lnTo>
                  <a:lnTo>
                    <a:pt x="0" y="20"/>
                  </a:lnTo>
                  <a:lnTo>
                    <a:pt x="0" y="17"/>
                  </a:lnTo>
                  <a:lnTo>
                    <a:pt x="1" y="15"/>
                  </a:lnTo>
                  <a:lnTo>
                    <a:pt x="4" y="12"/>
                  </a:lnTo>
                </a:path>
              </a:pathLst>
            </a:custGeom>
            <a:solidFill>
              <a:srgbClr val="F2F2F2"/>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93" name="Freeform 302"/>
            <p:cNvSpPr>
              <a:spLocks/>
            </p:cNvSpPr>
            <p:nvPr/>
          </p:nvSpPr>
          <p:spPr bwMode="auto">
            <a:xfrm>
              <a:off x="3852" y="2760"/>
              <a:ext cx="64" cy="40"/>
            </a:xfrm>
            <a:custGeom>
              <a:avLst/>
              <a:gdLst/>
              <a:ahLst/>
              <a:cxnLst>
                <a:cxn ang="0">
                  <a:pos x="4" y="14"/>
                </a:cxn>
                <a:cxn ang="0">
                  <a:pos x="4" y="14"/>
                </a:cxn>
                <a:cxn ang="0">
                  <a:pos x="6" y="13"/>
                </a:cxn>
                <a:cxn ang="0">
                  <a:pos x="11" y="10"/>
                </a:cxn>
                <a:cxn ang="0">
                  <a:pos x="20" y="7"/>
                </a:cxn>
                <a:cxn ang="0">
                  <a:pos x="28" y="3"/>
                </a:cxn>
                <a:cxn ang="0">
                  <a:pos x="38" y="1"/>
                </a:cxn>
                <a:cxn ang="0">
                  <a:pos x="47" y="0"/>
                </a:cxn>
                <a:cxn ang="0">
                  <a:pos x="54" y="2"/>
                </a:cxn>
                <a:cxn ang="0">
                  <a:pos x="59" y="7"/>
                </a:cxn>
                <a:cxn ang="0">
                  <a:pos x="61" y="14"/>
                </a:cxn>
                <a:cxn ang="0">
                  <a:pos x="62" y="19"/>
                </a:cxn>
                <a:cxn ang="0">
                  <a:pos x="62" y="24"/>
                </a:cxn>
                <a:cxn ang="0">
                  <a:pos x="60" y="27"/>
                </a:cxn>
                <a:cxn ang="0">
                  <a:pos x="58" y="30"/>
                </a:cxn>
                <a:cxn ang="0">
                  <a:pos x="55" y="32"/>
                </a:cxn>
                <a:cxn ang="0">
                  <a:pos x="51" y="34"/>
                </a:cxn>
                <a:cxn ang="0">
                  <a:pos x="46" y="36"/>
                </a:cxn>
                <a:cxn ang="0">
                  <a:pos x="40" y="38"/>
                </a:cxn>
                <a:cxn ang="0">
                  <a:pos x="35" y="39"/>
                </a:cxn>
                <a:cxn ang="0">
                  <a:pos x="30" y="39"/>
                </a:cxn>
                <a:cxn ang="0">
                  <a:pos x="25" y="39"/>
                </a:cxn>
                <a:cxn ang="0">
                  <a:pos x="21" y="39"/>
                </a:cxn>
                <a:cxn ang="0">
                  <a:pos x="17" y="38"/>
                </a:cxn>
                <a:cxn ang="0">
                  <a:pos x="14" y="37"/>
                </a:cxn>
                <a:cxn ang="0">
                  <a:pos x="11" y="36"/>
                </a:cxn>
                <a:cxn ang="0">
                  <a:pos x="9" y="35"/>
                </a:cxn>
                <a:cxn ang="0">
                  <a:pos x="7" y="32"/>
                </a:cxn>
                <a:cxn ang="0">
                  <a:pos x="4" y="30"/>
                </a:cxn>
                <a:cxn ang="0">
                  <a:pos x="2" y="27"/>
                </a:cxn>
                <a:cxn ang="0">
                  <a:pos x="0" y="24"/>
                </a:cxn>
                <a:cxn ang="0">
                  <a:pos x="0" y="20"/>
                </a:cxn>
                <a:cxn ang="0">
                  <a:pos x="1" y="18"/>
                </a:cxn>
                <a:cxn ang="0">
                  <a:pos x="4" y="14"/>
                </a:cxn>
              </a:cxnLst>
              <a:rect l="0" t="0" r="r" b="b"/>
              <a:pathLst>
                <a:path w="63" h="40">
                  <a:moveTo>
                    <a:pt x="4" y="14"/>
                  </a:moveTo>
                  <a:lnTo>
                    <a:pt x="4" y="14"/>
                  </a:lnTo>
                  <a:lnTo>
                    <a:pt x="6" y="13"/>
                  </a:lnTo>
                  <a:lnTo>
                    <a:pt x="11" y="10"/>
                  </a:lnTo>
                  <a:lnTo>
                    <a:pt x="20" y="7"/>
                  </a:lnTo>
                  <a:lnTo>
                    <a:pt x="28" y="3"/>
                  </a:lnTo>
                  <a:lnTo>
                    <a:pt x="38" y="1"/>
                  </a:lnTo>
                  <a:lnTo>
                    <a:pt x="47" y="0"/>
                  </a:lnTo>
                  <a:lnTo>
                    <a:pt x="54" y="2"/>
                  </a:lnTo>
                  <a:lnTo>
                    <a:pt x="59" y="7"/>
                  </a:lnTo>
                  <a:lnTo>
                    <a:pt x="61" y="14"/>
                  </a:lnTo>
                  <a:lnTo>
                    <a:pt x="62" y="19"/>
                  </a:lnTo>
                  <a:lnTo>
                    <a:pt x="62" y="24"/>
                  </a:lnTo>
                  <a:lnTo>
                    <a:pt x="60" y="27"/>
                  </a:lnTo>
                  <a:lnTo>
                    <a:pt x="58" y="30"/>
                  </a:lnTo>
                  <a:lnTo>
                    <a:pt x="55" y="32"/>
                  </a:lnTo>
                  <a:lnTo>
                    <a:pt x="51" y="34"/>
                  </a:lnTo>
                  <a:lnTo>
                    <a:pt x="46" y="36"/>
                  </a:lnTo>
                  <a:lnTo>
                    <a:pt x="40" y="38"/>
                  </a:lnTo>
                  <a:lnTo>
                    <a:pt x="35" y="39"/>
                  </a:lnTo>
                  <a:lnTo>
                    <a:pt x="30" y="39"/>
                  </a:lnTo>
                  <a:lnTo>
                    <a:pt x="25" y="39"/>
                  </a:lnTo>
                  <a:lnTo>
                    <a:pt x="21" y="39"/>
                  </a:lnTo>
                  <a:lnTo>
                    <a:pt x="17" y="38"/>
                  </a:lnTo>
                  <a:lnTo>
                    <a:pt x="14" y="37"/>
                  </a:lnTo>
                  <a:lnTo>
                    <a:pt x="11" y="36"/>
                  </a:lnTo>
                  <a:lnTo>
                    <a:pt x="9" y="35"/>
                  </a:lnTo>
                  <a:lnTo>
                    <a:pt x="7" y="32"/>
                  </a:lnTo>
                  <a:lnTo>
                    <a:pt x="4" y="30"/>
                  </a:lnTo>
                  <a:lnTo>
                    <a:pt x="2" y="27"/>
                  </a:lnTo>
                  <a:lnTo>
                    <a:pt x="0" y="24"/>
                  </a:lnTo>
                  <a:lnTo>
                    <a:pt x="0" y="20"/>
                  </a:lnTo>
                  <a:lnTo>
                    <a:pt x="1" y="18"/>
                  </a:lnTo>
                  <a:lnTo>
                    <a:pt x="4" y="14"/>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94" name="Freeform 303"/>
            <p:cNvSpPr>
              <a:spLocks/>
            </p:cNvSpPr>
            <p:nvPr/>
          </p:nvSpPr>
          <p:spPr bwMode="auto">
            <a:xfrm>
              <a:off x="3839" y="2742"/>
              <a:ext cx="56" cy="35"/>
            </a:xfrm>
            <a:custGeom>
              <a:avLst/>
              <a:gdLst/>
              <a:ahLst/>
              <a:cxnLst>
                <a:cxn ang="0">
                  <a:pos x="51" y="12"/>
                </a:cxn>
                <a:cxn ang="0">
                  <a:pos x="50" y="11"/>
                </a:cxn>
                <a:cxn ang="0">
                  <a:pos x="45" y="9"/>
                </a:cxn>
                <a:cxn ang="0">
                  <a:pos x="38" y="6"/>
                </a:cxn>
                <a:cxn ang="0">
                  <a:pos x="30" y="3"/>
                </a:cxn>
                <a:cxn ang="0">
                  <a:pos x="21" y="1"/>
                </a:cxn>
                <a:cxn ang="0">
                  <a:pos x="13" y="0"/>
                </a:cxn>
                <a:cxn ang="0">
                  <a:pos x="6" y="2"/>
                </a:cxn>
                <a:cxn ang="0">
                  <a:pos x="3" y="6"/>
                </a:cxn>
                <a:cxn ang="0">
                  <a:pos x="1" y="12"/>
                </a:cxn>
                <a:cxn ang="0">
                  <a:pos x="0" y="16"/>
                </a:cxn>
                <a:cxn ang="0">
                  <a:pos x="0" y="20"/>
                </a:cxn>
                <a:cxn ang="0">
                  <a:pos x="1" y="23"/>
                </a:cxn>
                <a:cxn ang="0">
                  <a:pos x="3" y="26"/>
                </a:cxn>
                <a:cxn ang="0">
                  <a:pos x="5" y="27"/>
                </a:cxn>
                <a:cxn ang="0">
                  <a:pos x="9" y="29"/>
                </a:cxn>
                <a:cxn ang="0">
                  <a:pos x="14" y="31"/>
                </a:cxn>
                <a:cxn ang="0">
                  <a:pos x="19" y="32"/>
                </a:cxn>
                <a:cxn ang="0">
                  <a:pos x="23" y="33"/>
                </a:cxn>
                <a:cxn ang="0">
                  <a:pos x="29" y="34"/>
                </a:cxn>
                <a:cxn ang="0">
                  <a:pos x="32" y="34"/>
                </a:cxn>
                <a:cxn ang="0">
                  <a:pos x="36" y="33"/>
                </a:cxn>
                <a:cxn ang="0">
                  <a:pos x="40" y="32"/>
                </a:cxn>
                <a:cxn ang="0">
                  <a:pos x="42" y="31"/>
                </a:cxn>
                <a:cxn ang="0">
                  <a:pos x="45" y="31"/>
                </a:cxn>
                <a:cxn ang="0">
                  <a:pos x="47" y="30"/>
                </a:cxn>
                <a:cxn ang="0">
                  <a:pos x="50" y="27"/>
                </a:cxn>
                <a:cxn ang="0">
                  <a:pos x="51" y="25"/>
                </a:cxn>
                <a:cxn ang="0">
                  <a:pos x="54" y="23"/>
                </a:cxn>
                <a:cxn ang="0">
                  <a:pos x="55" y="20"/>
                </a:cxn>
                <a:cxn ang="0">
                  <a:pos x="55" y="17"/>
                </a:cxn>
                <a:cxn ang="0">
                  <a:pos x="54" y="14"/>
                </a:cxn>
                <a:cxn ang="0">
                  <a:pos x="51" y="12"/>
                </a:cxn>
              </a:cxnLst>
              <a:rect l="0" t="0" r="r" b="b"/>
              <a:pathLst>
                <a:path w="56" h="35">
                  <a:moveTo>
                    <a:pt x="51" y="12"/>
                  </a:moveTo>
                  <a:lnTo>
                    <a:pt x="50" y="11"/>
                  </a:lnTo>
                  <a:lnTo>
                    <a:pt x="45" y="9"/>
                  </a:lnTo>
                  <a:lnTo>
                    <a:pt x="38" y="6"/>
                  </a:lnTo>
                  <a:lnTo>
                    <a:pt x="30" y="3"/>
                  </a:lnTo>
                  <a:lnTo>
                    <a:pt x="21" y="1"/>
                  </a:lnTo>
                  <a:lnTo>
                    <a:pt x="13" y="0"/>
                  </a:lnTo>
                  <a:lnTo>
                    <a:pt x="6" y="2"/>
                  </a:lnTo>
                  <a:lnTo>
                    <a:pt x="3" y="6"/>
                  </a:lnTo>
                  <a:lnTo>
                    <a:pt x="1" y="12"/>
                  </a:lnTo>
                  <a:lnTo>
                    <a:pt x="0" y="16"/>
                  </a:lnTo>
                  <a:lnTo>
                    <a:pt x="0" y="20"/>
                  </a:lnTo>
                  <a:lnTo>
                    <a:pt x="1" y="23"/>
                  </a:lnTo>
                  <a:lnTo>
                    <a:pt x="3" y="26"/>
                  </a:lnTo>
                  <a:lnTo>
                    <a:pt x="5" y="27"/>
                  </a:lnTo>
                  <a:lnTo>
                    <a:pt x="9" y="29"/>
                  </a:lnTo>
                  <a:lnTo>
                    <a:pt x="14" y="31"/>
                  </a:lnTo>
                  <a:lnTo>
                    <a:pt x="19" y="32"/>
                  </a:lnTo>
                  <a:lnTo>
                    <a:pt x="23" y="33"/>
                  </a:lnTo>
                  <a:lnTo>
                    <a:pt x="29" y="34"/>
                  </a:lnTo>
                  <a:lnTo>
                    <a:pt x="32" y="34"/>
                  </a:lnTo>
                  <a:lnTo>
                    <a:pt x="36" y="33"/>
                  </a:lnTo>
                  <a:lnTo>
                    <a:pt x="40" y="32"/>
                  </a:lnTo>
                  <a:lnTo>
                    <a:pt x="42" y="31"/>
                  </a:lnTo>
                  <a:lnTo>
                    <a:pt x="45" y="31"/>
                  </a:lnTo>
                  <a:lnTo>
                    <a:pt x="47" y="30"/>
                  </a:lnTo>
                  <a:lnTo>
                    <a:pt x="50" y="27"/>
                  </a:lnTo>
                  <a:lnTo>
                    <a:pt x="51" y="25"/>
                  </a:lnTo>
                  <a:lnTo>
                    <a:pt x="54" y="23"/>
                  </a:lnTo>
                  <a:lnTo>
                    <a:pt x="55" y="20"/>
                  </a:lnTo>
                  <a:lnTo>
                    <a:pt x="55" y="17"/>
                  </a:lnTo>
                  <a:lnTo>
                    <a:pt x="54" y="14"/>
                  </a:lnTo>
                  <a:lnTo>
                    <a:pt x="51" y="12"/>
                  </a:lnTo>
                </a:path>
              </a:pathLst>
            </a:custGeom>
            <a:solidFill>
              <a:srgbClr val="FDE3BA"/>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95" name="Freeform 304"/>
            <p:cNvSpPr>
              <a:spLocks/>
            </p:cNvSpPr>
            <p:nvPr/>
          </p:nvSpPr>
          <p:spPr bwMode="auto">
            <a:xfrm>
              <a:off x="3839" y="2742"/>
              <a:ext cx="62" cy="41"/>
            </a:xfrm>
            <a:custGeom>
              <a:avLst/>
              <a:gdLst/>
              <a:ahLst/>
              <a:cxnLst>
                <a:cxn ang="0">
                  <a:pos x="57" y="14"/>
                </a:cxn>
                <a:cxn ang="0">
                  <a:pos x="57" y="14"/>
                </a:cxn>
                <a:cxn ang="0">
                  <a:pos x="55" y="13"/>
                </a:cxn>
                <a:cxn ang="0">
                  <a:pos x="50" y="10"/>
                </a:cxn>
                <a:cxn ang="0">
                  <a:pos x="42" y="7"/>
                </a:cxn>
                <a:cxn ang="0">
                  <a:pos x="33" y="3"/>
                </a:cxn>
                <a:cxn ang="0">
                  <a:pos x="23" y="1"/>
                </a:cxn>
                <a:cxn ang="0">
                  <a:pos x="14" y="0"/>
                </a:cxn>
                <a:cxn ang="0">
                  <a:pos x="7" y="2"/>
                </a:cxn>
                <a:cxn ang="0">
                  <a:pos x="3" y="7"/>
                </a:cxn>
                <a:cxn ang="0">
                  <a:pos x="1" y="14"/>
                </a:cxn>
                <a:cxn ang="0">
                  <a:pos x="0" y="19"/>
                </a:cxn>
                <a:cxn ang="0">
                  <a:pos x="0" y="24"/>
                </a:cxn>
                <a:cxn ang="0">
                  <a:pos x="1" y="27"/>
                </a:cxn>
                <a:cxn ang="0">
                  <a:pos x="3" y="30"/>
                </a:cxn>
                <a:cxn ang="0">
                  <a:pos x="6" y="32"/>
                </a:cxn>
                <a:cxn ang="0">
                  <a:pos x="10" y="34"/>
                </a:cxn>
                <a:cxn ang="0">
                  <a:pos x="15" y="36"/>
                </a:cxn>
                <a:cxn ang="0">
                  <a:pos x="21" y="38"/>
                </a:cxn>
                <a:cxn ang="0">
                  <a:pos x="26" y="39"/>
                </a:cxn>
                <a:cxn ang="0">
                  <a:pos x="32" y="40"/>
                </a:cxn>
                <a:cxn ang="0">
                  <a:pos x="36" y="40"/>
                </a:cxn>
                <a:cxn ang="0">
                  <a:pos x="40" y="39"/>
                </a:cxn>
                <a:cxn ang="0">
                  <a:pos x="44" y="38"/>
                </a:cxn>
                <a:cxn ang="0">
                  <a:pos x="47" y="37"/>
                </a:cxn>
                <a:cxn ang="0">
                  <a:pos x="50" y="36"/>
                </a:cxn>
                <a:cxn ang="0">
                  <a:pos x="52" y="35"/>
                </a:cxn>
                <a:cxn ang="0">
                  <a:pos x="55" y="32"/>
                </a:cxn>
                <a:cxn ang="0">
                  <a:pos x="57" y="29"/>
                </a:cxn>
                <a:cxn ang="0">
                  <a:pos x="60" y="27"/>
                </a:cxn>
                <a:cxn ang="0">
                  <a:pos x="61" y="24"/>
                </a:cxn>
                <a:cxn ang="0">
                  <a:pos x="61" y="20"/>
                </a:cxn>
                <a:cxn ang="0">
                  <a:pos x="60" y="17"/>
                </a:cxn>
                <a:cxn ang="0">
                  <a:pos x="57" y="14"/>
                </a:cxn>
              </a:cxnLst>
              <a:rect l="0" t="0" r="r" b="b"/>
              <a:pathLst>
                <a:path w="62" h="41">
                  <a:moveTo>
                    <a:pt x="57" y="14"/>
                  </a:moveTo>
                  <a:lnTo>
                    <a:pt x="57" y="14"/>
                  </a:lnTo>
                  <a:lnTo>
                    <a:pt x="55" y="13"/>
                  </a:lnTo>
                  <a:lnTo>
                    <a:pt x="50" y="10"/>
                  </a:lnTo>
                  <a:lnTo>
                    <a:pt x="42" y="7"/>
                  </a:lnTo>
                  <a:lnTo>
                    <a:pt x="33" y="3"/>
                  </a:lnTo>
                  <a:lnTo>
                    <a:pt x="23" y="1"/>
                  </a:lnTo>
                  <a:lnTo>
                    <a:pt x="14" y="0"/>
                  </a:lnTo>
                  <a:lnTo>
                    <a:pt x="7" y="2"/>
                  </a:lnTo>
                  <a:lnTo>
                    <a:pt x="3" y="7"/>
                  </a:lnTo>
                  <a:lnTo>
                    <a:pt x="1" y="14"/>
                  </a:lnTo>
                  <a:lnTo>
                    <a:pt x="0" y="19"/>
                  </a:lnTo>
                  <a:lnTo>
                    <a:pt x="0" y="24"/>
                  </a:lnTo>
                  <a:lnTo>
                    <a:pt x="1" y="27"/>
                  </a:lnTo>
                  <a:lnTo>
                    <a:pt x="3" y="30"/>
                  </a:lnTo>
                  <a:lnTo>
                    <a:pt x="6" y="32"/>
                  </a:lnTo>
                  <a:lnTo>
                    <a:pt x="10" y="34"/>
                  </a:lnTo>
                  <a:lnTo>
                    <a:pt x="15" y="36"/>
                  </a:lnTo>
                  <a:lnTo>
                    <a:pt x="21" y="38"/>
                  </a:lnTo>
                  <a:lnTo>
                    <a:pt x="26" y="39"/>
                  </a:lnTo>
                  <a:lnTo>
                    <a:pt x="32" y="40"/>
                  </a:lnTo>
                  <a:lnTo>
                    <a:pt x="36" y="40"/>
                  </a:lnTo>
                  <a:lnTo>
                    <a:pt x="40" y="39"/>
                  </a:lnTo>
                  <a:lnTo>
                    <a:pt x="44" y="38"/>
                  </a:lnTo>
                  <a:lnTo>
                    <a:pt x="47" y="37"/>
                  </a:lnTo>
                  <a:lnTo>
                    <a:pt x="50" y="36"/>
                  </a:lnTo>
                  <a:lnTo>
                    <a:pt x="52" y="35"/>
                  </a:lnTo>
                  <a:lnTo>
                    <a:pt x="55" y="32"/>
                  </a:lnTo>
                  <a:lnTo>
                    <a:pt x="57" y="29"/>
                  </a:lnTo>
                  <a:lnTo>
                    <a:pt x="60" y="27"/>
                  </a:lnTo>
                  <a:lnTo>
                    <a:pt x="61" y="24"/>
                  </a:lnTo>
                  <a:lnTo>
                    <a:pt x="61" y="20"/>
                  </a:lnTo>
                  <a:lnTo>
                    <a:pt x="60" y="17"/>
                  </a:lnTo>
                  <a:lnTo>
                    <a:pt x="57" y="14"/>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96" name="Freeform 305"/>
            <p:cNvSpPr>
              <a:spLocks/>
            </p:cNvSpPr>
            <p:nvPr/>
          </p:nvSpPr>
          <p:spPr bwMode="auto">
            <a:xfrm>
              <a:off x="3868" y="2916"/>
              <a:ext cx="56" cy="34"/>
            </a:xfrm>
            <a:custGeom>
              <a:avLst/>
              <a:gdLst/>
              <a:ahLst/>
              <a:cxnLst>
                <a:cxn ang="0">
                  <a:pos x="5" y="10"/>
                </a:cxn>
                <a:cxn ang="0">
                  <a:pos x="6" y="9"/>
                </a:cxn>
                <a:cxn ang="0">
                  <a:pos x="11" y="8"/>
                </a:cxn>
                <a:cxn ang="0">
                  <a:pos x="18" y="4"/>
                </a:cxn>
                <a:cxn ang="0">
                  <a:pos x="27" y="2"/>
                </a:cxn>
                <a:cxn ang="0">
                  <a:pos x="35" y="0"/>
                </a:cxn>
                <a:cxn ang="0">
                  <a:pos x="43" y="0"/>
                </a:cxn>
                <a:cxn ang="0">
                  <a:pos x="50" y="2"/>
                </a:cxn>
                <a:cxn ang="0">
                  <a:pos x="53" y="7"/>
                </a:cxn>
                <a:cxn ang="0">
                  <a:pos x="54" y="12"/>
                </a:cxn>
                <a:cxn ang="0">
                  <a:pos x="56" y="17"/>
                </a:cxn>
                <a:cxn ang="0">
                  <a:pos x="55" y="20"/>
                </a:cxn>
                <a:cxn ang="0">
                  <a:pos x="54" y="24"/>
                </a:cxn>
                <a:cxn ang="0">
                  <a:pos x="51" y="26"/>
                </a:cxn>
                <a:cxn ang="0">
                  <a:pos x="49" y="28"/>
                </a:cxn>
                <a:cxn ang="0">
                  <a:pos x="45" y="30"/>
                </a:cxn>
                <a:cxn ang="0">
                  <a:pos x="41" y="30"/>
                </a:cxn>
                <a:cxn ang="0">
                  <a:pos x="36" y="32"/>
                </a:cxn>
                <a:cxn ang="0">
                  <a:pos x="31" y="32"/>
                </a:cxn>
                <a:cxn ang="0">
                  <a:pos x="26" y="33"/>
                </a:cxn>
                <a:cxn ang="0">
                  <a:pos x="22" y="32"/>
                </a:cxn>
                <a:cxn ang="0">
                  <a:pos x="18" y="32"/>
                </a:cxn>
                <a:cxn ang="0">
                  <a:pos x="14" y="31"/>
                </a:cxn>
                <a:cxn ang="0">
                  <a:pos x="13" y="30"/>
                </a:cxn>
                <a:cxn ang="0">
                  <a:pos x="10" y="30"/>
                </a:cxn>
                <a:cxn ang="0">
                  <a:pos x="8" y="28"/>
                </a:cxn>
                <a:cxn ang="0">
                  <a:pos x="5" y="26"/>
                </a:cxn>
                <a:cxn ang="0">
                  <a:pos x="4" y="23"/>
                </a:cxn>
                <a:cxn ang="0">
                  <a:pos x="2" y="20"/>
                </a:cxn>
                <a:cxn ang="0">
                  <a:pos x="0" y="18"/>
                </a:cxn>
                <a:cxn ang="0">
                  <a:pos x="0" y="15"/>
                </a:cxn>
                <a:cxn ang="0">
                  <a:pos x="2" y="13"/>
                </a:cxn>
                <a:cxn ang="0">
                  <a:pos x="5" y="10"/>
                </a:cxn>
              </a:cxnLst>
              <a:rect l="0" t="0" r="r" b="b"/>
              <a:pathLst>
                <a:path w="57" h="34">
                  <a:moveTo>
                    <a:pt x="5" y="10"/>
                  </a:moveTo>
                  <a:lnTo>
                    <a:pt x="6" y="9"/>
                  </a:lnTo>
                  <a:lnTo>
                    <a:pt x="11" y="8"/>
                  </a:lnTo>
                  <a:lnTo>
                    <a:pt x="18" y="4"/>
                  </a:lnTo>
                  <a:lnTo>
                    <a:pt x="27" y="2"/>
                  </a:lnTo>
                  <a:lnTo>
                    <a:pt x="35" y="0"/>
                  </a:lnTo>
                  <a:lnTo>
                    <a:pt x="43" y="0"/>
                  </a:lnTo>
                  <a:lnTo>
                    <a:pt x="50" y="2"/>
                  </a:lnTo>
                  <a:lnTo>
                    <a:pt x="53" y="7"/>
                  </a:lnTo>
                  <a:lnTo>
                    <a:pt x="54" y="12"/>
                  </a:lnTo>
                  <a:lnTo>
                    <a:pt x="56" y="17"/>
                  </a:lnTo>
                  <a:lnTo>
                    <a:pt x="55" y="20"/>
                  </a:lnTo>
                  <a:lnTo>
                    <a:pt x="54" y="24"/>
                  </a:lnTo>
                  <a:lnTo>
                    <a:pt x="51" y="26"/>
                  </a:lnTo>
                  <a:lnTo>
                    <a:pt x="49" y="28"/>
                  </a:lnTo>
                  <a:lnTo>
                    <a:pt x="45" y="30"/>
                  </a:lnTo>
                  <a:lnTo>
                    <a:pt x="41" y="30"/>
                  </a:lnTo>
                  <a:lnTo>
                    <a:pt x="36" y="32"/>
                  </a:lnTo>
                  <a:lnTo>
                    <a:pt x="31" y="32"/>
                  </a:lnTo>
                  <a:lnTo>
                    <a:pt x="26" y="33"/>
                  </a:lnTo>
                  <a:lnTo>
                    <a:pt x="22" y="32"/>
                  </a:lnTo>
                  <a:lnTo>
                    <a:pt x="18" y="32"/>
                  </a:lnTo>
                  <a:lnTo>
                    <a:pt x="14" y="31"/>
                  </a:lnTo>
                  <a:lnTo>
                    <a:pt x="13" y="30"/>
                  </a:lnTo>
                  <a:lnTo>
                    <a:pt x="10" y="30"/>
                  </a:lnTo>
                  <a:lnTo>
                    <a:pt x="8" y="28"/>
                  </a:lnTo>
                  <a:lnTo>
                    <a:pt x="5" y="26"/>
                  </a:lnTo>
                  <a:lnTo>
                    <a:pt x="4" y="23"/>
                  </a:lnTo>
                  <a:lnTo>
                    <a:pt x="2" y="20"/>
                  </a:lnTo>
                  <a:lnTo>
                    <a:pt x="0" y="18"/>
                  </a:lnTo>
                  <a:lnTo>
                    <a:pt x="0" y="15"/>
                  </a:lnTo>
                  <a:lnTo>
                    <a:pt x="2" y="13"/>
                  </a:lnTo>
                  <a:lnTo>
                    <a:pt x="5" y="10"/>
                  </a:lnTo>
                </a:path>
              </a:pathLst>
            </a:custGeom>
            <a:solidFill>
              <a:srgbClr val="FDE3BA"/>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97" name="Freeform 306"/>
            <p:cNvSpPr>
              <a:spLocks/>
            </p:cNvSpPr>
            <p:nvPr/>
          </p:nvSpPr>
          <p:spPr bwMode="auto">
            <a:xfrm>
              <a:off x="3868" y="2916"/>
              <a:ext cx="63" cy="41"/>
            </a:xfrm>
            <a:custGeom>
              <a:avLst/>
              <a:gdLst/>
              <a:ahLst/>
              <a:cxnLst>
                <a:cxn ang="0">
                  <a:pos x="5" y="12"/>
                </a:cxn>
                <a:cxn ang="0">
                  <a:pos x="5" y="12"/>
                </a:cxn>
                <a:cxn ang="0">
                  <a:pos x="7" y="11"/>
                </a:cxn>
                <a:cxn ang="0">
                  <a:pos x="12" y="9"/>
                </a:cxn>
                <a:cxn ang="0">
                  <a:pos x="20" y="5"/>
                </a:cxn>
                <a:cxn ang="0">
                  <a:pos x="30" y="2"/>
                </a:cxn>
                <a:cxn ang="0">
                  <a:pos x="39" y="0"/>
                </a:cxn>
                <a:cxn ang="0">
                  <a:pos x="48" y="0"/>
                </a:cxn>
                <a:cxn ang="0">
                  <a:pos x="55" y="2"/>
                </a:cxn>
                <a:cxn ang="0">
                  <a:pos x="59" y="8"/>
                </a:cxn>
                <a:cxn ang="0">
                  <a:pos x="60" y="14"/>
                </a:cxn>
                <a:cxn ang="0">
                  <a:pos x="62" y="20"/>
                </a:cxn>
                <a:cxn ang="0">
                  <a:pos x="61" y="24"/>
                </a:cxn>
                <a:cxn ang="0">
                  <a:pos x="60" y="28"/>
                </a:cxn>
                <a:cxn ang="0">
                  <a:pos x="57" y="31"/>
                </a:cxn>
                <a:cxn ang="0">
                  <a:pos x="54" y="33"/>
                </a:cxn>
                <a:cxn ang="0">
                  <a:pos x="50" y="35"/>
                </a:cxn>
                <a:cxn ang="0">
                  <a:pos x="45" y="36"/>
                </a:cxn>
                <a:cxn ang="0">
                  <a:pos x="40" y="38"/>
                </a:cxn>
                <a:cxn ang="0">
                  <a:pos x="34" y="38"/>
                </a:cxn>
                <a:cxn ang="0">
                  <a:pos x="29" y="39"/>
                </a:cxn>
                <a:cxn ang="0">
                  <a:pos x="24" y="38"/>
                </a:cxn>
                <a:cxn ang="0">
                  <a:pos x="20" y="38"/>
                </a:cxn>
                <a:cxn ang="0">
                  <a:pos x="16" y="37"/>
                </a:cxn>
                <a:cxn ang="0">
                  <a:pos x="14" y="36"/>
                </a:cxn>
                <a:cxn ang="0">
                  <a:pos x="11" y="35"/>
                </a:cxn>
                <a:cxn ang="0">
                  <a:pos x="9" y="33"/>
                </a:cxn>
                <a:cxn ang="0">
                  <a:pos x="6" y="31"/>
                </a:cxn>
                <a:cxn ang="0">
                  <a:pos x="4" y="27"/>
                </a:cxn>
                <a:cxn ang="0">
                  <a:pos x="2" y="24"/>
                </a:cxn>
                <a:cxn ang="0">
                  <a:pos x="0" y="21"/>
                </a:cxn>
                <a:cxn ang="0">
                  <a:pos x="0" y="18"/>
                </a:cxn>
                <a:cxn ang="0">
                  <a:pos x="2" y="15"/>
                </a:cxn>
                <a:cxn ang="0">
                  <a:pos x="5" y="12"/>
                </a:cxn>
              </a:cxnLst>
              <a:rect l="0" t="0" r="r" b="b"/>
              <a:pathLst>
                <a:path w="63" h="40">
                  <a:moveTo>
                    <a:pt x="5" y="12"/>
                  </a:moveTo>
                  <a:lnTo>
                    <a:pt x="5" y="12"/>
                  </a:lnTo>
                  <a:lnTo>
                    <a:pt x="7" y="11"/>
                  </a:lnTo>
                  <a:lnTo>
                    <a:pt x="12" y="9"/>
                  </a:lnTo>
                  <a:lnTo>
                    <a:pt x="20" y="5"/>
                  </a:lnTo>
                  <a:lnTo>
                    <a:pt x="30" y="2"/>
                  </a:lnTo>
                  <a:lnTo>
                    <a:pt x="39" y="0"/>
                  </a:lnTo>
                  <a:lnTo>
                    <a:pt x="48" y="0"/>
                  </a:lnTo>
                  <a:lnTo>
                    <a:pt x="55" y="2"/>
                  </a:lnTo>
                  <a:lnTo>
                    <a:pt x="59" y="8"/>
                  </a:lnTo>
                  <a:lnTo>
                    <a:pt x="60" y="14"/>
                  </a:lnTo>
                  <a:lnTo>
                    <a:pt x="62" y="20"/>
                  </a:lnTo>
                  <a:lnTo>
                    <a:pt x="61" y="24"/>
                  </a:lnTo>
                  <a:lnTo>
                    <a:pt x="60" y="28"/>
                  </a:lnTo>
                  <a:lnTo>
                    <a:pt x="57" y="31"/>
                  </a:lnTo>
                  <a:lnTo>
                    <a:pt x="54" y="33"/>
                  </a:lnTo>
                  <a:lnTo>
                    <a:pt x="50" y="35"/>
                  </a:lnTo>
                  <a:lnTo>
                    <a:pt x="45" y="36"/>
                  </a:lnTo>
                  <a:lnTo>
                    <a:pt x="40" y="38"/>
                  </a:lnTo>
                  <a:lnTo>
                    <a:pt x="34" y="38"/>
                  </a:lnTo>
                  <a:lnTo>
                    <a:pt x="29" y="39"/>
                  </a:lnTo>
                  <a:lnTo>
                    <a:pt x="24" y="38"/>
                  </a:lnTo>
                  <a:lnTo>
                    <a:pt x="20" y="38"/>
                  </a:lnTo>
                  <a:lnTo>
                    <a:pt x="16" y="37"/>
                  </a:lnTo>
                  <a:lnTo>
                    <a:pt x="14" y="36"/>
                  </a:lnTo>
                  <a:lnTo>
                    <a:pt x="11" y="35"/>
                  </a:lnTo>
                  <a:lnTo>
                    <a:pt x="9" y="33"/>
                  </a:lnTo>
                  <a:lnTo>
                    <a:pt x="6" y="31"/>
                  </a:lnTo>
                  <a:lnTo>
                    <a:pt x="4" y="27"/>
                  </a:lnTo>
                  <a:lnTo>
                    <a:pt x="2" y="24"/>
                  </a:lnTo>
                  <a:lnTo>
                    <a:pt x="0" y="21"/>
                  </a:lnTo>
                  <a:lnTo>
                    <a:pt x="0" y="18"/>
                  </a:lnTo>
                  <a:lnTo>
                    <a:pt x="2" y="15"/>
                  </a:lnTo>
                  <a:lnTo>
                    <a:pt x="5" y="1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98" name="Freeform 307"/>
            <p:cNvSpPr>
              <a:spLocks/>
            </p:cNvSpPr>
            <p:nvPr/>
          </p:nvSpPr>
          <p:spPr bwMode="auto">
            <a:xfrm>
              <a:off x="3696" y="2711"/>
              <a:ext cx="182" cy="207"/>
            </a:xfrm>
            <a:custGeom>
              <a:avLst/>
              <a:gdLst/>
              <a:ahLst/>
              <a:cxnLst>
                <a:cxn ang="0">
                  <a:pos x="26" y="84"/>
                </a:cxn>
                <a:cxn ang="0">
                  <a:pos x="37" y="81"/>
                </a:cxn>
                <a:cxn ang="0">
                  <a:pos x="52" y="76"/>
                </a:cxn>
                <a:cxn ang="0">
                  <a:pos x="67" y="72"/>
                </a:cxn>
                <a:cxn ang="0">
                  <a:pos x="75" y="70"/>
                </a:cxn>
                <a:cxn ang="0">
                  <a:pos x="79" y="65"/>
                </a:cxn>
                <a:cxn ang="0">
                  <a:pos x="83" y="59"/>
                </a:cxn>
                <a:cxn ang="0">
                  <a:pos x="86" y="53"/>
                </a:cxn>
                <a:cxn ang="0">
                  <a:pos x="90" y="48"/>
                </a:cxn>
                <a:cxn ang="0">
                  <a:pos x="100" y="34"/>
                </a:cxn>
                <a:cxn ang="0">
                  <a:pos x="111" y="17"/>
                </a:cxn>
                <a:cxn ang="0">
                  <a:pos x="122" y="5"/>
                </a:cxn>
                <a:cxn ang="0">
                  <a:pos x="130" y="1"/>
                </a:cxn>
                <a:cxn ang="0">
                  <a:pos x="137" y="0"/>
                </a:cxn>
                <a:cxn ang="0">
                  <a:pos x="144" y="3"/>
                </a:cxn>
                <a:cxn ang="0">
                  <a:pos x="148" y="10"/>
                </a:cxn>
                <a:cxn ang="0">
                  <a:pos x="149" y="19"/>
                </a:cxn>
                <a:cxn ang="0">
                  <a:pos x="147" y="27"/>
                </a:cxn>
                <a:cxn ang="0">
                  <a:pos x="143" y="35"/>
                </a:cxn>
                <a:cxn ang="0">
                  <a:pos x="137" y="41"/>
                </a:cxn>
                <a:cxn ang="0">
                  <a:pos x="131" y="45"/>
                </a:cxn>
                <a:cxn ang="0">
                  <a:pos x="123" y="50"/>
                </a:cxn>
                <a:cxn ang="0">
                  <a:pos x="116" y="54"/>
                </a:cxn>
                <a:cxn ang="0">
                  <a:pos x="115" y="59"/>
                </a:cxn>
                <a:cxn ang="0">
                  <a:pos x="123" y="63"/>
                </a:cxn>
                <a:cxn ang="0">
                  <a:pos x="140" y="64"/>
                </a:cxn>
                <a:cxn ang="0">
                  <a:pos x="160" y="63"/>
                </a:cxn>
                <a:cxn ang="0">
                  <a:pos x="173" y="61"/>
                </a:cxn>
                <a:cxn ang="0">
                  <a:pos x="181" y="206"/>
                </a:cxn>
                <a:cxn ang="0">
                  <a:pos x="177" y="206"/>
                </a:cxn>
                <a:cxn ang="0">
                  <a:pos x="167" y="205"/>
                </a:cxn>
                <a:cxn ang="0">
                  <a:pos x="154" y="204"/>
                </a:cxn>
                <a:cxn ang="0">
                  <a:pos x="138" y="202"/>
                </a:cxn>
                <a:cxn ang="0">
                  <a:pos x="122" y="200"/>
                </a:cxn>
                <a:cxn ang="0">
                  <a:pos x="107" y="198"/>
                </a:cxn>
                <a:cxn ang="0">
                  <a:pos x="96" y="195"/>
                </a:cxn>
                <a:cxn ang="0">
                  <a:pos x="90" y="191"/>
                </a:cxn>
                <a:cxn ang="0">
                  <a:pos x="85" y="186"/>
                </a:cxn>
                <a:cxn ang="0">
                  <a:pos x="79" y="180"/>
                </a:cxn>
                <a:cxn ang="0">
                  <a:pos x="72" y="175"/>
                </a:cxn>
                <a:cxn ang="0">
                  <a:pos x="61" y="169"/>
                </a:cxn>
                <a:cxn ang="0">
                  <a:pos x="45" y="164"/>
                </a:cxn>
                <a:cxn ang="0">
                  <a:pos x="29" y="162"/>
                </a:cxn>
                <a:cxn ang="0">
                  <a:pos x="14" y="161"/>
                </a:cxn>
                <a:cxn ang="0">
                  <a:pos x="4" y="160"/>
                </a:cxn>
                <a:cxn ang="0">
                  <a:pos x="0" y="153"/>
                </a:cxn>
                <a:cxn ang="0">
                  <a:pos x="1" y="135"/>
                </a:cxn>
                <a:cxn ang="0">
                  <a:pos x="10" y="110"/>
                </a:cxn>
                <a:cxn ang="0">
                  <a:pos x="24" y="85"/>
                </a:cxn>
              </a:cxnLst>
              <a:rect l="0" t="0" r="r" b="b"/>
              <a:pathLst>
                <a:path w="182" h="207">
                  <a:moveTo>
                    <a:pt x="24" y="85"/>
                  </a:moveTo>
                  <a:lnTo>
                    <a:pt x="26" y="84"/>
                  </a:lnTo>
                  <a:lnTo>
                    <a:pt x="31" y="83"/>
                  </a:lnTo>
                  <a:lnTo>
                    <a:pt x="37" y="81"/>
                  </a:lnTo>
                  <a:lnTo>
                    <a:pt x="45" y="79"/>
                  </a:lnTo>
                  <a:lnTo>
                    <a:pt x="52" y="76"/>
                  </a:lnTo>
                  <a:lnTo>
                    <a:pt x="60" y="73"/>
                  </a:lnTo>
                  <a:lnTo>
                    <a:pt x="67" y="72"/>
                  </a:lnTo>
                  <a:lnTo>
                    <a:pt x="72" y="71"/>
                  </a:lnTo>
                  <a:lnTo>
                    <a:pt x="75" y="70"/>
                  </a:lnTo>
                  <a:lnTo>
                    <a:pt x="77" y="68"/>
                  </a:lnTo>
                  <a:lnTo>
                    <a:pt x="79" y="65"/>
                  </a:lnTo>
                  <a:lnTo>
                    <a:pt x="81" y="62"/>
                  </a:lnTo>
                  <a:lnTo>
                    <a:pt x="83" y="59"/>
                  </a:lnTo>
                  <a:lnTo>
                    <a:pt x="84" y="56"/>
                  </a:lnTo>
                  <a:lnTo>
                    <a:pt x="86" y="53"/>
                  </a:lnTo>
                  <a:lnTo>
                    <a:pt x="88" y="51"/>
                  </a:lnTo>
                  <a:lnTo>
                    <a:pt x="90" y="48"/>
                  </a:lnTo>
                  <a:lnTo>
                    <a:pt x="95" y="42"/>
                  </a:lnTo>
                  <a:lnTo>
                    <a:pt x="100" y="34"/>
                  </a:lnTo>
                  <a:lnTo>
                    <a:pt x="106" y="25"/>
                  </a:lnTo>
                  <a:lnTo>
                    <a:pt x="111" y="17"/>
                  </a:lnTo>
                  <a:lnTo>
                    <a:pt x="117" y="11"/>
                  </a:lnTo>
                  <a:lnTo>
                    <a:pt x="122" y="5"/>
                  </a:lnTo>
                  <a:lnTo>
                    <a:pt x="126" y="2"/>
                  </a:lnTo>
                  <a:lnTo>
                    <a:pt x="130" y="1"/>
                  </a:lnTo>
                  <a:lnTo>
                    <a:pt x="134" y="0"/>
                  </a:lnTo>
                  <a:lnTo>
                    <a:pt x="137" y="0"/>
                  </a:lnTo>
                  <a:lnTo>
                    <a:pt x="140" y="1"/>
                  </a:lnTo>
                  <a:lnTo>
                    <a:pt x="144" y="3"/>
                  </a:lnTo>
                  <a:lnTo>
                    <a:pt x="146" y="6"/>
                  </a:lnTo>
                  <a:lnTo>
                    <a:pt x="148" y="10"/>
                  </a:lnTo>
                  <a:lnTo>
                    <a:pt x="149" y="14"/>
                  </a:lnTo>
                  <a:lnTo>
                    <a:pt x="149" y="19"/>
                  </a:lnTo>
                  <a:lnTo>
                    <a:pt x="148" y="23"/>
                  </a:lnTo>
                  <a:lnTo>
                    <a:pt x="147" y="27"/>
                  </a:lnTo>
                  <a:lnTo>
                    <a:pt x="145" y="32"/>
                  </a:lnTo>
                  <a:lnTo>
                    <a:pt x="143" y="35"/>
                  </a:lnTo>
                  <a:lnTo>
                    <a:pt x="140" y="38"/>
                  </a:lnTo>
                  <a:lnTo>
                    <a:pt x="137" y="41"/>
                  </a:lnTo>
                  <a:lnTo>
                    <a:pt x="135" y="43"/>
                  </a:lnTo>
                  <a:lnTo>
                    <a:pt x="131" y="45"/>
                  </a:lnTo>
                  <a:lnTo>
                    <a:pt x="127" y="47"/>
                  </a:lnTo>
                  <a:lnTo>
                    <a:pt x="123" y="50"/>
                  </a:lnTo>
                  <a:lnTo>
                    <a:pt x="119" y="52"/>
                  </a:lnTo>
                  <a:lnTo>
                    <a:pt x="116" y="54"/>
                  </a:lnTo>
                  <a:lnTo>
                    <a:pt x="114" y="57"/>
                  </a:lnTo>
                  <a:lnTo>
                    <a:pt x="115" y="59"/>
                  </a:lnTo>
                  <a:lnTo>
                    <a:pt x="117" y="61"/>
                  </a:lnTo>
                  <a:lnTo>
                    <a:pt x="123" y="63"/>
                  </a:lnTo>
                  <a:lnTo>
                    <a:pt x="131" y="64"/>
                  </a:lnTo>
                  <a:lnTo>
                    <a:pt x="140" y="64"/>
                  </a:lnTo>
                  <a:lnTo>
                    <a:pt x="150" y="64"/>
                  </a:lnTo>
                  <a:lnTo>
                    <a:pt x="160" y="63"/>
                  </a:lnTo>
                  <a:lnTo>
                    <a:pt x="167" y="62"/>
                  </a:lnTo>
                  <a:lnTo>
                    <a:pt x="173" y="61"/>
                  </a:lnTo>
                  <a:lnTo>
                    <a:pt x="175" y="61"/>
                  </a:lnTo>
                  <a:lnTo>
                    <a:pt x="181" y="206"/>
                  </a:lnTo>
                  <a:lnTo>
                    <a:pt x="180" y="206"/>
                  </a:lnTo>
                  <a:lnTo>
                    <a:pt x="177" y="206"/>
                  </a:lnTo>
                  <a:lnTo>
                    <a:pt x="173" y="206"/>
                  </a:lnTo>
                  <a:lnTo>
                    <a:pt x="167" y="205"/>
                  </a:lnTo>
                  <a:lnTo>
                    <a:pt x="161" y="204"/>
                  </a:lnTo>
                  <a:lnTo>
                    <a:pt x="154" y="204"/>
                  </a:lnTo>
                  <a:lnTo>
                    <a:pt x="146" y="203"/>
                  </a:lnTo>
                  <a:lnTo>
                    <a:pt x="138" y="202"/>
                  </a:lnTo>
                  <a:lnTo>
                    <a:pt x="130" y="201"/>
                  </a:lnTo>
                  <a:lnTo>
                    <a:pt x="122" y="200"/>
                  </a:lnTo>
                  <a:lnTo>
                    <a:pt x="114" y="199"/>
                  </a:lnTo>
                  <a:lnTo>
                    <a:pt x="107" y="198"/>
                  </a:lnTo>
                  <a:lnTo>
                    <a:pt x="102" y="196"/>
                  </a:lnTo>
                  <a:lnTo>
                    <a:pt x="96" y="195"/>
                  </a:lnTo>
                  <a:lnTo>
                    <a:pt x="92" y="193"/>
                  </a:lnTo>
                  <a:lnTo>
                    <a:pt x="90" y="191"/>
                  </a:lnTo>
                  <a:lnTo>
                    <a:pt x="88" y="189"/>
                  </a:lnTo>
                  <a:lnTo>
                    <a:pt x="85" y="186"/>
                  </a:lnTo>
                  <a:lnTo>
                    <a:pt x="82" y="183"/>
                  </a:lnTo>
                  <a:lnTo>
                    <a:pt x="79" y="180"/>
                  </a:lnTo>
                  <a:lnTo>
                    <a:pt x="76" y="177"/>
                  </a:lnTo>
                  <a:lnTo>
                    <a:pt x="72" y="175"/>
                  </a:lnTo>
                  <a:lnTo>
                    <a:pt x="67" y="172"/>
                  </a:lnTo>
                  <a:lnTo>
                    <a:pt x="61" y="169"/>
                  </a:lnTo>
                  <a:lnTo>
                    <a:pt x="54" y="166"/>
                  </a:lnTo>
                  <a:lnTo>
                    <a:pt x="45" y="164"/>
                  </a:lnTo>
                  <a:lnTo>
                    <a:pt x="37" y="163"/>
                  </a:lnTo>
                  <a:lnTo>
                    <a:pt x="29" y="162"/>
                  </a:lnTo>
                  <a:lnTo>
                    <a:pt x="21" y="161"/>
                  </a:lnTo>
                  <a:lnTo>
                    <a:pt x="14" y="161"/>
                  </a:lnTo>
                  <a:lnTo>
                    <a:pt x="8" y="160"/>
                  </a:lnTo>
                  <a:lnTo>
                    <a:pt x="4" y="160"/>
                  </a:lnTo>
                  <a:lnTo>
                    <a:pt x="1" y="158"/>
                  </a:lnTo>
                  <a:lnTo>
                    <a:pt x="0" y="153"/>
                  </a:lnTo>
                  <a:lnTo>
                    <a:pt x="0" y="145"/>
                  </a:lnTo>
                  <a:lnTo>
                    <a:pt x="1" y="135"/>
                  </a:lnTo>
                  <a:lnTo>
                    <a:pt x="5" y="122"/>
                  </a:lnTo>
                  <a:lnTo>
                    <a:pt x="10" y="110"/>
                  </a:lnTo>
                  <a:lnTo>
                    <a:pt x="16" y="97"/>
                  </a:lnTo>
                  <a:lnTo>
                    <a:pt x="24" y="85"/>
                  </a:lnTo>
                </a:path>
              </a:pathLst>
            </a:custGeom>
            <a:solidFill>
              <a:srgbClr val="FDE3BA"/>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99" name="Freeform 308"/>
            <p:cNvSpPr>
              <a:spLocks/>
            </p:cNvSpPr>
            <p:nvPr/>
          </p:nvSpPr>
          <p:spPr bwMode="auto">
            <a:xfrm>
              <a:off x="3696" y="2711"/>
              <a:ext cx="189" cy="213"/>
            </a:xfrm>
            <a:custGeom>
              <a:avLst/>
              <a:gdLst/>
              <a:ahLst/>
              <a:cxnLst>
                <a:cxn ang="0">
                  <a:pos x="25" y="87"/>
                </a:cxn>
                <a:cxn ang="0">
                  <a:pos x="32" y="85"/>
                </a:cxn>
                <a:cxn ang="0">
                  <a:pos x="46" y="81"/>
                </a:cxn>
                <a:cxn ang="0">
                  <a:pos x="62" y="75"/>
                </a:cxn>
                <a:cxn ang="0">
                  <a:pos x="74" y="73"/>
                </a:cxn>
                <a:cxn ang="0">
                  <a:pos x="80" y="70"/>
                </a:cxn>
                <a:cxn ang="0">
                  <a:pos x="84" y="64"/>
                </a:cxn>
                <a:cxn ang="0">
                  <a:pos x="87" y="58"/>
                </a:cxn>
                <a:cxn ang="0">
                  <a:pos x="91" y="52"/>
                </a:cxn>
                <a:cxn ang="0">
                  <a:pos x="98" y="43"/>
                </a:cxn>
                <a:cxn ang="0">
                  <a:pos x="109" y="26"/>
                </a:cxn>
                <a:cxn ang="0">
                  <a:pos x="121" y="11"/>
                </a:cxn>
                <a:cxn ang="0">
                  <a:pos x="130" y="2"/>
                </a:cxn>
                <a:cxn ang="0">
                  <a:pos x="138" y="0"/>
                </a:cxn>
                <a:cxn ang="0">
                  <a:pos x="145" y="1"/>
                </a:cxn>
                <a:cxn ang="0">
                  <a:pos x="151" y="6"/>
                </a:cxn>
                <a:cxn ang="0">
                  <a:pos x="154" y="14"/>
                </a:cxn>
                <a:cxn ang="0">
                  <a:pos x="153" y="24"/>
                </a:cxn>
                <a:cxn ang="0">
                  <a:pos x="150" y="33"/>
                </a:cxn>
                <a:cxn ang="0">
                  <a:pos x="145" y="39"/>
                </a:cxn>
                <a:cxn ang="0">
                  <a:pos x="139" y="44"/>
                </a:cxn>
                <a:cxn ang="0">
                  <a:pos x="131" y="48"/>
                </a:cxn>
                <a:cxn ang="0">
                  <a:pos x="123" y="54"/>
                </a:cxn>
                <a:cxn ang="0">
                  <a:pos x="118" y="59"/>
                </a:cxn>
                <a:cxn ang="0">
                  <a:pos x="121" y="63"/>
                </a:cxn>
                <a:cxn ang="0">
                  <a:pos x="135" y="66"/>
                </a:cxn>
                <a:cxn ang="0">
                  <a:pos x="155" y="66"/>
                </a:cxn>
                <a:cxn ang="0">
                  <a:pos x="173" y="64"/>
                </a:cxn>
                <a:cxn ang="0">
                  <a:pos x="181" y="63"/>
                </a:cxn>
                <a:cxn ang="0">
                  <a:pos x="186" y="212"/>
                </a:cxn>
                <a:cxn ang="0">
                  <a:pos x="179" y="212"/>
                </a:cxn>
                <a:cxn ang="0">
                  <a:pos x="166" y="210"/>
                </a:cxn>
                <a:cxn ang="0">
                  <a:pos x="151" y="209"/>
                </a:cxn>
                <a:cxn ang="0">
                  <a:pos x="134" y="207"/>
                </a:cxn>
                <a:cxn ang="0">
                  <a:pos x="118" y="205"/>
                </a:cxn>
                <a:cxn ang="0">
                  <a:pos x="105" y="202"/>
                </a:cxn>
                <a:cxn ang="0">
                  <a:pos x="95" y="199"/>
                </a:cxn>
                <a:cxn ang="0">
                  <a:pos x="91" y="194"/>
                </a:cxn>
                <a:cxn ang="0">
                  <a:pos x="85" y="188"/>
                </a:cxn>
                <a:cxn ang="0">
                  <a:pos x="79" y="182"/>
                </a:cxn>
                <a:cxn ang="0">
                  <a:pos x="69" y="177"/>
                </a:cxn>
                <a:cxn ang="0">
                  <a:pos x="56" y="171"/>
                </a:cxn>
                <a:cxn ang="0">
                  <a:pos x="38" y="168"/>
                </a:cxn>
                <a:cxn ang="0">
                  <a:pos x="22" y="166"/>
                </a:cxn>
                <a:cxn ang="0">
                  <a:pos x="8" y="165"/>
                </a:cxn>
                <a:cxn ang="0">
                  <a:pos x="1" y="163"/>
                </a:cxn>
                <a:cxn ang="0">
                  <a:pos x="0" y="149"/>
                </a:cxn>
                <a:cxn ang="0">
                  <a:pos x="5" y="126"/>
                </a:cxn>
                <a:cxn ang="0">
                  <a:pos x="17" y="100"/>
                </a:cxn>
              </a:cxnLst>
              <a:rect l="0" t="0" r="r" b="b"/>
              <a:pathLst>
                <a:path w="188" h="213">
                  <a:moveTo>
                    <a:pt x="25" y="87"/>
                  </a:moveTo>
                  <a:lnTo>
                    <a:pt x="25" y="87"/>
                  </a:lnTo>
                  <a:lnTo>
                    <a:pt x="27" y="86"/>
                  </a:lnTo>
                  <a:lnTo>
                    <a:pt x="32" y="85"/>
                  </a:lnTo>
                  <a:lnTo>
                    <a:pt x="38" y="83"/>
                  </a:lnTo>
                  <a:lnTo>
                    <a:pt x="46" y="81"/>
                  </a:lnTo>
                  <a:lnTo>
                    <a:pt x="54" y="78"/>
                  </a:lnTo>
                  <a:lnTo>
                    <a:pt x="62" y="75"/>
                  </a:lnTo>
                  <a:lnTo>
                    <a:pt x="69" y="74"/>
                  </a:lnTo>
                  <a:lnTo>
                    <a:pt x="74" y="73"/>
                  </a:lnTo>
                  <a:lnTo>
                    <a:pt x="78" y="72"/>
                  </a:lnTo>
                  <a:lnTo>
                    <a:pt x="80" y="70"/>
                  </a:lnTo>
                  <a:lnTo>
                    <a:pt x="82" y="67"/>
                  </a:lnTo>
                  <a:lnTo>
                    <a:pt x="84" y="64"/>
                  </a:lnTo>
                  <a:lnTo>
                    <a:pt x="86" y="61"/>
                  </a:lnTo>
                  <a:lnTo>
                    <a:pt x="87" y="58"/>
                  </a:lnTo>
                  <a:lnTo>
                    <a:pt x="89" y="55"/>
                  </a:lnTo>
                  <a:lnTo>
                    <a:pt x="91" y="52"/>
                  </a:lnTo>
                  <a:lnTo>
                    <a:pt x="93" y="49"/>
                  </a:lnTo>
                  <a:lnTo>
                    <a:pt x="98" y="43"/>
                  </a:lnTo>
                  <a:lnTo>
                    <a:pt x="103" y="35"/>
                  </a:lnTo>
                  <a:lnTo>
                    <a:pt x="109" y="26"/>
                  </a:lnTo>
                  <a:lnTo>
                    <a:pt x="115" y="18"/>
                  </a:lnTo>
                  <a:lnTo>
                    <a:pt x="121" y="11"/>
                  </a:lnTo>
                  <a:lnTo>
                    <a:pt x="126" y="5"/>
                  </a:lnTo>
                  <a:lnTo>
                    <a:pt x="130" y="2"/>
                  </a:lnTo>
                  <a:lnTo>
                    <a:pt x="134" y="1"/>
                  </a:lnTo>
                  <a:lnTo>
                    <a:pt x="138" y="0"/>
                  </a:lnTo>
                  <a:lnTo>
                    <a:pt x="142" y="0"/>
                  </a:lnTo>
                  <a:lnTo>
                    <a:pt x="145" y="1"/>
                  </a:lnTo>
                  <a:lnTo>
                    <a:pt x="149" y="3"/>
                  </a:lnTo>
                  <a:lnTo>
                    <a:pt x="151" y="6"/>
                  </a:lnTo>
                  <a:lnTo>
                    <a:pt x="153" y="10"/>
                  </a:lnTo>
                  <a:lnTo>
                    <a:pt x="154" y="14"/>
                  </a:lnTo>
                  <a:lnTo>
                    <a:pt x="154" y="20"/>
                  </a:lnTo>
                  <a:lnTo>
                    <a:pt x="153" y="24"/>
                  </a:lnTo>
                  <a:lnTo>
                    <a:pt x="152" y="28"/>
                  </a:lnTo>
                  <a:lnTo>
                    <a:pt x="150" y="33"/>
                  </a:lnTo>
                  <a:lnTo>
                    <a:pt x="148" y="36"/>
                  </a:lnTo>
                  <a:lnTo>
                    <a:pt x="145" y="39"/>
                  </a:lnTo>
                  <a:lnTo>
                    <a:pt x="142" y="42"/>
                  </a:lnTo>
                  <a:lnTo>
                    <a:pt x="139" y="44"/>
                  </a:lnTo>
                  <a:lnTo>
                    <a:pt x="135" y="46"/>
                  </a:lnTo>
                  <a:lnTo>
                    <a:pt x="131" y="48"/>
                  </a:lnTo>
                  <a:lnTo>
                    <a:pt x="127" y="51"/>
                  </a:lnTo>
                  <a:lnTo>
                    <a:pt x="123" y="54"/>
                  </a:lnTo>
                  <a:lnTo>
                    <a:pt x="120" y="56"/>
                  </a:lnTo>
                  <a:lnTo>
                    <a:pt x="118" y="59"/>
                  </a:lnTo>
                  <a:lnTo>
                    <a:pt x="119" y="61"/>
                  </a:lnTo>
                  <a:lnTo>
                    <a:pt x="121" y="63"/>
                  </a:lnTo>
                  <a:lnTo>
                    <a:pt x="127" y="65"/>
                  </a:lnTo>
                  <a:lnTo>
                    <a:pt x="135" y="66"/>
                  </a:lnTo>
                  <a:lnTo>
                    <a:pt x="145" y="66"/>
                  </a:lnTo>
                  <a:lnTo>
                    <a:pt x="155" y="66"/>
                  </a:lnTo>
                  <a:lnTo>
                    <a:pt x="165" y="65"/>
                  </a:lnTo>
                  <a:lnTo>
                    <a:pt x="173" y="64"/>
                  </a:lnTo>
                  <a:lnTo>
                    <a:pt x="179" y="63"/>
                  </a:lnTo>
                  <a:lnTo>
                    <a:pt x="181" y="63"/>
                  </a:lnTo>
                  <a:lnTo>
                    <a:pt x="187" y="212"/>
                  </a:lnTo>
                  <a:lnTo>
                    <a:pt x="186" y="212"/>
                  </a:lnTo>
                  <a:lnTo>
                    <a:pt x="183" y="212"/>
                  </a:lnTo>
                  <a:lnTo>
                    <a:pt x="179" y="212"/>
                  </a:lnTo>
                  <a:lnTo>
                    <a:pt x="173" y="211"/>
                  </a:lnTo>
                  <a:lnTo>
                    <a:pt x="166" y="210"/>
                  </a:lnTo>
                  <a:lnTo>
                    <a:pt x="159" y="210"/>
                  </a:lnTo>
                  <a:lnTo>
                    <a:pt x="151" y="209"/>
                  </a:lnTo>
                  <a:lnTo>
                    <a:pt x="143" y="208"/>
                  </a:lnTo>
                  <a:lnTo>
                    <a:pt x="134" y="207"/>
                  </a:lnTo>
                  <a:lnTo>
                    <a:pt x="126" y="206"/>
                  </a:lnTo>
                  <a:lnTo>
                    <a:pt x="118" y="205"/>
                  </a:lnTo>
                  <a:lnTo>
                    <a:pt x="111" y="204"/>
                  </a:lnTo>
                  <a:lnTo>
                    <a:pt x="105" y="202"/>
                  </a:lnTo>
                  <a:lnTo>
                    <a:pt x="99" y="201"/>
                  </a:lnTo>
                  <a:lnTo>
                    <a:pt x="95" y="199"/>
                  </a:lnTo>
                  <a:lnTo>
                    <a:pt x="93" y="197"/>
                  </a:lnTo>
                  <a:lnTo>
                    <a:pt x="91" y="194"/>
                  </a:lnTo>
                  <a:lnTo>
                    <a:pt x="88" y="191"/>
                  </a:lnTo>
                  <a:lnTo>
                    <a:pt x="85" y="188"/>
                  </a:lnTo>
                  <a:lnTo>
                    <a:pt x="82" y="185"/>
                  </a:lnTo>
                  <a:lnTo>
                    <a:pt x="79" y="182"/>
                  </a:lnTo>
                  <a:lnTo>
                    <a:pt x="74" y="180"/>
                  </a:lnTo>
                  <a:lnTo>
                    <a:pt x="69" y="177"/>
                  </a:lnTo>
                  <a:lnTo>
                    <a:pt x="63" y="174"/>
                  </a:lnTo>
                  <a:lnTo>
                    <a:pt x="56" y="171"/>
                  </a:lnTo>
                  <a:lnTo>
                    <a:pt x="47" y="169"/>
                  </a:lnTo>
                  <a:lnTo>
                    <a:pt x="38" y="168"/>
                  </a:lnTo>
                  <a:lnTo>
                    <a:pt x="30" y="167"/>
                  </a:lnTo>
                  <a:lnTo>
                    <a:pt x="22" y="166"/>
                  </a:lnTo>
                  <a:lnTo>
                    <a:pt x="14" y="166"/>
                  </a:lnTo>
                  <a:lnTo>
                    <a:pt x="8" y="165"/>
                  </a:lnTo>
                  <a:lnTo>
                    <a:pt x="4" y="165"/>
                  </a:lnTo>
                  <a:lnTo>
                    <a:pt x="1" y="163"/>
                  </a:lnTo>
                  <a:lnTo>
                    <a:pt x="0" y="157"/>
                  </a:lnTo>
                  <a:lnTo>
                    <a:pt x="0" y="149"/>
                  </a:lnTo>
                  <a:lnTo>
                    <a:pt x="1" y="139"/>
                  </a:lnTo>
                  <a:lnTo>
                    <a:pt x="5" y="126"/>
                  </a:lnTo>
                  <a:lnTo>
                    <a:pt x="10" y="113"/>
                  </a:lnTo>
                  <a:lnTo>
                    <a:pt x="17" y="100"/>
                  </a:lnTo>
                  <a:lnTo>
                    <a:pt x="25" y="87"/>
                  </a:lnTo>
                </a:path>
              </a:pathLst>
            </a:custGeom>
            <a:solidFill>
              <a:srgbClr val="FDE3BA"/>
            </a:solid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00" name="Freeform 309"/>
            <p:cNvSpPr>
              <a:spLocks/>
            </p:cNvSpPr>
            <p:nvPr/>
          </p:nvSpPr>
          <p:spPr bwMode="auto">
            <a:xfrm>
              <a:off x="3884" y="2711"/>
              <a:ext cx="172" cy="207"/>
            </a:xfrm>
            <a:custGeom>
              <a:avLst/>
              <a:gdLst/>
              <a:ahLst/>
              <a:cxnLst>
                <a:cxn ang="0">
                  <a:pos x="156" y="73"/>
                </a:cxn>
                <a:cxn ang="0">
                  <a:pos x="148" y="71"/>
                </a:cxn>
                <a:cxn ang="0">
                  <a:pos x="134" y="68"/>
                </a:cxn>
                <a:cxn ang="0">
                  <a:pos x="119" y="67"/>
                </a:cxn>
                <a:cxn ang="0">
                  <a:pos x="104" y="68"/>
                </a:cxn>
                <a:cxn ang="0">
                  <a:pos x="93" y="68"/>
                </a:cxn>
                <a:cxn ang="0">
                  <a:pos x="83" y="66"/>
                </a:cxn>
                <a:cxn ang="0">
                  <a:pos x="76" y="61"/>
                </a:cxn>
                <a:cxn ang="0">
                  <a:pos x="71" y="52"/>
                </a:cxn>
                <a:cxn ang="0">
                  <a:pos x="63" y="34"/>
                </a:cxn>
                <a:cxn ang="0">
                  <a:pos x="50" y="14"/>
                </a:cxn>
                <a:cxn ang="0">
                  <a:pos x="39" y="1"/>
                </a:cxn>
                <a:cxn ang="0">
                  <a:pos x="28" y="2"/>
                </a:cxn>
                <a:cxn ang="0">
                  <a:pos x="18" y="9"/>
                </a:cxn>
                <a:cxn ang="0">
                  <a:pos x="14" y="16"/>
                </a:cxn>
                <a:cxn ang="0">
                  <a:pos x="13" y="23"/>
                </a:cxn>
                <a:cxn ang="0">
                  <a:pos x="18" y="30"/>
                </a:cxn>
                <a:cxn ang="0">
                  <a:pos x="26" y="36"/>
                </a:cxn>
                <a:cxn ang="0">
                  <a:pos x="34" y="41"/>
                </a:cxn>
                <a:cxn ang="0">
                  <a:pos x="40" y="46"/>
                </a:cxn>
                <a:cxn ang="0">
                  <a:pos x="45" y="50"/>
                </a:cxn>
                <a:cxn ang="0">
                  <a:pos x="46" y="56"/>
                </a:cxn>
                <a:cxn ang="0">
                  <a:pos x="45" y="64"/>
                </a:cxn>
                <a:cxn ang="0">
                  <a:pos x="43" y="68"/>
                </a:cxn>
                <a:cxn ang="0">
                  <a:pos x="0" y="61"/>
                </a:cxn>
                <a:cxn ang="0">
                  <a:pos x="1" y="206"/>
                </a:cxn>
                <a:cxn ang="0">
                  <a:pos x="6" y="205"/>
                </a:cxn>
                <a:cxn ang="0">
                  <a:pos x="16" y="204"/>
                </a:cxn>
                <a:cxn ang="0">
                  <a:pos x="30" y="202"/>
                </a:cxn>
                <a:cxn ang="0">
                  <a:pos x="44" y="200"/>
                </a:cxn>
                <a:cxn ang="0">
                  <a:pos x="59" y="198"/>
                </a:cxn>
                <a:cxn ang="0">
                  <a:pos x="71" y="196"/>
                </a:cxn>
                <a:cxn ang="0">
                  <a:pos x="80" y="194"/>
                </a:cxn>
                <a:cxn ang="0">
                  <a:pos x="86" y="190"/>
                </a:cxn>
                <a:cxn ang="0">
                  <a:pos x="92" y="187"/>
                </a:cxn>
                <a:cxn ang="0">
                  <a:pos x="98" y="182"/>
                </a:cxn>
                <a:cxn ang="0">
                  <a:pos x="104" y="176"/>
                </a:cxn>
                <a:cxn ang="0">
                  <a:pos x="113" y="173"/>
                </a:cxn>
                <a:cxn ang="0">
                  <a:pos x="129" y="170"/>
                </a:cxn>
                <a:cxn ang="0">
                  <a:pos x="148" y="167"/>
                </a:cxn>
                <a:cxn ang="0">
                  <a:pos x="163" y="166"/>
                </a:cxn>
                <a:cxn ang="0">
                  <a:pos x="168" y="164"/>
                </a:cxn>
                <a:cxn ang="0">
                  <a:pos x="170" y="158"/>
                </a:cxn>
                <a:cxn ang="0">
                  <a:pos x="171" y="148"/>
                </a:cxn>
                <a:cxn ang="0">
                  <a:pos x="171" y="135"/>
                </a:cxn>
                <a:cxn ang="0">
                  <a:pos x="170" y="120"/>
                </a:cxn>
                <a:cxn ang="0">
                  <a:pos x="167" y="104"/>
                </a:cxn>
                <a:cxn ang="0">
                  <a:pos x="164" y="90"/>
                </a:cxn>
                <a:cxn ang="0">
                  <a:pos x="159" y="79"/>
                </a:cxn>
              </a:cxnLst>
              <a:rect l="0" t="0" r="r" b="b"/>
              <a:pathLst>
                <a:path w="172" h="207">
                  <a:moveTo>
                    <a:pt x="157" y="74"/>
                  </a:moveTo>
                  <a:lnTo>
                    <a:pt x="156" y="73"/>
                  </a:lnTo>
                  <a:lnTo>
                    <a:pt x="153" y="72"/>
                  </a:lnTo>
                  <a:lnTo>
                    <a:pt x="148" y="71"/>
                  </a:lnTo>
                  <a:lnTo>
                    <a:pt x="141" y="70"/>
                  </a:lnTo>
                  <a:lnTo>
                    <a:pt x="134" y="68"/>
                  </a:lnTo>
                  <a:lnTo>
                    <a:pt x="127" y="67"/>
                  </a:lnTo>
                  <a:lnTo>
                    <a:pt x="119" y="67"/>
                  </a:lnTo>
                  <a:lnTo>
                    <a:pt x="111" y="67"/>
                  </a:lnTo>
                  <a:lnTo>
                    <a:pt x="104" y="68"/>
                  </a:lnTo>
                  <a:lnTo>
                    <a:pt x="99" y="68"/>
                  </a:lnTo>
                  <a:lnTo>
                    <a:pt x="93" y="68"/>
                  </a:lnTo>
                  <a:lnTo>
                    <a:pt x="88" y="67"/>
                  </a:lnTo>
                  <a:lnTo>
                    <a:pt x="83" y="66"/>
                  </a:lnTo>
                  <a:lnTo>
                    <a:pt x="80" y="64"/>
                  </a:lnTo>
                  <a:lnTo>
                    <a:pt x="76" y="61"/>
                  </a:lnTo>
                  <a:lnTo>
                    <a:pt x="74" y="58"/>
                  </a:lnTo>
                  <a:lnTo>
                    <a:pt x="71" y="52"/>
                  </a:lnTo>
                  <a:lnTo>
                    <a:pt x="68" y="44"/>
                  </a:lnTo>
                  <a:lnTo>
                    <a:pt x="63" y="34"/>
                  </a:lnTo>
                  <a:lnTo>
                    <a:pt x="57" y="23"/>
                  </a:lnTo>
                  <a:lnTo>
                    <a:pt x="50" y="14"/>
                  </a:lnTo>
                  <a:lnTo>
                    <a:pt x="44" y="6"/>
                  </a:lnTo>
                  <a:lnTo>
                    <a:pt x="39" y="1"/>
                  </a:lnTo>
                  <a:lnTo>
                    <a:pt x="33" y="0"/>
                  </a:lnTo>
                  <a:lnTo>
                    <a:pt x="28" y="2"/>
                  </a:lnTo>
                  <a:lnTo>
                    <a:pt x="23" y="6"/>
                  </a:lnTo>
                  <a:lnTo>
                    <a:pt x="18" y="9"/>
                  </a:lnTo>
                  <a:lnTo>
                    <a:pt x="15" y="12"/>
                  </a:lnTo>
                  <a:lnTo>
                    <a:pt x="14" y="16"/>
                  </a:lnTo>
                  <a:lnTo>
                    <a:pt x="13" y="19"/>
                  </a:lnTo>
                  <a:lnTo>
                    <a:pt x="13" y="23"/>
                  </a:lnTo>
                  <a:lnTo>
                    <a:pt x="15" y="26"/>
                  </a:lnTo>
                  <a:lnTo>
                    <a:pt x="18" y="30"/>
                  </a:lnTo>
                  <a:lnTo>
                    <a:pt x="22" y="33"/>
                  </a:lnTo>
                  <a:lnTo>
                    <a:pt x="26" y="36"/>
                  </a:lnTo>
                  <a:lnTo>
                    <a:pt x="30" y="38"/>
                  </a:lnTo>
                  <a:lnTo>
                    <a:pt x="34" y="41"/>
                  </a:lnTo>
                  <a:lnTo>
                    <a:pt x="37" y="44"/>
                  </a:lnTo>
                  <a:lnTo>
                    <a:pt x="40" y="46"/>
                  </a:lnTo>
                  <a:lnTo>
                    <a:pt x="43" y="48"/>
                  </a:lnTo>
                  <a:lnTo>
                    <a:pt x="45" y="50"/>
                  </a:lnTo>
                  <a:lnTo>
                    <a:pt x="46" y="53"/>
                  </a:lnTo>
                  <a:lnTo>
                    <a:pt x="46" y="56"/>
                  </a:lnTo>
                  <a:lnTo>
                    <a:pt x="45" y="60"/>
                  </a:lnTo>
                  <a:lnTo>
                    <a:pt x="45" y="64"/>
                  </a:lnTo>
                  <a:lnTo>
                    <a:pt x="44" y="66"/>
                  </a:lnTo>
                  <a:lnTo>
                    <a:pt x="43" y="68"/>
                  </a:lnTo>
                  <a:lnTo>
                    <a:pt x="43" y="69"/>
                  </a:lnTo>
                  <a:lnTo>
                    <a:pt x="0" y="61"/>
                  </a:lnTo>
                  <a:lnTo>
                    <a:pt x="0" y="206"/>
                  </a:lnTo>
                  <a:lnTo>
                    <a:pt x="1" y="206"/>
                  </a:lnTo>
                  <a:lnTo>
                    <a:pt x="3" y="206"/>
                  </a:lnTo>
                  <a:lnTo>
                    <a:pt x="6" y="205"/>
                  </a:lnTo>
                  <a:lnTo>
                    <a:pt x="12" y="204"/>
                  </a:lnTo>
                  <a:lnTo>
                    <a:pt x="16" y="204"/>
                  </a:lnTo>
                  <a:lnTo>
                    <a:pt x="23" y="203"/>
                  </a:lnTo>
                  <a:lnTo>
                    <a:pt x="30" y="202"/>
                  </a:lnTo>
                  <a:lnTo>
                    <a:pt x="38" y="201"/>
                  </a:lnTo>
                  <a:lnTo>
                    <a:pt x="44" y="200"/>
                  </a:lnTo>
                  <a:lnTo>
                    <a:pt x="51" y="199"/>
                  </a:lnTo>
                  <a:lnTo>
                    <a:pt x="59" y="198"/>
                  </a:lnTo>
                  <a:lnTo>
                    <a:pt x="65" y="197"/>
                  </a:lnTo>
                  <a:lnTo>
                    <a:pt x="71" y="196"/>
                  </a:lnTo>
                  <a:lnTo>
                    <a:pt x="75" y="195"/>
                  </a:lnTo>
                  <a:lnTo>
                    <a:pt x="80" y="194"/>
                  </a:lnTo>
                  <a:lnTo>
                    <a:pt x="82" y="192"/>
                  </a:lnTo>
                  <a:lnTo>
                    <a:pt x="86" y="190"/>
                  </a:lnTo>
                  <a:lnTo>
                    <a:pt x="89" y="189"/>
                  </a:lnTo>
                  <a:lnTo>
                    <a:pt x="92" y="187"/>
                  </a:lnTo>
                  <a:lnTo>
                    <a:pt x="95" y="184"/>
                  </a:lnTo>
                  <a:lnTo>
                    <a:pt x="98" y="182"/>
                  </a:lnTo>
                  <a:lnTo>
                    <a:pt x="100" y="179"/>
                  </a:lnTo>
                  <a:lnTo>
                    <a:pt x="104" y="176"/>
                  </a:lnTo>
                  <a:lnTo>
                    <a:pt x="108" y="174"/>
                  </a:lnTo>
                  <a:lnTo>
                    <a:pt x="113" y="173"/>
                  </a:lnTo>
                  <a:lnTo>
                    <a:pt x="121" y="171"/>
                  </a:lnTo>
                  <a:lnTo>
                    <a:pt x="129" y="170"/>
                  </a:lnTo>
                  <a:lnTo>
                    <a:pt x="139" y="168"/>
                  </a:lnTo>
                  <a:lnTo>
                    <a:pt x="148" y="167"/>
                  </a:lnTo>
                  <a:lnTo>
                    <a:pt x="157" y="167"/>
                  </a:lnTo>
                  <a:lnTo>
                    <a:pt x="163" y="166"/>
                  </a:lnTo>
                  <a:lnTo>
                    <a:pt x="167" y="165"/>
                  </a:lnTo>
                  <a:lnTo>
                    <a:pt x="168" y="164"/>
                  </a:lnTo>
                  <a:lnTo>
                    <a:pt x="169" y="162"/>
                  </a:lnTo>
                  <a:lnTo>
                    <a:pt x="170" y="158"/>
                  </a:lnTo>
                  <a:lnTo>
                    <a:pt x="171" y="154"/>
                  </a:lnTo>
                  <a:lnTo>
                    <a:pt x="171" y="148"/>
                  </a:lnTo>
                  <a:lnTo>
                    <a:pt x="171" y="141"/>
                  </a:lnTo>
                  <a:lnTo>
                    <a:pt x="171" y="135"/>
                  </a:lnTo>
                  <a:lnTo>
                    <a:pt x="170" y="127"/>
                  </a:lnTo>
                  <a:lnTo>
                    <a:pt x="170" y="120"/>
                  </a:lnTo>
                  <a:lnTo>
                    <a:pt x="169" y="112"/>
                  </a:lnTo>
                  <a:lnTo>
                    <a:pt x="167" y="104"/>
                  </a:lnTo>
                  <a:lnTo>
                    <a:pt x="166" y="97"/>
                  </a:lnTo>
                  <a:lnTo>
                    <a:pt x="164" y="90"/>
                  </a:lnTo>
                  <a:lnTo>
                    <a:pt x="162" y="84"/>
                  </a:lnTo>
                  <a:lnTo>
                    <a:pt x="159" y="79"/>
                  </a:lnTo>
                  <a:lnTo>
                    <a:pt x="157" y="74"/>
                  </a:lnTo>
                </a:path>
              </a:pathLst>
            </a:custGeom>
            <a:solidFill>
              <a:srgbClr val="FDE3BA"/>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01" name="Freeform 310"/>
            <p:cNvSpPr>
              <a:spLocks/>
            </p:cNvSpPr>
            <p:nvPr/>
          </p:nvSpPr>
          <p:spPr bwMode="auto">
            <a:xfrm>
              <a:off x="3884" y="2711"/>
              <a:ext cx="176" cy="213"/>
            </a:xfrm>
            <a:custGeom>
              <a:avLst/>
              <a:gdLst/>
              <a:ahLst/>
              <a:cxnLst>
                <a:cxn ang="0">
                  <a:pos x="162" y="76"/>
                </a:cxn>
                <a:cxn ang="0">
                  <a:pos x="158" y="74"/>
                </a:cxn>
                <a:cxn ang="0">
                  <a:pos x="146" y="72"/>
                </a:cxn>
                <a:cxn ang="0">
                  <a:pos x="131" y="69"/>
                </a:cxn>
                <a:cxn ang="0">
                  <a:pos x="115" y="69"/>
                </a:cxn>
                <a:cxn ang="0">
                  <a:pos x="102" y="70"/>
                </a:cxn>
                <a:cxn ang="0">
                  <a:pos x="91" y="69"/>
                </a:cxn>
                <a:cxn ang="0">
                  <a:pos x="83" y="66"/>
                </a:cxn>
                <a:cxn ang="0">
                  <a:pos x="77" y="60"/>
                </a:cxn>
                <a:cxn ang="0">
                  <a:pos x="70" y="45"/>
                </a:cxn>
                <a:cxn ang="0">
                  <a:pos x="59" y="24"/>
                </a:cxn>
                <a:cxn ang="0">
                  <a:pos x="46" y="6"/>
                </a:cxn>
                <a:cxn ang="0">
                  <a:pos x="34" y="0"/>
                </a:cxn>
                <a:cxn ang="0">
                  <a:pos x="24" y="6"/>
                </a:cxn>
                <a:cxn ang="0">
                  <a:pos x="16" y="12"/>
                </a:cxn>
                <a:cxn ang="0">
                  <a:pos x="13" y="20"/>
                </a:cxn>
                <a:cxn ang="0">
                  <a:pos x="16" y="27"/>
                </a:cxn>
                <a:cxn ang="0">
                  <a:pos x="23" y="34"/>
                </a:cxn>
                <a:cxn ang="0">
                  <a:pos x="31" y="39"/>
                </a:cxn>
                <a:cxn ang="0">
                  <a:pos x="38" y="45"/>
                </a:cxn>
                <a:cxn ang="0">
                  <a:pos x="44" y="49"/>
                </a:cxn>
                <a:cxn ang="0">
                  <a:pos x="48" y="55"/>
                </a:cxn>
                <a:cxn ang="0">
                  <a:pos x="47" y="62"/>
                </a:cxn>
                <a:cxn ang="0">
                  <a:pos x="46" y="68"/>
                </a:cxn>
                <a:cxn ang="0">
                  <a:pos x="44" y="71"/>
                </a:cxn>
                <a:cxn ang="0">
                  <a:pos x="0" y="212"/>
                </a:cxn>
                <a:cxn ang="0">
                  <a:pos x="3" y="212"/>
                </a:cxn>
                <a:cxn ang="0">
                  <a:pos x="12" y="210"/>
                </a:cxn>
                <a:cxn ang="0">
                  <a:pos x="24" y="209"/>
                </a:cxn>
                <a:cxn ang="0">
                  <a:pos x="39" y="207"/>
                </a:cxn>
                <a:cxn ang="0">
                  <a:pos x="53" y="205"/>
                </a:cxn>
                <a:cxn ang="0">
                  <a:pos x="67" y="203"/>
                </a:cxn>
                <a:cxn ang="0">
                  <a:pos x="78" y="201"/>
                </a:cxn>
                <a:cxn ang="0">
                  <a:pos x="85" y="198"/>
                </a:cxn>
                <a:cxn ang="0">
                  <a:pos x="92" y="194"/>
                </a:cxn>
                <a:cxn ang="0">
                  <a:pos x="98" y="189"/>
                </a:cxn>
                <a:cxn ang="0">
                  <a:pos x="104" y="184"/>
                </a:cxn>
                <a:cxn ang="0">
                  <a:pos x="112" y="179"/>
                </a:cxn>
                <a:cxn ang="0">
                  <a:pos x="125" y="176"/>
                </a:cxn>
                <a:cxn ang="0">
                  <a:pos x="144" y="173"/>
                </a:cxn>
                <a:cxn ang="0">
                  <a:pos x="162" y="172"/>
                </a:cxn>
                <a:cxn ang="0">
                  <a:pos x="173" y="170"/>
                </a:cxn>
                <a:cxn ang="0">
                  <a:pos x="175" y="167"/>
                </a:cxn>
                <a:cxn ang="0">
                  <a:pos x="177" y="158"/>
                </a:cxn>
                <a:cxn ang="0">
                  <a:pos x="177" y="145"/>
                </a:cxn>
                <a:cxn ang="0">
                  <a:pos x="176" y="131"/>
                </a:cxn>
                <a:cxn ang="0">
                  <a:pos x="175" y="115"/>
                </a:cxn>
                <a:cxn ang="0">
                  <a:pos x="172" y="100"/>
                </a:cxn>
                <a:cxn ang="0">
                  <a:pos x="168" y="86"/>
                </a:cxn>
                <a:cxn ang="0">
                  <a:pos x="162" y="76"/>
                </a:cxn>
              </a:cxnLst>
              <a:rect l="0" t="0" r="r" b="b"/>
              <a:pathLst>
                <a:path w="178" h="213">
                  <a:moveTo>
                    <a:pt x="162" y="76"/>
                  </a:moveTo>
                  <a:lnTo>
                    <a:pt x="162" y="76"/>
                  </a:lnTo>
                  <a:lnTo>
                    <a:pt x="161" y="75"/>
                  </a:lnTo>
                  <a:lnTo>
                    <a:pt x="158" y="74"/>
                  </a:lnTo>
                  <a:lnTo>
                    <a:pt x="153" y="73"/>
                  </a:lnTo>
                  <a:lnTo>
                    <a:pt x="146" y="72"/>
                  </a:lnTo>
                  <a:lnTo>
                    <a:pt x="139" y="70"/>
                  </a:lnTo>
                  <a:lnTo>
                    <a:pt x="131" y="69"/>
                  </a:lnTo>
                  <a:lnTo>
                    <a:pt x="123" y="69"/>
                  </a:lnTo>
                  <a:lnTo>
                    <a:pt x="115" y="69"/>
                  </a:lnTo>
                  <a:lnTo>
                    <a:pt x="108" y="70"/>
                  </a:lnTo>
                  <a:lnTo>
                    <a:pt x="102" y="70"/>
                  </a:lnTo>
                  <a:lnTo>
                    <a:pt x="96" y="70"/>
                  </a:lnTo>
                  <a:lnTo>
                    <a:pt x="91" y="69"/>
                  </a:lnTo>
                  <a:lnTo>
                    <a:pt x="86" y="68"/>
                  </a:lnTo>
                  <a:lnTo>
                    <a:pt x="83" y="66"/>
                  </a:lnTo>
                  <a:lnTo>
                    <a:pt x="79" y="63"/>
                  </a:lnTo>
                  <a:lnTo>
                    <a:pt x="77" y="60"/>
                  </a:lnTo>
                  <a:lnTo>
                    <a:pt x="74" y="54"/>
                  </a:lnTo>
                  <a:lnTo>
                    <a:pt x="70" y="45"/>
                  </a:lnTo>
                  <a:lnTo>
                    <a:pt x="65" y="35"/>
                  </a:lnTo>
                  <a:lnTo>
                    <a:pt x="59" y="24"/>
                  </a:lnTo>
                  <a:lnTo>
                    <a:pt x="52" y="14"/>
                  </a:lnTo>
                  <a:lnTo>
                    <a:pt x="46" y="6"/>
                  </a:lnTo>
                  <a:lnTo>
                    <a:pt x="40" y="1"/>
                  </a:lnTo>
                  <a:lnTo>
                    <a:pt x="34" y="0"/>
                  </a:lnTo>
                  <a:lnTo>
                    <a:pt x="29" y="2"/>
                  </a:lnTo>
                  <a:lnTo>
                    <a:pt x="24" y="6"/>
                  </a:lnTo>
                  <a:lnTo>
                    <a:pt x="19" y="9"/>
                  </a:lnTo>
                  <a:lnTo>
                    <a:pt x="16" y="12"/>
                  </a:lnTo>
                  <a:lnTo>
                    <a:pt x="14" y="16"/>
                  </a:lnTo>
                  <a:lnTo>
                    <a:pt x="13" y="20"/>
                  </a:lnTo>
                  <a:lnTo>
                    <a:pt x="13" y="24"/>
                  </a:lnTo>
                  <a:lnTo>
                    <a:pt x="16" y="27"/>
                  </a:lnTo>
                  <a:lnTo>
                    <a:pt x="19" y="31"/>
                  </a:lnTo>
                  <a:lnTo>
                    <a:pt x="23" y="34"/>
                  </a:lnTo>
                  <a:lnTo>
                    <a:pt x="27" y="37"/>
                  </a:lnTo>
                  <a:lnTo>
                    <a:pt x="31" y="39"/>
                  </a:lnTo>
                  <a:lnTo>
                    <a:pt x="35" y="42"/>
                  </a:lnTo>
                  <a:lnTo>
                    <a:pt x="38" y="45"/>
                  </a:lnTo>
                  <a:lnTo>
                    <a:pt x="41" y="47"/>
                  </a:lnTo>
                  <a:lnTo>
                    <a:pt x="44" y="49"/>
                  </a:lnTo>
                  <a:lnTo>
                    <a:pt x="47" y="51"/>
                  </a:lnTo>
                  <a:lnTo>
                    <a:pt x="48" y="55"/>
                  </a:lnTo>
                  <a:lnTo>
                    <a:pt x="48" y="58"/>
                  </a:lnTo>
                  <a:lnTo>
                    <a:pt x="47" y="62"/>
                  </a:lnTo>
                  <a:lnTo>
                    <a:pt x="47" y="66"/>
                  </a:lnTo>
                  <a:lnTo>
                    <a:pt x="46" y="68"/>
                  </a:lnTo>
                  <a:lnTo>
                    <a:pt x="45" y="70"/>
                  </a:lnTo>
                  <a:lnTo>
                    <a:pt x="44" y="71"/>
                  </a:lnTo>
                  <a:lnTo>
                    <a:pt x="0" y="63"/>
                  </a:lnTo>
                  <a:lnTo>
                    <a:pt x="0" y="212"/>
                  </a:lnTo>
                  <a:lnTo>
                    <a:pt x="1" y="212"/>
                  </a:lnTo>
                  <a:lnTo>
                    <a:pt x="3" y="212"/>
                  </a:lnTo>
                  <a:lnTo>
                    <a:pt x="6" y="211"/>
                  </a:lnTo>
                  <a:lnTo>
                    <a:pt x="12" y="210"/>
                  </a:lnTo>
                  <a:lnTo>
                    <a:pt x="17" y="210"/>
                  </a:lnTo>
                  <a:lnTo>
                    <a:pt x="24" y="209"/>
                  </a:lnTo>
                  <a:lnTo>
                    <a:pt x="31" y="208"/>
                  </a:lnTo>
                  <a:lnTo>
                    <a:pt x="39" y="207"/>
                  </a:lnTo>
                  <a:lnTo>
                    <a:pt x="46" y="206"/>
                  </a:lnTo>
                  <a:lnTo>
                    <a:pt x="53" y="205"/>
                  </a:lnTo>
                  <a:lnTo>
                    <a:pt x="61" y="204"/>
                  </a:lnTo>
                  <a:lnTo>
                    <a:pt x="67" y="203"/>
                  </a:lnTo>
                  <a:lnTo>
                    <a:pt x="73" y="202"/>
                  </a:lnTo>
                  <a:lnTo>
                    <a:pt x="78" y="201"/>
                  </a:lnTo>
                  <a:lnTo>
                    <a:pt x="83" y="200"/>
                  </a:lnTo>
                  <a:lnTo>
                    <a:pt x="85" y="198"/>
                  </a:lnTo>
                  <a:lnTo>
                    <a:pt x="89" y="196"/>
                  </a:lnTo>
                  <a:lnTo>
                    <a:pt x="92" y="194"/>
                  </a:lnTo>
                  <a:lnTo>
                    <a:pt x="95" y="192"/>
                  </a:lnTo>
                  <a:lnTo>
                    <a:pt x="98" y="189"/>
                  </a:lnTo>
                  <a:lnTo>
                    <a:pt x="101" y="187"/>
                  </a:lnTo>
                  <a:lnTo>
                    <a:pt x="104" y="184"/>
                  </a:lnTo>
                  <a:lnTo>
                    <a:pt x="108" y="181"/>
                  </a:lnTo>
                  <a:lnTo>
                    <a:pt x="112" y="179"/>
                  </a:lnTo>
                  <a:lnTo>
                    <a:pt x="117" y="178"/>
                  </a:lnTo>
                  <a:lnTo>
                    <a:pt x="125" y="176"/>
                  </a:lnTo>
                  <a:lnTo>
                    <a:pt x="134" y="175"/>
                  </a:lnTo>
                  <a:lnTo>
                    <a:pt x="144" y="173"/>
                  </a:lnTo>
                  <a:lnTo>
                    <a:pt x="153" y="172"/>
                  </a:lnTo>
                  <a:lnTo>
                    <a:pt x="162" y="172"/>
                  </a:lnTo>
                  <a:lnTo>
                    <a:pt x="169" y="171"/>
                  </a:lnTo>
                  <a:lnTo>
                    <a:pt x="173" y="170"/>
                  </a:lnTo>
                  <a:lnTo>
                    <a:pt x="174" y="169"/>
                  </a:lnTo>
                  <a:lnTo>
                    <a:pt x="175" y="167"/>
                  </a:lnTo>
                  <a:lnTo>
                    <a:pt x="176" y="163"/>
                  </a:lnTo>
                  <a:lnTo>
                    <a:pt x="177" y="158"/>
                  </a:lnTo>
                  <a:lnTo>
                    <a:pt x="177" y="152"/>
                  </a:lnTo>
                  <a:lnTo>
                    <a:pt x="177" y="145"/>
                  </a:lnTo>
                  <a:lnTo>
                    <a:pt x="177" y="139"/>
                  </a:lnTo>
                  <a:lnTo>
                    <a:pt x="176" y="131"/>
                  </a:lnTo>
                  <a:lnTo>
                    <a:pt x="176" y="123"/>
                  </a:lnTo>
                  <a:lnTo>
                    <a:pt x="175" y="115"/>
                  </a:lnTo>
                  <a:lnTo>
                    <a:pt x="173" y="107"/>
                  </a:lnTo>
                  <a:lnTo>
                    <a:pt x="172" y="100"/>
                  </a:lnTo>
                  <a:lnTo>
                    <a:pt x="170" y="93"/>
                  </a:lnTo>
                  <a:lnTo>
                    <a:pt x="168" y="86"/>
                  </a:lnTo>
                  <a:lnTo>
                    <a:pt x="165" y="81"/>
                  </a:lnTo>
                  <a:lnTo>
                    <a:pt x="162" y="76"/>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02" name="Freeform 311"/>
            <p:cNvSpPr>
              <a:spLocks/>
            </p:cNvSpPr>
            <p:nvPr/>
          </p:nvSpPr>
          <p:spPr bwMode="auto">
            <a:xfrm>
              <a:off x="3837" y="2794"/>
              <a:ext cx="56" cy="35"/>
            </a:xfrm>
            <a:custGeom>
              <a:avLst/>
              <a:gdLst/>
              <a:ahLst/>
              <a:cxnLst>
                <a:cxn ang="0">
                  <a:pos x="51" y="13"/>
                </a:cxn>
                <a:cxn ang="0">
                  <a:pos x="50" y="12"/>
                </a:cxn>
                <a:cxn ang="0">
                  <a:pos x="45" y="9"/>
                </a:cxn>
                <a:cxn ang="0">
                  <a:pos x="38" y="7"/>
                </a:cxn>
                <a:cxn ang="0">
                  <a:pos x="30" y="3"/>
                </a:cxn>
                <a:cxn ang="0">
                  <a:pos x="21" y="1"/>
                </a:cxn>
                <a:cxn ang="0">
                  <a:pos x="13" y="0"/>
                </a:cxn>
                <a:cxn ang="0">
                  <a:pos x="6" y="2"/>
                </a:cxn>
                <a:cxn ang="0">
                  <a:pos x="3" y="7"/>
                </a:cxn>
                <a:cxn ang="0">
                  <a:pos x="1" y="12"/>
                </a:cxn>
                <a:cxn ang="0">
                  <a:pos x="0" y="17"/>
                </a:cxn>
                <a:cxn ang="0">
                  <a:pos x="0" y="20"/>
                </a:cxn>
                <a:cxn ang="0">
                  <a:pos x="1" y="23"/>
                </a:cxn>
                <a:cxn ang="0">
                  <a:pos x="3" y="26"/>
                </a:cxn>
                <a:cxn ang="0">
                  <a:pos x="5" y="28"/>
                </a:cxn>
                <a:cxn ang="0">
                  <a:pos x="10" y="30"/>
                </a:cxn>
                <a:cxn ang="0">
                  <a:pos x="14" y="31"/>
                </a:cxn>
                <a:cxn ang="0">
                  <a:pos x="19" y="32"/>
                </a:cxn>
                <a:cxn ang="0">
                  <a:pos x="23" y="33"/>
                </a:cxn>
                <a:cxn ang="0">
                  <a:pos x="28" y="34"/>
                </a:cxn>
                <a:cxn ang="0">
                  <a:pos x="32" y="34"/>
                </a:cxn>
                <a:cxn ang="0">
                  <a:pos x="36" y="34"/>
                </a:cxn>
                <a:cxn ang="0">
                  <a:pos x="41" y="33"/>
                </a:cxn>
                <a:cxn ang="0">
                  <a:pos x="43" y="32"/>
                </a:cxn>
                <a:cxn ang="0">
                  <a:pos x="45" y="31"/>
                </a:cxn>
                <a:cxn ang="0">
                  <a:pos x="47" y="30"/>
                </a:cxn>
                <a:cxn ang="0">
                  <a:pos x="50" y="28"/>
                </a:cxn>
                <a:cxn ang="0">
                  <a:pos x="52" y="26"/>
                </a:cxn>
                <a:cxn ang="0">
                  <a:pos x="54" y="23"/>
                </a:cxn>
                <a:cxn ang="0">
                  <a:pos x="55" y="20"/>
                </a:cxn>
                <a:cxn ang="0">
                  <a:pos x="55" y="18"/>
                </a:cxn>
                <a:cxn ang="0">
                  <a:pos x="54" y="15"/>
                </a:cxn>
                <a:cxn ang="0">
                  <a:pos x="51" y="13"/>
                </a:cxn>
              </a:cxnLst>
              <a:rect l="0" t="0" r="r" b="b"/>
              <a:pathLst>
                <a:path w="56" h="35">
                  <a:moveTo>
                    <a:pt x="51" y="13"/>
                  </a:moveTo>
                  <a:lnTo>
                    <a:pt x="50" y="12"/>
                  </a:lnTo>
                  <a:lnTo>
                    <a:pt x="45" y="9"/>
                  </a:lnTo>
                  <a:lnTo>
                    <a:pt x="38" y="7"/>
                  </a:lnTo>
                  <a:lnTo>
                    <a:pt x="30" y="3"/>
                  </a:lnTo>
                  <a:lnTo>
                    <a:pt x="21" y="1"/>
                  </a:lnTo>
                  <a:lnTo>
                    <a:pt x="13" y="0"/>
                  </a:lnTo>
                  <a:lnTo>
                    <a:pt x="6" y="2"/>
                  </a:lnTo>
                  <a:lnTo>
                    <a:pt x="3" y="7"/>
                  </a:lnTo>
                  <a:lnTo>
                    <a:pt x="1" y="12"/>
                  </a:lnTo>
                  <a:lnTo>
                    <a:pt x="0" y="17"/>
                  </a:lnTo>
                  <a:lnTo>
                    <a:pt x="0" y="20"/>
                  </a:lnTo>
                  <a:lnTo>
                    <a:pt x="1" y="23"/>
                  </a:lnTo>
                  <a:lnTo>
                    <a:pt x="3" y="26"/>
                  </a:lnTo>
                  <a:lnTo>
                    <a:pt x="5" y="28"/>
                  </a:lnTo>
                  <a:lnTo>
                    <a:pt x="10" y="30"/>
                  </a:lnTo>
                  <a:lnTo>
                    <a:pt x="14" y="31"/>
                  </a:lnTo>
                  <a:lnTo>
                    <a:pt x="19" y="32"/>
                  </a:lnTo>
                  <a:lnTo>
                    <a:pt x="23" y="33"/>
                  </a:lnTo>
                  <a:lnTo>
                    <a:pt x="28" y="34"/>
                  </a:lnTo>
                  <a:lnTo>
                    <a:pt x="32" y="34"/>
                  </a:lnTo>
                  <a:lnTo>
                    <a:pt x="36" y="34"/>
                  </a:lnTo>
                  <a:lnTo>
                    <a:pt x="41" y="33"/>
                  </a:lnTo>
                  <a:lnTo>
                    <a:pt x="43" y="32"/>
                  </a:lnTo>
                  <a:lnTo>
                    <a:pt x="45" y="31"/>
                  </a:lnTo>
                  <a:lnTo>
                    <a:pt x="47" y="30"/>
                  </a:lnTo>
                  <a:lnTo>
                    <a:pt x="50" y="28"/>
                  </a:lnTo>
                  <a:lnTo>
                    <a:pt x="52" y="26"/>
                  </a:lnTo>
                  <a:lnTo>
                    <a:pt x="54" y="23"/>
                  </a:lnTo>
                  <a:lnTo>
                    <a:pt x="55" y="20"/>
                  </a:lnTo>
                  <a:lnTo>
                    <a:pt x="55" y="18"/>
                  </a:lnTo>
                  <a:lnTo>
                    <a:pt x="54" y="15"/>
                  </a:lnTo>
                  <a:lnTo>
                    <a:pt x="51" y="13"/>
                  </a:lnTo>
                </a:path>
              </a:pathLst>
            </a:custGeom>
            <a:solidFill>
              <a:srgbClr val="F2F2F2"/>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03" name="Freeform 312"/>
            <p:cNvSpPr>
              <a:spLocks/>
            </p:cNvSpPr>
            <p:nvPr/>
          </p:nvSpPr>
          <p:spPr bwMode="auto">
            <a:xfrm>
              <a:off x="3837" y="2794"/>
              <a:ext cx="62" cy="41"/>
            </a:xfrm>
            <a:custGeom>
              <a:avLst/>
              <a:gdLst/>
              <a:ahLst/>
              <a:cxnLst>
                <a:cxn ang="0">
                  <a:pos x="57" y="15"/>
                </a:cxn>
                <a:cxn ang="0">
                  <a:pos x="57" y="15"/>
                </a:cxn>
                <a:cxn ang="0">
                  <a:pos x="55" y="14"/>
                </a:cxn>
                <a:cxn ang="0">
                  <a:pos x="50" y="11"/>
                </a:cxn>
                <a:cxn ang="0">
                  <a:pos x="42" y="8"/>
                </a:cxn>
                <a:cxn ang="0">
                  <a:pos x="33" y="4"/>
                </a:cxn>
                <a:cxn ang="0">
                  <a:pos x="23" y="1"/>
                </a:cxn>
                <a:cxn ang="0">
                  <a:pos x="14" y="0"/>
                </a:cxn>
                <a:cxn ang="0">
                  <a:pos x="7" y="2"/>
                </a:cxn>
                <a:cxn ang="0">
                  <a:pos x="3" y="8"/>
                </a:cxn>
                <a:cxn ang="0">
                  <a:pos x="1" y="14"/>
                </a:cxn>
                <a:cxn ang="0">
                  <a:pos x="0" y="20"/>
                </a:cxn>
                <a:cxn ang="0">
                  <a:pos x="0" y="24"/>
                </a:cxn>
                <a:cxn ang="0">
                  <a:pos x="1" y="27"/>
                </a:cxn>
                <a:cxn ang="0">
                  <a:pos x="3" y="30"/>
                </a:cxn>
                <a:cxn ang="0">
                  <a:pos x="6" y="33"/>
                </a:cxn>
                <a:cxn ang="0">
                  <a:pos x="11" y="35"/>
                </a:cxn>
                <a:cxn ang="0">
                  <a:pos x="16" y="37"/>
                </a:cxn>
                <a:cxn ang="0">
                  <a:pos x="21" y="38"/>
                </a:cxn>
                <a:cxn ang="0">
                  <a:pos x="26" y="39"/>
                </a:cxn>
                <a:cxn ang="0">
                  <a:pos x="31" y="40"/>
                </a:cxn>
                <a:cxn ang="0">
                  <a:pos x="36" y="40"/>
                </a:cxn>
                <a:cxn ang="0">
                  <a:pos x="40" y="40"/>
                </a:cxn>
                <a:cxn ang="0">
                  <a:pos x="45" y="39"/>
                </a:cxn>
                <a:cxn ang="0">
                  <a:pos x="48" y="38"/>
                </a:cxn>
                <a:cxn ang="0">
                  <a:pos x="50" y="37"/>
                </a:cxn>
                <a:cxn ang="0">
                  <a:pos x="52" y="35"/>
                </a:cxn>
                <a:cxn ang="0">
                  <a:pos x="55" y="33"/>
                </a:cxn>
                <a:cxn ang="0">
                  <a:pos x="58" y="30"/>
                </a:cxn>
                <a:cxn ang="0">
                  <a:pos x="60" y="27"/>
                </a:cxn>
                <a:cxn ang="0">
                  <a:pos x="61" y="24"/>
                </a:cxn>
                <a:cxn ang="0">
                  <a:pos x="61" y="21"/>
                </a:cxn>
                <a:cxn ang="0">
                  <a:pos x="60" y="18"/>
                </a:cxn>
                <a:cxn ang="0">
                  <a:pos x="57" y="15"/>
                </a:cxn>
              </a:cxnLst>
              <a:rect l="0" t="0" r="r" b="b"/>
              <a:pathLst>
                <a:path w="62" h="41">
                  <a:moveTo>
                    <a:pt x="57" y="15"/>
                  </a:moveTo>
                  <a:lnTo>
                    <a:pt x="57" y="15"/>
                  </a:lnTo>
                  <a:lnTo>
                    <a:pt x="55" y="14"/>
                  </a:lnTo>
                  <a:lnTo>
                    <a:pt x="50" y="11"/>
                  </a:lnTo>
                  <a:lnTo>
                    <a:pt x="42" y="8"/>
                  </a:lnTo>
                  <a:lnTo>
                    <a:pt x="33" y="4"/>
                  </a:lnTo>
                  <a:lnTo>
                    <a:pt x="23" y="1"/>
                  </a:lnTo>
                  <a:lnTo>
                    <a:pt x="14" y="0"/>
                  </a:lnTo>
                  <a:lnTo>
                    <a:pt x="7" y="2"/>
                  </a:lnTo>
                  <a:lnTo>
                    <a:pt x="3" y="8"/>
                  </a:lnTo>
                  <a:lnTo>
                    <a:pt x="1" y="14"/>
                  </a:lnTo>
                  <a:lnTo>
                    <a:pt x="0" y="20"/>
                  </a:lnTo>
                  <a:lnTo>
                    <a:pt x="0" y="24"/>
                  </a:lnTo>
                  <a:lnTo>
                    <a:pt x="1" y="27"/>
                  </a:lnTo>
                  <a:lnTo>
                    <a:pt x="3" y="30"/>
                  </a:lnTo>
                  <a:lnTo>
                    <a:pt x="6" y="33"/>
                  </a:lnTo>
                  <a:lnTo>
                    <a:pt x="11" y="35"/>
                  </a:lnTo>
                  <a:lnTo>
                    <a:pt x="16" y="37"/>
                  </a:lnTo>
                  <a:lnTo>
                    <a:pt x="21" y="38"/>
                  </a:lnTo>
                  <a:lnTo>
                    <a:pt x="26" y="39"/>
                  </a:lnTo>
                  <a:lnTo>
                    <a:pt x="31" y="40"/>
                  </a:lnTo>
                  <a:lnTo>
                    <a:pt x="36" y="40"/>
                  </a:lnTo>
                  <a:lnTo>
                    <a:pt x="40" y="40"/>
                  </a:lnTo>
                  <a:lnTo>
                    <a:pt x="45" y="39"/>
                  </a:lnTo>
                  <a:lnTo>
                    <a:pt x="48" y="38"/>
                  </a:lnTo>
                  <a:lnTo>
                    <a:pt x="50" y="37"/>
                  </a:lnTo>
                  <a:lnTo>
                    <a:pt x="52" y="35"/>
                  </a:lnTo>
                  <a:lnTo>
                    <a:pt x="55" y="33"/>
                  </a:lnTo>
                  <a:lnTo>
                    <a:pt x="58" y="30"/>
                  </a:lnTo>
                  <a:lnTo>
                    <a:pt x="60" y="27"/>
                  </a:lnTo>
                  <a:lnTo>
                    <a:pt x="61" y="24"/>
                  </a:lnTo>
                  <a:lnTo>
                    <a:pt x="61" y="21"/>
                  </a:lnTo>
                  <a:lnTo>
                    <a:pt x="60" y="18"/>
                  </a:lnTo>
                  <a:lnTo>
                    <a:pt x="57" y="15"/>
                  </a:lnTo>
                </a:path>
              </a:pathLst>
            </a:custGeom>
            <a:solidFill>
              <a:srgbClr val="FDE3BA"/>
            </a:solid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04" name="Freeform 313"/>
            <p:cNvSpPr>
              <a:spLocks/>
            </p:cNvSpPr>
            <p:nvPr/>
          </p:nvSpPr>
          <p:spPr bwMode="auto">
            <a:xfrm>
              <a:off x="3835" y="2851"/>
              <a:ext cx="57" cy="34"/>
            </a:xfrm>
            <a:custGeom>
              <a:avLst/>
              <a:gdLst/>
              <a:ahLst/>
              <a:cxnLst>
                <a:cxn ang="0">
                  <a:pos x="51" y="12"/>
                </a:cxn>
                <a:cxn ang="0">
                  <a:pos x="50" y="11"/>
                </a:cxn>
                <a:cxn ang="0">
                  <a:pos x="45" y="8"/>
                </a:cxn>
                <a:cxn ang="0">
                  <a:pos x="38" y="6"/>
                </a:cxn>
                <a:cxn ang="0">
                  <a:pos x="30" y="3"/>
                </a:cxn>
                <a:cxn ang="0">
                  <a:pos x="22" y="1"/>
                </a:cxn>
                <a:cxn ang="0">
                  <a:pos x="14" y="0"/>
                </a:cxn>
                <a:cxn ang="0">
                  <a:pos x="6" y="2"/>
                </a:cxn>
                <a:cxn ang="0">
                  <a:pos x="3" y="6"/>
                </a:cxn>
                <a:cxn ang="0">
                  <a:pos x="1" y="12"/>
                </a:cxn>
                <a:cxn ang="0">
                  <a:pos x="0" y="16"/>
                </a:cxn>
                <a:cxn ang="0">
                  <a:pos x="0" y="19"/>
                </a:cxn>
                <a:cxn ang="0">
                  <a:pos x="1" y="23"/>
                </a:cxn>
                <a:cxn ang="0">
                  <a:pos x="3" y="25"/>
                </a:cxn>
                <a:cxn ang="0">
                  <a:pos x="5" y="27"/>
                </a:cxn>
                <a:cxn ang="0">
                  <a:pos x="10" y="28"/>
                </a:cxn>
                <a:cxn ang="0">
                  <a:pos x="14" y="30"/>
                </a:cxn>
                <a:cxn ang="0">
                  <a:pos x="19" y="31"/>
                </a:cxn>
                <a:cxn ang="0">
                  <a:pos x="24" y="33"/>
                </a:cxn>
                <a:cxn ang="0">
                  <a:pos x="29" y="33"/>
                </a:cxn>
                <a:cxn ang="0">
                  <a:pos x="33" y="33"/>
                </a:cxn>
                <a:cxn ang="0">
                  <a:pos x="37" y="33"/>
                </a:cxn>
                <a:cxn ang="0">
                  <a:pos x="40" y="32"/>
                </a:cxn>
                <a:cxn ang="0">
                  <a:pos x="43" y="31"/>
                </a:cxn>
                <a:cxn ang="0">
                  <a:pos x="45" y="30"/>
                </a:cxn>
                <a:cxn ang="0">
                  <a:pos x="47" y="29"/>
                </a:cxn>
                <a:cxn ang="0">
                  <a:pos x="50" y="27"/>
                </a:cxn>
                <a:cxn ang="0">
                  <a:pos x="51" y="25"/>
                </a:cxn>
                <a:cxn ang="0">
                  <a:pos x="54" y="22"/>
                </a:cxn>
                <a:cxn ang="0">
                  <a:pos x="55" y="20"/>
                </a:cxn>
                <a:cxn ang="0">
                  <a:pos x="56" y="17"/>
                </a:cxn>
                <a:cxn ang="0">
                  <a:pos x="55" y="14"/>
                </a:cxn>
                <a:cxn ang="0">
                  <a:pos x="51" y="12"/>
                </a:cxn>
              </a:cxnLst>
              <a:rect l="0" t="0" r="r" b="b"/>
              <a:pathLst>
                <a:path w="57" h="34">
                  <a:moveTo>
                    <a:pt x="51" y="12"/>
                  </a:moveTo>
                  <a:lnTo>
                    <a:pt x="50" y="11"/>
                  </a:lnTo>
                  <a:lnTo>
                    <a:pt x="45" y="8"/>
                  </a:lnTo>
                  <a:lnTo>
                    <a:pt x="38" y="6"/>
                  </a:lnTo>
                  <a:lnTo>
                    <a:pt x="30" y="3"/>
                  </a:lnTo>
                  <a:lnTo>
                    <a:pt x="22" y="1"/>
                  </a:lnTo>
                  <a:lnTo>
                    <a:pt x="14" y="0"/>
                  </a:lnTo>
                  <a:lnTo>
                    <a:pt x="6" y="2"/>
                  </a:lnTo>
                  <a:lnTo>
                    <a:pt x="3" y="6"/>
                  </a:lnTo>
                  <a:lnTo>
                    <a:pt x="1" y="12"/>
                  </a:lnTo>
                  <a:lnTo>
                    <a:pt x="0" y="16"/>
                  </a:lnTo>
                  <a:lnTo>
                    <a:pt x="0" y="19"/>
                  </a:lnTo>
                  <a:lnTo>
                    <a:pt x="1" y="23"/>
                  </a:lnTo>
                  <a:lnTo>
                    <a:pt x="3" y="25"/>
                  </a:lnTo>
                  <a:lnTo>
                    <a:pt x="5" y="27"/>
                  </a:lnTo>
                  <a:lnTo>
                    <a:pt x="10" y="28"/>
                  </a:lnTo>
                  <a:lnTo>
                    <a:pt x="14" y="30"/>
                  </a:lnTo>
                  <a:lnTo>
                    <a:pt x="19" y="31"/>
                  </a:lnTo>
                  <a:lnTo>
                    <a:pt x="24" y="33"/>
                  </a:lnTo>
                  <a:lnTo>
                    <a:pt x="29" y="33"/>
                  </a:lnTo>
                  <a:lnTo>
                    <a:pt x="33" y="33"/>
                  </a:lnTo>
                  <a:lnTo>
                    <a:pt x="37" y="33"/>
                  </a:lnTo>
                  <a:lnTo>
                    <a:pt x="40" y="32"/>
                  </a:lnTo>
                  <a:lnTo>
                    <a:pt x="43" y="31"/>
                  </a:lnTo>
                  <a:lnTo>
                    <a:pt x="45" y="30"/>
                  </a:lnTo>
                  <a:lnTo>
                    <a:pt x="47" y="29"/>
                  </a:lnTo>
                  <a:lnTo>
                    <a:pt x="50" y="27"/>
                  </a:lnTo>
                  <a:lnTo>
                    <a:pt x="51" y="25"/>
                  </a:lnTo>
                  <a:lnTo>
                    <a:pt x="54" y="22"/>
                  </a:lnTo>
                  <a:lnTo>
                    <a:pt x="55" y="20"/>
                  </a:lnTo>
                  <a:lnTo>
                    <a:pt x="56" y="17"/>
                  </a:lnTo>
                  <a:lnTo>
                    <a:pt x="55" y="14"/>
                  </a:lnTo>
                  <a:lnTo>
                    <a:pt x="51" y="12"/>
                  </a:lnTo>
                </a:path>
              </a:pathLst>
            </a:custGeom>
            <a:solidFill>
              <a:srgbClr val="FDE3BA"/>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05" name="Freeform 314"/>
            <p:cNvSpPr>
              <a:spLocks/>
            </p:cNvSpPr>
            <p:nvPr/>
          </p:nvSpPr>
          <p:spPr bwMode="auto">
            <a:xfrm>
              <a:off x="3835" y="2851"/>
              <a:ext cx="63" cy="40"/>
            </a:xfrm>
            <a:custGeom>
              <a:avLst/>
              <a:gdLst/>
              <a:ahLst/>
              <a:cxnLst>
                <a:cxn ang="0">
                  <a:pos x="57" y="14"/>
                </a:cxn>
                <a:cxn ang="0">
                  <a:pos x="57" y="14"/>
                </a:cxn>
                <a:cxn ang="0">
                  <a:pos x="55" y="13"/>
                </a:cxn>
                <a:cxn ang="0">
                  <a:pos x="50" y="10"/>
                </a:cxn>
                <a:cxn ang="0">
                  <a:pos x="42" y="7"/>
                </a:cxn>
                <a:cxn ang="0">
                  <a:pos x="33" y="3"/>
                </a:cxn>
                <a:cxn ang="0">
                  <a:pos x="24" y="1"/>
                </a:cxn>
                <a:cxn ang="0">
                  <a:pos x="15" y="0"/>
                </a:cxn>
                <a:cxn ang="0">
                  <a:pos x="7" y="2"/>
                </a:cxn>
                <a:cxn ang="0">
                  <a:pos x="3" y="7"/>
                </a:cxn>
                <a:cxn ang="0">
                  <a:pos x="1" y="14"/>
                </a:cxn>
                <a:cxn ang="0">
                  <a:pos x="0" y="19"/>
                </a:cxn>
                <a:cxn ang="0">
                  <a:pos x="0" y="23"/>
                </a:cxn>
                <a:cxn ang="0">
                  <a:pos x="1" y="27"/>
                </a:cxn>
                <a:cxn ang="0">
                  <a:pos x="3" y="29"/>
                </a:cxn>
                <a:cxn ang="0">
                  <a:pos x="6" y="32"/>
                </a:cxn>
                <a:cxn ang="0">
                  <a:pos x="11" y="33"/>
                </a:cxn>
                <a:cxn ang="0">
                  <a:pos x="16" y="36"/>
                </a:cxn>
                <a:cxn ang="0">
                  <a:pos x="21" y="37"/>
                </a:cxn>
                <a:cxn ang="0">
                  <a:pos x="27" y="39"/>
                </a:cxn>
                <a:cxn ang="0">
                  <a:pos x="32" y="39"/>
                </a:cxn>
                <a:cxn ang="0">
                  <a:pos x="37" y="39"/>
                </a:cxn>
                <a:cxn ang="0">
                  <a:pos x="41" y="39"/>
                </a:cxn>
                <a:cxn ang="0">
                  <a:pos x="44" y="38"/>
                </a:cxn>
                <a:cxn ang="0">
                  <a:pos x="48" y="37"/>
                </a:cxn>
                <a:cxn ang="0">
                  <a:pos x="50" y="36"/>
                </a:cxn>
                <a:cxn ang="0">
                  <a:pos x="52" y="34"/>
                </a:cxn>
                <a:cxn ang="0">
                  <a:pos x="55" y="32"/>
                </a:cxn>
                <a:cxn ang="0">
                  <a:pos x="57" y="29"/>
                </a:cxn>
                <a:cxn ang="0">
                  <a:pos x="60" y="26"/>
                </a:cxn>
                <a:cxn ang="0">
                  <a:pos x="61" y="24"/>
                </a:cxn>
                <a:cxn ang="0">
                  <a:pos x="62" y="20"/>
                </a:cxn>
                <a:cxn ang="0">
                  <a:pos x="61" y="17"/>
                </a:cxn>
                <a:cxn ang="0">
                  <a:pos x="57" y="14"/>
                </a:cxn>
              </a:cxnLst>
              <a:rect l="0" t="0" r="r" b="b"/>
              <a:pathLst>
                <a:path w="63" h="40">
                  <a:moveTo>
                    <a:pt x="57" y="14"/>
                  </a:moveTo>
                  <a:lnTo>
                    <a:pt x="57" y="14"/>
                  </a:lnTo>
                  <a:lnTo>
                    <a:pt x="55" y="13"/>
                  </a:lnTo>
                  <a:lnTo>
                    <a:pt x="50" y="10"/>
                  </a:lnTo>
                  <a:lnTo>
                    <a:pt x="42" y="7"/>
                  </a:lnTo>
                  <a:lnTo>
                    <a:pt x="33" y="3"/>
                  </a:lnTo>
                  <a:lnTo>
                    <a:pt x="24" y="1"/>
                  </a:lnTo>
                  <a:lnTo>
                    <a:pt x="15" y="0"/>
                  </a:lnTo>
                  <a:lnTo>
                    <a:pt x="7" y="2"/>
                  </a:lnTo>
                  <a:lnTo>
                    <a:pt x="3" y="7"/>
                  </a:lnTo>
                  <a:lnTo>
                    <a:pt x="1" y="14"/>
                  </a:lnTo>
                  <a:lnTo>
                    <a:pt x="0" y="19"/>
                  </a:lnTo>
                  <a:lnTo>
                    <a:pt x="0" y="23"/>
                  </a:lnTo>
                  <a:lnTo>
                    <a:pt x="1" y="27"/>
                  </a:lnTo>
                  <a:lnTo>
                    <a:pt x="3" y="29"/>
                  </a:lnTo>
                  <a:lnTo>
                    <a:pt x="6" y="32"/>
                  </a:lnTo>
                  <a:lnTo>
                    <a:pt x="11" y="33"/>
                  </a:lnTo>
                  <a:lnTo>
                    <a:pt x="16" y="36"/>
                  </a:lnTo>
                  <a:lnTo>
                    <a:pt x="21" y="37"/>
                  </a:lnTo>
                  <a:lnTo>
                    <a:pt x="27" y="39"/>
                  </a:lnTo>
                  <a:lnTo>
                    <a:pt x="32" y="39"/>
                  </a:lnTo>
                  <a:lnTo>
                    <a:pt x="37" y="39"/>
                  </a:lnTo>
                  <a:lnTo>
                    <a:pt x="41" y="39"/>
                  </a:lnTo>
                  <a:lnTo>
                    <a:pt x="44" y="38"/>
                  </a:lnTo>
                  <a:lnTo>
                    <a:pt x="48" y="37"/>
                  </a:lnTo>
                  <a:lnTo>
                    <a:pt x="50" y="36"/>
                  </a:lnTo>
                  <a:lnTo>
                    <a:pt x="52" y="34"/>
                  </a:lnTo>
                  <a:lnTo>
                    <a:pt x="55" y="32"/>
                  </a:lnTo>
                  <a:lnTo>
                    <a:pt x="57" y="29"/>
                  </a:lnTo>
                  <a:lnTo>
                    <a:pt x="60" y="26"/>
                  </a:lnTo>
                  <a:lnTo>
                    <a:pt x="61" y="24"/>
                  </a:lnTo>
                  <a:lnTo>
                    <a:pt x="62" y="20"/>
                  </a:lnTo>
                  <a:lnTo>
                    <a:pt x="61" y="17"/>
                  </a:lnTo>
                  <a:lnTo>
                    <a:pt x="57" y="14"/>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06" name="Freeform 315"/>
            <p:cNvSpPr>
              <a:spLocks/>
            </p:cNvSpPr>
            <p:nvPr/>
          </p:nvSpPr>
          <p:spPr bwMode="auto">
            <a:xfrm>
              <a:off x="3837" y="2905"/>
              <a:ext cx="56" cy="34"/>
            </a:xfrm>
            <a:custGeom>
              <a:avLst/>
              <a:gdLst/>
              <a:ahLst/>
              <a:cxnLst>
                <a:cxn ang="0">
                  <a:pos x="51" y="12"/>
                </a:cxn>
                <a:cxn ang="0">
                  <a:pos x="50" y="11"/>
                </a:cxn>
                <a:cxn ang="0">
                  <a:pos x="45" y="8"/>
                </a:cxn>
                <a:cxn ang="0">
                  <a:pos x="38" y="6"/>
                </a:cxn>
                <a:cxn ang="0">
                  <a:pos x="30" y="3"/>
                </a:cxn>
                <a:cxn ang="0">
                  <a:pos x="21" y="1"/>
                </a:cxn>
                <a:cxn ang="0">
                  <a:pos x="13" y="0"/>
                </a:cxn>
                <a:cxn ang="0">
                  <a:pos x="6" y="2"/>
                </a:cxn>
                <a:cxn ang="0">
                  <a:pos x="3" y="6"/>
                </a:cxn>
                <a:cxn ang="0">
                  <a:pos x="1" y="12"/>
                </a:cxn>
                <a:cxn ang="0">
                  <a:pos x="0" y="16"/>
                </a:cxn>
                <a:cxn ang="0">
                  <a:pos x="0" y="20"/>
                </a:cxn>
                <a:cxn ang="0">
                  <a:pos x="1" y="23"/>
                </a:cxn>
                <a:cxn ang="0">
                  <a:pos x="3" y="25"/>
                </a:cxn>
                <a:cxn ang="0">
                  <a:pos x="5" y="27"/>
                </a:cxn>
                <a:cxn ang="0">
                  <a:pos x="10" y="29"/>
                </a:cxn>
                <a:cxn ang="0">
                  <a:pos x="14" y="30"/>
                </a:cxn>
                <a:cxn ang="0">
                  <a:pos x="19" y="32"/>
                </a:cxn>
                <a:cxn ang="0">
                  <a:pos x="23" y="33"/>
                </a:cxn>
                <a:cxn ang="0">
                  <a:pos x="28" y="33"/>
                </a:cxn>
                <a:cxn ang="0">
                  <a:pos x="32" y="33"/>
                </a:cxn>
                <a:cxn ang="0">
                  <a:pos x="36" y="33"/>
                </a:cxn>
                <a:cxn ang="0">
                  <a:pos x="41" y="32"/>
                </a:cxn>
                <a:cxn ang="0">
                  <a:pos x="43" y="31"/>
                </a:cxn>
                <a:cxn ang="0">
                  <a:pos x="45" y="30"/>
                </a:cxn>
                <a:cxn ang="0">
                  <a:pos x="47" y="30"/>
                </a:cxn>
                <a:cxn ang="0">
                  <a:pos x="50" y="27"/>
                </a:cxn>
                <a:cxn ang="0">
                  <a:pos x="52" y="25"/>
                </a:cxn>
                <a:cxn ang="0">
                  <a:pos x="54" y="23"/>
                </a:cxn>
                <a:cxn ang="0">
                  <a:pos x="55" y="20"/>
                </a:cxn>
                <a:cxn ang="0">
                  <a:pos x="55" y="17"/>
                </a:cxn>
                <a:cxn ang="0">
                  <a:pos x="54" y="15"/>
                </a:cxn>
                <a:cxn ang="0">
                  <a:pos x="51" y="12"/>
                </a:cxn>
              </a:cxnLst>
              <a:rect l="0" t="0" r="r" b="b"/>
              <a:pathLst>
                <a:path w="56" h="34">
                  <a:moveTo>
                    <a:pt x="51" y="12"/>
                  </a:moveTo>
                  <a:lnTo>
                    <a:pt x="50" y="11"/>
                  </a:lnTo>
                  <a:lnTo>
                    <a:pt x="45" y="8"/>
                  </a:lnTo>
                  <a:lnTo>
                    <a:pt x="38" y="6"/>
                  </a:lnTo>
                  <a:lnTo>
                    <a:pt x="30" y="3"/>
                  </a:lnTo>
                  <a:lnTo>
                    <a:pt x="21" y="1"/>
                  </a:lnTo>
                  <a:lnTo>
                    <a:pt x="13" y="0"/>
                  </a:lnTo>
                  <a:lnTo>
                    <a:pt x="6" y="2"/>
                  </a:lnTo>
                  <a:lnTo>
                    <a:pt x="3" y="6"/>
                  </a:lnTo>
                  <a:lnTo>
                    <a:pt x="1" y="12"/>
                  </a:lnTo>
                  <a:lnTo>
                    <a:pt x="0" y="16"/>
                  </a:lnTo>
                  <a:lnTo>
                    <a:pt x="0" y="20"/>
                  </a:lnTo>
                  <a:lnTo>
                    <a:pt x="1" y="23"/>
                  </a:lnTo>
                  <a:lnTo>
                    <a:pt x="3" y="25"/>
                  </a:lnTo>
                  <a:lnTo>
                    <a:pt x="5" y="27"/>
                  </a:lnTo>
                  <a:lnTo>
                    <a:pt x="10" y="29"/>
                  </a:lnTo>
                  <a:lnTo>
                    <a:pt x="14" y="30"/>
                  </a:lnTo>
                  <a:lnTo>
                    <a:pt x="19" y="32"/>
                  </a:lnTo>
                  <a:lnTo>
                    <a:pt x="23" y="33"/>
                  </a:lnTo>
                  <a:lnTo>
                    <a:pt x="28" y="33"/>
                  </a:lnTo>
                  <a:lnTo>
                    <a:pt x="32" y="33"/>
                  </a:lnTo>
                  <a:lnTo>
                    <a:pt x="36" y="33"/>
                  </a:lnTo>
                  <a:lnTo>
                    <a:pt x="41" y="32"/>
                  </a:lnTo>
                  <a:lnTo>
                    <a:pt x="43" y="31"/>
                  </a:lnTo>
                  <a:lnTo>
                    <a:pt x="45" y="30"/>
                  </a:lnTo>
                  <a:lnTo>
                    <a:pt x="47" y="30"/>
                  </a:lnTo>
                  <a:lnTo>
                    <a:pt x="50" y="27"/>
                  </a:lnTo>
                  <a:lnTo>
                    <a:pt x="52" y="25"/>
                  </a:lnTo>
                  <a:lnTo>
                    <a:pt x="54" y="23"/>
                  </a:lnTo>
                  <a:lnTo>
                    <a:pt x="55" y="20"/>
                  </a:lnTo>
                  <a:lnTo>
                    <a:pt x="55" y="17"/>
                  </a:lnTo>
                  <a:lnTo>
                    <a:pt x="54" y="15"/>
                  </a:lnTo>
                  <a:lnTo>
                    <a:pt x="51" y="12"/>
                  </a:lnTo>
                </a:path>
              </a:pathLst>
            </a:custGeom>
            <a:solidFill>
              <a:srgbClr val="FDE3BA"/>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07" name="Freeform 316"/>
            <p:cNvSpPr>
              <a:spLocks/>
            </p:cNvSpPr>
            <p:nvPr/>
          </p:nvSpPr>
          <p:spPr bwMode="auto">
            <a:xfrm>
              <a:off x="3837" y="2905"/>
              <a:ext cx="62" cy="40"/>
            </a:xfrm>
            <a:custGeom>
              <a:avLst/>
              <a:gdLst/>
              <a:ahLst/>
              <a:cxnLst>
                <a:cxn ang="0">
                  <a:pos x="57" y="14"/>
                </a:cxn>
                <a:cxn ang="0">
                  <a:pos x="57" y="14"/>
                </a:cxn>
                <a:cxn ang="0">
                  <a:pos x="55" y="13"/>
                </a:cxn>
                <a:cxn ang="0">
                  <a:pos x="50" y="10"/>
                </a:cxn>
                <a:cxn ang="0">
                  <a:pos x="42" y="7"/>
                </a:cxn>
                <a:cxn ang="0">
                  <a:pos x="33" y="3"/>
                </a:cxn>
                <a:cxn ang="0">
                  <a:pos x="23" y="1"/>
                </a:cxn>
                <a:cxn ang="0">
                  <a:pos x="14" y="0"/>
                </a:cxn>
                <a:cxn ang="0">
                  <a:pos x="7" y="2"/>
                </a:cxn>
                <a:cxn ang="0">
                  <a:pos x="3" y="7"/>
                </a:cxn>
                <a:cxn ang="0">
                  <a:pos x="1" y="14"/>
                </a:cxn>
                <a:cxn ang="0">
                  <a:pos x="0" y="19"/>
                </a:cxn>
                <a:cxn ang="0">
                  <a:pos x="0" y="24"/>
                </a:cxn>
                <a:cxn ang="0">
                  <a:pos x="1" y="27"/>
                </a:cxn>
                <a:cxn ang="0">
                  <a:pos x="3" y="30"/>
                </a:cxn>
                <a:cxn ang="0">
                  <a:pos x="6" y="32"/>
                </a:cxn>
                <a:cxn ang="0">
                  <a:pos x="11" y="34"/>
                </a:cxn>
                <a:cxn ang="0">
                  <a:pos x="16" y="36"/>
                </a:cxn>
                <a:cxn ang="0">
                  <a:pos x="21" y="38"/>
                </a:cxn>
                <a:cxn ang="0">
                  <a:pos x="26" y="39"/>
                </a:cxn>
                <a:cxn ang="0">
                  <a:pos x="31" y="39"/>
                </a:cxn>
                <a:cxn ang="0">
                  <a:pos x="36" y="39"/>
                </a:cxn>
                <a:cxn ang="0">
                  <a:pos x="40" y="39"/>
                </a:cxn>
                <a:cxn ang="0">
                  <a:pos x="45" y="38"/>
                </a:cxn>
                <a:cxn ang="0">
                  <a:pos x="48" y="37"/>
                </a:cxn>
                <a:cxn ang="0">
                  <a:pos x="50" y="36"/>
                </a:cxn>
                <a:cxn ang="0">
                  <a:pos x="52" y="35"/>
                </a:cxn>
                <a:cxn ang="0">
                  <a:pos x="55" y="32"/>
                </a:cxn>
                <a:cxn ang="0">
                  <a:pos x="58" y="30"/>
                </a:cxn>
                <a:cxn ang="0">
                  <a:pos x="60" y="27"/>
                </a:cxn>
                <a:cxn ang="0">
                  <a:pos x="61" y="24"/>
                </a:cxn>
                <a:cxn ang="0">
                  <a:pos x="61" y="20"/>
                </a:cxn>
                <a:cxn ang="0">
                  <a:pos x="60" y="18"/>
                </a:cxn>
                <a:cxn ang="0">
                  <a:pos x="57" y="14"/>
                </a:cxn>
              </a:cxnLst>
              <a:rect l="0" t="0" r="r" b="b"/>
              <a:pathLst>
                <a:path w="62" h="40">
                  <a:moveTo>
                    <a:pt x="57" y="14"/>
                  </a:moveTo>
                  <a:lnTo>
                    <a:pt x="57" y="14"/>
                  </a:lnTo>
                  <a:lnTo>
                    <a:pt x="55" y="13"/>
                  </a:lnTo>
                  <a:lnTo>
                    <a:pt x="50" y="10"/>
                  </a:lnTo>
                  <a:lnTo>
                    <a:pt x="42" y="7"/>
                  </a:lnTo>
                  <a:lnTo>
                    <a:pt x="33" y="3"/>
                  </a:lnTo>
                  <a:lnTo>
                    <a:pt x="23" y="1"/>
                  </a:lnTo>
                  <a:lnTo>
                    <a:pt x="14" y="0"/>
                  </a:lnTo>
                  <a:lnTo>
                    <a:pt x="7" y="2"/>
                  </a:lnTo>
                  <a:lnTo>
                    <a:pt x="3" y="7"/>
                  </a:lnTo>
                  <a:lnTo>
                    <a:pt x="1" y="14"/>
                  </a:lnTo>
                  <a:lnTo>
                    <a:pt x="0" y="19"/>
                  </a:lnTo>
                  <a:lnTo>
                    <a:pt x="0" y="24"/>
                  </a:lnTo>
                  <a:lnTo>
                    <a:pt x="1" y="27"/>
                  </a:lnTo>
                  <a:lnTo>
                    <a:pt x="3" y="30"/>
                  </a:lnTo>
                  <a:lnTo>
                    <a:pt x="6" y="32"/>
                  </a:lnTo>
                  <a:lnTo>
                    <a:pt x="11" y="34"/>
                  </a:lnTo>
                  <a:lnTo>
                    <a:pt x="16" y="36"/>
                  </a:lnTo>
                  <a:lnTo>
                    <a:pt x="21" y="38"/>
                  </a:lnTo>
                  <a:lnTo>
                    <a:pt x="26" y="39"/>
                  </a:lnTo>
                  <a:lnTo>
                    <a:pt x="31" y="39"/>
                  </a:lnTo>
                  <a:lnTo>
                    <a:pt x="36" y="39"/>
                  </a:lnTo>
                  <a:lnTo>
                    <a:pt x="40" y="39"/>
                  </a:lnTo>
                  <a:lnTo>
                    <a:pt x="45" y="38"/>
                  </a:lnTo>
                  <a:lnTo>
                    <a:pt x="48" y="37"/>
                  </a:lnTo>
                  <a:lnTo>
                    <a:pt x="50" y="36"/>
                  </a:lnTo>
                  <a:lnTo>
                    <a:pt x="52" y="35"/>
                  </a:lnTo>
                  <a:lnTo>
                    <a:pt x="55" y="32"/>
                  </a:lnTo>
                  <a:lnTo>
                    <a:pt x="58" y="30"/>
                  </a:lnTo>
                  <a:lnTo>
                    <a:pt x="60" y="27"/>
                  </a:lnTo>
                  <a:lnTo>
                    <a:pt x="61" y="24"/>
                  </a:lnTo>
                  <a:lnTo>
                    <a:pt x="61" y="20"/>
                  </a:lnTo>
                  <a:lnTo>
                    <a:pt x="60" y="18"/>
                  </a:lnTo>
                  <a:lnTo>
                    <a:pt x="57" y="14"/>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08" name="Freeform 317"/>
            <p:cNvSpPr>
              <a:spLocks/>
            </p:cNvSpPr>
            <p:nvPr/>
          </p:nvSpPr>
          <p:spPr bwMode="auto">
            <a:xfrm>
              <a:off x="3865" y="2823"/>
              <a:ext cx="56" cy="35"/>
            </a:xfrm>
            <a:custGeom>
              <a:avLst/>
              <a:gdLst/>
              <a:ahLst/>
              <a:cxnLst>
                <a:cxn ang="0">
                  <a:pos x="4" y="13"/>
                </a:cxn>
                <a:cxn ang="0">
                  <a:pos x="5" y="12"/>
                </a:cxn>
                <a:cxn ang="0">
                  <a:pos x="10" y="9"/>
                </a:cxn>
                <a:cxn ang="0">
                  <a:pos x="17" y="7"/>
                </a:cxn>
                <a:cxn ang="0">
                  <a:pos x="26" y="3"/>
                </a:cxn>
                <a:cxn ang="0">
                  <a:pos x="34" y="1"/>
                </a:cxn>
                <a:cxn ang="0">
                  <a:pos x="42" y="0"/>
                </a:cxn>
                <a:cxn ang="0">
                  <a:pos x="49" y="3"/>
                </a:cxn>
                <a:cxn ang="0">
                  <a:pos x="52" y="7"/>
                </a:cxn>
                <a:cxn ang="0">
                  <a:pos x="54" y="13"/>
                </a:cxn>
                <a:cxn ang="0">
                  <a:pos x="55" y="17"/>
                </a:cxn>
                <a:cxn ang="0">
                  <a:pos x="55" y="20"/>
                </a:cxn>
                <a:cxn ang="0">
                  <a:pos x="54" y="24"/>
                </a:cxn>
                <a:cxn ang="0">
                  <a:pos x="52" y="26"/>
                </a:cxn>
                <a:cxn ang="0">
                  <a:pos x="50" y="28"/>
                </a:cxn>
                <a:cxn ang="0">
                  <a:pos x="45" y="29"/>
                </a:cxn>
                <a:cxn ang="0">
                  <a:pos x="41" y="31"/>
                </a:cxn>
                <a:cxn ang="0">
                  <a:pos x="37" y="32"/>
                </a:cxn>
                <a:cxn ang="0">
                  <a:pos x="32" y="34"/>
                </a:cxn>
                <a:cxn ang="0">
                  <a:pos x="27" y="34"/>
                </a:cxn>
                <a:cxn ang="0">
                  <a:pos x="23" y="34"/>
                </a:cxn>
                <a:cxn ang="0">
                  <a:pos x="19" y="34"/>
                </a:cxn>
                <a:cxn ang="0">
                  <a:pos x="15" y="33"/>
                </a:cxn>
                <a:cxn ang="0">
                  <a:pos x="13" y="31"/>
                </a:cxn>
                <a:cxn ang="0">
                  <a:pos x="10" y="31"/>
                </a:cxn>
                <a:cxn ang="0">
                  <a:pos x="8" y="30"/>
                </a:cxn>
                <a:cxn ang="0">
                  <a:pos x="5" y="28"/>
                </a:cxn>
                <a:cxn ang="0">
                  <a:pos x="3" y="26"/>
                </a:cxn>
                <a:cxn ang="0">
                  <a:pos x="1" y="23"/>
                </a:cxn>
                <a:cxn ang="0">
                  <a:pos x="0" y="20"/>
                </a:cxn>
                <a:cxn ang="0">
                  <a:pos x="0" y="18"/>
                </a:cxn>
                <a:cxn ang="0">
                  <a:pos x="1" y="15"/>
                </a:cxn>
                <a:cxn ang="0">
                  <a:pos x="4" y="13"/>
                </a:cxn>
              </a:cxnLst>
              <a:rect l="0" t="0" r="r" b="b"/>
              <a:pathLst>
                <a:path w="56" h="35">
                  <a:moveTo>
                    <a:pt x="4" y="13"/>
                  </a:moveTo>
                  <a:lnTo>
                    <a:pt x="5" y="12"/>
                  </a:lnTo>
                  <a:lnTo>
                    <a:pt x="10" y="9"/>
                  </a:lnTo>
                  <a:lnTo>
                    <a:pt x="17" y="7"/>
                  </a:lnTo>
                  <a:lnTo>
                    <a:pt x="26" y="3"/>
                  </a:lnTo>
                  <a:lnTo>
                    <a:pt x="34" y="1"/>
                  </a:lnTo>
                  <a:lnTo>
                    <a:pt x="42" y="0"/>
                  </a:lnTo>
                  <a:lnTo>
                    <a:pt x="49" y="3"/>
                  </a:lnTo>
                  <a:lnTo>
                    <a:pt x="52" y="7"/>
                  </a:lnTo>
                  <a:lnTo>
                    <a:pt x="54" y="13"/>
                  </a:lnTo>
                  <a:lnTo>
                    <a:pt x="55" y="17"/>
                  </a:lnTo>
                  <a:lnTo>
                    <a:pt x="55" y="20"/>
                  </a:lnTo>
                  <a:lnTo>
                    <a:pt x="54" y="24"/>
                  </a:lnTo>
                  <a:lnTo>
                    <a:pt x="52" y="26"/>
                  </a:lnTo>
                  <a:lnTo>
                    <a:pt x="50" y="28"/>
                  </a:lnTo>
                  <a:lnTo>
                    <a:pt x="45" y="29"/>
                  </a:lnTo>
                  <a:lnTo>
                    <a:pt x="41" y="31"/>
                  </a:lnTo>
                  <a:lnTo>
                    <a:pt x="37" y="32"/>
                  </a:lnTo>
                  <a:lnTo>
                    <a:pt x="32" y="34"/>
                  </a:lnTo>
                  <a:lnTo>
                    <a:pt x="27" y="34"/>
                  </a:lnTo>
                  <a:lnTo>
                    <a:pt x="23" y="34"/>
                  </a:lnTo>
                  <a:lnTo>
                    <a:pt x="19" y="34"/>
                  </a:lnTo>
                  <a:lnTo>
                    <a:pt x="15" y="33"/>
                  </a:lnTo>
                  <a:lnTo>
                    <a:pt x="13" y="31"/>
                  </a:lnTo>
                  <a:lnTo>
                    <a:pt x="10" y="31"/>
                  </a:lnTo>
                  <a:lnTo>
                    <a:pt x="8" y="30"/>
                  </a:lnTo>
                  <a:lnTo>
                    <a:pt x="5" y="28"/>
                  </a:lnTo>
                  <a:lnTo>
                    <a:pt x="3" y="26"/>
                  </a:lnTo>
                  <a:lnTo>
                    <a:pt x="1" y="23"/>
                  </a:lnTo>
                  <a:lnTo>
                    <a:pt x="0" y="20"/>
                  </a:lnTo>
                  <a:lnTo>
                    <a:pt x="0" y="18"/>
                  </a:lnTo>
                  <a:lnTo>
                    <a:pt x="1" y="15"/>
                  </a:lnTo>
                  <a:lnTo>
                    <a:pt x="4" y="13"/>
                  </a:lnTo>
                </a:path>
              </a:pathLst>
            </a:custGeom>
            <a:solidFill>
              <a:srgbClr val="F2F2F2"/>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09" name="Freeform 318"/>
            <p:cNvSpPr>
              <a:spLocks/>
            </p:cNvSpPr>
            <p:nvPr/>
          </p:nvSpPr>
          <p:spPr bwMode="auto">
            <a:xfrm>
              <a:off x="3865" y="2823"/>
              <a:ext cx="62" cy="41"/>
            </a:xfrm>
            <a:custGeom>
              <a:avLst/>
              <a:gdLst/>
              <a:ahLst/>
              <a:cxnLst>
                <a:cxn ang="0">
                  <a:pos x="4" y="15"/>
                </a:cxn>
                <a:cxn ang="0">
                  <a:pos x="4" y="15"/>
                </a:cxn>
                <a:cxn ang="0">
                  <a:pos x="6" y="14"/>
                </a:cxn>
                <a:cxn ang="0">
                  <a:pos x="11" y="11"/>
                </a:cxn>
                <a:cxn ang="0">
                  <a:pos x="19" y="8"/>
                </a:cxn>
                <a:cxn ang="0">
                  <a:pos x="29" y="4"/>
                </a:cxn>
                <a:cxn ang="0">
                  <a:pos x="38" y="1"/>
                </a:cxn>
                <a:cxn ang="0">
                  <a:pos x="47" y="0"/>
                </a:cxn>
                <a:cxn ang="0">
                  <a:pos x="54" y="3"/>
                </a:cxn>
                <a:cxn ang="0">
                  <a:pos x="58" y="8"/>
                </a:cxn>
                <a:cxn ang="0">
                  <a:pos x="60" y="15"/>
                </a:cxn>
                <a:cxn ang="0">
                  <a:pos x="61" y="20"/>
                </a:cxn>
                <a:cxn ang="0">
                  <a:pos x="61" y="24"/>
                </a:cxn>
                <a:cxn ang="0">
                  <a:pos x="60" y="28"/>
                </a:cxn>
                <a:cxn ang="0">
                  <a:pos x="58" y="30"/>
                </a:cxn>
                <a:cxn ang="0">
                  <a:pos x="55" y="33"/>
                </a:cxn>
                <a:cxn ang="0">
                  <a:pos x="50" y="34"/>
                </a:cxn>
                <a:cxn ang="0">
                  <a:pos x="46" y="36"/>
                </a:cxn>
                <a:cxn ang="0">
                  <a:pos x="41" y="38"/>
                </a:cxn>
                <a:cxn ang="0">
                  <a:pos x="35" y="40"/>
                </a:cxn>
                <a:cxn ang="0">
                  <a:pos x="30" y="40"/>
                </a:cxn>
                <a:cxn ang="0">
                  <a:pos x="25" y="40"/>
                </a:cxn>
                <a:cxn ang="0">
                  <a:pos x="21" y="40"/>
                </a:cxn>
                <a:cxn ang="0">
                  <a:pos x="17" y="39"/>
                </a:cxn>
                <a:cxn ang="0">
                  <a:pos x="14" y="37"/>
                </a:cxn>
                <a:cxn ang="0">
                  <a:pos x="11" y="36"/>
                </a:cxn>
                <a:cxn ang="0">
                  <a:pos x="9" y="35"/>
                </a:cxn>
                <a:cxn ang="0">
                  <a:pos x="6" y="33"/>
                </a:cxn>
                <a:cxn ang="0">
                  <a:pos x="3" y="30"/>
                </a:cxn>
                <a:cxn ang="0">
                  <a:pos x="1" y="27"/>
                </a:cxn>
                <a:cxn ang="0">
                  <a:pos x="0" y="24"/>
                </a:cxn>
                <a:cxn ang="0">
                  <a:pos x="0" y="21"/>
                </a:cxn>
                <a:cxn ang="0">
                  <a:pos x="1" y="18"/>
                </a:cxn>
                <a:cxn ang="0">
                  <a:pos x="4" y="15"/>
                </a:cxn>
              </a:cxnLst>
              <a:rect l="0" t="0" r="r" b="b"/>
              <a:pathLst>
                <a:path w="62" h="41">
                  <a:moveTo>
                    <a:pt x="4" y="15"/>
                  </a:moveTo>
                  <a:lnTo>
                    <a:pt x="4" y="15"/>
                  </a:lnTo>
                  <a:lnTo>
                    <a:pt x="6" y="14"/>
                  </a:lnTo>
                  <a:lnTo>
                    <a:pt x="11" y="11"/>
                  </a:lnTo>
                  <a:lnTo>
                    <a:pt x="19" y="8"/>
                  </a:lnTo>
                  <a:lnTo>
                    <a:pt x="29" y="4"/>
                  </a:lnTo>
                  <a:lnTo>
                    <a:pt x="38" y="1"/>
                  </a:lnTo>
                  <a:lnTo>
                    <a:pt x="47" y="0"/>
                  </a:lnTo>
                  <a:lnTo>
                    <a:pt x="54" y="3"/>
                  </a:lnTo>
                  <a:lnTo>
                    <a:pt x="58" y="8"/>
                  </a:lnTo>
                  <a:lnTo>
                    <a:pt x="60" y="15"/>
                  </a:lnTo>
                  <a:lnTo>
                    <a:pt x="61" y="20"/>
                  </a:lnTo>
                  <a:lnTo>
                    <a:pt x="61" y="24"/>
                  </a:lnTo>
                  <a:lnTo>
                    <a:pt x="60" y="28"/>
                  </a:lnTo>
                  <a:lnTo>
                    <a:pt x="58" y="30"/>
                  </a:lnTo>
                  <a:lnTo>
                    <a:pt x="55" y="33"/>
                  </a:lnTo>
                  <a:lnTo>
                    <a:pt x="50" y="34"/>
                  </a:lnTo>
                  <a:lnTo>
                    <a:pt x="46" y="36"/>
                  </a:lnTo>
                  <a:lnTo>
                    <a:pt x="41" y="38"/>
                  </a:lnTo>
                  <a:lnTo>
                    <a:pt x="35" y="40"/>
                  </a:lnTo>
                  <a:lnTo>
                    <a:pt x="30" y="40"/>
                  </a:lnTo>
                  <a:lnTo>
                    <a:pt x="25" y="40"/>
                  </a:lnTo>
                  <a:lnTo>
                    <a:pt x="21" y="40"/>
                  </a:lnTo>
                  <a:lnTo>
                    <a:pt x="17" y="39"/>
                  </a:lnTo>
                  <a:lnTo>
                    <a:pt x="14" y="37"/>
                  </a:lnTo>
                  <a:lnTo>
                    <a:pt x="11" y="36"/>
                  </a:lnTo>
                  <a:lnTo>
                    <a:pt x="9" y="35"/>
                  </a:lnTo>
                  <a:lnTo>
                    <a:pt x="6" y="33"/>
                  </a:lnTo>
                  <a:lnTo>
                    <a:pt x="3" y="30"/>
                  </a:lnTo>
                  <a:lnTo>
                    <a:pt x="1" y="27"/>
                  </a:lnTo>
                  <a:lnTo>
                    <a:pt x="0" y="24"/>
                  </a:lnTo>
                  <a:lnTo>
                    <a:pt x="0" y="21"/>
                  </a:lnTo>
                  <a:lnTo>
                    <a:pt x="1" y="18"/>
                  </a:lnTo>
                  <a:lnTo>
                    <a:pt x="4" y="15"/>
                  </a:lnTo>
                </a:path>
              </a:pathLst>
            </a:custGeom>
            <a:solidFill>
              <a:srgbClr val="FDE3BA"/>
            </a:solid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10" name="Freeform 319"/>
            <p:cNvSpPr>
              <a:spLocks/>
            </p:cNvSpPr>
            <p:nvPr/>
          </p:nvSpPr>
          <p:spPr bwMode="auto">
            <a:xfrm>
              <a:off x="3865" y="2878"/>
              <a:ext cx="56" cy="34"/>
            </a:xfrm>
            <a:custGeom>
              <a:avLst/>
              <a:gdLst/>
              <a:ahLst/>
              <a:cxnLst>
                <a:cxn ang="0">
                  <a:pos x="4" y="12"/>
                </a:cxn>
                <a:cxn ang="0">
                  <a:pos x="5" y="11"/>
                </a:cxn>
                <a:cxn ang="0">
                  <a:pos x="10" y="8"/>
                </a:cxn>
                <a:cxn ang="0">
                  <a:pos x="17" y="6"/>
                </a:cxn>
                <a:cxn ang="0">
                  <a:pos x="26" y="3"/>
                </a:cxn>
                <a:cxn ang="0">
                  <a:pos x="34" y="1"/>
                </a:cxn>
                <a:cxn ang="0">
                  <a:pos x="42" y="0"/>
                </a:cxn>
                <a:cxn ang="0">
                  <a:pos x="49" y="2"/>
                </a:cxn>
                <a:cxn ang="0">
                  <a:pos x="52" y="6"/>
                </a:cxn>
                <a:cxn ang="0">
                  <a:pos x="54" y="12"/>
                </a:cxn>
                <a:cxn ang="0">
                  <a:pos x="55" y="16"/>
                </a:cxn>
                <a:cxn ang="0">
                  <a:pos x="55" y="20"/>
                </a:cxn>
                <a:cxn ang="0">
                  <a:pos x="54" y="23"/>
                </a:cxn>
                <a:cxn ang="0">
                  <a:pos x="52" y="25"/>
                </a:cxn>
                <a:cxn ang="0">
                  <a:pos x="50" y="27"/>
                </a:cxn>
                <a:cxn ang="0">
                  <a:pos x="45" y="29"/>
                </a:cxn>
                <a:cxn ang="0">
                  <a:pos x="41" y="30"/>
                </a:cxn>
                <a:cxn ang="0">
                  <a:pos x="37" y="32"/>
                </a:cxn>
                <a:cxn ang="0">
                  <a:pos x="32" y="33"/>
                </a:cxn>
                <a:cxn ang="0">
                  <a:pos x="27" y="33"/>
                </a:cxn>
                <a:cxn ang="0">
                  <a:pos x="23" y="33"/>
                </a:cxn>
                <a:cxn ang="0">
                  <a:pos x="19" y="33"/>
                </a:cxn>
                <a:cxn ang="0">
                  <a:pos x="15" y="32"/>
                </a:cxn>
                <a:cxn ang="0">
                  <a:pos x="13" y="31"/>
                </a:cxn>
                <a:cxn ang="0">
                  <a:pos x="10" y="30"/>
                </a:cxn>
                <a:cxn ang="0">
                  <a:pos x="8" y="30"/>
                </a:cxn>
                <a:cxn ang="0">
                  <a:pos x="5" y="27"/>
                </a:cxn>
                <a:cxn ang="0">
                  <a:pos x="3" y="25"/>
                </a:cxn>
                <a:cxn ang="0">
                  <a:pos x="1" y="23"/>
                </a:cxn>
                <a:cxn ang="0">
                  <a:pos x="0" y="20"/>
                </a:cxn>
                <a:cxn ang="0">
                  <a:pos x="0" y="17"/>
                </a:cxn>
                <a:cxn ang="0">
                  <a:pos x="1" y="14"/>
                </a:cxn>
                <a:cxn ang="0">
                  <a:pos x="4" y="12"/>
                </a:cxn>
              </a:cxnLst>
              <a:rect l="0" t="0" r="r" b="b"/>
              <a:pathLst>
                <a:path w="56" h="34">
                  <a:moveTo>
                    <a:pt x="4" y="12"/>
                  </a:moveTo>
                  <a:lnTo>
                    <a:pt x="5" y="11"/>
                  </a:lnTo>
                  <a:lnTo>
                    <a:pt x="10" y="8"/>
                  </a:lnTo>
                  <a:lnTo>
                    <a:pt x="17" y="6"/>
                  </a:lnTo>
                  <a:lnTo>
                    <a:pt x="26" y="3"/>
                  </a:lnTo>
                  <a:lnTo>
                    <a:pt x="34" y="1"/>
                  </a:lnTo>
                  <a:lnTo>
                    <a:pt x="42" y="0"/>
                  </a:lnTo>
                  <a:lnTo>
                    <a:pt x="49" y="2"/>
                  </a:lnTo>
                  <a:lnTo>
                    <a:pt x="52" y="6"/>
                  </a:lnTo>
                  <a:lnTo>
                    <a:pt x="54" y="12"/>
                  </a:lnTo>
                  <a:lnTo>
                    <a:pt x="55" y="16"/>
                  </a:lnTo>
                  <a:lnTo>
                    <a:pt x="55" y="20"/>
                  </a:lnTo>
                  <a:lnTo>
                    <a:pt x="54" y="23"/>
                  </a:lnTo>
                  <a:lnTo>
                    <a:pt x="52" y="25"/>
                  </a:lnTo>
                  <a:lnTo>
                    <a:pt x="50" y="27"/>
                  </a:lnTo>
                  <a:lnTo>
                    <a:pt x="45" y="29"/>
                  </a:lnTo>
                  <a:lnTo>
                    <a:pt x="41" y="30"/>
                  </a:lnTo>
                  <a:lnTo>
                    <a:pt x="37" y="32"/>
                  </a:lnTo>
                  <a:lnTo>
                    <a:pt x="32" y="33"/>
                  </a:lnTo>
                  <a:lnTo>
                    <a:pt x="27" y="33"/>
                  </a:lnTo>
                  <a:lnTo>
                    <a:pt x="23" y="33"/>
                  </a:lnTo>
                  <a:lnTo>
                    <a:pt x="19" y="33"/>
                  </a:lnTo>
                  <a:lnTo>
                    <a:pt x="15" y="32"/>
                  </a:lnTo>
                  <a:lnTo>
                    <a:pt x="13" y="31"/>
                  </a:lnTo>
                  <a:lnTo>
                    <a:pt x="10" y="30"/>
                  </a:lnTo>
                  <a:lnTo>
                    <a:pt x="8" y="30"/>
                  </a:lnTo>
                  <a:lnTo>
                    <a:pt x="5" y="27"/>
                  </a:lnTo>
                  <a:lnTo>
                    <a:pt x="3" y="25"/>
                  </a:lnTo>
                  <a:lnTo>
                    <a:pt x="1" y="23"/>
                  </a:lnTo>
                  <a:lnTo>
                    <a:pt x="0" y="20"/>
                  </a:lnTo>
                  <a:lnTo>
                    <a:pt x="0" y="17"/>
                  </a:lnTo>
                  <a:lnTo>
                    <a:pt x="1" y="14"/>
                  </a:lnTo>
                  <a:lnTo>
                    <a:pt x="4" y="12"/>
                  </a:lnTo>
                </a:path>
              </a:pathLst>
            </a:custGeom>
            <a:solidFill>
              <a:srgbClr val="F2F2F2"/>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11" name="Freeform 320"/>
            <p:cNvSpPr>
              <a:spLocks/>
            </p:cNvSpPr>
            <p:nvPr/>
          </p:nvSpPr>
          <p:spPr bwMode="auto">
            <a:xfrm>
              <a:off x="3865" y="2878"/>
              <a:ext cx="62" cy="40"/>
            </a:xfrm>
            <a:custGeom>
              <a:avLst/>
              <a:gdLst/>
              <a:ahLst/>
              <a:cxnLst>
                <a:cxn ang="0">
                  <a:pos x="4" y="14"/>
                </a:cxn>
                <a:cxn ang="0">
                  <a:pos x="4" y="14"/>
                </a:cxn>
                <a:cxn ang="0">
                  <a:pos x="6" y="13"/>
                </a:cxn>
                <a:cxn ang="0">
                  <a:pos x="11" y="10"/>
                </a:cxn>
                <a:cxn ang="0">
                  <a:pos x="19" y="7"/>
                </a:cxn>
                <a:cxn ang="0">
                  <a:pos x="29" y="3"/>
                </a:cxn>
                <a:cxn ang="0">
                  <a:pos x="38" y="1"/>
                </a:cxn>
                <a:cxn ang="0">
                  <a:pos x="47" y="0"/>
                </a:cxn>
                <a:cxn ang="0">
                  <a:pos x="54" y="2"/>
                </a:cxn>
                <a:cxn ang="0">
                  <a:pos x="58" y="7"/>
                </a:cxn>
                <a:cxn ang="0">
                  <a:pos x="60" y="14"/>
                </a:cxn>
                <a:cxn ang="0">
                  <a:pos x="61" y="19"/>
                </a:cxn>
                <a:cxn ang="0">
                  <a:pos x="61" y="24"/>
                </a:cxn>
                <a:cxn ang="0">
                  <a:pos x="60" y="27"/>
                </a:cxn>
                <a:cxn ang="0">
                  <a:pos x="58" y="29"/>
                </a:cxn>
                <a:cxn ang="0">
                  <a:pos x="55" y="32"/>
                </a:cxn>
                <a:cxn ang="0">
                  <a:pos x="50" y="34"/>
                </a:cxn>
                <a:cxn ang="0">
                  <a:pos x="46" y="36"/>
                </a:cxn>
                <a:cxn ang="0">
                  <a:pos x="41" y="38"/>
                </a:cxn>
                <a:cxn ang="0">
                  <a:pos x="35" y="39"/>
                </a:cxn>
                <a:cxn ang="0">
                  <a:pos x="30" y="39"/>
                </a:cxn>
                <a:cxn ang="0">
                  <a:pos x="25" y="39"/>
                </a:cxn>
                <a:cxn ang="0">
                  <a:pos x="21" y="39"/>
                </a:cxn>
                <a:cxn ang="0">
                  <a:pos x="17" y="38"/>
                </a:cxn>
                <a:cxn ang="0">
                  <a:pos x="14" y="37"/>
                </a:cxn>
                <a:cxn ang="0">
                  <a:pos x="11" y="36"/>
                </a:cxn>
                <a:cxn ang="0">
                  <a:pos x="9" y="35"/>
                </a:cxn>
                <a:cxn ang="0">
                  <a:pos x="6" y="32"/>
                </a:cxn>
                <a:cxn ang="0">
                  <a:pos x="3" y="29"/>
                </a:cxn>
                <a:cxn ang="0">
                  <a:pos x="1" y="27"/>
                </a:cxn>
                <a:cxn ang="0">
                  <a:pos x="0" y="24"/>
                </a:cxn>
                <a:cxn ang="0">
                  <a:pos x="0" y="20"/>
                </a:cxn>
                <a:cxn ang="0">
                  <a:pos x="1" y="17"/>
                </a:cxn>
                <a:cxn ang="0">
                  <a:pos x="4" y="14"/>
                </a:cxn>
              </a:cxnLst>
              <a:rect l="0" t="0" r="r" b="b"/>
              <a:pathLst>
                <a:path w="62" h="40">
                  <a:moveTo>
                    <a:pt x="4" y="14"/>
                  </a:moveTo>
                  <a:lnTo>
                    <a:pt x="4" y="14"/>
                  </a:lnTo>
                  <a:lnTo>
                    <a:pt x="6" y="13"/>
                  </a:lnTo>
                  <a:lnTo>
                    <a:pt x="11" y="10"/>
                  </a:lnTo>
                  <a:lnTo>
                    <a:pt x="19" y="7"/>
                  </a:lnTo>
                  <a:lnTo>
                    <a:pt x="29" y="3"/>
                  </a:lnTo>
                  <a:lnTo>
                    <a:pt x="38" y="1"/>
                  </a:lnTo>
                  <a:lnTo>
                    <a:pt x="47" y="0"/>
                  </a:lnTo>
                  <a:lnTo>
                    <a:pt x="54" y="2"/>
                  </a:lnTo>
                  <a:lnTo>
                    <a:pt x="58" y="7"/>
                  </a:lnTo>
                  <a:lnTo>
                    <a:pt x="60" y="14"/>
                  </a:lnTo>
                  <a:lnTo>
                    <a:pt x="61" y="19"/>
                  </a:lnTo>
                  <a:lnTo>
                    <a:pt x="61" y="24"/>
                  </a:lnTo>
                  <a:lnTo>
                    <a:pt x="60" y="27"/>
                  </a:lnTo>
                  <a:lnTo>
                    <a:pt x="58" y="29"/>
                  </a:lnTo>
                  <a:lnTo>
                    <a:pt x="55" y="32"/>
                  </a:lnTo>
                  <a:lnTo>
                    <a:pt x="50" y="34"/>
                  </a:lnTo>
                  <a:lnTo>
                    <a:pt x="46" y="36"/>
                  </a:lnTo>
                  <a:lnTo>
                    <a:pt x="41" y="38"/>
                  </a:lnTo>
                  <a:lnTo>
                    <a:pt x="35" y="39"/>
                  </a:lnTo>
                  <a:lnTo>
                    <a:pt x="30" y="39"/>
                  </a:lnTo>
                  <a:lnTo>
                    <a:pt x="25" y="39"/>
                  </a:lnTo>
                  <a:lnTo>
                    <a:pt x="21" y="39"/>
                  </a:lnTo>
                  <a:lnTo>
                    <a:pt x="17" y="38"/>
                  </a:lnTo>
                  <a:lnTo>
                    <a:pt x="14" y="37"/>
                  </a:lnTo>
                  <a:lnTo>
                    <a:pt x="11" y="36"/>
                  </a:lnTo>
                  <a:lnTo>
                    <a:pt x="9" y="35"/>
                  </a:lnTo>
                  <a:lnTo>
                    <a:pt x="6" y="32"/>
                  </a:lnTo>
                  <a:lnTo>
                    <a:pt x="3" y="29"/>
                  </a:lnTo>
                  <a:lnTo>
                    <a:pt x="1" y="27"/>
                  </a:lnTo>
                  <a:lnTo>
                    <a:pt x="0" y="24"/>
                  </a:lnTo>
                  <a:lnTo>
                    <a:pt x="0" y="20"/>
                  </a:lnTo>
                  <a:lnTo>
                    <a:pt x="1" y="17"/>
                  </a:lnTo>
                  <a:lnTo>
                    <a:pt x="4" y="14"/>
                  </a:lnTo>
                </a:path>
              </a:pathLst>
            </a:custGeom>
            <a:solidFill>
              <a:srgbClr val="FDE3BA"/>
            </a:solid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12" name="Freeform 321"/>
            <p:cNvSpPr>
              <a:spLocks/>
            </p:cNvSpPr>
            <p:nvPr/>
          </p:nvSpPr>
          <p:spPr bwMode="auto">
            <a:xfrm>
              <a:off x="3583" y="2955"/>
              <a:ext cx="55" cy="90"/>
            </a:xfrm>
            <a:custGeom>
              <a:avLst/>
              <a:gdLst/>
              <a:ahLst/>
              <a:cxnLst>
                <a:cxn ang="0">
                  <a:pos x="37" y="4"/>
                </a:cxn>
                <a:cxn ang="0">
                  <a:pos x="0" y="89"/>
                </a:cxn>
                <a:cxn ang="0">
                  <a:pos x="0" y="88"/>
                </a:cxn>
                <a:cxn ang="0">
                  <a:pos x="2" y="86"/>
                </a:cxn>
                <a:cxn ang="0">
                  <a:pos x="5" y="84"/>
                </a:cxn>
                <a:cxn ang="0">
                  <a:pos x="7" y="82"/>
                </a:cxn>
                <a:cxn ang="0">
                  <a:pos x="12" y="82"/>
                </a:cxn>
                <a:cxn ang="0">
                  <a:pos x="15" y="82"/>
                </a:cxn>
                <a:cxn ang="0">
                  <a:pos x="20" y="84"/>
                </a:cxn>
                <a:cxn ang="0">
                  <a:pos x="24" y="89"/>
                </a:cxn>
                <a:cxn ang="0">
                  <a:pos x="54" y="9"/>
                </a:cxn>
                <a:cxn ang="0">
                  <a:pos x="53" y="8"/>
                </a:cxn>
                <a:cxn ang="0">
                  <a:pos x="53" y="7"/>
                </a:cxn>
                <a:cxn ang="0">
                  <a:pos x="51" y="5"/>
                </a:cxn>
                <a:cxn ang="0">
                  <a:pos x="50" y="3"/>
                </a:cxn>
                <a:cxn ang="0">
                  <a:pos x="48" y="1"/>
                </a:cxn>
                <a:cxn ang="0">
                  <a:pos x="45" y="0"/>
                </a:cxn>
                <a:cxn ang="0">
                  <a:pos x="41" y="1"/>
                </a:cxn>
                <a:cxn ang="0">
                  <a:pos x="37" y="4"/>
                </a:cxn>
              </a:cxnLst>
              <a:rect l="0" t="0" r="r" b="b"/>
              <a:pathLst>
                <a:path w="55" h="90">
                  <a:moveTo>
                    <a:pt x="37" y="4"/>
                  </a:moveTo>
                  <a:lnTo>
                    <a:pt x="0" y="89"/>
                  </a:lnTo>
                  <a:lnTo>
                    <a:pt x="0" y="88"/>
                  </a:lnTo>
                  <a:lnTo>
                    <a:pt x="2" y="86"/>
                  </a:lnTo>
                  <a:lnTo>
                    <a:pt x="5" y="84"/>
                  </a:lnTo>
                  <a:lnTo>
                    <a:pt x="7" y="82"/>
                  </a:lnTo>
                  <a:lnTo>
                    <a:pt x="12" y="82"/>
                  </a:lnTo>
                  <a:lnTo>
                    <a:pt x="15" y="82"/>
                  </a:lnTo>
                  <a:lnTo>
                    <a:pt x="20" y="84"/>
                  </a:lnTo>
                  <a:lnTo>
                    <a:pt x="24" y="89"/>
                  </a:lnTo>
                  <a:lnTo>
                    <a:pt x="54" y="9"/>
                  </a:lnTo>
                  <a:lnTo>
                    <a:pt x="53" y="8"/>
                  </a:lnTo>
                  <a:lnTo>
                    <a:pt x="53" y="7"/>
                  </a:lnTo>
                  <a:lnTo>
                    <a:pt x="51" y="5"/>
                  </a:lnTo>
                  <a:lnTo>
                    <a:pt x="50" y="3"/>
                  </a:lnTo>
                  <a:lnTo>
                    <a:pt x="48" y="1"/>
                  </a:lnTo>
                  <a:lnTo>
                    <a:pt x="45" y="0"/>
                  </a:lnTo>
                  <a:lnTo>
                    <a:pt x="41" y="1"/>
                  </a:lnTo>
                  <a:lnTo>
                    <a:pt x="37" y="4"/>
                  </a:lnTo>
                </a:path>
              </a:pathLst>
            </a:custGeom>
            <a:solidFill>
              <a:srgbClr val="E5E5E5"/>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13" name="Freeform 322"/>
            <p:cNvSpPr>
              <a:spLocks/>
            </p:cNvSpPr>
            <p:nvPr/>
          </p:nvSpPr>
          <p:spPr bwMode="auto">
            <a:xfrm>
              <a:off x="3583" y="2955"/>
              <a:ext cx="61" cy="96"/>
            </a:xfrm>
            <a:custGeom>
              <a:avLst/>
              <a:gdLst/>
              <a:ahLst/>
              <a:cxnLst>
                <a:cxn ang="0">
                  <a:pos x="41" y="4"/>
                </a:cxn>
                <a:cxn ang="0">
                  <a:pos x="0" y="95"/>
                </a:cxn>
                <a:cxn ang="0">
                  <a:pos x="0" y="94"/>
                </a:cxn>
                <a:cxn ang="0">
                  <a:pos x="2" y="92"/>
                </a:cxn>
                <a:cxn ang="0">
                  <a:pos x="5" y="90"/>
                </a:cxn>
                <a:cxn ang="0">
                  <a:pos x="8" y="88"/>
                </a:cxn>
                <a:cxn ang="0">
                  <a:pos x="13" y="87"/>
                </a:cxn>
                <a:cxn ang="0">
                  <a:pos x="17" y="87"/>
                </a:cxn>
                <a:cxn ang="0">
                  <a:pos x="22" y="90"/>
                </a:cxn>
                <a:cxn ang="0">
                  <a:pos x="27" y="95"/>
                </a:cxn>
                <a:cxn ang="0">
                  <a:pos x="60" y="10"/>
                </a:cxn>
                <a:cxn ang="0">
                  <a:pos x="59" y="9"/>
                </a:cxn>
                <a:cxn ang="0">
                  <a:pos x="59" y="7"/>
                </a:cxn>
                <a:cxn ang="0">
                  <a:pos x="57" y="5"/>
                </a:cxn>
                <a:cxn ang="0">
                  <a:pos x="55" y="3"/>
                </a:cxn>
                <a:cxn ang="0">
                  <a:pos x="53" y="1"/>
                </a:cxn>
                <a:cxn ang="0">
                  <a:pos x="50" y="0"/>
                </a:cxn>
                <a:cxn ang="0">
                  <a:pos x="46" y="1"/>
                </a:cxn>
                <a:cxn ang="0">
                  <a:pos x="41" y="4"/>
                </a:cxn>
              </a:cxnLst>
              <a:rect l="0" t="0" r="r" b="b"/>
              <a:pathLst>
                <a:path w="61" h="96">
                  <a:moveTo>
                    <a:pt x="41" y="4"/>
                  </a:moveTo>
                  <a:lnTo>
                    <a:pt x="0" y="95"/>
                  </a:lnTo>
                  <a:lnTo>
                    <a:pt x="0" y="94"/>
                  </a:lnTo>
                  <a:lnTo>
                    <a:pt x="2" y="92"/>
                  </a:lnTo>
                  <a:lnTo>
                    <a:pt x="5" y="90"/>
                  </a:lnTo>
                  <a:lnTo>
                    <a:pt x="8" y="88"/>
                  </a:lnTo>
                  <a:lnTo>
                    <a:pt x="13" y="87"/>
                  </a:lnTo>
                  <a:lnTo>
                    <a:pt x="17" y="87"/>
                  </a:lnTo>
                  <a:lnTo>
                    <a:pt x="22" y="90"/>
                  </a:lnTo>
                  <a:lnTo>
                    <a:pt x="27" y="95"/>
                  </a:lnTo>
                  <a:lnTo>
                    <a:pt x="60" y="10"/>
                  </a:lnTo>
                  <a:lnTo>
                    <a:pt x="59" y="9"/>
                  </a:lnTo>
                  <a:lnTo>
                    <a:pt x="59" y="7"/>
                  </a:lnTo>
                  <a:lnTo>
                    <a:pt x="57" y="5"/>
                  </a:lnTo>
                  <a:lnTo>
                    <a:pt x="55" y="3"/>
                  </a:lnTo>
                  <a:lnTo>
                    <a:pt x="53" y="1"/>
                  </a:lnTo>
                  <a:lnTo>
                    <a:pt x="50" y="0"/>
                  </a:lnTo>
                  <a:lnTo>
                    <a:pt x="46" y="1"/>
                  </a:lnTo>
                  <a:lnTo>
                    <a:pt x="41" y="4"/>
                  </a:lnTo>
                </a:path>
              </a:pathLst>
            </a:custGeom>
            <a:solidFill>
              <a:srgbClr val="FFDE66"/>
            </a:solid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14" name="Freeform 323"/>
            <p:cNvSpPr>
              <a:spLocks/>
            </p:cNvSpPr>
            <p:nvPr/>
          </p:nvSpPr>
          <p:spPr bwMode="auto">
            <a:xfrm>
              <a:off x="3583" y="3042"/>
              <a:ext cx="22" cy="32"/>
            </a:xfrm>
            <a:custGeom>
              <a:avLst/>
              <a:gdLst/>
              <a:ahLst/>
              <a:cxnLst>
                <a:cxn ang="0">
                  <a:pos x="0" y="7"/>
                </a:cxn>
                <a:cxn ang="0">
                  <a:pos x="0" y="31"/>
                </a:cxn>
                <a:cxn ang="0">
                  <a:pos x="21" y="7"/>
                </a:cxn>
                <a:cxn ang="0">
                  <a:pos x="20" y="6"/>
                </a:cxn>
                <a:cxn ang="0">
                  <a:pos x="19" y="4"/>
                </a:cxn>
                <a:cxn ang="0">
                  <a:pos x="18" y="3"/>
                </a:cxn>
                <a:cxn ang="0">
                  <a:pos x="15" y="1"/>
                </a:cxn>
                <a:cxn ang="0">
                  <a:pos x="12" y="0"/>
                </a:cxn>
                <a:cxn ang="0">
                  <a:pos x="9" y="0"/>
                </a:cxn>
                <a:cxn ang="0">
                  <a:pos x="5" y="3"/>
                </a:cxn>
                <a:cxn ang="0">
                  <a:pos x="0" y="7"/>
                </a:cxn>
              </a:cxnLst>
              <a:rect l="0" t="0" r="r" b="b"/>
              <a:pathLst>
                <a:path w="22" h="32">
                  <a:moveTo>
                    <a:pt x="0" y="7"/>
                  </a:moveTo>
                  <a:lnTo>
                    <a:pt x="0" y="31"/>
                  </a:lnTo>
                  <a:lnTo>
                    <a:pt x="21" y="7"/>
                  </a:lnTo>
                  <a:lnTo>
                    <a:pt x="20" y="6"/>
                  </a:lnTo>
                  <a:lnTo>
                    <a:pt x="19" y="4"/>
                  </a:lnTo>
                  <a:lnTo>
                    <a:pt x="18" y="3"/>
                  </a:lnTo>
                  <a:lnTo>
                    <a:pt x="15" y="1"/>
                  </a:lnTo>
                  <a:lnTo>
                    <a:pt x="12" y="0"/>
                  </a:lnTo>
                  <a:lnTo>
                    <a:pt x="9" y="0"/>
                  </a:lnTo>
                  <a:lnTo>
                    <a:pt x="5" y="3"/>
                  </a:lnTo>
                  <a:lnTo>
                    <a:pt x="0" y="7"/>
                  </a:lnTo>
                </a:path>
              </a:pathLst>
            </a:custGeom>
            <a:solidFill>
              <a:srgbClr val="FFFFFF"/>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15" name="Freeform 324"/>
            <p:cNvSpPr>
              <a:spLocks/>
            </p:cNvSpPr>
            <p:nvPr/>
          </p:nvSpPr>
          <p:spPr bwMode="auto">
            <a:xfrm>
              <a:off x="3583" y="3042"/>
              <a:ext cx="28" cy="39"/>
            </a:xfrm>
            <a:custGeom>
              <a:avLst/>
              <a:gdLst/>
              <a:ahLst/>
              <a:cxnLst>
                <a:cxn ang="0">
                  <a:pos x="0" y="8"/>
                </a:cxn>
                <a:cxn ang="0">
                  <a:pos x="0" y="37"/>
                </a:cxn>
                <a:cxn ang="0">
                  <a:pos x="27" y="8"/>
                </a:cxn>
                <a:cxn ang="0">
                  <a:pos x="26" y="7"/>
                </a:cxn>
                <a:cxn ang="0">
                  <a:pos x="25" y="5"/>
                </a:cxn>
                <a:cxn ang="0">
                  <a:pos x="23" y="3"/>
                </a:cxn>
                <a:cxn ang="0">
                  <a:pos x="19" y="1"/>
                </a:cxn>
                <a:cxn ang="0">
                  <a:pos x="16" y="0"/>
                </a:cxn>
                <a:cxn ang="0">
                  <a:pos x="11" y="0"/>
                </a:cxn>
                <a:cxn ang="0">
                  <a:pos x="6" y="3"/>
                </a:cxn>
                <a:cxn ang="0">
                  <a:pos x="0" y="8"/>
                </a:cxn>
              </a:cxnLst>
              <a:rect l="0" t="0" r="r" b="b"/>
              <a:pathLst>
                <a:path w="28" h="38">
                  <a:moveTo>
                    <a:pt x="0" y="8"/>
                  </a:moveTo>
                  <a:lnTo>
                    <a:pt x="0" y="37"/>
                  </a:lnTo>
                  <a:lnTo>
                    <a:pt x="27" y="8"/>
                  </a:lnTo>
                  <a:lnTo>
                    <a:pt x="26" y="7"/>
                  </a:lnTo>
                  <a:lnTo>
                    <a:pt x="25" y="5"/>
                  </a:lnTo>
                  <a:lnTo>
                    <a:pt x="23" y="3"/>
                  </a:lnTo>
                  <a:lnTo>
                    <a:pt x="19" y="1"/>
                  </a:lnTo>
                  <a:lnTo>
                    <a:pt x="16" y="0"/>
                  </a:lnTo>
                  <a:lnTo>
                    <a:pt x="11" y="0"/>
                  </a:lnTo>
                  <a:lnTo>
                    <a:pt x="6" y="3"/>
                  </a:lnTo>
                  <a:lnTo>
                    <a:pt x="0" y="8"/>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16" name="Freeform 325"/>
            <p:cNvSpPr>
              <a:spLocks/>
            </p:cNvSpPr>
            <p:nvPr/>
          </p:nvSpPr>
          <p:spPr bwMode="auto">
            <a:xfrm>
              <a:off x="3583" y="3064"/>
              <a:ext cx="6" cy="9"/>
            </a:xfrm>
            <a:custGeom>
              <a:avLst/>
              <a:gdLst/>
              <a:ahLst/>
              <a:cxnLst>
                <a:cxn ang="0">
                  <a:pos x="0" y="2"/>
                </a:cxn>
                <a:cxn ang="0">
                  <a:pos x="0" y="9"/>
                </a:cxn>
                <a:cxn ang="0">
                  <a:pos x="5" y="2"/>
                </a:cxn>
                <a:cxn ang="0">
                  <a:pos x="5" y="1"/>
                </a:cxn>
                <a:cxn ang="0">
                  <a:pos x="4" y="0"/>
                </a:cxn>
                <a:cxn ang="0">
                  <a:pos x="2" y="0"/>
                </a:cxn>
                <a:cxn ang="0">
                  <a:pos x="0" y="2"/>
                </a:cxn>
              </a:cxnLst>
              <a:rect l="0" t="0" r="r" b="b"/>
              <a:pathLst>
                <a:path w="6" h="10">
                  <a:moveTo>
                    <a:pt x="0" y="2"/>
                  </a:moveTo>
                  <a:lnTo>
                    <a:pt x="0" y="9"/>
                  </a:lnTo>
                  <a:lnTo>
                    <a:pt x="5" y="2"/>
                  </a:lnTo>
                  <a:lnTo>
                    <a:pt x="5" y="1"/>
                  </a:lnTo>
                  <a:lnTo>
                    <a:pt x="4" y="0"/>
                  </a:lnTo>
                  <a:lnTo>
                    <a:pt x="2" y="0"/>
                  </a:lnTo>
                  <a:lnTo>
                    <a:pt x="0" y="2"/>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17" name="Freeform 326"/>
            <p:cNvSpPr>
              <a:spLocks/>
            </p:cNvSpPr>
            <p:nvPr/>
          </p:nvSpPr>
          <p:spPr bwMode="auto">
            <a:xfrm>
              <a:off x="3583" y="3064"/>
              <a:ext cx="12" cy="16"/>
            </a:xfrm>
            <a:custGeom>
              <a:avLst/>
              <a:gdLst/>
              <a:ahLst/>
              <a:cxnLst>
                <a:cxn ang="0">
                  <a:pos x="0" y="3"/>
                </a:cxn>
                <a:cxn ang="0">
                  <a:pos x="0" y="15"/>
                </a:cxn>
                <a:cxn ang="0">
                  <a:pos x="11" y="3"/>
                </a:cxn>
                <a:cxn ang="0">
                  <a:pos x="10" y="2"/>
                </a:cxn>
                <a:cxn ang="0">
                  <a:pos x="8" y="0"/>
                </a:cxn>
                <a:cxn ang="0">
                  <a:pos x="4" y="0"/>
                </a:cxn>
                <a:cxn ang="0">
                  <a:pos x="0" y="3"/>
                </a:cxn>
              </a:cxnLst>
              <a:rect l="0" t="0" r="r" b="b"/>
              <a:pathLst>
                <a:path w="12" h="16">
                  <a:moveTo>
                    <a:pt x="0" y="3"/>
                  </a:moveTo>
                  <a:lnTo>
                    <a:pt x="0" y="15"/>
                  </a:lnTo>
                  <a:lnTo>
                    <a:pt x="11" y="3"/>
                  </a:lnTo>
                  <a:lnTo>
                    <a:pt x="10" y="2"/>
                  </a:lnTo>
                  <a:lnTo>
                    <a:pt x="8" y="0"/>
                  </a:lnTo>
                  <a:lnTo>
                    <a:pt x="4" y="0"/>
                  </a:lnTo>
                  <a:lnTo>
                    <a:pt x="0" y="3"/>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18" name="Freeform 327"/>
            <p:cNvSpPr>
              <a:spLocks/>
            </p:cNvSpPr>
            <p:nvPr/>
          </p:nvSpPr>
          <p:spPr bwMode="auto">
            <a:xfrm>
              <a:off x="3616" y="2972"/>
              <a:ext cx="22" cy="8"/>
            </a:xfrm>
            <a:custGeom>
              <a:avLst/>
              <a:gdLst/>
              <a:ahLst/>
              <a:cxnLst>
                <a:cxn ang="0">
                  <a:pos x="0" y="4"/>
                </a:cxn>
                <a:cxn ang="0">
                  <a:pos x="0" y="4"/>
                </a:cxn>
                <a:cxn ang="0">
                  <a:pos x="1" y="4"/>
                </a:cxn>
                <a:cxn ang="0">
                  <a:pos x="2" y="3"/>
                </a:cxn>
                <a:cxn ang="0">
                  <a:pos x="4" y="1"/>
                </a:cxn>
                <a:cxn ang="0">
                  <a:pos x="7" y="0"/>
                </a:cxn>
                <a:cxn ang="0">
                  <a:pos x="10" y="0"/>
                </a:cxn>
                <a:cxn ang="0">
                  <a:pos x="14" y="0"/>
                </a:cxn>
                <a:cxn ang="0">
                  <a:pos x="17" y="3"/>
                </a:cxn>
                <a:cxn ang="0">
                  <a:pos x="21" y="7"/>
                </a:cxn>
              </a:cxnLst>
              <a:rect l="0" t="0" r="r" b="b"/>
              <a:pathLst>
                <a:path w="22" h="8">
                  <a:moveTo>
                    <a:pt x="0" y="4"/>
                  </a:moveTo>
                  <a:lnTo>
                    <a:pt x="0" y="4"/>
                  </a:lnTo>
                  <a:lnTo>
                    <a:pt x="1" y="4"/>
                  </a:lnTo>
                  <a:lnTo>
                    <a:pt x="2" y="3"/>
                  </a:lnTo>
                  <a:lnTo>
                    <a:pt x="4" y="1"/>
                  </a:lnTo>
                  <a:lnTo>
                    <a:pt x="7" y="0"/>
                  </a:lnTo>
                  <a:lnTo>
                    <a:pt x="10" y="0"/>
                  </a:lnTo>
                  <a:lnTo>
                    <a:pt x="14" y="0"/>
                  </a:lnTo>
                  <a:lnTo>
                    <a:pt x="17" y="3"/>
                  </a:lnTo>
                  <a:lnTo>
                    <a:pt x="21" y="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19" name="Freeform 328"/>
            <p:cNvSpPr>
              <a:spLocks/>
            </p:cNvSpPr>
            <p:nvPr/>
          </p:nvSpPr>
          <p:spPr bwMode="auto">
            <a:xfrm>
              <a:off x="3552" y="2947"/>
              <a:ext cx="36" cy="98"/>
            </a:xfrm>
            <a:custGeom>
              <a:avLst/>
              <a:gdLst/>
              <a:ahLst/>
              <a:cxnLst>
                <a:cxn ang="0">
                  <a:pos x="16" y="5"/>
                </a:cxn>
                <a:cxn ang="0">
                  <a:pos x="0" y="97"/>
                </a:cxn>
                <a:cxn ang="0">
                  <a:pos x="0" y="96"/>
                </a:cxn>
                <a:cxn ang="0">
                  <a:pos x="1" y="94"/>
                </a:cxn>
                <a:cxn ang="0">
                  <a:pos x="3" y="92"/>
                </a:cxn>
                <a:cxn ang="0">
                  <a:pos x="6" y="89"/>
                </a:cxn>
                <a:cxn ang="0">
                  <a:pos x="8" y="87"/>
                </a:cxn>
                <a:cxn ang="0">
                  <a:pos x="13" y="86"/>
                </a:cxn>
                <a:cxn ang="0">
                  <a:pos x="17" y="88"/>
                </a:cxn>
                <a:cxn ang="0">
                  <a:pos x="22" y="91"/>
                </a:cxn>
                <a:cxn ang="0">
                  <a:pos x="31" y="6"/>
                </a:cxn>
                <a:cxn ang="0">
                  <a:pos x="30" y="4"/>
                </a:cxn>
                <a:cxn ang="0">
                  <a:pos x="28" y="3"/>
                </a:cxn>
                <a:cxn ang="0">
                  <a:pos x="27" y="1"/>
                </a:cxn>
                <a:cxn ang="0">
                  <a:pos x="24" y="0"/>
                </a:cxn>
                <a:cxn ang="0">
                  <a:pos x="22" y="0"/>
                </a:cxn>
                <a:cxn ang="0">
                  <a:pos x="18" y="2"/>
                </a:cxn>
                <a:cxn ang="0">
                  <a:pos x="16" y="5"/>
                </a:cxn>
              </a:cxnLst>
              <a:rect l="0" t="0" r="r" b="b"/>
              <a:pathLst>
                <a:path w="32" h="98">
                  <a:moveTo>
                    <a:pt x="16" y="5"/>
                  </a:moveTo>
                  <a:lnTo>
                    <a:pt x="0" y="97"/>
                  </a:lnTo>
                  <a:lnTo>
                    <a:pt x="0" y="96"/>
                  </a:lnTo>
                  <a:lnTo>
                    <a:pt x="1" y="94"/>
                  </a:lnTo>
                  <a:lnTo>
                    <a:pt x="3" y="92"/>
                  </a:lnTo>
                  <a:lnTo>
                    <a:pt x="6" y="89"/>
                  </a:lnTo>
                  <a:lnTo>
                    <a:pt x="8" y="87"/>
                  </a:lnTo>
                  <a:lnTo>
                    <a:pt x="13" y="86"/>
                  </a:lnTo>
                  <a:lnTo>
                    <a:pt x="17" y="88"/>
                  </a:lnTo>
                  <a:lnTo>
                    <a:pt x="22" y="91"/>
                  </a:lnTo>
                  <a:lnTo>
                    <a:pt x="31" y="6"/>
                  </a:lnTo>
                  <a:lnTo>
                    <a:pt x="30" y="4"/>
                  </a:lnTo>
                  <a:lnTo>
                    <a:pt x="28" y="3"/>
                  </a:lnTo>
                  <a:lnTo>
                    <a:pt x="27" y="1"/>
                  </a:lnTo>
                  <a:lnTo>
                    <a:pt x="24" y="0"/>
                  </a:lnTo>
                  <a:lnTo>
                    <a:pt x="22" y="0"/>
                  </a:lnTo>
                  <a:lnTo>
                    <a:pt x="18" y="2"/>
                  </a:lnTo>
                  <a:lnTo>
                    <a:pt x="16" y="5"/>
                  </a:lnTo>
                </a:path>
              </a:pathLst>
            </a:custGeom>
            <a:solidFill>
              <a:srgbClr val="E5E5E5"/>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20" name="Freeform 329"/>
            <p:cNvSpPr>
              <a:spLocks/>
            </p:cNvSpPr>
            <p:nvPr/>
          </p:nvSpPr>
          <p:spPr bwMode="auto">
            <a:xfrm>
              <a:off x="3552" y="2947"/>
              <a:ext cx="38" cy="104"/>
            </a:xfrm>
            <a:custGeom>
              <a:avLst/>
              <a:gdLst/>
              <a:ahLst/>
              <a:cxnLst>
                <a:cxn ang="0">
                  <a:pos x="19" y="5"/>
                </a:cxn>
                <a:cxn ang="0">
                  <a:pos x="0" y="103"/>
                </a:cxn>
                <a:cxn ang="0">
                  <a:pos x="0" y="102"/>
                </a:cxn>
                <a:cxn ang="0">
                  <a:pos x="1" y="100"/>
                </a:cxn>
                <a:cxn ang="0">
                  <a:pos x="4" y="98"/>
                </a:cxn>
                <a:cxn ang="0">
                  <a:pos x="7" y="94"/>
                </a:cxn>
                <a:cxn ang="0">
                  <a:pos x="10" y="92"/>
                </a:cxn>
                <a:cxn ang="0">
                  <a:pos x="15" y="91"/>
                </a:cxn>
                <a:cxn ang="0">
                  <a:pos x="20" y="93"/>
                </a:cxn>
                <a:cxn ang="0">
                  <a:pos x="26" y="97"/>
                </a:cxn>
                <a:cxn ang="0">
                  <a:pos x="37" y="6"/>
                </a:cxn>
                <a:cxn ang="0">
                  <a:pos x="36" y="4"/>
                </a:cxn>
                <a:cxn ang="0">
                  <a:pos x="34" y="3"/>
                </a:cxn>
                <a:cxn ang="0">
                  <a:pos x="32" y="1"/>
                </a:cxn>
                <a:cxn ang="0">
                  <a:pos x="29" y="0"/>
                </a:cxn>
                <a:cxn ang="0">
                  <a:pos x="26" y="0"/>
                </a:cxn>
                <a:cxn ang="0">
                  <a:pos x="22" y="2"/>
                </a:cxn>
                <a:cxn ang="0">
                  <a:pos x="19" y="5"/>
                </a:cxn>
              </a:cxnLst>
              <a:rect l="0" t="0" r="r" b="b"/>
              <a:pathLst>
                <a:path w="38" h="104">
                  <a:moveTo>
                    <a:pt x="19" y="5"/>
                  </a:moveTo>
                  <a:lnTo>
                    <a:pt x="0" y="103"/>
                  </a:lnTo>
                  <a:lnTo>
                    <a:pt x="0" y="102"/>
                  </a:lnTo>
                  <a:lnTo>
                    <a:pt x="1" y="100"/>
                  </a:lnTo>
                  <a:lnTo>
                    <a:pt x="4" y="98"/>
                  </a:lnTo>
                  <a:lnTo>
                    <a:pt x="7" y="94"/>
                  </a:lnTo>
                  <a:lnTo>
                    <a:pt x="10" y="92"/>
                  </a:lnTo>
                  <a:lnTo>
                    <a:pt x="15" y="91"/>
                  </a:lnTo>
                  <a:lnTo>
                    <a:pt x="20" y="93"/>
                  </a:lnTo>
                  <a:lnTo>
                    <a:pt x="26" y="97"/>
                  </a:lnTo>
                  <a:lnTo>
                    <a:pt x="37" y="6"/>
                  </a:lnTo>
                  <a:lnTo>
                    <a:pt x="36" y="4"/>
                  </a:lnTo>
                  <a:lnTo>
                    <a:pt x="34" y="3"/>
                  </a:lnTo>
                  <a:lnTo>
                    <a:pt x="32" y="1"/>
                  </a:lnTo>
                  <a:lnTo>
                    <a:pt x="29" y="0"/>
                  </a:lnTo>
                  <a:lnTo>
                    <a:pt x="26" y="0"/>
                  </a:lnTo>
                  <a:lnTo>
                    <a:pt x="22" y="2"/>
                  </a:lnTo>
                  <a:lnTo>
                    <a:pt x="19" y="5"/>
                  </a:lnTo>
                </a:path>
              </a:pathLst>
            </a:custGeom>
            <a:solidFill>
              <a:srgbClr val="FFDE66"/>
            </a:solid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21" name="Freeform 330"/>
            <p:cNvSpPr>
              <a:spLocks/>
            </p:cNvSpPr>
            <p:nvPr/>
          </p:nvSpPr>
          <p:spPr bwMode="auto">
            <a:xfrm>
              <a:off x="3552" y="3038"/>
              <a:ext cx="21" cy="35"/>
            </a:xfrm>
            <a:custGeom>
              <a:avLst/>
              <a:gdLst/>
              <a:ahLst/>
              <a:cxnLst>
                <a:cxn ang="0">
                  <a:pos x="0" y="10"/>
                </a:cxn>
                <a:cxn ang="0">
                  <a:pos x="5" y="34"/>
                </a:cxn>
                <a:cxn ang="0">
                  <a:pos x="20" y="5"/>
                </a:cxn>
                <a:cxn ang="0">
                  <a:pos x="19" y="4"/>
                </a:cxn>
                <a:cxn ang="0">
                  <a:pos x="18" y="3"/>
                </a:cxn>
                <a:cxn ang="0">
                  <a:pos x="16" y="2"/>
                </a:cxn>
                <a:cxn ang="0">
                  <a:pos x="14" y="1"/>
                </a:cxn>
                <a:cxn ang="0">
                  <a:pos x="10" y="0"/>
                </a:cxn>
                <a:cxn ang="0">
                  <a:pos x="7" y="2"/>
                </a:cxn>
                <a:cxn ang="0">
                  <a:pos x="4" y="5"/>
                </a:cxn>
                <a:cxn ang="0">
                  <a:pos x="0" y="10"/>
                </a:cxn>
              </a:cxnLst>
              <a:rect l="0" t="0" r="r" b="b"/>
              <a:pathLst>
                <a:path w="21" h="35">
                  <a:moveTo>
                    <a:pt x="0" y="10"/>
                  </a:moveTo>
                  <a:lnTo>
                    <a:pt x="5" y="34"/>
                  </a:lnTo>
                  <a:lnTo>
                    <a:pt x="20" y="5"/>
                  </a:lnTo>
                  <a:lnTo>
                    <a:pt x="19" y="4"/>
                  </a:lnTo>
                  <a:lnTo>
                    <a:pt x="18" y="3"/>
                  </a:lnTo>
                  <a:lnTo>
                    <a:pt x="16" y="2"/>
                  </a:lnTo>
                  <a:lnTo>
                    <a:pt x="14" y="1"/>
                  </a:lnTo>
                  <a:lnTo>
                    <a:pt x="10" y="0"/>
                  </a:lnTo>
                  <a:lnTo>
                    <a:pt x="7" y="2"/>
                  </a:lnTo>
                  <a:lnTo>
                    <a:pt x="4" y="5"/>
                  </a:lnTo>
                  <a:lnTo>
                    <a:pt x="0" y="10"/>
                  </a:lnTo>
                </a:path>
              </a:pathLst>
            </a:custGeom>
            <a:solidFill>
              <a:srgbClr val="FFFFFF"/>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22" name="Freeform 331"/>
            <p:cNvSpPr>
              <a:spLocks/>
            </p:cNvSpPr>
            <p:nvPr/>
          </p:nvSpPr>
          <p:spPr bwMode="auto">
            <a:xfrm>
              <a:off x="3552" y="3038"/>
              <a:ext cx="27" cy="41"/>
            </a:xfrm>
            <a:custGeom>
              <a:avLst/>
              <a:gdLst/>
              <a:ahLst/>
              <a:cxnLst>
                <a:cxn ang="0">
                  <a:pos x="0" y="12"/>
                </a:cxn>
                <a:cxn ang="0">
                  <a:pos x="7" y="40"/>
                </a:cxn>
                <a:cxn ang="0">
                  <a:pos x="26" y="6"/>
                </a:cxn>
                <a:cxn ang="0">
                  <a:pos x="25" y="5"/>
                </a:cxn>
                <a:cxn ang="0">
                  <a:pos x="23" y="3"/>
                </a:cxn>
                <a:cxn ang="0">
                  <a:pos x="21" y="2"/>
                </a:cxn>
                <a:cxn ang="0">
                  <a:pos x="18" y="1"/>
                </a:cxn>
                <a:cxn ang="0">
                  <a:pos x="13" y="0"/>
                </a:cxn>
                <a:cxn ang="0">
                  <a:pos x="9" y="2"/>
                </a:cxn>
                <a:cxn ang="0">
                  <a:pos x="5" y="6"/>
                </a:cxn>
                <a:cxn ang="0">
                  <a:pos x="0" y="12"/>
                </a:cxn>
              </a:cxnLst>
              <a:rect l="0" t="0" r="r" b="b"/>
              <a:pathLst>
                <a:path w="27" h="41">
                  <a:moveTo>
                    <a:pt x="0" y="12"/>
                  </a:moveTo>
                  <a:lnTo>
                    <a:pt x="7" y="40"/>
                  </a:lnTo>
                  <a:lnTo>
                    <a:pt x="26" y="6"/>
                  </a:lnTo>
                  <a:lnTo>
                    <a:pt x="25" y="5"/>
                  </a:lnTo>
                  <a:lnTo>
                    <a:pt x="23" y="3"/>
                  </a:lnTo>
                  <a:lnTo>
                    <a:pt x="21" y="2"/>
                  </a:lnTo>
                  <a:lnTo>
                    <a:pt x="18" y="1"/>
                  </a:lnTo>
                  <a:lnTo>
                    <a:pt x="13" y="0"/>
                  </a:lnTo>
                  <a:lnTo>
                    <a:pt x="9" y="2"/>
                  </a:lnTo>
                  <a:lnTo>
                    <a:pt x="5" y="6"/>
                  </a:lnTo>
                  <a:lnTo>
                    <a:pt x="0" y="1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23" name="Freeform 332"/>
            <p:cNvSpPr>
              <a:spLocks/>
            </p:cNvSpPr>
            <p:nvPr/>
          </p:nvSpPr>
          <p:spPr bwMode="auto">
            <a:xfrm>
              <a:off x="3556" y="3062"/>
              <a:ext cx="3" cy="12"/>
            </a:xfrm>
            <a:custGeom>
              <a:avLst/>
              <a:gdLst/>
              <a:ahLst/>
              <a:cxnLst>
                <a:cxn ang="0">
                  <a:pos x="0" y="3"/>
                </a:cxn>
                <a:cxn ang="0">
                  <a:pos x="1" y="10"/>
                </a:cxn>
                <a:cxn ang="0">
                  <a:pos x="4" y="1"/>
                </a:cxn>
                <a:cxn ang="0">
                  <a:pos x="4" y="1"/>
                </a:cxn>
                <a:cxn ang="0">
                  <a:pos x="3" y="0"/>
                </a:cxn>
                <a:cxn ang="0">
                  <a:pos x="2" y="1"/>
                </a:cxn>
                <a:cxn ang="0">
                  <a:pos x="0" y="3"/>
                </a:cxn>
              </a:cxnLst>
              <a:rect l="0" t="0" r="r" b="b"/>
              <a:pathLst>
                <a:path w="5" h="11">
                  <a:moveTo>
                    <a:pt x="0" y="3"/>
                  </a:moveTo>
                  <a:lnTo>
                    <a:pt x="1" y="10"/>
                  </a:lnTo>
                  <a:lnTo>
                    <a:pt x="4" y="1"/>
                  </a:lnTo>
                  <a:lnTo>
                    <a:pt x="4" y="1"/>
                  </a:lnTo>
                  <a:lnTo>
                    <a:pt x="3" y="0"/>
                  </a:lnTo>
                  <a:lnTo>
                    <a:pt x="2" y="1"/>
                  </a:lnTo>
                  <a:lnTo>
                    <a:pt x="0" y="3"/>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24" name="Freeform 333"/>
            <p:cNvSpPr>
              <a:spLocks/>
            </p:cNvSpPr>
            <p:nvPr/>
          </p:nvSpPr>
          <p:spPr bwMode="auto">
            <a:xfrm>
              <a:off x="3556" y="3062"/>
              <a:ext cx="11" cy="19"/>
            </a:xfrm>
            <a:custGeom>
              <a:avLst/>
              <a:gdLst/>
              <a:ahLst/>
              <a:cxnLst>
                <a:cxn ang="0">
                  <a:pos x="0" y="5"/>
                </a:cxn>
                <a:cxn ang="0">
                  <a:pos x="3" y="16"/>
                </a:cxn>
                <a:cxn ang="0">
                  <a:pos x="10" y="2"/>
                </a:cxn>
                <a:cxn ang="0">
                  <a:pos x="9" y="1"/>
                </a:cxn>
                <a:cxn ang="0">
                  <a:pos x="7" y="0"/>
                </a:cxn>
                <a:cxn ang="0">
                  <a:pos x="4" y="1"/>
                </a:cxn>
                <a:cxn ang="0">
                  <a:pos x="0" y="5"/>
                </a:cxn>
              </a:cxnLst>
              <a:rect l="0" t="0" r="r" b="b"/>
              <a:pathLst>
                <a:path w="11" h="17">
                  <a:moveTo>
                    <a:pt x="0" y="5"/>
                  </a:moveTo>
                  <a:lnTo>
                    <a:pt x="3" y="16"/>
                  </a:lnTo>
                  <a:lnTo>
                    <a:pt x="10" y="2"/>
                  </a:lnTo>
                  <a:lnTo>
                    <a:pt x="9" y="1"/>
                  </a:lnTo>
                  <a:lnTo>
                    <a:pt x="7" y="0"/>
                  </a:lnTo>
                  <a:lnTo>
                    <a:pt x="4" y="1"/>
                  </a:lnTo>
                  <a:lnTo>
                    <a:pt x="0" y="5"/>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25" name="Freeform 334"/>
            <p:cNvSpPr>
              <a:spLocks/>
            </p:cNvSpPr>
            <p:nvPr/>
          </p:nvSpPr>
          <p:spPr bwMode="auto">
            <a:xfrm>
              <a:off x="3567" y="2964"/>
              <a:ext cx="20" cy="8"/>
            </a:xfrm>
            <a:custGeom>
              <a:avLst/>
              <a:gdLst/>
              <a:ahLst/>
              <a:cxnLst>
                <a:cxn ang="0">
                  <a:pos x="0" y="7"/>
                </a:cxn>
                <a:cxn ang="0">
                  <a:pos x="0" y="7"/>
                </a:cxn>
                <a:cxn ang="0">
                  <a:pos x="1" y="7"/>
                </a:cxn>
                <a:cxn ang="0">
                  <a:pos x="2" y="5"/>
                </a:cxn>
                <a:cxn ang="0">
                  <a:pos x="3" y="3"/>
                </a:cxn>
                <a:cxn ang="0">
                  <a:pos x="5" y="1"/>
                </a:cxn>
                <a:cxn ang="0">
                  <a:pos x="8" y="0"/>
                </a:cxn>
                <a:cxn ang="0">
                  <a:pos x="12" y="0"/>
                </a:cxn>
                <a:cxn ang="0">
                  <a:pos x="16" y="1"/>
                </a:cxn>
                <a:cxn ang="0">
                  <a:pos x="21" y="4"/>
                </a:cxn>
              </a:cxnLst>
              <a:rect l="0" t="0" r="r" b="b"/>
              <a:pathLst>
                <a:path w="22" h="8">
                  <a:moveTo>
                    <a:pt x="0" y="7"/>
                  </a:moveTo>
                  <a:lnTo>
                    <a:pt x="0" y="7"/>
                  </a:lnTo>
                  <a:lnTo>
                    <a:pt x="1" y="7"/>
                  </a:lnTo>
                  <a:lnTo>
                    <a:pt x="2" y="5"/>
                  </a:lnTo>
                  <a:lnTo>
                    <a:pt x="3" y="3"/>
                  </a:lnTo>
                  <a:lnTo>
                    <a:pt x="5" y="1"/>
                  </a:lnTo>
                  <a:lnTo>
                    <a:pt x="8" y="0"/>
                  </a:lnTo>
                  <a:lnTo>
                    <a:pt x="12" y="0"/>
                  </a:lnTo>
                  <a:lnTo>
                    <a:pt x="16" y="1"/>
                  </a:lnTo>
                  <a:lnTo>
                    <a:pt x="21" y="4"/>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26" name="Freeform 335"/>
            <p:cNvSpPr>
              <a:spLocks/>
            </p:cNvSpPr>
            <p:nvPr/>
          </p:nvSpPr>
          <p:spPr bwMode="auto">
            <a:xfrm>
              <a:off x="4357" y="2923"/>
              <a:ext cx="98" cy="137"/>
            </a:xfrm>
            <a:custGeom>
              <a:avLst/>
              <a:gdLst/>
              <a:ahLst/>
              <a:cxnLst>
                <a:cxn ang="0">
                  <a:pos x="97" y="135"/>
                </a:cxn>
                <a:cxn ang="0">
                  <a:pos x="97" y="0"/>
                </a:cxn>
                <a:cxn ang="0">
                  <a:pos x="0" y="0"/>
                </a:cxn>
                <a:cxn ang="0">
                  <a:pos x="0" y="135"/>
                </a:cxn>
                <a:cxn ang="0">
                  <a:pos x="97" y="135"/>
                </a:cxn>
              </a:cxnLst>
              <a:rect l="0" t="0" r="r" b="b"/>
              <a:pathLst>
                <a:path w="98" h="136">
                  <a:moveTo>
                    <a:pt x="97" y="135"/>
                  </a:moveTo>
                  <a:lnTo>
                    <a:pt x="97" y="0"/>
                  </a:lnTo>
                  <a:lnTo>
                    <a:pt x="0" y="0"/>
                  </a:lnTo>
                  <a:lnTo>
                    <a:pt x="0" y="135"/>
                  </a:lnTo>
                  <a:lnTo>
                    <a:pt x="97" y="135"/>
                  </a:lnTo>
                </a:path>
              </a:pathLst>
            </a:custGeom>
            <a:solidFill>
              <a:srgbClr val="D490C5"/>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27" name="Freeform 336"/>
            <p:cNvSpPr>
              <a:spLocks/>
            </p:cNvSpPr>
            <p:nvPr/>
          </p:nvSpPr>
          <p:spPr bwMode="auto">
            <a:xfrm>
              <a:off x="4357" y="2923"/>
              <a:ext cx="104" cy="144"/>
            </a:xfrm>
            <a:custGeom>
              <a:avLst/>
              <a:gdLst/>
              <a:ahLst/>
              <a:cxnLst>
                <a:cxn ang="0">
                  <a:pos x="103" y="141"/>
                </a:cxn>
                <a:cxn ang="0">
                  <a:pos x="103" y="0"/>
                </a:cxn>
                <a:cxn ang="0">
                  <a:pos x="0" y="0"/>
                </a:cxn>
                <a:cxn ang="0">
                  <a:pos x="0" y="141"/>
                </a:cxn>
              </a:cxnLst>
              <a:rect l="0" t="0" r="r" b="b"/>
              <a:pathLst>
                <a:path w="104" h="142">
                  <a:moveTo>
                    <a:pt x="103" y="141"/>
                  </a:moveTo>
                  <a:lnTo>
                    <a:pt x="103" y="0"/>
                  </a:lnTo>
                  <a:lnTo>
                    <a:pt x="0" y="0"/>
                  </a:lnTo>
                  <a:lnTo>
                    <a:pt x="0" y="14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28" name="Freeform 337"/>
            <p:cNvSpPr>
              <a:spLocks/>
            </p:cNvSpPr>
            <p:nvPr/>
          </p:nvSpPr>
          <p:spPr bwMode="auto">
            <a:xfrm>
              <a:off x="4357" y="2964"/>
              <a:ext cx="98" cy="48"/>
            </a:xfrm>
            <a:custGeom>
              <a:avLst/>
              <a:gdLst/>
              <a:ahLst/>
              <a:cxnLst>
                <a:cxn ang="0">
                  <a:pos x="49" y="45"/>
                </a:cxn>
                <a:cxn ang="0">
                  <a:pos x="58" y="44"/>
                </a:cxn>
                <a:cxn ang="0">
                  <a:pos x="68" y="43"/>
                </a:cxn>
                <a:cxn ang="0">
                  <a:pos x="76" y="41"/>
                </a:cxn>
                <a:cxn ang="0">
                  <a:pos x="83" y="39"/>
                </a:cxn>
                <a:cxn ang="0">
                  <a:pos x="89" y="34"/>
                </a:cxn>
                <a:cxn ang="0">
                  <a:pos x="93" y="31"/>
                </a:cxn>
                <a:cxn ang="0">
                  <a:pos x="96" y="27"/>
                </a:cxn>
                <a:cxn ang="0">
                  <a:pos x="97" y="22"/>
                </a:cxn>
                <a:cxn ang="0">
                  <a:pos x="96" y="18"/>
                </a:cxn>
                <a:cxn ang="0">
                  <a:pos x="93" y="13"/>
                </a:cxn>
                <a:cxn ang="0">
                  <a:pos x="89" y="10"/>
                </a:cxn>
                <a:cxn ang="0">
                  <a:pos x="83" y="6"/>
                </a:cxn>
                <a:cxn ang="0">
                  <a:pos x="76" y="4"/>
                </a:cxn>
                <a:cxn ang="0">
                  <a:pos x="68" y="2"/>
                </a:cxn>
                <a:cxn ang="0">
                  <a:pos x="58" y="0"/>
                </a:cxn>
                <a:cxn ang="0">
                  <a:pos x="49" y="0"/>
                </a:cxn>
                <a:cxn ang="0">
                  <a:pos x="39" y="0"/>
                </a:cxn>
                <a:cxn ang="0">
                  <a:pos x="30" y="2"/>
                </a:cxn>
                <a:cxn ang="0">
                  <a:pos x="22" y="4"/>
                </a:cxn>
                <a:cxn ang="0">
                  <a:pos x="14" y="6"/>
                </a:cxn>
                <a:cxn ang="0">
                  <a:pos x="8" y="10"/>
                </a:cxn>
                <a:cxn ang="0">
                  <a:pos x="4" y="13"/>
                </a:cxn>
                <a:cxn ang="0">
                  <a:pos x="1" y="18"/>
                </a:cxn>
                <a:cxn ang="0">
                  <a:pos x="0" y="22"/>
                </a:cxn>
                <a:cxn ang="0">
                  <a:pos x="1" y="27"/>
                </a:cxn>
                <a:cxn ang="0">
                  <a:pos x="4" y="31"/>
                </a:cxn>
                <a:cxn ang="0">
                  <a:pos x="8" y="34"/>
                </a:cxn>
                <a:cxn ang="0">
                  <a:pos x="14" y="39"/>
                </a:cxn>
                <a:cxn ang="0">
                  <a:pos x="22" y="41"/>
                </a:cxn>
                <a:cxn ang="0">
                  <a:pos x="30" y="43"/>
                </a:cxn>
                <a:cxn ang="0">
                  <a:pos x="39" y="44"/>
                </a:cxn>
                <a:cxn ang="0">
                  <a:pos x="49" y="45"/>
                </a:cxn>
              </a:cxnLst>
              <a:rect l="0" t="0" r="r" b="b"/>
              <a:pathLst>
                <a:path w="98" h="46">
                  <a:moveTo>
                    <a:pt x="49" y="45"/>
                  </a:moveTo>
                  <a:lnTo>
                    <a:pt x="58" y="44"/>
                  </a:lnTo>
                  <a:lnTo>
                    <a:pt x="68" y="43"/>
                  </a:lnTo>
                  <a:lnTo>
                    <a:pt x="76" y="41"/>
                  </a:lnTo>
                  <a:lnTo>
                    <a:pt x="83" y="39"/>
                  </a:lnTo>
                  <a:lnTo>
                    <a:pt x="89" y="34"/>
                  </a:lnTo>
                  <a:lnTo>
                    <a:pt x="93" y="31"/>
                  </a:lnTo>
                  <a:lnTo>
                    <a:pt x="96" y="27"/>
                  </a:lnTo>
                  <a:lnTo>
                    <a:pt x="97" y="22"/>
                  </a:lnTo>
                  <a:lnTo>
                    <a:pt x="96" y="18"/>
                  </a:lnTo>
                  <a:lnTo>
                    <a:pt x="93" y="13"/>
                  </a:lnTo>
                  <a:lnTo>
                    <a:pt x="89" y="10"/>
                  </a:lnTo>
                  <a:lnTo>
                    <a:pt x="83" y="6"/>
                  </a:lnTo>
                  <a:lnTo>
                    <a:pt x="76" y="4"/>
                  </a:lnTo>
                  <a:lnTo>
                    <a:pt x="68" y="2"/>
                  </a:lnTo>
                  <a:lnTo>
                    <a:pt x="58" y="0"/>
                  </a:lnTo>
                  <a:lnTo>
                    <a:pt x="49" y="0"/>
                  </a:lnTo>
                  <a:lnTo>
                    <a:pt x="39" y="0"/>
                  </a:lnTo>
                  <a:lnTo>
                    <a:pt x="30" y="2"/>
                  </a:lnTo>
                  <a:lnTo>
                    <a:pt x="22" y="4"/>
                  </a:lnTo>
                  <a:lnTo>
                    <a:pt x="14" y="6"/>
                  </a:lnTo>
                  <a:lnTo>
                    <a:pt x="8" y="10"/>
                  </a:lnTo>
                  <a:lnTo>
                    <a:pt x="4" y="13"/>
                  </a:lnTo>
                  <a:lnTo>
                    <a:pt x="1" y="18"/>
                  </a:lnTo>
                  <a:lnTo>
                    <a:pt x="0" y="22"/>
                  </a:lnTo>
                  <a:lnTo>
                    <a:pt x="1" y="27"/>
                  </a:lnTo>
                  <a:lnTo>
                    <a:pt x="4" y="31"/>
                  </a:lnTo>
                  <a:lnTo>
                    <a:pt x="8" y="34"/>
                  </a:lnTo>
                  <a:lnTo>
                    <a:pt x="14" y="39"/>
                  </a:lnTo>
                  <a:lnTo>
                    <a:pt x="22" y="41"/>
                  </a:lnTo>
                  <a:lnTo>
                    <a:pt x="30" y="43"/>
                  </a:lnTo>
                  <a:lnTo>
                    <a:pt x="39" y="44"/>
                  </a:lnTo>
                  <a:lnTo>
                    <a:pt x="49" y="45"/>
                  </a:lnTo>
                </a:path>
              </a:pathLst>
            </a:custGeom>
            <a:solidFill>
              <a:srgbClr val="D490C5"/>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29" name="Freeform 338"/>
            <p:cNvSpPr>
              <a:spLocks/>
            </p:cNvSpPr>
            <p:nvPr/>
          </p:nvSpPr>
          <p:spPr bwMode="auto">
            <a:xfrm>
              <a:off x="4357" y="2964"/>
              <a:ext cx="104" cy="55"/>
            </a:xfrm>
            <a:custGeom>
              <a:avLst/>
              <a:gdLst/>
              <a:ahLst/>
              <a:cxnLst>
                <a:cxn ang="0">
                  <a:pos x="52" y="51"/>
                </a:cxn>
                <a:cxn ang="0">
                  <a:pos x="52" y="51"/>
                </a:cxn>
                <a:cxn ang="0">
                  <a:pos x="62" y="50"/>
                </a:cxn>
                <a:cxn ang="0">
                  <a:pos x="72" y="49"/>
                </a:cxn>
                <a:cxn ang="0">
                  <a:pos x="81" y="47"/>
                </a:cxn>
                <a:cxn ang="0">
                  <a:pos x="88" y="44"/>
                </a:cxn>
                <a:cxn ang="0">
                  <a:pos x="94" y="39"/>
                </a:cxn>
                <a:cxn ang="0">
                  <a:pos x="99" y="35"/>
                </a:cxn>
                <a:cxn ang="0">
                  <a:pos x="102" y="31"/>
                </a:cxn>
                <a:cxn ang="0">
                  <a:pos x="103" y="25"/>
                </a:cxn>
                <a:cxn ang="0">
                  <a:pos x="102" y="20"/>
                </a:cxn>
                <a:cxn ang="0">
                  <a:pos x="99" y="15"/>
                </a:cxn>
                <a:cxn ang="0">
                  <a:pos x="94" y="11"/>
                </a:cxn>
                <a:cxn ang="0">
                  <a:pos x="88" y="7"/>
                </a:cxn>
                <a:cxn ang="0">
                  <a:pos x="81" y="4"/>
                </a:cxn>
                <a:cxn ang="0">
                  <a:pos x="72" y="2"/>
                </a:cxn>
                <a:cxn ang="0">
                  <a:pos x="62" y="0"/>
                </a:cxn>
                <a:cxn ang="0">
                  <a:pos x="52" y="0"/>
                </a:cxn>
                <a:cxn ang="0">
                  <a:pos x="41" y="0"/>
                </a:cxn>
                <a:cxn ang="0">
                  <a:pos x="32" y="2"/>
                </a:cxn>
                <a:cxn ang="0">
                  <a:pos x="23" y="4"/>
                </a:cxn>
                <a:cxn ang="0">
                  <a:pos x="15" y="7"/>
                </a:cxn>
                <a:cxn ang="0">
                  <a:pos x="9" y="11"/>
                </a:cxn>
                <a:cxn ang="0">
                  <a:pos x="4" y="15"/>
                </a:cxn>
                <a:cxn ang="0">
                  <a:pos x="1" y="20"/>
                </a:cxn>
                <a:cxn ang="0">
                  <a:pos x="0" y="25"/>
                </a:cxn>
                <a:cxn ang="0">
                  <a:pos x="1" y="31"/>
                </a:cxn>
                <a:cxn ang="0">
                  <a:pos x="4" y="35"/>
                </a:cxn>
                <a:cxn ang="0">
                  <a:pos x="9" y="39"/>
                </a:cxn>
                <a:cxn ang="0">
                  <a:pos x="15" y="44"/>
                </a:cxn>
                <a:cxn ang="0">
                  <a:pos x="23" y="47"/>
                </a:cxn>
                <a:cxn ang="0">
                  <a:pos x="32" y="49"/>
                </a:cxn>
                <a:cxn ang="0">
                  <a:pos x="41" y="50"/>
                </a:cxn>
                <a:cxn ang="0">
                  <a:pos x="52" y="51"/>
                </a:cxn>
              </a:cxnLst>
              <a:rect l="0" t="0" r="r" b="b"/>
              <a:pathLst>
                <a:path w="104" h="52">
                  <a:moveTo>
                    <a:pt x="52" y="51"/>
                  </a:moveTo>
                  <a:lnTo>
                    <a:pt x="52" y="51"/>
                  </a:lnTo>
                  <a:lnTo>
                    <a:pt x="62" y="50"/>
                  </a:lnTo>
                  <a:lnTo>
                    <a:pt x="72" y="49"/>
                  </a:lnTo>
                  <a:lnTo>
                    <a:pt x="81" y="47"/>
                  </a:lnTo>
                  <a:lnTo>
                    <a:pt x="88" y="44"/>
                  </a:lnTo>
                  <a:lnTo>
                    <a:pt x="94" y="39"/>
                  </a:lnTo>
                  <a:lnTo>
                    <a:pt x="99" y="35"/>
                  </a:lnTo>
                  <a:lnTo>
                    <a:pt x="102" y="31"/>
                  </a:lnTo>
                  <a:lnTo>
                    <a:pt x="103" y="25"/>
                  </a:lnTo>
                  <a:lnTo>
                    <a:pt x="102" y="20"/>
                  </a:lnTo>
                  <a:lnTo>
                    <a:pt x="99" y="15"/>
                  </a:lnTo>
                  <a:lnTo>
                    <a:pt x="94" y="11"/>
                  </a:lnTo>
                  <a:lnTo>
                    <a:pt x="88" y="7"/>
                  </a:lnTo>
                  <a:lnTo>
                    <a:pt x="81" y="4"/>
                  </a:lnTo>
                  <a:lnTo>
                    <a:pt x="72" y="2"/>
                  </a:lnTo>
                  <a:lnTo>
                    <a:pt x="62" y="0"/>
                  </a:lnTo>
                  <a:lnTo>
                    <a:pt x="52" y="0"/>
                  </a:lnTo>
                  <a:lnTo>
                    <a:pt x="41" y="0"/>
                  </a:lnTo>
                  <a:lnTo>
                    <a:pt x="32" y="2"/>
                  </a:lnTo>
                  <a:lnTo>
                    <a:pt x="23" y="4"/>
                  </a:lnTo>
                  <a:lnTo>
                    <a:pt x="15" y="7"/>
                  </a:lnTo>
                  <a:lnTo>
                    <a:pt x="9" y="11"/>
                  </a:lnTo>
                  <a:lnTo>
                    <a:pt x="4" y="15"/>
                  </a:lnTo>
                  <a:lnTo>
                    <a:pt x="1" y="20"/>
                  </a:lnTo>
                  <a:lnTo>
                    <a:pt x="0" y="25"/>
                  </a:lnTo>
                  <a:lnTo>
                    <a:pt x="1" y="31"/>
                  </a:lnTo>
                  <a:lnTo>
                    <a:pt x="4" y="35"/>
                  </a:lnTo>
                  <a:lnTo>
                    <a:pt x="9" y="39"/>
                  </a:lnTo>
                  <a:lnTo>
                    <a:pt x="15" y="44"/>
                  </a:lnTo>
                  <a:lnTo>
                    <a:pt x="23" y="47"/>
                  </a:lnTo>
                  <a:lnTo>
                    <a:pt x="32" y="49"/>
                  </a:lnTo>
                  <a:lnTo>
                    <a:pt x="41" y="50"/>
                  </a:lnTo>
                  <a:lnTo>
                    <a:pt x="52" y="5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30" name="Freeform 339"/>
            <p:cNvSpPr>
              <a:spLocks/>
            </p:cNvSpPr>
            <p:nvPr/>
          </p:nvSpPr>
          <p:spPr bwMode="auto">
            <a:xfrm>
              <a:off x="4357" y="3065"/>
              <a:ext cx="98" cy="21"/>
            </a:xfrm>
            <a:custGeom>
              <a:avLst/>
              <a:gdLst/>
              <a:ahLst/>
              <a:cxnLst>
                <a:cxn ang="0">
                  <a:pos x="0" y="0"/>
                </a:cxn>
                <a:cxn ang="0">
                  <a:pos x="1" y="4"/>
                </a:cxn>
                <a:cxn ang="0">
                  <a:pos x="4" y="8"/>
                </a:cxn>
                <a:cxn ang="0">
                  <a:pos x="8" y="12"/>
                </a:cxn>
                <a:cxn ang="0">
                  <a:pos x="14" y="14"/>
                </a:cxn>
                <a:cxn ang="0">
                  <a:pos x="22" y="17"/>
                </a:cxn>
                <a:cxn ang="0">
                  <a:pos x="30" y="18"/>
                </a:cxn>
                <a:cxn ang="0">
                  <a:pos x="39" y="19"/>
                </a:cxn>
                <a:cxn ang="0">
                  <a:pos x="49" y="20"/>
                </a:cxn>
                <a:cxn ang="0">
                  <a:pos x="58" y="19"/>
                </a:cxn>
                <a:cxn ang="0">
                  <a:pos x="68" y="18"/>
                </a:cxn>
                <a:cxn ang="0">
                  <a:pos x="76" y="17"/>
                </a:cxn>
                <a:cxn ang="0">
                  <a:pos x="83" y="14"/>
                </a:cxn>
                <a:cxn ang="0">
                  <a:pos x="89" y="12"/>
                </a:cxn>
                <a:cxn ang="0">
                  <a:pos x="93" y="8"/>
                </a:cxn>
                <a:cxn ang="0">
                  <a:pos x="96" y="4"/>
                </a:cxn>
                <a:cxn ang="0">
                  <a:pos x="97" y="0"/>
                </a:cxn>
                <a:cxn ang="0">
                  <a:pos x="0" y="0"/>
                </a:cxn>
              </a:cxnLst>
              <a:rect l="0" t="0" r="r" b="b"/>
              <a:pathLst>
                <a:path w="98" h="21">
                  <a:moveTo>
                    <a:pt x="0" y="0"/>
                  </a:moveTo>
                  <a:lnTo>
                    <a:pt x="1" y="4"/>
                  </a:lnTo>
                  <a:lnTo>
                    <a:pt x="4" y="8"/>
                  </a:lnTo>
                  <a:lnTo>
                    <a:pt x="8" y="12"/>
                  </a:lnTo>
                  <a:lnTo>
                    <a:pt x="14" y="14"/>
                  </a:lnTo>
                  <a:lnTo>
                    <a:pt x="22" y="17"/>
                  </a:lnTo>
                  <a:lnTo>
                    <a:pt x="30" y="18"/>
                  </a:lnTo>
                  <a:lnTo>
                    <a:pt x="39" y="19"/>
                  </a:lnTo>
                  <a:lnTo>
                    <a:pt x="49" y="20"/>
                  </a:lnTo>
                  <a:lnTo>
                    <a:pt x="58" y="19"/>
                  </a:lnTo>
                  <a:lnTo>
                    <a:pt x="68" y="18"/>
                  </a:lnTo>
                  <a:lnTo>
                    <a:pt x="76" y="17"/>
                  </a:lnTo>
                  <a:lnTo>
                    <a:pt x="83" y="14"/>
                  </a:lnTo>
                  <a:lnTo>
                    <a:pt x="89" y="12"/>
                  </a:lnTo>
                  <a:lnTo>
                    <a:pt x="93" y="8"/>
                  </a:lnTo>
                  <a:lnTo>
                    <a:pt x="96" y="4"/>
                  </a:lnTo>
                  <a:lnTo>
                    <a:pt x="97" y="0"/>
                  </a:lnTo>
                  <a:lnTo>
                    <a:pt x="0" y="0"/>
                  </a:lnTo>
                </a:path>
              </a:pathLst>
            </a:custGeom>
            <a:solidFill>
              <a:srgbClr val="D490C5"/>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31" name="Freeform 340"/>
            <p:cNvSpPr>
              <a:spLocks/>
            </p:cNvSpPr>
            <p:nvPr/>
          </p:nvSpPr>
          <p:spPr bwMode="auto">
            <a:xfrm>
              <a:off x="4357" y="3065"/>
              <a:ext cx="104" cy="27"/>
            </a:xfrm>
            <a:custGeom>
              <a:avLst/>
              <a:gdLst/>
              <a:ahLst/>
              <a:cxnLst>
                <a:cxn ang="0">
                  <a:pos x="0" y="0"/>
                </a:cxn>
                <a:cxn ang="0">
                  <a:pos x="0" y="0"/>
                </a:cxn>
                <a:cxn ang="0">
                  <a:pos x="1" y="5"/>
                </a:cxn>
                <a:cxn ang="0">
                  <a:pos x="4" y="10"/>
                </a:cxn>
                <a:cxn ang="0">
                  <a:pos x="9" y="15"/>
                </a:cxn>
                <a:cxn ang="0">
                  <a:pos x="15" y="18"/>
                </a:cxn>
                <a:cxn ang="0">
                  <a:pos x="23" y="22"/>
                </a:cxn>
                <a:cxn ang="0">
                  <a:pos x="32" y="24"/>
                </a:cxn>
                <a:cxn ang="0">
                  <a:pos x="41" y="25"/>
                </a:cxn>
                <a:cxn ang="0">
                  <a:pos x="52" y="26"/>
                </a:cxn>
                <a:cxn ang="0">
                  <a:pos x="62" y="25"/>
                </a:cxn>
                <a:cxn ang="0">
                  <a:pos x="72" y="24"/>
                </a:cxn>
                <a:cxn ang="0">
                  <a:pos x="81" y="22"/>
                </a:cxn>
                <a:cxn ang="0">
                  <a:pos x="88" y="18"/>
                </a:cxn>
                <a:cxn ang="0">
                  <a:pos x="94" y="15"/>
                </a:cxn>
                <a:cxn ang="0">
                  <a:pos x="99" y="10"/>
                </a:cxn>
                <a:cxn ang="0">
                  <a:pos x="102" y="5"/>
                </a:cxn>
                <a:cxn ang="0">
                  <a:pos x="103" y="0"/>
                </a:cxn>
              </a:cxnLst>
              <a:rect l="0" t="0" r="r" b="b"/>
              <a:pathLst>
                <a:path w="104" h="27">
                  <a:moveTo>
                    <a:pt x="0" y="0"/>
                  </a:moveTo>
                  <a:lnTo>
                    <a:pt x="0" y="0"/>
                  </a:lnTo>
                  <a:lnTo>
                    <a:pt x="1" y="5"/>
                  </a:lnTo>
                  <a:lnTo>
                    <a:pt x="4" y="10"/>
                  </a:lnTo>
                  <a:lnTo>
                    <a:pt x="9" y="15"/>
                  </a:lnTo>
                  <a:lnTo>
                    <a:pt x="15" y="18"/>
                  </a:lnTo>
                  <a:lnTo>
                    <a:pt x="23" y="22"/>
                  </a:lnTo>
                  <a:lnTo>
                    <a:pt x="32" y="24"/>
                  </a:lnTo>
                  <a:lnTo>
                    <a:pt x="41" y="25"/>
                  </a:lnTo>
                  <a:lnTo>
                    <a:pt x="52" y="26"/>
                  </a:lnTo>
                  <a:lnTo>
                    <a:pt x="62" y="25"/>
                  </a:lnTo>
                  <a:lnTo>
                    <a:pt x="72" y="24"/>
                  </a:lnTo>
                  <a:lnTo>
                    <a:pt x="81" y="22"/>
                  </a:lnTo>
                  <a:lnTo>
                    <a:pt x="88" y="18"/>
                  </a:lnTo>
                  <a:lnTo>
                    <a:pt x="94" y="15"/>
                  </a:lnTo>
                  <a:lnTo>
                    <a:pt x="99" y="10"/>
                  </a:lnTo>
                  <a:lnTo>
                    <a:pt x="102" y="5"/>
                  </a:lnTo>
                  <a:lnTo>
                    <a:pt x="103"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32" name="Freeform 341"/>
            <p:cNvSpPr>
              <a:spLocks/>
            </p:cNvSpPr>
            <p:nvPr/>
          </p:nvSpPr>
          <p:spPr bwMode="auto">
            <a:xfrm>
              <a:off x="4357" y="2898"/>
              <a:ext cx="98" cy="46"/>
            </a:xfrm>
            <a:custGeom>
              <a:avLst/>
              <a:gdLst/>
              <a:ahLst/>
              <a:cxnLst>
                <a:cxn ang="0">
                  <a:pos x="49" y="45"/>
                </a:cxn>
                <a:cxn ang="0">
                  <a:pos x="58" y="44"/>
                </a:cxn>
                <a:cxn ang="0">
                  <a:pos x="68" y="43"/>
                </a:cxn>
                <a:cxn ang="0">
                  <a:pos x="76" y="41"/>
                </a:cxn>
                <a:cxn ang="0">
                  <a:pos x="83" y="38"/>
                </a:cxn>
                <a:cxn ang="0">
                  <a:pos x="89" y="34"/>
                </a:cxn>
                <a:cxn ang="0">
                  <a:pos x="93" y="31"/>
                </a:cxn>
                <a:cxn ang="0">
                  <a:pos x="96" y="26"/>
                </a:cxn>
                <a:cxn ang="0">
                  <a:pos x="97" y="22"/>
                </a:cxn>
                <a:cxn ang="0">
                  <a:pos x="96" y="18"/>
                </a:cxn>
                <a:cxn ang="0">
                  <a:pos x="93" y="13"/>
                </a:cxn>
                <a:cxn ang="0">
                  <a:pos x="89" y="10"/>
                </a:cxn>
                <a:cxn ang="0">
                  <a:pos x="83" y="6"/>
                </a:cxn>
                <a:cxn ang="0">
                  <a:pos x="76" y="4"/>
                </a:cxn>
                <a:cxn ang="0">
                  <a:pos x="68" y="2"/>
                </a:cxn>
                <a:cxn ang="0">
                  <a:pos x="58" y="0"/>
                </a:cxn>
                <a:cxn ang="0">
                  <a:pos x="49" y="0"/>
                </a:cxn>
                <a:cxn ang="0">
                  <a:pos x="39" y="0"/>
                </a:cxn>
                <a:cxn ang="0">
                  <a:pos x="30" y="2"/>
                </a:cxn>
                <a:cxn ang="0">
                  <a:pos x="22" y="4"/>
                </a:cxn>
                <a:cxn ang="0">
                  <a:pos x="14" y="6"/>
                </a:cxn>
                <a:cxn ang="0">
                  <a:pos x="8" y="10"/>
                </a:cxn>
                <a:cxn ang="0">
                  <a:pos x="4" y="13"/>
                </a:cxn>
                <a:cxn ang="0">
                  <a:pos x="1" y="18"/>
                </a:cxn>
                <a:cxn ang="0">
                  <a:pos x="0" y="22"/>
                </a:cxn>
                <a:cxn ang="0">
                  <a:pos x="1" y="26"/>
                </a:cxn>
                <a:cxn ang="0">
                  <a:pos x="4" y="31"/>
                </a:cxn>
                <a:cxn ang="0">
                  <a:pos x="8" y="34"/>
                </a:cxn>
                <a:cxn ang="0">
                  <a:pos x="14" y="38"/>
                </a:cxn>
                <a:cxn ang="0">
                  <a:pos x="22" y="41"/>
                </a:cxn>
                <a:cxn ang="0">
                  <a:pos x="30" y="43"/>
                </a:cxn>
                <a:cxn ang="0">
                  <a:pos x="39" y="44"/>
                </a:cxn>
                <a:cxn ang="0">
                  <a:pos x="49" y="45"/>
                </a:cxn>
              </a:cxnLst>
              <a:rect l="0" t="0" r="r" b="b"/>
              <a:pathLst>
                <a:path w="98" h="46">
                  <a:moveTo>
                    <a:pt x="49" y="45"/>
                  </a:moveTo>
                  <a:lnTo>
                    <a:pt x="58" y="44"/>
                  </a:lnTo>
                  <a:lnTo>
                    <a:pt x="68" y="43"/>
                  </a:lnTo>
                  <a:lnTo>
                    <a:pt x="76" y="41"/>
                  </a:lnTo>
                  <a:lnTo>
                    <a:pt x="83" y="38"/>
                  </a:lnTo>
                  <a:lnTo>
                    <a:pt x="89" y="34"/>
                  </a:lnTo>
                  <a:lnTo>
                    <a:pt x="93" y="31"/>
                  </a:lnTo>
                  <a:lnTo>
                    <a:pt x="96" y="26"/>
                  </a:lnTo>
                  <a:lnTo>
                    <a:pt x="97" y="22"/>
                  </a:lnTo>
                  <a:lnTo>
                    <a:pt x="96" y="18"/>
                  </a:lnTo>
                  <a:lnTo>
                    <a:pt x="93" y="13"/>
                  </a:lnTo>
                  <a:lnTo>
                    <a:pt x="89" y="10"/>
                  </a:lnTo>
                  <a:lnTo>
                    <a:pt x="83" y="6"/>
                  </a:lnTo>
                  <a:lnTo>
                    <a:pt x="76" y="4"/>
                  </a:lnTo>
                  <a:lnTo>
                    <a:pt x="68" y="2"/>
                  </a:lnTo>
                  <a:lnTo>
                    <a:pt x="58" y="0"/>
                  </a:lnTo>
                  <a:lnTo>
                    <a:pt x="49" y="0"/>
                  </a:lnTo>
                  <a:lnTo>
                    <a:pt x="39" y="0"/>
                  </a:lnTo>
                  <a:lnTo>
                    <a:pt x="30" y="2"/>
                  </a:lnTo>
                  <a:lnTo>
                    <a:pt x="22" y="4"/>
                  </a:lnTo>
                  <a:lnTo>
                    <a:pt x="14" y="6"/>
                  </a:lnTo>
                  <a:lnTo>
                    <a:pt x="8" y="10"/>
                  </a:lnTo>
                  <a:lnTo>
                    <a:pt x="4" y="13"/>
                  </a:lnTo>
                  <a:lnTo>
                    <a:pt x="1" y="18"/>
                  </a:lnTo>
                  <a:lnTo>
                    <a:pt x="0" y="22"/>
                  </a:lnTo>
                  <a:lnTo>
                    <a:pt x="1" y="26"/>
                  </a:lnTo>
                  <a:lnTo>
                    <a:pt x="4" y="31"/>
                  </a:lnTo>
                  <a:lnTo>
                    <a:pt x="8" y="34"/>
                  </a:lnTo>
                  <a:lnTo>
                    <a:pt x="14" y="38"/>
                  </a:lnTo>
                  <a:lnTo>
                    <a:pt x="22" y="41"/>
                  </a:lnTo>
                  <a:lnTo>
                    <a:pt x="30" y="43"/>
                  </a:lnTo>
                  <a:lnTo>
                    <a:pt x="39" y="44"/>
                  </a:lnTo>
                  <a:lnTo>
                    <a:pt x="49" y="45"/>
                  </a:lnTo>
                </a:path>
              </a:pathLst>
            </a:custGeom>
            <a:solidFill>
              <a:srgbClr val="FFFFFF"/>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33" name="Freeform 342"/>
            <p:cNvSpPr>
              <a:spLocks/>
            </p:cNvSpPr>
            <p:nvPr/>
          </p:nvSpPr>
          <p:spPr bwMode="auto">
            <a:xfrm>
              <a:off x="4357" y="2898"/>
              <a:ext cx="104" cy="51"/>
            </a:xfrm>
            <a:custGeom>
              <a:avLst/>
              <a:gdLst/>
              <a:ahLst/>
              <a:cxnLst>
                <a:cxn ang="0">
                  <a:pos x="52" y="51"/>
                </a:cxn>
                <a:cxn ang="0">
                  <a:pos x="52" y="51"/>
                </a:cxn>
                <a:cxn ang="0">
                  <a:pos x="62" y="50"/>
                </a:cxn>
                <a:cxn ang="0">
                  <a:pos x="72" y="49"/>
                </a:cxn>
                <a:cxn ang="0">
                  <a:pos x="81" y="46"/>
                </a:cxn>
                <a:cxn ang="0">
                  <a:pos x="88" y="43"/>
                </a:cxn>
                <a:cxn ang="0">
                  <a:pos x="94" y="39"/>
                </a:cxn>
                <a:cxn ang="0">
                  <a:pos x="99" y="35"/>
                </a:cxn>
                <a:cxn ang="0">
                  <a:pos x="102" y="30"/>
                </a:cxn>
                <a:cxn ang="0">
                  <a:pos x="103" y="25"/>
                </a:cxn>
                <a:cxn ang="0">
                  <a:pos x="102" y="20"/>
                </a:cxn>
                <a:cxn ang="0">
                  <a:pos x="99" y="15"/>
                </a:cxn>
                <a:cxn ang="0">
                  <a:pos x="94" y="11"/>
                </a:cxn>
                <a:cxn ang="0">
                  <a:pos x="88" y="7"/>
                </a:cxn>
                <a:cxn ang="0">
                  <a:pos x="81" y="4"/>
                </a:cxn>
                <a:cxn ang="0">
                  <a:pos x="72" y="2"/>
                </a:cxn>
                <a:cxn ang="0">
                  <a:pos x="62" y="0"/>
                </a:cxn>
                <a:cxn ang="0">
                  <a:pos x="52" y="0"/>
                </a:cxn>
                <a:cxn ang="0">
                  <a:pos x="41" y="0"/>
                </a:cxn>
                <a:cxn ang="0">
                  <a:pos x="32" y="2"/>
                </a:cxn>
                <a:cxn ang="0">
                  <a:pos x="23" y="4"/>
                </a:cxn>
                <a:cxn ang="0">
                  <a:pos x="15" y="7"/>
                </a:cxn>
                <a:cxn ang="0">
                  <a:pos x="9" y="11"/>
                </a:cxn>
                <a:cxn ang="0">
                  <a:pos x="4" y="15"/>
                </a:cxn>
                <a:cxn ang="0">
                  <a:pos x="1" y="20"/>
                </a:cxn>
                <a:cxn ang="0">
                  <a:pos x="0" y="25"/>
                </a:cxn>
                <a:cxn ang="0">
                  <a:pos x="1" y="30"/>
                </a:cxn>
                <a:cxn ang="0">
                  <a:pos x="4" y="35"/>
                </a:cxn>
                <a:cxn ang="0">
                  <a:pos x="9" y="39"/>
                </a:cxn>
                <a:cxn ang="0">
                  <a:pos x="15" y="43"/>
                </a:cxn>
                <a:cxn ang="0">
                  <a:pos x="23" y="46"/>
                </a:cxn>
                <a:cxn ang="0">
                  <a:pos x="32" y="49"/>
                </a:cxn>
                <a:cxn ang="0">
                  <a:pos x="41" y="50"/>
                </a:cxn>
                <a:cxn ang="0">
                  <a:pos x="52" y="51"/>
                </a:cxn>
              </a:cxnLst>
              <a:rect l="0" t="0" r="r" b="b"/>
              <a:pathLst>
                <a:path w="104" h="52">
                  <a:moveTo>
                    <a:pt x="52" y="51"/>
                  </a:moveTo>
                  <a:lnTo>
                    <a:pt x="52" y="51"/>
                  </a:lnTo>
                  <a:lnTo>
                    <a:pt x="62" y="50"/>
                  </a:lnTo>
                  <a:lnTo>
                    <a:pt x="72" y="49"/>
                  </a:lnTo>
                  <a:lnTo>
                    <a:pt x="81" y="46"/>
                  </a:lnTo>
                  <a:lnTo>
                    <a:pt x="88" y="43"/>
                  </a:lnTo>
                  <a:lnTo>
                    <a:pt x="94" y="39"/>
                  </a:lnTo>
                  <a:lnTo>
                    <a:pt x="99" y="35"/>
                  </a:lnTo>
                  <a:lnTo>
                    <a:pt x="102" y="30"/>
                  </a:lnTo>
                  <a:lnTo>
                    <a:pt x="103" y="25"/>
                  </a:lnTo>
                  <a:lnTo>
                    <a:pt x="102" y="20"/>
                  </a:lnTo>
                  <a:lnTo>
                    <a:pt x="99" y="15"/>
                  </a:lnTo>
                  <a:lnTo>
                    <a:pt x="94" y="11"/>
                  </a:lnTo>
                  <a:lnTo>
                    <a:pt x="88" y="7"/>
                  </a:lnTo>
                  <a:lnTo>
                    <a:pt x="81" y="4"/>
                  </a:lnTo>
                  <a:lnTo>
                    <a:pt x="72" y="2"/>
                  </a:lnTo>
                  <a:lnTo>
                    <a:pt x="62" y="0"/>
                  </a:lnTo>
                  <a:lnTo>
                    <a:pt x="52" y="0"/>
                  </a:lnTo>
                  <a:lnTo>
                    <a:pt x="41" y="0"/>
                  </a:lnTo>
                  <a:lnTo>
                    <a:pt x="32" y="2"/>
                  </a:lnTo>
                  <a:lnTo>
                    <a:pt x="23" y="4"/>
                  </a:lnTo>
                  <a:lnTo>
                    <a:pt x="15" y="7"/>
                  </a:lnTo>
                  <a:lnTo>
                    <a:pt x="9" y="11"/>
                  </a:lnTo>
                  <a:lnTo>
                    <a:pt x="4" y="15"/>
                  </a:lnTo>
                  <a:lnTo>
                    <a:pt x="1" y="20"/>
                  </a:lnTo>
                  <a:lnTo>
                    <a:pt x="0" y="25"/>
                  </a:lnTo>
                  <a:lnTo>
                    <a:pt x="1" y="30"/>
                  </a:lnTo>
                  <a:lnTo>
                    <a:pt x="4" y="35"/>
                  </a:lnTo>
                  <a:lnTo>
                    <a:pt x="9" y="39"/>
                  </a:lnTo>
                  <a:lnTo>
                    <a:pt x="15" y="43"/>
                  </a:lnTo>
                  <a:lnTo>
                    <a:pt x="23" y="46"/>
                  </a:lnTo>
                  <a:lnTo>
                    <a:pt x="32" y="49"/>
                  </a:lnTo>
                  <a:lnTo>
                    <a:pt x="41" y="50"/>
                  </a:lnTo>
                  <a:lnTo>
                    <a:pt x="52" y="5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34" name="Freeform 343"/>
            <p:cNvSpPr>
              <a:spLocks/>
            </p:cNvSpPr>
            <p:nvPr/>
          </p:nvSpPr>
          <p:spPr bwMode="auto">
            <a:xfrm>
              <a:off x="3912" y="2023"/>
              <a:ext cx="39" cy="21"/>
            </a:xfrm>
            <a:custGeom>
              <a:avLst/>
              <a:gdLst/>
              <a:ahLst/>
              <a:cxnLst>
                <a:cxn ang="0">
                  <a:pos x="0" y="0"/>
                </a:cxn>
                <a:cxn ang="0">
                  <a:pos x="11" y="0"/>
                </a:cxn>
                <a:cxn ang="0">
                  <a:pos x="11" y="2"/>
                </a:cxn>
                <a:cxn ang="0">
                  <a:pos x="12" y="4"/>
                </a:cxn>
                <a:cxn ang="0">
                  <a:pos x="13" y="5"/>
                </a:cxn>
                <a:cxn ang="0">
                  <a:pos x="16" y="8"/>
                </a:cxn>
                <a:cxn ang="0">
                  <a:pos x="17" y="9"/>
                </a:cxn>
                <a:cxn ang="0">
                  <a:pos x="21" y="11"/>
                </a:cxn>
                <a:cxn ang="0">
                  <a:pos x="25" y="11"/>
                </a:cxn>
                <a:cxn ang="0">
                  <a:pos x="32" y="12"/>
                </a:cxn>
                <a:cxn ang="0">
                  <a:pos x="36" y="12"/>
                </a:cxn>
                <a:cxn ang="0">
                  <a:pos x="38" y="12"/>
                </a:cxn>
                <a:cxn ang="0">
                  <a:pos x="37" y="12"/>
                </a:cxn>
                <a:cxn ang="0">
                  <a:pos x="35" y="14"/>
                </a:cxn>
                <a:cxn ang="0">
                  <a:pos x="32" y="16"/>
                </a:cxn>
                <a:cxn ang="0">
                  <a:pos x="29" y="18"/>
                </a:cxn>
                <a:cxn ang="0">
                  <a:pos x="25" y="19"/>
                </a:cxn>
                <a:cxn ang="0">
                  <a:pos x="21" y="21"/>
                </a:cxn>
                <a:cxn ang="0">
                  <a:pos x="17" y="21"/>
                </a:cxn>
                <a:cxn ang="0">
                  <a:pos x="13" y="19"/>
                </a:cxn>
                <a:cxn ang="0">
                  <a:pos x="9" y="16"/>
                </a:cxn>
                <a:cxn ang="0">
                  <a:pos x="6" y="13"/>
                </a:cxn>
                <a:cxn ang="0">
                  <a:pos x="6" y="11"/>
                </a:cxn>
                <a:cxn ang="0">
                  <a:pos x="6" y="10"/>
                </a:cxn>
                <a:cxn ang="0">
                  <a:pos x="0" y="0"/>
                </a:cxn>
              </a:cxnLst>
              <a:rect l="0" t="0" r="r" b="b"/>
              <a:pathLst>
                <a:path w="39" h="22">
                  <a:moveTo>
                    <a:pt x="0" y="0"/>
                  </a:moveTo>
                  <a:lnTo>
                    <a:pt x="11" y="0"/>
                  </a:lnTo>
                  <a:lnTo>
                    <a:pt x="11" y="2"/>
                  </a:lnTo>
                  <a:lnTo>
                    <a:pt x="12" y="4"/>
                  </a:lnTo>
                  <a:lnTo>
                    <a:pt x="13" y="5"/>
                  </a:lnTo>
                  <a:lnTo>
                    <a:pt x="16" y="8"/>
                  </a:lnTo>
                  <a:lnTo>
                    <a:pt x="17" y="9"/>
                  </a:lnTo>
                  <a:lnTo>
                    <a:pt x="21" y="11"/>
                  </a:lnTo>
                  <a:lnTo>
                    <a:pt x="25" y="11"/>
                  </a:lnTo>
                  <a:lnTo>
                    <a:pt x="32" y="12"/>
                  </a:lnTo>
                  <a:lnTo>
                    <a:pt x="36" y="12"/>
                  </a:lnTo>
                  <a:lnTo>
                    <a:pt x="38" y="12"/>
                  </a:lnTo>
                  <a:lnTo>
                    <a:pt x="37" y="12"/>
                  </a:lnTo>
                  <a:lnTo>
                    <a:pt x="35" y="14"/>
                  </a:lnTo>
                  <a:lnTo>
                    <a:pt x="32" y="16"/>
                  </a:lnTo>
                  <a:lnTo>
                    <a:pt x="29" y="18"/>
                  </a:lnTo>
                  <a:lnTo>
                    <a:pt x="25" y="19"/>
                  </a:lnTo>
                  <a:lnTo>
                    <a:pt x="21" y="21"/>
                  </a:lnTo>
                  <a:lnTo>
                    <a:pt x="17" y="21"/>
                  </a:lnTo>
                  <a:lnTo>
                    <a:pt x="13" y="19"/>
                  </a:lnTo>
                  <a:lnTo>
                    <a:pt x="9" y="16"/>
                  </a:lnTo>
                  <a:lnTo>
                    <a:pt x="6" y="13"/>
                  </a:lnTo>
                  <a:lnTo>
                    <a:pt x="6" y="11"/>
                  </a:lnTo>
                  <a:lnTo>
                    <a:pt x="6" y="10"/>
                  </a:lnTo>
                  <a:lnTo>
                    <a:pt x="0"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35" name="Freeform 344"/>
            <p:cNvSpPr>
              <a:spLocks/>
            </p:cNvSpPr>
            <p:nvPr/>
          </p:nvSpPr>
          <p:spPr bwMode="auto">
            <a:xfrm>
              <a:off x="3912" y="2023"/>
              <a:ext cx="45" cy="27"/>
            </a:xfrm>
            <a:custGeom>
              <a:avLst/>
              <a:gdLst/>
              <a:ahLst/>
              <a:cxnLst>
                <a:cxn ang="0">
                  <a:pos x="0" y="0"/>
                </a:cxn>
                <a:cxn ang="0">
                  <a:pos x="13" y="0"/>
                </a:cxn>
                <a:cxn ang="0">
                  <a:pos x="13" y="2"/>
                </a:cxn>
                <a:cxn ang="0">
                  <a:pos x="14" y="5"/>
                </a:cxn>
                <a:cxn ang="0">
                  <a:pos x="15" y="7"/>
                </a:cxn>
                <a:cxn ang="0">
                  <a:pos x="18" y="10"/>
                </a:cxn>
                <a:cxn ang="0">
                  <a:pos x="20" y="12"/>
                </a:cxn>
                <a:cxn ang="0">
                  <a:pos x="24" y="14"/>
                </a:cxn>
                <a:cxn ang="0">
                  <a:pos x="29" y="14"/>
                </a:cxn>
                <a:cxn ang="0">
                  <a:pos x="37" y="15"/>
                </a:cxn>
                <a:cxn ang="0">
                  <a:pos x="42" y="16"/>
                </a:cxn>
                <a:cxn ang="0">
                  <a:pos x="44" y="16"/>
                </a:cxn>
                <a:cxn ang="0">
                  <a:pos x="43" y="16"/>
                </a:cxn>
                <a:cxn ang="0">
                  <a:pos x="40" y="18"/>
                </a:cxn>
                <a:cxn ang="0">
                  <a:pos x="37" y="20"/>
                </a:cxn>
                <a:cxn ang="0">
                  <a:pos x="34" y="23"/>
                </a:cxn>
                <a:cxn ang="0">
                  <a:pos x="29" y="25"/>
                </a:cxn>
                <a:cxn ang="0">
                  <a:pos x="24" y="27"/>
                </a:cxn>
                <a:cxn ang="0">
                  <a:pos x="20" y="27"/>
                </a:cxn>
                <a:cxn ang="0">
                  <a:pos x="15" y="25"/>
                </a:cxn>
                <a:cxn ang="0">
                  <a:pos x="10" y="20"/>
                </a:cxn>
                <a:cxn ang="0">
                  <a:pos x="7" y="17"/>
                </a:cxn>
                <a:cxn ang="0">
                  <a:pos x="7" y="14"/>
                </a:cxn>
                <a:cxn ang="0">
                  <a:pos x="7" y="13"/>
                </a:cxn>
                <a:cxn ang="0">
                  <a:pos x="0" y="0"/>
                </a:cxn>
              </a:cxnLst>
              <a:rect l="0" t="0" r="r" b="b"/>
              <a:pathLst>
                <a:path w="45" h="28">
                  <a:moveTo>
                    <a:pt x="0" y="0"/>
                  </a:moveTo>
                  <a:lnTo>
                    <a:pt x="13" y="0"/>
                  </a:lnTo>
                  <a:lnTo>
                    <a:pt x="13" y="2"/>
                  </a:lnTo>
                  <a:lnTo>
                    <a:pt x="14" y="5"/>
                  </a:lnTo>
                  <a:lnTo>
                    <a:pt x="15" y="7"/>
                  </a:lnTo>
                  <a:lnTo>
                    <a:pt x="18" y="10"/>
                  </a:lnTo>
                  <a:lnTo>
                    <a:pt x="20" y="12"/>
                  </a:lnTo>
                  <a:lnTo>
                    <a:pt x="24" y="14"/>
                  </a:lnTo>
                  <a:lnTo>
                    <a:pt x="29" y="14"/>
                  </a:lnTo>
                  <a:lnTo>
                    <a:pt x="37" y="15"/>
                  </a:lnTo>
                  <a:lnTo>
                    <a:pt x="42" y="16"/>
                  </a:lnTo>
                  <a:lnTo>
                    <a:pt x="44" y="16"/>
                  </a:lnTo>
                  <a:lnTo>
                    <a:pt x="43" y="16"/>
                  </a:lnTo>
                  <a:lnTo>
                    <a:pt x="40" y="18"/>
                  </a:lnTo>
                  <a:lnTo>
                    <a:pt x="37" y="20"/>
                  </a:lnTo>
                  <a:lnTo>
                    <a:pt x="34" y="23"/>
                  </a:lnTo>
                  <a:lnTo>
                    <a:pt x="29" y="25"/>
                  </a:lnTo>
                  <a:lnTo>
                    <a:pt x="24" y="27"/>
                  </a:lnTo>
                  <a:lnTo>
                    <a:pt x="20" y="27"/>
                  </a:lnTo>
                  <a:lnTo>
                    <a:pt x="15" y="25"/>
                  </a:lnTo>
                  <a:lnTo>
                    <a:pt x="10" y="20"/>
                  </a:lnTo>
                  <a:lnTo>
                    <a:pt x="7" y="17"/>
                  </a:lnTo>
                  <a:lnTo>
                    <a:pt x="7" y="14"/>
                  </a:lnTo>
                  <a:lnTo>
                    <a:pt x="7" y="13"/>
                  </a:lnTo>
                  <a:lnTo>
                    <a:pt x="0"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36" name="Freeform 345"/>
            <p:cNvSpPr>
              <a:spLocks/>
            </p:cNvSpPr>
            <p:nvPr/>
          </p:nvSpPr>
          <p:spPr bwMode="auto">
            <a:xfrm>
              <a:off x="3807" y="2017"/>
              <a:ext cx="55" cy="40"/>
            </a:xfrm>
            <a:custGeom>
              <a:avLst/>
              <a:gdLst/>
              <a:ahLst/>
              <a:cxnLst>
                <a:cxn ang="0">
                  <a:pos x="54" y="0"/>
                </a:cxn>
                <a:cxn ang="0">
                  <a:pos x="30" y="16"/>
                </a:cxn>
                <a:cxn ang="0">
                  <a:pos x="30" y="17"/>
                </a:cxn>
                <a:cxn ang="0">
                  <a:pos x="29" y="19"/>
                </a:cxn>
                <a:cxn ang="0">
                  <a:pos x="28" y="21"/>
                </a:cxn>
                <a:cxn ang="0">
                  <a:pos x="26" y="23"/>
                </a:cxn>
                <a:cxn ang="0">
                  <a:pos x="24" y="24"/>
                </a:cxn>
                <a:cxn ang="0">
                  <a:pos x="21" y="26"/>
                </a:cxn>
                <a:cxn ang="0">
                  <a:pos x="17" y="27"/>
                </a:cxn>
                <a:cxn ang="0">
                  <a:pos x="13" y="27"/>
                </a:cxn>
                <a:cxn ang="0">
                  <a:pos x="5" y="26"/>
                </a:cxn>
                <a:cxn ang="0">
                  <a:pos x="1" y="25"/>
                </a:cxn>
                <a:cxn ang="0">
                  <a:pos x="0" y="25"/>
                </a:cxn>
                <a:cxn ang="0">
                  <a:pos x="0" y="26"/>
                </a:cxn>
                <a:cxn ang="0">
                  <a:pos x="3" y="28"/>
                </a:cxn>
                <a:cxn ang="0">
                  <a:pos x="5" y="30"/>
                </a:cxn>
                <a:cxn ang="0">
                  <a:pos x="7" y="34"/>
                </a:cxn>
                <a:cxn ang="0">
                  <a:pos x="11" y="36"/>
                </a:cxn>
                <a:cxn ang="0">
                  <a:pos x="15" y="38"/>
                </a:cxn>
                <a:cxn ang="0">
                  <a:pos x="19" y="39"/>
                </a:cxn>
                <a:cxn ang="0">
                  <a:pos x="23" y="38"/>
                </a:cxn>
                <a:cxn ang="0">
                  <a:pos x="29" y="35"/>
                </a:cxn>
                <a:cxn ang="0">
                  <a:pos x="32" y="32"/>
                </a:cxn>
                <a:cxn ang="0">
                  <a:pos x="33" y="30"/>
                </a:cxn>
                <a:cxn ang="0">
                  <a:pos x="33" y="29"/>
                </a:cxn>
                <a:cxn ang="0">
                  <a:pos x="54" y="0"/>
                </a:cxn>
              </a:cxnLst>
              <a:rect l="0" t="0" r="r" b="b"/>
              <a:pathLst>
                <a:path w="55" h="40">
                  <a:moveTo>
                    <a:pt x="54" y="0"/>
                  </a:moveTo>
                  <a:lnTo>
                    <a:pt x="30" y="16"/>
                  </a:lnTo>
                  <a:lnTo>
                    <a:pt x="30" y="17"/>
                  </a:lnTo>
                  <a:lnTo>
                    <a:pt x="29" y="19"/>
                  </a:lnTo>
                  <a:lnTo>
                    <a:pt x="28" y="21"/>
                  </a:lnTo>
                  <a:lnTo>
                    <a:pt x="26" y="23"/>
                  </a:lnTo>
                  <a:lnTo>
                    <a:pt x="24" y="24"/>
                  </a:lnTo>
                  <a:lnTo>
                    <a:pt x="21" y="26"/>
                  </a:lnTo>
                  <a:lnTo>
                    <a:pt x="17" y="27"/>
                  </a:lnTo>
                  <a:lnTo>
                    <a:pt x="13" y="27"/>
                  </a:lnTo>
                  <a:lnTo>
                    <a:pt x="5" y="26"/>
                  </a:lnTo>
                  <a:lnTo>
                    <a:pt x="1" y="25"/>
                  </a:lnTo>
                  <a:lnTo>
                    <a:pt x="0" y="25"/>
                  </a:lnTo>
                  <a:lnTo>
                    <a:pt x="0" y="26"/>
                  </a:lnTo>
                  <a:lnTo>
                    <a:pt x="3" y="28"/>
                  </a:lnTo>
                  <a:lnTo>
                    <a:pt x="5" y="30"/>
                  </a:lnTo>
                  <a:lnTo>
                    <a:pt x="7" y="34"/>
                  </a:lnTo>
                  <a:lnTo>
                    <a:pt x="11" y="36"/>
                  </a:lnTo>
                  <a:lnTo>
                    <a:pt x="15" y="38"/>
                  </a:lnTo>
                  <a:lnTo>
                    <a:pt x="19" y="39"/>
                  </a:lnTo>
                  <a:lnTo>
                    <a:pt x="23" y="38"/>
                  </a:lnTo>
                  <a:lnTo>
                    <a:pt x="29" y="35"/>
                  </a:lnTo>
                  <a:lnTo>
                    <a:pt x="32" y="32"/>
                  </a:lnTo>
                  <a:lnTo>
                    <a:pt x="33" y="30"/>
                  </a:lnTo>
                  <a:lnTo>
                    <a:pt x="33" y="29"/>
                  </a:lnTo>
                  <a:lnTo>
                    <a:pt x="54"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37" name="Freeform 346"/>
            <p:cNvSpPr>
              <a:spLocks/>
            </p:cNvSpPr>
            <p:nvPr/>
          </p:nvSpPr>
          <p:spPr bwMode="auto">
            <a:xfrm>
              <a:off x="3807" y="2017"/>
              <a:ext cx="63" cy="47"/>
            </a:xfrm>
            <a:custGeom>
              <a:avLst/>
              <a:gdLst/>
              <a:ahLst/>
              <a:cxnLst>
                <a:cxn ang="0">
                  <a:pos x="60" y="0"/>
                </a:cxn>
                <a:cxn ang="0">
                  <a:pos x="33" y="19"/>
                </a:cxn>
                <a:cxn ang="0">
                  <a:pos x="33" y="20"/>
                </a:cxn>
                <a:cxn ang="0">
                  <a:pos x="32" y="22"/>
                </a:cxn>
                <a:cxn ang="0">
                  <a:pos x="31" y="24"/>
                </a:cxn>
                <a:cxn ang="0">
                  <a:pos x="29" y="26"/>
                </a:cxn>
                <a:cxn ang="0">
                  <a:pos x="27" y="28"/>
                </a:cxn>
                <a:cxn ang="0">
                  <a:pos x="23" y="30"/>
                </a:cxn>
                <a:cxn ang="0">
                  <a:pos x="19" y="31"/>
                </a:cxn>
                <a:cxn ang="0">
                  <a:pos x="14" y="31"/>
                </a:cxn>
                <a:cxn ang="0">
                  <a:pos x="6" y="30"/>
                </a:cxn>
                <a:cxn ang="0">
                  <a:pos x="1" y="29"/>
                </a:cxn>
                <a:cxn ang="0">
                  <a:pos x="0" y="29"/>
                </a:cxn>
                <a:cxn ang="0">
                  <a:pos x="0" y="30"/>
                </a:cxn>
                <a:cxn ang="0">
                  <a:pos x="3" y="32"/>
                </a:cxn>
                <a:cxn ang="0">
                  <a:pos x="5" y="35"/>
                </a:cxn>
                <a:cxn ang="0">
                  <a:pos x="8" y="39"/>
                </a:cxn>
                <a:cxn ang="0">
                  <a:pos x="12" y="42"/>
                </a:cxn>
                <a:cxn ang="0">
                  <a:pos x="17" y="44"/>
                </a:cxn>
                <a:cxn ang="0">
                  <a:pos x="21" y="45"/>
                </a:cxn>
                <a:cxn ang="0">
                  <a:pos x="25" y="44"/>
                </a:cxn>
                <a:cxn ang="0">
                  <a:pos x="32" y="40"/>
                </a:cxn>
                <a:cxn ang="0">
                  <a:pos x="36" y="37"/>
                </a:cxn>
                <a:cxn ang="0">
                  <a:pos x="37" y="35"/>
                </a:cxn>
                <a:cxn ang="0">
                  <a:pos x="37" y="34"/>
                </a:cxn>
                <a:cxn ang="0">
                  <a:pos x="60" y="0"/>
                </a:cxn>
              </a:cxnLst>
              <a:rect l="0" t="0" r="r" b="b"/>
              <a:pathLst>
                <a:path w="61" h="46">
                  <a:moveTo>
                    <a:pt x="60" y="0"/>
                  </a:moveTo>
                  <a:lnTo>
                    <a:pt x="33" y="19"/>
                  </a:lnTo>
                  <a:lnTo>
                    <a:pt x="33" y="20"/>
                  </a:lnTo>
                  <a:lnTo>
                    <a:pt x="32" y="22"/>
                  </a:lnTo>
                  <a:lnTo>
                    <a:pt x="31" y="24"/>
                  </a:lnTo>
                  <a:lnTo>
                    <a:pt x="29" y="26"/>
                  </a:lnTo>
                  <a:lnTo>
                    <a:pt x="27" y="28"/>
                  </a:lnTo>
                  <a:lnTo>
                    <a:pt x="23" y="30"/>
                  </a:lnTo>
                  <a:lnTo>
                    <a:pt x="19" y="31"/>
                  </a:lnTo>
                  <a:lnTo>
                    <a:pt x="14" y="31"/>
                  </a:lnTo>
                  <a:lnTo>
                    <a:pt x="6" y="30"/>
                  </a:lnTo>
                  <a:lnTo>
                    <a:pt x="1" y="29"/>
                  </a:lnTo>
                  <a:lnTo>
                    <a:pt x="0" y="29"/>
                  </a:lnTo>
                  <a:lnTo>
                    <a:pt x="0" y="30"/>
                  </a:lnTo>
                  <a:lnTo>
                    <a:pt x="3" y="32"/>
                  </a:lnTo>
                  <a:lnTo>
                    <a:pt x="5" y="35"/>
                  </a:lnTo>
                  <a:lnTo>
                    <a:pt x="8" y="39"/>
                  </a:lnTo>
                  <a:lnTo>
                    <a:pt x="12" y="42"/>
                  </a:lnTo>
                  <a:lnTo>
                    <a:pt x="17" y="44"/>
                  </a:lnTo>
                  <a:lnTo>
                    <a:pt x="21" y="45"/>
                  </a:lnTo>
                  <a:lnTo>
                    <a:pt x="25" y="44"/>
                  </a:lnTo>
                  <a:lnTo>
                    <a:pt x="32" y="40"/>
                  </a:lnTo>
                  <a:lnTo>
                    <a:pt x="36" y="37"/>
                  </a:lnTo>
                  <a:lnTo>
                    <a:pt x="37" y="35"/>
                  </a:lnTo>
                  <a:lnTo>
                    <a:pt x="37" y="34"/>
                  </a:lnTo>
                  <a:lnTo>
                    <a:pt x="60"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38" name="Freeform 347"/>
            <p:cNvSpPr>
              <a:spLocks/>
            </p:cNvSpPr>
            <p:nvPr/>
          </p:nvSpPr>
          <p:spPr bwMode="auto">
            <a:xfrm>
              <a:off x="3711" y="2217"/>
              <a:ext cx="327" cy="202"/>
            </a:xfrm>
            <a:custGeom>
              <a:avLst/>
              <a:gdLst/>
              <a:ahLst/>
              <a:cxnLst>
                <a:cxn ang="0">
                  <a:pos x="326" y="0"/>
                </a:cxn>
                <a:cxn ang="0">
                  <a:pos x="326" y="5"/>
                </a:cxn>
                <a:cxn ang="0">
                  <a:pos x="325" y="14"/>
                </a:cxn>
                <a:cxn ang="0">
                  <a:pos x="323" y="25"/>
                </a:cxn>
                <a:cxn ang="0">
                  <a:pos x="319" y="39"/>
                </a:cxn>
                <a:cxn ang="0">
                  <a:pos x="313" y="54"/>
                </a:cxn>
                <a:cxn ang="0">
                  <a:pos x="306" y="68"/>
                </a:cxn>
                <a:cxn ang="0">
                  <a:pos x="296" y="82"/>
                </a:cxn>
                <a:cxn ang="0">
                  <a:pos x="277" y="101"/>
                </a:cxn>
                <a:cxn ang="0">
                  <a:pos x="252" y="122"/>
                </a:cxn>
                <a:cxn ang="0">
                  <a:pos x="231" y="139"/>
                </a:cxn>
                <a:cxn ang="0">
                  <a:pos x="214" y="153"/>
                </a:cxn>
                <a:cxn ang="0">
                  <a:pos x="201" y="165"/>
                </a:cxn>
                <a:cxn ang="0">
                  <a:pos x="191" y="178"/>
                </a:cxn>
                <a:cxn ang="0">
                  <a:pos x="180" y="190"/>
                </a:cxn>
                <a:cxn ang="0">
                  <a:pos x="167" y="199"/>
                </a:cxn>
                <a:cxn ang="0">
                  <a:pos x="152" y="199"/>
                </a:cxn>
                <a:cxn ang="0">
                  <a:pos x="139" y="192"/>
                </a:cxn>
                <a:cxn ang="0">
                  <a:pos x="128" y="182"/>
                </a:cxn>
                <a:cxn ang="0">
                  <a:pos x="118" y="169"/>
                </a:cxn>
                <a:cxn ang="0">
                  <a:pos x="116" y="166"/>
                </a:cxn>
                <a:cxn ang="0">
                  <a:pos x="112" y="163"/>
                </a:cxn>
                <a:cxn ang="0">
                  <a:pos x="104" y="153"/>
                </a:cxn>
                <a:cxn ang="0">
                  <a:pos x="93" y="140"/>
                </a:cxn>
                <a:cxn ang="0">
                  <a:pos x="82" y="126"/>
                </a:cxn>
                <a:cxn ang="0">
                  <a:pos x="72" y="113"/>
                </a:cxn>
                <a:cxn ang="0">
                  <a:pos x="65" y="103"/>
                </a:cxn>
                <a:cxn ang="0">
                  <a:pos x="62" y="100"/>
                </a:cxn>
                <a:cxn ang="0">
                  <a:pos x="48" y="87"/>
                </a:cxn>
                <a:cxn ang="0">
                  <a:pos x="36" y="73"/>
                </a:cxn>
                <a:cxn ang="0">
                  <a:pos x="25" y="57"/>
                </a:cxn>
                <a:cxn ang="0">
                  <a:pos x="17" y="42"/>
                </a:cxn>
                <a:cxn ang="0">
                  <a:pos x="9" y="29"/>
                </a:cxn>
                <a:cxn ang="0">
                  <a:pos x="5" y="18"/>
                </a:cxn>
                <a:cxn ang="0">
                  <a:pos x="2" y="10"/>
                </a:cxn>
                <a:cxn ang="0">
                  <a:pos x="0" y="7"/>
                </a:cxn>
              </a:cxnLst>
              <a:rect l="0" t="0" r="r" b="b"/>
              <a:pathLst>
                <a:path w="327" h="202">
                  <a:moveTo>
                    <a:pt x="326" y="0"/>
                  </a:moveTo>
                  <a:lnTo>
                    <a:pt x="326" y="0"/>
                  </a:lnTo>
                  <a:lnTo>
                    <a:pt x="326" y="3"/>
                  </a:lnTo>
                  <a:lnTo>
                    <a:pt x="326" y="5"/>
                  </a:lnTo>
                  <a:lnTo>
                    <a:pt x="325" y="9"/>
                  </a:lnTo>
                  <a:lnTo>
                    <a:pt x="325" y="14"/>
                  </a:lnTo>
                  <a:lnTo>
                    <a:pt x="324" y="19"/>
                  </a:lnTo>
                  <a:lnTo>
                    <a:pt x="323" y="25"/>
                  </a:lnTo>
                  <a:lnTo>
                    <a:pt x="321" y="32"/>
                  </a:lnTo>
                  <a:lnTo>
                    <a:pt x="319" y="39"/>
                  </a:lnTo>
                  <a:lnTo>
                    <a:pt x="317" y="46"/>
                  </a:lnTo>
                  <a:lnTo>
                    <a:pt x="313" y="54"/>
                  </a:lnTo>
                  <a:lnTo>
                    <a:pt x="310" y="61"/>
                  </a:lnTo>
                  <a:lnTo>
                    <a:pt x="306" y="68"/>
                  </a:lnTo>
                  <a:lnTo>
                    <a:pt x="301" y="76"/>
                  </a:lnTo>
                  <a:lnTo>
                    <a:pt x="296" y="82"/>
                  </a:lnTo>
                  <a:lnTo>
                    <a:pt x="290" y="89"/>
                  </a:lnTo>
                  <a:lnTo>
                    <a:pt x="277" y="101"/>
                  </a:lnTo>
                  <a:lnTo>
                    <a:pt x="264" y="112"/>
                  </a:lnTo>
                  <a:lnTo>
                    <a:pt x="252" y="122"/>
                  </a:lnTo>
                  <a:lnTo>
                    <a:pt x="241" y="131"/>
                  </a:lnTo>
                  <a:lnTo>
                    <a:pt x="231" y="139"/>
                  </a:lnTo>
                  <a:lnTo>
                    <a:pt x="222" y="146"/>
                  </a:lnTo>
                  <a:lnTo>
                    <a:pt x="214" y="153"/>
                  </a:lnTo>
                  <a:lnTo>
                    <a:pt x="207" y="159"/>
                  </a:lnTo>
                  <a:lnTo>
                    <a:pt x="201" y="165"/>
                  </a:lnTo>
                  <a:lnTo>
                    <a:pt x="196" y="171"/>
                  </a:lnTo>
                  <a:lnTo>
                    <a:pt x="191" y="178"/>
                  </a:lnTo>
                  <a:lnTo>
                    <a:pt x="186" y="184"/>
                  </a:lnTo>
                  <a:lnTo>
                    <a:pt x="180" y="190"/>
                  </a:lnTo>
                  <a:lnTo>
                    <a:pt x="174" y="195"/>
                  </a:lnTo>
                  <a:lnTo>
                    <a:pt x="167" y="199"/>
                  </a:lnTo>
                  <a:lnTo>
                    <a:pt x="160" y="201"/>
                  </a:lnTo>
                  <a:lnTo>
                    <a:pt x="152" y="199"/>
                  </a:lnTo>
                  <a:lnTo>
                    <a:pt x="145" y="196"/>
                  </a:lnTo>
                  <a:lnTo>
                    <a:pt x="139" y="192"/>
                  </a:lnTo>
                  <a:lnTo>
                    <a:pt x="133" y="187"/>
                  </a:lnTo>
                  <a:lnTo>
                    <a:pt x="128" y="182"/>
                  </a:lnTo>
                  <a:lnTo>
                    <a:pt x="123" y="176"/>
                  </a:lnTo>
                  <a:lnTo>
                    <a:pt x="118" y="169"/>
                  </a:lnTo>
                  <a:lnTo>
                    <a:pt x="114" y="163"/>
                  </a:lnTo>
                  <a:lnTo>
                    <a:pt x="116" y="166"/>
                  </a:lnTo>
                  <a:lnTo>
                    <a:pt x="115" y="165"/>
                  </a:lnTo>
                  <a:lnTo>
                    <a:pt x="112" y="163"/>
                  </a:lnTo>
                  <a:lnTo>
                    <a:pt x="108" y="158"/>
                  </a:lnTo>
                  <a:lnTo>
                    <a:pt x="104" y="153"/>
                  </a:lnTo>
                  <a:lnTo>
                    <a:pt x="99" y="146"/>
                  </a:lnTo>
                  <a:lnTo>
                    <a:pt x="93" y="140"/>
                  </a:lnTo>
                  <a:lnTo>
                    <a:pt x="88" y="132"/>
                  </a:lnTo>
                  <a:lnTo>
                    <a:pt x="82" y="126"/>
                  </a:lnTo>
                  <a:lnTo>
                    <a:pt x="77" y="119"/>
                  </a:lnTo>
                  <a:lnTo>
                    <a:pt x="72" y="113"/>
                  </a:lnTo>
                  <a:lnTo>
                    <a:pt x="68" y="107"/>
                  </a:lnTo>
                  <a:lnTo>
                    <a:pt x="65" y="103"/>
                  </a:lnTo>
                  <a:lnTo>
                    <a:pt x="63" y="101"/>
                  </a:lnTo>
                  <a:lnTo>
                    <a:pt x="62" y="100"/>
                  </a:lnTo>
                  <a:lnTo>
                    <a:pt x="55" y="94"/>
                  </a:lnTo>
                  <a:lnTo>
                    <a:pt x="48" y="87"/>
                  </a:lnTo>
                  <a:lnTo>
                    <a:pt x="42" y="80"/>
                  </a:lnTo>
                  <a:lnTo>
                    <a:pt x="36" y="73"/>
                  </a:lnTo>
                  <a:lnTo>
                    <a:pt x="30" y="65"/>
                  </a:lnTo>
                  <a:lnTo>
                    <a:pt x="25" y="57"/>
                  </a:lnTo>
                  <a:lnTo>
                    <a:pt x="20" y="50"/>
                  </a:lnTo>
                  <a:lnTo>
                    <a:pt x="17" y="42"/>
                  </a:lnTo>
                  <a:lnTo>
                    <a:pt x="12" y="35"/>
                  </a:lnTo>
                  <a:lnTo>
                    <a:pt x="9" y="29"/>
                  </a:lnTo>
                  <a:lnTo>
                    <a:pt x="7" y="23"/>
                  </a:lnTo>
                  <a:lnTo>
                    <a:pt x="5" y="18"/>
                  </a:lnTo>
                  <a:lnTo>
                    <a:pt x="3" y="13"/>
                  </a:lnTo>
                  <a:lnTo>
                    <a:pt x="2" y="10"/>
                  </a:lnTo>
                  <a:lnTo>
                    <a:pt x="0" y="8"/>
                  </a:lnTo>
                  <a:lnTo>
                    <a:pt x="0" y="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39" name="Freeform 348"/>
            <p:cNvSpPr>
              <a:spLocks/>
            </p:cNvSpPr>
            <p:nvPr/>
          </p:nvSpPr>
          <p:spPr bwMode="auto">
            <a:xfrm>
              <a:off x="3648" y="2289"/>
              <a:ext cx="135" cy="35"/>
            </a:xfrm>
            <a:custGeom>
              <a:avLst/>
              <a:gdLst/>
              <a:ahLst/>
              <a:cxnLst>
                <a:cxn ang="0">
                  <a:pos x="0" y="36"/>
                </a:cxn>
                <a:cxn ang="0">
                  <a:pos x="0" y="36"/>
                </a:cxn>
                <a:cxn ang="0">
                  <a:pos x="11" y="29"/>
                </a:cxn>
                <a:cxn ang="0">
                  <a:pos x="22" y="22"/>
                </a:cxn>
                <a:cxn ang="0">
                  <a:pos x="34" y="17"/>
                </a:cxn>
                <a:cxn ang="0">
                  <a:pos x="45" y="12"/>
                </a:cxn>
                <a:cxn ang="0">
                  <a:pos x="57" y="9"/>
                </a:cxn>
                <a:cxn ang="0">
                  <a:pos x="68" y="6"/>
                </a:cxn>
                <a:cxn ang="0">
                  <a:pos x="79" y="4"/>
                </a:cxn>
                <a:cxn ang="0">
                  <a:pos x="89" y="2"/>
                </a:cxn>
                <a:cxn ang="0">
                  <a:pos x="98" y="1"/>
                </a:cxn>
                <a:cxn ang="0">
                  <a:pos x="107" y="0"/>
                </a:cxn>
                <a:cxn ang="0">
                  <a:pos x="115" y="0"/>
                </a:cxn>
                <a:cxn ang="0">
                  <a:pos x="121" y="0"/>
                </a:cxn>
                <a:cxn ang="0">
                  <a:pos x="127" y="0"/>
                </a:cxn>
                <a:cxn ang="0">
                  <a:pos x="131" y="0"/>
                </a:cxn>
                <a:cxn ang="0">
                  <a:pos x="133" y="0"/>
                </a:cxn>
                <a:cxn ang="0">
                  <a:pos x="134" y="0"/>
                </a:cxn>
              </a:cxnLst>
              <a:rect l="0" t="0" r="r" b="b"/>
              <a:pathLst>
                <a:path w="135" h="37">
                  <a:moveTo>
                    <a:pt x="0" y="36"/>
                  </a:moveTo>
                  <a:lnTo>
                    <a:pt x="0" y="36"/>
                  </a:lnTo>
                  <a:lnTo>
                    <a:pt x="11" y="29"/>
                  </a:lnTo>
                  <a:lnTo>
                    <a:pt x="22" y="22"/>
                  </a:lnTo>
                  <a:lnTo>
                    <a:pt x="34" y="17"/>
                  </a:lnTo>
                  <a:lnTo>
                    <a:pt x="45" y="12"/>
                  </a:lnTo>
                  <a:lnTo>
                    <a:pt x="57" y="9"/>
                  </a:lnTo>
                  <a:lnTo>
                    <a:pt x="68" y="6"/>
                  </a:lnTo>
                  <a:lnTo>
                    <a:pt x="79" y="4"/>
                  </a:lnTo>
                  <a:lnTo>
                    <a:pt x="89" y="2"/>
                  </a:lnTo>
                  <a:lnTo>
                    <a:pt x="98" y="1"/>
                  </a:lnTo>
                  <a:lnTo>
                    <a:pt x="107" y="0"/>
                  </a:lnTo>
                  <a:lnTo>
                    <a:pt x="115" y="0"/>
                  </a:lnTo>
                  <a:lnTo>
                    <a:pt x="121" y="0"/>
                  </a:lnTo>
                  <a:lnTo>
                    <a:pt x="127" y="0"/>
                  </a:lnTo>
                  <a:lnTo>
                    <a:pt x="131" y="0"/>
                  </a:lnTo>
                  <a:lnTo>
                    <a:pt x="133" y="0"/>
                  </a:lnTo>
                  <a:lnTo>
                    <a:pt x="134"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40" name="Freeform 349"/>
            <p:cNvSpPr>
              <a:spLocks/>
            </p:cNvSpPr>
            <p:nvPr/>
          </p:nvSpPr>
          <p:spPr bwMode="auto">
            <a:xfrm>
              <a:off x="3648" y="2303"/>
              <a:ext cx="128" cy="56"/>
            </a:xfrm>
            <a:custGeom>
              <a:avLst/>
              <a:gdLst/>
              <a:ahLst/>
              <a:cxnLst>
                <a:cxn ang="0">
                  <a:pos x="127" y="0"/>
                </a:cxn>
                <a:cxn ang="0">
                  <a:pos x="127" y="0"/>
                </a:cxn>
                <a:cxn ang="0">
                  <a:pos x="126" y="0"/>
                </a:cxn>
                <a:cxn ang="0">
                  <a:pos x="123" y="1"/>
                </a:cxn>
                <a:cxn ang="0">
                  <a:pos x="119" y="2"/>
                </a:cxn>
                <a:cxn ang="0">
                  <a:pos x="113" y="3"/>
                </a:cxn>
                <a:cxn ang="0">
                  <a:pos x="106" y="4"/>
                </a:cxn>
                <a:cxn ang="0">
                  <a:pos x="98" y="5"/>
                </a:cxn>
                <a:cxn ang="0">
                  <a:pos x="89" y="7"/>
                </a:cxn>
                <a:cxn ang="0">
                  <a:pos x="80" y="10"/>
                </a:cxn>
                <a:cxn ang="0">
                  <a:pos x="70" y="14"/>
                </a:cxn>
                <a:cxn ang="0">
                  <a:pos x="59" y="17"/>
                </a:cxn>
                <a:cxn ang="0">
                  <a:pos x="49" y="21"/>
                </a:cxn>
                <a:cxn ang="0">
                  <a:pos x="38" y="27"/>
                </a:cxn>
                <a:cxn ang="0">
                  <a:pos x="28" y="33"/>
                </a:cxn>
                <a:cxn ang="0">
                  <a:pos x="18" y="39"/>
                </a:cxn>
                <a:cxn ang="0">
                  <a:pos x="9" y="47"/>
                </a:cxn>
                <a:cxn ang="0">
                  <a:pos x="0" y="55"/>
                </a:cxn>
              </a:cxnLst>
              <a:rect l="0" t="0" r="r" b="b"/>
              <a:pathLst>
                <a:path w="128" h="56">
                  <a:moveTo>
                    <a:pt x="127" y="0"/>
                  </a:moveTo>
                  <a:lnTo>
                    <a:pt x="127" y="0"/>
                  </a:lnTo>
                  <a:lnTo>
                    <a:pt x="126" y="0"/>
                  </a:lnTo>
                  <a:lnTo>
                    <a:pt x="123" y="1"/>
                  </a:lnTo>
                  <a:lnTo>
                    <a:pt x="119" y="2"/>
                  </a:lnTo>
                  <a:lnTo>
                    <a:pt x="113" y="3"/>
                  </a:lnTo>
                  <a:lnTo>
                    <a:pt x="106" y="4"/>
                  </a:lnTo>
                  <a:lnTo>
                    <a:pt x="98" y="5"/>
                  </a:lnTo>
                  <a:lnTo>
                    <a:pt x="89" y="7"/>
                  </a:lnTo>
                  <a:lnTo>
                    <a:pt x="80" y="10"/>
                  </a:lnTo>
                  <a:lnTo>
                    <a:pt x="70" y="14"/>
                  </a:lnTo>
                  <a:lnTo>
                    <a:pt x="59" y="17"/>
                  </a:lnTo>
                  <a:lnTo>
                    <a:pt x="49" y="21"/>
                  </a:lnTo>
                  <a:lnTo>
                    <a:pt x="38" y="27"/>
                  </a:lnTo>
                  <a:lnTo>
                    <a:pt x="28" y="33"/>
                  </a:lnTo>
                  <a:lnTo>
                    <a:pt x="18" y="39"/>
                  </a:lnTo>
                  <a:lnTo>
                    <a:pt x="9" y="47"/>
                  </a:lnTo>
                  <a:lnTo>
                    <a:pt x="0" y="55"/>
                  </a:lnTo>
                </a:path>
              </a:pathLst>
            </a:custGeom>
            <a:noFill/>
            <a:ln w="12700" cap="rnd" cmpd="sng">
              <a:solidFill>
                <a:srgbClr val="F4E7ED"/>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41" name="Freeform 350"/>
            <p:cNvSpPr>
              <a:spLocks/>
            </p:cNvSpPr>
            <p:nvPr/>
          </p:nvSpPr>
          <p:spPr bwMode="auto">
            <a:xfrm>
              <a:off x="3702" y="2303"/>
              <a:ext cx="106" cy="56"/>
            </a:xfrm>
            <a:custGeom>
              <a:avLst/>
              <a:gdLst/>
              <a:ahLst/>
              <a:cxnLst>
                <a:cxn ang="0">
                  <a:pos x="105" y="0"/>
                </a:cxn>
                <a:cxn ang="0">
                  <a:pos x="105" y="0"/>
                </a:cxn>
                <a:cxn ang="0">
                  <a:pos x="104" y="0"/>
                </a:cxn>
                <a:cxn ang="0">
                  <a:pos x="102" y="2"/>
                </a:cxn>
                <a:cxn ang="0">
                  <a:pos x="98" y="3"/>
                </a:cxn>
                <a:cxn ang="0">
                  <a:pos x="92" y="5"/>
                </a:cxn>
                <a:cxn ang="0">
                  <a:pos x="86" y="7"/>
                </a:cxn>
                <a:cxn ang="0">
                  <a:pos x="79" y="9"/>
                </a:cxn>
                <a:cxn ang="0">
                  <a:pos x="71" y="12"/>
                </a:cxn>
                <a:cxn ang="0">
                  <a:pos x="62" y="16"/>
                </a:cxn>
                <a:cxn ang="0">
                  <a:pos x="54" y="19"/>
                </a:cxn>
                <a:cxn ang="0">
                  <a:pos x="44" y="23"/>
                </a:cxn>
                <a:cxn ang="0">
                  <a:pos x="36" y="28"/>
                </a:cxn>
                <a:cxn ang="0">
                  <a:pos x="27" y="33"/>
                </a:cxn>
                <a:cxn ang="0">
                  <a:pos x="19" y="38"/>
                </a:cxn>
                <a:cxn ang="0">
                  <a:pos x="12" y="43"/>
                </a:cxn>
                <a:cxn ang="0">
                  <a:pos x="5" y="49"/>
                </a:cxn>
                <a:cxn ang="0">
                  <a:pos x="0" y="55"/>
                </a:cxn>
              </a:cxnLst>
              <a:rect l="0" t="0" r="r" b="b"/>
              <a:pathLst>
                <a:path w="106" h="56">
                  <a:moveTo>
                    <a:pt x="105" y="0"/>
                  </a:moveTo>
                  <a:lnTo>
                    <a:pt x="105" y="0"/>
                  </a:lnTo>
                  <a:lnTo>
                    <a:pt x="104" y="0"/>
                  </a:lnTo>
                  <a:lnTo>
                    <a:pt x="102" y="2"/>
                  </a:lnTo>
                  <a:lnTo>
                    <a:pt x="98" y="3"/>
                  </a:lnTo>
                  <a:lnTo>
                    <a:pt x="92" y="5"/>
                  </a:lnTo>
                  <a:lnTo>
                    <a:pt x="86" y="7"/>
                  </a:lnTo>
                  <a:lnTo>
                    <a:pt x="79" y="9"/>
                  </a:lnTo>
                  <a:lnTo>
                    <a:pt x="71" y="12"/>
                  </a:lnTo>
                  <a:lnTo>
                    <a:pt x="62" y="16"/>
                  </a:lnTo>
                  <a:lnTo>
                    <a:pt x="54" y="19"/>
                  </a:lnTo>
                  <a:lnTo>
                    <a:pt x="44" y="23"/>
                  </a:lnTo>
                  <a:lnTo>
                    <a:pt x="36" y="28"/>
                  </a:lnTo>
                  <a:lnTo>
                    <a:pt x="27" y="33"/>
                  </a:lnTo>
                  <a:lnTo>
                    <a:pt x="19" y="38"/>
                  </a:lnTo>
                  <a:lnTo>
                    <a:pt x="12" y="43"/>
                  </a:lnTo>
                  <a:lnTo>
                    <a:pt x="5" y="49"/>
                  </a:lnTo>
                  <a:lnTo>
                    <a:pt x="0" y="55"/>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42" name="Freeform 351"/>
            <p:cNvSpPr>
              <a:spLocks/>
            </p:cNvSpPr>
            <p:nvPr/>
          </p:nvSpPr>
          <p:spPr bwMode="auto">
            <a:xfrm>
              <a:off x="3779" y="2310"/>
              <a:ext cx="40" cy="28"/>
            </a:xfrm>
            <a:custGeom>
              <a:avLst/>
              <a:gdLst/>
              <a:ahLst/>
              <a:cxnLst>
                <a:cxn ang="0">
                  <a:pos x="40" y="0"/>
                </a:cxn>
                <a:cxn ang="0">
                  <a:pos x="40" y="0"/>
                </a:cxn>
                <a:cxn ang="0">
                  <a:pos x="39" y="0"/>
                </a:cxn>
                <a:cxn ang="0">
                  <a:pos x="37" y="2"/>
                </a:cxn>
                <a:cxn ang="0">
                  <a:pos x="33" y="4"/>
                </a:cxn>
                <a:cxn ang="0">
                  <a:pos x="27" y="8"/>
                </a:cxn>
                <a:cxn ang="0">
                  <a:pos x="21" y="12"/>
                </a:cxn>
                <a:cxn ang="0">
                  <a:pos x="14" y="16"/>
                </a:cxn>
                <a:cxn ang="0">
                  <a:pos x="7" y="23"/>
                </a:cxn>
                <a:cxn ang="0">
                  <a:pos x="0" y="29"/>
                </a:cxn>
              </a:cxnLst>
              <a:rect l="0" t="0" r="r" b="b"/>
              <a:pathLst>
                <a:path w="41" h="30">
                  <a:moveTo>
                    <a:pt x="40" y="0"/>
                  </a:moveTo>
                  <a:lnTo>
                    <a:pt x="40" y="0"/>
                  </a:lnTo>
                  <a:lnTo>
                    <a:pt x="39" y="0"/>
                  </a:lnTo>
                  <a:lnTo>
                    <a:pt x="37" y="2"/>
                  </a:lnTo>
                  <a:lnTo>
                    <a:pt x="33" y="4"/>
                  </a:lnTo>
                  <a:lnTo>
                    <a:pt x="27" y="8"/>
                  </a:lnTo>
                  <a:lnTo>
                    <a:pt x="21" y="12"/>
                  </a:lnTo>
                  <a:lnTo>
                    <a:pt x="14" y="16"/>
                  </a:lnTo>
                  <a:lnTo>
                    <a:pt x="7" y="23"/>
                  </a:lnTo>
                  <a:lnTo>
                    <a:pt x="0" y="29"/>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43" name="Line 352"/>
            <p:cNvSpPr>
              <a:spLocks noChangeShapeType="1"/>
            </p:cNvSpPr>
            <p:nvPr/>
          </p:nvSpPr>
          <p:spPr bwMode="auto">
            <a:xfrm flipV="1">
              <a:off x="3819" y="2310"/>
              <a:ext cx="17" cy="41"/>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44" name="Line 353"/>
            <p:cNvSpPr>
              <a:spLocks noChangeShapeType="1"/>
            </p:cNvSpPr>
            <p:nvPr/>
          </p:nvSpPr>
          <p:spPr bwMode="auto">
            <a:xfrm>
              <a:off x="3865" y="2329"/>
              <a:ext cx="4" cy="63"/>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45" name="Line 354"/>
            <p:cNvSpPr>
              <a:spLocks noChangeShapeType="1"/>
            </p:cNvSpPr>
            <p:nvPr/>
          </p:nvSpPr>
          <p:spPr bwMode="auto">
            <a:xfrm>
              <a:off x="3890" y="2333"/>
              <a:ext cx="4" cy="20"/>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46" name="Freeform 355"/>
            <p:cNvSpPr>
              <a:spLocks/>
            </p:cNvSpPr>
            <p:nvPr/>
          </p:nvSpPr>
          <p:spPr bwMode="auto">
            <a:xfrm>
              <a:off x="3920" y="2314"/>
              <a:ext cx="26" cy="23"/>
            </a:xfrm>
            <a:custGeom>
              <a:avLst/>
              <a:gdLst/>
              <a:ahLst/>
              <a:cxnLst>
                <a:cxn ang="0">
                  <a:pos x="0" y="0"/>
                </a:cxn>
                <a:cxn ang="0">
                  <a:pos x="0" y="0"/>
                </a:cxn>
                <a:cxn ang="0">
                  <a:pos x="2" y="1"/>
                </a:cxn>
                <a:cxn ang="0">
                  <a:pos x="4" y="1"/>
                </a:cxn>
                <a:cxn ang="0">
                  <a:pos x="7" y="3"/>
                </a:cxn>
                <a:cxn ang="0">
                  <a:pos x="11" y="6"/>
                </a:cxn>
                <a:cxn ang="0">
                  <a:pos x="15" y="10"/>
                </a:cxn>
                <a:cxn ang="0">
                  <a:pos x="20" y="15"/>
                </a:cxn>
                <a:cxn ang="0">
                  <a:pos x="25" y="22"/>
                </a:cxn>
              </a:cxnLst>
              <a:rect l="0" t="0" r="r" b="b"/>
              <a:pathLst>
                <a:path w="26" h="23">
                  <a:moveTo>
                    <a:pt x="0" y="0"/>
                  </a:moveTo>
                  <a:lnTo>
                    <a:pt x="0" y="0"/>
                  </a:lnTo>
                  <a:lnTo>
                    <a:pt x="2" y="1"/>
                  </a:lnTo>
                  <a:lnTo>
                    <a:pt x="4" y="1"/>
                  </a:lnTo>
                  <a:lnTo>
                    <a:pt x="7" y="3"/>
                  </a:lnTo>
                  <a:lnTo>
                    <a:pt x="11" y="6"/>
                  </a:lnTo>
                  <a:lnTo>
                    <a:pt x="15" y="10"/>
                  </a:lnTo>
                  <a:lnTo>
                    <a:pt x="20" y="15"/>
                  </a:lnTo>
                  <a:lnTo>
                    <a:pt x="25" y="2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47" name="Freeform 356"/>
            <p:cNvSpPr>
              <a:spLocks/>
            </p:cNvSpPr>
            <p:nvPr/>
          </p:nvSpPr>
          <p:spPr bwMode="auto">
            <a:xfrm>
              <a:off x="3927" y="2294"/>
              <a:ext cx="92" cy="59"/>
            </a:xfrm>
            <a:custGeom>
              <a:avLst/>
              <a:gdLst/>
              <a:ahLst/>
              <a:cxnLst>
                <a:cxn ang="0">
                  <a:pos x="0" y="0"/>
                </a:cxn>
                <a:cxn ang="0">
                  <a:pos x="0" y="0"/>
                </a:cxn>
                <a:cxn ang="0">
                  <a:pos x="1" y="1"/>
                </a:cxn>
                <a:cxn ang="0">
                  <a:pos x="3" y="1"/>
                </a:cxn>
                <a:cxn ang="0">
                  <a:pos x="6" y="3"/>
                </a:cxn>
                <a:cxn ang="0">
                  <a:pos x="10" y="4"/>
                </a:cxn>
                <a:cxn ang="0">
                  <a:pos x="16" y="7"/>
                </a:cxn>
                <a:cxn ang="0">
                  <a:pos x="21" y="9"/>
                </a:cxn>
                <a:cxn ang="0">
                  <a:pos x="28" y="13"/>
                </a:cxn>
                <a:cxn ang="0">
                  <a:pos x="35" y="16"/>
                </a:cxn>
                <a:cxn ang="0">
                  <a:pos x="42" y="20"/>
                </a:cxn>
                <a:cxn ang="0">
                  <a:pos x="49" y="25"/>
                </a:cxn>
                <a:cxn ang="0">
                  <a:pos x="57" y="29"/>
                </a:cxn>
                <a:cxn ang="0">
                  <a:pos x="64" y="34"/>
                </a:cxn>
                <a:cxn ang="0">
                  <a:pos x="71" y="40"/>
                </a:cxn>
                <a:cxn ang="0">
                  <a:pos x="78" y="45"/>
                </a:cxn>
                <a:cxn ang="0">
                  <a:pos x="85" y="51"/>
                </a:cxn>
                <a:cxn ang="0">
                  <a:pos x="91" y="57"/>
                </a:cxn>
              </a:cxnLst>
              <a:rect l="0" t="0" r="r" b="b"/>
              <a:pathLst>
                <a:path w="92" h="58">
                  <a:moveTo>
                    <a:pt x="0" y="0"/>
                  </a:moveTo>
                  <a:lnTo>
                    <a:pt x="0" y="0"/>
                  </a:lnTo>
                  <a:lnTo>
                    <a:pt x="1" y="1"/>
                  </a:lnTo>
                  <a:lnTo>
                    <a:pt x="3" y="1"/>
                  </a:lnTo>
                  <a:lnTo>
                    <a:pt x="6" y="3"/>
                  </a:lnTo>
                  <a:lnTo>
                    <a:pt x="10" y="4"/>
                  </a:lnTo>
                  <a:lnTo>
                    <a:pt x="16" y="7"/>
                  </a:lnTo>
                  <a:lnTo>
                    <a:pt x="21" y="9"/>
                  </a:lnTo>
                  <a:lnTo>
                    <a:pt x="28" y="13"/>
                  </a:lnTo>
                  <a:lnTo>
                    <a:pt x="35" y="16"/>
                  </a:lnTo>
                  <a:lnTo>
                    <a:pt x="42" y="20"/>
                  </a:lnTo>
                  <a:lnTo>
                    <a:pt x="49" y="25"/>
                  </a:lnTo>
                  <a:lnTo>
                    <a:pt x="57" y="29"/>
                  </a:lnTo>
                  <a:lnTo>
                    <a:pt x="64" y="34"/>
                  </a:lnTo>
                  <a:lnTo>
                    <a:pt x="71" y="40"/>
                  </a:lnTo>
                  <a:lnTo>
                    <a:pt x="78" y="45"/>
                  </a:lnTo>
                  <a:lnTo>
                    <a:pt x="85" y="51"/>
                  </a:lnTo>
                  <a:lnTo>
                    <a:pt x="91" y="5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48" name="Freeform 357"/>
            <p:cNvSpPr>
              <a:spLocks/>
            </p:cNvSpPr>
            <p:nvPr/>
          </p:nvSpPr>
          <p:spPr bwMode="auto">
            <a:xfrm>
              <a:off x="3974" y="2298"/>
              <a:ext cx="99" cy="36"/>
            </a:xfrm>
            <a:custGeom>
              <a:avLst/>
              <a:gdLst/>
              <a:ahLst/>
              <a:cxnLst>
                <a:cxn ang="0">
                  <a:pos x="0" y="0"/>
                </a:cxn>
                <a:cxn ang="0">
                  <a:pos x="0" y="0"/>
                </a:cxn>
                <a:cxn ang="0">
                  <a:pos x="2" y="0"/>
                </a:cxn>
                <a:cxn ang="0">
                  <a:pos x="6" y="0"/>
                </a:cxn>
                <a:cxn ang="0">
                  <a:pos x="10" y="0"/>
                </a:cxn>
                <a:cxn ang="0">
                  <a:pos x="14" y="1"/>
                </a:cxn>
                <a:cxn ang="0">
                  <a:pos x="20" y="2"/>
                </a:cxn>
                <a:cxn ang="0">
                  <a:pos x="27" y="3"/>
                </a:cxn>
                <a:cxn ang="0">
                  <a:pos x="34" y="4"/>
                </a:cxn>
                <a:cxn ang="0">
                  <a:pos x="42" y="6"/>
                </a:cxn>
                <a:cxn ang="0">
                  <a:pos x="49" y="9"/>
                </a:cxn>
                <a:cxn ang="0">
                  <a:pos x="57" y="11"/>
                </a:cxn>
                <a:cxn ang="0">
                  <a:pos x="66" y="15"/>
                </a:cxn>
                <a:cxn ang="0">
                  <a:pos x="74" y="19"/>
                </a:cxn>
                <a:cxn ang="0">
                  <a:pos x="82" y="24"/>
                </a:cxn>
                <a:cxn ang="0">
                  <a:pos x="90" y="29"/>
                </a:cxn>
                <a:cxn ang="0">
                  <a:pos x="98" y="36"/>
                </a:cxn>
              </a:cxnLst>
              <a:rect l="0" t="0" r="r" b="b"/>
              <a:pathLst>
                <a:path w="99" h="37">
                  <a:moveTo>
                    <a:pt x="0" y="0"/>
                  </a:moveTo>
                  <a:lnTo>
                    <a:pt x="0" y="0"/>
                  </a:lnTo>
                  <a:lnTo>
                    <a:pt x="2" y="0"/>
                  </a:lnTo>
                  <a:lnTo>
                    <a:pt x="6" y="0"/>
                  </a:lnTo>
                  <a:lnTo>
                    <a:pt x="10" y="0"/>
                  </a:lnTo>
                  <a:lnTo>
                    <a:pt x="14" y="1"/>
                  </a:lnTo>
                  <a:lnTo>
                    <a:pt x="20" y="2"/>
                  </a:lnTo>
                  <a:lnTo>
                    <a:pt x="27" y="3"/>
                  </a:lnTo>
                  <a:lnTo>
                    <a:pt x="34" y="4"/>
                  </a:lnTo>
                  <a:lnTo>
                    <a:pt x="42" y="6"/>
                  </a:lnTo>
                  <a:lnTo>
                    <a:pt x="49" y="9"/>
                  </a:lnTo>
                  <a:lnTo>
                    <a:pt x="57" y="11"/>
                  </a:lnTo>
                  <a:lnTo>
                    <a:pt x="66" y="15"/>
                  </a:lnTo>
                  <a:lnTo>
                    <a:pt x="74" y="19"/>
                  </a:lnTo>
                  <a:lnTo>
                    <a:pt x="82" y="24"/>
                  </a:lnTo>
                  <a:lnTo>
                    <a:pt x="90" y="29"/>
                  </a:lnTo>
                  <a:lnTo>
                    <a:pt x="98" y="36"/>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49" name="Freeform 358"/>
            <p:cNvSpPr>
              <a:spLocks/>
            </p:cNvSpPr>
            <p:nvPr/>
          </p:nvSpPr>
          <p:spPr bwMode="auto">
            <a:xfrm>
              <a:off x="3999" y="2285"/>
              <a:ext cx="164" cy="54"/>
            </a:xfrm>
            <a:custGeom>
              <a:avLst/>
              <a:gdLst/>
              <a:ahLst/>
              <a:cxnLst>
                <a:cxn ang="0">
                  <a:pos x="0" y="1"/>
                </a:cxn>
                <a:cxn ang="0">
                  <a:pos x="0" y="1"/>
                </a:cxn>
                <a:cxn ang="0">
                  <a:pos x="1" y="1"/>
                </a:cxn>
                <a:cxn ang="0">
                  <a:pos x="4" y="1"/>
                </a:cxn>
                <a:cxn ang="0">
                  <a:pos x="9" y="0"/>
                </a:cxn>
                <a:cxn ang="0">
                  <a:pos x="14" y="1"/>
                </a:cxn>
                <a:cxn ang="0">
                  <a:pos x="22" y="1"/>
                </a:cxn>
                <a:cxn ang="0">
                  <a:pos x="31" y="1"/>
                </a:cxn>
                <a:cxn ang="0">
                  <a:pos x="41" y="3"/>
                </a:cxn>
                <a:cxn ang="0">
                  <a:pos x="52" y="4"/>
                </a:cxn>
                <a:cxn ang="0">
                  <a:pos x="64" y="6"/>
                </a:cxn>
                <a:cxn ang="0">
                  <a:pos x="77" y="10"/>
                </a:cxn>
                <a:cxn ang="0">
                  <a:pos x="90" y="14"/>
                </a:cxn>
                <a:cxn ang="0">
                  <a:pos x="104" y="19"/>
                </a:cxn>
                <a:cxn ang="0">
                  <a:pos x="119" y="25"/>
                </a:cxn>
                <a:cxn ang="0">
                  <a:pos x="133" y="33"/>
                </a:cxn>
                <a:cxn ang="0">
                  <a:pos x="148" y="41"/>
                </a:cxn>
                <a:cxn ang="0">
                  <a:pos x="163" y="51"/>
                </a:cxn>
              </a:cxnLst>
              <a:rect l="0" t="0" r="r" b="b"/>
              <a:pathLst>
                <a:path w="164" h="52">
                  <a:moveTo>
                    <a:pt x="0" y="1"/>
                  </a:moveTo>
                  <a:lnTo>
                    <a:pt x="0" y="1"/>
                  </a:lnTo>
                  <a:lnTo>
                    <a:pt x="1" y="1"/>
                  </a:lnTo>
                  <a:lnTo>
                    <a:pt x="4" y="1"/>
                  </a:lnTo>
                  <a:lnTo>
                    <a:pt x="9" y="0"/>
                  </a:lnTo>
                  <a:lnTo>
                    <a:pt x="14" y="1"/>
                  </a:lnTo>
                  <a:lnTo>
                    <a:pt x="22" y="1"/>
                  </a:lnTo>
                  <a:lnTo>
                    <a:pt x="31" y="1"/>
                  </a:lnTo>
                  <a:lnTo>
                    <a:pt x="41" y="3"/>
                  </a:lnTo>
                  <a:lnTo>
                    <a:pt x="52" y="4"/>
                  </a:lnTo>
                  <a:lnTo>
                    <a:pt x="64" y="6"/>
                  </a:lnTo>
                  <a:lnTo>
                    <a:pt x="77" y="10"/>
                  </a:lnTo>
                  <a:lnTo>
                    <a:pt x="90" y="14"/>
                  </a:lnTo>
                  <a:lnTo>
                    <a:pt x="104" y="19"/>
                  </a:lnTo>
                  <a:lnTo>
                    <a:pt x="119" y="25"/>
                  </a:lnTo>
                  <a:lnTo>
                    <a:pt x="133" y="33"/>
                  </a:lnTo>
                  <a:lnTo>
                    <a:pt x="148" y="41"/>
                  </a:lnTo>
                  <a:lnTo>
                    <a:pt x="163" y="5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50" name="Freeform 359"/>
            <p:cNvSpPr>
              <a:spLocks/>
            </p:cNvSpPr>
            <p:nvPr/>
          </p:nvSpPr>
          <p:spPr bwMode="auto">
            <a:xfrm>
              <a:off x="3698" y="2207"/>
              <a:ext cx="38" cy="21"/>
            </a:xfrm>
            <a:custGeom>
              <a:avLst/>
              <a:gdLst/>
              <a:ahLst/>
              <a:cxnLst>
                <a:cxn ang="0">
                  <a:pos x="37" y="8"/>
                </a:cxn>
                <a:cxn ang="0">
                  <a:pos x="37" y="8"/>
                </a:cxn>
                <a:cxn ang="0">
                  <a:pos x="35" y="7"/>
                </a:cxn>
                <a:cxn ang="0">
                  <a:pos x="31" y="5"/>
                </a:cxn>
                <a:cxn ang="0">
                  <a:pos x="25" y="2"/>
                </a:cxn>
                <a:cxn ang="0">
                  <a:pos x="19" y="0"/>
                </a:cxn>
                <a:cxn ang="0">
                  <a:pos x="12" y="1"/>
                </a:cxn>
                <a:cxn ang="0">
                  <a:pos x="6" y="4"/>
                </a:cxn>
                <a:cxn ang="0">
                  <a:pos x="2" y="10"/>
                </a:cxn>
                <a:cxn ang="0">
                  <a:pos x="0" y="22"/>
                </a:cxn>
              </a:cxnLst>
              <a:rect l="0" t="0" r="r" b="b"/>
              <a:pathLst>
                <a:path w="38" h="23">
                  <a:moveTo>
                    <a:pt x="37" y="8"/>
                  </a:moveTo>
                  <a:lnTo>
                    <a:pt x="37" y="8"/>
                  </a:lnTo>
                  <a:lnTo>
                    <a:pt x="35" y="7"/>
                  </a:lnTo>
                  <a:lnTo>
                    <a:pt x="31" y="5"/>
                  </a:lnTo>
                  <a:lnTo>
                    <a:pt x="25" y="2"/>
                  </a:lnTo>
                  <a:lnTo>
                    <a:pt x="19" y="0"/>
                  </a:lnTo>
                  <a:lnTo>
                    <a:pt x="12" y="1"/>
                  </a:lnTo>
                  <a:lnTo>
                    <a:pt x="6" y="4"/>
                  </a:lnTo>
                  <a:lnTo>
                    <a:pt x="2" y="10"/>
                  </a:lnTo>
                  <a:lnTo>
                    <a:pt x="0" y="2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51" name="Freeform 360"/>
            <p:cNvSpPr>
              <a:spLocks/>
            </p:cNvSpPr>
            <p:nvPr/>
          </p:nvSpPr>
          <p:spPr bwMode="auto">
            <a:xfrm>
              <a:off x="4016" y="2198"/>
              <a:ext cx="37" cy="23"/>
            </a:xfrm>
            <a:custGeom>
              <a:avLst/>
              <a:gdLst/>
              <a:ahLst/>
              <a:cxnLst>
                <a:cxn ang="0">
                  <a:pos x="0" y="8"/>
                </a:cxn>
                <a:cxn ang="0">
                  <a:pos x="0" y="8"/>
                </a:cxn>
                <a:cxn ang="0">
                  <a:pos x="1" y="7"/>
                </a:cxn>
                <a:cxn ang="0">
                  <a:pos x="5" y="5"/>
                </a:cxn>
                <a:cxn ang="0">
                  <a:pos x="11" y="2"/>
                </a:cxn>
                <a:cxn ang="0">
                  <a:pos x="18" y="0"/>
                </a:cxn>
                <a:cxn ang="0">
                  <a:pos x="24" y="0"/>
                </a:cxn>
                <a:cxn ang="0">
                  <a:pos x="30" y="3"/>
                </a:cxn>
                <a:cxn ang="0">
                  <a:pos x="34" y="11"/>
                </a:cxn>
                <a:cxn ang="0">
                  <a:pos x="36" y="23"/>
                </a:cxn>
              </a:cxnLst>
              <a:rect l="0" t="0" r="r" b="b"/>
              <a:pathLst>
                <a:path w="37" h="24">
                  <a:moveTo>
                    <a:pt x="0" y="8"/>
                  </a:moveTo>
                  <a:lnTo>
                    <a:pt x="0" y="8"/>
                  </a:lnTo>
                  <a:lnTo>
                    <a:pt x="1" y="7"/>
                  </a:lnTo>
                  <a:lnTo>
                    <a:pt x="5" y="5"/>
                  </a:lnTo>
                  <a:lnTo>
                    <a:pt x="11" y="2"/>
                  </a:lnTo>
                  <a:lnTo>
                    <a:pt x="18" y="0"/>
                  </a:lnTo>
                  <a:lnTo>
                    <a:pt x="24" y="0"/>
                  </a:lnTo>
                  <a:lnTo>
                    <a:pt x="30" y="3"/>
                  </a:lnTo>
                  <a:lnTo>
                    <a:pt x="34" y="11"/>
                  </a:lnTo>
                  <a:lnTo>
                    <a:pt x="36" y="23"/>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52" name="Rectangle 361"/>
            <p:cNvSpPr>
              <a:spLocks noChangeArrowheads="1"/>
            </p:cNvSpPr>
            <p:nvPr/>
          </p:nvSpPr>
          <p:spPr bwMode="auto">
            <a:xfrm>
              <a:off x="3415" y="1297"/>
              <a:ext cx="947" cy="335"/>
            </a:xfrm>
            <a:prstGeom prst="rect">
              <a:avLst/>
            </a:prstGeom>
            <a:noFill/>
            <a:ln w="12700">
              <a:noFill/>
              <a:miter lim="800000"/>
              <a:headEnd/>
              <a:tailEnd/>
            </a:ln>
            <a:effectLst/>
          </p:spPr>
          <p:txBody>
            <a:bodyPr lIns="90463" tIns="44437" rIns="90463" bIns="44437">
              <a:spAutoFit/>
            </a:bodyPr>
            <a:lstStyle/>
            <a:p>
              <a:pPr algn="ctr" eaLnBrk="1" fontAlgn="auto" hangingPunct="1">
                <a:spcBef>
                  <a:spcPct val="50000"/>
                </a:spcBef>
                <a:spcAft>
                  <a:spcPts val="0"/>
                </a:spcAft>
                <a:defRPr/>
              </a:pPr>
              <a:r>
                <a:rPr lang="en-US" sz="1800" b="1" kern="0">
                  <a:solidFill>
                    <a:srgbClr val="FC0128"/>
                  </a:solidFill>
                  <a:effectLst>
                    <a:outerShdw blurRad="38100" dist="38100" dir="2700000" algn="tl">
                      <a:srgbClr val="000000"/>
                    </a:outerShdw>
                  </a:effectLst>
                </a:rPr>
                <a:t>Sales</a:t>
              </a:r>
            </a:p>
          </p:txBody>
        </p:sp>
        <p:sp>
          <p:nvSpPr>
            <p:cNvPr id="353" name="Rectangle 362"/>
            <p:cNvSpPr>
              <a:spLocks noChangeArrowheads="1"/>
            </p:cNvSpPr>
            <p:nvPr/>
          </p:nvSpPr>
          <p:spPr bwMode="auto">
            <a:xfrm>
              <a:off x="4167" y="3730"/>
              <a:ext cx="900" cy="178"/>
            </a:xfrm>
            <a:prstGeom prst="rect">
              <a:avLst/>
            </a:prstGeom>
            <a:noFill/>
            <a:ln w="12700">
              <a:noFill/>
              <a:miter lim="800000"/>
              <a:headEnd/>
              <a:tailEnd/>
            </a:ln>
            <a:effectLst/>
          </p:spPr>
          <p:txBody>
            <a:bodyPr lIns="90463" tIns="44437" rIns="90463" bIns="44437">
              <a:spAutoFit/>
            </a:bodyPr>
            <a:lstStyle/>
            <a:p>
              <a:pPr algn="ctr" eaLnBrk="1" fontAlgn="auto" hangingPunct="1">
                <a:spcBef>
                  <a:spcPts val="0"/>
                </a:spcBef>
                <a:spcAft>
                  <a:spcPts val="0"/>
                </a:spcAft>
                <a:defRPr/>
              </a:pPr>
              <a:r>
                <a:rPr lang="en-US" sz="1000" kern="0">
                  <a:solidFill>
                    <a:srgbClr val="CECECE"/>
                  </a:solidFill>
                </a:rPr>
                <a:t>© 1995 Corel Corp.</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folHlink"/>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folHlink"/>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txBox="1">
            <a:spLocks noChangeArrowheads="1"/>
          </p:cNvSpPr>
          <p:nvPr/>
        </p:nvSpPr>
        <p:spPr>
          <a:xfrm>
            <a:off x="677334" y="489857"/>
            <a:ext cx="7771694" cy="816429"/>
          </a:xfrm>
          <a:prstGeom prst="rect">
            <a:avLst/>
          </a:prstGeom>
        </p:spPr>
        <p:txBody>
          <a:bodyPr lIns="99994" tIns="49997" rIns="99994" bIns="49997">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Consumer Market Survey</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
        <p:nvSpPr>
          <p:cNvPr id="3" name="Rectangle 1027"/>
          <p:cNvSpPr>
            <a:spLocks noChangeArrowheads="1"/>
          </p:cNvSpPr>
          <p:nvPr/>
        </p:nvSpPr>
        <p:spPr bwMode="auto">
          <a:xfrm>
            <a:off x="568325" y="1849438"/>
            <a:ext cx="3579813" cy="2189162"/>
          </a:xfrm>
          <a:prstGeom prst="rect">
            <a:avLst/>
          </a:prstGeom>
          <a:noFill/>
          <a:ln w="12700">
            <a:noFill/>
            <a:miter lim="800000"/>
            <a:headEnd/>
            <a:tailEnd/>
          </a:ln>
          <a:effectLst/>
        </p:spPr>
        <p:txBody>
          <a:bodyPr lIns="98954" tIns="48608" rIns="98954" bIns="48608"/>
          <a:lstStyle/>
          <a:p>
            <a:pPr marL="375030" indent="-375030" eaLnBrk="1" fontAlgn="auto" hangingPunct="1">
              <a:spcBef>
                <a:spcPct val="20000"/>
              </a:spcBef>
              <a:spcAft>
                <a:spcPts val="0"/>
              </a:spcAft>
              <a:buClr>
                <a:srgbClr val="FF9933"/>
              </a:buClr>
              <a:buFont typeface="Symbol" pitchFamily="18" charset="2"/>
              <a:buChar char="¨"/>
              <a:defRPr/>
            </a:pPr>
            <a:r>
              <a:rPr lang="en-US" sz="1800" kern="0" dirty="0" err="1">
                <a:solidFill>
                  <a:sysClr val="windowText" lastClr="000000"/>
                </a:solidFill>
              </a:rPr>
              <a:t>Tanyakan</a:t>
            </a:r>
            <a:r>
              <a:rPr lang="en-US" sz="1800" kern="0" dirty="0">
                <a:solidFill>
                  <a:sysClr val="windowText" lastClr="000000"/>
                </a:solidFill>
              </a:rPr>
              <a:t> </a:t>
            </a:r>
            <a:r>
              <a:rPr lang="en-US" sz="1800" kern="0" dirty="0" err="1">
                <a:solidFill>
                  <a:sysClr val="windowText" lastClr="000000"/>
                </a:solidFill>
              </a:rPr>
              <a:t>pada</a:t>
            </a:r>
            <a:r>
              <a:rPr lang="en-US" sz="1800" kern="0" dirty="0">
                <a:solidFill>
                  <a:sysClr val="windowText" lastClr="000000"/>
                </a:solidFill>
              </a:rPr>
              <a:t> </a:t>
            </a:r>
            <a:r>
              <a:rPr lang="en-US" sz="1800" kern="0" dirty="0" err="1">
                <a:solidFill>
                  <a:sysClr val="windowText" lastClr="000000"/>
                </a:solidFill>
              </a:rPr>
              <a:t>konsumen</a:t>
            </a:r>
            <a:r>
              <a:rPr lang="en-US" sz="1800" kern="0" dirty="0">
                <a:solidFill>
                  <a:sysClr val="windowText" lastClr="000000"/>
                </a:solidFill>
              </a:rPr>
              <a:t> </a:t>
            </a:r>
            <a:r>
              <a:rPr lang="en-US" sz="1800" kern="0" dirty="0" err="1">
                <a:solidFill>
                  <a:sysClr val="windowText" lastClr="000000"/>
                </a:solidFill>
              </a:rPr>
              <a:t>mengenai</a:t>
            </a:r>
            <a:r>
              <a:rPr lang="en-US" sz="1800" kern="0" dirty="0">
                <a:solidFill>
                  <a:sysClr val="windowText" lastClr="000000"/>
                </a:solidFill>
              </a:rPr>
              <a:t> </a:t>
            </a:r>
            <a:r>
              <a:rPr lang="en-US" sz="1800" kern="0" dirty="0" err="1">
                <a:solidFill>
                  <a:sysClr val="windowText" lastClr="000000"/>
                </a:solidFill>
              </a:rPr>
              <a:t>rencana</a:t>
            </a:r>
            <a:r>
              <a:rPr lang="en-US" sz="1800" kern="0" dirty="0">
                <a:solidFill>
                  <a:sysClr val="windowText" lastClr="000000"/>
                </a:solidFill>
              </a:rPr>
              <a:t> </a:t>
            </a:r>
            <a:r>
              <a:rPr lang="en-US" sz="1800" kern="0" dirty="0" err="1">
                <a:solidFill>
                  <a:sysClr val="windowText" lastClr="000000"/>
                </a:solidFill>
              </a:rPr>
              <a:t>pembelian</a:t>
            </a:r>
            <a:r>
              <a:rPr lang="en-US" sz="1800" kern="0" dirty="0">
                <a:solidFill>
                  <a:sysClr val="windowText" lastClr="000000"/>
                </a:solidFill>
              </a:rPr>
              <a:t> </a:t>
            </a:r>
            <a:r>
              <a:rPr lang="en-US" sz="1800" kern="0" dirty="0" err="1">
                <a:solidFill>
                  <a:sysClr val="windowText" lastClr="000000"/>
                </a:solidFill>
              </a:rPr>
              <a:t>di</a:t>
            </a:r>
            <a:r>
              <a:rPr lang="en-US" sz="1800" kern="0" dirty="0">
                <a:solidFill>
                  <a:sysClr val="windowText" lastClr="000000"/>
                </a:solidFill>
              </a:rPr>
              <a:t> </a:t>
            </a:r>
            <a:r>
              <a:rPr lang="en-US" sz="1800" kern="0" dirty="0" err="1">
                <a:solidFill>
                  <a:sysClr val="windowText" lastClr="000000"/>
                </a:solidFill>
              </a:rPr>
              <a:t>masa</a:t>
            </a:r>
            <a:r>
              <a:rPr lang="en-US" sz="1800" kern="0" dirty="0">
                <a:solidFill>
                  <a:sysClr val="windowText" lastClr="000000"/>
                </a:solidFill>
              </a:rPr>
              <a:t> </a:t>
            </a:r>
            <a:r>
              <a:rPr lang="en-US" sz="1800" kern="0" dirty="0" err="1">
                <a:solidFill>
                  <a:sysClr val="windowText" lastClr="000000"/>
                </a:solidFill>
              </a:rPr>
              <a:t>depan</a:t>
            </a:r>
            <a:endParaRPr lang="en-US" sz="1800" kern="0" dirty="0">
              <a:solidFill>
                <a:sysClr val="windowText" lastClr="000000"/>
              </a:solidFill>
            </a:endParaRPr>
          </a:p>
          <a:p>
            <a:pPr marL="375030" indent="-375030" eaLnBrk="1" fontAlgn="auto" hangingPunct="1">
              <a:spcBef>
                <a:spcPct val="20000"/>
              </a:spcBef>
              <a:spcAft>
                <a:spcPts val="0"/>
              </a:spcAft>
              <a:buClr>
                <a:srgbClr val="FF9933"/>
              </a:buClr>
              <a:buFont typeface="Symbol" pitchFamily="18" charset="2"/>
              <a:buChar char="¨"/>
              <a:defRPr/>
            </a:pPr>
            <a:r>
              <a:rPr lang="en-US" sz="1800" kern="0" dirty="0" err="1">
                <a:solidFill>
                  <a:sysClr val="windowText" lastClr="000000"/>
                </a:solidFill>
              </a:rPr>
              <a:t>Terkadang</a:t>
            </a:r>
            <a:r>
              <a:rPr lang="en-US" sz="1800" kern="0" dirty="0">
                <a:solidFill>
                  <a:sysClr val="windowText" lastClr="000000"/>
                </a:solidFill>
              </a:rPr>
              <a:t> </a:t>
            </a:r>
            <a:r>
              <a:rPr lang="en-US" sz="1800" kern="0" dirty="0" err="1">
                <a:solidFill>
                  <a:sysClr val="windowText" lastClr="000000"/>
                </a:solidFill>
              </a:rPr>
              <a:t>sulit</a:t>
            </a:r>
            <a:r>
              <a:rPr lang="en-US" sz="1800" kern="0" dirty="0">
                <a:solidFill>
                  <a:sysClr val="windowText" lastClr="000000"/>
                </a:solidFill>
              </a:rPr>
              <a:t> </a:t>
            </a:r>
            <a:r>
              <a:rPr lang="en-US" sz="1800" kern="0" dirty="0" err="1">
                <a:solidFill>
                  <a:sysClr val="windowText" lastClr="000000"/>
                </a:solidFill>
              </a:rPr>
              <a:t>dalam</a:t>
            </a:r>
            <a:r>
              <a:rPr lang="en-US" sz="1800" kern="0" dirty="0">
                <a:solidFill>
                  <a:sysClr val="windowText" lastClr="000000"/>
                </a:solidFill>
              </a:rPr>
              <a:t> </a:t>
            </a:r>
            <a:r>
              <a:rPr lang="en-US" sz="1800" kern="0" dirty="0" err="1">
                <a:solidFill>
                  <a:sysClr val="windowText" lastClr="000000"/>
                </a:solidFill>
              </a:rPr>
              <a:t>menjawab</a:t>
            </a:r>
            <a:r>
              <a:rPr lang="en-US" sz="1800" kern="0" dirty="0">
                <a:solidFill>
                  <a:sysClr val="windowText" lastClr="000000"/>
                </a:solidFill>
              </a:rPr>
              <a:t> </a:t>
            </a:r>
            <a:r>
              <a:rPr lang="en-US" sz="1800" kern="0" dirty="0" err="1">
                <a:solidFill>
                  <a:sysClr val="windowText" lastClr="000000"/>
                </a:solidFill>
              </a:rPr>
              <a:t>pertanyaan</a:t>
            </a:r>
            <a:endParaRPr lang="en-US" sz="1800" kern="0" dirty="0">
              <a:solidFill>
                <a:sysClr val="windowText" lastClr="000000"/>
              </a:solidFill>
            </a:endParaRPr>
          </a:p>
        </p:txBody>
      </p:sp>
      <p:grpSp>
        <p:nvGrpSpPr>
          <p:cNvPr id="113668" name="Group 1028"/>
          <p:cNvGrpSpPr>
            <a:grpSpLocks/>
          </p:cNvGrpSpPr>
          <p:nvPr/>
        </p:nvGrpSpPr>
        <p:grpSpPr bwMode="auto">
          <a:xfrm>
            <a:off x="4572000" y="1714500"/>
            <a:ext cx="3556000" cy="4491038"/>
            <a:chOff x="2361" y="1056"/>
            <a:chExt cx="2824" cy="2976"/>
          </a:xfrm>
        </p:grpSpPr>
        <p:pic>
          <p:nvPicPr>
            <p:cNvPr id="113669" name="Picture 1029"/>
            <p:cNvPicPr>
              <a:picLocks noChangeArrowheads="1"/>
            </p:cNvPicPr>
            <p:nvPr/>
          </p:nvPicPr>
          <p:blipFill>
            <a:blip r:embed="rId2"/>
            <a:srcRect/>
            <a:stretch>
              <a:fillRect/>
            </a:stretch>
          </p:blipFill>
          <p:spPr bwMode="auto">
            <a:xfrm>
              <a:off x="2589" y="1772"/>
              <a:ext cx="2388" cy="2260"/>
            </a:xfrm>
            <a:prstGeom prst="rect">
              <a:avLst/>
            </a:prstGeom>
            <a:noFill/>
            <a:ln w="12700">
              <a:noFill/>
              <a:miter lim="800000"/>
              <a:headEnd/>
              <a:tailEnd/>
            </a:ln>
            <a:effectLst>
              <a:outerShdw dist="17961" dir="18900000" algn="ctr" rotWithShape="0">
                <a:srgbClr val="D490C5"/>
              </a:outerShdw>
            </a:effectLst>
          </p:spPr>
        </p:pic>
        <p:grpSp>
          <p:nvGrpSpPr>
            <p:cNvPr id="113670" name="Group 1030"/>
            <p:cNvGrpSpPr>
              <a:grpSpLocks/>
            </p:cNvGrpSpPr>
            <p:nvPr/>
          </p:nvGrpSpPr>
          <p:grpSpPr bwMode="auto">
            <a:xfrm>
              <a:off x="2361" y="1056"/>
              <a:ext cx="2824" cy="2784"/>
              <a:chOff x="2361" y="1056"/>
              <a:chExt cx="2824" cy="2784"/>
            </a:xfrm>
          </p:grpSpPr>
          <p:sp>
            <p:nvSpPr>
              <p:cNvPr id="7" name="AutoShape 1031"/>
              <p:cNvSpPr>
                <a:spLocks noChangeArrowheads="1"/>
              </p:cNvSpPr>
              <p:nvPr/>
            </p:nvSpPr>
            <p:spPr bwMode="auto">
              <a:xfrm flipH="1">
                <a:off x="2361" y="1056"/>
                <a:ext cx="2824" cy="692"/>
              </a:xfrm>
              <a:prstGeom prst="wedgeRoundRectCallout">
                <a:avLst>
                  <a:gd name="adj1" fmla="val -28106"/>
                  <a:gd name="adj2" fmla="val 66667"/>
                  <a:gd name="adj3" fmla="val 16667"/>
                </a:avLst>
              </a:prstGeom>
              <a:solidFill>
                <a:srgbClr val="E5E5E5"/>
              </a:solidFill>
              <a:ln w="12700">
                <a:solidFill>
                  <a:srgbClr val="F4E7ED"/>
                </a:solidFill>
                <a:miter lim="800000"/>
                <a:headEnd/>
                <a:tailEnd/>
              </a:ln>
              <a:effectLst>
                <a:outerShdw dist="35921" dir="2700000" algn="ctr" rotWithShape="0">
                  <a:srgbClr val="F4E7ED"/>
                </a:outerShdw>
              </a:effectLst>
            </p:spPr>
            <p:txBody>
              <a:bodyPr lIns="0" tIns="46025" rIns="0" bIns="46025" anchor="ctr" anchorCtr="1"/>
              <a:lstStyle/>
              <a:p>
                <a:pPr algn="ctr" eaLnBrk="1" fontAlgn="auto" hangingPunct="1">
                  <a:lnSpc>
                    <a:spcPct val="90000"/>
                  </a:lnSpc>
                  <a:spcBef>
                    <a:spcPts val="0"/>
                  </a:spcBef>
                  <a:spcAft>
                    <a:spcPts val="0"/>
                  </a:spcAft>
                  <a:defRPr/>
                </a:pPr>
                <a:r>
                  <a:rPr lang="en-US" sz="1800" b="1" kern="0" dirty="0"/>
                  <a:t>How </a:t>
                </a:r>
                <a:r>
                  <a:rPr lang="id-ID" sz="1800" b="1" kern="0" dirty="0"/>
                  <a:t>many </a:t>
                </a:r>
                <a:r>
                  <a:rPr lang="en-US" sz="1800" b="1" kern="0" dirty="0"/>
                  <a:t>hours </a:t>
                </a:r>
                <a:r>
                  <a:rPr lang="en-US" sz="1800" b="1" kern="0" dirty="0">
                    <a:solidFill>
                      <a:sysClr val="windowText" lastClr="000000"/>
                    </a:solidFill>
                  </a:rPr>
                  <a:t>will you use the Internet next week?</a:t>
                </a:r>
              </a:p>
            </p:txBody>
          </p:sp>
          <p:sp>
            <p:nvSpPr>
              <p:cNvPr id="8" name="Rectangle 1032"/>
              <p:cNvSpPr>
                <a:spLocks noChangeArrowheads="1"/>
              </p:cNvSpPr>
              <p:nvPr/>
            </p:nvSpPr>
            <p:spPr bwMode="auto">
              <a:xfrm>
                <a:off x="2524" y="3668"/>
                <a:ext cx="889" cy="161"/>
              </a:xfrm>
              <a:prstGeom prst="rect">
                <a:avLst/>
              </a:prstGeom>
              <a:noFill/>
              <a:ln w="12700">
                <a:noFill/>
                <a:miter lim="800000"/>
                <a:headEnd/>
                <a:tailEnd/>
              </a:ln>
              <a:effectLst/>
            </p:spPr>
            <p:txBody>
              <a:bodyPr lIns="0" tIns="46025" rIns="0" bIns="46025" anchor="ctr" anchorCtr="1"/>
              <a:lstStyle/>
              <a:p>
                <a:pPr algn="ctr" eaLnBrk="1" fontAlgn="auto" hangingPunct="1">
                  <a:spcBef>
                    <a:spcPts val="0"/>
                  </a:spcBef>
                  <a:spcAft>
                    <a:spcPts val="0"/>
                  </a:spcAft>
                  <a:defRPr/>
                </a:pPr>
                <a:r>
                  <a:rPr lang="en-US" sz="1100" kern="0" dirty="0">
                    <a:solidFill>
                      <a:srgbClr val="CECECE"/>
                    </a:solidFill>
                  </a:rPr>
                  <a:t>© 1995 Corel Corp.</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folHlink"/>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57200" y="274638"/>
            <a:ext cx="8229600" cy="715962"/>
          </a:xfrm>
          <a:solidFill>
            <a:srgbClr val="99CC00"/>
          </a:solidFill>
          <a:ln w="57150">
            <a:solidFill>
              <a:srgbClr val="FFFF00"/>
            </a:solidFill>
          </a:ln>
        </p:spPr>
        <p:txBody>
          <a:bodyPr/>
          <a:lstStyle/>
          <a:p>
            <a:pPr algn="ctr" eaLnBrk="1" hangingPunct="1">
              <a:defRPr/>
            </a:pPr>
            <a:r>
              <a:rPr lang="en-US" sz="4400" kern="1200" dirty="0" err="1" smtClean="0">
                <a:solidFill>
                  <a:srgbClr val="303030"/>
                </a:solidFill>
                <a:latin typeface="Times New Roman" pitchFamily="18" charset="0"/>
                <a:ea typeface="+mn-ea"/>
                <a:cs typeface="Arial" charset="0"/>
              </a:rPr>
              <a:t>Referensi</a:t>
            </a:r>
            <a:r>
              <a:rPr lang="id-ID" sz="4400" kern="1200" dirty="0" smtClean="0">
                <a:solidFill>
                  <a:srgbClr val="303030"/>
                </a:solidFill>
                <a:latin typeface="Times New Roman" pitchFamily="18" charset="0"/>
                <a:ea typeface="+mn-ea"/>
                <a:cs typeface="Arial" charset="0"/>
              </a:rPr>
              <a:t> Inggris</a:t>
            </a:r>
            <a:endParaRPr lang="en-US" sz="4400" dirty="0" smtClean="0">
              <a:solidFill>
                <a:schemeClr val="tx1"/>
              </a:solidFill>
              <a:latin typeface="Times New Roman" pitchFamily="18" charset="0"/>
            </a:endParaRPr>
          </a:p>
        </p:txBody>
      </p:sp>
      <p:sp>
        <p:nvSpPr>
          <p:cNvPr id="50179" name="Rectangle 3"/>
          <p:cNvSpPr txBox="1">
            <a:spLocks noChangeArrowheads="1"/>
          </p:cNvSpPr>
          <p:nvPr/>
        </p:nvSpPr>
        <p:spPr bwMode="auto">
          <a:xfrm>
            <a:off x="922338" y="1447800"/>
            <a:ext cx="7650162" cy="4297363"/>
          </a:xfrm>
          <a:prstGeom prst="rect">
            <a:avLst/>
          </a:prstGeom>
          <a:noFill/>
          <a:ln w="9525">
            <a:noFill/>
            <a:miter lim="800000"/>
            <a:headEnd/>
            <a:tailEnd/>
          </a:ln>
        </p:spPr>
        <p:txBody>
          <a:bodyPr lIns="0" rIns="18288"/>
          <a:lstStyle/>
          <a:p>
            <a:pPr marL="609600" indent="-609600" algn="just" eaLnBrk="1" hangingPunct="1">
              <a:lnSpc>
                <a:spcPct val="80000"/>
              </a:lnSpc>
              <a:spcBef>
                <a:spcPct val="20000"/>
              </a:spcBef>
              <a:buClr>
                <a:srgbClr val="0BD0D9"/>
              </a:buClr>
              <a:buSzPct val="95000"/>
              <a:buFont typeface="Wingdings 2" pitchFamily="18" charset="2"/>
              <a:buNone/>
            </a:pPr>
            <a:r>
              <a:rPr lang="en-US" sz="2800">
                <a:solidFill>
                  <a:srgbClr val="000000"/>
                </a:solidFill>
                <a:latin typeface="Calibri" pitchFamily="34" charset="0"/>
              </a:rPr>
              <a:t>Adam, E.E., and Ronald J.E. 1992, Production and Operations Management. Concept, Models and Behavior, Fifth Edition New Jersey: Prentice-Hall International Editions.</a:t>
            </a:r>
            <a:endParaRPr lang="id-ID" sz="2800">
              <a:solidFill>
                <a:srgbClr val="000000"/>
              </a:solidFill>
              <a:latin typeface="Calibri" pitchFamily="34" charset="0"/>
            </a:endParaRPr>
          </a:p>
          <a:p>
            <a:pPr marL="609600" indent="-609600" algn="just" eaLnBrk="1" hangingPunct="1">
              <a:lnSpc>
                <a:spcPct val="80000"/>
              </a:lnSpc>
              <a:spcBef>
                <a:spcPct val="20000"/>
              </a:spcBef>
              <a:buClr>
                <a:srgbClr val="0BD0D9"/>
              </a:buClr>
              <a:buSzPct val="95000"/>
              <a:buFont typeface="Wingdings 2" pitchFamily="18" charset="2"/>
              <a:buNone/>
            </a:pPr>
            <a:r>
              <a:rPr lang="id-ID" sz="2800">
                <a:solidFill>
                  <a:srgbClr val="000000"/>
                </a:solidFill>
                <a:latin typeface="Calibri" pitchFamily="34" charset="0"/>
              </a:rPr>
              <a:t>Bedworth, D.D. and Bailey J.E. 1986. </a:t>
            </a:r>
            <a:r>
              <a:rPr lang="id-ID" sz="2800" i="1">
                <a:solidFill>
                  <a:srgbClr val="000000"/>
                </a:solidFill>
                <a:latin typeface="Calibri" pitchFamily="34" charset="0"/>
              </a:rPr>
              <a:t> Integrated Production Control Systems.</a:t>
            </a:r>
            <a:r>
              <a:rPr lang="id-ID" sz="2800">
                <a:solidFill>
                  <a:srgbClr val="000000"/>
                </a:solidFill>
                <a:latin typeface="Calibri" pitchFamily="34" charset="0"/>
              </a:rPr>
              <a:t> New York: John Wiley &amp; Sons, Inc.</a:t>
            </a:r>
          </a:p>
          <a:p>
            <a:pPr marL="609600" indent="-609600" algn="just" eaLnBrk="1" hangingPunct="1">
              <a:lnSpc>
                <a:spcPct val="80000"/>
              </a:lnSpc>
              <a:spcBef>
                <a:spcPct val="20000"/>
              </a:spcBef>
              <a:buClr>
                <a:srgbClr val="0BD0D9"/>
              </a:buClr>
              <a:buSzPct val="95000"/>
              <a:buFont typeface="Wingdings 2" pitchFamily="18" charset="2"/>
              <a:buNone/>
            </a:pPr>
            <a:r>
              <a:rPr lang="id-ID" sz="2800">
                <a:solidFill>
                  <a:srgbClr val="000000"/>
                </a:solidFill>
                <a:latin typeface="Calibri" pitchFamily="34" charset="0"/>
              </a:rPr>
              <a:t>Buffa, E.S. 1980. </a:t>
            </a:r>
            <a:r>
              <a:rPr lang="id-ID" sz="2800" i="1">
                <a:solidFill>
                  <a:srgbClr val="000000"/>
                </a:solidFill>
                <a:latin typeface="Calibri" pitchFamily="34" charset="0"/>
              </a:rPr>
              <a:t>Modern Production/Operations Management.</a:t>
            </a:r>
            <a:r>
              <a:rPr lang="id-ID" sz="2800">
                <a:solidFill>
                  <a:srgbClr val="000000"/>
                </a:solidFill>
                <a:latin typeface="Calibri" pitchFamily="34" charset="0"/>
              </a:rPr>
              <a:t> Sixth Edition. New York: John Wiley &amp; Sons, Inc.</a:t>
            </a:r>
          </a:p>
          <a:p>
            <a:pPr marL="609600" indent="-609600" algn="just" eaLnBrk="1" hangingPunct="1">
              <a:lnSpc>
                <a:spcPct val="80000"/>
              </a:lnSpc>
              <a:spcBef>
                <a:spcPct val="20000"/>
              </a:spcBef>
              <a:buClr>
                <a:srgbClr val="0BD0D9"/>
              </a:buClr>
              <a:buSzPct val="95000"/>
              <a:buFont typeface="Wingdings 2" pitchFamily="18" charset="2"/>
              <a:buNone/>
            </a:pPr>
            <a:r>
              <a:rPr lang="en-US" sz="2800">
                <a:solidFill>
                  <a:srgbClr val="000000"/>
                </a:solidFill>
                <a:latin typeface="Calibri" pitchFamily="34" charset="0"/>
              </a:rPr>
              <a:t>Chase, R.B, Aquilano, N.J., and Jacobs F.RE. 1998. Production and Operations Management, Manufacturing and Services, Eight Edition, Irwin/McGraw-Hill.</a:t>
            </a:r>
          </a:p>
          <a:p>
            <a:pPr marL="609600" indent="-609600" algn="just" eaLnBrk="1" hangingPunct="1">
              <a:lnSpc>
                <a:spcPct val="80000"/>
              </a:lnSpc>
              <a:spcBef>
                <a:spcPct val="20000"/>
              </a:spcBef>
              <a:buClr>
                <a:srgbClr val="0BD0D9"/>
              </a:buClr>
              <a:buSzPct val="95000"/>
              <a:buFont typeface="Wingdings 2" pitchFamily="18" charset="2"/>
              <a:buNone/>
            </a:pPr>
            <a:endParaRPr lang="en-US" sz="280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
          <p:cNvSpPr>
            <a:spLocks noChangeArrowheads="1"/>
          </p:cNvSpPr>
          <p:nvPr/>
        </p:nvSpPr>
        <p:spPr bwMode="auto">
          <a:xfrm>
            <a:off x="152400" y="-6350"/>
            <a:ext cx="8839200" cy="6938963"/>
          </a:xfrm>
          <a:prstGeom prst="rect">
            <a:avLst/>
          </a:prstGeom>
          <a:noFill/>
          <a:ln w="9525">
            <a:noFill/>
            <a:miter lim="800000"/>
            <a:headEnd/>
            <a:tailEnd/>
          </a:ln>
        </p:spPr>
        <p:txBody>
          <a:bodyPr>
            <a:spAutoFit/>
          </a:bodyPr>
          <a:lstStyle/>
          <a:p>
            <a:pPr algn="just">
              <a:lnSpc>
                <a:spcPct val="115000"/>
              </a:lnSpc>
              <a:spcAft>
                <a:spcPts val="1000"/>
              </a:spcAft>
            </a:pPr>
            <a:r>
              <a:rPr lang="id-ID" sz="2200" b="1">
                <a:latin typeface="Times New Roman" pitchFamily="18" charset="0"/>
                <a:cs typeface="Times New Roman" pitchFamily="18" charset="0"/>
              </a:rPr>
              <a:t>MODEL KUALITATIF </a:t>
            </a:r>
            <a:endParaRPr lang="id-ID" sz="2200">
              <a:latin typeface="Calibri" pitchFamily="34" charset="0"/>
              <a:cs typeface="Times New Roman" pitchFamily="18" charset="0"/>
            </a:endParaRPr>
          </a:p>
          <a:p>
            <a:pPr algn="just">
              <a:lnSpc>
                <a:spcPct val="115000"/>
              </a:lnSpc>
              <a:spcAft>
                <a:spcPts val="1000"/>
              </a:spcAft>
            </a:pPr>
            <a:r>
              <a:rPr lang="id-ID" sz="2200" b="1">
                <a:latin typeface="Times New Roman" pitchFamily="18" charset="0"/>
                <a:cs typeface="Times New Roman" pitchFamily="18" charset="0"/>
              </a:rPr>
              <a:t>Individual Opinion</a:t>
            </a:r>
            <a:r>
              <a:rPr lang="id-ID" sz="2200">
                <a:latin typeface="Times New Roman" pitchFamily="18" charset="0"/>
                <a:cs typeface="Times New Roman" pitchFamily="18" charset="0"/>
              </a:rPr>
              <a:t>:</a:t>
            </a:r>
            <a:r>
              <a:rPr lang="id-ID" sz="2200" b="1">
                <a:latin typeface="Times New Roman" pitchFamily="18" charset="0"/>
                <a:cs typeface="Times New Roman" pitchFamily="18" charset="0"/>
              </a:rPr>
              <a:t> </a:t>
            </a:r>
            <a:endParaRPr lang="id-ID" sz="2200">
              <a:latin typeface="Calibri" pitchFamily="34" charset="0"/>
              <a:cs typeface="Times New Roman" pitchFamily="18" charset="0"/>
            </a:endParaRPr>
          </a:p>
          <a:p>
            <a:pPr algn="just">
              <a:lnSpc>
                <a:spcPct val="115000"/>
              </a:lnSpc>
              <a:spcAft>
                <a:spcPts val="1000"/>
              </a:spcAft>
            </a:pPr>
            <a:r>
              <a:rPr lang="id-ID" sz="2200">
                <a:latin typeface="Times New Roman" pitchFamily="18" charset="0"/>
                <a:cs typeface="Times New Roman" pitchFamily="18" charset="0"/>
              </a:rPr>
              <a:t>Opini peramalan berasal dari pribadi (individu)/pakar dalam bidangnya  yaitu konsultan ilmiah/non ilmiah, manajer pemasaran/produksi, individu yang banyak bergerak pada masalah tersebut. (kebaikan:cepat, kelemahan:subyektif) </a:t>
            </a:r>
            <a:endParaRPr lang="id-ID" sz="2200">
              <a:latin typeface="Calibri" pitchFamily="34" charset="0"/>
              <a:cs typeface="Times New Roman" pitchFamily="18" charset="0"/>
            </a:endParaRPr>
          </a:p>
          <a:p>
            <a:pPr algn="just">
              <a:lnSpc>
                <a:spcPct val="115000"/>
              </a:lnSpc>
              <a:spcAft>
                <a:spcPts val="1000"/>
              </a:spcAft>
            </a:pPr>
            <a:r>
              <a:rPr lang="id-ID" sz="2200" b="1">
                <a:latin typeface="Times New Roman" pitchFamily="18" charset="0"/>
                <a:cs typeface="Times New Roman" pitchFamily="18" charset="0"/>
              </a:rPr>
              <a:t>Group Opinion</a:t>
            </a:r>
            <a:r>
              <a:rPr lang="id-ID" sz="2200">
                <a:latin typeface="Times New Roman" pitchFamily="18" charset="0"/>
                <a:cs typeface="Times New Roman" pitchFamily="18" charset="0"/>
              </a:rPr>
              <a:t>:</a:t>
            </a:r>
            <a:r>
              <a:rPr lang="id-ID" sz="2200" b="1">
                <a:latin typeface="Times New Roman" pitchFamily="18" charset="0"/>
                <a:cs typeface="Times New Roman" pitchFamily="18" charset="0"/>
              </a:rPr>
              <a:t> </a:t>
            </a:r>
            <a:endParaRPr lang="id-ID" sz="2200">
              <a:latin typeface="Calibri" pitchFamily="34" charset="0"/>
              <a:cs typeface="Times New Roman" pitchFamily="18" charset="0"/>
            </a:endParaRPr>
          </a:p>
          <a:p>
            <a:pPr algn="just">
              <a:lnSpc>
                <a:spcPct val="115000"/>
              </a:lnSpc>
              <a:spcAft>
                <a:spcPts val="1000"/>
              </a:spcAft>
            </a:pPr>
            <a:r>
              <a:rPr lang="id-ID" sz="2200">
                <a:latin typeface="Times New Roman" pitchFamily="18" charset="0"/>
                <a:cs typeface="Times New Roman" pitchFamily="18" charset="0"/>
              </a:rPr>
              <a:t>Opini peramalan diperoleh dari beberapa orang dengan mencoba merata-ratakan  hasil peramalan yang lebih obyektif (rasional). Kebaikan: lebih obyektif (unsur subyektifitas dapat dihilangkan, misalnya dengan merata-ratakan hasil.</a:t>
            </a:r>
            <a:endParaRPr lang="id-ID" sz="2200">
              <a:latin typeface="Calibri" pitchFamily="34" charset="0"/>
              <a:cs typeface="Times New Roman" pitchFamily="18" charset="0"/>
            </a:endParaRPr>
          </a:p>
          <a:p>
            <a:pPr algn="just">
              <a:lnSpc>
                <a:spcPct val="115000"/>
              </a:lnSpc>
              <a:spcAft>
                <a:spcPts val="1000"/>
              </a:spcAft>
            </a:pPr>
            <a:r>
              <a:rPr lang="id-ID" sz="2200">
                <a:latin typeface="Times New Roman" pitchFamily="18" charset="0"/>
                <a:cs typeface="Times New Roman" pitchFamily="18" charset="0"/>
              </a:rPr>
              <a:t>Contoh	: Delphy method → peramalan dibentuk melalui beberapa tahapan untuk mencari hasil yang lebih obyektif.</a:t>
            </a:r>
            <a:r>
              <a:rPr lang="id-ID" sz="2200" b="1">
                <a:latin typeface="Times New Roman" pitchFamily="18" charset="0"/>
                <a:cs typeface="Times New Roman" pitchFamily="18" charset="0"/>
              </a:rPr>
              <a:t> </a:t>
            </a:r>
            <a:r>
              <a:rPr lang="id-ID" sz="2200">
                <a:latin typeface="Times New Roman" pitchFamily="18" charset="0"/>
                <a:cs typeface="Times New Roman" pitchFamily="18" charset="0"/>
              </a:rPr>
              <a:t>Pada metode ini kepada expertnya diberikan informasi tambahan sehingga keputusan hasil ramalan dapat berubah karena informasi tersebut. Secara umum metode kualitatif lebih mudah dibuat tetapi mempunyai unsur subyektifitas yang tinggi.</a:t>
            </a:r>
            <a:endParaRPr lang="id-ID" sz="2200">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txBox="1">
            <a:spLocks noChangeArrowheads="1"/>
          </p:cNvSpPr>
          <p:nvPr/>
        </p:nvSpPr>
        <p:spPr>
          <a:xfrm>
            <a:off x="609600" y="609600"/>
            <a:ext cx="9313333" cy="734786"/>
          </a:xfrm>
          <a:prstGeom prst="rect">
            <a:avLst/>
          </a:prstGeom>
        </p:spPr>
        <p:txBody>
          <a:bodyPr lIns="99994" tIns="49997" rIns="99994" bIns="49997">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lnSpc>
                <a:spcPct val="80000"/>
              </a:lnSpc>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Metode kuantitatif</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
        <p:nvSpPr>
          <p:cNvPr id="115715" name="Rectangle 1027"/>
          <p:cNvSpPr txBox="1">
            <a:spLocks noChangeArrowheads="1"/>
          </p:cNvSpPr>
          <p:nvPr/>
        </p:nvSpPr>
        <p:spPr bwMode="auto">
          <a:xfrm>
            <a:off x="685800" y="1981200"/>
            <a:ext cx="4478338" cy="4114800"/>
          </a:xfrm>
          <a:prstGeom prst="rect">
            <a:avLst/>
          </a:prstGeom>
          <a:noFill/>
          <a:ln w="9525">
            <a:noFill/>
            <a:miter lim="800000"/>
            <a:headEnd/>
            <a:tailEnd/>
          </a:ln>
        </p:spPr>
        <p:txBody>
          <a:bodyPr lIns="99994" tIns="49997" rIns="99994" bIns="49997"/>
          <a:lstStyle/>
          <a:p>
            <a:pPr marL="273050" indent="-273050" eaLnBrk="1" hangingPunct="1">
              <a:spcBef>
                <a:spcPts val="600"/>
              </a:spcBef>
              <a:buClr>
                <a:srgbClr val="B13F9A"/>
              </a:buClr>
              <a:buSzPct val="73000"/>
              <a:buFont typeface="Wingdings 2" pitchFamily="18" charset="2"/>
              <a:buChar char=""/>
            </a:pPr>
            <a:r>
              <a:rPr lang="en-US" sz="2600">
                <a:solidFill>
                  <a:srgbClr val="000000"/>
                </a:solidFill>
                <a:latin typeface="Trebuchet MS" pitchFamily="34" charset="0"/>
              </a:rPr>
              <a:t>Naïve approach</a:t>
            </a:r>
          </a:p>
          <a:p>
            <a:pPr marL="273050" indent="-273050" eaLnBrk="1" hangingPunct="1">
              <a:spcBef>
                <a:spcPts val="600"/>
              </a:spcBef>
              <a:buClr>
                <a:srgbClr val="B13F9A"/>
              </a:buClr>
              <a:buSzPct val="73000"/>
              <a:buFont typeface="Wingdings 2" pitchFamily="18" charset="2"/>
              <a:buChar char=""/>
            </a:pPr>
            <a:r>
              <a:rPr lang="en-US" sz="2600">
                <a:solidFill>
                  <a:srgbClr val="000000"/>
                </a:solidFill>
                <a:latin typeface="Trebuchet MS" pitchFamily="34" charset="0"/>
              </a:rPr>
              <a:t>Moving averages</a:t>
            </a:r>
          </a:p>
          <a:p>
            <a:pPr marL="273050" indent="-273050" eaLnBrk="1" hangingPunct="1">
              <a:spcBef>
                <a:spcPts val="600"/>
              </a:spcBef>
              <a:buClr>
                <a:srgbClr val="B13F9A"/>
              </a:buClr>
              <a:buSzPct val="73000"/>
              <a:buFont typeface="Wingdings 2" pitchFamily="18" charset="2"/>
              <a:buChar char=""/>
            </a:pPr>
            <a:r>
              <a:rPr lang="en-US" sz="2600">
                <a:solidFill>
                  <a:srgbClr val="000000"/>
                </a:solidFill>
                <a:latin typeface="Trebuchet MS" pitchFamily="34" charset="0"/>
              </a:rPr>
              <a:t>Exponential smoothing</a:t>
            </a:r>
          </a:p>
          <a:p>
            <a:pPr marL="273050" indent="-273050" eaLnBrk="1" hangingPunct="1">
              <a:spcBef>
                <a:spcPts val="600"/>
              </a:spcBef>
              <a:buClr>
                <a:srgbClr val="B13F9A"/>
              </a:buClr>
              <a:buSzPct val="73000"/>
              <a:buFont typeface="Wingdings 2" pitchFamily="18" charset="2"/>
              <a:buChar char=""/>
            </a:pPr>
            <a:endParaRPr lang="en-US" sz="2600">
              <a:solidFill>
                <a:srgbClr val="000000"/>
              </a:solidFill>
              <a:latin typeface="Trebuchet MS" pitchFamily="34" charset="0"/>
            </a:endParaRPr>
          </a:p>
          <a:p>
            <a:pPr marL="273050" indent="-273050" eaLnBrk="1" hangingPunct="1">
              <a:spcBef>
                <a:spcPts val="600"/>
              </a:spcBef>
              <a:buClr>
                <a:srgbClr val="B13F9A"/>
              </a:buClr>
              <a:buSzPct val="73000"/>
              <a:buFont typeface="Wingdings 2" pitchFamily="18" charset="2"/>
              <a:buChar char=""/>
            </a:pPr>
            <a:endParaRPr lang="en-US" sz="2600">
              <a:solidFill>
                <a:srgbClr val="000000"/>
              </a:solidFill>
              <a:latin typeface="Trebuchet MS" pitchFamily="34" charset="0"/>
            </a:endParaRPr>
          </a:p>
          <a:p>
            <a:pPr marL="273050" indent="-273050" eaLnBrk="1" hangingPunct="1">
              <a:spcBef>
                <a:spcPts val="600"/>
              </a:spcBef>
              <a:buClr>
                <a:srgbClr val="B13F9A"/>
              </a:buClr>
              <a:buSzPct val="73000"/>
              <a:buFont typeface="Wingdings 2" pitchFamily="18" charset="2"/>
              <a:buChar char=""/>
            </a:pPr>
            <a:r>
              <a:rPr lang="en-US" sz="2600">
                <a:solidFill>
                  <a:srgbClr val="000000"/>
                </a:solidFill>
                <a:latin typeface="Trebuchet MS" pitchFamily="34" charset="0"/>
              </a:rPr>
              <a:t>Trend projection</a:t>
            </a:r>
          </a:p>
          <a:p>
            <a:pPr marL="273050" indent="-273050" eaLnBrk="1" hangingPunct="1">
              <a:spcBef>
                <a:spcPts val="600"/>
              </a:spcBef>
              <a:buClr>
                <a:srgbClr val="B13F9A"/>
              </a:buClr>
              <a:buSzPct val="73000"/>
              <a:buFont typeface="Wingdings 2" pitchFamily="18" charset="2"/>
              <a:buChar char=""/>
            </a:pPr>
            <a:r>
              <a:rPr lang="en-US" sz="2600">
                <a:solidFill>
                  <a:srgbClr val="000000"/>
                </a:solidFill>
                <a:latin typeface="Trebuchet MS" pitchFamily="34" charset="0"/>
              </a:rPr>
              <a:t>Linear regression</a:t>
            </a:r>
          </a:p>
        </p:txBody>
      </p:sp>
      <p:sp>
        <p:nvSpPr>
          <p:cNvPr id="4" name="AutoShape 1028"/>
          <p:cNvSpPr>
            <a:spLocks/>
          </p:cNvSpPr>
          <p:nvPr/>
        </p:nvSpPr>
        <p:spPr bwMode="auto">
          <a:xfrm>
            <a:off x="5757863" y="2205038"/>
            <a:ext cx="84137" cy="1876425"/>
          </a:xfrm>
          <a:prstGeom prst="rightBracket">
            <a:avLst>
              <a:gd name="adj" fmla="val 191667"/>
            </a:avLst>
          </a:prstGeom>
          <a:noFill/>
          <a:ln w="57150">
            <a:solidFill>
              <a:sysClr val="windowText" lastClr="000000"/>
            </a:solidFill>
            <a:round/>
            <a:headEnd/>
            <a:tailEnd/>
          </a:ln>
          <a:effectLst/>
        </p:spPr>
        <p:txBody>
          <a:bodyPr wrap="none" lIns="100008" tIns="50004" rIns="100008" bIns="50004" anchor="ctr"/>
          <a:lstStyle/>
          <a:p>
            <a:pPr eaLnBrk="1" fontAlgn="auto" hangingPunct="1">
              <a:spcBef>
                <a:spcPts val="0"/>
              </a:spcBef>
              <a:spcAft>
                <a:spcPts val="0"/>
              </a:spcAft>
              <a:defRPr/>
            </a:pPr>
            <a:endParaRPr lang="en-US" sz="1800" kern="0">
              <a:solidFill>
                <a:sysClr val="windowText" lastClr="000000"/>
              </a:solidFill>
            </a:endParaRPr>
          </a:p>
        </p:txBody>
      </p:sp>
      <p:sp>
        <p:nvSpPr>
          <p:cNvPr id="5" name="AutoShape 1029"/>
          <p:cNvSpPr>
            <a:spLocks/>
          </p:cNvSpPr>
          <p:nvPr/>
        </p:nvSpPr>
        <p:spPr bwMode="auto">
          <a:xfrm>
            <a:off x="5757863" y="4899025"/>
            <a:ext cx="84137" cy="244475"/>
          </a:xfrm>
          <a:prstGeom prst="rightBracket">
            <a:avLst>
              <a:gd name="adj" fmla="val 25000"/>
            </a:avLst>
          </a:prstGeom>
          <a:noFill/>
          <a:ln w="57150">
            <a:solidFill>
              <a:sysClr val="windowText" lastClr="000000"/>
            </a:solidFill>
            <a:round/>
            <a:headEnd/>
            <a:tailEnd/>
          </a:ln>
          <a:effectLst/>
        </p:spPr>
        <p:txBody>
          <a:bodyPr wrap="none" lIns="100008" tIns="50004" rIns="100008" bIns="50004" anchor="ctr"/>
          <a:lstStyle/>
          <a:p>
            <a:pPr eaLnBrk="1" fontAlgn="auto" hangingPunct="1">
              <a:spcBef>
                <a:spcPts val="0"/>
              </a:spcBef>
              <a:spcAft>
                <a:spcPts val="0"/>
              </a:spcAft>
              <a:defRPr/>
            </a:pPr>
            <a:endParaRPr lang="en-US" sz="1800" kern="0">
              <a:solidFill>
                <a:sysClr val="windowText" lastClr="000000"/>
              </a:solidFill>
            </a:endParaRPr>
          </a:p>
        </p:txBody>
      </p:sp>
      <p:sp>
        <p:nvSpPr>
          <p:cNvPr id="6" name="Text Box 1030"/>
          <p:cNvSpPr txBox="1">
            <a:spLocks noChangeArrowheads="1"/>
          </p:cNvSpPr>
          <p:nvPr/>
        </p:nvSpPr>
        <p:spPr bwMode="auto">
          <a:xfrm>
            <a:off x="5992813" y="2693988"/>
            <a:ext cx="2371725" cy="377825"/>
          </a:xfrm>
          <a:prstGeom prst="rect">
            <a:avLst/>
          </a:prstGeom>
          <a:noFill/>
          <a:ln w="9525">
            <a:noFill/>
            <a:miter lim="800000"/>
            <a:headEnd/>
            <a:tailEnd/>
          </a:ln>
          <a:effectLst/>
        </p:spPr>
        <p:txBody>
          <a:bodyPr lIns="99994" tIns="49997" rIns="99994" bIns="49997">
            <a:spAutoFit/>
          </a:bodyPr>
          <a:lstStyle/>
          <a:p>
            <a:pPr eaLnBrk="1" fontAlgn="auto" hangingPunct="1">
              <a:spcBef>
                <a:spcPct val="50000"/>
              </a:spcBef>
              <a:spcAft>
                <a:spcPts val="0"/>
              </a:spcAft>
              <a:defRPr/>
            </a:pPr>
            <a:r>
              <a:rPr lang="en-US" sz="1800" kern="0" dirty="0">
                <a:solidFill>
                  <a:sysClr val="windowText" lastClr="000000"/>
                </a:solidFill>
              </a:rPr>
              <a:t>Time-series Models</a:t>
            </a:r>
          </a:p>
        </p:txBody>
      </p:sp>
      <p:sp>
        <p:nvSpPr>
          <p:cNvPr id="7" name="Text Box 1031"/>
          <p:cNvSpPr txBox="1">
            <a:spLocks noChangeArrowheads="1"/>
          </p:cNvSpPr>
          <p:nvPr/>
        </p:nvSpPr>
        <p:spPr bwMode="auto">
          <a:xfrm>
            <a:off x="6350000" y="4589463"/>
            <a:ext cx="1862138" cy="654050"/>
          </a:xfrm>
          <a:prstGeom prst="rect">
            <a:avLst/>
          </a:prstGeom>
          <a:noFill/>
          <a:ln w="9525">
            <a:noFill/>
            <a:miter lim="800000"/>
            <a:headEnd/>
            <a:tailEnd/>
          </a:ln>
          <a:effectLst/>
        </p:spPr>
        <p:txBody>
          <a:bodyPr lIns="99994" tIns="49997" rIns="99994" bIns="49997">
            <a:spAutoFit/>
          </a:bodyPr>
          <a:lstStyle/>
          <a:p>
            <a:pPr eaLnBrk="1" fontAlgn="auto" hangingPunct="1">
              <a:spcBef>
                <a:spcPts val="0"/>
              </a:spcBef>
              <a:spcAft>
                <a:spcPts val="0"/>
              </a:spcAft>
              <a:defRPr/>
            </a:pPr>
            <a:r>
              <a:rPr lang="en-US" sz="1800" kern="0" dirty="0">
                <a:solidFill>
                  <a:sysClr val="windowText" lastClr="000000"/>
                </a:solidFill>
              </a:rPr>
              <a:t>Associative models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040"/>
            <a:ext cx="7239000" cy="670560"/>
          </a:xfrm>
          <a:prstGeom prst="rect">
            <a:avLst/>
          </a:prstGeom>
        </p:spPr>
        <p:txBody>
          <a:bodyPr lIns="45720" tIns="0" rIns="45720" bIns="0" anchor="b">
            <a:normAutofit fontScale="67500" lnSpcReduction="20000"/>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Model deret waktu(time saries models)</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
        <p:nvSpPr>
          <p:cNvPr id="116739" name="Content Placeholder 2"/>
          <p:cNvSpPr txBox="1">
            <a:spLocks/>
          </p:cNvSpPr>
          <p:nvPr/>
        </p:nvSpPr>
        <p:spPr bwMode="auto">
          <a:xfrm>
            <a:off x="457200" y="914400"/>
            <a:ext cx="7239000" cy="1438275"/>
          </a:xfrm>
          <a:prstGeom prst="rect">
            <a:avLst/>
          </a:prstGeom>
          <a:noFill/>
          <a:ln w="9525">
            <a:noFill/>
            <a:miter lim="800000"/>
            <a:headEnd/>
            <a:tailEnd/>
          </a:ln>
        </p:spPr>
        <p:txBody>
          <a:bodyPr/>
          <a:lstStyle/>
          <a:p>
            <a:pPr marL="273050" indent="-273050" eaLnBrk="1" hangingPunct="1">
              <a:spcBef>
                <a:spcPts val="600"/>
              </a:spcBef>
              <a:buClr>
                <a:srgbClr val="B13F9A"/>
              </a:buClr>
              <a:buSzPct val="73000"/>
              <a:buFont typeface="Wingdings 2" pitchFamily="18" charset="2"/>
              <a:buChar char=""/>
            </a:pPr>
            <a:r>
              <a:rPr lang="en-US" sz="2600">
                <a:solidFill>
                  <a:srgbClr val="000000"/>
                </a:solidFill>
                <a:latin typeface="Trebuchet MS" pitchFamily="34" charset="0"/>
              </a:rPr>
              <a:t>Teknik peramalan yang menggunakan sejumlah data masa lalu untuk membuat peramalan.</a:t>
            </a:r>
          </a:p>
          <a:p>
            <a:pPr marL="273050" indent="-273050" eaLnBrk="1" hangingPunct="1">
              <a:spcBef>
                <a:spcPts val="600"/>
              </a:spcBef>
              <a:buClr>
                <a:srgbClr val="B13F9A"/>
              </a:buClr>
              <a:buSzPct val="73000"/>
              <a:buFont typeface="Wingdings 2" pitchFamily="18" charset="2"/>
              <a:buNone/>
            </a:pPr>
            <a:endParaRPr lang="en-US" sz="2600">
              <a:solidFill>
                <a:srgbClr val="000000"/>
              </a:solidFill>
              <a:latin typeface="Trebuchet MS" pitchFamily="34" charset="0"/>
            </a:endParaRPr>
          </a:p>
        </p:txBody>
      </p:sp>
      <p:sp>
        <p:nvSpPr>
          <p:cNvPr id="4" name="Title 1"/>
          <p:cNvSpPr txBox="1">
            <a:spLocks/>
          </p:cNvSpPr>
          <p:nvPr/>
        </p:nvSpPr>
        <p:spPr>
          <a:xfrm>
            <a:off x="533400" y="2133600"/>
            <a:ext cx="7239000" cy="838200"/>
          </a:xfrm>
          <a:prstGeom prst="rect">
            <a:avLst/>
          </a:prstGeom>
        </p:spPr>
        <p:txBody>
          <a:bodyPr lIns="45720" tIns="0" rIns="45720" bIns="0" anchor="b">
            <a:normAutofit fontScale="97500"/>
          </a:bodyPr>
          <a:lstStyle/>
          <a:p>
            <a:pPr eaLnBrk="1" fontAlgn="auto" hangingPunct="1">
              <a:spcAft>
                <a:spcPts val="0"/>
              </a:spcAft>
              <a:defRPr/>
            </a:pPr>
            <a:r>
              <a:rPr lang="en-US" sz="2400" b="1" cap="all"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Pendekatan</a:t>
            </a:r>
            <a:r>
              <a:rPr lang="en-US" sz="24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 </a:t>
            </a:r>
            <a:r>
              <a:rPr lang="en-US" sz="2400" b="1" cap="all"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naif</a:t>
            </a:r>
            <a:endParaRPr lang="en-US" sz="24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endParaRPr>
          </a:p>
        </p:txBody>
      </p:sp>
      <p:sp>
        <p:nvSpPr>
          <p:cNvPr id="5" name="Content Placeholder 2"/>
          <p:cNvSpPr txBox="1">
            <a:spLocks/>
          </p:cNvSpPr>
          <p:nvPr/>
        </p:nvSpPr>
        <p:spPr>
          <a:xfrm>
            <a:off x="533400" y="2971800"/>
            <a:ext cx="5105400" cy="1438275"/>
          </a:xfrm>
          <a:prstGeom prst="rect">
            <a:avLst/>
          </a:prstGeom>
        </p:spPr>
        <p:txBody>
          <a:bodyPr>
            <a:normAutofit fontScale="85000" lnSpcReduction="10000"/>
          </a:bodyPr>
          <a:lstStyle/>
          <a:p>
            <a:pPr marL="274320" indent="-274320" eaLnBrk="1" fontAlgn="auto" hangingPunct="1">
              <a:spcBef>
                <a:spcPts val="600"/>
              </a:spcBef>
              <a:spcAft>
                <a:spcPts val="0"/>
              </a:spcAft>
              <a:buClr>
                <a:srgbClr val="B13F9A"/>
              </a:buClr>
              <a:buSzPct val="73000"/>
              <a:buFont typeface="Wingdings 2"/>
              <a:buChar char=""/>
              <a:defRPr/>
            </a:pPr>
            <a:r>
              <a:rPr lang="en-US" sz="2600" dirty="0" err="1">
                <a:solidFill>
                  <a:sysClr val="windowText" lastClr="000000"/>
                </a:solidFill>
                <a:latin typeface="Trebuchet MS"/>
              </a:rPr>
              <a:t>Teknik</a:t>
            </a:r>
            <a:r>
              <a:rPr lang="en-US" sz="2600" dirty="0">
                <a:solidFill>
                  <a:sysClr val="windowText" lastClr="000000"/>
                </a:solidFill>
                <a:latin typeface="Trebuchet MS"/>
              </a:rPr>
              <a:t> </a:t>
            </a:r>
            <a:r>
              <a:rPr lang="en-US" sz="2600" dirty="0" err="1">
                <a:solidFill>
                  <a:sysClr val="windowText" lastClr="000000"/>
                </a:solidFill>
                <a:latin typeface="Trebuchet MS"/>
              </a:rPr>
              <a:t>peramalan</a:t>
            </a:r>
            <a:r>
              <a:rPr lang="en-US" sz="2600" dirty="0">
                <a:solidFill>
                  <a:sysClr val="windowText" lastClr="000000"/>
                </a:solidFill>
                <a:latin typeface="Trebuchet MS"/>
              </a:rPr>
              <a:t> yang </a:t>
            </a:r>
            <a:r>
              <a:rPr lang="en-US" sz="2600" dirty="0" err="1">
                <a:solidFill>
                  <a:sysClr val="windowText" lastClr="000000"/>
                </a:solidFill>
                <a:latin typeface="Trebuchet MS"/>
              </a:rPr>
              <a:t>mengasumsikan</a:t>
            </a:r>
            <a:r>
              <a:rPr lang="en-US" sz="2600" dirty="0">
                <a:solidFill>
                  <a:sysClr val="windowText" lastClr="000000"/>
                </a:solidFill>
                <a:latin typeface="Trebuchet MS"/>
              </a:rPr>
              <a:t> </a:t>
            </a:r>
            <a:r>
              <a:rPr lang="en-US" sz="2600" dirty="0" err="1">
                <a:solidFill>
                  <a:sysClr val="windowText" lastClr="000000"/>
                </a:solidFill>
                <a:latin typeface="Trebuchet MS"/>
              </a:rPr>
              <a:t>permintaan</a:t>
            </a:r>
            <a:r>
              <a:rPr lang="en-US" sz="2600" dirty="0">
                <a:solidFill>
                  <a:sysClr val="windowText" lastClr="000000"/>
                </a:solidFill>
                <a:latin typeface="Trebuchet MS"/>
              </a:rPr>
              <a:t> </a:t>
            </a:r>
            <a:r>
              <a:rPr lang="en-US" sz="2600" dirty="0" err="1">
                <a:solidFill>
                  <a:sysClr val="windowText" lastClr="000000"/>
                </a:solidFill>
                <a:latin typeface="Trebuchet MS"/>
              </a:rPr>
              <a:t>periode</a:t>
            </a:r>
            <a:r>
              <a:rPr lang="en-US" sz="2600" dirty="0">
                <a:solidFill>
                  <a:sysClr val="windowText" lastClr="000000"/>
                </a:solidFill>
                <a:latin typeface="Trebuchet MS"/>
              </a:rPr>
              <a:t> </a:t>
            </a:r>
            <a:r>
              <a:rPr lang="en-US" sz="2600" dirty="0" err="1">
                <a:solidFill>
                  <a:sysClr val="windowText" lastClr="000000"/>
                </a:solidFill>
                <a:latin typeface="Trebuchet MS"/>
              </a:rPr>
              <a:t>berikutnya</a:t>
            </a:r>
            <a:r>
              <a:rPr lang="en-US" sz="2600" dirty="0">
                <a:solidFill>
                  <a:sysClr val="windowText" lastClr="000000"/>
                </a:solidFill>
                <a:latin typeface="Trebuchet MS"/>
              </a:rPr>
              <a:t> </a:t>
            </a:r>
            <a:r>
              <a:rPr lang="en-US" sz="2600" dirty="0" err="1">
                <a:solidFill>
                  <a:sysClr val="windowText" lastClr="000000"/>
                </a:solidFill>
                <a:latin typeface="Trebuchet MS"/>
              </a:rPr>
              <a:t>sama</a:t>
            </a:r>
            <a:r>
              <a:rPr lang="en-US" sz="2600" dirty="0">
                <a:solidFill>
                  <a:sysClr val="windowText" lastClr="000000"/>
                </a:solidFill>
                <a:latin typeface="Trebuchet MS"/>
              </a:rPr>
              <a:t> </a:t>
            </a:r>
            <a:r>
              <a:rPr lang="en-US" sz="2600" dirty="0" err="1">
                <a:solidFill>
                  <a:sysClr val="windowText" lastClr="000000"/>
                </a:solidFill>
                <a:latin typeface="Trebuchet MS"/>
              </a:rPr>
              <a:t>dengan</a:t>
            </a:r>
            <a:r>
              <a:rPr lang="en-US" sz="2600" dirty="0">
                <a:solidFill>
                  <a:sysClr val="windowText" lastClr="000000"/>
                </a:solidFill>
                <a:latin typeface="Trebuchet MS"/>
              </a:rPr>
              <a:t> </a:t>
            </a:r>
            <a:r>
              <a:rPr lang="en-US" sz="2600" dirty="0" err="1">
                <a:solidFill>
                  <a:sysClr val="windowText" lastClr="000000"/>
                </a:solidFill>
                <a:latin typeface="Trebuchet MS"/>
              </a:rPr>
              <a:t>permintaan</a:t>
            </a:r>
            <a:r>
              <a:rPr lang="en-US" sz="2600" dirty="0">
                <a:solidFill>
                  <a:sysClr val="windowText" lastClr="000000"/>
                </a:solidFill>
                <a:latin typeface="Trebuchet MS"/>
              </a:rPr>
              <a:t> </a:t>
            </a:r>
            <a:r>
              <a:rPr lang="en-US" sz="2600" dirty="0" err="1">
                <a:solidFill>
                  <a:sysClr val="windowText" lastClr="000000"/>
                </a:solidFill>
                <a:latin typeface="Trebuchet MS"/>
              </a:rPr>
              <a:t>pada</a:t>
            </a:r>
            <a:r>
              <a:rPr lang="en-US" sz="2600" dirty="0">
                <a:solidFill>
                  <a:sysClr val="windowText" lastClr="000000"/>
                </a:solidFill>
                <a:latin typeface="Trebuchet MS"/>
              </a:rPr>
              <a:t> </a:t>
            </a:r>
            <a:r>
              <a:rPr lang="en-US" sz="2600" dirty="0" err="1">
                <a:solidFill>
                  <a:sysClr val="windowText" lastClr="000000"/>
                </a:solidFill>
                <a:latin typeface="Trebuchet MS"/>
              </a:rPr>
              <a:t>periode</a:t>
            </a:r>
            <a:r>
              <a:rPr lang="en-US" sz="2600" dirty="0">
                <a:solidFill>
                  <a:sysClr val="windowText" lastClr="000000"/>
                </a:solidFill>
                <a:latin typeface="Trebuchet MS"/>
              </a:rPr>
              <a:t> </a:t>
            </a:r>
            <a:r>
              <a:rPr lang="en-US" sz="2600" dirty="0" err="1">
                <a:solidFill>
                  <a:sysClr val="windowText" lastClr="000000"/>
                </a:solidFill>
                <a:latin typeface="Trebuchet MS"/>
              </a:rPr>
              <a:t>terakhir</a:t>
            </a:r>
            <a:r>
              <a:rPr lang="en-US" sz="2600" dirty="0">
                <a:solidFill>
                  <a:sysClr val="windowText" lastClr="000000"/>
                </a:solidFill>
                <a:latin typeface="Trebuchet MS"/>
              </a:rPr>
              <a:t>.</a:t>
            </a:r>
          </a:p>
          <a:p>
            <a:pPr marL="274320" indent="-274320" eaLnBrk="1" fontAlgn="auto" hangingPunct="1">
              <a:spcBef>
                <a:spcPts val="600"/>
              </a:spcBef>
              <a:spcAft>
                <a:spcPts val="0"/>
              </a:spcAft>
              <a:buClr>
                <a:srgbClr val="B13F9A"/>
              </a:buClr>
              <a:buSzPct val="73000"/>
              <a:buFont typeface="Wingdings 2"/>
              <a:buNone/>
              <a:defRPr/>
            </a:pPr>
            <a:endParaRPr lang="en-US" sz="2600" dirty="0">
              <a:solidFill>
                <a:sysClr val="windowText" lastClr="000000"/>
              </a:solidFill>
              <a:latin typeface="Trebuchet MS"/>
            </a:endParaRPr>
          </a:p>
        </p:txBody>
      </p:sp>
      <p:sp>
        <p:nvSpPr>
          <p:cNvPr id="116742" name="Content Placeholder 2"/>
          <p:cNvSpPr txBox="1">
            <a:spLocks/>
          </p:cNvSpPr>
          <p:nvPr/>
        </p:nvSpPr>
        <p:spPr bwMode="auto">
          <a:xfrm>
            <a:off x="381000" y="5029200"/>
            <a:ext cx="7239000" cy="1438275"/>
          </a:xfrm>
          <a:prstGeom prst="rect">
            <a:avLst/>
          </a:prstGeom>
          <a:noFill/>
          <a:ln w="9525">
            <a:noFill/>
            <a:miter lim="800000"/>
            <a:headEnd/>
            <a:tailEnd/>
          </a:ln>
        </p:spPr>
        <p:txBody>
          <a:bodyPr/>
          <a:lstStyle/>
          <a:p>
            <a:pPr marL="273050" indent="-273050" eaLnBrk="1" hangingPunct="1">
              <a:spcBef>
                <a:spcPts val="600"/>
              </a:spcBef>
              <a:buClr>
                <a:srgbClr val="B13F9A"/>
              </a:buClr>
              <a:buSzPct val="73000"/>
              <a:buFont typeface="Wingdings 2" pitchFamily="18" charset="2"/>
              <a:buChar char=""/>
            </a:pPr>
            <a:r>
              <a:rPr lang="en-US" sz="2600">
                <a:solidFill>
                  <a:srgbClr val="000000"/>
                </a:solidFill>
                <a:latin typeface="Trebuchet MS" pitchFamily="34" charset="0"/>
              </a:rPr>
              <a:t>Suatu metode peramalan yang menggunakan n rata-rata priode terakhir data untuk meramalkan periode berikutnya.</a:t>
            </a:r>
          </a:p>
          <a:p>
            <a:pPr marL="273050" indent="-273050" eaLnBrk="1" hangingPunct="1">
              <a:spcBef>
                <a:spcPts val="600"/>
              </a:spcBef>
              <a:buClr>
                <a:srgbClr val="B13F9A"/>
              </a:buClr>
              <a:buSzPct val="73000"/>
              <a:buFont typeface="Wingdings 2" pitchFamily="18" charset="2"/>
              <a:buNone/>
            </a:pPr>
            <a:endParaRPr lang="en-US" sz="2600">
              <a:solidFill>
                <a:srgbClr val="000000"/>
              </a:solidFill>
              <a:latin typeface="Trebuchet MS" pitchFamily="34" charset="0"/>
            </a:endParaRPr>
          </a:p>
        </p:txBody>
      </p:sp>
      <p:sp>
        <p:nvSpPr>
          <p:cNvPr id="7" name="Title 1"/>
          <p:cNvSpPr txBox="1">
            <a:spLocks/>
          </p:cNvSpPr>
          <p:nvPr/>
        </p:nvSpPr>
        <p:spPr>
          <a:xfrm>
            <a:off x="685800" y="4191000"/>
            <a:ext cx="7239000" cy="838200"/>
          </a:xfrm>
          <a:prstGeom prst="rect">
            <a:avLst/>
          </a:prstGeom>
        </p:spPr>
        <p:txBody>
          <a:bodyPr lIns="45720" tIns="0" rIns="45720" bIns="0" anchor="b">
            <a:normAutofit fontScale="97500"/>
          </a:bodyPr>
          <a:lstStyle/>
          <a:p>
            <a:pPr eaLnBrk="1" fontAlgn="auto" hangingPunct="1">
              <a:spcAft>
                <a:spcPts val="0"/>
              </a:spcAft>
              <a:defRPr/>
            </a:pPr>
            <a:r>
              <a:rPr lang="en-US" sz="24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Rata-rata </a:t>
            </a:r>
            <a:r>
              <a:rPr lang="en-US" sz="2400" b="1" cap="all"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bergerak</a:t>
            </a:r>
            <a:r>
              <a:rPr lang="en-US" sz="24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/moving </a:t>
            </a:r>
            <a:r>
              <a:rPr lang="en-US" sz="2400" b="1" cap="all"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averange</a:t>
            </a:r>
            <a:endParaRPr lang="en-US" sz="24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endParaRPr>
          </a:p>
        </p:txBody>
      </p:sp>
      <p:grpSp>
        <p:nvGrpSpPr>
          <p:cNvPr id="116744" name="Group 4"/>
          <p:cNvGrpSpPr>
            <a:grpSpLocks/>
          </p:cNvGrpSpPr>
          <p:nvPr/>
        </p:nvGrpSpPr>
        <p:grpSpPr bwMode="auto">
          <a:xfrm>
            <a:off x="5675313" y="2495550"/>
            <a:ext cx="2492375" cy="1939925"/>
            <a:chOff x="2791" y="1370"/>
            <a:chExt cx="2507" cy="2695"/>
          </a:xfrm>
        </p:grpSpPr>
        <p:grpSp>
          <p:nvGrpSpPr>
            <p:cNvPr id="116745" name="Group 5"/>
            <p:cNvGrpSpPr>
              <a:grpSpLocks/>
            </p:cNvGrpSpPr>
            <p:nvPr/>
          </p:nvGrpSpPr>
          <p:grpSpPr bwMode="auto">
            <a:xfrm>
              <a:off x="2791" y="1370"/>
              <a:ext cx="2355" cy="2496"/>
              <a:chOff x="2791" y="1370"/>
              <a:chExt cx="2355" cy="2496"/>
            </a:xfrm>
          </p:grpSpPr>
          <p:sp>
            <p:nvSpPr>
              <p:cNvPr id="11" name="Freeform 6"/>
              <p:cNvSpPr>
                <a:spLocks/>
              </p:cNvSpPr>
              <p:nvPr/>
            </p:nvSpPr>
            <p:spPr bwMode="auto">
              <a:xfrm>
                <a:off x="2791" y="2914"/>
                <a:ext cx="2349" cy="946"/>
              </a:xfrm>
              <a:custGeom>
                <a:avLst/>
                <a:gdLst/>
                <a:ahLst/>
                <a:cxnLst>
                  <a:cxn ang="0">
                    <a:pos x="0" y="0"/>
                  </a:cxn>
                  <a:cxn ang="0">
                    <a:pos x="2348" y="0"/>
                  </a:cxn>
                  <a:cxn ang="0">
                    <a:pos x="2348" y="945"/>
                  </a:cxn>
                  <a:cxn ang="0">
                    <a:pos x="0" y="945"/>
                  </a:cxn>
                  <a:cxn ang="0">
                    <a:pos x="0" y="0"/>
                  </a:cxn>
                </a:cxnLst>
                <a:rect l="0" t="0" r="r" b="b"/>
                <a:pathLst>
                  <a:path w="2349" h="946">
                    <a:moveTo>
                      <a:pt x="0" y="0"/>
                    </a:moveTo>
                    <a:lnTo>
                      <a:pt x="2348" y="0"/>
                    </a:lnTo>
                    <a:lnTo>
                      <a:pt x="2348" y="945"/>
                    </a:lnTo>
                    <a:lnTo>
                      <a:pt x="0" y="945"/>
                    </a:lnTo>
                    <a:lnTo>
                      <a:pt x="0" y="0"/>
                    </a:lnTo>
                  </a:path>
                </a:pathLst>
              </a:custGeom>
              <a:solidFill>
                <a:srgbClr val="65E5E5"/>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 name="Freeform 7"/>
              <p:cNvSpPr>
                <a:spLocks/>
              </p:cNvSpPr>
              <p:nvPr/>
            </p:nvSpPr>
            <p:spPr bwMode="auto">
              <a:xfrm>
                <a:off x="2791" y="2914"/>
                <a:ext cx="2355" cy="953"/>
              </a:xfrm>
              <a:custGeom>
                <a:avLst/>
                <a:gdLst/>
                <a:ahLst/>
                <a:cxnLst>
                  <a:cxn ang="0">
                    <a:pos x="0" y="0"/>
                  </a:cxn>
                  <a:cxn ang="0">
                    <a:pos x="2354" y="0"/>
                  </a:cxn>
                  <a:cxn ang="0">
                    <a:pos x="2354" y="951"/>
                  </a:cxn>
                  <a:cxn ang="0">
                    <a:pos x="0" y="951"/>
                  </a:cxn>
                  <a:cxn ang="0">
                    <a:pos x="0" y="0"/>
                  </a:cxn>
                </a:cxnLst>
                <a:rect l="0" t="0" r="r" b="b"/>
                <a:pathLst>
                  <a:path w="2355" h="952">
                    <a:moveTo>
                      <a:pt x="0" y="0"/>
                    </a:moveTo>
                    <a:lnTo>
                      <a:pt x="2354" y="0"/>
                    </a:lnTo>
                    <a:lnTo>
                      <a:pt x="2354" y="951"/>
                    </a:lnTo>
                    <a:lnTo>
                      <a:pt x="0" y="951"/>
                    </a:lnTo>
                    <a:lnTo>
                      <a:pt x="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 name="Freeform 8"/>
              <p:cNvSpPr>
                <a:spLocks/>
              </p:cNvSpPr>
              <p:nvPr/>
            </p:nvSpPr>
            <p:spPr bwMode="auto">
              <a:xfrm>
                <a:off x="2848" y="2784"/>
                <a:ext cx="2157" cy="706"/>
              </a:xfrm>
              <a:custGeom>
                <a:avLst/>
                <a:gdLst/>
                <a:ahLst/>
                <a:cxnLst>
                  <a:cxn ang="0">
                    <a:pos x="2155" y="165"/>
                  </a:cxn>
                  <a:cxn ang="0">
                    <a:pos x="0" y="165"/>
                  </a:cxn>
                  <a:cxn ang="0">
                    <a:pos x="211" y="0"/>
                  </a:cxn>
                  <a:cxn ang="0">
                    <a:pos x="1976" y="0"/>
                  </a:cxn>
                  <a:cxn ang="0">
                    <a:pos x="2155" y="165"/>
                  </a:cxn>
                  <a:cxn ang="0">
                    <a:pos x="1906" y="703"/>
                  </a:cxn>
                  <a:cxn ang="0">
                    <a:pos x="1747" y="425"/>
                  </a:cxn>
                  <a:cxn ang="0">
                    <a:pos x="1747" y="197"/>
                  </a:cxn>
                  <a:cxn ang="0">
                    <a:pos x="1906" y="197"/>
                  </a:cxn>
                  <a:cxn ang="0">
                    <a:pos x="1906" y="703"/>
                  </a:cxn>
                  <a:cxn ang="0">
                    <a:pos x="225" y="703"/>
                  </a:cxn>
                  <a:cxn ang="0">
                    <a:pos x="383" y="425"/>
                  </a:cxn>
                  <a:cxn ang="0">
                    <a:pos x="383" y="197"/>
                  </a:cxn>
                  <a:cxn ang="0">
                    <a:pos x="225" y="197"/>
                  </a:cxn>
                  <a:cxn ang="0">
                    <a:pos x="225" y="703"/>
                  </a:cxn>
                  <a:cxn ang="0">
                    <a:pos x="2155" y="165"/>
                  </a:cxn>
                </a:cxnLst>
                <a:rect l="0" t="0" r="r" b="b"/>
                <a:pathLst>
                  <a:path w="2156" h="704">
                    <a:moveTo>
                      <a:pt x="2155" y="165"/>
                    </a:moveTo>
                    <a:lnTo>
                      <a:pt x="0" y="165"/>
                    </a:lnTo>
                    <a:lnTo>
                      <a:pt x="211" y="0"/>
                    </a:lnTo>
                    <a:lnTo>
                      <a:pt x="1976" y="0"/>
                    </a:lnTo>
                    <a:lnTo>
                      <a:pt x="2155" y="165"/>
                    </a:lnTo>
                    <a:lnTo>
                      <a:pt x="1906" y="703"/>
                    </a:lnTo>
                    <a:lnTo>
                      <a:pt x="1747" y="425"/>
                    </a:lnTo>
                    <a:lnTo>
                      <a:pt x="1747" y="197"/>
                    </a:lnTo>
                    <a:lnTo>
                      <a:pt x="1906" y="197"/>
                    </a:lnTo>
                    <a:lnTo>
                      <a:pt x="1906" y="703"/>
                    </a:lnTo>
                    <a:lnTo>
                      <a:pt x="225" y="703"/>
                    </a:lnTo>
                    <a:lnTo>
                      <a:pt x="383" y="425"/>
                    </a:lnTo>
                    <a:lnTo>
                      <a:pt x="383" y="197"/>
                    </a:lnTo>
                    <a:lnTo>
                      <a:pt x="225" y="197"/>
                    </a:lnTo>
                    <a:lnTo>
                      <a:pt x="225" y="703"/>
                    </a:lnTo>
                    <a:lnTo>
                      <a:pt x="2155" y="165"/>
                    </a:lnTo>
                  </a:path>
                </a:pathLst>
              </a:custGeom>
              <a:solidFill>
                <a:srgbClr val="F7DD91"/>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 name="Freeform 9"/>
              <p:cNvSpPr>
                <a:spLocks/>
              </p:cNvSpPr>
              <p:nvPr/>
            </p:nvSpPr>
            <p:spPr bwMode="auto">
              <a:xfrm>
                <a:off x="2848" y="2784"/>
                <a:ext cx="2162" cy="168"/>
              </a:xfrm>
              <a:custGeom>
                <a:avLst/>
                <a:gdLst/>
                <a:ahLst/>
                <a:cxnLst>
                  <a:cxn ang="0">
                    <a:pos x="2161" y="166"/>
                  </a:cxn>
                  <a:cxn ang="0">
                    <a:pos x="0" y="166"/>
                  </a:cxn>
                  <a:cxn ang="0">
                    <a:pos x="212" y="0"/>
                  </a:cxn>
                  <a:cxn ang="0">
                    <a:pos x="1982" y="0"/>
                  </a:cxn>
                  <a:cxn ang="0">
                    <a:pos x="2161" y="166"/>
                  </a:cxn>
                </a:cxnLst>
                <a:rect l="0" t="0" r="r" b="b"/>
                <a:pathLst>
                  <a:path w="2162" h="167">
                    <a:moveTo>
                      <a:pt x="2161" y="166"/>
                    </a:moveTo>
                    <a:lnTo>
                      <a:pt x="0" y="166"/>
                    </a:lnTo>
                    <a:lnTo>
                      <a:pt x="212" y="0"/>
                    </a:lnTo>
                    <a:lnTo>
                      <a:pt x="1982" y="0"/>
                    </a:lnTo>
                    <a:lnTo>
                      <a:pt x="2161" y="166"/>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 name="Freeform 10"/>
              <p:cNvSpPr>
                <a:spLocks/>
              </p:cNvSpPr>
              <p:nvPr/>
            </p:nvSpPr>
            <p:spPr bwMode="auto">
              <a:xfrm>
                <a:off x="4602" y="2984"/>
                <a:ext cx="160" cy="509"/>
              </a:xfrm>
              <a:custGeom>
                <a:avLst/>
                <a:gdLst/>
                <a:ahLst/>
                <a:cxnLst>
                  <a:cxn ang="0">
                    <a:pos x="159" y="510"/>
                  </a:cxn>
                  <a:cxn ang="0">
                    <a:pos x="0" y="230"/>
                  </a:cxn>
                  <a:cxn ang="0">
                    <a:pos x="0" y="0"/>
                  </a:cxn>
                  <a:cxn ang="0">
                    <a:pos x="159" y="0"/>
                  </a:cxn>
                  <a:cxn ang="0">
                    <a:pos x="159" y="510"/>
                  </a:cxn>
                </a:cxnLst>
                <a:rect l="0" t="0" r="r" b="b"/>
                <a:pathLst>
                  <a:path w="160" h="511">
                    <a:moveTo>
                      <a:pt x="159" y="510"/>
                    </a:moveTo>
                    <a:lnTo>
                      <a:pt x="0" y="230"/>
                    </a:lnTo>
                    <a:lnTo>
                      <a:pt x="0" y="0"/>
                    </a:lnTo>
                    <a:lnTo>
                      <a:pt x="159" y="0"/>
                    </a:lnTo>
                    <a:lnTo>
                      <a:pt x="159" y="51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 name="Freeform 11"/>
              <p:cNvSpPr>
                <a:spLocks/>
              </p:cNvSpPr>
              <p:nvPr/>
            </p:nvSpPr>
            <p:spPr bwMode="auto">
              <a:xfrm>
                <a:off x="3075" y="2984"/>
                <a:ext cx="158" cy="509"/>
              </a:xfrm>
              <a:custGeom>
                <a:avLst/>
                <a:gdLst/>
                <a:ahLst/>
                <a:cxnLst>
                  <a:cxn ang="0">
                    <a:pos x="0" y="510"/>
                  </a:cxn>
                  <a:cxn ang="0">
                    <a:pos x="158" y="230"/>
                  </a:cxn>
                  <a:cxn ang="0">
                    <a:pos x="158" y="0"/>
                  </a:cxn>
                  <a:cxn ang="0">
                    <a:pos x="0" y="0"/>
                  </a:cxn>
                  <a:cxn ang="0">
                    <a:pos x="0" y="510"/>
                  </a:cxn>
                </a:cxnLst>
                <a:rect l="0" t="0" r="r" b="b"/>
                <a:pathLst>
                  <a:path w="159" h="511">
                    <a:moveTo>
                      <a:pt x="0" y="510"/>
                    </a:moveTo>
                    <a:lnTo>
                      <a:pt x="158" y="230"/>
                    </a:lnTo>
                    <a:lnTo>
                      <a:pt x="158" y="0"/>
                    </a:lnTo>
                    <a:lnTo>
                      <a:pt x="0" y="0"/>
                    </a:lnTo>
                    <a:lnTo>
                      <a:pt x="0" y="51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 name="Freeform 12"/>
              <p:cNvSpPr>
                <a:spLocks/>
              </p:cNvSpPr>
              <p:nvPr/>
            </p:nvSpPr>
            <p:spPr bwMode="auto">
              <a:xfrm>
                <a:off x="2848" y="2951"/>
                <a:ext cx="2157" cy="538"/>
              </a:xfrm>
              <a:custGeom>
                <a:avLst/>
                <a:gdLst/>
                <a:ahLst/>
                <a:cxnLst>
                  <a:cxn ang="0">
                    <a:pos x="1959" y="32"/>
                  </a:cxn>
                  <a:cxn ang="0">
                    <a:pos x="1958" y="537"/>
                  </a:cxn>
                  <a:cxn ang="0">
                    <a:pos x="1906" y="537"/>
                  </a:cxn>
                  <a:cxn ang="0">
                    <a:pos x="1906" y="32"/>
                  </a:cxn>
                  <a:cxn ang="0">
                    <a:pos x="1959" y="32"/>
                  </a:cxn>
                  <a:cxn ang="0">
                    <a:pos x="173" y="33"/>
                  </a:cxn>
                  <a:cxn ang="0">
                    <a:pos x="173" y="538"/>
                  </a:cxn>
                  <a:cxn ang="0">
                    <a:pos x="225" y="538"/>
                  </a:cxn>
                  <a:cxn ang="0">
                    <a:pos x="225" y="33"/>
                  </a:cxn>
                  <a:cxn ang="0">
                    <a:pos x="173" y="33"/>
                  </a:cxn>
                  <a:cxn ang="0">
                    <a:pos x="0" y="0"/>
                  </a:cxn>
                  <a:cxn ang="0">
                    <a:pos x="0" y="33"/>
                  </a:cxn>
                  <a:cxn ang="0">
                    <a:pos x="2155" y="32"/>
                  </a:cxn>
                  <a:cxn ang="0">
                    <a:pos x="2155" y="0"/>
                  </a:cxn>
                  <a:cxn ang="0">
                    <a:pos x="0" y="0"/>
                  </a:cxn>
                  <a:cxn ang="0">
                    <a:pos x="1959" y="32"/>
                  </a:cxn>
                </a:cxnLst>
                <a:rect l="0" t="0" r="r" b="b"/>
                <a:pathLst>
                  <a:path w="2156" h="539">
                    <a:moveTo>
                      <a:pt x="1959" y="32"/>
                    </a:moveTo>
                    <a:lnTo>
                      <a:pt x="1958" y="537"/>
                    </a:lnTo>
                    <a:lnTo>
                      <a:pt x="1906" y="537"/>
                    </a:lnTo>
                    <a:lnTo>
                      <a:pt x="1906" y="32"/>
                    </a:lnTo>
                    <a:lnTo>
                      <a:pt x="1959" y="32"/>
                    </a:lnTo>
                    <a:lnTo>
                      <a:pt x="173" y="33"/>
                    </a:lnTo>
                    <a:lnTo>
                      <a:pt x="173" y="538"/>
                    </a:lnTo>
                    <a:lnTo>
                      <a:pt x="225" y="538"/>
                    </a:lnTo>
                    <a:lnTo>
                      <a:pt x="225" y="33"/>
                    </a:lnTo>
                    <a:lnTo>
                      <a:pt x="173" y="33"/>
                    </a:lnTo>
                    <a:lnTo>
                      <a:pt x="0" y="0"/>
                    </a:lnTo>
                    <a:lnTo>
                      <a:pt x="0" y="33"/>
                    </a:lnTo>
                    <a:lnTo>
                      <a:pt x="2155" y="32"/>
                    </a:lnTo>
                    <a:lnTo>
                      <a:pt x="2155" y="0"/>
                    </a:lnTo>
                    <a:lnTo>
                      <a:pt x="0" y="0"/>
                    </a:lnTo>
                    <a:lnTo>
                      <a:pt x="1959" y="32"/>
                    </a:lnTo>
                  </a:path>
                </a:pathLst>
              </a:custGeom>
              <a:solidFill>
                <a:srgbClr val="E0C67A"/>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 name="Freeform 13"/>
              <p:cNvSpPr>
                <a:spLocks/>
              </p:cNvSpPr>
              <p:nvPr/>
            </p:nvSpPr>
            <p:spPr bwMode="auto">
              <a:xfrm>
                <a:off x="4760" y="2982"/>
                <a:ext cx="54" cy="512"/>
              </a:xfrm>
              <a:custGeom>
                <a:avLst/>
                <a:gdLst/>
                <a:ahLst/>
                <a:cxnLst>
                  <a:cxn ang="0">
                    <a:pos x="53" y="0"/>
                  </a:cxn>
                  <a:cxn ang="0">
                    <a:pos x="52" y="511"/>
                  </a:cxn>
                  <a:cxn ang="0">
                    <a:pos x="0" y="511"/>
                  </a:cxn>
                  <a:cxn ang="0">
                    <a:pos x="0" y="0"/>
                  </a:cxn>
                  <a:cxn ang="0">
                    <a:pos x="53" y="0"/>
                  </a:cxn>
                </a:cxnLst>
                <a:rect l="0" t="0" r="r" b="b"/>
                <a:pathLst>
                  <a:path w="54" h="512">
                    <a:moveTo>
                      <a:pt x="53" y="0"/>
                    </a:moveTo>
                    <a:lnTo>
                      <a:pt x="52" y="511"/>
                    </a:lnTo>
                    <a:lnTo>
                      <a:pt x="0" y="511"/>
                    </a:lnTo>
                    <a:lnTo>
                      <a:pt x="0" y="0"/>
                    </a:lnTo>
                    <a:lnTo>
                      <a:pt x="53"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 name="Freeform 14"/>
              <p:cNvSpPr>
                <a:spLocks/>
              </p:cNvSpPr>
              <p:nvPr/>
            </p:nvSpPr>
            <p:spPr bwMode="auto">
              <a:xfrm>
                <a:off x="3023" y="2984"/>
                <a:ext cx="54" cy="512"/>
              </a:xfrm>
              <a:custGeom>
                <a:avLst/>
                <a:gdLst/>
                <a:ahLst/>
                <a:cxnLst>
                  <a:cxn ang="0">
                    <a:pos x="0" y="0"/>
                  </a:cxn>
                  <a:cxn ang="0">
                    <a:pos x="0" y="511"/>
                  </a:cxn>
                  <a:cxn ang="0">
                    <a:pos x="53" y="511"/>
                  </a:cxn>
                  <a:cxn ang="0">
                    <a:pos x="53" y="0"/>
                  </a:cxn>
                  <a:cxn ang="0">
                    <a:pos x="0" y="0"/>
                  </a:cxn>
                </a:cxnLst>
                <a:rect l="0" t="0" r="r" b="b"/>
                <a:pathLst>
                  <a:path w="54" h="512">
                    <a:moveTo>
                      <a:pt x="0" y="0"/>
                    </a:moveTo>
                    <a:lnTo>
                      <a:pt x="0" y="511"/>
                    </a:lnTo>
                    <a:lnTo>
                      <a:pt x="53" y="511"/>
                    </a:lnTo>
                    <a:lnTo>
                      <a:pt x="53" y="0"/>
                    </a:lnTo>
                    <a:lnTo>
                      <a:pt x="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 name="Freeform 15"/>
              <p:cNvSpPr>
                <a:spLocks/>
              </p:cNvSpPr>
              <p:nvPr/>
            </p:nvSpPr>
            <p:spPr bwMode="auto">
              <a:xfrm>
                <a:off x="2848" y="2951"/>
                <a:ext cx="2162" cy="33"/>
              </a:xfrm>
              <a:custGeom>
                <a:avLst/>
                <a:gdLst/>
                <a:ahLst/>
                <a:cxnLst>
                  <a:cxn ang="0">
                    <a:pos x="0" y="0"/>
                  </a:cxn>
                  <a:cxn ang="0">
                    <a:pos x="0" y="33"/>
                  </a:cxn>
                  <a:cxn ang="0">
                    <a:pos x="2161" y="32"/>
                  </a:cxn>
                  <a:cxn ang="0">
                    <a:pos x="2161" y="0"/>
                  </a:cxn>
                  <a:cxn ang="0">
                    <a:pos x="0" y="0"/>
                  </a:cxn>
                </a:cxnLst>
                <a:rect l="0" t="0" r="r" b="b"/>
                <a:pathLst>
                  <a:path w="2162" h="34">
                    <a:moveTo>
                      <a:pt x="0" y="0"/>
                    </a:moveTo>
                    <a:lnTo>
                      <a:pt x="0" y="33"/>
                    </a:lnTo>
                    <a:lnTo>
                      <a:pt x="2161" y="32"/>
                    </a:lnTo>
                    <a:lnTo>
                      <a:pt x="2161" y="0"/>
                    </a:lnTo>
                    <a:lnTo>
                      <a:pt x="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 name="Freeform 16"/>
              <p:cNvSpPr>
                <a:spLocks/>
              </p:cNvSpPr>
              <p:nvPr/>
            </p:nvSpPr>
            <p:spPr bwMode="auto">
              <a:xfrm>
                <a:off x="2852" y="2982"/>
                <a:ext cx="2157" cy="141"/>
              </a:xfrm>
              <a:custGeom>
                <a:avLst/>
                <a:gdLst/>
                <a:ahLst/>
                <a:cxnLst>
                  <a:cxn ang="0">
                    <a:pos x="1983" y="0"/>
                  </a:cxn>
                  <a:cxn ang="0">
                    <a:pos x="2155" y="118"/>
                  </a:cxn>
                  <a:cxn ang="0">
                    <a:pos x="2155" y="141"/>
                  </a:cxn>
                  <a:cxn ang="0">
                    <a:pos x="1956" y="141"/>
                  </a:cxn>
                  <a:cxn ang="0">
                    <a:pos x="1956" y="0"/>
                  </a:cxn>
                  <a:cxn ang="0">
                    <a:pos x="1983" y="0"/>
                  </a:cxn>
                  <a:cxn ang="0">
                    <a:pos x="223" y="29"/>
                  </a:cxn>
                  <a:cxn ang="0">
                    <a:pos x="381" y="112"/>
                  </a:cxn>
                  <a:cxn ang="0">
                    <a:pos x="381" y="141"/>
                  </a:cxn>
                  <a:cxn ang="0">
                    <a:pos x="1745" y="141"/>
                  </a:cxn>
                  <a:cxn ang="0">
                    <a:pos x="1745" y="118"/>
                  </a:cxn>
                  <a:cxn ang="0">
                    <a:pos x="1904" y="29"/>
                  </a:cxn>
                  <a:cxn ang="0">
                    <a:pos x="1904" y="1"/>
                  </a:cxn>
                  <a:cxn ang="0">
                    <a:pos x="223" y="1"/>
                  </a:cxn>
                  <a:cxn ang="0">
                    <a:pos x="223" y="29"/>
                  </a:cxn>
                  <a:cxn ang="0">
                    <a:pos x="171" y="17"/>
                  </a:cxn>
                  <a:cxn ang="0">
                    <a:pos x="0" y="117"/>
                  </a:cxn>
                  <a:cxn ang="0">
                    <a:pos x="0" y="141"/>
                  </a:cxn>
                  <a:cxn ang="0">
                    <a:pos x="171" y="141"/>
                  </a:cxn>
                  <a:cxn ang="0">
                    <a:pos x="171" y="17"/>
                  </a:cxn>
                  <a:cxn ang="0">
                    <a:pos x="1983" y="0"/>
                  </a:cxn>
                </a:cxnLst>
                <a:rect l="0" t="0" r="r" b="b"/>
                <a:pathLst>
                  <a:path w="2156" h="142">
                    <a:moveTo>
                      <a:pt x="1983" y="0"/>
                    </a:moveTo>
                    <a:lnTo>
                      <a:pt x="2155" y="118"/>
                    </a:lnTo>
                    <a:lnTo>
                      <a:pt x="2155" y="141"/>
                    </a:lnTo>
                    <a:lnTo>
                      <a:pt x="1956" y="141"/>
                    </a:lnTo>
                    <a:lnTo>
                      <a:pt x="1956" y="0"/>
                    </a:lnTo>
                    <a:lnTo>
                      <a:pt x="1983" y="0"/>
                    </a:lnTo>
                    <a:lnTo>
                      <a:pt x="223" y="29"/>
                    </a:lnTo>
                    <a:lnTo>
                      <a:pt x="381" y="112"/>
                    </a:lnTo>
                    <a:lnTo>
                      <a:pt x="381" y="141"/>
                    </a:lnTo>
                    <a:lnTo>
                      <a:pt x="1745" y="141"/>
                    </a:lnTo>
                    <a:lnTo>
                      <a:pt x="1745" y="118"/>
                    </a:lnTo>
                    <a:lnTo>
                      <a:pt x="1904" y="29"/>
                    </a:lnTo>
                    <a:lnTo>
                      <a:pt x="1904" y="1"/>
                    </a:lnTo>
                    <a:lnTo>
                      <a:pt x="223" y="1"/>
                    </a:lnTo>
                    <a:lnTo>
                      <a:pt x="223" y="29"/>
                    </a:lnTo>
                    <a:lnTo>
                      <a:pt x="171" y="17"/>
                    </a:lnTo>
                    <a:lnTo>
                      <a:pt x="0" y="117"/>
                    </a:lnTo>
                    <a:lnTo>
                      <a:pt x="0" y="141"/>
                    </a:lnTo>
                    <a:lnTo>
                      <a:pt x="171" y="141"/>
                    </a:lnTo>
                    <a:lnTo>
                      <a:pt x="171" y="17"/>
                    </a:lnTo>
                    <a:lnTo>
                      <a:pt x="1983" y="0"/>
                    </a:lnTo>
                  </a:path>
                </a:pathLst>
              </a:custGeom>
              <a:solidFill>
                <a:srgbClr val="000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2" name="Freeform 17"/>
              <p:cNvSpPr>
                <a:spLocks/>
              </p:cNvSpPr>
              <p:nvPr/>
            </p:nvSpPr>
            <p:spPr bwMode="auto">
              <a:xfrm>
                <a:off x="4813" y="2982"/>
                <a:ext cx="201" cy="148"/>
              </a:xfrm>
              <a:custGeom>
                <a:avLst/>
                <a:gdLst/>
                <a:ahLst/>
                <a:cxnLst>
                  <a:cxn ang="0">
                    <a:pos x="28" y="0"/>
                  </a:cxn>
                  <a:cxn ang="0">
                    <a:pos x="200" y="123"/>
                  </a:cxn>
                  <a:cxn ang="0">
                    <a:pos x="200" y="147"/>
                  </a:cxn>
                  <a:cxn ang="0">
                    <a:pos x="0" y="147"/>
                  </a:cxn>
                  <a:cxn ang="0">
                    <a:pos x="0" y="0"/>
                  </a:cxn>
                  <a:cxn ang="0">
                    <a:pos x="28" y="0"/>
                  </a:cxn>
                </a:cxnLst>
                <a:rect l="0" t="0" r="r" b="b"/>
                <a:pathLst>
                  <a:path w="201" h="148">
                    <a:moveTo>
                      <a:pt x="28" y="0"/>
                    </a:moveTo>
                    <a:lnTo>
                      <a:pt x="200" y="123"/>
                    </a:lnTo>
                    <a:lnTo>
                      <a:pt x="200" y="147"/>
                    </a:lnTo>
                    <a:lnTo>
                      <a:pt x="0" y="147"/>
                    </a:lnTo>
                    <a:lnTo>
                      <a:pt x="0" y="0"/>
                    </a:lnTo>
                    <a:lnTo>
                      <a:pt x="28"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3" name="Freeform 18"/>
              <p:cNvSpPr>
                <a:spLocks/>
              </p:cNvSpPr>
              <p:nvPr/>
            </p:nvSpPr>
            <p:spPr bwMode="auto">
              <a:xfrm>
                <a:off x="3075" y="2984"/>
                <a:ext cx="1686" cy="146"/>
              </a:xfrm>
              <a:custGeom>
                <a:avLst/>
                <a:gdLst/>
                <a:ahLst/>
                <a:cxnLst>
                  <a:cxn ang="0">
                    <a:pos x="0" y="29"/>
                  </a:cxn>
                  <a:cxn ang="0">
                    <a:pos x="158" y="116"/>
                  </a:cxn>
                  <a:cxn ang="0">
                    <a:pos x="158" y="146"/>
                  </a:cxn>
                  <a:cxn ang="0">
                    <a:pos x="1526" y="146"/>
                  </a:cxn>
                  <a:cxn ang="0">
                    <a:pos x="1526" y="122"/>
                  </a:cxn>
                  <a:cxn ang="0">
                    <a:pos x="1685" y="29"/>
                  </a:cxn>
                  <a:cxn ang="0">
                    <a:pos x="1685" y="0"/>
                  </a:cxn>
                  <a:cxn ang="0">
                    <a:pos x="0" y="0"/>
                  </a:cxn>
                  <a:cxn ang="0">
                    <a:pos x="0" y="29"/>
                  </a:cxn>
                </a:cxnLst>
                <a:rect l="0" t="0" r="r" b="b"/>
                <a:pathLst>
                  <a:path w="1686" h="147">
                    <a:moveTo>
                      <a:pt x="0" y="29"/>
                    </a:moveTo>
                    <a:lnTo>
                      <a:pt x="158" y="116"/>
                    </a:lnTo>
                    <a:lnTo>
                      <a:pt x="158" y="146"/>
                    </a:lnTo>
                    <a:lnTo>
                      <a:pt x="1526" y="146"/>
                    </a:lnTo>
                    <a:lnTo>
                      <a:pt x="1526" y="122"/>
                    </a:lnTo>
                    <a:lnTo>
                      <a:pt x="1685" y="29"/>
                    </a:lnTo>
                    <a:lnTo>
                      <a:pt x="1685" y="0"/>
                    </a:lnTo>
                    <a:lnTo>
                      <a:pt x="0" y="0"/>
                    </a:lnTo>
                    <a:lnTo>
                      <a:pt x="0" y="29"/>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4" name="Freeform 19"/>
              <p:cNvSpPr>
                <a:spLocks/>
              </p:cNvSpPr>
              <p:nvPr/>
            </p:nvSpPr>
            <p:spPr bwMode="auto">
              <a:xfrm>
                <a:off x="2852" y="3000"/>
                <a:ext cx="171" cy="130"/>
              </a:xfrm>
              <a:custGeom>
                <a:avLst/>
                <a:gdLst/>
                <a:ahLst/>
                <a:cxnLst>
                  <a:cxn ang="0">
                    <a:pos x="171" y="0"/>
                  </a:cxn>
                  <a:cxn ang="0">
                    <a:pos x="0" y="104"/>
                  </a:cxn>
                  <a:cxn ang="0">
                    <a:pos x="0" y="129"/>
                  </a:cxn>
                  <a:cxn ang="0">
                    <a:pos x="171" y="129"/>
                  </a:cxn>
                  <a:cxn ang="0">
                    <a:pos x="171" y="0"/>
                  </a:cxn>
                </a:cxnLst>
                <a:rect l="0" t="0" r="r" b="b"/>
                <a:pathLst>
                  <a:path w="172" h="130">
                    <a:moveTo>
                      <a:pt x="171" y="0"/>
                    </a:moveTo>
                    <a:lnTo>
                      <a:pt x="0" y="104"/>
                    </a:lnTo>
                    <a:lnTo>
                      <a:pt x="0" y="129"/>
                    </a:lnTo>
                    <a:lnTo>
                      <a:pt x="171" y="129"/>
                    </a:lnTo>
                    <a:lnTo>
                      <a:pt x="171"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5" name="Freeform 20"/>
              <p:cNvSpPr>
                <a:spLocks/>
              </p:cNvSpPr>
              <p:nvPr/>
            </p:nvSpPr>
            <p:spPr bwMode="auto">
              <a:xfrm>
                <a:off x="3390" y="2706"/>
                <a:ext cx="517" cy="82"/>
              </a:xfrm>
              <a:custGeom>
                <a:avLst/>
                <a:gdLst/>
                <a:ahLst/>
                <a:cxnLst>
                  <a:cxn ang="0">
                    <a:pos x="0" y="80"/>
                  </a:cxn>
                  <a:cxn ang="0">
                    <a:pos x="517" y="80"/>
                  </a:cxn>
                  <a:cxn ang="0">
                    <a:pos x="438" y="0"/>
                  </a:cxn>
                  <a:cxn ang="0">
                    <a:pos x="57" y="0"/>
                  </a:cxn>
                  <a:cxn ang="0">
                    <a:pos x="0" y="80"/>
                  </a:cxn>
                </a:cxnLst>
                <a:rect l="0" t="0" r="r" b="b"/>
                <a:pathLst>
                  <a:path w="518" h="81">
                    <a:moveTo>
                      <a:pt x="0" y="80"/>
                    </a:moveTo>
                    <a:lnTo>
                      <a:pt x="517" y="80"/>
                    </a:lnTo>
                    <a:lnTo>
                      <a:pt x="438" y="0"/>
                    </a:lnTo>
                    <a:lnTo>
                      <a:pt x="57" y="0"/>
                    </a:lnTo>
                    <a:lnTo>
                      <a:pt x="0" y="80"/>
                    </a:lnTo>
                  </a:path>
                </a:pathLst>
              </a:custGeom>
              <a:solidFill>
                <a:srgbClr val="000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6" name="Freeform 21"/>
              <p:cNvSpPr>
                <a:spLocks/>
              </p:cNvSpPr>
              <p:nvPr/>
            </p:nvSpPr>
            <p:spPr bwMode="auto">
              <a:xfrm>
                <a:off x="3390" y="2706"/>
                <a:ext cx="524" cy="88"/>
              </a:xfrm>
              <a:custGeom>
                <a:avLst/>
                <a:gdLst/>
                <a:ahLst/>
                <a:cxnLst>
                  <a:cxn ang="0">
                    <a:pos x="0" y="86"/>
                  </a:cxn>
                  <a:cxn ang="0">
                    <a:pos x="523" y="86"/>
                  </a:cxn>
                  <a:cxn ang="0">
                    <a:pos x="443" y="0"/>
                  </a:cxn>
                  <a:cxn ang="0">
                    <a:pos x="58" y="0"/>
                  </a:cxn>
                  <a:cxn ang="0">
                    <a:pos x="0" y="86"/>
                  </a:cxn>
                </a:cxnLst>
                <a:rect l="0" t="0" r="r" b="b"/>
                <a:pathLst>
                  <a:path w="524" h="87">
                    <a:moveTo>
                      <a:pt x="0" y="86"/>
                    </a:moveTo>
                    <a:lnTo>
                      <a:pt x="523" y="86"/>
                    </a:lnTo>
                    <a:lnTo>
                      <a:pt x="443" y="0"/>
                    </a:lnTo>
                    <a:lnTo>
                      <a:pt x="58" y="0"/>
                    </a:lnTo>
                    <a:lnTo>
                      <a:pt x="0" y="86"/>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7" name="Freeform 22"/>
              <p:cNvSpPr>
                <a:spLocks/>
              </p:cNvSpPr>
              <p:nvPr/>
            </p:nvSpPr>
            <p:spPr bwMode="auto">
              <a:xfrm>
                <a:off x="3430" y="2508"/>
                <a:ext cx="407" cy="194"/>
              </a:xfrm>
              <a:custGeom>
                <a:avLst/>
                <a:gdLst/>
                <a:ahLst/>
                <a:cxnLst>
                  <a:cxn ang="0">
                    <a:pos x="17" y="192"/>
                  </a:cxn>
                  <a:cxn ang="0">
                    <a:pos x="0" y="0"/>
                  </a:cxn>
                  <a:cxn ang="0">
                    <a:pos x="406" y="0"/>
                  </a:cxn>
                  <a:cxn ang="0">
                    <a:pos x="396" y="192"/>
                  </a:cxn>
                  <a:cxn ang="0">
                    <a:pos x="17" y="192"/>
                  </a:cxn>
                </a:cxnLst>
                <a:rect l="0" t="0" r="r" b="b"/>
                <a:pathLst>
                  <a:path w="407" h="193">
                    <a:moveTo>
                      <a:pt x="17" y="192"/>
                    </a:moveTo>
                    <a:lnTo>
                      <a:pt x="0" y="0"/>
                    </a:lnTo>
                    <a:lnTo>
                      <a:pt x="406" y="0"/>
                    </a:lnTo>
                    <a:lnTo>
                      <a:pt x="396" y="192"/>
                    </a:lnTo>
                    <a:lnTo>
                      <a:pt x="17" y="192"/>
                    </a:lnTo>
                  </a:path>
                </a:pathLst>
              </a:custGeom>
              <a:solidFill>
                <a:srgbClr val="000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8" name="Freeform 23"/>
              <p:cNvSpPr>
                <a:spLocks/>
              </p:cNvSpPr>
              <p:nvPr/>
            </p:nvSpPr>
            <p:spPr bwMode="auto">
              <a:xfrm>
                <a:off x="3430" y="2508"/>
                <a:ext cx="415" cy="198"/>
              </a:xfrm>
              <a:custGeom>
                <a:avLst/>
                <a:gdLst/>
                <a:ahLst/>
                <a:cxnLst>
                  <a:cxn ang="0">
                    <a:pos x="17" y="198"/>
                  </a:cxn>
                  <a:cxn ang="0">
                    <a:pos x="0" y="0"/>
                  </a:cxn>
                  <a:cxn ang="0">
                    <a:pos x="412" y="0"/>
                  </a:cxn>
                  <a:cxn ang="0">
                    <a:pos x="402" y="198"/>
                  </a:cxn>
                  <a:cxn ang="0">
                    <a:pos x="17" y="198"/>
                  </a:cxn>
                </a:cxnLst>
                <a:rect l="0" t="0" r="r" b="b"/>
                <a:pathLst>
                  <a:path w="413" h="199">
                    <a:moveTo>
                      <a:pt x="17" y="198"/>
                    </a:moveTo>
                    <a:lnTo>
                      <a:pt x="0" y="0"/>
                    </a:lnTo>
                    <a:lnTo>
                      <a:pt x="412" y="0"/>
                    </a:lnTo>
                    <a:lnTo>
                      <a:pt x="402" y="198"/>
                    </a:lnTo>
                    <a:lnTo>
                      <a:pt x="17" y="198"/>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9" name="Freeform 24"/>
              <p:cNvSpPr>
                <a:spLocks/>
              </p:cNvSpPr>
              <p:nvPr/>
            </p:nvSpPr>
            <p:spPr bwMode="auto">
              <a:xfrm>
                <a:off x="3390" y="2508"/>
                <a:ext cx="517" cy="280"/>
              </a:xfrm>
              <a:custGeom>
                <a:avLst/>
                <a:gdLst/>
                <a:ahLst/>
                <a:cxnLst>
                  <a:cxn ang="0">
                    <a:pos x="438" y="224"/>
                  </a:cxn>
                  <a:cxn ang="0">
                    <a:pos x="492" y="279"/>
                  </a:cxn>
                  <a:cxn ang="0">
                    <a:pos x="517" y="279"/>
                  </a:cxn>
                  <a:cxn ang="0">
                    <a:pos x="438" y="195"/>
                  </a:cxn>
                  <a:cxn ang="0">
                    <a:pos x="438" y="224"/>
                  </a:cxn>
                  <a:cxn ang="0">
                    <a:pos x="57" y="224"/>
                  </a:cxn>
                  <a:cxn ang="0">
                    <a:pos x="20" y="279"/>
                  </a:cxn>
                  <a:cxn ang="0">
                    <a:pos x="0" y="279"/>
                  </a:cxn>
                  <a:cxn ang="0">
                    <a:pos x="57" y="195"/>
                  </a:cxn>
                  <a:cxn ang="0">
                    <a:pos x="57" y="224"/>
                  </a:cxn>
                  <a:cxn ang="0">
                    <a:pos x="57" y="194"/>
                  </a:cxn>
                  <a:cxn ang="0">
                    <a:pos x="41" y="0"/>
                  </a:cxn>
                  <a:cxn ang="0">
                    <a:pos x="49" y="0"/>
                  </a:cxn>
                  <a:cxn ang="0">
                    <a:pos x="64" y="180"/>
                  </a:cxn>
                  <a:cxn ang="0">
                    <a:pos x="57" y="194"/>
                  </a:cxn>
                  <a:cxn ang="0">
                    <a:pos x="428" y="180"/>
                  </a:cxn>
                  <a:cxn ang="0">
                    <a:pos x="438" y="0"/>
                  </a:cxn>
                  <a:cxn ang="0">
                    <a:pos x="448" y="0"/>
                  </a:cxn>
                  <a:cxn ang="0">
                    <a:pos x="438" y="195"/>
                  </a:cxn>
                  <a:cxn ang="0">
                    <a:pos x="428" y="180"/>
                  </a:cxn>
                  <a:cxn ang="0">
                    <a:pos x="438" y="224"/>
                  </a:cxn>
                </a:cxnLst>
                <a:rect l="0" t="0" r="r" b="b"/>
                <a:pathLst>
                  <a:path w="518" h="280">
                    <a:moveTo>
                      <a:pt x="438" y="224"/>
                    </a:moveTo>
                    <a:lnTo>
                      <a:pt x="492" y="279"/>
                    </a:lnTo>
                    <a:lnTo>
                      <a:pt x="517" y="279"/>
                    </a:lnTo>
                    <a:lnTo>
                      <a:pt x="438" y="195"/>
                    </a:lnTo>
                    <a:lnTo>
                      <a:pt x="438" y="224"/>
                    </a:lnTo>
                    <a:lnTo>
                      <a:pt x="57" y="224"/>
                    </a:lnTo>
                    <a:lnTo>
                      <a:pt x="20" y="279"/>
                    </a:lnTo>
                    <a:lnTo>
                      <a:pt x="0" y="279"/>
                    </a:lnTo>
                    <a:lnTo>
                      <a:pt x="57" y="195"/>
                    </a:lnTo>
                    <a:lnTo>
                      <a:pt x="57" y="224"/>
                    </a:lnTo>
                    <a:lnTo>
                      <a:pt x="57" y="194"/>
                    </a:lnTo>
                    <a:lnTo>
                      <a:pt x="41" y="0"/>
                    </a:lnTo>
                    <a:lnTo>
                      <a:pt x="49" y="0"/>
                    </a:lnTo>
                    <a:lnTo>
                      <a:pt x="64" y="180"/>
                    </a:lnTo>
                    <a:lnTo>
                      <a:pt x="57" y="194"/>
                    </a:lnTo>
                    <a:lnTo>
                      <a:pt x="428" y="180"/>
                    </a:lnTo>
                    <a:lnTo>
                      <a:pt x="438" y="0"/>
                    </a:lnTo>
                    <a:lnTo>
                      <a:pt x="448" y="0"/>
                    </a:lnTo>
                    <a:lnTo>
                      <a:pt x="438" y="195"/>
                    </a:lnTo>
                    <a:lnTo>
                      <a:pt x="428" y="180"/>
                    </a:lnTo>
                    <a:lnTo>
                      <a:pt x="438" y="224"/>
                    </a:lnTo>
                  </a:path>
                </a:pathLst>
              </a:custGeom>
              <a:solidFill>
                <a:srgbClr val="7F7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0" name="Freeform 25"/>
              <p:cNvSpPr>
                <a:spLocks/>
              </p:cNvSpPr>
              <p:nvPr/>
            </p:nvSpPr>
            <p:spPr bwMode="auto">
              <a:xfrm>
                <a:off x="3832" y="2706"/>
                <a:ext cx="81" cy="88"/>
              </a:xfrm>
              <a:custGeom>
                <a:avLst/>
                <a:gdLst/>
                <a:ahLst/>
                <a:cxnLst>
                  <a:cxn ang="0">
                    <a:pos x="0" y="30"/>
                  </a:cxn>
                  <a:cxn ang="0">
                    <a:pos x="55" y="86"/>
                  </a:cxn>
                  <a:cxn ang="0">
                    <a:pos x="80" y="86"/>
                  </a:cxn>
                  <a:cxn ang="0">
                    <a:pos x="0" y="0"/>
                  </a:cxn>
                  <a:cxn ang="0">
                    <a:pos x="0" y="30"/>
                  </a:cxn>
                </a:cxnLst>
                <a:rect l="0" t="0" r="r" b="b"/>
                <a:pathLst>
                  <a:path w="81" h="87">
                    <a:moveTo>
                      <a:pt x="0" y="30"/>
                    </a:moveTo>
                    <a:lnTo>
                      <a:pt x="55" y="86"/>
                    </a:lnTo>
                    <a:lnTo>
                      <a:pt x="80" y="86"/>
                    </a:lnTo>
                    <a:lnTo>
                      <a:pt x="0" y="0"/>
                    </a:lnTo>
                    <a:lnTo>
                      <a:pt x="0" y="3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1" name="Freeform 26"/>
              <p:cNvSpPr>
                <a:spLocks/>
              </p:cNvSpPr>
              <p:nvPr/>
            </p:nvSpPr>
            <p:spPr bwMode="auto">
              <a:xfrm>
                <a:off x="3390" y="2706"/>
                <a:ext cx="57" cy="88"/>
              </a:xfrm>
              <a:custGeom>
                <a:avLst/>
                <a:gdLst/>
                <a:ahLst/>
                <a:cxnLst>
                  <a:cxn ang="0">
                    <a:pos x="58" y="30"/>
                  </a:cxn>
                  <a:cxn ang="0">
                    <a:pos x="20" y="86"/>
                  </a:cxn>
                  <a:cxn ang="0">
                    <a:pos x="0" y="86"/>
                  </a:cxn>
                  <a:cxn ang="0">
                    <a:pos x="58" y="0"/>
                  </a:cxn>
                  <a:cxn ang="0">
                    <a:pos x="58" y="30"/>
                  </a:cxn>
                </a:cxnLst>
                <a:rect l="0" t="0" r="r" b="b"/>
                <a:pathLst>
                  <a:path w="59" h="87">
                    <a:moveTo>
                      <a:pt x="58" y="30"/>
                    </a:moveTo>
                    <a:lnTo>
                      <a:pt x="20" y="86"/>
                    </a:lnTo>
                    <a:lnTo>
                      <a:pt x="0" y="86"/>
                    </a:lnTo>
                    <a:lnTo>
                      <a:pt x="58" y="0"/>
                    </a:lnTo>
                    <a:lnTo>
                      <a:pt x="58" y="3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2" name="Freeform 27"/>
              <p:cNvSpPr>
                <a:spLocks/>
              </p:cNvSpPr>
              <p:nvPr/>
            </p:nvSpPr>
            <p:spPr bwMode="auto">
              <a:xfrm>
                <a:off x="3430" y="2508"/>
                <a:ext cx="27" cy="198"/>
              </a:xfrm>
              <a:custGeom>
                <a:avLst/>
                <a:gdLst/>
                <a:ahLst/>
                <a:cxnLst>
                  <a:cxn ang="0">
                    <a:pos x="17" y="198"/>
                  </a:cxn>
                  <a:cxn ang="0">
                    <a:pos x="0" y="0"/>
                  </a:cxn>
                  <a:cxn ang="0">
                    <a:pos x="9" y="0"/>
                  </a:cxn>
                  <a:cxn ang="0">
                    <a:pos x="24" y="184"/>
                  </a:cxn>
                  <a:cxn ang="0">
                    <a:pos x="17" y="198"/>
                  </a:cxn>
                </a:cxnLst>
                <a:rect l="0" t="0" r="r" b="b"/>
                <a:pathLst>
                  <a:path w="25" h="199">
                    <a:moveTo>
                      <a:pt x="17" y="198"/>
                    </a:moveTo>
                    <a:lnTo>
                      <a:pt x="0" y="0"/>
                    </a:lnTo>
                    <a:lnTo>
                      <a:pt x="9" y="0"/>
                    </a:lnTo>
                    <a:lnTo>
                      <a:pt x="24" y="184"/>
                    </a:lnTo>
                    <a:lnTo>
                      <a:pt x="17" y="198"/>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3" name="Freeform 28"/>
              <p:cNvSpPr>
                <a:spLocks/>
              </p:cNvSpPr>
              <p:nvPr/>
            </p:nvSpPr>
            <p:spPr bwMode="auto">
              <a:xfrm>
                <a:off x="3823" y="2508"/>
                <a:ext cx="22" cy="201"/>
              </a:xfrm>
              <a:custGeom>
                <a:avLst/>
                <a:gdLst/>
                <a:ahLst/>
                <a:cxnLst>
                  <a:cxn ang="0">
                    <a:pos x="0" y="184"/>
                  </a:cxn>
                  <a:cxn ang="0">
                    <a:pos x="10" y="0"/>
                  </a:cxn>
                  <a:cxn ang="0">
                    <a:pos x="20" y="0"/>
                  </a:cxn>
                  <a:cxn ang="0">
                    <a:pos x="10" y="199"/>
                  </a:cxn>
                  <a:cxn ang="0">
                    <a:pos x="0" y="184"/>
                  </a:cxn>
                </a:cxnLst>
                <a:rect l="0" t="0" r="r" b="b"/>
                <a:pathLst>
                  <a:path w="21" h="200">
                    <a:moveTo>
                      <a:pt x="0" y="184"/>
                    </a:moveTo>
                    <a:lnTo>
                      <a:pt x="10" y="0"/>
                    </a:lnTo>
                    <a:lnTo>
                      <a:pt x="20" y="0"/>
                    </a:lnTo>
                    <a:lnTo>
                      <a:pt x="10" y="199"/>
                    </a:lnTo>
                    <a:lnTo>
                      <a:pt x="0" y="184"/>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4" name="Freeform 29"/>
              <p:cNvSpPr>
                <a:spLocks/>
              </p:cNvSpPr>
              <p:nvPr/>
            </p:nvSpPr>
            <p:spPr bwMode="auto">
              <a:xfrm>
                <a:off x="3462" y="2521"/>
                <a:ext cx="153" cy="71"/>
              </a:xfrm>
              <a:custGeom>
                <a:avLst/>
                <a:gdLst/>
                <a:ahLst/>
                <a:cxnLst>
                  <a:cxn ang="0">
                    <a:pos x="4" y="69"/>
                  </a:cxn>
                  <a:cxn ang="0">
                    <a:pos x="0" y="0"/>
                  </a:cxn>
                  <a:cxn ang="0">
                    <a:pos x="152" y="0"/>
                  </a:cxn>
                  <a:cxn ang="0">
                    <a:pos x="152" y="69"/>
                  </a:cxn>
                  <a:cxn ang="0">
                    <a:pos x="4" y="69"/>
                  </a:cxn>
                </a:cxnLst>
                <a:rect l="0" t="0" r="r" b="b"/>
                <a:pathLst>
                  <a:path w="153" h="70">
                    <a:moveTo>
                      <a:pt x="4" y="69"/>
                    </a:moveTo>
                    <a:lnTo>
                      <a:pt x="0" y="0"/>
                    </a:lnTo>
                    <a:lnTo>
                      <a:pt x="152" y="0"/>
                    </a:lnTo>
                    <a:lnTo>
                      <a:pt x="152" y="69"/>
                    </a:lnTo>
                    <a:lnTo>
                      <a:pt x="4" y="69"/>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5" name="Freeform 30"/>
              <p:cNvSpPr>
                <a:spLocks/>
              </p:cNvSpPr>
              <p:nvPr/>
            </p:nvSpPr>
            <p:spPr bwMode="auto">
              <a:xfrm>
                <a:off x="3462" y="2521"/>
                <a:ext cx="160" cy="75"/>
              </a:xfrm>
              <a:custGeom>
                <a:avLst/>
                <a:gdLst/>
                <a:ahLst/>
                <a:cxnLst>
                  <a:cxn ang="0">
                    <a:pos x="4" y="75"/>
                  </a:cxn>
                  <a:cxn ang="0">
                    <a:pos x="0" y="0"/>
                  </a:cxn>
                  <a:cxn ang="0">
                    <a:pos x="158" y="0"/>
                  </a:cxn>
                  <a:cxn ang="0">
                    <a:pos x="158" y="75"/>
                  </a:cxn>
                  <a:cxn ang="0">
                    <a:pos x="4" y="75"/>
                  </a:cxn>
                </a:cxnLst>
                <a:rect l="0" t="0" r="r" b="b"/>
                <a:pathLst>
                  <a:path w="159" h="76">
                    <a:moveTo>
                      <a:pt x="4" y="75"/>
                    </a:moveTo>
                    <a:lnTo>
                      <a:pt x="0" y="0"/>
                    </a:lnTo>
                    <a:lnTo>
                      <a:pt x="158" y="0"/>
                    </a:lnTo>
                    <a:lnTo>
                      <a:pt x="158" y="75"/>
                    </a:lnTo>
                    <a:lnTo>
                      <a:pt x="4" y="75"/>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6" name="Line 31"/>
              <p:cNvSpPr>
                <a:spLocks noChangeShapeType="1"/>
              </p:cNvSpPr>
              <p:nvPr/>
            </p:nvSpPr>
            <p:spPr bwMode="auto">
              <a:xfrm>
                <a:off x="3473" y="2548"/>
                <a:ext cx="139" cy="0"/>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7" name="Freeform 32"/>
              <p:cNvSpPr>
                <a:spLocks/>
              </p:cNvSpPr>
              <p:nvPr/>
            </p:nvSpPr>
            <p:spPr bwMode="auto">
              <a:xfrm>
                <a:off x="3430" y="2501"/>
                <a:ext cx="407" cy="232"/>
              </a:xfrm>
              <a:custGeom>
                <a:avLst/>
                <a:gdLst/>
                <a:ahLst/>
                <a:cxnLst>
                  <a:cxn ang="0">
                    <a:pos x="0" y="7"/>
                  </a:cxn>
                  <a:cxn ang="0">
                    <a:pos x="9" y="0"/>
                  </a:cxn>
                  <a:cxn ang="0">
                    <a:pos x="397" y="0"/>
                  </a:cxn>
                  <a:cxn ang="0">
                    <a:pos x="406" y="7"/>
                  </a:cxn>
                  <a:cxn ang="0">
                    <a:pos x="0" y="7"/>
                  </a:cxn>
                  <a:cxn ang="0">
                    <a:pos x="17" y="201"/>
                  </a:cxn>
                  <a:cxn ang="0">
                    <a:pos x="17" y="229"/>
                  </a:cxn>
                  <a:cxn ang="0">
                    <a:pos x="396" y="230"/>
                  </a:cxn>
                  <a:cxn ang="0">
                    <a:pos x="396" y="201"/>
                  </a:cxn>
                  <a:cxn ang="0">
                    <a:pos x="17" y="201"/>
                  </a:cxn>
                  <a:cxn ang="0">
                    <a:pos x="17" y="200"/>
                  </a:cxn>
                  <a:cxn ang="0">
                    <a:pos x="24" y="186"/>
                  </a:cxn>
                  <a:cxn ang="0">
                    <a:pos x="386" y="186"/>
                  </a:cxn>
                  <a:cxn ang="0">
                    <a:pos x="396" y="200"/>
                  </a:cxn>
                  <a:cxn ang="0">
                    <a:pos x="17" y="200"/>
                  </a:cxn>
                  <a:cxn ang="0">
                    <a:pos x="0" y="7"/>
                  </a:cxn>
                </a:cxnLst>
                <a:rect l="0" t="0" r="r" b="b"/>
                <a:pathLst>
                  <a:path w="407" h="231">
                    <a:moveTo>
                      <a:pt x="0" y="7"/>
                    </a:moveTo>
                    <a:lnTo>
                      <a:pt x="9" y="0"/>
                    </a:lnTo>
                    <a:lnTo>
                      <a:pt x="397" y="0"/>
                    </a:lnTo>
                    <a:lnTo>
                      <a:pt x="406" y="7"/>
                    </a:lnTo>
                    <a:lnTo>
                      <a:pt x="0" y="7"/>
                    </a:lnTo>
                    <a:lnTo>
                      <a:pt x="17" y="201"/>
                    </a:lnTo>
                    <a:lnTo>
                      <a:pt x="17" y="229"/>
                    </a:lnTo>
                    <a:lnTo>
                      <a:pt x="396" y="230"/>
                    </a:lnTo>
                    <a:lnTo>
                      <a:pt x="396" y="201"/>
                    </a:lnTo>
                    <a:lnTo>
                      <a:pt x="17" y="201"/>
                    </a:lnTo>
                    <a:lnTo>
                      <a:pt x="17" y="200"/>
                    </a:lnTo>
                    <a:lnTo>
                      <a:pt x="24" y="186"/>
                    </a:lnTo>
                    <a:lnTo>
                      <a:pt x="386" y="186"/>
                    </a:lnTo>
                    <a:lnTo>
                      <a:pt x="396" y="200"/>
                    </a:lnTo>
                    <a:lnTo>
                      <a:pt x="17" y="200"/>
                    </a:lnTo>
                    <a:lnTo>
                      <a:pt x="0" y="7"/>
                    </a:lnTo>
                  </a:path>
                </a:pathLst>
              </a:custGeom>
              <a:solidFill>
                <a:srgbClr val="B2B2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8" name="Freeform 33"/>
              <p:cNvSpPr>
                <a:spLocks/>
              </p:cNvSpPr>
              <p:nvPr/>
            </p:nvSpPr>
            <p:spPr bwMode="auto">
              <a:xfrm>
                <a:off x="3447" y="2706"/>
                <a:ext cx="386" cy="31"/>
              </a:xfrm>
              <a:custGeom>
                <a:avLst/>
                <a:gdLst/>
                <a:ahLst/>
                <a:cxnLst>
                  <a:cxn ang="0">
                    <a:pos x="0" y="0"/>
                  </a:cxn>
                  <a:cxn ang="0">
                    <a:pos x="0" y="29"/>
                  </a:cxn>
                  <a:cxn ang="0">
                    <a:pos x="385" y="30"/>
                  </a:cxn>
                  <a:cxn ang="0">
                    <a:pos x="385" y="0"/>
                  </a:cxn>
                  <a:cxn ang="0">
                    <a:pos x="0" y="0"/>
                  </a:cxn>
                </a:cxnLst>
                <a:rect l="0" t="0" r="r" b="b"/>
                <a:pathLst>
                  <a:path w="386" h="31">
                    <a:moveTo>
                      <a:pt x="0" y="0"/>
                    </a:moveTo>
                    <a:lnTo>
                      <a:pt x="0" y="29"/>
                    </a:lnTo>
                    <a:lnTo>
                      <a:pt x="385" y="30"/>
                    </a:lnTo>
                    <a:lnTo>
                      <a:pt x="385" y="0"/>
                    </a:lnTo>
                    <a:lnTo>
                      <a:pt x="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9" name="Freeform 34"/>
              <p:cNvSpPr>
                <a:spLocks/>
              </p:cNvSpPr>
              <p:nvPr/>
            </p:nvSpPr>
            <p:spPr bwMode="auto">
              <a:xfrm>
                <a:off x="3447" y="2693"/>
                <a:ext cx="386" cy="13"/>
              </a:xfrm>
              <a:custGeom>
                <a:avLst/>
                <a:gdLst/>
                <a:ahLst/>
                <a:cxnLst>
                  <a:cxn ang="0">
                    <a:pos x="0" y="14"/>
                  </a:cxn>
                  <a:cxn ang="0">
                    <a:pos x="7" y="0"/>
                  </a:cxn>
                  <a:cxn ang="0">
                    <a:pos x="375" y="0"/>
                  </a:cxn>
                  <a:cxn ang="0">
                    <a:pos x="385" y="14"/>
                  </a:cxn>
                  <a:cxn ang="0">
                    <a:pos x="0" y="14"/>
                  </a:cxn>
                </a:cxnLst>
                <a:rect l="0" t="0" r="r" b="b"/>
                <a:pathLst>
                  <a:path w="386" h="15">
                    <a:moveTo>
                      <a:pt x="0" y="14"/>
                    </a:moveTo>
                    <a:lnTo>
                      <a:pt x="7" y="0"/>
                    </a:lnTo>
                    <a:lnTo>
                      <a:pt x="375" y="0"/>
                    </a:lnTo>
                    <a:lnTo>
                      <a:pt x="385" y="14"/>
                    </a:lnTo>
                    <a:lnTo>
                      <a:pt x="0" y="14"/>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0" name="Freeform 35"/>
              <p:cNvSpPr>
                <a:spLocks/>
              </p:cNvSpPr>
              <p:nvPr/>
            </p:nvSpPr>
            <p:spPr bwMode="auto">
              <a:xfrm>
                <a:off x="3443" y="2596"/>
                <a:ext cx="386" cy="99"/>
              </a:xfrm>
              <a:custGeom>
                <a:avLst/>
                <a:gdLst/>
                <a:ahLst/>
                <a:cxnLst>
                  <a:cxn ang="0">
                    <a:pos x="0" y="0"/>
                  </a:cxn>
                  <a:cxn ang="0">
                    <a:pos x="384" y="0"/>
                  </a:cxn>
                  <a:cxn ang="0">
                    <a:pos x="378" y="98"/>
                  </a:cxn>
                  <a:cxn ang="0">
                    <a:pos x="9" y="98"/>
                  </a:cxn>
                  <a:cxn ang="0">
                    <a:pos x="0" y="0"/>
                  </a:cxn>
                </a:cxnLst>
                <a:rect l="0" t="0" r="r" b="b"/>
                <a:pathLst>
                  <a:path w="385" h="99">
                    <a:moveTo>
                      <a:pt x="0" y="0"/>
                    </a:moveTo>
                    <a:lnTo>
                      <a:pt x="384" y="0"/>
                    </a:lnTo>
                    <a:lnTo>
                      <a:pt x="378" y="98"/>
                    </a:lnTo>
                    <a:lnTo>
                      <a:pt x="9" y="98"/>
                    </a:lnTo>
                    <a:lnTo>
                      <a:pt x="0" y="0"/>
                    </a:lnTo>
                  </a:path>
                </a:pathLst>
              </a:custGeom>
              <a:solidFill>
                <a:srgbClr val="BFBFB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1" name="Freeform 36"/>
              <p:cNvSpPr>
                <a:spLocks/>
              </p:cNvSpPr>
              <p:nvPr/>
            </p:nvSpPr>
            <p:spPr bwMode="auto">
              <a:xfrm>
                <a:off x="3443" y="2596"/>
                <a:ext cx="391" cy="106"/>
              </a:xfrm>
              <a:custGeom>
                <a:avLst/>
                <a:gdLst/>
                <a:ahLst/>
                <a:cxnLst>
                  <a:cxn ang="0">
                    <a:pos x="0" y="0"/>
                  </a:cxn>
                  <a:cxn ang="0">
                    <a:pos x="390" y="0"/>
                  </a:cxn>
                  <a:cxn ang="0">
                    <a:pos x="384" y="104"/>
                  </a:cxn>
                  <a:cxn ang="0">
                    <a:pos x="9" y="104"/>
                  </a:cxn>
                  <a:cxn ang="0">
                    <a:pos x="0" y="0"/>
                  </a:cxn>
                </a:cxnLst>
                <a:rect l="0" t="0" r="r" b="b"/>
                <a:pathLst>
                  <a:path w="391" h="105">
                    <a:moveTo>
                      <a:pt x="0" y="0"/>
                    </a:moveTo>
                    <a:lnTo>
                      <a:pt x="390" y="0"/>
                    </a:lnTo>
                    <a:lnTo>
                      <a:pt x="384" y="104"/>
                    </a:lnTo>
                    <a:lnTo>
                      <a:pt x="9" y="104"/>
                    </a:lnTo>
                    <a:lnTo>
                      <a:pt x="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2" name="Freeform 37"/>
              <p:cNvSpPr>
                <a:spLocks/>
              </p:cNvSpPr>
              <p:nvPr/>
            </p:nvSpPr>
            <p:spPr bwMode="auto">
              <a:xfrm>
                <a:off x="3746" y="2625"/>
                <a:ext cx="73" cy="73"/>
              </a:xfrm>
              <a:custGeom>
                <a:avLst/>
                <a:gdLst/>
                <a:ahLst/>
                <a:cxnLst>
                  <a:cxn ang="0">
                    <a:pos x="4" y="0"/>
                  </a:cxn>
                  <a:cxn ang="0">
                    <a:pos x="73" y="0"/>
                  </a:cxn>
                  <a:cxn ang="0">
                    <a:pos x="69" y="72"/>
                  </a:cxn>
                  <a:cxn ang="0">
                    <a:pos x="0" y="72"/>
                  </a:cxn>
                  <a:cxn ang="0">
                    <a:pos x="4" y="0"/>
                  </a:cxn>
                </a:cxnLst>
                <a:rect l="0" t="0" r="r" b="b"/>
                <a:pathLst>
                  <a:path w="74" h="73">
                    <a:moveTo>
                      <a:pt x="4" y="0"/>
                    </a:moveTo>
                    <a:lnTo>
                      <a:pt x="73" y="0"/>
                    </a:lnTo>
                    <a:lnTo>
                      <a:pt x="69" y="72"/>
                    </a:lnTo>
                    <a:lnTo>
                      <a:pt x="0" y="72"/>
                    </a:lnTo>
                    <a:lnTo>
                      <a:pt x="4"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3" name="Freeform 38"/>
              <p:cNvSpPr>
                <a:spLocks/>
              </p:cNvSpPr>
              <p:nvPr/>
            </p:nvSpPr>
            <p:spPr bwMode="auto">
              <a:xfrm>
                <a:off x="3398" y="2865"/>
                <a:ext cx="505" cy="4"/>
              </a:xfrm>
              <a:custGeom>
                <a:avLst/>
                <a:gdLst/>
                <a:ahLst/>
                <a:cxnLst>
                  <a:cxn ang="0">
                    <a:pos x="504" y="4"/>
                  </a:cxn>
                  <a:cxn ang="0">
                    <a:pos x="502" y="2"/>
                  </a:cxn>
                  <a:cxn ang="0">
                    <a:pos x="500" y="0"/>
                  </a:cxn>
                  <a:cxn ang="0">
                    <a:pos x="499" y="0"/>
                  </a:cxn>
                  <a:cxn ang="0">
                    <a:pos x="3" y="0"/>
                  </a:cxn>
                  <a:cxn ang="0">
                    <a:pos x="2" y="0"/>
                  </a:cxn>
                  <a:cxn ang="0">
                    <a:pos x="1" y="2"/>
                  </a:cxn>
                  <a:cxn ang="0">
                    <a:pos x="0" y="2"/>
                  </a:cxn>
                  <a:cxn ang="0">
                    <a:pos x="0" y="4"/>
                  </a:cxn>
                  <a:cxn ang="0">
                    <a:pos x="504" y="4"/>
                  </a:cxn>
                </a:cxnLst>
                <a:rect l="0" t="0" r="r" b="b"/>
                <a:pathLst>
                  <a:path w="505" h="5">
                    <a:moveTo>
                      <a:pt x="504" y="4"/>
                    </a:moveTo>
                    <a:lnTo>
                      <a:pt x="502" y="2"/>
                    </a:lnTo>
                    <a:lnTo>
                      <a:pt x="500" y="0"/>
                    </a:lnTo>
                    <a:lnTo>
                      <a:pt x="499" y="0"/>
                    </a:lnTo>
                    <a:lnTo>
                      <a:pt x="3" y="0"/>
                    </a:lnTo>
                    <a:lnTo>
                      <a:pt x="2" y="0"/>
                    </a:lnTo>
                    <a:lnTo>
                      <a:pt x="1" y="2"/>
                    </a:lnTo>
                    <a:lnTo>
                      <a:pt x="0" y="2"/>
                    </a:lnTo>
                    <a:lnTo>
                      <a:pt x="0" y="4"/>
                    </a:lnTo>
                    <a:lnTo>
                      <a:pt x="504" y="4"/>
                    </a:lnTo>
                  </a:path>
                </a:pathLst>
              </a:custGeom>
              <a:solidFill>
                <a:srgbClr val="8787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4" name="Freeform 39"/>
              <p:cNvSpPr>
                <a:spLocks/>
              </p:cNvSpPr>
              <p:nvPr/>
            </p:nvSpPr>
            <p:spPr bwMode="auto">
              <a:xfrm>
                <a:off x="3393" y="2865"/>
                <a:ext cx="511" cy="2"/>
              </a:xfrm>
              <a:custGeom>
                <a:avLst/>
                <a:gdLst/>
                <a:ahLst/>
                <a:cxnLst>
                  <a:cxn ang="0">
                    <a:pos x="510" y="2"/>
                  </a:cxn>
                  <a:cxn ang="0">
                    <a:pos x="509" y="1"/>
                  </a:cxn>
                  <a:cxn ang="0">
                    <a:pos x="508" y="0"/>
                  </a:cxn>
                  <a:cxn ang="0">
                    <a:pos x="506" y="0"/>
                  </a:cxn>
                  <a:cxn ang="0">
                    <a:pos x="503" y="0"/>
                  </a:cxn>
                  <a:cxn ang="0">
                    <a:pos x="7" y="0"/>
                  </a:cxn>
                  <a:cxn ang="0">
                    <a:pos x="5" y="0"/>
                  </a:cxn>
                  <a:cxn ang="0">
                    <a:pos x="3" y="0"/>
                  </a:cxn>
                  <a:cxn ang="0">
                    <a:pos x="2" y="1"/>
                  </a:cxn>
                  <a:cxn ang="0">
                    <a:pos x="0" y="2"/>
                  </a:cxn>
                  <a:cxn ang="0">
                    <a:pos x="510" y="2"/>
                  </a:cxn>
                </a:cxnLst>
                <a:rect l="0" t="0" r="r" b="b"/>
                <a:pathLst>
                  <a:path w="511" h="3">
                    <a:moveTo>
                      <a:pt x="510" y="2"/>
                    </a:moveTo>
                    <a:lnTo>
                      <a:pt x="509" y="1"/>
                    </a:lnTo>
                    <a:lnTo>
                      <a:pt x="508" y="0"/>
                    </a:lnTo>
                    <a:lnTo>
                      <a:pt x="506" y="0"/>
                    </a:lnTo>
                    <a:lnTo>
                      <a:pt x="503" y="0"/>
                    </a:lnTo>
                    <a:lnTo>
                      <a:pt x="7" y="0"/>
                    </a:lnTo>
                    <a:lnTo>
                      <a:pt x="5" y="0"/>
                    </a:lnTo>
                    <a:lnTo>
                      <a:pt x="3" y="0"/>
                    </a:lnTo>
                    <a:lnTo>
                      <a:pt x="2" y="1"/>
                    </a:lnTo>
                    <a:lnTo>
                      <a:pt x="0" y="2"/>
                    </a:lnTo>
                    <a:lnTo>
                      <a:pt x="510" y="2"/>
                    </a:lnTo>
                  </a:path>
                </a:pathLst>
              </a:custGeom>
              <a:solidFill>
                <a:srgbClr val="8A8A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5" name="Freeform 40"/>
              <p:cNvSpPr>
                <a:spLocks/>
              </p:cNvSpPr>
              <p:nvPr/>
            </p:nvSpPr>
            <p:spPr bwMode="auto">
              <a:xfrm>
                <a:off x="3391" y="2863"/>
                <a:ext cx="514" cy="2"/>
              </a:xfrm>
              <a:custGeom>
                <a:avLst/>
                <a:gdLst/>
                <a:ahLst/>
                <a:cxnLst>
                  <a:cxn ang="0">
                    <a:pos x="509" y="0"/>
                  </a:cxn>
                  <a:cxn ang="0">
                    <a:pos x="510" y="0"/>
                  </a:cxn>
                  <a:cxn ang="0">
                    <a:pos x="511" y="1"/>
                  </a:cxn>
                  <a:cxn ang="0">
                    <a:pos x="512" y="2"/>
                  </a:cxn>
                  <a:cxn ang="0">
                    <a:pos x="512" y="3"/>
                  </a:cxn>
                  <a:cxn ang="0">
                    <a:pos x="0" y="3"/>
                  </a:cxn>
                  <a:cxn ang="0">
                    <a:pos x="1" y="2"/>
                  </a:cxn>
                  <a:cxn ang="0">
                    <a:pos x="2" y="1"/>
                  </a:cxn>
                  <a:cxn ang="0">
                    <a:pos x="3" y="0"/>
                  </a:cxn>
                  <a:cxn ang="0">
                    <a:pos x="5" y="0"/>
                  </a:cxn>
                  <a:cxn ang="0">
                    <a:pos x="509" y="0"/>
                  </a:cxn>
                </a:cxnLst>
                <a:rect l="0" t="0" r="r" b="b"/>
                <a:pathLst>
                  <a:path w="513" h="4">
                    <a:moveTo>
                      <a:pt x="509" y="0"/>
                    </a:moveTo>
                    <a:lnTo>
                      <a:pt x="510" y="0"/>
                    </a:lnTo>
                    <a:lnTo>
                      <a:pt x="511" y="1"/>
                    </a:lnTo>
                    <a:lnTo>
                      <a:pt x="512" y="2"/>
                    </a:lnTo>
                    <a:lnTo>
                      <a:pt x="512" y="3"/>
                    </a:lnTo>
                    <a:lnTo>
                      <a:pt x="0" y="3"/>
                    </a:lnTo>
                    <a:lnTo>
                      <a:pt x="1" y="2"/>
                    </a:lnTo>
                    <a:lnTo>
                      <a:pt x="2" y="1"/>
                    </a:lnTo>
                    <a:lnTo>
                      <a:pt x="3" y="0"/>
                    </a:lnTo>
                    <a:lnTo>
                      <a:pt x="5" y="0"/>
                    </a:lnTo>
                    <a:lnTo>
                      <a:pt x="509" y="0"/>
                    </a:lnTo>
                  </a:path>
                </a:pathLst>
              </a:custGeom>
              <a:solidFill>
                <a:srgbClr val="8C8C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6" name="Freeform 41"/>
              <p:cNvSpPr>
                <a:spLocks/>
              </p:cNvSpPr>
              <p:nvPr/>
            </p:nvSpPr>
            <p:spPr bwMode="auto">
              <a:xfrm>
                <a:off x="3391" y="2861"/>
                <a:ext cx="516" cy="4"/>
              </a:xfrm>
              <a:custGeom>
                <a:avLst/>
                <a:gdLst/>
                <a:ahLst/>
                <a:cxnLst>
                  <a:cxn ang="0">
                    <a:pos x="512" y="0"/>
                  </a:cxn>
                  <a:cxn ang="0">
                    <a:pos x="513" y="0"/>
                  </a:cxn>
                  <a:cxn ang="0">
                    <a:pos x="513" y="1"/>
                  </a:cxn>
                  <a:cxn ang="0">
                    <a:pos x="514" y="2"/>
                  </a:cxn>
                  <a:cxn ang="0">
                    <a:pos x="515" y="3"/>
                  </a:cxn>
                  <a:cxn ang="0">
                    <a:pos x="0" y="3"/>
                  </a:cxn>
                  <a:cxn ang="0">
                    <a:pos x="0" y="2"/>
                  </a:cxn>
                  <a:cxn ang="0">
                    <a:pos x="1" y="1"/>
                  </a:cxn>
                  <a:cxn ang="0">
                    <a:pos x="2" y="0"/>
                  </a:cxn>
                  <a:cxn ang="0">
                    <a:pos x="512" y="0"/>
                  </a:cxn>
                </a:cxnLst>
                <a:rect l="0" t="0" r="r" b="b"/>
                <a:pathLst>
                  <a:path w="516" h="4">
                    <a:moveTo>
                      <a:pt x="512" y="0"/>
                    </a:moveTo>
                    <a:lnTo>
                      <a:pt x="513" y="0"/>
                    </a:lnTo>
                    <a:lnTo>
                      <a:pt x="513" y="1"/>
                    </a:lnTo>
                    <a:lnTo>
                      <a:pt x="514" y="2"/>
                    </a:lnTo>
                    <a:lnTo>
                      <a:pt x="515" y="3"/>
                    </a:lnTo>
                    <a:lnTo>
                      <a:pt x="0" y="3"/>
                    </a:lnTo>
                    <a:lnTo>
                      <a:pt x="0" y="2"/>
                    </a:lnTo>
                    <a:lnTo>
                      <a:pt x="1" y="1"/>
                    </a:lnTo>
                    <a:lnTo>
                      <a:pt x="2" y="0"/>
                    </a:lnTo>
                    <a:lnTo>
                      <a:pt x="512" y="0"/>
                    </a:lnTo>
                  </a:path>
                </a:pathLst>
              </a:custGeom>
              <a:solidFill>
                <a:srgbClr val="8F8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7" name="Freeform 42"/>
              <p:cNvSpPr>
                <a:spLocks/>
              </p:cNvSpPr>
              <p:nvPr/>
            </p:nvSpPr>
            <p:spPr bwMode="auto">
              <a:xfrm>
                <a:off x="3390" y="2859"/>
                <a:ext cx="517" cy="4"/>
              </a:xfrm>
              <a:custGeom>
                <a:avLst/>
                <a:gdLst/>
                <a:ahLst/>
                <a:cxnLst>
                  <a:cxn ang="0">
                    <a:pos x="514" y="0"/>
                  </a:cxn>
                  <a:cxn ang="0">
                    <a:pos x="515" y="0"/>
                  </a:cxn>
                  <a:cxn ang="0">
                    <a:pos x="516" y="0"/>
                  </a:cxn>
                  <a:cxn ang="0">
                    <a:pos x="516" y="1"/>
                  </a:cxn>
                  <a:cxn ang="0">
                    <a:pos x="516" y="2"/>
                  </a:cxn>
                  <a:cxn ang="0">
                    <a:pos x="0" y="2"/>
                  </a:cxn>
                  <a:cxn ang="0">
                    <a:pos x="1" y="1"/>
                  </a:cxn>
                  <a:cxn ang="0">
                    <a:pos x="1" y="0"/>
                  </a:cxn>
                  <a:cxn ang="0">
                    <a:pos x="2" y="0"/>
                  </a:cxn>
                  <a:cxn ang="0">
                    <a:pos x="514" y="0"/>
                  </a:cxn>
                </a:cxnLst>
                <a:rect l="0" t="0" r="r" b="b"/>
                <a:pathLst>
                  <a:path w="517" h="3">
                    <a:moveTo>
                      <a:pt x="514" y="0"/>
                    </a:moveTo>
                    <a:lnTo>
                      <a:pt x="515" y="0"/>
                    </a:lnTo>
                    <a:lnTo>
                      <a:pt x="516" y="0"/>
                    </a:lnTo>
                    <a:lnTo>
                      <a:pt x="516" y="1"/>
                    </a:lnTo>
                    <a:lnTo>
                      <a:pt x="516" y="2"/>
                    </a:lnTo>
                    <a:lnTo>
                      <a:pt x="0" y="2"/>
                    </a:lnTo>
                    <a:lnTo>
                      <a:pt x="1" y="1"/>
                    </a:lnTo>
                    <a:lnTo>
                      <a:pt x="1" y="0"/>
                    </a:lnTo>
                    <a:lnTo>
                      <a:pt x="2" y="0"/>
                    </a:lnTo>
                    <a:lnTo>
                      <a:pt x="514" y="0"/>
                    </a:lnTo>
                  </a:path>
                </a:pathLst>
              </a:custGeom>
              <a:solidFill>
                <a:srgbClr val="9191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8" name="Freeform 43"/>
              <p:cNvSpPr>
                <a:spLocks/>
              </p:cNvSpPr>
              <p:nvPr/>
            </p:nvSpPr>
            <p:spPr bwMode="auto">
              <a:xfrm>
                <a:off x="3390" y="2856"/>
                <a:ext cx="517" cy="4"/>
              </a:xfrm>
              <a:custGeom>
                <a:avLst/>
                <a:gdLst/>
                <a:ahLst/>
                <a:cxnLst>
                  <a:cxn ang="0">
                    <a:pos x="516" y="0"/>
                  </a:cxn>
                  <a:cxn ang="0">
                    <a:pos x="516" y="0"/>
                  </a:cxn>
                  <a:cxn ang="0">
                    <a:pos x="516" y="1"/>
                  </a:cxn>
                  <a:cxn ang="0">
                    <a:pos x="516" y="1"/>
                  </a:cxn>
                  <a:cxn ang="0">
                    <a:pos x="516" y="2"/>
                  </a:cxn>
                  <a:cxn ang="0">
                    <a:pos x="0" y="2"/>
                  </a:cxn>
                  <a:cxn ang="0">
                    <a:pos x="0" y="1"/>
                  </a:cxn>
                  <a:cxn ang="0">
                    <a:pos x="0" y="0"/>
                  </a:cxn>
                  <a:cxn ang="0">
                    <a:pos x="0" y="0"/>
                  </a:cxn>
                  <a:cxn ang="0">
                    <a:pos x="1" y="0"/>
                  </a:cxn>
                  <a:cxn ang="0">
                    <a:pos x="516" y="0"/>
                  </a:cxn>
                </a:cxnLst>
                <a:rect l="0" t="0" r="r" b="b"/>
                <a:pathLst>
                  <a:path w="517" h="3">
                    <a:moveTo>
                      <a:pt x="516" y="0"/>
                    </a:moveTo>
                    <a:lnTo>
                      <a:pt x="516" y="0"/>
                    </a:lnTo>
                    <a:lnTo>
                      <a:pt x="516" y="1"/>
                    </a:lnTo>
                    <a:lnTo>
                      <a:pt x="516" y="1"/>
                    </a:lnTo>
                    <a:lnTo>
                      <a:pt x="516" y="2"/>
                    </a:lnTo>
                    <a:lnTo>
                      <a:pt x="0" y="2"/>
                    </a:lnTo>
                    <a:lnTo>
                      <a:pt x="0" y="1"/>
                    </a:lnTo>
                    <a:lnTo>
                      <a:pt x="0" y="0"/>
                    </a:lnTo>
                    <a:lnTo>
                      <a:pt x="0" y="0"/>
                    </a:lnTo>
                    <a:lnTo>
                      <a:pt x="1" y="0"/>
                    </a:lnTo>
                    <a:lnTo>
                      <a:pt x="516" y="0"/>
                    </a:lnTo>
                  </a:path>
                </a:pathLst>
              </a:custGeom>
              <a:solidFill>
                <a:srgbClr val="9494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9" name="Freeform 44"/>
              <p:cNvSpPr>
                <a:spLocks/>
              </p:cNvSpPr>
              <p:nvPr/>
            </p:nvSpPr>
            <p:spPr bwMode="auto">
              <a:xfrm>
                <a:off x="3390" y="2854"/>
                <a:ext cx="517" cy="4"/>
              </a:xfrm>
              <a:custGeom>
                <a:avLst/>
                <a:gdLst/>
                <a:ahLst/>
                <a:cxnLst>
                  <a:cxn ang="0">
                    <a:pos x="516" y="3"/>
                  </a:cxn>
                  <a:cxn ang="0">
                    <a:pos x="516" y="2"/>
                  </a:cxn>
                  <a:cxn ang="0">
                    <a:pos x="516" y="1"/>
                  </a:cxn>
                  <a:cxn ang="0">
                    <a:pos x="516" y="0"/>
                  </a:cxn>
                  <a:cxn ang="0">
                    <a:pos x="0" y="0"/>
                  </a:cxn>
                  <a:cxn ang="0">
                    <a:pos x="0" y="1"/>
                  </a:cxn>
                  <a:cxn ang="0">
                    <a:pos x="0" y="2"/>
                  </a:cxn>
                  <a:cxn ang="0">
                    <a:pos x="0" y="3"/>
                  </a:cxn>
                  <a:cxn ang="0">
                    <a:pos x="516" y="3"/>
                  </a:cxn>
                </a:cxnLst>
                <a:rect l="0" t="0" r="r" b="b"/>
                <a:pathLst>
                  <a:path w="517" h="4">
                    <a:moveTo>
                      <a:pt x="516" y="3"/>
                    </a:moveTo>
                    <a:lnTo>
                      <a:pt x="516" y="2"/>
                    </a:lnTo>
                    <a:lnTo>
                      <a:pt x="516" y="1"/>
                    </a:lnTo>
                    <a:lnTo>
                      <a:pt x="516" y="0"/>
                    </a:lnTo>
                    <a:lnTo>
                      <a:pt x="0" y="0"/>
                    </a:lnTo>
                    <a:lnTo>
                      <a:pt x="0" y="1"/>
                    </a:lnTo>
                    <a:lnTo>
                      <a:pt x="0" y="2"/>
                    </a:lnTo>
                    <a:lnTo>
                      <a:pt x="0" y="3"/>
                    </a:lnTo>
                    <a:lnTo>
                      <a:pt x="516" y="3"/>
                    </a:lnTo>
                  </a:path>
                </a:pathLst>
              </a:custGeom>
              <a:solidFill>
                <a:srgbClr val="9696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0" name="Freeform 45"/>
              <p:cNvSpPr>
                <a:spLocks/>
              </p:cNvSpPr>
              <p:nvPr/>
            </p:nvSpPr>
            <p:spPr bwMode="auto">
              <a:xfrm>
                <a:off x="3390" y="2854"/>
                <a:ext cx="517" cy="2"/>
              </a:xfrm>
              <a:custGeom>
                <a:avLst/>
                <a:gdLst/>
                <a:ahLst/>
                <a:cxnLst>
                  <a:cxn ang="0">
                    <a:pos x="516" y="3"/>
                  </a:cxn>
                  <a:cxn ang="0">
                    <a:pos x="516" y="0"/>
                  </a:cxn>
                  <a:cxn ang="0">
                    <a:pos x="0" y="0"/>
                  </a:cxn>
                  <a:cxn ang="0">
                    <a:pos x="0" y="3"/>
                  </a:cxn>
                  <a:cxn ang="0">
                    <a:pos x="516" y="3"/>
                  </a:cxn>
                </a:cxnLst>
                <a:rect l="0" t="0" r="r" b="b"/>
                <a:pathLst>
                  <a:path w="517" h="4">
                    <a:moveTo>
                      <a:pt x="516" y="3"/>
                    </a:moveTo>
                    <a:lnTo>
                      <a:pt x="516" y="0"/>
                    </a:lnTo>
                    <a:lnTo>
                      <a:pt x="0" y="0"/>
                    </a:lnTo>
                    <a:lnTo>
                      <a:pt x="0" y="3"/>
                    </a:lnTo>
                    <a:lnTo>
                      <a:pt x="516" y="3"/>
                    </a:lnTo>
                  </a:path>
                </a:pathLst>
              </a:custGeom>
              <a:solidFill>
                <a:srgbClr val="9999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1" name="Freeform 46"/>
              <p:cNvSpPr>
                <a:spLocks/>
              </p:cNvSpPr>
              <p:nvPr/>
            </p:nvSpPr>
            <p:spPr bwMode="auto">
              <a:xfrm>
                <a:off x="3390" y="2852"/>
                <a:ext cx="517" cy="2"/>
              </a:xfrm>
              <a:custGeom>
                <a:avLst/>
                <a:gdLst/>
                <a:ahLst/>
                <a:cxnLst>
                  <a:cxn ang="0">
                    <a:pos x="516" y="0"/>
                  </a:cxn>
                  <a:cxn ang="0">
                    <a:pos x="516" y="2"/>
                  </a:cxn>
                  <a:cxn ang="0">
                    <a:pos x="0" y="2"/>
                  </a:cxn>
                  <a:cxn ang="0">
                    <a:pos x="0" y="0"/>
                  </a:cxn>
                  <a:cxn ang="0">
                    <a:pos x="516" y="0"/>
                  </a:cxn>
                </a:cxnLst>
                <a:rect l="0" t="0" r="r" b="b"/>
                <a:pathLst>
                  <a:path w="517" h="3">
                    <a:moveTo>
                      <a:pt x="516" y="0"/>
                    </a:moveTo>
                    <a:lnTo>
                      <a:pt x="516" y="2"/>
                    </a:lnTo>
                    <a:lnTo>
                      <a:pt x="0" y="2"/>
                    </a:lnTo>
                    <a:lnTo>
                      <a:pt x="0" y="0"/>
                    </a:lnTo>
                    <a:lnTo>
                      <a:pt x="516" y="0"/>
                    </a:lnTo>
                  </a:path>
                </a:pathLst>
              </a:custGeom>
              <a:solidFill>
                <a:srgbClr val="9C9C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2" name="Freeform 47"/>
              <p:cNvSpPr>
                <a:spLocks/>
              </p:cNvSpPr>
              <p:nvPr/>
            </p:nvSpPr>
            <p:spPr bwMode="auto">
              <a:xfrm>
                <a:off x="3390" y="2850"/>
                <a:ext cx="517" cy="4"/>
              </a:xfrm>
              <a:custGeom>
                <a:avLst/>
                <a:gdLst/>
                <a:ahLst/>
                <a:cxnLst>
                  <a:cxn ang="0">
                    <a:pos x="516" y="0"/>
                  </a:cxn>
                  <a:cxn ang="0">
                    <a:pos x="516" y="3"/>
                  </a:cxn>
                  <a:cxn ang="0">
                    <a:pos x="0" y="3"/>
                  </a:cxn>
                  <a:cxn ang="0">
                    <a:pos x="0" y="0"/>
                  </a:cxn>
                  <a:cxn ang="0">
                    <a:pos x="516" y="0"/>
                  </a:cxn>
                </a:cxnLst>
                <a:rect l="0" t="0" r="r" b="b"/>
                <a:pathLst>
                  <a:path w="517" h="4">
                    <a:moveTo>
                      <a:pt x="516" y="0"/>
                    </a:moveTo>
                    <a:lnTo>
                      <a:pt x="516" y="3"/>
                    </a:lnTo>
                    <a:lnTo>
                      <a:pt x="0" y="3"/>
                    </a:lnTo>
                    <a:lnTo>
                      <a:pt x="0" y="0"/>
                    </a:lnTo>
                    <a:lnTo>
                      <a:pt x="516" y="0"/>
                    </a:lnTo>
                  </a:path>
                </a:pathLst>
              </a:custGeom>
              <a:solidFill>
                <a:srgbClr val="9E9E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3" name="Freeform 48"/>
              <p:cNvSpPr>
                <a:spLocks/>
              </p:cNvSpPr>
              <p:nvPr/>
            </p:nvSpPr>
            <p:spPr bwMode="auto">
              <a:xfrm>
                <a:off x="3390" y="2848"/>
                <a:ext cx="517" cy="4"/>
              </a:xfrm>
              <a:custGeom>
                <a:avLst/>
                <a:gdLst/>
                <a:ahLst/>
                <a:cxnLst>
                  <a:cxn ang="0">
                    <a:pos x="516" y="0"/>
                  </a:cxn>
                  <a:cxn ang="0">
                    <a:pos x="516" y="3"/>
                  </a:cxn>
                  <a:cxn ang="0">
                    <a:pos x="0" y="3"/>
                  </a:cxn>
                  <a:cxn ang="0">
                    <a:pos x="0" y="0"/>
                  </a:cxn>
                  <a:cxn ang="0">
                    <a:pos x="516" y="0"/>
                  </a:cxn>
                </a:cxnLst>
                <a:rect l="0" t="0" r="r" b="b"/>
                <a:pathLst>
                  <a:path w="517" h="4">
                    <a:moveTo>
                      <a:pt x="516" y="0"/>
                    </a:moveTo>
                    <a:lnTo>
                      <a:pt x="516" y="3"/>
                    </a:lnTo>
                    <a:lnTo>
                      <a:pt x="0" y="3"/>
                    </a:lnTo>
                    <a:lnTo>
                      <a:pt x="0" y="0"/>
                    </a:lnTo>
                    <a:lnTo>
                      <a:pt x="516" y="0"/>
                    </a:lnTo>
                  </a:path>
                </a:pathLst>
              </a:custGeom>
              <a:solidFill>
                <a:srgbClr val="A1A1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4" name="Freeform 49"/>
              <p:cNvSpPr>
                <a:spLocks/>
              </p:cNvSpPr>
              <p:nvPr/>
            </p:nvSpPr>
            <p:spPr bwMode="auto">
              <a:xfrm>
                <a:off x="3390" y="2848"/>
                <a:ext cx="517" cy="2"/>
              </a:xfrm>
              <a:custGeom>
                <a:avLst/>
                <a:gdLst/>
                <a:ahLst/>
                <a:cxnLst>
                  <a:cxn ang="0">
                    <a:pos x="516" y="0"/>
                  </a:cxn>
                  <a:cxn ang="0">
                    <a:pos x="516" y="2"/>
                  </a:cxn>
                  <a:cxn ang="0">
                    <a:pos x="0" y="2"/>
                  </a:cxn>
                  <a:cxn ang="0">
                    <a:pos x="0" y="0"/>
                  </a:cxn>
                  <a:cxn ang="0">
                    <a:pos x="516" y="0"/>
                  </a:cxn>
                </a:cxnLst>
                <a:rect l="0" t="0" r="r" b="b"/>
                <a:pathLst>
                  <a:path w="517" h="3">
                    <a:moveTo>
                      <a:pt x="516" y="0"/>
                    </a:moveTo>
                    <a:lnTo>
                      <a:pt x="516" y="2"/>
                    </a:lnTo>
                    <a:lnTo>
                      <a:pt x="0" y="2"/>
                    </a:lnTo>
                    <a:lnTo>
                      <a:pt x="0" y="0"/>
                    </a:lnTo>
                    <a:lnTo>
                      <a:pt x="516" y="0"/>
                    </a:lnTo>
                  </a:path>
                </a:pathLst>
              </a:custGeom>
              <a:solidFill>
                <a:srgbClr val="A3A3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5" name="Freeform 50"/>
              <p:cNvSpPr>
                <a:spLocks/>
              </p:cNvSpPr>
              <p:nvPr/>
            </p:nvSpPr>
            <p:spPr bwMode="auto">
              <a:xfrm>
                <a:off x="3390" y="2845"/>
                <a:ext cx="517" cy="4"/>
              </a:xfrm>
              <a:custGeom>
                <a:avLst/>
                <a:gdLst/>
                <a:ahLst/>
                <a:cxnLst>
                  <a:cxn ang="0">
                    <a:pos x="258" y="3"/>
                  </a:cxn>
                  <a:cxn ang="0">
                    <a:pos x="516" y="2"/>
                  </a:cxn>
                  <a:cxn ang="0">
                    <a:pos x="516" y="0"/>
                  </a:cxn>
                  <a:cxn ang="0">
                    <a:pos x="0" y="0"/>
                  </a:cxn>
                  <a:cxn ang="0">
                    <a:pos x="0" y="3"/>
                  </a:cxn>
                  <a:cxn ang="0">
                    <a:pos x="258" y="3"/>
                  </a:cxn>
                </a:cxnLst>
                <a:rect l="0" t="0" r="r" b="b"/>
                <a:pathLst>
                  <a:path w="517" h="4">
                    <a:moveTo>
                      <a:pt x="258" y="3"/>
                    </a:moveTo>
                    <a:lnTo>
                      <a:pt x="516" y="2"/>
                    </a:lnTo>
                    <a:lnTo>
                      <a:pt x="516" y="0"/>
                    </a:lnTo>
                    <a:lnTo>
                      <a:pt x="0" y="0"/>
                    </a:lnTo>
                    <a:lnTo>
                      <a:pt x="0" y="3"/>
                    </a:lnTo>
                    <a:lnTo>
                      <a:pt x="258" y="3"/>
                    </a:lnTo>
                  </a:path>
                </a:pathLst>
              </a:custGeom>
              <a:solidFill>
                <a:srgbClr val="A6A6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6" name="Freeform 51"/>
              <p:cNvSpPr>
                <a:spLocks/>
              </p:cNvSpPr>
              <p:nvPr/>
            </p:nvSpPr>
            <p:spPr bwMode="auto">
              <a:xfrm>
                <a:off x="3390" y="2843"/>
                <a:ext cx="517" cy="7"/>
              </a:xfrm>
              <a:custGeom>
                <a:avLst/>
                <a:gdLst/>
                <a:ahLst/>
                <a:cxnLst>
                  <a:cxn ang="0">
                    <a:pos x="0" y="5"/>
                  </a:cxn>
                  <a:cxn ang="0">
                    <a:pos x="516" y="0"/>
                  </a:cxn>
                  <a:cxn ang="0">
                    <a:pos x="0" y="0"/>
                  </a:cxn>
                  <a:cxn ang="0">
                    <a:pos x="0" y="5"/>
                  </a:cxn>
                </a:cxnLst>
                <a:rect l="0" t="0" r="r" b="b"/>
                <a:pathLst>
                  <a:path w="517" h="6">
                    <a:moveTo>
                      <a:pt x="0" y="5"/>
                    </a:moveTo>
                    <a:lnTo>
                      <a:pt x="516" y="0"/>
                    </a:lnTo>
                    <a:lnTo>
                      <a:pt x="0" y="0"/>
                    </a:lnTo>
                    <a:lnTo>
                      <a:pt x="0" y="5"/>
                    </a:lnTo>
                  </a:path>
                </a:pathLst>
              </a:custGeom>
              <a:solidFill>
                <a:srgbClr val="A8A8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7" name="Freeform 52"/>
              <p:cNvSpPr>
                <a:spLocks/>
              </p:cNvSpPr>
              <p:nvPr/>
            </p:nvSpPr>
            <p:spPr bwMode="auto">
              <a:xfrm>
                <a:off x="3390" y="2850"/>
                <a:ext cx="524" cy="22"/>
              </a:xfrm>
              <a:custGeom>
                <a:avLst/>
                <a:gdLst/>
                <a:ahLst/>
                <a:cxnLst>
                  <a:cxn ang="0">
                    <a:pos x="0" y="0"/>
                  </a:cxn>
                  <a:cxn ang="0">
                    <a:pos x="523" y="0"/>
                  </a:cxn>
                  <a:cxn ang="0">
                    <a:pos x="523" y="10"/>
                  </a:cxn>
                  <a:cxn ang="0">
                    <a:pos x="523" y="14"/>
                  </a:cxn>
                  <a:cxn ang="0">
                    <a:pos x="521" y="17"/>
                  </a:cxn>
                  <a:cxn ang="0">
                    <a:pos x="518" y="20"/>
                  </a:cxn>
                  <a:cxn ang="0">
                    <a:pos x="513" y="21"/>
                  </a:cxn>
                  <a:cxn ang="0">
                    <a:pos x="10" y="21"/>
                  </a:cxn>
                  <a:cxn ang="0">
                    <a:pos x="6" y="20"/>
                  </a:cxn>
                  <a:cxn ang="0">
                    <a:pos x="3" y="17"/>
                  </a:cxn>
                  <a:cxn ang="0">
                    <a:pos x="1" y="14"/>
                  </a:cxn>
                  <a:cxn ang="0">
                    <a:pos x="0" y="10"/>
                  </a:cxn>
                  <a:cxn ang="0">
                    <a:pos x="0" y="0"/>
                  </a:cxn>
                </a:cxnLst>
                <a:rect l="0" t="0" r="r" b="b"/>
                <a:pathLst>
                  <a:path w="524" h="22">
                    <a:moveTo>
                      <a:pt x="0" y="0"/>
                    </a:moveTo>
                    <a:lnTo>
                      <a:pt x="523" y="0"/>
                    </a:lnTo>
                    <a:lnTo>
                      <a:pt x="523" y="10"/>
                    </a:lnTo>
                    <a:lnTo>
                      <a:pt x="523" y="14"/>
                    </a:lnTo>
                    <a:lnTo>
                      <a:pt x="521" y="17"/>
                    </a:lnTo>
                    <a:lnTo>
                      <a:pt x="518" y="20"/>
                    </a:lnTo>
                    <a:lnTo>
                      <a:pt x="513" y="21"/>
                    </a:lnTo>
                    <a:lnTo>
                      <a:pt x="10" y="21"/>
                    </a:lnTo>
                    <a:lnTo>
                      <a:pt x="6" y="20"/>
                    </a:lnTo>
                    <a:lnTo>
                      <a:pt x="3" y="17"/>
                    </a:lnTo>
                    <a:lnTo>
                      <a:pt x="1" y="14"/>
                    </a:lnTo>
                    <a:lnTo>
                      <a:pt x="0" y="10"/>
                    </a:lnTo>
                    <a:lnTo>
                      <a:pt x="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8" name="Freeform 53"/>
              <p:cNvSpPr>
                <a:spLocks/>
              </p:cNvSpPr>
              <p:nvPr/>
            </p:nvSpPr>
            <p:spPr bwMode="auto">
              <a:xfrm>
                <a:off x="3393" y="2843"/>
                <a:ext cx="509" cy="2"/>
              </a:xfrm>
              <a:custGeom>
                <a:avLst/>
                <a:gdLst/>
                <a:ahLst/>
                <a:cxnLst>
                  <a:cxn ang="0">
                    <a:pos x="0" y="0"/>
                  </a:cxn>
                  <a:cxn ang="0">
                    <a:pos x="0" y="2"/>
                  </a:cxn>
                  <a:cxn ang="0">
                    <a:pos x="509" y="2"/>
                  </a:cxn>
                  <a:cxn ang="0">
                    <a:pos x="509" y="0"/>
                  </a:cxn>
                  <a:cxn ang="0">
                    <a:pos x="0" y="0"/>
                  </a:cxn>
                </a:cxnLst>
                <a:rect l="0" t="0" r="r" b="b"/>
                <a:pathLst>
                  <a:path w="510" h="3">
                    <a:moveTo>
                      <a:pt x="0" y="0"/>
                    </a:moveTo>
                    <a:lnTo>
                      <a:pt x="0" y="2"/>
                    </a:lnTo>
                    <a:lnTo>
                      <a:pt x="509" y="2"/>
                    </a:lnTo>
                    <a:lnTo>
                      <a:pt x="509" y="0"/>
                    </a:lnTo>
                    <a:lnTo>
                      <a:pt x="0" y="0"/>
                    </a:lnTo>
                  </a:path>
                </a:pathLst>
              </a:custGeom>
              <a:solidFill>
                <a:srgbClr val="000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9" name="Freeform 54"/>
              <p:cNvSpPr>
                <a:spLocks/>
              </p:cNvSpPr>
              <p:nvPr/>
            </p:nvSpPr>
            <p:spPr bwMode="auto">
              <a:xfrm>
                <a:off x="3393" y="2845"/>
                <a:ext cx="516" cy="4"/>
              </a:xfrm>
              <a:custGeom>
                <a:avLst/>
                <a:gdLst/>
                <a:ahLst/>
                <a:cxnLst>
                  <a:cxn ang="0">
                    <a:pos x="0" y="4"/>
                  </a:cxn>
                  <a:cxn ang="0">
                    <a:pos x="0" y="0"/>
                  </a:cxn>
                  <a:cxn ang="0">
                    <a:pos x="515" y="0"/>
                  </a:cxn>
                  <a:cxn ang="0">
                    <a:pos x="515" y="4"/>
                  </a:cxn>
                  <a:cxn ang="0">
                    <a:pos x="0" y="4"/>
                  </a:cxn>
                </a:cxnLst>
                <a:rect l="0" t="0" r="r" b="b"/>
                <a:pathLst>
                  <a:path w="516" h="5">
                    <a:moveTo>
                      <a:pt x="0" y="4"/>
                    </a:moveTo>
                    <a:lnTo>
                      <a:pt x="0" y="0"/>
                    </a:lnTo>
                    <a:lnTo>
                      <a:pt x="515" y="0"/>
                    </a:lnTo>
                    <a:lnTo>
                      <a:pt x="515" y="4"/>
                    </a:lnTo>
                    <a:lnTo>
                      <a:pt x="0" y="4"/>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0" name="Freeform 55"/>
              <p:cNvSpPr>
                <a:spLocks/>
              </p:cNvSpPr>
              <p:nvPr/>
            </p:nvSpPr>
            <p:spPr bwMode="auto">
              <a:xfrm>
                <a:off x="3390" y="2792"/>
                <a:ext cx="517" cy="49"/>
              </a:xfrm>
              <a:custGeom>
                <a:avLst/>
                <a:gdLst/>
                <a:ahLst/>
                <a:cxnLst>
                  <a:cxn ang="0">
                    <a:pos x="0" y="0"/>
                  </a:cxn>
                  <a:cxn ang="0">
                    <a:pos x="0" y="46"/>
                  </a:cxn>
                  <a:cxn ang="0">
                    <a:pos x="517" y="46"/>
                  </a:cxn>
                  <a:cxn ang="0">
                    <a:pos x="517" y="0"/>
                  </a:cxn>
                  <a:cxn ang="0">
                    <a:pos x="0" y="0"/>
                  </a:cxn>
                </a:cxnLst>
                <a:rect l="0" t="0" r="r" b="b"/>
                <a:pathLst>
                  <a:path w="518" h="47">
                    <a:moveTo>
                      <a:pt x="0" y="0"/>
                    </a:moveTo>
                    <a:lnTo>
                      <a:pt x="0" y="46"/>
                    </a:lnTo>
                    <a:lnTo>
                      <a:pt x="517" y="46"/>
                    </a:lnTo>
                    <a:lnTo>
                      <a:pt x="517" y="0"/>
                    </a:lnTo>
                    <a:lnTo>
                      <a:pt x="0" y="0"/>
                    </a:lnTo>
                  </a:path>
                </a:pathLst>
              </a:custGeom>
              <a:solidFill>
                <a:srgbClr val="B2B2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1" name="Freeform 56"/>
              <p:cNvSpPr>
                <a:spLocks/>
              </p:cNvSpPr>
              <p:nvPr/>
            </p:nvSpPr>
            <p:spPr bwMode="auto">
              <a:xfrm>
                <a:off x="3390" y="2792"/>
                <a:ext cx="524" cy="53"/>
              </a:xfrm>
              <a:custGeom>
                <a:avLst/>
                <a:gdLst/>
                <a:ahLst/>
                <a:cxnLst>
                  <a:cxn ang="0">
                    <a:pos x="0" y="0"/>
                  </a:cxn>
                  <a:cxn ang="0">
                    <a:pos x="0" y="52"/>
                  </a:cxn>
                  <a:cxn ang="0">
                    <a:pos x="523" y="52"/>
                  </a:cxn>
                  <a:cxn ang="0">
                    <a:pos x="523" y="0"/>
                  </a:cxn>
                  <a:cxn ang="0">
                    <a:pos x="0" y="0"/>
                  </a:cxn>
                </a:cxnLst>
                <a:rect l="0" t="0" r="r" b="b"/>
                <a:pathLst>
                  <a:path w="524" h="53">
                    <a:moveTo>
                      <a:pt x="0" y="0"/>
                    </a:moveTo>
                    <a:lnTo>
                      <a:pt x="0" y="52"/>
                    </a:lnTo>
                    <a:lnTo>
                      <a:pt x="523" y="52"/>
                    </a:lnTo>
                    <a:lnTo>
                      <a:pt x="523" y="0"/>
                    </a:lnTo>
                    <a:lnTo>
                      <a:pt x="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2" name="Freeform 57"/>
              <p:cNvSpPr>
                <a:spLocks/>
              </p:cNvSpPr>
              <p:nvPr/>
            </p:nvSpPr>
            <p:spPr bwMode="auto">
              <a:xfrm>
                <a:off x="3553" y="2806"/>
                <a:ext cx="172" cy="46"/>
              </a:xfrm>
              <a:custGeom>
                <a:avLst/>
                <a:gdLst/>
                <a:ahLst/>
                <a:cxnLst>
                  <a:cxn ang="0">
                    <a:pos x="169" y="0"/>
                  </a:cxn>
                  <a:cxn ang="0">
                    <a:pos x="155" y="0"/>
                  </a:cxn>
                  <a:cxn ang="0">
                    <a:pos x="153" y="0"/>
                  </a:cxn>
                  <a:cxn ang="0">
                    <a:pos x="152" y="1"/>
                  </a:cxn>
                  <a:cxn ang="0">
                    <a:pos x="151" y="2"/>
                  </a:cxn>
                  <a:cxn ang="0">
                    <a:pos x="151" y="3"/>
                  </a:cxn>
                  <a:cxn ang="0">
                    <a:pos x="151" y="17"/>
                  </a:cxn>
                  <a:cxn ang="0">
                    <a:pos x="151" y="18"/>
                  </a:cxn>
                  <a:cxn ang="0">
                    <a:pos x="152" y="19"/>
                  </a:cxn>
                  <a:cxn ang="0">
                    <a:pos x="153" y="19"/>
                  </a:cxn>
                  <a:cxn ang="0">
                    <a:pos x="155" y="19"/>
                  </a:cxn>
                  <a:cxn ang="0">
                    <a:pos x="169" y="19"/>
                  </a:cxn>
                  <a:cxn ang="0">
                    <a:pos x="170" y="19"/>
                  </a:cxn>
                  <a:cxn ang="0">
                    <a:pos x="171" y="19"/>
                  </a:cxn>
                  <a:cxn ang="0">
                    <a:pos x="171" y="18"/>
                  </a:cxn>
                  <a:cxn ang="0">
                    <a:pos x="171" y="17"/>
                  </a:cxn>
                  <a:cxn ang="0">
                    <a:pos x="171" y="3"/>
                  </a:cxn>
                  <a:cxn ang="0">
                    <a:pos x="171" y="2"/>
                  </a:cxn>
                  <a:cxn ang="0">
                    <a:pos x="171" y="1"/>
                  </a:cxn>
                  <a:cxn ang="0">
                    <a:pos x="170" y="0"/>
                  </a:cxn>
                  <a:cxn ang="0">
                    <a:pos x="169" y="0"/>
                  </a:cxn>
                  <a:cxn ang="0">
                    <a:pos x="23" y="8"/>
                  </a:cxn>
                  <a:cxn ang="0">
                    <a:pos x="23" y="45"/>
                  </a:cxn>
                  <a:cxn ang="0">
                    <a:pos x="150" y="45"/>
                  </a:cxn>
                  <a:cxn ang="0">
                    <a:pos x="150" y="8"/>
                  </a:cxn>
                  <a:cxn ang="0">
                    <a:pos x="147" y="4"/>
                  </a:cxn>
                  <a:cxn ang="0">
                    <a:pos x="141" y="4"/>
                  </a:cxn>
                  <a:cxn ang="0">
                    <a:pos x="135" y="4"/>
                  </a:cxn>
                  <a:cxn ang="0">
                    <a:pos x="132" y="8"/>
                  </a:cxn>
                  <a:cxn ang="0">
                    <a:pos x="132" y="33"/>
                  </a:cxn>
                  <a:cxn ang="0">
                    <a:pos x="123" y="30"/>
                  </a:cxn>
                  <a:cxn ang="0">
                    <a:pos x="112" y="28"/>
                  </a:cxn>
                  <a:cxn ang="0">
                    <a:pos x="100" y="26"/>
                  </a:cxn>
                  <a:cxn ang="0">
                    <a:pos x="87" y="26"/>
                  </a:cxn>
                  <a:cxn ang="0">
                    <a:pos x="73" y="26"/>
                  </a:cxn>
                  <a:cxn ang="0">
                    <a:pos x="61" y="28"/>
                  </a:cxn>
                  <a:cxn ang="0">
                    <a:pos x="50" y="29"/>
                  </a:cxn>
                  <a:cxn ang="0">
                    <a:pos x="41" y="33"/>
                  </a:cxn>
                  <a:cxn ang="0">
                    <a:pos x="41" y="8"/>
                  </a:cxn>
                  <a:cxn ang="0">
                    <a:pos x="38" y="4"/>
                  </a:cxn>
                  <a:cxn ang="0">
                    <a:pos x="31" y="4"/>
                  </a:cxn>
                  <a:cxn ang="0">
                    <a:pos x="25" y="4"/>
                  </a:cxn>
                  <a:cxn ang="0">
                    <a:pos x="23" y="8"/>
                  </a:cxn>
                  <a:cxn ang="0">
                    <a:pos x="3" y="0"/>
                  </a:cxn>
                  <a:cxn ang="0">
                    <a:pos x="17" y="0"/>
                  </a:cxn>
                  <a:cxn ang="0">
                    <a:pos x="19" y="1"/>
                  </a:cxn>
                  <a:cxn ang="0">
                    <a:pos x="19" y="2"/>
                  </a:cxn>
                  <a:cxn ang="0">
                    <a:pos x="19" y="3"/>
                  </a:cxn>
                  <a:cxn ang="0">
                    <a:pos x="19" y="17"/>
                  </a:cxn>
                  <a:cxn ang="0">
                    <a:pos x="19" y="18"/>
                  </a:cxn>
                  <a:cxn ang="0">
                    <a:pos x="19" y="19"/>
                  </a:cxn>
                  <a:cxn ang="0">
                    <a:pos x="17" y="19"/>
                  </a:cxn>
                  <a:cxn ang="0">
                    <a:pos x="3" y="19"/>
                  </a:cxn>
                  <a:cxn ang="0">
                    <a:pos x="1" y="19"/>
                  </a:cxn>
                  <a:cxn ang="0">
                    <a:pos x="1" y="19"/>
                  </a:cxn>
                  <a:cxn ang="0">
                    <a:pos x="0" y="18"/>
                  </a:cxn>
                  <a:cxn ang="0">
                    <a:pos x="0" y="17"/>
                  </a:cxn>
                  <a:cxn ang="0">
                    <a:pos x="0" y="3"/>
                  </a:cxn>
                  <a:cxn ang="0">
                    <a:pos x="0" y="2"/>
                  </a:cxn>
                  <a:cxn ang="0">
                    <a:pos x="1" y="1"/>
                  </a:cxn>
                  <a:cxn ang="0">
                    <a:pos x="1" y="0"/>
                  </a:cxn>
                  <a:cxn ang="0">
                    <a:pos x="3" y="0"/>
                  </a:cxn>
                  <a:cxn ang="0">
                    <a:pos x="169" y="0"/>
                  </a:cxn>
                </a:cxnLst>
                <a:rect l="0" t="0" r="r" b="b"/>
                <a:pathLst>
                  <a:path w="172" h="46">
                    <a:moveTo>
                      <a:pt x="169" y="0"/>
                    </a:moveTo>
                    <a:lnTo>
                      <a:pt x="155" y="0"/>
                    </a:lnTo>
                    <a:lnTo>
                      <a:pt x="153" y="0"/>
                    </a:lnTo>
                    <a:lnTo>
                      <a:pt x="152" y="1"/>
                    </a:lnTo>
                    <a:lnTo>
                      <a:pt x="151" y="2"/>
                    </a:lnTo>
                    <a:lnTo>
                      <a:pt x="151" y="3"/>
                    </a:lnTo>
                    <a:lnTo>
                      <a:pt x="151" y="17"/>
                    </a:lnTo>
                    <a:lnTo>
                      <a:pt x="151" y="18"/>
                    </a:lnTo>
                    <a:lnTo>
                      <a:pt x="152" y="19"/>
                    </a:lnTo>
                    <a:lnTo>
                      <a:pt x="153" y="19"/>
                    </a:lnTo>
                    <a:lnTo>
                      <a:pt x="155" y="19"/>
                    </a:lnTo>
                    <a:lnTo>
                      <a:pt x="169" y="19"/>
                    </a:lnTo>
                    <a:lnTo>
                      <a:pt x="170" y="19"/>
                    </a:lnTo>
                    <a:lnTo>
                      <a:pt x="171" y="19"/>
                    </a:lnTo>
                    <a:lnTo>
                      <a:pt x="171" y="18"/>
                    </a:lnTo>
                    <a:lnTo>
                      <a:pt x="171" y="17"/>
                    </a:lnTo>
                    <a:lnTo>
                      <a:pt x="171" y="3"/>
                    </a:lnTo>
                    <a:lnTo>
                      <a:pt x="171" y="2"/>
                    </a:lnTo>
                    <a:lnTo>
                      <a:pt x="171" y="1"/>
                    </a:lnTo>
                    <a:lnTo>
                      <a:pt x="170" y="0"/>
                    </a:lnTo>
                    <a:lnTo>
                      <a:pt x="169" y="0"/>
                    </a:lnTo>
                    <a:lnTo>
                      <a:pt x="23" y="8"/>
                    </a:lnTo>
                    <a:lnTo>
                      <a:pt x="23" y="45"/>
                    </a:lnTo>
                    <a:lnTo>
                      <a:pt x="150" y="45"/>
                    </a:lnTo>
                    <a:lnTo>
                      <a:pt x="150" y="8"/>
                    </a:lnTo>
                    <a:lnTo>
                      <a:pt x="147" y="4"/>
                    </a:lnTo>
                    <a:lnTo>
                      <a:pt x="141" y="4"/>
                    </a:lnTo>
                    <a:lnTo>
                      <a:pt x="135" y="4"/>
                    </a:lnTo>
                    <a:lnTo>
                      <a:pt x="132" y="8"/>
                    </a:lnTo>
                    <a:lnTo>
                      <a:pt x="132" y="33"/>
                    </a:lnTo>
                    <a:lnTo>
                      <a:pt x="123" y="30"/>
                    </a:lnTo>
                    <a:lnTo>
                      <a:pt x="112" y="28"/>
                    </a:lnTo>
                    <a:lnTo>
                      <a:pt x="100" y="26"/>
                    </a:lnTo>
                    <a:lnTo>
                      <a:pt x="87" y="26"/>
                    </a:lnTo>
                    <a:lnTo>
                      <a:pt x="73" y="26"/>
                    </a:lnTo>
                    <a:lnTo>
                      <a:pt x="61" y="28"/>
                    </a:lnTo>
                    <a:lnTo>
                      <a:pt x="50" y="29"/>
                    </a:lnTo>
                    <a:lnTo>
                      <a:pt x="41" y="33"/>
                    </a:lnTo>
                    <a:lnTo>
                      <a:pt x="41" y="8"/>
                    </a:lnTo>
                    <a:lnTo>
                      <a:pt x="38" y="4"/>
                    </a:lnTo>
                    <a:lnTo>
                      <a:pt x="31" y="4"/>
                    </a:lnTo>
                    <a:lnTo>
                      <a:pt x="25" y="4"/>
                    </a:lnTo>
                    <a:lnTo>
                      <a:pt x="23" y="8"/>
                    </a:lnTo>
                    <a:lnTo>
                      <a:pt x="3" y="0"/>
                    </a:lnTo>
                    <a:lnTo>
                      <a:pt x="17" y="0"/>
                    </a:lnTo>
                    <a:lnTo>
                      <a:pt x="19" y="1"/>
                    </a:lnTo>
                    <a:lnTo>
                      <a:pt x="19" y="2"/>
                    </a:lnTo>
                    <a:lnTo>
                      <a:pt x="19" y="3"/>
                    </a:lnTo>
                    <a:lnTo>
                      <a:pt x="19" y="17"/>
                    </a:lnTo>
                    <a:lnTo>
                      <a:pt x="19" y="18"/>
                    </a:lnTo>
                    <a:lnTo>
                      <a:pt x="19" y="19"/>
                    </a:lnTo>
                    <a:lnTo>
                      <a:pt x="17" y="19"/>
                    </a:lnTo>
                    <a:lnTo>
                      <a:pt x="3" y="19"/>
                    </a:lnTo>
                    <a:lnTo>
                      <a:pt x="1" y="19"/>
                    </a:lnTo>
                    <a:lnTo>
                      <a:pt x="1" y="19"/>
                    </a:lnTo>
                    <a:lnTo>
                      <a:pt x="0" y="18"/>
                    </a:lnTo>
                    <a:lnTo>
                      <a:pt x="0" y="17"/>
                    </a:lnTo>
                    <a:lnTo>
                      <a:pt x="0" y="3"/>
                    </a:lnTo>
                    <a:lnTo>
                      <a:pt x="0" y="2"/>
                    </a:lnTo>
                    <a:lnTo>
                      <a:pt x="1" y="1"/>
                    </a:lnTo>
                    <a:lnTo>
                      <a:pt x="1" y="0"/>
                    </a:lnTo>
                    <a:lnTo>
                      <a:pt x="3" y="0"/>
                    </a:lnTo>
                    <a:lnTo>
                      <a:pt x="169" y="0"/>
                    </a:lnTo>
                  </a:path>
                </a:pathLst>
              </a:custGeom>
              <a:solidFill>
                <a:srgbClr val="000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3" name="Freeform 58"/>
              <p:cNvSpPr>
                <a:spLocks/>
              </p:cNvSpPr>
              <p:nvPr/>
            </p:nvSpPr>
            <p:spPr bwMode="auto">
              <a:xfrm>
                <a:off x="3709" y="2806"/>
                <a:ext cx="22" cy="22"/>
              </a:xfrm>
              <a:custGeom>
                <a:avLst/>
                <a:gdLst/>
                <a:ahLst/>
                <a:cxnLst>
                  <a:cxn ang="0">
                    <a:pos x="19" y="0"/>
                  </a:cxn>
                  <a:cxn ang="0">
                    <a:pos x="4" y="0"/>
                  </a:cxn>
                  <a:cxn ang="0">
                    <a:pos x="2" y="0"/>
                  </a:cxn>
                  <a:cxn ang="0">
                    <a:pos x="1" y="1"/>
                  </a:cxn>
                  <a:cxn ang="0">
                    <a:pos x="0" y="2"/>
                  </a:cxn>
                  <a:cxn ang="0">
                    <a:pos x="0" y="3"/>
                  </a:cxn>
                  <a:cxn ang="0">
                    <a:pos x="0" y="19"/>
                  </a:cxn>
                  <a:cxn ang="0">
                    <a:pos x="0" y="20"/>
                  </a:cxn>
                  <a:cxn ang="0">
                    <a:pos x="1" y="21"/>
                  </a:cxn>
                  <a:cxn ang="0">
                    <a:pos x="2" y="22"/>
                  </a:cxn>
                  <a:cxn ang="0">
                    <a:pos x="4" y="22"/>
                  </a:cxn>
                  <a:cxn ang="0">
                    <a:pos x="19" y="22"/>
                  </a:cxn>
                  <a:cxn ang="0">
                    <a:pos x="20" y="22"/>
                  </a:cxn>
                  <a:cxn ang="0">
                    <a:pos x="21" y="21"/>
                  </a:cxn>
                  <a:cxn ang="0">
                    <a:pos x="21" y="20"/>
                  </a:cxn>
                  <a:cxn ang="0">
                    <a:pos x="21" y="19"/>
                  </a:cxn>
                  <a:cxn ang="0">
                    <a:pos x="21" y="3"/>
                  </a:cxn>
                  <a:cxn ang="0">
                    <a:pos x="21" y="2"/>
                  </a:cxn>
                  <a:cxn ang="0">
                    <a:pos x="21" y="1"/>
                  </a:cxn>
                  <a:cxn ang="0">
                    <a:pos x="20" y="0"/>
                  </a:cxn>
                  <a:cxn ang="0">
                    <a:pos x="19" y="0"/>
                  </a:cxn>
                </a:cxnLst>
                <a:rect l="0" t="0" r="r" b="b"/>
                <a:pathLst>
                  <a:path w="22" h="23">
                    <a:moveTo>
                      <a:pt x="19" y="0"/>
                    </a:moveTo>
                    <a:lnTo>
                      <a:pt x="4" y="0"/>
                    </a:lnTo>
                    <a:lnTo>
                      <a:pt x="2" y="0"/>
                    </a:lnTo>
                    <a:lnTo>
                      <a:pt x="1" y="1"/>
                    </a:lnTo>
                    <a:lnTo>
                      <a:pt x="0" y="2"/>
                    </a:lnTo>
                    <a:lnTo>
                      <a:pt x="0" y="3"/>
                    </a:lnTo>
                    <a:lnTo>
                      <a:pt x="0" y="19"/>
                    </a:lnTo>
                    <a:lnTo>
                      <a:pt x="0" y="20"/>
                    </a:lnTo>
                    <a:lnTo>
                      <a:pt x="1" y="21"/>
                    </a:lnTo>
                    <a:lnTo>
                      <a:pt x="2" y="22"/>
                    </a:lnTo>
                    <a:lnTo>
                      <a:pt x="4" y="22"/>
                    </a:lnTo>
                    <a:lnTo>
                      <a:pt x="19" y="22"/>
                    </a:lnTo>
                    <a:lnTo>
                      <a:pt x="20" y="22"/>
                    </a:lnTo>
                    <a:lnTo>
                      <a:pt x="21" y="21"/>
                    </a:lnTo>
                    <a:lnTo>
                      <a:pt x="21" y="20"/>
                    </a:lnTo>
                    <a:lnTo>
                      <a:pt x="21" y="19"/>
                    </a:lnTo>
                    <a:lnTo>
                      <a:pt x="21" y="3"/>
                    </a:lnTo>
                    <a:lnTo>
                      <a:pt x="21" y="2"/>
                    </a:lnTo>
                    <a:lnTo>
                      <a:pt x="21" y="1"/>
                    </a:lnTo>
                    <a:lnTo>
                      <a:pt x="20" y="0"/>
                    </a:lnTo>
                    <a:lnTo>
                      <a:pt x="19"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4" name="Freeform 59"/>
              <p:cNvSpPr>
                <a:spLocks/>
              </p:cNvSpPr>
              <p:nvPr/>
            </p:nvSpPr>
            <p:spPr bwMode="auto">
              <a:xfrm>
                <a:off x="3577" y="2810"/>
                <a:ext cx="134" cy="46"/>
              </a:xfrm>
              <a:custGeom>
                <a:avLst/>
                <a:gdLst/>
                <a:ahLst/>
                <a:cxnLst>
                  <a:cxn ang="0">
                    <a:pos x="0" y="5"/>
                  </a:cxn>
                  <a:cxn ang="0">
                    <a:pos x="0" y="47"/>
                  </a:cxn>
                  <a:cxn ang="0">
                    <a:pos x="131" y="47"/>
                  </a:cxn>
                  <a:cxn ang="0">
                    <a:pos x="131" y="5"/>
                  </a:cxn>
                  <a:cxn ang="0">
                    <a:pos x="128" y="1"/>
                  </a:cxn>
                  <a:cxn ang="0">
                    <a:pos x="122" y="1"/>
                  </a:cxn>
                  <a:cxn ang="0">
                    <a:pos x="116" y="1"/>
                  </a:cxn>
                  <a:cxn ang="0">
                    <a:pos x="113" y="5"/>
                  </a:cxn>
                  <a:cxn ang="0">
                    <a:pos x="113" y="33"/>
                  </a:cxn>
                  <a:cxn ang="0">
                    <a:pos x="103" y="30"/>
                  </a:cxn>
                  <a:cxn ang="0">
                    <a:pos x="92" y="28"/>
                  </a:cxn>
                  <a:cxn ang="0">
                    <a:pos x="79" y="26"/>
                  </a:cxn>
                  <a:cxn ang="0">
                    <a:pos x="66" y="26"/>
                  </a:cxn>
                  <a:cxn ang="0">
                    <a:pos x="52" y="26"/>
                  </a:cxn>
                  <a:cxn ang="0">
                    <a:pos x="39" y="28"/>
                  </a:cxn>
                  <a:cxn ang="0">
                    <a:pos x="28" y="29"/>
                  </a:cxn>
                  <a:cxn ang="0">
                    <a:pos x="18" y="33"/>
                  </a:cxn>
                  <a:cxn ang="0">
                    <a:pos x="18" y="5"/>
                  </a:cxn>
                  <a:cxn ang="0">
                    <a:pos x="15" y="1"/>
                  </a:cxn>
                  <a:cxn ang="0">
                    <a:pos x="8" y="0"/>
                  </a:cxn>
                  <a:cxn ang="0">
                    <a:pos x="2" y="1"/>
                  </a:cxn>
                  <a:cxn ang="0">
                    <a:pos x="0" y="5"/>
                  </a:cxn>
                </a:cxnLst>
                <a:rect l="0" t="0" r="r" b="b"/>
                <a:pathLst>
                  <a:path w="132" h="48">
                    <a:moveTo>
                      <a:pt x="0" y="5"/>
                    </a:moveTo>
                    <a:lnTo>
                      <a:pt x="0" y="47"/>
                    </a:lnTo>
                    <a:lnTo>
                      <a:pt x="131" y="47"/>
                    </a:lnTo>
                    <a:lnTo>
                      <a:pt x="131" y="5"/>
                    </a:lnTo>
                    <a:lnTo>
                      <a:pt x="128" y="1"/>
                    </a:lnTo>
                    <a:lnTo>
                      <a:pt x="122" y="1"/>
                    </a:lnTo>
                    <a:lnTo>
                      <a:pt x="116" y="1"/>
                    </a:lnTo>
                    <a:lnTo>
                      <a:pt x="113" y="5"/>
                    </a:lnTo>
                    <a:lnTo>
                      <a:pt x="113" y="33"/>
                    </a:lnTo>
                    <a:lnTo>
                      <a:pt x="103" y="30"/>
                    </a:lnTo>
                    <a:lnTo>
                      <a:pt x="92" y="28"/>
                    </a:lnTo>
                    <a:lnTo>
                      <a:pt x="79" y="26"/>
                    </a:lnTo>
                    <a:lnTo>
                      <a:pt x="66" y="26"/>
                    </a:lnTo>
                    <a:lnTo>
                      <a:pt x="52" y="26"/>
                    </a:lnTo>
                    <a:lnTo>
                      <a:pt x="39" y="28"/>
                    </a:lnTo>
                    <a:lnTo>
                      <a:pt x="28" y="29"/>
                    </a:lnTo>
                    <a:lnTo>
                      <a:pt x="18" y="33"/>
                    </a:lnTo>
                    <a:lnTo>
                      <a:pt x="18" y="5"/>
                    </a:lnTo>
                    <a:lnTo>
                      <a:pt x="15" y="1"/>
                    </a:lnTo>
                    <a:lnTo>
                      <a:pt x="8" y="0"/>
                    </a:lnTo>
                    <a:lnTo>
                      <a:pt x="2" y="1"/>
                    </a:lnTo>
                    <a:lnTo>
                      <a:pt x="0" y="5"/>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5" name="Freeform 60"/>
              <p:cNvSpPr>
                <a:spLocks/>
              </p:cNvSpPr>
              <p:nvPr/>
            </p:nvSpPr>
            <p:spPr bwMode="auto">
              <a:xfrm>
                <a:off x="3553" y="2806"/>
                <a:ext cx="21" cy="22"/>
              </a:xfrm>
              <a:custGeom>
                <a:avLst/>
                <a:gdLst/>
                <a:ahLst/>
                <a:cxnLst>
                  <a:cxn ang="0">
                    <a:pos x="3" y="0"/>
                  </a:cxn>
                  <a:cxn ang="0">
                    <a:pos x="18" y="0"/>
                  </a:cxn>
                  <a:cxn ang="0">
                    <a:pos x="20" y="1"/>
                  </a:cxn>
                  <a:cxn ang="0">
                    <a:pos x="20" y="2"/>
                  </a:cxn>
                  <a:cxn ang="0">
                    <a:pos x="20" y="3"/>
                  </a:cxn>
                  <a:cxn ang="0">
                    <a:pos x="20" y="19"/>
                  </a:cxn>
                  <a:cxn ang="0">
                    <a:pos x="20" y="20"/>
                  </a:cxn>
                  <a:cxn ang="0">
                    <a:pos x="20" y="21"/>
                  </a:cxn>
                  <a:cxn ang="0">
                    <a:pos x="18" y="22"/>
                  </a:cxn>
                  <a:cxn ang="0">
                    <a:pos x="3" y="22"/>
                  </a:cxn>
                  <a:cxn ang="0">
                    <a:pos x="1" y="22"/>
                  </a:cxn>
                  <a:cxn ang="0">
                    <a:pos x="1" y="21"/>
                  </a:cxn>
                  <a:cxn ang="0">
                    <a:pos x="0" y="20"/>
                  </a:cxn>
                  <a:cxn ang="0">
                    <a:pos x="0" y="19"/>
                  </a:cxn>
                  <a:cxn ang="0">
                    <a:pos x="0" y="3"/>
                  </a:cxn>
                  <a:cxn ang="0">
                    <a:pos x="0" y="2"/>
                  </a:cxn>
                  <a:cxn ang="0">
                    <a:pos x="1" y="1"/>
                  </a:cxn>
                  <a:cxn ang="0">
                    <a:pos x="1" y="0"/>
                  </a:cxn>
                  <a:cxn ang="0">
                    <a:pos x="3" y="0"/>
                  </a:cxn>
                </a:cxnLst>
                <a:rect l="0" t="0" r="r" b="b"/>
                <a:pathLst>
                  <a:path w="21" h="23">
                    <a:moveTo>
                      <a:pt x="3" y="0"/>
                    </a:moveTo>
                    <a:lnTo>
                      <a:pt x="18" y="0"/>
                    </a:lnTo>
                    <a:lnTo>
                      <a:pt x="20" y="1"/>
                    </a:lnTo>
                    <a:lnTo>
                      <a:pt x="20" y="2"/>
                    </a:lnTo>
                    <a:lnTo>
                      <a:pt x="20" y="3"/>
                    </a:lnTo>
                    <a:lnTo>
                      <a:pt x="20" y="19"/>
                    </a:lnTo>
                    <a:lnTo>
                      <a:pt x="20" y="20"/>
                    </a:lnTo>
                    <a:lnTo>
                      <a:pt x="20" y="21"/>
                    </a:lnTo>
                    <a:lnTo>
                      <a:pt x="18" y="22"/>
                    </a:lnTo>
                    <a:lnTo>
                      <a:pt x="3" y="22"/>
                    </a:lnTo>
                    <a:lnTo>
                      <a:pt x="1" y="22"/>
                    </a:lnTo>
                    <a:lnTo>
                      <a:pt x="1" y="21"/>
                    </a:lnTo>
                    <a:lnTo>
                      <a:pt x="0" y="20"/>
                    </a:lnTo>
                    <a:lnTo>
                      <a:pt x="0" y="19"/>
                    </a:lnTo>
                    <a:lnTo>
                      <a:pt x="0" y="3"/>
                    </a:lnTo>
                    <a:lnTo>
                      <a:pt x="0" y="2"/>
                    </a:lnTo>
                    <a:lnTo>
                      <a:pt x="1" y="1"/>
                    </a:lnTo>
                    <a:lnTo>
                      <a:pt x="1" y="0"/>
                    </a:lnTo>
                    <a:lnTo>
                      <a:pt x="3"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6" name="Freeform 61"/>
              <p:cNvSpPr>
                <a:spLocks/>
              </p:cNvSpPr>
              <p:nvPr/>
            </p:nvSpPr>
            <p:spPr bwMode="auto">
              <a:xfrm>
                <a:off x="3549" y="2808"/>
                <a:ext cx="179" cy="15"/>
              </a:xfrm>
              <a:custGeom>
                <a:avLst/>
                <a:gdLst/>
                <a:ahLst/>
                <a:cxnLst>
                  <a:cxn ang="0">
                    <a:pos x="174" y="0"/>
                  </a:cxn>
                  <a:cxn ang="0">
                    <a:pos x="160" y="0"/>
                  </a:cxn>
                  <a:cxn ang="0">
                    <a:pos x="158" y="0"/>
                  </a:cxn>
                  <a:cxn ang="0">
                    <a:pos x="158" y="1"/>
                  </a:cxn>
                  <a:cxn ang="0">
                    <a:pos x="158" y="1"/>
                  </a:cxn>
                  <a:cxn ang="0">
                    <a:pos x="158" y="13"/>
                  </a:cxn>
                  <a:cxn ang="0">
                    <a:pos x="158" y="14"/>
                  </a:cxn>
                  <a:cxn ang="0">
                    <a:pos x="158" y="15"/>
                  </a:cxn>
                  <a:cxn ang="0">
                    <a:pos x="160" y="15"/>
                  </a:cxn>
                  <a:cxn ang="0">
                    <a:pos x="174" y="15"/>
                  </a:cxn>
                  <a:cxn ang="0">
                    <a:pos x="175" y="15"/>
                  </a:cxn>
                  <a:cxn ang="0">
                    <a:pos x="176" y="15"/>
                  </a:cxn>
                  <a:cxn ang="0">
                    <a:pos x="177" y="14"/>
                  </a:cxn>
                  <a:cxn ang="0">
                    <a:pos x="177" y="13"/>
                  </a:cxn>
                  <a:cxn ang="0">
                    <a:pos x="177" y="1"/>
                  </a:cxn>
                  <a:cxn ang="0">
                    <a:pos x="177" y="1"/>
                  </a:cxn>
                  <a:cxn ang="0">
                    <a:pos x="176" y="0"/>
                  </a:cxn>
                  <a:cxn ang="0">
                    <a:pos x="175" y="0"/>
                  </a:cxn>
                  <a:cxn ang="0">
                    <a:pos x="174" y="0"/>
                  </a:cxn>
                  <a:cxn ang="0">
                    <a:pos x="3" y="0"/>
                  </a:cxn>
                  <a:cxn ang="0">
                    <a:pos x="17" y="0"/>
                  </a:cxn>
                  <a:cxn ang="0">
                    <a:pos x="18" y="0"/>
                  </a:cxn>
                  <a:cxn ang="0">
                    <a:pos x="19" y="0"/>
                  </a:cxn>
                  <a:cxn ang="0">
                    <a:pos x="20" y="1"/>
                  </a:cxn>
                  <a:cxn ang="0">
                    <a:pos x="20" y="1"/>
                  </a:cxn>
                  <a:cxn ang="0">
                    <a:pos x="20" y="13"/>
                  </a:cxn>
                  <a:cxn ang="0">
                    <a:pos x="20" y="14"/>
                  </a:cxn>
                  <a:cxn ang="0">
                    <a:pos x="19" y="15"/>
                  </a:cxn>
                  <a:cxn ang="0">
                    <a:pos x="18" y="15"/>
                  </a:cxn>
                  <a:cxn ang="0">
                    <a:pos x="17" y="15"/>
                  </a:cxn>
                  <a:cxn ang="0">
                    <a:pos x="3" y="15"/>
                  </a:cxn>
                  <a:cxn ang="0">
                    <a:pos x="2" y="15"/>
                  </a:cxn>
                  <a:cxn ang="0">
                    <a:pos x="0" y="15"/>
                  </a:cxn>
                  <a:cxn ang="0">
                    <a:pos x="0" y="14"/>
                  </a:cxn>
                  <a:cxn ang="0">
                    <a:pos x="0" y="13"/>
                  </a:cxn>
                  <a:cxn ang="0">
                    <a:pos x="0" y="1"/>
                  </a:cxn>
                  <a:cxn ang="0">
                    <a:pos x="0" y="1"/>
                  </a:cxn>
                  <a:cxn ang="0">
                    <a:pos x="0" y="0"/>
                  </a:cxn>
                  <a:cxn ang="0">
                    <a:pos x="2" y="0"/>
                  </a:cxn>
                  <a:cxn ang="0">
                    <a:pos x="3" y="0"/>
                  </a:cxn>
                  <a:cxn ang="0">
                    <a:pos x="174" y="0"/>
                  </a:cxn>
                </a:cxnLst>
                <a:rect l="0" t="0" r="r" b="b"/>
                <a:pathLst>
                  <a:path w="178" h="16">
                    <a:moveTo>
                      <a:pt x="174" y="0"/>
                    </a:moveTo>
                    <a:lnTo>
                      <a:pt x="160" y="0"/>
                    </a:lnTo>
                    <a:lnTo>
                      <a:pt x="158" y="0"/>
                    </a:lnTo>
                    <a:lnTo>
                      <a:pt x="158" y="1"/>
                    </a:lnTo>
                    <a:lnTo>
                      <a:pt x="158" y="1"/>
                    </a:lnTo>
                    <a:lnTo>
                      <a:pt x="158" y="13"/>
                    </a:lnTo>
                    <a:lnTo>
                      <a:pt x="158" y="14"/>
                    </a:lnTo>
                    <a:lnTo>
                      <a:pt x="158" y="15"/>
                    </a:lnTo>
                    <a:lnTo>
                      <a:pt x="160" y="15"/>
                    </a:lnTo>
                    <a:lnTo>
                      <a:pt x="174" y="15"/>
                    </a:lnTo>
                    <a:lnTo>
                      <a:pt x="175" y="15"/>
                    </a:lnTo>
                    <a:lnTo>
                      <a:pt x="176" y="15"/>
                    </a:lnTo>
                    <a:lnTo>
                      <a:pt x="177" y="14"/>
                    </a:lnTo>
                    <a:lnTo>
                      <a:pt x="177" y="13"/>
                    </a:lnTo>
                    <a:lnTo>
                      <a:pt x="177" y="1"/>
                    </a:lnTo>
                    <a:lnTo>
                      <a:pt x="177" y="1"/>
                    </a:lnTo>
                    <a:lnTo>
                      <a:pt x="176" y="0"/>
                    </a:lnTo>
                    <a:lnTo>
                      <a:pt x="175" y="0"/>
                    </a:lnTo>
                    <a:lnTo>
                      <a:pt x="174" y="0"/>
                    </a:lnTo>
                    <a:lnTo>
                      <a:pt x="3" y="0"/>
                    </a:lnTo>
                    <a:lnTo>
                      <a:pt x="17" y="0"/>
                    </a:lnTo>
                    <a:lnTo>
                      <a:pt x="18" y="0"/>
                    </a:lnTo>
                    <a:lnTo>
                      <a:pt x="19" y="0"/>
                    </a:lnTo>
                    <a:lnTo>
                      <a:pt x="20" y="1"/>
                    </a:lnTo>
                    <a:lnTo>
                      <a:pt x="20" y="1"/>
                    </a:lnTo>
                    <a:lnTo>
                      <a:pt x="20" y="13"/>
                    </a:lnTo>
                    <a:lnTo>
                      <a:pt x="20" y="14"/>
                    </a:lnTo>
                    <a:lnTo>
                      <a:pt x="19" y="15"/>
                    </a:lnTo>
                    <a:lnTo>
                      <a:pt x="18" y="15"/>
                    </a:lnTo>
                    <a:lnTo>
                      <a:pt x="17" y="15"/>
                    </a:lnTo>
                    <a:lnTo>
                      <a:pt x="3" y="15"/>
                    </a:lnTo>
                    <a:lnTo>
                      <a:pt x="2" y="15"/>
                    </a:lnTo>
                    <a:lnTo>
                      <a:pt x="0" y="15"/>
                    </a:lnTo>
                    <a:lnTo>
                      <a:pt x="0" y="14"/>
                    </a:lnTo>
                    <a:lnTo>
                      <a:pt x="0" y="13"/>
                    </a:lnTo>
                    <a:lnTo>
                      <a:pt x="0" y="1"/>
                    </a:lnTo>
                    <a:lnTo>
                      <a:pt x="0" y="1"/>
                    </a:lnTo>
                    <a:lnTo>
                      <a:pt x="0" y="0"/>
                    </a:lnTo>
                    <a:lnTo>
                      <a:pt x="2" y="0"/>
                    </a:lnTo>
                    <a:lnTo>
                      <a:pt x="3" y="0"/>
                    </a:lnTo>
                    <a:lnTo>
                      <a:pt x="174" y="0"/>
                    </a:lnTo>
                  </a:path>
                </a:pathLst>
              </a:custGeom>
              <a:solidFill>
                <a:srgbClr val="FFB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7" name="Freeform 62"/>
              <p:cNvSpPr>
                <a:spLocks/>
              </p:cNvSpPr>
              <p:nvPr/>
            </p:nvSpPr>
            <p:spPr bwMode="auto">
              <a:xfrm>
                <a:off x="3712" y="2808"/>
                <a:ext cx="22" cy="22"/>
              </a:xfrm>
              <a:custGeom>
                <a:avLst/>
                <a:gdLst/>
                <a:ahLst/>
                <a:cxnLst>
                  <a:cxn ang="0">
                    <a:pos x="17" y="0"/>
                  </a:cxn>
                  <a:cxn ang="0">
                    <a:pos x="2" y="0"/>
                  </a:cxn>
                  <a:cxn ang="0">
                    <a:pos x="0" y="0"/>
                  </a:cxn>
                  <a:cxn ang="0">
                    <a:pos x="0" y="1"/>
                  </a:cxn>
                  <a:cxn ang="0">
                    <a:pos x="0" y="2"/>
                  </a:cxn>
                  <a:cxn ang="0">
                    <a:pos x="0" y="18"/>
                  </a:cxn>
                  <a:cxn ang="0">
                    <a:pos x="0" y="19"/>
                  </a:cxn>
                  <a:cxn ang="0">
                    <a:pos x="0" y="21"/>
                  </a:cxn>
                  <a:cxn ang="0">
                    <a:pos x="2" y="21"/>
                  </a:cxn>
                  <a:cxn ang="0">
                    <a:pos x="17" y="21"/>
                  </a:cxn>
                  <a:cxn ang="0">
                    <a:pos x="18" y="21"/>
                  </a:cxn>
                  <a:cxn ang="0">
                    <a:pos x="19" y="21"/>
                  </a:cxn>
                  <a:cxn ang="0">
                    <a:pos x="20" y="19"/>
                  </a:cxn>
                  <a:cxn ang="0">
                    <a:pos x="20" y="18"/>
                  </a:cxn>
                  <a:cxn ang="0">
                    <a:pos x="20" y="2"/>
                  </a:cxn>
                  <a:cxn ang="0">
                    <a:pos x="20" y="1"/>
                  </a:cxn>
                  <a:cxn ang="0">
                    <a:pos x="19" y="0"/>
                  </a:cxn>
                  <a:cxn ang="0">
                    <a:pos x="18" y="0"/>
                  </a:cxn>
                  <a:cxn ang="0">
                    <a:pos x="17" y="0"/>
                  </a:cxn>
                </a:cxnLst>
                <a:rect l="0" t="0" r="r" b="b"/>
                <a:pathLst>
                  <a:path w="21" h="22">
                    <a:moveTo>
                      <a:pt x="17" y="0"/>
                    </a:moveTo>
                    <a:lnTo>
                      <a:pt x="2" y="0"/>
                    </a:lnTo>
                    <a:lnTo>
                      <a:pt x="0" y="0"/>
                    </a:lnTo>
                    <a:lnTo>
                      <a:pt x="0" y="1"/>
                    </a:lnTo>
                    <a:lnTo>
                      <a:pt x="0" y="2"/>
                    </a:lnTo>
                    <a:lnTo>
                      <a:pt x="0" y="18"/>
                    </a:lnTo>
                    <a:lnTo>
                      <a:pt x="0" y="19"/>
                    </a:lnTo>
                    <a:lnTo>
                      <a:pt x="0" y="21"/>
                    </a:lnTo>
                    <a:lnTo>
                      <a:pt x="2" y="21"/>
                    </a:lnTo>
                    <a:lnTo>
                      <a:pt x="17" y="21"/>
                    </a:lnTo>
                    <a:lnTo>
                      <a:pt x="18" y="21"/>
                    </a:lnTo>
                    <a:lnTo>
                      <a:pt x="19" y="21"/>
                    </a:lnTo>
                    <a:lnTo>
                      <a:pt x="20" y="19"/>
                    </a:lnTo>
                    <a:lnTo>
                      <a:pt x="20" y="18"/>
                    </a:lnTo>
                    <a:lnTo>
                      <a:pt x="20" y="2"/>
                    </a:lnTo>
                    <a:lnTo>
                      <a:pt x="20" y="1"/>
                    </a:lnTo>
                    <a:lnTo>
                      <a:pt x="19" y="0"/>
                    </a:lnTo>
                    <a:lnTo>
                      <a:pt x="18" y="0"/>
                    </a:lnTo>
                    <a:lnTo>
                      <a:pt x="17"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8" name="Freeform 63"/>
              <p:cNvSpPr>
                <a:spLocks/>
              </p:cNvSpPr>
              <p:nvPr/>
            </p:nvSpPr>
            <p:spPr bwMode="auto">
              <a:xfrm>
                <a:off x="3549" y="2808"/>
                <a:ext cx="22" cy="22"/>
              </a:xfrm>
              <a:custGeom>
                <a:avLst/>
                <a:gdLst/>
                <a:ahLst/>
                <a:cxnLst>
                  <a:cxn ang="0">
                    <a:pos x="3" y="0"/>
                  </a:cxn>
                  <a:cxn ang="0">
                    <a:pos x="18" y="0"/>
                  </a:cxn>
                  <a:cxn ang="0">
                    <a:pos x="19" y="0"/>
                  </a:cxn>
                  <a:cxn ang="0">
                    <a:pos x="20" y="0"/>
                  </a:cxn>
                  <a:cxn ang="0">
                    <a:pos x="21" y="1"/>
                  </a:cxn>
                  <a:cxn ang="0">
                    <a:pos x="21" y="2"/>
                  </a:cxn>
                  <a:cxn ang="0">
                    <a:pos x="21" y="18"/>
                  </a:cxn>
                  <a:cxn ang="0">
                    <a:pos x="21" y="19"/>
                  </a:cxn>
                  <a:cxn ang="0">
                    <a:pos x="20" y="21"/>
                  </a:cxn>
                  <a:cxn ang="0">
                    <a:pos x="19" y="21"/>
                  </a:cxn>
                  <a:cxn ang="0">
                    <a:pos x="18" y="21"/>
                  </a:cxn>
                  <a:cxn ang="0">
                    <a:pos x="3" y="21"/>
                  </a:cxn>
                  <a:cxn ang="0">
                    <a:pos x="2" y="21"/>
                  </a:cxn>
                  <a:cxn ang="0">
                    <a:pos x="0" y="21"/>
                  </a:cxn>
                  <a:cxn ang="0">
                    <a:pos x="0" y="19"/>
                  </a:cxn>
                  <a:cxn ang="0">
                    <a:pos x="0" y="18"/>
                  </a:cxn>
                  <a:cxn ang="0">
                    <a:pos x="0" y="2"/>
                  </a:cxn>
                  <a:cxn ang="0">
                    <a:pos x="0" y="1"/>
                  </a:cxn>
                  <a:cxn ang="0">
                    <a:pos x="0" y="0"/>
                  </a:cxn>
                  <a:cxn ang="0">
                    <a:pos x="2" y="0"/>
                  </a:cxn>
                  <a:cxn ang="0">
                    <a:pos x="3" y="0"/>
                  </a:cxn>
                </a:cxnLst>
                <a:rect l="0" t="0" r="r" b="b"/>
                <a:pathLst>
                  <a:path w="22" h="22">
                    <a:moveTo>
                      <a:pt x="3" y="0"/>
                    </a:moveTo>
                    <a:lnTo>
                      <a:pt x="18" y="0"/>
                    </a:lnTo>
                    <a:lnTo>
                      <a:pt x="19" y="0"/>
                    </a:lnTo>
                    <a:lnTo>
                      <a:pt x="20" y="0"/>
                    </a:lnTo>
                    <a:lnTo>
                      <a:pt x="21" y="1"/>
                    </a:lnTo>
                    <a:lnTo>
                      <a:pt x="21" y="2"/>
                    </a:lnTo>
                    <a:lnTo>
                      <a:pt x="21" y="18"/>
                    </a:lnTo>
                    <a:lnTo>
                      <a:pt x="21" y="19"/>
                    </a:lnTo>
                    <a:lnTo>
                      <a:pt x="20" y="21"/>
                    </a:lnTo>
                    <a:lnTo>
                      <a:pt x="19" y="21"/>
                    </a:lnTo>
                    <a:lnTo>
                      <a:pt x="18" y="21"/>
                    </a:lnTo>
                    <a:lnTo>
                      <a:pt x="3" y="21"/>
                    </a:lnTo>
                    <a:lnTo>
                      <a:pt x="2" y="21"/>
                    </a:lnTo>
                    <a:lnTo>
                      <a:pt x="0" y="21"/>
                    </a:lnTo>
                    <a:lnTo>
                      <a:pt x="0" y="19"/>
                    </a:lnTo>
                    <a:lnTo>
                      <a:pt x="0" y="18"/>
                    </a:lnTo>
                    <a:lnTo>
                      <a:pt x="0" y="2"/>
                    </a:lnTo>
                    <a:lnTo>
                      <a:pt x="0" y="1"/>
                    </a:lnTo>
                    <a:lnTo>
                      <a:pt x="0" y="0"/>
                    </a:lnTo>
                    <a:lnTo>
                      <a:pt x="2" y="0"/>
                    </a:lnTo>
                    <a:lnTo>
                      <a:pt x="3"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9" name="Freeform 64"/>
              <p:cNvSpPr>
                <a:spLocks/>
              </p:cNvSpPr>
              <p:nvPr/>
            </p:nvSpPr>
            <p:spPr bwMode="auto">
              <a:xfrm>
                <a:off x="3551" y="2810"/>
                <a:ext cx="174" cy="13"/>
              </a:xfrm>
              <a:custGeom>
                <a:avLst/>
                <a:gdLst/>
                <a:ahLst/>
                <a:cxnLst>
                  <a:cxn ang="0">
                    <a:pos x="171" y="0"/>
                  </a:cxn>
                  <a:cxn ang="0">
                    <a:pos x="159" y="0"/>
                  </a:cxn>
                  <a:cxn ang="0">
                    <a:pos x="159" y="0"/>
                  </a:cxn>
                  <a:cxn ang="0">
                    <a:pos x="158" y="1"/>
                  </a:cxn>
                  <a:cxn ang="0">
                    <a:pos x="158" y="10"/>
                  </a:cxn>
                  <a:cxn ang="0">
                    <a:pos x="158" y="10"/>
                  </a:cxn>
                  <a:cxn ang="0">
                    <a:pos x="159" y="10"/>
                  </a:cxn>
                  <a:cxn ang="0">
                    <a:pos x="159" y="11"/>
                  </a:cxn>
                  <a:cxn ang="0">
                    <a:pos x="159" y="11"/>
                  </a:cxn>
                  <a:cxn ang="0">
                    <a:pos x="171" y="11"/>
                  </a:cxn>
                  <a:cxn ang="0">
                    <a:pos x="172" y="11"/>
                  </a:cxn>
                  <a:cxn ang="0">
                    <a:pos x="172" y="10"/>
                  </a:cxn>
                  <a:cxn ang="0">
                    <a:pos x="173" y="10"/>
                  </a:cxn>
                  <a:cxn ang="0">
                    <a:pos x="173" y="10"/>
                  </a:cxn>
                  <a:cxn ang="0">
                    <a:pos x="173" y="1"/>
                  </a:cxn>
                  <a:cxn ang="0">
                    <a:pos x="172" y="0"/>
                  </a:cxn>
                  <a:cxn ang="0">
                    <a:pos x="171" y="0"/>
                  </a:cxn>
                  <a:cxn ang="0">
                    <a:pos x="2" y="0"/>
                  </a:cxn>
                  <a:cxn ang="0">
                    <a:pos x="14" y="0"/>
                  </a:cxn>
                  <a:cxn ang="0">
                    <a:pos x="14" y="0"/>
                  </a:cxn>
                  <a:cxn ang="0">
                    <a:pos x="15" y="1"/>
                  </a:cxn>
                  <a:cxn ang="0">
                    <a:pos x="15" y="1"/>
                  </a:cxn>
                  <a:cxn ang="0">
                    <a:pos x="15" y="10"/>
                  </a:cxn>
                  <a:cxn ang="0">
                    <a:pos x="15" y="10"/>
                  </a:cxn>
                  <a:cxn ang="0">
                    <a:pos x="14" y="10"/>
                  </a:cxn>
                  <a:cxn ang="0">
                    <a:pos x="14" y="11"/>
                  </a:cxn>
                  <a:cxn ang="0">
                    <a:pos x="14" y="11"/>
                  </a:cxn>
                  <a:cxn ang="0">
                    <a:pos x="2" y="11"/>
                  </a:cxn>
                  <a:cxn ang="0">
                    <a:pos x="1" y="11"/>
                  </a:cxn>
                  <a:cxn ang="0">
                    <a:pos x="1" y="10"/>
                  </a:cxn>
                  <a:cxn ang="0">
                    <a:pos x="0" y="10"/>
                  </a:cxn>
                  <a:cxn ang="0">
                    <a:pos x="0" y="10"/>
                  </a:cxn>
                  <a:cxn ang="0">
                    <a:pos x="0" y="1"/>
                  </a:cxn>
                  <a:cxn ang="0">
                    <a:pos x="0" y="1"/>
                  </a:cxn>
                  <a:cxn ang="0">
                    <a:pos x="1" y="0"/>
                  </a:cxn>
                  <a:cxn ang="0">
                    <a:pos x="2" y="0"/>
                  </a:cxn>
                  <a:cxn ang="0">
                    <a:pos x="171" y="0"/>
                  </a:cxn>
                </a:cxnLst>
                <a:rect l="0" t="0" r="r" b="b"/>
                <a:pathLst>
                  <a:path w="174" h="12">
                    <a:moveTo>
                      <a:pt x="171" y="0"/>
                    </a:moveTo>
                    <a:lnTo>
                      <a:pt x="159" y="0"/>
                    </a:lnTo>
                    <a:lnTo>
                      <a:pt x="159" y="0"/>
                    </a:lnTo>
                    <a:lnTo>
                      <a:pt x="158" y="1"/>
                    </a:lnTo>
                    <a:lnTo>
                      <a:pt x="158" y="10"/>
                    </a:lnTo>
                    <a:lnTo>
                      <a:pt x="158" y="10"/>
                    </a:lnTo>
                    <a:lnTo>
                      <a:pt x="159" y="10"/>
                    </a:lnTo>
                    <a:lnTo>
                      <a:pt x="159" y="11"/>
                    </a:lnTo>
                    <a:lnTo>
                      <a:pt x="159" y="11"/>
                    </a:lnTo>
                    <a:lnTo>
                      <a:pt x="171" y="11"/>
                    </a:lnTo>
                    <a:lnTo>
                      <a:pt x="172" y="11"/>
                    </a:lnTo>
                    <a:lnTo>
                      <a:pt x="172" y="10"/>
                    </a:lnTo>
                    <a:lnTo>
                      <a:pt x="173" y="10"/>
                    </a:lnTo>
                    <a:lnTo>
                      <a:pt x="173" y="10"/>
                    </a:lnTo>
                    <a:lnTo>
                      <a:pt x="173" y="1"/>
                    </a:lnTo>
                    <a:lnTo>
                      <a:pt x="172" y="0"/>
                    </a:lnTo>
                    <a:lnTo>
                      <a:pt x="171" y="0"/>
                    </a:lnTo>
                    <a:lnTo>
                      <a:pt x="2" y="0"/>
                    </a:lnTo>
                    <a:lnTo>
                      <a:pt x="14" y="0"/>
                    </a:lnTo>
                    <a:lnTo>
                      <a:pt x="14" y="0"/>
                    </a:lnTo>
                    <a:lnTo>
                      <a:pt x="15" y="1"/>
                    </a:lnTo>
                    <a:lnTo>
                      <a:pt x="15" y="1"/>
                    </a:lnTo>
                    <a:lnTo>
                      <a:pt x="15" y="10"/>
                    </a:lnTo>
                    <a:lnTo>
                      <a:pt x="15" y="10"/>
                    </a:lnTo>
                    <a:lnTo>
                      <a:pt x="14" y="10"/>
                    </a:lnTo>
                    <a:lnTo>
                      <a:pt x="14" y="11"/>
                    </a:lnTo>
                    <a:lnTo>
                      <a:pt x="14" y="11"/>
                    </a:lnTo>
                    <a:lnTo>
                      <a:pt x="2" y="11"/>
                    </a:lnTo>
                    <a:lnTo>
                      <a:pt x="1" y="11"/>
                    </a:lnTo>
                    <a:lnTo>
                      <a:pt x="1" y="10"/>
                    </a:lnTo>
                    <a:lnTo>
                      <a:pt x="0" y="10"/>
                    </a:lnTo>
                    <a:lnTo>
                      <a:pt x="0" y="10"/>
                    </a:lnTo>
                    <a:lnTo>
                      <a:pt x="0" y="1"/>
                    </a:lnTo>
                    <a:lnTo>
                      <a:pt x="0" y="1"/>
                    </a:lnTo>
                    <a:lnTo>
                      <a:pt x="1" y="0"/>
                    </a:lnTo>
                    <a:lnTo>
                      <a:pt x="2" y="0"/>
                    </a:lnTo>
                    <a:lnTo>
                      <a:pt x="171" y="0"/>
                    </a:lnTo>
                  </a:path>
                </a:pathLst>
              </a:custGeom>
              <a:solidFill>
                <a:srgbClr val="FFF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0" name="Freeform 65"/>
              <p:cNvSpPr>
                <a:spLocks/>
              </p:cNvSpPr>
              <p:nvPr/>
            </p:nvSpPr>
            <p:spPr bwMode="auto">
              <a:xfrm>
                <a:off x="3714" y="2810"/>
                <a:ext cx="18" cy="18"/>
              </a:xfrm>
              <a:custGeom>
                <a:avLst/>
                <a:gdLst/>
                <a:ahLst/>
                <a:cxnLst>
                  <a:cxn ang="0">
                    <a:pos x="14" y="0"/>
                  </a:cxn>
                  <a:cxn ang="0">
                    <a:pos x="2" y="0"/>
                  </a:cxn>
                  <a:cxn ang="0">
                    <a:pos x="1" y="0"/>
                  </a:cxn>
                  <a:cxn ang="0">
                    <a:pos x="0" y="2"/>
                  </a:cxn>
                  <a:cxn ang="0">
                    <a:pos x="0" y="15"/>
                  </a:cxn>
                  <a:cxn ang="0">
                    <a:pos x="0" y="16"/>
                  </a:cxn>
                  <a:cxn ang="0">
                    <a:pos x="1" y="16"/>
                  </a:cxn>
                  <a:cxn ang="0">
                    <a:pos x="1" y="17"/>
                  </a:cxn>
                  <a:cxn ang="0">
                    <a:pos x="2" y="17"/>
                  </a:cxn>
                  <a:cxn ang="0">
                    <a:pos x="14" y="17"/>
                  </a:cxn>
                  <a:cxn ang="0">
                    <a:pos x="15" y="17"/>
                  </a:cxn>
                  <a:cxn ang="0">
                    <a:pos x="15" y="16"/>
                  </a:cxn>
                  <a:cxn ang="0">
                    <a:pos x="16" y="16"/>
                  </a:cxn>
                  <a:cxn ang="0">
                    <a:pos x="16" y="15"/>
                  </a:cxn>
                  <a:cxn ang="0">
                    <a:pos x="16" y="2"/>
                  </a:cxn>
                  <a:cxn ang="0">
                    <a:pos x="15" y="0"/>
                  </a:cxn>
                  <a:cxn ang="0">
                    <a:pos x="14" y="0"/>
                  </a:cxn>
                </a:cxnLst>
                <a:rect l="0" t="0" r="r" b="b"/>
                <a:pathLst>
                  <a:path w="17" h="18">
                    <a:moveTo>
                      <a:pt x="14" y="0"/>
                    </a:moveTo>
                    <a:lnTo>
                      <a:pt x="2" y="0"/>
                    </a:lnTo>
                    <a:lnTo>
                      <a:pt x="1" y="0"/>
                    </a:lnTo>
                    <a:lnTo>
                      <a:pt x="0" y="2"/>
                    </a:lnTo>
                    <a:lnTo>
                      <a:pt x="0" y="15"/>
                    </a:lnTo>
                    <a:lnTo>
                      <a:pt x="0" y="16"/>
                    </a:lnTo>
                    <a:lnTo>
                      <a:pt x="1" y="16"/>
                    </a:lnTo>
                    <a:lnTo>
                      <a:pt x="1" y="17"/>
                    </a:lnTo>
                    <a:lnTo>
                      <a:pt x="2" y="17"/>
                    </a:lnTo>
                    <a:lnTo>
                      <a:pt x="14" y="17"/>
                    </a:lnTo>
                    <a:lnTo>
                      <a:pt x="15" y="17"/>
                    </a:lnTo>
                    <a:lnTo>
                      <a:pt x="15" y="16"/>
                    </a:lnTo>
                    <a:lnTo>
                      <a:pt x="16" y="16"/>
                    </a:lnTo>
                    <a:lnTo>
                      <a:pt x="16" y="15"/>
                    </a:lnTo>
                    <a:lnTo>
                      <a:pt x="16" y="2"/>
                    </a:lnTo>
                    <a:lnTo>
                      <a:pt x="15" y="0"/>
                    </a:lnTo>
                    <a:lnTo>
                      <a:pt x="14" y="0"/>
                    </a:lnTo>
                  </a:path>
                </a:pathLst>
              </a:custGeom>
              <a:noFill/>
              <a:ln w="12700" cap="rnd" cmpd="sng">
                <a:solidFill>
                  <a:srgbClr val="FFFF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1" name="Freeform 66"/>
              <p:cNvSpPr>
                <a:spLocks/>
              </p:cNvSpPr>
              <p:nvPr/>
            </p:nvSpPr>
            <p:spPr bwMode="auto">
              <a:xfrm>
                <a:off x="3551" y="2810"/>
                <a:ext cx="18" cy="18"/>
              </a:xfrm>
              <a:custGeom>
                <a:avLst/>
                <a:gdLst/>
                <a:ahLst/>
                <a:cxnLst>
                  <a:cxn ang="0">
                    <a:pos x="2" y="0"/>
                  </a:cxn>
                  <a:cxn ang="0">
                    <a:pos x="14" y="0"/>
                  </a:cxn>
                  <a:cxn ang="0">
                    <a:pos x="15" y="0"/>
                  </a:cxn>
                  <a:cxn ang="0">
                    <a:pos x="16" y="1"/>
                  </a:cxn>
                  <a:cxn ang="0">
                    <a:pos x="16" y="2"/>
                  </a:cxn>
                  <a:cxn ang="0">
                    <a:pos x="16" y="15"/>
                  </a:cxn>
                  <a:cxn ang="0">
                    <a:pos x="16" y="16"/>
                  </a:cxn>
                  <a:cxn ang="0">
                    <a:pos x="15" y="16"/>
                  </a:cxn>
                  <a:cxn ang="0">
                    <a:pos x="15" y="17"/>
                  </a:cxn>
                  <a:cxn ang="0">
                    <a:pos x="14" y="17"/>
                  </a:cxn>
                  <a:cxn ang="0">
                    <a:pos x="2" y="17"/>
                  </a:cxn>
                  <a:cxn ang="0">
                    <a:pos x="1" y="17"/>
                  </a:cxn>
                  <a:cxn ang="0">
                    <a:pos x="1" y="16"/>
                  </a:cxn>
                  <a:cxn ang="0">
                    <a:pos x="0" y="16"/>
                  </a:cxn>
                  <a:cxn ang="0">
                    <a:pos x="0" y="15"/>
                  </a:cxn>
                  <a:cxn ang="0">
                    <a:pos x="0" y="2"/>
                  </a:cxn>
                  <a:cxn ang="0">
                    <a:pos x="0" y="1"/>
                  </a:cxn>
                  <a:cxn ang="0">
                    <a:pos x="1" y="0"/>
                  </a:cxn>
                  <a:cxn ang="0">
                    <a:pos x="2" y="0"/>
                  </a:cxn>
                </a:cxnLst>
                <a:rect l="0" t="0" r="r" b="b"/>
                <a:pathLst>
                  <a:path w="17" h="18">
                    <a:moveTo>
                      <a:pt x="2" y="0"/>
                    </a:moveTo>
                    <a:lnTo>
                      <a:pt x="14" y="0"/>
                    </a:lnTo>
                    <a:lnTo>
                      <a:pt x="15" y="0"/>
                    </a:lnTo>
                    <a:lnTo>
                      <a:pt x="16" y="1"/>
                    </a:lnTo>
                    <a:lnTo>
                      <a:pt x="16" y="2"/>
                    </a:lnTo>
                    <a:lnTo>
                      <a:pt x="16" y="15"/>
                    </a:lnTo>
                    <a:lnTo>
                      <a:pt x="16" y="16"/>
                    </a:lnTo>
                    <a:lnTo>
                      <a:pt x="15" y="16"/>
                    </a:lnTo>
                    <a:lnTo>
                      <a:pt x="15" y="17"/>
                    </a:lnTo>
                    <a:lnTo>
                      <a:pt x="14" y="17"/>
                    </a:lnTo>
                    <a:lnTo>
                      <a:pt x="2" y="17"/>
                    </a:lnTo>
                    <a:lnTo>
                      <a:pt x="1" y="17"/>
                    </a:lnTo>
                    <a:lnTo>
                      <a:pt x="1" y="16"/>
                    </a:lnTo>
                    <a:lnTo>
                      <a:pt x="0" y="16"/>
                    </a:lnTo>
                    <a:lnTo>
                      <a:pt x="0" y="15"/>
                    </a:lnTo>
                    <a:lnTo>
                      <a:pt x="0" y="2"/>
                    </a:lnTo>
                    <a:lnTo>
                      <a:pt x="0" y="1"/>
                    </a:lnTo>
                    <a:lnTo>
                      <a:pt x="1" y="0"/>
                    </a:lnTo>
                    <a:lnTo>
                      <a:pt x="2" y="0"/>
                    </a:lnTo>
                  </a:path>
                </a:pathLst>
              </a:custGeom>
              <a:noFill/>
              <a:ln w="12700" cap="rnd" cmpd="sng">
                <a:solidFill>
                  <a:srgbClr val="FFFF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2" name="Freeform 67"/>
              <p:cNvSpPr>
                <a:spLocks/>
              </p:cNvSpPr>
              <p:nvPr/>
            </p:nvSpPr>
            <p:spPr bwMode="auto">
              <a:xfrm>
                <a:off x="3553" y="2815"/>
                <a:ext cx="169" cy="9"/>
              </a:xfrm>
              <a:custGeom>
                <a:avLst/>
                <a:gdLst/>
                <a:ahLst/>
                <a:cxnLst>
                  <a:cxn ang="0">
                    <a:pos x="167" y="0"/>
                  </a:cxn>
                  <a:cxn ang="0">
                    <a:pos x="159" y="0"/>
                  </a:cxn>
                  <a:cxn ang="0">
                    <a:pos x="158" y="0"/>
                  </a:cxn>
                  <a:cxn ang="0">
                    <a:pos x="158" y="1"/>
                  </a:cxn>
                  <a:cxn ang="0">
                    <a:pos x="158" y="1"/>
                  </a:cxn>
                  <a:cxn ang="0">
                    <a:pos x="158" y="5"/>
                  </a:cxn>
                  <a:cxn ang="0">
                    <a:pos x="158" y="6"/>
                  </a:cxn>
                  <a:cxn ang="0">
                    <a:pos x="158" y="6"/>
                  </a:cxn>
                  <a:cxn ang="0">
                    <a:pos x="159" y="6"/>
                  </a:cxn>
                  <a:cxn ang="0">
                    <a:pos x="167" y="6"/>
                  </a:cxn>
                  <a:cxn ang="0">
                    <a:pos x="168" y="6"/>
                  </a:cxn>
                  <a:cxn ang="0">
                    <a:pos x="169" y="6"/>
                  </a:cxn>
                  <a:cxn ang="0">
                    <a:pos x="169" y="5"/>
                  </a:cxn>
                  <a:cxn ang="0">
                    <a:pos x="169" y="1"/>
                  </a:cxn>
                  <a:cxn ang="0">
                    <a:pos x="169" y="1"/>
                  </a:cxn>
                  <a:cxn ang="0">
                    <a:pos x="169" y="0"/>
                  </a:cxn>
                  <a:cxn ang="0">
                    <a:pos x="168" y="0"/>
                  </a:cxn>
                  <a:cxn ang="0">
                    <a:pos x="167" y="0"/>
                  </a:cxn>
                  <a:cxn ang="0">
                    <a:pos x="2" y="0"/>
                  </a:cxn>
                  <a:cxn ang="0">
                    <a:pos x="10" y="0"/>
                  </a:cxn>
                  <a:cxn ang="0">
                    <a:pos x="11" y="0"/>
                  </a:cxn>
                  <a:cxn ang="0">
                    <a:pos x="11" y="1"/>
                  </a:cxn>
                  <a:cxn ang="0">
                    <a:pos x="11" y="1"/>
                  </a:cxn>
                  <a:cxn ang="0">
                    <a:pos x="11" y="5"/>
                  </a:cxn>
                  <a:cxn ang="0">
                    <a:pos x="11" y="6"/>
                  </a:cxn>
                  <a:cxn ang="0">
                    <a:pos x="11" y="6"/>
                  </a:cxn>
                  <a:cxn ang="0">
                    <a:pos x="10" y="6"/>
                  </a:cxn>
                  <a:cxn ang="0">
                    <a:pos x="2" y="6"/>
                  </a:cxn>
                  <a:cxn ang="0">
                    <a:pos x="1" y="6"/>
                  </a:cxn>
                  <a:cxn ang="0">
                    <a:pos x="0" y="6"/>
                  </a:cxn>
                  <a:cxn ang="0">
                    <a:pos x="0" y="5"/>
                  </a:cxn>
                  <a:cxn ang="0">
                    <a:pos x="0" y="1"/>
                  </a:cxn>
                  <a:cxn ang="0">
                    <a:pos x="0" y="1"/>
                  </a:cxn>
                  <a:cxn ang="0">
                    <a:pos x="0" y="0"/>
                  </a:cxn>
                  <a:cxn ang="0">
                    <a:pos x="1" y="0"/>
                  </a:cxn>
                  <a:cxn ang="0">
                    <a:pos x="2" y="0"/>
                  </a:cxn>
                  <a:cxn ang="0">
                    <a:pos x="167" y="0"/>
                  </a:cxn>
                </a:cxnLst>
                <a:rect l="0" t="0" r="r" b="b"/>
                <a:pathLst>
                  <a:path w="170" h="7">
                    <a:moveTo>
                      <a:pt x="167" y="0"/>
                    </a:moveTo>
                    <a:lnTo>
                      <a:pt x="159" y="0"/>
                    </a:lnTo>
                    <a:lnTo>
                      <a:pt x="158" y="0"/>
                    </a:lnTo>
                    <a:lnTo>
                      <a:pt x="158" y="1"/>
                    </a:lnTo>
                    <a:lnTo>
                      <a:pt x="158" y="1"/>
                    </a:lnTo>
                    <a:lnTo>
                      <a:pt x="158" y="5"/>
                    </a:lnTo>
                    <a:lnTo>
                      <a:pt x="158" y="6"/>
                    </a:lnTo>
                    <a:lnTo>
                      <a:pt x="158" y="6"/>
                    </a:lnTo>
                    <a:lnTo>
                      <a:pt x="159" y="6"/>
                    </a:lnTo>
                    <a:lnTo>
                      <a:pt x="167" y="6"/>
                    </a:lnTo>
                    <a:lnTo>
                      <a:pt x="168" y="6"/>
                    </a:lnTo>
                    <a:lnTo>
                      <a:pt x="169" y="6"/>
                    </a:lnTo>
                    <a:lnTo>
                      <a:pt x="169" y="5"/>
                    </a:lnTo>
                    <a:lnTo>
                      <a:pt x="169" y="1"/>
                    </a:lnTo>
                    <a:lnTo>
                      <a:pt x="169" y="1"/>
                    </a:lnTo>
                    <a:lnTo>
                      <a:pt x="169" y="0"/>
                    </a:lnTo>
                    <a:lnTo>
                      <a:pt x="168" y="0"/>
                    </a:lnTo>
                    <a:lnTo>
                      <a:pt x="167" y="0"/>
                    </a:lnTo>
                    <a:lnTo>
                      <a:pt x="2" y="0"/>
                    </a:lnTo>
                    <a:lnTo>
                      <a:pt x="10" y="0"/>
                    </a:lnTo>
                    <a:lnTo>
                      <a:pt x="11" y="0"/>
                    </a:lnTo>
                    <a:lnTo>
                      <a:pt x="11" y="1"/>
                    </a:lnTo>
                    <a:lnTo>
                      <a:pt x="11" y="1"/>
                    </a:lnTo>
                    <a:lnTo>
                      <a:pt x="11" y="5"/>
                    </a:lnTo>
                    <a:lnTo>
                      <a:pt x="11" y="6"/>
                    </a:lnTo>
                    <a:lnTo>
                      <a:pt x="11" y="6"/>
                    </a:lnTo>
                    <a:lnTo>
                      <a:pt x="10" y="6"/>
                    </a:lnTo>
                    <a:lnTo>
                      <a:pt x="2" y="6"/>
                    </a:lnTo>
                    <a:lnTo>
                      <a:pt x="1" y="6"/>
                    </a:lnTo>
                    <a:lnTo>
                      <a:pt x="0" y="6"/>
                    </a:lnTo>
                    <a:lnTo>
                      <a:pt x="0" y="5"/>
                    </a:lnTo>
                    <a:lnTo>
                      <a:pt x="0" y="1"/>
                    </a:lnTo>
                    <a:lnTo>
                      <a:pt x="0" y="1"/>
                    </a:lnTo>
                    <a:lnTo>
                      <a:pt x="0" y="0"/>
                    </a:lnTo>
                    <a:lnTo>
                      <a:pt x="1" y="0"/>
                    </a:lnTo>
                    <a:lnTo>
                      <a:pt x="2" y="0"/>
                    </a:lnTo>
                    <a:lnTo>
                      <a:pt x="167" y="0"/>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3" name="Freeform 68"/>
              <p:cNvSpPr>
                <a:spLocks/>
              </p:cNvSpPr>
              <p:nvPr/>
            </p:nvSpPr>
            <p:spPr bwMode="auto">
              <a:xfrm>
                <a:off x="3716" y="2815"/>
                <a:ext cx="13" cy="13"/>
              </a:xfrm>
              <a:custGeom>
                <a:avLst/>
                <a:gdLst/>
                <a:ahLst/>
                <a:cxnLst>
                  <a:cxn ang="0">
                    <a:pos x="9" y="0"/>
                  </a:cxn>
                  <a:cxn ang="0">
                    <a:pos x="1" y="0"/>
                  </a:cxn>
                  <a:cxn ang="0">
                    <a:pos x="0" y="0"/>
                  </a:cxn>
                  <a:cxn ang="0">
                    <a:pos x="0" y="1"/>
                  </a:cxn>
                  <a:cxn ang="0">
                    <a:pos x="0" y="2"/>
                  </a:cxn>
                  <a:cxn ang="0">
                    <a:pos x="0" y="10"/>
                  </a:cxn>
                  <a:cxn ang="0">
                    <a:pos x="0" y="11"/>
                  </a:cxn>
                  <a:cxn ang="0">
                    <a:pos x="0" y="12"/>
                  </a:cxn>
                  <a:cxn ang="0">
                    <a:pos x="1" y="12"/>
                  </a:cxn>
                  <a:cxn ang="0">
                    <a:pos x="9" y="12"/>
                  </a:cxn>
                  <a:cxn ang="0">
                    <a:pos x="10" y="12"/>
                  </a:cxn>
                  <a:cxn ang="0">
                    <a:pos x="11" y="11"/>
                  </a:cxn>
                  <a:cxn ang="0">
                    <a:pos x="11" y="10"/>
                  </a:cxn>
                  <a:cxn ang="0">
                    <a:pos x="11" y="2"/>
                  </a:cxn>
                  <a:cxn ang="0">
                    <a:pos x="11" y="1"/>
                  </a:cxn>
                  <a:cxn ang="0">
                    <a:pos x="11" y="0"/>
                  </a:cxn>
                  <a:cxn ang="0">
                    <a:pos x="10" y="0"/>
                  </a:cxn>
                  <a:cxn ang="0">
                    <a:pos x="9" y="0"/>
                  </a:cxn>
                </a:cxnLst>
                <a:rect l="0" t="0" r="r" b="b"/>
                <a:pathLst>
                  <a:path w="12" h="13">
                    <a:moveTo>
                      <a:pt x="9" y="0"/>
                    </a:moveTo>
                    <a:lnTo>
                      <a:pt x="1" y="0"/>
                    </a:lnTo>
                    <a:lnTo>
                      <a:pt x="0" y="0"/>
                    </a:lnTo>
                    <a:lnTo>
                      <a:pt x="0" y="1"/>
                    </a:lnTo>
                    <a:lnTo>
                      <a:pt x="0" y="2"/>
                    </a:lnTo>
                    <a:lnTo>
                      <a:pt x="0" y="10"/>
                    </a:lnTo>
                    <a:lnTo>
                      <a:pt x="0" y="11"/>
                    </a:lnTo>
                    <a:lnTo>
                      <a:pt x="0" y="12"/>
                    </a:lnTo>
                    <a:lnTo>
                      <a:pt x="1" y="12"/>
                    </a:lnTo>
                    <a:lnTo>
                      <a:pt x="9" y="12"/>
                    </a:lnTo>
                    <a:lnTo>
                      <a:pt x="10" y="12"/>
                    </a:lnTo>
                    <a:lnTo>
                      <a:pt x="11" y="11"/>
                    </a:lnTo>
                    <a:lnTo>
                      <a:pt x="11" y="10"/>
                    </a:lnTo>
                    <a:lnTo>
                      <a:pt x="11" y="2"/>
                    </a:lnTo>
                    <a:lnTo>
                      <a:pt x="11" y="1"/>
                    </a:lnTo>
                    <a:lnTo>
                      <a:pt x="11" y="0"/>
                    </a:lnTo>
                    <a:lnTo>
                      <a:pt x="10" y="0"/>
                    </a:lnTo>
                    <a:lnTo>
                      <a:pt x="9" y="0"/>
                    </a:lnTo>
                  </a:path>
                </a:pathLst>
              </a:custGeom>
              <a:noFill/>
              <a:ln w="12700" cap="rnd" cmpd="sng">
                <a:solidFill>
                  <a:srgbClr val="FFFFFF"/>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4" name="Freeform 69"/>
              <p:cNvSpPr>
                <a:spLocks/>
              </p:cNvSpPr>
              <p:nvPr/>
            </p:nvSpPr>
            <p:spPr bwMode="auto">
              <a:xfrm>
                <a:off x="3553" y="2815"/>
                <a:ext cx="11" cy="13"/>
              </a:xfrm>
              <a:custGeom>
                <a:avLst/>
                <a:gdLst/>
                <a:ahLst/>
                <a:cxnLst>
                  <a:cxn ang="0">
                    <a:pos x="2" y="0"/>
                  </a:cxn>
                  <a:cxn ang="0">
                    <a:pos x="10" y="0"/>
                  </a:cxn>
                  <a:cxn ang="0">
                    <a:pos x="11" y="0"/>
                  </a:cxn>
                  <a:cxn ang="0">
                    <a:pos x="11" y="1"/>
                  </a:cxn>
                  <a:cxn ang="0">
                    <a:pos x="11" y="2"/>
                  </a:cxn>
                  <a:cxn ang="0">
                    <a:pos x="11" y="10"/>
                  </a:cxn>
                  <a:cxn ang="0">
                    <a:pos x="11" y="11"/>
                  </a:cxn>
                  <a:cxn ang="0">
                    <a:pos x="11" y="12"/>
                  </a:cxn>
                  <a:cxn ang="0">
                    <a:pos x="10" y="12"/>
                  </a:cxn>
                  <a:cxn ang="0">
                    <a:pos x="2" y="12"/>
                  </a:cxn>
                  <a:cxn ang="0">
                    <a:pos x="1" y="12"/>
                  </a:cxn>
                  <a:cxn ang="0">
                    <a:pos x="0" y="11"/>
                  </a:cxn>
                  <a:cxn ang="0">
                    <a:pos x="0" y="10"/>
                  </a:cxn>
                  <a:cxn ang="0">
                    <a:pos x="0" y="2"/>
                  </a:cxn>
                  <a:cxn ang="0">
                    <a:pos x="0" y="1"/>
                  </a:cxn>
                  <a:cxn ang="0">
                    <a:pos x="0" y="0"/>
                  </a:cxn>
                  <a:cxn ang="0">
                    <a:pos x="1" y="0"/>
                  </a:cxn>
                  <a:cxn ang="0">
                    <a:pos x="2" y="0"/>
                  </a:cxn>
                </a:cxnLst>
                <a:rect l="0" t="0" r="r" b="b"/>
                <a:pathLst>
                  <a:path w="12" h="13">
                    <a:moveTo>
                      <a:pt x="2" y="0"/>
                    </a:moveTo>
                    <a:lnTo>
                      <a:pt x="10" y="0"/>
                    </a:lnTo>
                    <a:lnTo>
                      <a:pt x="11" y="0"/>
                    </a:lnTo>
                    <a:lnTo>
                      <a:pt x="11" y="1"/>
                    </a:lnTo>
                    <a:lnTo>
                      <a:pt x="11" y="2"/>
                    </a:lnTo>
                    <a:lnTo>
                      <a:pt x="11" y="10"/>
                    </a:lnTo>
                    <a:lnTo>
                      <a:pt x="11" y="11"/>
                    </a:lnTo>
                    <a:lnTo>
                      <a:pt x="11" y="12"/>
                    </a:lnTo>
                    <a:lnTo>
                      <a:pt x="10" y="12"/>
                    </a:lnTo>
                    <a:lnTo>
                      <a:pt x="2" y="12"/>
                    </a:lnTo>
                    <a:lnTo>
                      <a:pt x="1" y="12"/>
                    </a:lnTo>
                    <a:lnTo>
                      <a:pt x="0" y="11"/>
                    </a:lnTo>
                    <a:lnTo>
                      <a:pt x="0" y="10"/>
                    </a:lnTo>
                    <a:lnTo>
                      <a:pt x="0" y="2"/>
                    </a:lnTo>
                    <a:lnTo>
                      <a:pt x="0" y="1"/>
                    </a:lnTo>
                    <a:lnTo>
                      <a:pt x="0" y="0"/>
                    </a:lnTo>
                    <a:lnTo>
                      <a:pt x="1" y="0"/>
                    </a:lnTo>
                    <a:lnTo>
                      <a:pt x="2" y="0"/>
                    </a:lnTo>
                  </a:path>
                </a:pathLst>
              </a:custGeom>
              <a:noFill/>
              <a:ln w="12700" cap="rnd" cmpd="sng">
                <a:solidFill>
                  <a:srgbClr val="FFFFFF"/>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5" name="Freeform 70"/>
              <p:cNvSpPr>
                <a:spLocks/>
              </p:cNvSpPr>
              <p:nvPr/>
            </p:nvSpPr>
            <p:spPr bwMode="auto">
              <a:xfrm>
                <a:off x="3572" y="2810"/>
                <a:ext cx="136" cy="46"/>
              </a:xfrm>
              <a:custGeom>
                <a:avLst/>
                <a:gdLst/>
                <a:ahLst/>
                <a:cxnLst>
                  <a:cxn ang="0">
                    <a:pos x="0" y="5"/>
                  </a:cxn>
                  <a:cxn ang="0">
                    <a:pos x="0" y="4"/>
                  </a:cxn>
                  <a:cxn ang="0">
                    <a:pos x="0" y="3"/>
                  </a:cxn>
                  <a:cxn ang="0">
                    <a:pos x="1" y="2"/>
                  </a:cxn>
                  <a:cxn ang="0">
                    <a:pos x="2" y="1"/>
                  </a:cxn>
                  <a:cxn ang="0">
                    <a:pos x="2" y="0"/>
                  </a:cxn>
                  <a:cxn ang="0">
                    <a:pos x="0" y="5"/>
                  </a:cxn>
                  <a:cxn ang="0">
                    <a:pos x="0" y="41"/>
                  </a:cxn>
                  <a:cxn ang="0">
                    <a:pos x="0" y="46"/>
                  </a:cxn>
                  <a:cxn ang="0">
                    <a:pos x="3" y="46"/>
                  </a:cxn>
                  <a:cxn ang="0">
                    <a:pos x="0" y="41"/>
                  </a:cxn>
                  <a:cxn ang="0">
                    <a:pos x="136" y="46"/>
                  </a:cxn>
                  <a:cxn ang="0">
                    <a:pos x="132" y="46"/>
                  </a:cxn>
                  <a:cxn ang="0">
                    <a:pos x="136" y="35"/>
                  </a:cxn>
                  <a:cxn ang="0">
                    <a:pos x="136" y="29"/>
                  </a:cxn>
                  <a:cxn ang="0">
                    <a:pos x="136" y="45"/>
                  </a:cxn>
                  <a:cxn ang="0">
                    <a:pos x="136" y="46"/>
                  </a:cxn>
                  <a:cxn ang="0">
                    <a:pos x="136" y="16"/>
                  </a:cxn>
                  <a:cxn ang="0">
                    <a:pos x="136" y="4"/>
                  </a:cxn>
                  <a:cxn ang="0">
                    <a:pos x="136" y="2"/>
                  </a:cxn>
                  <a:cxn ang="0">
                    <a:pos x="135" y="1"/>
                  </a:cxn>
                  <a:cxn ang="0">
                    <a:pos x="134" y="0"/>
                  </a:cxn>
                  <a:cxn ang="0">
                    <a:pos x="132" y="0"/>
                  </a:cxn>
                  <a:cxn ang="0">
                    <a:pos x="136" y="10"/>
                  </a:cxn>
                  <a:cxn ang="0">
                    <a:pos x="136" y="16"/>
                  </a:cxn>
                  <a:cxn ang="0">
                    <a:pos x="0" y="5"/>
                  </a:cxn>
                </a:cxnLst>
                <a:rect l="0" t="0" r="r" b="b"/>
                <a:pathLst>
                  <a:path w="137" h="47">
                    <a:moveTo>
                      <a:pt x="0" y="5"/>
                    </a:moveTo>
                    <a:lnTo>
                      <a:pt x="0" y="4"/>
                    </a:lnTo>
                    <a:lnTo>
                      <a:pt x="0" y="3"/>
                    </a:lnTo>
                    <a:lnTo>
                      <a:pt x="1" y="2"/>
                    </a:lnTo>
                    <a:lnTo>
                      <a:pt x="2" y="1"/>
                    </a:lnTo>
                    <a:lnTo>
                      <a:pt x="2" y="0"/>
                    </a:lnTo>
                    <a:lnTo>
                      <a:pt x="0" y="5"/>
                    </a:lnTo>
                    <a:lnTo>
                      <a:pt x="0" y="41"/>
                    </a:lnTo>
                    <a:lnTo>
                      <a:pt x="0" y="46"/>
                    </a:lnTo>
                    <a:lnTo>
                      <a:pt x="3" y="46"/>
                    </a:lnTo>
                    <a:lnTo>
                      <a:pt x="0" y="41"/>
                    </a:lnTo>
                    <a:lnTo>
                      <a:pt x="136" y="46"/>
                    </a:lnTo>
                    <a:lnTo>
                      <a:pt x="132" y="46"/>
                    </a:lnTo>
                    <a:lnTo>
                      <a:pt x="136" y="35"/>
                    </a:lnTo>
                    <a:lnTo>
                      <a:pt x="136" y="29"/>
                    </a:lnTo>
                    <a:lnTo>
                      <a:pt x="136" y="45"/>
                    </a:lnTo>
                    <a:lnTo>
                      <a:pt x="136" y="46"/>
                    </a:lnTo>
                    <a:lnTo>
                      <a:pt x="136" y="16"/>
                    </a:lnTo>
                    <a:lnTo>
                      <a:pt x="136" y="4"/>
                    </a:lnTo>
                    <a:lnTo>
                      <a:pt x="136" y="2"/>
                    </a:lnTo>
                    <a:lnTo>
                      <a:pt x="135" y="1"/>
                    </a:lnTo>
                    <a:lnTo>
                      <a:pt x="134" y="0"/>
                    </a:lnTo>
                    <a:lnTo>
                      <a:pt x="132" y="0"/>
                    </a:lnTo>
                    <a:lnTo>
                      <a:pt x="136" y="10"/>
                    </a:lnTo>
                    <a:lnTo>
                      <a:pt x="136" y="16"/>
                    </a:lnTo>
                    <a:lnTo>
                      <a:pt x="0" y="5"/>
                    </a:lnTo>
                  </a:path>
                </a:pathLst>
              </a:custGeom>
              <a:solidFill>
                <a:srgbClr val="7F7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6" name="Freeform 71"/>
              <p:cNvSpPr>
                <a:spLocks/>
              </p:cNvSpPr>
              <p:nvPr/>
            </p:nvSpPr>
            <p:spPr bwMode="auto">
              <a:xfrm>
                <a:off x="3572" y="2810"/>
                <a:ext cx="136" cy="46"/>
              </a:xfrm>
              <a:custGeom>
                <a:avLst/>
                <a:gdLst/>
                <a:ahLst/>
                <a:cxnLst>
                  <a:cxn ang="0">
                    <a:pos x="0" y="43"/>
                  </a:cxn>
                  <a:cxn ang="0">
                    <a:pos x="0" y="4"/>
                  </a:cxn>
                  <a:cxn ang="0">
                    <a:pos x="0" y="4"/>
                  </a:cxn>
                  <a:cxn ang="0">
                    <a:pos x="1" y="4"/>
                  </a:cxn>
                  <a:cxn ang="0">
                    <a:pos x="1" y="3"/>
                  </a:cxn>
                  <a:cxn ang="0">
                    <a:pos x="2" y="2"/>
                  </a:cxn>
                  <a:cxn ang="0">
                    <a:pos x="4" y="1"/>
                  </a:cxn>
                  <a:cxn ang="0">
                    <a:pos x="5" y="0"/>
                  </a:cxn>
                  <a:cxn ang="0">
                    <a:pos x="7" y="0"/>
                  </a:cxn>
                  <a:cxn ang="0">
                    <a:pos x="3" y="11"/>
                  </a:cxn>
                  <a:cxn ang="0">
                    <a:pos x="2" y="23"/>
                  </a:cxn>
                  <a:cxn ang="0">
                    <a:pos x="3" y="35"/>
                  </a:cxn>
                  <a:cxn ang="0">
                    <a:pos x="7" y="47"/>
                  </a:cxn>
                  <a:cxn ang="0">
                    <a:pos x="2" y="47"/>
                  </a:cxn>
                  <a:cxn ang="0">
                    <a:pos x="0" y="43"/>
                  </a:cxn>
                  <a:cxn ang="0">
                    <a:pos x="132" y="47"/>
                  </a:cxn>
                  <a:cxn ang="0">
                    <a:pos x="127" y="47"/>
                  </a:cxn>
                  <a:cxn ang="0">
                    <a:pos x="132" y="35"/>
                  </a:cxn>
                  <a:cxn ang="0">
                    <a:pos x="133" y="23"/>
                  </a:cxn>
                  <a:cxn ang="0">
                    <a:pos x="136" y="23"/>
                  </a:cxn>
                  <a:cxn ang="0">
                    <a:pos x="136" y="11"/>
                  </a:cxn>
                  <a:cxn ang="0">
                    <a:pos x="132" y="1"/>
                  </a:cxn>
                  <a:cxn ang="0">
                    <a:pos x="131" y="1"/>
                  </a:cxn>
                  <a:cxn ang="0">
                    <a:pos x="130" y="1"/>
                  </a:cxn>
                  <a:cxn ang="0">
                    <a:pos x="129" y="1"/>
                  </a:cxn>
                  <a:cxn ang="0">
                    <a:pos x="127" y="1"/>
                  </a:cxn>
                  <a:cxn ang="0">
                    <a:pos x="132" y="11"/>
                  </a:cxn>
                  <a:cxn ang="0">
                    <a:pos x="133" y="23"/>
                  </a:cxn>
                  <a:cxn ang="0">
                    <a:pos x="136" y="23"/>
                  </a:cxn>
                  <a:cxn ang="0">
                    <a:pos x="136" y="36"/>
                  </a:cxn>
                  <a:cxn ang="0">
                    <a:pos x="132" y="47"/>
                  </a:cxn>
                  <a:cxn ang="0">
                    <a:pos x="0" y="43"/>
                  </a:cxn>
                </a:cxnLst>
                <a:rect l="0" t="0" r="r" b="b"/>
                <a:pathLst>
                  <a:path w="137" h="48">
                    <a:moveTo>
                      <a:pt x="0" y="43"/>
                    </a:moveTo>
                    <a:lnTo>
                      <a:pt x="0" y="4"/>
                    </a:lnTo>
                    <a:lnTo>
                      <a:pt x="0" y="4"/>
                    </a:lnTo>
                    <a:lnTo>
                      <a:pt x="1" y="4"/>
                    </a:lnTo>
                    <a:lnTo>
                      <a:pt x="1" y="3"/>
                    </a:lnTo>
                    <a:lnTo>
                      <a:pt x="2" y="2"/>
                    </a:lnTo>
                    <a:lnTo>
                      <a:pt x="4" y="1"/>
                    </a:lnTo>
                    <a:lnTo>
                      <a:pt x="5" y="0"/>
                    </a:lnTo>
                    <a:lnTo>
                      <a:pt x="7" y="0"/>
                    </a:lnTo>
                    <a:lnTo>
                      <a:pt x="3" y="11"/>
                    </a:lnTo>
                    <a:lnTo>
                      <a:pt x="2" y="23"/>
                    </a:lnTo>
                    <a:lnTo>
                      <a:pt x="3" y="35"/>
                    </a:lnTo>
                    <a:lnTo>
                      <a:pt x="7" y="47"/>
                    </a:lnTo>
                    <a:lnTo>
                      <a:pt x="2" y="47"/>
                    </a:lnTo>
                    <a:lnTo>
                      <a:pt x="0" y="43"/>
                    </a:lnTo>
                    <a:lnTo>
                      <a:pt x="132" y="47"/>
                    </a:lnTo>
                    <a:lnTo>
                      <a:pt x="127" y="47"/>
                    </a:lnTo>
                    <a:lnTo>
                      <a:pt x="132" y="35"/>
                    </a:lnTo>
                    <a:lnTo>
                      <a:pt x="133" y="23"/>
                    </a:lnTo>
                    <a:lnTo>
                      <a:pt x="136" y="23"/>
                    </a:lnTo>
                    <a:lnTo>
                      <a:pt x="136" y="11"/>
                    </a:lnTo>
                    <a:lnTo>
                      <a:pt x="132" y="1"/>
                    </a:lnTo>
                    <a:lnTo>
                      <a:pt x="131" y="1"/>
                    </a:lnTo>
                    <a:lnTo>
                      <a:pt x="130" y="1"/>
                    </a:lnTo>
                    <a:lnTo>
                      <a:pt x="129" y="1"/>
                    </a:lnTo>
                    <a:lnTo>
                      <a:pt x="127" y="1"/>
                    </a:lnTo>
                    <a:lnTo>
                      <a:pt x="132" y="11"/>
                    </a:lnTo>
                    <a:lnTo>
                      <a:pt x="133" y="23"/>
                    </a:lnTo>
                    <a:lnTo>
                      <a:pt x="136" y="23"/>
                    </a:lnTo>
                    <a:lnTo>
                      <a:pt x="136" y="36"/>
                    </a:lnTo>
                    <a:lnTo>
                      <a:pt x="132" y="47"/>
                    </a:lnTo>
                    <a:lnTo>
                      <a:pt x="0" y="43"/>
                    </a:lnTo>
                  </a:path>
                </a:pathLst>
              </a:custGeom>
              <a:solidFill>
                <a:srgbClr val="8585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7" name="Freeform 72"/>
              <p:cNvSpPr>
                <a:spLocks/>
              </p:cNvSpPr>
              <p:nvPr/>
            </p:nvSpPr>
            <p:spPr bwMode="auto">
              <a:xfrm>
                <a:off x="3572" y="2810"/>
                <a:ext cx="134" cy="46"/>
              </a:xfrm>
              <a:custGeom>
                <a:avLst/>
                <a:gdLst/>
                <a:ahLst/>
                <a:cxnLst>
                  <a:cxn ang="0">
                    <a:pos x="10" y="47"/>
                  </a:cxn>
                  <a:cxn ang="0">
                    <a:pos x="5" y="47"/>
                  </a:cxn>
                  <a:cxn ang="0">
                    <a:pos x="1" y="35"/>
                  </a:cxn>
                  <a:cxn ang="0">
                    <a:pos x="0" y="23"/>
                  </a:cxn>
                  <a:cxn ang="0">
                    <a:pos x="1" y="11"/>
                  </a:cxn>
                  <a:cxn ang="0">
                    <a:pos x="5" y="0"/>
                  </a:cxn>
                  <a:cxn ang="0">
                    <a:pos x="6" y="0"/>
                  </a:cxn>
                  <a:cxn ang="0">
                    <a:pos x="8" y="0"/>
                  </a:cxn>
                  <a:cxn ang="0">
                    <a:pos x="9" y="0"/>
                  </a:cxn>
                  <a:cxn ang="0">
                    <a:pos x="10" y="0"/>
                  </a:cxn>
                  <a:cxn ang="0">
                    <a:pos x="10" y="1"/>
                  </a:cxn>
                  <a:cxn ang="0">
                    <a:pos x="6" y="12"/>
                  </a:cxn>
                  <a:cxn ang="0">
                    <a:pos x="5" y="23"/>
                  </a:cxn>
                  <a:cxn ang="0">
                    <a:pos x="6" y="35"/>
                  </a:cxn>
                  <a:cxn ang="0">
                    <a:pos x="10" y="46"/>
                  </a:cxn>
                  <a:cxn ang="0">
                    <a:pos x="10" y="47"/>
                  </a:cxn>
                  <a:cxn ang="0">
                    <a:pos x="127" y="47"/>
                  </a:cxn>
                  <a:cxn ang="0">
                    <a:pos x="123" y="47"/>
                  </a:cxn>
                  <a:cxn ang="0">
                    <a:pos x="123" y="46"/>
                  </a:cxn>
                  <a:cxn ang="0">
                    <a:pos x="127" y="35"/>
                  </a:cxn>
                  <a:cxn ang="0">
                    <a:pos x="128" y="23"/>
                  </a:cxn>
                  <a:cxn ang="0">
                    <a:pos x="133" y="23"/>
                  </a:cxn>
                  <a:cxn ang="0">
                    <a:pos x="131" y="11"/>
                  </a:cxn>
                  <a:cxn ang="0">
                    <a:pos x="127" y="1"/>
                  </a:cxn>
                  <a:cxn ang="0">
                    <a:pos x="126" y="0"/>
                  </a:cxn>
                  <a:cxn ang="0">
                    <a:pos x="125" y="0"/>
                  </a:cxn>
                  <a:cxn ang="0">
                    <a:pos x="124" y="0"/>
                  </a:cxn>
                  <a:cxn ang="0">
                    <a:pos x="123" y="1"/>
                  </a:cxn>
                  <a:cxn ang="0">
                    <a:pos x="127" y="12"/>
                  </a:cxn>
                  <a:cxn ang="0">
                    <a:pos x="128" y="23"/>
                  </a:cxn>
                  <a:cxn ang="0">
                    <a:pos x="133" y="23"/>
                  </a:cxn>
                  <a:cxn ang="0">
                    <a:pos x="131" y="35"/>
                  </a:cxn>
                  <a:cxn ang="0">
                    <a:pos x="127" y="47"/>
                  </a:cxn>
                  <a:cxn ang="0">
                    <a:pos x="10" y="47"/>
                  </a:cxn>
                </a:cxnLst>
                <a:rect l="0" t="0" r="r" b="b"/>
                <a:pathLst>
                  <a:path w="134" h="48">
                    <a:moveTo>
                      <a:pt x="10" y="47"/>
                    </a:moveTo>
                    <a:lnTo>
                      <a:pt x="5" y="47"/>
                    </a:lnTo>
                    <a:lnTo>
                      <a:pt x="1" y="35"/>
                    </a:lnTo>
                    <a:lnTo>
                      <a:pt x="0" y="23"/>
                    </a:lnTo>
                    <a:lnTo>
                      <a:pt x="1" y="11"/>
                    </a:lnTo>
                    <a:lnTo>
                      <a:pt x="5" y="0"/>
                    </a:lnTo>
                    <a:lnTo>
                      <a:pt x="6" y="0"/>
                    </a:lnTo>
                    <a:lnTo>
                      <a:pt x="8" y="0"/>
                    </a:lnTo>
                    <a:lnTo>
                      <a:pt x="9" y="0"/>
                    </a:lnTo>
                    <a:lnTo>
                      <a:pt x="10" y="0"/>
                    </a:lnTo>
                    <a:lnTo>
                      <a:pt x="10" y="1"/>
                    </a:lnTo>
                    <a:lnTo>
                      <a:pt x="6" y="12"/>
                    </a:lnTo>
                    <a:lnTo>
                      <a:pt x="5" y="23"/>
                    </a:lnTo>
                    <a:lnTo>
                      <a:pt x="6" y="35"/>
                    </a:lnTo>
                    <a:lnTo>
                      <a:pt x="10" y="46"/>
                    </a:lnTo>
                    <a:lnTo>
                      <a:pt x="10" y="47"/>
                    </a:lnTo>
                    <a:lnTo>
                      <a:pt x="127" y="47"/>
                    </a:lnTo>
                    <a:lnTo>
                      <a:pt x="123" y="47"/>
                    </a:lnTo>
                    <a:lnTo>
                      <a:pt x="123" y="46"/>
                    </a:lnTo>
                    <a:lnTo>
                      <a:pt x="127" y="35"/>
                    </a:lnTo>
                    <a:lnTo>
                      <a:pt x="128" y="23"/>
                    </a:lnTo>
                    <a:lnTo>
                      <a:pt x="133" y="23"/>
                    </a:lnTo>
                    <a:lnTo>
                      <a:pt x="131" y="11"/>
                    </a:lnTo>
                    <a:lnTo>
                      <a:pt x="127" y="1"/>
                    </a:lnTo>
                    <a:lnTo>
                      <a:pt x="126" y="0"/>
                    </a:lnTo>
                    <a:lnTo>
                      <a:pt x="125" y="0"/>
                    </a:lnTo>
                    <a:lnTo>
                      <a:pt x="124" y="0"/>
                    </a:lnTo>
                    <a:lnTo>
                      <a:pt x="123" y="1"/>
                    </a:lnTo>
                    <a:lnTo>
                      <a:pt x="127" y="12"/>
                    </a:lnTo>
                    <a:lnTo>
                      <a:pt x="128" y="23"/>
                    </a:lnTo>
                    <a:lnTo>
                      <a:pt x="133" y="23"/>
                    </a:lnTo>
                    <a:lnTo>
                      <a:pt x="131" y="35"/>
                    </a:lnTo>
                    <a:lnTo>
                      <a:pt x="127" y="47"/>
                    </a:lnTo>
                    <a:lnTo>
                      <a:pt x="10" y="47"/>
                    </a:lnTo>
                  </a:path>
                </a:pathLst>
              </a:custGeom>
              <a:solidFill>
                <a:srgbClr val="8A8A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8" name="Freeform 73"/>
              <p:cNvSpPr>
                <a:spLocks/>
              </p:cNvSpPr>
              <p:nvPr/>
            </p:nvSpPr>
            <p:spPr bwMode="auto">
              <a:xfrm>
                <a:off x="3577" y="2810"/>
                <a:ext cx="126" cy="46"/>
              </a:xfrm>
              <a:custGeom>
                <a:avLst/>
                <a:gdLst/>
                <a:ahLst/>
                <a:cxnLst>
                  <a:cxn ang="0">
                    <a:pos x="10" y="47"/>
                  </a:cxn>
                  <a:cxn ang="0">
                    <a:pos x="5" y="47"/>
                  </a:cxn>
                  <a:cxn ang="0">
                    <a:pos x="5" y="46"/>
                  </a:cxn>
                  <a:cxn ang="0">
                    <a:pos x="1" y="35"/>
                  </a:cxn>
                  <a:cxn ang="0">
                    <a:pos x="0" y="23"/>
                  </a:cxn>
                  <a:cxn ang="0">
                    <a:pos x="1" y="12"/>
                  </a:cxn>
                  <a:cxn ang="0">
                    <a:pos x="5" y="1"/>
                  </a:cxn>
                  <a:cxn ang="0">
                    <a:pos x="6" y="0"/>
                  </a:cxn>
                  <a:cxn ang="0">
                    <a:pos x="7" y="0"/>
                  </a:cxn>
                  <a:cxn ang="0">
                    <a:pos x="8" y="0"/>
                  </a:cxn>
                  <a:cxn ang="0">
                    <a:pos x="9" y="0"/>
                  </a:cxn>
                  <a:cxn ang="0">
                    <a:pos x="10" y="0"/>
                  </a:cxn>
                  <a:cxn ang="0">
                    <a:pos x="9" y="3"/>
                  </a:cxn>
                  <a:cxn ang="0">
                    <a:pos x="6" y="12"/>
                  </a:cxn>
                  <a:cxn ang="0">
                    <a:pos x="4" y="23"/>
                  </a:cxn>
                  <a:cxn ang="0">
                    <a:pos x="6" y="34"/>
                  </a:cxn>
                  <a:cxn ang="0">
                    <a:pos x="9" y="44"/>
                  </a:cxn>
                  <a:cxn ang="0">
                    <a:pos x="10" y="47"/>
                  </a:cxn>
                  <a:cxn ang="0">
                    <a:pos x="119" y="47"/>
                  </a:cxn>
                  <a:cxn ang="0">
                    <a:pos x="115" y="47"/>
                  </a:cxn>
                  <a:cxn ang="0">
                    <a:pos x="115" y="44"/>
                  </a:cxn>
                  <a:cxn ang="0">
                    <a:pos x="119" y="34"/>
                  </a:cxn>
                  <a:cxn ang="0">
                    <a:pos x="120" y="23"/>
                  </a:cxn>
                  <a:cxn ang="0">
                    <a:pos x="125" y="23"/>
                  </a:cxn>
                  <a:cxn ang="0">
                    <a:pos x="124" y="12"/>
                  </a:cxn>
                  <a:cxn ang="0">
                    <a:pos x="120" y="1"/>
                  </a:cxn>
                  <a:cxn ang="0">
                    <a:pos x="119" y="1"/>
                  </a:cxn>
                  <a:cxn ang="0">
                    <a:pos x="118" y="1"/>
                  </a:cxn>
                  <a:cxn ang="0">
                    <a:pos x="117" y="1"/>
                  </a:cxn>
                  <a:cxn ang="0">
                    <a:pos x="115" y="1"/>
                  </a:cxn>
                  <a:cxn ang="0">
                    <a:pos x="115" y="1"/>
                  </a:cxn>
                  <a:cxn ang="0">
                    <a:pos x="115" y="3"/>
                  </a:cxn>
                  <a:cxn ang="0">
                    <a:pos x="119" y="12"/>
                  </a:cxn>
                  <a:cxn ang="0">
                    <a:pos x="120" y="23"/>
                  </a:cxn>
                  <a:cxn ang="0">
                    <a:pos x="125" y="23"/>
                  </a:cxn>
                  <a:cxn ang="0">
                    <a:pos x="124" y="35"/>
                  </a:cxn>
                  <a:cxn ang="0">
                    <a:pos x="120" y="46"/>
                  </a:cxn>
                  <a:cxn ang="0">
                    <a:pos x="119" y="47"/>
                  </a:cxn>
                  <a:cxn ang="0">
                    <a:pos x="10" y="47"/>
                  </a:cxn>
                </a:cxnLst>
                <a:rect l="0" t="0" r="r" b="b"/>
                <a:pathLst>
                  <a:path w="126" h="48">
                    <a:moveTo>
                      <a:pt x="10" y="47"/>
                    </a:moveTo>
                    <a:lnTo>
                      <a:pt x="5" y="47"/>
                    </a:lnTo>
                    <a:lnTo>
                      <a:pt x="5" y="46"/>
                    </a:lnTo>
                    <a:lnTo>
                      <a:pt x="1" y="35"/>
                    </a:lnTo>
                    <a:lnTo>
                      <a:pt x="0" y="23"/>
                    </a:lnTo>
                    <a:lnTo>
                      <a:pt x="1" y="12"/>
                    </a:lnTo>
                    <a:lnTo>
                      <a:pt x="5" y="1"/>
                    </a:lnTo>
                    <a:lnTo>
                      <a:pt x="6" y="0"/>
                    </a:lnTo>
                    <a:lnTo>
                      <a:pt x="7" y="0"/>
                    </a:lnTo>
                    <a:lnTo>
                      <a:pt x="8" y="0"/>
                    </a:lnTo>
                    <a:lnTo>
                      <a:pt x="9" y="0"/>
                    </a:lnTo>
                    <a:lnTo>
                      <a:pt x="10" y="0"/>
                    </a:lnTo>
                    <a:lnTo>
                      <a:pt x="9" y="3"/>
                    </a:lnTo>
                    <a:lnTo>
                      <a:pt x="6" y="12"/>
                    </a:lnTo>
                    <a:lnTo>
                      <a:pt x="4" y="23"/>
                    </a:lnTo>
                    <a:lnTo>
                      <a:pt x="6" y="34"/>
                    </a:lnTo>
                    <a:lnTo>
                      <a:pt x="9" y="44"/>
                    </a:lnTo>
                    <a:lnTo>
                      <a:pt x="10" y="47"/>
                    </a:lnTo>
                    <a:lnTo>
                      <a:pt x="119" y="47"/>
                    </a:lnTo>
                    <a:lnTo>
                      <a:pt x="115" y="47"/>
                    </a:lnTo>
                    <a:lnTo>
                      <a:pt x="115" y="44"/>
                    </a:lnTo>
                    <a:lnTo>
                      <a:pt x="119" y="34"/>
                    </a:lnTo>
                    <a:lnTo>
                      <a:pt x="120" y="23"/>
                    </a:lnTo>
                    <a:lnTo>
                      <a:pt x="125" y="23"/>
                    </a:lnTo>
                    <a:lnTo>
                      <a:pt x="124" y="12"/>
                    </a:lnTo>
                    <a:lnTo>
                      <a:pt x="120" y="1"/>
                    </a:lnTo>
                    <a:lnTo>
                      <a:pt x="119" y="1"/>
                    </a:lnTo>
                    <a:lnTo>
                      <a:pt x="118" y="1"/>
                    </a:lnTo>
                    <a:lnTo>
                      <a:pt x="117" y="1"/>
                    </a:lnTo>
                    <a:lnTo>
                      <a:pt x="115" y="1"/>
                    </a:lnTo>
                    <a:lnTo>
                      <a:pt x="115" y="1"/>
                    </a:lnTo>
                    <a:lnTo>
                      <a:pt x="115" y="3"/>
                    </a:lnTo>
                    <a:lnTo>
                      <a:pt x="119" y="12"/>
                    </a:lnTo>
                    <a:lnTo>
                      <a:pt x="120" y="23"/>
                    </a:lnTo>
                    <a:lnTo>
                      <a:pt x="125" y="23"/>
                    </a:lnTo>
                    <a:lnTo>
                      <a:pt x="124" y="35"/>
                    </a:lnTo>
                    <a:lnTo>
                      <a:pt x="120" y="46"/>
                    </a:lnTo>
                    <a:lnTo>
                      <a:pt x="119" y="47"/>
                    </a:lnTo>
                    <a:lnTo>
                      <a:pt x="10" y="47"/>
                    </a:lnTo>
                  </a:path>
                </a:pathLst>
              </a:custGeom>
              <a:solidFill>
                <a:srgbClr val="8F8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9" name="Freeform 74"/>
              <p:cNvSpPr>
                <a:spLocks/>
              </p:cNvSpPr>
              <p:nvPr/>
            </p:nvSpPr>
            <p:spPr bwMode="auto">
              <a:xfrm>
                <a:off x="3580" y="2810"/>
                <a:ext cx="118" cy="46"/>
              </a:xfrm>
              <a:custGeom>
                <a:avLst/>
                <a:gdLst/>
                <a:ahLst/>
                <a:cxnLst>
                  <a:cxn ang="0">
                    <a:pos x="10" y="47"/>
                  </a:cxn>
                  <a:cxn ang="0">
                    <a:pos x="5" y="47"/>
                  </a:cxn>
                  <a:cxn ang="0">
                    <a:pos x="5" y="44"/>
                  </a:cxn>
                  <a:cxn ang="0">
                    <a:pos x="1" y="34"/>
                  </a:cxn>
                  <a:cxn ang="0">
                    <a:pos x="0" y="23"/>
                  </a:cxn>
                  <a:cxn ang="0">
                    <a:pos x="1" y="12"/>
                  </a:cxn>
                  <a:cxn ang="0">
                    <a:pos x="5" y="2"/>
                  </a:cxn>
                  <a:cxn ang="0">
                    <a:pos x="6" y="0"/>
                  </a:cxn>
                  <a:cxn ang="0">
                    <a:pos x="7" y="0"/>
                  </a:cxn>
                  <a:cxn ang="0">
                    <a:pos x="8" y="1"/>
                  </a:cxn>
                  <a:cxn ang="0">
                    <a:pos x="9" y="1"/>
                  </a:cxn>
                  <a:cxn ang="0">
                    <a:pos x="10" y="1"/>
                  </a:cxn>
                  <a:cxn ang="0">
                    <a:pos x="9" y="4"/>
                  </a:cxn>
                  <a:cxn ang="0">
                    <a:pos x="5" y="13"/>
                  </a:cxn>
                  <a:cxn ang="0">
                    <a:pos x="4" y="23"/>
                  </a:cxn>
                  <a:cxn ang="0">
                    <a:pos x="5" y="34"/>
                  </a:cxn>
                  <a:cxn ang="0">
                    <a:pos x="9" y="43"/>
                  </a:cxn>
                  <a:cxn ang="0">
                    <a:pos x="10" y="47"/>
                  </a:cxn>
                  <a:cxn ang="0">
                    <a:pos x="111" y="47"/>
                  </a:cxn>
                  <a:cxn ang="0">
                    <a:pos x="107" y="47"/>
                  </a:cxn>
                  <a:cxn ang="0">
                    <a:pos x="108" y="43"/>
                  </a:cxn>
                  <a:cxn ang="0">
                    <a:pos x="111" y="34"/>
                  </a:cxn>
                  <a:cxn ang="0">
                    <a:pos x="113" y="23"/>
                  </a:cxn>
                  <a:cxn ang="0">
                    <a:pos x="117" y="23"/>
                  </a:cxn>
                  <a:cxn ang="0">
                    <a:pos x="116" y="12"/>
                  </a:cxn>
                  <a:cxn ang="0">
                    <a:pos x="112" y="2"/>
                  </a:cxn>
                  <a:cxn ang="0">
                    <a:pos x="111" y="1"/>
                  </a:cxn>
                  <a:cxn ang="0">
                    <a:pos x="109" y="1"/>
                  </a:cxn>
                  <a:cxn ang="0">
                    <a:pos x="108" y="2"/>
                  </a:cxn>
                  <a:cxn ang="0">
                    <a:pos x="107" y="3"/>
                  </a:cxn>
                  <a:cxn ang="0">
                    <a:pos x="108" y="4"/>
                  </a:cxn>
                  <a:cxn ang="0">
                    <a:pos x="111" y="13"/>
                  </a:cxn>
                  <a:cxn ang="0">
                    <a:pos x="113" y="23"/>
                  </a:cxn>
                  <a:cxn ang="0">
                    <a:pos x="117" y="23"/>
                  </a:cxn>
                  <a:cxn ang="0">
                    <a:pos x="116" y="34"/>
                  </a:cxn>
                  <a:cxn ang="0">
                    <a:pos x="112" y="44"/>
                  </a:cxn>
                  <a:cxn ang="0">
                    <a:pos x="111" y="47"/>
                  </a:cxn>
                  <a:cxn ang="0">
                    <a:pos x="10" y="47"/>
                  </a:cxn>
                </a:cxnLst>
                <a:rect l="0" t="0" r="r" b="b"/>
                <a:pathLst>
                  <a:path w="118" h="48">
                    <a:moveTo>
                      <a:pt x="10" y="47"/>
                    </a:moveTo>
                    <a:lnTo>
                      <a:pt x="5" y="47"/>
                    </a:lnTo>
                    <a:lnTo>
                      <a:pt x="5" y="44"/>
                    </a:lnTo>
                    <a:lnTo>
                      <a:pt x="1" y="34"/>
                    </a:lnTo>
                    <a:lnTo>
                      <a:pt x="0" y="23"/>
                    </a:lnTo>
                    <a:lnTo>
                      <a:pt x="1" y="12"/>
                    </a:lnTo>
                    <a:lnTo>
                      <a:pt x="5" y="2"/>
                    </a:lnTo>
                    <a:lnTo>
                      <a:pt x="6" y="0"/>
                    </a:lnTo>
                    <a:lnTo>
                      <a:pt x="7" y="0"/>
                    </a:lnTo>
                    <a:lnTo>
                      <a:pt x="8" y="1"/>
                    </a:lnTo>
                    <a:lnTo>
                      <a:pt x="9" y="1"/>
                    </a:lnTo>
                    <a:lnTo>
                      <a:pt x="10" y="1"/>
                    </a:lnTo>
                    <a:lnTo>
                      <a:pt x="9" y="4"/>
                    </a:lnTo>
                    <a:lnTo>
                      <a:pt x="5" y="13"/>
                    </a:lnTo>
                    <a:lnTo>
                      <a:pt x="4" y="23"/>
                    </a:lnTo>
                    <a:lnTo>
                      <a:pt x="5" y="34"/>
                    </a:lnTo>
                    <a:lnTo>
                      <a:pt x="9" y="43"/>
                    </a:lnTo>
                    <a:lnTo>
                      <a:pt x="10" y="47"/>
                    </a:lnTo>
                    <a:lnTo>
                      <a:pt x="111" y="47"/>
                    </a:lnTo>
                    <a:lnTo>
                      <a:pt x="107" y="47"/>
                    </a:lnTo>
                    <a:lnTo>
                      <a:pt x="108" y="43"/>
                    </a:lnTo>
                    <a:lnTo>
                      <a:pt x="111" y="34"/>
                    </a:lnTo>
                    <a:lnTo>
                      <a:pt x="113" y="23"/>
                    </a:lnTo>
                    <a:lnTo>
                      <a:pt x="117" y="23"/>
                    </a:lnTo>
                    <a:lnTo>
                      <a:pt x="116" y="12"/>
                    </a:lnTo>
                    <a:lnTo>
                      <a:pt x="112" y="2"/>
                    </a:lnTo>
                    <a:lnTo>
                      <a:pt x="111" y="1"/>
                    </a:lnTo>
                    <a:lnTo>
                      <a:pt x="109" y="1"/>
                    </a:lnTo>
                    <a:lnTo>
                      <a:pt x="108" y="2"/>
                    </a:lnTo>
                    <a:lnTo>
                      <a:pt x="107" y="3"/>
                    </a:lnTo>
                    <a:lnTo>
                      <a:pt x="108" y="4"/>
                    </a:lnTo>
                    <a:lnTo>
                      <a:pt x="111" y="13"/>
                    </a:lnTo>
                    <a:lnTo>
                      <a:pt x="113" y="23"/>
                    </a:lnTo>
                    <a:lnTo>
                      <a:pt x="117" y="23"/>
                    </a:lnTo>
                    <a:lnTo>
                      <a:pt x="116" y="34"/>
                    </a:lnTo>
                    <a:lnTo>
                      <a:pt x="112" y="44"/>
                    </a:lnTo>
                    <a:lnTo>
                      <a:pt x="111" y="47"/>
                    </a:lnTo>
                    <a:lnTo>
                      <a:pt x="10" y="47"/>
                    </a:lnTo>
                  </a:path>
                </a:pathLst>
              </a:custGeom>
              <a:solidFill>
                <a:srgbClr val="9494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0" name="Freeform 75"/>
              <p:cNvSpPr>
                <a:spLocks/>
              </p:cNvSpPr>
              <p:nvPr/>
            </p:nvSpPr>
            <p:spPr bwMode="auto">
              <a:xfrm>
                <a:off x="3585" y="2810"/>
                <a:ext cx="110" cy="46"/>
              </a:xfrm>
              <a:custGeom>
                <a:avLst/>
                <a:gdLst/>
                <a:ahLst/>
                <a:cxnLst>
                  <a:cxn ang="0">
                    <a:pos x="10" y="46"/>
                  </a:cxn>
                  <a:cxn ang="0">
                    <a:pos x="6" y="46"/>
                  </a:cxn>
                  <a:cxn ang="0">
                    <a:pos x="4" y="42"/>
                  </a:cxn>
                  <a:cxn ang="0">
                    <a:pos x="1" y="33"/>
                  </a:cxn>
                  <a:cxn ang="0">
                    <a:pos x="0" y="22"/>
                  </a:cxn>
                  <a:cxn ang="0">
                    <a:pos x="1" y="12"/>
                  </a:cxn>
                  <a:cxn ang="0">
                    <a:pos x="4" y="3"/>
                  </a:cxn>
                  <a:cxn ang="0">
                    <a:pos x="5" y="0"/>
                  </a:cxn>
                  <a:cxn ang="0">
                    <a:pos x="7" y="1"/>
                  </a:cxn>
                  <a:cxn ang="0">
                    <a:pos x="7" y="2"/>
                  </a:cxn>
                  <a:cxn ang="0">
                    <a:pos x="8" y="2"/>
                  </a:cxn>
                  <a:cxn ang="0">
                    <a:pos x="8" y="4"/>
                  </a:cxn>
                  <a:cxn ang="0">
                    <a:pos x="5" y="12"/>
                  </a:cxn>
                  <a:cxn ang="0">
                    <a:pos x="4" y="22"/>
                  </a:cxn>
                  <a:cxn ang="0">
                    <a:pos x="5" y="32"/>
                  </a:cxn>
                  <a:cxn ang="0">
                    <a:pos x="8" y="41"/>
                  </a:cxn>
                  <a:cxn ang="0">
                    <a:pos x="10" y="46"/>
                  </a:cxn>
                  <a:cxn ang="0">
                    <a:pos x="102" y="46"/>
                  </a:cxn>
                  <a:cxn ang="0">
                    <a:pos x="99" y="46"/>
                  </a:cxn>
                  <a:cxn ang="0">
                    <a:pos x="100" y="41"/>
                  </a:cxn>
                  <a:cxn ang="0">
                    <a:pos x="104" y="32"/>
                  </a:cxn>
                  <a:cxn ang="0">
                    <a:pos x="105" y="22"/>
                  </a:cxn>
                  <a:cxn ang="0">
                    <a:pos x="109" y="22"/>
                  </a:cxn>
                  <a:cxn ang="0">
                    <a:pos x="108" y="12"/>
                  </a:cxn>
                  <a:cxn ang="0">
                    <a:pos x="105" y="3"/>
                  </a:cxn>
                  <a:cxn ang="0">
                    <a:pos x="104" y="2"/>
                  </a:cxn>
                  <a:cxn ang="0">
                    <a:pos x="103" y="2"/>
                  </a:cxn>
                  <a:cxn ang="0">
                    <a:pos x="102" y="3"/>
                  </a:cxn>
                  <a:cxn ang="0">
                    <a:pos x="102" y="4"/>
                  </a:cxn>
                  <a:cxn ang="0">
                    <a:pos x="102" y="12"/>
                  </a:cxn>
                  <a:cxn ang="0">
                    <a:pos x="104" y="12"/>
                  </a:cxn>
                  <a:cxn ang="0">
                    <a:pos x="105" y="22"/>
                  </a:cxn>
                  <a:cxn ang="0">
                    <a:pos x="109" y="22"/>
                  </a:cxn>
                  <a:cxn ang="0">
                    <a:pos x="108" y="33"/>
                  </a:cxn>
                  <a:cxn ang="0">
                    <a:pos x="105" y="42"/>
                  </a:cxn>
                  <a:cxn ang="0">
                    <a:pos x="102" y="46"/>
                  </a:cxn>
                  <a:cxn ang="0">
                    <a:pos x="10" y="46"/>
                  </a:cxn>
                </a:cxnLst>
                <a:rect l="0" t="0" r="r" b="b"/>
                <a:pathLst>
                  <a:path w="110" h="47">
                    <a:moveTo>
                      <a:pt x="10" y="46"/>
                    </a:moveTo>
                    <a:lnTo>
                      <a:pt x="6" y="46"/>
                    </a:lnTo>
                    <a:lnTo>
                      <a:pt x="4" y="42"/>
                    </a:lnTo>
                    <a:lnTo>
                      <a:pt x="1" y="33"/>
                    </a:lnTo>
                    <a:lnTo>
                      <a:pt x="0" y="22"/>
                    </a:lnTo>
                    <a:lnTo>
                      <a:pt x="1" y="12"/>
                    </a:lnTo>
                    <a:lnTo>
                      <a:pt x="4" y="3"/>
                    </a:lnTo>
                    <a:lnTo>
                      <a:pt x="5" y="0"/>
                    </a:lnTo>
                    <a:lnTo>
                      <a:pt x="7" y="1"/>
                    </a:lnTo>
                    <a:lnTo>
                      <a:pt x="7" y="2"/>
                    </a:lnTo>
                    <a:lnTo>
                      <a:pt x="8" y="2"/>
                    </a:lnTo>
                    <a:lnTo>
                      <a:pt x="8" y="4"/>
                    </a:lnTo>
                    <a:lnTo>
                      <a:pt x="5" y="12"/>
                    </a:lnTo>
                    <a:lnTo>
                      <a:pt x="4" y="22"/>
                    </a:lnTo>
                    <a:lnTo>
                      <a:pt x="5" y="32"/>
                    </a:lnTo>
                    <a:lnTo>
                      <a:pt x="8" y="41"/>
                    </a:lnTo>
                    <a:lnTo>
                      <a:pt x="10" y="46"/>
                    </a:lnTo>
                    <a:lnTo>
                      <a:pt x="102" y="46"/>
                    </a:lnTo>
                    <a:lnTo>
                      <a:pt x="99" y="46"/>
                    </a:lnTo>
                    <a:lnTo>
                      <a:pt x="100" y="41"/>
                    </a:lnTo>
                    <a:lnTo>
                      <a:pt x="104" y="32"/>
                    </a:lnTo>
                    <a:lnTo>
                      <a:pt x="105" y="22"/>
                    </a:lnTo>
                    <a:lnTo>
                      <a:pt x="109" y="22"/>
                    </a:lnTo>
                    <a:lnTo>
                      <a:pt x="108" y="12"/>
                    </a:lnTo>
                    <a:lnTo>
                      <a:pt x="105" y="3"/>
                    </a:lnTo>
                    <a:lnTo>
                      <a:pt x="104" y="2"/>
                    </a:lnTo>
                    <a:lnTo>
                      <a:pt x="103" y="2"/>
                    </a:lnTo>
                    <a:lnTo>
                      <a:pt x="102" y="3"/>
                    </a:lnTo>
                    <a:lnTo>
                      <a:pt x="102" y="4"/>
                    </a:lnTo>
                    <a:lnTo>
                      <a:pt x="102" y="12"/>
                    </a:lnTo>
                    <a:lnTo>
                      <a:pt x="104" y="12"/>
                    </a:lnTo>
                    <a:lnTo>
                      <a:pt x="105" y="22"/>
                    </a:lnTo>
                    <a:lnTo>
                      <a:pt x="109" y="22"/>
                    </a:lnTo>
                    <a:lnTo>
                      <a:pt x="108" y="33"/>
                    </a:lnTo>
                    <a:lnTo>
                      <a:pt x="105" y="42"/>
                    </a:lnTo>
                    <a:lnTo>
                      <a:pt x="102" y="46"/>
                    </a:lnTo>
                    <a:lnTo>
                      <a:pt x="10" y="46"/>
                    </a:lnTo>
                  </a:path>
                </a:pathLst>
              </a:custGeom>
              <a:solidFill>
                <a:srgbClr val="9999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1" name="Freeform 76"/>
              <p:cNvSpPr>
                <a:spLocks/>
              </p:cNvSpPr>
              <p:nvPr/>
            </p:nvSpPr>
            <p:spPr bwMode="auto">
              <a:xfrm>
                <a:off x="3588" y="2815"/>
                <a:ext cx="102" cy="42"/>
              </a:xfrm>
              <a:custGeom>
                <a:avLst/>
                <a:gdLst/>
                <a:ahLst/>
                <a:cxnLst>
                  <a:cxn ang="0">
                    <a:pos x="11" y="42"/>
                  </a:cxn>
                  <a:cxn ang="0">
                    <a:pos x="7" y="42"/>
                  </a:cxn>
                  <a:cxn ang="0">
                    <a:pos x="5" y="37"/>
                  </a:cxn>
                  <a:cxn ang="0">
                    <a:pos x="2" y="28"/>
                  </a:cxn>
                  <a:cxn ang="0">
                    <a:pos x="0" y="18"/>
                  </a:cxn>
                  <a:cxn ang="0">
                    <a:pos x="2" y="9"/>
                  </a:cxn>
                  <a:cxn ang="0">
                    <a:pos x="5" y="0"/>
                  </a:cxn>
                  <a:cxn ang="0">
                    <a:pos x="5" y="15"/>
                  </a:cxn>
                  <a:cxn ang="0">
                    <a:pos x="5" y="18"/>
                  </a:cxn>
                  <a:cxn ang="0">
                    <a:pos x="5" y="23"/>
                  </a:cxn>
                  <a:cxn ang="0">
                    <a:pos x="5" y="29"/>
                  </a:cxn>
                  <a:cxn ang="0">
                    <a:pos x="5" y="28"/>
                  </a:cxn>
                  <a:cxn ang="0">
                    <a:pos x="6" y="28"/>
                  </a:cxn>
                  <a:cxn ang="0">
                    <a:pos x="9" y="35"/>
                  </a:cxn>
                  <a:cxn ang="0">
                    <a:pos x="11" y="42"/>
                  </a:cxn>
                  <a:cxn ang="0">
                    <a:pos x="95" y="42"/>
                  </a:cxn>
                  <a:cxn ang="0">
                    <a:pos x="91" y="42"/>
                  </a:cxn>
                  <a:cxn ang="0">
                    <a:pos x="94" y="35"/>
                  </a:cxn>
                  <a:cxn ang="0">
                    <a:pos x="97" y="27"/>
                  </a:cxn>
                  <a:cxn ang="0">
                    <a:pos x="98" y="27"/>
                  </a:cxn>
                  <a:cxn ang="0">
                    <a:pos x="99" y="28"/>
                  </a:cxn>
                  <a:cxn ang="0">
                    <a:pos x="99" y="29"/>
                  </a:cxn>
                  <a:cxn ang="0">
                    <a:pos x="99" y="18"/>
                  </a:cxn>
                  <a:cxn ang="0">
                    <a:pos x="102" y="18"/>
                  </a:cxn>
                  <a:cxn ang="0">
                    <a:pos x="101" y="28"/>
                  </a:cxn>
                  <a:cxn ang="0">
                    <a:pos x="98" y="37"/>
                  </a:cxn>
                  <a:cxn ang="0">
                    <a:pos x="95" y="42"/>
                  </a:cxn>
                  <a:cxn ang="0">
                    <a:pos x="99" y="6"/>
                  </a:cxn>
                  <a:cxn ang="0">
                    <a:pos x="99" y="18"/>
                  </a:cxn>
                  <a:cxn ang="0">
                    <a:pos x="102" y="18"/>
                  </a:cxn>
                  <a:cxn ang="0">
                    <a:pos x="101" y="9"/>
                  </a:cxn>
                  <a:cxn ang="0">
                    <a:pos x="99" y="6"/>
                  </a:cxn>
                  <a:cxn ang="0">
                    <a:pos x="11" y="42"/>
                  </a:cxn>
                </a:cxnLst>
                <a:rect l="0" t="0" r="r" b="b"/>
                <a:pathLst>
                  <a:path w="103" h="43">
                    <a:moveTo>
                      <a:pt x="11" y="42"/>
                    </a:moveTo>
                    <a:lnTo>
                      <a:pt x="7" y="42"/>
                    </a:lnTo>
                    <a:lnTo>
                      <a:pt x="5" y="37"/>
                    </a:lnTo>
                    <a:lnTo>
                      <a:pt x="2" y="28"/>
                    </a:lnTo>
                    <a:lnTo>
                      <a:pt x="0" y="18"/>
                    </a:lnTo>
                    <a:lnTo>
                      <a:pt x="2" y="9"/>
                    </a:lnTo>
                    <a:lnTo>
                      <a:pt x="5" y="0"/>
                    </a:lnTo>
                    <a:lnTo>
                      <a:pt x="5" y="15"/>
                    </a:lnTo>
                    <a:lnTo>
                      <a:pt x="5" y="18"/>
                    </a:lnTo>
                    <a:lnTo>
                      <a:pt x="5" y="23"/>
                    </a:lnTo>
                    <a:lnTo>
                      <a:pt x="5" y="29"/>
                    </a:lnTo>
                    <a:lnTo>
                      <a:pt x="5" y="28"/>
                    </a:lnTo>
                    <a:lnTo>
                      <a:pt x="6" y="28"/>
                    </a:lnTo>
                    <a:lnTo>
                      <a:pt x="9" y="35"/>
                    </a:lnTo>
                    <a:lnTo>
                      <a:pt x="11" y="42"/>
                    </a:lnTo>
                    <a:lnTo>
                      <a:pt x="95" y="42"/>
                    </a:lnTo>
                    <a:lnTo>
                      <a:pt x="91" y="42"/>
                    </a:lnTo>
                    <a:lnTo>
                      <a:pt x="94" y="35"/>
                    </a:lnTo>
                    <a:lnTo>
                      <a:pt x="97" y="27"/>
                    </a:lnTo>
                    <a:lnTo>
                      <a:pt x="98" y="27"/>
                    </a:lnTo>
                    <a:lnTo>
                      <a:pt x="99" y="28"/>
                    </a:lnTo>
                    <a:lnTo>
                      <a:pt x="99" y="29"/>
                    </a:lnTo>
                    <a:lnTo>
                      <a:pt x="99" y="18"/>
                    </a:lnTo>
                    <a:lnTo>
                      <a:pt x="102" y="18"/>
                    </a:lnTo>
                    <a:lnTo>
                      <a:pt x="101" y="28"/>
                    </a:lnTo>
                    <a:lnTo>
                      <a:pt x="98" y="37"/>
                    </a:lnTo>
                    <a:lnTo>
                      <a:pt x="95" y="42"/>
                    </a:lnTo>
                    <a:lnTo>
                      <a:pt x="99" y="6"/>
                    </a:lnTo>
                    <a:lnTo>
                      <a:pt x="99" y="18"/>
                    </a:lnTo>
                    <a:lnTo>
                      <a:pt x="102" y="18"/>
                    </a:lnTo>
                    <a:lnTo>
                      <a:pt x="101" y="9"/>
                    </a:lnTo>
                    <a:lnTo>
                      <a:pt x="99" y="6"/>
                    </a:lnTo>
                    <a:lnTo>
                      <a:pt x="11" y="42"/>
                    </a:lnTo>
                  </a:path>
                </a:pathLst>
              </a:custGeom>
              <a:solidFill>
                <a:srgbClr val="9E9E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2" name="Freeform 77"/>
              <p:cNvSpPr>
                <a:spLocks/>
              </p:cNvSpPr>
              <p:nvPr/>
            </p:nvSpPr>
            <p:spPr bwMode="auto">
              <a:xfrm>
                <a:off x="3591" y="2826"/>
                <a:ext cx="94" cy="31"/>
              </a:xfrm>
              <a:custGeom>
                <a:avLst/>
                <a:gdLst/>
                <a:ahLst/>
                <a:cxnLst>
                  <a:cxn ang="0">
                    <a:pos x="11" y="31"/>
                  </a:cxn>
                  <a:cxn ang="0">
                    <a:pos x="8" y="31"/>
                  </a:cxn>
                  <a:cxn ang="0">
                    <a:pos x="4" y="24"/>
                  </a:cxn>
                  <a:cxn ang="0">
                    <a:pos x="1" y="18"/>
                  </a:cxn>
                  <a:cxn ang="0">
                    <a:pos x="3" y="17"/>
                  </a:cxn>
                  <a:cxn ang="0">
                    <a:pos x="5" y="17"/>
                  </a:cxn>
                  <a:cxn ang="0">
                    <a:pos x="8" y="23"/>
                  </a:cxn>
                  <a:cxn ang="0">
                    <a:pos x="11" y="30"/>
                  </a:cxn>
                  <a:cxn ang="0">
                    <a:pos x="11" y="31"/>
                  </a:cxn>
                  <a:cxn ang="0">
                    <a:pos x="86" y="31"/>
                  </a:cxn>
                  <a:cxn ang="0">
                    <a:pos x="83" y="31"/>
                  </a:cxn>
                  <a:cxn ang="0">
                    <a:pos x="84" y="30"/>
                  </a:cxn>
                  <a:cxn ang="0">
                    <a:pos x="86" y="23"/>
                  </a:cxn>
                  <a:cxn ang="0">
                    <a:pos x="90" y="16"/>
                  </a:cxn>
                  <a:cxn ang="0">
                    <a:pos x="90" y="15"/>
                  </a:cxn>
                  <a:cxn ang="0">
                    <a:pos x="91" y="16"/>
                  </a:cxn>
                  <a:cxn ang="0">
                    <a:pos x="93" y="17"/>
                  </a:cxn>
                  <a:cxn ang="0">
                    <a:pos x="91" y="24"/>
                  </a:cxn>
                  <a:cxn ang="0">
                    <a:pos x="86" y="31"/>
                  </a:cxn>
                  <a:cxn ang="0">
                    <a:pos x="1" y="1"/>
                  </a:cxn>
                  <a:cxn ang="0">
                    <a:pos x="1" y="17"/>
                  </a:cxn>
                  <a:cxn ang="0">
                    <a:pos x="0" y="8"/>
                  </a:cxn>
                  <a:cxn ang="0">
                    <a:pos x="1" y="0"/>
                  </a:cxn>
                  <a:cxn ang="0">
                    <a:pos x="1" y="1"/>
                  </a:cxn>
                  <a:cxn ang="0">
                    <a:pos x="11" y="31"/>
                  </a:cxn>
                </a:cxnLst>
                <a:rect l="0" t="0" r="r" b="b"/>
                <a:pathLst>
                  <a:path w="94" h="32">
                    <a:moveTo>
                      <a:pt x="11" y="31"/>
                    </a:moveTo>
                    <a:lnTo>
                      <a:pt x="8" y="31"/>
                    </a:lnTo>
                    <a:lnTo>
                      <a:pt x="4" y="24"/>
                    </a:lnTo>
                    <a:lnTo>
                      <a:pt x="1" y="18"/>
                    </a:lnTo>
                    <a:lnTo>
                      <a:pt x="3" y="17"/>
                    </a:lnTo>
                    <a:lnTo>
                      <a:pt x="5" y="17"/>
                    </a:lnTo>
                    <a:lnTo>
                      <a:pt x="8" y="23"/>
                    </a:lnTo>
                    <a:lnTo>
                      <a:pt x="11" y="30"/>
                    </a:lnTo>
                    <a:lnTo>
                      <a:pt x="11" y="31"/>
                    </a:lnTo>
                    <a:lnTo>
                      <a:pt x="86" y="31"/>
                    </a:lnTo>
                    <a:lnTo>
                      <a:pt x="83" y="31"/>
                    </a:lnTo>
                    <a:lnTo>
                      <a:pt x="84" y="30"/>
                    </a:lnTo>
                    <a:lnTo>
                      <a:pt x="86" y="23"/>
                    </a:lnTo>
                    <a:lnTo>
                      <a:pt x="90" y="16"/>
                    </a:lnTo>
                    <a:lnTo>
                      <a:pt x="90" y="15"/>
                    </a:lnTo>
                    <a:lnTo>
                      <a:pt x="91" y="16"/>
                    </a:lnTo>
                    <a:lnTo>
                      <a:pt x="93" y="17"/>
                    </a:lnTo>
                    <a:lnTo>
                      <a:pt x="91" y="24"/>
                    </a:lnTo>
                    <a:lnTo>
                      <a:pt x="86" y="31"/>
                    </a:lnTo>
                    <a:lnTo>
                      <a:pt x="1" y="1"/>
                    </a:lnTo>
                    <a:lnTo>
                      <a:pt x="1" y="17"/>
                    </a:lnTo>
                    <a:lnTo>
                      <a:pt x="0" y="8"/>
                    </a:lnTo>
                    <a:lnTo>
                      <a:pt x="1" y="0"/>
                    </a:lnTo>
                    <a:lnTo>
                      <a:pt x="1" y="1"/>
                    </a:lnTo>
                    <a:lnTo>
                      <a:pt x="11" y="31"/>
                    </a:lnTo>
                  </a:path>
                </a:pathLst>
              </a:custGeom>
              <a:solidFill>
                <a:srgbClr val="A3A3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3" name="Freeform 78"/>
              <p:cNvSpPr>
                <a:spLocks/>
              </p:cNvSpPr>
              <p:nvPr/>
            </p:nvSpPr>
            <p:spPr bwMode="auto">
              <a:xfrm>
                <a:off x="3596" y="2843"/>
                <a:ext cx="86" cy="13"/>
              </a:xfrm>
              <a:custGeom>
                <a:avLst/>
                <a:gdLst/>
                <a:ahLst/>
                <a:cxnLst>
                  <a:cxn ang="0">
                    <a:pos x="13" y="13"/>
                  </a:cxn>
                  <a:cxn ang="0">
                    <a:pos x="7" y="12"/>
                  </a:cxn>
                  <a:cxn ang="0">
                    <a:pos x="4" y="7"/>
                  </a:cxn>
                  <a:cxn ang="0">
                    <a:pos x="1" y="1"/>
                  </a:cxn>
                  <a:cxn ang="0">
                    <a:pos x="0" y="1"/>
                  </a:cxn>
                  <a:cxn ang="0">
                    <a:pos x="1" y="1"/>
                  </a:cxn>
                  <a:cxn ang="0">
                    <a:pos x="3" y="0"/>
                  </a:cxn>
                  <a:cxn ang="0">
                    <a:pos x="4" y="0"/>
                  </a:cxn>
                  <a:cxn ang="0">
                    <a:pos x="5" y="0"/>
                  </a:cxn>
                  <a:cxn ang="0">
                    <a:pos x="7" y="5"/>
                  </a:cxn>
                  <a:cxn ang="0">
                    <a:pos x="10" y="11"/>
                  </a:cxn>
                  <a:cxn ang="0">
                    <a:pos x="13" y="13"/>
                  </a:cxn>
                  <a:cxn ang="0">
                    <a:pos x="79" y="13"/>
                  </a:cxn>
                  <a:cxn ang="0">
                    <a:pos x="74" y="13"/>
                  </a:cxn>
                  <a:cxn ang="0">
                    <a:pos x="76" y="11"/>
                  </a:cxn>
                  <a:cxn ang="0">
                    <a:pos x="79" y="5"/>
                  </a:cxn>
                  <a:cxn ang="0">
                    <a:pos x="82" y="0"/>
                  </a:cxn>
                  <a:cxn ang="0">
                    <a:pos x="83" y="0"/>
                  </a:cxn>
                  <a:cxn ang="0">
                    <a:pos x="84" y="0"/>
                  </a:cxn>
                  <a:cxn ang="0">
                    <a:pos x="85" y="0"/>
                  </a:cxn>
                  <a:cxn ang="0">
                    <a:pos x="86" y="1"/>
                  </a:cxn>
                  <a:cxn ang="0">
                    <a:pos x="86" y="1"/>
                  </a:cxn>
                  <a:cxn ang="0">
                    <a:pos x="83" y="7"/>
                  </a:cxn>
                  <a:cxn ang="0">
                    <a:pos x="79" y="12"/>
                  </a:cxn>
                  <a:cxn ang="0">
                    <a:pos x="79" y="13"/>
                  </a:cxn>
                  <a:cxn ang="0">
                    <a:pos x="13" y="13"/>
                  </a:cxn>
                </a:cxnLst>
                <a:rect l="0" t="0" r="r" b="b"/>
                <a:pathLst>
                  <a:path w="87" h="14">
                    <a:moveTo>
                      <a:pt x="13" y="13"/>
                    </a:moveTo>
                    <a:lnTo>
                      <a:pt x="7" y="12"/>
                    </a:lnTo>
                    <a:lnTo>
                      <a:pt x="4" y="7"/>
                    </a:lnTo>
                    <a:lnTo>
                      <a:pt x="1" y="1"/>
                    </a:lnTo>
                    <a:lnTo>
                      <a:pt x="0" y="1"/>
                    </a:lnTo>
                    <a:lnTo>
                      <a:pt x="1" y="1"/>
                    </a:lnTo>
                    <a:lnTo>
                      <a:pt x="3" y="0"/>
                    </a:lnTo>
                    <a:lnTo>
                      <a:pt x="4" y="0"/>
                    </a:lnTo>
                    <a:lnTo>
                      <a:pt x="5" y="0"/>
                    </a:lnTo>
                    <a:lnTo>
                      <a:pt x="7" y="5"/>
                    </a:lnTo>
                    <a:lnTo>
                      <a:pt x="10" y="11"/>
                    </a:lnTo>
                    <a:lnTo>
                      <a:pt x="13" y="13"/>
                    </a:lnTo>
                    <a:lnTo>
                      <a:pt x="79" y="13"/>
                    </a:lnTo>
                    <a:lnTo>
                      <a:pt x="74" y="13"/>
                    </a:lnTo>
                    <a:lnTo>
                      <a:pt x="76" y="11"/>
                    </a:lnTo>
                    <a:lnTo>
                      <a:pt x="79" y="5"/>
                    </a:lnTo>
                    <a:lnTo>
                      <a:pt x="82" y="0"/>
                    </a:lnTo>
                    <a:lnTo>
                      <a:pt x="83" y="0"/>
                    </a:lnTo>
                    <a:lnTo>
                      <a:pt x="84" y="0"/>
                    </a:lnTo>
                    <a:lnTo>
                      <a:pt x="85" y="0"/>
                    </a:lnTo>
                    <a:lnTo>
                      <a:pt x="86" y="1"/>
                    </a:lnTo>
                    <a:lnTo>
                      <a:pt x="86" y="1"/>
                    </a:lnTo>
                    <a:lnTo>
                      <a:pt x="83" y="7"/>
                    </a:lnTo>
                    <a:lnTo>
                      <a:pt x="79" y="12"/>
                    </a:lnTo>
                    <a:lnTo>
                      <a:pt x="79" y="13"/>
                    </a:lnTo>
                    <a:lnTo>
                      <a:pt x="13" y="13"/>
                    </a:lnTo>
                  </a:path>
                </a:pathLst>
              </a:custGeom>
              <a:solidFill>
                <a:srgbClr val="A8A8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4" name="Freeform 79"/>
              <p:cNvSpPr>
                <a:spLocks/>
              </p:cNvSpPr>
              <p:nvPr/>
            </p:nvSpPr>
            <p:spPr bwMode="auto">
              <a:xfrm>
                <a:off x="3599" y="2843"/>
                <a:ext cx="80" cy="13"/>
              </a:xfrm>
              <a:custGeom>
                <a:avLst/>
                <a:gdLst/>
                <a:ahLst/>
                <a:cxnLst>
                  <a:cxn ang="0">
                    <a:pos x="14" y="14"/>
                  </a:cxn>
                  <a:cxn ang="0">
                    <a:pos x="8" y="14"/>
                  </a:cxn>
                  <a:cxn ang="0">
                    <a:pos x="7" y="12"/>
                  </a:cxn>
                  <a:cxn ang="0">
                    <a:pos x="3" y="7"/>
                  </a:cxn>
                  <a:cxn ang="0">
                    <a:pos x="0" y="1"/>
                  </a:cxn>
                  <a:cxn ang="0">
                    <a:pos x="0" y="1"/>
                  </a:cxn>
                  <a:cxn ang="0">
                    <a:pos x="1" y="1"/>
                  </a:cxn>
                  <a:cxn ang="0">
                    <a:pos x="2" y="1"/>
                  </a:cxn>
                  <a:cxn ang="0">
                    <a:pos x="3" y="0"/>
                  </a:cxn>
                  <a:cxn ang="0">
                    <a:pos x="4" y="0"/>
                  </a:cxn>
                  <a:cxn ang="0">
                    <a:pos x="5" y="1"/>
                  </a:cxn>
                  <a:cxn ang="0">
                    <a:pos x="7" y="6"/>
                  </a:cxn>
                  <a:cxn ang="0">
                    <a:pos x="10" y="10"/>
                  </a:cxn>
                  <a:cxn ang="0">
                    <a:pos x="14" y="14"/>
                  </a:cxn>
                  <a:cxn ang="0">
                    <a:pos x="71" y="14"/>
                  </a:cxn>
                  <a:cxn ang="0">
                    <a:pos x="64" y="14"/>
                  </a:cxn>
                  <a:cxn ang="0">
                    <a:pos x="69" y="10"/>
                  </a:cxn>
                  <a:cxn ang="0">
                    <a:pos x="72" y="6"/>
                  </a:cxn>
                  <a:cxn ang="0">
                    <a:pos x="74" y="1"/>
                  </a:cxn>
                  <a:cxn ang="0">
                    <a:pos x="74" y="0"/>
                  </a:cxn>
                  <a:cxn ang="0">
                    <a:pos x="75" y="0"/>
                  </a:cxn>
                  <a:cxn ang="0">
                    <a:pos x="76" y="0"/>
                  </a:cxn>
                  <a:cxn ang="0">
                    <a:pos x="77" y="0"/>
                  </a:cxn>
                  <a:cxn ang="0">
                    <a:pos x="78" y="1"/>
                  </a:cxn>
                  <a:cxn ang="0">
                    <a:pos x="78" y="1"/>
                  </a:cxn>
                  <a:cxn ang="0">
                    <a:pos x="76" y="7"/>
                  </a:cxn>
                  <a:cxn ang="0">
                    <a:pos x="72" y="12"/>
                  </a:cxn>
                  <a:cxn ang="0">
                    <a:pos x="71" y="14"/>
                  </a:cxn>
                  <a:cxn ang="0">
                    <a:pos x="14" y="14"/>
                  </a:cxn>
                </a:cxnLst>
                <a:rect l="0" t="0" r="r" b="b"/>
                <a:pathLst>
                  <a:path w="79" h="15">
                    <a:moveTo>
                      <a:pt x="14" y="14"/>
                    </a:moveTo>
                    <a:lnTo>
                      <a:pt x="8" y="14"/>
                    </a:lnTo>
                    <a:lnTo>
                      <a:pt x="7" y="12"/>
                    </a:lnTo>
                    <a:lnTo>
                      <a:pt x="3" y="7"/>
                    </a:lnTo>
                    <a:lnTo>
                      <a:pt x="0" y="1"/>
                    </a:lnTo>
                    <a:lnTo>
                      <a:pt x="0" y="1"/>
                    </a:lnTo>
                    <a:lnTo>
                      <a:pt x="1" y="1"/>
                    </a:lnTo>
                    <a:lnTo>
                      <a:pt x="2" y="1"/>
                    </a:lnTo>
                    <a:lnTo>
                      <a:pt x="3" y="0"/>
                    </a:lnTo>
                    <a:lnTo>
                      <a:pt x="4" y="0"/>
                    </a:lnTo>
                    <a:lnTo>
                      <a:pt x="5" y="1"/>
                    </a:lnTo>
                    <a:lnTo>
                      <a:pt x="7" y="6"/>
                    </a:lnTo>
                    <a:lnTo>
                      <a:pt x="10" y="10"/>
                    </a:lnTo>
                    <a:lnTo>
                      <a:pt x="14" y="14"/>
                    </a:lnTo>
                    <a:lnTo>
                      <a:pt x="71" y="14"/>
                    </a:lnTo>
                    <a:lnTo>
                      <a:pt x="64" y="14"/>
                    </a:lnTo>
                    <a:lnTo>
                      <a:pt x="69" y="10"/>
                    </a:lnTo>
                    <a:lnTo>
                      <a:pt x="72" y="6"/>
                    </a:lnTo>
                    <a:lnTo>
                      <a:pt x="74" y="1"/>
                    </a:lnTo>
                    <a:lnTo>
                      <a:pt x="74" y="0"/>
                    </a:lnTo>
                    <a:lnTo>
                      <a:pt x="75" y="0"/>
                    </a:lnTo>
                    <a:lnTo>
                      <a:pt x="76" y="0"/>
                    </a:lnTo>
                    <a:lnTo>
                      <a:pt x="77" y="0"/>
                    </a:lnTo>
                    <a:lnTo>
                      <a:pt x="78" y="1"/>
                    </a:lnTo>
                    <a:lnTo>
                      <a:pt x="78" y="1"/>
                    </a:lnTo>
                    <a:lnTo>
                      <a:pt x="76" y="7"/>
                    </a:lnTo>
                    <a:lnTo>
                      <a:pt x="72" y="12"/>
                    </a:lnTo>
                    <a:lnTo>
                      <a:pt x="71" y="14"/>
                    </a:lnTo>
                    <a:lnTo>
                      <a:pt x="14" y="14"/>
                    </a:lnTo>
                  </a:path>
                </a:pathLst>
              </a:custGeom>
              <a:solidFill>
                <a:srgbClr val="B0B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5" name="Freeform 80"/>
              <p:cNvSpPr>
                <a:spLocks/>
              </p:cNvSpPr>
              <p:nvPr/>
            </p:nvSpPr>
            <p:spPr bwMode="auto">
              <a:xfrm>
                <a:off x="3604" y="2841"/>
                <a:ext cx="72" cy="15"/>
              </a:xfrm>
              <a:custGeom>
                <a:avLst/>
                <a:gdLst/>
                <a:ahLst/>
                <a:cxnLst>
                  <a:cxn ang="0">
                    <a:pos x="15" y="15"/>
                  </a:cxn>
                  <a:cxn ang="0">
                    <a:pos x="9" y="15"/>
                  </a:cxn>
                  <a:cxn ang="0">
                    <a:pos x="6" y="11"/>
                  </a:cxn>
                  <a:cxn ang="0">
                    <a:pos x="3" y="6"/>
                  </a:cxn>
                  <a:cxn ang="0">
                    <a:pos x="0" y="1"/>
                  </a:cxn>
                  <a:cxn ang="0">
                    <a:pos x="0" y="1"/>
                  </a:cxn>
                  <a:cxn ang="0">
                    <a:pos x="1" y="1"/>
                  </a:cxn>
                  <a:cxn ang="0">
                    <a:pos x="2" y="1"/>
                  </a:cxn>
                  <a:cxn ang="0">
                    <a:pos x="3" y="1"/>
                  </a:cxn>
                  <a:cxn ang="0">
                    <a:pos x="4" y="0"/>
                  </a:cxn>
                  <a:cxn ang="0">
                    <a:pos x="5" y="1"/>
                  </a:cxn>
                  <a:cxn ang="0">
                    <a:pos x="6" y="6"/>
                  </a:cxn>
                  <a:cxn ang="0">
                    <a:pos x="9" y="9"/>
                  </a:cxn>
                  <a:cxn ang="0">
                    <a:pos x="13" y="13"/>
                  </a:cxn>
                  <a:cxn ang="0">
                    <a:pos x="15" y="15"/>
                  </a:cxn>
                  <a:cxn ang="0">
                    <a:pos x="61" y="15"/>
                  </a:cxn>
                  <a:cxn ang="0">
                    <a:pos x="55" y="15"/>
                  </a:cxn>
                  <a:cxn ang="0">
                    <a:pos x="58" y="13"/>
                  </a:cxn>
                  <a:cxn ang="0">
                    <a:pos x="62" y="9"/>
                  </a:cxn>
                  <a:cxn ang="0">
                    <a:pos x="65" y="6"/>
                  </a:cxn>
                  <a:cxn ang="0">
                    <a:pos x="66" y="1"/>
                  </a:cxn>
                  <a:cxn ang="0">
                    <a:pos x="66" y="0"/>
                  </a:cxn>
                  <a:cxn ang="0">
                    <a:pos x="67" y="0"/>
                  </a:cxn>
                  <a:cxn ang="0">
                    <a:pos x="68" y="0"/>
                  </a:cxn>
                  <a:cxn ang="0">
                    <a:pos x="69" y="1"/>
                  </a:cxn>
                  <a:cxn ang="0">
                    <a:pos x="71" y="1"/>
                  </a:cxn>
                  <a:cxn ang="0">
                    <a:pos x="71" y="1"/>
                  </a:cxn>
                  <a:cxn ang="0">
                    <a:pos x="68" y="6"/>
                  </a:cxn>
                  <a:cxn ang="0">
                    <a:pos x="65" y="11"/>
                  </a:cxn>
                  <a:cxn ang="0">
                    <a:pos x="61" y="15"/>
                  </a:cxn>
                  <a:cxn ang="0">
                    <a:pos x="15" y="15"/>
                  </a:cxn>
                </a:cxnLst>
                <a:rect l="0" t="0" r="r" b="b"/>
                <a:pathLst>
                  <a:path w="72" h="16">
                    <a:moveTo>
                      <a:pt x="15" y="15"/>
                    </a:moveTo>
                    <a:lnTo>
                      <a:pt x="9" y="15"/>
                    </a:lnTo>
                    <a:lnTo>
                      <a:pt x="6" y="11"/>
                    </a:lnTo>
                    <a:lnTo>
                      <a:pt x="3" y="6"/>
                    </a:lnTo>
                    <a:lnTo>
                      <a:pt x="0" y="1"/>
                    </a:lnTo>
                    <a:lnTo>
                      <a:pt x="0" y="1"/>
                    </a:lnTo>
                    <a:lnTo>
                      <a:pt x="1" y="1"/>
                    </a:lnTo>
                    <a:lnTo>
                      <a:pt x="2" y="1"/>
                    </a:lnTo>
                    <a:lnTo>
                      <a:pt x="3" y="1"/>
                    </a:lnTo>
                    <a:lnTo>
                      <a:pt x="4" y="0"/>
                    </a:lnTo>
                    <a:lnTo>
                      <a:pt x="5" y="1"/>
                    </a:lnTo>
                    <a:lnTo>
                      <a:pt x="6" y="6"/>
                    </a:lnTo>
                    <a:lnTo>
                      <a:pt x="9" y="9"/>
                    </a:lnTo>
                    <a:lnTo>
                      <a:pt x="13" y="13"/>
                    </a:lnTo>
                    <a:lnTo>
                      <a:pt x="15" y="15"/>
                    </a:lnTo>
                    <a:lnTo>
                      <a:pt x="61" y="15"/>
                    </a:lnTo>
                    <a:lnTo>
                      <a:pt x="55" y="15"/>
                    </a:lnTo>
                    <a:lnTo>
                      <a:pt x="58" y="13"/>
                    </a:lnTo>
                    <a:lnTo>
                      <a:pt x="62" y="9"/>
                    </a:lnTo>
                    <a:lnTo>
                      <a:pt x="65" y="6"/>
                    </a:lnTo>
                    <a:lnTo>
                      <a:pt x="66" y="1"/>
                    </a:lnTo>
                    <a:lnTo>
                      <a:pt x="66" y="0"/>
                    </a:lnTo>
                    <a:lnTo>
                      <a:pt x="67" y="0"/>
                    </a:lnTo>
                    <a:lnTo>
                      <a:pt x="68" y="0"/>
                    </a:lnTo>
                    <a:lnTo>
                      <a:pt x="69" y="1"/>
                    </a:lnTo>
                    <a:lnTo>
                      <a:pt x="71" y="1"/>
                    </a:lnTo>
                    <a:lnTo>
                      <a:pt x="71" y="1"/>
                    </a:lnTo>
                    <a:lnTo>
                      <a:pt x="68" y="6"/>
                    </a:lnTo>
                    <a:lnTo>
                      <a:pt x="65" y="11"/>
                    </a:lnTo>
                    <a:lnTo>
                      <a:pt x="61" y="15"/>
                    </a:lnTo>
                    <a:lnTo>
                      <a:pt x="15" y="15"/>
                    </a:lnTo>
                  </a:path>
                </a:pathLst>
              </a:custGeom>
              <a:solidFill>
                <a:srgbClr val="B5B5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6" name="Freeform 81"/>
              <p:cNvSpPr>
                <a:spLocks/>
              </p:cNvSpPr>
              <p:nvPr/>
            </p:nvSpPr>
            <p:spPr bwMode="auto">
              <a:xfrm>
                <a:off x="3605" y="2841"/>
                <a:ext cx="65" cy="15"/>
              </a:xfrm>
              <a:custGeom>
                <a:avLst/>
                <a:gdLst/>
                <a:ahLst/>
                <a:cxnLst>
                  <a:cxn ang="0">
                    <a:pos x="18" y="16"/>
                  </a:cxn>
                  <a:cxn ang="0">
                    <a:pos x="11" y="16"/>
                  </a:cxn>
                  <a:cxn ang="0">
                    <a:pos x="10" y="15"/>
                  </a:cxn>
                  <a:cxn ang="0">
                    <a:pos x="5" y="11"/>
                  </a:cxn>
                  <a:cxn ang="0">
                    <a:pos x="3" y="7"/>
                  </a:cxn>
                  <a:cxn ang="0">
                    <a:pos x="1" y="1"/>
                  </a:cxn>
                  <a:cxn ang="0">
                    <a:pos x="0" y="1"/>
                  </a:cxn>
                  <a:cxn ang="0">
                    <a:pos x="2" y="1"/>
                  </a:cxn>
                  <a:cxn ang="0">
                    <a:pos x="3" y="0"/>
                  </a:cxn>
                  <a:cxn ang="0">
                    <a:pos x="4" y="0"/>
                  </a:cxn>
                  <a:cxn ang="0">
                    <a:pos x="5" y="0"/>
                  </a:cxn>
                  <a:cxn ang="0">
                    <a:pos x="5" y="1"/>
                  </a:cxn>
                  <a:cxn ang="0">
                    <a:pos x="6" y="5"/>
                  </a:cxn>
                  <a:cxn ang="0">
                    <a:pos x="9" y="9"/>
                  </a:cxn>
                  <a:cxn ang="0">
                    <a:pos x="13" y="12"/>
                  </a:cxn>
                  <a:cxn ang="0">
                    <a:pos x="16" y="15"/>
                  </a:cxn>
                  <a:cxn ang="0">
                    <a:pos x="18" y="16"/>
                  </a:cxn>
                  <a:cxn ang="0">
                    <a:pos x="53" y="16"/>
                  </a:cxn>
                  <a:cxn ang="0">
                    <a:pos x="47" y="16"/>
                  </a:cxn>
                  <a:cxn ang="0">
                    <a:pos x="48" y="15"/>
                  </a:cxn>
                  <a:cxn ang="0">
                    <a:pos x="52" y="12"/>
                  </a:cxn>
                  <a:cxn ang="0">
                    <a:pos x="56" y="9"/>
                  </a:cxn>
                  <a:cxn ang="0">
                    <a:pos x="58" y="5"/>
                  </a:cxn>
                  <a:cxn ang="0">
                    <a:pos x="59" y="1"/>
                  </a:cxn>
                  <a:cxn ang="0">
                    <a:pos x="59" y="0"/>
                  </a:cxn>
                  <a:cxn ang="0">
                    <a:pos x="61" y="0"/>
                  </a:cxn>
                  <a:cxn ang="0">
                    <a:pos x="63" y="0"/>
                  </a:cxn>
                  <a:cxn ang="0">
                    <a:pos x="64" y="1"/>
                  </a:cxn>
                  <a:cxn ang="0">
                    <a:pos x="64" y="1"/>
                  </a:cxn>
                  <a:cxn ang="0">
                    <a:pos x="62" y="7"/>
                  </a:cxn>
                  <a:cxn ang="0">
                    <a:pos x="59" y="11"/>
                  </a:cxn>
                  <a:cxn ang="0">
                    <a:pos x="55" y="15"/>
                  </a:cxn>
                  <a:cxn ang="0">
                    <a:pos x="53" y="16"/>
                  </a:cxn>
                  <a:cxn ang="0">
                    <a:pos x="18" y="16"/>
                  </a:cxn>
                </a:cxnLst>
                <a:rect l="0" t="0" r="r" b="b"/>
                <a:pathLst>
                  <a:path w="65" h="17">
                    <a:moveTo>
                      <a:pt x="18" y="16"/>
                    </a:moveTo>
                    <a:lnTo>
                      <a:pt x="11" y="16"/>
                    </a:lnTo>
                    <a:lnTo>
                      <a:pt x="10" y="15"/>
                    </a:lnTo>
                    <a:lnTo>
                      <a:pt x="5" y="11"/>
                    </a:lnTo>
                    <a:lnTo>
                      <a:pt x="3" y="7"/>
                    </a:lnTo>
                    <a:lnTo>
                      <a:pt x="1" y="1"/>
                    </a:lnTo>
                    <a:lnTo>
                      <a:pt x="0" y="1"/>
                    </a:lnTo>
                    <a:lnTo>
                      <a:pt x="2" y="1"/>
                    </a:lnTo>
                    <a:lnTo>
                      <a:pt x="3" y="0"/>
                    </a:lnTo>
                    <a:lnTo>
                      <a:pt x="4" y="0"/>
                    </a:lnTo>
                    <a:lnTo>
                      <a:pt x="5" y="0"/>
                    </a:lnTo>
                    <a:lnTo>
                      <a:pt x="5" y="1"/>
                    </a:lnTo>
                    <a:lnTo>
                      <a:pt x="6" y="5"/>
                    </a:lnTo>
                    <a:lnTo>
                      <a:pt x="9" y="9"/>
                    </a:lnTo>
                    <a:lnTo>
                      <a:pt x="13" y="12"/>
                    </a:lnTo>
                    <a:lnTo>
                      <a:pt x="16" y="15"/>
                    </a:lnTo>
                    <a:lnTo>
                      <a:pt x="18" y="16"/>
                    </a:lnTo>
                    <a:lnTo>
                      <a:pt x="53" y="16"/>
                    </a:lnTo>
                    <a:lnTo>
                      <a:pt x="47" y="16"/>
                    </a:lnTo>
                    <a:lnTo>
                      <a:pt x="48" y="15"/>
                    </a:lnTo>
                    <a:lnTo>
                      <a:pt x="52" y="12"/>
                    </a:lnTo>
                    <a:lnTo>
                      <a:pt x="56" y="9"/>
                    </a:lnTo>
                    <a:lnTo>
                      <a:pt x="58" y="5"/>
                    </a:lnTo>
                    <a:lnTo>
                      <a:pt x="59" y="1"/>
                    </a:lnTo>
                    <a:lnTo>
                      <a:pt x="59" y="0"/>
                    </a:lnTo>
                    <a:lnTo>
                      <a:pt x="61" y="0"/>
                    </a:lnTo>
                    <a:lnTo>
                      <a:pt x="63" y="0"/>
                    </a:lnTo>
                    <a:lnTo>
                      <a:pt x="64" y="1"/>
                    </a:lnTo>
                    <a:lnTo>
                      <a:pt x="64" y="1"/>
                    </a:lnTo>
                    <a:lnTo>
                      <a:pt x="62" y="7"/>
                    </a:lnTo>
                    <a:lnTo>
                      <a:pt x="59" y="11"/>
                    </a:lnTo>
                    <a:lnTo>
                      <a:pt x="55" y="15"/>
                    </a:lnTo>
                    <a:lnTo>
                      <a:pt x="53" y="16"/>
                    </a:lnTo>
                    <a:lnTo>
                      <a:pt x="18" y="16"/>
                    </a:lnTo>
                  </a:path>
                </a:pathLst>
              </a:custGeom>
              <a:solidFill>
                <a:srgbClr val="BABA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7" name="Freeform 82"/>
              <p:cNvSpPr>
                <a:spLocks/>
              </p:cNvSpPr>
              <p:nvPr/>
            </p:nvSpPr>
            <p:spPr bwMode="auto">
              <a:xfrm>
                <a:off x="3610" y="2839"/>
                <a:ext cx="57" cy="18"/>
              </a:xfrm>
              <a:custGeom>
                <a:avLst/>
                <a:gdLst/>
                <a:ahLst/>
                <a:cxnLst>
                  <a:cxn ang="0">
                    <a:pos x="23" y="17"/>
                  </a:cxn>
                  <a:cxn ang="0">
                    <a:pos x="13" y="16"/>
                  </a:cxn>
                  <a:cxn ang="0">
                    <a:pos x="8" y="13"/>
                  </a:cxn>
                  <a:cxn ang="0">
                    <a:pos x="5" y="10"/>
                  </a:cxn>
                  <a:cxn ang="0">
                    <a:pos x="3" y="6"/>
                  </a:cxn>
                  <a:cxn ang="0">
                    <a:pos x="1" y="2"/>
                  </a:cxn>
                  <a:cxn ang="0">
                    <a:pos x="0" y="1"/>
                  </a:cxn>
                  <a:cxn ang="0">
                    <a:pos x="2" y="1"/>
                  </a:cxn>
                  <a:cxn ang="0">
                    <a:pos x="3" y="1"/>
                  </a:cxn>
                  <a:cxn ang="0">
                    <a:pos x="5" y="0"/>
                  </a:cxn>
                  <a:cxn ang="0">
                    <a:pos x="5" y="1"/>
                  </a:cxn>
                  <a:cxn ang="0">
                    <a:pos x="6" y="4"/>
                  </a:cxn>
                  <a:cxn ang="0">
                    <a:pos x="8" y="8"/>
                  </a:cxn>
                  <a:cxn ang="0">
                    <a:pos x="11" y="11"/>
                  </a:cxn>
                  <a:cxn ang="0">
                    <a:pos x="15" y="13"/>
                  </a:cxn>
                  <a:cxn ang="0">
                    <a:pos x="19" y="16"/>
                  </a:cxn>
                  <a:cxn ang="0">
                    <a:pos x="23" y="16"/>
                  </a:cxn>
                  <a:cxn ang="0">
                    <a:pos x="23" y="17"/>
                  </a:cxn>
                  <a:cxn ang="0">
                    <a:pos x="43" y="17"/>
                  </a:cxn>
                  <a:cxn ang="0">
                    <a:pos x="33" y="16"/>
                  </a:cxn>
                  <a:cxn ang="0">
                    <a:pos x="38" y="16"/>
                  </a:cxn>
                  <a:cxn ang="0">
                    <a:pos x="42" y="13"/>
                  </a:cxn>
                  <a:cxn ang="0">
                    <a:pos x="46" y="11"/>
                  </a:cxn>
                  <a:cxn ang="0">
                    <a:pos x="49" y="8"/>
                  </a:cxn>
                  <a:cxn ang="0">
                    <a:pos x="51" y="4"/>
                  </a:cxn>
                  <a:cxn ang="0">
                    <a:pos x="52" y="1"/>
                  </a:cxn>
                  <a:cxn ang="0">
                    <a:pos x="52" y="0"/>
                  </a:cxn>
                  <a:cxn ang="0">
                    <a:pos x="53" y="1"/>
                  </a:cxn>
                  <a:cxn ang="0">
                    <a:pos x="55" y="1"/>
                  </a:cxn>
                  <a:cxn ang="0">
                    <a:pos x="56" y="1"/>
                  </a:cxn>
                  <a:cxn ang="0">
                    <a:pos x="56" y="2"/>
                  </a:cxn>
                  <a:cxn ang="0">
                    <a:pos x="54" y="6"/>
                  </a:cxn>
                  <a:cxn ang="0">
                    <a:pos x="52" y="10"/>
                  </a:cxn>
                  <a:cxn ang="0">
                    <a:pos x="49" y="13"/>
                  </a:cxn>
                  <a:cxn ang="0">
                    <a:pos x="44" y="16"/>
                  </a:cxn>
                  <a:cxn ang="0">
                    <a:pos x="43" y="17"/>
                  </a:cxn>
                  <a:cxn ang="0">
                    <a:pos x="23" y="17"/>
                  </a:cxn>
                </a:cxnLst>
                <a:rect l="0" t="0" r="r" b="b"/>
                <a:pathLst>
                  <a:path w="57" h="18">
                    <a:moveTo>
                      <a:pt x="23" y="17"/>
                    </a:moveTo>
                    <a:lnTo>
                      <a:pt x="13" y="16"/>
                    </a:lnTo>
                    <a:lnTo>
                      <a:pt x="8" y="13"/>
                    </a:lnTo>
                    <a:lnTo>
                      <a:pt x="5" y="10"/>
                    </a:lnTo>
                    <a:lnTo>
                      <a:pt x="3" y="6"/>
                    </a:lnTo>
                    <a:lnTo>
                      <a:pt x="1" y="2"/>
                    </a:lnTo>
                    <a:lnTo>
                      <a:pt x="0" y="1"/>
                    </a:lnTo>
                    <a:lnTo>
                      <a:pt x="2" y="1"/>
                    </a:lnTo>
                    <a:lnTo>
                      <a:pt x="3" y="1"/>
                    </a:lnTo>
                    <a:lnTo>
                      <a:pt x="5" y="0"/>
                    </a:lnTo>
                    <a:lnTo>
                      <a:pt x="5" y="1"/>
                    </a:lnTo>
                    <a:lnTo>
                      <a:pt x="6" y="4"/>
                    </a:lnTo>
                    <a:lnTo>
                      <a:pt x="8" y="8"/>
                    </a:lnTo>
                    <a:lnTo>
                      <a:pt x="11" y="11"/>
                    </a:lnTo>
                    <a:lnTo>
                      <a:pt x="15" y="13"/>
                    </a:lnTo>
                    <a:lnTo>
                      <a:pt x="19" y="16"/>
                    </a:lnTo>
                    <a:lnTo>
                      <a:pt x="23" y="16"/>
                    </a:lnTo>
                    <a:lnTo>
                      <a:pt x="23" y="17"/>
                    </a:lnTo>
                    <a:lnTo>
                      <a:pt x="43" y="17"/>
                    </a:lnTo>
                    <a:lnTo>
                      <a:pt x="33" y="16"/>
                    </a:lnTo>
                    <a:lnTo>
                      <a:pt x="38" y="16"/>
                    </a:lnTo>
                    <a:lnTo>
                      <a:pt x="42" y="13"/>
                    </a:lnTo>
                    <a:lnTo>
                      <a:pt x="46" y="11"/>
                    </a:lnTo>
                    <a:lnTo>
                      <a:pt x="49" y="8"/>
                    </a:lnTo>
                    <a:lnTo>
                      <a:pt x="51" y="4"/>
                    </a:lnTo>
                    <a:lnTo>
                      <a:pt x="52" y="1"/>
                    </a:lnTo>
                    <a:lnTo>
                      <a:pt x="52" y="0"/>
                    </a:lnTo>
                    <a:lnTo>
                      <a:pt x="53" y="1"/>
                    </a:lnTo>
                    <a:lnTo>
                      <a:pt x="55" y="1"/>
                    </a:lnTo>
                    <a:lnTo>
                      <a:pt x="56" y="1"/>
                    </a:lnTo>
                    <a:lnTo>
                      <a:pt x="56" y="2"/>
                    </a:lnTo>
                    <a:lnTo>
                      <a:pt x="54" y="6"/>
                    </a:lnTo>
                    <a:lnTo>
                      <a:pt x="52" y="10"/>
                    </a:lnTo>
                    <a:lnTo>
                      <a:pt x="49" y="13"/>
                    </a:lnTo>
                    <a:lnTo>
                      <a:pt x="44" y="16"/>
                    </a:lnTo>
                    <a:lnTo>
                      <a:pt x="43" y="17"/>
                    </a:lnTo>
                    <a:lnTo>
                      <a:pt x="23" y="17"/>
                    </a:lnTo>
                  </a:path>
                </a:pathLst>
              </a:custGeom>
              <a:solidFill>
                <a:srgbClr val="BFB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8" name="Freeform 83"/>
              <p:cNvSpPr>
                <a:spLocks/>
              </p:cNvSpPr>
              <p:nvPr/>
            </p:nvSpPr>
            <p:spPr bwMode="auto">
              <a:xfrm>
                <a:off x="3613" y="2839"/>
                <a:ext cx="50" cy="18"/>
              </a:xfrm>
              <a:custGeom>
                <a:avLst/>
                <a:gdLst/>
                <a:ahLst/>
                <a:cxnLst>
                  <a:cxn ang="0">
                    <a:pos x="30" y="17"/>
                  </a:cxn>
                  <a:cxn ang="0">
                    <a:pos x="18" y="17"/>
                  </a:cxn>
                  <a:cxn ang="0">
                    <a:pos x="15" y="16"/>
                  </a:cxn>
                  <a:cxn ang="0">
                    <a:pos x="11" y="13"/>
                  </a:cxn>
                  <a:cxn ang="0">
                    <a:pos x="7" y="11"/>
                  </a:cxn>
                  <a:cxn ang="0">
                    <a:pos x="4" y="8"/>
                  </a:cxn>
                  <a:cxn ang="0">
                    <a:pos x="2" y="4"/>
                  </a:cxn>
                  <a:cxn ang="0">
                    <a:pos x="1" y="1"/>
                  </a:cxn>
                  <a:cxn ang="0">
                    <a:pos x="0" y="1"/>
                  </a:cxn>
                  <a:cxn ang="0">
                    <a:pos x="1" y="0"/>
                  </a:cxn>
                  <a:cxn ang="0">
                    <a:pos x="3" y="0"/>
                  </a:cxn>
                  <a:cxn ang="0">
                    <a:pos x="4" y="0"/>
                  </a:cxn>
                  <a:cxn ang="0">
                    <a:pos x="4" y="1"/>
                  </a:cxn>
                  <a:cxn ang="0">
                    <a:pos x="5" y="4"/>
                  </a:cxn>
                  <a:cxn ang="0">
                    <a:pos x="7" y="7"/>
                  </a:cxn>
                  <a:cxn ang="0">
                    <a:pos x="11" y="9"/>
                  </a:cxn>
                  <a:cxn ang="0">
                    <a:pos x="13" y="11"/>
                  </a:cxn>
                  <a:cxn ang="0">
                    <a:pos x="17" y="13"/>
                  </a:cxn>
                  <a:cxn ang="0">
                    <a:pos x="20" y="13"/>
                  </a:cxn>
                  <a:cxn ang="0">
                    <a:pos x="24" y="14"/>
                  </a:cxn>
                  <a:cxn ang="0">
                    <a:pos x="28" y="13"/>
                  </a:cxn>
                  <a:cxn ang="0">
                    <a:pos x="32" y="13"/>
                  </a:cxn>
                  <a:cxn ang="0">
                    <a:pos x="36" y="11"/>
                  </a:cxn>
                  <a:cxn ang="0">
                    <a:pos x="38" y="9"/>
                  </a:cxn>
                  <a:cxn ang="0">
                    <a:pos x="42" y="7"/>
                  </a:cxn>
                  <a:cxn ang="0">
                    <a:pos x="43" y="4"/>
                  </a:cxn>
                  <a:cxn ang="0">
                    <a:pos x="44" y="1"/>
                  </a:cxn>
                  <a:cxn ang="0">
                    <a:pos x="44" y="0"/>
                  </a:cxn>
                  <a:cxn ang="0">
                    <a:pos x="45" y="0"/>
                  </a:cxn>
                  <a:cxn ang="0">
                    <a:pos x="46" y="0"/>
                  </a:cxn>
                  <a:cxn ang="0">
                    <a:pos x="47" y="0"/>
                  </a:cxn>
                  <a:cxn ang="0">
                    <a:pos x="48" y="1"/>
                  </a:cxn>
                  <a:cxn ang="0">
                    <a:pos x="47" y="4"/>
                  </a:cxn>
                  <a:cxn ang="0">
                    <a:pos x="44" y="8"/>
                  </a:cxn>
                  <a:cxn ang="0">
                    <a:pos x="42" y="11"/>
                  </a:cxn>
                  <a:cxn ang="0">
                    <a:pos x="38" y="13"/>
                  </a:cxn>
                  <a:cxn ang="0">
                    <a:pos x="34" y="16"/>
                  </a:cxn>
                  <a:cxn ang="0">
                    <a:pos x="30" y="17"/>
                  </a:cxn>
                </a:cxnLst>
                <a:rect l="0" t="0" r="r" b="b"/>
                <a:pathLst>
                  <a:path w="49" h="18">
                    <a:moveTo>
                      <a:pt x="30" y="17"/>
                    </a:moveTo>
                    <a:lnTo>
                      <a:pt x="18" y="17"/>
                    </a:lnTo>
                    <a:lnTo>
                      <a:pt x="15" y="16"/>
                    </a:lnTo>
                    <a:lnTo>
                      <a:pt x="11" y="13"/>
                    </a:lnTo>
                    <a:lnTo>
                      <a:pt x="7" y="11"/>
                    </a:lnTo>
                    <a:lnTo>
                      <a:pt x="4" y="8"/>
                    </a:lnTo>
                    <a:lnTo>
                      <a:pt x="2" y="4"/>
                    </a:lnTo>
                    <a:lnTo>
                      <a:pt x="1" y="1"/>
                    </a:lnTo>
                    <a:lnTo>
                      <a:pt x="0" y="1"/>
                    </a:lnTo>
                    <a:lnTo>
                      <a:pt x="1" y="0"/>
                    </a:lnTo>
                    <a:lnTo>
                      <a:pt x="3" y="0"/>
                    </a:lnTo>
                    <a:lnTo>
                      <a:pt x="4" y="0"/>
                    </a:lnTo>
                    <a:lnTo>
                      <a:pt x="4" y="1"/>
                    </a:lnTo>
                    <a:lnTo>
                      <a:pt x="5" y="4"/>
                    </a:lnTo>
                    <a:lnTo>
                      <a:pt x="7" y="7"/>
                    </a:lnTo>
                    <a:lnTo>
                      <a:pt x="11" y="9"/>
                    </a:lnTo>
                    <a:lnTo>
                      <a:pt x="13" y="11"/>
                    </a:lnTo>
                    <a:lnTo>
                      <a:pt x="17" y="13"/>
                    </a:lnTo>
                    <a:lnTo>
                      <a:pt x="20" y="13"/>
                    </a:lnTo>
                    <a:lnTo>
                      <a:pt x="24" y="14"/>
                    </a:lnTo>
                    <a:lnTo>
                      <a:pt x="28" y="13"/>
                    </a:lnTo>
                    <a:lnTo>
                      <a:pt x="32" y="13"/>
                    </a:lnTo>
                    <a:lnTo>
                      <a:pt x="36" y="11"/>
                    </a:lnTo>
                    <a:lnTo>
                      <a:pt x="38" y="9"/>
                    </a:lnTo>
                    <a:lnTo>
                      <a:pt x="42" y="7"/>
                    </a:lnTo>
                    <a:lnTo>
                      <a:pt x="43" y="4"/>
                    </a:lnTo>
                    <a:lnTo>
                      <a:pt x="44" y="1"/>
                    </a:lnTo>
                    <a:lnTo>
                      <a:pt x="44" y="0"/>
                    </a:lnTo>
                    <a:lnTo>
                      <a:pt x="45" y="0"/>
                    </a:lnTo>
                    <a:lnTo>
                      <a:pt x="46" y="0"/>
                    </a:lnTo>
                    <a:lnTo>
                      <a:pt x="47" y="0"/>
                    </a:lnTo>
                    <a:lnTo>
                      <a:pt x="48" y="1"/>
                    </a:lnTo>
                    <a:lnTo>
                      <a:pt x="47" y="4"/>
                    </a:lnTo>
                    <a:lnTo>
                      <a:pt x="44" y="8"/>
                    </a:lnTo>
                    <a:lnTo>
                      <a:pt x="42" y="11"/>
                    </a:lnTo>
                    <a:lnTo>
                      <a:pt x="38" y="13"/>
                    </a:lnTo>
                    <a:lnTo>
                      <a:pt x="34" y="16"/>
                    </a:lnTo>
                    <a:lnTo>
                      <a:pt x="30" y="17"/>
                    </a:lnTo>
                  </a:path>
                </a:pathLst>
              </a:custGeom>
              <a:solidFill>
                <a:srgbClr val="C4C4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9" name="Freeform 84"/>
              <p:cNvSpPr>
                <a:spLocks/>
              </p:cNvSpPr>
              <p:nvPr/>
            </p:nvSpPr>
            <p:spPr bwMode="auto">
              <a:xfrm>
                <a:off x="3618" y="2839"/>
                <a:ext cx="42" cy="15"/>
              </a:xfrm>
              <a:custGeom>
                <a:avLst/>
                <a:gdLst/>
                <a:ahLst/>
                <a:cxnLst>
                  <a:cxn ang="0">
                    <a:pos x="37" y="0"/>
                  </a:cxn>
                  <a:cxn ang="0">
                    <a:pos x="37" y="0"/>
                  </a:cxn>
                  <a:cxn ang="0">
                    <a:pos x="38" y="0"/>
                  </a:cxn>
                  <a:cxn ang="0">
                    <a:pos x="39" y="0"/>
                  </a:cxn>
                  <a:cxn ang="0">
                    <a:pos x="40" y="1"/>
                  </a:cxn>
                  <a:cxn ang="0">
                    <a:pos x="40" y="1"/>
                  </a:cxn>
                  <a:cxn ang="0">
                    <a:pos x="39" y="4"/>
                  </a:cxn>
                  <a:cxn ang="0">
                    <a:pos x="37" y="7"/>
                  </a:cxn>
                  <a:cxn ang="0">
                    <a:pos x="35" y="10"/>
                  </a:cxn>
                  <a:cxn ang="0">
                    <a:pos x="31" y="12"/>
                  </a:cxn>
                  <a:cxn ang="0">
                    <a:pos x="28" y="14"/>
                  </a:cxn>
                  <a:cxn ang="0">
                    <a:pos x="24" y="14"/>
                  </a:cxn>
                  <a:cxn ang="0">
                    <a:pos x="20" y="15"/>
                  </a:cxn>
                  <a:cxn ang="0">
                    <a:pos x="17" y="14"/>
                  </a:cxn>
                  <a:cxn ang="0">
                    <a:pos x="13" y="14"/>
                  </a:cxn>
                  <a:cxn ang="0">
                    <a:pos x="10" y="12"/>
                  </a:cxn>
                  <a:cxn ang="0">
                    <a:pos x="6" y="10"/>
                  </a:cxn>
                  <a:cxn ang="0">
                    <a:pos x="3" y="7"/>
                  </a:cxn>
                  <a:cxn ang="0">
                    <a:pos x="2" y="4"/>
                  </a:cxn>
                  <a:cxn ang="0">
                    <a:pos x="1" y="1"/>
                  </a:cxn>
                  <a:cxn ang="0">
                    <a:pos x="0" y="1"/>
                  </a:cxn>
                  <a:cxn ang="0">
                    <a:pos x="1" y="0"/>
                  </a:cxn>
                  <a:cxn ang="0">
                    <a:pos x="2" y="0"/>
                  </a:cxn>
                  <a:cxn ang="0">
                    <a:pos x="3" y="0"/>
                  </a:cxn>
                  <a:cxn ang="0">
                    <a:pos x="3" y="0"/>
                  </a:cxn>
                  <a:cxn ang="0">
                    <a:pos x="4" y="1"/>
                  </a:cxn>
                  <a:cxn ang="0">
                    <a:pos x="5" y="3"/>
                  </a:cxn>
                  <a:cxn ang="0">
                    <a:pos x="7" y="6"/>
                  </a:cxn>
                  <a:cxn ang="0">
                    <a:pos x="9" y="8"/>
                  </a:cxn>
                  <a:cxn ang="0">
                    <a:pos x="11" y="9"/>
                  </a:cxn>
                  <a:cxn ang="0">
                    <a:pos x="14" y="11"/>
                  </a:cxn>
                  <a:cxn ang="0">
                    <a:pos x="17" y="11"/>
                  </a:cxn>
                  <a:cxn ang="0">
                    <a:pos x="20" y="11"/>
                  </a:cxn>
                  <a:cxn ang="0">
                    <a:pos x="23" y="11"/>
                  </a:cxn>
                  <a:cxn ang="0">
                    <a:pos x="26" y="11"/>
                  </a:cxn>
                  <a:cxn ang="0">
                    <a:pos x="30" y="9"/>
                  </a:cxn>
                  <a:cxn ang="0">
                    <a:pos x="32" y="8"/>
                  </a:cxn>
                  <a:cxn ang="0">
                    <a:pos x="34" y="6"/>
                  </a:cxn>
                  <a:cxn ang="0">
                    <a:pos x="36" y="3"/>
                  </a:cxn>
                  <a:cxn ang="0">
                    <a:pos x="37" y="1"/>
                  </a:cxn>
                  <a:cxn ang="0">
                    <a:pos x="37" y="0"/>
                  </a:cxn>
                </a:cxnLst>
                <a:rect l="0" t="0" r="r" b="b"/>
                <a:pathLst>
                  <a:path w="41" h="16">
                    <a:moveTo>
                      <a:pt x="37" y="0"/>
                    </a:moveTo>
                    <a:lnTo>
                      <a:pt x="37" y="0"/>
                    </a:lnTo>
                    <a:lnTo>
                      <a:pt x="38" y="0"/>
                    </a:lnTo>
                    <a:lnTo>
                      <a:pt x="39" y="0"/>
                    </a:lnTo>
                    <a:lnTo>
                      <a:pt x="40" y="1"/>
                    </a:lnTo>
                    <a:lnTo>
                      <a:pt x="40" y="1"/>
                    </a:lnTo>
                    <a:lnTo>
                      <a:pt x="39" y="4"/>
                    </a:lnTo>
                    <a:lnTo>
                      <a:pt x="37" y="7"/>
                    </a:lnTo>
                    <a:lnTo>
                      <a:pt x="35" y="10"/>
                    </a:lnTo>
                    <a:lnTo>
                      <a:pt x="31" y="12"/>
                    </a:lnTo>
                    <a:lnTo>
                      <a:pt x="28" y="14"/>
                    </a:lnTo>
                    <a:lnTo>
                      <a:pt x="24" y="14"/>
                    </a:lnTo>
                    <a:lnTo>
                      <a:pt x="20" y="15"/>
                    </a:lnTo>
                    <a:lnTo>
                      <a:pt x="17" y="14"/>
                    </a:lnTo>
                    <a:lnTo>
                      <a:pt x="13" y="14"/>
                    </a:lnTo>
                    <a:lnTo>
                      <a:pt x="10" y="12"/>
                    </a:lnTo>
                    <a:lnTo>
                      <a:pt x="6" y="10"/>
                    </a:lnTo>
                    <a:lnTo>
                      <a:pt x="3" y="7"/>
                    </a:lnTo>
                    <a:lnTo>
                      <a:pt x="2" y="4"/>
                    </a:lnTo>
                    <a:lnTo>
                      <a:pt x="1" y="1"/>
                    </a:lnTo>
                    <a:lnTo>
                      <a:pt x="0" y="1"/>
                    </a:lnTo>
                    <a:lnTo>
                      <a:pt x="1" y="0"/>
                    </a:lnTo>
                    <a:lnTo>
                      <a:pt x="2" y="0"/>
                    </a:lnTo>
                    <a:lnTo>
                      <a:pt x="3" y="0"/>
                    </a:lnTo>
                    <a:lnTo>
                      <a:pt x="3" y="0"/>
                    </a:lnTo>
                    <a:lnTo>
                      <a:pt x="4" y="1"/>
                    </a:lnTo>
                    <a:lnTo>
                      <a:pt x="5" y="3"/>
                    </a:lnTo>
                    <a:lnTo>
                      <a:pt x="7" y="6"/>
                    </a:lnTo>
                    <a:lnTo>
                      <a:pt x="9" y="8"/>
                    </a:lnTo>
                    <a:lnTo>
                      <a:pt x="11" y="9"/>
                    </a:lnTo>
                    <a:lnTo>
                      <a:pt x="14" y="11"/>
                    </a:lnTo>
                    <a:lnTo>
                      <a:pt x="17" y="11"/>
                    </a:lnTo>
                    <a:lnTo>
                      <a:pt x="20" y="11"/>
                    </a:lnTo>
                    <a:lnTo>
                      <a:pt x="23" y="11"/>
                    </a:lnTo>
                    <a:lnTo>
                      <a:pt x="26" y="11"/>
                    </a:lnTo>
                    <a:lnTo>
                      <a:pt x="30" y="9"/>
                    </a:lnTo>
                    <a:lnTo>
                      <a:pt x="32" y="8"/>
                    </a:lnTo>
                    <a:lnTo>
                      <a:pt x="34" y="6"/>
                    </a:lnTo>
                    <a:lnTo>
                      <a:pt x="36" y="3"/>
                    </a:lnTo>
                    <a:lnTo>
                      <a:pt x="37" y="1"/>
                    </a:lnTo>
                    <a:lnTo>
                      <a:pt x="37" y="0"/>
                    </a:lnTo>
                  </a:path>
                </a:pathLst>
              </a:custGeom>
              <a:solidFill>
                <a:srgbClr val="C9C9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0" name="Freeform 85"/>
              <p:cNvSpPr>
                <a:spLocks/>
              </p:cNvSpPr>
              <p:nvPr/>
            </p:nvSpPr>
            <p:spPr bwMode="auto">
              <a:xfrm>
                <a:off x="3621" y="2839"/>
                <a:ext cx="35" cy="11"/>
              </a:xfrm>
              <a:custGeom>
                <a:avLst/>
                <a:gdLst/>
                <a:ahLst/>
                <a:cxnLst>
                  <a:cxn ang="0">
                    <a:pos x="29" y="0"/>
                  </a:cxn>
                  <a:cxn ang="0">
                    <a:pos x="30" y="0"/>
                  </a:cxn>
                  <a:cxn ang="0">
                    <a:pos x="30" y="0"/>
                  </a:cxn>
                  <a:cxn ang="0">
                    <a:pos x="31" y="0"/>
                  </a:cxn>
                  <a:cxn ang="0">
                    <a:pos x="33" y="0"/>
                  </a:cxn>
                  <a:cxn ang="0">
                    <a:pos x="33" y="1"/>
                  </a:cxn>
                  <a:cxn ang="0">
                    <a:pos x="32" y="3"/>
                  </a:cxn>
                  <a:cxn ang="0">
                    <a:pos x="30" y="5"/>
                  </a:cxn>
                  <a:cxn ang="0">
                    <a:pos x="28" y="7"/>
                  </a:cxn>
                  <a:cxn ang="0">
                    <a:pos x="25" y="9"/>
                  </a:cxn>
                  <a:cxn ang="0">
                    <a:pos x="23" y="10"/>
                  </a:cxn>
                  <a:cxn ang="0">
                    <a:pos x="19" y="10"/>
                  </a:cxn>
                  <a:cxn ang="0">
                    <a:pos x="16" y="11"/>
                  </a:cxn>
                  <a:cxn ang="0">
                    <a:pos x="14" y="10"/>
                  </a:cxn>
                  <a:cxn ang="0">
                    <a:pos x="10" y="10"/>
                  </a:cxn>
                  <a:cxn ang="0">
                    <a:pos x="8" y="9"/>
                  </a:cxn>
                  <a:cxn ang="0">
                    <a:pos x="4" y="7"/>
                  </a:cxn>
                  <a:cxn ang="0">
                    <a:pos x="3" y="5"/>
                  </a:cxn>
                  <a:cxn ang="0">
                    <a:pos x="1" y="3"/>
                  </a:cxn>
                  <a:cxn ang="0">
                    <a:pos x="0" y="1"/>
                  </a:cxn>
                  <a:cxn ang="0">
                    <a:pos x="0" y="0"/>
                  </a:cxn>
                  <a:cxn ang="0">
                    <a:pos x="1" y="0"/>
                  </a:cxn>
                  <a:cxn ang="0">
                    <a:pos x="2" y="0"/>
                  </a:cxn>
                  <a:cxn ang="0">
                    <a:pos x="3" y="0"/>
                  </a:cxn>
                  <a:cxn ang="0">
                    <a:pos x="3" y="0"/>
                  </a:cxn>
                  <a:cxn ang="0">
                    <a:pos x="4" y="2"/>
                  </a:cxn>
                  <a:cxn ang="0">
                    <a:pos x="8" y="5"/>
                  </a:cxn>
                  <a:cxn ang="0">
                    <a:pos x="12" y="7"/>
                  </a:cxn>
                  <a:cxn ang="0">
                    <a:pos x="16" y="8"/>
                  </a:cxn>
                  <a:cxn ang="0">
                    <a:pos x="21" y="7"/>
                  </a:cxn>
                  <a:cxn ang="0">
                    <a:pos x="25" y="5"/>
                  </a:cxn>
                  <a:cxn ang="0">
                    <a:pos x="28" y="2"/>
                  </a:cxn>
                  <a:cxn ang="0">
                    <a:pos x="29" y="0"/>
                  </a:cxn>
                </a:cxnLst>
                <a:rect l="0" t="0" r="r" b="b"/>
                <a:pathLst>
                  <a:path w="34" h="12">
                    <a:moveTo>
                      <a:pt x="29" y="0"/>
                    </a:moveTo>
                    <a:lnTo>
                      <a:pt x="30" y="0"/>
                    </a:lnTo>
                    <a:lnTo>
                      <a:pt x="30" y="0"/>
                    </a:lnTo>
                    <a:lnTo>
                      <a:pt x="31" y="0"/>
                    </a:lnTo>
                    <a:lnTo>
                      <a:pt x="33" y="0"/>
                    </a:lnTo>
                    <a:lnTo>
                      <a:pt x="33" y="1"/>
                    </a:lnTo>
                    <a:lnTo>
                      <a:pt x="32" y="3"/>
                    </a:lnTo>
                    <a:lnTo>
                      <a:pt x="30" y="5"/>
                    </a:lnTo>
                    <a:lnTo>
                      <a:pt x="28" y="7"/>
                    </a:lnTo>
                    <a:lnTo>
                      <a:pt x="25" y="9"/>
                    </a:lnTo>
                    <a:lnTo>
                      <a:pt x="23" y="10"/>
                    </a:lnTo>
                    <a:lnTo>
                      <a:pt x="19" y="10"/>
                    </a:lnTo>
                    <a:lnTo>
                      <a:pt x="16" y="11"/>
                    </a:lnTo>
                    <a:lnTo>
                      <a:pt x="14" y="10"/>
                    </a:lnTo>
                    <a:lnTo>
                      <a:pt x="10" y="10"/>
                    </a:lnTo>
                    <a:lnTo>
                      <a:pt x="8" y="9"/>
                    </a:lnTo>
                    <a:lnTo>
                      <a:pt x="4" y="7"/>
                    </a:lnTo>
                    <a:lnTo>
                      <a:pt x="3" y="5"/>
                    </a:lnTo>
                    <a:lnTo>
                      <a:pt x="1" y="3"/>
                    </a:lnTo>
                    <a:lnTo>
                      <a:pt x="0" y="1"/>
                    </a:lnTo>
                    <a:lnTo>
                      <a:pt x="0" y="0"/>
                    </a:lnTo>
                    <a:lnTo>
                      <a:pt x="1" y="0"/>
                    </a:lnTo>
                    <a:lnTo>
                      <a:pt x="2" y="0"/>
                    </a:lnTo>
                    <a:lnTo>
                      <a:pt x="3" y="0"/>
                    </a:lnTo>
                    <a:lnTo>
                      <a:pt x="3" y="0"/>
                    </a:lnTo>
                    <a:lnTo>
                      <a:pt x="4" y="2"/>
                    </a:lnTo>
                    <a:lnTo>
                      <a:pt x="8" y="5"/>
                    </a:lnTo>
                    <a:lnTo>
                      <a:pt x="12" y="7"/>
                    </a:lnTo>
                    <a:lnTo>
                      <a:pt x="16" y="8"/>
                    </a:lnTo>
                    <a:lnTo>
                      <a:pt x="21" y="7"/>
                    </a:lnTo>
                    <a:lnTo>
                      <a:pt x="25" y="5"/>
                    </a:lnTo>
                    <a:lnTo>
                      <a:pt x="28" y="2"/>
                    </a:lnTo>
                    <a:lnTo>
                      <a:pt x="29" y="0"/>
                    </a:lnTo>
                  </a:path>
                </a:pathLst>
              </a:custGeom>
              <a:solidFill>
                <a:srgbClr val="CFC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1" name="Freeform 86"/>
              <p:cNvSpPr>
                <a:spLocks/>
              </p:cNvSpPr>
              <p:nvPr/>
            </p:nvSpPr>
            <p:spPr bwMode="auto">
              <a:xfrm>
                <a:off x="3626" y="2839"/>
                <a:ext cx="26" cy="7"/>
              </a:xfrm>
              <a:custGeom>
                <a:avLst/>
                <a:gdLst/>
                <a:ahLst/>
                <a:cxnLst>
                  <a:cxn ang="0">
                    <a:pos x="21" y="0"/>
                  </a:cxn>
                  <a:cxn ang="0">
                    <a:pos x="23" y="0"/>
                  </a:cxn>
                  <a:cxn ang="0">
                    <a:pos x="23" y="0"/>
                  </a:cxn>
                  <a:cxn ang="0">
                    <a:pos x="25" y="0"/>
                  </a:cxn>
                  <a:cxn ang="0">
                    <a:pos x="24" y="2"/>
                  </a:cxn>
                  <a:cxn ang="0">
                    <a:pos x="21" y="4"/>
                  </a:cxn>
                  <a:cxn ang="0">
                    <a:pos x="17" y="6"/>
                  </a:cxn>
                  <a:cxn ang="0">
                    <a:pos x="12" y="7"/>
                  </a:cxn>
                  <a:cxn ang="0">
                    <a:pos x="8" y="6"/>
                  </a:cxn>
                  <a:cxn ang="0">
                    <a:pos x="4" y="4"/>
                  </a:cxn>
                  <a:cxn ang="0">
                    <a:pos x="1" y="2"/>
                  </a:cxn>
                  <a:cxn ang="0">
                    <a:pos x="0" y="0"/>
                  </a:cxn>
                  <a:cxn ang="0">
                    <a:pos x="1" y="0"/>
                  </a:cxn>
                  <a:cxn ang="0">
                    <a:pos x="2" y="0"/>
                  </a:cxn>
                  <a:cxn ang="0">
                    <a:pos x="2" y="0"/>
                  </a:cxn>
                  <a:cxn ang="0">
                    <a:pos x="3" y="0"/>
                  </a:cxn>
                  <a:cxn ang="0">
                    <a:pos x="4" y="1"/>
                  </a:cxn>
                  <a:cxn ang="0">
                    <a:pos x="6" y="3"/>
                  </a:cxn>
                  <a:cxn ang="0">
                    <a:pos x="9" y="4"/>
                  </a:cxn>
                  <a:cxn ang="0">
                    <a:pos x="12" y="5"/>
                  </a:cxn>
                  <a:cxn ang="0">
                    <a:pos x="16" y="4"/>
                  </a:cxn>
                  <a:cxn ang="0">
                    <a:pos x="19" y="3"/>
                  </a:cxn>
                  <a:cxn ang="0">
                    <a:pos x="21" y="1"/>
                  </a:cxn>
                  <a:cxn ang="0">
                    <a:pos x="21" y="0"/>
                  </a:cxn>
                </a:cxnLst>
                <a:rect l="0" t="0" r="r" b="b"/>
                <a:pathLst>
                  <a:path w="26" h="8">
                    <a:moveTo>
                      <a:pt x="21" y="0"/>
                    </a:moveTo>
                    <a:lnTo>
                      <a:pt x="23" y="0"/>
                    </a:lnTo>
                    <a:lnTo>
                      <a:pt x="23" y="0"/>
                    </a:lnTo>
                    <a:lnTo>
                      <a:pt x="25" y="0"/>
                    </a:lnTo>
                    <a:lnTo>
                      <a:pt x="24" y="2"/>
                    </a:lnTo>
                    <a:lnTo>
                      <a:pt x="21" y="4"/>
                    </a:lnTo>
                    <a:lnTo>
                      <a:pt x="17" y="6"/>
                    </a:lnTo>
                    <a:lnTo>
                      <a:pt x="12" y="7"/>
                    </a:lnTo>
                    <a:lnTo>
                      <a:pt x="8" y="6"/>
                    </a:lnTo>
                    <a:lnTo>
                      <a:pt x="4" y="4"/>
                    </a:lnTo>
                    <a:lnTo>
                      <a:pt x="1" y="2"/>
                    </a:lnTo>
                    <a:lnTo>
                      <a:pt x="0" y="0"/>
                    </a:lnTo>
                    <a:lnTo>
                      <a:pt x="1" y="0"/>
                    </a:lnTo>
                    <a:lnTo>
                      <a:pt x="2" y="0"/>
                    </a:lnTo>
                    <a:lnTo>
                      <a:pt x="2" y="0"/>
                    </a:lnTo>
                    <a:lnTo>
                      <a:pt x="3" y="0"/>
                    </a:lnTo>
                    <a:lnTo>
                      <a:pt x="4" y="1"/>
                    </a:lnTo>
                    <a:lnTo>
                      <a:pt x="6" y="3"/>
                    </a:lnTo>
                    <a:lnTo>
                      <a:pt x="9" y="4"/>
                    </a:lnTo>
                    <a:lnTo>
                      <a:pt x="12" y="5"/>
                    </a:lnTo>
                    <a:lnTo>
                      <a:pt x="16" y="4"/>
                    </a:lnTo>
                    <a:lnTo>
                      <a:pt x="19" y="3"/>
                    </a:lnTo>
                    <a:lnTo>
                      <a:pt x="21" y="1"/>
                    </a:lnTo>
                    <a:lnTo>
                      <a:pt x="21" y="0"/>
                    </a:lnTo>
                  </a:path>
                </a:pathLst>
              </a:custGeom>
              <a:solidFill>
                <a:srgbClr val="D4D4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2" name="Freeform 87"/>
              <p:cNvSpPr>
                <a:spLocks/>
              </p:cNvSpPr>
              <p:nvPr/>
            </p:nvSpPr>
            <p:spPr bwMode="auto">
              <a:xfrm>
                <a:off x="3629" y="2837"/>
                <a:ext cx="19" cy="7"/>
              </a:xfrm>
              <a:custGeom>
                <a:avLst/>
                <a:gdLst/>
                <a:ahLst/>
                <a:cxnLst>
                  <a:cxn ang="0">
                    <a:pos x="14" y="0"/>
                  </a:cxn>
                  <a:cxn ang="0">
                    <a:pos x="16" y="0"/>
                  </a:cxn>
                  <a:cxn ang="0">
                    <a:pos x="17" y="0"/>
                  </a:cxn>
                  <a:cxn ang="0">
                    <a:pos x="18" y="0"/>
                  </a:cxn>
                  <a:cxn ang="0">
                    <a:pos x="17" y="1"/>
                  </a:cxn>
                  <a:cxn ang="0">
                    <a:pos x="16" y="2"/>
                  </a:cxn>
                  <a:cxn ang="0">
                    <a:pos x="13" y="4"/>
                  </a:cxn>
                  <a:cxn ang="0">
                    <a:pos x="9" y="4"/>
                  </a:cxn>
                  <a:cxn ang="0">
                    <a:pos x="6" y="4"/>
                  </a:cxn>
                  <a:cxn ang="0">
                    <a:pos x="3" y="2"/>
                  </a:cxn>
                  <a:cxn ang="0">
                    <a:pos x="2" y="1"/>
                  </a:cxn>
                  <a:cxn ang="0">
                    <a:pos x="0" y="0"/>
                  </a:cxn>
                  <a:cxn ang="0">
                    <a:pos x="2" y="0"/>
                  </a:cxn>
                  <a:cxn ang="0">
                    <a:pos x="2" y="0"/>
                  </a:cxn>
                  <a:cxn ang="0">
                    <a:pos x="3" y="0"/>
                  </a:cxn>
                  <a:cxn ang="0">
                    <a:pos x="4" y="0"/>
                  </a:cxn>
                  <a:cxn ang="0">
                    <a:pos x="4" y="0"/>
                  </a:cxn>
                  <a:cxn ang="0">
                    <a:pos x="5" y="1"/>
                  </a:cxn>
                  <a:cxn ang="0">
                    <a:pos x="8" y="2"/>
                  </a:cxn>
                  <a:cxn ang="0">
                    <a:pos x="9" y="2"/>
                  </a:cxn>
                  <a:cxn ang="0">
                    <a:pos x="11" y="2"/>
                  </a:cxn>
                  <a:cxn ang="0">
                    <a:pos x="14" y="1"/>
                  </a:cxn>
                  <a:cxn ang="0">
                    <a:pos x="14" y="0"/>
                  </a:cxn>
                  <a:cxn ang="0">
                    <a:pos x="14" y="0"/>
                  </a:cxn>
                </a:cxnLst>
                <a:rect l="0" t="0" r="r" b="b"/>
                <a:pathLst>
                  <a:path w="19" h="5">
                    <a:moveTo>
                      <a:pt x="14" y="0"/>
                    </a:moveTo>
                    <a:lnTo>
                      <a:pt x="16" y="0"/>
                    </a:lnTo>
                    <a:lnTo>
                      <a:pt x="17" y="0"/>
                    </a:lnTo>
                    <a:lnTo>
                      <a:pt x="18" y="0"/>
                    </a:lnTo>
                    <a:lnTo>
                      <a:pt x="17" y="1"/>
                    </a:lnTo>
                    <a:lnTo>
                      <a:pt x="16" y="2"/>
                    </a:lnTo>
                    <a:lnTo>
                      <a:pt x="13" y="4"/>
                    </a:lnTo>
                    <a:lnTo>
                      <a:pt x="9" y="4"/>
                    </a:lnTo>
                    <a:lnTo>
                      <a:pt x="6" y="4"/>
                    </a:lnTo>
                    <a:lnTo>
                      <a:pt x="3" y="2"/>
                    </a:lnTo>
                    <a:lnTo>
                      <a:pt x="2" y="1"/>
                    </a:lnTo>
                    <a:lnTo>
                      <a:pt x="0" y="0"/>
                    </a:lnTo>
                    <a:lnTo>
                      <a:pt x="2" y="0"/>
                    </a:lnTo>
                    <a:lnTo>
                      <a:pt x="2" y="0"/>
                    </a:lnTo>
                    <a:lnTo>
                      <a:pt x="3" y="0"/>
                    </a:lnTo>
                    <a:lnTo>
                      <a:pt x="4" y="0"/>
                    </a:lnTo>
                    <a:lnTo>
                      <a:pt x="4" y="0"/>
                    </a:lnTo>
                    <a:lnTo>
                      <a:pt x="5" y="1"/>
                    </a:lnTo>
                    <a:lnTo>
                      <a:pt x="8" y="2"/>
                    </a:lnTo>
                    <a:lnTo>
                      <a:pt x="9" y="2"/>
                    </a:lnTo>
                    <a:lnTo>
                      <a:pt x="11" y="2"/>
                    </a:lnTo>
                    <a:lnTo>
                      <a:pt x="14" y="1"/>
                    </a:lnTo>
                    <a:lnTo>
                      <a:pt x="14" y="0"/>
                    </a:lnTo>
                    <a:lnTo>
                      <a:pt x="14" y="0"/>
                    </a:lnTo>
                  </a:path>
                </a:pathLst>
              </a:custGeom>
              <a:solidFill>
                <a:srgbClr val="D9D9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3" name="Freeform 88"/>
              <p:cNvSpPr>
                <a:spLocks/>
              </p:cNvSpPr>
              <p:nvPr/>
            </p:nvSpPr>
            <p:spPr bwMode="auto">
              <a:xfrm>
                <a:off x="3633" y="2837"/>
                <a:ext cx="11" cy="2"/>
              </a:xfrm>
              <a:custGeom>
                <a:avLst/>
                <a:gdLst/>
                <a:ahLst/>
                <a:cxnLst>
                  <a:cxn ang="0">
                    <a:pos x="0" y="0"/>
                  </a:cxn>
                  <a:cxn ang="0">
                    <a:pos x="3" y="0"/>
                  </a:cxn>
                  <a:cxn ang="0">
                    <a:pos x="5" y="0"/>
                  </a:cxn>
                  <a:cxn ang="0">
                    <a:pos x="8" y="0"/>
                  </a:cxn>
                  <a:cxn ang="0">
                    <a:pos x="10" y="0"/>
                  </a:cxn>
                  <a:cxn ang="0">
                    <a:pos x="9" y="0"/>
                  </a:cxn>
                  <a:cxn ang="0">
                    <a:pos x="8" y="0"/>
                  </a:cxn>
                  <a:cxn ang="0">
                    <a:pos x="5" y="0"/>
                  </a:cxn>
                  <a:cxn ang="0">
                    <a:pos x="3" y="0"/>
                  </a:cxn>
                  <a:cxn ang="0">
                    <a:pos x="2" y="0"/>
                  </a:cxn>
                  <a:cxn ang="0">
                    <a:pos x="1" y="0"/>
                  </a:cxn>
                  <a:cxn ang="0">
                    <a:pos x="0" y="0"/>
                  </a:cxn>
                </a:cxnLst>
                <a:rect l="0" t="0" r="r" b="b"/>
                <a:pathLst>
                  <a:path w="11" h="1">
                    <a:moveTo>
                      <a:pt x="0" y="0"/>
                    </a:moveTo>
                    <a:lnTo>
                      <a:pt x="3" y="0"/>
                    </a:lnTo>
                    <a:lnTo>
                      <a:pt x="5" y="0"/>
                    </a:lnTo>
                    <a:lnTo>
                      <a:pt x="8" y="0"/>
                    </a:lnTo>
                    <a:lnTo>
                      <a:pt x="10" y="0"/>
                    </a:lnTo>
                    <a:lnTo>
                      <a:pt x="9" y="0"/>
                    </a:lnTo>
                    <a:lnTo>
                      <a:pt x="8" y="0"/>
                    </a:lnTo>
                    <a:lnTo>
                      <a:pt x="5" y="0"/>
                    </a:lnTo>
                    <a:lnTo>
                      <a:pt x="3" y="0"/>
                    </a:lnTo>
                    <a:lnTo>
                      <a:pt x="2" y="0"/>
                    </a:lnTo>
                    <a:lnTo>
                      <a:pt x="1" y="0"/>
                    </a:lnTo>
                    <a:lnTo>
                      <a:pt x="0" y="0"/>
                    </a:lnTo>
                  </a:path>
                </a:pathLst>
              </a:custGeom>
              <a:solidFill>
                <a:srgbClr val="DEDE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4" name="Freeform 89"/>
              <p:cNvSpPr>
                <a:spLocks/>
              </p:cNvSpPr>
              <p:nvPr/>
            </p:nvSpPr>
            <p:spPr bwMode="auto">
              <a:xfrm>
                <a:off x="3637" y="2834"/>
                <a:ext cx="3" cy="4"/>
              </a:xfrm>
              <a:custGeom>
                <a:avLst/>
                <a:gdLst/>
                <a:ahLst/>
                <a:cxnLst>
                  <a:cxn ang="0">
                    <a:pos x="0" y="3"/>
                  </a:cxn>
                  <a:cxn ang="0">
                    <a:pos x="0" y="3"/>
                  </a:cxn>
                  <a:cxn ang="0">
                    <a:pos x="0" y="3"/>
                  </a:cxn>
                  <a:cxn ang="0">
                    <a:pos x="1" y="3"/>
                  </a:cxn>
                  <a:cxn ang="0">
                    <a:pos x="1" y="3"/>
                  </a:cxn>
                  <a:cxn ang="0">
                    <a:pos x="1" y="2"/>
                  </a:cxn>
                  <a:cxn ang="0">
                    <a:pos x="1" y="1"/>
                  </a:cxn>
                  <a:cxn ang="0">
                    <a:pos x="0" y="0"/>
                  </a:cxn>
                  <a:cxn ang="0">
                    <a:pos x="0" y="1"/>
                  </a:cxn>
                  <a:cxn ang="0">
                    <a:pos x="0" y="2"/>
                  </a:cxn>
                  <a:cxn ang="0">
                    <a:pos x="0" y="3"/>
                  </a:cxn>
                </a:cxnLst>
                <a:rect l="0" t="0" r="r" b="b"/>
                <a:pathLst>
                  <a:path w="2" h="4">
                    <a:moveTo>
                      <a:pt x="0" y="3"/>
                    </a:moveTo>
                    <a:lnTo>
                      <a:pt x="0" y="3"/>
                    </a:lnTo>
                    <a:lnTo>
                      <a:pt x="0" y="3"/>
                    </a:lnTo>
                    <a:lnTo>
                      <a:pt x="1" y="3"/>
                    </a:lnTo>
                    <a:lnTo>
                      <a:pt x="1" y="3"/>
                    </a:lnTo>
                    <a:lnTo>
                      <a:pt x="1" y="2"/>
                    </a:lnTo>
                    <a:lnTo>
                      <a:pt x="1" y="1"/>
                    </a:lnTo>
                    <a:lnTo>
                      <a:pt x="0" y="0"/>
                    </a:lnTo>
                    <a:lnTo>
                      <a:pt x="0" y="1"/>
                    </a:lnTo>
                    <a:lnTo>
                      <a:pt x="0" y="2"/>
                    </a:lnTo>
                    <a:lnTo>
                      <a:pt x="0" y="3"/>
                    </a:lnTo>
                  </a:path>
                </a:pathLst>
              </a:custGeom>
              <a:solidFill>
                <a:srgbClr val="E5E5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5" name="Freeform 90"/>
              <p:cNvSpPr>
                <a:spLocks/>
              </p:cNvSpPr>
              <p:nvPr/>
            </p:nvSpPr>
            <p:spPr bwMode="auto">
              <a:xfrm>
                <a:off x="3572" y="2810"/>
                <a:ext cx="141" cy="55"/>
              </a:xfrm>
              <a:custGeom>
                <a:avLst/>
                <a:gdLst/>
                <a:ahLst/>
                <a:cxnLst>
                  <a:cxn ang="0">
                    <a:pos x="0" y="5"/>
                  </a:cxn>
                  <a:cxn ang="0">
                    <a:pos x="0" y="54"/>
                  </a:cxn>
                  <a:cxn ang="0">
                    <a:pos x="141" y="54"/>
                  </a:cxn>
                  <a:cxn ang="0">
                    <a:pos x="141" y="5"/>
                  </a:cxn>
                  <a:cxn ang="0">
                    <a:pos x="140" y="3"/>
                  </a:cxn>
                  <a:cxn ang="0">
                    <a:pos x="138" y="2"/>
                  </a:cxn>
                  <a:cxn ang="0">
                    <a:pos x="135" y="1"/>
                  </a:cxn>
                  <a:cxn ang="0">
                    <a:pos x="131" y="1"/>
                  </a:cxn>
                  <a:cxn ang="0">
                    <a:pos x="128" y="1"/>
                  </a:cxn>
                  <a:cxn ang="0">
                    <a:pos x="124" y="2"/>
                  </a:cxn>
                  <a:cxn ang="0">
                    <a:pos x="122" y="3"/>
                  </a:cxn>
                  <a:cxn ang="0">
                    <a:pos x="121" y="5"/>
                  </a:cxn>
                  <a:cxn ang="0">
                    <a:pos x="121" y="38"/>
                  </a:cxn>
                  <a:cxn ang="0">
                    <a:pos x="111" y="34"/>
                  </a:cxn>
                  <a:cxn ang="0">
                    <a:pos x="98" y="31"/>
                  </a:cxn>
                  <a:cxn ang="0">
                    <a:pos x="85" y="29"/>
                  </a:cxn>
                  <a:cxn ang="0">
                    <a:pos x="70" y="29"/>
                  </a:cxn>
                  <a:cxn ang="0">
                    <a:pos x="56" y="29"/>
                  </a:cxn>
                  <a:cxn ang="0">
                    <a:pos x="42" y="31"/>
                  </a:cxn>
                  <a:cxn ang="0">
                    <a:pos x="30" y="34"/>
                  </a:cxn>
                  <a:cxn ang="0">
                    <a:pos x="20" y="38"/>
                  </a:cxn>
                  <a:cxn ang="0">
                    <a:pos x="20" y="5"/>
                  </a:cxn>
                  <a:cxn ang="0">
                    <a:pos x="19" y="3"/>
                  </a:cxn>
                  <a:cxn ang="0">
                    <a:pos x="17" y="1"/>
                  </a:cxn>
                  <a:cxn ang="0">
                    <a:pos x="13" y="1"/>
                  </a:cxn>
                  <a:cxn ang="0">
                    <a:pos x="10" y="0"/>
                  </a:cxn>
                  <a:cxn ang="0">
                    <a:pos x="6" y="1"/>
                  </a:cxn>
                  <a:cxn ang="0">
                    <a:pos x="3" y="1"/>
                  </a:cxn>
                  <a:cxn ang="0">
                    <a:pos x="0" y="3"/>
                  </a:cxn>
                  <a:cxn ang="0">
                    <a:pos x="0" y="5"/>
                  </a:cxn>
                </a:cxnLst>
                <a:rect l="0" t="0" r="r" b="b"/>
                <a:pathLst>
                  <a:path w="142" h="55">
                    <a:moveTo>
                      <a:pt x="0" y="5"/>
                    </a:moveTo>
                    <a:lnTo>
                      <a:pt x="0" y="54"/>
                    </a:lnTo>
                    <a:lnTo>
                      <a:pt x="141" y="54"/>
                    </a:lnTo>
                    <a:lnTo>
                      <a:pt x="141" y="5"/>
                    </a:lnTo>
                    <a:lnTo>
                      <a:pt x="140" y="3"/>
                    </a:lnTo>
                    <a:lnTo>
                      <a:pt x="138" y="2"/>
                    </a:lnTo>
                    <a:lnTo>
                      <a:pt x="135" y="1"/>
                    </a:lnTo>
                    <a:lnTo>
                      <a:pt x="131" y="1"/>
                    </a:lnTo>
                    <a:lnTo>
                      <a:pt x="128" y="1"/>
                    </a:lnTo>
                    <a:lnTo>
                      <a:pt x="124" y="2"/>
                    </a:lnTo>
                    <a:lnTo>
                      <a:pt x="122" y="3"/>
                    </a:lnTo>
                    <a:lnTo>
                      <a:pt x="121" y="5"/>
                    </a:lnTo>
                    <a:lnTo>
                      <a:pt x="121" y="38"/>
                    </a:lnTo>
                    <a:lnTo>
                      <a:pt x="111" y="34"/>
                    </a:lnTo>
                    <a:lnTo>
                      <a:pt x="98" y="31"/>
                    </a:lnTo>
                    <a:lnTo>
                      <a:pt x="85" y="29"/>
                    </a:lnTo>
                    <a:lnTo>
                      <a:pt x="70" y="29"/>
                    </a:lnTo>
                    <a:lnTo>
                      <a:pt x="56" y="29"/>
                    </a:lnTo>
                    <a:lnTo>
                      <a:pt x="42" y="31"/>
                    </a:lnTo>
                    <a:lnTo>
                      <a:pt x="30" y="34"/>
                    </a:lnTo>
                    <a:lnTo>
                      <a:pt x="20" y="38"/>
                    </a:lnTo>
                    <a:lnTo>
                      <a:pt x="20" y="5"/>
                    </a:lnTo>
                    <a:lnTo>
                      <a:pt x="19" y="3"/>
                    </a:lnTo>
                    <a:lnTo>
                      <a:pt x="17" y="1"/>
                    </a:lnTo>
                    <a:lnTo>
                      <a:pt x="13" y="1"/>
                    </a:lnTo>
                    <a:lnTo>
                      <a:pt x="10" y="0"/>
                    </a:lnTo>
                    <a:lnTo>
                      <a:pt x="6" y="1"/>
                    </a:lnTo>
                    <a:lnTo>
                      <a:pt x="3" y="1"/>
                    </a:lnTo>
                    <a:lnTo>
                      <a:pt x="0" y="3"/>
                    </a:lnTo>
                    <a:lnTo>
                      <a:pt x="0" y="5"/>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6" name="Freeform 91"/>
              <p:cNvSpPr>
                <a:spLocks/>
              </p:cNvSpPr>
              <p:nvPr/>
            </p:nvSpPr>
            <p:spPr bwMode="auto">
              <a:xfrm>
                <a:off x="3449" y="2792"/>
                <a:ext cx="393" cy="44"/>
              </a:xfrm>
              <a:custGeom>
                <a:avLst/>
                <a:gdLst/>
                <a:ahLst/>
                <a:cxnLst>
                  <a:cxn ang="0">
                    <a:pos x="391" y="34"/>
                  </a:cxn>
                  <a:cxn ang="0">
                    <a:pos x="389" y="39"/>
                  </a:cxn>
                  <a:cxn ang="0">
                    <a:pos x="386" y="40"/>
                  </a:cxn>
                  <a:cxn ang="0">
                    <a:pos x="381" y="42"/>
                  </a:cxn>
                  <a:cxn ang="0">
                    <a:pos x="375" y="43"/>
                  </a:cxn>
                  <a:cxn ang="0">
                    <a:pos x="370" y="42"/>
                  </a:cxn>
                  <a:cxn ang="0">
                    <a:pos x="365" y="40"/>
                  </a:cxn>
                  <a:cxn ang="0">
                    <a:pos x="361" y="38"/>
                  </a:cxn>
                  <a:cxn ang="0">
                    <a:pos x="359" y="34"/>
                  </a:cxn>
                  <a:cxn ang="0">
                    <a:pos x="359" y="0"/>
                  </a:cxn>
                  <a:cxn ang="0">
                    <a:pos x="391" y="0"/>
                  </a:cxn>
                  <a:cxn ang="0">
                    <a:pos x="391" y="34"/>
                  </a:cxn>
                  <a:cxn ang="0">
                    <a:pos x="0" y="34"/>
                  </a:cxn>
                  <a:cxn ang="0">
                    <a:pos x="2" y="39"/>
                  </a:cxn>
                  <a:cxn ang="0">
                    <a:pos x="6" y="40"/>
                  </a:cxn>
                  <a:cxn ang="0">
                    <a:pos x="11" y="42"/>
                  </a:cxn>
                  <a:cxn ang="0">
                    <a:pos x="16" y="43"/>
                  </a:cxn>
                  <a:cxn ang="0">
                    <a:pos x="22" y="42"/>
                  </a:cxn>
                  <a:cxn ang="0">
                    <a:pos x="27" y="40"/>
                  </a:cxn>
                  <a:cxn ang="0">
                    <a:pos x="31" y="38"/>
                  </a:cxn>
                  <a:cxn ang="0">
                    <a:pos x="32" y="34"/>
                  </a:cxn>
                  <a:cxn ang="0">
                    <a:pos x="32" y="0"/>
                  </a:cxn>
                  <a:cxn ang="0">
                    <a:pos x="0" y="0"/>
                  </a:cxn>
                  <a:cxn ang="0">
                    <a:pos x="0" y="34"/>
                  </a:cxn>
                  <a:cxn ang="0">
                    <a:pos x="391" y="34"/>
                  </a:cxn>
                </a:cxnLst>
                <a:rect l="0" t="0" r="r" b="b"/>
                <a:pathLst>
                  <a:path w="392" h="44">
                    <a:moveTo>
                      <a:pt x="391" y="34"/>
                    </a:moveTo>
                    <a:lnTo>
                      <a:pt x="389" y="39"/>
                    </a:lnTo>
                    <a:lnTo>
                      <a:pt x="386" y="40"/>
                    </a:lnTo>
                    <a:lnTo>
                      <a:pt x="381" y="42"/>
                    </a:lnTo>
                    <a:lnTo>
                      <a:pt x="375" y="43"/>
                    </a:lnTo>
                    <a:lnTo>
                      <a:pt x="370" y="42"/>
                    </a:lnTo>
                    <a:lnTo>
                      <a:pt x="365" y="40"/>
                    </a:lnTo>
                    <a:lnTo>
                      <a:pt x="361" y="38"/>
                    </a:lnTo>
                    <a:lnTo>
                      <a:pt x="359" y="34"/>
                    </a:lnTo>
                    <a:lnTo>
                      <a:pt x="359" y="0"/>
                    </a:lnTo>
                    <a:lnTo>
                      <a:pt x="391" y="0"/>
                    </a:lnTo>
                    <a:lnTo>
                      <a:pt x="391" y="34"/>
                    </a:lnTo>
                    <a:lnTo>
                      <a:pt x="0" y="34"/>
                    </a:lnTo>
                    <a:lnTo>
                      <a:pt x="2" y="39"/>
                    </a:lnTo>
                    <a:lnTo>
                      <a:pt x="6" y="40"/>
                    </a:lnTo>
                    <a:lnTo>
                      <a:pt x="11" y="42"/>
                    </a:lnTo>
                    <a:lnTo>
                      <a:pt x="16" y="43"/>
                    </a:lnTo>
                    <a:lnTo>
                      <a:pt x="22" y="42"/>
                    </a:lnTo>
                    <a:lnTo>
                      <a:pt x="27" y="40"/>
                    </a:lnTo>
                    <a:lnTo>
                      <a:pt x="31" y="38"/>
                    </a:lnTo>
                    <a:lnTo>
                      <a:pt x="32" y="34"/>
                    </a:lnTo>
                    <a:lnTo>
                      <a:pt x="32" y="0"/>
                    </a:lnTo>
                    <a:lnTo>
                      <a:pt x="0" y="0"/>
                    </a:lnTo>
                    <a:lnTo>
                      <a:pt x="0" y="34"/>
                    </a:lnTo>
                    <a:lnTo>
                      <a:pt x="391" y="34"/>
                    </a:lnTo>
                  </a:path>
                </a:pathLst>
              </a:custGeom>
              <a:solidFill>
                <a:srgbClr val="FFB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7" name="Freeform 92"/>
              <p:cNvSpPr>
                <a:spLocks/>
              </p:cNvSpPr>
              <p:nvPr/>
            </p:nvSpPr>
            <p:spPr bwMode="auto">
              <a:xfrm>
                <a:off x="3815" y="2792"/>
                <a:ext cx="32" cy="51"/>
              </a:xfrm>
              <a:custGeom>
                <a:avLst/>
                <a:gdLst/>
                <a:ahLst/>
                <a:cxnLst>
                  <a:cxn ang="0">
                    <a:pos x="32" y="39"/>
                  </a:cxn>
                  <a:cxn ang="0">
                    <a:pos x="32" y="39"/>
                  </a:cxn>
                  <a:cxn ang="0">
                    <a:pos x="30" y="44"/>
                  </a:cxn>
                  <a:cxn ang="0">
                    <a:pos x="27" y="46"/>
                  </a:cxn>
                  <a:cxn ang="0">
                    <a:pos x="22" y="48"/>
                  </a:cxn>
                  <a:cxn ang="0">
                    <a:pos x="16" y="49"/>
                  </a:cxn>
                  <a:cxn ang="0">
                    <a:pos x="11" y="48"/>
                  </a:cxn>
                  <a:cxn ang="0">
                    <a:pos x="6" y="46"/>
                  </a:cxn>
                  <a:cxn ang="0">
                    <a:pos x="2" y="43"/>
                  </a:cxn>
                  <a:cxn ang="0">
                    <a:pos x="0" y="39"/>
                  </a:cxn>
                  <a:cxn ang="0">
                    <a:pos x="0" y="0"/>
                  </a:cxn>
                  <a:cxn ang="0">
                    <a:pos x="32" y="0"/>
                  </a:cxn>
                  <a:cxn ang="0">
                    <a:pos x="32" y="39"/>
                  </a:cxn>
                </a:cxnLst>
                <a:rect l="0" t="0" r="r" b="b"/>
                <a:pathLst>
                  <a:path w="33" h="50">
                    <a:moveTo>
                      <a:pt x="32" y="39"/>
                    </a:moveTo>
                    <a:lnTo>
                      <a:pt x="32" y="39"/>
                    </a:lnTo>
                    <a:lnTo>
                      <a:pt x="30" y="44"/>
                    </a:lnTo>
                    <a:lnTo>
                      <a:pt x="27" y="46"/>
                    </a:lnTo>
                    <a:lnTo>
                      <a:pt x="22" y="48"/>
                    </a:lnTo>
                    <a:lnTo>
                      <a:pt x="16" y="49"/>
                    </a:lnTo>
                    <a:lnTo>
                      <a:pt x="11" y="48"/>
                    </a:lnTo>
                    <a:lnTo>
                      <a:pt x="6" y="46"/>
                    </a:lnTo>
                    <a:lnTo>
                      <a:pt x="2" y="43"/>
                    </a:lnTo>
                    <a:lnTo>
                      <a:pt x="0" y="39"/>
                    </a:lnTo>
                    <a:lnTo>
                      <a:pt x="0" y="0"/>
                    </a:lnTo>
                    <a:lnTo>
                      <a:pt x="32" y="0"/>
                    </a:lnTo>
                    <a:lnTo>
                      <a:pt x="32" y="39"/>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8" name="Freeform 93"/>
              <p:cNvSpPr>
                <a:spLocks/>
              </p:cNvSpPr>
              <p:nvPr/>
            </p:nvSpPr>
            <p:spPr bwMode="auto">
              <a:xfrm>
                <a:off x="3449" y="2792"/>
                <a:ext cx="34" cy="51"/>
              </a:xfrm>
              <a:custGeom>
                <a:avLst/>
                <a:gdLst/>
                <a:ahLst/>
                <a:cxnLst>
                  <a:cxn ang="0">
                    <a:pos x="0" y="39"/>
                  </a:cxn>
                  <a:cxn ang="0">
                    <a:pos x="0" y="39"/>
                  </a:cxn>
                  <a:cxn ang="0">
                    <a:pos x="2" y="44"/>
                  </a:cxn>
                  <a:cxn ang="0">
                    <a:pos x="6" y="46"/>
                  </a:cxn>
                  <a:cxn ang="0">
                    <a:pos x="11" y="48"/>
                  </a:cxn>
                  <a:cxn ang="0">
                    <a:pos x="16" y="49"/>
                  </a:cxn>
                  <a:cxn ang="0">
                    <a:pos x="22" y="48"/>
                  </a:cxn>
                  <a:cxn ang="0">
                    <a:pos x="27" y="46"/>
                  </a:cxn>
                  <a:cxn ang="0">
                    <a:pos x="31" y="43"/>
                  </a:cxn>
                  <a:cxn ang="0">
                    <a:pos x="32" y="39"/>
                  </a:cxn>
                  <a:cxn ang="0">
                    <a:pos x="32" y="0"/>
                  </a:cxn>
                  <a:cxn ang="0">
                    <a:pos x="0" y="0"/>
                  </a:cxn>
                  <a:cxn ang="0">
                    <a:pos x="0" y="39"/>
                  </a:cxn>
                </a:cxnLst>
                <a:rect l="0" t="0" r="r" b="b"/>
                <a:pathLst>
                  <a:path w="33" h="50">
                    <a:moveTo>
                      <a:pt x="0" y="39"/>
                    </a:moveTo>
                    <a:lnTo>
                      <a:pt x="0" y="39"/>
                    </a:lnTo>
                    <a:lnTo>
                      <a:pt x="2" y="44"/>
                    </a:lnTo>
                    <a:lnTo>
                      <a:pt x="6" y="46"/>
                    </a:lnTo>
                    <a:lnTo>
                      <a:pt x="11" y="48"/>
                    </a:lnTo>
                    <a:lnTo>
                      <a:pt x="16" y="49"/>
                    </a:lnTo>
                    <a:lnTo>
                      <a:pt x="22" y="48"/>
                    </a:lnTo>
                    <a:lnTo>
                      <a:pt x="27" y="46"/>
                    </a:lnTo>
                    <a:lnTo>
                      <a:pt x="31" y="43"/>
                    </a:lnTo>
                    <a:lnTo>
                      <a:pt x="32" y="39"/>
                    </a:lnTo>
                    <a:lnTo>
                      <a:pt x="32" y="0"/>
                    </a:lnTo>
                    <a:lnTo>
                      <a:pt x="0" y="0"/>
                    </a:lnTo>
                    <a:lnTo>
                      <a:pt x="0" y="39"/>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9" name="Freeform 94"/>
              <p:cNvSpPr>
                <a:spLocks/>
              </p:cNvSpPr>
              <p:nvPr/>
            </p:nvSpPr>
            <p:spPr bwMode="auto">
              <a:xfrm>
                <a:off x="3449" y="2795"/>
                <a:ext cx="393" cy="0"/>
              </a:xfrm>
              <a:custGeom>
                <a:avLst/>
                <a:gdLst/>
                <a:ahLst/>
                <a:cxnLst>
                  <a:cxn ang="0">
                    <a:pos x="389" y="0"/>
                  </a:cxn>
                  <a:cxn ang="0">
                    <a:pos x="391" y="0"/>
                  </a:cxn>
                  <a:cxn ang="0">
                    <a:pos x="359" y="0"/>
                  </a:cxn>
                  <a:cxn ang="0">
                    <a:pos x="364" y="0"/>
                  </a:cxn>
                  <a:cxn ang="0">
                    <a:pos x="389" y="0"/>
                  </a:cxn>
                  <a:cxn ang="0">
                    <a:pos x="3" y="0"/>
                  </a:cxn>
                  <a:cxn ang="0">
                    <a:pos x="0" y="0"/>
                  </a:cxn>
                  <a:cxn ang="0">
                    <a:pos x="32" y="0"/>
                  </a:cxn>
                  <a:cxn ang="0">
                    <a:pos x="28" y="0"/>
                  </a:cxn>
                  <a:cxn ang="0">
                    <a:pos x="3" y="0"/>
                  </a:cxn>
                  <a:cxn ang="0">
                    <a:pos x="389" y="0"/>
                  </a:cxn>
                </a:cxnLst>
                <a:rect l="0" t="0" r="r" b="b"/>
                <a:pathLst>
                  <a:path w="392" h="1">
                    <a:moveTo>
                      <a:pt x="389" y="0"/>
                    </a:moveTo>
                    <a:lnTo>
                      <a:pt x="391" y="0"/>
                    </a:lnTo>
                    <a:lnTo>
                      <a:pt x="359" y="0"/>
                    </a:lnTo>
                    <a:lnTo>
                      <a:pt x="364" y="0"/>
                    </a:lnTo>
                    <a:lnTo>
                      <a:pt x="389" y="0"/>
                    </a:lnTo>
                    <a:lnTo>
                      <a:pt x="3" y="0"/>
                    </a:lnTo>
                    <a:lnTo>
                      <a:pt x="0" y="0"/>
                    </a:lnTo>
                    <a:lnTo>
                      <a:pt x="32" y="0"/>
                    </a:lnTo>
                    <a:lnTo>
                      <a:pt x="28" y="0"/>
                    </a:lnTo>
                    <a:lnTo>
                      <a:pt x="3" y="0"/>
                    </a:lnTo>
                    <a:lnTo>
                      <a:pt x="389" y="0"/>
                    </a:lnTo>
                  </a:path>
                </a:pathLst>
              </a:custGeom>
              <a:solidFill>
                <a:srgbClr val="FFE5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0" name="Freeform 95"/>
              <p:cNvSpPr>
                <a:spLocks/>
              </p:cNvSpPr>
              <p:nvPr/>
            </p:nvSpPr>
            <p:spPr bwMode="auto">
              <a:xfrm>
                <a:off x="3815" y="2795"/>
                <a:ext cx="32" cy="7"/>
              </a:xfrm>
              <a:custGeom>
                <a:avLst/>
                <a:gdLst/>
                <a:ahLst/>
                <a:cxnLst>
                  <a:cxn ang="0">
                    <a:pos x="30" y="6"/>
                  </a:cxn>
                  <a:cxn ang="0">
                    <a:pos x="32" y="0"/>
                  </a:cxn>
                  <a:cxn ang="0">
                    <a:pos x="0" y="0"/>
                  </a:cxn>
                  <a:cxn ang="0">
                    <a:pos x="5" y="6"/>
                  </a:cxn>
                  <a:cxn ang="0">
                    <a:pos x="30" y="6"/>
                  </a:cxn>
                </a:cxnLst>
                <a:rect l="0" t="0" r="r" b="b"/>
                <a:pathLst>
                  <a:path w="33" h="7">
                    <a:moveTo>
                      <a:pt x="30" y="6"/>
                    </a:moveTo>
                    <a:lnTo>
                      <a:pt x="32" y="0"/>
                    </a:lnTo>
                    <a:lnTo>
                      <a:pt x="0" y="0"/>
                    </a:lnTo>
                    <a:lnTo>
                      <a:pt x="5" y="6"/>
                    </a:lnTo>
                    <a:lnTo>
                      <a:pt x="30" y="6"/>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1" name="Freeform 96"/>
              <p:cNvSpPr>
                <a:spLocks/>
              </p:cNvSpPr>
              <p:nvPr/>
            </p:nvSpPr>
            <p:spPr bwMode="auto">
              <a:xfrm>
                <a:off x="3449" y="2795"/>
                <a:ext cx="34" cy="7"/>
              </a:xfrm>
              <a:custGeom>
                <a:avLst/>
                <a:gdLst/>
                <a:ahLst/>
                <a:cxnLst>
                  <a:cxn ang="0">
                    <a:pos x="3" y="6"/>
                  </a:cxn>
                  <a:cxn ang="0">
                    <a:pos x="0" y="0"/>
                  </a:cxn>
                  <a:cxn ang="0">
                    <a:pos x="32" y="0"/>
                  </a:cxn>
                  <a:cxn ang="0">
                    <a:pos x="28" y="6"/>
                  </a:cxn>
                  <a:cxn ang="0">
                    <a:pos x="3" y="6"/>
                  </a:cxn>
                </a:cxnLst>
                <a:rect l="0" t="0" r="r" b="b"/>
                <a:pathLst>
                  <a:path w="33" h="7">
                    <a:moveTo>
                      <a:pt x="3" y="6"/>
                    </a:moveTo>
                    <a:lnTo>
                      <a:pt x="0" y="0"/>
                    </a:lnTo>
                    <a:lnTo>
                      <a:pt x="32" y="0"/>
                    </a:lnTo>
                    <a:lnTo>
                      <a:pt x="28" y="6"/>
                    </a:lnTo>
                    <a:lnTo>
                      <a:pt x="3" y="6"/>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2" name="Freeform 97"/>
              <p:cNvSpPr>
                <a:spLocks/>
              </p:cNvSpPr>
              <p:nvPr/>
            </p:nvSpPr>
            <p:spPr bwMode="auto">
              <a:xfrm>
                <a:off x="3438" y="2810"/>
                <a:ext cx="415" cy="37"/>
              </a:xfrm>
              <a:custGeom>
                <a:avLst/>
                <a:gdLst/>
                <a:ahLst/>
                <a:cxnLst>
                  <a:cxn ang="0">
                    <a:pos x="401" y="0"/>
                  </a:cxn>
                  <a:cxn ang="0">
                    <a:pos x="407" y="0"/>
                  </a:cxn>
                  <a:cxn ang="0">
                    <a:pos x="414" y="36"/>
                  </a:cxn>
                  <a:cxn ang="0">
                    <a:pos x="369" y="36"/>
                  </a:cxn>
                  <a:cxn ang="0">
                    <a:pos x="363" y="0"/>
                  </a:cxn>
                  <a:cxn ang="0">
                    <a:pos x="375" y="0"/>
                  </a:cxn>
                  <a:cxn ang="0">
                    <a:pos x="375" y="3"/>
                  </a:cxn>
                  <a:cxn ang="0">
                    <a:pos x="370" y="3"/>
                  </a:cxn>
                  <a:cxn ang="0">
                    <a:pos x="375" y="31"/>
                  </a:cxn>
                  <a:cxn ang="0">
                    <a:pos x="407" y="31"/>
                  </a:cxn>
                  <a:cxn ang="0">
                    <a:pos x="403" y="3"/>
                  </a:cxn>
                  <a:cxn ang="0">
                    <a:pos x="401" y="3"/>
                  </a:cxn>
                  <a:cxn ang="0">
                    <a:pos x="401" y="0"/>
                  </a:cxn>
                  <a:cxn ang="0">
                    <a:pos x="13" y="0"/>
                  </a:cxn>
                  <a:cxn ang="0">
                    <a:pos x="7" y="0"/>
                  </a:cxn>
                  <a:cxn ang="0">
                    <a:pos x="0" y="36"/>
                  </a:cxn>
                  <a:cxn ang="0">
                    <a:pos x="45" y="36"/>
                  </a:cxn>
                  <a:cxn ang="0">
                    <a:pos x="50" y="0"/>
                  </a:cxn>
                  <a:cxn ang="0">
                    <a:pos x="38" y="0"/>
                  </a:cxn>
                  <a:cxn ang="0">
                    <a:pos x="39" y="3"/>
                  </a:cxn>
                  <a:cxn ang="0">
                    <a:pos x="44" y="3"/>
                  </a:cxn>
                  <a:cxn ang="0">
                    <a:pos x="39" y="31"/>
                  </a:cxn>
                  <a:cxn ang="0">
                    <a:pos x="6" y="31"/>
                  </a:cxn>
                  <a:cxn ang="0">
                    <a:pos x="11" y="3"/>
                  </a:cxn>
                  <a:cxn ang="0">
                    <a:pos x="13" y="3"/>
                  </a:cxn>
                  <a:cxn ang="0">
                    <a:pos x="13" y="0"/>
                  </a:cxn>
                  <a:cxn ang="0">
                    <a:pos x="401" y="0"/>
                  </a:cxn>
                </a:cxnLst>
                <a:rect l="0" t="0" r="r" b="b"/>
                <a:pathLst>
                  <a:path w="415" h="37">
                    <a:moveTo>
                      <a:pt x="401" y="0"/>
                    </a:moveTo>
                    <a:lnTo>
                      <a:pt x="407" y="0"/>
                    </a:lnTo>
                    <a:lnTo>
                      <a:pt x="414" y="36"/>
                    </a:lnTo>
                    <a:lnTo>
                      <a:pt x="369" y="36"/>
                    </a:lnTo>
                    <a:lnTo>
                      <a:pt x="363" y="0"/>
                    </a:lnTo>
                    <a:lnTo>
                      <a:pt x="375" y="0"/>
                    </a:lnTo>
                    <a:lnTo>
                      <a:pt x="375" y="3"/>
                    </a:lnTo>
                    <a:lnTo>
                      <a:pt x="370" y="3"/>
                    </a:lnTo>
                    <a:lnTo>
                      <a:pt x="375" y="31"/>
                    </a:lnTo>
                    <a:lnTo>
                      <a:pt x="407" y="31"/>
                    </a:lnTo>
                    <a:lnTo>
                      <a:pt x="403" y="3"/>
                    </a:lnTo>
                    <a:lnTo>
                      <a:pt x="401" y="3"/>
                    </a:lnTo>
                    <a:lnTo>
                      <a:pt x="401" y="0"/>
                    </a:lnTo>
                    <a:lnTo>
                      <a:pt x="13" y="0"/>
                    </a:lnTo>
                    <a:lnTo>
                      <a:pt x="7" y="0"/>
                    </a:lnTo>
                    <a:lnTo>
                      <a:pt x="0" y="36"/>
                    </a:lnTo>
                    <a:lnTo>
                      <a:pt x="45" y="36"/>
                    </a:lnTo>
                    <a:lnTo>
                      <a:pt x="50" y="0"/>
                    </a:lnTo>
                    <a:lnTo>
                      <a:pt x="38" y="0"/>
                    </a:lnTo>
                    <a:lnTo>
                      <a:pt x="39" y="3"/>
                    </a:lnTo>
                    <a:lnTo>
                      <a:pt x="44" y="3"/>
                    </a:lnTo>
                    <a:lnTo>
                      <a:pt x="39" y="31"/>
                    </a:lnTo>
                    <a:lnTo>
                      <a:pt x="6" y="31"/>
                    </a:lnTo>
                    <a:lnTo>
                      <a:pt x="11" y="3"/>
                    </a:lnTo>
                    <a:lnTo>
                      <a:pt x="13" y="3"/>
                    </a:lnTo>
                    <a:lnTo>
                      <a:pt x="13" y="0"/>
                    </a:lnTo>
                    <a:lnTo>
                      <a:pt x="401" y="0"/>
                    </a:lnTo>
                  </a:path>
                </a:pathLst>
              </a:custGeom>
              <a:solidFill>
                <a:srgbClr val="FFF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3" name="Freeform 98"/>
              <p:cNvSpPr>
                <a:spLocks/>
              </p:cNvSpPr>
              <p:nvPr/>
            </p:nvSpPr>
            <p:spPr bwMode="auto">
              <a:xfrm>
                <a:off x="3807" y="2810"/>
                <a:ext cx="54" cy="44"/>
              </a:xfrm>
              <a:custGeom>
                <a:avLst/>
                <a:gdLst/>
                <a:ahLst/>
                <a:cxnLst>
                  <a:cxn ang="0">
                    <a:pos x="39" y="0"/>
                  </a:cxn>
                  <a:cxn ang="0">
                    <a:pos x="45" y="0"/>
                  </a:cxn>
                  <a:cxn ang="0">
                    <a:pos x="52" y="42"/>
                  </a:cxn>
                  <a:cxn ang="0">
                    <a:pos x="6" y="42"/>
                  </a:cxn>
                  <a:cxn ang="0">
                    <a:pos x="0" y="0"/>
                  </a:cxn>
                  <a:cxn ang="0">
                    <a:pos x="12" y="0"/>
                  </a:cxn>
                  <a:cxn ang="0">
                    <a:pos x="12" y="3"/>
                  </a:cxn>
                  <a:cxn ang="0">
                    <a:pos x="7" y="3"/>
                  </a:cxn>
                  <a:cxn ang="0">
                    <a:pos x="12" y="36"/>
                  </a:cxn>
                  <a:cxn ang="0">
                    <a:pos x="45" y="36"/>
                  </a:cxn>
                  <a:cxn ang="0">
                    <a:pos x="41" y="3"/>
                  </a:cxn>
                  <a:cxn ang="0">
                    <a:pos x="39" y="3"/>
                  </a:cxn>
                  <a:cxn ang="0">
                    <a:pos x="39" y="0"/>
                  </a:cxn>
                </a:cxnLst>
                <a:rect l="0" t="0" r="r" b="b"/>
                <a:pathLst>
                  <a:path w="53" h="43">
                    <a:moveTo>
                      <a:pt x="39" y="0"/>
                    </a:moveTo>
                    <a:lnTo>
                      <a:pt x="45" y="0"/>
                    </a:lnTo>
                    <a:lnTo>
                      <a:pt x="52" y="42"/>
                    </a:lnTo>
                    <a:lnTo>
                      <a:pt x="6" y="42"/>
                    </a:lnTo>
                    <a:lnTo>
                      <a:pt x="0" y="0"/>
                    </a:lnTo>
                    <a:lnTo>
                      <a:pt x="12" y="0"/>
                    </a:lnTo>
                    <a:lnTo>
                      <a:pt x="12" y="3"/>
                    </a:lnTo>
                    <a:lnTo>
                      <a:pt x="7" y="3"/>
                    </a:lnTo>
                    <a:lnTo>
                      <a:pt x="12" y="36"/>
                    </a:lnTo>
                    <a:lnTo>
                      <a:pt x="45" y="36"/>
                    </a:lnTo>
                    <a:lnTo>
                      <a:pt x="41" y="3"/>
                    </a:lnTo>
                    <a:lnTo>
                      <a:pt x="39" y="3"/>
                    </a:lnTo>
                    <a:lnTo>
                      <a:pt x="39"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4" name="Freeform 99"/>
              <p:cNvSpPr>
                <a:spLocks/>
              </p:cNvSpPr>
              <p:nvPr/>
            </p:nvSpPr>
            <p:spPr bwMode="auto">
              <a:xfrm>
                <a:off x="3438" y="2810"/>
                <a:ext cx="53" cy="44"/>
              </a:xfrm>
              <a:custGeom>
                <a:avLst/>
                <a:gdLst/>
                <a:ahLst/>
                <a:cxnLst>
                  <a:cxn ang="0">
                    <a:pos x="13" y="0"/>
                  </a:cxn>
                  <a:cxn ang="0">
                    <a:pos x="7" y="0"/>
                  </a:cxn>
                  <a:cxn ang="0">
                    <a:pos x="0" y="42"/>
                  </a:cxn>
                  <a:cxn ang="0">
                    <a:pos x="46" y="42"/>
                  </a:cxn>
                  <a:cxn ang="0">
                    <a:pos x="51" y="0"/>
                  </a:cxn>
                  <a:cxn ang="0">
                    <a:pos x="39" y="0"/>
                  </a:cxn>
                  <a:cxn ang="0">
                    <a:pos x="40" y="3"/>
                  </a:cxn>
                  <a:cxn ang="0">
                    <a:pos x="45" y="3"/>
                  </a:cxn>
                  <a:cxn ang="0">
                    <a:pos x="40" y="36"/>
                  </a:cxn>
                  <a:cxn ang="0">
                    <a:pos x="6" y="36"/>
                  </a:cxn>
                  <a:cxn ang="0">
                    <a:pos x="11" y="3"/>
                  </a:cxn>
                  <a:cxn ang="0">
                    <a:pos x="13" y="3"/>
                  </a:cxn>
                  <a:cxn ang="0">
                    <a:pos x="13" y="0"/>
                  </a:cxn>
                </a:cxnLst>
                <a:rect l="0" t="0" r="r" b="b"/>
                <a:pathLst>
                  <a:path w="52" h="43">
                    <a:moveTo>
                      <a:pt x="13" y="0"/>
                    </a:moveTo>
                    <a:lnTo>
                      <a:pt x="7" y="0"/>
                    </a:lnTo>
                    <a:lnTo>
                      <a:pt x="0" y="42"/>
                    </a:lnTo>
                    <a:lnTo>
                      <a:pt x="46" y="42"/>
                    </a:lnTo>
                    <a:lnTo>
                      <a:pt x="51" y="0"/>
                    </a:lnTo>
                    <a:lnTo>
                      <a:pt x="39" y="0"/>
                    </a:lnTo>
                    <a:lnTo>
                      <a:pt x="40" y="3"/>
                    </a:lnTo>
                    <a:lnTo>
                      <a:pt x="45" y="3"/>
                    </a:lnTo>
                    <a:lnTo>
                      <a:pt x="40" y="36"/>
                    </a:lnTo>
                    <a:lnTo>
                      <a:pt x="6" y="36"/>
                    </a:lnTo>
                    <a:lnTo>
                      <a:pt x="11" y="3"/>
                    </a:lnTo>
                    <a:lnTo>
                      <a:pt x="13" y="3"/>
                    </a:lnTo>
                    <a:lnTo>
                      <a:pt x="13"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5" name="Freeform 100"/>
              <p:cNvSpPr>
                <a:spLocks/>
              </p:cNvSpPr>
              <p:nvPr/>
            </p:nvSpPr>
            <p:spPr bwMode="auto">
              <a:xfrm>
                <a:off x="3438" y="2810"/>
                <a:ext cx="415" cy="40"/>
              </a:xfrm>
              <a:custGeom>
                <a:avLst/>
                <a:gdLst/>
                <a:ahLst/>
                <a:cxnLst>
                  <a:cxn ang="0">
                    <a:pos x="405" y="31"/>
                  </a:cxn>
                  <a:cxn ang="0">
                    <a:pos x="402" y="3"/>
                  </a:cxn>
                  <a:cxn ang="0">
                    <a:pos x="400" y="3"/>
                  </a:cxn>
                  <a:cxn ang="0">
                    <a:pos x="401" y="3"/>
                  </a:cxn>
                  <a:cxn ang="0">
                    <a:pos x="402" y="3"/>
                  </a:cxn>
                  <a:cxn ang="0">
                    <a:pos x="407" y="31"/>
                  </a:cxn>
                  <a:cxn ang="0">
                    <a:pos x="405" y="31"/>
                  </a:cxn>
                  <a:cxn ang="0">
                    <a:pos x="414" y="36"/>
                  </a:cxn>
                  <a:cxn ang="0">
                    <a:pos x="412" y="38"/>
                  </a:cxn>
                  <a:cxn ang="0">
                    <a:pos x="368" y="38"/>
                  </a:cxn>
                  <a:cxn ang="0">
                    <a:pos x="363" y="3"/>
                  </a:cxn>
                  <a:cxn ang="0">
                    <a:pos x="363" y="0"/>
                  </a:cxn>
                  <a:cxn ang="0">
                    <a:pos x="369" y="36"/>
                  </a:cxn>
                  <a:cxn ang="0">
                    <a:pos x="414" y="36"/>
                  </a:cxn>
                  <a:cxn ang="0">
                    <a:pos x="375" y="3"/>
                  </a:cxn>
                  <a:cxn ang="0">
                    <a:pos x="375" y="3"/>
                  </a:cxn>
                  <a:cxn ang="0">
                    <a:pos x="370" y="3"/>
                  </a:cxn>
                  <a:cxn ang="0">
                    <a:pos x="370" y="3"/>
                  </a:cxn>
                  <a:cxn ang="0">
                    <a:pos x="375" y="3"/>
                  </a:cxn>
                  <a:cxn ang="0">
                    <a:pos x="0" y="36"/>
                  </a:cxn>
                  <a:cxn ang="0">
                    <a:pos x="2" y="38"/>
                  </a:cxn>
                  <a:cxn ang="0">
                    <a:pos x="46" y="38"/>
                  </a:cxn>
                  <a:cxn ang="0">
                    <a:pos x="50" y="3"/>
                  </a:cxn>
                  <a:cxn ang="0">
                    <a:pos x="50" y="0"/>
                  </a:cxn>
                  <a:cxn ang="0">
                    <a:pos x="45" y="36"/>
                  </a:cxn>
                  <a:cxn ang="0">
                    <a:pos x="0" y="36"/>
                  </a:cxn>
                  <a:cxn ang="0">
                    <a:pos x="39" y="3"/>
                  </a:cxn>
                  <a:cxn ang="0">
                    <a:pos x="39" y="3"/>
                  </a:cxn>
                  <a:cxn ang="0">
                    <a:pos x="43" y="3"/>
                  </a:cxn>
                  <a:cxn ang="0">
                    <a:pos x="44" y="3"/>
                  </a:cxn>
                  <a:cxn ang="0">
                    <a:pos x="39" y="3"/>
                  </a:cxn>
                  <a:cxn ang="0">
                    <a:pos x="8" y="31"/>
                  </a:cxn>
                  <a:cxn ang="0">
                    <a:pos x="12" y="3"/>
                  </a:cxn>
                  <a:cxn ang="0">
                    <a:pos x="13" y="3"/>
                  </a:cxn>
                  <a:cxn ang="0">
                    <a:pos x="13" y="3"/>
                  </a:cxn>
                  <a:cxn ang="0">
                    <a:pos x="11" y="3"/>
                  </a:cxn>
                  <a:cxn ang="0">
                    <a:pos x="6" y="31"/>
                  </a:cxn>
                  <a:cxn ang="0">
                    <a:pos x="8" y="31"/>
                  </a:cxn>
                  <a:cxn ang="0">
                    <a:pos x="405" y="31"/>
                  </a:cxn>
                </a:cxnLst>
                <a:rect l="0" t="0" r="r" b="b"/>
                <a:pathLst>
                  <a:path w="415" h="39">
                    <a:moveTo>
                      <a:pt x="405" y="31"/>
                    </a:moveTo>
                    <a:lnTo>
                      <a:pt x="402" y="3"/>
                    </a:lnTo>
                    <a:lnTo>
                      <a:pt x="400" y="3"/>
                    </a:lnTo>
                    <a:lnTo>
                      <a:pt x="401" y="3"/>
                    </a:lnTo>
                    <a:lnTo>
                      <a:pt x="402" y="3"/>
                    </a:lnTo>
                    <a:lnTo>
                      <a:pt x="407" y="31"/>
                    </a:lnTo>
                    <a:lnTo>
                      <a:pt x="405" y="31"/>
                    </a:lnTo>
                    <a:lnTo>
                      <a:pt x="414" y="36"/>
                    </a:lnTo>
                    <a:lnTo>
                      <a:pt x="412" y="38"/>
                    </a:lnTo>
                    <a:lnTo>
                      <a:pt x="368" y="38"/>
                    </a:lnTo>
                    <a:lnTo>
                      <a:pt x="363" y="3"/>
                    </a:lnTo>
                    <a:lnTo>
                      <a:pt x="363" y="0"/>
                    </a:lnTo>
                    <a:lnTo>
                      <a:pt x="369" y="36"/>
                    </a:lnTo>
                    <a:lnTo>
                      <a:pt x="414" y="36"/>
                    </a:lnTo>
                    <a:lnTo>
                      <a:pt x="375" y="3"/>
                    </a:lnTo>
                    <a:lnTo>
                      <a:pt x="375" y="3"/>
                    </a:lnTo>
                    <a:lnTo>
                      <a:pt x="370" y="3"/>
                    </a:lnTo>
                    <a:lnTo>
                      <a:pt x="370" y="3"/>
                    </a:lnTo>
                    <a:lnTo>
                      <a:pt x="375" y="3"/>
                    </a:lnTo>
                    <a:lnTo>
                      <a:pt x="0" y="36"/>
                    </a:lnTo>
                    <a:lnTo>
                      <a:pt x="2" y="38"/>
                    </a:lnTo>
                    <a:lnTo>
                      <a:pt x="46" y="38"/>
                    </a:lnTo>
                    <a:lnTo>
                      <a:pt x="50" y="3"/>
                    </a:lnTo>
                    <a:lnTo>
                      <a:pt x="50" y="0"/>
                    </a:lnTo>
                    <a:lnTo>
                      <a:pt x="45" y="36"/>
                    </a:lnTo>
                    <a:lnTo>
                      <a:pt x="0" y="36"/>
                    </a:lnTo>
                    <a:lnTo>
                      <a:pt x="39" y="3"/>
                    </a:lnTo>
                    <a:lnTo>
                      <a:pt x="39" y="3"/>
                    </a:lnTo>
                    <a:lnTo>
                      <a:pt x="43" y="3"/>
                    </a:lnTo>
                    <a:lnTo>
                      <a:pt x="44" y="3"/>
                    </a:lnTo>
                    <a:lnTo>
                      <a:pt x="39" y="3"/>
                    </a:lnTo>
                    <a:lnTo>
                      <a:pt x="8" y="31"/>
                    </a:lnTo>
                    <a:lnTo>
                      <a:pt x="12" y="3"/>
                    </a:lnTo>
                    <a:lnTo>
                      <a:pt x="13" y="3"/>
                    </a:lnTo>
                    <a:lnTo>
                      <a:pt x="13" y="3"/>
                    </a:lnTo>
                    <a:lnTo>
                      <a:pt x="11" y="3"/>
                    </a:lnTo>
                    <a:lnTo>
                      <a:pt x="6" y="31"/>
                    </a:lnTo>
                    <a:lnTo>
                      <a:pt x="8" y="31"/>
                    </a:lnTo>
                    <a:lnTo>
                      <a:pt x="405" y="31"/>
                    </a:lnTo>
                  </a:path>
                </a:pathLst>
              </a:custGeom>
              <a:solidFill>
                <a:srgbClr val="FFB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6" name="Freeform 101"/>
              <p:cNvSpPr>
                <a:spLocks/>
              </p:cNvSpPr>
              <p:nvPr/>
            </p:nvSpPr>
            <p:spPr bwMode="auto">
              <a:xfrm>
                <a:off x="3845" y="2812"/>
                <a:ext cx="8" cy="35"/>
              </a:xfrm>
              <a:custGeom>
                <a:avLst/>
                <a:gdLst/>
                <a:ahLst/>
                <a:cxnLst>
                  <a:cxn ang="0">
                    <a:pos x="5" y="33"/>
                  </a:cxn>
                  <a:cxn ang="0">
                    <a:pos x="2" y="1"/>
                  </a:cxn>
                  <a:cxn ang="0">
                    <a:pos x="0" y="1"/>
                  </a:cxn>
                  <a:cxn ang="0">
                    <a:pos x="1" y="0"/>
                  </a:cxn>
                  <a:cxn ang="0">
                    <a:pos x="2" y="0"/>
                  </a:cxn>
                  <a:cxn ang="0">
                    <a:pos x="7" y="33"/>
                  </a:cxn>
                  <a:cxn ang="0">
                    <a:pos x="5" y="33"/>
                  </a:cxn>
                </a:cxnLst>
                <a:rect l="0" t="0" r="r" b="b"/>
                <a:pathLst>
                  <a:path w="8" h="34">
                    <a:moveTo>
                      <a:pt x="5" y="33"/>
                    </a:moveTo>
                    <a:lnTo>
                      <a:pt x="2" y="1"/>
                    </a:lnTo>
                    <a:lnTo>
                      <a:pt x="0" y="1"/>
                    </a:lnTo>
                    <a:lnTo>
                      <a:pt x="1" y="0"/>
                    </a:lnTo>
                    <a:lnTo>
                      <a:pt x="2" y="0"/>
                    </a:lnTo>
                    <a:lnTo>
                      <a:pt x="7" y="33"/>
                    </a:lnTo>
                    <a:lnTo>
                      <a:pt x="5" y="33"/>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7" name="Freeform 102"/>
              <p:cNvSpPr>
                <a:spLocks/>
              </p:cNvSpPr>
              <p:nvPr/>
            </p:nvSpPr>
            <p:spPr bwMode="auto">
              <a:xfrm>
                <a:off x="3807" y="2810"/>
                <a:ext cx="54" cy="44"/>
              </a:xfrm>
              <a:custGeom>
                <a:avLst/>
                <a:gdLst/>
                <a:ahLst/>
                <a:cxnLst>
                  <a:cxn ang="0">
                    <a:pos x="52" y="42"/>
                  </a:cxn>
                  <a:cxn ang="0">
                    <a:pos x="50" y="44"/>
                  </a:cxn>
                  <a:cxn ang="0">
                    <a:pos x="5" y="44"/>
                  </a:cxn>
                  <a:cxn ang="0">
                    <a:pos x="0" y="4"/>
                  </a:cxn>
                  <a:cxn ang="0">
                    <a:pos x="0" y="0"/>
                  </a:cxn>
                  <a:cxn ang="0">
                    <a:pos x="6" y="42"/>
                  </a:cxn>
                  <a:cxn ang="0">
                    <a:pos x="52" y="42"/>
                  </a:cxn>
                </a:cxnLst>
                <a:rect l="0" t="0" r="r" b="b"/>
                <a:pathLst>
                  <a:path w="53" h="45">
                    <a:moveTo>
                      <a:pt x="52" y="42"/>
                    </a:moveTo>
                    <a:lnTo>
                      <a:pt x="50" y="44"/>
                    </a:lnTo>
                    <a:lnTo>
                      <a:pt x="5" y="44"/>
                    </a:lnTo>
                    <a:lnTo>
                      <a:pt x="0" y="4"/>
                    </a:lnTo>
                    <a:lnTo>
                      <a:pt x="0" y="0"/>
                    </a:lnTo>
                    <a:lnTo>
                      <a:pt x="6" y="42"/>
                    </a:lnTo>
                    <a:lnTo>
                      <a:pt x="52" y="42"/>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8" name="Freeform 103"/>
              <p:cNvSpPr>
                <a:spLocks/>
              </p:cNvSpPr>
              <p:nvPr/>
            </p:nvSpPr>
            <p:spPr bwMode="auto">
              <a:xfrm>
                <a:off x="3813" y="2812"/>
                <a:ext cx="6" cy="2"/>
              </a:xfrm>
              <a:custGeom>
                <a:avLst/>
                <a:gdLst/>
                <a:ahLst/>
                <a:cxnLst>
                  <a:cxn ang="0">
                    <a:pos x="5" y="0"/>
                  </a:cxn>
                  <a:cxn ang="0">
                    <a:pos x="5" y="1"/>
                  </a:cxn>
                  <a:cxn ang="0">
                    <a:pos x="0" y="1"/>
                  </a:cxn>
                  <a:cxn ang="0">
                    <a:pos x="0" y="0"/>
                  </a:cxn>
                  <a:cxn ang="0">
                    <a:pos x="5" y="0"/>
                  </a:cxn>
                </a:cxnLst>
                <a:rect l="0" t="0" r="r" b="b"/>
                <a:pathLst>
                  <a:path w="6" h="2">
                    <a:moveTo>
                      <a:pt x="5" y="0"/>
                    </a:moveTo>
                    <a:lnTo>
                      <a:pt x="5" y="1"/>
                    </a:lnTo>
                    <a:lnTo>
                      <a:pt x="0" y="1"/>
                    </a:lnTo>
                    <a:lnTo>
                      <a:pt x="0" y="0"/>
                    </a:lnTo>
                    <a:lnTo>
                      <a:pt x="5"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9" name="Freeform 104"/>
              <p:cNvSpPr>
                <a:spLocks/>
              </p:cNvSpPr>
              <p:nvPr/>
            </p:nvSpPr>
            <p:spPr bwMode="auto">
              <a:xfrm>
                <a:off x="3438" y="2810"/>
                <a:ext cx="53" cy="44"/>
              </a:xfrm>
              <a:custGeom>
                <a:avLst/>
                <a:gdLst/>
                <a:ahLst/>
                <a:cxnLst>
                  <a:cxn ang="0">
                    <a:pos x="0" y="42"/>
                  </a:cxn>
                  <a:cxn ang="0">
                    <a:pos x="2" y="44"/>
                  </a:cxn>
                  <a:cxn ang="0">
                    <a:pos x="47" y="44"/>
                  </a:cxn>
                  <a:cxn ang="0">
                    <a:pos x="51" y="4"/>
                  </a:cxn>
                  <a:cxn ang="0">
                    <a:pos x="51" y="0"/>
                  </a:cxn>
                  <a:cxn ang="0">
                    <a:pos x="46" y="42"/>
                  </a:cxn>
                  <a:cxn ang="0">
                    <a:pos x="0" y="42"/>
                  </a:cxn>
                </a:cxnLst>
                <a:rect l="0" t="0" r="r" b="b"/>
                <a:pathLst>
                  <a:path w="52" h="45">
                    <a:moveTo>
                      <a:pt x="0" y="42"/>
                    </a:moveTo>
                    <a:lnTo>
                      <a:pt x="2" y="44"/>
                    </a:lnTo>
                    <a:lnTo>
                      <a:pt x="47" y="44"/>
                    </a:lnTo>
                    <a:lnTo>
                      <a:pt x="51" y="4"/>
                    </a:lnTo>
                    <a:lnTo>
                      <a:pt x="51" y="0"/>
                    </a:lnTo>
                    <a:lnTo>
                      <a:pt x="46" y="42"/>
                    </a:lnTo>
                    <a:lnTo>
                      <a:pt x="0" y="42"/>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0" name="Freeform 105"/>
              <p:cNvSpPr>
                <a:spLocks/>
              </p:cNvSpPr>
              <p:nvPr/>
            </p:nvSpPr>
            <p:spPr bwMode="auto">
              <a:xfrm>
                <a:off x="3478" y="2812"/>
                <a:ext cx="6" cy="2"/>
              </a:xfrm>
              <a:custGeom>
                <a:avLst/>
                <a:gdLst/>
                <a:ahLst/>
                <a:cxnLst>
                  <a:cxn ang="0">
                    <a:pos x="0" y="0"/>
                  </a:cxn>
                  <a:cxn ang="0">
                    <a:pos x="0" y="1"/>
                  </a:cxn>
                  <a:cxn ang="0">
                    <a:pos x="4" y="1"/>
                  </a:cxn>
                  <a:cxn ang="0">
                    <a:pos x="5" y="0"/>
                  </a:cxn>
                  <a:cxn ang="0">
                    <a:pos x="0" y="0"/>
                  </a:cxn>
                </a:cxnLst>
                <a:rect l="0" t="0" r="r" b="b"/>
                <a:pathLst>
                  <a:path w="6" h="2">
                    <a:moveTo>
                      <a:pt x="0" y="0"/>
                    </a:moveTo>
                    <a:lnTo>
                      <a:pt x="0" y="1"/>
                    </a:lnTo>
                    <a:lnTo>
                      <a:pt x="4" y="1"/>
                    </a:lnTo>
                    <a:lnTo>
                      <a:pt x="5" y="0"/>
                    </a:lnTo>
                    <a:lnTo>
                      <a:pt x="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1" name="Freeform 106"/>
              <p:cNvSpPr>
                <a:spLocks/>
              </p:cNvSpPr>
              <p:nvPr/>
            </p:nvSpPr>
            <p:spPr bwMode="auto">
              <a:xfrm>
                <a:off x="3444" y="2812"/>
                <a:ext cx="8" cy="35"/>
              </a:xfrm>
              <a:custGeom>
                <a:avLst/>
                <a:gdLst/>
                <a:ahLst/>
                <a:cxnLst>
                  <a:cxn ang="0">
                    <a:pos x="2" y="33"/>
                  </a:cxn>
                  <a:cxn ang="0">
                    <a:pos x="6" y="1"/>
                  </a:cxn>
                  <a:cxn ang="0">
                    <a:pos x="7" y="1"/>
                  </a:cxn>
                  <a:cxn ang="0">
                    <a:pos x="7" y="0"/>
                  </a:cxn>
                  <a:cxn ang="0">
                    <a:pos x="5" y="0"/>
                  </a:cxn>
                  <a:cxn ang="0">
                    <a:pos x="0" y="33"/>
                  </a:cxn>
                  <a:cxn ang="0">
                    <a:pos x="2" y="33"/>
                  </a:cxn>
                </a:cxnLst>
                <a:rect l="0" t="0" r="r" b="b"/>
                <a:pathLst>
                  <a:path w="8" h="34">
                    <a:moveTo>
                      <a:pt x="2" y="33"/>
                    </a:moveTo>
                    <a:lnTo>
                      <a:pt x="6" y="1"/>
                    </a:lnTo>
                    <a:lnTo>
                      <a:pt x="7" y="1"/>
                    </a:lnTo>
                    <a:lnTo>
                      <a:pt x="7" y="0"/>
                    </a:lnTo>
                    <a:lnTo>
                      <a:pt x="5" y="0"/>
                    </a:lnTo>
                    <a:lnTo>
                      <a:pt x="0" y="33"/>
                    </a:lnTo>
                    <a:lnTo>
                      <a:pt x="2" y="33"/>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2" name="Freeform 107"/>
              <p:cNvSpPr>
                <a:spLocks/>
              </p:cNvSpPr>
              <p:nvPr/>
            </p:nvSpPr>
            <p:spPr bwMode="auto">
              <a:xfrm>
                <a:off x="3452" y="2801"/>
                <a:ext cx="386" cy="31"/>
              </a:xfrm>
              <a:custGeom>
                <a:avLst/>
                <a:gdLst/>
                <a:ahLst/>
                <a:cxnLst>
                  <a:cxn ang="0">
                    <a:pos x="386" y="25"/>
                  </a:cxn>
                  <a:cxn ang="0">
                    <a:pos x="384" y="28"/>
                  </a:cxn>
                  <a:cxn ang="0">
                    <a:pos x="382" y="29"/>
                  </a:cxn>
                  <a:cxn ang="0">
                    <a:pos x="377" y="31"/>
                  </a:cxn>
                  <a:cxn ang="0">
                    <a:pos x="374" y="31"/>
                  </a:cxn>
                  <a:cxn ang="0">
                    <a:pos x="369" y="31"/>
                  </a:cxn>
                  <a:cxn ang="0">
                    <a:pos x="365" y="29"/>
                  </a:cxn>
                  <a:cxn ang="0">
                    <a:pos x="362" y="28"/>
                  </a:cxn>
                  <a:cxn ang="0">
                    <a:pos x="361" y="25"/>
                  </a:cxn>
                  <a:cxn ang="0">
                    <a:pos x="361" y="0"/>
                  </a:cxn>
                  <a:cxn ang="0">
                    <a:pos x="386" y="0"/>
                  </a:cxn>
                  <a:cxn ang="0">
                    <a:pos x="386" y="25"/>
                  </a:cxn>
                  <a:cxn ang="0">
                    <a:pos x="0" y="25"/>
                  </a:cxn>
                  <a:cxn ang="0">
                    <a:pos x="1" y="28"/>
                  </a:cxn>
                  <a:cxn ang="0">
                    <a:pos x="4" y="29"/>
                  </a:cxn>
                  <a:cxn ang="0">
                    <a:pos x="8" y="31"/>
                  </a:cxn>
                  <a:cxn ang="0">
                    <a:pos x="12" y="31"/>
                  </a:cxn>
                  <a:cxn ang="0">
                    <a:pos x="16" y="31"/>
                  </a:cxn>
                  <a:cxn ang="0">
                    <a:pos x="20" y="29"/>
                  </a:cxn>
                  <a:cxn ang="0">
                    <a:pos x="23" y="28"/>
                  </a:cxn>
                  <a:cxn ang="0">
                    <a:pos x="24" y="25"/>
                  </a:cxn>
                  <a:cxn ang="0">
                    <a:pos x="24" y="0"/>
                  </a:cxn>
                  <a:cxn ang="0">
                    <a:pos x="0" y="0"/>
                  </a:cxn>
                  <a:cxn ang="0">
                    <a:pos x="0" y="25"/>
                  </a:cxn>
                  <a:cxn ang="0">
                    <a:pos x="386" y="25"/>
                  </a:cxn>
                </a:cxnLst>
                <a:rect l="0" t="0" r="r" b="b"/>
                <a:pathLst>
                  <a:path w="387" h="32">
                    <a:moveTo>
                      <a:pt x="386" y="25"/>
                    </a:moveTo>
                    <a:lnTo>
                      <a:pt x="384" y="28"/>
                    </a:lnTo>
                    <a:lnTo>
                      <a:pt x="382" y="29"/>
                    </a:lnTo>
                    <a:lnTo>
                      <a:pt x="377" y="31"/>
                    </a:lnTo>
                    <a:lnTo>
                      <a:pt x="374" y="31"/>
                    </a:lnTo>
                    <a:lnTo>
                      <a:pt x="369" y="31"/>
                    </a:lnTo>
                    <a:lnTo>
                      <a:pt x="365" y="29"/>
                    </a:lnTo>
                    <a:lnTo>
                      <a:pt x="362" y="28"/>
                    </a:lnTo>
                    <a:lnTo>
                      <a:pt x="361" y="25"/>
                    </a:lnTo>
                    <a:lnTo>
                      <a:pt x="361" y="0"/>
                    </a:lnTo>
                    <a:lnTo>
                      <a:pt x="386" y="0"/>
                    </a:lnTo>
                    <a:lnTo>
                      <a:pt x="386" y="25"/>
                    </a:lnTo>
                    <a:lnTo>
                      <a:pt x="0" y="25"/>
                    </a:lnTo>
                    <a:lnTo>
                      <a:pt x="1" y="28"/>
                    </a:lnTo>
                    <a:lnTo>
                      <a:pt x="4" y="29"/>
                    </a:lnTo>
                    <a:lnTo>
                      <a:pt x="8" y="31"/>
                    </a:lnTo>
                    <a:lnTo>
                      <a:pt x="12" y="31"/>
                    </a:lnTo>
                    <a:lnTo>
                      <a:pt x="16" y="31"/>
                    </a:lnTo>
                    <a:lnTo>
                      <a:pt x="20" y="29"/>
                    </a:lnTo>
                    <a:lnTo>
                      <a:pt x="23" y="28"/>
                    </a:lnTo>
                    <a:lnTo>
                      <a:pt x="24" y="25"/>
                    </a:lnTo>
                    <a:lnTo>
                      <a:pt x="24" y="0"/>
                    </a:lnTo>
                    <a:lnTo>
                      <a:pt x="0" y="0"/>
                    </a:lnTo>
                    <a:lnTo>
                      <a:pt x="0" y="25"/>
                    </a:lnTo>
                    <a:lnTo>
                      <a:pt x="386" y="25"/>
                    </a:lnTo>
                  </a:path>
                </a:pathLst>
              </a:custGeom>
              <a:solidFill>
                <a:srgbClr val="FFF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3" name="Freeform 108"/>
              <p:cNvSpPr>
                <a:spLocks/>
              </p:cNvSpPr>
              <p:nvPr/>
            </p:nvSpPr>
            <p:spPr bwMode="auto">
              <a:xfrm>
                <a:off x="3819" y="2801"/>
                <a:ext cx="26" cy="37"/>
              </a:xfrm>
              <a:custGeom>
                <a:avLst/>
                <a:gdLst/>
                <a:ahLst/>
                <a:cxnLst>
                  <a:cxn ang="0">
                    <a:pos x="25" y="30"/>
                  </a:cxn>
                  <a:cxn ang="0">
                    <a:pos x="25" y="30"/>
                  </a:cxn>
                  <a:cxn ang="0">
                    <a:pos x="23" y="33"/>
                  </a:cxn>
                  <a:cxn ang="0">
                    <a:pos x="21" y="35"/>
                  </a:cxn>
                  <a:cxn ang="0">
                    <a:pos x="16" y="37"/>
                  </a:cxn>
                  <a:cxn ang="0">
                    <a:pos x="13" y="37"/>
                  </a:cxn>
                  <a:cxn ang="0">
                    <a:pos x="8" y="37"/>
                  </a:cxn>
                  <a:cxn ang="0">
                    <a:pos x="4" y="35"/>
                  </a:cxn>
                  <a:cxn ang="0">
                    <a:pos x="1" y="33"/>
                  </a:cxn>
                  <a:cxn ang="0">
                    <a:pos x="0" y="30"/>
                  </a:cxn>
                  <a:cxn ang="0">
                    <a:pos x="0" y="0"/>
                  </a:cxn>
                  <a:cxn ang="0">
                    <a:pos x="25" y="0"/>
                  </a:cxn>
                  <a:cxn ang="0">
                    <a:pos x="25" y="30"/>
                  </a:cxn>
                </a:cxnLst>
                <a:rect l="0" t="0" r="r" b="b"/>
                <a:pathLst>
                  <a:path w="26" h="38">
                    <a:moveTo>
                      <a:pt x="25" y="30"/>
                    </a:moveTo>
                    <a:lnTo>
                      <a:pt x="25" y="30"/>
                    </a:lnTo>
                    <a:lnTo>
                      <a:pt x="23" y="33"/>
                    </a:lnTo>
                    <a:lnTo>
                      <a:pt x="21" y="35"/>
                    </a:lnTo>
                    <a:lnTo>
                      <a:pt x="16" y="37"/>
                    </a:lnTo>
                    <a:lnTo>
                      <a:pt x="13" y="37"/>
                    </a:lnTo>
                    <a:lnTo>
                      <a:pt x="8" y="37"/>
                    </a:lnTo>
                    <a:lnTo>
                      <a:pt x="4" y="35"/>
                    </a:lnTo>
                    <a:lnTo>
                      <a:pt x="1" y="33"/>
                    </a:lnTo>
                    <a:lnTo>
                      <a:pt x="0" y="30"/>
                    </a:lnTo>
                    <a:lnTo>
                      <a:pt x="0" y="0"/>
                    </a:lnTo>
                    <a:lnTo>
                      <a:pt x="25" y="0"/>
                    </a:lnTo>
                    <a:lnTo>
                      <a:pt x="25" y="30"/>
                    </a:lnTo>
                  </a:path>
                </a:pathLst>
              </a:custGeom>
              <a:noFill/>
              <a:ln w="12700" cap="rnd" cmpd="sng">
                <a:solidFill>
                  <a:srgbClr val="FFFFFF"/>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4" name="Freeform 109"/>
              <p:cNvSpPr>
                <a:spLocks/>
              </p:cNvSpPr>
              <p:nvPr/>
            </p:nvSpPr>
            <p:spPr bwMode="auto">
              <a:xfrm>
                <a:off x="3452" y="2801"/>
                <a:ext cx="26" cy="37"/>
              </a:xfrm>
              <a:custGeom>
                <a:avLst/>
                <a:gdLst/>
                <a:ahLst/>
                <a:cxnLst>
                  <a:cxn ang="0">
                    <a:pos x="0" y="30"/>
                  </a:cxn>
                  <a:cxn ang="0">
                    <a:pos x="0" y="30"/>
                  </a:cxn>
                  <a:cxn ang="0">
                    <a:pos x="1" y="33"/>
                  </a:cxn>
                  <a:cxn ang="0">
                    <a:pos x="4" y="35"/>
                  </a:cxn>
                  <a:cxn ang="0">
                    <a:pos x="8" y="37"/>
                  </a:cxn>
                  <a:cxn ang="0">
                    <a:pos x="12" y="37"/>
                  </a:cxn>
                  <a:cxn ang="0">
                    <a:pos x="16" y="37"/>
                  </a:cxn>
                  <a:cxn ang="0">
                    <a:pos x="20" y="35"/>
                  </a:cxn>
                  <a:cxn ang="0">
                    <a:pos x="23" y="33"/>
                  </a:cxn>
                  <a:cxn ang="0">
                    <a:pos x="24" y="30"/>
                  </a:cxn>
                  <a:cxn ang="0">
                    <a:pos x="24" y="0"/>
                  </a:cxn>
                  <a:cxn ang="0">
                    <a:pos x="0" y="0"/>
                  </a:cxn>
                  <a:cxn ang="0">
                    <a:pos x="0" y="30"/>
                  </a:cxn>
                </a:cxnLst>
                <a:rect l="0" t="0" r="r" b="b"/>
                <a:pathLst>
                  <a:path w="25" h="38">
                    <a:moveTo>
                      <a:pt x="0" y="30"/>
                    </a:moveTo>
                    <a:lnTo>
                      <a:pt x="0" y="30"/>
                    </a:lnTo>
                    <a:lnTo>
                      <a:pt x="1" y="33"/>
                    </a:lnTo>
                    <a:lnTo>
                      <a:pt x="4" y="35"/>
                    </a:lnTo>
                    <a:lnTo>
                      <a:pt x="8" y="37"/>
                    </a:lnTo>
                    <a:lnTo>
                      <a:pt x="12" y="37"/>
                    </a:lnTo>
                    <a:lnTo>
                      <a:pt x="16" y="37"/>
                    </a:lnTo>
                    <a:lnTo>
                      <a:pt x="20" y="35"/>
                    </a:lnTo>
                    <a:lnTo>
                      <a:pt x="23" y="33"/>
                    </a:lnTo>
                    <a:lnTo>
                      <a:pt x="24" y="30"/>
                    </a:lnTo>
                    <a:lnTo>
                      <a:pt x="24" y="0"/>
                    </a:lnTo>
                    <a:lnTo>
                      <a:pt x="0" y="0"/>
                    </a:lnTo>
                    <a:lnTo>
                      <a:pt x="0" y="30"/>
                    </a:lnTo>
                  </a:path>
                </a:pathLst>
              </a:custGeom>
              <a:noFill/>
              <a:ln w="12700" cap="rnd" cmpd="sng">
                <a:solidFill>
                  <a:srgbClr val="FFFFFF"/>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5" name="Freeform 110"/>
              <p:cNvSpPr>
                <a:spLocks/>
              </p:cNvSpPr>
              <p:nvPr/>
            </p:nvSpPr>
            <p:spPr bwMode="auto">
              <a:xfrm>
                <a:off x="3454" y="2801"/>
                <a:ext cx="369" cy="2"/>
              </a:xfrm>
              <a:custGeom>
                <a:avLst/>
                <a:gdLst/>
                <a:ahLst/>
                <a:cxnLst>
                  <a:cxn ang="0">
                    <a:pos x="362" y="0"/>
                  </a:cxn>
                  <a:cxn ang="0">
                    <a:pos x="362" y="2"/>
                  </a:cxn>
                  <a:cxn ang="0">
                    <a:pos x="369" y="0"/>
                  </a:cxn>
                  <a:cxn ang="0">
                    <a:pos x="362" y="0"/>
                  </a:cxn>
                  <a:cxn ang="0">
                    <a:pos x="0" y="0"/>
                  </a:cxn>
                  <a:cxn ang="0">
                    <a:pos x="0" y="2"/>
                  </a:cxn>
                  <a:cxn ang="0">
                    <a:pos x="7" y="0"/>
                  </a:cxn>
                  <a:cxn ang="0">
                    <a:pos x="0" y="0"/>
                  </a:cxn>
                  <a:cxn ang="0">
                    <a:pos x="362" y="0"/>
                  </a:cxn>
                </a:cxnLst>
                <a:rect l="0" t="0" r="r" b="b"/>
                <a:pathLst>
                  <a:path w="370" h="3">
                    <a:moveTo>
                      <a:pt x="362" y="0"/>
                    </a:moveTo>
                    <a:lnTo>
                      <a:pt x="362" y="2"/>
                    </a:lnTo>
                    <a:lnTo>
                      <a:pt x="369" y="0"/>
                    </a:lnTo>
                    <a:lnTo>
                      <a:pt x="362" y="0"/>
                    </a:lnTo>
                    <a:lnTo>
                      <a:pt x="0" y="0"/>
                    </a:lnTo>
                    <a:lnTo>
                      <a:pt x="0" y="2"/>
                    </a:lnTo>
                    <a:lnTo>
                      <a:pt x="7" y="0"/>
                    </a:lnTo>
                    <a:lnTo>
                      <a:pt x="0" y="0"/>
                    </a:lnTo>
                    <a:lnTo>
                      <a:pt x="362" y="0"/>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6" name="Freeform 111"/>
              <p:cNvSpPr>
                <a:spLocks/>
              </p:cNvSpPr>
              <p:nvPr/>
            </p:nvSpPr>
            <p:spPr bwMode="auto">
              <a:xfrm>
                <a:off x="3458" y="2823"/>
                <a:ext cx="375" cy="4"/>
              </a:xfrm>
              <a:custGeom>
                <a:avLst/>
                <a:gdLst/>
                <a:ahLst/>
                <a:cxnLst>
                  <a:cxn ang="0">
                    <a:pos x="5" y="0"/>
                  </a:cxn>
                  <a:cxn ang="0">
                    <a:pos x="7" y="1"/>
                  </a:cxn>
                  <a:cxn ang="0">
                    <a:pos x="9" y="1"/>
                  </a:cxn>
                  <a:cxn ang="0">
                    <a:pos x="10" y="2"/>
                  </a:cxn>
                  <a:cxn ang="0">
                    <a:pos x="10" y="3"/>
                  </a:cxn>
                  <a:cxn ang="0">
                    <a:pos x="10" y="4"/>
                  </a:cxn>
                  <a:cxn ang="0">
                    <a:pos x="9" y="5"/>
                  </a:cxn>
                  <a:cxn ang="0">
                    <a:pos x="8" y="5"/>
                  </a:cxn>
                  <a:cxn ang="0">
                    <a:pos x="6" y="5"/>
                  </a:cxn>
                  <a:cxn ang="0">
                    <a:pos x="3" y="5"/>
                  </a:cxn>
                  <a:cxn ang="0">
                    <a:pos x="2" y="5"/>
                  </a:cxn>
                  <a:cxn ang="0">
                    <a:pos x="0" y="4"/>
                  </a:cxn>
                  <a:cxn ang="0">
                    <a:pos x="0" y="3"/>
                  </a:cxn>
                  <a:cxn ang="0">
                    <a:pos x="0" y="2"/>
                  </a:cxn>
                  <a:cxn ang="0">
                    <a:pos x="1" y="1"/>
                  </a:cxn>
                  <a:cxn ang="0">
                    <a:pos x="3" y="1"/>
                  </a:cxn>
                  <a:cxn ang="0">
                    <a:pos x="5" y="0"/>
                  </a:cxn>
                  <a:cxn ang="0">
                    <a:pos x="370" y="0"/>
                  </a:cxn>
                  <a:cxn ang="0">
                    <a:pos x="368" y="0"/>
                  </a:cxn>
                  <a:cxn ang="0">
                    <a:pos x="366" y="0"/>
                  </a:cxn>
                  <a:cxn ang="0">
                    <a:pos x="364" y="1"/>
                  </a:cxn>
                  <a:cxn ang="0">
                    <a:pos x="364" y="2"/>
                  </a:cxn>
                  <a:cxn ang="0">
                    <a:pos x="364" y="3"/>
                  </a:cxn>
                  <a:cxn ang="0">
                    <a:pos x="365" y="4"/>
                  </a:cxn>
                  <a:cxn ang="0">
                    <a:pos x="367" y="4"/>
                  </a:cxn>
                  <a:cxn ang="0">
                    <a:pos x="369" y="5"/>
                  </a:cxn>
                  <a:cxn ang="0">
                    <a:pos x="371" y="4"/>
                  </a:cxn>
                  <a:cxn ang="0">
                    <a:pos x="373" y="4"/>
                  </a:cxn>
                  <a:cxn ang="0">
                    <a:pos x="374" y="3"/>
                  </a:cxn>
                  <a:cxn ang="0">
                    <a:pos x="375" y="2"/>
                  </a:cxn>
                  <a:cxn ang="0">
                    <a:pos x="375" y="1"/>
                  </a:cxn>
                  <a:cxn ang="0">
                    <a:pos x="373" y="0"/>
                  </a:cxn>
                  <a:cxn ang="0">
                    <a:pos x="372" y="0"/>
                  </a:cxn>
                  <a:cxn ang="0">
                    <a:pos x="370" y="0"/>
                  </a:cxn>
                  <a:cxn ang="0">
                    <a:pos x="5" y="0"/>
                  </a:cxn>
                </a:cxnLst>
                <a:rect l="0" t="0" r="r" b="b"/>
                <a:pathLst>
                  <a:path w="376" h="6">
                    <a:moveTo>
                      <a:pt x="5" y="0"/>
                    </a:moveTo>
                    <a:lnTo>
                      <a:pt x="7" y="1"/>
                    </a:lnTo>
                    <a:lnTo>
                      <a:pt x="9" y="1"/>
                    </a:lnTo>
                    <a:lnTo>
                      <a:pt x="10" y="2"/>
                    </a:lnTo>
                    <a:lnTo>
                      <a:pt x="10" y="3"/>
                    </a:lnTo>
                    <a:lnTo>
                      <a:pt x="10" y="4"/>
                    </a:lnTo>
                    <a:lnTo>
                      <a:pt x="9" y="5"/>
                    </a:lnTo>
                    <a:lnTo>
                      <a:pt x="8" y="5"/>
                    </a:lnTo>
                    <a:lnTo>
                      <a:pt x="6" y="5"/>
                    </a:lnTo>
                    <a:lnTo>
                      <a:pt x="3" y="5"/>
                    </a:lnTo>
                    <a:lnTo>
                      <a:pt x="2" y="5"/>
                    </a:lnTo>
                    <a:lnTo>
                      <a:pt x="0" y="4"/>
                    </a:lnTo>
                    <a:lnTo>
                      <a:pt x="0" y="3"/>
                    </a:lnTo>
                    <a:lnTo>
                      <a:pt x="0" y="2"/>
                    </a:lnTo>
                    <a:lnTo>
                      <a:pt x="1" y="1"/>
                    </a:lnTo>
                    <a:lnTo>
                      <a:pt x="3" y="1"/>
                    </a:lnTo>
                    <a:lnTo>
                      <a:pt x="5" y="0"/>
                    </a:lnTo>
                    <a:lnTo>
                      <a:pt x="370" y="0"/>
                    </a:lnTo>
                    <a:lnTo>
                      <a:pt x="368" y="0"/>
                    </a:lnTo>
                    <a:lnTo>
                      <a:pt x="366" y="0"/>
                    </a:lnTo>
                    <a:lnTo>
                      <a:pt x="364" y="1"/>
                    </a:lnTo>
                    <a:lnTo>
                      <a:pt x="364" y="2"/>
                    </a:lnTo>
                    <a:lnTo>
                      <a:pt x="364" y="3"/>
                    </a:lnTo>
                    <a:lnTo>
                      <a:pt x="365" y="4"/>
                    </a:lnTo>
                    <a:lnTo>
                      <a:pt x="367" y="4"/>
                    </a:lnTo>
                    <a:lnTo>
                      <a:pt x="369" y="5"/>
                    </a:lnTo>
                    <a:lnTo>
                      <a:pt x="371" y="4"/>
                    </a:lnTo>
                    <a:lnTo>
                      <a:pt x="373" y="4"/>
                    </a:lnTo>
                    <a:lnTo>
                      <a:pt x="374" y="3"/>
                    </a:lnTo>
                    <a:lnTo>
                      <a:pt x="375" y="2"/>
                    </a:lnTo>
                    <a:lnTo>
                      <a:pt x="375" y="1"/>
                    </a:lnTo>
                    <a:lnTo>
                      <a:pt x="373" y="0"/>
                    </a:lnTo>
                    <a:lnTo>
                      <a:pt x="372" y="0"/>
                    </a:lnTo>
                    <a:lnTo>
                      <a:pt x="370" y="0"/>
                    </a:lnTo>
                    <a:lnTo>
                      <a:pt x="5" y="0"/>
                    </a:lnTo>
                  </a:path>
                </a:pathLst>
              </a:custGeom>
              <a:solidFill>
                <a:srgbClr val="FFB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7" name="Freeform 112"/>
              <p:cNvSpPr>
                <a:spLocks/>
              </p:cNvSpPr>
              <p:nvPr/>
            </p:nvSpPr>
            <p:spPr bwMode="auto">
              <a:xfrm>
                <a:off x="3458" y="2823"/>
                <a:ext cx="11" cy="11"/>
              </a:xfrm>
              <a:custGeom>
                <a:avLst/>
                <a:gdLst/>
                <a:ahLst/>
                <a:cxnLst>
                  <a:cxn ang="0">
                    <a:pos x="5" y="0"/>
                  </a:cxn>
                  <a:cxn ang="0">
                    <a:pos x="5" y="0"/>
                  </a:cxn>
                  <a:cxn ang="0">
                    <a:pos x="7" y="1"/>
                  </a:cxn>
                  <a:cxn ang="0">
                    <a:pos x="9" y="1"/>
                  </a:cxn>
                  <a:cxn ang="0">
                    <a:pos x="10" y="3"/>
                  </a:cxn>
                  <a:cxn ang="0">
                    <a:pos x="10" y="5"/>
                  </a:cxn>
                  <a:cxn ang="0">
                    <a:pos x="10" y="7"/>
                  </a:cxn>
                  <a:cxn ang="0">
                    <a:pos x="9" y="9"/>
                  </a:cxn>
                  <a:cxn ang="0">
                    <a:pos x="8" y="10"/>
                  </a:cxn>
                  <a:cxn ang="0">
                    <a:pos x="6" y="10"/>
                  </a:cxn>
                  <a:cxn ang="0">
                    <a:pos x="3" y="10"/>
                  </a:cxn>
                  <a:cxn ang="0">
                    <a:pos x="2" y="9"/>
                  </a:cxn>
                  <a:cxn ang="0">
                    <a:pos x="0" y="7"/>
                  </a:cxn>
                  <a:cxn ang="0">
                    <a:pos x="0" y="5"/>
                  </a:cxn>
                  <a:cxn ang="0">
                    <a:pos x="0" y="3"/>
                  </a:cxn>
                  <a:cxn ang="0">
                    <a:pos x="1" y="1"/>
                  </a:cxn>
                  <a:cxn ang="0">
                    <a:pos x="3" y="1"/>
                  </a:cxn>
                  <a:cxn ang="0">
                    <a:pos x="5" y="0"/>
                  </a:cxn>
                </a:cxnLst>
                <a:rect l="0" t="0" r="r" b="b"/>
                <a:pathLst>
                  <a:path w="11" h="11">
                    <a:moveTo>
                      <a:pt x="5" y="0"/>
                    </a:moveTo>
                    <a:lnTo>
                      <a:pt x="5" y="0"/>
                    </a:lnTo>
                    <a:lnTo>
                      <a:pt x="7" y="1"/>
                    </a:lnTo>
                    <a:lnTo>
                      <a:pt x="9" y="1"/>
                    </a:lnTo>
                    <a:lnTo>
                      <a:pt x="10" y="3"/>
                    </a:lnTo>
                    <a:lnTo>
                      <a:pt x="10" y="5"/>
                    </a:lnTo>
                    <a:lnTo>
                      <a:pt x="10" y="7"/>
                    </a:lnTo>
                    <a:lnTo>
                      <a:pt x="9" y="9"/>
                    </a:lnTo>
                    <a:lnTo>
                      <a:pt x="8" y="10"/>
                    </a:lnTo>
                    <a:lnTo>
                      <a:pt x="6" y="10"/>
                    </a:lnTo>
                    <a:lnTo>
                      <a:pt x="3" y="10"/>
                    </a:lnTo>
                    <a:lnTo>
                      <a:pt x="2" y="9"/>
                    </a:lnTo>
                    <a:lnTo>
                      <a:pt x="0" y="7"/>
                    </a:lnTo>
                    <a:lnTo>
                      <a:pt x="0" y="5"/>
                    </a:lnTo>
                    <a:lnTo>
                      <a:pt x="0" y="3"/>
                    </a:lnTo>
                    <a:lnTo>
                      <a:pt x="1" y="1"/>
                    </a:lnTo>
                    <a:lnTo>
                      <a:pt x="3" y="1"/>
                    </a:lnTo>
                    <a:lnTo>
                      <a:pt x="5"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8" name="Freeform 113"/>
              <p:cNvSpPr>
                <a:spLocks/>
              </p:cNvSpPr>
              <p:nvPr/>
            </p:nvSpPr>
            <p:spPr bwMode="auto">
              <a:xfrm>
                <a:off x="3829" y="2823"/>
                <a:ext cx="11" cy="11"/>
              </a:xfrm>
              <a:custGeom>
                <a:avLst/>
                <a:gdLst/>
                <a:ahLst/>
                <a:cxnLst>
                  <a:cxn ang="0">
                    <a:pos x="6" y="0"/>
                  </a:cxn>
                  <a:cxn ang="0">
                    <a:pos x="6" y="0"/>
                  </a:cxn>
                  <a:cxn ang="0">
                    <a:pos x="4" y="1"/>
                  </a:cxn>
                  <a:cxn ang="0">
                    <a:pos x="2" y="1"/>
                  </a:cxn>
                  <a:cxn ang="0">
                    <a:pos x="0" y="3"/>
                  </a:cxn>
                  <a:cxn ang="0">
                    <a:pos x="0" y="5"/>
                  </a:cxn>
                  <a:cxn ang="0">
                    <a:pos x="0" y="7"/>
                  </a:cxn>
                  <a:cxn ang="0">
                    <a:pos x="1" y="9"/>
                  </a:cxn>
                  <a:cxn ang="0">
                    <a:pos x="3" y="9"/>
                  </a:cxn>
                  <a:cxn ang="0">
                    <a:pos x="5" y="10"/>
                  </a:cxn>
                  <a:cxn ang="0">
                    <a:pos x="7" y="9"/>
                  </a:cxn>
                  <a:cxn ang="0">
                    <a:pos x="9" y="9"/>
                  </a:cxn>
                  <a:cxn ang="0">
                    <a:pos x="10" y="7"/>
                  </a:cxn>
                  <a:cxn ang="0">
                    <a:pos x="11" y="5"/>
                  </a:cxn>
                  <a:cxn ang="0">
                    <a:pos x="11" y="3"/>
                  </a:cxn>
                  <a:cxn ang="0">
                    <a:pos x="9" y="1"/>
                  </a:cxn>
                  <a:cxn ang="0">
                    <a:pos x="8" y="1"/>
                  </a:cxn>
                  <a:cxn ang="0">
                    <a:pos x="6" y="0"/>
                  </a:cxn>
                </a:cxnLst>
                <a:rect l="0" t="0" r="r" b="b"/>
                <a:pathLst>
                  <a:path w="12" h="11">
                    <a:moveTo>
                      <a:pt x="6" y="0"/>
                    </a:moveTo>
                    <a:lnTo>
                      <a:pt x="6" y="0"/>
                    </a:lnTo>
                    <a:lnTo>
                      <a:pt x="4" y="1"/>
                    </a:lnTo>
                    <a:lnTo>
                      <a:pt x="2" y="1"/>
                    </a:lnTo>
                    <a:lnTo>
                      <a:pt x="0" y="3"/>
                    </a:lnTo>
                    <a:lnTo>
                      <a:pt x="0" y="5"/>
                    </a:lnTo>
                    <a:lnTo>
                      <a:pt x="0" y="7"/>
                    </a:lnTo>
                    <a:lnTo>
                      <a:pt x="1" y="9"/>
                    </a:lnTo>
                    <a:lnTo>
                      <a:pt x="3" y="9"/>
                    </a:lnTo>
                    <a:lnTo>
                      <a:pt x="5" y="10"/>
                    </a:lnTo>
                    <a:lnTo>
                      <a:pt x="7" y="9"/>
                    </a:lnTo>
                    <a:lnTo>
                      <a:pt x="9" y="9"/>
                    </a:lnTo>
                    <a:lnTo>
                      <a:pt x="10" y="7"/>
                    </a:lnTo>
                    <a:lnTo>
                      <a:pt x="11" y="5"/>
                    </a:lnTo>
                    <a:lnTo>
                      <a:pt x="11" y="3"/>
                    </a:lnTo>
                    <a:lnTo>
                      <a:pt x="9" y="1"/>
                    </a:lnTo>
                    <a:lnTo>
                      <a:pt x="8" y="1"/>
                    </a:lnTo>
                    <a:lnTo>
                      <a:pt x="6"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9" name="Line 114"/>
              <p:cNvSpPr>
                <a:spLocks noChangeShapeType="1"/>
              </p:cNvSpPr>
              <p:nvPr/>
            </p:nvSpPr>
            <p:spPr bwMode="auto">
              <a:xfrm flipV="1">
                <a:off x="3834" y="2821"/>
                <a:ext cx="0" cy="13"/>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0" name="Line 115"/>
              <p:cNvSpPr>
                <a:spLocks noChangeShapeType="1"/>
              </p:cNvSpPr>
              <p:nvPr/>
            </p:nvSpPr>
            <p:spPr bwMode="auto">
              <a:xfrm flipV="1">
                <a:off x="3463" y="2821"/>
                <a:ext cx="0" cy="15"/>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1" name="Freeform 116"/>
              <p:cNvSpPr>
                <a:spLocks/>
              </p:cNvSpPr>
              <p:nvPr/>
            </p:nvSpPr>
            <p:spPr bwMode="auto">
              <a:xfrm>
                <a:off x="3564" y="2347"/>
                <a:ext cx="782" cy="1361"/>
              </a:xfrm>
              <a:custGeom>
                <a:avLst/>
                <a:gdLst/>
                <a:ahLst/>
                <a:cxnLst>
                  <a:cxn ang="0">
                    <a:pos x="299" y="26"/>
                  </a:cxn>
                  <a:cxn ang="0">
                    <a:pos x="245" y="96"/>
                  </a:cxn>
                  <a:cxn ang="0">
                    <a:pos x="244" y="182"/>
                  </a:cxn>
                  <a:cxn ang="0">
                    <a:pos x="269" y="239"/>
                  </a:cxn>
                  <a:cxn ang="0">
                    <a:pos x="291" y="292"/>
                  </a:cxn>
                  <a:cxn ang="0">
                    <a:pos x="245" y="327"/>
                  </a:cxn>
                  <a:cxn ang="0">
                    <a:pos x="168" y="338"/>
                  </a:cxn>
                  <a:cxn ang="0">
                    <a:pos x="96" y="366"/>
                  </a:cxn>
                  <a:cxn ang="0">
                    <a:pos x="73" y="427"/>
                  </a:cxn>
                  <a:cxn ang="0">
                    <a:pos x="65" y="503"/>
                  </a:cxn>
                  <a:cxn ang="0">
                    <a:pos x="56" y="566"/>
                  </a:cxn>
                  <a:cxn ang="0">
                    <a:pos x="44" y="633"/>
                  </a:cxn>
                  <a:cxn ang="0">
                    <a:pos x="62" y="705"/>
                  </a:cxn>
                  <a:cxn ang="0">
                    <a:pos x="47" y="756"/>
                  </a:cxn>
                  <a:cxn ang="0">
                    <a:pos x="52" y="811"/>
                  </a:cxn>
                  <a:cxn ang="0">
                    <a:pos x="146" y="1072"/>
                  </a:cxn>
                  <a:cxn ang="0">
                    <a:pos x="172" y="1120"/>
                  </a:cxn>
                  <a:cxn ang="0">
                    <a:pos x="18" y="1171"/>
                  </a:cxn>
                  <a:cxn ang="0">
                    <a:pos x="2" y="1216"/>
                  </a:cxn>
                  <a:cxn ang="0">
                    <a:pos x="27" y="1246"/>
                  </a:cxn>
                  <a:cxn ang="0">
                    <a:pos x="65" y="1227"/>
                  </a:cxn>
                  <a:cxn ang="0">
                    <a:pos x="64" y="1195"/>
                  </a:cxn>
                  <a:cxn ang="0">
                    <a:pos x="194" y="1193"/>
                  </a:cxn>
                  <a:cxn ang="0">
                    <a:pos x="243" y="1204"/>
                  </a:cxn>
                  <a:cxn ang="0">
                    <a:pos x="304" y="1183"/>
                  </a:cxn>
                  <a:cxn ang="0">
                    <a:pos x="189" y="1292"/>
                  </a:cxn>
                  <a:cxn ang="0">
                    <a:pos x="177" y="1339"/>
                  </a:cxn>
                  <a:cxn ang="0">
                    <a:pos x="212" y="1358"/>
                  </a:cxn>
                  <a:cxn ang="0">
                    <a:pos x="240" y="1323"/>
                  </a:cxn>
                  <a:cxn ang="0">
                    <a:pos x="231" y="1295"/>
                  </a:cxn>
                  <a:cxn ang="0">
                    <a:pos x="625" y="1261"/>
                  </a:cxn>
                  <a:cxn ang="0">
                    <a:pos x="607" y="1293"/>
                  </a:cxn>
                  <a:cxn ang="0">
                    <a:pos x="632" y="1327"/>
                  </a:cxn>
                  <a:cxn ang="0">
                    <a:pos x="667" y="1316"/>
                  </a:cxn>
                  <a:cxn ang="0">
                    <a:pos x="670" y="1276"/>
                  </a:cxn>
                  <a:cxn ang="0">
                    <a:pos x="537" y="1186"/>
                  </a:cxn>
                  <a:cxn ang="0">
                    <a:pos x="580" y="1174"/>
                  </a:cxn>
                  <a:cxn ang="0">
                    <a:pos x="672" y="1194"/>
                  </a:cxn>
                  <a:cxn ang="0">
                    <a:pos x="709" y="1192"/>
                  </a:cxn>
                  <a:cxn ang="0">
                    <a:pos x="716" y="1155"/>
                  </a:cxn>
                  <a:cxn ang="0">
                    <a:pos x="714" y="1129"/>
                  </a:cxn>
                  <a:cxn ang="0">
                    <a:pos x="583" y="1102"/>
                  </a:cxn>
                  <a:cxn ang="0">
                    <a:pos x="739" y="804"/>
                  </a:cxn>
                  <a:cxn ang="0">
                    <a:pos x="777" y="787"/>
                  </a:cxn>
                  <a:cxn ang="0">
                    <a:pos x="773" y="741"/>
                  </a:cxn>
                  <a:cxn ang="0">
                    <a:pos x="748" y="687"/>
                  </a:cxn>
                  <a:cxn ang="0">
                    <a:pos x="765" y="650"/>
                  </a:cxn>
                  <a:cxn ang="0">
                    <a:pos x="770" y="580"/>
                  </a:cxn>
                  <a:cxn ang="0">
                    <a:pos x="727" y="468"/>
                  </a:cxn>
                  <a:cxn ang="0">
                    <a:pos x="686" y="368"/>
                  </a:cxn>
                  <a:cxn ang="0">
                    <a:pos x="637" y="346"/>
                  </a:cxn>
                  <a:cxn ang="0">
                    <a:pos x="475" y="304"/>
                  </a:cxn>
                  <a:cxn ang="0">
                    <a:pos x="474" y="212"/>
                  </a:cxn>
                  <a:cxn ang="0">
                    <a:pos x="496" y="109"/>
                  </a:cxn>
                  <a:cxn ang="0">
                    <a:pos x="440" y="20"/>
                  </a:cxn>
                  <a:cxn ang="0">
                    <a:pos x="353" y="1113"/>
                  </a:cxn>
                  <a:cxn ang="0">
                    <a:pos x="310" y="1134"/>
                  </a:cxn>
                  <a:cxn ang="0">
                    <a:pos x="330" y="1111"/>
                  </a:cxn>
                  <a:cxn ang="0">
                    <a:pos x="386" y="1060"/>
                  </a:cxn>
                  <a:cxn ang="0">
                    <a:pos x="429" y="1130"/>
                  </a:cxn>
                </a:cxnLst>
                <a:rect l="0" t="0" r="r" b="b"/>
                <a:pathLst>
                  <a:path w="782" h="1360">
                    <a:moveTo>
                      <a:pt x="370" y="0"/>
                    </a:moveTo>
                    <a:lnTo>
                      <a:pt x="357" y="2"/>
                    </a:lnTo>
                    <a:lnTo>
                      <a:pt x="345" y="5"/>
                    </a:lnTo>
                    <a:lnTo>
                      <a:pt x="332" y="9"/>
                    </a:lnTo>
                    <a:lnTo>
                      <a:pt x="321" y="14"/>
                    </a:lnTo>
                    <a:lnTo>
                      <a:pt x="310" y="19"/>
                    </a:lnTo>
                    <a:lnTo>
                      <a:pt x="299" y="26"/>
                    </a:lnTo>
                    <a:lnTo>
                      <a:pt x="288" y="34"/>
                    </a:lnTo>
                    <a:lnTo>
                      <a:pt x="278" y="42"/>
                    </a:lnTo>
                    <a:lnTo>
                      <a:pt x="269" y="52"/>
                    </a:lnTo>
                    <a:lnTo>
                      <a:pt x="262" y="61"/>
                    </a:lnTo>
                    <a:lnTo>
                      <a:pt x="255" y="72"/>
                    </a:lnTo>
                    <a:lnTo>
                      <a:pt x="249" y="84"/>
                    </a:lnTo>
                    <a:lnTo>
                      <a:pt x="245" y="96"/>
                    </a:lnTo>
                    <a:lnTo>
                      <a:pt x="241" y="108"/>
                    </a:lnTo>
                    <a:lnTo>
                      <a:pt x="239" y="119"/>
                    </a:lnTo>
                    <a:lnTo>
                      <a:pt x="238" y="133"/>
                    </a:lnTo>
                    <a:lnTo>
                      <a:pt x="239" y="147"/>
                    </a:lnTo>
                    <a:lnTo>
                      <a:pt x="240" y="159"/>
                    </a:lnTo>
                    <a:lnTo>
                      <a:pt x="242" y="171"/>
                    </a:lnTo>
                    <a:lnTo>
                      <a:pt x="244" y="182"/>
                    </a:lnTo>
                    <a:lnTo>
                      <a:pt x="247" y="192"/>
                    </a:lnTo>
                    <a:lnTo>
                      <a:pt x="250" y="201"/>
                    </a:lnTo>
                    <a:lnTo>
                      <a:pt x="253" y="210"/>
                    </a:lnTo>
                    <a:lnTo>
                      <a:pt x="257" y="219"/>
                    </a:lnTo>
                    <a:lnTo>
                      <a:pt x="261" y="226"/>
                    </a:lnTo>
                    <a:lnTo>
                      <a:pt x="265" y="233"/>
                    </a:lnTo>
                    <a:lnTo>
                      <a:pt x="269" y="239"/>
                    </a:lnTo>
                    <a:lnTo>
                      <a:pt x="275" y="246"/>
                    </a:lnTo>
                    <a:lnTo>
                      <a:pt x="280" y="252"/>
                    </a:lnTo>
                    <a:lnTo>
                      <a:pt x="286" y="258"/>
                    </a:lnTo>
                    <a:lnTo>
                      <a:pt x="292" y="263"/>
                    </a:lnTo>
                    <a:lnTo>
                      <a:pt x="299" y="269"/>
                    </a:lnTo>
                    <a:lnTo>
                      <a:pt x="299" y="289"/>
                    </a:lnTo>
                    <a:lnTo>
                      <a:pt x="291" y="292"/>
                    </a:lnTo>
                    <a:lnTo>
                      <a:pt x="283" y="295"/>
                    </a:lnTo>
                    <a:lnTo>
                      <a:pt x="276" y="299"/>
                    </a:lnTo>
                    <a:lnTo>
                      <a:pt x="270" y="304"/>
                    </a:lnTo>
                    <a:lnTo>
                      <a:pt x="264" y="309"/>
                    </a:lnTo>
                    <a:lnTo>
                      <a:pt x="257" y="314"/>
                    </a:lnTo>
                    <a:lnTo>
                      <a:pt x="251" y="321"/>
                    </a:lnTo>
                    <a:lnTo>
                      <a:pt x="245" y="327"/>
                    </a:lnTo>
                    <a:lnTo>
                      <a:pt x="236" y="327"/>
                    </a:lnTo>
                    <a:lnTo>
                      <a:pt x="226" y="328"/>
                    </a:lnTo>
                    <a:lnTo>
                      <a:pt x="215" y="330"/>
                    </a:lnTo>
                    <a:lnTo>
                      <a:pt x="203" y="331"/>
                    </a:lnTo>
                    <a:lnTo>
                      <a:pt x="192" y="333"/>
                    </a:lnTo>
                    <a:lnTo>
                      <a:pt x="180" y="335"/>
                    </a:lnTo>
                    <a:lnTo>
                      <a:pt x="168" y="338"/>
                    </a:lnTo>
                    <a:lnTo>
                      <a:pt x="156" y="340"/>
                    </a:lnTo>
                    <a:lnTo>
                      <a:pt x="144" y="343"/>
                    </a:lnTo>
                    <a:lnTo>
                      <a:pt x="132" y="347"/>
                    </a:lnTo>
                    <a:lnTo>
                      <a:pt x="122" y="351"/>
                    </a:lnTo>
                    <a:lnTo>
                      <a:pt x="112" y="355"/>
                    </a:lnTo>
                    <a:lnTo>
                      <a:pt x="103" y="360"/>
                    </a:lnTo>
                    <a:lnTo>
                      <a:pt x="96" y="366"/>
                    </a:lnTo>
                    <a:lnTo>
                      <a:pt x="90" y="371"/>
                    </a:lnTo>
                    <a:lnTo>
                      <a:pt x="87" y="377"/>
                    </a:lnTo>
                    <a:lnTo>
                      <a:pt x="83" y="386"/>
                    </a:lnTo>
                    <a:lnTo>
                      <a:pt x="80" y="397"/>
                    </a:lnTo>
                    <a:lnTo>
                      <a:pt x="77" y="407"/>
                    </a:lnTo>
                    <a:lnTo>
                      <a:pt x="75" y="417"/>
                    </a:lnTo>
                    <a:lnTo>
                      <a:pt x="73" y="427"/>
                    </a:lnTo>
                    <a:lnTo>
                      <a:pt x="71" y="438"/>
                    </a:lnTo>
                    <a:lnTo>
                      <a:pt x="70" y="449"/>
                    </a:lnTo>
                    <a:lnTo>
                      <a:pt x="69" y="460"/>
                    </a:lnTo>
                    <a:lnTo>
                      <a:pt x="68" y="470"/>
                    </a:lnTo>
                    <a:lnTo>
                      <a:pt x="67" y="481"/>
                    </a:lnTo>
                    <a:lnTo>
                      <a:pt x="66" y="492"/>
                    </a:lnTo>
                    <a:lnTo>
                      <a:pt x="65" y="503"/>
                    </a:lnTo>
                    <a:lnTo>
                      <a:pt x="65" y="514"/>
                    </a:lnTo>
                    <a:lnTo>
                      <a:pt x="64" y="524"/>
                    </a:lnTo>
                    <a:lnTo>
                      <a:pt x="62" y="535"/>
                    </a:lnTo>
                    <a:lnTo>
                      <a:pt x="61" y="546"/>
                    </a:lnTo>
                    <a:lnTo>
                      <a:pt x="59" y="553"/>
                    </a:lnTo>
                    <a:lnTo>
                      <a:pt x="58" y="560"/>
                    </a:lnTo>
                    <a:lnTo>
                      <a:pt x="56" y="566"/>
                    </a:lnTo>
                    <a:lnTo>
                      <a:pt x="55" y="573"/>
                    </a:lnTo>
                    <a:lnTo>
                      <a:pt x="53" y="580"/>
                    </a:lnTo>
                    <a:lnTo>
                      <a:pt x="51" y="588"/>
                    </a:lnTo>
                    <a:lnTo>
                      <a:pt x="48" y="594"/>
                    </a:lnTo>
                    <a:lnTo>
                      <a:pt x="46" y="601"/>
                    </a:lnTo>
                    <a:lnTo>
                      <a:pt x="44" y="618"/>
                    </a:lnTo>
                    <a:lnTo>
                      <a:pt x="44" y="633"/>
                    </a:lnTo>
                    <a:lnTo>
                      <a:pt x="44" y="646"/>
                    </a:lnTo>
                    <a:lnTo>
                      <a:pt x="46" y="658"/>
                    </a:lnTo>
                    <a:lnTo>
                      <a:pt x="48" y="669"/>
                    </a:lnTo>
                    <a:lnTo>
                      <a:pt x="51" y="680"/>
                    </a:lnTo>
                    <a:lnTo>
                      <a:pt x="56" y="689"/>
                    </a:lnTo>
                    <a:lnTo>
                      <a:pt x="62" y="698"/>
                    </a:lnTo>
                    <a:lnTo>
                      <a:pt x="62" y="705"/>
                    </a:lnTo>
                    <a:lnTo>
                      <a:pt x="61" y="712"/>
                    </a:lnTo>
                    <a:lnTo>
                      <a:pt x="60" y="720"/>
                    </a:lnTo>
                    <a:lnTo>
                      <a:pt x="58" y="727"/>
                    </a:lnTo>
                    <a:lnTo>
                      <a:pt x="56" y="734"/>
                    </a:lnTo>
                    <a:lnTo>
                      <a:pt x="54" y="741"/>
                    </a:lnTo>
                    <a:lnTo>
                      <a:pt x="51" y="748"/>
                    </a:lnTo>
                    <a:lnTo>
                      <a:pt x="47" y="756"/>
                    </a:lnTo>
                    <a:lnTo>
                      <a:pt x="48" y="764"/>
                    </a:lnTo>
                    <a:lnTo>
                      <a:pt x="48" y="771"/>
                    </a:lnTo>
                    <a:lnTo>
                      <a:pt x="47" y="778"/>
                    </a:lnTo>
                    <a:lnTo>
                      <a:pt x="46" y="786"/>
                    </a:lnTo>
                    <a:lnTo>
                      <a:pt x="47" y="793"/>
                    </a:lnTo>
                    <a:lnTo>
                      <a:pt x="48" y="801"/>
                    </a:lnTo>
                    <a:lnTo>
                      <a:pt x="52" y="811"/>
                    </a:lnTo>
                    <a:lnTo>
                      <a:pt x="58" y="822"/>
                    </a:lnTo>
                    <a:lnTo>
                      <a:pt x="52" y="997"/>
                    </a:lnTo>
                    <a:lnTo>
                      <a:pt x="56" y="997"/>
                    </a:lnTo>
                    <a:lnTo>
                      <a:pt x="53" y="1060"/>
                    </a:lnTo>
                    <a:lnTo>
                      <a:pt x="142" y="1060"/>
                    </a:lnTo>
                    <a:lnTo>
                      <a:pt x="144" y="1066"/>
                    </a:lnTo>
                    <a:lnTo>
                      <a:pt x="146" y="1072"/>
                    </a:lnTo>
                    <a:lnTo>
                      <a:pt x="149" y="1078"/>
                    </a:lnTo>
                    <a:lnTo>
                      <a:pt x="151" y="1084"/>
                    </a:lnTo>
                    <a:lnTo>
                      <a:pt x="153" y="1090"/>
                    </a:lnTo>
                    <a:lnTo>
                      <a:pt x="155" y="1096"/>
                    </a:lnTo>
                    <a:lnTo>
                      <a:pt x="156" y="1103"/>
                    </a:lnTo>
                    <a:lnTo>
                      <a:pt x="157" y="1109"/>
                    </a:lnTo>
                    <a:lnTo>
                      <a:pt x="172" y="1120"/>
                    </a:lnTo>
                    <a:lnTo>
                      <a:pt x="169" y="1136"/>
                    </a:lnTo>
                    <a:lnTo>
                      <a:pt x="21" y="1139"/>
                    </a:lnTo>
                    <a:lnTo>
                      <a:pt x="21" y="1161"/>
                    </a:lnTo>
                    <a:lnTo>
                      <a:pt x="31" y="1161"/>
                    </a:lnTo>
                    <a:lnTo>
                      <a:pt x="31" y="1171"/>
                    </a:lnTo>
                    <a:lnTo>
                      <a:pt x="24" y="1170"/>
                    </a:lnTo>
                    <a:lnTo>
                      <a:pt x="18" y="1171"/>
                    </a:lnTo>
                    <a:lnTo>
                      <a:pt x="12" y="1174"/>
                    </a:lnTo>
                    <a:lnTo>
                      <a:pt x="7" y="1179"/>
                    </a:lnTo>
                    <a:lnTo>
                      <a:pt x="4" y="1185"/>
                    </a:lnTo>
                    <a:lnTo>
                      <a:pt x="1" y="1192"/>
                    </a:lnTo>
                    <a:lnTo>
                      <a:pt x="0" y="1200"/>
                    </a:lnTo>
                    <a:lnTo>
                      <a:pt x="0" y="1208"/>
                    </a:lnTo>
                    <a:lnTo>
                      <a:pt x="2" y="1216"/>
                    </a:lnTo>
                    <a:lnTo>
                      <a:pt x="1" y="1222"/>
                    </a:lnTo>
                    <a:lnTo>
                      <a:pt x="2" y="1228"/>
                    </a:lnTo>
                    <a:lnTo>
                      <a:pt x="5" y="1233"/>
                    </a:lnTo>
                    <a:lnTo>
                      <a:pt x="9" y="1239"/>
                    </a:lnTo>
                    <a:lnTo>
                      <a:pt x="13" y="1242"/>
                    </a:lnTo>
                    <a:lnTo>
                      <a:pt x="20" y="1245"/>
                    </a:lnTo>
                    <a:lnTo>
                      <a:pt x="27" y="1246"/>
                    </a:lnTo>
                    <a:lnTo>
                      <a:pt x="34" y="1244"/>
                    </a:lnTo>
                    <a:lnTo>
                      <a:pt x="41" y="1246"/>
                    </a:lnTo>
                    <a:lnTo>
                      <a:pt x="47" y="1245"/>
                    </a:lnTo>
                    <a:lnTo>
                      <a:pt x="53" y="1243"/>
                    </a:lnTo>
                    <a:lnTo>
                      <a:pt x="59" y="1239"/>
                    </a:lnTo>
                    <a:lnTo>
                      <a:pt x="63" y="1233"/>
                    </a:lnTo>
                    <a:lnTo>
                      <a:pt x="65" y="1227"/>
                    </a:lnTo>
                    <a:lnTo>
                      <a:pt x="66" y="1220"/>
                    </a:lnTo>
                    <a:lnTo>
                      <a:pt x="65" y="1211"/>
                    </a:lnTo>
                    <a:lnTo>
                      <a:pt x="65" y="1207"/>
                    </a:lnTo>
                    <a:lnTo>
                      <a:pt x="65" y="1205"/>
                    </a:lnTo>
                    <a:lnTo>
                      <a:pt x="65" y="1202"/>
                    </a:lnTo>
                    <a:lnTo>
                      <a:pt x="65" y="1199"/>
                    </a:lnTo>
                    <a:lnTo>
                      <a:pt x="64" y="1195"/>
                    </a:lnTo>
                    <a:lnTo>
                      <a:pt x="63" y="1193"/>
                    </a:lnTo>
                    <a:lnTo>
                      <a:pt x="63" y="1190"/>
                    </a:lnTo>
                    <a:lnTo>
                      <a:pt x="62" y="1187"/>
                    </a:lnTo>
                    <a:lnTo>
                      <a:pt x="181" y="1185"/>
                    </a:lnTo>
                    <a:lnTo>
                      <a:pt x="186" y="1188"/>
                    </a:lnTo>
                    <a:lnTo>
                      <a:pt x="190" y="1190"/>
                    </a:lnTo>
                    <a:lnTo>
                      <a:pt x="194" y="1193"/>
                    </a:lnTo>
                    <a:lnTo>
                      <a:pt x="197" y="1196"/>
                    </a:lnTo>
                    <a:lnTo>
                      <a:pt x="201" y="1199"/>
                    </a:lnTo>
                    <a:lnTo>
                      <a:pt x="206" y="1200"/>
                    </a:lnTo>
                    <a:lnTo>
                      <a:pt x="210" y="1202"/>
                    </a:lnTo>
                    <a:lnTo>
                      <a:pt x="215" y="1203"/>
                    </a:lnTo>
                    <a:lnTo>
                      <a:pt x="228" y="1204"/>
                    </a:lnTo>
                    <a:lnTo>
                      <a:pt x="243" y="1204"/>
                    </a:lnTo>
                    <a:lnTo>
                      <a:pt x="257" y="1203"/>
                    </a:lnTo>
                    <a:lnTo>
                      <a:pt x="271" y="1202"/>
                    </a:lnTo>
                    <a:lnTo>
                      <a:pt x="284" y="1200"/>
                    </a:lnTo>
                    <a:lnTo>
                      <a:pt x="294" y="1199"/>
                    </a:lnTo>
                    <a:lnTo>
                      <a:pt x="301" y="1196"/>
                    </a:lnTo>
                    <a:lnTo>
                      <a:pt x="304" y="1192"/>
                    </a:lnTo>
                    <a:lnTo>
                      <a:pt x="304" y="1183"/>
                    </a:lnTo>
                    <a:lnTo>
                      <a:pt x="314" y="1183"/>
                    </a:lnTo>
                    <a:lnTo>
                      <a:pt x="320" y="1190"/>
                    </a:lnTo>
                    <a:lnTo>
                      <a:pt x="205" y="1266"/>
                    </a:lnTo>
                    <a:lnTo>
                      <a:pt x="204" y="1291"/>
                    </a:lnTo>
                    <a:lnTo>
                      <a:pt x="199" y="1289"/>
                    </a:lnTo>
                    <a:lnTo>
                      <a:pt x="195" y="1290"/>
                    </a:lnTo>
                    <a:lnTo>
                      <a:pt x="189" y="1292"/>
                    </a:lnTo>
                    <a:lnTo>
                      <a:pt x="185" y="1295"/>
                    </a:lnTo>
                    <a:lnTo>
                      <a:pt x="180" y="1300"/>
                    </a:lnTo>
                    <a:lnTo>
                      <a:pt x="177" y="1307"/>
                    </a:lnTo>
                    <a:lnTo>
                      <a:pt x="176" y="1315"/>
                    </a:lnTo>
                    <a:lnTo>
                      <a:pt x="176" y="1323"/>
                    </a:lnTo>
                    <a:lnTo>
                      <a:pt x="176" y="1332"/>
                    </a:lnTo>
                    <a:lnTo>
                      <a:pt x="177" y="1339"/>
                    </a:lnTo>
                    <a:lnTo>
                      <a:pt x="180" y="1346"/>
                    </a:lnTo>
                    <a:lnTo>
                      <a:pt x="185" y="1352"/>
                    </a:lnTo>
                    <a:lnTo>
                      <a:pt x="190" y="1356"/>
                    </a:lnTo>
                    <a:lnTo>
                      <a:pt x="195" y="1359"/>
                    </a:lnTo>
                    <a:lnTo>
                      <a:pt x="201" y="1358"/>
                    </a:lnTo>
                    <a:lnTo>
                      <a:pt x="206" y="1356"/>
                    </a:lnTo>
                    <a:lnTo>
                      <a:pt x="212" y="1358"/>
                    </a:lnTo>
                    <a:lnTo>
                      <a:pt x="218" y="1359"/>
                    </a:lnTo>
                    <a:lnTo>
                      <a:pt x="223" y="1358"/>
                    </a:lnTo>
                    <a:lnTo>
                      <a:pt x="228" y="1354"/>
                    </a:lnTo>
                    <a:lnTo>
                      <a:pt x="233" y="1349"/>
                    </a:lnTo>
                    <a:lnTo>
                      <a:pt x="236" y="1342"/>
                    </a:lnTo>
                    <a:lnTo>
                      <a:pt x="238" y="1334"/>
                    </a:lnTo>
                    <a:lnTo>
                      <a:pt x="240" y="1323"/>
                    </a:lnTo>
                    <a:lnTo>
                      <a:pt x="241" y="1318"/>
                    </a:lnTo>
                    <a:lnTo>
                      <a:pt x="241" y="1313"/>
                    </a:lnTo>
                    <a:lnTo>
                      <a:pt x="240" y="1309"/>
                    </a:lnTo>
                    <a:lnTo>
                      <a:pt x="239" y="1305"/>
                    </a:lnTo>
                    <a:lnTo>
                      <a:pt x="236" y="1301"/>
                    </a:lnTo>
                    <a:lnTo>
                      <a:pt x="234" y="1297"/>
                    </a:lnTo>
                    <a:lnTo>
                      <a:pt x="231" y="1295"/>
                    </a:lnTo>
                    <a:lnTo>
                      <a:pt x="228" y="1292"/>
                    </a:lnTo>
                    <a:lnTo>
                      <a:pt x="228" y="1274"/>
                    </a:lnTo>
                    <a:lnTo>
                      <a:pt x="407" y="1181"/>
                    </a:lnTo>
                    <a:lnTo>
                      <a:pt x="637" y="1255"/>
                    </a:lnTo>
                    <a:lnTo>
                      <a:pt x="638" y="1263"/>
                    </a:lnTo>
                    <a:lnTo>
                      <a:pt x="630" y="1260"/>
                    </a:lnTo>
                    <a:lnTo>
                      <a:pt x="625" y="1261"/>
                    </a:lnTo>
                    <a:lnTo>
                      <a:pt x="620" y="1264"/>
                    </a:lnTo>
                    <a:lnTo>
                      <a:pt x="616" y="1267"/>
                    </a:lnTo>
                    <a:lnTo>
                      <a:pt x="613" y="1271"/>
                    </a:lnTo>
                    <a:lnTo>
                      <a:pt x="611" y="1276"/>
                    </a:lnTo>
                    <a:lnTo>
                      <a:pt x="609" y="1282"/>
                    </a:lnTo>
                    <a:lnTo>
                      <a:pt x="608" y="1288"/>
                    </a:lnTo>
                    <a:lnTo>
                      <a:pt x="607" y="1293"/>
                    </a:lnTo>
                    <a:lnTo>
                      <a:pt x="608" y="1299"/>
                    </a:lnTo>
                    <a:lnTo>
                      <a:pt x="609" y="1306"/>
                    </a:lnTo>
                    <a:lnTo>
                      <a:pt x="612" y="1313"/>
                    </a:lnTo>
                    <a:lnTo>
                      <a:pt x="616" y="1319"/>
                    </a:lnTo>
                    <a:lnTo>
                      <a:pt x="621" y="1324"/>
                    </a:lnTo>
                    <a:lnTo>
                      <a:pt x="626" y="1327"/>
                    </a:lnTo>
                    <a:lnTo>
                      <a:pt x="632" y="1327"/>
                    </a:lnTo>
                    <a:lnTo>
                      <a:pt x="639" y="1324"/>
                    </a:lnTo>
                    <a:lnTo>
                      <a:pt x="644" y="1326"/>
                    </a:lnTo>
                    <a:lnTo>
                      <a:pt x="649" y="1327"/>
                    </a:lnTo>
                    <a:lnTo>
                      <a:pt x="653" y="1326"/>
                    </a:lnTo>
                    <a:lnTo>
                      <a:pt x="658" y="1324"/>
                    </a:lnTo>
                    <a:lnTo>
                      <a:pt x="663" y="1321"/>
                    </a:lnTo>
                    <a:lnTo>
                      <a:pt x="667" y="1316"/>
                    </a:lnTo>
                    <a:lnTo>
                      <a:pt x="669" y="1309"/>
                    </a:lnTo>
                    <a:lnTo>
                      <a:pt x="671" y="1302"/>
                    </a:lnTo>
                    <a:lnTo>
                      <a:pt x="673" y="1295"/>
                    </a:lnTo>
                    <a:lnTo>
                      <a:pt x="674" y="1290"/>
                    </a:lnTo>
                    <a:lnTo>
                      <a:pt x="673" y="1284"/>
                    </a:lnTo>
                    <a:lnTo>
                      <a:pt x="672" y="1279"/>
                    </a:lnTo>
                    <a:lnTo>
                      <a:pt x="670" y="1276"/>
                    </a:lnTo>
                    <a:lnTo>
                      <a:pt x="667" y="1272"/>
                    </a:lnTo>
                    <a:lnTo>
                      <a:pt x="665" y="1269"/>
                    </a:lnTo>
                    <a:lnTo>
                      <a:pt x="662" y="1267"/>
                    </a:lnTo>
                    <a:lnTo>
                      <a:pt x="661" y="1263"/>
                    </a:lnTo>
                    <a:lnTo>
                      <a:pt x="671" y="1266"/>
                    </a:lnTo>
                    <a:lnTo>
                      <a:pt x="671" y="1243"/>
                    </a:lnTo>
                    <a:lnTo>
                      <a:pt x="537" y="1186"/>
                    </a:lnTo>
                    <a:lnTo>
                      <a:pt x="543" y="1186"/>
                    </a:lnTo>
                    <a:lnTo>
                      <a:pt x="550" y="1185"/>
                    </a:lnTo>
                    <a:lnTo>
                      <a:pt x="557" y="1183"/>
                    </a:lnTo>
                    <a:lnTo>
                      <a:pt x="563" y="1181"/>
                    </a:lnTo>
                    <a:lnTo>
                      <a:pt x="569" y="1179"/>
                    </a:lnTo>
                    <a:lnTo>
                      <a:pt x="575" y="1176"/>
                    </a:lnTo>
                    <a:lnTo>
                      <a:pt x="580" y="1174"/>
                    </a:lnTo>
                    <a:lnTo>
                      <a:pt x="585" y="1171"/>
                    </a:lnTo>
                    <a:lnTo>
                      <a:pt x="660" y="1167"/>
                    </a:lnTo>
                    <a:lnTo>
                      <a:pt x="660" y="1173"/>
                    </a:lnTo>
                    <a:lnTo>
                      <a:pt x="662" y="1179"/>
                    </a:lnTo>
                    <a:lnTo>
                      <a:pt x="664" y="1185"/>
                    </a:lnTo>
                    <a:lnTo>
                      <a:pt x="667" y="1190"/>
                    </a:lnTo>
                    <a:lnTo>
                      <a:pt x="672" y="1194"/>
                    </a:lnTo>
                    <a:lnTo>
                      <a:pt x="677" y="1196"/>
                    </a:lnTo>
                    <a:lnTo>
                      <a:pt x="682" y="1197"/>
                    </a:lnTo>
                    <a:lnTo>
                      <a:pt x="689" y="1195"/>
                    </a:lnTo>
                    <a:lnTo>
                      <a:pt x="694" y="1196"/>
                    </a:lnTo>
                    <a:lnTo>
                      <a:pt x="699" y="1196"/>
                    </a:lnTo>
                    <a:lnTo>
                      <a:pt x="704" y="1195"/>
                    </a:lnTo>
                    <a:lnTo>
                      <a:pt x="709" y="1192"/>
                    </a:lnTo>
                    <a:lnTo>
                      <a:pt x="713" y="1188"/>
                    </a:lnTo>
                    <a:lnTo>
                      <a:pt x="716" y="1183"/>
                    </a:lnTo>
                    <a:lnTo>
                      <a:pt x="717" y="1176"/>
                    </a:lnTo>
                    <a:lnTo>
                      <a:pt x="718" y="1168"/>
                    </a:lnTo>
                    <a:lnTo>
                      <a:pt x="718" y="1164"/>
                    </a:lnTo>
                    <a:lnTo>
                      <a:pt x="717" y="1160"/>
                    </a:lnTo>
                    <a:lnTo>
                      <a:pt x="716" y="1155"/>
                    </a:lnTo>
                    <a:lnTo>
                      <a:pt x="715" y="1152"/>
                    </a:lnTo>
                    <a:lnTo>
                      <a:pt x="714" y="1149"/>
                    </a:lnTo>
                    <a:lnTo>
                      <a:pt x="712" y="1146"/>
                    </a:lnTo>
                    <a:lnTo>
                      <a:pt x="710" y="1143"/>
                    </a:lnTo>
                    <a:lnTo>
                      <a:pt x="707" y="1141"/>
                    </a:lnTo>
                    <a:lnTo>
                      <a:pt x="707" y="1130"/>
                    </a:lnTo>
                    <a:lnTo>
                      <a:pt x="714" y="1129"/>
                    </a:lnTo>
                    <a:lnTo>
                      <a:pt x="714" y="1108"/>
                    </a:lnTo>
                    <a:lnTo>
                      <a:pt x="600" y="1117"/>
                    </a:lnTo>
                    <a:lnTo>
                      <a:pt x="597" y="1113"/>
                    </a:lnTo>
                    <a:lnTo>
                      <a:pt x="593" y="1110"/>
                    </a:lnTo>
                    <a:lnTo>
                      <a:pt x="589" y="1107"/>
                    </a:lnTo>
                    <a:lnTo>
                      <a:pt x="586" y="1105"/>
                    </a:lnTo>
                    <a:lnTo>
                      <a:pt x="583" y="1102"/>
                    </a:lnTo>
                    <a:lnTo>
                      <a:pt x="579" y="1100"/>
                    </a:lnTo>
                    <a:lnTo>
                      <a:pt x="575" y="1098"/>
                    </a:lnTo>
                    <a:lnTo>
                      <a:pt x="571" y="1096"/>
                    </a:lnTo>
                    <a:lnTo>
                      <a:pt x="586" y="1060"/>
                    </a:lnTo>
                    <a:lnTo>
                      <a:pt x="748" y="1060"/>
                    </a:lnTo>
                    <a:lnTo>
                      <a:pt x="745" y="996"/>
                    </a:lnTo>
                    <a:lnTo>
                      <a:pt x="739" y="804"/>
                    </a:lnTo>
                    <a:lnTo>
                      <a:pt x="744" y="802"/>
                    </a:lnTo>
                    <a:lnTo>
                      <a:pt x="750" y="800"/>
                    </a:lnTo>
                    <a:lnTo>
                      <a:pt x="756" y="797"/>
                    </a:lnTo>
                    <a:lnTo>
                      <a:pt x="762" y="795"/>
                    </a:lnTo>
                    <a:lnTo>
                      <a:pt x="767" y="793"/>
                    </a:lnTo>
                    <a:lnTo>
                      <a:pt x="772" y="790"/>
                    </a:lnTo>
                    <a:lnTo>
                      <a:pt x="777" y="787"/>
                    </a:lnTo>
                    <a:lnTo>
                      <a:pt x="781" y="784"/>
                    </a:lnTo>
                    <a:lnTo>
                      <a:pt x="781" y="777"/>
                    </a:lnTo>
                    <a:lnTo>
                      <a:pt x="781" y="770"/>
                    </a:lnTo>
                    <a:lnTo>
                      <a:pt x="779" y="763"/>
                    </a:lnTo>
                    <a:lnTo>
                      <a:pt x="778" y="756"/>
                    </a:lnTo>
                    <a:lnTo>
                      <a:pt x="776" y="749"/>
                    </a:lnTo>
                    <a:lnTo>
                      <a:pt x="773" y="741"/>
                    </a:lnTo>
                    <a:lnTo>
                      <a:pt x="770" y="734"/>
                    </a:lnTo>
                    <a:lnTo>
                      <a:pt x="767" y="726"/>
                    </a:lnTo>
                    <a:lnTo>
                      <a:pt x="763" y="718"/>
                    </a:lnTo>
                    <a:lnTo>
                      <a:pt x="759" y="711"/>
                    </a:lnTo>
                    <a:lnTo>
                      <a:pt x="755" y="702"/>
                    </a:lnTo>
                    <a:lnTo>
                      <a:pt x="751" y="695"/>
                    </a:lnTo>
                    <a:lnTo>
                      <a:pt x="748" y="687"/>
                    </a:lnTo>
                    <a:lnTo>
                      <a:pt x="744" y="680"/>
                    </a:lnTo>
                    <a:lnTo>
                      <a:pt x="740" y="672"/>
                    </a:lnTo>
                    <a:lnTo>
                      <a:pt x="736" y="665"/>
                    </a:lnTo>
                    <a:lnTo>
                      <a:pt x="744" y="662"/>
                    </a:lnTo>
                    <a:lnTo>
                      <a:pt x="751" y="659"/>
                    </a:lnTo>
                    <a:lnTo>
                      <a:pt x="758" y="655"/>
                    </a:lnTo>
                    <a:lnTo>
                      <a:pt x="765" y="650"/>
                    </a:lnTo>
                    <a:lnTo>
                      <a:pt x="771" y="645"/>
                    </a:lnTo>
                    <a:lnTo>
                      <a:pt x="776" y="641"/>
                    </a:lnTo>
                    <a:lnTo>
                      <a:pt x="779" y="636"/>
                    </a:lnTo>
                    <a:lnTo>
                      <a:pt x="779" y="631"/>
                    </a:lnTo>
                    <a:lnTo>
                      <a:pt x="777" y="614"/>
                    </a:lnTo>
                    <a:lnTo>
                      <a:pt x="774" y="596"/>
                    </a:lnTo>
                    <a:lnTo>
                      <a:pt x="770" y="580"/>
                    </a:lnTo>
                    <a:lnTo>
                      <a:pt x="765" y="564"/>
                    </a:lnTo>
                    <a:lnTo>
                      <a:pt x="760" y="548"/>
                    </a:lnTo>
                    <a:lnTo>
                      <a:pt x="754" y="532"/>
                    </a:lnTo>
                    <a:lnTo>
                      <a:pt x="748" y="515"/>
                    </a:lnTo>
                    <a:lnTo>
                      <a:pt x="741" y="500"/>
                    </a:lnTo>
                    <a:lnTo>
                      <a:pt x="734" y="484"/>
                    </a:lnTo>
                    <a:lnTo>
                      <a:pt x="727" y="468"/>
                    </a:lnTo>
                    <a:lnTo>
                      <a:pt x="720" y="453"/>
                    </a:lnTo>
                    <a:lnTo>
                      <a:pt x="714" y="437"/>
                    </a:lnTo>
                    <a:lnTo>
                      <a:pt x="707" y="421"/>
                    </a:lnTo>
                    <a:lnTo>
                      <a:pt x="700" y="406"/>
                    </a:lnTo>
                    <a:lnTo>
                      <a:pt x="694" y="390"/>
                    </a:lnTo>
                    <a:lnTo>
                      <a:pt x="688" y="374"/>
                    </a:lnTo>
                    <a:lnTo>
                      <a:pt x="686" y="368"/>
                    </a:lnTo>
                    <a:lnTo>
                      <a:pt x="682" y="364"/>
                    </a:lnTo>
                    <a:lnTo>
                      <a:pt x="679" y="360"/>
                    </a:lnTo>
                    <a:lnTo>
                      <a:pt x="674" y="357"/>
                    </a:lnTo>
                    <a:lnTo>
                      <a:pt x="667" y="354"/>
                    </a:lnTo>
                    <a:lnTo>
                      <a:pt x="660" y="352"/>
                    </a:lnTo>
                    <a:lnTo>
                      <a:pt x="649" y="349"/>
                    </a:lnTo>
                    <a:lnTo>
                      <a:pt x="637" y="346"/>
                    </a:lnTo>
                    <a:lnTo>
                      <a:pt x="623" y="343"/>
                    </a:lnTo>
                    <a:lnTo>
                      <a:pt x="606" y="340"/>
                    </a:lnTo>
                    <a:lnTo>
                      <a:pt x="586" y="336"/>
                    </a:lnTo>
                    <a:lnTo>
                      <a:pt x="564" y="330"/>
                    </a:lnTo>
                    <a:lnTo>
                      <a:pt x="538" y="323"/>
                    </a:lnTo>
                    <a:lnTo>
                      <a:pt x="509" y="314"/>
                    </a:lnTo>
                    <a:lnTo>
                      <a:pt x="475" y="304"/>
                    </a:lnTo>
                    <a:lnTo>
                      <a:pt x="440" y="292"/>
                    </a:lnTo>
                    <a:lnTo>
                      <a:pt x="438" y="264"/>
                    </a:lnTo>
                    <a:lnTo>
                      <a:pt x="448" y="258"/>
                    </a:lnTo>
                    <a:lnTo>
                      <a:pt x="456" y="249"/>
                    </a:lnTo>
                    <a:lnTo>
                      <a:pt x="463" y="238"/>
                    </a:lnTo>
                    <a:lnTo>
                      <a:pt x="469" y="225"/>
                    </a:lnTo>
                    <a:lnTo>
                      <a:pt x="474" y="212"/>
                    </a:lnTo>
                    <a:lnTo>
                      <a:pt x="478" y="197"/>
                    </a:lnTo>
                    <a:lnTo>
                      <a:pt x="482" y="182"/>
                    </a:lnTo>
                    <a:lnTo>
                      <a:pt x="486" y="168"/>
                    </a:lnTo>
                    <a:lnTo>
                      <a:pt x="493" y="154"/>
                    </a:lnTo>
                    <a:lnTo>
                      <a:pt x="496" y="138"/>
                    </a:lnTo>
                    <a:lnTo>
                      <a:pt x="497" y="123"/>
                    </a:lnTo>
                    <a:lnTo>
                      <a:pt x="496" y="109"/>
                    </a:lnTo>
                    <a:lnTo>
                      <a:pt x="493" y="94"/>
                    </a:lnTo>
                    <a:lnTo>
                      <a:pt x="488" y="80"/>
                    </a:lnTo>
                    <a:lnTo>
                      <a:pt x="481" y="66"/>
                    </a:lnTo>
                    <a:lnTo>
                      <a:pt x="472" y="53"/>
                    </a:lnTo>
                    <a:lnTo>
                      <a:pt x="462" y="41"/>
                    </a:lnTo>
                    <a:lnTo>
                      <a:pt x="452" y="30"/>
                    </a:lnTo>
                    <a:lnTo>
                      <a:pt x="440" y="20"/>
                    </a:lnTo>
                    <a:lnTo>
                      <a:pt x="427" y="12"/>
                    </a:lnTo>
                    <a:lnTo>
                      <a:pt x="413" y="6"/>
                    </a:lnTo>
                    <a:lnTo>
                      <a:pt x="399" y="2"/>
                    </a:lnTo>
                    <a:lnTo>
                      <a:pt x="385" y="0"/>
                    </a:lnTo>
                    <a:lnTo>
                      <a:pt x="370" y="0"/>
                    </a:lnTo>
                    <a:lnTo>
                      <a:pt x="353" y="1110"/>
                    </a:lnTo>
                    <a:lnTo>
                      <a:pt x="353" y="1113"/>
                    </a:lnTo>
                    <a:lnTo>
                      <a:pt x="364" y="1132"/>
                    </a:lnTo>
                    <a:lnTo>
                      <a:pt x="380" y="1132"/>
                    </a:lnTo>
                    <a:lnTo>
                      <a:pt x="353" y="1110"/>
                    </a:lnTo>
                    <a:lnTo>
                      <a:pt x="290" y="1060"/>
                    </a:lnTo>
                    <a:lnTo>
                      <a:pt x="292" y="1117"/>
                    </a:lnTo>
                    <a:lnTo>
                      <a:pt x="299" y="1134"/>
                    </a:lnTo>
                    <a:lnTo>
                      <a:pt x="310" y="1134"/>
                    </a:lnTo>
                    <a:lnTo>
                      <a:pt x="311" y="1129"/>
                    </a:lnTo>
                    <a:lnTo>
                      <a:pt x="313" y="1124"/>
                    </a:lnTo>
                    <a:lnTo>
                      <a:pt x="315" y="1118"/>
                    </a:lnTo>
                    <a:lnTo>
                      <a:pt x="318" y="1115"/>
                    </a:lnTo>
                    <a:lnTo>
                      <a:pt x="322" y="1112"/>
                    </a:lnTo>
                    <a:lnTo>
                      <a:pt x="326" y="1111"/>
                    </a:lnTo>
                    <a:lnTo>
                      <a:pt x="330" y="1111"/>
                    </a:lnTo>
                    <a:lnTo>
                      <a:pt x="335" y="1113"/>
                    </a:lnTo>
                    <a:lnTo>
                      <a:pt x="335" y="1094"/>
                    </a:lnTo>
                    <a:lnTo>
                      <a:pt x="333" y="1091"/>
                    </a:lnTo>
                    <a:lnTo>
                      <a:pt x="333" y="1069"/>
                    </a:lnTo>
                    <a:lnTo>
                      <a:pt x="344" y="1069"/>
                    </a:lnTo>
                    <a:lnTo>
                      <a:pt x="386" y="1104"/>
                    </a:lnTo>
                    <a:lnTo>
                      <a:pt x="386" y="1060"/>
                    </a:lnTo>
                    <a:lnTo>
                      <a:pt x="290" y="1060"/>
                    </a:lnTo>
                    <a:lnTo>
                      <a:pt x="429" y="1130"/>
                    </a:lnTo>
                    <a:lnTo>
                      <a:pt x="448" y="1129"/>
                    </a:lnTo>
                    <a:lnTo>
                      <a:pt x="456" y="1107"/>
                    </a:lnTo>
                    <a:lnTo>
                      <a:pt x="452" y="1060"/>
                    </a:lnTo>
                    <a:lnTo>
                      <a:pt x="429" y="1060"/>
                    </a:lnTo>
                    <a:lnTo>
                      <a:pt x="429" y="1130"/>
                    </a:lnTo>
                    <a:lnTo>
                      <a:pt x="370" y="0"/>
                    </a:lnTo>
                  </a:path>
                </a:pathLst>
              </a:custGeom>
              <a:solidFill>
                <a:srgbClr val="000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2" name="Freeform 117"/>
              <p:cNvSpPr>
                <a:spLocks/>
              </p:cNvSpPr>
              <p:nvPr/>
            </p:nvSpPr>
            <p:spPr bwMode="auto">
              <a:xfrm>
                <a:off x="3564" y="2347"/>
                <a:ext cx="789" cy="1367"/>
              </a:xfrm>
              <a:custGeom>
                <a:avLst/>
                <a:gdLst/>
                <a:ahLst/>
                <a:cxnLst>
                  <a:cxn ang="0">
                    <a:pos x="312" y="19"/>
                  </a:cxn>
                  <a:cxn ang="0">
                    <a:pos x="251" y="84"/>
                  </a:cxn>
                  <a:cxn ang="0">
                    <a:pos x="244" y="172"/>
                  </a:cxn>
                  <a:cxn ang="0">
                    <a:pos x="267" y="234"/>
                  </a:cxn>
                  <a:cxn ang="0">
                    <a:pos x="301" y="290"/>
                  </a:cxn>
                  <a:cxn ang="0">
                    <a:pos x="253" y="322"/>
                  </a:cxn>
                  <a:cxn ang="0">
                    <a:pos x="181" y="336"/>
                  </a:cxn>
                  <a:cxn ang="0">
                    <a:pos x="104" y="362"/>
                  </a:cxn>
                  <a:cxn ang="0">
                    <a:pos x="76" y="419"/>
                  </a:cxn>
                  <a:cxn ang="0">
                    <a:pos x="67" y="494"/>
                  </a:cxn>
                  <a:cxn ang="0">
                    <a:pos x="58" y="562"/>
                  </a:cxn>
                  <a:cxn ang="0">
                    <a:pos x="44" y="621"/>
                  </a:cxn>
                  <a:cxn ang="0">
                    <a:pos x="62" y="701"/>
                  </a:cxn>
                  <a:cxn ang="0">
                    <a:pos x="51" y="751"/>
                  </a:cxn>
                  <a:cxn ang="0">
                    <a:pos x="48" y="805"/>
                  </a:cxn>
                  <a:cxn ang="0">
                    <a:pos x="145" y="1071"/>
                  </a:cxn>
                  <a:cxn ang="0">
                    <a:pos x="158" y="1114"/>
                  </a:cxn>
                  <a:cxn ang="0">
                    <a:pos x="24" y="1175"/>
                  </a:cxn>
                  <a:cxn ang="0">
                    <a:pos x="0" y="1213"/>
                  </a:cxn>
                  <a:cxn ang="0">
                    <a:pos x="20" y="1250"/>
                  </a:cxn>
                  <a:cxn ang="0">
                    <a:pos x="63" y="1238"/>
                  </a:cxn>
                  <a:cxn ang="0">
                    <a:pos x="65" y="1204"/>
                  </a:cxn>
                  <a:cxn ang="0">
                    <a:pos x="191" y="1195"/>
                  </a:cxn>
                  <a:cxn ang="0">
                    <a:pos x="230" y="1209"/>
                  </a:cxn>
                  <a:cxn ang="0">
                    <a:pos x="306" y="1197"/>
                  </a:cxn>
                  <a:cxn ang="0">
                    <a:pos x="196" y="1296"/>
                  </a:cxn>
                  <a:cxn ang="0">
                    <a:pos x="177" y="1338"/>
                  </a:cxn>
                  <a:cxn ang="0">
                    <a:pos x="208" y="1362"/>
                  </a:cxn>
                  <a:cxn ang="0">
                    <a:pos x="240" y="1340"/>
                  </a:cxn>
                  <a:cxn ang="0">
                    <a:pos x="236" y="1303"/>
                  </a:cxn>
                  <a:cxn ang="0">
                    <a:pos x="635" y="1266"/>
                  </a:cxn>
                  <a:cxn ang="0">
                    <a:pos x="613" y="1294"/>
                  </a:cxn>
                  <a:cxn ang="0">
                    <a:pos x="631" y="1333"/>
                  </a:cxn>
                  <a:cxn ang="0">
                    <a:pos x="668" y="1327"/>
                  </a:cxn>
                  <a:cxn ang="0">
                    <a:pos x="677" y="1285"/>
                  </a:cxn>
                  <a:cxn ang="0">
                    <a:pos x="676" y="1248"/>
                  </a:cxn>
                  <a:cxn ang="0">
                    <a:pos x="579" y="1181"/>
                  </a:cxn>
                  <a:cxn ang="0">
                    <a:pos x="672" y="1195"/>
                  </a:cxn>
                  <a:cxn ang="0">
                    <a:pos x="709" y="1200"/>
                  </a:cxn>
                  <a:cxn ang="0">
                    <a:pos x="723" y="1165"/>
                  </a:cxn>
                  <a:cxn ang="0">
                    <a:pos x="712" y="1135"/>
                  </a:cxn>
                  <a:cxn ang="0">
                    <a:pos x="591" y="1110"/>
                  </a:cxn>
                  <a:cxn ang="0">
                    <a:pos x="751" y="1000"/>
                  </a:cxn>
                  <a:cxn ang="0">
                    <a:pos x="778" y="793"/>
                  </a:cxn>
                  <a:cxn ang="0">
                    <a:pos x="782" y="752"/>
                  </a:cxn>
                  <a:cxn ang="0">
                    <a:pos x="757" y="698"/>
                  </a:cxn>
                  <a:cxn ang="0">
                    <a:pos x="764" y="658"/>
                  </a:cxn>
                  <a:cxn ang="0">
                    <a:pos x="780" y="599"/>
                  </a:cxn>
                  <a:cxn ang="0">
                    <a:pos x="740" y="486"/>
                  </a:cxn>
                  <a:cxn ang="0">
                    <a:pos x="693" y="376"/>
                  </a:cxn>
                  <a:cxn ang="0">
                    <a:pos x="654" y="351"/>
                  </a:cxn>
                  <a:cxn ang="0">
                    <a:pos x="513" y="315"/>
                  </a:cxn>
                  <a:cxn ang="0">
                    <a:pos x="473" y="226"/>
                  </a:cxn>
                  <a:cxn ang="0">
                    <a:pos x="501" y="124"/>
                  </a:cxn>
                  <a:cxn ang="0">
                    <a:pos x="455" y="30"/>
                  </a:cxn>
                </a:cxnLst>
                <a:rect l="0" t="0" r="r" b="b"/>
                <a:pathLst>
                  <a:path w="788" h="1366">
                    <a:moveTo>
                      <a:pt x="373" y="0"/>
                    </a:moveTo>
                    <a:lnTo>
                      <a:pt x="373" y="0"/>
                    </a:lnTo>
                    <a:lnTo>
                      <a:pt x="360" y="2"/>
                    </a:lnTo>
                    <a:lnTo>
                      <a:pt x="348" y="5"/>
                    </a:lnTo>
                    <a:lnTo>
                      <a:pt x="335" y="9"/>
                    </a:lnTo>
                    <a:lnTo>
                      <a:pt x="323" y="14"/>
                    </a:lnTo>
                    <a:lnTo>
                      <a:pt x="312" y="19"/>
                    </a:lnTo>
                    <a:lnTo>
                      <a:pt x="301" y="26"/>
                    </a:lnTo>
                    <a:lnTo>
                      <a:pt x="290" y="34"/>
                    </a:lnTo>
                    <a:lnTo>
                      <a:pt x="280" y="42"/>
                    </a:lnTo>
                    <a:lnTo>
                      <a:pt x="271" y="52"/>
                    </a:lnTo>
                    <a:lnTo>
                      <a:pt x="264" y="61"/>
                    </a:lnTo>
                    <a:lnTo>
                      <a:pt x="257" y="72"/>
                    </a:lnTo>
                    <a:lnTo>
                      <a:pt x="251" y="84"/>
                    </a:lnTo>
                    <a:lnTo>
                      <a:pt x="247" y="96"/>
                    </a:lnTo>
                    <a:lnTo>
                      <a:pt x="243" y="108"/>
                    </a:lnTo>
                    <a:lnTo>
                      <a:pt x="241" y="120"/>
                    </a:lnTo>
                    <a:lnTo>
                      <a:pt x="240" y="134"/>
                    </a:lnTo>
                    <a:lnTo>
                      <a:pt x="241" y="148"/>
                    </a:lnTo>
                    <a:lnTo>
                      <a:pt x="242" y="160"/>
                    </a:lnTo>
                    <a:lnTo>
                      <a:pt x="244" y="172"/>
                    </a:lnTo>
                    <a:lnTo>
                      <a:pt x="246" y="183"/>
                    </a:lnTo>
                    <a:lnTo>
                      <a:pt x="249" y="193"/>
                    </a:lnTo>
                    <a:lnTo>
                      <a:pt x="252" y="202"/>
                    </a:lnTo>
                    <a:lnTo>
                      <a:pt x="255" y="211"/>
                    </a:lnTo>
                    <a:lnTo>
                      <a:pt x="259" y="220"/>
                    </a:lnTo>
                    <a:lnTo>
                      <a:pt x="263" y="227"/>
                    </a:lnTo>
                    <a:lnTo>
                      <a:pt x="267" y="234"/>
                    </a:lnTo>
                    <a:lnTo>
                      <a:pt x="271" y="240"/>
                    </a:lnTo>
                    <a:lnTo>
                      <a:pt x="277" y="247"/>
                    </a:lnTo>
                    <a:lnTo>
                      <a:pt x="282" y="253"/>
                    </a:lnTo>
                    <a:lnTo>
                      <a:pt x="288" y="259"/>
                    </a:lnTo>
                    <a:lnTo>
                      <a:pt x="294" y="264"/>
                    </a:lnTo>
                    <a:lnTo>
                      <a:pt x="301" y="270"/>
                    </a:lnTo>
                    <a:lnTo>
                      <a:pt x="301" y="290"/>
                    </a:lnTo>
                    <a:lnTo>
                      <a:pt x="293" y="293"/>
                    </a:lnTo>
                    <a:lnTo>
                      <a:pt x="285" y="296"/>
                    </a:lnTo>
                    <a:lnTo>
                      <a:pt x="278" y="300"/>
                    </a:lnTo>
                    <a:lnTo>
                      <a:pt x="272" y="305"/>
                    </a:lnTo>
                    <a:lnTo>
                      <a:pt x="266" y="310"/>
                    </a:lnTo>
                    <a:lnTo>
                      <a:pt x="259" y="315"/>
                    </a:lnTo>
                    <a:lnTo>
                      <a:pt x="253" y="322"/>
                    </a:lnTo>
                    <a:lnTo>
                      <a:pt x="247" y="328"/>
                    </a:lnTo>
                    <a:lnTo>
                      <a:pt x="238" y="328"/>
                    </a:lnTo>
                    <a:lnTo>
                      <a:pt x="228" y="329"/>
                    </a:lnTo>
                    <a:lnTo>
                      <a:pt x="217" y="331"/>
                    </a:lnTo>
                    <a:lnTo>
                      <a:pt x="205" y="332"/>
                    </a:lnTo>
                    <a:lnTo>
                      <a:pt x="193" y="334"/>
                    </a:lnTo>
                    <a:lnTo>
                      <a:pt x="181" y="336"/>
                    </a:lnTo>
                    <a:lnTo>
                      <a:pt x="169" y="339"/>
                    </a:lnTo>
                    <a:lnTo>
                      <a:pt x="157" y="341"/>
                    </a:lnTo>
                    <a:lnTo>
                      <a:pt x="145" y="345"/>
                    </a:lnTo>
                    <a:lnTo>
                      <a:pt x="133" y="349"/>
                    </a:lnTo>
                    <a:lnTo>
                      <a:pt x="123" y="353"/>
                    </a:lnTo>
                    <a:lnTo>
                      <a:pt x="113" y="357"/>
                    </a:lnTo>
                    <a:lnTo>
                      <a:pt x="104" y="362"/>
                    </a:lnTo>
                    <a:lnTo>
                      <a:pt x="97" y="368"/>
                    </a:lnTo>
                    <a:lnTo>
                      <a:pt x="91" y="373"/>
                    </a:lnTo>
                    <a:lnTo>
                      <a:pt x="88" y="379"/>
                    </a:lnTo>
                    <a:lnTo>
                      <a:pt x="84" y="388"/>
                    </a:lnTo>
                    <a:lnTo>
                      <a:pt x="81" y="399"/>
                    </a:lnTo>
                    <a:lnTo>
                      <a:pt x="78" y="409"/>
                    </a:lnTo>
                    <a:lnTo>
                      <a:pt x="76" y="419"/>
                    </a:lnTo>
                    <a:lnTo>
                      <a:pt x="74" y="429"/>
                    </a:lnTo>
                    <a:lnTo>
                      <a:pt x="72" y="440"/>
                    </a:lnTo>
                    <a:lnTo>
                      <a:pt x="71" y="451"/>
                    </a:lnTo>
                    <a:lnTo>
                      <a:pt x="70" y="462"/>
                    </a:lnTo>
                    <a:lnTo>
                      <a:pt x="69" y="472"/>
                    </a:lnTo>
                    <a:lnTo>
                      <a:pt x="68" y="483"/>
                    </a:lnTo>
                    <a:lnTo>
                      <a:pt x="67" y="494"/>
                    </a:lnTo>
                    <a:lnTo>
                      <a:pt x="66" y="505"/>
                    </a:lnTo>
                    <a:lnTo>
                      <a:pt x="65" y="516"/>
                    </a:lnTo>
                    <a:lnTo>
                      <a:pt x="64" y="526"/>
                    </a:lnTo>
                    <a:lnTo>
                      <a:pt x="62" y="537"/>
                    </a:lnTo>
                    <a:lnTo>
                      <a:pt x="61" y="548"/>
                    </a:lnTo>
                    <a:lnTo>
                      <a:pt x="59" y="555"/>
                    </a:lnTo>
                    <a:lnTo>
                      <a:pt x="58" y="562"/>
                    </a:lnTo>
                    <a:lnTo>
                      <a:pt x="56" y="569"/>
                    </a:lnTo>
                    <a:lnTo>
                      <a:pt x="55" y="576"/>
                    </a:lnTo>
                    <a:lnTo>
                      <a:pt x="53" y="583"/>
                    </a:lnTo>
                    <a:lnTo>
                      <a:pt x="51" y="591"/>
                    </a:lnTo>
                    <a:lnTo>
                      <a:pt x="48" y="597"/>
                    </a:lnTo>
                    <a:lnTo>
                      <a:pt x="46" y="604"/>
                    </a:lnTo>
                    <a:lnTo>
                      <a:pt x="44" y="621"/>
                    </a:lnTo>
                    <a:lnTo>
                      <a:pt x="44" y="636"/>
                    </a:lnTo>
                    <a:lnTo>
                      <a:pt x="44" y="649"/>
                    </a:lnTo>
                    <a:lnTo>
                      <a:pt x="46" y="661"/>
                    </a:lnTo>
                    <a:lnTo>
                      <a:pt x="48" y="672"/>
                    </a:lnTo>
                    <a:lnTo>
                      <a:pt x="51" y="683"/>
                    </a:lnTo>
                    <a:lnTo>
                      <a:pt x="56" y="692"/>
                    </a:lnTo>
                    <a:lnTo>
                      <a:pt x="62" y="701"/>
                    </a:lnTo>
                    <a:lnTo>
                      <a:pt x="62" y="708"/>
                    </a:lnTo>
                    <a:lnTo>
                      <a:pt x="61" y="715"/>
                    </a:lnTo>
                    <a:lnTo>
                      <a:pt x="60" y="723"/>
                    </a:lnTo>
                    <a:lnTo>
                      <a:pt x="58" y="730"/>
                    </a:lnTo>
                    <a:lnTo>
                      <a:pt x="56" y="737"/>
                    </a:lnTo>
                    <a:lnTo>
                      <a:pt x="54" y="744"/>
                    </a:lnTo>
                    <a:lnTo>
                      <a:pt x="51" y="751"/>
                    </a:lnTo>
                    <a:lnTo>
                      <a:pt x="47" y="759"/>
                    </a:lnTo>
                    <a:lnTo>
                      <a:pt x="48" y="767"/>
                    </a:lnTo>
                    <a:lnTo>
                      <a:pt x="48" y="774"/>
                    </a:lnTo>
                    <a:lnTo>
                      <a:pt x="47" y="781"/>
                    </a:lnTo>
                    <a:lnTo>
                      <a:pt x="46" y="789"/>
                    </a:lnTo>
                    <a:lnTo>
                      <a:pt x="47" y="796"/>
                    </a:lnTo>
                    <a:lnTo>
                      <a:pt x="48" y="805"/>
                    </a:lnTo>
                    <a:lnTo>
                      <a:pt x="52" y="815"/>
                    </a:lnTo>
                    <a:lnTo>
                      <a:pt x="58" y="826"/>
                    </a:lnTo>
                    <a:lnTo>
                      <a:pt x="52" y="1001"/>
                    </a:lnTo>
                    <a:lnTo>
                      <a:pt x="56" y="1001"/>
                    </a:lnTo>
                    <a:lnTo>
                      <a:pt x="53" y="1065"/>
                    </a:lnTo>
                    <a:lnTo>
                      <a:pt x="143" y="1065"/>
                    </a:lnTo>
                    <a:lnTo>
                      <a:pt x="145" y="1071"/>
                    </a:lnTo>
                    <a:lnTo>
                      <a:pt x="147" y="1077"/>
                    </a:lnTo>
                    <a:lnTo>
                      <a:pt x="150" y="1083"/>
                    </a:lnTo>
                    <a:lnTo>
                      <a:pt x="152" y="1089"/>
                    </a:lnTo>
                    <a:lnTo>
                      <a:pt x="154" y="1095"/>
                    </a:lnTo>
                    <a:lnTo>
                      <a:pt x="156" y="1101"/>
                    </a:lnTo>
                    <a:lnTo>
                      <a:pt x="157" y="1108"/>
                    </a:lnTo>
                    <a:lnTo>
                      <a:pt x="158" y="1114"/>
                    </a:lnTo>
                    <a:lnTo>
                      <a:pt x="173" y="1125"/>
                    </a:lnTo>
                    <a:lnTo>
                      <a:pt x="170" y="1141"/>
                    </a:lnTo>
                    <a:lnTo>
                      <a:pt x="21" y="1144"/>
                    </a:lnTo>
                    <a:lnTo>
                      <a:pt x="21" y="1166"/>
                    </a:lnTo>
                    <a:lnTo>
                      <a:pt x="31" y="1166"/>
                    </a:lnTo>
                    <a:lnTo>
                      <a:pt x="31" y="1176"/>
                    </a:lnTo>
                    <a:lnTo>
                      <a:pt x="24" y="1175"/>
                    </a:lnTo>
                    <a:lnTo>
                      <a:pt x="18" y="1176"/>
                    </a:lnTo>
                    <a:lnTo>
                      <a:pt x="12" y="1179"/>
                    </a:lnTo>
                    <a:lnTo>
                      <a:pt x="7" y="1184"/>
                    </a:lnTo>
                    <a:lnTo>
                      <a:pt x="4" y="1190"/>
                    </a:lnTo>
                    <a:lnTo>
                      <a:pt x="1" y="1197"/>
                    </a:lnTo>
                    <a:lnTo>
                      <a:pt x="0" y="1205"/>
                    </a:lnTo>
                    <a:lnTo>
                      <a:pt x="0" y="1213"/>
                    </a:lnTo>
                    <a:lnTo>
                      <a:pt x="2" y="1221"/>
                    </a:lnTo>
                    <a:lnTo>
                      <a:pt x="1" y="1227"/>
                    </a:lnTo>
                    <a:lnTo>
                      <a:pt x="2" y="1233"/>
                    </a:lnTo>
                    <a:lnTo>
                      <a:pt x="5" y="1238"/>
                    </a:lnTo>
                    <a:lnTo>
                      <a:pt x="9" y="1244"/>
                    </a:lnTo>
                    <a:lnTo>
                      <a:pt x="13" y="1247"/>
                    </a:lnTo>
                    <a:lnTo>
                      <a:pt x="20" y="1250"/>
                    </a:lnTo>
                    <a:lnTo>
                      <a:pt x="27" y="1251"/>
                    </a:lnTo>
                    <a:lnTo>
                      <a:pt x="34" y="1249"/>
                    </a:lnTo>
                    <a:lnTo>
                      <a:pt x="41" y="1251"/>
                    </a:lnTo>
                    <a:lnTo>
                      <a:pt x="47" y="1250"/>
                    </a:lnTo>
                    <a:lnTo>
                      <a:pt x="53" y="1248"/>
                    </a:lnTo>
                    <a:lnTo>
                      <a:pt x="59" y="1244"/>
                    </a:lnTo>
                    <a:lnTo>
                      <a:pt x="63" y="1238"/>
                    </a:lnTo>
                    <a:lnTo>
                      <a:pt x="66" y="1232"/>
                    </a:lnTo>
                    <a:lnTo>
                      <a:pt x="67" y="1225"/>
                    </a:lnTo>
                    <a:lnTo>
                      <a:pt x="65" y="1216"/>
                    </a:lnTo>
                    <a:lnTo>
                      <a:pt x="65" y="1212"/>
                    </a:lnTo>
                    <a:lnTo>
                      <a:pt x="65" y="1210"/>
                    </a:lnTo>
                    <a:lnTo>
                      <a:pt x="65" y="1207"/>
                    </a:lnTo>
                    <a:lnTo>
                      <a:pt x="65" y="1204"/>
                    </a:lnTo>
                    <a:lnTo>
                      <a:pt x="64" y="1200"/>
                    </a:lnTo>
                    <a:lnTo>
                      <a:pt x="63" y="1198"/>
                    </a:lnTo>
                    <a:lnTo>
                      <a:pt x="63" y="1195"/>
                    </a:lnTo>
                    <a:lnTo>
                      <a:pt x="62" y="1192"/>
                    </a:lnTo>
                    <a:lnTo>
                      <a:pt x="182" y="1190"/>
                    </a:lnTo>
                    <a:lnTo>
                      <a:pt x="187" y="1193"/>
                    </a:lnTo>
                    <a:lnTo>
                      <a:pt x="191" y="1195"/>
                    </a:lnTo>
                    <a:lnTo>
                      <a:pt x="195" y="1198"/>
                    </a:lnTo>
                    <a:lnTo>
                      <a:pt x="199" y="1201"/>
                    </a:lnTo>
                    <a:lnTo>
                      <a:pt x="203" y="1204"/>
                    </a:lnTo>
                    <a:lnTo>
                      <a:pt x="208" y="1205"/>
                    </a:lnTo>
                    <a:lnTo>
                      <a:pt x="212" y="1207"/>
                    </a:lnTo>
                    <a:lnTo>
                      <a:pt x="217" y="1208"/>
                    </a:lnTo>
                    <a:lnTo>
                      <a:pt x="230" y="1209"/>
                    </a:lnTo>
                    <a:lnTo>
                      <a:pt x="245" y="1209"/>
                    </a:lnTo>
                    <a:lnTo>
                      <a:pt x="259" y="1208"/>
                    </a:lnTo>
                    <a:lnTo>
                      <a:pt x="273" y="1207"/>
                    </a:lnTo>
                    <a:lnTo>
                      <a:pt x="286" y="1205"/>
                    </a:lnTo>
                    <a:lnTo>
                      <a:pt x="296" y="1204"/>
                    </a:lnTo>
                    <a:lnTo>
                      <a:pt x="303" y="1201"/>
                    </a:lnTo>
                    <a:lnTo>
                      <a:pt x="306" y="1197"/>
                    </a:lnTo>
                    <a:lnTo>
                      <a:pt x="306" y="1188"/>
                    </a:lnTo>
                    <a:lnTo>
                      <a:pt x="316" y="1188"/>
                    </a:lnTo>
                    <a:lnTo>
                      <a:pt x="322" y="1195"/>
                    </a:lnTo>
                    <a:lnTo>
                      <a:pt x="207" y="1272"/>
                    </a:lnTo>
                    <a:lnTo>
                      <a:pt x="206" y="1297"/>
                    </a:lnTo>
                    <a:lnTo>
                      <a:pt x="201" y="1295"/>
                    </a:lnTo>
                    <a:lnTo>
                      <a:pt x="196" y="1296"/>
                    </a:lnTo>
                    <a:lnTo>
                      <a:pt x="190" y="1298"/>
                    </a:lnTo>
                    <a:lnTo>
                      <a:pt x="186" y="1301"/>
                    </a:lnTo>
                    <a:lnTo>
                      <a:pt x="181" y="1306"/>
                    </a:lnTo>
                    <a:lnTo>
                      <a:pt x="178" y="1313"/>
                    </a:lnTo>
                    <a:lnTo>
                      <a:pt x="177" y="1321"/>
                    </a:lnTo>
                    <a:lnTo>
                      <a:pt x="177" y="1329"/>
                    </a:lnTo>
                    <a:lnTo>
                      <a:pt x="177" y="1338"/>
                    </a:lnTo>
                    <a:lnTo>
                      <a:pt x="178" y="1345"/>
                    </a:lnTo>
                    <a:lnTo>
                      <a:pt x="181" y="1352"/>
                    </a:lnTo>
                    <a:lnTo>
                      <a:pt x="186" y="1358"/>
                    </a:lnTo>
                    <a:lnTo>
                      <a:pt x="191" y="1362"/>
                    </a:lnTo>
                    <a:lnTo>
                      <a:pt x="196" y="1365"/>
                    </a:lnTo>
                    <a:lnTo>
                      <a:pt x="203" y="1364"/>
                    </a:lnTo>
                    <a:lnTo>
                      <a:pt x="208" y="1362"/>
                    </a:lnTo>
                    <a:lnTo>
                      <a:pt x="214" y="1364"/>
                    </a:lnTo>
                    <a:lnTo>
                      <a:pt x="220" y="1365"/>
                    </a:lnTo>
                    <a:lnTo>
                      <a:pt x="225" y="1364"/>
                    </a:lnTo>
                    <a:lnTo>
                      <a:pt x="230" y="1360"/>
                    </a:lnTo>
                    <a:lnTo>
                      <a:pt x="235" y="1355"/>
                    </a:lnTo>
                    <a:lnTo>
                      <a:pt x="238" y="1348"/>
                    </a:lnTo>
                    <a:lnTo>
                      <a:pt x="240" y="1340"/>
                    </a:lnTo>
                    <a:lnTo>
                      <a:pt x="242" y="1329"/>
                    </a:lnTo>
                    <a:lnTo>
                      <a:pt x="243" y="1324"/>
                    </a:lnTo>
                    <a:lnTo>
                      <a:pt x="243" y="1319"/>
                    </a:lnTo>
                    <a:lnTo>
                      <a:pt x="242" y="1315"/>
                    </a:lnTo>
                    <a:lnTo>
                      <a:pt x="241" y="1311"/>
                    </a:lnTo>
                    <a:lnTo>
                      <a:pt x="238" y="1307"/>
                    </a:lnTo>
                    <a:lnTo>
                      <a:pt x="236" y="1303"/>
                    </a:lnTo>
                    <a:lnTo>
                      <a:pt x="233" y="1301"/>
                    </a:lnTo>
                    <a:lnTo>
                      <a:pt x="230" y="1298"/>
                    </a:lnTo>
                    <a:lnTo>
                      <a:pt x="230" y="1280"/>
                    </a:lnTo>
                    <a:lnTo>
                      <a:pt x="410" y="1186"/>
                    </a:lnTo>
                    <a:lnTo>
                      <a:pt x="642" y="1261"/>
                    </a:lnTo>
                    <a:lnTo>
                      <a:pt x="643" y="1269"/>
                    </a:lnTo>
                    <a:lnTo>
                      <a:pt x="635" y="1266"/>
                    </a:lnTo>
                    <a:lnTo>
                      <a:pt x="630" y="1267"/>
                    </a:lnTo>
                    <a:lnTo>
                      <a:pt x="625" y="1270"/>
                    </a:lnTo>
                    <a:lnTo>
                      <a:pt x="621" y="1273"/>
                    </a:lnTo>
                    <a:lnTo>
                      <a:pt x="618" y="1277"/>
                    </a:lnTo>
                    <a:lnTo>
                      <a:pt x="616" y="1282"/>
                    </a:lnTo>
                    <a:lnTo>
                      <a:pt x="614" y="1288"/>
                    </a:lnTo>
                    <a:lnTo>
                      <a:pt x="613" y="1294"/>
                    </a:lnTo>
                    <a:lnTo>
                      <a:pt x="612" y="1299"/>
                    </a:lnTo>
                    <a:lnTo>
                      <a:pt x="613" y="1305"/>
                    </a:lnTo>
                    <a:lnTo>
                      <a:pt x="614" y="1312"/>
                    </a:lnTo>
                    <a:lnTo>
                      <a:pt x="617" y="1319"/>
                    </a:lnTo>
                    <a:lnTo>
                      <a:pt x="621" y="1325"/>
                    </a:lnTo>
                    <a:lnTo>
                      <a:pt x="626" y="1330"/>
                    </a:lnTo>
                    <a:lnTo>
                      <a:pt x="631" y="1333"/>
                    </a:lnTo>
                    <a:lnTo>
                      <a:pt x="637" y="1333"/>
                    </a:lnTo>
                    <a:lnTo>
                      <a:pt x="644" y="1330"/>
                    </a:lnTo>
                    <a:lnTo>
                      <a:pt x="649" y="1332"/>
                    </a:lnTo>
                    <a:lnTo>
                      <a:pt x="654" y="1333"/>
                    </a:lnTo>
                    <a:lnTo>
                      <a:pt x="658" y="1332"/>
                    </a:lnTo>
                    <a:lnTo>
                      <a:pt x="663" y="1330"/>
                    </a:lnTo>
                    <a:lnTo>
                      <a:pt x="668" y="1327"/>
                    </a:lnTo>
                    <a:lnTo>
                      <a:pt x="672" y="1322"/>
                    </a:lnTo>
                    <a:lnTo>
                      <a:pt x="674" y="1315"/>
                    </a:lnTo>
                    <a:lnTo>
                      <a:pt x="676" y="1308"/>
                    </a:lnTo>
                    <a:lnTo>
                      <a:pt x="678" y="1301"/>
                    </a:lnTo>
                    <a:lnTo>
                      <a:pt x="679" y="1296"/>
                    </a:lnTo>
                    <a:lnTo>
                      <a:pt x="678" y="1290"/>
                    </a:lnTo>
                    <a:lnTo>
                      <a:pt x="677" y="1285"/>
                    </a:lnTo>
                    <a:lnTo>
                      <a:pt x="675" y="1282"/>
                    </a:lnTo>
                    <a:lnTo>
                      <a:pt x="672" y="1278"/>
                    </a:lnTo>
                    <a:lnTo>
                      <a:pt x="670" y="1275"/>
                    </a:lnTo>
                    <a:lnTo>
                      <a:pt x="667" y="1273"/>
                    </a:lnTo>
                    <a:lnTo>
                      <a:pt x="666" y="1269"/>
                    </a:lnTo>
                    <a:lnTo>
                      <a:pt x="676" y="1272"/>
                    </a:lnTo>
                    <a:lnTo>
                      <a:pt x="676" y="1248"/>
                    </a:lnTo>
                    <a:lnTo>
                      <a:pt x="541" y="1191"/>
                    </a:lnTo>
                    <a:lnTo>
                      <a:pt x="547" y="1191"/>
                    </a:lnTo>
                    <a:lnTo>
                      <a:pt x="554" y="1190"/>
                    </a:lnTo>
                    <a:lnTo>
                      <a:pt x="561" y="1188"/>
                    </a:lnTo>
                    <a:lnTo>
                      <a:pt x="567" y="1186"/>
                    </a:lnTo>
                    <a:lnTo>
                      <a:pt x="573" y="1184"/>
                    </a:lnTo>
                    <a:lnTo>
                      <a:pt x="579" y="1181"/>
                    </a:lnTo>
                    <a:lnTo>
                      <a:pt x="584" y="1179"/>
                    </a:lnTo>
                    <a:lnTo>
                      <a:pt x="589" y="1176"/>
                    </a:lnTo>
                    <a:lnTo>
                      <a:pt x="665" y="1172"/>
                    </a:lnTo>
                    <a:lnTo>
                      <a:pt x="665" y="1178"/>
                    </a:lnTo>
                    <a:lnTo>
                      <a:pt x="667" y="1184"/>
                    </a:lnTo>
                    <a:lnTo>
                      <a:pt x="669" y="1190"/>
                    </a:lnTo>
                    <a:lnTo>
                      <a:pt x="672" y="1195"/>
                    </a:lnTo>
                    <a:lnTo>
                      <a:pt x="677" y="1199"/>
                    </a:lnTo>
                    <a:lnTo>
                      <a:pt x="682" y="1201"/>
                    </a:lnTo>
                    <a:lnTo>
                      <a:pt x="687" y="1202"/>
                    </a:lnTo>
                    <a:lnTo>
                      <a:pt x="694" y="1200"/>
                    </a:lnTo>
                    <a:lnTo>
                      <a:pt x="699" y="1201"/>
                    </a:lnTo>
                    <a:lnTo>
                      <a:pt x="704" y="1201"/>
                    </a:lnTo>
                    <a:lnTo>
                      <a:pt x="709" y="1200"/>
                    </a:lnTo>
                    <a:lnTo>
                      <a:pt x="714" y="1197"/>
                    </a:lnTo>
                    <a:lnTo>
                      <a:pt x="718" y="1193"/>
                    </a:lnTo>
                    <a:lnTo>
                      <a:pt x="721" y="1188"/>
                    </a:lnTo>
                    <a:lnTo>
                      <a:pt x="723" y="1181"/>
                    </a:lnTo>
                    <a:lnTo>
                      <a:pt x="724" y="1173"/>
                    </a:lnTo>
                    <a:lnTo>
                      <a:pt x="724" y="1169"/>
                    </a:lnTo>
                    <a:lnTo>
                      <a:pt x="723" y="1165"/>
                    </a:lnTo>
                    <a:lnTo>
                      <a:pt x="722" y="1160"/>
                    </a:lnTo>
                    <a:lnTo>
                      <a:pt x="720" y="1157"/>
                    </a:lnTo>
                    <a:lnTo>
                      <a:pt x="719" y="1154"/>
                    </a:lnTo>
                    <a:lnTo>
                      <a:pt x="717" y="1151"/>
                    </a:lnTo>
                    <a:lnTo>
                      <a:pt x="715" y="1148"/>
                    </a:lnTo>
                    <a:lnTo>
                      <a:pt x="712" y="1146"/>
                    </a:lnTo>
                    <a:lnTo>
                      <a:pt x="712" y="1135"/>
                    </a:lnTo>
                    <a:lnTo>
                      <a:pt x="719" y="1134"/>
                    </a:lnTo>
                    <a:lnTo>
                      <a:pt x="719" y="1113"/>
                    </a:lnTo>
                    <a:lnTo>
                      <a:pt x="605" y="1122"/>
                    </a:lnTo>
                    <a:lnTo>
                      <a:pt x="602" y="1118"/>
                    </a:lnTo>
                    <a:lnTo>
                      <a:pt x="598" y="1115"/>
                    </a:lnTo>
                    <a:lnTo>
                      <a:pt x="594" y="1112"/>
                    </a:lnTo>
                    <a:lnTo>
                      <a:pt x="591" y="1110"/>
                    </a:lnTo>
                    <a:lnTo>
                      <a:pt x="587" y="1107"/>
                    </a:lnTo>
                    <a:lnTo>
                      <a:pt x="583" y="1105"/>
                    </a:lnTo>
                    <a:lnTo>
                      <a:pt x="579" y="1103"/>
                    </a:lnTo>
                    <a:lnTo>
                      <a:pt x="575" y="1101"/>
                    </a:lnTo>
                    <a:lnTo>
                      <a:pt x="590" y="1065"/>
                    </a:lnTo>
                    <a:lnTo>
                      <a:pt x="754" y="1065"/>
                    </a:lnTo>
                    <a:lnTo>
                      <a:pt x="751" y="1000"/>
                    </a:lnTo>
                    <a:lnTo>
                      <a:pt x="745" y="808"/>
                    </a:lnTo>
                    <a:lnTo>
                      <a:pt x="750" y="806"/>
                    </a:lnTo>
                    <a:lnTo>
                      <a:pt x="756" y="804"/>
                    </a:lnTo>
                    <a:lnTo>
                      <a:pt x="762" y="801"/>
                    </a:lnTo>
                    <a:lnTo>
                      <a:pt x="768" y="799"/>
                    </a:lnTo>
                    <a:lnTo>
                      <a:pt x="773" y="796"/>
                    </a:lnTo>
                    <a:lnTo>
                      <a:pt x="778" y="793"/>
                    </a:lnTo>
                    <a:lnTo>
                      <a:pt x="783" y="790"/>
                    </a:lnTo>
                    <a:lnTo>
                      <a:pt x="787" y="787"/>
                    </a:lnTo>
                    <a:lnTo>
                      <a:pt x="787" y="780"/>
                    </a:lnTo>
                    <a:lnTo>
                      <a:pt x="787" y="773"/>
                    </a:lnTo>
                    <a:lnTo>
                      <a:pt x="785" y="766"/>
                    </a:lnTo>
                    <a:lnTo>
                      <a:pt x="784" y="759"/>
                    </a:lnTo>
                    <a:lnTo>
                      <a:pt x="782" y="752"/>
                    </a:lnTo>
                    <a:lnTo>
                      <a:pt x="779" y="744"/>
                    </a:lnTo>
                    <a:lnTo>
                      <a:pt x="776" y="737"/>
                    </a:lnTo>
                    <a:lnTo>
                      <a:pt x="773" y="729"/>
                    </a:lnTo>
                    <a:lnTo>
                      <a:pt x="769" y="721"/>
                    </a:lnTo>
                    <a:lnTo>
                      <a:pt x="765" y="714"/>
                    </a:lnTo>
                    <a:lnTo>
                      <a:pt x="761" y="705"/>
                    </a:lnTo>
                    <a:lnTo>
                      <a:pt x="757" y="698"/>
                    </a:lnTo>
                    <a:lnTo>
                      <a:pt x="754" y="690"/>
                    </a:lnTo>
                    <a:lnTo>
                      <a:pt x="750" y="683"/>
                    </a:lnTo>
                    <a:lnTo>
                      <a:pt x="746" y="675"/>
                    </a:lnTo>
                    <a:lnTo>
                      <a:pt x="742" y="668"/>
                    </a:lnTo>
                    <a:lnTo>
                      <a:pt x="750" y="665"/>
                    </a:lnTo>
                    <a:lnTo>
                      <a:pt x="757" y="662"/>
                    </a:lnTo>
                    <a:lnTo>
                      <a:pt x="764" y="658"/>
                    </a:lnTo>
                    <a:lnTo>
                      <a:pt x="771" y="653"/>
                    </a:lnTo>
                    <a:lnTo>
                      <a:pt x="777" y="648"/>
                    </a:lnTo>
                    <a:lnTo>
                      <a:pt x="782" y="644"/>
                    </a:lnTo>
                    <a:lnTo>
                      <a:pt x="785" y="639"/>
                    </a:lnTo>
                    <a:lnTo>
                      <a:pt x="785" y="634"/>
                    </a:lnTo>
                    <a:lnTo>
                      <a:pt x="783" y="617"/>
                    </a:lnTo>
                    <a:lnTo>
                      <a:pt x="780" y="599"/>
                    </a:lnTo>
                    <a:lnTo>
                      <a:pt x="776" y="583"/>
                    </a:lnTo>
                    <a:lnTo>
                      <a:pt x="771" y="566"/>
                    </a:lnTo>
                    <a:lnTo>
                      <a:pt x="766" y="550"/>
                    </a:lnTo>
                    <a:lnTo>
                      <a:pt x="760" y="534"/>
                    </a:lnTo>
                    <a:lnTo>
                      <a:pt x="754" y="517"/>
                    </a:lnTo>
                    <a:lnTo>
                      <a:pt x="747" y="502"/>
                    </a:lnTo>
                    <a:lnTo>
                      <a:pt x="740" y="486"/>
                    </a:lnTo>
                    <a:lnTo>
                      <a:pt x="733" y="470"/>
                    </a:lnTo>
                    <a:lnTo>
                      <a:pt x="726" y="455"/>
                    </a:lnTo>
                    <a:lnTo>
                      <a:pt x="719" y="439"/>
                    </a:lnTo>
                    <a:lnTo>
                      <a:pt x="712" y="423"/>
                    </a:lnTo>
                    <a:lnTo>
                      <a:pt x="705" y="408"/>
                    </a:lnTo>
                    <a:lnTo>
                      <a:pt x="699" y="392"/>
                    </a:lnTo>
                    <a:lnTo>
                      <a:pt x="693" y="376"/>
                    </a:lnTo>
                    <a:lnTo>
                      <a:pt x="691" y="370"/>
                    </a:lnTo>
                    <a:lnTo>
                      <a:pt x="687" y="366"/>
                    </a:lnTo>
                    <a:lnTo>
                      <a:pt x="684" y="362"/>
                    </a:lnTo>
                    <a:lnTo>
                      <a:pt x="679" y="359"/>
                    </a:lnTo>
                    <a:lnTo>
                      <a:pt x="672" y="356"/>
                    </a:lnTo>
                    <a:lnTo>
                      <a:pt x="665" y="354"/>
                    </a:lnTo>
                    <a:lnTo>
                      <a:pt x="654" y="351"/>
                    </a:lnTo>
                    <a:lnTo>
                      <a:pt x="642" y="348"/>
                    </a:lnTo>
                    <a:lnTo>
                      <a:pt x="628" y="345"/>
                    </a:lnTo>
                    <a:lnTo>
                      <a:pt x="611" y="341"/>
                    </a:lnTo>
                    <a:lnTo>
                      <a:pt x="591" y="337"/>
                    </a:lnTo>
                    <a:lnTo>
                      <a:pt x="568" y="331"/>
                    </a:lnTo>
                    <a:lnTo>
                      <a:pt x="542" y="324"/>
                    </a:lnTo>
                    <a:lnTo>
                      <a:pt x="513" y="315"/>
                    </a:lnTo>
                    <a:lnTo>
                      <a:pt x="479" y="305"/>
                    </a:lnTo>
                    <a:lnTo>
                      <a:pt x="443" y="293"/>
                    </a:lnTo>
                    <a:lnTo>
                      <a:pt x="441" y="265"/>
                    </a:lnTo>
                    <a:lnTo>
                      <a:pt x="451" y="259"/>
                    </a:lnTo>
                    <a:lnTo>
                      <a:pt x="460" y="250"/>
                    </a:lnTo>
                    <a:lnTo>
                      <a:pt x="467" y="239"/>
                    </a:lnTo>
                    <a:lnTo>
                      <a:pt x="473" y="226"/>
                    </a:lnTo>
                    <a:lnTo>
                      <a:pt x="478" y="213"/>
                    </a:lnTo>
                    <a:lnTo>
                      <a:pt x="482" y="198"/>
                    </a:lnTo>
                    <a:lnTo>
                      <a:pt x="486" y="183"/>
                    </a:lnTo>
                    <a:lnTo>
                      <a:pt x="490" y="169"/>
                    </a:lnTo>
                    <a:lnTo>
                      <a:pt x="497" y="155"/>
                    </a:lnTo>
                    <a:lnTo>
                      <a:pt x="500" y="139"/>
                    </a:lnTo>
                    <a:lnTo>
                      <a:pt x="501" y="124"/>
                    </a:lnTo>
                    <a:lnTo>
                      <a:pt x="500" y="109"/>
                    </a:lnTo>
                    <a:lnTo>
                      <a:pt x="497" y="94"/>
                    </a:lnTo>
                    <a:lnTo>
                      <a:pt x="492" y="80"/>
                    </a:lnTo>
                    <a:lnTo>
                      <a:pt x="485" y="66"/>
                    </a:lnTo>
                    <a:lnTo>
                      <a:pt x="476" y="53"/>
                    </a:lnTo>
                    <a:lnTo>
                      <a:pt x="466" y="41"/>
                    </a:lnTo>
                    <a:lnTo>
                      <a:pt x="455" y="30"/>
                    </a:lnTo>
                    <a:lnTo>
                      <a:pt x="443" y="20"/>
                    </a:lnTo>
                    <a:lnTo>
                      <a:pt x="430" y="12"/>
                    </a:lnTo>
                    <a:lnTo>
                      <a:pt x="416" y="6"/>
                    </a:lnTo>
                    <a:lnTo>
                      <a:pt x="402" y="2"/>
                    </a:lnTo>
                    <a:lnTo>
                      <a:pt x="388" y="0"/>
                    </a:lnTo>
                    <a:lnTo>
                      <a:pt x="373"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3" name="Freeform 118"/>
              <p:cNvSpPr>
                <a:spLocks/>
              </p:cNvSpPr>
              <p:nvPr/>
            </p:nvSpPr>
            <p:spPr bwMode="auto">
              <a:xfrm>
                <a:off x="3920" y="3463"/>
                <a:ext cx="29" cy="22"/>
              </a:xfrm>
              <a:custGeom>
                <a:avLst/>
                <a:gdLst/>
                <a:ahLst/>
                <a:cxnLst>
                  <a:cxn ang="0">
                    <a:pos x="0" y="0"/>
                  </a:cxn>
                  <a:cxn ang="0">
                    <a:pos x="0" y="3"/>
                  </a:cxn>
                  <a:cxn ang="0">
                    <a:pos x="11" y="22"/>
                  </a:cxn>
                  <a:cxn ang="0">
                    <a:pos x="27" y="22"/>
                  </a:cxn>
                  <a:cxn ang="0">
                    <a:pos x="0" y="0"/>
                  </a:cxn>
                </a:cxnLst>
                <a:rect l="0" t="0" r="r" b="b"/>
                <a:pathLst>
                  <a:path w="28" h="23">
                    <a:moveTo>
                      <a:pt x="0" y="0"/>
                    </a:moveTo>
                    <a:lnTo>
                      <a:pt x="0" y="3"/>
                    </a:lnTo>
                    <a:lnTo>
                      <a:pt x="11" y="22"/>
                    </a:lnTo>
                    <a:lnTo>
                      <a:pt x="27" y="22"/>
                    </a:lnTo>
                    <a:lnTo>
                      <a:pt x="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4" name="Freeform 119"/>
              <p:cNvSpPr>
                <a:spLocks/>
              </p:cNvSpPr>
              <p:nvPr/>
            </p:nvSpPr>
            <p:spPr bwMode="auto">
              <a:xfrm>
                <a:off x="3856" y="3412"/>
                <a:ext cx="97" cy="75"/>
              </a:xfrm>
              <a:custGeom>
                <a:avLst/>
                <a:gdLst/>
                <a:ahLst/>
                <a:cxnLst>
                  <a:cxn ang="0">
                    <a:pos x="0" y="0"/>
                  </a:cxn>
                  <a:cxn ang="0">
                    <a:pos x="2" y="57"/>
                  </a:cxn>
                  <a:cxn ang="0">
                    <a:pos x="9" y="74"/>
                  </a:cxn>
                  <a:cxn ang="0">
                    <a:pos x="20" y="74"/>
                  </a:cxn>
                  <a:cxn ang="0">
                    <a:pos x="21" y="69"/>
                  </a:cxn>
                  <a:cxn ang="0">
                    <a:pos x="23" y="64"/>
                  </a:cxn>
                  <a:cxn ang="0">
                    <a:pos x="25" y="58"/>
                  </a:cxn>
                  <a:cxn ang="0">
                    <a:pos x="28" y="55"/>
                  </a:cxn>
                  <a:cxn ang="0">
                    <a:pos x="32" y="52"/>
                  </a:cxn>
                  <a:cxn ang="0">
                    <a:pos x="37" y="51"/>
                  </a:cxn>
                  <a:cxn ang="0">
                    <a:pos x="41" y="51"/>
                  </a:cxn>
                  <a:cxn ang="0">
                    <a:pos x="46" y="53"/>
                  </a:cxn>
                  <a:cxn ang="0">
                    <a:pos x="46" y="34"/>
                  </a:cxn>
                  <a:cxn ang="0">
                    <a:pos x="44" y="31"/>
                  </a:cxn>
                  <a:cxn ang="0">
                    <a:pos x="44" y="9"/>
                  </a:cxn>
                  <a:cxn ang="0">
                    <a:pos x="55" y="9"/>
                  </a:cxn>
                  <a:cxn ang="0">
                    <a:pos x="97" y="44"/>
                  </a:cxn>
                  <a:cxn ang="0">
                    <a:pos x="97" y="0"/>
                  </a:cxn>
                  <a:cxn ang="0">
                    <a:pos x="0" y="0"/>
                  </a:cxn>
                </a:cxnLst>
                <a:rect l="0" t="0" r="r" b="b"/>
                <a:pathLst>
                  <a:path w="98" h="75">
                    <a:moveTo>
                      <a:pt x="0" y="0"/>
                    </a:moveTo>
                    <a:lnTo>
                      <a:pt x="2" y="57"/>
                    </a:lnTo>
                    <a:lnTo>
                      <a:pt x="9" y="74"/>
                    </a:lnTo>
                    <a:lnTo>
                      <a:pt x="20" y="74"/>
                    </a:lnTo>
                    <a:lnTo>
                      <a:pt x="21" y="69"/>
                    </a:lnTo>
                    <a:lnTo>
                      <a:pt x="23" y="64"/>
                    </a:lnTo>
                    <a:lnTo>
                      <a:pt x="25" y="58"/>
                    </a:lnTo>
                    <a:lnTo>
                      <a:pt x="28" y="55"/>
                    </a:lnTo>
                    <a:lnTo>
                      <a:pt x="32" y="52"/>
                    </a:lnTo>
                    <a:lnTo>
                      <a:pt x="37" y="51"/>
                    </a:lnTo>
                    <a:lnTo>
                      <a:pt x="41" y="51"/>
                    </a:lnTo>
                    <a:lnTo>
                      <a:pt x="46" y="53"/>
                    </a:lnTo>
                    <a:lnTo>
                      <a:pt x="46" y="34"/>
                    </a:lnTo>
                    <a:lnTo>
                      <a:pt x="44" y="31"/>
                    </a:lnTo>
                    <a:lnTo>
                      <a:pt x="44" y="9"/>
                    </a:lnTo>
                    <a:lnTo>
                      <a:pt x="55" y="9"/>
                    </a:lnTo>
                    <a:lnTo>
                      <a:pt x="97" y="44"/>
                    </a:lnTo>
                    <a:lnTo>
                      <a:pt x="97" y="0"/>
                    </a:lnTo>
                    <a:lnTo>
                      <a:pt x="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5" name="Freeform 120"/>
              <p:cNvSpPr>
                <a:spLocks/>
              </p:cNvSpPr>
              <p:nvPr/>
            </p:nvSpPr>
            <p:spPr bwMode="auto">
              <a:xfrm>
                <a:off x="3997" y="3412"/>
                <a:ext cx="30" cy="71"/>
              </a:xfrm>
              <a:custGeom>
                <a:avLst/>
                <a:gdLst/>
                <a:ahLst/>
                <a:cxnLst>
                  <a:cxn ang="0">
                    <a:pos x="0" y="70"/>
                  </a:cxn>
                  <a:cxn ang="0">
                    <a:pos x="19" y="69"/>
                  </a:cxn>
                  <a:cxn ang="0">
                    <a:pos x="28" y="47"/>
                  </a:cxn>
                  <a:cxn ang="0">
                    <a:pos x="23" y="0"/>
                  </a:cxn>
                  <a:cxn ang="0">
                    <a:pos x="0" y="0"/>
                  </a:cxn>
                  <a:cxn ang="0">
                    <a:pos x="0" y="70"/>
                  </a:cxn>
                </a:cxnLst>
                <a:rect l="0" t="0" r="r" b="b"/>
                <a:pathLst>
                  <a:path w="29" h="71">
                    <a:moveTo>
                      <a:pt x="0" y="70"/>
                    </a:moveTo>
                    <a:lnTo>
                      <a:pt x="19" y="69"/>
                    </a:lnTo>
                    <a:lnTo>
                      <a:pt x="28" y="47"/>
                    </a:lnTo>
                    <a:lnTo>
                      <a:pt x="23" y="0"/>
                    </a:lnTo>
                    <a:lnTo>
                      <a:pt x="0" y="0"/>
                    </a:lnTo>
                    <a:lnTo>
                      <a:pt x="0" y="7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6" name="Freeform 121"/>
              <p:cNvSpPr>
                <a:spLocks/>
              </p:cNvSpPr>
              <p:nvPr/>
            </p:nvSpPr>
            <p:spPr bwMode="auto">
              <a:xfrm>
                <a:off x="3770" y="3620"/>
                <a:ext cx="2" cy="2"/>
              </a:xfrm>
              <a:custGeom>
                <a:avLst/>
                <a:gdLst/>
                <a:ahLst/>
                <a:cxnLst>
                  <a:cxn ang="0">
                    <a:pos x="1" y="0"/>
                  </a:cxn>
                  <a:cxn ang="0">
                    <a:pos x="1" y="0"/>
                  </a:cxn>
                  <a:cxn ang="0">
                    <a:pos x="1" y="0"/>
                  </a:cxn>
                  <a:cxn ang="0">
                    <a:pos x="0" y="0"/>
                  </a:cxn>
                  <a:cxn ang="0">
                    <a:pos x="0" y="0"/>
                  </a:cxn>
                  <a:cxn ang="0">
                    <a:pos x="1" y="0"/>
                  </a:cxn>
                </a:cxnLst>
                <a:rect l="0" t="0" r="r" b="b"/>
                <a:pathLst>
                  <a:path w="2" h="1">
                    <a:moveTo>
                      <a:pt x="1" y="0"/>
                    </a:moveTo>
                    <a:lnTo>
                      <a:pt x="1" y="0"/>
                    </a:lnTo>
                    <a:lnTo>
                      <a:pt x="1" y="0"/>
                    </a:lnTo>
                    <a:lnTo>
                      <a:pt x="0" y="0"/>
                    </a:lnTo>
                    <a:lnTo>
                      <a:pt x="0" y="0"/>
                    </a:lnTo>
                    <a:lnTo>
                      <a:pt x="1" y="0"/>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7" name="Freeform 122"/>
              <p:cNvSpPr>
                <a:spLocks/>
              </p:cNvSpPr>
              <p:nvPr/>
            </p:nvSpPr>
            <p:spPr bwMode="auto">
              <a:xfrm>
                <a:off x="3771" y="3489"/>
                <a:ext cx="196" cy="130"/>
              </a:xfrm>
              <a:custGeom>
                <a:avLst/>
                <a:gdLst/>
                <a:ahLst/>
                <a:cxnLst>
                  <a:cxn ang="0">
                    <a:pos x="192" y="2"/>
                  </a:cxn>
                  <a:cxn ang="0">
                    <a:pos x="190" y="0"/>
                  </a:cxn>
                  <a:cxn ang="0">
                    <a:pos x="0" y="126"/>
                  </a:cxn>
                  <a:cxn ang="0">
                    <a:pos x="4" y="131"/>
                  </a:cxn>
                  <a:cxn ang="0">
                    <a:pos x="194" y="5"/>
                  </a:cxn>
                  <a:cxn ang="0">
                    <a:pos x="192" y="2"/>
                  </a:cxn>
                </a:cxnLst>
                <a:rect l="0" t="0" r="r" b="b"/>
                <a:pathLst>
                  <a:path w="195" h="132">
                    <a:moveTo>
                      <a:pt x="192" y="2"/>
                    </a:moveTo>
                    <a:lnTo>
                      <a:pt x="190" y="0"/>
                    </a:lnTo>
                    <a:lnTo>
                      <a:pt x="0" y="126"/>
                    </a:lnTo>
                    <a:lnTo>
                      <a:pt x="4" y="131"/>
                    </a:lnTo>
                    <a:lnTo>
                      <a:pt x="194" y="5"/>
                    </a:lnTo>
                    <a:lnTo>
                      <a:pt x="192" y="2"/>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8" name="Freeform 123"/>
              <p:cNvSpPr>
                <a:spLocks/>
              </p:cNvSpPr>
              <p:nvPr/>
            </p:nvSpPr>
            <p:spPr bwMode="auto">
              <a:xfrm>
                <a:off x="3968" y="3487"/>
                <a:ext cx="2" cy="2"/>
              </a:xfrm>
              <a:custGeom>
                <a:avLst/>
                <a:gdLst/>
                <a:ahLst/>
                <a:cxnLst>
                  <a:cxn ang="0">
                    <a:pos x="0" y="0"/>
                  </a:cxn>
                  <a:cxn ang="0">
                    <a:pos x="0" y="0"/>
                  </a:cxn>
                  <a:cxn ang="0">
                    <a:pos x="0" y="0"/>
                  </a:cxn>
                  <a:cxn ang="0">
                    <a:pos x="0" y="0"/>
                  </a:cxn>
                  <a:cxn ang="0">
                    <a:pos x="1" y="0"/>
                  </a:cxn>
                  <a:cxn ang="0">
                    <a:pos x="0" y="0"/>
                  </a:cxn>
                </a:cxnLst>
                <a:rect l="0" t="0" r="r" b="b"/>
                <a:pathLst>
                  <a:path w="2" h="1">
                    <a:moveTo>
                      <a:pt x="0" y="0"/>
                    </a:moveTo>
                    <a:lnTo>
                      <a:pt x="0" y="0"/>
                    </a:lnTo>
                    <a:lnTo>
                      <a:pt x="0" y="0"/>
                    </a:lnTo>
                    <a:lnTo>
                      <a:pt x="0" y="0"/>
                    </a:lnTo>
                    <a:lnTo>
                      <a:pt x="1" y="0"/>
                    </a:lnTo>
                    <a:lnTo>
                      <a:pt x="0" y="0"/>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9" name="Freeform 124"/>
              <p:cNvSpPr>
                <a:spLocks/>
              </p:cNvSpPr>
              <p:nvPr/>
            </p:nvSpPr>
            <p:spPr bwMode="auto">
              <a:xfrm>
                <a:off x="3973" y="3485"/>
                <a:ext cx="3" cy="2"/>
              </a:xfrm>
              <a:custGeom>
                <a:avLst/>
                <a:gdLst/>
                <a:ahLst/>
                <a:cxnLst>
                  <a:cxn ang="0">
                    <a:pos x="0" y="1"/>
                  </a:cxn>
                  <a:cxn ang="0">
                    <a:pos x="1" y="1"/>
                  </a:cxn>
                  <a:cxn ang="0">
                    <a:pos x="2" y="1"/>
                  </a:cxn>
                  <a:cxn ang="0">
                    <a:pos x="2" y="0"/>
                  </a:cxn>
                  <a:cxn ang="0">
                    <a:pos x="1" y="0"/>
                  </a:cxn>
                  <a:cxn ang="0">
                    <a:pos x="0" y="1"/>
                  </a:cxn>
                </a:cxnLst>
                <a:rect l="0" t="0" r="r" b="b"/>
                <a:pathLst>
                  <a:path w="3" h="2">
                    <a:moveTo>
                      <a:pt x="0" y="1"/>
                    </a:moveTo>
                    <a:lnTo>
                      <a:pt x="1" y="1"/>
                    </a:lnTo>
                    <a:lnTo>
                      <a:pt x="2" y="1"/>
                    </a:lnTo>
                    <a:lnTo>
                      <a:pt x="2" y="0"/>
                    </a:lnTo>
                    <a:lnTo>
                      <a:pt x="1" y="0"/>
                    </a:lnTo>
                    <a:lnTo>
                      <a:pt x="0" y="1"/>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0" name="Freeform 125"/>
              <p:cNvSpPr>
                <a:spLocks/>
              </p:cNvSpPr>
              <p:nvPr/>
            </p:nvSpPr>
            <p:spPr bwMode="auto">
              <a:xfrm>
                <a:off x="3977" y="3487"/>
                <a:ext cx="252" cy="106"/>
              </a:xfrm>
              <a:custGeom>
                <a:avLst/>
                <a:gdLst/>
                <a:ahLst/>
                <a:cxnLst>
                  <a:cxn ang="0">
                    <a:pos x="251" y="104"/>
                  </a:cxn>
                  <a:cxn ang="0">
                    <a:pos x="252" y="101"/>
                  </a:cxn>
                  <a:cxn ang="0">
                    <a:pos x="2" y="0"/>
                  </a:cxn>
                  <a:cxn ang="0">
                    <a:pos x="0" y="5"/>
                  </a:cxn>
                  <a:cxn ang="0">
                    <a:pos x="249" y="106"/>
                  </a:cxn>
                  <a:cxn ang="0">
                    <a:pos x="251" y="104"/>
                  </a:cxn>
                </a:cxnLst>
                <a:rect l="0" t="0" r="r" b="b"/>
                <a:pathLst>
                  <a:path w="253" h="107">
                    <a:moveTo>
                      <a:pt x="251" y="104"/>
                    </a:moveTo>
                    <a:lnTo>
                      <a:pt x="252" y="101"/>
                    </a:lnTo>
                    <a:lnTo>
                      <a:pt x="2" y="0"/>
                    </a:lnTo>
                    <a:lnTo>
                      <a:pt x="0" y="5"/>
                    </a:lnTo>
                    <a:lnTo>
                      <a:pt x="249" y="106"/>
                    </a:lnTo>
                    <a:lnTo>
                      <a:pt x="251" y="104"/>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1" name="Freeform 126"/>
              <p:cNvSpPr>
                <a:spLocks/>
              </p:cNvSpPr>
              <p:nvPr/>
            </p:nvSpPr>
            <p:spPr bwMode="auto">
              <a:xfrm>
                <a:off x="4230" y="3593"/>
                <a:ext cx="3" cy="2"/>
              </a:xfrm>
              <a:custGeom>
                <a:avLst/>
                <a:gdLst/>
                <a:ahLst/>
                <a:cxnLst>
                  <a:cxn ang="0">
                    <a:pos x="2" y="0"/>
                  </a:cxn>
                  <a:cxn ang="0">
                    <a:pos x="1" y="0"/>
                  </a:cxn>
                  <a:cxn ang="0">
                    <a:pos x="0" y="0"/>
                  </a:cxn>
                  <a:cxn ang="0">
                    <a:pos x="0" y="1"/>
                  </a:cxn>
                  <a:cxn ang="0">
                    <a:pos x="0" y="1"/>
                  </a:cxn>
                  <a:cxn ang="0">
                    <a:pos x="2" y="0"/>
                  </a:cxn>
                </a:cxnLst>
                <a:rect l="0" t="0" r="r" b="b"/>
                <a:pathLst>
                  <a:path w="3" h="2">
                    <a:moveTo>
                      <a:pt x="2" y="0"/>
                    </a:moveTo>
                    <a:lnTo>
                      <a:pt x="1" y="0"/>
                    </a:lnTo>
                    <a:lnTo>
                      <a:pt x="0" y="0"/>
                    </a:lnTo>
                    <a:lnTo>
                      <a:pt x="0" y="1"/>
                    </a:lnTo>
                    <a:lnTo>
                      <a:pt x="0" y="1"/>
                    </a:lnTo>
                    <a:lnTo>
                      <a:pt x="2" y="0"/>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2" name="Freeform 127"/>
              <p:cNvSpPr>
                <a:spLocks/>
              </p:cNvSpPr>
              <p:nvPr/>
            </p:nvSpPr>
            <p:spPr bwMode="auto">
              <a:xfrm>
                <a:off x="3985" y="3485"/>
                <a:ext cx="5" cy="0"/>
              </a:xfrm>
              <a:custGeom>
                <a:avLst/>
                <a:gdLst/>
                <a:ahLst/>
                <a:cxnLst>
                  <a:cxn ang="0">
                    <a:pos x="0" y="0"/>
                  </a:cxn>
                  <a:cxn ang="0">
                    <a:pos x="2" y="0"/>
                  </a:cxn>
                  <a:cxn ang="0">
                    <a:pos x="3" y="0"/>
                  </a:cxn>
                  <a:cxn ang="0">
                    <a:pos x="2" y="0"/>
                  </a:cxn>
                  <a:cxn ang="0">
                    <a:pos x="0" y="0"/>
                  </a:cxn>
                  <a:cxn ang="0">
                    <a:pos x="0" y="0"/>
                  </a:cxn>
                </a:cxnLst>
                <a:rect l="0" t="0" r="r" b="b"/>
                <a:pathLst>
                  <a:path w="4" h="1">
                    <a:moveTo>
                      <a:pt x="0" y="0"/>
                    </a:moveTo>
                    <a:lnTo>
                      <a:pt x="2" y="0"/>
                    </a:lnTo>
                    <a:lnTo>
                      <a:pt x="3" y="0"/>
                    </a:lnTo>
                    <a:lnTo>
                      <a:pt x="2" y="0"/>
                    </a:lnTo>
                    <a:lnTo>
                      <a:pt x="0" y="0"/>
                    </a:lnTo>
                    <a:lnTo>
                      <a:pt x="0" y="0"/>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3" name="Freeform 128"/>
              <p:cNvSpPr>
                <a:spLocks/>
              </p:cNvSpPr>
              <p:nvPr/>
            </p:nvSpPr>
            <p:spPr bwMode="auto">
              <a:xfrm>
                <a:off x="3992" y="3465"/>
                <a:ext cx="281" cy="20"/>
              </a:xfrm>
              <a:custGeom>
                <a:avLst/>
                <a:gdLst/>
                <a:ahLst/>
                <a:cxnLst>
                  <a:cxn ang="0">
                    <a:pos x="280" y="2"/>
                  </a:cxn>
                  <a:cxn ang="0">
                    <a:pos x="280" y="0"/>
                  </a:cxn>
                  <a:cxn ang="0">
                    <a:pos x="0" y="15"/>
                  </a:cxn>
                  <a:cxn ang="0">
                    <a:pos x="0" y="20"/>
                  </a:cxn>
                  <a:cxn ang="0">
                    <a:pos x="280" y="4"/>
                  </a:cxn>
                  <a:cxn ang="0">
                    <a:pos x="280" y="2"/>
                  </a:cxn>
                </a:cxnLst>
                <a:rect l="0" t="0" r="r" b="b"/>
                <a:pathLst>
                  <a:path w="281" h="21">
                    <a:moveTo>
                      <a:pt x="280" y="2"/>
                    </a:moveTo>
                    <a:lnTo>
                      <a:pt x="280" y="0"/>
                    </a:lnTo>
                    <a:lnTo>
                      <a:pt x="0" y="15"/>
                    </a:lnTo>
                    <a:lnTo>
                      <a:pt x="0" y="20"/>
                    </a:lnTo>
                    <a:lnTo>
                      <a:pt x="280" y="4"/>
                    </a:lnTo>
                    <a:lnTo>
                      <a:pt x="280" y="2"/>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4" name="Freeform 129"/>
              <p:cNvSpPr>
                <a:spLocks/>
              </p:cNvSpPr>
              <p:nvPr/>
            </p:nvSpPr>
            <p:spPr bwMode="auto">
              <a:xfrm>
                <a:off x="4274" y="3463"/>
                <a:ext cx="5" cy="2"/>
              </a:xfrm>
              <a:custGeom>
                <a:avLst/>
                <a:gdLst/>
                <a:ahLst/>
                <a:cxnLst>
                  <a:cxn ang="0">
                    <a:pos x="3" y="0"/>
                  </a:cxn>
                  <a:cxn ang="0">
                    <a:pos x="1" y="0"/>
                  </a:cxn>
                  <a:cxn ang="0">
                    <a:pos x="0" y="1"/>
                  </a:cxn>
                  <a:cxn ang="0">
                    <a:pos x="1" y="1"/>
                  </a:cxn>
                  <a:cxn ang="0">
                    <a:pos x="3" y="1"/>
                  </a:cxn>
                  <a:cxn ang="0">
                    <a:pos x="3" y="0"/>
                  </a:cxn>
                </a:cxnLst>
                <a:rect l="0" t="0" r="r" b="b"/>
                <a:pathLst>
                  <a:path w="4" h="2">
                    <a:moveTo>
                      <a:pt x="3" y="0"/>
                    </a:moveTo>
                    <a:lnTo>
                      <a:pt x="1" y="0"/>
                    </a:lnTo>
                    <a:lnTo>
                      <a:pt x="0" y="1"/>
                    </a:lnTo>
                    <a:lnTo>
                      <a:pt x="1" y="1"/>
                    </a:lnTo>
                    <a:lnTo>
                      <a:pt x="3" y="1"/>
                    </a:lnTo>
                    <a:lnTo>
                      <a:pt x="3" y="0"/>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5" name="Freeform 130"/>
              <p:cNvSpPr>
                <a:spLocks/>
              </p:cNvSpPr>
              <p:nvPr/>
            </p:nvSpPr>
            <p:spPr bwMode="auto">
              <a:xfrm>
                <a:off x="4257" y="3498"/>
                <a:ext cx="29" cy="44"/>
              </a:xfrm>
              <a:custGeom>
                <a:avLst/>
                <a:gdLst/>
                <a:ahLst/>
                <a:cxnLst>
                  <a:cxn ang="0">
                    <a:pos x="15" y="0"/>
                  </a:cxn>
                  <a:cxn ang="0">
                    <a:pos x="15" y="0"/>
                  </a:cxn>
                  <a:cxn ang="0">
                    <a:pos x="17" y="1"/>
                  </a:cxn>
                  <a:cxn ang="0">
                    <a:pos x="20" y="2"/>
                  </a:cxn>
                  <a:cxn ang="0">
                    <a:pos x="23" y="4"/>
                  </a:cxn>
                  <a:cxn ang="0">
                    <a:pos x="25" y="7"/>
                  </a:cxn>
                  <a:cxn ang="0">
                    <a:pos x="27" y="10"/>
                  </a:cxn>
                  <a:cxn ang="0">
                    <a:pos x="28" y="14"/>
                  </a:cxn>
                  <a:cxn ang="0">
                    <a:pos x="29" y="17"/>
                  </a:cxn>
                  <a:cxn ang="0">
                    <a:pos x="29" y="22"/>
                  </a:cxn>
                  <a:cxn ang="0">
                    <a:pos x="29" y="26"/>
                  </a:cxn>
                  <a:cxn ang="0">
                    <a:pos x="28" y="30"/>
                  </a:cxn>
                  <a:cxn ang="0">
                    <a:pos x="27" y="33"/>
                  </a:cxn>
                  <a:cxn ang="0">
                    <a:pos x="25" y="36"/>
                  </a:cxn>
                  <a:cxn ang="0">
                    <a:pos x="23" y="39"/>
                  </a:cxn>
                  <a:cxn ang="0">
                    <a:pos x="20" y="41"/>
                  </a:cxn>
                  <a:cxn ang="0">
                    <a:pos x="17" y="42"/>
                  </a:cxn>
                  <a:cxn ang="0">
                    <a:pos x="15" y="43"/>
                  </a:cxn>
                  <a:cxn ang="0">
                    <a:pos x="11" y="42"/>
                  </a:cxn>
                  <a:cxn ang="0">
                    <a:pos x="9" y="41"/>
                  </a:cxn>
                  <a:cxn ang="0">
                    <a:pos x="6" y="39"/>
                  </a:cxn>
                  <a:cxn ang="0">
                    <a:pos x="4" y="36"/>
                  </a:cxn>
                  <a:cxn ang="0">
                    <a:pos x="2" y="33"/>
                  </a:cxn>
                  <a:cxn ang="0">
                    <a:pos x="1" y="30"/>
                  </a:cxn>
                  <a:cxn ang="0">
                    <a:pos x="0" y="26"/>
                  </a:cxn>
                  <a:cxn ang="0">
                    <a:pos x="0" y="22"/>
                  </a:cxn>
                  <a:cxn ang="0">
                    <a:pos x="0" y="17"/>
                  </a:cxn>
                  <a:cxn ang="0">
                    <a:pos x="1" y="14"/>
                  </a:cxn>
                  <a:cxn ang="0">
                    <a:pos x="2" y="10"/>
                  </a:cxn>
                  <a:cxn ang="0">
                    <a:pos x="4" y="7"/>
                  </a:cxn>
                  <a:cxn ang="0">
                    <a:pos x="6" y="4"/>
                  </a:cxn>
                  <a:cxn ang="0">
                    <a:pos x="9" y="2"/>
                  </a:cxn>
                  <a:cxn ang="0">
                    <a:pos x="11" y="1"/>
                  </a:cxn>
                  <a:cxn ang="0">
                    <a:pos x="15" y="0"/>
                  </a:cxn>
                </a:cxnLst>
                <a:rect l="0" t="0" r="r" b="b"/>
                <a:pathLst>
                  <a:path w="30" h="44">
                    <a:moveTo>
                      <a:pt x="15" y="0"/>
                    </a:moveTo>
                    <a:lnTo>
                      <a:pt x="15" y="0"/>
                    </a:lnTo>
                    <a:lnTo>
                      <a:pt x="17" y="1"/>
                    </a:lnTo>
                    <a:lnTo>
                      <a:pt x="20" y="2"/>
                    </a:lnTo>
                    <a:lnTo>
                      <a:pt x="23" y="4"/>
                    </a:lnTo>
                    <a:lnTo>
                      <a:pt x="25" y="7"/>
                    </a:lnTo>
                    <a:lnTo>
                      <a:pt x="27" y="10"/>
                    </a:lnTo>
                    <a:lnTo>
                      <a:pt x="28" y="14"/>
                    </a:lnTo>
                    <a:lnTo>
                      <a:pt x="29" y="17"/>
                    </a:lnTo>
                    <a:lnTo>
                      <a:pt x="29" y="22"/>
                    </a:lnTo>
                    <a:lnTo>
                      <a:pt x="29" y="26"/>
                    </a:lnTo>
                    <a:lnTo>
                      <a:pt x="28" y="30"/>
                    </a:lnTo>
                    <a:lnTo>
                      <a:pt x="27" y="33"/>
                    </a:lnTo>
                    <a:lnTo>
                      <a:pt x="25" y="36"/>
                    </a:lnTo>
                    <a:lnTo>
                      <a:pt x="23" y="39"/>
                    </a:lnTo>
                    <a:lnTo>
                      <a:pt x="20" y="41"/>
                    </a:lnTo>
                    <a:lnTo>
                      <a:pt x="17" y="42"/>
                    </a:lnTo>
                    <a:lnTo>
                      <a:pt x="15" y="43"/>
                    </a:lnTo>
                    <a:lnTo>
                      <a:pt x="11" y="42"/>
                    </a:lnTo>
                    <a:lnTo>
                      <a:pt x="9" y="41"/>
                    </a:lnTo>
                    <a:lnTo>
                      <a:pt x="6" y="39"/>
                    </a:lnTo>
                    <a:lnTo>
                      <a:pt x="4" y="36"/>
                    </a:lnTo>
                    <a:lnTo>
                      <a:pt x="2" y="33"/>
                    </a:lnTo>
                    <a:lnTo>
                      <a:pt x="1" y="30"/>
                    </a:lnTo>
                    <a:lnTo>
                      <a:pt x="0" y="26"/>
                    </a:lnTo>
                    <a:lnTo>
                      <a:pt x="0" y="22"/>
                    </a:lnTo>
                    <a:lnTo>
                      <a:pt x="0" y="17"/>
                    </a:lnTo>
                    <a:lnTo>
                      <a:pt x="1" y="14"/>
                    </a:lnTo>
                    <a:lnTo>
                      <a:pt x="2" y="10"/>
                    </a:lnTo>
                    <a:lnTo>
                      <a:pt x="4" y="7"/>
                    </a:lnTo>
                    <a:lnTo>
                      <a:pt x="6" y="4"/>
                    </a:lnTo>
                    <a:lnTo>
                      <a:pt x="9" y="2"/>
                    </a:lnTo>
                    <a:lnTo>
                      <a:pt x="11" y="1"/>
                    </a:lnTo>
                    <a:lnTo>
                      <a:pt x="15"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6" name="Freeform 131"/>
              <p:cNvSpPr>
                <a:spLocks/>
              </p:cNvSpPr>
              <p:nvPr/>
            </p:nvSpPr>
            <p:spPr bwMode="auto">
              <a:xfrm>
                <a:off x="4206" y="3622"/>
                <a:ext cx="35" cy="51"/>
              </a:xfrm>
              <a:custGeom>
                <a:avLst/>
                <a:gdLst/>
                <a:ahLst/>
                <a:cxnLst>
                  <a:cxn ang="0">
                    <a:pos x="16" y="0"/>
                  </a:cxn>
                  <a:cxn ang="0">
                    <a:pos x="16" y="0"/>
                  </a:cxn>
                  <a:cxn ang="0">
                    <a:pos x="19" y="1"/>
                  </a:cxn>
                  <a:cxn ang="0">
                    <a:pos x="23" y="2"/>
                  </a:cxn>
                  <a:cxn ang="0">
                    <a:pos x="25" y="4"/>
                  </a:cxn>
                  <a:cxn ang="0">
                    <a:pos x="28" y="7"/>
                  </a:cxn>
                  <a:cxn ang="0">
                    <a:pos x="30" y="11"/>
                  </a:cxn>
                  <a:cxn ang="0">
                    <a:pos x="31" y="15"/>
                  </a:cxn>
                  <a:cxn ang="0">
                    <a:pos x="32" y="19"/>
                  </a:cxn>
                  <a:cxn ang="0">
                    <a:pos x="33" y="24"/>
                  </a:cxn>
                  <a:cxn ang="0">
                    <a:pos x="32" y="29"/>
                  </a:cxn>
                  <a:cxn ang="0">
                    <a:pos x="31" y="33"/>
                  </a:cxn>
                  <a:cxn ang="0">
                    <a:pos x="30" y="37"/>
                  </a:cxn>
                  <a:cxn ang="0">
                    <a:pos x="28" y="41"/>
                  </a:cxn>
                  <a:cxn ang="0">
                    <a:pos x="25" y="44"/>
                  </a:cxn>
                  <a:cxn ang="0">
                    <a:pos x="23" y="46"/>
                  </a:cxn>
                  <a:cxn ang="0">
                    <a:pos x="19" y="47"/>
                  </a:cxn>
                  <a:cxn ang="0">
                    <a:pos x="16" y="48"/>
                  </a:cxn>
                  <a:cxn ang="0">
                    <a:pos x="13" y="47"/>
                  </a:cxn>
                  <a:cxn ang="0">
                    <a:pos x="10" y="46"/>
                  </a:cxn>
                  <a:cxn ang="0">
                    <a:pos x="7" y="44"/>
                  </a:cxn>
                  <a:cxn ang="0">
                    <a:pos x="5" y="41"/>
                  </a:cxn>
                  <a:cxn ang="0">
                    <a:pos x="3" y="37"/>
                  </a:cxn>
                  <a:cxn ang="0">
                    <a:pos x="2" y="33"/>
                  </a:cxn>
                  <a:cxn ang="0">
                    <a:pos x="1" y="29"/>
                  </a:cxn>
                  <a:cxn ang="0">
                    <a:pos x="0" y="24"/>
                  </a:cxn>
                  <a:cxn ang="0">
                    <a:pos x="1" y="19"/>
                  </a:cxn>
                  <a:cxn ang="0">
                    <a:pos x="2" y="15"/>
                  </a:cxn>
                  <a:cxn ang="0">
                    <a:pos x="3" y="11"/>
                  </a:cxn>
                  <a:cxn ang="0">
                    <a:pos x="5" y="7"/>
                  </a:cxn>
                  <a:cxn ang="0">
                    <a:pos x="7" y="4"/>
                  </a:cxn>
                  <a:cxn ang="0">
                    <a:pos x="10" y="2"/>
                  </a:cxn>
                  <a:cxn ang="0">
                    <a:pos x="13" y="1"/>
                  </a:cxn>
                  <a:cxn ang="0">
                    <a:pos x="16" y="0"/>
                  </a:cxn>
                </a:cxnLst>
                <a:rect l="0" t="0" r="r" b="b"/>
                <a:pathLst>
                  <a:path w="34" h="49">
                    <a:moveTo>
                      <a:pt x="16" y="0"/>
                    </a:moveTo>
                    <a:lnTo>
                      <a:pt x="16" y="0"/>
                    </a:lnTo>
                    <a:lnTo>
                      <a:pt x="19" y="1"/>
                    </a:lnTo>
                    <a:lnTo>
                      <a:pt x="23" y="2"/>
                    </a:lnTo>
                    <a:lnTo>
                      <a:pt x="25" y="4"/>
                    </a:lnTo>
                    <a:lnTo>
                      <a:pt x="28" y="7"/>
                    </a:lnTo>
                    <a:lnTo>
                      <a:pt x="30" y="11"/>
                    </a:lnTo>
                    <a:lnTo>
                      <a:pt x="31" y="15"/>
                    </a:lnTo>
                    <a:lnTo>
                      <a:pt x="32" y="19"/>
                    </a:lnTo>
                    <a:lnTo>
                      <a:pt x="33" y="24"/>
                    </a:lnTo>
                    <a:lnTo>
                      <a:pt x="32" y="29"/>
                    </a:lnTo>
                    <a:lnTo>
                      <a:pt x="31" y="33"/>
                    </a:lnTo>
                    <a:lnTo>
                      <a:pt x="30" y="37"/>
                    </a:lnTo>
                    <a:lnTo>
                      <a:pt x="28" y="41"/>
                    </a:lnTo>
                    <a:lnTo>
                      <a:pt x="25" y="44"/>
                    </a:lnTo>
                    <a:lnTo>
                      <a:pt x="23" y="46"/>
                    </a:lnTo>
                    <a:lnTo>
                      <a:pt x="19" y="47"/>
                    </a:lnTo>
                    <a:lnTo>
                      <a:pt x="16" y="48"/>
                    </a:lnTo>
                    <a:lnTo>
                      <a:pt x="13" y="47"/>
                    </a:lnTo>
                    <a:lnTo>
                      <a:pt x="10" y="46"/>
                    </a:lnTo>
                    <a:lnTo>
                      <a:pt x="7" y="44"/>
                    </a:lnTo>
                    <a:lnTo>
                      <a:pt x="5" y="41"/>
                    </a:lnTo>
                    <a:lnTo>
                      <a:pt x="3" y="37"/>
                    </a:lnTo>
                    <a:lnTo>
                      <a:pt x="2" y="33"/>
                    </a:lnTo>
                    <a:lnTo>
                      <a:pt x="1" y="29"/>
                    </a:lnTo>
                    <a:lnTo>
                      <a:pt x="0" y="24"/>
                    </a:lnTo>
                    <a:lnTo>
                      <a:pt x="1" y="19"/>
                    </a:lnTo>
                    <a:lnTo>
                      <a:pt x="2" y="15"/>
                    </a:lnTo>
                    <a:lnTo>
                      <a:pt x="3" y="11"/>
                    </a:lnTo>
                    <a:lnTo>
                      <a:pt x="5" y="7"/>
                    </a:lnTo>
                    <a:lnTo>
                      <a:pt x="7" y="4"/>
                    </a:lnTo>
                    <a:lnTo>
                      <a:pt x="10" y="2"/>
                    </a:lnTo>
                    <a:lnTo>
                      <a:pt x="13" y="1"/>
                    </a:lnTo>
                    <a:lnTo>
                      <a:pt x="16"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7" name="Freeform 132"/>
              <p:cNvSpPr>
                <a:spLocks/>
              </p:cNvSpPr>
              <p:nvPr/>
            </p:nvSpPr>
            <p:spPr bwMode="auto">
              <a:xfrm>
                <a:off x="3770" y="3655"/>
                <a:ext cx="34" cy="51"/>
              </a:xfrm>
              <a:custGeom>
                <a:avLst/>
                <a:gdLst/>
                <a:ahLst/>
                <a:cxnLst>
                  <a:cxn ang="0">
                    <a:pos x="16" y="0"/>
                  </a:cxn>
                  <a:cxn ang="0">
                    <a:pos x="16" y="0"/>
                  </a:cxn>
                  <a:cxn ang="0">
                    <a:pos x="20" y="0"/>
                  </a:cxn>
                  <a:cxn ang="0">
                    <a:pos x="23" y="2"/>
                  </a:cxn>
                  <a:cxn ang="0">
                    <a:pos x="25" y="4"/>
                  </a:cxn>
                  <a:cxn ang="0">
                    <a:pos x="28" y="7"/>
                  </a:cxn>
                  <a:cxn ang="0">
                    <a:pos x="30" y="10"/>
                  </a:cxn>
                  <a:cxn ang="0">
                    <a:pos x="32" y="14"/>
                  </a:cxn>
                  <a:cxn ang="0">
                    <a:pos x="32" y="18"/>
                  </a:cxn>
                  <a:cxn ang="0">
                    <a:pos x="33" y="23"/>
                  </a:cxn>
                  <a:cxn ang="0">
                    <a:pos x="32" y="28"/>
                  </a:cxn>
                  <a:cxn ang="0">
                    <a:pos x="32" y="32"/>
                  </a:cxn>
                  <a:cxn ang="0">
                    <a:pos x="30" y="36"/>
                  </a:cxn>
                  <a:cxn ang="0">
                    <a:pos x="28" y="40"/>
                  </a:cxn>
                  <a:cxn ang="0">
                    <a:pos x="25" y="43"/>
                  </a:cxn>
                  <a:cxn ang="0">
                    <a:pos x="23" y="45"/>
                  </a:cxn>
                  <a:cxn ang="0">
                    <a:pos x="20" y="46"/>
                  </a:cxn>
                  <a:cxn ang="0">
                    <a:pos x="16" y="47"/>
                  </a:cxn>
                  <a:cxn ang="0">
                    <a:pos x="13" y="46"/>
                  </a:cxn>
                  <a:cxn ang="0">
                    <a:pos x="10" y="45"/>
                  </a:cxn>
                  <a:cxn ang="0">
                    <a:pos x="8" y="43"/>
                  </a:cxn>
                  <a:cxn ang="0">
                    <a:pos x="5" y="40"/>
                  </a:cxn>
                  <a:cxn ang="0">
                    <a:pos x="3" y="36"/>
                  </a:cxn>
                  <a:cxn ang="0">
                    <a:pos x="1" y="32"/>
                  </a:cxn>
                  <a:cxn ang="0">
                    <a:pos x="1" y="28"/>
                  </a:cxn>
                  <a:cxn ang="0">
                    <a:pos x="0" y="23"/>
                  </a:cxn>
                  <a:cxn ang="0">
                    <a:pos x="1" y="18"/>
                  </a:cxn>
                  <a:cxn ang="0">
                    <a:pos x="1" y="14"/>
                  </a:cxn>
                  <a:cxn ang="0">
                    <a:pos x="3" y="10"/>
                  </a:cxn>
                  <a:cxn ang="0">
                    <a:pos x="5" y="7"/>
                  </a:cxn>
                  <a:cxn ang="0">
                    <a:pos x="8" y="4"/>
                  </a:cxn>
                  <a:cxn ang="0">
                    <a:pos x="10" y="2"/>
                  </a:cxn>
                  <a:cxn ang="0">
                    <a:pos x="13" y="0"/>
                  </a:cxn>
                  <a:cxn ang="0">
                    <a:pos x="16" y="0"/>
                  </a:cxn>
                </a:cxnLst>
                <a:rect l="0" t="0" r="r" b="b"/>
                <a:pathLst>
                  <a:path w="34" h="48">
                    <a:moveTo>
                      <a:pt x="16" y="0"/>
                    </a:moveTo>
                    <a:lnTo>
                      <a:pt x="16" y="0"/>
                    </a:lnTo>
                    <a:lnTo>
                      <a:pt x="20" y="0"/>
                    </a:lnTo>
                    <a:lnTo>
                      <a:pt x="23" y="2"/>
                    </a:lnTo>
                    <a:lnTo>
                      <a:pt x="25" y="4"/>
                    </a:lnTo>
                    <a:lnTo>
                      <a:pt x="28" y="7"/>
                    </a:lnTo>
                    <a:lnTo>
                      <a:pt x="30" y="10"/>
                    </a:lnTo>
                    <a:lnTo>
                      <a:pt x="32" y="14"/>
                    </a:lnTo>
                    <a:lnTo>
                      <a:pt x="32" y="18"/>
                    </a:lnTo>
                    <a:lnTo>
                      <a:pt x="33" y="23"/>
                    </a:lnTo>
                    <a:lnTo>
                      <a:pt x="32" y="28"/>
                    </a:lnTo>
                    <a:lnTo>
                      <a:pt x="32" y="32"/>
                    </a:lnTo>
                    <a:lnTo>
                      <a:pt x="30" y="36"/>
                    </a:lnTo>
                    <a:lnTo>
                      <a:pt x="28" y="40"/>
                    </a:lnTo>
                    <a:lnTo>
                      <a:pt x="25" y="43"/>
                    </a:lnTo>
                    <a:lnTo>
                      <a:pt x="23" y="45"/>
                    </a:lnTo>
                    <a:lnTo>
                      <a:pt x="20" y="46"/>
                    </a:lnTo>
                    <a:lnTo>
                      <a:pt x="16" y="47"/>
                    </a:lnTo>
                    <a:lnTo>
                      <a:pt x="13" y="46"/>
                    </a:lnTo>
                    <a:lnTo>
                      <a:pt x="10" y="45"/>
                    </a:lnTo>
                    <a:lnTo>
                      <a:pt x="8" y="43"/>
                    </a:lnTo>
                    <a:lnTo>
                      <a:pt x="5" y="40"/>
                    </a:lnTo>
                    <a:lnTo>
                      <a:pt x="3" y="36"/>
                    </a:lnTo>
                    <a:lnTo>
                      <a:pt x="1" y="32"/>
                    </a:lnTo>
                    <a:lnTo>
                      <a:pt x="1" y="28"/>
                    </a:lnTo>
                    <a:lnTo>
                      <a:pt x="0" y="23"/>
                    </a:lnTo>
                    <a:lnTo>
                      <a:pt x="1" y="18"/>
                    </a:lnTo>
                    <a:lnTo>
                      <a:pt x="1" y="14"/>
                    </a:lnTo>
                    <a:lnTo>
                      <a:pt x="3" y="10"/>
                    </a:lnTo>
                    <a:lnTo>
                      <a:pt x="5" y="7"/>
                    </a:lnTo>
                    <a:lnTo>
                      <a:pt x="8" y="4"/>
                    </a:lnTo>
                    <a:lnTo>
                      <a:pt x="10" y="2"/>
                    </a:lnTo>
                    <a:lnTo>
                      <a:pt x="13" y="0"/>
                    </a:lnTo>
                    <a:lnTo>
                      <a:pt x="16"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8" name="Freeform 133"/>
              <p:cNvSpPr>
                <a:spLocks/>
              </p:cNvSpPr>
              <p:nvPr/>
            </p:nvSpPr>
            <p:spPr bwMode="auto">
              <a:xfrm>
                <a:off x="3594" y="3533"/>
                <a:ext cx="34" cy="49"/>
              </a:xfrm>
              <a:custGeom>
                <a:avLst/>
                <a:gdLst/>
                <a:ahLst/>
                <a:cxnLst>
                  <a:cxn ang="0">
                    <a:pos x="16" y="0"/>
                  </a:cxn>
                  <a:cxn ang="0">
                    <a:pos x="16" y="0"/>
                  </a:cxn>
                  <a:cxn ang="0">
                    <a:pos x="19" y="1"/>
                  </a:cxn>
                  <a:cxn ang="0">
                    <a:pos x="22" y="2"/>
                  </a:cxn>
                  <a:cxn ang="0">
                    <a:pos x="25" y="4"/>
                  </a:cxn>
                  <a:cxn ang="0">
                    <a:pos x="27" y="7"/>
                  </a:cxn>
                  <a:cxn ang="0">
                    <a:pos x="29" y="10"/>
                  </a:cxn>
                  <a:cxn ang="0">
                    <a:pos x="31" y="14"/>
                  </a:cxn>
                  <a:cxn ang="0">
                    <a:pos x="32" y="18"/>
                  </a:cxn>
                  <a:cxn ang="0">
                    <a:pos x="32" y="24"/>
                  </a:cxn>
                  <a:cxn ang="0">
                    <a:pos x="32" y="28"/>
                  </a:cxn>
                  <a:cxn ang="0">
                    <a:pos x="31" y="32"/>
                  </a:cxn>
                  <a:cxn ang="0">
                    <a:pos x="29" y="36"/>
                  </a:cxn>
                  <a:cxn ang="0">
                    <a:pos x="27" y="40"/>
                  </a:cxn>
                  <a:cxn ang="0">
                    <a:pos x="25" y="43"/>
                  </a:cxn>
                  <a:cxn ang="0">
                    <a:pos x="22" y="45"/>
                  </a:cxn>
                  <a:cxn ang="0">
                    <a:pos x="19" y="46"/>
                  </a:cxn>
                  <a:cxn ang="0">
                    <a:pos x="16" y="47"/>
                  </a:cxn>
                  <a:cxn ang="0">
                    <a:pos x="12" y="46"/>
                  </a:cxn>
                  <a:cxn ang="0">
                    <a:pos x="9" y="45"/>
                  </a:cxn>
                  <a:cxn ang="0">
                    <a:pos x="7" y="43"/>
                  </a:cxn>
                  <a:cxn ang="0">
                    <a:pos x="4" y="40"/>
                  </a:cxn>
                  <a:cxn ang="0">
                    <a:pos x="2" y="36"/>
                  </a:cxn>
                  <a:cxn ang="0">
                    <a:pos x="1" y="32"/>
                  </a:cxn>
                  <a:cxn ang="0">
                    <a:pos x="0" y="28"/>
                  </a:cxn>
                  <a:cxn ang="0">
                    <a:pos x="0" y="24"/>
                  </a:cxn>
                  <a:cxn ang="0">
                    <a:pos x="0" y="18"/>
                  </a:cxn>
                  <a:cxn ang="0">
                    <a:pos x="1" y="14"/>
                  </a:cxn>
                  <a:cxn ang="0">
                    <a:pos x="2" y="10"/>
                  </a:cxn>
                  <a:cxn ang="0">
                    <a:pos x="4" y="7"/>
                  </a:cxn>
                  <a:cxn ang="0">
                    <a:pos x="7" y="4"/>
                  </a:cxn>
                  <a:cxn ang="0">
                    <a:pos x="9" y="2"/>
                  </a:cxn>
                  <a:cxn ang="0">
                    <a:pos x="12" y="1"/>
                  </a:cxn>
                  <a:cxn ang="0">
                    <a:pos x="16" y="0"/>
                  </a:cxn>
                </a:cxnLst>
                <a:rect l="0" t="0" r="r" b="b"/>
                <a:pathLst>
                  <a:path w="33" h="48">
                    <a:moveTo>
                      <a:pt x="16" y="0"/>
                    </a:moveTo>
                    <a:lnTo>
                      <a:pt x="16" y="0"/>
                    </a:lnTo>
                    <a:lnTo>
                      <a:pt x="19" y="1"/>
                    </a:lnTo>
                    <a:lnTo>
                      <a:pt x="22" y="2"/>
                    </a:lnTo>
                    <a:lnTo>
                      <a:pt x="25" y="4"/>
                    </a:lnTo>
                    <a:lnTo>
                      <a:pt x="27" y="7"/>
                    </a:lnTo>
                    <a:lnTo>
                      <a:pt x="29" y="10"/>
                    </a:lnTo>
                    <a:lnTo>
                      <a:pt x="31" y="14"/>
                    </a:lnTo>
                    <a:lnTo>
                      <a:pt x="32" y="18"/>
                    </a:lnTo>
                    <a:lnTo>
                      <a:pt x="32" y="24"/>
                    </a:lnTo>
                    <a:lnTo>
                      <a:pt x="32" y="28"/>
                    </a:lnTo>
                    <a:lnTo>
                      <a:pt x="31" y="32"/>
                    </a:lnTo>
                    <a:lnTo>
                      <a:pt x="29" y="36"/>
                    </a:lnTo>
                    <a:lnTo>
                      <a:pt x="27" y="40"/>
                    </a:lnTo>
                    <a:lnTo>
                      <a:pt x="25" y="43"/>
                    </a:lnTo>
                    <a:lnTo>
                      <a:pt x="22" y="45"/>
                    </a:lnTo>
                    <a:lnTo>
                      <a:pt x="19" y="46"/>
                    </a:lnTo>
                    <a:lnTo>
                      <a:pt x="16" y="47"/>
                    </a:lnTo>
                    <a:lnTo>
                      <a:pt x="12" y="46"/>
                    </a:lnTo>
                    <a:lnTo>
                      <a:pt x="9" y="45"/>
                    </a:lnTo>
                    <a:lnTo>
                      <a:pt x="7" y="43"/>
                    </a:lnTo>
                    <a:lnTo>
                      <a:pt x="4" y="40"/>
                    </a:lnTo>
                    <a:lnTo>
                      <a:pt x="2" y="36"/>
                    </a:lnTo>
                    <a:lnTo>
                      <a:pt x="1" y="32"/>
                    </a:lnTo>
                    <a:lnTo>
                      <a:pt x="0" y="28"/>
                    </a:lnTo>
                    <a:lnTo>
                      <a:pt x="0" y="24"/>
                    </a:lnTo>
                    <a:lnTo>
                      <a:pt x="0" y="18"/>
                    </a:lnTo>
                    <a:lnTo>
                      <a:pt x="1" y="14"/>
                    </a:lnTo>
                    <a:lnTo>
                      <a:pt x="2" y="10"/>
                    </a:lnTo>
                    <a:lnTo>
                      <a:pt x="4" y="7"/>
                    </a:lnTo>
                    <a:lnTo>
                      <a:pt x="7" y="4"/>
                    </a:lnTo>
                    <a:lnTo>
                      <a:pt x="9" y="2"/>
                    </a:lnTo>
                    <a:lnTo>
                      <a:pt x="12" y="1"/>
                    </a:lnTo>
                    <a:lnTo>
                      <a:pt x="16"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9" name="Freeform 134"/>
              <p:cNvSpPr>
                <a:spLocks/>
              </p:cNvSpPr>
              <p:nvPr/>
            </p:nvSpPr>
            <p:spPr bwMode="auto">
              <a:xfrm>
                <a:off x="3968" y="3375"/>
                <a:ext cx="24" cy="104"/>
              </a:xfrm>
              <a:custGeom>
                <a:avLst/>
                <a:gdLst/>
                <a:ahLst/>
                <a:cxnLst>
                  <a:cxn ang="0">
                    <a:pos x="5" y="0"/>
                  </a:cxn>
                  <a:cxn ang="0">
                    <a:pos x="19" y="0"/>
                  </a:cxn>
                  <a:cxn ang="0">
                    <a:pos x="20" y="1"/>
                  </a:cxn>
                  <a:cxn ang="0">
                    <a:pos x="22" y="2"/>
                  </a:cxn>
                  <a:cxn ang="0">
                    <a:pos x="23" y="6"/>
                  </a:cxn>
                  <a:cxn ang="0">
                    <a:pos x="24" y="9"/>
                  </a:cxn>
                  <a:cxn ang="0">
                    <a:pos x="24" y="95"/>
                  </a:cxn>
                  <a:cxn ang="0">
                    <a:pos x="23" y="98"/>
                  </a:cxn>
                  <a:cxn ang="0">
                    <a:pos x="22" y="101"/>
                  </a:cxn>
                  <a:cxn ang="0">
                    <a:pos x="20" y="103"/>
                  </a:cxn>
                  <a:cxn ang="0">
                    <a:pos x="19" y="104"/>
                  </a:cxn>
                  <a:cxn ang="0">
                    <a:pos x="5" y="104"/>
                  </a:cxn>
                  <a:cxn ang="0">
                    <a:pos x="3" y="103"/>
                  </a:cxn>
                  <a:cxn ang="0">
                    <a:pos x="1" y="101"/>
                  </a:cxn>
                  <a:cxn ang="0">
                    <a:pos x="1" y="98"/>
                  </a:cxn>
                  <a:cxn ang="0">
                    <a:pos x="0" y="95"/>
                  </a:cxn>
                  <a:cxn ang="0">
                    <a:pos x="0" y="9"/>
                  </a:cxn>
                  <a:cxn ang="0">
                    <a:pos x="1" y="6"/>
                  </a:cxn>
                  <a:cxn ang="0">
                    <a:pos x="1" y="2"/>
                  </a:cxn>
                  <a:cxn ang="0">
                    <a:pos x="3" y="1"/>
                  </a:cxn>
                  <a:cxn ang="0">
                    <a:pos x="5" y="0"/>
                  </a:cxn>
                </a:cxnLst>
                <a:rect l="0" t="0" r="r" b="b"/>
                <a:pathLst>
                  <a:path w="25" h="105">
                    <a:moveTo>
                      <a:pt x="5" y="0"/>
                    </a:moveTo>
                    <a:lnTo>
                      <a:pt x="19" y="0"/>
                    </a:lnTo>
                    <a:lnTo>
                      <a:pt x="20" y="1"/>
                    </a:lnTo>
                    <a:lnTo>
                      <a:pt x="22" y="2"/>
                    </a:lnTo>
                    <a:lnTo>
                      <a:pt x="23" y="6"/>
                    </a:lnTo>
                    <a:lnTo>
                      <a:pt x="24" y="9"/>
                    </a:lnTo>
                    <a:lnTo>
                      <a:pt x="24" y="95"/>
                    </a:lnTo>
                    <a:lnTo>
                      <a:pt x="23" y="98"/>
                    </a:lnTo>
                    <a:lnTo>
                      <a:pt x="22" y="101"/>
                    </a:lnTo>
                    <a:lnTo>
                      <a:pt x="20" y="103"/>
                    </a:lnTo>
                    <a:lnTo>
                      <a:pt x="19" y="104"/>
                    </a:lnTo>
                    <a:lnTo>
                      <a:pt x="5" y="104"/>
                    </a:lnTo>
                    <a:lnTo>
                      <a:pt x="3" y="103"/>
                    </a:lnTo>
                    <a:lnTo>
                      <a:pt x="1" y="101"/>
                    </a:lnTo>
                    <a:lnTo>
                      <a:pt x="1" y="98"/>
                    </a:lnTo>
                    <a:lnTo>
                      <a:pt x="0" y="95"/>
                    </a:lnTo>
                    <a:lnTo>
                      <a:pt x="0" y="9"/>
                    </a:lnTo>
                    <a:lnTo>
                      <a:pt x="1" y="6"/>
                    </a:lnTo>
                    <a:lnTo>
                      <a:pt x="1" y="2"/>
                    </a:lnTo>
                    <a:lnTo>
                      <a:pt x="3" y="1"/>
                    </a:lnTo>
                    <a:lnTo>
                      <a:pt x="5"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0" name="Freeform 135"/>
              <p:cNvSpPr>
                <a:spLocks/>
              </p:cNvSpPr>
              <p:nvPr/>
            </p:nvSpPr>
            <p:spPr bwMode="auto">
              <a:xfrm>
                <a:off x="3973" y="3390"/>
                <a:ext cx="16" cy="86"/>
              </a:xfrm>
              <a:custGeom>
                <a:avLst/>
                <a:gdLst/>
                <a:ahLst/>
                <a:cxnLst>
                  <a:cxn ang="0">
                    <a:pos x="3" y="0"/>
                  </a:cxn>
                  <a:cxn ang="0">
                    <a:pos x="11" y="0"/>
                  </a:cxn>
                  <a:cxn ang="0">
                    <a:pos x="13" y="1"/>
                  </a:cxn>
                  <a:cxn ang="0">
                    <a:pos x="14" y="2"/>
                  </a:cxn>
                  <a:cxn ang="0">
                    <a:pos x="14" y="5"/>
                  </a:cxn>
                  <a:cxn ang="0">
                    <a:pos x="15" y="8"/>
                  </a:cxn>
                  <a:cxn ang="0">
                    <a:pos x="15" y="78"/>
                  </a:cxn>
                  <a:cxn ang="0">
                    <a:pos x="14" y="81"/>
                  </a:cxn>
                  <a:cxn ang="0">
                    <a:pos x="14" y="83"/>
                  </a:cxn>
                  <a:cxn ang="0">
                    <a:pos x="13" y="85"/>
                  </a:cxn>
                  <a:cxn ang="0">
                    <a:pos x="11" y="86"/>
                  </a:cxn>
                  <a:cxn ang="0">
                    <a:pos x="3" y="86"/>
                  </a:cxn>
                  <a:cxn ang="0">
                    <a:pos x="2" y="85"/>
                  </a:cxn>
                  <a:cxn ang="0">
                    <a:pos x="0" y="83"/>
                  </a:cxn>
                  <a:cxn ang="0">
                    <a:pos x="0" y="81"/>
                  </a:cxn>
                  <a:cxn ang="0">
                    <a:pos x="0" y="78"/>
                  </a:cxn>
                  <a:cxn ang="0">
                    <a:pos x="0" y="8"/>
                  </a:cxn>
                  <a:cxn ang="0">
                    <a:pos x="0" y="5"/>
                  </a:cxn>
                  <a:cxn ang="0">
                    <a:pos x="0" y="2"/>
                  </a:cxn>
                  <a:cxn ang="0">
                    <a:pos x="2" y="1"/>
                  </a:cxn>
                  <a:cxn ang="0">
                    <a:pos x="3" y="0"/>
                  </a:cxn>
                </a:cxnLst>
                <a:rect l="0" t="0" r="r" b="b"/>
                <a:pathLst>
                  <a:path w="16" h="87">
                    <a:moveTo>
                      <a:pt x="3" y="0"/>
                    </a:moveTo>
                    <a:lnTo>
                      <a:pt x="11" y="0"/>
                    </a:lnTo>
                    <a:lnTo>
                      <a:pt x="13" y="1"/>
                    </a:lnTo>
                    <a:lnTo>
                      <a:pt x="14" y="2"/>
                    </a:lnTo>
                    <a:lnTo>
                      <a:pt x="14" y="5"/>
                    </a:lnTo>
                    <a:lnTo>
                      <a:pt x="15" y="8"/>
                    </a:lnTo>
                    <a:lnTo>
                      <a:pt x="15" y="78"/>
                    </a:lnTo>
                    <a:lnTo>
                      <a:pt x="14" y="81"/>
                    </a:lnTo>
                    <a:lnTo>
                      <a:pt x="14" y="83"/>
                    </a:lnTo>
                    <a:lnTo>
                      <a:pt x="13" y="85"/>
                    </a:lnTo>
                    <a:lnTo>
                      <a:pt x="11" y="86"/>
                    </a:lnTo>
                    <a:lnTo>
                      <a:pt x="3" y="86"/>
                    </a:lnTo>
                    <a:lnTo>
                      <a:pt x="2" y="85"/>
                    </a:lnTo>
                    <a:lnTo>
                      <a:pt x="0" y="83"/>
                    </a:lnTo>
                    <a:lnTo>
                      <a:pt x="0" y="81"/>
                    </a:lnTo>
                    <a:lnTo>
                      <a:pt x="0" y="78"/>
                    </a:lnTo>
                    <a:lnTo>
                      <a:pt x="0" y="8"/>
                    </a:lnTo>
                    <a:lnTo>
                      <a:pt x="0" y="5"/>
                    </a:lnTo>
                    <a:lnTo>
                      <a:pt x="0" y="2"/>
                    </a:lnTo>
                    <a:lnTo>
                      <a:pt x="2" y="1"/>
                    </a:lnTo>
                    <a:lnTo>
                      <a:pt x="3" y="0"/>
                    </a:lnTo>
                  </a:path>
                </a:pathLst>
              </a:custGeom>
              <a:noFill/>
              <a:ln w="12700" cap="rnd" cmpd="sng">
                <a:solidFill>
                  <a:srgbClr val="FFFFFF"/>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1" name="Freeform 136"/>
              <p:cNvSpPr>
                <a:spLocks/>
              </p:cNvSpPr>
              <p:nvPr/>
            </p:nvSpPr>
            <p:spPr bwMode="auto">
              <a:xfrm>
                <a:off x="4262" y="3505"/>
                <a:ext cx="24" cy="31"/>
              </a:xfrm>
              <a:custGeom>
                <a:avLst/>
                <a:gdLst/>
                <a:ahLst/>
                <a:cxnLst>
                  <a:cxn ang="0">
                    <a:pos x="11" y="0"/>
                  </a:cxn>
                  <a:cxn ang="0">
                    <a:pos x="11" y="0"/>
                  </a:cxn>
                  <a:cxn ang="0">
                    <a:pos x="15" y="1"/>
                  </a:cxn>
                  <a:cxn ang="0">
                    <a:pos x="19" y="4"/>
                  </a:cxn>
                  <a:cxn ang="0">
                    <a:pos x="21" y="9"/>
                  </a:cxn>
                  <a:cxn ang="0">
                    <a:pos x="22" y="15"/>
                  </a:cxn>
                  <a:cxn ang="0">
                    <a:pos x="21" y="22"/>
                  </a:cxn>
                  <a:cxn ang="0">
                    <a:pos x="19" y="27"/>
                  </a:cxn>
                  <a:cxn ang="0">
                    <a:pos x="15" y="30"/>
                  </a:cxn>
                  <a:cxn ang="0">
                    <a:pos x="11" y="31"/>
                  </a:cxn>
                  <a:cxn ang="0">
                    <a:pos x="7" y="30"/>
                  </a:cxn>
                  <a:cxn ang="0">
                    <a:pos x="3" y="27"/>
                  </a:cxn>
                  <a:cxn ang="0">
                    <a:pos x="1" y="22"/>
                  </a:cxn>
                  <a:cxn ang="0">
                    <a:pos x="0" y="15"/>
                  </a:cxn>
                  <a:cxn ang="0">
                    <a:pos x="1" y="9"/>
                  </a:cxn>
                  <a:cxn ang="0">
                    <a:pos x="3" y="4"/>
                  </a:cxn>
                  <a:cxn ang="0">
                    <a:pos x="7" y="1"/>
                  </a:cxn>
                  <a:cxn ang="0">
                    <a:pos x="11" y="0"/>
                  </a:cxn>
                </a:cxnLst>
                <a:rect l="0" t="0" r="r" b="b"/>
                <a:pathLst>
                  <a:path w="23" h="32">
                    <a:moveTo>
                      <a:pt x="11" y="0"/>
                    </a:moveTo>
                    <a:lnTo>
                      <a:pt x="11" y="0"/>
                    </a:lnTo>
                    <a:lnTo>
                      <a:pt x="15" y="1"/>
                    </a:lnTo>
                    <a:lnTo>
                      <a:pt x="19" y="4"/>
                    </a:lnTo>
                    <a:lnTo>
                      <a:pt x="21" y="9"/>
                    </a:lnTo>
                    <a:lnTo>
                      <a:pt x="22" y="15"/>
                    </a:lnTo>
                    <a:lnTo>
                      <a:pt x="21" y="22"/>
                    </a:lnTo>
                    <a:lnTo>
                      <a:pt x="19" y="27"/>
                    </a:lnTo>
                    <a:lnTo>
                      <a:pt x="15" y="30"/>
                    </a:lnTo>
                    <a:lnTo>
                      <a:pt x="11" y="31"/>
                    </a:lnTo>
                    <a:lnTo>
                      <a:pt x="7" y="30"/>
                    </a:lnTo>
                    <a:lnTo>
                      <a:pt x="3" y="27"/>
                    </a:lnTo>
                    <a:lnTo>
                      <a:pt x="1" y="22"/>
                    </a:lnTo>
                    <a:lnTo>
                      <a:pt x="0" y="15"/>
                    </a:lnTo>
                    <a:lnTo>
                      <a:pt x="1" y="9"/>
                    </a:lnTo>
                    <a:lnTo>
                      <a:pt x="3" y="4"/>
                    </a:lnTo>
                    <a:lnTo>
                      <a:pt x="7" y="1"/>
                    </a:lnTo>
                    <a:lnTo>
                      <a:pt x="11" y="0"/>
                    </a:lnTo>
                  </a:path>
                </a:pathLst>
              </a:custGeom>
              <a:noFill/>
              <a:ln w="12700" cap="rnd" cmpd="sng">
                <a:solidFill>
                  <a:srgbClr val="FFFFFF"/>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2" name="Freeform 137"/>
              <p:cNvSpPr>
                <a:spLocks/>
              </p:cNvSpPr>
              <p:nvPr/>
            </p:nvSpPr>
            <p:spPr bwMode="auto">
              <a:xfrm>
                <a:off x="4214" y="3631"/>
                <a:ext cx="24" cy="35"/>
              </a:xfrm>
              <a:custGeom>
                <a:avLst/>
                <a:gdLst/>
                <a:ahLst/>
                <a:cxnLst>
                  <a:cxn ang="0">
                    <a:pos x="12" y="0"/>
                  </a:cxn>
                  <a:cxn ang="0">
                    <a:pos x="12" y="0"/>
                  </a:cxn>
                  <a:cxn ang="0">
                    <a:pos x="17" y="1"/>
                  </a:cxn>
                  <a:cxn ang="0">
                    <a:pos x="21" y="5"/>
                  </a:cxn>
                  <a:cxn ang="0">
                    <a:pos x="24" y="10"/>
                  </a:cxn>
                  <a:cxn ang="0">
                    <a:pos x="24" y="17"/>
                  </a:cxn>
                  <a:cxn ang="0">
                    <a:pos x="24" y="24"/>
                  </a:cxn>
                  <a:cxn ang="0">
                    <a:pos x="21" y="30"/>
                  </a:cxn>
                  <a:cxn ang="0">
                    <a:pos x="17" y="34"/>
                  </a:cxn>
                  <a:cxn ang="0">
                    <a:pos x="12" y="35"/>
                  </a:cxn>
                  <a:cxn ang="0">
                    <a:pos x="7" y="34"/>
                  </a:cxn>
                  <a:cxn ang="0">
                    <a:pos x="3" y="30"/>
                  </a:cxn>
                  <a:cxn ang="0">
                    <a:pos x="1" y="24"/>
                  </a:cxn>
                  <a:cxn ang="0">
                    <a:pos x="0" y="17"/>
                  </a:cxn>
                  <a:cxn ang="0">
                    <a:pos x="1" y="10"/>
                  </a:cxn>
                  <a:cxn ang="0">
                    <a:pos x="3" y="5"/>
                  </a:cxn>
                  <a:cxn ang="0">
                    <a:pos x="7" y="1"/>
                  </a:cxn>
                  <a:cxn ang="0">
                    <a:pos x="12" y="0"/>
                  </a:cxn>
                </a:cxnLst>
                <a:rect l="0" t="0" r="r" b="b"/>
                <a:pathLst>
                  <a:path w="25" h="36">
                    <a:moveTo>
                      <a:pt x="12" y="0"/>
                    </a:moveTo>
                    <a:lnTo>
                      <a:pt x="12" y="0"/>
                    </a:lnTo>
                    <a:lnTo>
                      <a:pt x="17" y="1"/>
                    </a:lnTo>
                    <a:lnTo>
                      <a:pt x="21" y="5"/>
                    </a:lnTo>
                    <a:lnTo>
                      <a:pt x="24" y="10"/>
                    </a:lnTo>
                    <a:lnTo>
                      <a:pt x="24" y="17"/>
                    </a:lnTo>
                    <a:lnTo>
                      <a:pt x="24" y="24"/>
                    </a:lnTo>
                    <a:lnTo>
                      <a:pt x="21" y="30"/>
                    </a:lnTo>
                    <a:lnTo>
                      <a:pt x="17" y="34"/>
                    </a:lnTo>
                    <a:lnTo>
                      <a:pt x="12" y="35"/>
                    </a:lnTo>
                    <a:lnTo>
                      <a:pt x="7" y="34"/>
                    </a:lnTo>
                    <a:lnTo>
                      <a:pt x="3" y="30"/>
                    </a:lnTo>
                    <a:lnTo>
                      <a:pt x="1" y="24"/>
                    </a:lnTo>
                    <a:lnTo>
                      <a:pt x="0" y="17"/>
                    </a:lnTo>
                    <a:lnTo>
                      <a:pt x="1" y="10"/>
                    </a:lnTo>
                    <a:lnTo>
                      <a:pt x="3" y="5"/>
                    </a:lnTo>
                    <a:lnTo>
                      <a:pt x="7" y="1"/>
                    </a:lnTo>
                    <a:lnTo>
                      <a:pt x="12" y="0"/>
                    </a:lnTo>
                  </a:path>
                </a:pathLst>
              </a:custGeom>
              <a:noFill/>
              <a:ln w="12700" cap="rnd" cmpd="sng">
                <a:solidFill>
                  <a:srgbClr val="FFFFFF"/>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3" name="Freeform 138"/>
              <p:cNvSpPr>
                <a:spLocks/>
              </p:cNvSpPr>
              <p:nvPr/>
            </p:nvSpPr>
            <p:spPr bwMode="auto">
              <a:xfrm>
                <a:off x="3778" y="3661"/>
                <a:ext cx="26" cy="37"/>
              </a:xfrm>
              <a:custGeom>
                <a:avLst/>
                <a:gdLst/>
                <a:ahLst/>
                <a:cxnLst>
                  <a:cxn ang="0">
                    <a:pos x="12" y="0"/>
                  </a:cxn>
                  <a:cxn ang="0">
                    <a:pos x="12" y="0"/>
                  </a:cxn>
                  <a:cxn ang="0">
                    <a:pos x="17" y="1"/>
                  </a:cxn>
                  <a:cxn ang="0">
                    <a:pos x="21" y="5"/>
                  </a:cxn>
                  <a:cxn ang="0">
                    <a:pos x="23" y="11"/>
                  </a:cxn>
                  <a:cxn ang="0">
                    <a:pos x="24" y="18"/>
                  </a:cxn>
                  <a:cxn ang="0">
                    <a:pos x="23" y="25"/>
                  </a:cxn>
                  <a:cxn ang="0">
                    <a:pos x="21" y="31"/>
                  </a:cxn>
                  <a:cxn ang="0">
                    <a:pos x="17" y="34"/>
                  </a:cxn>
                  <a:cxn ang="0">
                    <a:pos x="12" y="36"/>
                  </a:cxn>
                  <a:cxn ang="0">
                    <a:pos x="7" y="34"/>
                  </a:cxn>
                  <a:cxn ang="0">
                    <a:pos x="3" y="31"/>
                  </a:cxn>
                  <a:cxn ang="0">
                    <a:pos x="0" y="25"/>
                  </a:cxn>
                  <a:cxn ang="0">
                    <a:pos x="0" y="18"/>
                  </a:cxn>
                  <a:cxn ang="0">
                    <a:pos x="0" y="11"/>
                  </a:cxn>
                  <a:cxn ang="0">
                    <a:pos x="3" y="5"/>
                  </a:cxn>
                  <a:cxn ang="0">
                    <a:pos x="7" y="1"/>
                  </a:cxn>
                  <a:cxn ang="0">
                    <a:pos x="12" y="0"/>
                  </a:cxn>
                </a:cxnLst>
                <a:rect l="0" t="0" r="r" b="b"/>
                <a:pathLst>
                  <a:path w="25" h="37">
                    <a:moveTo>
                      <a:pt x="12" y="0"/>
                    </a:moveTo>
                    <a:lnTo>
                      <a:pt x="12" y="0"/>
                    </a:lnTo>
                    <a:lnTo>
                      <a:pt x="17" y="1"/>
                    </a:lnTo>
                    <a:lnTo>
                      <a:pt x="21" y="5"/>
                    </a:lnTo>
                    <a:lnTo>
                      <a:pt x="23" y="11"/>
                    </a:lnTo>
                    <a:lnTo>
                      <a:pt x="24" y="18"/>
                    </a:lnTo>
                    <a:lnTo>
                      <a:pt x="23" y="25"/>
                    </a:lnTo>
                    <a:lnTo>
                      <a:pt x="21" y="31"/>
                    </a:lnTo>
                    <a:lnTo>
                      <a:pt x="17" y="34"/>
                    </a:lnTo>
                    <a:lnTo>
                      <a:pt x="12" y="36"/>
                    </a:lnTo>
                    <a:lnTo>
                      <a:pt x="7" y="34"/>
                    </a:lnTo>
                    <a:lnTo>
                      <a:pt x="3" y="31"/>
                    </a:lnTo>
                    <a:lnTo>
                      <a:pt x="0" y="25"/>
                    </a:lnTo>
                    <a:lnTo>
                      <a:pt x="0" y="18"/>
                    </a:lnTo>
                    <a:lnTo>
                      <a:pt x="0" y="11"/>
                    </a:lnTo>
                    <a:lnTo>
                      <a:pt x="3" y="5"/>
                    </a:lnTo>
                    <a:lnTo>
                      <a:pt x="7" y="1"/>
                    </a:lnTo>
                    <a:lnTo>
                      <a:pt x="12" y="0"/>
                    </a:lnTo>
                  </a:path>
                </a:pathLst>
              </a:custGeom>
              <a:noFill/>
              <a:ln w="12700" cap="rnd" cmpd="sng">
                <a:solidFill>
                  <a:srgbClr val="FFFFFF"/>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4" name="Freeform 139"/>
              <p:cNvSpPr>
                <a:spLocks/>
              </p:cNvSpPr>
              <p:nvPr/>
            </p:nvSpPr>
            <p:spPr bwMode="auto">
              <a:xfrm>
                <a:off x="3601" y="3542"/>
                <a:ext cx="27" cy="35"/>
              </a:xfrm>
              <a:custGeom>
                <a:avLst/>
                <a:gdLst/>
                <a:ahLst/>
                <a:cxnLst>
                  <a:cxn ang="0">
                    <a:pos x="12" y="0"/>
                  </a:cxn>
                  <a:cxn ang="0">
                    <a:pos x="12" y="0"/>
                  </a:cxn>
                  <a:cxn ang="0">
                    <a:pos x="18" y="1"/>
                  </a:cxn>
                  <a:cxn ang="0">
                    <a:pos x="21" y="5"/>
                  </a:cxn>
                  <a:cxn ang="0">
                    <a:pos x="24" y="11"/>
                  </a:cxn>
                  <a:cxn ang="0">
                    <a:pos x="25" y="18"/>
                  </a:cxn>
                  <a:cxn ang="0">
                    <a:pos x="24" y="25"/>
                  </a:cxn>
                  <a:cxn ang="0">
                    <a:pos x="21" y="31"/>
                  </a:cxn>
                  <a:cxn ang="0">
                    <a:pos x="18" y="34"/>
                  </a:cxn>
                  <a:cxn ang="0">
                    <a:pos x="12" y="36"/>
                  </a:cxn>
                  <a:cxn ang="0">
                    <a:pos x="7" y="34"/>
                  </a:cxn>
                  <a:cxn ang="0">
                    <a:pos x="4" y="31"/>
                  </a:cxn>
                  <a:cxn ang="0">
                    <a:pos x="1" y="25"/>
                  </a:cxn>
                  <a:cxn ang="0">
                    <a:pos x="0" y="18"/>
                  </a:cxn>
                  <a:cxn ang="0">
                    <a:pos x="1" y="11"/>
                  </a:cxn>
                  <a:cxn ang="0">
                    <a:pos x="4" y="5"/>
                  </a:cxn>
                  <a:cxn ang="0">
                    <a:pos x="7" y="1"/>
                  </a:cxn>
                  <a:cxn ang="0">
                    <a:pos x="12" y="0"/>
                  </a:cxn>
                </a:cxnLst>
                <a:rect l="0" t="0" r="r" b="b"/>
                <a:pathLst>
                  <a:path w="26" h="37">
                    <a:moveTo>
                      <a:pt x="12" y="0"/>
                    </a:moveTo>
                    <a:lnTo>
                      <a:pt x="12" y="0"/>
                    </a:lnTo>
                    <a:lnTo>
                      <a:pt x="18" y="1"/>
                    </a:lnTo>
                    <a:lnTo>
                      <a:pt x="21" y="5"/>
                    </a:lnTo>
                    <a:lnTo>
                      <a:pt x="24" y="11"/>
                    </a:lnTo>
                    <a:lnTo>
                      <a:pt x="25" y="18"/>
                    </a:lnTo>
                    <a:lnTo>
                      <a:pt x="24" y="25"/>
                    </a:lnTo>
                    <a:lnTo>
                      <a:pt x="21" y="31"/>
                    </a:lnTo>
                    <a:lnTo>
                      <a:pt x="18" y="34"/>
                    </a:lnTo>
                    <a:lnTo>
                      <a:pt x="12" y="36"/>
                    </a:lnTo>
                    <a:lnTo>
                      <a:pt x="7" y="34"/>
                    </a:lnTo>
                    <a:lnTo>
                      <a:pt x="4" y="31"/>
                    </a:lnTo>
                    <a:lnTo>
                      <a:pt x="1" y="25"/>
                    </a:lnTo>
                    <a:lnTo>
                      <a:pt x="0" y="18"/>
                    </a:lnTo>
                    <a:lnTo>
                      <a:pt x="1" y="11"/>
                    </a:lnTo>
                    <a:lnTo>
                      <a:pt x="4" y="5"/>
                    </a:lnTo>
                    <a:lnTo>
                      <a:pt x="7" y="1"/>
                    </a:lnTo>
                    <a:lnTo>
                      <a:pt x="12" y="0"/>
                    </a:lnTo>
                  </a:path>
                </a:pathLst>
              </a:custGeom>
              <a:noFill/>
              <a:ln w="12700" cap="rnd" cmpd="sng">
                <a:solidFill>
                  <a:srgbClr val="FFFFFF"/>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5" name="Freeform 140"/>
              <p:cNvSpPr>
                <a:spLocks/>
              </p:cNvSpPr>
              <p:nvPr/>
            </p:nvSpPr>
            <p:spPr bwMode="auto">
              <a:xfrm>
                <a:off x="3652" y="2347"/>
                <a:ext cx="693" cy="664"/>
              </a:xfrm>
              <a:custGeom>
                <a:avLst/>
                <a:gdLst/>
                <a:ahLst/>
                <a:cxnLst>
                  <a:cxn ang="0">
                    <a:pos x="260" y="551"/>
                  </a:cxn>
                  <a:cxn ang="0">
                    <a:pos x="229" y="507"/>
                  </a:cxn>
                  <a:cxn ang="0">
                    <a:pos x="189" y="471"/>
                  </a:cxn>
                  <a:cxn ang="0">
                    <a:pos x="163" y="428"/>
                  </a:cxn>
                  <a:cxn ang="0">
                    <a:pos x="149" y="379"/>
                  </a:cxn>
                  <a:cxn ang="0">
                    <a:pos x="122" y="351"/>
                  </a:cxn>
                  <a:cxn ang="0">
                    <a:pos x="81" y="345"/>
                  </a:cxn>
                  <a:cxn ang="0">
                    <a:pos x="31" y="357"/>
                  </a:cxn>
                  <a:cxn ang="0">
                    <a:pos x="9" y="365"/>
                  </a:cxn>
                  <a:cxn ang="0">
                    <a:pos x="45" y="346"/>
                  </a:cxn>
                  <a:cxn ang="0">
                    <a:pos x="92" y="333"/>
                  </a:cxn>
                  <a:cxn ang="0">
                    <a:pos x="139" y="326"/>
                  </a:cxn>
                  <a:cxn ang="0">
                    <a:pos x="170" y="312"/>
                  </a:cxn>
                  <a:cxn ang="0">
                    <a:pos x="195" y="293"/>
                  </a:cxn>
                  <a:cxn ang="0">
                    <a:pos x="204" y="262"/>
                  </a:cxn>
                  <a:cxn ang="0">
                    <a:pos x="181" y="238"/>
                  </a:cxn>
                  <a:cxn ang="0">
                    <a:pos x="166" y="209"/>
                  </a:cxn>
                  <a:cxn ang="0">
                    <a:pos x="155" y="170"/>
                  </a:cxn>
                  <a:cxn ang="0">
                    <a:pos x="152" y="119"/>
                  </a:cxn>
                  <a:cxn ang="0">
                    <a:pos x="168" y="71"/>
                  </a:cxn>
                  <a:cxn ang="0">
                    <a:pos x="200" y="34"/>
                  </a:cxn>
                  <a:cxn ang="0">
                    <a:pos x="245" y="9"/>
                  </a:cxn>
                  <a:cxn ang="0">
                    <a:pos x="297" y="0"/>
                  </a:cxn>
                  <a:cxn ang="0">
                    <a:pos x="352" y="20"/>
                  </a:cxn>
                  <a:cxn ang="0">
                    <a:pos x="394" y="65"/>
                  </a:cxn>
                  <a:cxn ang="0">
                    <a:pos x="409" y="123"/>
                  </a:cxn>
                  <a:cxn ang="0">
                    <a:pos x="395" y="181"/>
                  </a:cxn>
                  <a:cxn ang="0">
                    <a:pos x="376" y="237"/>
                  </a:cxn>
                  <a:cxn ang="0">
                    <a:pos x="352" y="290"/>
                  </a:cxn>
                  <a:cxn ang="0">
                    <a:pos x="476" y="328"/>
                  </a:cxn>
                  <a:cxn ang="0">
                    <a:pos x="549" y="345"/>
                  </a:cxn>
                  <a:cxn ang="0">
                    <a:pos x="586" y="356"/>
                  </a:cxn>
                  <a:cxn ang="0">
                    <a:pos x="600" y="373"/>
                  </a:cxn>
                  <a:cxn ang="0">
                    <a:pos x="626" y="435"/>
                  </a:cxn>
                  <a:cxn ang="0">
                    <a:pos x="653" y="497"/>
                  </a:cxn>
                  <a:cxn ang="0">
                    <a:pos x="677" y="561"/>
                  </a:cxn>
                  <a:cxn ang="0">
                    <a:pos x="691" y="628"/>
                  </a:cxn>
                  <a:cxn ang="0">
                    <a:pos x="677" y="647"/>
                  </a:cxn>
                  <a:cxn ang="0">
                    <a:pos x="648" y="662"/>
                  </a:cxn>
                  <a:cxn ang="0">
                    <a:pos x="496" y="587"/>
                  </a:cxn>
                  <a:cxn ang="0">
                    <a:pos x="500" y="541"/>
                  </a:cxn>
                  <a:cxn ang="0">
                    <a:pos x="509" y="505"/>
                  </a:cxn>
                  <a:cxn ang="0">
                    <a:pos x="515" y="495"/>
                  </a:cxn>
                  <a:cxn ang="0">
                    <a:pos x="526" y="486"/>
                  </a:cxn>
                  <a:cxn ang="0">
                    <a:pos x="551" y="506"/>
                  </a:cxn>
                  <a:cxn ang="0">
                    <a:pos x="570" y="543"/>
                  </a:cxn>
                  <a:cxn ang="0">
                    <a:pos x="586" y="580"/>
                  </a:cxn>
                  <a:cxn ang="0">
                    <a:pos x="496" y="598"/>
                  </a:cxn>
                </a:cxnLst>
                <a:rect l="0" t="0" r="r" b="b"/>
                <a:pathLst>
                  <a:path w="692" h="663">
                    <a:moveTo>
                      <a:pt x="265" y="598"/>
                    </a:moveTo>
                    <a:lnTo>
                      <a:pt x="266" y="580"/>
                    </a:lnTo>
                    <a:lnTo>
                      <a:pt x="264" y="565"/>
                    </a:lnTo>
                    <a:lnTo>
                      <a:pt x="260" y="551"/>
                    </a:lnTo>
                    <a:lnTo>
                      <a:pt x="255" y="539"/>
                    </a:lnTo>
                    <a:lnTo>
                      <a:pt x="247" y="527"/>
                    </a:lnTo>
                    <a:lnTo>
                      <a:pt x="239" y="517"/>
                    </a:lnTo>
                    <a:lnTo>
                      <a:pt x="229" y="507"/>
                    </a:lnTo>
                    <a:lnTo>
                      <a:pt x="219" y="497"/>
                    </a:lnTo>
                    <a:lnTo>
                      <a:pt x="209" y="489"/>
                    </a:lnTo>
                    <a:lnTo>
                      <a:pt x="199" y="480"/>
                    </a:lnTo>
                    <a:lnTo>
                      <a:pt x="189" y="471"/>
                    </a:lnTo>
                    <a:lnTo>
                      <a:pt x="180" y="461"/>
                    </a:lnTo>
                    <a:lnTo>
                      <a:pt x="173" y="451"/>
                    </a:lnTo>
                    <a:lnTo>
                      <a:pt x="167" y="440"/>
                    </a:lnTo>
                    <a:lnTo>
                      <a:pt x="163" y="428"/>
                    </a:lnTo>
                    <a:lnTo>
                      <a:pt x="160" y="416"/>
                    </a:lnTo>
                    <a:lnTo>
                      <a:pt x="158" y="402"/>
                    </a:lnTo>
                    <a:lnTo>
                      <a:pt x="154" y="389"/>
                    </a:lnTo>
                    <a:lnTo>
                      <a:pt x="149" y="379"/>
                    </a:lnTo>
                    <a:lnTo>
                      <a:pt x="144" y="370"/>
                    </a:lnTo>
                    <a:lnTo>
                      <a:pt x="137" y="362"/>
                    </a:lnTo>
                    <a:lnTo>
                      <a:pt x="130" y="356"/>
                    </a:lnTo>
                    <a:lnTo>
                      <a:pt x="122" y="351"/>
                    </a:lnTo>
                    <a:lnTo>
                      <a:pt x="112" y="347"/>
                    </a:lnTo>
                    <a:lnTo>
                      <a:pt x="103" y="345"/>
                    </a:lnTo>
                    <a:lnTo>
                      <a:pt x="92" y="345"/>
                    </a:lnTo>
                    <a:lnTo>
                      <a:pt x="81" y="345"/>
                    </a:lnTo>
                    <a:lnTo>
                      <a:pt x="69" y="346"/>
                    </a:lnTo>
                    <a:lnTo>
                      <a:pt x="57" y="349"/>
                    </a:lnTo>
                    <a:lnTo>
                      <a:pt x="45" y="352"/>
                    </a:lnTo>
                    <a:lnTo>
                      <a:pt x="31" y="357"/>
                    </a:lnTo>
                    <a:lnTo>
                      <a:pt x="17" y="363"/>
                    </a:lnTo>
                    <a:lnTo>
                      <a:pt x="0" y="376"/>
                    </a:lnTo>
                    <a:lnTo>
                      <a:pt x="3" y="370"/>
                    </a:lnTo>
                    <a:lnTo>
                      <a:pt x="9" y="365"/>
                    </a:lnTo>
                    <a:lnTo>
                      <a:pt x="16" y="359"/>
                    </a:lnTo>
                    <a:lnTo>
                      <a:pt x="25" y="354"/>
                    </a:lnTo>
                    <a:lnTo>
                      <a:pt x="35" y="350"/>
                    </a:lnTo>
                    <a:lnTo>
                      <a:pt x="45" y="346"/>
                    </a:lnTo>
                    <a:lnTo>
                      <a:pt x="57" y="342"/>
                    </a:lnTo>
                    <a:lnTo>
                      <a:pt x="68" y="338"/>
                    </a:lnTo>
                    <a:lnTo>
                      <a:pt x="80" y="336"/>
                    </a:lnTo>
                    <a:lnTo>
                      <a:pt x="92" y="333"/>
                    </a:lnTo>
                    <a:lnTo>
                      <a:pt x="104" y="331"/>
                    </a:lnTo>
                    <a:lnTo>
                      <a:pt x="116" y="329"/>
                    </a:lnTo>
                    <a:lnTo>
                      <a:pt x="128" y="328"/>
                    </a:lnTo>
                    <a:lnTo>
                      <a:pt x="139" y="326"/>
                    </a:lnTo>
                    <a:lnTo>
                      <a:pt x="149" y="325"/>
                    </a:lnTo>
                    <a:lnTo>
                      <a:pt x="158" y="325"/>
                    </a:lnTo>
                    <a:lnTo>
                      <a:pt x="164" y="319"/>
                    </a:lnTo>
                    <a:lnTo>
                      <a:pt x="170" y="312"/>
                    </a:lnTo>
                    <a:lnTo>
                      <a:pt x="176" y="307"/>
                    </a:lnTo>
                    <a:lnTo>
                      <a:pt x="182" y="302"/>
                    </a:lnTo>
                    <a:lnTo>
                      <a:pt x="188" y="297"/>
                    </a:lnTo>
                    <a:lnTo>
                      <a:pt x="195" y="293"/>
                    </a:lnTo>
                    <a:lnTo>
                      <a:pt x="203" y="290"/>
                    </a:lnTo>
                    <a:lnTo>
                      <a:pt x="211" y="287"/>
                    </a:lnTo>
                    <a:lnTo>
                      <a:pt x="211" y="268"/>
                    </a:lnTo>
                    <a:lnTo>
                      <a:pt x="204" y="262"/>
                    </a:lnTo>
                    <a:lnTo>
                      <a:pt x="198" y="257"/>
                    </a:lnTo>
                    <a:lnTo>
                      <a:pt x="192" y="251"/>
                    </a:lnTo>
                    <a:lnTo>
                      <a:pt x="187" y="245"/>
                    </a:lnTo>
                    <a:lnTo>
                      <a:pt x="181" y="238"/>
                    </a:lnTo>
                    <a:lnTo>
                      <a:pt x="177" y="232"/>
                    </a:lnTo>
                    <a:lnTo>
                      <a:pt x="173" y="225"/>
                    </a:lnTo>
                    <a:lnTo>
                      <a:pt x="170" y="218"/>
                    </a:lnTo>
                    <a:lnTo>
                      <a:pt x="166" y="209"/>
                    </a:lnTo>
                    <a:lnTo>
                      <a:pt x="163" y="200"/>
                    </a:lnTo>
                    <a:lnTo>
                      <a:pt x="160" y="191"/>
                    </a:lnTo>
                    <a:lnTo>
                      <a:pt x="157" y="181"/>
                    </a:lnTo>
                    <a:lnTo>
                      <a:pt x="155" y="170"/>
                    </a:lnTo>
                    <a:lnTo>
                      <a:pt x="153" y="159"/>
                    </a:lnTo>
                    <a:lnTo>
                      <a:pt x="152" y="147"/>
                    </a:lnTo>
                    <a:lnTo>
                      <a:pt x="151" y="133"/>
                    </a:lnTo>
                    <a:lnTo>
                      <a:pt x="152" y="119"/>
                    </a:lnTo>
                    <a:lnTo>
                      <a:pt x="154" y="107"/>
                    </a:lnTo>
                    <a:lnTo>
                      <a:pt x="158" y="95"/>
                    </a:lnTo>
                    <a:lnTo>
                      <a:pt x="162" y="83"/>
                    </a:lnTo>
                    <a:lnTo>
                      <a:pt x="168" y="71"/>
                    </a:lnTo>
                    <a:lnTo>
                      <a:pt x="174" y="60"/>
                    </a:lnTo>
                    <a:lnTo>
                      <a:pt x="181" y="52"/>
                    </a:lnTo>
                    <a:lnTo>
                      <a:pt x="190" y="42"/>
                    </a:lnTo>
                    <a:lnTo>
                      <a:pt x="200" y="34"/>
                    </a:lnTo>
                    <a:lnTo>
                      <a:pt x="211" y="26"/>
                    </a:lnTo>
                    <a:lnTo>
                      <a:pt x="222" y="19"/>
                    </a:lnTo>
                    <a:lnTo>
                      <a:pt x="233" y="14"/>
                    </a:lnTo>
                    <a:lnTo>
                      <a:pt x="245" y="9"/>
                    </a:lnTo>
                    <a:lnTo>
                      <a:pt x="258" y="5"/>
                    </a:lnTo>
                    <a:lnTo>
                      <a:pt x="270" y="2"/>
                    </a:lnTo>
                    <a:lnTo>
                      <a:pt x="283" y="0"/>
                    </a:lnTo>
                    <a:lnTo>
                      <a:pt x="297" y="0"/>
                    </a:lnTo>
                    <a:lnTo>
                      <a:pt x="311" y="2"/>
                    </a:lnTo>
                    <a:lnTo>
                      <a:pt x="325" y="6"/>
                    </a:lnTo>
                    <a:lnTo>
                      <a:pt x="339" y="12"/>
                    </a:lnTo>
                    <a:lnTo>
                      <a:pt x="352" y="20"/>
                    </a:lnTo>
                    <a:lnTo>
                      <a:pt x="364" y="30"/>
                    </a:lnTo>
                    <a:lnTo>
                      <a:pt x="375" y="41"/>
                    </a:lnTo>
                    <a:lnTo>
                      <a:pt x="385" y="53"/>
                    </a:lnTo>
                    <a:lnTo>
                      <a:pt x="394" y="65"/>
                    </a:lnTo>
                    <a:lnTo>
                      <a:pt x="401" y="79"/>
                    </a:lnTo>
                    <a:lnTo>
                      <a:pt x="405" y="93"/>
                    </a:lnTo>
                    <a:lnTo>
                      <a:pt x="408" y="108"/>
                    </a:lnTo>
                    <a:lnTo>
                      <a:pt x="409" y="123"/>
                    </a:lnTo>
                    <a:lnTo>
                      <a:pt x="408" y="138"/>
                    </a:lnTo>
                    <a:lnTo>
                      <a:pt x="405" y="154"/>
                    </a:lnTo>
                    <a:lnTo>
                      <a:pt x="399" y="167"/>
                    </a:lnTo>
                    <a:lnTo>
                      <a:pt x="395" y="181"/>
                    </a:lnTo>
                    <a:lnTo>
                      <a:pt x="391" y="196"/>
                    </a:lnTo>
                    <a:lnTo>
                      <a:pt x="387" y="211"/>
                    </a:lnTo>
                    <a:lnTo>
                      <a:pt x="382" y="224"/>
                    </a:lnTo>
                    <a:lnTo>
                      <a:pt x="376" y="237"/>
                    </a:lnTo>
                    <a:lnTo>
                      <a:pt x="369" y="248"/>
                    </a:lnTo>
                    <a:lnTo>
                      <a:pt x="360" y="257"/>
                    </a:lnTo>
                    <a:lnTo>
                      <a:pt x="350" y="263"/>
                    </a:lnTo>
                    <a:lnTo>
                      <a:pt x="352" y="290"/>
                    </a:lnTo>
                    <a:lnTo>
                      <a:pt x="388" y="302"/>
                    </a:lnTo>
                    <a:lnTo>
                      <a:pt x="421" y="312"/>
                    </a:lnTo>
                    <a:lnTo>
                      <a:pt x="450" y="321"/>
                    </a:lnTo>
                    <a:lnTo>
                      <a:pt x="476" y="328"/>
                    </a:lnTo>
                    <a:lnTo>
                      <a:pt x="499" y="334"/>
                    </a:lnTo>
                    <a:lnTo>
                      <a:pt x="518" y="338"/>
                    </a:lnTo>
                    <a:lnTo>
                      <a:pt x="535" y="342"/>
                    </a:lnTo>
                    <a:lnTo>
                      <a:pt x="549" y="345"/>
                    </a:lnTo>
                    <a:lnTo>
                      <a:pt x="561" y="348"/>
                    </a:lnTo>
                    <a:lnTo>
                      <a:pt x="572" y="351"/>
                    </a:lnTo>
                    <a:lnTo>
                      <a:pt x="579" y="353"/>
                    </a:lnTo>
                    <a:lnTo>
                      <a:pt x="586" y="356"/>
                    </a:lnTo>
                    <a:lnTo>
                      <a:pt x="591" y="359"/>
                    </a:lnTo>
                    <a:lnTo>
                      <a:pt x="594" y="363"/>
                    </a:lnTo>
                    <a:lnTo>
                      <a:pt x="598" y="367"/>
                    </a:lnTo>
                    <a:lnTo>
                      <a:pt x="600" y="373"/>
                    </a:lnTo>
                    <a:lnTo>
                      <a:pt x="606" y="388"/>
                    </a:lnTo>
                    <a:lnTo>
                      <a:pt x="612" y="404"/>
                    </a:lnTo>
                    <a:lnTo>
                      <a:pt x="619" y="419"/>
                    </a:lnTo>
                    <a:lnTo>
                      <a:pt x="626" y="435"/>
                    </a:lnTo>
                    <a:lnTo>
                      <a:pt x="633" y="451"/>
                    </a:lnTo>
                    <a:lnTo>
                      <a:pt x="639" y="466"/>
                    </a:lnTo>
                    <a:lnTo>
                      <a:pt x="646" y="482"/>
                    </a:lnTo>
                    <a:lnTo>
                      <a:pt x="653" y="497"/>
                    </a:lnTo>
                    <a:lnTo>
                      <a:pt x="660" y="512"/>
                    </a:lnTo>
                    <a:lnTo>
                      <a:pt x="666" y="529"/>
                    </a:lnTo>
                    <a:lnTo>
                      <a:pt x="672" y="545"/>
                    </a:lnTo>
                    <a:lnTo>
                      <a:pt x="677" y="561"/>
                    </a:lnTo>
                    <a:lnTo>
                      <a:pt x="682" y="578"/>
                    </a:lnTo>
                    <a:lnTo>
                      <a:pt x="686" y="594"/>
                    </a:lnTo>
                    <a:lnTo>
                      <a:pt x="689" y="611"/>
                    </a:lnTo>
                    <a:lnTo>
                      <a:pt x="691" y="628"/>
                    </a:lnTo>
                    <a:lnTo>
                      <a:pt x="691" y="633"/>
                    </a:lnTo>
                    <a:lnTo>
                      <a:pt x="688" y="638"/>
                    </a:lnTo>
                    <a:lnTo>
                      <a:pt x="683" y="642"/>
                    </a:lnTo>
                    <a:lnTo>
                      <a:pt x="677" y="647"/>
                    </a:lnTo>
                    <a:lnTo>
                      <a:pt x="670" y="652"/>
                    </a:lnTo>
                    <a:lnTo>
                      <a:pt x="663" y="656"/>
                    </a:lnTo>
                    <a:lnTo>
                      <a:pt x="656" y="659"/>
                    </a:lnTo>
                    <a:lnTo>
                      <a:pt x="648" y="662"/>
                    </a:lnTo>
                    <a:lnTo>
                      <a:pt x="639" y="598"/>
                    </a:lnTo>
                    <a:lnTo>
                      <a:pt x="265" y="598"/>
                    </a:lnTo>
                    <a:lnTo>
                      <a:pt x="496" y="598"/>
                    </a:lnTo>
                    <a:lnTo>
                      <a:pt x="496" y="587"/>
                    </a:lnTo>
                    <a:lnTo>
                      <a:pt x="496" y="577"/>
                    </a:lnTo>
                    <a:lnTo>
                      <a:pt x="497" y="565"/>
                    </a:lnTo>
                    <a:lnTo>
                      <a:pt x="498" y="553"/>
                    </a:lnTo>
                    <a:lnTo>
                      <a:pt x="500" y="541"/>
                    </a:lnTo>
                    <a:lnTo>
                      <a:pt x="502" y="530"/>
                    </a:lnTo>
                    <a:lnTo>
                      <a:pt x="504" y="519"/>
                    </a:lnTo>
                    <a:lnTo>
                      <a:pt x="508" y="509"/>
                    </a:lnTo>
                    <a:lnTo>
                      <a:pt x="509" y="505"/>
                    </a:lnTo>
                    <a:lnTo>
                      <a:pt x="511" y="502"/>
                    </a:lnTo>
                    <a:lnTo>
                      <a:pt x="512" y="499"/>
                    </a:lnTo>
                    <a:lnTo>
                      <a:pt x="513" y="497"/>
                    </a:lnTo>
                    <a:lnTo>
                      <a:pt x="515" y="495"/>
                    </a:lnTo>
                    <a:lnTo>
                      <a:pt x="517" y="492"/>
                    </a:lnTo>
                    <a:lnTo>
                      <a:pt x="518" y="488"/>
                    </a:lnTo>
                    <a:lnTo>
                      <a:pt x="519" y="484"/>
                    </a:lnTo>
                    <a:lnTo>
                      <a:pt x="526" y="486"/>
                    </a:lnTo>
                    <a:lnTo>
                      <a:pt x="533" y="489"/>
                    </a:lnTo>
                    <a:lnTo>
                      <a:pt x="539" y="493"/>
                    </a:lnTo>
                    <a:lnTo>
                      <a:pt x="545" y="498"/>
                    </a:lnTo>
                    <a:lnTo>
                      <a:pt x="551" y="506"/>
                    </a:lnTo>
                    <a:lnTo>
                      <a:pt x="556" y="514"/>
                    </a:lnTo>
                    <a:lnTo>
                      <a:pt x="561" y="524"/>
                    </a:lnTo>
                    <a:lnTo>
                      <a:pt x="565" y="533"/>
                    </a:lnTo>
                    <a:lnTo>
                      <a:pt x="570" y="543"/>
                    </a:lnTo>
                    <a:lnTo>
                      <a:pt x="574" y="553"/>
                    </a:lnTo>
                    <a:lnTo>
                      <a:pt x="578" y="563"/>
                    </a:lnTo>
                    <a:lnTo>
                      <a:pt x="582" y="572"/>
                    </a:lnTo>
                    <a:lnTo>
                      <a:pt x="586" y="580"/>
                    </a:lnTo>
                    <a:lnTo>
                      <a:pt x="590" y="587"/>
                    </a:lnTo>
                    <a:lnTo>
                      <a:pt x="593" y="593"/>
                    </a:lnTo>
                    <a:lnTo>
                      <a:pt x="597" y="598"/>
                    </a:lnTo>
                    <a:lnTo>
                      <a:pt x="496" y="598"/>
                    </a:lnTo>
                    <a:lnTo>
                      <a:pt x="265" y="598"/>
                    </a:lnTo>
                  </a:path>
                </a:pathLst>
              </a:custGeom>
              <a:solidFill>
                <a:srgbClr val="BFBFB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6" name="Freeform 141"/>
              <p:cNvSpPr>
                <a:spLocks/>
              </p:cNvSpPr>
              <p:nvPr/>
            </p:nvSpPr>
            <p:spPr bwMode="auto">
              <a:xfrm>
                <a:off x="3652" y="2347"/>
                <a:ext cx="698" cy="670"/>
              </a:xfrm>
              <a:custGeom>
                <a:avLst/>
                <a:gdLst/>
                <a:ahLst/>
                <a:cxnLst>
                  <a:cxn ang="0">
                    <a:pos x="268" y="585"/>
                  </a:cxn>
                  <a:cxn ang="0">
                    <a:pos x="257" y="544"/>
                  </a:cxn>
                  <a:cxn ang="0">
                    <a:pos x="231" y="512"/>
                  </a:cxn>
                  <a:cxn ang="0">
                    <a:pos x="201" y="484"/>
                  </a:cxn>
                  <a:cxn ang="0">
                    <a:pos x="175" y="455"/>
                  </a:cxn>
                  <a:cxn ang="0">
                    <a:pos x="161" y="420"/>
                  </a:cxn>
                  <a:cxn ang="0">
                    <a:pos x="150" y="382"/>
                  </a:cxn>
                  <a:cxn ang="0">
                    <a:pos x="131" y="359"/>
                  </a:cxn>
                  <a:cxn ang="0">
                    <a:pos x="104" y="348"/>
                  </a:cxn>
                  <a:cxn ang="0">
                    <a:pos x="70" y="349"/>
                  </a:cxn>
                  <a:cxn ang="0">
                    <a:pos x="31" y="360"/>
                  </a:cxn>
                  <a:cxn ang="0">
                    <a:pos x="3" y="373"/>
                  </a:cxn>
                  <a:cxn ang="0">
                    <a:pos x="25" y="357"/>
                  </a:cxn>
                  <a:cxn ang="0">
                    <a:pos x="57" y="345"/>
                  </a:cxn>
                  <a:cxn ang="0">
                    <a:pos x="93" y="336"/>
                  </a:cxn>
                  <a:cxn ang="0">
                    <a:pos x="129" y="331"/>
                  </a:cxn>
                  <a:cxn ang="0">
                    <a:pos x="159" y="328"/>
                  </a:cxn>
                  <a:cxn ang="0">
                    <a:pos x="178" y="310"/>
                  </a:cxn>
                  <a:cxn ang="0">
                    <a:pos x="197" y="296"/>
                  </a:cxn>
                  <a:cxn ang="0">
                    <a:pos x="213" y="270"/>
                  </a:cxn>
                  <a:cxn ang="0">
                    <a:pos x="194" y="253"/>
                  </a:cxn>
                  <a:cxn ang="0">
                    <a:pos x="179" y="234"/>
                  </a:cxn>
                  <a:cxn ang="0">
                    <a:pos x="167" y="211"/>
                  </a:cxn>
                  <a:cxn ang="0">
                    <a:pos x="158" y="183"/>
                  </a:cxn>
                  <a:cxn ang="0">
                    <a:pos x="153" y="148"/>
                  </a:cxn>
                  <a:cxn ang="0">
                    <a:pos x="155" y="108"/>
                  </a:cxn>
                  <a:cxn ang="0">
                    <a:pos x="169" y="72"/>
                  </a:cxn>
                  <a:cxn ang="0">
                    <a:pos x="192" y="42"/>
                  </a:cxn>
                  <a:cxn ang="0">
                    <a:pos x="224" y="19"/>
                  </a:cxn>
                  <a:cxn ang="0">
                    <a:pos x="260" y="5"/>
                  </a:cxn>
                  <a:cxn ang="0">
                    <a:pos x="300" y="0"/>
                  </a:cxn>
                  <a:cxn ang="0">
                    <a:pos x="342" y="12"/>
                  </a:cxn>
                  <a:cxn ang="0">
                    <a:pos x="378" y="41"/>
                  </a:cxn>
                  <a:cxn ang="0">
                    <a:pos x="404" y="80"/>
                  </a:cxn>
                  <a:cxn ang="0">
                    <a:pos x="413" y="124"/>
                  </a:cxn>
                  <a:cxn ang="0">
                    <a:pos x="402" y="169"/>
                  </a:cxn>
                  <a:cxn ang="0">
                    <a:pos x="390" y="213"/>
                  </a:cxn>
                  <a:cxn ang="0">
                    <a:pos x="372" y="250"/>
                  </a:cxn>
                  <a:cxn ang="0">
                    <a:pos x="355" y="293"/>
                  </a:cxn>
                  <a:cxn ang="0">
                    <a:pos x="454" y="324"/>
                  </a:cxn>
                  <a:cxn ang="0">
                    <a:pos x="523" y="341"/>
                  </a:cxn>
                  <a:cxn ang="0">
                    <a:pos x="566" y="351"/>
                  </a:cxn>
                  <a:cxn ang="0">
                    <a:pos x="591" y="359"/>
                  </a:cxn>
                  <a:cxn ang="0">
                    <a:pos x="603" y="370"/>
                  </a:cxn>
                  <a:cxn ang="0">
                    <a:pos x="617" y="408"/>
                  </a:cxn>
                  <a:cxn ang="0">
                    <a:pos x="638" y="455"/>
                  </a:cxn>
                  <a:cxn ang="0">
                    <a:pos x="659" y="502"/>
                  </a:cxn>
                  <a:cxn ang="0">
                    <a:pos x="678" y="550"/>
                  </a:cxn>
                  <a:cxn ang="0">
                    <a:pos x="692" y="599"/>
                  </a:cxn>
                  <a:cxn ang="0">
                    <a:pos x="697" y="639"/>
                  </a:cxn>
                  <a:cxn ang="0">
                    <a:pos x="683" y="653"/>
                  </a:cxn>
                  <a:cxn ang="0">
                    <a:pos x="662" y="665"/>
                  </a:cxn>
                  <a:cxn ang="0">
                    <a:pos x="267" y="603"/>
                  </a:cxn>
                </a:cxnLst>
                <a:rect l="0" t="0" r="r" b="b"/>
                <a:pathLst>
                  <a:path w="698" h="669">
                    <a:moveTo>
                      <a:pt x="267" y="603"/>
                    </a:moveTo>
                    <a:lnTo>
                      <a:pt x="267" y="603"/>
                    </a:lnTo>
                    <a:lnTo>
                      <a:pt x="268" y="585"/>
                    </a:lnTo>
                    <a:lnTo>
                      <a:pt x="266" y="570"/>
                    </a:lnTo>
                    <a:lnTo>
                      <a:pt x="262" y="556"/>
                    </a:lnTo>
                    <a:lnTo>
                      <a:pt x="257" y="544"/>
                    </a:lnTo>
                    <a:lnTo>
                      <a:pt x="249" y="532"/>
                    </a:lnTo>
                    <a:lnTo>
                      <a:pt x="241" y="522"/>
                    </a:lnTo>
                    <a:lnTo>
                      <a:pt x="231" y="512"/>
                    </a:lnTo>
                    <a:lnTo>
                      <a:pt x="221" y="502"/>
                    </a:lnTo>
                    <a:lnTo>
                      <a:pt x="211" y="493"/>
                    </a:lnTo>
                    <a:lnTo>
                      <a:pt x="201" y="484"/>
                    </a:lnTo>
                    <a:lnTo>
                      <a:pt x="191" y="475"/>
                    </a:lnTo>
                    <a:lnTo>
                      <a:pt x="182" y="465"/>
                    </a:lnTo>
                    <a:lnTo>
                      <a:pt x="175" y="455"/>
                    </a:lnTo>
                    <a:lnTo>
                      <a:pt x="168" y="444"/>
                    </a:lnTo>
                    <a:lnTo>
                      <a:pt x="164" y="432"/>
                    </a:lnTo>
                    <a:lnTo>
                      <a:pt x="161" y="420"/>
                    </a:lnTo>
                    <a:lnTo>
                      <a:pt x="159" y="406"/>
                    </a:lnTo>
                    <a:lnTo>
                      <a:pt x="155" y="393"/>
                    </a:lnTo>
                    <a:lnTo>
                      <a:pt x="150" y="382"/>
                    </a:lnTo>
                    <a:lnTo>
                      <a:pt x="145" y="373"/>
                    </a:lnTo>
                    <a:lnTo>
                      <a:pt x="138" y="365"/>
                    </a:lnTo>
                    <a:lnTo>
                      <a:pt x="131" y="359"/>
                    </a:lnTo>
                    <a:lnTo>
                      <a:pt x="123" y="354"/>
                    </a:lnTo>
                    <a:lnTo>
                      <a:pt x="113" y="350"/>
                    </a:lnTo>
                    <a:lnTo>
                      <a:pt x="104" y="348"/>
                    </a:lnTo>
                    <a:lnTo>
                      <a:pt x="93" y="348"/>
                    </a:lnTo>
                    <a:lnTo>
                      <a:pt x="82" y="348"/>
                    </a:lnTo>
                    <a:lnTo>
                      <a:pt x="70" y="349"/>
                    </a:lnTo>
                    <a:lnTo>
                      <a:pt x="57" y="352"/>
                    </a:lnTo>
                    <a:lnTo>
                      <a:pt x="45" y="355"/>
                    </a:lnTo>
                    <a:lnTo>
                      <a:pt x="31" y="360"/>
                    </a:lnTo>
                    <a:lnTo>
                      <a:pt x="17" y="366"/>
                    </a:lnTo>
                    <a:lnTo>
                      <a:pt x="0" y="379"/>
                    </a:lnTo>
                    <a:lnTo>
                      <a:pt x="3" y="373"/>
                    </a:lnTo>
                    <a:lnTo>
                      <a:pt x="9" y="368"/>
                    </a:lnTo>
                    <a:lnTo>
                      <a:pt x="16" y="362"/>
                    </a:lnTo>
                    <a:lnTo>
                      <a:pt x="25" y="357"/>
                    </a:lnTo>
                    <a:lnTo>
                      <a:pt x="35" y="353"/>
                    </a:lnTo>
                    <a:lnTo>
                      <a:pt x="45" y="349"/>
                    </a:lnTo>
                    <a:lnTo>
                      <a:pt x="57" y="345"/>
                    </a:lnTo>
                    <a:lnTo>
                      <a:pt x="69" y="341"/>
                    </a:lnTo>
                    <a:lnTo>
                      <a:pt x="81" y="339"/>
                    </a:lnTo>
                    <a:lnTo>
                      <a:pt x="93" y="336"/>
                    </a:lnTo>
                    <a:lnTo>
                      <a:pt x="105" y="334"/>
                    </a:lnTo>
                    <a:lnTo>
                      <a:pt x="117" y="332"/>
                    </a:lnTo>
                    <a:lnTo>
                      <a:pt x="129" y="331"/>
                    </a:lnTo>
                    <a:lnTo>
                      <a:pt x="140" y="329"/>
                    </a:lnTo>
                    <a:lnTo>
                      <a:pt x="150" y="328"/>
                    </a:lnTo>
                    <a:lnTo>
                      <a:pt x="159" y="328"/>
                    </a:lnTo>
                    <a:lnTo>
                      <a:pt x="165" y="322"/>
                    </a:lnTo>
                    <a:lnTo>
                      <a:pt x="171" y="315"/>
                    </a:lnTo>
                    <a:lnTo>
                      <a:pt x="178" y="310"/>
                    </a:lnTo>
                    <a:lnTo>
                      <a:pt x="184" y="305"/>
                    </a:lnTo>
                    <a:lnTo>
                      <a:pt x="190" y="300"/>
                    </a:lnTo>
                    <a:lnTo>
                      <a:pt x="197" y="296"/>
                    </a:lnTo>
                    <a:lnTo>
                      <a:pt x="205" y="293"/>
                    </a:lnTo>
                    <a:lnTo>
                      <a:pt x="213" y="290"/>
                    </a:lnTo>
                    <a:lnTo>
                      <a:pt x="213" y="270"/>
                    </a:lnTo>
                    <a:lnTo>
                      <a:pt x="206" y="264"/>
                    </a:lnTo>
                    <a:lnTo>
                      <a:pt x="200" y="259"/>
                    </a:lnTo>
                    <a:lnTo>
                      <a:pt x="194" y="253"/>
                    </a:lnTo>
                    <a:lnTo>
                      <a:pt x="189" y="247"/>
                    </a:lnTo>
                    <a:lnTo>
                      <a:pt x="183" y="240"/>
                    </a:lnTo>
                    <a:lnTo>
                      <a:pt x="179" y="234"/>
                    </a:lnTo>
                    <a:lnTo>
                      <a:pt x="175" y="227"/>
                    </a:lnTo>
                    <a:lnTo>
                      <a:pt x="171" y="220"/>
                    </a:lnTo>
                    <a:lnTo>
                      <a:pt x="167" y="211"/>
                    </a:lnTo>
                    <a:lnTo>
                      <a:pt x="164" y="202"/>
                    </a:lnTo>
                    <a:lnTo>
                      <a:pt x="161" y="193"/>
                    </a:lnTo>
                    <a:lnTo>
                      <a:pt x="158" y="183"/>
                    </a:lnTo>
                    <a:lnTo>
                      <a:pt x="156" y="172"/>
                    </a:lnTo>
                    <a:lnTo>
                      <a:pt x="154" y="160"/>
                    </a:lnTo>
                    <a:lnTo>
                      <a:pt x="153" y="148"/>
                    </a:lnTo>
                    <a:lnTo>
                      <a:pt x="152" y="134"/>
                    </a:lnTo>
                    <a:lnTo>
                      <a:pt x="153" y="120"/>
                    </a:lnTo>
                    <a:lnTo>
                      <a:pt x="155" y="108"/>
                    </a:lnTo>
                    <a:lnTo>
                      <a:pt x="159" y="96"/>
                    </a:lnTo>
                    <a:lnTo>
                      <a:pt x="163" y="84"/>
                    </a:lnTo>
                    <a:lnTo>
                      <a:pt x="169" y="72"/>
                    </a:lnTo>
                    <a:lnTo>
                      <a:pt x="176" y="61"/>
                    </a:lnTo>
                    <a:lnTo>
                      <a:pt x="183" y="52"/>
                    </a:lnTo>
                    <a:lnTo>
                      <a:pt x="192" y="42"/>
                    </a:lnTo>
                    <a:lnTo>
                      <a:pt x="202" y="34"/>
                    </a:lnTo>
                    <a:lnTo>
                      <a:pt x="213" y="26"/>
                    </a:lnTo>
                    <a:lnTo>
                      <a:pt x="224" y="19"/>
                    </a:lnTo>
                    <a:lnTo>
                      <a:pt x="235" y="14"/>
                    </a:lnTo>
                    <a:lnTo>
                      <a:pt x="247" y="9"/>
                    </a:lnTo>
                    <a:lnTo>
                      <a:pt x="260" y="5"/>
                    </a:lnTo>
                    <a:lnTo>
                      <a:pt x="272" y="2"/>
                    </a:lnTo>
                    <a:lnTo>
                      <a:pt x="285" y="0"/>
                    </a:lnTo>
                    <a:lnTo>
                      <a:pt x="300" y="0"/>
                    </a:lnTo>
                    <a:lnTo>
                      <a:pt x="314" y="2"/>
                    </a:lnTo>
                    <a:lnTo>
                      <a:pt x="328" y="6"/>
                    </a:lnTo>
                    <a:lnTo>
                      <a:pt x="342" y="12"/>
                    </a:lnTo>
                    <a:lnTo>
                      <a:pt x="355" y="20"/>
                    </a:lnTo>
                    <a:lnTo>
                      <a:pt x="367" y="30"/>
                    </a:lnTo>
                    <a:lnTo>
                      <a:pt x="378" y="41"/>
                    </a:lnTo>
                    <a:lnTo>
                      <a:pt x="388" y="53"/>
                    </a:lnTo>
                    <a:lnTo>
                      <a:pt x="397" y="66"/>
                    </a:lnTo>
                    <a:lnTo>
                      <a:pt x="404" y="80"/>
                    </a:lnTo>
                    <a:lnTo>
                      <a:pt x="409" y="94"/>
                    </a:lnTo>
                    <a:lnTo>
                      <a:pt x="412" y="109"/>
                    </a:lnTo>
                    <a:lnTo>
                      <a:pt x="413" y="124"/>
                    </a:lnTo>
                    <a:lnTo>
                      <a:pt x="412" y="139"/>
                    </a:lnTo>
                    <a:lnTo>
                      <a:pt x="409" y="155"/>
                    </a:lnTo>
                    <a:lnTo>
                      <a:pt x="402" y="169"/>
                    </a:lnTo>
                    <a:lnTo>
                      <a:pt x="398" y="183"/>
                    </a:lnTo>
                    <a:lnTo>
                      <a:pt x="394" y="198"/>
                    </a:lnTo>
                    <a:lnTo>
                      <a:pt x="390" y="213"/>
                    </a:lnTo>
                    <a:lnTo>
                      <a:pt x="385" y="226"/>
                    </a:lnTo>
                    <a:lnTo>
                      <a:pt x="379" y="239"/>
                    </a:lnTo>
                    <a:lnTo>
                      <a:pt x="372" y="250"/>
                    </a:lnTo>
                    <a:lnTo>
                      <a:pt x="363" y="259"/>
                    </a:lnTo>
                    <a:lnTo>
                      <a:pt x="353" y="265"/>
                    </a:lnTo>
                    <a:lnTo>
                      <a:pt x="355" y="293"/>
                    </a:lnTo>
                    <a:lnTo>
                      <a:pt x="391" y="305"/>
                    </a:lnTo>
                    <a:lnTo>
                      <a:pt x="425" y="315"/>
                    </a:lnTo>
                    <a:lnTo>
                      <a:pt x="454" y="324"/>
                    </a:lnTo>
                    <a:lnTo>
                      <a:pt x="480" y="331"/>
                    </a:lnTo>
                    <a:lnTo>
                      <a:pt x="503" y="337"/>
                    </a:lnTo>
                    <a:lnTo>
                      <a:pt x="523" y="341"/>
                    </a:lnTo>
                    <a:lnTo>
                      <a:pt x="540" y="345"/>
                    </a:lnTo>
                    <a:lnTo>
                      <a:pt x="554" y="348"/>
                    </a:lnTo>
                    <a:lnTo>
                      <a:pt x="566" y="351"/>
                    </a:lnTo>
                    <a:lnTo>
                      <a:pt x="577" y="354"/>
                    </a:lnTo>
                    <a:lnTo>
                      <a:pt x="584" y="356"/>
                    </a:lnTo>
                    <a:lnTo>
                      <a:pt x="591" y="359"/>
                    </a:lnTo>
                    <a:lnTo>
                      <a:pt x="596" y="362"/>
                    </a:lnTo>
                    <a:lnTo>
                      <a:pt x="599" y="366"/>
                    </a:lnTo>
                    <a:lnTo>
                      <a:pt x="603" y="370"/>
                    </a:lnTo>
                    <a:lnTo>
                      <a:pt x="605" y="376"/>
                    </a:lnTo>
                    <a:lnTo>
                      <a:pt x="611" y="392"/>
                    </a:lnTo>
                    <a:lnTo>
                      <a:pt x="617" y="408"/>
                    </a:lnTo>
                    <a:lnTo>
                      <a:pt x="624" y="423"/>
                    </a:lnTo>
                    <a:lnTo>
                      <a:pt x="631" y="439"/>
                    </a:lnTo>
                    <a:lnTo>
                      <a:pt x="638" y="455"/>
                    </a:lnTo>
                    <a:lnTo>
                      <a:pt x="645" y="470"/>
                    </a:lnTo>
                    <a:lnTo>
                      <a:pt x="652" y="486"/>
                    </a:lnTo>
                    <a:lnTo>
                      <a:pt x="659" y="502"/>
                    </a:lnTo>
                    <a:lnTo>
                      <a:pt x="666" y="517"/>
                    </a:lnTo>
                    <a:lnTo>
                      <a:pt x="672" y="534"/>
                    </a:lnTo>
                    <a:lnTo>
                      <a:pt x="678" y="550"/>
                    </a:lnTo>
                    <a:lnTo>
                      <a:pt x="683" y="566"/>
                    </a:lnTo>
                    <a:lnTo>
                      <a:pt x="688" y="583"/>
                    </a:lnTo>
                    <a:lnTo>
                      <a:pt x="692" y="599"/>
                    </a:lnTo>
                    <a:lnTo>
                      <a:pt x="695" y="617"/>
                    </a:lnTo>
                    <a:lnTo>
                      <a:pt x="697" y="634"/>
                    </a:lnTo>
                    <a:lnTo>
                      <a:pt x="697" y="639"/>
                    </a:lnTo>
                    <a:lnTo>
                      <a:pt x="694" y="644"/>
                    </a:lnTo>
                    <a:lnTo>
                      <a:pt x="689" y="648"/>
                    </a:lnTo>
                    <a:lnTo>
                      <a:pt x="683" y="653"/>
                    </a:lnTo>
                    <a:lnTo>
                      <a:pt x="676" y="658"/>
                    </a:lnTo>
                    <a:lnTo>
                      <a:pt x="669" y="662"/>
                    </a:lnTo>
                    <a:lnTo>
                      <a:pt x="662" y="665"/>
                    </a:lnTo>
                    <a:lnTo>
                      <a:pt x="654" y="668"/>
                    </a:lnTo>
                    <a:lnTo>
                      <a:pt x="645" y="603"/>
                    </a:lnTo>
                    <a:lnTo>
                      <a:pt x="267" y="603"/>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7" name="Freeform 142"/>
              <p:cNvSpPr>
                <a:spLocks/>
              </p:cNvSpPr>
              <p:nvPr/>
            </p:nvSpPr>
            <p:spPr bwMode="auto">
              <a:xfrm>
                <a:off x="4151" y="2834"/>
                <a:ext cx="104" cy="117"/>
              </a:xfrm>
              <a:custGeom>
                <a:avLst/>
                <a:gdLst/>
                <a:ahLst/>
                <a:cxnLst>
                  <a:cxn ang="0">
                    <a:pos x="0" y="115"/>
                  </a:cxn>
                  <a:cxn ang="0">
                    <a:pos x="0" y="115"/>
                  </a:cxn>
                  <a:cxn ang="0">
                    <a:pos x="0" y="104"/>
                  </a:cxn>
                  <a:cxn ang="0">
                    <a:pos x="0" y="94"/>
                  </a:cxn>
                  <a:cxn ang="0">
                    <a:pos x="1" y="82"/>
                  </a:cxn>
                  <a:cxn ang="0">
                    <a:pos x="2" y="70"/>
                  </a:cxn>
                  <a:cxn ang="0">
                    <a:pos x="4" y="58"/>
                  </a:cxn>
                  <a:cxn ang="0">
                    <a:pos x="6" y="47"/>
                  </a:cxn>
                  <a:cxn ang="0">
                    <a:pos x="8" y="36"/>
                  </a:cxn>
                  <a:cxn ang="0">
                    <a:pos x="12" y="26"/>
                  </a:cxn>
                  <a:cxn ang="0">
                    <a:pos x="13" y="22"/>
                  </a:cxn>
                  <a:cxn ang="0">
                    <a:pos x="15" y="19"/>
                  </a:cxn>
                  <a:cxn ang="0">
                    <a:pos x="16" y="16"/>
                  </a:cxn>
                  <a:cxn ang="0">
                    <a:pos x="17" y="14"/>
                  </a:cxn>
                  <a:cxn ang="0">
                    <a:pos x="19" y="11"/>
                  </a:cxn>
                  <a:cxn ang="0">
                    <a:pos x="21" y="8"/>
                  </a:cxn>
                  <a:cxn ang="0">
                    <a:pos x="22" y="4"/>
                  </a:cxn>
                  <a:cxn ang="0">
                    <a:pos x="24" y="0"/>
                  </a:cxn>
                  <a:cxn ang="0">
                    <a:pos x="31" y="2"/>
                  </a:cxn>
                  <a:cxn ang="0">
                    <a:pos x="38" y="5"/>
                  </a:cxn>
                  <a:cxn ang="0">
                    <a:pos x="44" y="9"/>
                  </a:cxn>
                  <a:cxn ang="0">
                    <a:pos x="50" y="15"/>
                  </a:cxn>
                  <a:cxn ang="0">
                    <a:pos x="56" y="23"/>
                  </a:cxn>
                  <a:cxn ang="0">
                    <a:pos x="61" y="31"/>
                  </a:cxn>
                  <a:cxn ang="0">
                    <a:pos x="66" y="41"/>
                  </a:cxn>
                  <a:cxn ang="0">
                    <a:pos x="70" y="50"/>
                  </a:cxn>
                  <a:cxn ang="0">
                    <a:pos x="75" y="60"/>
                  </a:cxn>
                  <a:cxn ang="0">
                    <a:pos x="79" y="70"/>
                  </a:cxn>
                  <a:cxn ang="0">
                    <a:pos x="83" y="80"/>
                  </a:cxn>
                  <a:cxn ang="0">
                    <a:pos x="87" y="89"/>
                  </a:cxn>
                  <a:cxn ang="0">
                    <a:pos x="91" y="97"/>
                  </a:cxn>
                  <a:cxn ang="0">
                    <a:pos x="95" y="104"/>
                  </a:cxn>
                  <a:cxn ang="0">
                    <a:pos x="98" y="110"/>
                  </a:cxn>
                  <a:cxn ang="0">
                    <a:pos x="102" y="115"/>
                  </a:cxn>
                  <a:cxn ang="0">
                    <a:pos x="0" y="115"/>
                  </a:cxn>
                </a:cxnLst>
                <a:rect l="0" t="0" r="r" b="b"/>
                <a:pathLst>
                  <a:path w="103" h="116">
                    <a:moveTo>
                      <a:pt x="0" y="115"/>
                    </a:moveTo>
                    <a:lnTo>
                      <a:pt x="0" y="115"/>
                    </a:lnTo>
                    <a:lnTo>
                      <a:pt x="0" y="104"/>
                    </a:lnTo>
                    <a:lnTo>
                      <a:pt x="0" y="94"/>
                    </a:lnTo>
                    <a:lnTo>
                      <a:pt x="1" y="82"/>
                    </a:lnTo>
                    <a:lnTo>
                      <a:pt x="2" y="70"/>
                    </a:lnTo>
                    <a:lnTo>
                      <a:pt x="4" y="58"/>
                    </a:lnTo>
                    <a:lnTo>
                      <a:pt x="6" y="47"/>
                    </a:lnTo>
                    <a:lnTo>
                      <a:pt x="8" y="36"/>
                    </a:lnTo>
                    <a:lnTo>
                      <a:pt x="12" y="26"/>
                    </a:lnTo>
                    <a:lnTo>
                      <a:pt x="13" y="22"/>
                    </a:lnTo>
                    <a:lnTo>
                      <a:pt x="15" y="19"/>
                    </a:lnTo>
                    <a:lnTo>
                      <a:pt x="16" y="16"/>
                    </a:lnTo>
                    <a:lnTo>
                      <a:pt x="17" y="14"/>
                    </a:lnTo>
                    <a:lnTo>
                      <a:pt x="19" y="11"/>
                    </a:lnTo>
                    <a:lnTo>
                      <a:pt x="21" y="8"/>
                    </a:lnTo>
                    <a:lnTo>
                      <a:pt x="22" y="4"/>
                    </a:lnTo>
                    <a:lnTo>
                      <a:pt x="24" y="0"/>
                    </a:lnTo>
                    <a:lnTo>
                      <a:pt x="31" y="2"/>
                    </a:lnTo>
                    <a:lnTo>
                      <a:pt x="38" y="5"/>
                    </a:lnTo>
                    <a:lnTo>
                      <a:pt x="44" y="9"/>
                    </a:lnTo>
                    <a:lnTo>
                      <a:pt x="50" y="15"/>
                    </a:lnTo>
                    <a:lnTo>
                      <a:pt x="56" y="23"/>
                    </a:lnTo>
                    <a:lnTo>
                      <a:pt x="61" y="31"/>
                    </a:lnTo>
                    <a:lnTo>
                      <a:pt x="66" y="41"/>
                    </a:lnTo>
                    <a:lnTo>
                      <a:pt x="70" y="50"/>
                    </a:lnTo>
                    <a:lnTo>
                      <a:pt x="75" y="60"/>
                    </a:lnTo>
                    <a:lnTo>
                      <a:pt x="79" y="70"/>
                    </a:lnTo>
                    <a:lnTo>
                      <a:pt x="83" y="80"/>
                    </a:lnTo>
                    <a:lnTo>
                      <a:pt x="87" y="89"/>
                    </a:lnTo>
                    <a:lnTo>
                      <a:pt x="91" y="97"/>
                    </a:lnTo>
                    <a:lnTo>
                      <a:pt x="95" y="104"/>
                    </a:lnTo>
                    <a:lnTo>
                      <a:pt x="98" y="110"/>
                    </a:lnTo>
                    <a:lnTo>
                      <a:pt x="102" y="115"/>
                    </a:lnTo>
                    <a:lnTo>
                      <a:pt x="0" y="115"/>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8" name="Freeform 143"/>
              <p:cNvSpPr>
                <a:spLocks/>
              </p:cNvSpPr>
              <p:nvPr/>
            </p:nvSpPr>
            <p:spPr bwMode="auto">
              <a:xfrm>
                <a:off x="3870" y="2517"/>
                <a:ext cx="180" cy="90"/>
              </a:xfrm>
              <a:custGeom>
                <a:avLst/>
                <a:gdLst/>
                <a:ahLst/>
                <a:cxnLst>
                  <a:cxn ang="0">
                    <a:pos x="0" y="90"/>
                  </a:cxn>
                  <a:cxn ang="0">
                    <a:pos x="0" y="74"/>
                  </a:cxn>
                  <a:cxn ang="0">
                    <a:pos x="13" y="73"/>
                  </a:cxn>
                  <a:cxn ang="0">
                    <a:pos x="24" y="74"/>
                  </a:cxn>
                  <a:cxn ang="0">
                    <a:pos x="35" y="75"/>
                  </a:cxn>
                  <a:cxn ang="0">
                    <a:pos x="45" y="77"/>
                  </a:cxn>
                  <a:cxn ang="0">
                    <a:pos x="54" y="79"/>
                  </a:cxn>
                  <a:cxn ang="0">
                    <a:pos x="64" y="80"/>
                  </a:cxn>
                  <a:cxn ang="0">
                    <a:pos x="72" y="82"/>
                  </a:cxn>
                  <a:cxn ang="0">
                    <a:pos x="80" y="83"/>
                  </a:cxn>
                  <a:cxn ang="0">
                    <a:pos x="89" y="83"/>
                  </a:cxn>
                  <a:cxn ang="0">
                    <a:pos x="97" y="82"/>
                  </a:cxn>
                  <a:cxn ang="0">
                    <a:pos x="104" y="80"/>
                  </a:cxn>
                  <a:cxn ang="0">
                    <a:pos x="112" y="75"/>
                  </a:cxn>
                  <a:cxn ang="0">
                    <a:pos x="119" y="70"/>
                  </a:cxn>
                  <a:cxn ang="0">
                    <a:pos x="127" y="63"/>
                  </a:cxn>
                  <a:cxn ang="0">
                    <a:pos x="134" y="53"/>
                  </a:cxn>
                  <a:cxn ang="0">
                    <a:pos x="143" y="41"/>
                  </a:cxn>
                  <a:cxn ang="0">
                    <a:pos x="144" y="39"/>
                  </a:cxn>
                  <a:cxn ang="0">
                    <a:pos x="148" y="35"/>
                  </a:cxn>
                  <a:cxn ang="0">
                    <a:pos x="152" y="28"/>
                  </a:cxn>
                  <a:cxn ang="0">
                    <a:pos x="159" y="20"/>
                  </a:cxn>
                  <a:cxn ang="0">
                    <a:pos x="164" y="13"/>
                  </a:cxn>
                  <a:cxn ang="0">
                    <a:pos x="170" y="7"/>
                  </a:cxn>
                  <a:cxn ang="0">
                    <a:pos x="175" y="2"/>
                  </a:cxn>
                  <a:cxn ang="0">
                    <a:pos x="178" y="0"/>
                  </a:cxn>
                  <a:cxn ang="0">
                    <a:pos x="175" y="8"/>
                  </a:cxn>
                  <a:cxn ang="0">
                    <a:pos x="172" y="16"/>
                  </a:cxn>
                  <a:cxn ang="0">
                    <a:pos x="170" y="25"/>
                  </a:cxn>
                  <a:cxn ang="0">
                    <a:pos x="167" y="34"/>
                  </a:cxn>
                  <a:cxn ang="0">
                    <a:pos x="165" y="41"/>
                  </a:cxn>
                  <a:cxn ang="0">
                    <a:pos x="162" y="49"/>
                  </a:cxn>
                  <a:cxn ang="0">
                    <a:pos x="160" y="56"/>
                  </a:cxn>
                  <a:cxn ang="0">
                    <a:pos x="157" y="63"/>
                  </a:cxn>
                  <a:cxn ang="0">
                    <a:pos x="154" y="67"/>
                  </a:cxn>
                  <a:cxn ang="0">
                    <a:pos x="152" y="70"/>
                  </a:cxn>
                  <a:cxn ang="0">
                    <a:pos x="150" y="73"/>
                  </a:cxn>
                  <a:cxn ang="0">
                    <a:pos x="147" y="77"/>
                  </a:cxn>
                  <a:cxn ang="0">
                    <a:pos x="143" y="80"/>
                  </a:cxn>
                  <a:cxn ang="0">
                    <a:pos x="139" y="83"/>
                  </a:cxn>
                  <a:cxn ang="0">
                    <a:pos x="135" y="86"/>
                  </a:cxn>
                  <a:cxn ang="0">
                    <a:pos x="130" y="90"/>
                  </a:cxn>
                  <a:cxn ang="0">
                    <a:pos x="0" y="90"/>
                  </a:cxn>
                </a:cxnLst>
                <a:rect l="0" t="0" r="r" b="b"/>
                <a:pathLst>
                  <a:path w="179" h="91">
                    <a:moveTo>
                      <a:pt x="0" y="90"/>
                    </a:moveTo>
                    <a:lnTo>
                      <a:pt x="0" y="74"/>
                    </a:lnTo>
                    <a:lnTo>
                      <a:pt x="13" y="73"/>
                    </a:lnTo>
                    <a:lnTo>
                      <a:pt x="24" y="74"/>
                    </a:lnTo>
                    <a:lnTo>
                      <a:pt x="35" y="75"/>
                    </a:lnTo>
                    <a:lnTo>
                      <a:pt x="45" y="77"/>
                    </a:lnTo>
                    <a:lnTo>
                      <a:pt x="54" y="79"/>
                    </a:lnTo>
                    <a:lnTo>
                      <a:pt x="64" y="80"/>
                    </a:lnTo>
                    <a:lnTo>
                      <a:pt x="72" y="82"/>
                    </a:lnTo>
                    <a:lnTo>
                      <a:pt x="80" y="83"/>
                    </a:lnTo>
                    <a:lnTo>
                      <a:pt x="89" y="83"/>
                    </a:lnTo>
                    <a:lnTo>
                      <a:pt x="97" y="82"/>
                    </a:lnTo>
                    <a:lnTo>
                      <a:pt x="104" y="80"/>
                    </a:lnTo>
                    <a:lnTo>
                      <a:pt x="112" y="75"/>
                    </a:lnTo>
                    <a:lnTo>
                      <a:pt x="119" y="70"/>
                    </a:lnTo>
                    <a:lnTo>
                      <a:pt x="127" y="63"/>
                    </a:lnTo>
                    <a:lnTo>
                      <a:pt x="134" y="53"/>
                    </a:lnTo>
                    <a:lnTo>
                      <a:pt x="143" y="41"/>
                    </a:lnTo>
                    <a:lnTo>
                      <a:pt x="144" y="39"/>
                    </a:lnTo>
                    <a:lnTo>
                      <a:pt x="148" y="35"/>
                    </a:lnTo>
                    <a:lnTo>
                      <a:pt x="152" y="28"/>
                    </a:lnTo>
                    <a:lnTo>
                      <a:pt x="159" y="20"/>
                    </a:lnTo>
                    <a:lnTo>
                      <a:pt x="164" y="13"/>
                    </a:lnTo>
                    <a:lnTo>
                      <a:pt x="170" y="7"/>
                    </a:lnTo>
                    <a:lnTo>
                      <a:pt x="175" y="2"/>
                    </a:lnTo>
                    <a:lnTo>
                      <a:pt x="178" y="0"/>
                    </a:lnTo>
                    <a:lnTo>
                      <a:pt x="175" y="8"/>
                    </a:lnTo>
                    <a:lnTo>
                      <a:pt x="172" y="16"/>
                    </a:lnTo>
                    <a:lnTo>
                      <a:pt x="170" y="25"/>
                    </a:lnTo>
                    <a:lnTo>
                      <a:pt x="167" y="34"/>
                    </a:lnTo>
                    <a:lnTo>
                      <a:pt x="165" y="41"/>
                    </a:lnTo>
                    <a:lnTo>
                      <a:pt x="162" y="49"/>
                    </a:lnTo>
                    <a:lnTo>
                      <a:pt x="160" y="56"/>
                    </a:lnTo>
                    <a:lnTo>
                      <a:pt x="157" y="63"/>
                    </a:lnTo>
                    <a:lnTo>
                      <a:pt x="154" y="67"/>
                    </a:lnTo>
                    <a:lnTo>
                      <a:pt x="152" y="70"/>
                    </a:lnTo>
                    <a:lnTo>
                      <a:pt x="150" y="73"/>
                    </a:lnTo>
                    <a:lnTo>
                      <a:pt x="147" y="77"/>
                    </a:lnTo>
                    <a:lnTo>
                      <a:pt x="143" y="80"/>
                    </a:lnTo>
                    <a:lnTo>
                      <a:pt x="139" y="83"/>
                    </a:lnTo>
                    <a:lnTo>
                      <a:pt x="135" y="86"/>
                    </a:lnTo>
                    <a:lnTo>
                      <a:pt x="130" y="90"/>
                    </a:lnTo>
                    <a:lnTo>
                      <a:pt x="0" y="90"/>
                    </a:lnTo>
                  </a:path>
                </a:pathLst>
              </a:custGeom>
              <a:solidFill>
                <a:srgbClr val="FCEFD6"/>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9" name="Freeform 144"/>
              <p:cNvSpPr>
                <a:spLocks/>
              </p:cNvSpPr>
              <p:nvPr/>
            </p:nvSpPr>
            <p:spPr bwMode="auto">
              <a:xfrm>
                <a:off x="3870" y="2517"/>
                <a:ext cx="185" cy="97"/>
              </a:xfrm>
              <a:custGeom>
                <a:avLst/>
                <a:gdLst/>
                <a:ahLst/>
                <a:cxnLst>
                  <a:cxn ang="0">
                    <a:pos x="0" y="96"/>
                  </a:cxn>
                  <a:cxn ang="0">
                    <a:pos x="0" y="79"/>
                  </a:cxn>
                  <a:cxn ang="0">
                    <a:pos x="13" y="78"/>
                  </a:cxn>
                  <a:cxn ang="0">
                    <a:pos x="25" y="79"/>
                  </a:cxn>
                  <a:cxn ang="0">
                    <a:pos x="36" y="80"/>
                  </a:cxn>
                  <a:cxn ang="0">
                    <a:pos x="46" y="82"/>
                  </a:cxn>
                  <a:cxn ang="0">
                    <a:pos x="56" y="84"/>
                  </a:cxn>
                  <a:cxn ang="0">
                    <a:pos x="66" y="85"/>
                  </a:cxn>
                  <a:cxn ang="0">
                    <a:pos x="74" y="87"/>
                  </a:cxn>
                  <a:cxn ang="0">
                    <a:pos x="83" y="88"/>
                  </a:cxn>
                  <a:cxn ang="0">
                    <a:pos x="92" y="88"/>
                  </a:cxn>
                  <a:cxn ang="0">
                    <a:pos x="100" y="87"/>
                  </a:cxn>
                  <a:cxn ang="0">
                    <a:pos x="108" y="85"/>
                  </a:cxn>
                  <a:cxn ang="0">
                    <a:pos x="116" y="80"/>
                  </a:cxn>
                  <a:cxn ang="0">
                    <a:pos x="123" y="75"/>
                  </a:cxn>
                  <a:cxn ang="0">
                    <a:pos x="131" y="67"/>
                  </a:cxn>
                  <a:cxn ang="0">
                    <a:pos x="139" y="56"/>
                  </a:cxn>
                  <a:cxn ang="0">
                    <a:pos x="148" y="44"/>
                  </a:cxn>
                  <a:cxn ang="0">
                    <a:pos x="149" y="42"/>
                  </a:cxn>
                  <a:cxn ang="0">
                    <a:pos x="153" y="37"/>
                  </a:cxn>
                  <a:cxn ang="0">
                    <a:pos x="157" y="30"/>
                  </a:cxn>
                  <a:cxn ang="0">
                    <a:pos x="164" y="21"/>
                  </a:cxn>
                  <a:cxn ang="0">
                    <a:pos x="170" y="14"/>
                  </a:cxn>
                  <a:cxn ang="0">
                    <a:pos x="176" y="7"/>
                  </a:cxn>
                  <a:cxn ang="0">
                    <a:pos x="181" y="2"/>
                  </a:cxn>
                  <a:cxn ang="0">
                    <a:pos x="184" y="0"/>
                  </a:cxn>
                  <a:cxn ang="0">
                    <a:pos x="181" y="9"/>
                  </a:cxn>
                  <a:cxn ang="0">
                    <a:pos x="178" y="17"/>
                  </a:cxn>
                  <a:cxn ang="0">
                    <a:pos x="176" y="27"/>
                  </a:cxn>
                  <a:cxn ang="0">
                    <a:pos x="173" y="36"/>
                  </a:cxn>
                  <a:cxn ang="0">
                    <a:pos x="171" y="44"/>
                  </a:cxn>
                  <a:cxn ang="0">
                    <a:pos x="167" y="52"/>
                  </a:cxn>
                  <a:cxn ang="0">
                    <a:pos x="165" y="60"/>
                  </a:cxn>
                  <a:cxn ang="0">
                    <a:pos x="162" y="67"/>
                  </a:cxn>
                  <a:cxn ang="0">
                    <a:pos x="159" y="71"/>
                  </a:cxn>
                  <a:cxn ang="0">
                    <a:pos x="157" y="75"/>
                  </a:cxn>
                  <a:cxn ang="0">
                    <a:pos x="155" y="78"/>
                  </a:cxn>
                  <a:cxn ang="0">
                    <a:pos x="152" y="82"/>
                  </a:cxn>
                  <a:cxn ang="0">
                    <a:pos x="148" y="85"/>
                  </a:cxn>
                  <a:cxn ang="0">
                    <a:pos x="144" y="89"/>
                  </a:cxn>
                  <a:cxn ang="0">
                    <a:pos x="140" y="92"/>
                  </a:cxn>
                  <a:cxn ang="0">
                    <a:pos x="134" y="96"/>
                  </a:cxn>
                  <a:cxn ang="0">
                    <a:pos x="0" y="96"/>
                  </a:cxn>
                </a:cxnLst>
                <a:rect l="0" t="0" r="r" b="b"/>
                <a:pathLst>
                  <a:path w="185" h="97">
                    <a:moveTo>
                      <a:pt x="0" y="96"/>
                    </a:moveTo>
                    <a:lnTo>
                      <a:pt x="0" y="79"/>
                    </a:lnTo>
                    <a:lnTo>
                      <a:pt x="13" y="78"/>
                    </a:lnTo>
                    <a:lnTo>
                      <a:pt x="25" y="79"/>
                    </a:lnTo>
                    <a:lnTo>
                      <a:pt x="36" y="80"/>
                    </a:lnTo>
                    <a:lnTo>
                      <a:pt x="46" y="82"/>
                    </a:lnTo>
                    <a:lnTo>
                      <a:pt x="56" y="84"/>
                    </a:lnTo>
                    <a:lnTo>
                      <a:pt x="66" y="85"/>
                    </a:lnTo>
                    <a:lnTo>
                      <a:pt x="74" y="87"/>
                    </a:lnTo>
                    <a:lnTo>
                      <a:pt x="83" y="88"/>
                    </a:lnTo>
                    <a:lnTo>
                      <a:pt x="92" y="88"/>
                    </a:lnTo>
                    <a:lnTo>
                      <a:pt x="100" y="87"/>
                    </a:lnTo>
                    <a:lnTo>
                      <a:pt x="108" y="85"/>
                    </a:lnTo>
                    <a:lnTo>
                      <a:pt x="116" y="80"/>
                    </a:lnTo>
                    <a:lnTo>
                      <a:pt x="123" y="75"/>
                    </a:lnTo>
                    <a:lnTo>
                      <a:pt x="131" y="67"/>
                    </a:lnTo>
                    <a:lnTo>
                      <a:pt x="139" y="56"/>
                    </a:lnTo>
                    <a:lnTo>
                      <a:pt x="148" y="44"/>
                    </a:lnTo>
                    <a:lnTo>
                      <a:pt x="149" y="42"/>
                    </a:lnTo>
                    <a:lnTo>
                      <a:pt x="153" y="37"/>
                    </a:lnTo>
                    <a:lnTo>
                      <a:pt x="157" y="30"/>
                    </a:lnTo>
                    <a:lnTo>
                      <a:pt x="164" y="21"/>
                    </a:lnTo>
                    <a:lnTo>
                      <a:pt x="170" y="14"/>
                    </a:lnTo>
                    <a:lnTo>
                      <a:pt x="176" y="7"/>
                    </a:lnTo>
                    <a:lnTo>
                      <a:pt x="181" y="2"/>
                    </a:lnTo>
                    <a:lnTo>
                      <a:pt x="184" y="0"/>
                    </a:lnTo>
                    <a:lnTo>
                      <a:pt x="181" y="9"/>
                    </a:lnTo>
                    <a:lnTo>
                      <a:pt x="178" y="17"/>
                    </a:lnTo>
                    <a:lnTo>
                      <a:pt x="176" y="27"/>
                    </a:lnTo>
                    <a:lnTo>
                      <a:pt x="173" y="36"/>
                    </a:lnTo>
                    <a:lnTo>
                      <a:pt x="171" y="44"/>
                    </a:lnTo>
                    <a:lnTo>
                      <a:pt x="167" y="52"/>
                    </a:lnTo>
                    <a:lnTo>
                      <a:pt x="165" y="60"/>
                    </a:lnTo>
                    <a:lnTo>
                      <a:pt x="162" y="67"/>
                    </a:lnTo>
                    <a:lnTo>
                      <a:pt x="159" y="71"/>
                    </a:lnTo>
                    <a:lnTo>
                      <a:pt x="157" y="75"/>
                    </a:lnTo>
                    <a:lnTo>
                      <a:pt x="155" y="78"/>
                    </a:lnTo>
                    <a:lnTo>
                      <a:pt x="152" y="82"/>
                    </a:lnTo>
                    <a:lnTo>
                      <a:pt x="148" y="85"/>
                    </a:lnTo>
                    <a:lnTo>
                      <a:pt x="144" y="89"/>
                    </a:lnTo>
                    <a:lnTo>
                      <a:pt x="140" y="92"/>
                    </a:lnTo>
                    <a:lnTo>
                      <a:pt x="134" y="96"/>
                    </a:lnTo>
                    <a:lnTo>
                      <a:pt x="0" y="96"/>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0" name="Freeform 145"/>
              <p:cNvSpPr>
                <a:spLocks/>
              </p:cNvSpPr>
              <p:nvPr/>
            </p:nvSpPr>
            <p:spPr bwMode="auto">
              <a:xfrm>
                <a:off x="3866" y="2612"/>
                <a:ext cx="137" cy="24"/>
              </a:xfrm>
              <a:custGeom>
                <a:avLst/>
                <a:gdLst/>
                <a:ahLst/>
                <a:cxnLst>
                  <a:cxn ang="0">
                    <a:pos x="0" y="19"/>
                  </a:cxn>
                  <a:cxn ang="0">
                    <a:pos x="0" y="17"/>
                  </a:cxn>
                  <a:cxn ang="0">
                    <a:pos x="0" y="13"/>
                  </a:cxn>
                  <a:cxn ang="0">
                    <a:pos x="0" y="11"/>
                  </a:cxn>
                  <a:cxn ang="0">
                    <a:pos x="0" y="9"/>
                  </a:cxn>
                  <a:cxn ang="0">
                    <a:pos x="0" y="6"/>
                  </a:cxn>
                  <a:cxn ang="0">
                    <a:pos x="1" y="4"/>
                  </a:cxn>
                  <a:cxn ang="0">
                    <a:pos x="2" y="2"/>
                  </a:cxn>
                  <a:cxn ang="0">
                    <a:pos x="4" y="0"/>
                  </a:cxn>
                  <a:cxn ang="0">
                    <a:pos x="9" y="0"/>
                  </a:cxn>
                  <a:cxn ang="0">
                    <a:pos x="13" y="0"/>
                  </a:cxn>
                  <a:cxn ang="0">
                    <a:pos x="20" y="0"/>
                  </a:cxn>
                  <a:cxn ang="0">
                    <a:pos x="29" y="0"/>
                  </a:cxn>
                  <a:cxn ang="0">
                    <a:pos x="37" y="0"/>
                  </a:cxn>
                  <a:cxn ang="0">
                    <a:pos x="47" y="0"/>
                  </a:cxn>
                  <a:cxn ang="0">
                    <a:pos x="57" y="0"/>
                  </a:cxn>
                  <a:cxn ang="0">
                    <a:pos x="67" y="0"/>
                  </a:cxn>
                  <a:cxn ang="0">
                    <a:pos x="78" y="0"/>
                  </a:cxn>
                  <a:cxn ang="0">
                    <a:pos x="87" y="0"/>
                  </a:cxn>
                  <a:cxn ang="0">
                    <a:pos x="97" y="0"/>
                  </a:cxn>
                  <a:cxn ang="0">
                    <a:pos x="107" y="0"/>
                  </a:cxn>
                  <a:cxn ang="0">
                    <a:pos x="115" y="0"/>
                  </a:cxn>
                  <a:cxn ang="0">
                    <a:pos x="123" y="0"/>
                  </a:cxn>
                  <a:cxn ang="0">
                    <a:pos x="129" y="0"/>
                  </a:cxn>
                  <a:cxn ang="0">
                    <a:pos x="134" y="0"/>
                  </a:cxn>
                  <a:cxn ang="0">
                    <a:pos x="135" y="2"/>
                  </a:cxn>
                  <a:cxn ang="0">
                    <a:pos x="136" y="4"/>
                  </a:cxn>
                  <a:cxn ang="0">
                    <a:pos x="136" y="7"/>
                  </a:cxn>
                  <a:cxn ang="0">
                    <a:pos x="137" y="9"/>
                  </a:cxn>
                  <a:cxn ang="0">
                    <a:pos x="137" y="12"/>
                  </a:cxn>
                  <a:cxn ang="0">
                    <a:pos x="137" y="15"/>
                  </a:cxn>
                  <a:cxn ang="0">
                    <a:pos x="137" y="18"/>
                  </a:cxn>
                  <a:cxn ang="0">
                    <a:pos x="137" y="22"/>
                  </a:cxn>
                  <a:cxn ang="0">
                    <a:pos x="128" y="20"/>
                  </a:cxn>
                  <a:cxn ang="0">
                    <a:pos x="120" y="18"/>
                  </a:cxn>
                  <a:cxn ang="0">
                    <a:pos x="111" y="17"/>
                  </a:cxn>
                  <a:cxn ang="0">
                    <a:pos x="103" y="15"/>
                  </a:cxn>
                  <a:cxn ang="0">
                    <a:pos x="94" y="14"/>
                  </a:cxn>
                  <a:cxn ang="0">
                    <a:pos x="85" y="13"/>
                  </a:cxn>
                  <a:cxn ang="0">
                    <a:pos x="76" y="12"/>
                  </a:cxn>
                  <a:cxn ang="0">
                    <a:pos x="67" y="12"/>
                  </a:cxn>
                  <a:cxn ang="0">
                    <a:pos x="58" y="11"/>
                  </a:cxn>
                  <a:cxn ang="0">
                    <a:pos x="50" y="11"/>
                  </a:cxn>
                  <a:cxn ang="0">
                    <a:pos x="41" y="12"/>
                  </a:cxn>
                  <a:cxn ang="0">
                    <a:pos x="33" y="13"/>
                  </a:cxn>
                  <a:cxn ang="0">
                    <a:pos x="24" y="13"/>
                  </a:cxn>
                  <a:cxn ang="0">
                    <a:pos x="16" y="15"/>
                  </a:cxn>
                  <a:cxn ang="0">
                    <a:pos x="8" y="17"/>
                  </a:cxn>
                  <a:cxn ang="0">
                    <a:pos x="0" y="19"/>
                  </a:cxn>
                </a:cxnLst>
                <a:rect l="0" t="0" r="r" b="b"/>
                <a:pathLst>
                  <a:path w="138" h="23">
                    <a:moveTo>
                      <a:pt x="0" y="19"/>
                    </a:moveTo>
                    <a:lnTo>
                      <a:pt x="0" y="17"/>
                    </a:lnTo>
                    <a:lnTo>
                      <a:pt x="0" y="13"/>
                    </a:lnTo>
                    <a:lnTo>
                      <a:pt x="0" y="11"/>
                    </a:lnTo>
                    <a:lnTo>
                      <a:pt x="0" y="9"/>
                    </a:lnTo>
                    <a:lnTo>
                      <a:pt x="0" y="6"/>
                    </a:lnTo>
                    <a:lnTo>
                      <a:pt x="1" y="4"/>
                    </a:lnTo>
                    <a:lnTo>
                      <a:pt x="2" y="2"/>
                    </a:lnTo>
                    <a:lnTo>
                      <a:pt x="4" y="0"/>
                    </a:lnTo>
                    <a:lnTo>
                      <a:pt x="9" y="0"/>
                    </a:lnTo>
                    <a:lnTo>
                      <a:pt x="13" y="0"/>
                    </a:lnTo>
                    <a:lnTo>
                      <a:pt x="20" y="0"/>
                    </a:lnTo>
                    <a:lnTo>
                      <a:pt x="29" y="0"/>
                    </a:lnTo>
                    <a:lnTo>
                      <a:pt x="37" y="0"/>
                    </a:lnTo>
                    <a:lnTo>
                      <a:pt x="47" y="0"/>
                    </a:lnTo>
                    <a:lnTo>
                      <a:pt x="57" y="0"/>
                    </a:lnTo>
                    <a:lnTo>
                      <a:pt x="67" y="0"/>
                    </a:lnTo>
                    <a:lnTo>
                      <a:pt x="78" y="0"/>
                    </a:lnTo>
                    <a:lnTo>
                      <a:pt x="87" y="0"/>
                    </a:lnTo>
                    <a:lnTo>
                      <a:pt x="97" y="0"/>
                    </a:lnTo>
                    <a:lnTo>
                      <a:pt x="107" y="0"/>
                    </a:lnTo>
                    <a:lnTo>
                      <a:pt x="115" y="0"/>
                    </a:lnTo>
                    <a:lnTo>
                      <a:pt x="123" y="0"/>
                    </a:lnTo>
                    <a:lnTo>
                      <a:pt x="129" y="0"/>
                    </a:lnTo>
                    <a:lnTo>
                      <a:pt x="134" y="0"/>
                    </a:lnTo>
                    <a:lnTo>
                      <a:pt x="135" y="2"/>
                    </a:lnTo>
                    <a:lnTo>
                      <a:pt x="136" y="4"/>
                    </a:lnTo>
                    <a:lnTo>
                      <a:pt x="136" y="7"/>
                    </a:lnTo>
                    <a:lnTo>
                      <a:pt x="137" y="9"/>
                    </a:lnTo>
                    <a:lnTo>
                      <a:pt x="137" y="12"/>
                    </a:lnTo>
                    <a:lnTo>
                      <a:pt x="137" y="15"/>
                    </a:lnTo>
                    <a:lnTo>
                      <a:pt x="137" y="18"/>
                    </a:lnTo>
                    <a:lnTo>
                      <a:pt x="137" y="22"/>
                    </a:lnTo>
                    <a:lnTo>
                      <a:pt x="128" y="20"/>
                    </a:lnTo>
                    <a:lnTo>
                      <a:pt x="120" y="18"/>
                    </a:lnTo>
                    <a:lnTo>
                      <a:pt x="111" y="17"/>
                    </a:lnTo>
                    <a:lnTo>
                      <a:pt x="103" y="15"/>
                    </a:lnTo>
                    <a:lnTo>
                      <a:pt x="94" y="14"/>
                    </a:lnTo>
                    <a:lnTo>
                      <a:pt x="85" y="13"/>
                    </a:lnTo>
                    <a:lnTo>
                      <a:pt x="76" y="12"/>
                    </a:lnTo>
                    <a:lnTo>
                      <a:pt x="67" y="12"/>
                    </a:lnTo>
                    <a:lnTo>
                      <a:pt x="58" y="11"/>
                    </a:lnTo>
                    <a:lnTo>
                      <a:pt x="50" y="11"/>
                    </a:lnTo>
                    <a:lnTo>
                      <a:pt x="41" y="12"/>
                    </a:lnTo>
                    <a:lnTo>
                      <a:pt x="33" y="13"/>
                    </a:lnTo>
                    <a:lnTo>
                      <a:pt x="24" y="13"/>
                    </a:lnTo>
                    <a:lnTo>
                      <a:pt x="16" y="15"/>
                    </a:lnTo>
                    <a:lnTo>
                      <a:pt x="8" y="17"/>
                    </a:lnTo>
                    <a:lnTo>
                      <a:pt x="0" y="19"/>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1" name="Freeform 146"/>
              <p:cNvSpPr>
                <a:spLocks/>
              </p:cNvSpPr>
              <p:nvPr/>
            </p:nvSpPr>
            <p:spPr bwMode="auto">
              <a:xfrm>
                <a:off x="3866" y="2612"/>
                <a:ext cx="144" cy="29"/>
              </a:xfrm>
              <a:custGeom>
                <a:avLst/>
                <a:gdLst/>
                <a:ahLst/>
                <a:cxnLst>
                  <a:cxn ang="0">
                    <a:pos x="0" y="24"/>
                  </a:cxn>
                  <a:cxn ang="0">
                    <a:pos x="0" y="24"/>
                  </a:cxn>
                  <a:cxn ang="0">
                    <a:pos x="0" y="21"/>
                  </a:cxn>
                  <a:cxn ang="0">
                    <a:pos x="0" y="17"/>
                  </a:cxn>
                  <a:cxn ang="0">
                    <a:pos x="0" y="14"/>
                  </a:cxn>
                  <a:cxn ang="0">
                    <a:pos x="0" y="11"/>
                  </a:cxn>
                  <a:cxn ang="0">
                    <a:pos x="0" y="8"/>
                  </a:cxn>
                  <a:cxn ang="0">
                    <a:pos x="1" y="5"/>
                  </a:cxn>
                  <a:cxn ang="0">
                    <a:pos x="2" y="2"/>
                  </a:cxn>
                  <a:cxn ang="0">
                    <a:pos x="4" y="0"/>
                  </a:cxn>
                  <a:cxn ang="0">
                    <a:pos x="9" y="0"/>
                  </a:cxn>
                  <a:cxn ang="0">
                    <a:pos x="14" y="0"/>
                  </a:cxn>
                  <a:cxn ang="0">
                    <a:pos x="21" y="0"/>
                  </a:cxn>
                  <a:cxn ang="0">
                    <a:pos x="30" y="0"/>
                  </a:cxn>
                  <a:cxn ang="0">
                    <a:pos x="39" y="0"/>
                  </a:cxn>
                  <a:cxn ang="0">
                    <a:pos x="49" y="0"/>
                  </a:cxn>
                  <a:cxn ang="0">
                    <a:pos x="59" y="0"/>
                  </a:cxn>
                  <a:cxn ang="0">
                    <a:pos x="70" y="0"/>
                  </a:cxn>
                  <a:cxn ang="0">
                    <a:pos x="81" y="0"/>
                  </a:cxn>
                  <a:cxn ang="0">
                    <a:pos x="91" y="0"/>
                  </a:cxn>
                  <a:cxn ang="0">
                    <a:pos x="101" y="0"/>
                  </a:cxn>
                  <a:cxn ang="0">
                    <a:pos x="112" y="0"/>
                  </a:cxn>
                  <a:cxn ang="0">
                    <a:pos x="120" y="0"/>
                  </a:cxn>
                  <a:cxn ang="0">
                    <a:pos x="128" y="0"/>
                  </a:cxn>
                  <a:cxn ang="0">
                    <a:pos x="135" y="0"/>
                  </a:cxn>
                  <a:cxn ang="0">
                    <a:pos x="140" y="0"/>
                  </a:cxn>
                  <a:cxn ang="0">
                    <a:pos x="141" y="3"/>
                  </a:cxn>
                  <a:cxn ang="0">
                    <a:pos x="142" y="5"/>
                  </a:cxn>
                  <a:cxn ang="0">
                    <a:pos x="142" y="9"/>
                  </a:cxn>
                  <a:cxn ang="0">
                    <a:pos x="143" y="12"/>
                  </a:cxn>
                  <a:cxn ang="0">
                    <a:pos x="143" y="15"/>
                  </a:cxn>
                  <a:cxn ang="0">
                    <a:pos x="143" y="19"/>
                  </a:cxn>
                  <a:cxn ang="0">
                    <a:pos x="143" y="23"/>
                  </a:cxn>
                  <a:cxn ang="0">
                    <a:pos x="143" y="28"/>
                  </a:cxn>
                  <a:cxn ang="0">
                    <a:pos x="134" y="25"/>
                  </a:cxn>
                  <a:cxn ang="0">
                    <a:pos x="125" y="23"/>
                  </a:cxn>
                  <a:cxn ang="0">
                    <a:pos x="116" y="21"/>
                  </a:cxn>
                  <a:cxn ang="0">
                    <a:pos x="107" y="19"/>
                  </a:cxn>
                  <a:cxn ang="0">
                    <a:pos x="98" y="18"/>
                  </a:cxn>
                  <a:cxn ang="0">
                    <a:pos x="89" y="17"/>
                  </a:cxn>
                  <a:cxn ang="0">
                    <a:pos x="79" y="15"/>
                  </a:cxn>
                  <a:cxn ang="0">
                    <a:pos x="70" y="15"/>
                  </a:cxn>
                  <a:cxn ang="0">
                    <a:pos x="61" y="14"/>
                  </a:cxn>
                  <a:cxn ang="0">
                    <a:pos x="52" y="14"/>
                  </a:cxn>
                  <a:cxn ang="0">
                    <a:pos x="43" y="15"/>
                  </a:cxn>
                  <a:cxn ang="0">
                    <a:pos x="34" y="16"/>
                  </a:cxn>
                  <a:cxn ang="0">
                    <a:pos x="25" y="17"/>
                  </a:cxn>
                  <a:cxn ang="0">
                    <a:pos x="17" y="19"/>
                  </a:cxn>
                  <a:cxn ang="0">
                    <a:pos x="8" y="21"/>
                  </a:cxn>
                  <a:cxn ang="0">
                    <a:pos x="0" y="24"/>
                  </a:cxn>
                </a:cxnLst>
                <a:rect l="0" t="0" r="r" b="b"/>
                <a:pathLst>
                  <a:path w="144" h="29">
                    <a:moveTo>
                      <a:pt x="0" y="24"/>
                    </a:moveTo>
                    <a:lnTo>
                      <a:pt x="0" y="24"/>
                    </a:lnTo>
                    <a:lnTo>
                      <a:pt x="0" y="21"/>
                    </a:lnTo>
                    <a:lnTo>
                      <a:pt x="0" y="17"/>
                    </a:lnTo>
                    <a:lnTo>
                      <a:pt x="0" y="14"/>
                    </a:lnTo>
                    <a:lnTo>
                      <a:pt x="0" y="11"/>
                    </a:lnTo>
                    <a:lnTo>
                      <a:pt x="0" y="8"/>
                    </a:lnTo>
                    <a:lnTo>
                      <a:pt x="1" y="5"/>
                    </a:lnTo>
                    <a:lnTo>
                      <a:pt x="2" y="2"/>
                    </a:lnTo>
                    <a:lnTo>
                      <a:pt x="4" y="0"/>
                    </a:lnTo>
                    <a:lnTo>
                      <a:pt x="9" y="0"/>
                    </a:lnTo>
                    <a:lnTo>
                      <a:pt x="14" y="0"/>
                    </a:lnTo>
                    <a:lnTo>
                      <a:pt x="21" y="0"/>
                    </a:lnTo>
                    <a:lnTo>
                      <a:pt x="30" y="0"/>
                    </a:lnTo>
                    <a:lnTo>
                      <a:pt x="39" y="0"/>
                    </a:lnTo>
                    <a:lnTo>
                      <a:pt x="49" y="0"/>
                    </a:lnTo>
                    <a:lnTo>
                      <a:pt x="59" y="0"/>
                    </a:lnTo>
                    <a:lnTo>
                      <a:pt x="70" y="0"/>
                    </a:lnTo>
                    <a:lnTo>
                      <a:pt x="81" y="0"/>
                    </a:lnTo>
                    <a:lnTo>
                      <a:pt x="91" y="0"/>
                    </a:lnTo>
                    <a:lnTo>
                      <a:pt x="101" y="0"/>
                    </a:lnTo>
                    <a:lnTo>
                      <a:pt x="112" y="0"/>
                    </a:lnTo>
                    <a:lnTo>
                      <a:pt x="120" y="0"/>
                    </a:lnTo>
                    <a:lnTo>
                      <a:pt x="128" y="0"/>
                    </a:lnTo>
                    <a:lnTo>
                      <a:pt x="135" y="0"/>
                    </a:lnTo>
                    <a:lnTo>
                      <a:pt x="140" y="0"/>
                    </a:lnTo>
                    <a:lnTo>
                      <a:pt x="141" y="3"/>
                    </a:lnTo>
                    <a:lnTo>
                      <a:pt x="142" y="5"/>
                    </a:lnTo>
                    <a:lnTo>
                      <a:pt x="142" y="9"/>
                    </a:lnTo>
                    <a:lnTo>
                      <a:pt x="143" y="12"/>
                    </a:lnTo>
                    <a:lnTo>
                      <a:pt x="143" y="15"/>
                    </a:lnTo>
                    <a:lnTo>
                      <a:pt x="143" y="19"/>
                    </a:lnTo>
                    <a:lnTo>
                      <a:pt x="143" y="23"/>
                    </a:lnTo>
                    <a:lnTo>
                      <a:pt x="143" y="28"/>
                    </a:lnTo>
                    <a:lnTo>
                      <a:pt x="134" y="25"/>
                    </a:lnTo>
                    <a:lnTo>
                      <a:pt x="125" y="23"/>
                    </a:lnTo>
                    <a:lnTo>
                      <a:pt x="116" y="21"/>
                    </a:lnTo>
                    <a:lnTo>
                      <a:pt x="107" y="19"/>
                    </a:lnTo>
                    <a:lnTo>
                      <a:pt x="98" y="18"/>
                    </a:lnTo>
                    <a:lnTo>
                      <a:pt x="89" y="17"/>
                    </a:lnTo>
                    <a:lnTo>
                      <a:pt x="79" y="15"/>
                    </a:lnTo>
                    <a:lnTo>
                      <a:pt x="70" y="15"/>
                    </a:lnTo>
                    <a:lnTo>
                      <a:pt x="61" y="14"/>
                    </a:lnTo>
                    <a:lnTo>
                      <a:pt x="52" y="14"/>
                    </a:lnTo>
                    <a:lnTo>
                      <a:pt x="43" y="15"/>
                    </a:lnTo>
                    <a:lnTo>
                      <a:pt x="34" y="16"/>
                    </a:lnTo>
                    <a:lnTo>
                      <a:pt x="25" y="17"/>
                    </a:lnTo>
                    <a:lnTo>
                      <a:pt x="17" y="19"/>
                    </a:lnTo>
                    <a:lnTo>
                      <a:pt x="8" y="21"/>
                    </a:lnTo>
                    <a:lnTo>
                      <a:pt x="0" y="24"/>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2" name="Freeform 147"/>
              <p:cNvSpPr>
                <a:spLocks/>
              </p:cNvSpPr>
              <p:nvPr/>
            </p:nvSpPr>
            <p:spPr bwMode="auto">
              <a:xfrm>
                <a:off x="3805" y="2347"/>
                <a:ext cx="254" cy="282"/>
              </a:xfrm>
              <a:custGeom>
                <a:avLst/>
                <a:gdLst/>
                <a:ahLst/>
                <a:cxnLst>
                  <a:cxn ang="0">
                    <a:pos x="198" y="228"/>
                  </a:cxn>
                  <a:cxn ang="0">
                    <a:pos x="213" y="207"/>
                  </a:cxn>
                  <a:cxn ang="0">
                    <a:pos x="231" y="183"/>
                  </a:cxn>
                  <a:cxn ang="0">
                    <a:pos x="246" y="161"/>
                  </a:cxn>
                  <a:cxn ang="0">
                    <a:pos x="252" y="102"/>
                  </a:cxn>
                  <a:cxn ang="0">
                    <a:pos x="231" y="53"/>
                  </a:cxn>
                  <a:cxn ang="0">
                    <a:pos x="199" y="21"/>
                  </a:cxn>
                  <a:cxn ang="0">
                    <a:pos x="163" y="4"/>
                  </a:cxn>
                  <a:cxn ang="0">
                    <a:pos x="122" y="1"/>
                  </a:cxn>
                  <a:cxn ang="0">
                    <a:pos x="83" y="12"/>
                  </a:cxn>
                  <a:cxn ang="0">
                    <a:pos x="47" y="34"/>
                  </a:cxn>
                  <a:cxn ang="0">
                    <a:pos x="19" y="68"/>
                  </a:cxn>
                  <a:cxn ang="0">
                    <a:pos x="0" y="111"/>
                  </a:cxn>
                  <a:cxn ang="0">
                    <a:pos x="0" y="123"/>
                  </a:cxn>
                  <a:cxn ang="0">
                    <a:pos x="1" y="138"/>
                  </a:cxn>
                  <a:cxn ang="0">
                    <a:pos x="2" y="155"/>
                  </a:cxn>
                  <a:cxn ang="0">
                    <a:pos x="4" y="171"/>
                  </a:cxn>
                  <a:cxn ang="0">
                    <a:pos x="7" y="188"/>
                  </a:cxn>
                  <a:cxn ang="0">
                    <a:pos x="11" y="203"/>
                  </a:cxn>
                  <a:cxn ang="0">
                    <a:pos x="16" y="215"/>
                  </a:cxn>
                  <a:cxn ang="0">
                    <a:pos x="22" y="226"/>
                  </a:cxn>
                  <a:cxn ang="0">
                    <a:pos x="31" y="236"/>
                  </a:cxn>
                  <a:cxn ang="0">
                    <a:pos x="43" y="249"/>
                  </a:cxn>
                  <a:cxn ang="0">
                    <a:pos x="56" y="259"/>
                  </a:cxn>
                  <a:cxn ang="0">
                    <a:pos x="65" y="266"/>
                  </a:cxn>
                  <a:cxn ang="0">
                    <a:pos x="82" y="269"/>
                  </a:cxn>
                  <a:cxn ang="0">
                    <a:pos x="99" y="274"/>
                  </a:cxn>
                  <a:cxn ang="0">
                    <a:pos x="116" y="278"/>
                  </a:cxn>
                  <a:cxn ang="0">
                    <a:pos x="134" y="280"/>
                  </a:cxn>
                  <a:cxn ang="0">
                    <a:pos x="150" y="279"/>
                  </a:cxn>
                  <a:cxn ang="0">
                    <a:pos x="166" y="273"/>
                  </a:cxn>
                  <a:cxn ang="0">
                    <a:pos x="182" y="260"/>
                  </a:cxn>
                  <a:cxn ang="0">
                    <a:pos x="194" y="241"/>
                  </a:cxn>
                </a:cxnLst>
                <a:rect l="0" t="0" r="r" b="b"/>
                <a:pathLst>
                  <a:path w="253" h="281">
                    <a:moveTo>
                      <a:pt x="194" y="241"/>
                    </a:moveTo>
                    <a:lnTo>
                      <a:pt x="198" y="228"/>
                    </a:lnTo>
                    <a:lnTo>
                      <a:pt x="205" y="217"/>
                    </a:lnTo>
                    <a:lnTo>
                      <a:pt x="213" y="207"/>
                    </a:lnTo>
                    <a:lnTo>
                      <a:pt x="223" y="195"/>
                    </a:lnTo>
                    <a:lnTo>
                      <a:pt x="231" y="183"/>
                    </a:lnTo>
                    <a:lnTo>
                      <a:pt x="239" y="172"/>
                    </a:lnTo>
                    <a:lnTo>
                      <a:pt x="246" y="161"/>
                    </a:lnTo>
                    <a:lnTo>
                      <a:pt x="250" y="149"/>
                    </a:lnTo>
                    <a:lnTo>
                      <a:pt x="252" y="102"/>
                    </a:lnTo>
                    <a:lnTo>
                      <a:pt x="242" y="75"/>
                    </a:lnTo>
                    <a:lnTo>
                      <a:pt x="231" y="53"/>
                    </a:lnTo>
                    <a:lnTo>
                      <a:pt x="216" y="34"/>
                    </a:lnTo>
                    <a:lnTo>
                      <a:pt x="199" y="21"/>
                    </a:lnTo>
                    <a:lnTo>
                      <a:pt x="182" y="10"/>
                    </a:lnTo>
                    <a:lnTo>
                      <a:pt x="163" y="4"/>
                    </a:lnTo>
                    <a:lnTo>
                      <a:pt x="143" y="0"/>
                    </a:lnTo>
                    <a:lnTo>
                      <a:pt x="122" y="1"/>
                    </a:lnTo>
                    <a:lnTo>
                      <a:pt x="103" y="5"/>
                    </a:lnTo>
                    <a:lnTo>
                      <a:pt x="83" y="12"/>
                    </a:lnTo>
                    <a:lnTo>
                      <a:pt x="64" y="22"/>
                    </a:lnTo>
                    <a:lnTo>
                      <a:pt x="47" y="34"/>
                    </a:lnTo>
                    <a:lnTo>
                      <a:pt x="31" y="50"/>
                    </a:lnTo>
                    <a:lnTo>
                      <a:pt x="19" y="68"/>
                    </a:lnTo>
                    <a:lnTo>
                      <a:pt x="8" y="88"/>
                    </a:lnTo>
                    <a:lnTo>
                      <a:pt x="0" y="111"/>
                    </a:lnTo>
                    <a:lnTo>
                      <a:pt x="0" y="117"/>
                    </a:lnTo>
                    <a:lnTo>
                      <a:pt x="0" y="123"/>
                    </a:lnTo>
                    <a:lnTo>
                      <a:pt x="1" y="131"/>
                    </a:lnTo>
                    <a:lnTo>
                      <a:pt x="1" y="138"/>
                    </a:lnTo>
                    <a:lnTo>
                      <a:pt x="1" y="147"/>
                    </a:lnTo>
                    <a:lnTo>
                      <a:pt x="2" y="155"/>
                    </a:lnTo>
                    <a:lnTo>
                      <a:pt x="3" y="163"/>
                    </a:lnTo>
                    <a:lnTo>
                      <a:pt x="4" y="171"/>
                    </a:lnTo>
                    <a:lnTo>
                      <a:pt x="6" y="179"/>
                    </a:lnTo>
                    <a:lnTo>
                      <a:pt x="7" y="188"/>
                    </a:lnTo>
                    <a:lnTo>
                      <a:pt x="9" y="196"/>
                    </a:lnTo>
                    <a:lnTo>
                      <a:pt x="11" y="203"/>
                    </a:lnTo>
                    <a:lnTo>
                      <a:pt x="14" y="210"/>
                    </a:lnTo>
                    <a:lnTo>
                      <a:pt x="16" y="215"/>
                    </a:lnTo>
                    <a:lnTo>
                      <a:pt x="20" y="221"/>
                    </a:lnTo>
                    <a:lnTo>
                      <a:pt x="22" y="226"/>
                    </a:lnTo>
                    <a:lnTo>
                      <a:pt x="26" y="230"/>
                    </a:lnTo>
                    <a:lnTo>
                      <a:pt x="31" y="236"/>
                    </a:lnTo>
                    <a:lnTo>
                      <a:pt x="36" y="242"/>
                    </a:lnTo>
                    <a:lnTo>
                      <a:pt x="43" y="249"/>
                    </a:lnTo>
                    <a:lnTo>
                      <a:pt x="49" y="255"/>
                    </a:lnTo>
                    <a:lnTo>
                      <a:pt x="56" y="259"/>
                    </a:lnTo>
                    <a:lnTo>
                      <a:pt x="61" y="264"/>
                    </a:lnTo>
                    <a:lnTo>
                      <a:pt x="65" y="266"/>
                    </a:lnTo>
                    <a:lnTo>
                      <a:pt x="74" y="267"/>
                    </a:lnTo>
                    <a:lnTo>
                      <a:pt x="82" y="269"/>
                    </a:lnTo>
                    <a:lnTo>
                      <a:pt x="90" y="271"/>
                    </a:lnTo>
                    <a:lnTo>
                      <a:pt x="99" y="274"/>
                    </a:lnTo>
                    <a:lnTo>
                      <a:pt x="107" y="276"/>
                    </a:lnTo>
                    <a:lnTo>
                      <a:pt x="116" y="278"/>
                    </a:lnTo>
                    <a:lnTo>
                      <a:pt x="125" y="279"/>
                    </a:lnTo>
                    <a:lnTo>
                      <a:pt x="134" y="280"/>
                    </a:lnTo>
                    <a:lnTo>
                      <a:pt x="143" y="280"/>
                    </a:lnTo>
                    <a:lnTo>
                      <a:pt x="150" y="279"/>
                    </a:lnTo>
                    <a:lnTo>
                      <a:pt x="158" y="276"/>
                    </a:lnTo>
                    <a:lnTo>
                      <a:pt x="166" y="273"/>
                    </a:lnTo>
                    <a:lnTo>
                      <a:pt x="174" y="267"/>
                    </a:lnTo>
                    <a:lnTo>
                      <a:pt x="182" y="260"/>
                    </a:lnTo>
                    <a:lnTo>
                      <a:pt x="189" y="252"/>
                    </a:lnTo>
                    <a:lnTo>
                      <a:pt x="194" y="241"/>
                    </a:lnTo>
                  </a:path>
                </a:pathLst>
              </a:custGeom>
              <a:solidFill>
                <a:srgbClr val="CCCC4C"/>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3" name="Freeform 148"/>
              <p:cNvSpPr>
                <a:spLocks/>
              </p:cNvSpPr>
              <p:nvPr/>
            </p:nvSpPr>
            <p:spPr bwMode="auto">
              <a:xfrm>
                <a:off x="3805" y="2347"/>
                <a:ext cx="259" cy="287"/>
              </a:xfrm>
              <a:custGeom>
                <a:avLst/>
                <a:gdLst/>
                <a:ahLst/>
                <a:cxnLst>
                  <a:cxn ang="0">
                    <a:pos x="199" y="246"/>
                  </a:cxn>
                  <a:cxn ang="0">
                    <a:pos x="210" y="222"/>
                  </a:cxn>
                  <a:cxn ang="0">
                    <a:pos x="228" y="199"/>
                  </a:cxn>
                  <a:cxn ang="0">
                    <a:pos x="245" y="176"/>
                  </a:cxn>
                  <a:cxn ang="0">
                    <a:pos x="256" y="152"/>
                  </a:cxn>
                  <a:cxn ang="0">
                    <a:pos x="248" y="77"/>
                  </a:cxn>
                  <a:cxn ang="0">
                    <a:pos x="221" y="35"/>
                  </a:cxn>
                  <a:cxn ang="0">
                    <a:pos x="186" y="10"/>
                  </a:cxn>
                  <a:cxn ang="0">
                    <a:pos x="146" y="0"/>
                  </a:cxn>
                  <a:cxn ang="0">
                    <a:pos x="105" y="5"/>
                  </a:cxn>
                  <a:cxn ang="0">
                    <a:pos x="66" y="22"/>
                  </a:cxn>
                  <a:cxn ang="0">
                    <a:pos x="32" y="51"/>
                  </a:cxn>
                  <a:cxn ang="0">
                    <a:pos x="8" y="90"/>
                  </a:cxn>
                  <a:cxn ang="0">
                    <a:pos x="0" y="119"/>
                  </a:cxn>
                  <a:cxn ang="0">
                    <a:pos x="1" y="134"/>
                  </a:cxn>
                  <a:cxn ang="0">
                    <a:pos x="1" y="150"/>
                  </a:cxn>
                  <a:cxn ang="0">
                    <a:pos x="3" y="166"/>
                  </a:cxn>
                  <a:cxn ang="0">
                    <a:pos x="6" y="183"/>
                  </a:cxn>
                  <a:cxn ang="0">
                    <a:pos x="9" y="200"/>
                  </a:cxn>
                  <a:cxn ang="0">
                    <a:pos x="14" y="214"/>
                  </a:cxn>
                  <a:cxn ang="0">
                    <a:pos x="20" y="226"/>
                  </a:cxn>
                  <a:cxn ang="0">
                    <a:pos x="27" y="235"/>
                  </a:cxn>
                  <a:cxn ang="0">
                    <a:pos x="37" y="247"/>
                  </a:cxn>
                  <a:cxn ang="0">
                    <a:pos x="50" y="260"/>
                  </a:cxn>
                  <a:cxn ang="0">
                    <a:pos x="62" y="270"/>
                  </a:cxn>
                  <a:cxn ang="0">
                    <a:pos x="76" y="273"/>
                  </a:cxn>
                  <a:cxn ang="0">
                    <a:pos x="92" y="277"/>
                  </a:cxn>
                  <a:cxn ang="0">
                    <a:pos x="110" y="282"/>
                  </a:cxn>
                  <a:cxn ang="0">
                    <a:pos x="128" y="285"/>
                  </a:cxn>
                  <a:cxn ang="0">
                    <a:pos x="146" y="286"/>
                  </a:cxn>
                  <a:cxn ang="0">
                    <a:pos x="162" y="282"/>
                  </a:cxn>
                  <a:cxn ang="0">
                    <a:pos x="178" y="273"/>
                  </a:cxn>
                  <a:cxn ang="0">
                    <a:pos x="193" y="257"/>
                  </a:cxn>
                </a:cxnLst>
                <a:rect l="0" t="0" r="r" b="b"/>
                <a:pathLst>
                  <a:path w="259" h="287">
                    <a:moveTo>
                      <a:pt x="199" y="246"/>
                    </a:moveTo>
                    <a:lnTo>
                      <a:pt x="199" y="246"/>
                    </a:lnTo>
                    <a:lnTo>
                      <a:pt x="203" y="233"/>
                    </a:lnTo>
                    <a:lnTo>
                      <a:pt x="210" y="222"/>
                    </a:lnTo>
                    <a:lnTo>
                      <a:pt x="218" y="211"/>
                    </a:lnTo>
                    <a:lnTo>
                      <a:pt x="228" y="199"/>
                    </a:lnTo>
                    <a:lnTo>
                      <a:pt x="237" y="187"/>
                    </a:lnTo>
                    <a:lnTo>
                      <a:pt x="245" y="176"/>
                    </a:lnTo>
                    <a:lnTo>
                      <a:pt x="252" y="164"/>
                    </a:lnTo>
                    <a:lnTo>
                      <a:pt x="256" y="152"/>
                    </a:lnTo>
                    <a:lnTo>
                      <a:pt x="258" y="104"/>
                    </a:lnTo>
                    <a:lnTo>
                      <a:pt x="248" y="77"/>
                    </a:lnTo>
                    <a:lnTo>
                      <a:pt x="236" y="54"/>
                    </a:lnTo>
                    <a:lnTo>
                      <a:pt x="221" y="35"/>
                    </a:lnTo>
                    <a:lnTo>
                      <a:pt x="204" y="21"/>
                    </a:lnTo>
                    <a:lnTo>
                      <a:pt x="186" y="10"/>
                    </a:lnTo>
                    <a:lnTo>
                      <a:pt x="167" y="4"/>
                    </a:lnTo>
                    <a:lnTo>
                      <a:pt x="146" y="0"/>
                    </a:lnTo>
                    <a:lnTo>
                      <a:pt x="125" y="1"/>
                    </a:lnTo>
                    <a:lnTo>
                      <a:pt x="105" y="5"/>
                    </a:lnTo>
                    <a:lnTo>
                      <a:pt x="85" y="12"/>
                    </a:lnTo>
                    <a:lnTo>
                      <a:pt x="66" y="22"/>
                    </a:lnTo>
                    <a:lnTo>
                      <a:pt x="48" y="35"/>
                    </a:lnTo>
                    <a:lnTo>
                      <a:pt x="32" y="51"/>
                    </a:lnTo>
                    <a:lnTo>
                      <a:pt x="19" y="69"/>
                    </a:lnTo>
                    <a:lnTo>
                      <a:pt x="8" y="90"/>
                    </a:lnTo>
                    <a:lnTo>
                      <a:pt x="0" y="113"/>
                    </a:lnTo>
                    <a:lnTo>
                      <a:pt x="0" y="119"/>
                    </a:lnTo>
                    <a:lnTo>
                      <a:pt x="0" y="126"/>
                    </a:lnTo>
                    <a:lnTo>
                      <a:pt x="1" y="134"/>
                    </a:lnTo>
                    <a:lnTo>
                      <a:pt x="1" y="141"/>
                    </a:lnTo>
                    <a:lnTo>
                      <a:pt x="1" y="150"/>
                    </a:lnTo>
                    <a:lnTo>
                      <a:pt x="2" y="158"/>
                    </a:lnTo>
                    <a:lnTo>
                      <a:pt x="3" y="166"/>
                    </a:lnTo>
                    <a:lnTo>
                      <a:pt x="4" y="175"/>
                    </a:lnTo>
                    <a:lnTo>
                      <a:pt x="6" y="183"/>
                    </a:lnTo>
                    <a:lnTo>
                      <a:pt x="7" y="192"/>
                    </a:lnTo>
                    <a:lnTo>
                      <a:pt x="9" y="200"/>
                    </a:lnTo>
                    <a:lnTo>
                      <a:pt x="11" y="207"/>
                    </a:lnTo>
                    <a:lnTo>
                      <a:pt x="14" y="214"/>
                    </a:lnTo>
                    <a:lnTo>
                      <a:pt x="16" y="220"/>
                    </a:lnTo>
                    <a:lnTo>
                      <a:pt x="20" y="226"/>
                    </a:lnTo>
                    <a:lnTo>
                      <a:pt x="23" y="231"/>
                    </a:lnTo>
                    <a:lnTo>
                      <a:pt x="27" y="235"/>
                    </a:lnTo>
                    <a:lnTo>
                      <a:pt x="32" y="241"/>
                    </a:lnTo>
                    <a:lnTo>
                      <a:pt x="37" y="247"/>
                    </a:lnTo>
                    <a:lnTo>
                      <a:pt x="44" y="254"/>
                    </a:lnTo>
                    <a:lnTo>
                      <a:pt x="50" y="260"/>
                    </a:lnTo>
                    <a:lnTo>
                      <a:pt x="57" y="265"/>
                    </a:lnTo>
                    <a:lnTo>
                      <a:pt x="62" y="270"/>
                    </a:lnTo>
                    <a:lnTo>
                      <a:pt x="67" y="272"/>
                    </a:lnTo>
                    <a:lnTo>
                      <a:pt x="76" y="273"/>
                    </a:lnTo>
                    <a:lnTo>
                      <a:pt x="84" y="275"/>
                    </a:lnTo>
                    <a:lnTo>
                      <a:pt x="92" y="277"/>
                    </a:lnTo>
                    <a:lnTo>
                      <a:pt x="101" y="280"/>
                    </a:lnTo>
                    <a:lnTo>
                      <a:pt x="110" y="282"/>
                    </a:lnTo>
                    <a:lnTo>
                      <a:pt x="119" y="284"/>
                    </a:lnTo>
                    <a:lnTo>
                      <a:pt x="128" y="285"/>
                    </a:lnTo>
                    <a:lnTo>
                      <a:pt x="137" y="286"/>
                    </a:lnTo>
                    <a:lnTo>
                      <a:pt x="146" y="286"/>
                    </a:lnTo>
                    <a:lnTo>
                      <a:pt x="154" y="285"/>
                    </a:lnTo>
                    <a:lnTo>
                      <a:pt x="162" y="282"/>
                    </a:lnTo>
                    <a:lnTo>
                      <a:pt x="170" y="279"/>
                    </a:lnTo>
                    <a:lnTo>
                      <a:pt x="178" y="273"/>
                    </a:lnTo>
                    <a:lnTo>
                      <a:pt x="186" y="266"/>
                    </a:lnTo>
                    <a:lnTo>
                      <a:pt x="193" y="257"/>
                    </a:lnTo>
                    <a:lnTo>
                      <a:pt x="199" y="246"/>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4" name="Freeform 149"/>
              <p:cNvSpPr>
                <a:spLocks/>
              </p:cNvSpPr>
              <p:nvPr/>
            </p:nvSpPr>
            <p:spPr bwMode="auto">
              <a:xfrm>
                <a:off x="3811" y="2380"/>
                <a:ext cx="171" cy="240"/>
              </a:xfrm>
              <a:custGeom>
                <a:avLst/>
                <a:gdLst/>
                <a:ahLst/>
                <a:cxnLst>
                  <a:cxn ang="0">
                    <a:pos x="169" y="221"/>
                  </a:cxn>
                  <a:cxn ang="0">
                    <a:pos x="170" y="203"/>
                  </a:cxn>
                  <a:cxn ang="0">
                    <a:pos x="165" y="188"/>
                  </a:cxn>
                  <a:cxn ang="0">
                    <a:pos x="156" y="175"/>
                  </a:cxn>
                  <a:cxn ang="0">
                    <a:pos x="144" y="163"/>
                  </a:cxn>
                  <a:cxn ang="0">
                    <a:pos x="128" y="152"/>
                  </a:cxn>
                  <a:cxn ang="0">
                    <a:pos x="111" y="142"/>
                  </a:cxn>
                  <a:cxn ang="0">
                    <a:pos x="94" y="134"/>
                  </a:cxn>
                  <a:cxn ang="0">
                    <a:pos x="75" y="124"/>
                  </a:cxn>
                  <a:cxn ang="0">
                    <a:pos x="59" y="115"/>
                  </a:cxn>
                  <a:cxn ang="0">
                    <a:pos x="44" y="103"/>
                  </a:cxn>
                  <a:cxn ang="0">
                    <a:pos x="33" y="92"/>
                  </a:cxn>
                  <a:cxn ang="0">
                    <a:pos x="25" y="79"/>
                  </a:cxn>
                  <a:cxn ang="0">
                    <a:pos x="22" y="63"/>
                  </a:cxn>
                  <a:cxn ang="0">
                    <a:pos x="24" y="45"/>
                  </a:cxn>
                  <a:cxn ang="0">
                    <a:pos x="34" y="24"/>
                  </a:cxn>
                  <a:cxn ang="0">
                    <a:pos x="50" y="0"/>
                  </a:cxn>
                  <a:cxn ang="0">
                    <a:pos x="41" y="9"/>
                  </a:cxn>
                  <a:cxn ang="0">
                    <a:pos x="31" y="19"/>
                  </a:cxn>
                  <a:cxn ang="0">
                    <a:pos x="23" y="29"/>
                  </a:cxn>
                  <a:cxn ang="0">
                    <a:pos x="16" y="40"/>
                  </a:cxn>
                  <a:cxn ang="0">
                    <a:pos x="11" y="52"/>
                  </a:cxn>
                  <a:cxn ang="0">
                    <a:pos x="7" y="64"/>
                  </a:cxn>
                  <a:cxn ang="0">
                    <a:pos x="3" y="77"/>
                  </a:cxn>
                  <a:cxn ang="0">
                    <a:pos x="1" y="90"/>
                  </a:cxn>
                  <a:cxn ang="0">
                    <a:pos x="0" y="103"/>
                  </a:cxn>
                  <a:cxn ang="0">
                    <a:pos x="0" y="117"/>
                  </a:cxn>
                  <a:cxn ang="0">
                    <a:pos x="1" y="131"/>
                  </a:cxn>
                  <a:cxn ang="0">
                    <a:pos x="3" y="144"/>
                  </a:cxn>
                  <a:cxn ang="0">
                    <a:pos x="8" y="159"/>
                  </a:cxn>
                  <a:cxn ang="0">
                    <a:pos x="13" y="173"/>
                  </a:cxn>
                  <a:cxn ang="0">
                    <a:pos x="19" y="186"/>
                  </a:cxn>
                  <a:cxn ang="0">
                    <a:pos x="27" y="200"/>
                  </a:cxn>
                  <a:cxn ang="0">
                    <a:pos x="34" y="209"/>
                  </a:cxn>
                  <a:cxn ang="0">
                    <a:pos x="41" y="216"/>
                  </a:cxn>
                  <a:cxn ang="0">
                    <a:pos x="49" y="221"/>
                  </a:cxn>
                  <a:cxn ang="0">
                    <a:pos x="59" y="226"/>
                  </a:cxn>
                  <a:cxn ang="0">
                    <a:pos x="68" y="231"/>
                  </a:cxn>
                  <a:cxn ang="0">
                    <a:pos x="78" y="234"/>
                  </a:cxn>
                  <a:cxn ang="0">
                    <a:pos x="89" y="237"/>
                  </a:cxn>
                  <a:cxn ang="0">
                    <a:pos x="99" y="239"/>
                  </a:cxn>
                  <a:cxn ang="0">
                    <a:pos x="110" y="240"/>
                  </a:cxn>
                  <a:cxn ang="0">
                    <a:pos x="120" y="240"/>
                  </a:cxn>
                  <a:cxn ang="0">
                    <a:pos x="130" y="239"/>
                  </a:cxn>
                  <a:cxn ang="0">
                    <a:pos x="140" y="237"/>
                  </a:cxn>
                  <a:cxn ang="0">
                    <a:pos x="149" y="235"/>
                  </a:cxn>
                  <a:cxn ang="0">
                    <a:pos x="156" y="231"/>
                  </a:cxn>
                  <a:cxn ang="0">
                    <a:pos x="163" y="227"/>
                  </a:cxn>
                  <a:cxn ang="0">
                    <a:pos x="169" y="221"/>
                  </a:cxn>
                </a:cxnLst>
                <a:rect l="0" t="0" r="r" b="b"/>
                <a:pathLst>
                  <a:path w="171" h="241">
                    <a:moveTo>
                      <a:pt x="169" y="221"/>
                    </a:moveTo>
                    <a:lnTo>
                      <a:pt x="170" y="203"/>
                    </a:lnTo>
                    <a:lnTo>
                      <a:pt x="165" y="188"/>
                    </a:lnTo>
                    <a:lnTo>
                      <a:pt x="156" y="175"/>
                    </a:lnTo>
                    <a:lnTo>
                      <a:pt x="144" y="163"/>
                    </a:lnTo>
                    <a:lnTo>
                      <a:pt x="128" y="152"/>
                    </a:lnTo>
                    <a:lnTo>
                      <a:pt x="111" y="142"/>
                    </a:lnTo>
                    <a:lnTo>
                      <a:pt x="94" y="134"/>
                    </a:lnTo>
                    <a:lnTo>
                      <a:pt x="75" y="124"/>
                    </a:lnTo>
                    <a:lnTo>
                      <a:pt x="59" y="115"/>
                    </a:lnTo>
                    <a:lnTo>
                      <a:pt x="44" y="103"/>
                    </a:lnTo>
                    <a:lnTo>
                      <a:pt x="33" y="92"/>
                    </a:lnTo>
                    <a:lnTo>
                      <a:pt x="25" y="79"/>
                    </a:lnTo>
                    <a:lnTo>
                      <a:pt x="22" y="63"/>
                    </a:lnTo>
                    <a:lnTo>
                      <a:pt x="24" y="45"/>
                    </a:lnTo>
                    <a:lnTo>
                      <a:pt x="34" y="24"/>
                    </a:lnTo>
                    <a:lnTo>
                      <a:pt x="50" y="0"/>
                    </a:lnTo>
                    <a:lnTo>
                      <a:pt x="41" y="9"/>
                    </a:lnTo>
                    <a:lnTo>
                      <a:pt x="31" y="19"/>
                    </a:lnTo>
                    <a:lnTo>
                      <a:pt x="23" y="29"/>
                    </a:lnTo>
                    <a:lnTo>
                      <a:pt x="16" y="40"/>
                    </a:lnTo>
                    <a:lnTo>
                      <a:pt x="11" y="52"/>
                    </a:lnTo>
                    <a:lnTo>
                      <a:pt x="7" y="64"/>
                    </a:lnTo>
                    <a:lnTo>
                      <a:pt x="3" y="77"/>
                    </a:lnTo>
                    <a:lnTo>
                      <a:pt x="1" y="90"/>
                    </a:lnTo>
                    <a:lnTo>
                      <a:pt x="0" y="103"/>
                    </a:lnTo>
                    <a:lnTo>
                      <a:pt x="0" y="117"/>
                    </a:lnTo>
                    <a:lnTo>
                      <a:pt x="1" y="131"/>
                    </a:lnTo>
                    <a:lnTo>
                      <a:pt x="3" y="144"/>
                    </a:lnTo>
                    <a:lnTo>
                      <a:pt x="8" y="159"/>
                    </a:lnTo>
                    <a:lnTo>
                      <a:pt x="13" y="173"/>
                    </a:lnTo>
                    <a:lnTo>
                      <a:pt x="19" y="186"/>
                    </a:lnTo>
                    <a:lnTo>
                      <a:pt x="27" y="200"/>
                    </a:lnTo>
                    <a:lnTo>
                      <a:pt x="34" y="209"/>
                    </a:lnTo>
                    <a:lnTo>
                      <a:pt x="41" y="216"/>
                    </a:lnTo>
                    <a:lnTo>
                      <a:pt x="49" y="221"/>
                    </a:lnTo>
                    <a:lnTo>
                      <a:pt x="59" y="226"/>
                    </a:lnTo>
                    <a:lnTo>
                      <a:pt x="68" y="231"/>
                    </a:lnTo>
                    <a:lnTo>
                      <a:pt x="78" y="234"/>
                    </a:lnTo>
                    <a:lnTo>
                      <a:pt x="89" y="237"/>
                    </a:lnTo>
                    <a:lnTo>
                      <a:pt x="99" y="239"/>
                    </a:lnTo>
                    <a:lnTo>
                      <a:pt x="110" y="240"/>
                    </a:lnTo>
                    <a:lnTo>
                      <a:pt x="120" y="240"/>
                    </a:lnTo>
                    <a:lnTo>
                      <a:pt x="130" y="239"/>
                    </a:lnTo>
                    <a:lnTo>
                      <a:pt x="140" y="237"/>
                    </a:lnTo>
                    <a:lnTo>
                      <a:pt x="149" y="235"/>
                    </a:lnTo>
                    <a:lnTo>
                      <a:pt x="156" y="231"/>
                    </a:lnTo>
                    <a:lnTo>
                      <a:pt x="163" y="227"/>
                    </a:lnTo>
                    <a:lnTo>
                      <a:pt x="169" y="221"/>
                    </a:lnTo>
                  </a:path>
                </a:pathLst>
              </a:custGeom>
              <a:solidFill>
                <a:srgbClr val="ADAD2D"/>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5" name="Freeform 150"/>
              <p:cNvSpPr>
                <a:spLocks/>
              </p:cNvSpPr>
              <p:nvPr/>
            </p:nvSpPr>
            <p:spPr bwMode="auto">
              <a:xfrm>
                <a:off x="4175" y="2706"/>
                <a:ext cx="51" cy="130"/>
              </a:xfrm>
              <a:custGeom>
                <a:avLst/>
                <a:gdLst/>
                <a:ahLst/>
                <a:cxnLst>
                  <a:cxn ang="0">
                    <a:pos x="0" y="129"/>
                  </a:cxn>
                  <a:cxn ang="0">
                    <a:pos x="0" y="129"/>
                  </a:cxn>
                  <a:cxn ang="0">
                    <a:pos x="0" y="121"/>
                  </a:cxn>
                  <a:cxn ang="0">
                    <a:pos x="0" y="112"/>
                  </a:cxn>
                  <a:cxn ang="0">
                    <a:pos x="0" y="103"/>
                  </a:cxn>
                  <a:cxn ang="0">
                    <a:pos x="2" y="94"/>
                  </a:cxn>
                  <a:cxn ang="0">
                    <a:pos x="4" y="86"/>
                  </a:cxn>
                  <a:cxn ang="0">
                    <a:pos x="7" y="77"/>
                  </a:cxn>
                  <a:cxn ang="0">
                    <a:pos x="9" y="68"/>
                  </a:cxn>
                  <a:cxn ang="0">
                    <a:pos x="13" y="60"/>
                  </a:cxn>
                  <a:cxn ang="0">
                    <a:pos x="16" y="51"/>
                  </a:cxn>
                  <a:cxn ang="0">
                    <a:pos x="21" y="43"/>
                  </a:cxn>
                  <a:cxn ang="0">
                    <a:pos x="25" y="35"/>
                  </a:cxn>
                  <a:cxn ang="0">
                    <a:pos x="30" y="27"/>
                  </a:cxn>
                  <a:cxn ang="0">
                    <a:pos x="35" y="20"/>
                  </a:cxn>
                  <a:cxn ang="0">
                    <a:pos x="40" y="13"/>
                  </a:cxn>
                  <a:cxn ang="0">
                    <a:pos x="45" y="6"/>
                  </a:cxn>
                  <a:cxn ang="0">
                    <a:pos x="50" y="0"/>
                  </a:cxn>
                </a:cxnLst>
                <a:rect l="0" t="0" r="r" b="b"/>
                <a:pathLst>
                  <a:path w="51" h="130">
                    <a:moveTo>
                      <a:pt x="0" y="129"/>
                    </a:moveTo>
                    <a:lnTo>
                      <a:pt x="0" y="129"/>
                    </a:lnTo>
                    <a:lnTo>
                      <a:pt x="0" y="121"/>
                    </a:lnTo>
                    <a:lnTo>
                      <a:pt x="0" y="112"/>
                    </a:lnTo>
                    <a:lnTo>
                      <a:pt x="0" y="103"/>
                    </a:lnTo>
                    <a:lnTo>
                      <a:pt x="2" y="94"/>
                    </a:lnTo>
                    <a:lnTo>
                      <a:pt x="4" y="86"/>
                    </a:lnTo>
                    <a:lnTo>
                      <a:pt x="7" y="77"/>
                    </a:lnTo>
                    <a:lnTo>
                      <a:pt x="9" y="68"/>
                    </a:lnTo>
                    <a:lnTo>
                      <a:pt x="13" y="60"/>
                    </a:lnTo>
                    <a:lnTo>
                      <a:pt x="16" y="51"/>
                    </a:lnTo>
                    <a:lnTo>
                      <a:pt x="21" y="43"/>
                    </a:lnTo>
                    <a:lnTo>
                      <a:pt x="25" y="35"/>
                    </a:lnTo>
                    <a:lnTo>
                      <a:pt x="30" y="27"/>
                    </a:lnTo>
                    <a:lnTo>
                      <a:pt x="35" y="20"/>
                    </a:lnTo>
                    <a:lnTo>
                      <a:pt x="40" y="13"/>
                    </a:lnTo>
                    <a:lnTo>
                      <a:pt x="45" y="6"/>
                    </a:lnTo>
                    <a:lnTo>
                      <a:pt x="5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6" name="Freeform 151"/>
              <p:cNvSpPr>
                <a:spLocks/>
              </p:cNvSpPr>
              <p:nvPr/>
            </p:nvSpPr>
            <p:spPr bwMode="auto">
              <a:xfrm>
                <a:off x="3815" y="2651"/>
                <a:ext cx="268" cy="24"/>
              </a:xfrm>
              <a:custGeom>
                <a:avLst/>
                <a:gdLst/>
                <a:ahLst/>
                <a:cxnLst>
                  <a:cxn ang="0">
                    <a:pos x="0" y="23"/>
                  </a:cxn>
                  <a:cxn ang="0">
                    <a:pos x="0" y="23"/>
                  </a:cxn>
                  <a:cxn ang="0">
                    <a:pos x="12" y="20"/>
                  </a:cxn>
                  <a:cxn ang="0">
                    <a:pos x="24" y="17"/>
                  </a:cxn>
                  <a:cxn ang="0">
                    <a:pos x="37" y="14"/>
                  </a:cxn>
                  <a:cxn ang="0">
                    <a:pos x="49" y="10"/>
                  </a:cxn>
                  <a:cxn ang="0">
                    <a:pos x="63" y="8"/>
                  </a:cxn>
                  <a:cxn ang="0">
                    <a:pos x="77" y="5"/>
                  </a:cxn>
                  <a:cxn ang="0">
                    <a:pos x="91" y="3"/>
                  </a:cxn>
                  <a:cxn ang="0">
                    <a:pos x="107" y="2"/>
                  </a:cxn>
                  <a:cxn ang="0">
                    <a:pos x="123" y="0"/>
                  </a:cxn>
                  <a:cxn ang="0">
                    <a:pos x="140" y="0"/>
                  </a:cxn>
                  <a:cxn ang="0">
                    <a:pos x="158" y="0"/>
                  </a:cxn>
                  <a:cxn ang="0">
                    <a:pos x="177" y="1"/>
                  </a:cxn>
                  <a:cxn ang="0">
                    <a:pos x="197" y="2"/>
                  </a:cxn>
                  <a:cxn ang="0">
                    <a:pos x="219" y="5"/>
                  </a:cxn>
                  <a:cxn ang="0">
                    <a:pos x="242" y="8"/>
                  </a:cxn>
                  <a:cxn ang="0">
                    <a:pos x="266" y="12"/>
                  </a:cxn>
                </a:cxnLst>
                <a:rect l="0" t="0" r="r" b="b"/>
                <a:pathLst>
                  <a:path w="267" h="24">
                    <a:moveTo>
                      <a:pt x="0" y="23"/>
                    </a:moveTo>
                    <a:lnTo>
                      <a:pt x="0" y="23"/>
                    </a:lnTo>
                    <a:lnTo>
                      <a:pt x="12" y="20"/>
                    </a:lnTo>
                    <a:lnTo>
                      <a:pt x="24" y="17"/>
                    </a:lnTo>
                    <a:lnTo>
                      <a:pt x="37" y="14"/>
                    </a:lnTo>
                    <a:lnTo>
                      <a:pt x="49" y="10"/>
                    </a:lnTo>
                    <a:lnTo>
                      <a:pt x="63" y="8"/>
                    </a:lnTo>
                    <a:lnTo>
                      <a:pt x="77" y="5"/>
                    </a:lnTo>
                    <a:lnTo>
                      <a:pt x="91" y="3"/>
                    </a:lnTo>
                    <a:lnTo>
                      <a:pt x="107" y="2"/>
                    </a:lnTo>
                    <a:lnTo>
                      <a:pt x="123" y="0"/>
                    </a:lnTo>
                    <a:lnTo>
                      <a:pt x="140" y="0"/>
                    </a:lnTo>
                    <a:lnTo>
                      <a:pt x="158" y="0"/>
                    </a:lnTo>
                    <a:lnTo>
                      <a:pt x="177" y="1"/>
                    </a:lnTo>
                    <a:lnTo>
                      <a:pt x="197" y="2"/>
                    </a:lnTo>
                    <a:lnTo>
                      <a:pt x="219" y="5"/>
                    </a:lnTo>
                    <a:lnTo>
                      <a:pt x="242" y="8"/>
                    </a:lnTo>
                    <a:lnTo>
                      <a:pt x="266" y="12"/>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7" name="Freeform 152"/>
              <p:cNvSpPr>
                <a:spLocks/>
              </p:cNvSpPr>
              <p:nvPr/>
            </p:nvSpPr>
            <p:spPr bwMode="auto">
              <a:xfrm>
                <a:off x="4286" y="2953"/>
                <a:ext cx="0" cy="9"/>
              </a:xfrm>
              <a:custGeom>
                <a:avLst/>
                <a:gdLst/>
                <a:ahLst/>
                <a:cxnLst>
                  <a:cxn ang="0">
                    <a:pos x="0" y="7"/>
                  </a:cxn>
                  <a:cxn ang="0">
                    <a:pos x="0" y="6"/>
                  </a:cxn>
                  <a:cxn ang="0">
                    <a:pos x="0" y="4"/>
                  </a:cxn>
                  <a:cxn ang="0">
                    <a:pos x="0" y="1"/>
                  </a:cxn>
                  <a:cxn ang="0">
                    <a:pos x="0" y="0"/>
                  </a:cxn>
                  <a:cxn ang="0">
                    <a:pos x="0" y="7"/>
                  </a:cxn>
                </a:cxnLst>
                <a:rect l="0" t="0" r="r" b="b"/>
                <a:pathLst>
                  <a:path w="1" h="8">
                    <a:moveTo>
                      <a:pt x="0" y="7"/>
                    </a:moveTo>
                    <a:lnTo>
                      <a:pt x="0" y="6"/>
                    </a:lnTo>
                    <a:lnTo>
                      <a:pt x="0" y="4"/>
                    </a:lnTo>
                    <a:lnTo>
                      <a:pt x="0" y="1"/>
                    </a:lnTo>
                    <a:lnTo>
                      <a:pt x="0" y="0"/>
                    </a:lnTo>
                    <a:lnTo>
                      <a:pt x="0" y="7"/>
                    </a:lnTo>
                  </a:path>
                </a:pathLst>
              </a:custGeom>
              <a:solidFill>
                <a:srgbClr val="E5E5E5"/>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8" name="Freeform 153"/>
              <p:cNvSpPr>
                <a:spLocks/>
              </p:cNvSpPr>
              <p:nvPr/>
            </p:nvSpPr>
            <p:spPr bwMode="auto">
              <a:xfrm>
                <a:off x="3653" y="2953"/>
                <a:ext cx="628" cy="9"/>
              </a:xfrm>
              <a:custGeom>
                <a:avLst/>
                <a:gdLst/>
                <a:ahLst/>
                <a:cxnLst>
                  <a:cxn ang="0">
                    <a:pos x="0" y="4"/>
                  </a:cxn>
                  <a:cxn ang="0">
                    <a:pos x="0" y="7"/>
                  </a:cxn>
                  <a:cxn ang="0">
                    <a:pos x="626" y="7"/>
                  </a:cxn>
                  <a:cxn ang="0">
                    <a:pos x="626" y="0"/>
                  </a:cxn>
                  <a:cxn ang="0">
                    <a:pos x="0" y="0"/>
                  </a:cxn>
                  <a:cxn ang="0">
                    <a:pos x="0" y="4"/>
                  </a:cxn>
                </a:cxnLst>
                <a:rect l="0" t="0" r="r" b="b"/>
                <a:pathLst>
                  <a:path w="627" h="8">
                    <a:moveTo>
                      <a:pt x="0" y="4"/>
                    </a:moveTo>
                    <a:lnTo>
                      <a:pt x="0" y="7"/>
                    </a:lnTo>
                    <a:lnTo>
                      <a:pt x="626" y="7"/>
                    </a:lnTo>
                    <a:lnTo>
                      <a:pt x="626" y="0"/>
                    </a:lnTo>
                    <a:lnTo>
                      <a:pt x="0" y="0"/>
                    </a:lnTo>
                    <a:lnTo>
                      <a:pt x="0" y="4"/>
                    </a:lnTo>
                  </a:path>
                </a:pathLst>
              </a:custGeom>
              <a:solidFill>
                <a:srgbClr val="E5E5E5"/>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9" name="Freeform 154"/>
              <p:cNvSpPr>
                <a:spLocks/>
              </p:cNvSpPr>
              <p:nvPr/>
            </p:nvSpPr>
            <p:spPr bwMode="auto">
              <a:xfrm>
                <a:off x="3647" y="2953"/>
                <a:ext cx="2" cy="9"/>
              </a:xfrm>
              <a:custGeom>
                <a:avLst/>
                <a:gdLst/>
                <a:ahLst/>
                <a:cxnLst>
                  <a:cxn ang="0">
                    <a:pos x="0" y="0"/>
                  </a:cxn>
                  <a:cxn ang="0">
                    <a:pos x="0" y="1"/>
                  </a:cxn>
                  <a:cxn ang="0">
                    <a:pos x="0" y="4"/>
                  </a:cxn>
                  <a:cxn ang="0">
                    <a:pos x="0" y="6"/>
                  </a:cxn>
                  <a:cxn ang="0">
                    <a:pos x="0" y="7"/>
                  </a:cxn>
                  <a:cxn ang="0">
                    <a:pos x="0" y="0"/>
                  </a:cxn>
                </a:cxnLst>
                <a:rect l="0" t="0" r="r" b="b"/>
                <a:pathLst>
                  <a:path w="1" h="8">
                    <a:moveTo>
                      <a:pt x="0" y="0"/>
                    </a:moveTo>
                    <a:lnTo>
                      <a:pt x="0" y="1"/>
                    </a:lnTo>
                    <a:lnTo>
                      <a:pt x="0" y="4"/>
                    </a:lnTo>
                    <a:lnTo>
                      <a:pt x="0" y="6"/>
                    </a:lnTo>
                    <a:lnTo>
                      <a:pt x="0" y="7"/>
                    </a:lnTo>
                    <a:lnTo>
                      <a:pt x="0" y="0"/>
                    </a:lnTo>
                  </a:path>
                </a:pathLst>
              </a:custGeom>
              <a:solidFill>
                <a:srgbClr val="E5E5E5"/>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0" name="Freeform 155"/>
              <p:cNvSpPr>
                <a:spLocks/>
              </p:cNvSpPr>
              <p:nvPr/>
            </p:nvSpPr>
            <p:spPr bwMode="auto">
              <a:xfrm>
                <a:off x="4271" y="2459"/>
                <a:ext cx="758" cy="384"/>
              </a:xfrm>
              <a:custGeom>
                <a:avLst/>
                <a:gdLst/>
                <a:ahLst/>
                <a:cxnLst>
                  <a:cxn ang="0">
                    <a:pos x="272" y="330"/>
                  </a:cxn>
                  <a:cxn ang="0">
                    <a:pos x="379" y="254"/>
                  </a:cxn>
                  <a:cxn ang="0">
                    <a:pos x="375" y="311"/>
                  </a:cxn>
                  <a:cxn ang="0">
                    <a:pos x="370" y="321"/>
                  </a:cxn>
                  <a:cxn ang="0">
                    <a:pos x="357" y="321"/>
                  </a:cxn>
                  <a:cxn ang="0">
                    <a:pos x="344" y="323"/>
                  </a:cxn>
                  <a:cxn ang="0">
                    <a:pos x="337" y="324"/>
                  </a:cxn>
                  <a:cxn ang="0">
                    <a:pos x="336" y="375"/>
                  </a:cxn>
                  <a:cxn ang="0">
                    <a:pos x="341" y="378"/>
                  </a:cxn>
                  <a:cxn ang="0">
                    <a:pos x="354" y="380"/>
                  </a:cxn>
                  <a:cxn ang="0">
                    <a:pos x="371" y="381"/>
                  </a:cxn>
                  <a:cxn ang="0">
                    <a:pos x="386" y="381"/>
                  </a:cxn>
                  <a:cxn ang="0">
                    <a:pos x="403" y="381"/>
                  </a:cxn>
                  <a:cxn ang="0">
                    <a:pos x="420" y="381"/>
                  </a:cxn>
                  <a:cxn ang="0">
                    <a:pos x="435" y="378"/>
                  </a:cxn>
                  <a:cxn ang="0">
                    <a:pos x="440" y="374"/>
                  </a:cxn>
                  <a:cxn ang="0">
                    <a:pos x="439" y="324"/>
                  </a:cxn>
                  <a:cxn ang="0">
                    <a:pos x="432" y="323"/>
                  </a:cxn>
                  <a:cxn ang="0">
                    <a:pos x="419" y="321"/>
                  </a:cxn>
                  <a:cxn ang="0">
                    <a:pos x="406" y="321"/>
                  </a:cxn>
                  <a:cxn ang="0">
                    <a:pos x="400" y="310"/>
                  </a:cxn>
                  <a:cxn ang="0">
                    <a:pos x="396" y="240"/>
                  </a:cxn>
                  <a:cxn ang="0">
                    <a:pos x="609" y="59"/>
                  </a:cxn>
                  <a:cxn ang="0">
                    <a:pos x="757" y="19"/>
                  </a:cxn>
                  <a:cxn ang="0">
                    <a:pos x="609" y="9"/>
                  </a:cxn>
                  <a:cxn ang="0">
                    <a:pos x="596" y="10"/>
                  </a:cxn>
                  <a:cxn ang="0">
                    <a:pos x="63" y="11"/>
                  </a:cxn>
                  <a:cxn ang="0">
                    <a:pos x="40" y="15"/>
                  </a:cxn>
                  <a:cxn ang="0">
                    <a:pos x="19" y="22"/>
                  </a:cxn>
                  <a:cxn ang="0">
                    <a:pos x="4" y="30"/>
                  </a:cxn>
                  <a:cxn ang="0">
                    <a:pos x="2" y="34"/>
                  </a:cxn>
                  <a:cxn ang="0">
                    <a:pos x="17" y="36"/>
                  </a:cxn>
                  <a:cxn ang="0">
                    <a:pos x="40" y="37"/>
                  </a:cxn>
                  <a:cxn ang="0">
                    <a:pos x="63" y="38"/>
                  </a:cxn>
                  <a:cxn ang="0">
                    <a:pos x="85" y="38"/>
                  </a:cxn>
                  <a:cxn ang="0">
                    <a:pos x="113" y="37"/>
                  </a:cxn>
                  <a:cxn ang="0">
                    <a:pos x="139" y="36"/>
                  </a:cxn>
                  <a:cxn ang="0">
                    <a:pos x="156" y="34"/>
                  </a:cxn>
                  <a:cxn ang="0">
                    <a:pos x="156" y="32"/>
                  </a:cxn>
                  <a:cxn ang="0">
                    <a:pos x="151" y="28"/>
                  </a:cxn>
                  <a:cxn ang="0">
                    <a:pos x="144" y="24"/>
                  </a:cxn>
                  <a:cxn ang="0">
                    <a:pos x="138" y="21"/>
                  </a:cxn>
                  <a:cxn ang="0">
                    <a:pos x="585" y="19"/>
                  </a:cxn>
                </a:cxnLst>
                <a:rect l="0" t="0" r="r" b="b"/>
                <a:pathLst>
                  <a:path w="758" h="382">
                    <a:moveTo>
                      <a:pt x="585" y="19"/>
                    </a:moveTo>
                    <a:lnTo>
                      <a:pt x="272" y="330"/>
                    </a:lnTo>
                    <a:lnTo>
                      <a:pt x="286" y="347"/>
                    </a:lnTo>
                    <a:lnTo>
                      <a:pt x="379" y="254"/>
                    </a:lnTo>
                    <a:lnTo>
                      <a:pt x="379" y="308"/>
                    </a:lnTo>
                    <a:lnTo>
                      <a:pt x="375" y="311"/>
                    </a:lnTo>
                    <a:lnTo>
                      <a:pt x="375" y="321"/>
                    </a:lnTo>
                    <a:lnTo>
                      <a:pt x="370" y="321"/>
                    </a:lnTo>
                    <a:lnTo>
                      <a:pt x="364" y="321"/>
                    </a:lnTo>
                    <a:lnTo>
                      <a:pt x="357" y="321"/>
                    </a:lnTo>
                    <a:lnTo>
                      <a:pt x="351" y="322"/>
                    </a:lnTo>
                    <a:lnTo>
                      <a:pt x="344" y="323"/>
                    </a:lnTo>
                    <a:lnTo>
                      <a:pt x="340" y="323"/>
                    </a:lnTo>
                    <a:lnTo>
                      <a:pt x="337" y="324"/>
                    </a:lnTo>
                    <a:lnTo>
                      <a:pt x="336" y="326"/>
                    </a:lnTo>
                    <a:lnTo>
                      <a:pt x="336" y="375"/>
                    </a:lnTo>
                    <a:lnTo>
                      <a:pt x="337" y="376"/>
                    </a:lnTo>
                    <a:lnTo>
                      <a:pt x="341" y="378"/>
                    </a:lnTo>
                    <a:lnTo>
                      <a:pt x="346" y="379"/>
                    </a:lnTo>
                    <a:lnTo>
                      <a:pt x="354" y="380"/>
                    </a:lnTo>
                    <a:lnTo>
                      <a:pt x="362" y="381"/>
                    </a:lnTo>
                    <a:lnTo>
                      <a:pt x="371" y="381"/>
                    </a:lnTo>
                    <a:lnTo>
                      <a:pt x="379" y="381"/>
                    </a:lnTo>
                    <a:lnTo>
                      <a:pt x="386" y="381"/>
                    </a:lnTo>
                    <a:lnTo>
                      <a:pt x="394" y="381"/>
                    </a:lnTo>
                    <a:lnTo>
                      <a:pt x="403" y="381"/>
                    </a:lnTo>
                    <a:lnTo>
                      <a:pt x="412" y="381"/>
                    </a:lnTo>
                    <a:lnTo>
                      <a:pt x="420" y="381"/>
                    </a:lnTo>
                    <a:lnTo>
                      <a:pt x="428" y="379"/>
                    </a:lnTo>
                    <a:lnTo>
                      <a:pt x="435" y="378"/>
                    </a:lnTo>
                    <a:lnTo>
                      <a:pt x="439" y="377"/>
                    </a:lnTo>
                    <a:lnTo>
                      <a:pt x="440" y="374"/>
                    </a:lnTo>
                    <a:lnTo>
                      <a:pt x="440" y="326"/>
                    </a:lnTo>
                    <a:lnTo>
                      <a:pt x="439" y="324"/>
                    </a:lnTo>
                    <a:lnTo>
                      <a:pt x="436" y="323"/>
                    </a:lnTo>
                    <a:lnTo>
                      <a:pt x="432" y="323"/>
                    </a:lnTo>
                    <a:lnTo>
                      <a:pt x="426" y="322"/>
                    </a:lnTo>
                    <a:lnTo>
                      <a:pt x="419" y="321"/>
                    </a:lnTo>
                    <a:lnTo>
                      <a:pt x="412" y="321"/>
                    </a:lnTo>
                    <a:lnTo>
                      <a:pt x="406" y="321"/>
                    </a:lnTo>
                    <a:lnTo>
                      <a:pt x="400" y="321"/>
                    </a:lnTo>
                    <a:lnTo>
                      <a:pt x="400" y="310"/>
                    </a:lnTo>
                    <a:lnTo>
                      <a:pt x="396" y="309"/>
                    </a:lnTo>
                    <a:lnTo>
                      <a:pt x="396" y="240"/>
                    </a:lnTo>
                    <a:lnTo>
                      <a:pt x="584" y="50"/>
                    </a:lnTo>
                    <a:lnTo>
                      <a:pt x="609" y="59"/>
                    </a:lnTo>
                    <a:lnTo>
                      <a:pt x="609" y="19"/>
                    </a:lnTo>
                    <a:lnTo>
                      <a:pt x="757" y="19"/>
                    </a:lnTo>
                    <a:lnTo>
                      <a:pt x="757" y="10"/>
                    </a:lnTo>
                    <a:lnTo>
                      <a:pt x="609" y="9"/>
                    </a:lnTo>
                    <a:lnTo>
                      <a:pt x="609" y="0"/>
                    </a:lnTo>
                    <a:lnTo>
                      <a:pt x="596" y="10"/>
                    </a:lnTo>
                    <a:lnTo>
                      <a:pt x="75" y="10"/>
                    </a:lnTo>
                    <a:lnTo>
                      <a:pt x="63" y="11"/>
                    </a:lnTo>
                    <a:lnTo>
                      <a:pt x="52" y="12"/>
                    </a:lnTo>
                    <a:lnTo>
                      <a:pt x="40" y="15"/>
                    </a:lnTo>
                    <a:lnTo>
                      <a:pt x="29" y="18"/>
                    </a:lnTo>
                    <a:lnTo>
                      <a:pt x="19" y="22"/>
                    </a:lnTo>
                    <a:lnTo>
                      <a:pt x="10" y="26"/>
                    </a:lnTo>
                    <a:lnTo>
                      <a:pt x="4" y="30"/>
                    </a:lnTo>
                    <a:lnTo>
                      <a:pt x="0" y="33"/>
                    </a:lnTo>
                    <a:lnTo>
                      <a:pt x="2" y="34"/>
                    </a:lnTo>
                    <a:lnTo>
                      <a:pt x="8" y="36"/>
                    </a:lnTo>
                    <a:lnTo>
                      <a:pt x="17" y="36"/>
                    </a:lnTo>
                    <a:lnTo>
                      <a:pt x="27" y="37"/>
                    </a:lnTo>
                    <a:lnTo>
                      <a:pt x="40" y="37"/>
                    </a:lnTo>
                    <a:lnTo>
                      <a:pt x="52" y="38"/>
                    </a:lnTo>
                    <a:lnTo>
                      <a:pt x="63" y="38"/>
                    </a:lnTo>
                    <a:lnTo>
                      <a:pt x="73" y="38"/>
                    </a:lnTo>
                    <a:lnTo>
                      <a:pt x="85" y="38"/>
                    </a:lnTo>
                    <a:lnTo>
                      <a:pt x="99" y="37"/>
                    </a:lnTo>
                    <a:lnTo>
                      <a:pt x="113" y="37"/>
                    </a:lnTo>
                    <a:lnTo>
                      <a:pt x="127" y="36"/>
                    </a:lnTo>
                    <a:lnTo>
                      <a:pt x="139" y="36"/>
                    </a:lnTo>
                    <a:lnTo>
                      <a:pt x="149" y="35"/>
                    </a:lnTo>
                    <a:lnTo>
                      <a:pt x="156" y="34"/>
                    </a:lnTo>
                    <a:lnTo>
                      <a:pt x="159" y="33"/>
                    </a:lnTo>
                    <a:lnTo>
                      <a:pt x="156" y="32"/>
                    </a:lnTo>
                    <a:lnTo>
                      <a:pt x="154" y="30"/>
                    </a:lnTo>
                    <a:lnTo>
                      <a:pt x="151" y="28"/>
                    </a:lnTo>
                    <a:lnTo>
                      <a:pt x="147" y="26"/>
                    </a:lnTo>
                    <a:lnTo>
                      <a:pt x="144" y="24"/>
                    </a:lnTo>
                    <a:lnTo>
                      <a:pt x="141" y="23"/>
                    </a:lnTo>
                    <a:lnTo>
                      <a:pt x="138" y="21"/>
                    </a:lnTo>
                    <a:lnTo>
                      <a:pt x="134" y="19"/>
                    </a:lnTo>
                    <a:lnTo>
                      <a:pt x="585" y="19"/>
                    </a:lnTo>
                  </a:path>
                </a:pathLst>
              </a:custGeom>
              <a:solidFill>
                <a:srgbClr val="000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1" name="Freeform 156"/>
              <p:cNvSpPr>
                <a:spLocks/>
              </p:cNvSpPr>
              <p:nvPr/>
            </p:nvSpPr>
            <p:spPr bwMode="auto">
              <a:xfrm>
                <a:off x="4271" y="2459"/>
                <a:ext cx="763" cy="388"/>
              </a:xfrm>
              <a:custGeom>
                <a:avLst/>
                <a:gdLst/>
                <a:ahLst/>
                <a:cxnLst>
                  <a:cxn ang="0">
                    <a:pos x="274" y="335"/>
                  </a:cxn>
                  <a:cxn ang="0">
                    <a:pos x="382" y="258"/>
                  </a:cxn>
                  <a:cxn ang="0">
                    <a:pos x="378" y="316"/>
                  </a:cxn>
                  <a:cxn ang="0">
                    <a:pos x="373" y="326"/>
                  </a:cxn>
                  <a:cxn ang="0">
                    <a:pos x="360" y="326"/>
                  </a:cxn>
                  <a:cxn ang="0">
                    <a:pos x="347" y="328"/>
                  </a:cxn>
                  <a:cxn ang="0">
                    <a:pos x="340" y="329"/>
                  </a:cxn>
                  <a:cxn ang="0">
                    <a:pos x="339" y="381"/>
                  </a:cxn>
                  <a:cxn ang="0">
                    <a:pos x="344" y="384"/>
                  </a:cxn>
                  <a:cxn ang="0">
                    <a:pos x="357" y="386"/>
                  </a:cxn>
                  <a:cxn ang="0">
                    <a:pos x="374" y="387"/>
                  </a:cxn>
                  <a:cxn ang="0">
                    <a:pos x="389" y="387"/>
                  </a:cxn>
                  <a:cxn ang="0">
                    <a:pos x="406" y="387"/>
                  </a:cxn>
                  <a:cxn ang="0">
                    <a:pos x="423" y="387"/>
                  </a:cxn>
                  <a:cxn ang="0">
                    <a:pos x="438" y="384"/>
                  </a:cxn>
                  <a:cxn ang="0">
                    <a:pos x="443" y="380"/>
                  </a:cxn>
                  <a:cxn ang="0">
                    <a:pos x="442" y="329"/>
                  </a:cxn>
                  <a:cxn ang="0">
                    <a:pos x="435" y="328"/>
                  </a:cxn>
                  <a:cxn ang="0">
                    <a:pos x="422" y="326"/>
                  </a:cxn>
                  <a:cxn ang="0">
                    <a:pos x="409" y="326"/>
                  </a:cxn>
                  <a:cxn ang="0">
                    <a:pos x="403" y="315"/>
                  </a:cxn>
                  <a:cxn ang="0">
                    <a:pos x="399" y="244"/>
                  </a:cxn>
                  <a:cxn ang="0">
                    <a:pos x="614" y="60"/>
                  </a:cxn>
                  <a:cxn ang="0">
                    <a:pos x="763" y="19"/>
                  </a:cxn>
                  <a:cxn ang="0">
                    <a:pos x="614" y="9"/>
                  </a:cxn>
                  <a:cxn ang="0">
                    <a:pos x="601" y="10"/>
                  </a:cxn>
                  <a:cxn ang="0">
                    <a:pos x="64" y="11"/>
                  </a:cxn>
                  <a:cxn ang="0">
                    <a:pos x="40" y="15"/>
                  </a:cxn>
                  <a:cxn ang="0">
                    <a:pos x="19" y="22"/>
                  </a:cxn>
                  <a:cxn ang="0">
                    <a:pos x="4" y="30"/>
                  </a:cxn>
                  <a:cxn ang="0">
                    <a:pos x="2" y="35"/>
                  </a:cxn>
                  <a:cxn ang="0">
                    <a:pos x="17" y="37"/>
                  </a:cxn>
                  <a:cxn ang="0">
                    <a:pos x="40" y="38"/>
                  </a:cxn>
                  <a:cxn ang="0">
                    <a:pos x="64" y="39"/>
                  </a:cxn>
                  <a:cxn ang="0">
                    <a:pos x="86" y="39"/>
                  </a:cxn>
                  <a:cxn ang="0">
                    <a:pos x="114" y="38"/>
                  </a:cxn>
                  <a:cxn ang="0">
                    <a:pos x="140" y="37"/>
                  </a:cxn>
                  <a:cxn ang="0">
                    <a:pos x="157" y="35"/>
                  </a:cxn>
                  <a:cxn ang="0">
                    <a:pos x="157" y="32"/>
                  </a:cxn>
                  <a:cxn ang="0">
                    <a:pos x="152" y="28"/>
                  </a:cxn>
                  <a:cxn ang="0">
                    <a:pos x="145" y="24"/>
                  </a:cxn>
                  <a:cxn ang="0">
                    <a:pos x="139" y="21"/>
                  </a:cxn>
                  <a:cxn ang="0">
                    <a:pos x="590" y="19"/>
                  </a:cxn>
                </a:cxnLst>
                <a:rect l="0" t="0" r="r" b="b"/>
                <a:pathLst>
                  <a:path w="764" h="388">
                    <a:moveTo>
                      <a:pt x="590" y="19"/>
                    </a:moveTo>
                    <a:lnTo>
                      <a:pt x="274" y="335"/>
                    </a:lnTo>
                    <a:lnTo>
                      <a:pt x="288" y="352"/>
                    </a:lnTo>
                    <a:lnTo>
                      <a:pt x="382" y="258"/>
                    </a:lnTo>
                    <a:lnTo>
                      <a:pt x="382" y="313"/>
                    </a:lnTo>
                    <a:lnTo>
                      <a:pt x="378" y="316"/>
                    </a:lnTo>
                    <a:lnTo>
                      <a:pt x="378" y="326"/>
                    </a:lnTo>
                    <a:lnTo>
                      <a:pt x="373" y="326"/>
                    </a:lnTo>
                    <a:lnTo>
                      <a:pt x="367" y="326"/>
                    </a:lnTo>
                    <a:lnTo>
                      <a:pt x="360" y="326"/>
                    </a:lnTo>
                    <a:lnTo>
                      <a:pt x="354" y="327"/>
                    </a:lnTo>
                    <a:lnTo>
                      <a:pt x="347" y="328"/>
                    </a:lnTo>
                    <a:lnTo>
                      <a:pt x="343" y="328"/>
                    </a:lnTo>
                    <a:lnTo>
                      <a:pt x="340" y="329"/>
                    </a:lnTo>
                    <a:lnTo>
                      <a:pt x="339" y="331"/>
                    </a:lnTo>
                    <a:lnTo>
                      <a:pt x="339" y="381"/>
                    </a:lnTo>
                    <a:lnTo>
                      <a:pt x="340" y="382"/>
                    </a:lnTo>
                    <a:lnTo>
                      <a:pt x="344" y="384"/>
                    </a:lnTo>
                    <a:lnTo>
                      <a:pt x="349" y="385"/>
                    </a:lnTo>
                    <a:lnTo>
                      <a:pt x="357" y="386"/>
                    </a:lnTo>
                    <a:lnTo>
                      <a:pt x="365" y="387"/>
                    </a:lnTo>
                    <a:lnTo>
                      <a:pt x="374" y="387"/>
                    </a:lnTo>
                    <a:lnTo>
                      <a:pt x="382" y="387"/>
                    </a:lnTo>
                    <a:lnTo>
                      <a:pt x="389" y="387"/>
                    </a:lnTo>
                    <a:lnTo>
                      <a:pt x="397" y="387"/>
                    </a:lnTo>
                    <a:lnTo>
                      <a:pt x="406" y="387"/>
                    </a:lnTo>
                    <a:lnTo>
                      <a:pt x="415" y="387"/>
                    </a:lnTo>
                    <a:lnTo>
                      <a:pt x="423" y="387"/>
                    </a:lnTo>
                    <a:lnTo>
                      <a:pt x="431" y="385"/>
                    </a:lnTo>
                    <a:lnTo>
                      <a:pt x="438" y="384"/>
                    </a:lnTo>
                    <a:lnTo>
                      <a:pt x="442" y="383"/>
                    </a:lnTo>
                    <a:lnTo>
                      <a:pt x="443" y="380"/>
                    </a:lnTo>
                    <a:lnTo>
                      <a:pt x="443" y="331"/>
                    </a:lnTo>
                    <a:lnTo>
                      <a:pt x="442" y="329"/>
                    </a:lnTo>
                    <a:lnTo>
                      <a:pt x="439" y="328"/>
                    </a:lnTo>
                    <a:lnTo>
                      <a:pt x="435" y="328"/>
                    </a:lnTo>
                    <a:lnTo>
                      <a:pt x="429" y="327"/>
                    </a:lnTo>
                    <a:lnTo>
                      <a:pt x="422" y="326"/>
                    </a:lnTo>
                    <a:lnTo>
                      <a:pt x="415" y="326"/>
                    </a:lnTo>
                    <a:lnTo>
                      <a:pt x="409" y="326"/>
                    </a:lnTo>
                    <a:lnTo>
                      <a:pt x="403" y="326"/>
                    </a:lnTo>
                    <a:lnTo>
                      <a:pt x="403" y="315"/>
                    </a:lnTo>
                    <a:lnTo>
                      <a:pt x="399" y="314"/>
                    </a:lnTo>
                    <a:lnTo>
                      <a:pt x="399" y="244"/>
                    </a:lnTo>
                    <a:lnTo>
                      <a:pt x="589" y="51"/>
                    </a:lnTo>
                    <a:lnTo>
                      <a:pt x="614" y="60"/>
                    </a:lnTo>
                    <a:lnTo>
                      <a:pt x="614" y="19"/>
                    </a:lnTo>
                    <a:lnTo>
                      <a:pt x="763" y="19"/>
                    </a:lnTo>
                    <a:lnTo>
                      <a:pt x="763" y="10"/>
                    </a:lnTo>
                    <a:lnTo>
                      <a:pt x="614" y="9"/>
                    </a:lnTo>
                    <a:lnTo>
                      <a:pt x="614" y="0"/>
                    </a:lnTo>
                    <a:lnTo>
                      <a:pt x="601" y="10"/>
                    </a:lnTo>
                    <a:lnTo>
                      <a:pt x="76" y="10"/>
                    </a:lnTo>
                    <a:lnTo>
                      <a:pt x="64" y="11"/>
                    </a:lnTo>
                    <a:lnTo>
                      <a:pt x="52" y="12"/>
                    </a:lnTo>
                    <a:lnTo>
                      <a:pt x="40" y="15"/>
                    </a:lnTo>
                    <a:lnTo>
                      <a:pt x="29" y="18"/>
                    </a:lnTo>
                    <a:lnTo>
                      <a:pt x="19" y="22"/>
                    </a:lnTo>
                    <a:lnTo>
                      <a:pt x="10" y="26"/>
                    </a:lnTo>
                    <a:lnTo>
                      <a:pt x="4" y="30"/>
                    </a:lnTo>
                    <a:lnTo>
                      <a:pt x="0" y="34"/>
                    </a:lnTo>
                    <a:lnTo>
                      <a:pt x="2" y="35"/>
                    </a:lnTo>
                    <a:lnTo>
                      <a:pt x="8" y="37"/>
                    </a:lnTo>
                    <a:lnTo>
                      <a:pt x="17" y="37"/>
                    </a:lnTo>
                    <a:lnTo>
                      <a:pt x="27" y="38"/>
                    </a:lnTo>
                    <a:lnTo>
                      <a:pt x="40" y="38"/>
                    </a:lnTo>
                    <a:lnTo>
                      <a:pt x="52" y="39"/>
                    </a:lnTo>
                    <a:lnTo>
                      <a:pt x="64" y="39"/>
                    </a:lnTo>
                    <a:lnTo>
                      <a:pt x="74" y="39"/>
                    </a:lnTo>
                    <a:lnTo>
                      <a:pt x="86" y="39"/>
                    </a:lnTo>
                    <a:lnTo>
                      <a:pt x="100" y="38"/>
                    </a:lnTo>
                    <a:lnTo>
                      <a:pt x="114" y="38"/>
                    </a:lnTo>
                    <a:lnTo>
                      <a:pt x="128" y="37"/>
                    </a:lnTo>
                    <a:lnTo>
                      <a:pt x="140" y="37"/>
                    </a:lnTo>
                    <a:lnTo>
                      <a:pt x="150" y="36"/>
                    </a:lnTo>
                    <a:lnTo>
                      <a:pt x="157" y="35"/>
                    </a:lnTo>
                    <a:lnTo>
                      <a:pt x="160" y="34"/>
                    </a:lnTo>
                    <a:lnTo>
                      <a:pt x="157" y="32"/>
                    </a:lnTo>
                    <a:lnTo>
                      <a:pt x="155" y="30"/>
                    </a:lnTo>
                    <a:lnTo>
                      <a:pt x="152" y="28"/>
                    </a:lnTo>
                    <a:lnTo>
                      <a:pt x="148" y="26"/>
                    </a:lnTo>
                    <a:lnTo>
                      <a:pt x="145" y="24"/>
                    </a:lnTo>
                    <a:lnTo>
                      <a:pt x="142" y="23"/>
                    </a:lnTo>
                    <a:lnTo>
                      <a:pt x="139" y="21"/>
                    </a:lnTo>
                    <a:lnTo>
                      <a:pt x="135" y="19"/>
                    </a:lnTo>
                    <a:lnTo>
                      <a:pt x="590" y="19"/>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2" name="Line 157"/>
              <p:cNvSpPr>
                <a:spLocks noChangeShapeType="1"/>
              </p:cNvSpPr>
              <p:nvPr/>
            </p:nvSpPr>
            <p:spPr bwMode="auto">
              <a:xfrm>
                <a:off x="4349" y="2475"/>
                <a:ext cx="671" cy="0"/>
              </a:xfrm>
              <a:prstGeom prst="line">
                <a:avLst/>
              </a:prstGeom>
              <a:noFill/>
              <a:ln w="12700">
                <a:solidFill>
                  <a:srgbClr val="D490C5"/>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3" name="Freeform 158"/>
              <p:cNvSpPr>
                <a:spLocks/>
              </p:cNvSpPr>
              <p:nvPr/>
            </p:nvSpPr>
            <p:spPr bwMode="auto">
              <a:xfrm>
                <a:off x="4860" y="2464"/>
                <a:ext cx="26" cy="46"/>
              </a:xfrm>
              <a:custGeom>
                <a:avLst/>
                <a:gdLst/>
                <a:ahLst/>
                <a:cxnLst>
                  <a:cxn ang="0">
                    <a:pos x="0" y="46"/>
                  </a:cxn>
                  <a:cxn ang="0">
                    <a:pos x="0" y="18"/>
                  </a:cxn>
                  <a:cxn ang="0">
                    <a:pos x="23" y="0"/>
                  </a:cxn>
                </a:cxnLst>
                <a:rect l="0" t="0" r="r" b="b"/>
                <a:pathLst>
                  <a:path w="24" h="47">
                    <a:moveTo>
                      <a:pt x="0" y="46"/>
                    </a:moveTo>
                    <a:lnTo>
                      <a:pt x="0" y="18"/>
                    </a:lnTo>
                    <a:lnTo>
                      <a:pt x="23" y="0"/>
                    </a:lnTo>
                  </a:path>
                </a:pathLst>
              </a:custGeom>
              <a:noFill/>
              <a:ln w="12700" cap="rnd" cmpd="sng">
                <a:solidFill>
                  <a:srgbClr val="FFFFFF"/>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4" name="Line 159"/>
              <p:cNvSpPr>
                <a:spLocks noChangeShapeType="1"/>
              </p:cNvSpPr>
              <p:nvPr/>
            </p:nvSpPr>
            <p:spPr bwMode="auto">
              <a:xfrm flipV="1">
                <a:off x="4555" y="2486"/>
                <a:ext cx="302" cy="318"/>
              </a:xfrm>
              <a:prstGeom prst="line">
                <a:avLst/>
              </a:prstGeom>
              <a:noFill/>
              <a:ln w="12700">
                <a:solidFill>
                  <a:srgbClr val="FFFFFF"/>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5" name="Freeform 160"/>
              <p:cNvSpPr>
                <a:spLocks/>
              </p:cNvSpPr>
              <p:nvPr/>
            </p:nvSpPr>
            <p:spPr bwMode="auto">
              <a:xfrm>
                <a:off x="4611" y="2792"/>
                <a:ext cx="102" cy="7"/>
              </a:xfrm>
              <a:custGeom>
                <a:avLst/>
                <a:gdLst/>
                <a:ahLst/>
                <a:cxnLst>
                  <a:cxn ang="0">
                    <a:pos x="0" y="0"/>
                  </a:cxn>
                  <a:cxn ang="0">
                    <a:pos x="0" y="0"/>
                  </a:cxn>
                  <a:cxn ang="0">
                    <a:pos x="3" y="1"/>
                  </a:cxn>
                  <a:cxn ang="0">
                    <a:pos x="7" y="2"/>
                  </a:cxn>
                  <a:cxn ang="0">
                    <a:pos x="14" y="2"/>
                  </a:cxn>
                  <a:cxn ang="0">
                    <a:pos x="20" y="3"/>
                  </a:cxn>
                  <a:cxn ang="0">
                    <a:pos x="28" y="3"/>
                  </a:cxn>
                  <a:cxn ang="0">
                    <a:pos x="36" y="4"/>
                  </a:cxn>
                  <a:cxn ang="0">
                    <a:pos x="44" y="4"/>
                  </a:cxn>
                  <a:cxn ang="0">
                    <a:pos x="53" y="4"/>
                  </a:cxn>
                  <a:cxn ang="0">
                    <a:pos x="62" y="4"/>
                  </a:cxn>
                  <a:cxn ang="0">
                    <a:pos x="70" y="4"/>
                  </a:cxn>
                  <a:cxn ang="0">
                    <a:pos x="77" y="3"/>
                  </a:cxn>
                  <a:cxn ang="0">
                    <a:pos x="84" y="3"/>
                  </a:cxn>
                  <a:cxn ang="0">
                    <a:pos x="91" y="2"/>
                  </a:cxn>
                  <a:cxn ang="0">
                    <a:pos x="96" y="2"/>
                  </a:cxn>
                  <a:cxn ang="0">
                    <a:pos x="99" y="1"/>
                  </a:cxn>
                  <a:cxn ang="0">
                    <a:pos x="102" y="0"/>
                  </a:cxn>
                </a:cxnLst>
                <a:rect l="0" t="0" r="r" b="b"/>
                <a:pathLst>
                  <a:path w="103" h="5">
                    <a:moveTo>
                      <a:pt x="0" y="0"/>
                    </a:moveTo>
                    <a:lnTo>
                      <a:pt x="0" y="0"/>
                    </a:lnTo>
                    <a:lnTo>
                      <a:pt x="3" y="1"/>
                    </a:lnTo>
                    <a:lnTo>
                      <a:pt x="7" y="2"/>
                    </a:lnTo>
                    <a:lnTo>
                      <a:pt x="14" y="2"/>
                    </a:lnTo>
                    <a:lnTo>
                      <a:pt x="20" y="3"/>
                    </a:lnTo>
                    <a:lnTo>
                      <a:pt x="28" y="3"/>
                    </a:lnTo>
                    <a:lnTo>
                      <a:pt x="36" y="4"/>
                    </a:lnTo>
                    <a:lnTo>
                      <a:pt x="44" y="4"/>
                    </a:lnTo>
                    <a:lnTo>
                      <a:pt x="53" y="4"/>
                    </a:lnTo>
                    <a:lnTo>
                      <a:pt x="62" y="4"/>
                    </a:lnTo>
                    <a:lnTo>
                      <a:pt x="70" y="4"/>
                    </a:lnTo>
                    <a:lnTo>
                      <a:pt x="77" y="3"/>
                    </a:lnTo>
                    <a:lnTo>
                      <a:pt x="84" y="3"/>
                    </a:lnTo>
                    <a:lnTo>
                      <a:pt x="91" y="2"/>
                    </a:lnTo>
                    <a:lnTo>
                      <a:pt x="96" y="2"/>
                    </a:lnTo>
                    <a:lnTo>
                      <a:pt x="99" y="1"/>
                    </a:lnTo>
                    <a:lnTo>
                      <a:pt x="102" y="0"/>
                    </a:lnTo>
                  </a:path>
                </a:pathLst>
              </a:custGeom>
              <a:noFill/>
              <a:ln w="12700" cap="rnd" cmpd="sng">
                <a:solidFill>
                  <a:srgbClr val="FFFFFF"/>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6" name="Freeform 161"/>
              <p:cNvSpPr>
                <a:spLocks/>
              </p:cNvSpPr>
              <p:nvPr/>
            </p:nvSpPr>
            <p:spPr bwMode="auto">
              <a:xfrm>
                <a:off x="4654" y="2702"/>
                <a:ext cx="10" cy="66"/>
              </a:xfrm>
              <a:custGeom>
                <a:avLst/>
                <a:gdLst/>
                <a:ahLst/>
                <a:cxnLst>
                  <a:cxn ang="0">
                    <a:pos x="0" y="0"/>
                  </a:cxn>
                  <a:cxn ang="0">
                    <a:pos x="8" y="0"/>
                  </a:cxn>
                  <a:cxn ang="0">
                    <a:pos x="8" y="66"/>
                  </a:cxn>
                  <a:cxn ang="0">
                    <a:pos x="0" y="66"/>
                  </a:cxn>
                  <a:cxn ang="0">
                    <a:pos x="0" y="0"/>
                  </a:cxn>
                </a:cxnLst>
                <a:rect l="0" t="0" r="r" b="b"/>
                <a:pathLst>
                  <a:path w="9" h="67">
                    <a:moveTo>
                      <a:pt x="0" y="0"/>
                    </a:moveTo>
                    <a:lnTo>
                      <a:pt x="8" y="0"/>
                    </a:lnTo>
                    <a:lnTo>
                      <a:pt x="8" y="66"/>
                    </a:lnTo>
                    <a:lnTo>
                      <a:pt x="0" y="66"/>
                    </a:lnTo>
                    <a:lnTo>
                      <a:pt x="0" y="0"/>
                    </a:lnTo>
                  </a:path>
                </a:pathLst>
              </a:custGeom>
              <a:solidFill>
                <a:srgbClr val="BFBFB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7" name="Freeform 162"/>
              <p:cNvSpPr>
                <a:spLocks/>
              </p:cNvSpPr>
              <p:nvPr/>
            </p:nvSpPr>
            <p:spPr bwMode="auto">
              <a:xfrm>
                <a:off x="4654" y="2702"/>
                <a:ext cx="16" cy="73"/>
              </a:xfrm>
              <a:custGeom>
                <a:avLst/>
                <a:gdLst/>
                <a:ahLst/>
                <a:cxnLst>
                  <a:cxn ang="0">
                    <a:pos x="0" y="0"/>
                  </a:cxn>
                  <a:cxn ang="0">
                    <a:pos x="14" y="0"/>
                  </a:cxn>
                  <a:cxn ang="0">
                    <a:pos x="14" y="72"/>
                  </a:cxn>
                  <a:cxn ang="0">
                    <a:pos x="0" y="72"/>
                  </a:cxn>
                  <a:cxn ang="0">
                    <a:pos x="0" y="0"/>
                  </a:cxn>
                </a:cxnLst>
                <a:rect l="0" t="0" r="r" b="b"/>
                <a:pathLst>
                  <a:path w="15" h="73">
                    <a:moveTo>
                      <a:pt x="0" y="0"/>
                    </a:moveTo>
                    <a:lnTo>
                      <a:pt x="14" y="0"/>
                    </a:lnTo>
                    <a:lnTo>
                      <a:pt x="14" y="72"/>
                    </a:lnTo>
                    <a:lnTo>
                      <a:pt x="0" y="72"/>
                    </a:lnTo>
                    <a:lnTo>
                      <a:pt x="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8" name="Freeform 163"/>
              <p:cNvSpPr>
                <a:spLocks/>
              </p:cNvSpPr>
              <p:nvPr/>
            </p:nvSpPr>
            <p:spPr bwMode="auto">
              <a:xfrm>
                <a:off x="4658" y="2713"/>
                <a:ext cx="6" cy="55"/>
              </a:xfrm>
              <a:custGeom>
                <a:avLst/>
                <a:gdLst/>
                <a:ahLst/>
                <a:cxnLst>
                  <a:cxn ang="0">
                    <a:pos x="0" y="0"/>
                  </a:cxn>
                  <a:cxn ang="0">
                    <a:pos x="6" y="0"/>
                  </a:cxn>
                  <a:cxn ang="0">
                    <a:pos x="6" y="54"/>
                  </a:cxn>
                  <a:cxn ang="0">
                    <a:pos x="0" y="54"/>
                  </a:cxn>
                  <a:cxn ang="0">
                    <a:pos x="0" y="0"/>
                  </a:cxn>
                </a:cxnLst>
                <a:rect l="0" t="0" r="r" b="b"/>
                <a:pathLst>
                  <a:path w="7" h="55">
                    <a:moveTo>
                      <a:pt x="0" y="0"/>
                    </a:moveTo>
                    <a:lnTo>
                      <a:pt x="6" y="0"/>
                    </a:lnTo>
                    <a:lnTo>
                      <a:pt x="6" y="54"/>
                    </a:lnTo>
                    <a:lnTo>
                      <a:pt x="0" y="54"/>
                    </a:lnTo>
                    <a:lnTo>
                      <a:pt x="0" y="0"/>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9" name="Freeform 164"/>
              <p:cNvSpPr>
                <a:spLocks/>
              </p:cNvSpPr>
              <p:nvPr/>
            </p:nvSpPr>
            <p:spPr bwMode="auto">
              <a:xfrm>
                <a:off x="4658" y="2713"/>
                <a:ext cx="13" cy="60"/>
              </a:xfrm>
              <a:custGeom>
                <a:avLst/>
                <a:gdLst/>
                <a:ahLst/>
                <a:cxnLst>
                  <a:cxn ang="0">
                    <a:pos x="0" y="0"/>
                  </a:cxn>
                  <a:cxn ang="0">
                    <a:pos x="12" y="0"/>
                  </a:cxn>
                  <a:cxn ang="0">
                    <a:pos x="12" y="60"/>
                  </a:cxn>
                  <a:cxn ang="0">
                    <a:pos x="0" y="60"/>
                  </a:cxn>
                  <a:cxn ang="0">
                    <a:pos x="0" y="0"/>
                  </a:cxn>
                </a:cxnLst>
                <a:rect l="0" t="0" r="r" b="b"/>
                <a:pathLst>
                  <a:path w="13" h="61">
                    <a:moveTo>
                      <a:pt x="0" y="0"/>
                    </a:moveTo>
                    <a:lnTo>
                      <a:pt x="12" y="0"/>
                    </a:lnTo>
                    <a:lnTo>
                      <a:pt x="12" y="60"/>
                    </a:lnTo>
                    <a:lnTo>
                      <a:pt x="0" y="60"/>
                    </a:lnTo>
                    <a:lnTo>
                      <a:pt x="0" y="0"/>
                    </a:lnTo>
                  </a:path>
                </a:pathLst>
              </a:custGeom>
              <a:noFill/>
              <a:ln w="12700" cap="rnd" cmpd="sng">
                <a:solidFill>
                  <a:srgbClr val="FFFFFF"/>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0" name="Freeform 165"/>
              <p:cNvSpPr>
                <a:spLocks/>
              </p:cNvSpPr>
              <p:nvPr/>
            </p:nvSpPr>
            <p:spPr bwMode="auto">
              <a:xfrm>
                <a:off x="4271" y="2490"/>
                <a:ext cx="155" cy="4"/>
              </a:xfrm>
              <a:custGeom>
                <a:avLst/>
                <a:gdLst/>
                <a:ahLst/>
                <a:cxnLst>
                  <a:cxn ang="0">
                    <a:pos x="77" y="0"/>
                  </a:cxn>
                  <a:cxn ang="0">
                    <a:pos x="92" y="0"/>
                  </a:cxn>
                  <a:cxn ang="0">
                    <a:pos x="107" y="0"/>
                  </a:cxn>
                  <a:cxn ang="0">
                    <a:pos x="120" y="0"/>
                  </a:cxn>
                  <a:cxn ang="0">
                    <a:pos x="131" y="0"/>
                  </a:cxn>
                  <a:cxn ang="0">
                    <a:pos x="141" y="1"/>
                  </a:cxn>
                  <a:cxn ang="0">
                    <a:pos x="147" y="1"/>
                  </a:cxn>
                  <a:cxn ang="0">
                    <a:pos x="152" y="1"/>
                  </a:cxn>
                  <a:cxn ang="0">
                    <a:pos x="154" y="1"/>
                  </a:cxn>
                  <a:cxn ang="0">
                    <a:pos x="152" y="2"/>
                  </a:cxn>
                  <a:cxn ang="0">
                    <a:pos x="147" y="2"/>
                  </a:cxn>
                  <a:cxn ang="0">
                    <a:pos x="141" y="2"/>
                  </a:cxn>
                  <a:cxn ang="0">
                    <a:pos x="131" y="2"/>
                  </a:cxn>
                  <a:cxn ang="0">
                    <a:pos x="120" y="3"/>
                  </a:cxn>
                  <a:cxn ang="0">
                    <a:pos x="107" y="3"/>
                  </a:cxn>
                  <a:cxn ang="0">
                    <a:pos x="92" y="3"/>
                  </a:cxn>
                  <a:cxn ang="0">
                    <a:pos x="77" y="3"/>
                  </a:cxn>
                  <a:cxn ang="0">
                    <a:pos x="62" y="3"/>
                  </a:cxn>
                  <a:cxn ang="0">
                    <a:pos x="46" y="3"/>
                  </a:cxn>
                  <a:cxn ang="0">
                    <a:pos x="34" y="3"/>
                  </a:cxn>
                  <a:cxn ang="0">
                    <a:pos x="22" y="2"/>
                  </a:cxn>
                  <a:cxn ang="0">
                    <a:pos x="13" y="2"/>
                  </a:cxn>
                  <a:cxn ang="0">
                    <a:pos x="6" y="2"/>
                  </a:cxn>
                  <a:cxn ang="0">
                    <a:pos x="1" y="2"/>
                  </a:cxn>
                  <a:cxn ang="0">
                    <a:pos x="0" y="1"/>
                  </a:cxn>
                  <a:cxn ang="0">
                    <a:pos x="1" y="1"/>
                  </a:cxn>
                  <a:cxn ang="0">
                    <a:pos x="6" y="1"/>
                  </a:cxn>
                  <a:cxn ang="0">
                    <a:pos x="13" y="1"/>
                  </a:cxn>
                  <a:cxn ang="0">
                    <a:pos x="22" y="0"/>
                  </a:cxn>
                  <a:cxn ang="0">
                    <a:pos x="34" y="0"/>
                  </a:cxn>
                  <a:cxn ang="0">
                    <a:pos x="46" y="0"/>
                  </a:cxn>
                  <a:cxn ang="0">
                    <a:pos x="62" y="0"/>
                  </a:cxn>
                  <a:cxn ang="0">
                    <a:pos x="77" y="0"/>
                  </a:cxn>
                </a:cxnLst>
                <a:rect l="0" t="0" r="r" b="b"/>
                <a:pathLst>
                  <a:path w="155" h="4">
                    <a:moveTo>
                      <a:pt x="77" y="0"/>
                    </a:moveTo>
                    <a:lnTo>
                      <a:pt x="92" y="0"/>
                    </a:lnTo>
                    <a:lnTo>
                      <a:pt x="107" y="0"/>
                    </a:lnTo>
                    <a:lnTo>
                      <a:pt x="120" y="0"/>
                    </a:lnTo>
                    <a:lnTo>
                      <a:pt x="131" y="0"/>
                    </a:lnTo>
                    <a:lnTo>
                      <a:pt x="141" y="1"/>
                    </a:lnTo>
                    <a:lnTo>
                      <a:pt x="147" y="1"/>
                    </a:lnTo>
                    <a:lnTo>
                      <a:pt x="152" y="1"/>
                    </a:lnTo>
                    <a:lnTo>
                      <a:pt x="154" y="1"/>
                    </a:lnTo>
                    <a:lnTo>
                      <a:pt x="152" y="2"/>
                    </a:lnTo>
                    <a:lnTo>
                      <a:pt x="147" y="2"/>
                    </a:lnTo>
                    <a:lnTo>
                      <a:pt x="141" y="2"/>
                    </a:lnTo>
                    <a:lnTo>
                      <a:pt x="131" y="2"/>
                    </a:lnTo>
                    <a:lnTo>
                      <a:pt x="120" y="3"/>
                    </a:lnTo>
                    <a:lnTo>
                      <a:pt x="107" y="3"/>
                    </a:lnTo>
                    <a:lnTo>
                      <a:pt x="92" y="3"/>
                    </a:lnTo>
                    <a:lnTo>
                      <a:pt x="77" y="3"/>
                    </a:lnTo>
                    <a:lnTo>
                      <a:pt x="62" y="3"/>
                    </a:lnTo>
                    <a:lnTo>
                      <a:pt x="46" y="3"/>
                    </a:lnTo>
                    <a:lnTo>
                      <a:pt x="34" y="3"/>
                    </a:lnTo>
                    <a:lnTo>
                      <a:pt x="22" y="2"/>
                    </a:lnTo>
                    <a:lnTo>
                      <a:pt x="13" y="2"/>
                    </a:lnTo>
                    <a:lnTo>
                      <a:pt x="6" y="2"/>
                    </a:lnTo>
                    <a:lnTo>
                      <a:pt x="1" y="2"/>
                    </a:lnTo>
                    <a:lnTo>
                      <a:pt x="0" y="1"/>
                    </a:lnTo>
                    <a:lnTo>
                      <a:pt x="1" y="1"/>
                    </a:lnTo>
                    <a:lnTo>
                      <a:pt x="6" y="1"/>
                    </a:lnTo>
                    <a:lnTo>
                      <a:pt x="13" y="1"/>
                    </a:lnTo>
                    <a:lnTo>
                      <a:pt x="22" y="0"/>
                    </a:lnTo>
                    <a:lnTo>
                      <a:pt x="34" y="0"/>
                    </a:lnTo>
                    <a:lnTo>
                      <a:pt x="46" y="0"/>
                    </a:lnTo>
                    <a:lnTo>
                      <a:pt x="62" y="0"/>
                    </a:lnTo>
                    <a:lnTo>
                      <a:pt x="77" y="0"/>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1" name="Freeform 166"/>
              <p:cNvSpPr>
                <a:spLocks/>
              </p:cNvSpPr>
              <p:nvPr/>
            </p:nvSpPr>
            <p:spPr bwMode="auto">
              <a:xfrm>
                <a:off x="4271" y="2490"/>
                <a:ext cx="161" cy="9"/>
              </a:xfrm>
              <a:custGeom>
                <a:avLst/>
                <a:gdLst/>
                <a:ahLst/>
                <a:cxnLst>
                  <a:cxn ang="0">
                    <a:pos x="80" y="0"/>
                  </a:cxn>
                  <a:cxn ang="0">
                    <a:pos x="80" y="0"/>
                  </a:cxn>
                  <a:cxn ang="0">
                    <a:pos x="96" y="0"/>
                  </a:cxn>
                  <a:cxn ang="0">
                    <a:pos x="111" y="0"/>
                  </a:cxn>
                  <a:cxn ang="0">
                    <a:pos x="125" y="0"/>
                  </a:cxn>
                  <a:cxn ang="0">
                    <a:pos x="136" y="1"/>
                  </a:cxn>
                  <a:cxn ang="0">
                    <a:pos x="146" y="2"/>
                  </a:cxn>
                  <a:cxn ang="0">
                    <a:pos x="153" y="2"/>
                  </a:cxn>
                  <a:cxn ang="0">
                    <a:pos x="158" y="3"/>
                  </a:cxn>
                  <a:cxn ang="0">
                    <a:pos x="160" y="4"/>
                  </a:cxn>
                  <a:cxn ang="0">
                    <a:pos x="158" y="5"/>
                  </a:cxn>
                  <a:cxn ang="0">
                    <a:pos x="153" y="6"/>
                  </a:cxn>
                  <a:cxn ang="0">
                    <a:pos x="146" y="7"/>
                  </a:cxn>
                  <a:cxn ang="0">
                    <a:pos x="136" y="7"/>
                  </a:cxn>
                  <a:cxn ang="0">
                    <a:pos x="125" y="8"/>
                  </a:cxn>
                  <a:cxn ang="0">
                    <a:pos x="111" y="8"/>
                  </a:cxn>
                  <a:cxn ang="0">
                    <a:pos x="96" y="9"/>
                  </a:cxn>
                  <a:cxn ang="0">
                    <a:pos x="80" y="9"/>
                  </a:cxn>
                  <a:cxn ang="0">
                    <a:pos x="64" y="9"/>
                  </a:cxn>
                  <a:cxn ang="0">
                    <a:pos x="48" y="8"/>
                  </a:cxn>
                  <a:cxn ang="0">
                    <a:pos x="35" y="8"/>
                  </a:cxn>
                  <a:cxn ang="0">
                    <a:pos x="23" y="7"/>
                  </a:cxn>
                  <a:cxn ang="0">
                    <a:pos x="13" y="7"/>
                  </a:cxn>
                  <a:cxn ang="0">
                    <a:pos x="6" y="6"/>
                  </a:cxn>
                  <a:cxn ang="0">
                    <a:pos x="1" y="5"/>
                  </a:cxn>
                  <a:cxn ang="0">
                    <a:pos x="0" y="4"/>
                  </a:cxn>
                  <a:cxn ang="0">
                    <a:pos x="1" y="3"/>
                  </a:cxn>
                  <a:cxn ang="0">
                    <a:pos x="6" y="2"/>
                  </a:cxn>
                  <a:cxn ang="0">
                    <a:pos x="13" y="2"/>
                  </a:cxn>
                  <a:cxn ang="0">
                    <a:pos x="23" y="1"/>
                  </a:cxn>
                  <a:cxn ang="0">
                    <a:pos x="35" y="0"/>
                  </a:cxn>
                  <a:cxn ang="0">
                    <a:pos x="48" y="0"/>
                  </a:cxn>
                  <a:cxn ang="0">
                    <a:pos x="64" y="0"/>
                  </a:cxn>
                  <a:cxn ang="0">
                    <a:pos x="80" y="0"/>
                  </a:cxn>
                </a:cxnLst>
                <a:rect l="0" t="0" r="r" b="b"/>
                <a:pathLst>
                  <a:path w="161" h="10">
                    <a:moveTo>
                      <a:pt x="80" y="0"/>
                    </a:moveTo>
                    <a:lnTo>
                      <a:pt x="80" y="0"/>
                    </a:lnTo>
                    <a:lnTo>
                      <a:pt x="96" y="0"/>
                    </a:lnTo>
                    <a:lnTo>
                      <a:pt x="111" y="0"/>
                    </a:lnTo>
                    <a:lnTo>
                      <a:pt x="125" y="0"/>
                    </a:lnTo>
                    <a:lnTo>
                      <a:pt x="136" y="1"/>
                    </a:lnTo>
                    <a:lnTo>
                      <a:pt x="146" y="2"/>
                    </a:lnTo>
                    <a:lnTo>
                      <a:pt x="153" y="2"/>
                    </a:lnTo>
                    <a:lnTo>
                      <a:pt x="158" y="3"/>
                    </a:lnTo>
                    <a:lnTo>
                      <a:pt x="160" y="4"/>
                    </a:lnTo>
                    <a:lnTo>
                      <a:pt x="158" y="5"/>
                    </a:lnTo>
                    <a:lnTo>
                      <a:pt x="153" y="6"/>
                    </a:lnTo>
                    <a:lnTo>
                      <a:pt x="146" y="7"/>
                    </a:lnTo>
                    <a:lnTo>
                      <a:pt x="136" y="7"/>
                    </a:lnTo>
                    <a:lnTo>
                      <a:pt x="125" y="8"/>
                    </a:lnTo>
                    <a:lnTo>
                      <a:pt x="111" y="8"/>
                    </a:lnTo>
                    <a:lnTo>
                      <a:pt x="96" y="9"/>
                    </a:lnTo>
                    <a:lnTo>
                      <a:pt x="80" y="9"/>
                    </a:lnTo>
                    <a:lnTo>
                      <a:pt x="64" y="9"/>
                    </a:lnTo>
                    <a:lnTo>
                      <a:pt x="48" y="8"/>
                    </a:lnTo>
                    <a:lnTo>
                      <a:pt x="35" y="8"/>
                    </a:lnTo>
                    <a:lnTo>
                      <a:pt x="23" y="7"/>
                    </a:lnTo>
                    <a:lnTo>
                      <a:pt x="13" y="7"/>
                    </a:lnTo>
                    <a:lnTo>
                      <a:pt x="6" y="6"/>
                    </a:lnTo>
                    <a:lnTo>
                      <a:pt x="1" y="5"/>
                    </a:lnTo>
                    <a:lnTo>
                      <a:pt x="0" y="4"/>
                    </a:lnTo>
                    <a:lnTo>
                      <a:pt x="1" y="3"/>
                    </a:lnTo>
                    <a:lnTo>
                      <a:pt x="6" y="2"/>
                    </a:lnTo>
                    <a:lnTo>
                      <a:pt x="13" y="2"/>
                    </a:lnTo>
                    <a:lnTo>
                      <a:pt x="23" y="1"/>
                    </a:lnTo>
                    <a:lnTo>
                      <a:pt x="35" y="0"/>
                    </a:lnTo>
                    <a:lnTo>
                      <a:pt x="48" y="0"/>
                    </a:lnTo>
                    <a:lnTo>
                      <a:pt x="64" y="0"/>
                    </a:lnTo>
                    <a:lnTo>
                      <a:pt x="80" y="0"/>
                    </a:lnTo>
                  </a:path>
                </a:pathLst>
              </a:custGeom>
              <a:solidFill>
                <a:srgbClr val="D490C5"/>
              </a:solidFill>
              <a:ln w="12700" cap="rnd" cmpd="sng">
                <a:solidFill>
                  <a:srgbClr val="D490C5"/>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2" name="Freeform 167"/>
              <p:cNvSpPr>
                <a:spLocks/>
              </p:cNvSpPr>
              <p:nvPr/>
            </p:nvSpPr>
            <p:spPr bwMode="auto">
              <a:xfrm>
                <a:off x="4351" y="2470"/>
                <a:ext cx="70" cy="18"/>
              </a:xfrm>
              <a:custGeom>
                <a:avLst/>
                <a:gdLst/>
                <a:ahLst/>
                <a:cxnLst>
                  <a:cxn ang="0">
                    <a:pos x="0" y="0"/>
                  </a:cxn>
                  <a:cxn ang="0">
                    <a:pos x="8" y="2"/>
                  </a:cxn>
                  <a:cxn ang="0">
                    <a:pos x="13" y="4"/>
                  </a:cxn>
                  <a:cxn ang="0">
                    <a:pos x="15" y="5"/>
                  </a:cxn>
                  <a:cxn ang="0">
                    <a:pos x="14" y="7"/>
                  </a:cxn>
                  <a:cxn ang="0">
                    <a:pos x="11" y="9"/>
                  </a:cxn>
                  <a:cxn ang="0">
                    <a:pos x="7" y="10"/>
                  </a:cxn>
                  <a:cxn ang="0">
                    <a:pos x="3" y="11"/>
                  </a:cxn>
                  <a:cxn ang="0">
                    <a:pos x="0" y="12"/>
                  </a:cxn>
                  <a:cxn ang="0">
                    <a:pos x="8" y="12"/>
                  </a:cxn>
                  <a:cxn ang="0">
                    <a:pos x="17" y="12"/>
                  </a:cxn>
                  <a:cxn ang="0">
                    <a:pos x="26" y="12"/>
                  </a:cxn>
                  <a:cxn ang="0">
                    <a:pos x="35" y="13"/>
                  </a:cxn>
                  <a:cxn ang="0">
                    <a:pos x="43" y="13"/>
                  </a:cxn>
                  <a:cxn ang="0">
                    <a:pos x="52" y="14"/>
                  </a:cxn>
                  <a:cxn ang="0">
                    <a:pos x="61" y="14"/>
                  </a:cxn>
                  <a:cxn ang="0">
                    <a:pos x="69" y="15"/>
                  </a:cxn>
                  <a:cxn ang="0">
                    <a:pos x="63" y="11"/>
                  </a:cxn>
                  <a:cxn ang="0">
                    <a:pos x="57" y="9"/>
                  </a:cxn>
                  <a:cxn ang="0">
                    <a:pos x="50" y="6"/>
                  </a:cxn>
                  <a:cxn ang="0">
                    <a:pos x="40" y="4"/>
                  </a:cxn>
                  <a:cxn ang="0">
                    <a:pos x="31" y="2"/>
                  </a:cxn>
                  <a:cxn ang="0">
                    <a:pos x="21" y="1"/>
                  </a:cxn>
                  <a:cxn ang="0">
                    <a:pos x="10" y="1"/>
                  </a:cxn>
                  <a:cxn ang="0">
                    <a:pos x="0" y="0"/>
                  </a:cxn>
                </a:cxnLst>
                <a:rect l="0" t="0" r="r" b="b"/>
                <a:pathLst>
                  <a:path w="70" h="16">
                    <a:moveTo>
                      <a:pt x="0" y="0"/>
                    </a:moveTo>
                    <a:lnTo>
                      <a:pt x="8" y="2"/>
                    </a:lnTo>
                    <a:lnTo>
                      <a:pt x="13" y="4"/>
                    </a:lnTo>
                    <a:lnTo>
                      <a:pt x="15" y="5"/>
                    </a:lnTo>
                    <a:lnTo>
                      <a:pt x="14" y="7"/>
                    </a:lnTo>
                    <a:lnTo>
                      <a:pt x="11" y="9"/>
                    </a:lnTo>
                    <a:lnTo>
                      <a:pt x="7" y="10"/>
                    </a:lnTo>
                    <a:lnTo>
                      <a:pt x="3" y="11"/>
                    </a:lnTo>
                    <a:lnTo>
                      <a:pt x="0" y="12"/>
                    </a:lnTo>
                    <a:lnTo>
                      <a:pt x="8" y="12"/>
                    </a:lnTo>
                    <a:lnTo>
                      <a:pt x="17" y="12"/>
                    </a:lnTo>
                    <a:lnTo>
                      <a:pt x="26" y="12"/>
                    </a:lnTo>
                    <a:lnTo>
                      <a:pt x="35" y="13"/>
                    </a:lnTo>
                    <a:lnTo>
                      <a:pt x="43" y="13"/>
                    </a:lnTo>
                    <a:lnTo>
                      <a:pt x="52" y="14"/>
                    </a:lnTo>
                    <a:lnTo>
                      <a:pt x="61" y="14"/>
                    </a:lnTo>
                    <a:lnTo>
                      <a:pt x="69" y="15"/>
                    </a:lnTo>
                    <a:lnTo>
                      <a:pt x="63" y="11"/>
                    </a:lnTo>
                    <a:lnTo>
                      <a:pt x="57" y="9"/>
                    </a:lnTo>
                    <a:lnTo>
                      <a:pt x="50" y="6"/>
                    </a:lnTo>
                    <a:lnTo>
                      <a:pt x="40" y="4"/>
                    </a:lnTo>
                    <a:lnTo>
                      <a:pt x="31" y="2"/>
                    </a:lnTo>
                    <a:lnTo>
                      <a:pt x="21" y="1"/>
                    </a:lnTo>
                    <a:lnTo>
                      <a:pt x="10" y="1"/>
                    </a:lnTo>
                    <a:lnTo>
                      <a:pt x="0" y="0"/>
                    </a:lnTo>
                  </a:path>
                </a:pathLst>
              </a:custGeom>
              <a:solidFill>
                <a:srgbClr val="BFBFB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3" name="Freeform 168"/>
              <p:cNvSpPr>
                <a:spLocks/>
              </p:cNvSpPr>
              <p:nvPr/>
            </p:nvSpPr>
            <p:spPr bwMode="auto">
              <a:xfrm>
                <a:off x="4351" y="2470"/>
                <a:ext cx="77" cy="22"/>
              </a:xfrm>
              <a:custGeom>
                <a:avLst/>
                <a:gdLst/>
                <a:ahLst/>
                <a:cxnLst>
                  <a:cxn ang="0">
                    <a:pos x="0" y="0"/>
                  </a:cxn>
                  <a:cxn ang="0">
                    <a:pos x="0" y="0"/>
                  </a:cxn>
                  <a:cxn ang="0">
                    <a:pos x="9" y="3"/>
                  </a:cxn>
                  <a:cxn ang="0">
                    <a:pos x="14" y="5"/>
                  </a:cxn>
                  <a:cxn ang="0">
                    <a:pos x="16" y="7"/>
                  </a:cxn>
                  <a:cxn ang="0">
                    <a:pos x="15" y="10"/>
                  </a:cxn>
                  <a:cxn ang="0">
                    <a:pos x="12" y="12"/>
                  </a:cxn>
                  <a:cxn ang="0">
                    <a:pos x="8" y="14"/>
                  </a:cxn>
                  <a:cxn ang="0">
                    <a:pos x="3" y="15"/>
                  </a:cxn>
                  <a:cxn ang="0">
                    <a:pos x="0" y="17"/>
                  </a:cxn>
                  <a:cxn ang="0">
                    <a:pos x="9" y="17"/>
                  </a:cxn>
                  <a:cxn ang="0">
                    <a:pos x="19" y="17"/>
                  </a:cxn>
                  <a:cxn ang="0">
                    <a:pos x="28" y="17"/>
                  </a:cxn>
                  <a:cxn ang="0">
                    <a:pos x="38" y="18"/>
                  </a:cxn>
                  <a:cxn ang="0">
                    <a:pos x="47" y="18"/>
                  </a:cxn>
                  <a:cxn ang="0">
                    <a:pos x="56" y="19"/>
                  </a:cxn>
                  <a:cxn ang="0">
                    <a:pos x="66" y="19"/>
                  </a:cxn>
                  <a:cxn ang="0">
                    <a:pos x="75" y="21"/>
                  </a:cxn>
                  <a:cxn ang="0">
                    <a:pos x="69" y="16"/>
                  </a:cxn>
                  <a:cxn ang="0">
                    <a:pos x="62" y="12"/>
                  </a:cxn>
                  <a:cxn ang="0">
                    <a:pos x="54" y="8"/>
                  </a:cxn>
                  <a:cxn ang="0">
                    <a:pos x="44" y="5"/>
                  </a:cxn>
                  <a:cxn ang="0">
                    <a:pos x="34" y="3"/>
                  </a:cxn>
                  <a:cxn ang="0">
                    <a:pos x="23" y="1"/>
                  </a:cxn>
                  <a:cxn ang="0">
                    <a:pos x="11" y="1"/>
                  </a:cxn>
                  <a:cxn ang="0">
                    <a:pos x="0" y="0"/>
                  </a:cxn>
                </a:cxnLst>
                <a:rect l="0" t="0" r="r" b="b"/>
                <a:pathLst>
                  <a:path w="76" h="22">
                    <a:moveTo>
                      <a:pt x="0" y="0"/>
                    </a:moveTo>
                    <a:lnTo>
                      <a:pt x="0" y="0"/>
                    </a:lnTo>
                    <a:lnTo>
                      <a:pt x="9" y="3"/>
                    </a:lnTo>
                    <a:lnTo>
                      <a:pt x="14" y="5"/>
                    </a:lnTo>
                    <a:lnTo>
                      <a:pt x="16" y="7"/>
                    </a:lnTo>
                    <a:lnTo>
                      <a:pt x="15" y="10"/>
                    </a:lnTo>
                    <a:lnTo>
                      <a:pt x="12" y="12"/>
                    </a:lnTo>
                    <a:lnTo>
                      <a:pt x="8" y="14"/>
                    </a:lnTo>
                    <a:lnTo>
                      <a:pt x="3" y="15"/>
                    </a:lnTo>
                    <a:lnTo>
                      <a:pt x="0" y="17"/>
                    </a:lnTo>
                    <a:lnTo>
                      <a:pt x="9" y="17"/>
                    </a:lnTo>
                    <a:lnTo>
                      <a:pt x="19" y="17"/>
                    </a:lnTo>
                    <a:lnTo>
                      <a:pt x="28" y="17"/>
                    </a:lnTo>
                    <a:lnTo>
                      <a:pt x="38" y="18"/>
                    </a:lnTo>
                    <a:lnTo>
                      <a:pt x="47" y="18"/>
                    </a:lnTo>
                    <a:lnTo>
                      <a:pt x="56" y="19"/>
                    </a:lnTo>
                    <a:lnTo>
                      <a:pt x="66" y="19"/>
                    </a:lnTo>
                    <a:lnTo>
                      <a:pt x="75" y="21"/>
                    </a:lnTo>
                    <a:lnTo>
                      <a:pt x="69" y="16"/>
                    </a:lnTo>
                    <a:lnTo>
                      <a:pt x="62" y="12"/>
                    </a:lnTo>
                    <a:lnTo>
                      <a:pt x="54" y="8"/>
                    </a:lnTo>
                    <a:lnTo>
                      <a:pt x="44" y="5"/>
                    </a:lnTo>
                    <a:lnTo>
                      <a:pt x="34" y="3"/>
                    </a:lnTo>
                    <a:lnTo>
                      <a:pt x="23" y="1"/>
                    </a:lnTo>
                    <a:lnTo>
                      <a:pt x="11" y="1"/>
                    </a:lnTo>
                    <a:lnTo>
                      <a:pt x="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4" name="Freeform 169"/>
              <p:cNvSpPr>
                <a:spLocks/>
              </p:cNvSpPr>
              <p:nvPr/>
            </p:nvSpPr>
            <p:spPr bwMode="auto">
              <a:xfrm>
                <a:off x="4353" y="2473"/>
                <a:ext cx="64" cy="13"/>
              </a:xfrm>
              <a:custGeom>
                <a:avLst/>
                <a:gdLst/>
                <a:ahLst/>
                <a:cxnLst>
                  <a:cxn ang="0">
                    <a:pos x="0" y="0"/>
                  </a:cxn>
                  <a:cxn ang="0">
                    <a:pos x="10" y="1"/>
                  </a:cxn>
                  <a:cxn ang="0">
                    <a:pos x="21" y="3"/>
                  </a:cxn>
                  <a:cxn ang="0">
                    <a:pos x="31" y="4"/>
                  </a:cxn>
                  <a:cxn ang="0">
                    <a:pos x="37" y="5"/>
                  </a:cxn>
                  <a:cxn ang="0">
                    <a:pos x="38" y="7"/>
                  </a:cxn>
                  <a:cxn ang="0">
                    <a:pos x="34" y="9"/>
                  </a:cxn>
                  <a:cxn ang="0">
                    <a:pos x="21" y="9"/>
                  </a:cxn>
                  <a:cxn ang="0">
                    <a:pos x="0" y="11"/>
                  </a:cxn>
                  <a:cxn ang="0">
                    <a:pos x="8" y="11"/>
                  </a:cxn>
                  <a:cxn ang="0">
                    <a:pos x="16" y="11"/>
                  </a:cxn>
                  <a:cxn ang="0">
                    <a:pos x="25" y="11"/>
                  </a:cxn>
                  <a:cxn ang="0">
                    <a:pos x="33" y="11"/>
                  </a:cxn>
                  <a:cxn ang="0">
                    <a:pos x="40" y="11"/>
                  </a:cxn>
                  <a:cxn ang="0">
                    <a:pos x="48" y="11"/>
                  </a:cxn>
                  <a:cxn ang="0">
                    <a:pos x="57" y="12"/>
                  </a:cxn>
                  <a:cxn ang="0">
                    <a:pos x="64" y="12"/>
                  </a:cxn>
                  <a:cxn ang="0">
                    <a:pos x="59" y="9"/>
                  </a:cxn>
                  <a:cxn ang="0">
                    <a:pos x="54" y="7"/>
                  </a:cxn>
                  <a:cxn ang="0">
                    <a:pos x="47" y="5"/>
                  </a:cxn>
                  <a:cxn ang="0">
                    <a:pos x="38" y="3"/>
                  </a:cxn>
                  <a:cxn ang="0">
                    <a:pos x="29" y="2"/>
                  </a:cxn>
                  <a:cxn ang="0">
                    <a:pos x="19" y="1"/>
                  </a:cxn>
                  <a:cxn ang="0">
                    <a:pos x="9" y="0"/>
                  </a:cxn>
                  <a:cxn ang="0">
                    <a:pos x="0" y="0"/>
                  </a:cxn>
                </a:cxnLst>
                <a:rect l="0" t="0" r="r" b="b"/>
                <a:pathLst>
                  <a:path w="65" h="13">
                    <a:moveTo>
                      <a:pt x="0" y="0"/>
                    </a:moveTo>
                    <a:lnTo>
                      <a:pt x="10" y="1"/>
                    </a:lnTo>
                    <a:lnTo>
                      <a:pt x="21" y="3"/>
                    </a:lnTo>
                    <a:lnTo>
                      <a:pt x="31" y="4"/>
                    </a:lnTo>
                    <a:lnTo>
                      <a:pt x="37" y="5"/>
                    </a:lnTo>
                    <a:lnTo>
                      <a:pt x="38" y="7"/>
                    </a:lnTo>
                    <a:lnTo>
                      <a:pt x="34" y="9"/>
                    </a:lnTo>
                    <a:lnTo>
                      <a:pt x="21" y="9"/>
                    </a:lnTo>
                    <a:lnTo>
                      <a:pt x="0" y="11"/>
                    </a:lnTo>
                    <a:lnTo>
                      <a:pt x="8" y="11"/>
                    </a:lnTo>
                    <a:lnTo>
                      <a:pt x="16" y="11"/>
                    </a:lnTo>
                    <a:lnTo>
                      <a:pt x="25" y="11"/>
                    </a:lnTo>
                    <a:lnTo>
                      <a:pt x="33" y="11"/>
                    </a:lnTo>
                    <a:lnTo>
                      <a:pt x="40" y="11"/>
                    </a:lnTo>
                    <a:lnTo>
                      <a:pt x="48" y="11"/>
                    </a:lnTo>
                    <a:lnTo>
                      <a:pt x="57" y="12"/>
                    </a:lnTo>
                    <a:lnTo>
                      <a:pt x="64" y="12"/>
                    </a:lnTo>
                    <a:lnTo>
                      <a:pt x="59" y="9"/>
                    </a:lnTo>
                    <a:lnTo>
                      <a:pt x="54" y="7"/>
                    </a:lnTo>
                    <a:lnTo>
                      <a:pt x="47" y="5"/>
                    </a:lnTo>
                    <a:lnTo>
                      <a:pt x="38" y="3"/>
                    </a:lnTo>
                    <a:lnTo>
                      <a:pt x="29" y="2"/>
                    </a:lnTo>
                    <a:lnTo>
                      <a:pt x="19" y="1"/>
                    </a:lnTo>
                    <a:lnTo>
                      <a:pt x="9" y="0"/>
                    </a:lnTo>
                    <a:lnTo>
                      <a:pt x="0" y="0"/>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5" name="Freeform 170"/>
              <p:cNvSpPr>
                <a:spLocks/>
              </p:cNvSpPr>
              <p:nvPr/>
            </p:nvSpPr>
            <p:spPr bwMode="auto">
              <a:xfrm>
                <a:off x="4353" y="2473"/>
                <a:ext cx="70" cy="18"/>
              </a:xfrm>
              <a:custGeom>
                <a:avLst/>
                <a:gdLst/>
                <a:ahLst/>
                <a:cxnLst>
                  <a:cxn ang="0">
                    <a:pos x="0" y="0"/>
                  </a:cxn>
                  <a:cxn ang="0">
                    <a:pos x="0" y="0"/>
                  </a:cxn>
                  <a:cxn ang="0">
                    <a:pos x="11" y="2"/>
                  </a:cxn>
                  <a:cxn ang="0">
                    <a:pos x="23" y="4"/>
                  </a:cxn>
                  <a:cxn ang="0">
                    <a:pos x="34" y="6"/>
                  </a:cxn>
                  <a:cxn ang="0">
                    <a:pos x="40" y="8"/>
                  </a:cxn>
                  <a:cxn ang="0">
                    <a:pos x="42" y="11"/>
                  </a:cxn>
                  <a:cxn ang="0">
                    <a:pos x="37" y="13"/>
                  </a:cxn>
                  <a:cxn ang="0">
                    <a:pos x="23" y="14"/>
                  </a:cxn>
                  <a:cxn ang="0">
                    <a:pos x="0" y="16"/>
                  </a:cxn>
                  <a:cxn ang="0">
                    <a:pos x="9" y="16"/>
                  </a:cxn>
                  <a:cxn ang="0">
                    <a:pos x="18" y="16"/>
                  </a:cxn>
                  <a:cxn ang="0">
                    <a:pos x="27" y="16"/>
                  </a:cxn>
                  <a:cxn ang="0">
                    <a:pos x="36" y="16"/>
                  </a:cxn>
                  <a:cxn ang="0">
                    <a:pos x="44" y="16"/>
                  </a:cxn>
                  <a:cxn ang="0">
                    <a:pos x="53" y="17"/>
                  </a:cxn>
                  <a:cxn ang="0">
                    <a:pos x="62" y="18"/>
                  </a:cxn>
                  <a:cxn ang="0">
                    <a:pos x="70" y="18"/>
                  </a:cxn>
                  <a:cxn ang="0">
                    <a:pos x="65" y="14"/>
                  </a:cxn>
                  <a:cxn ang="0">
                    <a:pos x="59" y="11"/>
                  </a:cxn>
                  <a:cxn ang="0">
                    <a:pos x="51" y="8"/>
                  </a:cxn>
                  <a:cxn ang="0">
                    <a:pos x="42" y="5"/>
                  </a:cxn>
                  <a:cxn ang="0">
                    <a:pos x="32" y="3"/>
                  </a:cxn>
                  <a:cxn ang="0">
                    <a:pos x="21" y="1"/>
                  </a:cxn>
                  <a:cxn ang="0">
                    <a:pos x="10" y="0"/>
                  </a:cxn>
                  <a:cxn ang="0">
                    <a:pos x="0" y="0"/>
                  </a:cxn>
                </a:cxnLst>
                <a:rect l="0" t="0" r="r" b="b"/>
                <a:pathLst>
                  <a:path w="71" h="19">
                    <a:moveTo>
                      <a:pt x="0" y="0"/>
                    </a:moveTo>
                    <a:lnTo>
                      <a:pt x="0" y="0"/>
                    </a:lnTo>
                    <a:lnTo>
                      <a:pt x="11" y="2"/>
                    </a:lnTo>
                    <a:lnTo>
                      <a:pt x="23" y="4"/>
                    </a:lnTo>
                    <a:lnTo>
                      <a:pt x="34" y="6"/>
                    </a:lnTo>
                    <a:lnTo>
                      <a:pt x="40" y="8"/>
                    </a:lnTo>
                    <a:lnTo>
                      <a:pt x="42" y="11"/>
                    </a:lnTo>
                    <a:lnTo>
                      <a:pt x="37" y="13"/>
                    </a:lnTo>
                    <a:lnTo>
                      <a:pt x="23" y="14"/>
                    </a:lnTo>
                    <a:lnTo>
                      <a:pt x="0" y="16"/>
                    </a:lnTo>
                    <a:lnTo>
                      <a:pt x="9" y="16"/>
                    </a:lnTo>
                    <a:lnTo>
                      <a:pt x="18" y="16"/>
                    </a:lnTo>
                    <a:lnTo>
                      <a:pt x="27" y="16"/>
                    </a:lnTo>
                    <a:lnTo>
                      <a:pt x="36" y="16"/>
                    </a:lnTo>
                    <a:lnTo>
                      <a:pt x="44" y="16"/>
                    </a:lnTo>
                    <a:lnTo>
                      <a:pt x="53" y="17"/>
                    </a:lnTo>
                    <a:lnTo>
                      <a:pt x="62" y="18"/>
                    </a:lnTo>
                    <a:lnTo>
                      <a:pt x="70" y="18"/>
                    </a:lnTo>
                    <a:lnTo>
                      <a:pt x="65" y="14"/>
                    </a:lnTo>
                    <a:lnTo>
                      <a:pt x="59" y="11"/>
                    </a:lnTo>
                    <a:lnTo>
                      <a:pt x="51" y="8"/>
                    </a:lnTo>
                    <a:lnTo>
                      <a:pt x="42" y="5"/>
                    </a:lnTo>
                    <a:lnTo>
                      <a:pt x="32" y="3"/>
                    </a:lnTo>
                    <a:lnTo>
                      <a:pt x="21" y="1"/>
                    </a:lnTo>
                    <a:lnTo>
                      <a:pt x="10" y="0"/>
                    </a:lnTo>
                    <a:lnTo>
                      <a:pt x="0" y="0"/>
                    </a:lnTo>
                  </a:path>
                </a:pathLst>
              </a:custGeom>
              <a:noFill/>
              <a:ln w="12700" cap="rnd" cmpd="sng">
                <a:solidFill>
                  <a:srgbClr val="FFFFFF"/>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6" name="Freeform 171"/>
              <p:cNvSpPr>
                <a:spLocks/>
              </p:cNvSpPr>
              <p:nvPr/>
            </p:nvSpPr>
            <p:spPr bwMode="auto">
              <a:xfrm>
                <a:off x="4102" y="1370"/>
                <a:ext cx="944" cy="946"/>
              </a:xfrm>
              <a:custGeom>
                <a:avLst/>
                <a:gdLst/>
                <a:ahLst/>
                <a:cxnLst>
                  <a:cxn ang="0">
                    <a:pos x="0" y="0"/>
                  </a:cxn>
                  <a:cxn ang="0">
                    <a:pos x="943" y="0"/>
                  </a:cxn>
                  <a:cxn ang="0">
                    <a:pos x="943" y="944"/>
                  </a:cxn>
                  <a:cxn ang="0">
                    <a:pos x="0" y="944"/>
                  </a:cxn>
                  <a:cxn ang="0">
                    <a:pos x="0" y="0"/>
                  </a:cxn>
                </a:cxnLst>
                <a:rect l="0" t="0" r="r" b="b"/>
                <a:pathLst>
                  <a:path w="944" h="945">
                    <a:moveTo>
                      <a:pt x="0" y="0"/>
                    </a:moveTo>
                    <a:lnTo>
                      <a:pt x="943" y="0"/>
                    </a:lnTo>
                    <a:lnTo>
                      <a:pt x="943" y="944"/>
                    </a:lnTo>
                    <a:lnTo>
                      <a:pt x="0" y="944"/>
                    </a:lnTo>
                    <a:lnTo>
                      <a:pt x="0" y="0"/>
                    </a:lnTo>
                  </a:path>
                </a:pathLst>
              </a:custGeom>
              <a:solidFill>
                <a:srgbClr val="000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7" name="Freeform 172"/>
              <p:cNvSpPr>
                <a:spLocks/>
              </p:cNvSpPr>
              <p:nvPr/>
            </p:nvSpPr>
            <p:spPr bwMode="auto">
              <a:xfrm>
                <a:off x="4102" y="1370"/>
                <a:ext cx="952" cy="953"/>
              </a:xfrm>
              <a:custGeom>
                <a:avLst/>
                <a:gdLst/>
                <a:ahLst/>
                <a:cxnLst>
                  <a:cxn ang="0">
                    <a:pos x="0" y="0"/>
                  </a:cxn>
                  <a:cxn ang="0">
                    <a:pos x="951" y="0"/>
                  </a:cxn>
                  <a:cxn ang="0">
                    <a:pos x="951" y="952"/>
                  </a:cxn>
                  <a:cxn ang="0">
                    <a:pos x="0" y="952"/>
                  </a:cxn>
                  <a:cxn ang="0">
                    <a:pos x="0" y="0"/>
                  </a:cxn>
                </a:cxnLst>
                <a:rect l="0" t="0" r="r" b="b"/>
                <a:pathLst>
                  <a:path w="952" h="953">
                    <a:moveTo>
                      <a:pt x="0" y="0"/>
                    </a:moveTo>
                    <a:lnTo>
                      <a:pt x="951" y="0"/>
                    </a:lnTo>
                    <a:lnTo>
                      <a:pt x="951" y="952"/>
                    </a:lnTo>
                    <a:lnTo>
                      <a:pt x="0" y="952"/>
                    </a:lnTo>
                    <a:lnTo>
                      <a:pt x="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8" name="Freeform 173"/>
              <p:cNvSpPr>
                <a:spLocks/>
              </p:cNvSpPr>
              <p:nvPr/>
            </p:nvSpPr>
            <p:spPr bwMode="auto">
              <a:xfrm>
                <a:off x="4080" y="1390"/>
                <a:ext cx="945" cy="942"/>
              </a:xfrm>
              <a:custGeom>
                <a:avLst/>
                <a:gdLst/>
                <a:ahLst/>
                <a:cxnLst>
                  <a:cxn ang="0">
                    <a:pos x="0" y="0"/>
                  </a:cxn>
                  <a:cxn ang="0">
                    <a:pos x="0" y="941"/>
                  </a:cxn>
                  <a:cxn ang="0">
                    <a:pos x="944" y="941"/>
                  </a:cxn>
                  <a:cxn ang="0">
                    <a:pos x="944" y="0"/>
                  </a:cxn>
                  <a:cxn ang="0">
                    <a:pos x="0" y="0"/>
                  </a:cxn>
                </a:cxnLst>
                <a:rect l="0" t="0" r="r" b="b"/>
                <a:pathLst>
                  <a:path w="945" h="942">
                    <a:moveTo>
                      <a:pt x="0" y="0"/>
                    </a:moveTo>
                    <a:lnTo>
                      <a:pt x="0" y="941"/>
                    </a:lnTo>
                    <a:lnTo>
                      <a:pt x="944" y="941"/>
                    </a:lnTo>
                    <a:lnTo>
                      <a:pt x="944" y="0"/>
                    </a:lnTo>
                    <a:lnTo>
                      <a:pt x="0" y="0"/>
                    </a:lnTo>
                  </a:path>
                </a:pathLst>
              </a:custGeom>
              <a:solidFill>
                <a:srgbClr val="40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9" name="Freeform 174"/>
              <p:cNvSpPr>
                <a:spLocks/>
              </p:cNvSpPr>
              <p:nvPr/>
            </p:nvSpPr>
            <p:spPr bwMode="auto">
              <a:xfrm>
                <a:off x="4080" y="1390"/>
                <a:ext cx="953" cy="948"/>
              </a:xfrm>
              <a:custGeom>
                <a:avLst/>
                <a:gdLst/>
                <a:ahLst/>
                <a:cxnLst>
                  <a:cxn ang="0">
                    <a:pos x="0" y="0"/>
                  </a:cxn>
                  <a:cxn ang="0">
                    <a:pos x="0" y="949"/>
                  </a:cxn>
                  <a:cxn ang="0">
                    <a:pos x="951" y="949"/>
                  </a:cxn>
                  <a:cxn ang="0">
                    <a:pos x="951" y="0"/>
                  </a:cxn>
                  <a:cxn ang="0">
                    <a:pos x="0" y="0"/>
                  </a:cxn>
                </a:cxnLst>
                <a:rect l="0" t="0" r="r" b="b"/>
                <a:pathLst>
                  <a:path w="952" h="950">
                    <a:moveTo>
                      <a:pt x="0" y="0"/>
                    </a:moveTo>
                    <a:lnTo>
                      <a:pt x="0" y="949"/>
                    </a:lnTo>
                    <a:lnTo>
                      <a:pt x="951" y="949"/>
                    </a:lnTo>
                    <a:lnTo>
                      <a:pt x="951" y="0"/>
                    </a:lnTo>
                    <a:lnTo>
                      <a:pt x="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0" name="Line 175"/>
              <p:cNvSpPr>
                <a:spLocks noChangeShapeType="1"/>
              </p:cNvSpPr>
              <p:nvPr/>
            </p:nvSpPr>
            <p:spPr bwMode="auto">
              <a:xfrm>
                <a:off x="4083" y="2243"/>
                <a:ext cx="944" cy="0"/>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1" name="Line 176"/>
              <p:cNvSpPr>
                <a:spLocks noChangeShapeType="1"/>
              </p:cNvSpPr>
              <p:nvPr/>
            </p:nvSpPr>
            <p:spPr bwMode="auto">
              <a:xfrm>
                <a:off x="4083" y="2157"/>
                <a:ext cx="944" cy="0"/>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2" name="Line 177"/>
              <p:cNvSpPr>
                <a:spLocks noChangeShapeType="1"/>
              </p:cNvSpPr>
              <p:nvPr/>
            </p:nvSpPr>
            <p:spPr bwMode="auto">
              <a:xfrm>
                <a:off x="4083" y="2074"/>
                <a:ext cx="944" cy="0"/>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3" name="Line 178"/>
              <p:cNvSpPr>
                <a:spLocks noChangeShapeType="1"/>
              </p:cNvSpPr>
              <p:nvPr/>
            </p:nvSpPr>
            <p:spPr bwMode="auto">
              <a:xfrm>
                <a:off x="4083" y="1990"/>
                <a:ext cx="944" cy="0"/>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4" name="Line 179"/>
              <p:cNvSpPr>
                <a:spLocks noChangeShapeType="1"/>
              </p:cNvSpPr>
              <p:nvPr/>
            </p:nvSpPr>
            <p:spPr bwMode="auto">
              <a:xfrm>
                <a:off x="4083" y="1906"/>
                <a:ext cx="944" cy="0"/>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5" name="Line 180"/>
              <p:cNvSpPr>
                <a:spLocks noChangeShapeType="1"/>
              </p:cNvSpPr>
              <p:nvPr/>
            </p:nvSpPr>
            <p:spPr bwMode="auto">
              <a:xfrm>
                <a:off x="4083" y="1820"/>
                <a:ext cx="944" cy="0"/>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6" name="Line 181"/>
              <p:cNvSpPr>
                <a:spLocks noChangeShapeType="1"/>
              </p:cNvSpPr>
              <p:nvPr/>
            </p:nvSpPr>
            <p:spPr bwMode="auto">
              <a:xfrm>
                <a:off x="4083" y="1736"/>
                <a:ext cx="944" cy="0"/>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7" name="Line 182"/>
              <p:cNvSpPr>
                <a:spLocks noChangeShapeType="1"/>
              </p:cNvSpPr>
              <p:nvPr/>
            </p:nvSpPr>
            <p:spPr bwMode="auto">
              <a:xfrm>
                <a:off x="4083" y="1650"/>
                <a:ext cx="944" cy="0"/>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8" name="Line 183"/>
              <p:cNvSpPr>
                <a:spLocks noChangeShapeType="1"/>
              </p:cNvSpPr>
              <p:nvPr/>
            </p:nvSpPr>
            <p:spPr bwMode="auto">
              <a:xfrm>
                <a:off x="4083" y="1568"/>
                <a:ext cx="944" cy="0"/>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9" name="Line 184"/>
              <p:cNvSpPr>
                <a:spLocks noChangeShapeType="1"/>
              </p:cNvSpPr>
              <p:nvPr/>
            </p:nvSpPr>
            <p:spPr bwMode="auto">
              <a:xfrm>
                <a:off x="4083" y="1482"/>
                <a:ext cx="944" cy="0"/>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0" name="Line 185"/>
              <p:cNvSpPr>
                <a:spLocks noChangeShapeType="1"/>
              </p:cNvSpPr>
              <p:nvPr/>
            </p:nvSpPr>
            <p:spPr bwMode="auto">
              <a:xfrm>
                <a:off x="4132" y="1392"/>
                <a:ext cx="0" cy="942"/>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1" name="Line 186"/>
              <p:cNvSpPr>
                <a:spLocks noChangeShapeType="1"/>
              </p:cNvSpPr>
              <p:nvPr/>
            </p:nvSpPr>
            <p:spPr bwMode="auto">
              <a:xfrm>
                <a:off x="4217" y="1392"/>
                <a:ext cx="0" cy="942"/>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2" name="Line 187"/>
              <p:cNvSpPr>
                <a:spLocks noChangeShapeType="1"/>
              </p:cNvSpPr>
              <p:nvPr/>
            </p:nvSpPr>
            <p:spPr bwMode="auto">
              <a:xfrm>
                <a:off x="4302" y="1392"/>
                <a:ext cx="0" cy="942"/>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3" name="Line 188"/>
              <p:cNvSpPr>
                <a:spLocks noChangeShapeType="1"/>
              </p:cNvSpPr>
              <p:nvPr/>
            </p:nvSpPr>
            <p:spPr bwMode="auto">
              <a:xfrm>
                <a:off x="4385" y="1392"/>
                <a:ext cx="0" cy="942"/>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4" name="Line 189"/>
              <p:cNvSpPr>
                <a:spLocks noChangeShapeType="1"/>
              </p:cNvSpPr>
              <p:nvPr/>
            </p:nvSpPr>
            <p:spPr bwMode="auto">
              <a:xfrm>
                <a:off x="4471" y="1392"/>
                <a:ext cx="0" cy="942"/>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5" name="Line 190"/>
              <p:cNvSpPr>
                <a:spLocks noChangeShapeType="1"/>
              </p:cNvSpPr>
              <p:nvPr/>
            </p:nvSpPr>
            <p:spPr bwMode="auto">
              <a:xfrm>
                <a:off x="4554" y="1392"/>
                <a:ext cx="0" cy="942"/>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6" name="Line 191"/>
              <p:cNvSpPr>
                <a:spLocks noChangeShapeType="1"/>
              </p:cNvSpPr>
              <p:nvPr/>
            </p:nvSpPr>
            <p:spPr bwMode="auto">
              <a:xfrm>
                <a:off x="4639" y="1392"/>
                <a:ext cx="0" cy="942"/>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7" name="Line 192"/>
              <p:cNvSpPr>
                <a:spLocks noChangeShapeType="1"/>
              </p:cNvSpPr>
              <p:nvPr/>
            </p:nvSpPr>
            <p:spPr bwMode="auto">
              <a:xfrm>
                <a:off x="4725" y="1392"/>
                <a:ext cx="0" cy="942"/>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8" name="Line 193"/>
              <p:cNvSpPr>
                <a:spLocks noChangeShapeType="1"/>
              </p:cNvSpPr>
              <p:nvPr/>
            </p:nvSpPr>
            <p:spPr bwMode="auto">
              <a:xfrm>
                <a:off x="4808" y="1392"/>
                <a:ext cx="0" cy="942"/>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9" name="Line 194"/>
              <p:cNvSpPr>
                <a:spLocks noChangeShapeType="1"/>
              </p:cNvSpPr>
              <p:nvPr/>
            </p:nvSpPr>
            <p:spPr bwMode="auto">
              <a:xfrm>
                <a:off x="4894" y="1392"/>
                <a:ext cx="0" cy="942"/>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0" name="Line 195"/>
              <p:cNvSpPr>
                <a:spLocks noChangeShapeType="1"/>
              </p:cNvSpPr>
              <p:nvPr/>
            </p:nvSpPr>
            <p:spPr bwMode="auto">
              <a:xfrm>
                <a:off x="4979" y="1392"/>
                <a:ext cx="0" cy="942"/>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1" name="Freeform 196"/>
              <p:cNvSpPr>
                <a:spLocks/>
              </p:cNvSpPr>
              <p:nvPr/>
            </p:nvSpPr>
            <p:spPr bwMode="auto">
              <a:xfrm>
                <a:off x="4080" y="1604"/>
                <a:ext cx="179" cy="26"/>
              </a:xfrm>
              <a:custGeom>
                <a:avLst/>
                <a:gdLst/>
                <a:ahLst/>
                <a:cxnLst>
                  <a:cxn ang="0">
                    <a:pos x="178" y="9"/>
                  </a:cxn>
                  <a:cxn ang="0">
                    <a:pos x="162" y="0"/>
                  </a:cxn>
                  <a:cxn ang="0">
                    <a:pos x="0" y="0"/>
                  </a:cxn>
                  <a:cxn ang="0">
                    <a:pos x="0" y="27"/>
                  </a:cxn>
                  <a:cxn ang="0">
                    <a:pos x="162" y="27"/>
                  </a:cxn>
                  <a:cxn ang="0">
                    <a:pos x="147" y="19"/>
                  </a:cxn>
                  <a:cxn ang="0">
                    <a:pos x="162" y="27"/>
                  </a:cxn>
                  <a:cxn ang="0">
                    <a:pos x="169" y="26"/>
                  </a:cxn>
                  <a:cxn ang="0">
                    <a:pos x="174" y="23"/>
                  </a:cxn>
                  <a:cxn ang="0">
                    <a:pos x="178" y="18"/>
                  </a:cxn>
                  <a:cxn ang="0">
                    <a:pos x="179" y="14"/>
                  </a:cxn>
                  <a:cxn ang="0">
                    <a:pos x="178" y="9"/>
                  </a:cxn>
                  <a:cxn ang="0">
                    <a:pos x="174" y="5"/>
                  </a:cxn>
                  <a:cxn ang="0">
                    <a:pos x="169" y="2"/>
                  </a:cxn>
                  <a:cxn ang="0">
                    <a:pos x="162" y="0"/>
                  </a:cxn>
                  <a:cxn ang="0">
                    <a:pos x="178" y="9"/>
                  </a:cxn>
                </a:cxnLst>
                <a:rect l="0" t="0" r="r" b="b"/>
                <a:pathLst>
                  <a:path w="180" h="28">
                    <a:moveTo>
                      <a:pt x="178" y="9"/>
                    </a:moveTo>
                    <a:lnTo>
                      <a:pt x="162" y="0"/>
                    </a:lnTo>
                    <a:lnTo>
                      <a:pt x="0" y="0"/>
                    </a:lnTo>
                    <a:lnTo>
                      <a:pt x="0" y="27"/>
                    </a:lnTo>
                    <a:lnTo>
                      <a:pt x="162" y="27"/>
                    </a:lnTo>
                    <a:lnTo>
                      <a:pt x="147" y="19"/>
                    </a:lnTo>
                    <a:lnTo>
                      <a:pt x="162" y="27"/>
                    </a:lnTo>
                    <a:lnTo>
                      <a:pt x="169" y="26"/>
                    </a:lnTo>
                    <a:lnTo>
                      <a:pt x="174" y="23"/>
                    </a:lnTo>
                    <a:lnTo>
                      <a:pt x="178" y="18"/>
                    </a:lnTo>
                    <a:lnTo>
                      <a:pt x="179" y="14"/>
                    </a:lnTo>
                    <a:lnTo>
                      <a:pt x="178" y="9"/>
                    </a:lnTo>
                    <a:lnTo>
                      <a:pt x="174" y="5"/>
                    </a:lnTo>
                    <a:lnTo>
                      <a:pt x="169" y="2"/>
                    </a:lnTo>
                    <a:lnTo>
                      <a:pt x="162" y="0"/>
                    </a:lnTo>
                    <a:lnTo>
                      <a:pt x="178" y="9"/>
                    </a:lnTo>
                  </a:path>
                </a:pathLst>
              </a:custGeom>
              <a:solidFill>
                <a:srgbClr val="000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2" name="Freeform 197"/>
              <p:cNvSpPr>
                <a:spLocks/>
              </p:cNvSpPr>
              <p:nvPr/>
            </p:nvSpPr>
            <p:spPr bwMode="auto">
              <a:xfrm>
                <a:off x="4233" y="1615"/>
                <a:ext cx="144" cy="273"/>
              </a:xfrm>
              <a:custGeom>
                <a:avLst/>
                <a:gdLst/>
                <a:ahLst/>
                <a:cxnLst>
                  <a:cxn ang="0">
                    <a:pos x="115" y="245"/>
                  </a:cxn>
                  <a:cxn ang="0">
                    <a:pos x="142" y="249"/>
                  </a:cxn>
                  <a:cxn ang="0">
                    <a:pos x="31" y="0"/>
                  </a:cxn>
                  <a:cxn ang="0">
                    <a:pos x="0" y="13"/>
                  </a:cxn>
                  <a:cxn ang="0">
                    <a:pos x="111" y="263"/>
                  </a:cxn>
                  <a:cxn ang="0">
                    <a:pos x="138" y="267"/>
                  </a:cxn>
                  <a:cxn ang="0">
                    <a:pos x="111" y="263"/>
                  </a:cxn>
                  <a:cxn ang="0">
                    <a:pos x="116" y="269"/>
                  </a:cxn>
                  <a:cxn ang="0">
                    <a:pos x="122" y="272"/>
                  </a:cxn>
                  <a:cxn ang="0">
                    <a:pos x="128" y="273"/>
                  </a:cxn>
                  <a:cxn ang="0">
                    <a:pos x="134" y="271"/>
                  </a:cxn>
                  <a:cxn ang="0">
                    <a:pos x="138" y="267"/>
                  </a:cxn>
                  <a:cxn ang="0">
                    <a:pos x="142" y="262"/>
                  </a:cxn>
                  <a:cxn ang="0">
                    <a:pos x="143" y="256"/>
                  </a:cxn>
                  <a:cxn ang="0">
                    <a:pos x="142" y="249"/>
                  </a:cxn>
                  <a:cxn ang="0">
                    <a:pos x="115" y="245"/>
                  </a:cxn>
                </a:cxnLst>
                <a:rect l="0" t="0" r="r" b="b"/>
                <a:pathLst>
                  <a:path w="144" h="274">
                    <a:moveTo>
                      <a:pt x="115" y="245"/>
                    </a:moveTo>
                    <a:lnTo>
                      <a:pt x="142" y="249"/>
                    </a:lnTo>
                    <a:lnTo>
                      <a:pt x="31" y="0"/>
                    </a:lnTo>
                    <a:lnTo>
                      <a:pt x="0" y="13"/>
                    </a:lnTo>
                    <a:lnTo>
                      <a:pt x="111" y="263"/>
                    </a:lnTo>
                    <a:lnTo>
                      <a:pt x="138" y="267"/>
                    </a:lnTo>
                    <a:lnTo>
                      <a:pt x="111" y="263"/>
                    </a:lnTo>
                    <a:lnTo>
                      <a:pt x="116" y="269"/>
                    </a:lnTo>
                    <a:lnTo>
                      <a:pt x="122" y="272"/>
                    </a:lnTo>
                    <a:lnTo>
                      <a:pt x="128" y="273"/>
                    </a:lnTo>
                    <a:lnTo>
                      <a:pt x="134" y="271"/>
                    </a:lnTo>
                    <a:lnTo>
                      <a:pt x="138" y="267"/>
                    </a:lnTo>
                    <a:lnTo>
                      <a:pt x="142" y="262"/>
                    </a:lnTo>
                    <a:lnTo>
                      <a:pt x="143" y="256"/>
                    </a:lnTo>
                    <a:lnTo>
                      <a:pt x="142" y="249"/>
                    </a:lnTo>
                    <a:lnTo>
                      <a:pt x="115" y="245"/>
                    </a:lnTo>
                  </a:path>
                </a:pathLst>
              </a:custGeom>
              <a:solidFill>
                <a:srgbClr val="000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3" name="Freeform 198"/>
              <p:cNvSpPr>
                <a:spLocks/>
              </p:cNvSpPr>
              <p:nvPr/>
            </p:nvSpPr>
            <p:spPr bwMode="auto">
              <a:xfrm>
                <a:off x="4353" y="1635"/>
                <a:ext cx="211" cy="247"/>
              </a:xfrm>
              <a:custGeom>
                <a:avLst/>
                <a:gdLst/>
                <a:ahLst/>
                <a:cxnLst>
                  <a:cxn ang="0">
                    <a:pos x="209" y="10"/>
                  </a:cxn>
                  <a:cxn ang="0">
                    <a:pos x="182" y="6"/>
                  </a:cxn>
                  <a:cxn ang="0">
                    <a:pos x="0" y="223"/>
                  </a:cxn>
                  <a:cxn ang="0">
                    <a:pos x="24" y="245"/>
                  </a:cxn>
                  <a:cxn ang="0">
                    <a:pos x="206" y="28"/>
                  </a:cxn>
                  <a:cxn ang="0">
                    <a:pos x="180" y="24"/>
                  </a:cxn>
                  <a:cxn ang="0">
                    <a:pos x="206" y="28"/>
                  </a:cxn>
                  <a:cxn ang="0">
                    <a:pos x="210" y="22"/>
                  </a:cxn>
                  <a:cxn ang="0">
                    <a:pos x="210" y="16"/>
                  </a:cxn>
                  <a:cxn ang="0">
                    <a:pos x="209" y="8"/>
                  </a:cxn>
                  <a:cxn ang="0">
                    <a:pos x="205" y="5"/>
                  </a:cxn>
                  <a:cxn ang="0">
                    <a:pos x="199" y="1"/>
                  </a:cxn>
                  <a:cxn ang="0">
                    <a:pos x="193" y="0"/>
                  </a:cxn>
                  <a:cxn ang="0">
                    <a:pos x="187" y="1"/>
                  </a:cxn>
                  <a:cxn ang="0">
                    <a:pos x="182" y="6"/>
                  </a:cxn>
                  <a:cxn ang="0">
                    <a:pos x="209" y="10"/>
                  </a:cxn>
                </a:cxnLst>
                <a:rect l="0" t="0" r="r" b="b"/>
                <a:pathLst>
                  <a:path w="211" h="246">
                    <a:moveTo>
                      <a:pt x="209" y="10"/>
                    </a:moveTo>
                    <a:lnTo>
                      <a:pt x="182" y="6"/>
                    </a:lnTo>
                    <a:lnTo>
                      <a:pt x="0" y="223"/>
                    </a:lnTo>
                    <a:lnTo>
                      <a:pt x="24" y="245"/>
                    </a:lnTo>
                    <a:lnTo>
                      <a:pt x="206" y="28"/>
                    </a:lnTo>
                    <a:lnTo>
                      <a:pt x="180" y="24"/>
                    </a:lnTo>
                    <a:lnTo>
                      <a:pt x="206" y="28"/>
                    </a:lnTo>
                    <a:lnTo>
                      <a:pt x="210" y="22"/>
                    </a:lnTo>
                    <a:lnTo>
                      <a:pt x="210" y="16"/>
                    </a:lnTo>
                    <a:lnTo>
                      <a:pt x="209" y="8"/>
                    </a:lnTo>
                    <a:lnTo>
                      <a:pt x="205" y="5"/>
                    </a:lnTo>
                    <a:lnTo>
                      <a:pt x="199" y="1"/>
                    </a:lnTo>
                    <a:lnTo>
                      <a:pt x="193" y="0"/>
                    </a:lnTo>
                    <a:lnTo>
                      <a:pt x="187" y="1"/>
                    </a:lnTo>
                    <a:lnTo>
                      <a:pt x="182" y="6"/>
                    </a:lnTo>
                    <a:lnTo>
                      <a:pt x="209" y="10"/>
                    </a:lnTo>
                  </a:path>
                </a:pathLst>
              </a:custGeom>
              <a:solidFill>
                <a:srgbClr val="000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grpSp>
            <p:nvGrpSpPr>
              <p:cNvPr id="116940" name="Group 199"/>
              <p:cNvGrpSpPr>
                <a:grpSpLocks/>
              </p:cNvGrpSpPr>
              <p:nvPr/>
            </p:nvGrpSpPr>
            <p:grpSpPr bwMode="auto">
              <a:xfrm>
                <a:off x="4532" y="1531"/>
                <a:ext cx="478" cy="193"/>
                <a:chOff x="4858" y="1548"/>
                <a:chExt cx="478" cy="193"/>
              </a:xfrm>
            </p:grpSpPr>
            <p:sp>
              <p:nvSpPr>
                <p:cNvPr id="216" name="Freeform 200"/>
                <p:cNvSpPr>
                  <a:spLocks/>
                </p:cNvSpPr>
                <p:nvPr/>
              </p:nvSpPr>
              <p:spPr bwMode="auto">
                <a:xfrm>
                  <a:off x="4858" y="1627"/>
                  <a:ext cx="450" cy="35"/>
                </a:xfrm>
                <a:custGeom>
                  <a:avLst/>
                  <a:gdLst/>
                  <a:ahLst/>
                  <a:cxnLst>
                    <a:cxn ang="0">
                      <a:pos x="445" y="18"/>
                    </a:cxn>
                    <a:cxn ang="0">
                      <a:pos x="446" y="1"/>
                    </a:cxn>
                    <a:cxn ang="0">
                      <a:pos x="0" y="0"/>
                    </a:cxn>
                    <a:cxn ang="0">
                      <a:pos x="0" y="33"/>
                    </a:cxn>
                    <a:cxn ang="0">
                      <a:pos x="446" y="33"/>
                    </a:cxn>
                    <a:cxn ang="0">
                      <a:pos x="445" y="18"/>
                    </a:cxn>
                  </a:cxnLst>
                  <a:rect l="0" t="0" r="r" b="b"/>
                  <a:pathLst>
                    <a:path w="447" h="34">
                      <a:moveTo>
                        <a:pt x="445" y="18"/>
                      </a:moveTo>
                      <a:lnTo>
                        <a:pt x="446" y="1"/>
                      </a:lnTo>
                      <a:lnTo>
                        <a:pt x="0" y="0"/>
                      </a:lnTo>
                      <a:lnTo>
                        <a:pt x="0" y="33"/>
                      </a:lnTo>
                      <a:lnTo>
                        <a:pt x="446" y="33"/>
                      </a:lnTo>
                      <a:lnTo>
                        <a:pt x="445" y="18"/>
                      </a:lnTo>
                    </a:path>
                  </a:pathLst>
                </a:custGeom>
                <a:solidFill>
                  <a:srgbClr val="000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7" name="Freeform 201"/>
                <p:cNvSpPr>
                  <a:spLocks/>
                </p:cNvSpPr>
                <p:nvPr/>
              </p:nvSpPr>
              <p:spPr bwMode="auto">
                <a:xfrm>
                  <a:off x="5209" y="1548"/>
                  <a:ext cx="129" cy="106"/>
                </a:xfrm>
                <a:custGeom>
                  <a:avLst/>
                  <a:gdLst/>
                  <a:ahLst/>
                  <a:cxnLst>
                    <a:cxn ang="0">
                      <a:pos x="127" y="104"/>
                    </a:cxn>
                    <a:cxn ang="0">
                      <a:pos x="126" y="79"/>
                    </a:cxn>
                    <a:cxn ang="0">
                      <a:pos x="12" y="0"/>
                    </a:cxn>
                    <a:cxn ang="0">
                      <a:pos x="0" y="24"/>
                    </a:cxn>
                    <a:cxn ang="0">
                      <a:pos x="114" y="103"/>
                    </a:cxn>
                    <a:cxn ang="0">
                      <a:pos x="111" y="79"/>
                    </a:cxn>
                    <a:cxn ang="0">
                      <a:pos x="127" y="104"/>
                    </a:cxn>
                  </a:cxnLst>
                  <a:rect l="0" t="0" r="r" b="b"/>
                  <a:pathLst>
                    <a:path w="128" h="105">
                      <a:moveTo>
                        <a:pt x="127" y="104"/>
                      </a:moveTo>
                      <a:lnTo>
                        <a:pt x="126" y="79"/>
                      </a:lnTo>
                      <a:lnTo>
                        <a:pt x="12" y="0"/>
                      </a:lnTo>
                      <a:lnTo>
                        <a:pt x="0" y="24"/>
                      </a:lnTo>
                      <a:lnTo>
                        <a:pt x="114" y="103"/>
                      </a:lnTo>
                      <a:lnTo>
                        <a:pt x="111" y="79"/>
                      </a:lnTo>
                      <a:lnTo>
                        <a:pt x="127" y="104"/>
                      </a:lnTo>
                    </a:path>
                  </a:pathLst>
                </a:custGeom>
                <a:solidFill>
                  <a:srgbClr val="000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8" name="Freeform 202"/>
                <p:cNvSpPr>
                  <a:spLocks/>
                </p:cNvSpPr>
                <p:nvPr/>
              </p:nvSpPr>
              <p:spPr bwMode="auto">
                <a:xfrm>
                  <a:off x="5209" y="1632"/>
                  <a:ext cx="126" cy="110"/>
                </a:xfrm>
                <a:custGeom>
                  <a:avLst/>
                  <a:gdLst/>
                  <a:ahLst/>
                  <a:cxnLst>
                    <a:cxn ang="0">
                      <a:pos x="9" y="95"/>
                    </a:cxn>
                    <a:cxn ang="0">
                      <a:pos x="16" y="108"/>
                    </a:cxn>
                    <a:cxn ang="0">
                      <a:pos x="125" y="25"/>
                    </a:cxn>
                    <a:cxn ang="0">
                      <a:pos x="110" y="0"/>
                    </a:cxn>
                    <a:cxn ang="0">
                      <a:pos x="0" y="83"/>
                    </a:cxn>
                    <a:cxn ang="0">
                      <a:pos x="9" y="95"/>
                    </a:cxn>
                  </a:cxnLst>
                  <a:rect l="0" t="0" r="r" b="b"/>
                  <a:pathLst>
                    <a:path w="126" h="109">
                      <a:moveTo>
                        <a:pt x="9" y="95"/>
                      </a:moveTo>
                      <a:lnTo>
                        <a:pt x="16" y="108"/>
                      </a:lnTo>
                      <a:lnTo>
                        <a:pt x="125" y="25"/>
                      </a:lnTo>
                      <a:lnTo>
                        <a:pt x="110" y="0"/>
                      </a:lnTo>
                      <a:lnTo>
                        <a:pt x="0" y="83"/>
                      </a:lnTo>
                      <a:lnTo>
                        <a:pt x="9" y="95"/>
                      </a:lnTo>
                    </a:path>
                  </a:pathLst>
                </a:custGeom>
                <a:solidFill>
                  <a:srgbClr val="000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grpSp>
          <p:sp>
            <p:nvSpPr>
              <p:cNvPr id="205" name="Freeform 203"/>
              <p:cNvSpPr>
                <a:spLocks/>
              </p:cNvSpPr>
              <p:nvPr/>
            </p:nvSpPr>
            <p:spPr bwMode="auto">
              <a:xfrm>
                <a:off x="4080" y="1630"/>
                <a:ext cx="150" cy="31"/>
              </a:xfrm>
              <a:custGeom>
                <a:avLst/>
                <a:gdLst/>
                <a:ahLst/>
                <a:cxnLst>
                  <a:cxn ang="0">
                    <a:pos x="149" y="9"/>
                  </a:cxn>
                  <a:cxn ang="0">
                    <a:pos x="133" y="0"/>
                  </a:cxn>
                  <a:cxn ang="0">
                    <a:pos x="0" y="0"/>
                  </a:cxn>
                  <a:cxn ang="0">
                    <a:pos x="0" y="28"/>
                  </a:cxn>
                  <a:cxn ang="0">
                    <a:pos x="133" y="28"/>
                  </a:cxn>
                  <a:cxn ang="0">
                    <a:pos x="118" y="20"/>
                  </a:cxn>
                  <a:cxn ang="0">
                    <a:pos x="133" y="28"/>
                  </a:cxn>
                  <a:cxn ang="0">
                    <a:pos x="140" y="27"/>
                  </a:cxn>
                  <a:cxn ang="0">
                    <a:pos x="145" y="24"/>
                  </a:cxn>
                  <a:cxn ang="0">
                    <a:pos x="149" y="19"/>
                  </a:cxn>
                  <a:cxn ang="0">
                    <a:pos x="150" y="14"/>
                  </a:cxn>
                  <a:cxn ang="0">
                    <a:pos x="149" y="9"/>
                  </a:cxn>
                  <a:cxn ang="0">
                    <a:pos x="145" y="5"/>
                  </a:cxn>
                  <a:cxn ang="0">
                    <a:pos x="140" y="2"/>
                  </a:cxn>
                  <a:cxn ang="0">
                    <a:pos x="133" y="0"/>
                  </a:cxn>
                  <a:cxn ang="0">
                    <a:pos x="149" y="9"/>
                  </a:cxn>
                </a:cxnLst>
                <a:rect l="0" t="0" r="r" b="b"/>
                <a:pathLst>
                  <a:path w="151" h="29">
                    <a:moveTo>
                      <a:pt x="149" y="9"/>
                    </a:moveTo>
                    <a:lnTo>
                      <a:pt x="133" y="0"/>
                    </a:lnTo>
                    <a:lnTo>
                      <a:pt x="0" y="0"/>
                    </a:lnTo>
                    <a:lnTo>
                      <a:pt x="0" y="28"/>
                    </a:lnTo>
                    <a:lnTo>
                      <a:pt x="133" y="28"/>
                    </a:lnTo>
                    <a:lnTo>
                      <a:pt x="118" y="20"/>
                    </a:lnTo>
                    <a:lnTo>
                      <a:pt x="133" y="28"/>
                    </a:lnTo>
                    <a:lnTo>
                      <a:pt x="140" y="27"/>
                    </a:lnTo>
                    <a:lnTo>
                      <a:pt x="145" y="24"/>
                    </a:lnTo>
                    <a:lnTo>
                      <a:pt x="149" y="19"/>
                    </a:lnTo>
                    <a:lnTo>
                      <a:pt x="150" y="14"/>
                    </a:lnTo>
                    <a:lnTo>
                      <a:pt x="149" y="9"/>
                    </a:lnTo>
                    <a:lnTo>
                      <a:pt x="145" y="5"/>
                    </a:lnTo>
                    <a:lnTo>
                      <a:pt x="140" y="2"/>
                    </a:lnTo>
                    <a:lnTo>
                      <a:pt x="133" y="0"/>
                    </a:lnTo>
                    <a:lnTo>
                      <a:pt x="149" y="9"/>
                    </a:lnTo>
                  </a:path>
                </a:pathLst>
              </a:custGeom>
              <a:solidFill>
                <a:srgbClr val="FC0128"/>
              </a:solidFill>
              <a:ln w="12700" cap="rnd" cmpd="sng">
                <a:solidFill>
                  <a:srgbClr val="FC0128"/>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6" name="Freeform 204"/>
              <p:cNvSpPr>
                <a:spLocks/>
              </p:cNvSpPr>
              <p:nvPr/>
            </p:nvSpPr>
            <p:spPr bwMode="auto">
              <a:xfrm>
                <a:off x="4203" y="1643"/>
                <a:ext cx="145" cy="273"/>
              </a:xfrm>
              <a:custGeom>
                <a:avLst/>
                <a:gdLst/>
                <a:ahLst/>
                <a:cxnLst>
                  <a:cxn ang="0">
                    <a:pos x="115" y="244"/>
                  </a:cxn>
                  <a:cxn ang="0">
                    <a:pos x="143" y="248"/>
                  </a:cxn>
                  <a:cxn ang="0">
                    <a:pos x="31" y="0"/>
                  </a:cxn>
                  <a:cxn ang="0">
                    <a:pos x="0" y="13"/>
                  </a:cxn>
                  <a:cxn ang="0">
                    <a:pos x="112" y="262"/>
                  </a:cxn>
                  <a:cxn ang="0">
                    <a:pos x="139" y="266"/>
                  </a:cxn>
                  <a:cxn ang="0">
                    <a:pos x="112" y="262"/>
                  </a:cxn>
                  <a:cxn ang="0">
                    <a:pos x="117" y="268"/>
                  </a:cxn>
                  <a:cxn ang="0">
                    <a:pos x="123" y="271"/>
                  </a:cxn>
                  <a:cxn ang="0">
                    <a:pos x="129" y="272"/>
                  </a:cxn>
                  <a:cxn ang="0">
                    <a:pos x="134" y="270"/>
                  </a:cxn>
                  <a:cxn ang="0">
                    <a:pos x="139" y="266"/>
                  </a:cxn>
                  <a:cxn ang="0">
                    <a:pos x="143" y="261"/>
                  </a:cxn>
                  <a:cxn ang="0">
                    <a:pos x="144" y="255"/>
                  </a:cxn>
                  <a:cxn ang="0">
                    <a:pos x="143" y="248"/>
                  </a:cxn>
                  <a:cxn ang="0">
                    <a:pos x="115" y="244"/>
                  </a:cxn>
                </a:cxnLst>
                <a:rect l="0" t="0" r="r" b="b"/>
                <a:pathLst>
                  <a:path w="145" h="273">
                    <a:moveTo>
                      <a:pt x="115" y="244"/>
                    </a:moveTo>
                    <a:lnTo>
                      <a:pt x="143" y="248"/>
                    </a:lnTo>
                    <a:lnTo>
                      <a:pt x="31" y="0"/>
                    </a:lnTo>
                    <a:lnTo>
                      <a:pt x="0" y="13"/>
                    </a:lnTo>
                    <a:lnTo>
                      <a:pt x="112" y="262"/>
                    </a:lnTo>
                    <a:lnTo>
                      <a:pt x="139" y="266"/>
                    </a:lnTo>
                    <a:lnTo>
                      <a:pt x="112" y="262"/>
                    </a:lnTo>
                    <a:lnTo>
                      <a:pt x="117" y="268"/>
                    </a:lnTo>
                    <a:lnTo>
                      <a:pt x="123" y="271"/>
                    </a:lnTo>
                    <a:lnTo>
                      <a:pt x="129" y="272"/>
                    </a:lnTo>
                    <a:lnTo>
                      <a:pt x="134" y="270"/>
                    </a:lnTo>
                    <a:lnTo>
                      <a:pt x="139" y="266"/>
                    </a:lnTo>
                    <a:lnTo>
                      <a:pt x="143" y="261"/>
                    </a:lnTo>
                    <a:lnTo>
                      <a:pt x="144" y="255"/>
                    </a:lnTo>
                    <a:lnTo>
                      <a:pt x="143" y="248"/>
                    </a:lnTo>
                    <a:lnTo>
                      <a:pt x="115" y="244"/>
                    </a:lnTo>
                  </a:path>
                </a:pathLst>
              </a:custGeom>
              <a:solidFill>
                <a:srgbClr val="FC0128"/>
              </a:solidFill>
              <a:ln w="12700" cap="rnd" cmpd="sng">
                <a:solidFill>
                  <a:srgbClr val="FC0128"/>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7" name="Freeform 205"/>
              <p:cNvSpPr>
                <a:spLocks/>
              </p:cNvSpPr>
              <p:nvPr/>
            </p:nvSpPr>
            <p:spPr bwMode="auto">
              <a:xfrm>
                <a:off x="4324" y="1663"/>
                <a:ext cx="211" cy="247"/>
              </a:xfrm>
              <a:custGeom>
                <a:avLst/>
                <a:gdLst/>
                <a:ahLst/>
                <a:cxnLst>
                  <a:cxn ang="0">
                    <a:pos x="209" y="10"/>
                  </a:cxn>
                  <a:cxn ang="0">
                    <a:pos x="182" y="6"/>
                  </a:cxn>
                  <a:cxn ang="0">
                    <a:pos x="0" y="223"/>
                  </a:cxn>
                  <a:cxn ang="0">
                    <a:pos x="24" y="245"/>
                  </a:cxn>
                  <a:cxn ang="0">
                    <a:pos x="206" y="28"/>
                  </a:cxn>
                  <a:cxn ang="0">
                    <a:pos x="180" y="23"/>
                  </a:cxn>
                  <a:cxn ang="0">
                    <a:pos x="206" y="28"/>
                  </a:cxn>
                  <a:cxn ang="0">
                    <a:pos x="210" y="21"/>
                  </a:cxn>
                  <a:cxn ang="0">
                    <a:pos x="210" y="15"/>
                  </a:cxn>
                  <a:cxn ang="0">
                    <a:pos x="209" y="8"/>
                  </a:cxn>
                  <a:cxn ang="0">
                    <a:pos x="205" y="5"/>
                  </a:cxn>
                  <a:cxn ang="0">
                    <a:pos x="199" y="1"/>
                  </a:cxn>
                  <a:cxn ang="0">
                    <a:pos x="193" y="0"/>
                  </a:cxn>
                  <a:cxn ang="0">
                    <a:pos x="187" y="1"/>
                  </a:cxn>
                  <a:cxn ang="0">
                    <a:pos x="182" y="6"/>
                  </a:cxn>
                  <a:cxn ang="0">
                    <a:pos x="209" y="10"/>
                  </a:cxn>
                </a:cxnLst>
                <a:rect l="0" t="0" r="r" b="b"/>
                <a:pathLst>
                  <a:path w="211" h="246">
                    <a:moveTo>
                      <a:pt x="209" y="10"/>
                    </a:moveTo>
                    <a:lnTo>
                      <a:pt x="182" y="6"/>
                    </a:lnTo>
                    <a:lnTo>
                      <a:pt x="0" y="223"/>
                    </a:lnTo>
                    <a:lnTo>
                      <a:pt x="24" y="245"/>
                    </a:lnTo>
                    <a:lnTo>
                      <a:pt x="206" y="28"/>
                    </a:lnTo>
                    <a:lnTo>
                      <a:pt x="180" y="23"/>
                    </a:lnTo>
                    <a:lnTo>
                      <a:pt x="206" y="28"/>
                    </a:lnTo>
                    <a:lnTo>
                      <a:pt x="210" y="21"/>
                    </a:lnTo>
                    <a:lnTo>
                      <a:pt x="210" y="15"/>
                    </a:lnTo>
                    <a:lnTo>
                      <a:pt x="209" y="8"/>
                    </a:lnTo>
                    <a:lnTo>
                      <a:pt x="205" y="5"/>
                    </a:lnTo>
                    <a:lnTo>
                      <a:pt x="199" y="1"/>
                    </a:lnTo>
                    <a:lnTo>
                      <a:pt x="193" y="0"/>
                    </a:lnTo>
                    <a:lnTo>
                      <a:pt x="187" y="1"/>
                    </a:lnTo>
                    <a:lnTo>
                      <a:pt x="182" y="6"/>
                    </a:lnTo>
                    <a:lnTo>
                      <a:pt x="209" y="10"/>
                    </a:lnTo>
                  </a:path>
                </a:pathLst>
              </a:custGeom>
              <a:solidFill>
                <a:srgbClr val="FC0128"/>
              </a:solidFill>
              <a:ln w="12700" cap="rnd" cmpd="sng">
                <a:solidFill>
                  <a:srgbClr val="FC0128"/>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grpSp>
            <p:nvGrpSpPr>
              <p:cNvPr id="116944" name="Group 206"/>
              <p:cNvGrpSpPr>
                <a:grpSpLocks/>
              </p:cNvGrpSpPr>
              <p:nvPr/>
            </p:nvGrpSpPr>
            <p:grpSpPr bwMode="auto">
              <a:xfrm>
                <a:off x="4539" y="1560"/>
                <a:ext cx="456" cy="191"/>
                <a:chOff x="4865" y="1577"/>
                <a:chExt cx="456" cy="191"/>
              </a:xfrm>
            </p:grpSpPr>
            <p:sp>
              <p:nvSpPr>
                <p:cNvPr id="213" name="Freeform 207"/>
                <p:cNvSpPr>
                  <a:spLocks/>
                </p:cNvSpPr>
                <p:nvPr/>
              </p:nvSpPr>
              <p:spPr bwMode="auto">
                <a:xfrm>
                  <a:off x="4867" y="1656"/>
                  <a:ext cx="423" cy="33"/>
                </a:xfrm>
                <a:custGeom>
                  <a:avLst/>
                  <a:gdLst/>
                  <a:ahLst/>
                  <a:cxnLst>
                    <a:cxn ang="0">
                      <a:pos x="424" y="17"/>
                    </a:cxn>
                    <a:cxn ang="0">
                      <a:pos x="424" y="0"/>
                    </a:cxn>
                    <a:cxn ang="0">
                      <a:pos x="0" y="0"/>
                    </a:cxn>
                    <a:cxn ang="0">
                      <a:pos x="0" y="32"/>
                    </a:cxn>
                    <a:cxn ang="0">
                      <a:pos x="425" y="32"/>
                    </a:cxn>
                    <a:cxn ang="0">
                      <a:pos x="424" y="17"/>
                    </a:cxn>
                  </a:cxnLst>
                  <a:rect l="0" t="0" r="r" b="b"/>
                  <a:pathLst>
                    <a:path w="426" h="33">
                      <a:moveTo>
                        <a:pt x="424" y="17"/>
                      </a:moveTo>
                      <a:lnTo>
                        <a:pt x="424" y="0"/>
                      </a:lnTo>
                      <a:lnTo>
                        <a:pt x="0" y="0"/>
                      </a:lnTo>
                      <a:lnTo>
                        <a:pt x="0" y="32"/>
                      </a:lnTo>
                      <a:lnTo>
                        <a:pt x="425" y="32"/>
                      </a:lnTo>
                      <a:lnTo>
                        <a:pt x="424" y="17"/>
                      </a:lnTo>
                    </a:path>
                  </a:pathLst>
                </a:custGeom>
                <a:solidFill>
                  <a:srgbClr val="B13F9A"/>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4" name="Freeform 208"/>
                <p:cNvSpPr>
                  <a:spLocks/>
                </p:cNvSpPr>
                <p:nvPr/>
              </p:nvSpPr>
              <p:spPr bwMode="auto">
                <a:xfrm>
                  <a:off x="5199" y="1577"/>
                  <a:ext cx="120" cy="106"/>
                </a:xfrm>
                <a:custGeom>
                  <a:avLst/>
                  <a:gdLst/>
                  <a:ahLst/>
                  <a:cxnLst>
                    <a:cxn ang="0">
                      <a:pos x="121" y="104"/>
                    </a:cxn>
                    <a:cxn ang="0">
                      <a:pos x="120" y="79"/>
                    </a:cxn>
                    <a:cxn ang="0">
                      <a:pos x="12" y="0"/>
                    </a:cxn>
                    <a:cxn ang="0">
                      <a:pos x="0" y="24"/>
                    </a:cxn>
                    <a:cxn ang="0">
                      <a:pos x="108" y="103"/>
                    </a:cxn>
                    <a:cxn ang="0">
                      <a:pos x="106" y="79"/>
                    </a:cxn>
                    <a:cxn ang="0">
                      <a:pos x="121" y="104"/>
                    </a:cxn>
                  </a:cxnLst>
                  <a:rect l="0" t="0" r="r" b="b"/>
                  <a:pathLst>
                    <a:path w="122" h="105">
                      <a:moveTo>
                        <a:pt x="121" y="104"/>
                      </a:moveTo>
                      <a:lnTo>
                        <a:pt x="120" y="79"/>
                      </a:lnTo>
                      <a:lnTo>
                        <a:pt x="12" y="0"/>
                      </a:lnTo>
                      <a:lnTo>
                        <a:pt x="0" y="24"/>
                      </a:lnTo>
                      <a:lnTo>
                        <a:pt x="108" y="103"/>
                      </a:lnTo>
                      <a:lnTo>
                        <a:pt x="106" y="79"/>
                      </a:lnTo>
                      <a:lnTo>
                        <a:pt x="121" y="104"/>
                      </a:lnTo>
                    </a:path>
                  </a:pathLst>
                </a:custGeom>
                <a:solidFill>
                  <a:srgbClr val="B13F9A"/>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5" name="Freeform 209"/>
                <p:cNvSpPr>
                  <a:spLocks/>
                </p:cNvSpPr>
                <p:nvPr/>
              </p:nvSpPr>
              <p:spPr bwMode="auto">
                <a:xfrm>
                  <a:off x="5199" y="1660"/>
                  <a:ext cx="120" cy="108"/>
                </a:xfrm>
                <a:custGeom>
                  <a:avLst/>
                  <a:gdLst/>
                  <a:ahLst/>
                  <a:cxnLst>
                    <a:cxn ang="0">
                      <a:pos x="6" y="94"/>
                    </a:cxn>
                    <a:cxn ang="0">
                      <a:pos x="14" y="106"/>
                    </a:cxn>
                    <a:cxn ang="0">
                      <a:pos x="119" y="25"/>
                    </a:cxn>
                    <a:cxn ang="0">
                      <a:pos x="105" y="0"/>
                    </a:cxn>
                    <a:cxn ang="0">
                      <a:pos x="0" y="81"/>
                    </a:cxn>
                    <a:cxn ang="0">
                      <a:pos x="6" y="94"/>
                    </a:cxn>
                  </a:cxnLst>
                  <a:rect l="0" t="0" r="r" b="b"/>
                  <a:pathLst>
                    <a:path w="120" h="107">
                      <a:moveTo>
                        <a:pt x="6" y="94"/>
                      </a:moveTo>
                      <a:lnTo>
                        <a:pt x="14" y="106"/>
                      </a:lnTo>
                      <a:lnTo>
                        <a:pt x="119" y="25"/>
                      </a:lnTo>
                      <a:lnTo>
                        <a:pt x="105" y="0"/>
                      </a:lnTo>
                      <a:lnTo>
                        <a:pt x="0" y="81"/>
                      </a:lnTo>
                      <a:lnTo>
                        <a:pt x="6" y="94"/>
                      </a:lnTo>
                    </a:path>
                  </a:pathLst>
                </a:custGeom>
                <a:solidFill>
                  <a:srgbClr val="B13F9A"/>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grpSp>
          <p:sp>
            <p:nvSpPr>
              <p:cNvPr id="209" name="Freeform 210"/>
              <p:cNvSpPr>
                <a:spLocks/>
              </p:cNvSpPr>
              <p:nvPr/>
            </p:nvSpPr>
            <p:spPr bwMode="auto">
              <a:xfrm>
                <a:off x="4605" y="2241"/>
                <a:ext cx="351" cy="4"/>
              </a:xfrm>
              <a:custGeom>
                <a:avLst/>
                <a:gdLst/>
                <a:ahLst/>
                <a:cxnLst>
                  <a:cxn ang="0">
                    <a:pos x="351" y="3"/>
                  </a:cxn>
                  <a:cxn ang="0">
                    <a:pos x="351" y="2"/>
                  </a:cxn>
                  <a:cxn ang="0">
                    <a:pos x="350" y="0"/>
                  </a:cxn>
                  <a:cxn ang="0">
                    <a:pos x="350" y="1"/>
                  </a:cxn>
                  <a:cxn ang="0">
                    <a:pos x="351" y="3"/>
                  </a:cxn>
                  <a:cxn ang="0">
                    <a:pos x="0" y="3"/>
                  </a:cxn>
                  <a:cxn ang="0">
                    <a:pos x="0" y="2"/>
                  </a:cxn>
                  <a:cxn ang="0">
                    <a:pos x="1" y="0"/>
                  </a:cxn>
                  <a:cxn ang="0">
                    <a:pos x="1" y="1"/>
                  </a:cxn>
                  <a:cxn ang="0">
                    <a:pos x="0" y="3"/>
                  </a:cxn>
                  <a:cxn ang="0">
                    <a:pos x="351" y="3"/>
                  </a:cxn>
                </a:cxnLst>
                <a:rect l="0" t="0" r="r" b="b"/>
                <a:pathLst>
                  <a:path w="352" h="4">
                    <a:moveTo>
                      <a:pt x="351" y="3"/>
                    </a:moveTo>
                    <a:lnTo>
                      <a:pt x="351" y="2"/>
                    </a:lnTo>
                    <a:lnTo>
                      <a:pt x="350" y="0"/>
                    </a:lnTo>
                    <a:lnTo>
                      <a:pt x="350" y="1"/>
                    </a:lnTo>
                    <a:lnTo>
                      <a:pt x="351" y="3"/>
                    </a:lnTo>
                    <a:lnTo>
                      <a:pt x="0" y="3"/>
                    </a:lnTo>
                    <a:lnTo>
                      <a:pt x="0" y="2"/>
                    </a:lnTo>
                    <a:lnTo>
                      <a:pt x="1" y="0"/>
                    </a:lnTo>
                    <a:lnTo>
                      <a:pt x="1" y="1"/>
                    </a:lnTo>
                    <a:lnTo>
                      <a:pt x="0" y="3"/>
                    </a:lnTo>
                    <a:lnTo>
                      <a:pt x="351" y="3"/>
                    </a:lnTo>
                  </a:path>
                </a:pathLst>
              </a:custGeom>
              <a:solidFill>
                <a:srgbClr val="FFB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0" name="Freeform 211"/>
              <p:cNvSpPr>
                <a:spLocks/>
              </p:cNvSpPr>
              <p:nvPr/>
            </p:nvSpPr>
            <p:spPr bwMode="auto">
              <a:xfrm>
                <a:off x="4586" y="2246"/>
                <a:ext cx="391" cy="4"/>
              </a:xfrm>
              <a:custGeom>
                <a:avLst/>
                <a:gdLst/>
                <a:ahLst/>
                <a:cxnLst>
                  <a:cxn ang="0">
                    <a:pos x="389" y="3"/>
                  </a:cxn>
                  <a:cxn ang="0">
                    <a:pos x="389" y="0"/>
                  </a:cxn>
                  <a:cxn ang="0">
                    <a:pos x="371" y="0"/>
                  </a:cxn>
                  <a:cxn ang="0">
                    <a:pos x="371" y="3"/>
                  </a:cxn>
                  <a:cxn ang="0">
                    <a:pos x="389" y="3"/>
                  </a:cxn>
                  <a:cxn ang="0">
                    <a:pos x="0" y="2"/>
                  </a:cxn>
                  <a:cxn ang="0">
                    <a:pos x="0" y="0"/>
                  </a:cxn>
                  <a:cxn ang="0">
                    <a:pos x="18" y="0"/>
                  </a:cxn>
                  <a:cxn ang="0">
                    <a:pos x="18" y="2"/>
                  </a:cxn>
                  <a:cxn ang="0">
                    <a:pos x="0" y="2"/>
                  </a:cxn>
                  <a:cxn ang="0">
                    <a:pos x="389" y="3"/>
                  </a:cxn>
                </a:cxnLst>
                <a:rect l="0" t="0" r="r" b="b"/>
                <a:pathLst>
                  <a:path w="390" h="4">
                    <a:moveTo>
                      <a:pt x="389" y="3"/>
                    </a:moveTo>
                    <a:lnTo>
                      <a:pt x="389" y="0"/>
                    </a:lnTo>
                    <a:lnTo>
                      <a:pt x="371" y="0"/>
                    </a:lnTo>
                    <a:lnTo>
                      <a:pt x="371" y="3"/>
                    </a:lnTo>
                    <a:lnTo>
                      <a:pt x="389" y="3"/>
                    </a:lnTo>
                    <a:lnTo>
                      <a:pt x="0" y="2"/>
                    </a:lnTo>
                    <a:lnTo>
                      <a:pt x="0" y="0"/>
                    </a:lnTo>
                    <a:lnTo>
                      <a:pt x="18" y="0"/>
                    </a:lnTo>
                    <a:lnTo>
                      <a:pt x="18" y="2"/>
                    </a:lnTo>
                    <a:lnTo>
                      <a:pt x="0" y="2"/>
                    </a:lnTo>
                    <a:lnTo>
                      <a:pt x="389" y="3"/>
                    </a:lnTo>
                  </a:path>
                </a:pathLst>
              </a:custGeom>
              <a:solidFill>
                <a:srgbClr val="FFB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1" name="Freeform 212"/>
              <p:cNvSpPr>
                <a:spLocks/>
              </p:cNvSpPr>
              <p:nvPr/>
            </p:nvSpPr>
            <p:spPr bwMode="auto">
              <a:xfrm>
                <a:off x="4586" y="2241"/>
                <a:ext cx="391" cy="2"/>
              </a:xfrm>
              <a:custGeom>
                <a:avLst/>
                <a:gdLst/>
                <a:ahLst/>
                <a:cxnLst>
                  <a:cxn ang="0">
                    <a:pos x="0" y="0"/>
                  </a:cxn>
                  <a:cxn ang="0">
                    <a:pos x="5" y="0"/>
                  </a:cxn>
                  <a:cxn ang="0">
                    <a:pos x="20" y="0"/>
                  </a:cxn>
                  <a:cxn ang="0">
                    <a:pos x="18" y="0"/>
                  </a:cxn>
                  <a:cxn ang="0">
                    <a:pos x="0" y="0"/>
                  </a:cxn>
                  <a:cxn ang="0">
                    <a:pos x="389" y="0"/>
                  </a:cxn>
                  <a:cxn ang="0">
                    <a:pos x="384" y="0"/>
                  </a:cxn>
                  <a:cxn ang="0">
                    <a:pos x="369" y="0"/>
                  </a:cxn>
                  <a:cxn ang="0">
                    <a:pos x="371" y="0"/>
                  </a:cxn>
                  <a:cxn ang="0">
                    <a:pos x="389" y="0"/>
                  </a:cxn>
                  <a:cxn ang="0">
                    <a:pos x="0" y="0"/>
                  </a:cxn>
                </a:cxnLst>
                <a:rect l="0" t="0" r="r" b="b"/>
                <a:pathLst>
                  <a:path w="390" h="1">
                    <a:moveTo>
                      <a:pt x="0" y="0"/>
                    </a:moveTo>
                    <a:lnTo>
                      <a:pt x="5" y="0"/>
                    </a:lnTo>
                    <a:lnTo>
                      <a:pt x="20" y="0"/>
                    </a:lnTo>
                    <a:lnTo>
                      <a:pt x="18" y="0"/>
                    </a:lnTo>
                    <a:lnTo>
                      <a:pt x="0" y="0"/>
                    </a:lnTo>
                    <a:lnTo>
                      <a:pt x="389" y="0"/>
                    </a:lnTo>
                    <a:lnTo>
                      <a:pt x="384" y="0"/>
                    </a:lnTo>
                    <a:lnTo>
                      <a:pt x="369" y="0"/>
                    </a:lnTo>
                    <a:lnTo>
                      <a:pt x="371" y="0"/>
                    </a:lnTo>
                    <a:lnTo>
                      <a:pt x="389" y="0"/>
                    </a:lnTo>
                    <a:lnTo>
                      <a:pt x="0" y="0"/>
                    </a:lnTo>
                  </a:path>
                </a:pathLst>
              </a:custGeom>
              <a:solidFill>
                <a:srgbClr val="FFF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2" name="Freeform 213"/>
              <p:cNvSpPr>
                <a:spLocks/>
              </p:cNvSpPr>
              <p:nvPr/>
            </p:nvSpPr>
            <p:spPr bwMode="auto">
              <a:xfrm>
                <a:off x="4278" y="2473"/>
                <a:ext cx="70" cy="18"/>
              </a:xfrm>
              <a:custGeom>
                <a:avLst/>
                <a:gdLst/>
                <a:ahLst/>
                <a:cxnLst>
                  <a:cxn ang="0">
                    <a:pos x="70" y="0"/>
                  </a:cxn>
                  <a:cxn ang="0">
                    <a:pos x="70" y="0"/>
                  </a:cxn>
                  <a:cxn ang="0">
                    <a:pos x="59" y="2"/>
                  </a:cxn>
                  <a:cxn ang="0">
                    <a:pos x="47" y="4"/>
                  </a:cxn>
                  <a:cxn ang="0">
                    <a:pos x="36" y="6"/>
                  </a:cxn>
                  <a:cxn ang="0">
                    <a:pos x="30" y="8"/>
                  </a:cxn>
                  <a:cxn ang="0">
                    <a:pos x="28" y="11"/>
                  </a:cxn>
                  <a:cxn ang="0">
                    <a:pos x="33" y="13"/>
                  </a:cxn>
                  <a:cxn ang="0">
                    <a:pos x="47" y="14"/>
                  </a:cxn>
                  <a:cxn ang="0">
                    <a:pos x="70" y="16"/>
                  </a:cxn>
                  <a:cxn ang="0">
                    <a:pos x="61" y="16"/>
                  </a:cxn>
                  <a:cxn ang="0">
                    <a:pos x="52" y="16"/>
                  </a:cxn>
                  <a:cxn ang="0">
                    <a:pos x="43" y="16"/>
                  </a:cxn>
                  <a:cxn ang="0">
                    <a:pos x="34" y="16"/>
                  </a:cxn>
                  <a:cxn ang="0">
                    <a:pos x="26" y="16"/>
                  </a:cxn>
                  <a:cxn ang="0">
                    <a:pos x="17" y="17"/>
                  </a:cxn>
                  <a:cxn ang="0">
                    <a:pos x="8" y="18"/>
                  </a:cxn>
                  <a:cxn ang="0">
                    <a:pos x="0" y="18"/>
                  </a:cxn>
                  <a:cxn ang="0">
                    <a:pos x="5" y="14"/>
                  </a:cxn>
                  <a:cxn ang="0">
                    <a:pos x="11" y="11"/>
                  </a:cxn>
                  <a:cxn ang="0">
                    <a:pos x="19" y="8"/>
                  </a:cxn>
                  <a:cxn ang="0">
                    <a:pos x="28" y="5"/>
                  </a:cxn>
                  <a:cxn ang="0">
                    <a:pos x="38" y="3"/>
                  </a:cxn>
                  <a:cxn ang="0">
                    <a:pos x="49" y="1"/>
                  </a:cxn>
                  <a:cxn ang="0">
                    <a:pos x="60" y="0"/>
                  </a:cxn>
                  <a:cxn ang="0">
                    <a:pos x="70" y="0"/>
                  </a:cxn>
                </a:cxnLst>
                <a:rect l="0" t="0" r="r" b="b"/>
                <a:pathLst>
                  <a:path w="71" h="19">
                    <a:moveTo>
                      <a:pt x="70" y="0"/>
                    </a:moveTo>
                    <a:lnTo>
                      <a:pt x="70" y="0"/>
                    </a:lnTo>
                    <a:lnTo>
                      <a:pt x="59" y="2"/>
                    </a:lnTo>
                    <a:lnTo>
                      <a:pt x="47" y="4"/>
                    </a:lnTo>
                    <a:lnTo>
                      <a:pt x="36" y="6"/>
                    </a:lnTo>
                    <a:lnTo>
                      <a:pt x="30" y="8"/>
                    </a:lnTo>
                    <a:lnTo>
                      <a:pt x="28" y="11"/>
                    </a:lnTo>
                    <a:lnTo>
                      <a:pt x="33" y="13"/>
                    </a:lnTo>
                    <a:lnTo>
                      <a:pt x="47" y="14"/>
                    </a:lnTo>
                    <a:lnTo>
                      <a:pt x="70" y="16"/>
                    </a:lnTo>
                    <a:lnTo>
                      <a:pt x="61" y="16"/>
                    </a:lnTo>
                    <a:lnTo>
                      <a:pt x="52" y="16"/>
                    </a:lnTo>
                    <a:lnTo>
                      <a:pt x="43" y="16"/>
                    </a:lnTo>
                    <a:lnTo>
                      <a:pt x="34" y="16"/>
                    </a:lnTo>
                    <a:lnTo>
                      <a:pt x="26" y="16"/>
                    </a:lnTo>
                    <a:lnTo>
                      <a:pt x="17" y="17"/>
                    </a:lnTo>
                    <a:lnTo>
                      <a:pt x="8" y="18"/>
                    </a:lnTo>
                    <a:lnTo>
                      <a:pt x="0" y="18"/>
                    </a:lnTo>
                    <a:lnTo>
                      <a:pt x="5" y="14"/>
                    </a:lnTo>
                    <a:lnTo>
                      <a:pt x="11" y="11"/>
                    </a:lnTo>
                    <a:lnTo>
                      <a:pt x="19" y="8"/>
                    </a:lnTo>
                    <a:lnTo>
                      <a:pt x="28" y="5"/>
                    </a:lnTo>
                    <a:lnTo>
                      <a:pt x="38" y="3"/>
                    </a:lnTo>
                    <a:lnTo>
                      <a:pt x="49" y="1"/>
                    </a:lnTo>
                    <a:lnTo>
                      <a:pt x="60" y="0"/>
                    </a:lnTo>
                    <a:lnTo>
                      <a:pt x="70" y="0"/>
                    </a:lnTo>
                  </a:path>
                </a:pathLst>
              </a:custGeom>
              <a:noFill/>
              <a:ln w="12700" cap="rnd" cmpd="sng">
                <a:solidFill>
                  <a:srgbClr val="FFFFFF"/>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grpSp>
        <p:sp>
          <p:nvSpPr>
            <p:cNvPr id="10" name="Rectangle 214"/>
            <p:cNvSpPr>
              <a:spLocks noChangeArrowheads="1"/>
            </p:cNvSpPr>
            <p:nvPr/>
          </p:nvSpPr>
          <p:spPr bwMode="auto">
            <a:xfrm>
              <a:off x="4270" y="3880"/>
              <a:ext cx="1028" cy="185"/>
            </a:xfrm>
            <a:prstGeom prst="rect">
              <a:avLst/>
            </a:prstGeom>
            <a:noFill/>
            <a:ln w="12700">
              <a:noFill/>
              <a:miter lim="800000"/>
              <a:headEnd/>
              <a:tailEnd/>
            </a:ln>
            <a:effectLst/>
          </p:spPr>
          <p:txBody>
            <a:bodyPr wrap="none" lIns="90476" tIns="44444" rIns="90476" bIns="44444">
              <a:spAutoFit/>
            </a:bodyPr>
            <a:lstStyle/>
            <a:p>
              <a:pPr algn="ctr" eaLnBrk="1" fontAlgn="auto" hangingPunct="1">
                <a:spcBef>
                  <a:spcPts val="0"/>
                </a:spcBef>
                <a:spcAft>
                  <a:spcPts val="0"/>
                </a:spcAft>
                <a:defRPr/>
              </a:pPr>
              <a:r>
                <a:rPr lang="en-US" sz="1000" kern="0">
                  <a:solidFill>
                    <a:srgbClr val="CECECE"/>
                  </a:solidFill>
                </a:rPr>
                <a:t>© 1995 Corel Corp.</a:t>
              </a:r>
            </a:p>
          </p:txBody>
        </p:sp>
      </p:gr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20040"/>
            <a:ext cx="7239000" cy="670560"/>
          </a:xfrm>
          <a:prstGeom prst="rect">
            <a:avLst/>
          </a:prstGeom>
        </p:spPr>
        <p:txBody>
          <a:bodyPr lIns="45720" tIns="0" rIns="45720" bIns="0" anchor="b"/>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z="240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Exponential smoothing</a:t>
            </a:r>
            <a:br>
              <a:rPr lang="en-US" sz="240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br>
            <a:endParaRPr lang="en-US" sz="24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
        <p:nvSpPr>
          <p:cNvPr id="117763" name="Content Placeholder 2"/>
          <p:cNvSpPr txBox="1">
            <a:spLocks/>
          </p:cNvSpPr>
          <p:nvPr/>
        </p:nvSpPr>
        <p:spPr bwMode="auto">
          <a:xfrm>
            <a:off x="381000" y="838200"/>
            <a:ext cx="7239000" cy="4846638"/>
          </a:xfrm>
          <a:prstGeom prst="rect">
            <a:avLst/>
          </a:prstGeom>
          <a:noFill/>
          <a:ln w="9525">
            <a:noFill/>
            <a:miter lim="800000"/>
            <a:headEnd/>
            <a:tailEnd/>
          </a:ln>
        </p:spPr>
        <p:txBody>
          <a:bodyPr/>
          <a:lstStyle/>
          <a:p>
            <a:pPr marL="273050" indent="-273050" eaLnBrk="1" hangingPunct="1">
              <a:spcBef>
                <a:spcPts val="600"/>
              </a:spcBef>
              <a:buClr>
                <a:srgbClr val="B13F9A"/>
              </a:buClr>
              <a:buSzPct val="73000"/>
              <a:buFont typeface="Wingdings 2" pitchFamily="18" charset="2"/>
              <a:buChar char=""/>
            </a:pPr>
            <a:r>
              <a:rPr lang="en-US" sz="2000">
                <a:solidFill>
                  <a:srgbClr val="000000"/>
                </a:solidFill>
                <a:latin typeface="Trebuchet MS" pitchFamily="34" charset="0"/>
              </a:rPr>
              <a:t>Teknik peramalan rata-rata bergerak dengan pembobotan di mana titik data dibobotkan oleh fungsi eksponensial.</a:t>
            </a:r>
          </a:p>
          <a:p>
            <a:pPr marL="273050" indent="-273050" eaLnBrk="1" hangingPunct="1">
              <a:spcBef>
                <a:spcPts val="600"/>
              </a:spcBef>
              <a:buClr>
                <a:srgbClr val="B13F9A"/>
              </a:buClr>
              <a:buSzPct val="73000"/>
              <a:buFont typeface="Wingdings 2" pitchFamily="18" charset="2"/>
              <a:buChar char=""/>
            </a:pPr>
            <a:endParaRPr lang="en-US" sz="2600">
              <a:solidFill>
                <a:srgbClr val="000000"/>
              </a:solidFill>
              <a:latin typeface="Trebuchet MS" pitchFamily="34" charset="0"/>
            </a:endParaRPr>
          </a:p>
        </p:txBody>
      </p:sp>
      <p:sp>
        <p:nvSpPr>
          <p:cNvPr id="6" name="Title 1"/>
          <p:cNvSpPr txBox="1">
            <a:spLocks/>
          </p:cNvSpPr>
          <p:nvPr/>
        </p:nvSpPr>
        <p:spPr>
          <a:xfrm>
            <a:off x="381000" y="2971800"/>
            <a:ext cx="7239000" cy="304800"/>
          </a:xfrm>
          <a:prstGeom prst="rect">
            <a:avLst/>
          </a:prstGeom>
        </p:spPr>
        <p:txBody>
          <a:bodyPr lIns="45720" tIns="0" rIns="45720" bIns="0" anchor="b"/>
          <a:lstStyle/>
          <a:p>
            <a:pPr eaLnBrk="1" fontAlgn="auto" hangingPunct="1">
              <a:spcAft>
                <a:spcPts val="0"/>
              </a:spcAft>
              <a:defRPr/>
            </a:pPr>
            <a:r>
              <a:rPr lang="en-US" sz="32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Associative models</a:t>
            </a:r>
            <a:br>
              <a:rPr lang="en-US" sz="32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br>
            <a:endParaRPr lang="en-US" sz="32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endParaRPr>
          </a:p>
        </p:txBody>
      </p:sp>
      <p:sp>
        <p:nvSpPr>
          <p:cNvPr id="7" name="Title 1"/>
          <p:cNvSpPr txBox="1">
            <a:spLocks/>
          </p:cNvSpPr>
          <p:nvPr/>
        </p:nvSpPr>
        <p:spPr>
          <a:xfrm>
            <a:off x="609600" y="4114800"/>
            <a:ext cx="7239000" cy="594360"/>
          </a:xfrm>
          <a:prstGeom prst="rect">
            <a:avLst/>
          </a:prstGeom>
        </p:spPr>
        <p:txBody>
          <a:bodyPr lIns="45720" tIns="0" rIns="45720" bIns="0" anchor="b">
            <a:normAutofit/>
          </a:bodyPr>
          <a:lstStyle/>
          <a:p>
            <a:pPr eaLnBrk="1" fontAlgn="auto" hangingPunct="1">
              <a:spcAft>
                <a:spcPts val="0"/>
              </a:spcAft>
              <a:defRPr/>
            </a:pPr>
            <a:r>
              <a:rPr lang="en-US" sz="2400" b="1" cap="all"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Metode</a:t>
            </a:r>
            <a:r>
              <a:rPr lang="en-US" sz="24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 </a:t>
            </a:r>
            <a:r>
              <a:rPr lang="en-US" sz="2400" b="1" cap="all"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analisa</a:t>
            </a:r>
            <a:r>
              <a:rPr lang="en-US" sz="24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 </a:t>
            </a:r>
            <a:r>
              <a:rPr lang="en-US" sz="2400" b="1" cap="all"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regresi</a:t>
            </a:r>
            <a:r>
              <a:rPr lang="en-US" sz="24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 linier</a:t>
            </a:r>
          </a:p>
        </p:txBody>
      </p:sp>
      <p:sp>
        <p:nvSpPr>
          <p:cNvPr id="117766" name="Content Placeholder 2"/>
          <p:cNvSpPr txBox="1">
            <a:spLocks/>
          </p:cNvSpPr>
          <p:nvPr/>
        </p:nvSpPr>
        <p:spPr bwMode="auto">
          <a:xfrm>
            <a:off x="381000" y="4800600"/>
            <a:ext cx="7239000" cy="1819275"/>
          </a:xfrm>
          <a:prstGeom prst="rect">
            <a:avLst/>
          </a:prstGeom>
          <a:noFill/>
          <a:ln w="9525">
            <a:noFill/>
            <a:miter lim="800000"/>
            <a:headEnd/>
            <a:tailEnd/>
          </a:ln>
        </p:spPr>
        <p:txBody>
          <a:bodyPr/>
          <a:lstStyle/>
          <a:p>
            <a:pPr marL="273050" indent="-273050" eaLnBrk="1" hangingPunct="1">
              <a:spcBef>
                <a:spcPts val="600"/>
              </a:spcBef>
              <a:buClr>
                <a:srgbClr val="B13F9A"/>
              </a:buClr>
              <a:buSzPct val="73000"/>
              <a:buFont typeface="Wingdings 2" pitchFamily="18" charset="2"/>
              <a:buChar char=""/>
            </a:pPr>
            <a:r>
              <a:rPr lang="en-US" sz="2000">
                <a:solidFill>
                  <a:srgbClr val="000000"/>
                </a:solidFill>
                <a:latin typeface="Trebuchet MS" pitchFamily="34" charset="0"/>
              </a:rPr>
              <a:t>Model matematika garis lurus untuk menggambarkan hubungan fungsional antara vari</a:t>
            </a:r>
            <a:r>
              <a:rPr lang="en-US" sz="1800">
                <a:solidFill>
                  <a:srgbClr val="000000"/>
                </a:solidFill>
                <a:latin typeface="Trebuchet MS" pitchFamily="34" charset="0"/>
              </a:rPr>
              <a:t>abel-variabel yang bebas maupun variabel-variabel yang terikat.</a:t>
            </a:r>
          </a:p>
        </p:txBody>
      </p:sp>
      <p:sp>
        <p:nvSpPr>
          <p:cNvPr id="117767" name="Content Placeholder 2"/>
          <p:cNvSpPr txBox="1">
            <a:spLocks/>
          </p:cNvSpPr>
          <p:nvPr/>
        </p:nvSpPr>
        <p:spPr bwMode="auto">
          <a:xfrm>
            <a:off x="533400" y="2971800"/>
            <a:ext cx="7239000" cy="1438275"/>
          </a:xfrm>
          <a:prstGeom prst="rect">
            <a:avLst/>
          </a:prstGeom>
          <a:noFill/>
          <a:ln w="9525">
            <a:noFill/>
            <a:miter lim="800000"/>
            <a:headEnd/>
            <a:tailEnd/>
          </a:ln>
        </p:spPr>
        <p:txBody>
          <a:bodyPr/>
          <a:lstStyle/>
          <a:p>
            <a:pPr marL="273050" indent="-273050" eaLnBrk="1" hangingPunct="1">
              <a:spcBef>
                <a:spcPts val="600"/>
              </a:spcBef>
              <a:buClr>
                <a:srgbClr val="B13F9A"/>
              </a:buClr>
              <a:buSzPct val="73000"/>
              <a:buFont typeface="Wingdings 2" pitchFamily="18" charset="2"/>
              <a:buChar char=""/>
            </a:pPr>
            <a:r>
              <a:rPr lang="en-US" sz="2000">
                <a:solidFill>
                  <a:srgbClr val="000000"/>
                </a:solidFill>
                <a:latin typeface="Trebuchet MS" pitchFamily="34" charset="0"/>
              </a:rPr>
              <a:t>Menggunakan lebih banyak variabel yang berhubungan dengan besaran yang di prediksi</a:t>
            </a:r>
            <a:r>
              <a:rPr lang="en-US" sz="1800">
                <a:solidFill>
                  <a:srgbClr val="000000"/>
                </a:solidFill>
                <a:latin typeface="Trebuchet MS" pitchFamily="34" charset="0"/>
              </a:rPr>
              <a:t> </a:t>
            </a:r>
            <a:r>
              <a:rPr lang="en-US">
                <a:solidFill>
                  <a:srgbClr val="000000"/>
                </a:solidFill>
                <a:latin typeface="Trebuchet MS" pitchFamily="34" charset="0"/>
              </a:rPr>
              <a:t>(adanya variabel bebas dan variabel terikat)</a:t>
            </a:r>
          </a:p>
          <a:p>
            <a:pPr marL="273050" indent="-273050" eaLnBrk="1" hangingPunct="1">
              <a:spcBef>
                <a:spcPts val="600"/>
              </a:spcBef>
              <a:buClr>
                <a:srgbClr val="B13F9A"/>
              </a:buClr>
              <a:buSzPct val="73000"/>
              <a:buFont typeface="Wingdings 2" pitchFamily="18" charset="2"/>
              <a:buNone/>
            </a:pPr>
            <a:endParaRPr lang="en-US" sz="2600">
              <a:solidFill>
                <a:srgbClr val="000000"/>
              </a:solidFill>
              <a:latin typeface="Trebuchet MS"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786" name="Group 16"/>
          <p:cNvGrpSpPr>
            <a:grpSpLocks/>
          </p:cNvGrpSpPr>
          <p:nvPr/>
        </p:nvGrpSpPr>
        <p:grpSpPr bwMode="auto">
          <a:xfrm>
            <a:off x="381000" y="1676400"/>
            <a:ext cx="7353300" cy="1181100"/>
            <a:chOff x="528" y="2677"/>
            <a:chExt cx="4169" cy="694"/>
          </a:xfrm>
        </p:grpSpPr>
        <p:sp>
          <p:nvSpPr>
            <p:cNvPr id="3" name="Line 4"/>
            <p:cNvSpPr>
              <a:spLocks noChangeShapeType="1"/>
            </p:cNvSpPr>
            <p:nvPr/>
          </p:nvSpPr>
          <p:spPr bwMode="auto">
            <a:xfrm>
              <a:off x="1172" y="3121"/>
              <a:ext cx="3525" cy="0"/>
            </a:xfrm>
            <a:prstGeom prst="line">
              <a:avLst/>
            </a:prstGeom>
            <a:noFill/>
            <a:ln w="38100">
              <a:solidFill>
                <a:sysClr val="windowText" lastClr="000000"/>
              </a:solidFill>
              <a:round/>
              <a:headEnd/>
              <a:tailEnd/>
            </a:ln>
            <a:effectLst/>
          </p:spPr>
          <p:txBody>
            <a:bodyPr wrap="none" lIns="36898" tIns="18126" rIns="36898" bIns="18126">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 name="Rectangle 5"/>
            <p:cNvSpPr>
              <a:spLocks noChangeArrowheads="1"/>
            </p:cNvSpPr>
            <p:nvPr/>
          </p:nvSpPr>
          <p:spPr bwMode="auto">
            <a:xfrm>
              <a:off x="528" y="2910"/>
              <a:ext cx="391" cy="311"/>
            </a:xfrm>
            <a:prstGeom prst="rect">
              <a:avLst/>
            </a:prstGeom>
            <a:noFill/>
            <a:ln w="12700">
              <a:noFill/>
              <a:miter lim="800000"/>
              <a:headEnd/>
              <a:tailEnd/>
            </a:ln>
            <a:effectLst/>
          </p:spPr>
          <p:txBody>
            <a:bodyPr wrap="none" lIns="36898" tIns="18126" rIns="36898" bIns="18126">
              <a:spAutoFit/>
            </a:bodyPr>
            <a:lstStyle/>
            <a:p>
              <a:pPr defTabSz="915004" eaLnBrk="1" fontAlgn="auto" hangingPunct="1">
                <a:spcBef>
                  <a:spcPts val="0"/>
                </a:spcBef>
                <a:spcAft>
                  <a:spcPts val="0"/>
                </a:spcAft>
                <a:defRPr/>
              </a:pPr>
              <a:r>
                <a:rPr lang="en-US" sz="3200" i="1" kern="0" dirty="0">
                  <a:solidFill>
                    <a:srgbClr val="CC0099"/>
                  </a:solidFill>
                  <a:effectLst>
                    <a:outerShdw blurRad="38100" dist="38100" dir="2700000" algn="tl">
                      <a:srgbClr val="000000"/>
                    </a:outerShdw>
                  </a:effectLst>
                </a:rPr>
                <a:t>MA</a:t>
              </a:r>
              <a:endParaRPr lang="en-US" sz="3200" i="1" kern="0" dirty="0">
                <a:solidFill>
                  <a:srgbClr val="FF00FF"/>
                </a:solidFill>
                <a:effectLst>
                  <a:outerShdw blurRad="38100" dist="38100" dir="2700000" algn="tl">
                    <a:srgbClr val="000000"/>
                  </a:outerShdw>
                </a:effectLst>
              </a:endParaRPr>
            </a:p>
          </p:txBody>
        </p:sp>
        <p:sp>
          <p:nvSpPr>
            <p:cNvPr id="5" name="Rectangle 7"/>
            <p:cNvSpPr>
              <a:spLocks noChangeArrowheads="1"/>
            </p:cNvSpPr>
            <p:nvPr/>
          </p:nvSpPr>
          <p:spPr bwMode="auto">
            <a:xfrm>
              <a:off x="2814" y="3060"/>
              <a:ext cx="171" cy="311"/>
            </a:xfrm>
            <a:prstGeom prst="rect">
              <a:avLst/>
            </a:prstGeom>
            <a:noFill/>
            <a:ln w="12700">
              <a:noFill/>
              <a:miter lim="800000"/>
              <a:headEnd/>
              <a:tailEnd/>
            </a:ln>
            <a:effectLst/>
          </p:spPr>
          <p:txBody>
            <a:bodyPr wrap="none" lIns="36898" tIns="18126" rIns="36898" bIns="18126">
              <a:spAutoFit/>
            </a:bodyPr>
            <a:lstStyle/>
            <a:p>
              <a:pPr defTabSz="915004" eaLnBrk="1" fontAlgn="auto" hangingPunct="1">
                <a:spcBef>
                  <a:spcPts val="0"/>
                </a:spcBef>
                <a:spcAft>
                  <a:spcPts val="0"/>
                </a:spcAft>
                <a:defRPr/>
              </a:pPr>
              <a:r>
                <a:rPr lang="en-US" sz="3200" i="1" kern="0" dirty="0">
                  <a:solidFill>
                    <a:srgbClr val="FF0000"/>
                  </a:solidFill>
                  <a:effectLst>
                    <a:outerShdw blurRad="38100" dist="38100" dir="2700000" algn="tl">
                      <a:srgbClr val="000000"/>
                    </a:outerShdw>
                  </a:effectLst>
                </a:rPr>
                <a:t>n</a:t>
              </a:r>
              <a:endParaRPr lang="en-US" sz="3200" i="1" kern="0" dirty="0">
                <a:solidFill>
                  <a:srgbClr val="FF00FF"/>
                </a:solidFill>
                <a:effectLst>
                  <a:outerShdw blurRad="38100" dist="38100" dir="2700000" algn="tl">
                    <a:srgbClr val="000000"/>
                  </a:outerShdw>
                </a:effectLst>
              </a:endParaRPr>
            </a:p>
          </p:txBody>
        </p:sp>
        <p:sp>
          <p:nvSpPr>
            <p:cNvPr id="6" name="Rectangle 8"/>
            <p:cNvSpPr>
              <a:spLocks noChangeArrowheads="1"/>
            </p:cNvSpPr>
            <p:nvPr/>
          </p:nvSpPr>
          <p:spPr bwMode="auto">
            <a:xfrm>
              <a:off x="923" y="2910"/>
              <a:ext cx="170" cy="311"/>
            </a:xfrm>
            <a:prstGeom prst="rect">
              <a:avLst/>
            </a:prstGeom>
            <a:noFill/>
            <a:ln w="12700">
              <a:noFill/>
              <a:miter lim="800000"/>
              <a:headEnd/>
              <a:tailEnd/>
            </a:ln>
            <a:effectLst/>
          </p:spPr>
          <p:txBody>
            <a:bodyPr wrap="none" lIns="36898" tIns="18126" rIns="36898" bIns="18126">
              <a:spAutoFit/>
            </a:bodyPr>
            <a:lstStyle/>
            <a:p>
              <a:pPr defTabSz="915004" eaLnBrk="1" fontAlgn="auto" hangingPunct="1">
                <a:spcBef>
                  <a:spcPts val="0"/>
                </a:spcBef>
                <a:spcAft>
                  <a:spcPts val="0"/>
                </a:spcAft>
                <a:defRPr/>
              </a:pPr>
              <a:r>
                <a:rPr lang="en-US" sz="3200" kern="0" dirty="0">
                  <a:solidFill>
                    <a:srgbClr val="CC0099"/>
                  </a:solidFill>
                  <a:effectLst>
                    <a:outerShdw blurRad="38100" dist="38100" dir="2700000" algn="tl">
                      <a:srgbClr val="000000"/>
                    </a:outerShdw>
                  </a:effectLst>
                  <a:latin typeface="Symbol" pitchFamily="18" charset="2"/>
                </a:rPr>
                <a:t></a:t>
              </a:r>
              <a:endParaRPr lang="en-US" sz="3200" kern="0" dirty="0">
                <a:solidFill>
                  <a:srgbClr val="FF00FF"/>
                </a:solidFill>
                <a:effectLst>
                  <a:outerShdw blurRad="38100" dist="38100" dir="2700000" algn="tl">
                    <a:srgbClr val="000000"/>
                  </a:outerShdw>
                </a:effectLst>
                <a:latin typeface="Symbol" pitchFamily="18" charset="2"/>
              </a:endParaRPr>
            </a:p>
          </p:txBody>
        </p:sp>
        <p:sp>
          <p:nvSpPr>
            <p:cNvPr id="7" name="Rectangle 9"/>
            <p:cNvSpPr>
              <a:spLocks noChangeArrowheads="1"/>
            </p:cNvSpPr>
            <p:nvPr/>
          </p:nvSpPr>
          <p:spPr bwMode="auto">
            <a:xfrm>
              <a:off x="1119" y="2677"/>
              <a:ext cx="291" cy="456"/>
            </a:xfrm>
            <a:prstGeom prst="rect">
              <a:avLst/>
            </a:prstGeom>
            <a:noFill/>
            <a:ln w="12700">
              <a:noFill/>
              <a:miter lim="800000"/>
              <a:headEnd/>
              <a:tailEnd/>
            </a:ln>
            <a:effectLst/>
          </p:spPr>
          <p:txBody>
            <a:bodyPr wrap="none" lIns="36898" tIns="18126" rIns="36898" bIns="18126">
              <a:spAutoFit/>
            </a:bodyPr>
            <a:lstStyle/>
            <a:p>
              <a:pPr defTabSz="915004" eaLnBrk="1" fontAlgn="auto" hangingPunct="1">
                <a:spcBef>
                  <a:spcPts val="0"/>
                </a:spcBef>
                <a:spcAft>
                  <a:spcPts val="0"/>
                </a:spcAft>
                <a:defRPr/>
              </a:pPr>
              <a:r>
                <a:rPr lang="en-US" sz="4800" kern="0" dirty="0">
                  <a:solidFill>
                    <a:srgbClr val="FF0000"/>
                  </a:solidFill>
                  <a:effectLst>
                    <a:outerShdw blurRad="38100" dist="38100" dir="2700000" algn="tl">
                      <a:srgbClr val="000000"/>
                    </a:outerShdw>
                  </a:effectLst>
                  <a:latin typeface="Symbol" pitchFamily="18" charset="2"/>
                </a:rPr>
                <a:t></a:t>
              </a:r>
              <a:endParaRPr lang="en-US" sz="4800" kern="0" dirty="0">
                <a:solidFill>
                  <a:srgbClr val="FF00FF"/>
                </a:solidFill>
                <a:effectLst>
                  <a:outerShdw blurRad="38100" dist="38100" dir="2700000" algn="tl">
                    <a:srgbClr val="000000"/>
                  </a:outerShdw>
                </a:effectLst>
                <a:latin typeface="Symbol" pitchFamily="18" charset="2"/>
              </a:endParaRPr>
            </a:p>
          </p:txBody>
        </p:sp>
        <p:sp>
          <p:nvSpPr>
            <p:cNvPr id="8" name="Rectangle 10"/>
            <p:cNvSpPr>
              <a:spLocks noChangeArrowheads="1"/>
            </p:cNvSpPr>
            <p:nvPr/>
          </p:nvSpPr>
          <p:spPr bwMode="auto">
            <a:xfrm>
              <a:off x="1457" y="2796"/>
              <a:ext cx="3228" cy="239"/>
            </a:xfrm>
            <a:prstGeom prst="rect">
              <a:avLst/>
            </a:prstGeom>
            <a:noFill/>
            <a:ln w="12700">
              <a:noFill/>
              <a:miter lim="800000"/>
              <a:headEnd/>
              <a:tailEnd/>
            </a:ln>
            <a:effectLst/>
          </p:spPr>
          <p:txBody>
            <a:bodyPr wrap="none" lIns="36898" tIns="18126" rIns="36898" bIns="18126">
              <a:spAutoFit/>
            </a:bodyPr>
            <a:lstStyle/>
            <a:p>
              <a:pPr defTabSz="915004" eaLnBrk="1" fontAlgn="auto" hangingPunct="1">
                <a:spcBef>
                  <a:spcPts val="0"/>
                </a:spcBef>
                <a:spcAft>
                  <a:spcPts val="0"/>
                </a:spcAft>
                <a:defRPr/>
              </a:pPr>
              <a:r>
                <a:rPr lang="en-US" sz="2400" kern="0" dirty="0" err="1">
                  <a:solidFill>
                    <a:srgbClr val="CC0099"/>
                  </a:solidFill>
                  <a:effectLst>
                    <a:outerShdw blurRad="38100" dist="38100" dir="2700000" algn="tl">
                      <a:srgbClr val="000000"/>
                    </a:outerShdw>
                  </a:effectLst>
                </a:rPr>
                <a:t>Permintaan</a:t>
              </a:r>
              <a:r>
                <a:rPr lang="en-US" sz="2400" kern="0" dirty="0">
                  <a:solidFill>
                    <a:srgbClr val="CC0099"/>
                  </a:solidFill>
                  <a:effectLst>
                    <a:outerShdw blurRad="38100" dist="38100" dir="2700000" algn="tl">
                      <a:srgbClr val="000000"/>
                    </a:outerShdw>
                  </a:effectLst>
                </a:rPr>
                <a:t> </a:t>
              </a:r>
              <a:r>
                <a:rPr lang="en-US" sz="2400" kern="0" dirty="0" err="1">
                  <a:solidFill>
                    <a:srgbClr val="CC0099"/>
                  </a:solidFill>
                  <a:effectLst>
                    <a:outerShdw blurRad="38100" dist="38100" dir="2700000" algn="tl">
                      <a:srgbClr val="000000"/>
                    </a:outerShdw>
                  </a:effectLst>
                </a:rPr>
                <a:t>dalam</a:t>
              </a:r>
              <a:r>
                <a:rPr lang="en-US" sz="2400" kern="0" dirty="0">
                  <a:solidFill>
                    <a:srgbClr val="CC0099"/>
                  </a:solidFill>
                  <a:effectLst>
                    <a:outerShdw blurRad="38100" dist="38100" dir="2700000" algn="tl">
                      <a:srgbClr val="000000"/>
                    </a:outerShdw>
                  </a:effectLst>
                </a:rPr>
                <a:t> </a:t>
              </a:r>
              <a:r>
                <a:rPr lang="en-US" sz="2400" kern="0" dirty="0" err="1">
                  <a:solidFill>
                    <a:srgbClr val="CC0099"/>
                  </a:solidFill>
                  <a:effectLst>
                    <a:outerShdw blurRad="38100" dist="38100" dir="2700000" algn="tl">
                      <a:srgbClr val="000000"/>
                    </a:outerShdw>
                  </a:effectLst>
                </a:rPr>
                <a:t>periode</a:t>
              </a:r>
              <a:r>
                <a:rPr lang="en-US" sz="2400" kern="0" dirty="0">
                  <a:solidFill>
                    <a:srgbClr val="CC0099"/>
                  </a:solidFill>
                  <a:effectLst>
                    <a:outerShdw blurRad="38100" dist="38100" dir="2700000" algn="tl">
                      <a:srgbClr val="000000"/>
                    </a:outerShdw>
                  </a:effectLst>
                </a:rPr>
                <a:t> n </a:t>
              </a:r>
              <a:r>
                <a:rPr lang="en-US" sz="2400" kern="0" dirty="0" err="1">
                  <a:solidFill>
                    <a:srgbClr val="CC0099"/>
                  </a:solidFill>
                  <a:effectLst>
                    <a:outerShdw blurRad="38100" dist="38100" dir="2700000" algn="tl">
                      <a:srgbClr val="000000"/>
                    </a:outerShdw>
                  </a:effectLst>
                </a:rPr>
                <a:t>sebelumnya</a:t>
              </a:r>
              <a:endParaRPr lang="en-US" sz="2400" kern="0" dirty="0">
                <a:solidFill>
                  <a:srgbClr val="FF00FF"/>
                </a:solidFill>
                <a:effectLst>
                  <a:outerShdw blurRad="38100" dist="38100" dir="2700000" algn="tl">
                    <a:srgbClr val="000000"/>
                  </a:outerShdw>
                </a:effectLst>
              </a:endParaRPr>
            </a:p>
          </p:txBody>
        </p:sp>
      </p:grpSp>
      <p:sp>
        <p:nvSpPr>
          <p:cNvPr id="9" name="Rectangle 15"/>
          <p:cNvSpPr txBox="1">
            <a:spLocks noChangeArrowheads="1"/>
          </p:cNvSpPr>
          <p:nvPr/>
        </p:nvSpPr>
        <p:spPr>
          <a:xfrm>
            <a:off x="457200" y="320040"/>
            <a:ext cx="7239000" cy="1143000"/>
          </a:xfrm>
          <a:prstGeom prst="rect">
            <a:avLst/>
          </a:prstGeom>
        </p:spPr>
        <p:txBody>
          <a:bodyPr lIns="45720" tIns="0" rIns="45720" bIns="0" anchor="b">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Moving Average Method</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
        <p:nvSpPr>
          <p:cNvPr id="10" name="Rectangle 10"/>
          <p:cNvSpPr>
            <a:spLocks noChangeArrowheads="1"/>
          </p:cNvSpPr>
          <p:nvPr/>
        </p:nvSpPr>
        <p:spPr bwMode="auto">
          <a:xfrm>
            <a:off x="533400" y="3200400"/>
            <a:ext cx="6840538" cy="406400"/>
          </a:xfrm>
          <a:prstGeom prst="rect">
            <a:avLst/>
          </a:prstGeom>
          <a:noFill/>
          <a:ln w="12700">
            <a:noFill/>
            <a:miter lim="800000"/>
            <a:headEnd/>
            <a:tailEnd/>
          </a:ln>
          <a:effectLst/>
        </p:spPr>
        <p:txBody>
          <a:bodyPr wrap="none" lIns="36898" tIns="18126" rIns="36898" bIns="18126">
            <a:spAutoFit/>
          </a:bodyPr>
          <a:lstStyle/>
          <a:p>
            <a:pPr defTabSz="915004">
              <a:defRPr/>
            </a:pPr>
            <a:r>
              <a:rPr lang="en-US" sz="2400" dirty="0">
                <a:solidFill>
                  <a:srgbClr val="CC0099"/>
                </a:solidFill>
                <a:effectLst>
                  <a:outerShdw blurRad="38100" dist="38100" dir="2700000" algn="tl">
                    <a:srgbClr val="000000"/>
                  </a:outerShdw>
                </a:effectLst>
              </a:rPr>
              <a:t>n </a:t>
            </a:r>
            <a:r>
              <a:rPr lang="en-US" sz="2400" dirty="0" err="1">
                <a:solidFill>
                  <a:srgbClr val="CC0099"/>
                </a:solidFill>
                <a:effectLst>
                  <a:outerShdw blurRad="38100" dist="38100" dir="2700000" algn="tl">
                    <a:srgbClr val="000000"/>
                  </a:outerShdw>
                </a:effectLst>
              </a:rPr>
              <a:t>adalah</a:t>
            </a:r>
            <a:r>
              <a:rPr lang="en-US" sz="2400" dirty="0">
                <a:solidFill>
                  <a:srgbClr val="CC0099"/>
                </a:solidFill>
                <a:effectLst>
                  <a:outerShdw blurRad="38100" dist="38100" dir="2700000" algn="tl">
                    <a:srgbClr val="000000"/>
                  </a:outerShdw>
                </a:effectLst>
              </a:rPr>
              <a:t> </a:t>
            </a:r>
            <a:r>
              <a:rPr lang="en-US" sz="2400" dirty="0" err="1">
                <a:solidFill>
                  <a:srgbClr val="CC0099"/>
                </a:solidFill>
                <a:effectLst>
                  <a:outerShdw blurRad="38100" dist="38100" dir="2700000" algn="tl">
                    <a:srgbClr val="000000"/>
                  </a:outerShdw>
                </a:effectLst>
              </a:rPr>
              <a:t>jumlah</a:t>
            </a:r>
            <a:r>
              <a:rPr lang="en-US" sz="2400" dirty="0">
                <a:solidFill>
                  <a:srgbClr val="CC0099"/>
                </a:solidFill>
                <a:effectLst>
                  <a:outerShdw blurRad="38100" dist="38100" dir="2700000" algn="tl">
                    <a:srgbClr val="000000"/>
                  </a:outerShdw>
                </a:effectLst>
              </a:rPr>
              <a:t> </a:t>
            </a:r>
            <a:r>
              <a:rPr lang="en-US" sz="2400" dirty="0" err="1">
                <a:solidFill>
                  <a:srgbClr val="CC0099"/>
                </a:solidFill>
                <a:effectLst>
                  <a:outerShdw blurRad="38100" dist="38100" dir="2700000" algn="tl">
                    <a:srgbClr val="000000"/>
                  </a:outerShdw>
                </a:effectLst>
              </a:rPr>
              <a:t>periode</a:t>
            </a:r>
            <a:r>
              <a:rPr lang="en-US" sz="2400" dirty="0">
                <a:solidFill>
                  <a:srgbClr val="CC0099"/>
                </a:solidFill>
                <a:effectLst>
                  <a:outerShdw blurRad="38100" dist="38100" dir="2700000" algn="tl">
                    <a:srgbClr val="000000"/>
                  </a:outerShdw>
                </a:effectLst>
              </a:rPr>
              <a:t> </a:t>
            </a:r>
            <a:r>
              <a:rPr lang="en-US" sz="2400" dirty="0" err="1">
                <a:solidFill>
                  <a:srgbClr val="CC0099"/>
                </a:solidFill>
                <a:effectLst>
                  <a:outerShdw blurRad="38100" dist="38100" dir="2700000" algn="tl">
                    <a:srgbClr val="000000"/>
                  </a:outerShdw>
                </a:effectLst>
              </a:rPr>
              <a:t>dalam</a:t>
            </a:r>
            <a:r>
              <a:rPr lang="en-US" sz="2400" dirty="0">
                <a:solidFill>
                  <a:srgbClr val="CC0099"/>
                </a:solidFill>
                <a:effectLst>
                  <a:outerShdw blurRad="38100" dist="38100" dir="2700000" algn="tl">
                    <a:srgbClr val="000000"/>
                  </a:outerShdw>
                </a:effectLst>
              </a:rPr>
              <a:t> rata-rata </a:t>
            </a:r>
            <a:r>
              <a:rPr lang="en-US" sz="2400" dirty="0" err="1">
                <a:solidFill>
                  <a:srgbClr val="CC0099"/>
                </a:solidFill>
                <a:effectLst>
                  <a:outerShdw blurRad="38100" dist="38100" dir="2700000" algn="tl">
                    <a:srgbClr val="000000"/>
                  </a:outerShdw>
                </a:effectLst>
              </a:rPr>
              <a:t>bergerak</a:t>
            </a:r>
            <a:endParaRPr lang="en-US" sz="2400" dirty="0">
              <a:solidFill>
                <a:srgbClr val="FF00FF"/>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1470025"/>
            <a:ext cx="6654800" cy="4114800"/>
          </a:xfrm>
          <a:prstGeom prst="rect">
            <a:avLst/>
          </a:prstGeom>
          <a:noFill/>
          <a:ln/>
        </p:spPr>
        <p:txBody>
          <a:bodyPr lIns="90475" tIns="44444" rIns="90475" bIns="44444">
            <a:normAutofit lnSpcReduction="10000"/>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defTabSz="1000079" fontAlgn="auto">
              <a:lnSpc>
                <a:spcPct val="110000"/>
              </a:lnSpc>
              <a:spcAft>
                <a:spcPts val="0"/>
              </a:spcAft>
              <a:buClr>
                <a:srgbClr val="B13F9A"/>
              </a:buClr>
              <a:buFont typeface="Wingdings 2"/>
              <a:buNone/>
              <a:tabLst>
                <a:tab pos="993134" algn="l"/>
                <a:tab pos="2567912" algn="ctr"/>
              </a:tabLst>
              <a:defRPr/>
            </a:pPr>
            <a:r>
              <a:rPr lang="en-US" sz="2800" smtClean="0">
                <a:solidFill>
                  <a:sysClr val="windowText" lastClr="000000"/>
                </a:solidFill>
                <a:latin typeface="Trebuchet MS"/>
              </a:rPr>
              <a:t>You’re manager of a museum store that sells historical replicas. You want to forecast sales (000) for </a:t>
            </a:r>
            <a:r>
              <a:rPr lang="en-US" sz="2800" i="1" smtClean="0">
                <a:solidFill>
                  <a:srgbClr val="FF00FF"/>
                </a:solidFill>
                <a:latin typeface="Trebuchet MS"/>
              </a:rPr>
              <a:t>2003</a:t>
            </a:r>
            <a:r>
              <a:rPr lang="en-US" sz="2800" smtClean="0">
                <a:solidFill>
                  <a:sysClr val="windowText" lastClr="000000"/>
                </a:solidFill>
                <a:latin typeface="Trebuchet MS"/>
              </a:rPr>
              <a:t> using a </a:t>
            </a:r>
            <a:r>
              <a:rPr lang="en-US" sz="2800" smtClean="0">
                <a:solidFill>
                  <a:srgbClr val="FF00FF"/>
                </a:solidFill>
                <a:latin typeface="Trebuchet MS"/>
              </a:rPr>
              <a:t>3</a:t>
            </a:r>
            <a:r>
              <a:rPr lang="en-US" sz="2800" smtClean="0">
                <a:solidFill>
                  <a:sysClr val="windowText" lastClr="000000"/>
                </a:solidFill>
                <a:latin typeface="Trebuchet MS"/>
              </a:rPr>
              <a:t>-period moving average.</a:t>
            </a:r>
            <a:br>
              <a:rPr lang="en-US" sz="2800" smtClean="0">
                <a:solidFill>
                  <a:sysClr val="windowText" lastClr="000000"/>
                </a:solidFill>
                <a:latin typeface="Trebuchet MS"/>
              </a:rPr>
            </a:br>
            <a:r>
              <a:rPr lang="en-US" sz="2800" smtClean="0">
                <a:solidFill>
                  <a:sysClr val="windowText" lastClr="000000"/>
                </a:solidFill>
                <a:latin typeface="Trebuchet MS"/>
              </a:rPr>
              <a:t>	</a:t>
            </a:r>
            <a:r>
              <a:rPr lang="en-US" sz="2800" smtClean="0">
                <a:solidFill>
                  <a:srgbClr val="B13F9A"/>
                </a:solidFill>
                <a:latin typeface="Trebuchet MS"/>
              </a:rPr>
              <a:t>1998	4</a:t>
            </a:r>
            <a:br>
              <a:rPr lang="en-US" sz="2800" smtClean="0">
                <a:solidFill>
                  <a:srgbClr val="B13F9A"/>
                </a:solidFill>
                <a:latin typeface="Trebuchet MS"/>
              </a:rPr>
            </a:br>
            <a:r>
              <a:rPr lang="en-US" sz="2800" smtClean="0">
                <a:solidFill>
                  <a:srgbClr val="B13F9A"/>
                </a:solidFill>
                <a:latin typeface="Trebuchet MS"/>
              </a:rPr>
              <a:t>	1999 	6</a:t>
            </a:r>
            <a:br>
              <a:rPr lang="en-US" sz="2800" smtClean="0">
                <a:solidFill>
                  <a:srgbClr val="B13F9A"/>
                </a:solidFill>
                <a:latin typeface="Trebuchet MS"/>
              </a:rPr>
            </a:br>
            <a:r>
              <a:rPr lang="en-US" sz="2800" smtClean="0">
                <a:solidFill>
                  <a:srgbClr val="B13F9A"/>
                </a:solidFill>
                <a:latin typeface="Trebuchet MS"/>
              </a:rPr>
              <a:t>	2000	5</a:t>
            </a:r>
            <a:br>
              <a:rPr lang="en-US" sz="2800" smtClean="0">
                <a:solidFill>
                  <a:srgbClr val="B13F9A"/>
                </a:solidFill>
                <a:latin typeface="Trebuchet MS"/>
              </a:rPr>
            </a:br>
            <a:r>
              <a:rPr lang="en-US" sz="2800" smtClean="0">
                <a:solidFill>
                  <a:srgbClr val="B13F9A"/>
                </a:solidFill>
                <a:latin typeface="Trebuchet MS"/>
              </a:rPr>
              <a:t>	2001	3</a:t>
            </a:r>
            <a:br>
              <a:rPr lang="en-US" sz="2800" smtClean="0">
                <a:solidFill>
                  <a:srgbClr val="B13F9A"/>
                </a:solidFill>
                <a:latin typeface="Trebuchet MS"/>
              </a:rPr>
            </a:br>
            <a:r>
              <a:rPr lang="en-US" sz="2800" smtClean="0">
                <a:solidFill>
                  <a:srgbClr val="B13F9A"/>
                </a:solidFill>
                <a:latin typeface="Trebuchet MS"/>
              </a:rPr>
              <a:t>	2002	7</a:t>
            </a:r>
            <a:endParaRPr lang="en-US" sz="2800" dirty="0">
              <a:solidFill>
                <a:srgbClr val="B13F9A"/>
              </a:solidFill>
              <a:latin typeface="Trebuchet MS"/>
            </a:endParaRPr>
          </a:p>
        </p:txBody>
      </p:sp>
      <p:grpSp>
        <p:nvGrpSpPr>
          <p:cNvPr id="119811" name="Group 3"/>
          <p:cNvGrpSpPr>
            <a:grpSpLocks/>
          </p:cNvGrpSpPr>
          <p:nvPr/>
        </p:nvGrpSpPr>
        <p:grpSpPr bwMode="auto">
          <a:xfrm>
            <a:off x="4064000" y="2449513"/>
            <a:ext cx="4298950" cy="3663950"/>
            <a:chOff x="2304" y="1440"/>
            <a:chExt cx="2437" cy="2154"/>
          </a:xfrm>
        </p:grpSpPr>
        <p:grpSp>
          <p:nvGrpSpPr>
            <p:cNvPr id="119813" name="Group 4"/>
            <p:cNvGrpSpPr>
              <a:grpSpLocks/>
            </p:cNvGrpSpPr>
            <p:nvPr/>
          </p:nvGrpSpPr>
          <p:grpSpPr bwMode="auto">
            <a:xfrm>
              <a:off x="2304" y="1440"/>
              <a:ext cx="2437" cy="2114"/>
              <a:chOff x="2604" y="1659"/>
              <a:chExt cx="2437" cy="2114"/>
            </a:xfrm>
          </p:grpSpPr>
          <p:pic>
            <p:nvPicPr>
              <p:cNvPr id="119815" name="Picture 5"/>
              <p:cNvPicPr>
                <a:picLocks noChangeArrowheads="1"/>
              </p:cNvPicPr>
              <p:nvPr/>
            </p:nvPicPr>
            <p:blipFill>
              <a:blip r:embed="rId2"/>
              <a:srcRect/>
              <a:stretch>
                <a:fillRect/>
              </a:stretch>
            </p:blipFill>
            <p:spPr bwMode="auto">
              <a:xfrm>
                <a:off x="2604" y="1939"/>
                <a:ext cx="1497" cy="1834"/>
              </a:xfrm>
              <a:prstGeom prst="rect">
                <a:avLst/>
              </a:prstGeom>
              <a:noFill/>
              <a:ln w="12700">
                <a:noFill/>
                <a:miter lim="800000"/>
                <a:headEnd/>
                <a:tailEnd/>
              </a:ln>
              <a:effectLst>
                <a:outerShdw dist="17961" dir="13500000" algn="ctr" rotWithShape="0">
                  <a:srgbClr val="F6BF69"/>
                </a:outerShdw>
              </a:effectLst>
            </p:spPr>
          </p:pic>
          <p:pic>
            <p:nvPicPr>
              <p:cNvPr id="119816" name="Picture 6"/>
              <p:cNvPicPr>
                <a:picLocks noChangeArrowheads="1"/>
              </p:cNvPicPr>
              <p:nvPr/>
            </p:nvPicPr>
            <p:blipFill>
              <a:blip r:embed="rId3"/>
              <a:srcRect/>
              <a:stretch>
                <a:fillRect/>
              </a:stretch>
            </p:blipFill>
            <p:spPr bwMode="auto">
              <a:xfrm>
                <a:off x="3745" y="1659"/>
                <a:ext cx="1296" cy="2081"/>
              </a:xfrm>
              <a:prstGeom prst="rect">
                <a:avLst/>
              </a:prstGeom>
              <a:noFill/>
              <a:ln w="12700">
                <a:noFill/>
                <a:miter lim="800000"/>
                <a:headEnd/>
                <a:tailEnd/>
              </a:ln>
              <a:effectLst>
                <a:outerShdw dist="17961" dir="18900000" algn="ctr" rotWithShape="0">
                  <a:srgbClr val="CECECE"/>
                </a:outerShdw>
              </a:effectLst>
            </p:spPr>
          </p:pic>
        </p:grpSp>
        <p:sp>
          <p:nvSpPr>
            <p:cNvPr id="119814" name="Rectangle 7"/>
            <p:cNvSpPr>
              <a:spLocks noChangeArrowheads="1"/>
            </p:cNvSpPr>
            <p:nvPr/>
          </p:nvSpPr>
          <p:spPr bwMode="auto">
            <a:xfrm>
              <a:off x="3264" y="3456"/>
              <a:ext cx="725" cy="138"/>
            </a:xfrm>
            <a:prstGeom prst="rect">
              <a:avLst/>
            </a:prstGeom>
            <a:noFill/>
            <a:ln w="12700">
              <a:noFill/>
              <a:miter lim="800000"/>
              <a:headEnd/>
              <a:tailEnd/>
            </a:ln>
          </p:spPr>
          <p:txBody>
            <a:bodyPr wrap="none" lIns="82724" tIns="40636" rIns="82724" bIns="40636">
              <a:spAutoFit/>
            </a:bodyPr>
            <a:lstStyle/>
            <a:p>
              <a:pPr algn="ctr"/>
              <a:r>
                <a:rPr lang="en-US" sz="1000">
                  <a:solidFill>
                    <a:srgbClr val="CECECE"/>
                  </a:solidFill>
                </a:rPr>
                <a:t>© 1995 Corel Corp.</a:t>
              </a:r>
            </a:p>
          </p:txBody>
        </p:sp>
      </p:grpSp>
      <p:sp>
        <p:nvSpPr>
          <p:cNvPr id="8" name="Rectangle 8"/>
          <p:cNvSpPr txBox="1">
            <a:spLocks noChangeArrowheads="1"/>
          </p:cNvSpPr>
          <p:nvPr/>
        </p:nvSpPr>
        <p:spPr>
          <a:xfrm>
            <a:off x="677334" y="163286"/>
            <a:ext cx="7771694" cy="1143000"/>
          </a:xfrm>
          <a:prstGeom prst="rect">
            <a:avLst/>
          </a:prstGeom>
        </p:spPr>
        <p:txBody>
          <a:bodyPr lIns="45720" tIns="0" rIns="45720" bIns="0" anchor="b">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Moving Average Example</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320040"/>
            <a:ext cx="7242048" cy="1143000"/>
          </a:xfrm>
          <a:prstGeom prst="rect">
            <a:avLst/>
          </a:prstGeom>
        </p:spPr>
        <p:txBody>
          <a:bodyPr lIns="45720" tIns="0" rIns="45720" bIns="0" anchor="b">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Moving Average Solution</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graphicFrame>
        <p:nvGraphicFramePr>
          <p:cNvPr id="120835" name="Object 3"/>
          <p:cNvGraphicFramePr>
            <a:graphicFrameLocks noChangeAspect="1"/>
          </p:cNvGraphicFramePr>
          <p:nvPr/>
        </p:nvGraphicFramePr>
        <p:xfrm>
          <a:off x="592138" y="1470025"/>
          <a:ext cx="8424862" cy="4476750"/>
        </p:xfrm>
        <a:graphic>
          <a:graphicData uri="http://schemas.openxmlformats.org/presentationml/2006/ole">
            <mc:AlternateContent xmlns:mc="http://schemas.openxmlformats.org/markup-compatibility/2006">
              <mc:Choice xmlns:v="urn:schemas-microsoft-com:vml" Requires="v">
                <p:oleObj spid="_x0000_s120848" name="Document" r:id="rId3" imgW="7587996" imgH="4191000" progId="Word.Document.8">
                  <p:embed/>
                </p:oleObj>
              </mc:Choice>
              <mc:Fallback>
                <p:oleObj name="Document" r:id="rId3" imgW="7587996" imgH="4191000"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138" y="1470025"/>
                        <a:ext cx="8424862" cy="447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320040"/>
            <a:ext cx="7242048" cy="1143000"/>
          </a:xfrm>
          <a:prstGeom prst="rect">
            <a:avLst/>
          </a:prstGeom>
        </p:spPr>
        <p:txBody>
          <a:bodyPr lIns="45720" tIns="0" rIns="45720" bIns="0" anchor="b">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Moving Average Solution</a:t>
            </a:r>
            <a:endParaRPr lang="en-US">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graphicFrame>
        <p:nvGraphicFramePr>
          <p:cNvPr id="121859" name="Object 3"/>
          <p:cNvGraphicFramePr>
            <a:graphicFrameLocks noChangeAspect="1"/>
          </p:cNvGraphicFramePr>
          <p:nvPr/>
        </p:nvGraphicFramePr>
        <p:xfrm>
          <a:off x="588963" y="1471613"/>
          <a:ext cx="8385175" cy="4635500"/>
        </p:xfrm>
        <a:graphic>
          <a:graphicData uri="http://schemas.openxmlformats.org/presentationml/2006/ole">
            <mc:AlternateContent xmlns:mc="http://schemas.openxmlformats.org/markup-compatibility/2006">
              <mc:Choice xmlns:v="urn:schemas-microsoft-com:vml" Requires="v">
                <p:oleObj spid="_x0000_s121872" name="Document" r:id="rId3" imgW="7576239" imgH="4197129" progId="Word.Document.8">
                  <p:embed/>
                </p:oleObj>
              </mc:Choice>
              <mc:Fallback>
                <p:oleObj name="Document" r:id="rId3" imgW="7576239" imgH="4197129"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63" y="1471613"/>
                        <a:ext cx="8385175" cy="463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320040"/>
            <a:ext cx="7242048" cy="1143000"/>
          </a:xfrm>
          <a:prstGeom prst="rect">
            <a:avLst/>
          </a:prstGeom>
        </p:spPr>
        <p:txBody>
          <a:bodyPr lIns="45720" tIns="0" rIns="45720" bIns="0" anchor="b">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Moving Average Solution</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graphicFrame>
        <p:nvGraphicFramePr>
          <p:cNvPr id="122883" name="Object 3"/>
          <p:cNvGraphicFramePr>
            <a:graphicFrameLocks noChangeAspect="1"/>
          </p:cNvGraphicFramePr>
          <p:nvPr/>
        </p:nvGraphicFramePr>
        <p:xfrm>
          <a:off x="592138" y="1470025"/>
          <a:ext cx="8424862" cy="4476750"/>
        </p:xfrm>
        <a:graphic>
          <a:graphicData uri="http://schemas.openxmlformats.org/presentationml/2006/ole">
            <mc:AlternateContent xmlns:mc="http://schemas.openxmlformats.org/markup-compatibility/2006">
              <mc:Choice xmlns:v="urn:schemas-microsoft-com:vml" Requires="v">
                <p:oleObj spid="_x0000_s122896" name="Document" r:id="rId3" imgW="7587996" imgH="4191000" progId="Word.Document.8">
                  <p:embed/>
                </p:oleObj>
              </mc:Choice>
              <mc:Fallback>
                <p:oleObj name="Document" r:id="rId3" imgW="7587996" imgH="4191000"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138" y="1470025"/>
                        <a:ext cx="8424862" cy="447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906" name="Group 43"/>
          <p:cNvGrpSpPr>
            <a:grpSpLocks/>
          </p:cNvGrpSpPr>
          <p:nvPr/>
        </p:nvGrpSpPr>
        <p:grpSpPr bwMode="auto">
          <a:xfrm>
            <a:off x="1374775" y="2051050"/>
            <a:ext cx="6778625" cy="4038600"/>
            <a:chOff x="779" y="1206"/>
            <a:chExt cx="3843" cy="2374"/>
          </a:xfrm>
        </p:grpSpPr>
        <p:sp>
          <p:nvSpPr>
            <p:cNvPr id="3" name="Rectangle 28"/>
            <p:cNvSpPr>
              <a:spLocks noChangeArrowheads="1"/>
            </p:cNvSpPr>
            <p:nvPr/>
          </p:nvSpPr>
          <p:spPr bwMode="auto">
            <a:xfrm>
              <a:off x="1085" y="2975"/>
              <a:ext cx="367" cy="338"/>
            </a:xfrm>
            <a:prstGeom prst="rect">
              <a:avLst/>
            </a:prstGeom>
            <a:noFill/>
            <a:ln w="12700">
              <a:noFill/>
              <a:miter lim="800000"/>
              <a:headEnd/>
              <a:tailEnd/>
            </a:ln>
            <a:effectLst/>
          </p:spPr>
          <p:txBody>
            <a:bodyPr wrap="none" lIns="82724" tIns="40636" rIns="82724" bIns="40636">
              <a:spAutoFit/>
            </a:bodyPr>
            <a:lstStyle/>
            <a:p>
              <a:pPr defTabSz="915004" eaLnBrk="1" fontAlgn="auto" hangingPunct="1">
                <a:spcBef>
                  <a:spcPts val="0"/>
                </a:spcBef>
                <a:spcAft>
                  <a:spcPts val="0"/>
                </a:spcAft>
                <a:defRPr/>
              </a:pPr>
              <a:r>
                <a:rPr lang="en-US" sz="3200" b="1" kern="0" dirty="0">
                  <a:solidFill>
                    <a:sysClr val="window" lastClr="FFFFFF"/>
                  </a:solidFill>
                  <a:latin typeface="Arial" pitchFamily="34" charset="0"/>
                </a:rPr>
                <a:t>95</a:t>
              </a:r>
            </a:p>
          </p:txBody>
        </p:sp>
        <p:sp>
          <p:nvSpPr>
            <p:cNvPr id="4" name="Rectangle 29"/>
            <p:cNvSpPr>
              <a:spLocks noChangeArrowheads="1"/>
            </p:cNvSpPr>
            <p:nvPr/>
          </p:nvSpPr>
          <p:spPr bwMode="auto">
            <a:xfrm>
              <a:off x="1642" y="2975"/>
              <a:ext cx="367" cy="338"/>
            </a:xfrm>
            <a:prstGeom prst="rect">
              <a:avLst/>
            </a:prstGeom>
            <a:noFill/>
            <a:ln w="12700">
              <a:noFill/>
              <a:miter lim="800000"/>
              <a:headEnd/>
              <a:tailEnd/>
            </a:ln>
            <a:effectLst/>
          </p:spPr>
          <p:txBody>
            <a:bodyPr wrap="none" lIns="82724" tIns="40636" rIns="82724" bIns="40636">
              <a:spAutoFit/>
            </a:bodyPr>
            <a:lstStyle/>
            <a:p>
              <a:pPr defTabSz="915004" eaLnBrk="1" fontAlgn="auto" hangingPunct="1">
                <a:spcBef>
                  <a:spcPts val="0"/>
                </a:spcBef>
                <a:spcAft>
                  <a:spcPts val="0"/>
                </a:spcAft>
                <a:defRPr/>
              </a:pPr>
              <a:r>
                <a:rPr lang="en-US" sz="3200" b="1" kern="0" dirty="0">
                  <a:solidFill>
                    <a:sysClr val="window" lastClr="FFFFFF"/>
                  </a:solidFill>
                  <a:latin typeface="Arial" pitchFamily="34" charset="0"/>
                </a:rPr>
                <a:t>96</a:t>
              </a:r>
            </a:p>
          </p:txBody>
        </p:sp>
        <p:sp>
          <p:nvSpPr>
            <p:cNvPr id="5" name="Rectangle 30"/>
            <p:cNvSpPr>
              <a:spLocks noChangeArrowheads="1"/>
            </p:cNvSpPr>
            <p:nvPr/>
          </p:nvSpPr>
          <p:spPr bwMode="auto">
            <a:xfrm>
              <a:off x="2201" y="2975"/>
              <a:ext cx="367" cy="338"/>
            </a:xfrm>
            <a:prstGeom prst="rect">
              <a:avLst/>
            </a:prstGeom>
            <a:noFill/>
            <a:ln w="12700">
              <a:noFill/>
              <a:miter lim="800000"/>
              <a:headEnd/>
              <a:tailEnd/>
            </a:ln>
            <a:effectLst/>
          </p:spPr>
          <p:txBody>
            <a:bodyPr wrap="none" lIns="82724" tIns="40636" rIns="82724" bIns="40636">
              <a:spAutoFit/>
            </a:bodyPr>
            <a:lstStyle/>
            <a:p>
              <a:pPr defTabSz="915004" eaLnBrk="1" fontAlgn="auto" hangingPunct="1">
                <a:spcBef>
                  <a:spcPts val="0"/>
                </a:spcBef>
                <a:spcAft>
                  <a:spcPts val="0"/>
                </a:spcAft>
                <a:defRPr/>
              </a:pPr>
              <a:r>
                <a:rPr lang="en-US" sz="3200" b="1" kern="0" dirty="0">
                  <a:solidFill>
                    <a:sysClr val="window" lastClr="FFFFFF"/>
                  </a:solidFill>
                  <a:latin typeface="Arial" pitchFamily="34" charset="0"/>
                </a:rPr>
                <a:t>97</a:t>
              </a:r>
            </a:p>
          </p:txBody>
        </p:sp>
        <p:sp>
          <p:nvSpPr>
            <p:cNvPr id="6" name="Rectangle 31"/>
            <p:cNvSpPr>
              <a:spLocks noChangeArrowheads="1"/>
            </p:cNvSpPr>
            <p:nvPr/>
          </p:nvSpPr>
          <p:spPr bwMode="auto">
            <a:xfrm>
              <a:off x="2759" y="2975"/>
              <a:ext cx="367" cy="338"/>
            </a:xfrm>
            <a:prstGeom prst="rect">
              <a:avLst/>
            </a:prstGeom>
            <a:noFill/>
            <a:ln w="12700">
              <a:noFill/>
              <a:miter lim="800000"/>
              <a:headEnd/>
              <a:tailEnd/>
            </a:ln>
            <a:effectLst/>
          </p:spPr>
          <p:txBody>
            <a:bodyPr wrap="none" lIns="82724" tIns="40636" rIns="82724" bIns="40636">
              <a:spAutoFit/>
            </a:bodyPr>
            <a:lstStyle/>
            <a:p>
              <a:pPr defTabSz="915004" eaLnBrk="1" fontAlgn="auto" hangingPunct="1">
                <a:spcBef>
                  <a:spcPts val="0"/>
                </a:spcBef>
                <a:spcAft>
                  <a:spcPts val="0"/>
                </a:spcAft>
                <a:defRPr/>
              </a:pPr>
              <a:r>
                <a:rPr lang="en-US" sz="3200" b="1" kern="0" dirty="0">
                  <a:solidFill>
                    <a:sysClr val="window" lastClr="FFFFFF"/>
                  </a:solidFill>
                  <a:latin typeface="Arial" pitchFamily="34" charset="0"/>
                </a:rPr>
                <a:t>98</a:t>
              </a:r>
            </a:p>
          </p:txBody>
        </p:sp>
        <p:sp>
          <p:nvSpPr>
            <p:cNvPr id="7" name="Rectangle 32"/>
            <p:cNvSpPr>
              <a:spLocks noChangeArrowheads="1"/>
            </p:cNvSpPr>
            <p:nvPr/>
          </p:nvSpPr>
          <p:spPr bwMode="auto">
            <a:xfrm>
              <a:off x="3318" y="2975"/>
              <a:ext cx="367" cy="338"/>
            </a:xfrm>
            <a:prstGeom prst="rect">
              <a:avLst/>
            </a:prstGeom>
            <a:noFill/>
            <a:ln w="12700">
              <a:noFill/>
              <a:miter lim="800000"/>
              <a:headEnd/>
              <a:tailEnd/>
            </a:ln>
            <a:effectLst/>
          </p:spPr>
          <p:txBody>
            <a:bodyPr wrap="none" lIns="82724" tIns="40636" rIns="82724" bIns="40636">
              <a:spAutoFit/>
            </a:bodyPr>
            <a:lstStyle/>
            <a:p>
              <a:pPr defTabSz="915004" eaLnBrk="1" fontAlgn="auto" hangingPunct="1">
                <a:spcBef>
                  <a:spcPts val="0"/>
                </a:spcBef>
                <a:spcAft>
                  <a:spcPts val="0"/>
                </a:spcAft>
                <a:defRPr/>
              </a:pPr>
              <a:r>
                <a:rPr lang="en-US" sz="3200" b="1" kern="0" dirty="0">
                  <a:solidFill>
                    <a:sysClr val="window" lastClr="FFFFFF"/>
                  </a:solidFill>
                  <a:latin typeface="Arial" pitchFamily="34" charset="0"/>
                </a:rPr>
                <a:t>99</a:t>
              </a:r>
            </a:p>
          </p:txBody>
        </p:sp>
        <p:sp>
          <p:nvSpPr>
            <p:cNvPr id="8" name="Rectangle 33"/>
            <p:cNvSpPr>
              <a:spLocks noChangeArrowheads="1"/>
            </p:cNvSpPr>
            <p:nvPr/>
          </p:nvSpPr>
          <p:spPr bwMode="auto">
            <a:xfrm>
              <a:off x="3875" y="2975"/>
              <a:ext cx="367" cy="338"/>
            </a:xfrm>
            <a:prstGeom prst="rect">
              <a:avLst/>
            </a:prstGeom>
            <a:noFill/>
            <a:ln w="12700">
              <a:noFill/>
              <a:miter lim="800000"/>
              <a:headEnd/>
              <a:tailEnd/>
            </a:ln>
            <a:effectLst/>
          </p:spPr>
          <p:txBody>
            <a:bodyPr wrap="none" lIns="82724" tIns="40636" rIns="82724" bIns="40636">
              <a:spAutoFit/>
            </a:bodyPr>
            <a:lstStyle/>
            <a:p>
              <a:pPr defTabSz="915004" eaLnBrk="1" fontAlgn="auto" hangingPunct="1">
                <a:spcBef>
                  <a:spcPts val="0"/>
                </a:spcBef>
                <a:spcAft>
                  <a:spcPts val="0"/>
                </a:spcAft>
                <a:defRPr/>
              </a:pPr>
              <a:r>
                <a:rPr lang="en-US" sz="3200" b="1" kern="0" dirty="0">
                  <a:solidFill>
                    <a:sysClr val="window" lastClr="FFFFFF"/>
                  </a:solidFill>
                  <a:latin typeface="Arial" pitchFamily="34" charset="0"/>
                </a:rPr>
                <a:t>00</a:t>
              </a:r>
            </a:p>
          </p:txBody>
        </p:sp>
        <p:sp>
          <p:nvSpPr>
            <p:cNvPr id="9" name="Rectangle 2"/>
            <p:cNvSpPr>
              <a:spLocks noChangeArrowheads="1"/>
            </p:cNvSpPr>
            <p:nvPr/>
          </p:nvSpPr>
          <p:spPr bwMode="auto">
            <a:xfrm>
              <a:off x="2291" y="3242"/>
              <a:ext cx="646" cy="338"/>
            </a:xfrm>
            <a:prstGeom prst="rect">
              <a:avLst/>
            </a:prstGeom>
            <a:noFill/>
            <a:ln w="12700">
              <a:noFill/>
              <a:miter lim="800000"/>
              <a:headEnd/>
              <a:tailEnd/>
            </a:ln>
            <a:effectLst/>
          </p:spPr>
          <p:txBody>
            <a:bodyPr lIns="82724" tIns="40636" rIns="82724" bIns="40636">
              <a:spAutoFit/>
            </a:bodyPr>
            <a:lstStyle/>
            <a:p>
              <a:pPr defTabSz="915004" eaLnBrk="1" fontAlgn="auto" hangingPunct="1">
                <a:spcBef>
                  <a:spcPct val="50000"/>
                </a:spcBef>
                <a:spcAft>
                  <a:spcPts val="0"/>
                </a:spcAft>
                <a:defRPr/>
              </a:pPr>
              <a:r>
                <a:rPr lang="en-US" sz="3200" kern="0" dirty="0">
                  <a:solidFill>
                    <a:sysClr val="windowText" lastClr="000000"/>
                  </a:solidFill>
                  <a:latin typeface="Arial" pitchFamily="34" charset="0"/>
                </a:rPr>
                <a:t>Year</a:t>
              </a:r>
            </a:p>
          </p:txBody>
        </p:sp>
        <p:sp>
          <p:nvSpPr>
            <p:cNvPr id="10" name="Rectangle 3"/>
            <p:cNvSpPr>
              <a:spLocks noChangeArrowheads="1"/>
            </p:cNvSpPr>
            <p:nvPr/>
          </p:nvSpPr>
          <p:spPr bwMode="auto">
            <a:xfrm>
              <a:off x="779" y="1206"/>
              <a:ext cx="732" cy="338"/>
            </a:xfrm>
            <a:prstGeom prst="rect">
              <a:avLst/>
            </a:prstGeom>
            <a:noFill/>
            <a:ln w="12700">
              <a:noFill/>
              <a:miter lim="800000"/>
              <a:headEnd/>
              <a:tailEnd/>
            </a:ln>
            <a:effectLst/>
          </p:spPr>
          <p:txBody>
            <a:bodyPr lIns="82724" tIns="40636" rIns="82724" bIns="40636">
              <a:spAutoFit/>
            </a:bodyPr>
            <a:lstStyle/>
            <a:p>
              <a:pPr defTabSz="915004" eaLnBrk="1" fontAlgn="auto" hangingPunct="1">
                <a:spcBef>
                  <a:spcPct val="50000"/>
                </a:spcBef>
                <a:spcAft>
                  <a:spcPts val="0"/>
                </a:spcAft>
                <a:defRPr/>
              </a:pPr>
              <a:r>
                <a:rPr lang="en-US" sz="3200" kern="0" dirty="0">
                  <a:solidFill>
                    <a:sysClr val="windowText" lastClr="000000"/>
                  </a:solidFill>
                  <a:latin typeface="Arial" pitchFamily="34" charset="0"/>
                </a:rPr>
                <a:t>Sales</a:t>
              </a:r>
            </a:p>
          </p:txBody>
        </p:sp>
        <p:sp>
          <p:nvSpPr>
            <p:cNvPr id="11" name="Line 4"/>
            <p:cNvSpPr>
              <a:spLocks noChangeShapeType="1"/>
            </p:cNvSpPr>
            <p:nvPr/>
          </p:nvSpPr>
          <p:spPr bwMode="auto">
            <a:xfrm>
              <a:off x="1263" y="1668"/>
              <a:ext cx="0" cy="1396"/>
            </a:xfrm>
            <a:prstGeom prst="line">
              <a:avLst/>
            </a:prstGeom>
            <a:noFill/>
            <a:ln w="50800">
              <a:solidFill>
                <a:srgbClr val="FF9933"/>
              </a:solidFill>
              <a:round/>
              <a:headEnd/>
              <a:tailEnd/>
            </a:ln>
            <a:effectLst>
              <a:outerShdw dist="35921" dir="2700000" algn="ctr" rotWithShape="0">
                <a:srgbClr val="F4E7ED"/>
              </a:outerShdw>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12" name="Line 5"/>
            <p:cNvSpPr>
              <a:spLocks noChangeShapeType="1"/>
            </p:cNvSpPr>
            <p:nvPr/>
          </p:nvSpPr>
          <p:spPr bwMode="auto">
            <a:xfrm>
              <a:off x="1205" y="3079"/>
              <a:ext cx="43" cy="0"/>
            </a:xfrm>
            <a:prstGeom prst="line">
              <a:avLst/>
            </a:prstGeom>
            <a:noFill/>
            <a:ln w="50800">
              <a:solidFill>
                <a:srgbClr val="FF9933"/>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13" name="Line 6"/>
            <p:cNvSpPr>
              <a:spLocks noChangeShapeType="1"/>
            </p:cNvSpPr>
            <p:nvPr/>
          </p:nvSpPr>
          <p:spPr bwMode="auto">
            <a:xfrm>
              <a:off x="1205" y="2723"/>
              <a:ext cx="43" cy="0"/>
            </a:xfrm>
            <a:prstGeom prst="line">
              <a:avLst/>
            </a:prstGeom>
            <a:noFill/>
            <a:ln w="50800">
              <a:solidFill>
                <a:srgbClr val="FF9933"/>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14" name="Line 7"/>
            <p:cNvSpPr>
              <a:spLocks noChangeShapeType="1"/>
            </p:cNvSpPr>
            <p:nvPr/>
          </p:nvSpPr>
          <p:spPr bwMode="auto">
            <a:xfrm>
              <a:off x="1205" y="2366"/>
              <a:ext cx="43" cy="0"/>
            </a:xfrm>
            <a:prstGeom prst="line">
              <a:avLst/>
            </a:prstGeom>
            <a:noFill/>
            <a:ln w="50800">
              <a:solidFill>
                <a:srgbClr val="FF9933"/>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15" name="Line 8"/>
            <p:cNvSpPr>
              <a:spLocks noChangeShapeType="1"/>
            </p:cNvSpPr>
            <p:nvPr/>
          </p:nvSpPr>
          <p:spPr bwMode="auto">
            <a:xfrm>
              <a:off x="1205" y="2010"/>
              <a:ext cx="43" cy="0"/>
            </a:xfrm>
            <a:prstGeom prst="line">
              <a:avLst/>
            </a:prstGeom>
            <a:noFill/>
            <a:ln w="50800">
              <a:solidFill>
                <a:srgbClr val="FF9933"/>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16" name="Line 9"/>
            <p:cNvSpPr>
              <a:spLocks noChangeShapeType="1"/>
            </p:cNvSpPr>
            <p:nvPr/>
          </p:nvSpPr>
          <p:spPr bwMode="auto">
            <a:xfrm>
              <a:off x="1205" y="1653"/>
              <a:ext cx="43" cy="0"/>
            </a:xfrm>
            <a:prstGeom prst="line">
              <a:avLst/>
            </a:prstGeom>
            <a:noFill/>
            <a:ln w="50800">
              <a:solidFill>
                <a:srgbClr val="FF9933"/>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17" name="Line 10"/>
            <p:cNvSpPr>
              <a:spLocks noChangeShapeType="1"/>
            </p:cNvSpPr>
            <p:nvPr/>
          </p:nvSpPr>
          <p:spPr bwMode="auto">
            <a:xfrm>
              <a:off x="1277" y="3079"/>
              <a:ext cx="2763" cy="0"/>
            </a:xfrm>
            <a:prstGeom prst="line">
              <a:avLst/>
            </a:prstGeom>
            <a:noFill/>
            <a:ln w="50800">
              <a:solidFill>
                <a:srgbClr val="FF9933"/>
              </a:solidFill>
              <a:round/>
              <a:headEnd/>
              <a:tailEnd/>
            </a:ln>
            <a:effectLst>
              <a:outerShdw dist="35921" dir="2700000" algn="ctr" rotWithShape="0">
                <a:srgbClr val="F4E7ED"/>
              </a:outerShdw>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18" name="Line 11"/>
            <p:cNvSpPr>
              <a:spLocks noChangeShapeType="1"/>
            </p:cNvSpPr>
            <p:nvPr/>
          </p:nvSpPr>
          <p:spPr bwMode="auto">
            <a:xfrm flipV="1">
              <a:off x="1263" y="3064"/>
              <a:ext cx="0" cy="105"/>
            </a:xfrm>
            <a:prstGeom prst="line">
              <a:avLst/>
            </a:prstGeom>
            <a:noFill/>
            <a:ln w="50800">
              <a:solidFill>
                <a:srgbClr val="FF9933"/>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19" name="Line 12"/>
            <p:cNvSpPr>
              <a:spLocks noChangeShapeType="1"/>
            </p:cNvSpPr>
            <p:nvPr/>
          </p:nvSpPr>
          <p:spPr bwMode="auto">
            <a:xfrm flipV="1">
              <a:off x="1820" y="3064"/>
              <a:ext cx="0" cy="105"/>
            </a:xfrm>
            <a:prstGeom prst="line">
              <a:avLst/>
            </a:prstGeom>
            <a:noFill/>
            <a:ln w="50800">
              <a:solidFill>
                <a:srgbClr val="FF9933"/>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20" name="Line 13"/>
            <p:cNvSpPr>
              <a:spLocks noChangeShapeType="1"/>
            </p:cNvSpPr>
            <p:nvPr/>
          </p:nvSpPr>
          <p:spPr bwMode="auto">
            <a:xfrm flipV="1">
              <a:off x="2380" y="3064"/>
              <a:ext cx="0" cy="105"/>
            </a:xfrm>
            <a:prstGeom prst="line">
              <a:avLst/>
            </a:prstGeom>
            <a:noFill/>
            <a:ln w="50800">
              <a:solidFill>
                <a:srgbClr val="FF9933"/>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21" name="Line 14"/>
            <p:cNvSpPr>
              <a:spLocks noChangeShapeType="1"/>
            </p:cNvSpPr>
            <p:nvPr/>
          </p:nvSpPr>
          <p:spPr bwMode="auto">
            <a:xfrm flipV="1">
              <a:off x="2937" y="3064"/>
              <a:ext cx="0" cy="105"/>
            </a:xfrm>
            <a:prstGeom prst="line">
              <a:avLst/>
            </a:prstGeom>
            <a:noFill/>
            <a:ln w="50800">
              <a:solidFill>
                <a:srgbClr val="FF9933"/>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22" name="Line 15"/>
            <p:cNvSpPr>
              <a:spLocks noChangeShapeType="1"/>
            </p:cNvSpPr>
            <p:nvPr/>
          </p:nvSpPr>
          <p:spPr bwMode="auto">
            <a:xfrm flipV="1">
              <a:off x="3497" y="3064"/>
              <a:ext cx="0" cy="105"/>
            </a:xfrm>
            <a:prstGeom prst="line">
              <a:avLst/>
            </a:prstGeom>
            <a:noFill/>
            <a:ln w="50800">
              <a:solidFill>
                <a:srgbClr val="FF9933"/>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23" name="Line 16"/>
            <p:cNvSpPr>
              <a:spLocks noChangeShapeType="1"/>
            </p:cNvSpPr>
            <p:nvPr/>
          </p:nvSpPr>
          <p:spPr bwMode="auto">
            <a:xfrm flipV="1">
              <a:off x="4055" y="3064"/>
              <a:ext cx="0" cy="105"/>
            </a:xfrm>
            <a:prstGeom prst="line">
              <a:avLst/>
            </a:prstGeom>
            <a:noFill/>
            <a:ln w="50800">
              <a:solidFill>
                <a:srgbClr val="FF9933"/>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24" name="Freeform 17"/>
            <p:cNvSpPr>
              <a:spLocks/>
            </p:cNvSpPr>
            <p:nvPr/>
          </p:nvSpPr>
          <p:spPr bwMode="auto">
            <a:xfrm>
              <a:off x="1263" y="1831"/>
              <a:ext cx="2235" cy="714"/>
            </a:xfrm>
            <a:custGeom>
              <a:avLst/>
              <a:gdLst/>
              <a:ahLst/>
              <a:cxnLst>
                <a:cxn ang="0">
                  <a:pos x="0" y="573"/>
                </a:cxn>
                <a:cxn ang="0">
                  <a:pos x="619" y="191"/>
                </a:cxn>
                <a:cxn ang="0">
                  <a:pos x="1241" y="382"/>
                </a:cxn>
                <a:cxn ang="0">
                  <a:pos x="1860" y="764"/>
                </a:cxn>
                <a:cxn ang="0">
                  <a:pos x="2483" y="0"/>
                </a:cxn>
              </a:cxnLst>
              <a:rect l="0" t="0" r="r" b="b"/>
              <a:pathLst>
                <a:path w="2484" h="765">
                  <a:moveTo>
                    <a:pt x="0" y="573"/>
                  </a:moveTo>
                  <a:lnTo>
                    <a:pt x="619" y="191"/>
                  </a:lnTo>
                  <a:lnTo>
                    <a:pt x="1241" y="382"/>
                  </a:lnTo>
                  <a:lnTo>
                    <a:pt x="1860" y="764"/>
                  </a:lnTo>
                  <a:lnTo>
                    <a:pt x="2483" y="0"/>
                  </a:lnTo>
                </a:path>
              </a:pathLst>
            </a:custGeom>
            <a:noFill/>
            <a:ln w="76200" cap="rnd" cmpd="sng">
              <a:solidFill>
                <a:srgbClr val="00FFFF"/>
              </a:solidFill>
              <a:prstDash val="solid"/>
              <a:round/>
              <a:headEnd type="none" w="med" len="med"/>
              <a:tailEnd type="none" w="med" len="med"/>
            </a:ln>
            <a:effectLst>
              <a:outerShdw dist="107763" dir="2700000" algn="ctr" rotWithShape="0">
                <a:srgbClr val="F4E7ED"/>
              </a:outerShdw>
            </a:effectLst>
          </p:spPr>
          <p:txBody>
            <a:bodyP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25" name="Oval 18"/>
            <p:cNvSpPr>
              <a:spLocks noChangeArrowheads="1"/>
            </p:cNvSpPr>
            <p:nvPr/>
          </p:nvSpPr>
          <p:spPr bwMode="auto">
            <a:xfrm>
              <a:off x="1237" y="2339"/>
              <a:ext cx="46" cy="49"/>
            </a:xfrm>
            <a:prstGeom prst="ellipse">
              <a:avLst/>
            </a:prstGeom>
            <a:solidFill>
              <a:srgbClr val="FF0000"/>
            </a:solidFill>
            <a:ln w="50800">
              <a:solidFill>
                <a:srgbClr val="FF0000"/>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26" name="Oval 19"/>
            <p:cNvSpPr>
              <a:spLocks noChangeArrowheads="1"/>
            </p:cNvSpPr>
            <p:nvPr/>
          </p:nvSpPr>
          <p:spPr bwMode="auto">
            <a:xfrm>
              <a:off x="1787" y="1975"/>
              <a:ext cx="61" cy="64"/>
            </a:xfrm>
            <a:prstGeom prst="ellipse">
              <a:avLst/>
            </a:prstGeom>
            <a:solidFill>
              <a:srgbClr val="FF0000"/>
            </a:solidFill>
            <a:ln w="25400">
              <a:solidFill>
                <a:srgbClr val="FF0000"/>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27" name="Oval 20"/>
            <p:cNvSpPr>
              <a:spLocks noChangeArrowheads="1"/>
            </p:cNvSpPr>
            <p:nvPr/>
          </p:nvSpPr>
          <p:spPr bwMode="auto">
            <a:xfrm>
              <a:off x="2346" y="2153"/>
              <a:ext cx="62" cy="63"/>
            </a:xfrm>
            <a:prstGeom prst="ellipse">
              <a:avLst/>
            </a:prstGeom>
            <a:solidFill>
              <a:srgbClr val="FF0000"/>
            </a:solidFill>
            <a:ln w="25400">
              <a:solidFill>
                <a:srgbClr val="FF0000"/>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28" name="Oval 21"/>
            <p:cNvSpPr>
              <a:spLocks noChangeArrowheads="1"/>
            </p:cNvSpPr>
            <p:nvPr/>
          </p:nvSpPr>
          <p:spPr bwMode="auto">
            <a:xfrm>
              <a:off x="2903" y="2510"/>
              <a:ext cx="62" cy="63"/>
            </a:xfrm>
            <a:prstGeom prst="ellipse">
              <a:avLst/>
            </a:prstGeom>
            <a:solidFill>
              <a:srgbClr val="FF0000"/>
            </a:solidFill>
            <a:ln w="25400">
              <a:solidFill>
                <a:srgbClr val="FF0000"/>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29" name="Oval 22"/>
            <p:cNvSpPr>
              <a:spLocks noChangeArrowheads="1"/>
            </p:cNvSpPr>
            <p:nvPr/>
          </p:nvSpPr>
          <p:spPr bwMode="auto">
            <a:xfrm>
              <a:off x="3464" y="1797"/>
              <a:ext cx="61" cy="63"/>
            </a:xfrm>
            <a:prstGeom prst="ellipse">
              <a:avLst/>
            </a:prstGeom>
            <a:solidFill>
              <a:srgbClr val="FF0000"/>
            </a:solidFill>
            <a:ln w="25400">
              <a:solidFill>
                <a:srgbClr val="FF0000"/>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30" name="Rectangle 24"/>
            <p:cNvSpPr>
              <a:spLocks noChangeArrowheads="1"/>
            </p:cNvSpPr>
            <p:nvPr/>
          </p:nvSpPr>
          <p:spPr bwMode="auto">
            <a:xfrm>
              <a:off x="905" y="2556"/>
              <a:ext cx="231" cy="338"/>
            </a:xfrm>
            <a:prstGeom prst="rect">
              <a:avLst/>
            </a:prstGeom>
            <a:noFill/>
            <a:ln w="12700">
              <a:noFill/>
              <a:miter lim="800000"/>
              <a:headEnd/>
              <a:tailEnd/>
            </a:ln>
            <a:effectLst/>
          </p:spPr>
          <p:txBody>
            <a:bodyPr wrap="none" lIns="82724" tIns="40636" rIns="82724" bIns="40636">
              <a:spAutoFit/>
            </a:bodyPr>
            <a:lstStyle/>
            <a:p>
              <a:pPr defTabSz="915004" eaLnBrk="1" fontAlgn="auto" hangingPunct="1">
                <a:spcBef>
                  <a:spcPts val="0"/>
                </a:spcBef>
                <a:spcAft>
                  <a:spcPts val="0"/>
                </a:spcAft>
                <a:defRPr/>
              </a:pPr>
              <a:r>
                <a:rPr lang="en-US" sz="3200" b="1" kern="0" dirty="0">
                  <a:solidFill>
                    <a:sysClr val="window" lastClr="FFFFFF"/>
                  </a:solidFill>
                  <a:latin typeface="Arial" pitchFamily="34" charset="0"/>
                </a:rPr>
                <a:t>2</a:t>
              </a:r>
            </a:p>
          </p:txBody>
        </p:sp>
        <p:sp>
          <p:nvSpPr>
            <p:cNvPr id="31" name="Rectangle 25"/>
            <p:cNvSpPr>
              <a:spLocks noChangeArrowheads="1"/>
            </p:cNvSpPr>
            <p:nvPr/>
          </p:nvSpPr>
          <p:spPr bwMode="auto">
            <a:xfrm>
              <a:off x="905" y="2199"/>
              <a:ext cx="231" cy="338"/>
            </a:xfrm>
            <a:prstGeom prst="rect">
              <a:avLst/>
            </a:prstGeom>
            <a:noFill/>
            <a:ln w="12700">
              <a:noFill/>
              <a:miter lim="800000"/>
              <a:headEnd/>
              <a:tailEnd/>
            </a:ln>
            <a:effectLst/>
          </p:spPr>
          <p:txBody>
            <a:bodyPr wrap="none" lIns="82724" tIns="40636" rIns="82724" bIns="40636">
              <a:spAutoFit/>
            </a:bodyPr>
            <a:lstStyle/>
            <a:p>
              <a:pPr defTabSz="915004" eaLnBrk="1" fontAlgn="auto" hangingPunct="1">
                <a:spcBef>
                  <a:spcPts val="0"/>
                </a:spcBef>
                <a:spcAft>
                  <a:spcPts val="0"/>
                </a:spcAft>
                <a:defRPr/>
              </a:pPr>
              <a:r>
                <a:rPr lang="en-US" sz="3200" b="1" kern="0" dirty="0">
                  <a:solidFill>
                    <a:sysClr val="window" lastClr="FFFFFF"/>
                  </a:solidFill>
                  <a:latin typeface="Arial" pitchFamily="34" charset="0"/>
                </a:rPr>
                <a:t>4</a:t>
              </a:r>
            </a:p>
          </p:txBody>
        </p:sp>
        <p:sp>
          <p:nvSpPr>
            <p:cNvPr id="32" name="Rectangle 26"/>
            <p:cNvSpPr>
              <a:spLocks noChangeArrowheads="1"/>
            </p:cNvSpPr>
            <p:nvPr/>
          </p:nvSpPr>
          <p:spPr bwMode="auto">
            <a:xfrm>
              <a:off x="905" y="1843"/>
              <a:ext cx="231" cy="338"/>
            </a:xfrm>
            <a:prstGeom prst="rect">
              <a:avLst/>
            </a:prstGeom>
            <a:noFill/>
            <a:ln w="12700">
              <a:noFill/>
              <a:miter lim="800000"/>
              <a:headEnd/>
              <a:tailEnd/>
            </a:ln>
            <a:effectLst/>
          </p:spPr>
          <p:txBody>
            <a:bodyPr wrap="none" lIns="82724" tIns="40636" rIns="82724" bIns="40636">
              <a:spAutoFit/>
            </a:bodyPr>
            <a:lstStyle/>
            <a:p>
              <a:pPr defTabSz="915004" eaLnBrk="1" fontAlgn="auto" hangingPunct="1">
                <a:spcBef>
                  <a:spcPts val="0"/>
                </a:spcBef>
                <a:spcAft>
                  <a:spcPts val="0"/>
                </a:spcAft>
                <a:defRPr/>
              </a:pPr>
              <a:r>
                <a:rPr lang="en-US" sz="3200" b="1" kern="0" dirty="0">
                  <a:solidFill>
                    <a:sysClr val="window" lastClr="FFFFFF"/>
                  </a:solidFill>
                  <a:latin typeface="Arial" pitchFamily="34" charset="0"/>
                </a:rPr>
                <a:t>6</a:t>
              </a:r>
            </a:p>
          </p:txBody>
        </p:sp>
        <p:sp>
          <p:nvSpPr>
            <p:cNvPr id="33" name="Rectangle 27"/>
            <p:cNvSpPr>
              <a:spLocks noChangeArrowheads="1"/>
            </p:cNvSpPr>
            <p:nvPr/>
          </p:nvSpPr>
          <p:spPr bwMode="auto">
            <a:xfrm>
              <a:off x="905" y="1487"/>
              <a:ext cx="231" cy="338"/>
            </a:xfrm>
            <a:prstGeom prst="rect">
              <a:avLst/>
            </a:prstGeom>
            <a:noFill/>
            <a:ln w="12700">
              <a:noFill/>
              <a:miter lim="800000"/>
              <a:headEnd/>
              <a:tailEnd/>
            </a:ln>
            <a:effectLst/>
          </p:spPr>
          <p:txBody>
            <a:bodyPr wrap="none" lIns="82724" tIns="40636" rIns="82724" bIns="40636">
              <a:spAutoFit/>
            </a:bodyPr>
            <a:lstStyle/>
            <a:p>
              <a:pPr defTabSz="915004" eaLnBrk="1" fontAlgn="auto" hangingPunct="1">
                <a:spcBef>
                  <a:spcPts val="0"/>
                </a:spcBef>
                <a:spcAft>
                  <a:spcPts val="0"/>
                </a:spcAft>
                <a:defRPr/>
              </a:pPr>
              <a:r>
                <a:rPr lang="en-US" sz="3200" b="1" kern="0" dirty="0">
                  <a:solidFill>
                    <a:sysClr val="window" lastClr="FFFFFF"/>
                  </a:solidFill>
                  <a:latin typeface="Arial" pitchFamily="34" charset="0"/>
                </a:rPr>
                <a:t>8</a:t>
              </a:r>
            </a:p>
          </p:txBody>
        </p:sp>
        <p:sp>
          <p:nvSpPr>
            <p:cNvPr id="34" name="Rectangle 34"/>
            <p:cNvSpPr>
              <a:spLocks noChangeArrowheads="1"/>
            </p:cNvSpPr>
            <p:nvPr/>
          </p:nvSpPr>
          <p:spPr bwMode="auto">
            <a:xfrm>
              <a:off x="3543" y="1565"/>
              <a:ext cx="992" cy="300"/>
            </a:xfrm>
            <a:prstGeom prst="rect">
              <a:avLst/>
            </a:prstGeom>
            <a:noFill/>
            <a:ln w="12700">
              <a:noFill/>
              <a:miter lim="800000"/>
              <a:headEnd/>
              <a:tailEnd/>
            </a:ln>
            <a:effectLst/>
          </p:spPr>
          <p:txBody>
            <a:bodyPr lIns="82724" tIns="40636" rIns="82724" bIns="40636">
              <a:spAutoFit/>
            </a:bodyPr>
            <a:lstStyle/>
            <a:p>
              <a:pPr defTabSz="915004" eaLnBrk="1" fontAlgn="auto" hangingPunct="1">
                <a:spcBef>
                  <a:spcPct val="50000"/>
                </a:spcBef>
                <a:spcAft>
                  <a:spcPts val="0"/>
                </a:spcAft>
                <a:defRPr/>
              </a:pPr>
              <a:r>
                <a:rPr lang="en-US" sz="2800" b="1" kern="0" dirty="0">
                  <a:solidFill>
                    <a:sysClr val="windowText" lastClr="000000"/>
                  </a:solidFill>
                  <a:latin typeface="Arial" pitchFamily="34" charset="0"/>
                </a:rPr>
                <a:t>Actual</a:t>
              </a:r>
            </a:p>
          </p:txBody>
        </p:sp>
        <p:grpSp>
          <p:nvGrpSpPr>
            <p:cNvPr id="123940" name="Group 35"/>
            <p:cNvGrpSpPr>
              <a:grpSpLocks/>
            </p:cNvGrpSpPr>
            <p:nvPr/>
          </p:nvGrpSpPr>
          <p:grpSpPr bwMode="auto">
            <a:xfrm>
              <a:off x="2903" y="1859"/>
              <a:ext cx="1719" cy="475"/>
              <a:chOff x="2903" y="1859"/>
              <a:chExt cx="1719" cy="475"/>
            </a:xfrm>
          </p:grpSpPr>
          <p:sp>
            <p:nvSpPr>
              <p:cNvPr id="36" name="Freeform 36"/>
              <p:cNvSpPr>
                <a:spLocks/>
              </p:cNvSpPr>
              <p:nvPr/>
            </p:nvSpPr>
            <p:spPr bwMode="auto">
              <a:xfrm>
                <a:off x="2937" y="1897"/>
                <a:ext cx="1118" cy="49"/>
              </a:xfrm>
              <a:custGeom>
                <a:avLst/>
                <a:gdLst/>
                <a:ahLst/>
                <a:cxnLst>
                  <a:cxn ang="0">
                    <a:pos x="0" y="0"/>
                  </a:cxn>
                  <a:cxn ang="0">
                    <a:pos x="623" y="57"/>
                  </a:cxn>
                  <a:cxn ang="0">
                    <a:pos x="1242" y="0"/>
                  </a:cxn>
                </a:cxnLst>
                <a:rect l="0" t="0" r="r" b="b"/>
                <a:pathLst>
                  <a:path w="1243" h="58">
                    <a:moveTo>
                      <a:pt x="0" y="0"/>
                    </a:moveTo>
                    <a:lnTo>
                      <a:pt x="623" y="57"/>
                    </a:lnTo>
                    <a:lnTo>
                      <a:pt x="1242" y="0"/>
                    </a:lnTo>
                  </a:path>
                </a:pathLst>
              </a:custGeom>
              <a:noFill/>
              <a:ln w="76200" cap="rnd" cmpd="sng">
                <a:solidFill>
                  <a:srgbClr val="B13F9A"/>
                </a:solidFill>
                <a:prstDash val="solid"/>
                <a:round/>
                <a:headEnd type="none" w="med" len="med"/>
                <a:tailEnd type="none" w="med" len="med"/>
              </a:ln>
              <a:effectLst>
                <a:outerShdw dist="107763" dir="2700000" algn="ctr" rotWithShape="0">
                  <a:srgbClr val="F4E7ED"/>
                </a:outerShdw>
              </a:effectLst>
            </p:spPr>
            <p:txBody>
              <a:bodyP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37" name="Rectangle 37"/>
              <p:cNvSpPr>
                <a:spLocks noChangeArrowheads="1"/>
              </p:cNvSpPr>
              <p:nvPr/>
            </p:nvSpPr>
            <p:spPr bwMode="auto">
              <a:xfrm>
                <a:off x="2903" y="1859"/>
                <a:ext cx="62" cy="64"/>
              </a:xfrm>
              <a:prstGeom prst="rect">
                <a:avLst/>
              </a:prstGeom>
              <a:solidFill>
                <a:srgbClr val="F95AB7"/>
              </a:solidFill>
              <a:ln w="25400">
                <a:solidFill>
                  <a:srgbClr val="F95AB7"/>
                </a:solidFill>
                <a:miter lim="800000"/>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38" name="Rectangle 38"/>
              <p:cNvSpPr>
                <a:spLocks noChangeArrowheads="1"/>
              </p:cNvSpPr>
              <p:nvPr/>
            </p:nvSpPr>
            <p:spPr bwMode="auto">
              <a:xfrm>
                <a:off x="3464" y="1913"/>
                <a:ext cx="61" cy="63"/>
              </a:xfrm>
              <a:prstGeom prst="rect">
                <a:avLst/>
              </a:prstGeom>
              <a:solidFill>
                <a:srgbClr val="F95AB7"/>
              </a:solidFill>
              <a:ln w="25400">
                <a:solidFill>
                  <a:srgbClr val="F95AB7"/>
                </a:solidFill>
                <a:miter lim="800000"/>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39" name="Rectangle 39"/>
              <p:cNvSpPr>
                <a:spLocks noChangeArrowheads="1"/>
              </p:cNvSpPr>
              <p:nvPr/>
            </p:nvSpPr>
            <p:spPr bwMode="auto">
              <a:xfrm>
                <a:off x="4020" y="1859"/>
                <a:ext cx="62" cy="64"/>
              </a:xfrm>
              <a:prstGeom prst="rect">
                <a:avLst/>
              </a:prstGeom>
              <a:solidFill>
                <a:srgbClr val="F95AB7"/>
              </a:solidFill>
              <a:ln w="25400">
                <a:solidFill>
                  <a:srgbClr val="F95AB7"/>
                </a:solidFill>
                <a:miter lim="800000"/>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40" name="Rectangle 40"/>
              <p:cNvSpPr>
                <a:spLocks noChangeArrowheads="1"/>
              </p:cNvSpPr>
              <p:nvPr/>
            </p:nvSpPr>
            <p:spPr bwMode="auto">
              <a:xfrm>
                <a:off x="3630" y="2032"/>
                <a:ext cx="992" cy="302"/>
              </a:xfrm>
              <a:prstGeom prst="rect">
                <a:avLst/>
              </a:prstGeom>
              <a:noFill/>
              <a:ln w="12700">
                <a:noFill/>
                <a:miter lim="800000"/>
                <a:headEnd/>
                <a:tailEnd/>
              </a:ln>
              <a:effectLst/>
            </p:spPr>
            <p:txBody>
              <a:bodyPr lIns="82724" tIns="40636" rIns="82724" bIns="40636">
                <a:spAutoFit/>
              </a:bodyPr>
              <a:lstStyle/>
              <a:p>
                <a:pPr defTabSz="915004" eaLnBrk="1" fontAlgn="auto" hangingPunct="1">
                  <a:spcBef>
                    <a:spcPct val="50000"/>
                  </a:spcBef>
                  <a:spcAft>
                    <a:spcPts val="0"/>
                  </a:spcAft>
                  <a:defRPr/>
                </a:pPr>
                <a:r>
                  <a:rPr lang="en-US" sz="2800" b="1" kern="0" dirty="0">
                    <a:solidFill>
                      <a:sysClr val="windowText" lastClr="000000"/>
                    </a:solidFill>
                    <a:latin typeface="Arial" pitchFamily="34" charset="0"/>
                  </a:rPr>
                  <a:t>Forecast</a:t>
                </a:r>
              </a:p>
            </p:txBody>
          </p:sp>
        </p:grpSp>
      </p:grpSp>
      <p:sp>
        <p:nvSpPr>
          <p:cNvPr id="41" name="Rectangle 41"/>
          <p:cNvSpPr txBox="1">
            <a:spLocks noChangeArrowheads="1"/>
          </p:cNvSpPr>
          <p:nvPr/>
        </p:nvSpPr>
        <p:spPr>
          <a:xfrm>
            <a:off x="677334" y="163286"/>
            <a:ext cx="7771694" cy="1143000"/>
          </a:xfrm>
          <a:prstGeom prst="rect">
            <a:avLst/>
          </a:prstGeom>
        </p:spPr>
        <p:txBody>
          <a:bodyPr lIns="45720" tIns="0" rIns="45720" bIns="0" anchor="b">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Moving Average Graph</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4638"/>
            <a:ext cx="8229600" cy="715962"/>
          </a:xfrm>
        </p:spPr>
        <p:txBody>
          <a:bodyPr/>
          <a:lstStyle/>
          <a:p>
            <a:pPr algn="ctr" eaLnBrk="1" hangingPunct="1"/>
            <a:r>
              <a:rPr lang="en-US" sz="2400" b="1" smtClean="0">
                <a:solidFill>
                  <a:srgbClr val="FF0000"/>
                </a:solidFill>
              </a:rPr>
              <a:t>MANAJEMEN OPERASIONAL</a:t>
            </a:r>
            <a:r>
              <a:rPr lang="en-US" sz="3000" b="1" smtClean="0">
                <a:solidFill>
                  <a:srgbClr val="FF0000"/>
                </a:solidFill>
              </a:rPr>
              <a:t> </a:t>
            </a:r>
            <a:br>
              <a:rPr lang="en-US" sz="3000" b="1" smtClean="0">
                <a:solidFill>
                  <a:srgbClr val="FF0000"/>
                </a:solidFill>
              </a:rPr>
            </a:br>
            <a:r>
              <a:rPr lang="en-US" sz="2000" b="1" smtClean="0">
                <a:solidFill>
                  <a:srgbClr val="FF0000"/>
                </a:solidFill>
              </a:rPr>
              <a:t>Operasi dan Produktifitas</a:t>
            </a:r>
            <a:endParaRPr lang="en-US" sz="3000" b="1" smtClean="0">
              <a:solidFill>
                <a:srgbClr val="FF0000"/>
              </a:solidFill>
            </a:endParaRPr>
          </a:p>
        </p:txBody>
      </p:sp>
      <p:sp>
        <p:nvSpPr>
          <p:cNvPr id="51203" name="Rectangle 3"/>
          <p:cNvSpPr>
            <a:spLocks noGrp="1" noChangeArrowheads="1"/>
          </p:cNvSpPr>
          <p:nvPr>
            <p:ph type="body" idx="1"/>
          </p:nvPr>
        </p:nvSpPr>
        <p:spPr>
          <a:xfrm>
            <a:off x="457200" y="1219200"/>
            <a:ext cx="8229600" cy="4906963"/>
          </a:xfrm>
        </p:spPr>
        <p:txBody>
          <a:bodyPr/>
          <a:lstStyle/>
          <a:p>
            <a:pPr algn="just" eaLnBrk="1" hangingPunct="1">
              <a:lnSpc>
                <a:spcPct val="80000"/>
              </a:lnSpc>
              <a:buFont typeface="Wingdings" pitchFamily="2" charset="2"/>
              <a:buNone/>
            </a:pPr>
            <a:r>
              <a:rPr lang="en-US" sz="1800" b="1" smtClean="0">
                <a:solidFill>
                  <a:srgbClr val="C00000"/>
                </a:solidFill>
              </a:rPr>
              <a:t>Apa yang dimaksud dengan MANAJEMEN OPERASIONAL ?</a:t>
            </a:r>
            <a:endParaRPr lang="en-US" sz="1000" b="1" smtClean="0">
              <a:solidFill>
                <a:srgbClr val="C00000"/>
              </a:solidFill>
            </a:endParaRPr>
          </a:p>
          <a:p>
            <a:pPr algn="just" eaLnBrk="1" hangingPunct="1">
              <a:lnSpc>
                <a:spcPct val="80000"/>
              </a:lnSpc>
            </a:pPr>
            <a:endParaRPr lang="en-US" sz="800" b="1" smtClean="0">
              <a:solidFill>
                <a:srgbClr val="C00000"/>
              </a:solidFill>
            </a:endParaRPr>
          </a:p>
          <a:p>
            <a:pPr algn="just" eaLnBrk="1" hangingPunct="1">
              <a:lnSpc>
                <a:spcPct val="80000"/>
              </a:lnSpc>
            </a:pPr>
            <a:r>
              <a:rPr lang="en-US" sz="1800" smtClean="0"/>
              <a:t>Manajemen Operasional dapat diartikan sebagai </a:t>
            </a:r>
            <a:r>
              <a:rPr lang="en-US" sz="1800" i="1" smtClean="0"/>
              <a:t>rangkaian kegiatan atau aktifitas yang menciptakan nilai produk baik berupa barang maupun jasa melalui proses transformasi input menjadi output.  </a:t>
            </a:r>
          </a:p>
          <a:p>
            <a:pPr algn="just" eaLnBrk="1" hangingPunct="1">
              <a:lnSpc>
                <a:spcPct val="80000"/>
              </a:lnSpc>
              <a:buFont typeface="Wingdings" pitchFamily="2" charset="2"/>
              <a:buNone/>
            </a:pPr>
            <a:r>
              <a:rPr lang="sv-SE" sz="1800" smtClean="0">
                <a:solidFill>
                  <a:srgbClr val="FF3300"/>
                </a:solidFill>
              </a:rPr>
              <a:t>      </a:t>
            </a:r>
            <a:r>
              <a:rPr lang="sv-SE" sz="1800" smtClean="0">
                <a:solidFill>
                  <a:srgbClr val="CC3300"/>
                </a:solidFill>
              </a:rPr>
              <a:t>atau</a:t>
            </a:r>
          </a:p>
          <a:p>
            <a:pPr eaLnBrk="1" hangingPunct="1">
              <a:lnSpc>
                <a:spcPct val="80000"/>
              </a:lnSpc>
            </a:pPr>
            <a:r>
              <a:rPr lang="sv-SE" sz="1800" smtClean="0"/>
              <a:t>Manajemen Operasi adalah studi tentang pengambilan keputusan dalam fungsi, sistem operasi dan tanggung jawab untuk memproduksi barang dan jasa dalam organisasi.</a:t>
            </a:r>
            <a:endParaRPr lang="en-US" sz="1800" smtClean="0"/>
          </a:p>
          <a:p>
            <a:pPr eaLnBrk="1" hangingPunct="1">
              <a:lnSpc>
                <a:spcPct val="80000"/>
              </a:lnSpc>
              <a:buFont typeface="Wingdings" pitchFamily="2" charset="2"/>
              <a:buNone/>
            </a:pPr>
            <a:endParaRPr lang="en-US" sz="1000" smtClean="0"/>
          </a:p>
          <a:p>
            <a:pPr algn="just" eaLnBrk="1" hangingPunct="1">
              <a:lnSpc>
                <a:spcPct val="80000"/>
              </a:lnSpc>
            </a:pPr>
            <a:r>
              <a:rPr lang="en-US" sz="1800" smtClean="0"/>
              <a:t>Untuk menciptakan barang dan jasa (produk), semua organisasi bisnis (perusahaan) paling tidak menjalankan </a:t>
            </a:r>
            <a:r>
              <a:rPr lang="en-US" sz="1800" b="1" i="1" smtClean="0"/>
              <a:t>3 fungsi utama </a:t>
            </a:r>
            <a:r>
              <a:rPr lang="en-US" sz="1800" smtClean="0"/>
              <a:t>yaitu: </a:t>
            </a:r>
          </a:p>
          <a:p>
            <a:pPr algn="just" eaLnBrk="1" hangingPunct="1">
              <a:lnSpc>
                <a:spcPct val="80000"/>
              </a:lnSpc>
              <a:buFont typeface="Wingdings" pitchFamily="2" charset="2"/>
              <a:buNone/>
            </a:pPr>
            <a:endParaRPr lang="en-US" sz="800" smtClean="0"/>
          </a:p>
          <a:p>
            <a:pPr algn="just" eaLnBrk="1" hangingPunct="1">
              <a:lnSpc>
                <a:spcPct val="80000"/>
              </a:lnSpc>
              <a:buFont typeface="Wingdings" pitchFamily="2" charset="2"/>
              <a:buNone/>
            </a:pPr>
            <a:r>
              <a:rPr lang="en-US" sz="1800" smtClean="0"/>
              <a:t>1</a:t>
            </a:r>
            <a:r>
              <a:rPr lang="en-US" sz="1800" i="1" smtClean="0"/>
              <a:t>. </a:t>
            </a:r>
            <a:r>
              <a:rPr lang="en-US" sz="1800" b="1" i="1" smtClean="0"/>
              <a:t>Fungsi Pemasaran (Marketing Function) </a:t>
            </a:r>
            <a:r>
              <a:rPr lang="en-US" sz="1800" smtClean="0"/>
              <a:t>yang berhubungan dengan pasar untuk dapat menciptakan permintaan dan pada akhirnya menyampaikan produk yang dihasilkan ke pasar. </a:t>
            </a:r>
          </a:p>
          <a:p>
            <a:pPr algn="just" eaLnBrk="1" hangingPunct="1">
              <a:lnSpc>
                <a:spcPct val="80000"/>
              </a:lnSpc>
              <a:buFont typeface="Wingdings" pitchFamily="2" charset="2"/>
              <a:buNone/>
            </a:pPr>
            <a:r>
              <a:rPr lang="en-US" sz="1800" smtClean="0"/>
              <a:t>2. </a:t>
            </a:r>
            <a:r>
              <a:rPr lang="en-US" sz="1800" b="1" i="1" smtClean="0"/>
              <a:t>Fungsi Keuangan</a:t>
            </a:r>
            <a:r>
              <a:rPr lang="en-US" sz="1800" b="1" smtClean="0"/>
              <a:t> </a:t>
            </a:r>
            <a:r>
              <a:rPr lang="en-US" sz="1800" b="1" i="1" smtClean="0"/>
              <a:t>(Finance Function) </a:t>
            </a:r>
            <a:r>
              <a:rPr lang="en-US" sz="1800" smtClean="0"/>
              <a:t>yang mengelola berbagai urusan keuangan didalam perusahaan maupun perusahaan dangan fihak luar perusahaan. </a:t>
            </a:r>
          </a:p>
          <a:p>
            <a:pPr algn="just" eaLnBrk="1" hangingPunct="1">
              <a:lnSpc>
                <a:spcPct val="80000"/>
              </a:lnSpc>
              <a:buFont typeface="Wingdings" pitchFamily="2" charset="2"/>
              <a:buNone/>
            </a:pPr>
            <a:r>
              <a:rPr lang="en-US" sz="1800" smtClean="0"/>
              <a:t>3. </a:t>
            </a:r>
            <a:r>
              <a:rPr lang="en-US" sz="1800" b="1" i="1" smtClean="0"/>
              <a:t>Fungsi Produksi atau Operasi</a:t>
            </a:r>
            <a:r>
              <a:rPr lang="en-US" sz="1800" b="1" smtClean="0"/>
              <a:t> (</a:t>
            </a:r>
            <a:r>
              <a:rPr lang="en-US" sz="1800" b="1" i="1" smtClean="0"/>
              <a:t>Operation Function) </a:t>
            </a:r>
            <a:r>
              <a:rPr lang="en-US" sz="1800" smtClean="0"/>
              <a:t>berkaitan dengan penciptaan barang dan jasa yang dihasilkan perusahaan. </a:t>
            </a:r>
          </a:p>
          <a:p>
            <a:pPr algn="just" eaLnBrk="1" hangingPunct="1">
              <a:lnSpc>
                <a:spcPct val="80000"/>
              </a:lnSpc>
            </a:pPr>
            <a:endParaRPr lang="en-US" sz="180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930" name="Group 2"/>
          <p:cNvGrpSpPr>
            <a:grpSpLocks/>
          </p:cNvGrpSpPr>
          <p:nvPr/>
        </p:nvGrpSpPr>
        <p:grpSpPr bwMode="auto">
          <a:xfrm>
            <a:off x="1447800" y="1362075"/>
            <a:ext cx="6629400" cy="2447925"/>
            <a:chOff x="2347" y="1478"/>
            <a:chExt cx="7200" cy="4239"/>
          </a:xfrm>
        </p:grpSpPr>
        <p:sp>
          <p:nvSpPr>
            <p:cNvPr id="124937" name="Line 3"/>
            <p:cNvSpPr>
              <a:spLocks noChangeShapeType="1"/>
            </p:cNvSpPr>
            <p:nvPr/>
          </p:nvSpPr>
          <p:spPr bwMode="auto">
            <a:xfrm>
              <a:off x="2347" y="1748"/>
              <a:ext cx="0" cy="1584"/>
            </a:xfrm>
            <a:prstGeom prst="line">
              <a:avLst/>
            </a:prstGeom>
            <a:noFill/>
            <a:ln w="9525">
              <a:solidFill>
                <a:srgbClr val="000000"/>
              </a:solidFill>
              <a:round/>
              <a:headEnd/>
              <a:tailEnd/>
            </a:ln>
          </p:spPr>
          <p:txBody>
            <a:bodyPr/>
            <a:lstStyle/>
            <a:p>
              <a:endParaRPr lang="id-ID"/>
            </a:p>
          </p:txBody>
        </p:sp>
        <p:sp>
          <p:nvSpPr>
            <p:cNvPr id="124938" name="Line 4"/>
            <p:cNvSpPr>
              <a:spLocks noChangeShapeType="1"/>
            </p:cNvSpPr>
            <p:nvPr/>
          </p:nvSpPr>
          <p:spPr bwMode="auto">
            <a:xfrm>
              <a:off x="2419" y="3287"/>
              <a:ext cx="2592" cy="0"/>
            </a:xfrm>
            <a:prstGeom prst="line">
              <a:avLst/>
            </a:prstGeom>
            <a:noFill/>
            <a:ln w="9525">
              <a:solidFill>
                <a:srgbClr val="000000"/>
              </a:solidFill>
              <a:round/>
              <a:headEnd/>
              <a:tailEnd/>
            </a:ln>
          </p:spPr>
          <p:txBody>
            <a:bodyPr/>
            <a:lstStyle/>
            <a:p>
              <a:endParaRPr lang="id-ID"/>
            </a:p>
          </p:txBody>
        </p:sp>
        <p:sp>
          <p:nvSpPr>
            <p:cNvPr id="124939" name="Line 5"/>
            <p:cNvSpPr>
              <a:spLocks noChangeShapeType="1"/>
            </p:cNvSpPr>
            <p:nvPr/>
          </p:nvSpPr>
          <p:spPr bwMode="auto">
            <a:xfrm>
              <a:off x="7099" y="1748"/>
              <a:ext cx="0" cy="1584"/>
            </a:xfrm>
            <a:prstGeom prst="line">
              <a:avLst/>
            </a:prstGeom>
            <a:noFill/>
            <a:ln w="9525">
              <a:solidFill>
                <a:srgbClr val="000000"/>
              </a:solidFill>
              <a:round/>
              <a:headEnd/>
              <a:tailEnd/>
            </a:ln>
          </p:spPr>
          <p:txBody>
            <a:bodyPr/>
            <a:lstStyle/>
            <a:p>
              <a:endParaRPr lang="id-ID"/>
            </a:p>
          </p:txBody>
        </p:sp>
        <p:sp>
          <p:nvSpPr>
            <p:cNvPr id="124940" name="Line 6"/>
            <p:cNvSpPr>
              <a:spLocks noChangeShapeType="1"/>
            </p:cNvSpPr>
            <p:nvPr/>
          </p:nvSpPr>
          <p:spPr bwMode="auto">
            <a:xfrm>
              <a:off x="7099" y="3194"/>
              <a:ext cx="2448" cy="0"/>
            </a:xfrm>
            <a:prstGeom prst="line">
              <a:avLst/>
            </a:prstGeom>
            <a:noFill/>
            <a:ln w="9525">
              <a:solidFill>
                <a:srgbClr val="000000"/>
              </a:solidFill>
              <a:round/>
              <a:headEnd/>
              <a:tailEnd/>
            </a:ln>
          </p:spPr>
          <p:txBody>
            <a:bodyPr/>
            <a:lstStyle/>
            <a:p>
              <a:endParaRPr lang="id-ID"/>
            </a:p>
          </p:txBody>
        </p:sp>
        <p:grpSp>
          <p:nvGrpSpPr>
            <p:cNvPr id="124941" name="Group 7"/>
            <p:cNvGrpSpPr>
              <a:grpSpLocks/>
            </p:cNvGrpSpPr>
            <p:nvPr/>
          </p:nvGrpSpPr>
          <p:grpSpPr bwMode="auto">
            <a:xfrm>
              <a:off x="2659" y="2208"/>
              <a:ext cx="2160" cy="541"/>
              <a:chOff x="2491" y="13959"/>
              <a:chExt cx="2160" cy="541"/>
            </a:xfrm>
          </p:grpSpPr>
          <p:sp>
            <p:nvSpPr>
              <p:cNvPr id="124954" name="Line 8"/>
              <p:cNvSpPr>
                <a:spLocks noChangeShapeType="1"/>
              </p:cNvSpPr>
              <p:nvPr/>
            </p:nvSpPr>
            <p:spPr bwMode="auto">
              <a:xfrm flipV="1">
                <a:off x="2491" y="14068"/>
                <a:ext cx="288" cy="144"/>
              </a:xfrm>
              <a:prstGeom prst="line">
                <a:avLst/>
              </a:prstGeom>
              <a:noFill/>
              <a:ln w="9525">
                <a:solidFill>
                  <a:srgbClr val="000000"/>
                </a:solidFill>
                <a:round/>
                <a:headEnd/>
                <a:tailEnd/>
              </a:ln>
            </p:spPr>
            <p:txBody>
              <a:bodyPr/>
              <a:lstStyle/>
              <a:p>
                <a:endParaRPr lang="id-ID"/>
              </a:p>
            </p:txBody>
          </p:sp>
          <p:sp>
            <p:nvSpPr>
              <p:cNvPr id="124955" name="Line 9"/>
              <p:cNvSpPr>
                <a:spLocks noChangeShapeType="1"/>
              </p:cNvSpPr>
              <p:nvPr/>
            </p:nvSpPr>
            <p:spPr bwMode="auto">
              <a:xfrm>
                <a:off x="2779" y="14068"/>
                <a:ext cx="144" cy="144"/>
              </a:xfrm>
              <a:prstGeom prst="line">
                <a:avLst/>
              </a:prstGeom>
              <a:noFill/>
              <a:ln w="9525">
                <a:solidFill>
                  <a:srgbClr val="000000"/>
                </a:solidFill>
                <a:round/>
                <a:headEnd/>
                <a:tailEnd/>
              </a:ln>
            </p:spPr>
            <p:txBody>
              <a:bodyPr/>
              <a:lstStyle/>
              <a:p>
                <a:endParaRPr lang="id-ID"/>
              </a:p>
            </p:txBody>
          </p:sp>
          <p:sp>
            <p:nvSpPr>
              <p:cNvPr id="124956" name="Line 10"/>
              <p:cNvSpPr>
                <a:spLocks noChangeShapeType="1"/>
              </p:cNvSpPr>
              <p:nvPr/>
            </p:nvSpPr>
            <p:spPr bwMode="auto">
              <a:xfrm>
                <a:off x="2923" y="14212"/>
                <a:ext cx="144" cy="0"/>
              </a:xfrm>
              <a:prstGeom prst="line">
                <a:avLst/>
              </a:prstGeom>
              <a:noFill/>
              <a:ln w="9525">
                <a:solidFill>
                  <a:srgbClr val="000000"/>
                </a:solidFill>
                <a:round/>
                <a:headEnd/>
                <a:tailEnd/>
              </a:ln>
            </p:spPr>
            <p:txBody>
              <a:bodyPr/>
              <a:lstStyle/>
              <a:p>
                <a:endParaRPr lang="id-ID"/>
              </a:p>
            </p:txBody>
          </p:sp>
          <p:sp>
            <p:nvSpPr>
              <p:cNvPr id="124957" name="Line 11"/>
              <p:cNvSpPr>
                <a:spLocks noChangeShapeType="1"/>
              </p:cNvSpPr>
              <p:nvPr/>
            </p:nvSpPr>
            <p:spPr bwMode="auto">
              <a:xfrm flipV="1">
                <a:off x="3067" y="13959"/>
                <a:ext cx="144" cy="288"/>
              </a:xfrm>
              <a:prstGeom prst="line">
                <a:avLst/>
              </a:prstGeom>
              <a:noFill/>
              <a:ln w="9525">
                <a:solidFill>
                  <a:srgbClr val="000000"/>
                </a:solidFill>
                <a:round/>
                <a:headEnd/>
                <a:tailEnd/>
              </a:ln>
            </p:spPr>
            <p:txBody>
              <a:bodyPr/>
              <a:lstStyle/>
              <a:p>
                <a:endParaRPr lang="id-ID"/>
              </a:p>
            </p:txBody>
          </p:sp>
          <p:sp>
            <p:nvSpPr>
              <p:cNvPr id="124958" name="Line 12"/>
              <p:cNvSpPr>
                <a:spLocks noChangeShapeType="1"/>
              </p:cNvSpPr>
              <p:nvPr/>
            </p:nvSpPr>
            <p:spPr bwMode="auto">
              <a:xfrm>
                <a:off x="3211" y="13959"/>
                <a:ext cx="144" cy="432"/>
              </a:xfrm>
              <a:prstGeom prst="line">
                <a:avLst/>
              </a:prstGeom>
              <a:noFill/>
              <a:ln w="9525">
                <a:solidFill>
                  <a:srgbClr val="000000"/>
                </a:solidFill>
                <a:round/>
                <a:headEnd/>
                <a:tailEnd/>
              </a:ln>
            </p:spPr>
            <p:txBody>
              <a:bodyPr/>
              <a:lstStyle/>
              <a:p>
                <a:endParaRPr lang="id-ID"/>
              </a:p>
            </p:txBody>
          </p:sp>
          <p:sp>
            <p:nvSpPr>
              <p:cNvPr id="124959" name="Line 13"/>
              <p:cNvSpPr>
                <a:spLocks noChangeShapeType="1"/>
              </p:cNvSpPr>
              <p:nvPr/>
            </p:nvSpPr>
            <p:spPr bwMode="auto">
              <a:xfrm flipV="1">
                <a:off x="3355" y="14212"/>
                <a:ext cx="144" cy="144"/>
              </a:xfrm>
              <a:prstGeom prst="line">
                <a:avLst/>
              </a:prstGeom>
              <a:noFill/>
              <a:ln w="9525">
                <a:solidFill>
                  <a:srgbClr val="000000"/>
                </a:solidFill>
                <a:round/>
                <a:headEnd/>
                <a:tailEnd/>
              </a:ln>
            </p:spPr>
            <p:txBody>
              <a:bodyPr/>
              <a:lstStyle/>
              <a:p>
                <a:endParaRPr lang="id-ID"/>
              </a:p>
            </p:txBody>
          </p:sp>
          <p:sp>
            <p:nvSpPr>
              <p:cNvPr id="124960" name="Line 14"/>
              <p:cNvSpPr>
                <a:spLocks noChangeShapeType="1"/>
              </p:cNvSpPr>
              <p:nvPr/>
            </p:nvSpPr>
            <p:spPr bwMode="auto">
              <a:xfrm>
                <a:off x="3499" y="14212"/>
                <a:ext cx="288" cy="288"/>
              </a:xfrm>
              <a:prstGeom prst="line">
                <a:avLst/>
              </a:prstGeom>
              <a:noFill/>
              <a:ln w="9525">
                <a:solidFill>
                  <a:srgbClr val="000000"/>
                </a:solidFill>
                <a:round/>
                <a:headEnd/>
                <a:tailEnd/>
              </a:ln>
            </p:spPr>
            <p:txBody>
              <a:bodyPr/>
              <a:lstStyle/>
              <a:p>
                <a:endParaRPr lang="id-ID"/>
              </a:p>
            </p:txBody>
          </p:sp>
          <p:sp>
            <p:nvSpPr>
              <p:cNvPr id="124961" name="Line 15"/>
              <p:cNvSpPr>
                <a:spLocks noChangeShapeType="1"/>
              </p:cNvSpPr>
              <p:nvPr/>
            </p:nvSpPr>
            <p:spPr bwMode="auto">
              <a:xfrm flipV="1">
                <a:off x="3787" y="14212"/>
                <a:ext cx="144" cy="288"/>
              </a:xfrm>
              <a:prstGeom prst="line">
                <a:avLst/>
              </a:prstGeom>
              <a:noFill/>
              <a:ln w="9525">
                <a:solidFill>
                  <a:srgbClr val="000000"/>
                </a:solidFill>
                <a:round/>
                <a:headEnd/>
                <a:tailEnd/>
              </a:ln>
            </p:spPr>
            <p:txBody>
              <a:bodyPr/>
              <a:lstStyle/>
              <a:p>
                <a:endParaRPr lang="id-ID"/>
              </a:p>
            </p:txBody>
          </p:sp>
          <p:sp>
            <p:nvSpPr>
              <p:cNvPr id="124962" name="Line 16"/>
              <p:cNvSpPr>
                <a:spLocks noChangeShapeType="1"/>
              </p:cNvSpPr>
              <p:nvPr/>
            </p:nvSpPr>
            <p:spPr bwMode="auto">
              <a:xfrm>
                <a:off x="3931" y="14212"/>
                <a:ext cx="144" cy="144"/>
              </a:xfrm>
              <a:prstGeom prst="line">
                <a:avLst/>
              </a:prstGeom>
              <a:noFill/>
              <a:ln w="9525">
                <a:solidFill>
                  <a:srgbClr val="000000"/>
                </a:solidFill>
                <a:round/>
                <a:headEnd/>
                <a:tailEnd/>
              </a:ln>
            </p:spPr>
            <p:txBody>
              <a:bodyPr/>
              <a:lstStyle/>
              <a:p>
                <a:endParaRPr lang="id-ID"/>
              </a:p>
            </p:txBody>
          </p:sp>
          <p:sp>
            <p:nvSpPr>
              <p:cNvPr id="124963" name="Line 17"/>
              <p:cNvSpPr>
                <a:spLocks noChangeShapeType="1"/>
              </p:cNvSpPr>
              <p:nvPr/>
            </p:nvSpPr>
            <p:spPr bwMode="auto">
              <a:xfrm flipV="1">
                <a:off x="4075" y="14212"/>
                <a:ext cx="288" cy="144"/>
              </a:xfrm>
              <a:prstGeom prst="line">
                <a:avLst/>
              </a:prstGeom>
              <a:noFill/>
              <a:ln w="9525">
                <a:solidFill>
                  <a:srgbClr val="000000"/>
                </a:solidFill>
                <a:round/>
                <a:headEnd/>
                <a:tailEnd/>
              </a:ln>
            </p:spPr>
            <p:txBody>
              <a:bodyPr/>
              <a:lstStyle/>
              <a:p>
                <a:endParaRPr lang="id-ID"/>
              </a:p>
            </p:txBody>
          </p:sp>
          <p:sp>
            <p:nvSpPr>
              <p:cNvPr id="124964" name="Line 18"/>
              <p:cNvSpPr>
                <a:spLocks noChangeShapeType="1"/>
              </p:cNvSpPr>
              <p:nvPr/>
            </p:nvSpPr>
            <p:spPr bwMode="auto">
              <a:xfrm>
                <a:off x="4363" y="14212"/>
                <a:ext cx="0" cy="288"/>
              </a:xfrm>
              <a:prstGeom prst="line">
                <a:avLst/>
              </a:prstGeom>
              <a:noFill/>
              <a:ln w="9525">
                <a:solidFill>
                  <a:srgbClr val="000000"/>
                </a:solidFill>
                <a:round/>
                <a:headEnd/>
                <a:tailEnd/>
              </a:ln>
            </p:spPr>
            <p:txBody>
              <a:bodyPr/>
              <a:lstStyle/>
              <a:p>
                <a:endParaRPr lang="id-ID"/>
              </a:p>
            </p:txBody>
          </p:sp>
          <p:sp>
            <p:nvSpPr>
              <p:cNvPr id="124965" name="Line 19"/>
              <p:cNvSpPr>
                <a:spLocks noChangeShapeType="1"/>
              </p:cNvSpPr>
              <p:nvPr/>
            </p:nvSpPr>
            <p:spPr bwMode="auto">
              <a:xfrm flipV="1">
                <a:off x="4363" y="14068"/>
                <a:ext cx="288" cy="432"/>
              </a:xfrm>
              <a:prstGeom prst="line">
                <a:avLst/>
              </a:prstGeom>
              <a:noFill/>
              <a:ln w="9525">
                <a:solidFill>
                  <a:srgbClr val="000000"/>
                </a:solidFill>
                <a:round/>
                <a:headEnd/>
                <a:tailEnd/>
              </a:ln>
            </p:spPr>
            <p:txBody>
              <a:bodyPr/>
              <a:lstStyle/>
              <a:p>
                <a:endParaRPr lang="id-ID"/>
              </a:p>
            </p:txBody>
          </p:sp>
        </p:grpSp>
        <p:sp>
          <p:nvSpPr>
            <p:cNvPr id="124942" name="Line 20"/>
            <p:cNvSpPr>
              <a:spLocks noChangeShapeType="1"/>
            </p:cNvSpPr>
            <p:nvPr/>
          </p:nvSpPr>
          <p:spPr bwMode="auto">
            <a:xfrm flipV="1">
              <a:off x="7243" y="1478"/>
              <a:ext cx="288" cy="1008"/>
            </a:xfrm>
            <a:prstGeom prst="line">
              <a:avLst/>
            </a:prstGeom>
            <a:noFill/>
            <a:ln w="9525">
              <a:solidFill>
                <a:srgbClr val="000000"/>
              </a:solidFill>
              <a:round/>
              <a:headEnd/>
              <a:tailEnd/>
            </a:ln>
          </p:spPr>
          <p:txBody>
            <a:bodyPr/>
            <a:lstStyle/>
            <a:p>
              <a:endParaRPr lang="id-ID"/>
            </a:p>
          </p:txBody>
        </p:sp>
        <p:sp>
          <p:nvSpPr>
            <p:cNvPr id="124943" name="Line 21"/>
            <p:cNvSpPr>
              <a:spLocks noChangeShapeType="1"/>
            </p:cNvSpPr>
            <p:nvPr/>
          </p:nvSpPr>
          <p:spPr bwMode="auto">
            <a:xfrm>
              <a:off x="7531" y="1478"/>
              <a:ext cx="144" cy="576"/>
            </a:xfrm>
            <a:prstGeom prst="line">
              <a:avLst/>
            </a:prstGeom>
            <a:noFill/>
            <a:ln w="9525">
              <a:solidFill>
                <a:srgbClr val="000000"/>
              </a:solidFill>
              <a:round/>
              <a:headEnd/>
              <a:tailEnd/>
            </a:ln>
          </p:spPr>
          <p:txBody>
            <a:bodyPr/>
            <a:lstStyle/>
            <a:p>
              <a:endParaRPr lang="id-ID"/>
            </a:p>
          </p:txBody>
        </p:sp>
        <p:sp>
          <p:nvSpPr>
            <p:cNvPr id="124944" name="Line 22"/>
            <p:cNvSpPr>
              <a:spLocks noChangeShapeType="1"/>
            </p:cNvSpPr>
            <p:nvPr/>
          </p:nvSpPr>
          <p:spPr bwMode="auto">
            <a:xfrm>
              <a:off x="7675" y="2020"/>
              <a:ext cx="432" cy="432"/>
            </a:xfrm>
            <a:prstGeom prst="line">
              <a:avLst/>
            </a:prstGeom>
            <a:noFill/>
            <a:ln w="9525">
              <a:solidFill>
                <a:srgbClr val="000000"/>
              </a:solidFill>
              <a:round/>
              <a:headEnd/>
              <a:tailEnd/>
            </a:ln>
          </p:spPr>
          <p:txBody>
            <a:bodyPr/>
            <a:lstStyle/>
            <a:p>
              <a:endParaRPr lang="id-ID"/>
            </a:p>
          </p:txBody>
        </p:sp>
        <p:sp>
          <p:nvSpPr>
            <p:cNvPr id="124945" name="Line 23"/>
            <p:cNvSpPr>
              <a:spLocks noChangeShapeType="1"/>
            </p:cNvSpPr>
            <p:nvPr/>
          </p:nvSpPr>
          <p:spPr bwMode="auto">
            <a:xfrm flipV="1">
              <a:off x="8107" y="1478"/>
              <a:ext cx="288" cy="1008"/>
            </a:xfrm>
            <a:prstGeom prst="line">
              <a:avLst/>
            </a:prstGeom>
            <a:noFill/>
            <a:ln w="9525">
              <a:solidFill>
                <a:srgbClr val="000000"/>
              </a:solidFill>
              <a:round/>
              <a:headEnd/>
              <a:tailEnd/>
            </a:ln>
          </p:spPr>
          <p:txBody>
            <a:bodyPr/>
            <a:lstStyle/>
            <a:p>
              <a:endParaRPr lang="id-ID"/>
            </a:p>
          </p:txBody>
        </p:sp>
        <p:sp>
          <p:nvSpPr>
            <p:cNvPr id="124946" name="Line 24"/>
            <p:cNvSpPr>
              <a:spLocks noChangeShapeType="1"/>
            </p:cNvSpPr>
            <p:nvPr/>
          </p:nvSpPr>
          <p:spPr bwMode="auto">
            <a:xfrm>
              <a:off x="8395" y="1478"/>
              <a:ext cx="288" cy="720"/>
            </a:xfrm>
            <a:prstGeom prst="line">
              <a:avLst/>
            </a:prstGeom>
            <a:noFill/>
            <a:ln w="9525">
              <a:solidFill>
                <a:srgbClr val="000000"/>
              </a:solidFill>
              <a:round/>
              <a:headEnd/>
              <a:tailEnd/>
            </a:ln>
          </p:spPr>
          <p:txBody>
            <a:bodyPr/>
            <a:lstStyle/>
            <a:p>
              <a:endParaRPr lang="id-ID"/>
            </a:p>
          </p:txBody>
        </p:sp>
        <p:sp>
          <p:nvSpPr>
            <p:cNvPr id="124947" name="Line 25"/>
            <p:cNvSpPr>
              <a:spLocks noChangeShapeType="1"/>
            </p:cNvSpPr>
            <p:nvPr/>
          </p:nvSpPr>
          <p:spPr bwMode="auto">
            <a:xfrm>
              <a:off x="8683" y="2164"/>
              <a:ext cx="288" cy="288"/>
            </a:xfrm>
            <a:prstGeom prst="line">
              <a:avLst/>
            </a:prstGeom>
            <a:noFill/>
            <a:ln w="9525">
              <a:solidFill>
                <a:srgbClr val="000000"/>
              </a:solidFill>
              <a:round/>
              <a:headEnd/>
              <a:tailEnd/>
            </a:ln>
          </p:spPr>
          <p:txBody>
            <a:bodyPr/>
            <a:lstStyle/>
            <a:p>
              <a:endParaRPr lang="id-ID"/>
            </a:p>
          </p:txBody>
        </p:sp>
        <p:sp>
          <p:nvSpPr>
            <p:cNvPr id="124948" name="Line 26"/>
            <p:cNvSpPr>
              <a:spLocks noChangeShapeType="1"/>
            </p:cNvSpPr>
            <p:nvPr/>
          </p:nvSpPr>
          <p:spPr bwMode="auto">
            <a:xfrm>
              <a:off x="2347" y="3845"/>
              <a:ext cx="0" cy="1872"/>
            </a:xfrm>
            <a:prstGeom prst="line">
              <a:avLst/>
            </a:prstGeom>
            <a:noFill/>
            <a:ln w="9525">
              <a:solidFill>
                <a:srgbClr val="000000"/>
              </a:solidFill>
              <a:round/>
              <a:headEnd/>
              <a:tailEnd/>
            </a:ln>
          </p:spPr>
          <p:txBody>
            <a:bodyPr/>
            <a:lstStyle/>
            <a:p>
              <a:endParaRPr lang="id-ID"/>
            </a:p>
          </p:txBody>
        </p:sp>
        <p:sp>
          <p:nvSpPr>
            <p:cNvPr id="124949" name="Line 27"/>
            <p:cNvSpPr>
              <a:spLocks noChangeShapeType="1"/>
            </p:cNvSpPr>
            <p:nvPr/>
          </p:nvSpPr>
          <p:spPr bwMode="auto">
            <a:xfrm>
              <a:off x="2347" y="5615"/>
              <a:ext cx="2592" cy="0"/>
            </a:xfrm>
            <a:prstGeom prst="line">
              <a:avLst/>
            </a:prstGeom>
            <a:noFill/>
            <a:ln w="9525">
              <a:solidFill>
                <a:srgbClr val="000000"/>
              </a:solidFill>
              <a:round/>
              <a:headEnd/>
              <a:tailEnd/>
            </a:ln>
          </p:spPr>
          <p:txBody>
            <a:bodyPr/>
            <a:lstStyle/>
            <a:p>
              <a:endParaRPr lang="id-ID"/>
            </a:p>
          </p:txBody>
        </p:sp>
        <p:sp>
          <p:nvSpPr>
            <p:cNvPr id="124950" name="Line 28"/>
            <p:cNvSpPr>
              <a:spLocks noChangeShapeType="1"/>
            </p:cNvSpPr>
            <p:nvPr/>
          </p:nvSpPr>
          <p:spPr bwMode="auto">
            <a:xfrm>
              <a:off x="7099" y="3845"/>
              <a:ext cx="0" cy="1872"/>
            </a:xfrm>
            <a:prstGeom prst="line">
              <a:avLst/>
            </a:prstGeom>
            <a:noFill/>
            <a:ln w="9525">
              <a:solidFill>
                <a:srgbClr val="000000"/>
              </a:solidFill>
              <a:round/>
              <a:headEnd/>
              <a:tailEnd/>
            </a:ln>
          </p:spPr>
          <p:txBody>
            <a:bodyPr/>
            <a:lstStyle/>
            <a:p>
              <a:endParaRPr lang="id-ID"/>
            </a:p>
          </p:txBody>
        </p:sp>
        <p:sp>
          <p:nvSpPr>
            <p:cNvPr id="124951" name="Line 29"/>
            <p:cNvSpPr>
              <a:spLocks noChangeShapeType="1"/>
            </p:cNvSpPr>
            <p:nvPr/>
          </p:nvSpPr>
          <p:spPr bwMode="auto">
            <a:xfrm>
              <a:off x="7099" y="5615"/>
              <a:ext cx="2448" cy="0"/>
            </a:xfrm>
            <a:prstGeom prst="line">
              <a:avLst/>
            </a:prstGeom>
            <a:noFill/>
            <a:ln w="9525">
              <a:solidFill>
                <a:srgbClr val="000000"/>
              </a:solidFill>
              <a:round/>
              <a:headEnd/>
              <a:tailEnd/>
            </a:ln>
          </p:spPr>
          <p:txBody>
            <a:bodyPr/>
            <a:lstStyle/>
            <a:p>
              <a:endParaRPr lang="id-ID"/>
            </a:p>
          </p:txBody>
        </p:sp>
        <p:sp>
          <p:nvSpPr>
            <p:cNvPr id="124952" name="Freeform 30"/>
            <p:cNvSpPr>
              <a:spLocks/>
            </p:cNvSpPr>
            <p:nvPr/>
          </p:nvSpPr>
          <p:spPr bwMode="auto">
            <a:xfrm>
              <a:off x="2539" y="4049"/>
              <a:ext cx="2304" cy="1008"/>
            </a:xfrm>
            <a:custGeom>
              <a:avLst/>
              <a:gdLst>
                <a:gd name="T0" fmla="*/ 0 w 2880"/>
                <a:gd name="T1" fmla="*/ 504 h 1008"/>
                <a:gd name="T2" fmla="*/ 5 w 2880"/>
                <a:gd name="T3" fmla="*/ 936 h 1008"/>
                <a:gd name="T4" fmla="*/ 13 w 2880"/>
                <a:gd name="T5" fmla="*/ 72 h 1008"/>
                <a:gd name="T6" fmla="*/ 18 w 2880"/>
                <a:gd name="T7" fmla="*/ 504 h 10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0" h="1008">
                  <a:moveTo>
                    <a:pt x="0" y="504"/>
                  </a:moveTo>
                  <a:cubicBezTo>
                    <a:pt x="252" y="756"/>
                    <a:pt x="504" y="1008"/>
                    <a:pt x="864" y="936"/>
                  </a:cubicBezTo>
                  <a:cubicBezTo>
                    <a:pt x="1224" y="864"/>
                    <a:pt x="1824" y="144"/>
                    <a:pt x="2160" y="72"/>
                  </a:cubicBezTo>
                  <a:cubicBezTo>
                    <a:pt x="2496" y="0"/>
                    <a:pt x="2760" y="432"/>
                    <a:pt x="2880" y="504"/>
                  </a:cubicBezTo>
                </a:path>
              </a:pathLst>
            </a:custGeom>
            <a:noFill/>
            <a:ln w="9525">
              <a:solidFill>
                <a:srgbClr val="000000"/>
              </a:solidFill>
              <a:round/>
              <a:headEnd/>
              <a:tailEnd/>
            </a:ln>
          </p:spPr>
          <p:txBody>
            <a:bodyPr/>
            <a:lstStyle/>
            <a:p>
              <a:endParaRPr lang="id-ID"/>
            </a:p>
          </p:txBody>
        </p:sp>
        <p:sp>
          <p:nvSpPr>
            <p:cNvPr id="124953" name="Line 31"/>
            <p:cNvSpPr>
              <a:spLocks noChangeShapeType="1"/>
            </p:cNvSpPr>
            <p:nvPr/>
          </p:nvSpPr>
          <p:spPr bwMode="auto">
            <a:xfrm flipV="1">
              <a:off x="7243" y="3989"/>
              <a:ext cx="1872" cy="1152"/>
            </a:xfrm>
            <a:prstGeom prst="line">
              <a:avLst/>
            </a:prstGeom>
            <a:noFill/>
            <a:ln w="9525">
              <a:solidFill>
                <a:srgbClr val="000000"/>
              </a:solidFill>
              <a:round/>
              <a:headEnd/>
              <a:tailEnd/>
            </a:ln>
          </p:spPr>
          <p:txBody>
            <a:bodyPr/>
            <a:lstStyle/>
            <a:p>
              <a:endParaRPr lang="id-ID"/>
            </a:p>
          </p:txBody>
        </p:sp>
      </p:grpSp>
      <p:sp>
        <p:nvSpPr>
          <p:cNvPr id="124931" name="Rectangle 31"/>
          <p:cNvSpPr>
            <a:spLocks noChangeArrowheads="1"/>
          </p:cNvSpPr>
          <p:nvPr/>
        </p:nvSpPr>
        <p:spPr bwMode="auto">
          <a:xfrm>
            <a:off x="2640013" y="685800"/>
            <a:ext cx="3349625" cy="523875"/>
          </a:xfrm>
          <a:prstGeom prst="rect">
            <a:avLst/>
          </a:prstGeom>
          <a:noFill/>
          <a:ln w="9525">
            <a:noFill/>
            <a:miter lim="800000"/>
            <a:headEnd/>
            <a:tailEnd/>
          </a:ln>
        </p:spPr>
        <p:txBody>
          <a:bodyPr wrap="none">
            <a:spAutoFit/>
          </a:bodyPr>
          <a:lstStyle/>
          <a:p>
            <a:r>
              <a:rPr lang="it-IT" sz="2800" b="1">
                <a:cs typeface="Times New Roman" pitchFamily="18" charset="0"/>
              </a:rPr>
              <a:t>JENIS POLA DATA</a:t>
            </a:r>
            <a:endParaRPr lang="id-ID" sz="2800"/>
          </a:p>
        </p:txBody>
      </p:sp>
      <p:sp>
        <p:nvSpPr>
          <p:cNvPr id="124932" name="Rectangle 32"/>
          <p:cNvSpPr>
            <a:spLocks noChangeArrowheads="1"/>
          </p:cNvSpPr>
          <p:nvPr/>
        </p:nvSpPr>
        <p:spPr bwMode="auto">
          <a:xfrm>
            <a:off x="0" y="4271963"/>
            <a:ext cx="9144000" cy="2586037"/>
          </a:xfrm>
          <a:prstGeom prst="rect">
            <a:avLst/>
          </a:prstGeom>
          <a:noFill/>
          <a:ln w="9525">
            <a:noFill/>
            <a:miter lim="800000"/>
            <a:headEnd/>
            <a:tailEnd/>
          </a:ln>
        </p:spPr>
        <p:txBody>
          <a:bodyPr>
            <a:spAutoFit/>
          </a:bodyPr>
          <a:lstStyle/>
          <a:p>
            <a:pPr>
              <a:tabLst>
                <a:tab pos="342900" algn="l"/>
              </a:tabLst>
            </a:pPr>
            <a:r>
              <a:rPr lang="pl-PL" sz="1800">
                <a:ea typeface="Times New Roman" pitchFamily="18" charset="0"/>
                <a:cs typeface="Arial" charset="0"/>
              </a:rPr>
              <a:t>Keterangan :</a:t>
            </a:r>
            <a:endParaRPr lang="id-ID" sz="1800">
              <a:ea typeface="Times New Roman" pitchFamily="18" charset="0"/>
              <a:cs typeface="Arial" charset="0"/>
            </a:endParaRPr>
          </a:p>
          <a:p>
            <a:pPr marL="742950" lvl="1" indent="-285750">
              <a:buFont typeface="Arial" charset="0"/>
              <a:buAutoNum type="arabicParenBoth"/>
              <a:tabLst>
                <a:tab pos="342900" algn="l"/>
              </a:tabLst>
            </a:pPr>
            <a:r>
              <a:rPr lang="pl-PL" sz="1800">
                <a:ea typeface="Times New Roman" pitchFamily="18" charset="0"/>
                <a:cs typeface="Arial" charset="0"/>
              </a:rPr>
              <a:t>Pola data horizontal menunjukan bahwa nilai data berfluktuasi di sekitar nilai rata-rata (stasioner terhadap nilai rata-ratanya)</a:t>
            </a:r>
            <a:endParaRPr lang="id-ID" sz="1800">
              <a:cs typeface="Times New Roman" pitchFamily="18" charset="0"/>
            </a:endParaRPr>
          </a:p>
          <a:p>
            <a:pPr marL="742950" lvl="1" indent="-285750">
              <a:buFont typeface="Arial" charset="0"/>
              <a:buAutoNum type="arabicParenBoth"/>
              <a:tabLst>
                <a:tab pos="342900" algn="l"/>
              </a:tabLst>
            </a:pPr>
            <a:r>
              <a:rPr lang="pl-PL" sz="1800">
                <a:cs typeface="Times New Roman" pitchFamily="18" charset="0"/>
              </a:rPr>
              <a:t>Pola data musiman menunjukan bahwa nilai data dipengaruhi oleh faktor musiman (harian, mingguan, bulanan, semesteran, tahunan)</a:t>
            </a:r>
            <a:endParaRPr lang="id-ID" sz="1800">
              <a:cs typeface="Times New Roman" pitchFamily="18" charset="0"/>
            </a:endParaRPr>
          </a:p>
          <a:p>
            <a:pPr marL="742950" lvl="1" indent="-285750">
              <a:buFont typeface="Arial" charset="0"/>
              <a:buAutoNum type="arabicParenBoth"/>
              <a:tabLst>
                <a:tab pos="342900" algn="l"/>
              </a:tabLst>
            </a:pPr>
            <a:r>
              <a:rPr lang="pl-PL" sz="1800">
                <a:cs typeface="Times New Roman" pitchFamily="18" charset="0"/>
              </a:rPr>
              <a:t>Pola data siklus menunjukan bahwa nilai data dipengaruhi oleh flukstuasi dalam jangka panjang</a:t>
            </a:r>
            <a:endParaRPr lang="id-ID" sz="1800">
              <a:cs typeface="Times New Roman" pitchFamily="18" charset="0"/>
            </a:endParaRPr>
          </a:p>
          <a:p>
            <a:pPr marL="742950" lvl="1" indent="-285750">
              <a:buFont typeface="Arial" charset="0"/>
              <a:buAutoNum type="arabicParenBoth"/>
              <a:tabLst>
                <a:tab pos="342900" algn="l"/>
              </a:tabLst>
            </a:pPr>
            <a:r>
              <a:rPr lang="pl-PL" sz="1800">
                <a:cs typeface="Times New Roman" pitchFamily="18" charset="0"/>
              </a:rPr>
              <a:t>Pola data trend menunjukan bahwa nilai data terjadi kenaikan atau penurunan dalam jangka panjang</a:t>
            </a:r>
            <a:endParaRPr lang="id-ID" sz="1800"/>
          </a:p>
        </p:txBody>
      </p:sp>
      <p:sp>
        <p:nvSpPr>
          <p:cNvPr id="124933" name="Rectangle 33"/>
          <p:cNvSpPr>
            <a:spLocks noChangeArrowheads="1"/>
          </p:cNvSpPr>
          <p:nvPr/>
        </p:nvSpPr>
        <p:spPr bwMode="auto">
          <a:xfrm>
            <a:off x="1482725" y="2455863"/>
            <a:ext cx="2095500" cy="306387"/>
          </a:xfrm>
          <a:prstGeom prst="rect">
            <a:avLst/>
          </a:prstGeom>
          <a:noFill/>
          <a:ln w="9525">
            <a:noFill/>
            <a:miter lim="800000"/>
            <a:headEnd/>
            <a:tailEnd/>
          </a:ln>
        </p:spPr>
        <p:txBody>
          <a:bodyPr wrap="none">
            <a:spAutoFit/>
          </a:bodyPr>
          <a:lstStyle/>
          <a:p>
            <a:r>
              <a:rPr lang="it-IT" sz="1400">
                <a:cs typeface="Times New Roman" pitchFamily="18" charset="0"/>
              </a:rPr>
              <a:t>(1) Pola Data Horizontal</a:t>
            </a:r>
            <a:endParaRPr lang="id-ID" sz="1400"/>
          </a:p>
        </p:txBody>
      </p:sp>
      <p:sp>
        <p:nvSpPr>
          <p:cNvPr id="124934" name="Rectangle 34"/>
          <p:cNvSpPr>
            <a:spLocks noChangeArrowheads="1"/>
          </p:cNvSpPr>
          <p:nvPr/>
        </p:nvSpPr>
        <p:spPr bwMode="auto">
          <a:xfrm>
            <a:off x="6007100" y="2393950"/>
            <a:ext cx="2016125" cy="307975"/>
          </a:xfrm>
          <a:prstGeom prst="rect">
            <a:avLst/>
          </a:prstGeom>
          <a:noFill/>
          <a:ln w="9525">
            <a:noFill/>
            <a:miter lim="800000"/>
            <a:headEnd/>
            <a:tailEnd/>
          </a:ln>
        </p:spPr>
        <p:txBody>
          <a:bodyPr wrap="none">
            <a:spAutoFit/>
          </a:bodyPr>
          <a:lstStyle/>
          <a:p>
            <a:r>
              <a:rPr lang="it-IT" sz="1400">
                <a:cs typeface="Times New Roman" pitchFamily="18" charset="0"/>
              </a:rPr>
              <a:t>(2) Pola Data Musiman</a:t>
            </a:r>
            <a:endParaRPr lang="id-ID" sz="1400"/>
          </a:p>
        </p:txBody>
      </p:sp>
      <p:sp>
        <p:nvSpPr>
          <p:cNvPr id="124935" name="Rectangle 35"/>
          <p:cNvSpPr>
            <a:spLocks noChangeArrowheads="1"/>
          </p:cNvSpPr>
          <p:nvPr/>
        </p:nvSpPr>
        <p:spPr bwMode="auto">
          <a:xfrm>
            <a:off x="1482725" y="3760788"/>
            <a:ext cx="1768475" cy="306387"/>
          </a:xfrm>
          <a:prstGeom prst="rect">
            <a:avLst/>
          </a:prstGeom>
          <a:noFill/>
          <a:ln w="9525">
            <a:noFill/>
            <a:miter lim="800000"/>
            <a:headEnd/>
            <a:tailEnd/>
          </a:ln>
        </p:spPr>
        <p:txBody>
          <a:bodyPr wrap="none">
            <a:spAutoFit/>
          </a:bodyPr>
          <a:lstStyle/>
          <a:p>
            <a:r>
              <a:rPr lang="it-IT" sz="1400">
                <a:cs typeface="Times New Roman" pitchFamily="18" charset="0"/>
              </a:rPr>
              <a:t>(3) Pola Data Siklus</a:t>
            </a:r>
            <a:endParaRPr lang="id-ID" sz="1400"/>
          </a:p>
        </p:txBody>
      </p:sp>
      <p:sp>
        <p:nvSpPr>
          <p:cNvPr id="124936" name="Rectangle 36"/>
          <p:cNvSpPr>
            <a:spLocks noChangeArrowheads="1"/>
          </p:cNvSpPr>
          <p:nvPr/>
        </p:nvSpPr>
        <p:spPr bwMode="auto">
          <a:xfrm>
            <a:off x="5934075" y="3760788"/>
            <a:ext cx="1744663" cy="306387"/>
          </a:xfrm>
          <a:prstGeom prst="rect">
            <a:avLst/>
          </a:prstGeom>
          <a:noFill/>
          <a:ln w="9525">
            <a:noFill/>
            <a:miter lim="800000"/>
            <a:headEnd/>
            <a:tailEnd/>
          </a:ln>
        </p:spPr>
        <p:txBody>
          <a:bodyPr wrap="none">
            <a:spAutoFit/>
          </a:bodyPr>
          <a:lstStyle/>
          <a:p>
            <a:r>
              <a:rPr lang="it-IT" sz="1400">
                <a:cs typeface="Times New Roman" pitchFamily="18" charset="0"/>
              </a:rPr>
              <a:t>(4) Pola Data Trend</a:t>
            </a:r>
            <a:endParaRPr lang="id-ID" sz="140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
          <p:cNvSpPr>
            <a:spLocks noChangeArrowheads="1"/>
          </p:cNvSpPr>
          <p:nvPr/>
        </p:nvSpPr>
        <p:spPr bwMode="auto">
          <a:xfrm>
            <a:off x="139700" y="381000"/>
            <a:ext cx="8686800" cy="6002338"/>
          </a:xfrm>
          <a:prstGeom prst="rect">
            <a:avLst/>
          </a:prstGeom>
          <a:noFill/>
          <a:ln w="9525">
            <a:noFill/>
            <a:miter lim="800000"/>
            <a:headEnd/>
            <a:tailEnd/>
          </a:ln>
        </p:spPr>
        <p:txBody>
          <a:bodyPr>
            <a:spAutoFit/>
          </a:bodyPr>
          <a:lstStyle/>
          <a:p>
            <a:pPr>
              <a:tabLst>
                <a:tab pos="457200" algn="l"/>
              </a:tabLst>
            </a:pPr>
            <a:r>
              <a:rPr lang="fi-FI" sz="2400">
                <a:ea typeface="Times New Roman" pitchFamily="18" charset="0"/>
                <a:cs typeface="Arial" charset="0"/>
              </a:rPr>
              <a:t>Tahapan peramalan yang baik meliputi 3 hal :</a:t>
            </a:r>
            <a:endParaRPr lang="id-ID" sz="2400">
              <a:ea typeface="Times New Roman" pitchFamily="18" charset="0"/>
              <a:cs typeface="Arial" charset="0"/>
            </a:endParaRPr>
          </a:p>
          <a:p>
            <a:pPr>
              <a:tabLst>
                <a:tab pos="457200" algn="l"/>
              </a:tabLst>
            </a:pPr>
            <a:endParaRPr lang="id-ID" sz="2400">
              <a:ea typeface="Times New Roman" pitchFamily="18" charset="0"/>
              <a:cs typeface="Arial" charset="0"/>
            </a:endParaRPr>
          </a:p>
          <a:p>
            <a:pPr>
              <a:buFont typeface="Arial" charset="0"/>
              <a:buAutoNum type="alphaLcPeriod"/>
              <a:tabLst>
                <a:tab pos="457200" algn="l"/>
              </a:tabLst>
            </a:pPr>
            <a:r>
              <a:rPr lang="id-ID" sz="2400">
                <a:ea typeface="Times New Roman" pitchFamily="18" charset="0"/>
                <a:cs typeface="Arial" charset="0"/>
              </a:rPr>
              <a:t> </a:t>
            </a:r>
            <a:r>
              <a:rPr lang="en-US" sz="2400">
                <a:ea typeface="Times New Roman" pitchFamily="18" charset="0"/>
                <a:cs typeface="Arial" charset="0"/>
              </a:rPr>
              <a:t>Menganalisis Data Masa Lalu. </a:t>
            </a:r>
            <a:endParaRPr lang="id-ID" sz="2400">
              <a:cs typeface="Times New Roman" pitchFamily="18" charset="0"/>
            </a:endParaRPr>
          </a:p>
          <a:p>
            <a:pPr>
              <a:tabLst>
                <a:tab pos="457200" algn="l"/>
              </a:tabLst>
            </a:pPr>
            <a:r>
              <a:rPr lang="en-US" sz="2400">
                <a:cs typeface="Times New Roman" pitchFamily="18" charset="0"/>
              </a:rPr>
              <a:t>	Tahap ini berguna untuk mengetahui pola data yang tepat di masa lalu. Analisis dilakukan dengan cara membuat tabulasi kemudian mem-plot-kan data untuk mengetahui pola data</a:t>
            </a:r>
            <a:endParaRPr lang="id-ID" sz="2400">
              <a:cs typeface="Times New Roman" pitchFamily="18" charset="0"/>
            </a:endParaRPr>
          </a:p>
          <a:p>
            <a:pPr>
              <a:tabLst>
                <a:tab pos="457200" algn="l"/>
              </a:tabLst>
            </a:pPr>
            <a:endParaRPr lang="id-ID" sz="2400">
              <a:cs typeface="Times New Roman" pitchFamily="18" charset="0"/>
            </a:endParaRPr>
          </a:p>
          <a:p>
            <a:pPr>
              <a:tabLst>
                <a:tab pos="457200" algn="l"/>
              </a:tabLst>
            </a:pPr>
            <a:r>
              <a:rPr lang="id-ID" sz="2400">
                <a:cs typeface="Times New Roman" pitchFamily="18" charset="0"/>
              </a:rPr>
              <a:t>b. </a:t>
            </a:r>
            <a:r>
              <a:rPr lang="en-US" sz="2400">
                <a:cs typeface="Times New Roman" pitchFamily="18" charset="0"/>
              </a:rPr>
              <a:t>Menentukan Metode</a:t>
            </a:r>
            <a:endParaRPr lang="id-ID" sz="2400">
              <a:cs typeface="Times New Roman" pitchFamily="18" charset="0"/>
            </a:endParaRPr>
          </a:p>
          <a:p>
            <a:pPr>
              <a:tabLst>
                <a:tab pos="457200" algn="l"/>
              </a:tabLst>
            </a:pPr>
            <a:r>
              <a:rPr lang="en-US" sz="2400">
                <a:cs typeface="Times New Roman" pitchFamily="18" charset="0"/>
              </a:rPr>
              <a:t>	</a:t>
            </a:r>
            <a:r>
              <a:rPr lang="id-ID" sz="2400">
                <a:cs typeface="Times New Roman" pitchFamily="18" charset="0"/>
              </a:rPr>
              <a:t>Tahap ini ialah menetapkan metode peramalan yang baik.  Metode yang baik  ialah metode yang menghasilkan penyimpangan terkecil.</a:t>
            </a:r>
          </a:p>
          <a:p>
            <a:pPr>
              <a:tabLst>
                <a:tab pos="457200" algn="l"/>
              </a:tabLst>
            </a:pPr>
            <a:endParaRPr lang="id-ID" sz="2400">
              <a:cs typeface="Times New Roman" pitchFamily="18" charset="0"/>
            </a:endParaRPr>
          </a:p>
          <a:p>
            <a:pPr>
              <a:tabLst>
                <a:tab pos="457200" algn="l"/>
              </a:tabLst>
            </a:pPr>
            <a:r>
              <a:rPr lang="id-ID" sz="2400">
                <a:cs typeface="Times New Roman" pitchFamily="18" charset="0"/>
              </a:rPr>
              <a:t>c. </a:t>
            </a:r>
            <a:r>
              <a:rPr lang="en-US" sz="2400">
                <a:cs typeface="Times New Roman" pitchFamily="18" charset="0"/>
              </a:rPr>
              <a:t>Memproyeksikan Data.</a:t>
            </a:r>
            <a:endParaRPr lang="id-ID" sz="2400">
              <a:cs typeface="Times New Roman" pitchFamily="18" charset="0"/>
            </a:endParaRPr>
          </a:p>
          <a:p>
            <a:pPr>
              <a:tabLst>
                <a:tab pos="457200" algn="l"/>
              </a:tabLst>
            </a:pPr>
            <a:r>
              <a:rPr lang="en-US" sz="2400">
                <a:cs typeface="Times New Roman" pitchFamily="18" charset="0"/>
              </a:rPr>
              <a:t>	Tahap ini ialah memproyeksikan data masa lalu dengan menggunakan metode terpilih dan mempertimbangkan adanya faktor-faktor perubahan.</a:t>
            </a:r>
            <a:endParaRPr lang="id-ID" sz="2400">
              <a:cs typeface="Times New Roman" pitchFamily="18"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
          <p:cNvSpPr>
            <a:spLocks noChangeArrowheads="1"/>
          </p:cNvSpPr>
          <p:nvPr/>
        </p:nvSpPr>
        <p:spPr bwMode="auto">
          <a:xfrm>
            <a:off x="-12700" y="0"/>
            <a:ext cx="9144000" cy="4400550"/>
          </a:xfrm>
          <a:prstGeom prst="rect">
            <a:avLst/>
          </a:prstGeom>
          <a:noFill/>
          <a:ln w="9525">
            <a:noFill/>
            <a:miter lim="800000"/>
            <a:headEnd/>
            <a:tailEnd/>
          </a:ln>
        </p:spPr>
        <p:txBody>
          <a:bodyPr>
            <a:spAutoFit/>
          </a:bodyPr>
          <a:lstStyle/>
          <a:p>
            <a:pPr>
              <a:tabLst>
                <a:tab pos="457200" algn="l"/>
              </a:tabLst>
            </a:pPr>
            <a:r>
              <a:rPr lang="es-ES" sz="2000" b="1">
                <a:ea typeface="Times New Roman" pitchFamily="18" charset="0"/>
                <a:cs typeface="Arial" charset="0"/>
              </a:rPr>
              <a:t>MODEL DAN DASAR-DASAR PERAMALAN</a:t>
            </a:r>
            <a:endParaRPr lang="id-ID" sz="2000">
              <a:ea typeface="Times New Roman" pitchFamily="18" charset="0"/>
              <a:cs typeface="Arial" charset="0"/>
            </a:endParaRPr>
          </a:p>
          <a:p>
            <a:pPr>
              <a:tabLst>
                <a:tab pos="457200" algn="l"/>
              </a:tabLst>
            </a:pPr>
            <a:r>
              <a:rPr lang="es-ES" sz="2000" b="1">
                <a:ea typeface="Times New Roman" pitchFamily="18" charset="0"/>
                <a:cs typeface="Arial" charset="0"/>
              </a:rPr>
              <a:t> </a:t>
            </a:r>
            <a:endParaRPr lang="id-ID" sz="2000">
              <a:ea typeface="Times New Roman" pitchFamily="18" charset="0"/>
              <a:cs typeface="Arial" charset="0"/>
            </a:endParaRPr>
          </a:p>
          <a:p>
            <a:pPr>
              <a:tabLst>
                <a:tab pos="457200" algn="l"/>
              </a:tabLst>
            </a:pPr>
            <a:r>
              <a:rPr lang="es-ES" sz="2000" b="1">
                <a:ea typeface="Times New Roman" pitchFamily="18" charset="0"/>
                <a:cs typeface="Arial" charset="0"/>
              </a:rPr>
              <a:t>		</a:t>
            </a:r>
            <a:r>
              <a:rPr lang="it-IT" sz="2000">
                <a:ea typeface="Times New Roman" pitchFamily="18" charset="0"/>
                <a:cs typeface="Arial" charset="0"/>
              </a:rPr>
              <a:t>Dalam Peramalan Kuantitatif, dikenal dua model data yaitu :</a:t>
            </a:r>
            <a:endParaRPr lang="id-ID" sz="2000">
              <a:ea typeface="Times New Roman" pitchFamily="18" charset="0"/>
              <a:cs typeface="Arial" charset="0"/>
            </a:endParaRPr>
          </a:p>
          <a:p>
            <a:pPr>
              <a:buFont typeface="Arial" charset="0"/>
              <a:buAutoNum type="arabicPeriod"/>
              <a:tabLst>
                <a:tab pos="457200" algn="l"/>
              </a:tabLst>
            </a:pPr>
            <a:r>
              <a:rPr lang="en-US" sz="2000">
                <a:ea typeface="Times New Roman" pitchFamily="18" charset="0"/>
                <a:cs typeface="Arial" charset="0"/>
              </a:rPr>
              <a:t>Model deret berkala/ time series</a:t>
            </a:r>
            <a:endParaRPr lang="id-ID" sz="2000">
              <a:ea typeface="Times New Roman" pitchFamily="18" charset="0"/>
              <a:cs typeface="Arial" charset="0"/>
            </a:endParaRPr>
          </a:p>
          <a:p>
            <a:pPr>
              <a:buFont typeface="Arial" charset="0"/>
              <a:buAutoNum type="arabicPeriod"/>
              <a:tabLst>
                <a:tab pos="457200" algn="l"/>
              </a:tabLst>
            </a:pPr>
            <a:r>
              <a:rPr lang="en-US" sz="2000">
                <a:ea typeface="Times New Roman" pitchFamily="18" charset="0"/>
                <a:cs typeface="Arial" charset="0"/>
              </a:rPr>
              <a:t>Model kausal/ eksplanantoris/ regresi</a:t>
            </a:r>
            <a:endParaRPr lang="id-ID" sz="2000">
              <a:ea typeface="Times New Roman" pitchFamily="18" charset="0"/>
              <a:cs typeface="Arial" charset="0"/>
            </a:endParaRPr>
          </a:p>
          <a:p>
            <a:pPr>
              <a:tabLst>
                <a:tab pos="457200" algn="l"/>
              </a:tabLst>
            </a:pPr>
            <a:r>
              <a:rPr lang="en-US" sz="2000">
                <a:ea typeface="Times New Roman" pitchFamily="18" charset="0"/>
                <a:cs typeface="Arial" charset="0"/>
              </a:rPr>
              <a:t> </a:t>
            </a:r>
            <a:endParaRPr lang="id-ID" sz="2000">
              <a:ea typeface="Times New Roman" pitchFamily="18" charset="0"/>
              <a:cs typeface="Arial" charset="0"/>
            </a:endParaRPr>
          </a:p>
          <a:p>
            <a:pPr>
              <a:tabLst>
                <a:tab pos="457200" algn="l"/>
              </a:tabLst>
            </a:pPr>
            <a:r>
              <a:rPr lang="en-US" sz="2000">
                <a:ea typeface="Times New Roman" pitchFamily="18" charset="0"/>
                <a:cs typeface="Arial" charset="0"/>
              </a:rPr>
              <a:t>(1)		Model Deret Berkala</a:t>
            </a:r>
            <a:endParaRPr lang="id-ID" sz="2000">
              <a:ea typeface="Times New Roman" pitchFamily="18" charset="0"/>
              <a:cs typeface="Arial" charset="0"/>
            </a:endParaRPr>
          </a:p>
          <a:p>
            <a:pPr>
              <a:tabLst>
                <a:tab pos="457200" algn="l"/>
              </a:tabLst>
            </a:pPr>
            <a:r>
              <a:rPr lang="en-US" sz="2000">
                <a:ea typeface="Times New Roman" pitchFamily="18" charset="0"/>
                <a:cs typeface="Arial" charset="0"/>
              </a:rPr>
              <a:t>		Model deret berkala bertujuan menemukan pola dalam deret data historis, kemudian mengeksplorasi data historis tersebut untuk diekstrapolasi ke masa yang akan datang.  Peramalan dengan model deret berkala memperlakukan sistem sebagai suatu kotak hitam (black box) dan tidak ada upaya untuk menemukan faktor yang berpengaruh pada perilaku sistem tersebut.  </a:t>
            </a:r>
            <a:r>
              <a:rPr lang="id-ID" sz="2000">
                <a:ea typeface="Times New Roman" pitchFamily="18" charset="0"/>
                <a:cs typeface="Arial" charset="0"/>
              </a:rPr>
              <a:t>Sistem dianggap sebagai suatu proses bangkitan (generating process) yang tidak diketahui mekanismenya.</a:t>
            </a:r>
          </a:p>
        </p:txBody>
      </p:sp>
      <p:sp>
        <p:nvSpPr>
          <p:cNvPr id="126979" name="Text Box 5"/>
          <p:cNvSpPr txBox="1">
            <a:spLocks noChangeArrowheads="1"/>
          </p:cNvSpPr>
          <p:nvPr/>
        </p:nvSpPr>
        <p:spPr bwMode="auto">
          <a:xfrm>
            <a:off x="2782888" y="4283075"/>
            <a:ext cx="2133600" cy="822325"/>
          </a:xfrm>
          <a:prstGeom prst="rect">
            <a:avLst/>
          </a:prstGeom>
          <a:solidFill>
            <a:srgbClr val="FFFFFF"/>
          </a:solidFill>
          <a:ln w="9525">
            <a:solidFill>
              <a:srgbClr val="000000"/>
            </a:solidFill>
            <a:miter lim="800000"/>
            <a:headEnd/>
            <a:tailEnd/>
          </a:ln>
        </p:spPr>
        <p:txBody>
          <a:bodyPr/>
          <a:lstStyle/>
          <a:p>
            <a:pPr algn="ctr">
              <a:spcAft>
                <a:spcPts val="1000"/>
              </a:spcAft>
            </a:pPr>
            <a:endParaRPr lang="id-ID" sz="1100">
              <a:latin typeface="Times New Roman" pitchFamily="18" charset="0"/>
            </a:endParaRPr>
          </a:p>
          <a:p>
            <a:pPr algn="ctr">
              <a:spcAft>
                <a:spcPts val="1000"/>
              </a:spcAft>
            </a:pPr>
            <a:r>
              <a:rPr lang="id-ID" sz="1100">
                <a:latin typeface="Calibri" pitchFamily="34" charset="0"/>
              </a:rPr>
              <a:t>Proses Bangkitan</a:t>
            </a:r>
          </a:p>
          <a:p>
            <a:pPr algn="ctr">
              <a:spcAft>
                <a:spcPts val="1000"/>
              </a:spcAft>
            </a:pPr>
            <a:r>
              <a:rPr lang="id-ID" sz="1100">
                <a:latin typeface="Calibri" pitchFamily="34" charset="0"/>
              </a:rPr>
              <a:t>Generating Process</a:t>
            </a:r>
            <a:endParaRPr lang="id-ID"/>
          </a:p>
        </p:txBody>
      </p:sp>
      <p:sp>
        <p:nvSpPr>
          <p:cNvPr id="126980" name="Line 7"/>
          <p:cNvSpPr>
            <a:spLocks noChangeShapeType="1"/>
          </p:cNvSpPr>
          <p:nvPr/>
        </p:nvSpPr>
        <p:spPr bwMode="auto">
          <a:xfrm>
            <a:off x="1182688" y="4722813"/>
            <a:ext cx="1600200" cy="0"/>
          </a:xfrm>
          <a:prstGeom prst="line">
            <a:avLst/>
          </a:prstGeom>
          <a:noFill/>
          <a:ln w="9525">
            <a:solidFill>
              <a:srgbClr val="000000"/>
            </a:solidFill>
            <a:round/>
            <a:headEnd/>
            <a:tailEnd/>
          </a:ln>
        </p:spPr>
        <p:txBody>
          <a:bodyPr/>
          <a:lstStyle/>
          <a:p>
            <a:endParaRPr lang="id-ID"/>
          </a:p>
        </p:txBody>
      </p:sp>
      <p:sp>
        <p:nvSpPr>
          <p:cNvPr id="126981" name="Line 6"/>
          <p:cNvSpPr>
            <a:spLocks noChangeShapeType="1"/>
          </p:cNvSpPr>
          <p:nvPr/>
        </p:nvSpPr>
        <p:spPr bwMode="auto">
          <a:xfrm>
            <a:off x="4916488" y="4722813"/>
            <a:ext cx="1600200" cy="0"/>
          </a:xfrm>
          <a:prstGeom prst="line">
            <a:avLst/>
          </a:prstGeom>
          <a:noFill/>
          <a:ln w="9525">
            <a:solidFill>
              <a:srgbClr val="000000"/>
            </a:solidFill>
            <a:round/>
            <a:headEnd/>
            <a:tailEnd/>
          </a:ln>
        </p:spPr>
        <p:txBody>
          <a:bodyPr/>
          <a:lstStyle/>
          <a:p>
            <a:endParaRPr lang="id-ID"/>
          </a:p>
        </p:txBody>
      </p:sp>
      <p:sp>
        <p:nvSpPr>
          <p:cNvPr id="126982" name="Rectangle 8"/>
          <p:cNvSpPr>
            <a:spLocks noChangeArrowheads="1"/>
          </p:cNvSpPr>
          <p:nvPr/>
        </p:nvSpPr>
        <p:spPr bwMode="auto">
          <a:xfrm>
            <a:off x="1182688" y="4400550"/>
            <a:ext cx="9144000" cy="457200"/>
          </a:xfrm>
          <a:prstGeom prst="rect">
            <a:avLst/>
          </a:prstGeom>
          <a:noFill/>
          <a:ln w="9525">
            <a:noFill/>
            <a:miter lim="800000"/>
            <a:headEnd/>
            <a:tailEnd/>
          </a:ln>
          <a:effectLst/>
        </p:spPr>
        <p:txBody>
          <a:bodyPr wrap="none" anchor="ctr">
            <a:spAutoFit/>
          </a:bodyPr>
          <a:lstStyle/>
          <a:p>
            <a:pPr>
              <a:tabLst>
                <a:tab pos="228600" algn="l"/>
                <a:tab pos="457200" algn="l"/>
                <a:tab pos="685800" algn="l"/>
              </a:tabLst>
            </a:pPr>
            <a:r>
              <a:rPr lang="en-US" sz="1200">
                <a:ea typeface="Times New Roman" pitchFamily="18" charset="0"/>
                <a:cs typeface="Arial" charset="0"/>
              </a:rPr>
              <a:t>Input							Output</a:t>
            </a:r>
            <a:endParaRPr lang="id-ID">
              <a:ea typeface="Times New Roman" pitchFamily="18" charset="0"/>
              <a:cs typeface="Arial" charset="0"/>
            </a:endParaRPr>
          </a:p>
          <a:p>
            <a:pPr>
              <a:tabLst>
                <a:tab pos="228600" algn="l"/>
                <a:tab pos="457200" algn="l"/>
                <a:tab pos="685800" algn="l"/>
              </a:tabLst>
            </a:pPr>
            <a:endParaRPr lang="id-ID">
              <a:ea typeface="Times New Roman" pitchFamily="18" charset="0"/>
              <a:cs typeface="Arial" charset="0"/>
            </a:endParaRPr>
          </a:p>
        </p:txBody>
      </p:sp>
      <p:sp>
        <p:nvSpPr>
          <p:cNvPr id="126983" name="Rectangle 9"/>
          <p:cNvSpPr>
            <a:spLocks noChangeArrowheads="1"/>
          </p:cNvSpPr>
          <p:nvPr/>
        </p:nvSpPr>
        <p:spPr bwMode="auto">
          <a:xfrm>
            <a:off x="0" y="457200"/>
            <a:ext cx="9144000" cy="0"/>
          </a:xfrm>
          <a:prstGeom prst="rect">
            <a:avLst/>
          </a:prstGeom>
          <a:noFill/>
          <a:ln w="9525">
            <a:noFill/>
            <a:miter lim="800000"/>
            <a:headEnd/>
            <a:tailEnd/>
          </a:ln>
          <a:effectLst/>
        </p:spPr>
        <p:txBody>
          <a:bodyPr wrap="none" anchor="ctr">
            <a:spAutoFit/>
          </a:bodyPr>
          <a:lstStyle/>
          <a:p>
            <a:pPr>
              <a:tabLst>
                <a:tab pos="228600" algn="l"/>
                <a:tab pos="457200" algn="l"/>
                <a:tab pos="685800" algn="l"/>
              </a:tabLst>
            </a:pPr>
            <a:endParaRPr lang="id-ID"/>
          </a:p>
        </p:txBody>
      </p:sp>
      <p:sp>
        <p:nvSpPr>
          <p:cNvPr id="126984" name="Rectangle 11"/>
          <p:cNvSpPr>
            <a:spLocks noChangeArrowheads="1"/>
          </p:cNvSpPr>
          <p:nvPr/>
        </p:nvSpPr>
        <p:spPr bwMode="auto">
          <a:xfrm>
            <a:off x="-12700" y="5287963"/>
            <a:ext cx="9156700" cy="1477962"/>
          </a:xfrm>
          <a:prstGeom prst="rect">
            <a:avLst/>
          </a:prstGeom>
          <a:noFill/>
          <a:ln w="9525">
            <a:noFill/>
            <a:miter lim="800000"/>
            <a:headEnd/>
            <a:tailEnd/>
          </a:ln>
        </p:spPr>
        <p:txBody>
          <a:bodyPr>
            <a:spAutoFit/>
          </a:bodyPr>
          <a:lstStyle/>
          <a:p>
            <a:pPr>
              <a:tabLst>
                <a:tab pos="228600" algn="l"/>
                <a:tab pos="457200" algn="l"/>
                <a:tab pos="685800" algn="l"/>
              </a:tabLst>
            </a:pPr>
            <a:r>
              <a:rPr lang="id-ID" sz="1800">
                <a:ea typeface="Times New Roman" pitchFamily="18" charset="0"/>
                <a:cs typeface="Arial" charset="0"/>
              </a:rPr>
              <a:t>Terdapat dua alasan utama mempelakukan sebagai black box,</a:t>
            </a:r>
          </a:p>
          <a:p>
            <a:pPr>
              <a:buFont typeface="Arial" charset="0"/>
              <a:buAutoNum type="alphaLcPeriod"/>
              <a:tabLst>
                <a:tab pos="228600" algn="l"/>
                <a:tab pos="457200" algn="l"/>
                <a:tab pos="685800" algn="l"/>
              </a:tabLst>
            </a:pPr>
            <a:r>
              <a:rPr lang="en-US" sz="1800">
                <a:ea typeface="Times New Roman" pitchFamily="18" charset="0"/>
                <a:cs typeface="Arial" charset="0"/>
              </a:rPr>
              <a:t>Sistem tidak dimengerti dan kalaupun diketahui sulit untuk mengukur hubungan yang mengaturnya</a:t>
            </a:r>
            <a:endParaRPr lang="id-ID" sz="1800">
              <a:cs typeface="Times New Roman" pitchFamily="18" charset="0"/>
            </a:endParaRPr>
          </a:p>
          <a:p>
            <a:pPr>
              <a:buFont typeface="Arial" charset="0"/>
              <a:buAutoNum type="alphaLcPeriod"/>
              <a:tabLst>
                <a:tab pos="228600" algn="l"/>
                <a:tab pos="457200" algn="l"/>
                <a:tab pos="685800" algn="l"/>
              </a:tabLst>
            </a:pPr>
            <a:r>
              <a:rPr lang="en-US" sz="1800">
                <a:cs typeface="Times New Roman" pitchFamily="18" charset="0"/>
              </a:rPr>
              <a:t>Perhatian utama hanya untuk meramalakan apa yang akan terjadi dan bukan untuk mengetahui mengapa hal itu terjadi</a:t>
            </a:r>
            <a:endParaRPr lang="id-ID" sz="1800">
              <a:cs typeface="Times New Roman" pitchFamily="18"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57200"/>
            <a:ext cx="9144000" cy="2308225"/>
          </a:xfrm>
          <a:prstGeom prst="rect">
            <a:avLst/>
          </a:prstGeom>
        </p:spPr>
        <p:txBody>
          <a:bodyPr>
            <a:spAutoFit/>
          </a:bodyPr>
          <a:lstStyle/>
          <a:p>
            <a:pPr>
              <a:spcAft>
                <a:spcPts val="0"/>
              </a:spcAft>
              <a:tabLst>
                <a:tab pos="457200" algn="l"/>
                <a:tab pos="685800" algn="l"/>
              </a:tabLst>
              <a:defRPr/>
            </a:pPr>
            <a:r>
              <a:rPr lang="en-US" sz="2400" dirty="0">
                <a:latin typeface="Arial"/>
                <a:ea typeface="Times New Roman"/>
                <a:cs typeface="Arial"/>
              </a:rPr>
              <a:t>(2)	Model </a:t>
            </a:r>
            <a:r>
              <a:rPr lang="en-US" sz="2400" dirty="0" err="1">
                <a:latin typeface="Arial"/>
                <a:ea typeface="Times New Roman"/>
                <a:cs typeface="Arial"/>
              </a:rPr>
              <a:t>Kausal</a:t>
            </a:r>
            <a:r>
              <a:rPr lang="en-US" sz="2400" dirty="0">
                <a:latin typeface="Arial"/>
                <a:ea typeface="Times New Roman"/>
                <a:cs typeface="Arial"/>
              </a:rPr>
              <a:t>/ </a:t>
            </a:r>
            <a:r>
              <a:rPr lang="en-US" sz="2400" dirty="0" err="1">
                <a:latin typeface="Arial"/>
                <a:ea typeface="Times New Roman"/>
                <a:cs typeface="Arial"/>
              </a:rPr>
              <a:t>Eksplanatoris</a:t>
            </a:r>
            <a:r>
              <a:rPr lang="en-US" sz="2400" dirty="0">
                <a:latin typeface="Arial"/>
                <a:ea typeface="Times New Roman"/>
                <a:cs typeface="Arial"/>
              </a:rPr>
              <a:t>/ </a:t>
            </a:r>
            <a:r>
              <a:rPr lang="en-US" sz="2400" dirty="0" err="1">
                <a:latin typeface="Arial"/>
                <a:ea typeface="Times New Roman"/>
                <a:cs typeface="Arial"/>
              </a:rPr>
              <a:t>Regresi</a:t>
            </a:r>
            <a:endParaRPr lang="id-ID" sz="2400" dirty="0">
              <a:latin typeface="Arial"/>
              <a:ea typeface="Times New Roman"/>
              <a:cs typeface="Times New Roman"/>
            </a:endParaRPr>
          </a:p>
          <a:p>
            <a:pPr indent="457200">
              <a:spcAft>
                <a:spcPts val="0"/>
              </a:spcAft>
              <a:tabLst>
                <a:tab pos="228600" algn="l"/>
                <a:tab pos="685800" algn="l"/>
              </a:tabLst>
              <a:defRPr/>
            </a:pPr>
            <a:r>
              <a:rPr lang="en-US" sz="2400" dirty="0">
                <a:latin typeface="Arial"/>
                <a:ea typeface="Times New Roman"/>
                <a:cs typeface="Arial"/>
              </a:rPr>
              <a:t>Model </a:t>
            </a:r>
            <a:r>
              <a:rPr lang="en-US" sz="2400" dirty="0" err="1">
                <a:latin typeface="Arial"/>
                <a:ea typeface="Times New Roman"/>
                <a:cs typeface="Arial"/>
              </a:rPr>
              <a:t>kausal</a:t>
            </a:r>
            <a:r>
              <a:rPr lang="en-US" sz="2400" dirty="0">
                <a:latin typeface="Arial"/>
                <a:ea typeface="Times New Roman"/>
                <a:cs typeface="Arial"/>
              </a:rPr>
              <a:t> </a:t>
            </a:r>
            <a:r>
              <a:rPr lang="en-US" sz="2400" dirty="0" err="1">
                <a:latin typeface="Arial"/>
                <a:ea typeface="Times New Roman"/>
                <a:cs typeface="Arial"/>
              </a:rPr>
              <a:t>mengasumsikan</a:t>
            </a:r>
            <a:r>
              <a:rPr lang="en-US" sz="2400" dirty="0">
                <a:latin typeface="Arial"/>
                <a:ea typeface="Times New Roman"/>
                <a:cs typeface="Arial"/>
              </a:rPr>
              <a:t> </a:t>
            </a:r>
            <a:r>
              <a:rPr lang="en-US" sz="2400" dirty="0" err="1">
                <a:latin typeface="Arial"/>
                <a:ea typeface="Times New Roman"/>
                <a:cs typeface="Arial"/>
              </a:rPr>
              <a:t>adanya</a:t>
            </a:r>
            <a:r>
              <a:rPr lang="en-US" sz="2400" dirty="0">
                <a:latin typeface="Arial"/>
                <a:ea typeface="Times New Roman"/>
                <a:cs typeface="Arial"/>
              </a:rPr>
              <a:t> </a:t>
            </a:r>
            <a:r>
              <a:rPr lang="en-US" sz="2400" dirty="0" err="1">
                <a:latin typeface="Arial"/>
                <a:ea typeface="Times New Roman"/>
                <a:cs typeface="Arial"/>
              </a:rPr>
              <a:t>hubungan</a:t>
            </a:r>
            <a:r>
              <a:rPr lang="en-US" sz="2400" dirty="0">
                <a:latin typeface="Arial"/>
                <a:ea typeface="Times New Roman"/>
                <a:cs typeface="Arial"/>
              </a:rPr>
              <a:t> </a:t>
            </a:r>
            <a:r>
              <a:rPr lang="en-US" sz="2400" dirty="0" err="1">
                <a:latin typeface="Arial"/>
                <a:ea typeface="Times New Roman"/>
                <a:cs typeface="Arial"/>
              </a:rPr>
              <a:t>sebab</a:t>
            </a:r>
            <a:r>
              <a:rPr lang="en-US" sz="2400" dirty="0">
                <a:latin typeface="Arial"/>
                <a:ea typeface="Times New Roman"/>
                <a:cs typeface="Arial"/>
              </a:rPr>
              <a:t> </a:t>
            </a:r>
            <a:r>
              <a:rPr lang="en-US" sz="2400" dirty="0" err="1">
                <a:latin typeface="Arial"/>
                <a:ea typeface="Times New Roman"/>
                <a:cs typeface="Arial"/>
              </a:rPr>
              <a:t>dan</a:t>
            </a:r>
            <a:r>
              <a:rPr lang="en-US" sz="2400" dirty="0">
                <a:latin typeface="Arial"/>
                <a:ea typeface="Times New Roman"/>
                <a:cs typeface="Arial"/>
              </a:rPr>
              <a:t> </a:t>
            </a:r>
            <a:r>
              <a:rPr lang="en-US" sz="2400" dirty="0" err="1">
                <a:latin typeface="Arial"/>
                <a:ea typeface="Times New Roman"/>
                <a:cs typeface="Arial"/>
              </a:rPr>
              <a:t>akibat</a:t>
            </a:r>
            <a:r>
              <a:rPr lang="en-US" sz="2400" dirty="0">
                <a:latin typeface="Arial"/>
                <a:ea typeface="Times New Roman"/>
                <a:cs typeface="Arial"/>
              </a:rPr>
              <a:t> </a:t>
            </a:r>
            <a:r>
              <a:rPr lang="en-US" sz="2400" dirty="0" err="1">
                <a:latin typeface="Arial"/>
                <a:ea typeface="Times New Roman"/>
                <a:cs typeface="Arial"/>
              </a:rPr>
              <a:t>antara</a:t>
            </a:r>
            <a:r>
              <a:rPr lang="en-US" sz="2400" dirty="0">
                <a:latin typeface="Arial"/>
                <a:ea typeface="Times New Roman"/>
                <a:cs typeface="Arial"/>
              </a:rPr>
              <a:t> input </a:t>
            </a:r>
            <a:r>
              <a:rPr lang="en-US" sz="2400" dirty="0" err="1">
                <a:latin typeface="Arial"/>
                <a:ea typeface="Times New Roman"/>
                <a:cs typeface="Arial"/>
              </a:rPr>
              <a:t>dan</a:t>
            </a:r>
            <a:r>
              <a:rPr lang="en-US" sz="2400" dirty="0">
                <a:latin typeface="Arial"/>
                <a:ea typeface="Times New Roman"/>
                <a:cs typeface="Arial"/>
              </a:rPr>
              <a:t> output </a:t>
            </a:r>
            <a:r>
              <a:rPr lang="en-US" sz="2400" dirty="0" err="1">
                <a:latin typeface="Arial"/>
                <a:ea typeface="Times New Roman"/>
                <a:cs typeface="Arial"/>
              </a:rPr>
              <a:t>sistem</a:t>
            </a:r>
            <a:r>
              <a:rPr lang="en-US" sz="2400" dirty="0">
                <a:latin typeface="Arial"/>
                <a:ea typeface="Times New Roman"/>
                <a:cs typeface="Arial"/>
              </a:rPr>
              <a:t> </a:t>
            </a:r>
            <a:r>
              <a:rPr lang="en-US" sz="2400" dirty="0" err="1">
                <a:latin typeface="Arial"/>
                <a:ea typeface="Times New Roman"/>
                <a:cs typeface="Arial"/>
              </a:rPr>
              <a:t>dengan</a:t>
            </a:r>
            <a:r>
              <a:rPr lang="en-US" sz="2400" dirty="0">
                <a:latin typeface="Arial"/>
                <a:ea typeface="Times New Roman"/>
                <a:cs typeface="Arial"/>
              </a:rPr>
              <a:t> </a:t>
            </a:r>
            <a:r>
              <a:rPr lang="en-US" sz="2400" dirty="0" err="1">
                <a:latin typeface="Arial"/>
                <a:ea typeface="Times New Roman"/>
                <a:cs typeface="Arial"/>
              </a:rPr>
              <a:t>satu</a:t>
            </a:r>
            <a:r>
              <a:rPr lang="en-US" sz="2400" dirty="0">
                <a:latin typeface="Arial"/>
                <a:ea typeface="Times New Roman"/>
                <a:cs typeface="Arial"/>
              </a:rPr>
              <a:t> </a:t>
            </a:r>
            <a:r>
              <a:rPr lang="en-US" sz="2400" dirty="0" err="1">
                <a:latin typeface="Arial"/>
                <a:ea typeface="Times New Roman"/>
                <a:cs typeface="Arial"/>
              </a:rPr>
              <a:t>atau</a:t>
            </a:r>
            <a:r>
              <a:rPr lang="en-US" sz="2400" dirty="0">
                <a:latin typeface="Arial"/>
                <a:ea typeface="Times New Roman"/>
                <a:cs typeface="Arial"/>
              </a:rPr>
              <a:t> </a:t>
            </a:r>
            <a:r>
              <a:rPr lang="en-US" sz="2400" dirty="0" err="1">
                <a:latin typeface="Arial"/>
                <a:ea typeface="Times New Roman"/>
                <a:cs typeface="Arial"/>
              </a:rPr>
              <a:t>lebih</a:t>
            </a:r>
            <a:r>
              <a:rPr lang="en-US" sz="2400" dirty="0">
                <a:latin typeface="Arial"/>
                <a:ea typeface="Times New Roman"/>
                <a:cs typeface="Arial"/>
              </a:rPr>
              <a:t> </a:t>
            </a:r>
            <a:r>
              <a:rPr lang="en-US" sz="2400" dirty="0" err="1">
                <a:latin typeface="Arial"/>
                <a:ea typeface="Times New Roman"/>
                <a:cs typeface="Arial"/>
              </a:rPr>
              <a:t>variabel</a:t>
            </a:r>
            <a:r>
              <a:rPr lang="en-US" sz="2400" dirty="0">
                <a:latin typeface="Arial"/>
                <a:ea typeface="Times New Roman"/>
                <a:cs typeface="Arial"/>
              </a:rPr>
              <a:t> </a:t>
            </a:r>
            <a:r>
              <a:rPr lang="en-US" sz="2400" dirty="0" err="1">
                <a:latin typeface="Arial"/>
                <a:ea typeface="Times New Roman"/>
                <a:cs typeface="Arial"/>
              </a:rPr>
              <a:t>bebas</a:t>
            </a:r>
            <a:r>
              <a:rPr lang="en-US" sz="2400" dirty="0">
                <a:latin typeface="Arial"/>
                <a:ea typeface="Times New Roman"/>
                <a:cs typeface="Arial"/>
              </a:rPr>
              <a:t>.  </a:t>
            </a:r>
            <a:r>
              <a:rPr lang="en-US" sz="2400" dirty="0" err="1">
                <a:latin typeface="Arial"/>
                <a:ea typeface="Times New Roman"/>
                <a:cs typeface="Arial"/>
              </a:rPr>
              <a:t>Setiap</a:t>
            </a:r>
            <a:r>
              <a:rPr lang="en-US" sz="2400" dirty="0">
                <a:latin typeface="Arial"/>
                <a:ea typeface="Times New Roman"/>
                <a:cs typeface="Arial"/>
              </a:rPr>
              <a:t> </a:t>
            </a:r>
            <a:r>
              <a:rPr lang="en-US" sz="2400" dirty="0" err="1">
                <a:latin typeface="Arial"/>
                <a:ea typeface="Times New Roman"/>
                <a:cs typeface="Arial"/>
              </a:rPr>
              <a:t>perubahan</a:t>
            </a:r>
            <a:r>
              <a:rPr lang="en-US" sz="2400" dirty="0">
                <a:latin typeface="Arial"/>
                <a:ea typeface="Times New Roman"/>
                <a:cs typeface="Arial"/>
              </a:rPr>
              <a:t> </a:t>
            </a:r>
            <a:r>
              <a:rPr lang="en-US" sz="2400" dirty="0" err="1">
                <a:latin typeface="Arial"/>
                <a:ea typeface="Times New Roman"/>
                <a:cs typeface="Arial"/>
              </a:rPr>
              <a:t>dalam</a:t>
            </a:r>
            <a:r>
              <a:rPr lang="en-US" sz="2400" dirty="0">
                <a:latin typeface="Arial"/>
                <a:ea typeface="Times New Roman"/>
                <a:cs typeface="Arial"/>
              </a:rPr>
              <a:t> input </a:t>
            </a:r>
            <a:r>
              <a:rPr lang="en-US" sz="2400" dirty="0" err="1">
                <a:latin typeface="Arial"/>
                <a:ea typeface="Times New Roman"/>
                <a:cs typeface="Arial"/>
              </a:rPr>
              <a:t>akan</a:t>
            </a:r>
            <a:r>
              <a:rPr lang="en-US" sz="2400" dirty="0">
                <a:latin typeface="Arial"/>
                <a:ea typeface="Times New Roman"/>
                <a:cs typeface="Arial"/>
              </a:rPr>
              <a:t> </a:t>
            </a:r>
            <a:r>
              <a:rPr lang="en-US" sz="2400" dirty="0" err="1">
                <a:latin typeface="Arial"/>
                <a:ea typeface="Times New Roman"/>
                <a:cs typeface="Arial"/>
              </a:rPr>
              <a:t>berakibat</a:t>
            </a:r>
            <a:r>
              <a:rPr lang="en-US" sz="2400" dirty="0">
                <a:latin typeface="Arial"/>
                <a:ea typeface="Times New Roman"/>
                <a:cs typeface="Arial"/>
              </a:rPr>
              <a:t> </a:t>
            </a:r>
            <a:r>
              <a:rPr lang="en-US" sz="2400" dirty="0" err="1">
                <a:latin typeface="Arial"/>
                <a:ea typeface="Times New Roman"/>
                <a:cs typeface="Arial"/>
              </a:rPr>
              <a:t>pada</a:t>
            </a:r>
            <a:r>
              <a:rPr lang="en-US" sz="2400" dirty="0">
                <a:latin typeface="Arial"/>
                <a:ea typeface="Times New Roman"/>
                <a:cs typeface="Arial"/>
              </a:rPr>
              <a:t> output </a:t>
            </a:r>
            <a:r>
              <a:rPr lang="en-US" sz="2400" dirty="0" err="1">
                <a:latin typeface="Arial"/>
                <a:ea typeface="Times New Roman"/>
                <a:cs typeface="Arial"/>
              </a:rPr>
              <a:t>sistem</a:t>
            </a:r>
            <a:r>
              <a:rPr lang="en-US" sz="2400" dirty="0">
                <a:latin typeface="Arial"/>
                <a:ea typeface="Times New Roman"/>
                <a:cs typeface="Arial"/>
              </a:rPr>
              <a:t> </a:t>
            </a:r>
            <a:r>
              <a:rPr lang="en-US" sz="2400" dirty="0" err="1">
                <a:latin typeface="Arial"/>
                <a:ea typeface="Times New Roman"/>
                <a:cs typeface="Arial"/>
              </a:rPr>
              <a:t>dengan</a:t>
            </a:r>
            <a:r>
              <a:rPr lang="en-US" sz="2400" dirty="0">
                <a:latin typeface="Arial"/>
                <a:ea typeface="Times New Roman"/>
                <a:cs typeface="Arial"/>
              </a:rPr>
              <a:t> </a:t>
            </a:r>
            <a:r>
              <a:rPr lang="en-US" sz="2400" dirty="0" err="1">
                <a:latin typeface="Arial"/>
                <a:ea typeface="Times New Roman"/>
                <a:cs typeface="Arial"/>
              </a:rPr>
              <a:t>carta</a:t>
            </a:r>
            <a:r>
              <a:rPr lang="en-US" sz="2400" dirty="0">
                <a:latin typeface="Arial"/>
                <a:ea typeface="Times New Roman"/>
                <a:cs typeface="Arial"/>
              </a:rPr>
              <a:t> </a:t>
            </a:r>
            <a:r>
              <a:rPr lang="en-US" sz="2400" dirty="0" err="1">
                <a:latin typeface="Arial"/>
                <a:ea typeface="Times New Roman"/>
                <a:cs typeface="Arial"/>
              </a:rPr>
              <a:t>yangdapat</a:t>
            </a:r>
            <a:r>
              <a:rPr lang="en-US" sz="2400" dirty="0">
                <a:latin typeface="Arial"/>
                <a:ea typeface="Times New Roman"/>
                <a:cs typeface="Arial"/>
              </a:rPr>
              <a:t> </a:t>
            </a:r>
            <a:r>
              <a:rPr lang="en-US" sz="2400" dirty="0" err="1">
                <a:latin typeface="Arial"/>
                <a:ea typeface="Times New Roman"/>
                <a:cs typeface="Arial"/>
              </a:rPr>
              <a:t>diramalkan</a:t>
            </a:r>
            <a:r>
              <a:rPr lang="en-US" sz="2400" dirty="0">
                <a:latin typeface="Arial"/>
                <a:ea typeface="Times New Roman"/>
                <a:cs typeface="Arial"/>
              </a:rPr>
              <a:t>  </a:t>
            </a:r>
            <a:r>
              <a:rPr lang="en-US" sz="2400" dirty="0" err="1">
                <a:latin typeface="Arial"/>
                <a:ea typeface="Times New Roman"/>
                <a:cs typeface="Arial"/>
              </a:rPr>
              <a:t>dengan</a:t>
            </a:r>
            <a:r>
              <a:rPr lang="en-US" sz="2400" dirty="0">
                <a:latin typeface="Arial"/>
                <a:ea typeface="Times New Roman"/>
                <a:cs typeface="Arial"/>
              </a:rPr>
              <a:t> </a:t>
            </a:r>
            <a:r>
              <a:rPr lang="en-US" sz="2400" dirty="0" err="1">
                <a:latin typeface="Arial"/>
                <a:ea typeface="Times New Roman"/>
                <a:cs typeface="Arial"/>
              </a:rPr>
              <a:t>menganggap</a:t>
            </a:r>
            <a:r>
              <a:rPr lang="en-US" sz="2400" dirty="0">
                <a:latin typeface="Arial"/>
                <a:ea typeface="Times New Roman"/>
                <a:cs typeface="Arial"/>
              </a:rPr>
              <a:t> </a:t>
            </a:r>
            <a:r>
              <a:rPr lang="en-US" sz="2400" dirty="0" err="1">
                <a:latin typeface="Arial"/>
                <a:ea typeface="Times New Roman"/>
                <a:cs typeface="Arial"/>
              </a:rPr>
              <a:t>hubungan</a:t>
            </a:r>
            <a:r>
              <a:rPr lang="en-US" sz="2400" dirty="0">
                <a:latin typeface="Arial"/>
                <a:ea typeface="Times New Roman"/>
                <a:cs typeface="Arial"/>
              </a:rPr>
              <a:t> </a:t>
            </a:r>
            <a:r>
              <a:rPr lang="en-US" sz="2400" dirty="0" err="1">
                <a:latin typeface="Arial"/>
                <a:ea typeface="Times New Roman"/>
                <a:cs typeface="Arial"/>
              </a:rPr>
              <a:t>sebab</a:t>
            </a:r>
            <a:r>
              <a:rPr lang="en-US" sz="2400" dirty="0">
                <a:latin typeface="Arial"/>
                <a:ea typeface="Times New Roman"/>
                <a:cs typeface="Arial"/>
              </a:rPr>
              <a:t> </a:t>
            </a:r>
            <a:r>
              <a:rPr lang="en-US" sz="2400" dirty="0" err="1">
                <a:latin typeface="Arial"/>
                <a:ea typeface="Times New Roman"/>
                <a:cs typeface="Arial"/>
              </a:rPr>
              <a:t>dan</a:t>
            </a:r>
            <a:r>
              <a:rPr lang="en-US" sz="2400" dirty="0">
                <a:latin typeface="Arial"/>
                <a:ea typeface="Times New Roman"/>
                <a:cs typeface="Arial"/>
              </a:rPr>
              <a:t> </a:t>
            </a:r>
            <a:r>
              <a:rPr lang="en-US" sz="2400" dirty="0" err="1">
                <a:latin typeface="Arial"/>
                <a:ea typeface="Times New Roman"/>
                <a:cs typeface="Arial"/>
              </a:rPr>
              <a:t>akibat</a:t>
            </a:r>
            <a:r>
              <a:rPr lang="en-US" sz="2400" dirty="0">
                <a:latin typeface="Arial"/>
                <a:ea typeface="Times New Roman"/>
                <a:cs typeface="Arial"/>
              </a:rPr>
              <a:t> </a:t>
            </a:r>
            <a:r>
              <a:rPr lang="en-US" sz="2400" dirty="0" err="1">
                <a:latin typeface="Arial"/>
                <a:ea typeface="Times New Roman"/>
                <a:cs typeface="Arial"/>
              </a:rPr>
              <a:t>itu</a:t>
            </a:r>
            <a:r>
              <a:rPr lang="en-US" sz="2400" dirty="0">
                <a:latin typeface="Arial"/>
                <a:ea typeface="Times New Roman"/>
                <a:cs typeface="Arial"/>
              </a:rPr>
              <a:t> </a:t>
            </a:r>
            <a:r>
              <a:rPr lang="en-US" sz="2400" dirty="0" err="1">
                <a:latin typeface="Arial"/>
                <a:ea typeface="Times New Roman"/>
                <a:cs typeface="Arial"/>
              </a:rPr>
              <a:t>tetap</a:t>
            </a:r>
            <a:endParaRPr lang="id-ID" sz="2400" dirty="0">
              <a:latin typeface="Arial"/>
              <a:ea typeface="Times New Roman"/>
              <a:cs typeface="Times New Roman"/>
            </a:endParaRPr>
          </a:p>
        </p:txBody>
      </p:sp>
      <p:sp>
        <p:nvSpPr>
          <p:cNvPr id="128003" name="Text Box 7"/>
          <p:cNvSpPr txBox="1">
            <a:spLocks noChangeArrowheads="1"/>
          </p:cNvSpPr>
          <p:nvPr/>
        </p:nvSpPr>
        <p:spPr bwMode="auto">
          <a:xfrm>
            <a:off x="3114675" y="3208338"/>
            <a:ext cx="2219325" cy="990600"/>
          </a:xfrm>
          <a:prstGeom prst="rect">
            <a:avLst/>
          </a:prstGeom>
          <a:solidFill>
            <a:srgbClr val="FFFFFF"/>
          </a:solidFill>
          <a:ln w="9525">
            <a:solidFill>
              <a:srgbClr val="000000"/>
            </a:solidFill>
            <a:miter lim="800000"/>
            <a:headEnd/>
            <a:tailEnd/>
          </a:ln>
        </p:spPr>
        <p:txBody>
          <a:bodyPr/>
          <a:lstStyle/>
          <a:p>
            <a:pPr algn="ctr">
              <a:spcAft>
                <a:spcPts val="1000"/>
              </a:spcAft>
            </a:pPr>
            <a:endParaRPr lang="id-ID" sz="1100">
              <a:latin typeface="Times New Roman" pitchFamily="18" charset="0"/>
            </a:endParaRPr>
          </a:p>
          <a:p>
            <a:pPr algn="ctr">
              <a:spcAft>
                <a:spcPts val="1000"/>
              </a:spcAft>
            </a:pPr>
            <a:r>
              <a:rPr lang="id-ID" sz="1100">
                <a:latin typeface="Calibri" pitchFamily="34" charset="0"/>
              </a:rPr>
              <a:t>Hubungan</a:t>
            </a:r>
          </a:p>
          <a:p>
            <a:pPr algn="ctr">
              <a:spcAft>
                <a:spcPts val="1000"/>
              </a:spcAft>
            </a:pPr>
            <a:r>
              <a:rPr lang="id-ID" sz="1100">
                <a:latin typeface="Calibri" pitchFamily="34" charset="0"/>
              </a:rPr>
              <a:t>Sebab &amp; Akibat</a:t>
            </a:r>
            <a:endParaRPr lang="id-ID"/>
          </a:p>
        </p:txBody>
      </p:sp>
      <p:sp>
        <p:nvSpPr>
          <p:cNvPr id="128004" name="Rectangle 8"/>
          <p:cNvSpPr>
            <a:spLocks noChangeArrowheads="1"/>
          </p:cNvSpPr>
          <p:nvPr/>
        </p:nvSpPr>
        <p:spPr bwMode="auto">
          <a:xfrm>
            <a:off x="1506538" y="3348038"/>
            <a:ext cx="9144000" cy="457200"/>
          </a:xfrm>
          <a:prstGeom prst="rect">
            <a:avLst/>
          </a:prstGeom>
          <a:noFill/>
          <a:ln w="9525">
            <a:noFill/>
            <a:miter lim="800000"/>
            <a:headEnd/>
            <a:tailEnd/>
          </a:ln>
          <a:effectLst/>
        </p:spPr>
        <p:txBody>
          <a:bodyPr wrap="none" anchor="ctr">
            <a:spAutoFit/>
          </a:bodyPr>
          <a:lstStyle/>
          <a:p>
            <a:pPr>
              <a:tabLst>
                <a:tab pos="228600" algn="l"/>
                <a:tab pos="457200" algn="l"/>
                <a:tab pos="685800" algn="l"/>
              </a:tabLst>
            </a:pPr>
            <a:r>
              <a:rPr lang="en-US" sz="1200">
                <a:ea typeface="Times New Roman" pitchFamily="18" charset="0"/>
                <a:cs typeface="Arial" charset="0"/>
              </a:rPr>
              <a:t>Input							Output</a:t>
            </a:r>
            <a:endParaRPr lang="id-ID">
              <a:ea typeface="Times New Roman" pitchFamily="18" charset="0"/>
              <a:cs typeface="Arial" charset="0"/>
            </a:endParaRPr>
          </a:p>
          <a:p>
            <a:pPr>
              <a:tabLst>
                <a:tab pos="228600" algn="l"/>
                <a:tab pos="457200" algn="l"/>
                <a:tab pos="685800" algn="l"/>
              </a:tabLst>
            </a:pPr>
            <a:endParaRPr lang="id-ID">
              <a:ea typeface="Times New Roman" pitchFamily="18" charset="0"/>
              <a:cs typeface="Arial" charset="0"/>
            </a:endParaRPr>
          </a:p>
        </p:txBody>
      </p:sp>
      <p:sp>
        <p:nvSpPr>
          <p:cNvPr id="128005" name="Line 7"/>
          <p:cNvSpPr>
            <a:spLocks noChangeShapeType="1"/>
          </p:cNvSpPr>
          <p:nvPr/>
        </p:nvSpPr>
        <p:spPr bwMode="auto">
          <a:xfrm>
            <a:off x="1514475" y="3805238"/>
            <a:ext cx="1600200" cy="0"/>
          </a:xfrm>
          <a:prstGeom prst="line">
            <a:avLst/>
          </a:prstGeom>
          <a:noFill/>
          <a:ln w="9525">
            <a:solidFill>
              <a:srgbClr val="000000"/>
            </a:solidFill>
            <a:round/>
            <a:headEnd/>
            <a:tailEnd/>
          </a:ln>
        </p:spPr>
        <p:txBody>
          <a:bodyPr/>
          <a:lstStyle/>
          <a:p>
            <a:endParaRPr lang="id-ID"/>
          </a:p>
        </p:txBody>
      </p:sp>
      <p:sp>
        <p:nvSpPr>
          <p:cNvPr id="128006" name="Line 7"/>
          <p:cNvSpPr>
            <a:spLocks noChangeShapeType="1"/>
          </p:cNvSpPr>
          <p:nvPr/>
        </p:nvSpPr>
        <p:spPr bwMode="auto">
          <a:xfrm>
            <a:off x="5334000" y="3703638"/>
            <a:ext cx="1600200" cy="0"/>
          </a:xfrm>
          <a:prstGeom prst="line">
            <a:avLst/>
          </a:prstGeom>
          <a:noFill/>
          <a:ln w="9525">
            <a:solidFill>
              <a:srgbClr val="000000"/>
            </a:solidFill>
            <a:round/>
            <a:headEnd/>
            <a:tailEnd/>
          </a:ln>
        </p:spPr>
        <p:txBody>
          <a:bodyPr/>
          <a:lstStyle/>
          <a:p>
            <a:endParaRPr lang="id-ID"/>
          </a:p>
        </p:txBody>
      </p:sp>
      <p:sp>
        <p:nvSpPr>
          <p:cNvPr id="128007" name="Rectangle 13"/>
          <p:cNvSpPr>
            <a:spLocks noChangeArrowheads="1"/>
          </p:cNvSpPr>
          <p:nvPr/>
        </p:nvSpPr>
        <p:spPr bwMode="auto">
          <a:xfrm>
            <a:off x="152400" y="4198938"/>
            <a:ext cx="8839200" cy="2062162"/>
          </a:xfrm>
          <a:prstGeom prst="rect">
            <a:avLst/>
          </a:prstGeom>
          <a:noFill/>
          <a:ln w="9525">
            <a:noFill/>
            <a:miter lim="800000"/>
            <a:headEnd/>
            <a:tailEnd/>
          </a:ln>
        </p:spPr>
        <p:txBody>
          <a:bodyPr>
            <a:spAutoFit/>
          </a:bodyPr>
          <a:lstStyle/>
          <a:p>
            <a:pPr>
              <a:tabLst>
                <a:tab pos="457200" algn="l"/>
                <a:tab pos="685800" algn="l"/>
              </a:tabLst>
            </a:pPr>
            <a:r>
              <a:rPr lang="en-US" sz="2400">
                <a:ea typeface="Times New Roman" pitchFamily="18" charset="0"/>
                <a:cs typeface="Arial" charset="0"/>
              </a:rPr>
              <a:t>Kedua model tersebut pada dasarnya mempunyai keuntungan dalam kondisi tertentu.  Model deret berkala seringkali dapat digunakan dengan mudah untuk meramal sedangkan model kausal dapat digunakan dengan keberhasilan yang lebih besar dalam pengambilan keputusan</a:t>
            </a:r>
            <a:r>
              <a:rPr lang="en-US">
                <a:ea typeface="Times New Roman" pitchFamily="18" charset="0"/>
                <a:cs typeface="Arial" charset="0"/>
              </a:rPr>
              <a:t>.</a:t>
            </a:r>
            <a:endParaRPr lang="id-ID">
              <a:ea typeface="Times New Roman" pitchFamily="18" charset="0"/>
              <a:cs typeface="Arial" charset="0"/>
            </a:endParaRPr>
          </a:p>
          <a:p>
            <a:pPr>
              <a:tabLst>
                <a:tab pos="457200" algn="l"/>
                <a:tab pos="685800" algn="l"/>
              </a:tabLst>
            </a:pPr>
            <a:r>
              <a:rPr lang="en-US">
                <a:ea typeface="Times New Roman" pitchFamily="18" charset="0"/>
                <a:cs typeface="Arial" charset="0"/>
              </a:rPr>
              <a:t> </a:t>
            </a:r>
            <a:endParaRPr lang="id-ID">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15240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buFontTx/>
              <a:buNone/>
              <a:defRPr/>
            </a:pPr>
            <a:r>
              <a:rPr lang="id-ID" sz="8000" b="1" dirty="0" smtClean="0">
                <a:solidFill>
                  <a:srgbClr val="000000"/>
                </a:solidFill>
                <a:effectLst>
                  <a:outerShdw blurRad="38100" dist="38100" dir="2700000" algn="tl">
                    <a:srgbClr val="FFFFFF"/>
                  </a:outerShdw>
                </a:effectLst>
                <a:latin typeface="Arial Narrow" pitchFamily="34" charset="0"/>
              </a:rPr>
              <a:t>4</a:t>
            </a:r>
            <a:endParaRPr lang="en-US" sz="8000" b="1" dirty="0" smtClean="0">
              <a:solidFill>
                <a:srgbClr val="000000"/>
              </a:solidFill>
              <a:effectLst>
                <a:outerShdw blurRad="38100" dist="38100" dir="2700000" algn="tl">
                  <a:srgbClr val="FFFFFF"/>
                </a:outerShdw>
              </a:effectLst>
              <a:latin typeface="Arial Narrow" pitchFamily="34" charset="0"/>
            </a:endParaRPr>
          </a:p>
          <a:p>
            <a:pPr marL="0" indent="0" algn="ctr" eaLnBrk="1" hangingPunct="1">
              <a:buFontTx/>
              <a:buNone/>
              <a:defRPr/>
            </a:pPr>
            <a:r>
              <a:rPr lang="id-ID" sz="8000" b="1" dirty="0" smtClean="0">
                <a:solidFill>
                  <a:srgbClr val="000000"/>
                </a:solidFill>
                <a:effectLst>
                  <a:outerShdw blurRad="38100" dist="38100" dir="2700000" algn="tl">
                    <a:srgbClr val="FFFFFF"/>
                  </a:outerShdw>
                </a:effectLst>
                <a:latin typeface="Arial Narrow" pitchFamily="34" charset="0"/>
              </a:rPr>
              <a:t>DESAIN PRODUK DAN MANAJEMEN KUALITAS</a:t>
            </a:r>
            <a:endParaRPr lang="en-US" sz="8000" b="1" dirty="0" smtClean="0">
              <a:solidFill>
                <a:srgbClr val="000000"/>
              </a:solidFill>
              <a:effectLst>
                <a:outerShdw blurRad="38100" dist="38100" dir="2700000" algn="tl">
                  <a:srgbClr val="FFFFFF"/>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iterate type="wd">
                                    <p:tmPct val="10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3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2">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par>
                          <p:cTn id="9" fill="hold" nodeType="afterGroup">
                            <p:stCondLst>
                              <p:cond delay="300"/>
                            </p:stCondLst>
                            <p:childTnLst>
                              <p:par>
                                <p:cTn id="10" presetID="2" presetClass="entr" presetSubtype="1" fill="hold" grpId="0" nodeType="afterEffect">
                                  <p:stCondLst>
                                    <p:cond delay="0"/>
                                  </p:stCondLst>
                                  <p:iterate type="wd">
                                    <p:tmPct val="100000"/>
                                  </p:iterate>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3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300" fill="hold"/>
                                        <p:tgtEl>
                                          <p:spTgt spid="2">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advAuto="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1"/>
          <p:cNvSpPr>
            <a:spLocks noGrp="1"/>
          </p:cNvSpPr>
          <p:nvPr>
            <p:ph type="sldNum" sz="quarter" idx="12"/>
          </p:nvPr>
        </p:nvSpPr>
        <p:spPr>
          <a:noFill/>
        </p:spPr>
        <p:txBody>
          <a:bodyPr/>
          <a:lstStyle/>
          <a:p>
            <a:pPr eaLnBrk="1" hangingPunct="1"/>
            <a:fld id="{7B934077-4493-4588-8FBD-DC56A7ED5AFC}" type="slidenum">
              <a:rPr lang="en-US" smtClean="0"/>
              <a:pPr eaLnBrk="1" hangingPunct="1"/>
              <a:t>85</a:t>
            </a:fld>
            <a:endParaRPr lang="en-US" smtClean="0"/>
          </a:p>
        </p:txBody>
      </p:sp>
      <p:sp>
        <p:nvSpPr>
          <p:cNvPr id="3" name="Rectangle 5"/>
          <p:cNvSpPr txBox="1">
            <a:spLocks noChangeArrowheads="1"/>
          </p:cNvSpPr>
          <p:nvPr/>
        </p:nvSpPr>
        <p:spPr>
          <a:xfrm>
            <a:off x="457200" y="838200"/>
            <a:ext cx="8229600" cy="4525963"/>
          </a:xfrm>
          <a:prstGeom prst="rect">
            <a:avLst/>
          </a:prstGeom>
        </p:spPr>
        <p:txBody>
          <a:bodyPr/>
          <a:lstStyle/>
          <a:p>
            <a:pPr eaLnBrk="1" hangingPunct="1">
              <a:spcBef>
                <a:spcPct val="20000"/>
              </a:spcBef>
              <a:defRPr/>
            </a:pPr>
            <a:r>
              <a:rPr lang="id-ID" sz="2000" b="1" i="1" kern="0" dirty="0">
                <a:solidFill>
                  <a:srgbClr val="FF0000"/>
                </a:solidFill>
                <a:latin typeface="Arial"/>
              </a:rPr>
              <a:t> </a:t>
            </a:r>
            <a:r>
              <a:rPr lang="nb-NO" sz="2000" b="1" i="1" kern="0" dirty="0">
                <a:solidFill>
                  <a:srgbClr val="FF0000"/>
                </a:solidFill>
                <a:latin typeface="Arial"/>
              </a:rPr>
              <a:t>DESAIN PRODUK</a:t>
            </a:r>
          </a:p>
          <a:p>
            <a:pPr marL="342900" indent="-342900" eaLnBrk="1" hangingPunct="1">
              <a:spcBef>
                <a:spcPct val="20000"/>
              </a:spcBef>
              <a:defRPr/>
            </a:pPr>
            <a:endParaRPr lang="sv-SE" sz="1000" b="1" kern="0" dirty="0">
              <a:solidFill>
                <a:srgbClr val="FF0000"/>
              </a:solidFill>
              <a:latin typeface="Arial"/>
            </a:endParaRPr>
          </a:p>
          <a:p>
            <a:pPr marL="342900" indent="-342900" eaLnBrk="1" hangingPunct="1">
              <a:spcBef>
                <a:spcPct val="20000"/>
              </a:spcBef>
              <a:defRPr/>
            </a:pPr>
            <a:r>
              <a:rPr lang="sv-SE" sz="2000" b="1" kern="0" dirty="0">
                <a:solidFill>
                  <a:srgbClr val="000000"/>
                </a:solidFill>
                <a:latin typeface="Arial"/>
              </a:rPr>
              <a:t>A. APA YANG DIMAKSUDKAN DENGAN PRODUK ?</a:t>
            </a:r>
            <a:r>
              <a:rPr lang="sv-SE" sz="2000" kern="0" dirty="0">
                <a:solidFill>
                  <a:srgbClr val="000000"/>
                </a:solidFill>
                <a:latin typeface="Arial"/>
              </a:rPr>
              <a:t> </a:t>
            </a:r>
          </a:p>
          <a:p>
            <a:pPr marL="342900" indent="-342900" eaLnBrk="1" hangingPunct="1">
              <a:spcBef>
                <a:spcPct val="20000"/>
              </a:spcBef>
              <a:buFontTx/>
              <a:buChar char="•"/>
              <a:defRPr/>
            </a:pPr>
            <a:r>
              <a:rPr lang="sv-SE" sz="2000" kern="0" dirty="0">
                <a:solidFill>
                  <a:srgbClr val="000000"/>
                </a:solidFill>
                <a:latin typeface="Arial"/>
              </a:rPr>
              <a:t>Produk bisa diartikan sebagai </a:t>
            </a:r>
            <a:r>
              <a:rPr lang="sv-SE" sz="2000" kern="0" dirty="0">
                <a:solidFill>
                  <a:srgbClr val="FF0000"/>
                </a:solidFill>
                <a:latin typeface="Arial"/>
              </a:rPr>
              <a:t>kepuasan </a:t>
            </a:r>
            <a:r>
              <a:rPr lang="sv-SE" sz="2000" kern="0" dirty="0">
                <a:solidFill>
                  <a:srgbClr val="000000"/>
                </a:solidFill>
                <a:latin typeface="Arial"/>
              </a:rPr>
              <a:t>yang ditawarkan produsen (perusahaan) kepada konsumen. </a:t>
            </a:r>
          </a:p>
          <a:p>
            <a:pPr marL="342900" indent="-342900" eaLnBrk="1" hangingPunct="1">
              <a:spcBef>
                <a:spcPct val="20000"/>
              </a:spcBef>
              <a:buFontTx/>
              <a:buChar char="•"/>
              <a:defRPr/>
            </a:pPr>
            <a:r>
              <a:rPr lang="sv-SE" sz="2000" kern="0" dirty="0">
                <a:solidFill>
                  <a:srgbClr val="000000"/>
                </a:solidFill>
                <a:latin typeface="Arial"/>
              </a:rPr>
              <a:t>Untuk dapat mencapai maksud tersebut maka perusahaan memfokuskan diri pada pengembangan keunggulan bersaing melalui </a:t>
            </a:r>
            <a:r>
              <a:rPr lang="sv-SE" sz="2000" kern="0" dirty="0">
                <a:solidFill>
                  <a:srgbClr val="FF0000"/>
                </a:solidFill>
                <a:latin typeface="Arial"/>
              </a:rPr>
              <a:t>strategi bisnis</a:t>
            </a:r>
            <a:r>
              <a:rPr lang="sv-SE" sz="2000" kern="0" dirty="0">
                <a:solidFill>
                  <a:srgbClr val="000000"/>
                </a:solidFill>
                <a:latin typeface="Arial"/>
              </a:rPr>
              <a:t>, diantaranya : </a:t>
            </a:r>
          </a:p>
          <a:p>
            <a:pPr marL="342900" indent="-342900" eaLnBrk="1" hangingPunct="1">
              <a:spcBef>
                <a:spcPct val="20000"/>
              </a:spcBef>
              <a:defRPr/>
            </a:pPr>
            <a:r>
              <a:rPr lang="sv-SE" sz="2000" kern="0" dirty="0">
                <a:solidFill>
                  <a:srgbClr val="000000"/>
                </a:solidFill>
                <a:latin typeface="Arial"/>
              </a:rPr>
              <a:t>		-  pembedaan (diferensiasi), </a:t>
            </a:r>
          </a:p>
          <a:p>
            <a:pPr marL="342900" indent="-342900" eaLnBrk="1" hangingPunct="1">
              <a:spcBef>
                <a:spcPct val="20000"/>
              </a:spcBef>
              <a:defRPr/>
            </a:pPr>
            <a:r>
              <a:rPr lang="sv-SE" sz="2000" kern="0" dirty="0">
                <a:solidFill>
                  <a:srgbClr val="000000"/>
                </a:solidFill>
                <a:latin typeface="Arial"/>
              </a:rPr>
              <a:t>		-  biaya rendah (kepemimpinan biaya) , </a:t>
            </a:r>
          </a:p>
          <a:p>
            <a:pPr marL="342900" indent="-342900" eaLnBrk="1" hangingPunct="1">
              <a:spcBef>
                <a:spcPct val="20000"/>
              </a:spcBef>
              <a:defRPr/>
            </a:pPr>
            <a:r>
              <a:rPr lang="sv-SE" sz="2000" kern="0" dirty="0">
                <a:solidFill>
                  <a:srgbClr val="000000"/>
                </a:solidFill>
                <a:latin typeface="Arial"/>
              </a:rPr>
              <a:t>		-  respon cepat (rapid respon) atau </a:t>
            </a:r>
          </a:p>
          <a:p>
            <a:pPr marL="342900" indent="-342900" eaLnBrk="1" hangingPunct="1">
              <a:spcBef>
                <a:spcPct val="20000"/>
              </a:spcBef>
              <a:defRPr/>
            </a:pPr>
            <a:r>
              <a:rPr lang="sv-SE" sz="2000" kern="0" dirty="0">
                <a:solidFill>
                  <a:srgbClr val="000000"/>
                </a:solidFill>
                <a:latin typeface="Arial"/>
              </a:rPr>
              <a:t>		-  kombinasi diantara ketiga strategi tersebut. </a:t>
            </a:r>
          </a:p>
        </p:txBody>
      </p:sp>
    </p:spTree>
  </p:cSld>
  <p:clrMapOvr>
    <a:masterClrMapping/>
  </p:clrMapOvr>
  <p:transition>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Number Placeholder 5"/>
          <p:cNvSpPr>
            <a:spLocks noGrp="1"/>
          </p:cNvSpPr>
          <p:nvPr>
            <p:ph type="sldNum" sz="quarter" idx="12"/>
          </p:nvPr>
        </p:nvSpPr>
        <p:spPr>
          <a:noFill/>
        </p:spPr>
        <p:txBody>
          <a:bodyPr/>
          <a:lstStyle/>
          <a:p>
            <a:pPr eaLnBrk="1" hangingPunct="1"/>
            <a:fld id="{CDEC0E28-7DD3-4485-BE47-30FB077C1ADE}" type="slidenum">
              <a:rPr lang="en-US" smtClean="0"/>
              <a:pPr eaLnBrk="1" hangingPunct="1"/>
              <a:t>86</a:t>
            </a:fld>
            <a:endParaRPr lang="en-US" smtClean="0"/>
          </a:p>
        </p:txBody>
      </p:sp>
      <p:sp>
        <p:nvSpPr>
          <p:cNvPr id="131075" name="Rectangle 2"/>
          <p:cNvSpPr>
            <a:spLocks noGrp="1" noChangeArrowheads="1"/>
          </p:cNvSpPr>
          <p:nvPr>
            <p:ph type="title"/>
          </p:nvPr>
        </p:nvSpPr>
        <p:spPr>
          <a:xfrm>
            <a:off x="457200" y="274638"/>
            <a:ext cx="8229600" cy="258762"/>
          </a:xfrm>
        </p:spPr>
        <p:txBody>
          <a:bodyPr/>
          <a:lstStyle/>
          <a:p>
            <a:pPr algn="l" eaLnBrk="1" hangingPunct="1"/>
            <a:r>
              <a:rPr lang="sv-SE" sz="2000" smtClean="0"/>
              <a:t>Gambar : Produk Life Cycle</a:t>
            </a:r>
            <a:endParaRPr lang="en-US" sz="2000" smtClean="0"/>
          </a:p>
        </p:txBody>
      </p:sp>
      <p:sp>
        <p:nvSpPr>
          <p:cNvPr id="131076" name="Rectangle 3"/>
          <p:cNvSpPr>
            <a:spLocks noGrp="1" noChangeArrowheads="1"/>
          </p:cNvSpPr>
          <p:nvPr>
            <p:ph type="body" idx="1"/>
          </p:nvPr>
        </p:nvSpPr>
        <p:spPr>
          <a:xfrm>
            <a:off x="457200" y="762000"/>
            <a:ext cx="8229600" cy="5364163"/>
          </a:xfrm>
        </p:spPr>
        <p:txBody>
          <a:bodyPr/>
          <a:lstStyle/>
          <a:p>
            <a:pPr eaLnBrk="1" hangingPunct="1">
              <a:lnSpc>
                <a:spcPct val="80000"/>
              </a:lnSpc>
            </a:pPr>
            <a:endParaRPr lang="sv-SE" sz="2000" smtClean="0"/>
          </a:p>
          <a:p>
            <a:pPr eaLnBrk="1" hangingPunct="1">
              <a:lnSpc>
                <a:spcPct val="80000"/>
              </a:lnSpc>
              <a:buFontTx/>
              <a:buNone/>
            </a:pPr>
            <a:r>
              <a:rPr lang="sv-SE" sz="2000" smtClean="0"/>
              <a:t>      Penjualan</a:t>
            </a:r>
          </a:p>
          <a:p>
            <a:pPr eaLnBrk="1" hangingPunct="1">
              <a:lnSpc>
                <a:spcPct val="80000"/>
              </a:lnSpc>
              <a:buFontTx/>
              <a:buNone/>
            </a:pPr>
            <a:r>
              <a:rPr lang="sv-SE" sz="2000" smtClean="0"/>
              <a:t>      Biaya</a:t>
            </a:r>
          </a:p>
          <a:p>
            <a:pPr eaLnBrk="1" hangingPunct="1">
              <a:lnSpc>
                <a:spcPct val="80000"/>
              </a:lnSpc>
              <a:buFontTx/>
              <a:buNone/>
            </a:pPr>
            <a:r>
              <a:rPr lang="sv-SE" sz="2000" smtClean="0"/>
              <a:t>      Arus Kas</a:t>
            </a:r>
            <a:endParaRPr lang="en-US" sz="2000" smtClean="0"/>
          </a:p>
          <a:p>
            <a:pPr eaLnBrk="1" hangingPunct="1">
              <a:lnSpc>
                <a:spcPct val="80000"/>
              </a:lnSpc>
              <a:buFontTx/>
              <a:buNone/>
            </a:pPr>
            <a:r>
              <a:rPr lang="en-US" sz="2000" smtClean="0"/>
              <a:t/>
            </a:r>
            <a:br>
              <a:rPr lang="en-US" sz="2000" smtClean="0"/>
            </a:br>
            <a:r>
              <a:rPr lang="sv-SE" sz="2000" smtClean="0"/>
              <a:t>                                                 Penjualan</a:t>
            </a:r>
            <a:endParaRPr lang="en-US" sz="2000" smtClean="0"/>
          </a:p>
          <a:p>
            <a:pPr eaLnBrk="1" hangingPunct="1">
              <a:lnSpc>
                <a:spcPct val="80000"/>
              </a:lnSpc>
              <a:buFontTx/>
              <a:buNone/>
            </a:pPr>
            <a:r>
              <a:rPr lang="en-US" sz="2000" smtClean="0"/>
              <a:t/>
            </a:r>
            <a:br>
              <a:rPr lang="en-US" sz="2000" smtClean="0"/>
            </a:br>
            <a:endParaRPr lang="en-US" sz="2000" smtClean="0"/>
          </a:p>
          <a:p>
            <a:pPr eaLnBrk="1" hangingPunct="1">
              <a:lnSpc>
                <a:spcPct val="80000"/>
              </a:lnSpc>
            </a:pPr>
            <a:endParaRPr lang="en-US" sz="2000" smtClean="0"/>
          </a:p>
          <a:p>
            <a:pPr eaLnBrk="1" hangingPunct="1">
              <a:lnSpc>
                <a:spcPct val="80000"/>
              </a:lnSpc>
            </a:pPr>
            <a:endParaRPr lang="en-US" sz="2000" smtClean="0"/>
          </a:p>
          <a:p>
            <a:pPr eaLnBrk="1" hangingPunct="1">
              <a:lnSpc>
                <a:spcPct val="80000"/>
              </a:lnSpc>
            </a:pPr>
            <a:endParaRPr lang="en-US" sz="2000" smtClean="0"/>
          </a:p>
          <a:p>
            <a:pPr eaLnBrk="1" hangingPunct="1">
              <a:lnSpc>
                <a:spcPct val="80000"/>
              </a:lnSpc>
              <a:buFontTx/>
              <a:buNone/>
            </a:pPr>
            <a:r>
              <a:rPr lang="sv-SE" sz="2000" smtClean="0"/>
              <a:t>	                        I    G   M   D</a:t>
            </a:r>
            <a:endParaRPr lang="en-US" sz="2000" smtClean="0"/>
          </a:p>
          <a:p>
            <a:pPr eaLnBrk="1" hangingPunct="1">
              <a:lnSpc>
                <a:spcPct val="80000"/>
              </a:lnSpc>
            </a:pPr>
            <a:r>
              <a:rPr lang="en-US" sz="2000" smtClean="0"/>
              <a:t>Keterangan: </a:t>
            </a:r>
          </a:p>
          <a:p>
            <a:pPr eaLnBrk="1" hangingPunct="1">
              <a:lnSpc>
                <a:spcPct val="80000"/>
              </a:lnSpc>
            </a:pPr>
            <a:r>
              <a:rPr lang="en-US" sz="2000" smtClean="0"/>
              <a:t>I (Introduction) = tahap perkenalan </a:t>
            </a:r>
          </a:p>
          <a:p>
            <a:pPr eaLnBrk="1" hangingPunct="1">
              <a:lnSpc>
                <a:spcPct val="80000"/>
              </a:lnSpc>
            </a:pPr>
            <a:r>
              <a:rPr lang="en-US" sz="2000" smtClean="0"/>
              <a:t>G (Growth)	   = tahap pertumbuhan </a:t>
            </a:r>
          </a:p>
          <a:p>
            <a:pPr eaLnBrk="1" hangingPunct="1">
              <a:lnSpc>
                <a:spcPct val="80000"/>
              </a:lnSpc>
            </a:pPr>
            <a:r>
              <a:rPr lang="en-US" sz="2000" smtClean="0"/>
              <a:t>M (Maturity) 	   = tahap kedewasaan </a:t>
            </a:r>
          </a:p>
          <a:p>
            <a:pPr eaLnBrk="1" hangingPunct="1">
              <a:lnSpc>
                <a:spcPct val="80000"/>
              </a:lnSpc>
            </a:pPr>
            <a:r>
              <a:rPr lang="en-US" sz="2000" smtClean="0"/>
              <a:t>D (Decline)	   = tahap penurunan </a:t>
            </a:r>
          </a:p>
        </p:txBody>
      </p:sp>
      <p:sp>
        <p:nvSpPr>
          <p:cNvPr id="131077" name="Line 4"/>
          <p:cNvSpPr>
            <a:spLocks noChangeShapeType="1"/>
          </p:cNvSpPr>
          <p:nvPr/>
        </p:nvSpPr>
        <p:spPr bwMode="auto">
          <a:xfrm>
            <a:off x="2362200" y="1219200"/>
            <a:ext cx="0" cy="2590800"/>
          </a:xfrm>
          <a:prstGeom prst="line">
            <a:avLst/>
          </a:prstGeom>
          <a:noFill/>
          <a:ln w="28575">
            <a:solidFill>
              <a:schemeClr val="tx1"/>
            </a:solidFill>
            <a:round/>
            <a:headEnd/>
            <a:tailEnd/>
          </a:ln>
        </p:spPr>
        <p:txBody>
          <a:bodyPr/>
          <a:lstStyle/>
          <a:p>
            <a:endParaRPr lang="id-ID"/>
          </a:p>
        </p:txBody>
      </p:sp>
      <p:sp>
        <p:nvSpPr>
          <p:cNvPr id="131078" name="Line 5"/>
          <p:cNvSpPr>
            <a:spLocks noChangeShapeType="1"/>
          </p:cNvSpPr>
          <p:nvPr/>
        </p:nvSpPr>
        <p:spPr bwMode="auto">
          <a:xfrm>
            <a:off x="2362200" y="3810000"/>
            <a:ext cx="3048000" cy="0"/>
          </a:xfrm>
          <a:prstGeom prst="line">
            <a:avLst/>
          </a:prstGeom>
          <a:noFill/>
          <a:ln w="28575">
            <a:solidFill>
              <a:schemeClr val="tx1"/>
            </a:solidFill>
            <a:round/>
            <a:headEnd/>
            <a:tailEnd/>
          </a:ln>
        </p:spPr>
        <p:txBody>
          <a:bodyPr/>
          <a:lstStyle/>
          <a:p>
            <a:endParaRPr lang="id-ID"/>
          </a:p>
        </p:txBody>
      </p:sp>
      <p:sp>
        <p:nvSpPr>
          <p:cNvPr id="131079" name="Line 12"/>
          <p:cNvSpPr>
            <a:spLocks noChangeShapeType="1"/>
          </p:cNvSpPr>
          <p:nvPr/>
        </p:nvSpPr>
        <p:spPr bwMode="auto">
          <a:xfrm flipV="1">
            <a:off x="2743200" y="2819400"/>
            <a:ext cx="0" cy="990600"/>
          </a:xfrm>
          <a:prstGeom prst="line">
            <a:avLst/>
          </a:prstGeom>
          <a:noFill/>
          <a:ln w="9525">
            <a:solidFill>
              <a:schemeClr val="tx1"/>
            </a:solidFill>
            <a:round/>
            <a:headEnd/>
            <a:tailEnd/>
          </a:ln>
        </p:spPr>
        <p:txBody>
          <a:bodyPr/>
          <a:lstStyle/>
          <a:p>
            <a:endParaRPr lang="id-ID"/>
          </a:p>
        </p:txBody>
      </p:sp>
      <p:sp>
        <p:nvSpPr>
          <p:cNvPr id="131080" name="Line 13"/>
          <p:cNvSpPr>
            <a:spLocks noChangeShapeType="1"/>
          </p:cNvSpPr>
          <p:nvPr/>
        </p:nvSpPr>
        <p:spPr bwMode="auto">
          <a:xfrm flipV="1">
            <a:off x="3124200" y="2362200"/>
            <a:ext cx="0" cy="1447800"/>
          </a:xfrm>
          <a:prstGeom prst="line">
            <a:avLst/>
          </a:prstGeom>
          <a:noFill/>
          <a:ln w="9525">
            <a:solidFill>
              <a:schemeClr val="tx1"/>
            </a:solidFill>
            <a:round/>
            <a:headEnd/>
            <a:tailEnd/>
          </a:ln>
        </p:spPr>
        <p:txBody>
          <a:bodyPr/>
          <a:lstStyle/>
          <a:p>
            <a:endParaRPr lang="id-ID"/>
          </a:p>
        </p:txBody>
      </p:sp>
      <p:sp>
        <p:nvSpPr>
          <p:cNvPr id="131081" name="Line 14"/>
          <p:cNvSpPr>
            <a:spLocks noChangeShapeType="1"/>
          </p:cNvSpPr>
          <p:nvPr/>
        </p:nvSpPr>
        <p:spPr bwMode="auto">
          <a:xfrm flipV="1">
            <a:off x="3505200" y="2209800"/>
            <a:ext cx="0" cy="1600200"/>
          </a:xfrm>
          <a:prstGeom prst="line">
            <a:avLst/>
          </a:prstGeom>
          <a:noFill/>
          <a:ln w="9525">
            <a:solidFill>
              <a:schemeClr val="tx1"/>
            </a:solidFill>
            <a:round/>
            <a:headEnd/>
            <a:tailEnd/>
          </a:ln>
        </p:spPr>
        <p:txBody>
          <a:bodyPr/>
          <a:lstStyle/>
          <a:p>
            <a:endParaRPr lang="id-ID"/>
          </a:p>
        </p:txBody>
      </p:sp>
      <p:sp>
        <p:nvSpPr>
          <p:cNvPr id="131082" name="Line 15"/>
          <p:cNvSpPr>
            <a:spLocks noChangeShapeType="1"/>
          </p:cNvSpPr>
          <p:nvPr/>
        </p:nvSpPr>
        <p:spPr bwMode="auto">
          <a:xfrm flipV="1">
            <a:off x="3886200" y="2286000"/>
            <a:ext cx="0" cy="1524000"/>
          </a:xfrm>
          <a:prstGeom prst="line">
            <a:avLst/>
          </a:prstGeom>
          <a:noFill/>
          <a:ln w="9525">
            <a:solidFill>
              <a:schemeClr val="tx1"/>
            </a:solidFill>
            <a:round/>
            <a:headEnd/>
            <a:tailEnd/>
          </a:ln>
        </p:spPr>
        <p:txBody>
          <a:bodyPr/>
          <a:lstStyle/>
          <a:p>
            <a:endParaRPr lang="id-ID"/>
          </a:p>
        </p:txBody>
      </p:sp>
      <p:sp>
        <p:nvSpPr>
          <p:cNvPr id="131083" name="Freeform 17"/>
          <p:cNvSpPr>
            <a:spLocks/>
          </p:cNvSpPr>
          <p:nvPr/>
        </p:nvSpPr>
        <p:spPr bwMode="auto">
          <a:xfrm>
            <a:off x="2362200" y="2184400"/>
            <a:ext cx="2209800" cy="1625600"/>
          </a:xfrm>
          <a:custGeom>
            <a:avLst/>
            <a:gdLst>
              <a:gd name="T0" fmla="*/ 0 w 1392"/>
              <a:gd name="T1" fmla="*/ 2147483647 h 1024"/>
              <a:gd name="T2" fmla="*/ 2147483647 w 1392"/>
              <a:gd name="T3" fmla="*/ 2147483647 h 1024"/>
              <a:gd name="T4" fmla="*/ 2147483647 w 1392"/>
              <a:gd name="T5" fmla="*/ 2147483647 h 1024"/>
              <a:gd name="T6" fmla="*/ 2147483647 w 1392"/>
              <a:gd name="T7" fmla="*/ 2147483647 h 1024"/>
              <a:gd name="T8" fmla="*/ 2147483647 w 1392"/>
              <a:gd name="T9" fmla="*/ 2147483647 h 1024"/>
              <a:gd name="T10" fmla="*/ 2147483647 w 1392"/>
              <a:gd name="T11" fmla="*/ 2147483647 h 1024"/>
              <a:gd name="T12" fmla="*/ 0 60000 65536"/>
              <a:gd name="T13" fmla="*/ 0 60000 65536"/>
              <a:gd name="T14" fmla="*/ 0 60000 65536"/>
              <a:gd name="T15" fmla="*/ 0 60000 65536"/>
              <a:gd name="T16" fmla="*/ 0 60000 65536"/>
              <a:gd name="T17" fmla="*/ 0 60000 65536"/>
              <a:gd name="T18" fmla="*/ 0 w 1392"/>
              <a:gd name="T19" fmla="*/ 0 h 1024"/>
              <a:gd name="T20" fmla="*/ 1392 w 1392"/>
              <a:gd name="T21" fmla="*/ 1024 h 1024"/>
            </a:gdLst>
            <a:ahLst/>
            <a:cxnLst>
              <a:cxn ang="T12">
                <a:pos x="T0" y="T1"/>
              </a:cxn>
              <a:cxn ang="T13">
                <a:pos x="T2" y="T3"/>
              </a:cxn>
              <a:cxn ang="T14">
                <a:pos x="T4" y="T5"/>
              </a:cxn>
              <a:cxn ang="T15">
                <a:pos x="T6" y="T7"/>
              </a:cxn>
              <a:cxn ang="T16">
                <a:pos x="T8" y="T9"/>
              </a:cxn>
              <a:cxn ang="T17">
                <a:pos x="T10" y="T11"/>
              </a:cxn>
            </a:cxnLst>
            <a:rect l="T18" t="T19" r="T20" b="T21"/>
            <a:pathLst>
              <a:path w="1392" h="1024">
                <a:moveTo>
                  <a:pt x="0" y="1024"/>
                </a:moveTo>
                <a:cubicBezTo>
                  <a:pt x="80" y="788"/>
                  <a:pt x="160" y="552"/>
                  <a:pt x="240" y="400"/>
                </a:cubicBezTo>
                <a:cubicBezTo>
                  <a:pt x="320" y="248"/>
                  <a:pt x="400" y="176"/>
                  <a:pt x="480" y="112"/>
                </a:cubicBezTo>
                <a:cubicBezTo>
                  <a:pt x="560" y="48"/>
                  <a:pt x="640" y="24"/>
                  <a:pt x="720" y="16"/>
                </a:cubicBezTo>
                <a:cubicBezTo>
                  <a:pt x="800" y="8"/>
                  <a:pt x="848" y="0"/>
                  <a:pt x="960" y="64"/>
                </a:cubicBezTo>
                <a:cubicBezTo>
                  <a:pt x="1072" y="128"/>
                  <a:pt x="1320" y="344"/>
                  <a:pt x="1392" y="400"/>
                </a:cubicBezTo>
              </a:path>
            </a:pathLst>
          </a:custGeom>
          <a:noFill/>
          <a:ln w="28575">
            <a:solidFill>
              <a:schemeClr val="tx1"/>
            </a:solidFill>
            <a:round/>
            <a:headEnd/>
            <a:tailEnd/>
          </a:ln>
        </p:spPr>
        <p:txBody>
          <a:bodyPr/>
          <a:lstStyle/>
          <a:p>
            <a:endParaRPr lang="id-ID"/>
          </a:p>
        </p:txBody>
      </p:sp>
    </p:spTree>
  </p:cSld>
  <p:clrMapOvr>
    <a:masterClrMapping/>
  </p:clrMapOvr>
  <p:transition>
    <p:wheel spokes="3"/>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5"/>
          <p:cNvSpPr>
            <a:spLocks noGrp="1"/>
          </p:cNvSpPr>
          <p:nvPr>
            <p:ph type="sldNum" sz="quarter" idx="12"/>
          </p:nvPr>
        </p:nvSpPr>
        <p:spPr>
          <a:noFill/>
        </p:spPr>
        <p:txBody>
          <a:bodyPr/>
          <a:lstStyle/>
          <a:p>
            <a:pPr eaLnBrk="1" hangingPunct="1"/>
            <a:fld id="{CC9BB5CB-265A-410B-A4A8-4A923571E328}" type="slidenum">
              <a:rPr lang="en-US" smtClean="0"/>
              <a:pPr eaLnBrk="1" hangingPunct="1"/>
              <a:t>87</a:t>
            </a:fld>
            <a:endParaRPr lang="en-US" smtClean="0"/>
          </a:p>
        </p:txBody>
      </p:sp>
      <p:sp>
        <p:nvSpPr>
          <p:cNvPr id="4099" name="Rectangle 2"/>
          <p:cNvSpPr>
            <a:spLocks noGrp="1" noChangeArrowheads="1"/>
          </p:cNvSpPr>
          <p:nvPr>
            <p:ph type="title"/>
          </p:nvPr>
        </p:nvSpPr>
        <p:spPr>
          <a:xfrm>
            <a:off x="457200" y="0"/>
            <a:ext cx="8229600" cy="792163"/>
          </a:xfrm>
        </p:spPr>
        <p:txBody>
          <a:bodyPr/>
          <a:lstStyle/>
          <a:p>
            <a:pPr eaLnBrk="1" hangingPunct="1"/>
            <a:r>
              <a:rPr lang="en-US" sz="2000" b="1" smtClean="0">
                <a:solidFill>
                  <a:srgbClr val="FF0000"/>
                </a:solidFill>
              </a:rPr>
              <a:t>PLC (Product Life Cycle) dan Pilihan Strategi</a:t>
            </a:r>
            <a:r>
              <a:rPr lang="en-US" sz="4000" smtClean="0"/>
              <a:t> </a:t>
            </a:r>
          </a:p>
        </p:txBody>
      </p:sp>
      <p:sp>
        <p:nvSpPr>
          <p:cNvPr id="4100" name="Rectangle 7"/>
          <p:cNvSpPr>
            <a:spLocks noGrp="1" noChangeArrowheads="1"/>
          </p:cNvSpPr>
          <p:nvPr>
            <p:ph type="body" idx="1"/>
          </p:nvPr>
        </p:nvSpPr>
        <p:spPr>
          <a:xfrm>
            <a:off x="457200" y="914400"/>
            <a:ext cx="8229600" cy="5211763"/>
          </a:xfrm>
        </p:spPr>
        <p:txBody>
          <a:bodyPr/>
          <a:lstStyle/>
          <a:p>
            <a:pPr eaLnBrk="1" hangingPunct="1"/>
            <a:r>
              <a:rPr lang="en-US" sz="2000" smtClean="0">
                <a:solidFill>
                  <a:srgbClr val="FF0000"/>
                </a:solidFill>
              </a:rPr>
              <a:t>Perkenalan (Introduction)</a:t>
            </a:r>
            <a:r>
              <a:rPr lang="en-US" sz="2000" smtClean="0">
                <a:latin typeface="Calibri" pitchFamily="34" charset="0"/>
              </a:rPr>
              <a:t> 	 </a:t>
            </a:r>
          </a:p>
          <a:p>
            <a:pPr eaLnBrk="1" hangingPunct="1">
              <a:buFontTx/>
              <a:buNone/>
            </a:pPr>
            <a:r>
              <a:rPr lang="en-US" sz="2000" smtClean="0">
                <a:latin typeface="Calibri" pitchFamily="34" charset="0"/>
              </a:rPr>
              <a:t>      Masih menyesuaikan pasar dan banyak biaya untuk : </a:t>
            </a:r>
          </a:p>
          <a:p>
            <a:pPr eaLnBrk="1" hangingPunct="1">
              <a:buFontTx/>
              <a:buNone/>
            </a:pPr>
            <a:r>
              <a:rPr lang="fi-FI" sz="2000" smtClean="0">
                <a:latin typeface="Calibri" pitchFamily="34" charset="0"/>
              </a:rPr>
              <a:t>     1) Riset, 2) Pengembangan produk, 3) Modifikasi proses, 4) Pengembangan pemasok. </a:t>
            </a:r>
          </a:p>
          <a:p>
            <a:pPr eaLnBrk="1" hangingPunct="1"/>
            <a:r>
              <a:rPr lang="fi-FI" sz="2000" smtClean="0">
                <a:solidFill>
                  <a:srgbClr val="FF0000"/>
                </a:solidFill>
              </a:rPr>
              <a:t>Pertumbuhan (Growth)</a:t>
            </a:r>
            <a:r>
              <a:rPr lang="fi-FI" sz="2000" smtClean="0">
                <a:latin typeface="Calibri" pitchFamily="34" charset="0"/>
              </a:rPr>
              <a:t> 	</a:t>
            </a:r>
          </a:p>
          <a:p>
            <a:pPr eaLnBrk="1" hangingPunct="1"/>
            <a:r>
              <a:rPr lang="fi-FI" sz="2000" smtClean="0">
                <a:latin typeface="Calibri" pitchFamily="34" charset="0"/>
              </a:rPr>
              <a:t>Desain produk sudah stabil sehingga perlu peramalan kebutuhan kapasitas yang efektif dan perlu peningkatan kapasitas agar dapat memenuhi permintaan </a:t>
            </a:r>
          </a:p>
          <a:p>
            <a:pPr eaLnBrk="1" hangingPunct="1"/>
            <a:r>
              <a:rPr lang="fi-FI" sz="2000" smtClean="0">
                <a:solidFill>
                  <a:srgbClr val="FF0000"/>
                </a:solidFill>
              </a:rPr>
              <a:t>Kematangan (Maturity)</a:t>
            </a:r>
            <a:r>
              <a:rPr lang="fi-FI" sz="2000" smtClean="0">
                <a:latin typeface="Calibri" pitchFamily="34" charset="0"/>
              </a:rPr>
              <a:t> 	</a:t>
            </a:r>
          </a:p>
          <a:p>
            <a:pPr eaLnBrk="1" hangingPunct="1"/>
            <a:r>
              <a:rPr lang="fi-FI" sz="2000" smtClean="0">
                <a:latin typeface="Calibri" pitchFamily="34" charset="0"/>
              </a:rPr>
              <a:t>Pesaing sudah dapat dipastikan dan memerlukan inovasi, pengendalian biaya harus lebih baik, meningkatkan keuntungan dengan pembatasan lini produk. </a:t>
            </a:r>
          </a:p>
          <a:p>
            <a:pPr eaLnBrk="1" hangingPunct="1"/>
            <a:r>
              <a:rPr lang="fi-FI" sz="2000" smtClean="0">
                <a:solidFill>
                  <a:srgbClr val="FF0000"/>
                </a:solidFill>
              </a:rPr>
              <a:t>Penurunan (Decline)</a:t>
            </a:r>
            <a:r>
              <a:rPr lang="fi-FI" sz="2000" smtClean="0">
                <a:latin typeface="Calibri" pitchFamily="34" charset="0"/>
              </a:rPr>
              <a:t> 	</a:t>
            </a:r>
          </a:p>
          <a:p>
            <a:pPr eaLnBrk="1" hangingPunct="1"/>
            <a:r>
              <a:rPr lang="fi-FI" sz="2000" smtClean="0">
                <a:latin typeface="Calibri" pitchFamily="34" charset="0"/>
              </a:rPr>
              <a:t>Produk hampir mati maka mungkin perlu menghentikan produk tersebut dan menggantinya dengan desain produk baru. </a:t>
            </a:r>
            <a:endParaRPr lang="en-US" sz="2000" smtClean="0">
              <a:latin typeface="Calibri"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0" fill="hold"/>
                                        <p:tgtEl>
                                          <p:spTgt spid="4099"/>
                                        </p:tgtEl>
                                        <p:attrNameLst>
                                          <p:attrName>ppt_x</p:attrName>
                                        </p:attrNameLst>
                                      </p:cBhvr>
                                      <p:tavLst>
                                        <p:tav tm="0">
                                          <p:val>
                                            <p:strVal val="#ppt_x"/>
                                          </p:val>
                                        </p:tav>
                                        <p:tav tm="100000">
                                          <p:val>
                                            <p:strVal val="#ppt_x"/>
                                          </p:val>
                                        </p:tav>
                                      </p:tavLst>
                                    </p:anim>
                                    <p:anim calcmode="lin" valueType="num">
                                      <p:cBhvr additive="base">
                                        <p:cTn id="8" dur="50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00">
                                            <p:txEl>
                                              <p:pRg st="0" end="0"/>
                                            </p:txEl>
                                          </p:spTgt>
                                        </p:tgtEl>
                                        <p:attrNameLst>
                                          <p:attrName>style.visibility</p:attrName>
                                        </p:attrNameLst>
                                      </p:cBhvr>
                                      <p:to>
                                        <p:strVal val="visible"/>
                                      </p:to>
                                    </p:set>
                                    <p:anim calcmode="lin" valueType="num">
                                      <p:cBhvr additive="base">
                                        <p:cTn id="13" dur="500" fill="hold"/>
                                        <p:tgtEl>
                                          <p:spTgt spid="410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00">
                                            <p:txEl>
                                              <p:pRg st="1" end="1"/>
                                            </p:txEl>
                                          </p:spTgt>
                                        </p:tgtEl>
                                        <p:attrNameLst>
                                          <p:attrName>style.visibility</p:attrName>
                                        </p:attrNameLst>
                                      </p:cBhvr>
                                      <p:to>
                                        <p:strVal val="visible"/>
                                      </p:to>
                                    </p:set>
                                    <p:anim calcmode="lin" valueType="num">
                                      <p:cBhvr additive="base">
                                        <p:cTn id="19" dur="500" fill="hold"/>
                                        <p:tgtEl>
                                          <p:spTgt spid="410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00">
                                            <p:txEl>
                                              <p:pRg st="2" end="2"/>
                                            </p:txEl>
                                          </p:spTgt>
                                        </p:tgtEl>
                                        <p:attrNameLst>
                                          <p:attrName>style.visibility</p:attrName>
                                        </p:attrNameLst>
                                      </p:cBhvr>
                                      <p:to>
                                        <p:strVal val="visible"/>
                                      </p:to>
                                    </p:set>
                                    <p:anim calcmode="lin" valueType="num">
                                      <p:cBhvr additive="base">
                                        <p:cTn id="25" dur="500" fill="hold"/>
                                        <p:tgtEl>
                                          <p:spTgt spid="410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00">
                                            <p:txEl>
                                              <p:pRg st="3" end="3"/>
                                            </p:txEl>
                                          </p:spTgt>
                                        </p:tgtEl>
                                        <p:attrNameLst>
                                          <p:attrName>style.visibility</p:attrName>
                                        </p:attrNameLst>
                                      </p:cBhvr>
                                      <p:to>
                                        <p:strVal val="visible"/>
                                      </p:to>
                                    </p:set>
                                    <p:anim calcmode="lin" valueType="num">
                                      <p:cBhvr additive="base">
                                        <p:cTn id="31" dur="500" fill="hold"/>
                                        <p:tgtEl>
                                          <p:spTgt spid="410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0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100">
                                            <p:txEl>
                                              <p:pRg st="4" end="4"/>
                                            </p:txEl>
                                          </p:spTgt>
                                        </p:tgtEl>
                                        <p:attrNameLst>
                                          <p:attrName>style.visibility</p:attrName>
                                        </p:attrNameLst>
                                      </p:cBhvr>
                                      <p:to>
                                        <p:strVal val="visible"/>
                                      </p:to>
                                    </p:set>
                                    <p:anim calcmode="lin" valueType="num">
                                      <p:cBhvr additive="base">
                                        <p:cTn id="37" dur="500" fill="hold"/>
                                        <p:tgtEl>
                                          <p:spTgt spid="410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0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100">
                                            <p:txEl>
                                              <p:pRg st="5" end="5"/>
                                            </p:txEl>
                                          </p:spTgt>
                                        </p:tgtEl>
                                        <p:attrNameLst>
                                          <p:attrName>style.visibility</p:attrName>
                                        </p:attrNameLst>
                                      </p:cBhvr>
                                      <p:to>
                                        <p:strVal val="visible"/>
                                      </p:to>
                                    </p:set>
                                    <p:anim calcmode="lin" valueType="num">
                                      <p:cBhvr additive="base">
                                        <p:cTn id="43" dur="500" fill="hold"/>
                                        <p:tgtEl>
                                          <p:spTgt spid="4100">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10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100">
                                            <p:txEl>
                                              <p:pRg st="6" end="6"/>
                                            </p:txEl>
                                          </p:spTgt>
                                        </p:tgtEl>
                                        <p:attrNameLst>
                                          <p:attrName>style.visibility</p:attrName>
                                        </p:attrNameLst>
                                      </p:cBhvr>
                                      <p:to>
                                        <p:strVal val="visible"/>
                                      </p:to>
                                    </p:set>
                                    <p:anim calcmode="lin" valueType="num">
                                      <p:cBhvr additive="base">
                                        <p:cTn id="49" dur="500" fill="hold"/>
                                        <p:tgtEl>
                                          <p:spTgt spid="4100">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10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100">
                                            <p:txEl>
                                              <p:pRg st="7" end="7"/>
                                            </p:txEl>
                                          </p:spTgt>
                                        </p:tgtEl>
                                        <p:attrNameLst>
                                          <p:attrName>style.visibility</p:attrName>
                                        </p:attrNameLst>
                                      </p:cBhvr>
                                      <p:to>
                                        <p:strVal val="visible"/>
                                      </p:to>
                                    </p:set>
                                    <p:anim calcmode="lin" valueType="num">
                                      <p:cBhvr additive="base">
                                        <p:cTn id="55" dur="500" fill="hold"/>
                                        <p:tgtEl>
                                          <p:spTgt spid="4100">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10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100">
                                            <p:txEl>
                                              <p:pRg st="8" end="8"/>
                                            </p:txEl>
                                          </p:spTgt>
                                        </p:tgtEl>
                                        <p:attrNameLst>
                                          <p:attrName>style.visibility</p:attrName>
                                        </p:attrNameLst>
                                      </p:cBhvr>
                                      <p:to>
                                        <p:strVal val="visible"/>
                                      </p:to>
                                    </p:set>
                                    <p:anim calcmode="lin" valueType="num">
                                      <p:cBhvr additive="base">
                                        <p:cTn id="61" dur="500" fill="hold"/>
                                        <p:tgtEl>
                                          <p:spTgt spid="4100">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10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0"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Number Placeholder 5"/>
          <p:cNvSpPr>
            <a:spLocks noGrp="1"/>
          </p:cNvSpPr>
          <p:nvPr>
            <p:ph type="sldNum" sz="quarter" idx="12"/>
          </p:nvPr>
        </p:nvSpPr>
        <p:spPr>
          <a:noFill/>
        </p:spPr>
        <p:txBody>
          <a:bodyPr/>
          <a:lstStyle/>
          <a:p>
            <a:pPr eaLnBrk="1" hangingPunct="1"/>
            <a:fld id="{C0F95CDF-C8D0-4760-9CBB-14DE79DACCA3}" type="slidenum">
              <a:rPr lang="en-US" smtClean="0"/>
              <a:pPr eaLnBrk="1" hangingPunct="1"/>
              <a:t>88</a:t>
            </a:fld>
            <a:endParaRPr lang="en-US" smtClean="0"/>
          </a:p>
        </p:txBody>
      </p:sp>
      <p:sp>
        <p:nvSpPr>
          <p:cNvPr id="5123" name="Rectangle 2"/>
          <p:cNvSpPr>
            <a:spLocks noGrp="1" noChangeArrowheads="1"/>
          </p:cNvSpPr>
          <p:nvPr>
            <p:ph type="title"/>
          </p:nvPr>
        </p:nvSpPr>
        <p:spPr>
          <a:xfrm>
            <a:off x="457200" y="457200"/>
            <a:ext cx="8229600" cy="533400"/>
          </a:xfrm>
        </p:spPr>
        <p:txBody>
          <a:bodyPr/>
          <a:lstStyle/>
          <a:p>
            <a:pPr eaLnBrk="1" hangingPunct="1"/>
            <a:r>
              <a:rPr lang="fi-FI" sz="2400" b="1" smtClean="0">
                <a:solidFill>
                  <a:srgbClr val="FF0000"/>
                </a:solidFill>
              </a:rPr>
              <a:t>Analisa Produk berdasarkan nilai </a:t>
            </a:r>
            <a:br>
              <a:rPr lang="fi-FI" sz="2400" b="1" smtClean="0">
                <a:solidFill>
                  <a:srgbClr val="FF0000"/>
                </a:solidFill>
              </a:rPr>
            </a:br>
            <a:r>
              <a:rPr lang="fi-FI" sz="2400" b="1" smtClean="0">
                <a:solidFill>
                  <a:srgbClr val="FF0000"/>
                </a:solidFill>
              </a:rPr>
              <a:t>	 </a:t>
            </a:r>
            <a:r>
              <a:rPr lang="fi-FI" sz="2400" b="1" i="1" smtClean="0">
                <a:solidFill>
                  <a:srgbClr val="FF0000"/>
                </a:solidFill>
              </a:rPr>
              <a:t>(Product by value analysis)</a:t>
            </a:r>
            <a:endParaRPr lang="en-US" sz="2400" b="1" i="1" smtClean="0">
              <a:solidFill>
                <a:srgbClr val="FF0000"/>
              </a:solidFill>
            </a:endParaRPr>
          </a:p>
        </p:txBody>
      </p:sp>
      <p:sp>
        <p:nvSpPr>
          <p:cNvPr id="5124" name="Rectangle 3"/>
          <p:cNvSpPr>
            <a:spLocks noGrp="1" noChangeArrowheads="1"/>
          </p:cNvSpPr>
          <p:nvPr>
            <p:ph type="body" idx="1"/>
          </p:nvPr>
        </p:nvSpPr>
        <p:spPr>
          <a:xfrm>
            <a:off x="457200" y="1447800"/>
            <a:ext cx="8229600" cy="4678363"/>
          </a:xfrm>
        </p:spPr>
        <p:txBody>
          <a:bodyPr/>
          <a:lstStyle/>
          <a:p>
            <a:pPr eaLnBrk="1" hangingPunct="1"/>
            <a:r>
              <a:rPr lang="fi-FI" sz="2200" smtClean="0"/>
              <a:t>Berdasarkan prinsip </a:t>
            </a:r>
            <a:r>
              <a:rPr lang="fi-FI" sz="2200" b="1" i="1" smtClean="0"/>
              <a:t>Pareto</a:t>
            </a:r>
            <a:r>
              <a:rPr lang="fi-FI" sz="2200" smtClean="0"/>
              <a:t> yaitu focus pada permasalahan yang sedikit tetapi penting, maka memilih desain produk yang cocok seharusnya mengacu pada prinsip tersebut. </a:t>
            </a:r>
          </a:p>
          <a:p>
            <a:pPr eaLnBrk="1" hangingPunct="1"/>
            <a:endParaRPr lang="fi-FI" sz="1000" smtClean="0"/>
          </a:p>
          <a:p>
            <a:pPr eaLnBrk="1" hangingPunct="1"/>
            <a:r>
              <a:rPr lang="fi-FI" sz="2200" smtClean="0"/>
              <a:t>Sehingga perlu menerapkan analisa produk berdasarkan nilai (product by value analysis)</a:t>
            </a:r>
            <a:r>
              <a:rPr lang="en-US" sz="2200" smtClean="0"/>
              <a:t> : </a:t>
            </a:r>
            <a:r>
              <a:rPr lang="fi-FI" sz="2200" smtClean="0"/>
              <a:t>yaitu mengurutkan produk dari yang tertinggi ke yang terendah berdasarkan </a:t>
            </a:r>
            <a:r>
              <a:rPr lang="fi-FI" sz="2200" smtClean="0">
                <a:solidFill>
                  <a:srgbClr val="FF0000"/>
                </a:solidFill>
              </a:rPr>
              <a:t>kontribusi nilai uang</a:t>
            </a:r>
            <a:r>
              <a:rPr lang="fi-FI" sz="2200" smtClean="0"/>
              <a:t> dari masing-masing produk bagi perusahaan.</a:t>
            </a:r>
            <a:r>
              <a:rPr lang="en-US" sz="2200" smtClean="0"/>
              <a:t> </a:t>
            </a:r>
          </a:p>
          <a:p>
            <a:pPr algn="just" eaLnBrk="1" hangingPunct="1"/>
            <a:endParaRPr lang="en-US" sz="1000" smtClean="0"/>
          </a:p>
          <a:p>
            <a:pPr algn="just" eaLnBrk="1" hangingPunct="1"/>
            <a:r>
              <a:rPr lang="fi-FI" sz="2200" smtClean="0"/>
              <a:t>Analisis tersebut juga mengurutkan </a:t>
            </a:r>
            <a:r>
              <a:rPr lang="fi-FI" sz="2200" smtClean="0">
                <a:solidFill>
                  <a:srgbClr val="FF0000"/>
                </a:solidFill>
              </a:rPr>
              <a:t>kontribusi pendapatan total tahunan dari tiap produk</a:t>
            </a:r>
            <a:r>
              <a:rPr lang="fi-FI" sz="2200" smtClean="0"/>
              <a:t>, sehingga apabila kontribusi per unit rendah mungkin akan terlihat berbeda jika tingkat penjualannya tinggi.</a:t>
            </a:r>
            <a:endParaRPr lang="en-US" sz="2200" smtClean="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4">
                                            <p:txEl>
                                              <p:pRg st="0" end="0"/>
                                            </p:txEl>
                                          </p:spTgt>
                                        </p:tgtEl>
                                        <p:attrNameLst>
                                          <p:attrName>style.visibility</p:attrName>
                                        </p:attrNameLst>
                                      </p:cBhvr>
                                      <p:to>
                                        <p:strVal val="visible"/>
                                      </p:to>
                                    </p:set>
                                    <p:anim calcmode="lin" valueType="num">
                                      <p:cBhvr additive="base">
                                        <p:cTn id="13" dur="500" fill="hold"/>
                                        <p:tgtEl>
                                          <p:spTgt spid="51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4">
                                            <p:txEl>
                                              <p:pRg st="2" end="2"/>
                                            </p:txEl>
                                          </p:spTgt>
                                        </p:tgtEl>
                                        <p:attrNameLst>
                                          <p:attrName>style.visibility</p:attrName>
                                        </p:attrNameLst>
                                      </p:cBhvr>
                                      <p:to>
                                        <p:strVal val="visible"/>
                                      </p:to>
                                    </p:set>
                                    <p:anim calcmode="lin" valueType="num">
                                      <p:cBhvr additive="base">
                                        <p:cTn id="19" dur="500" fill="hold"/>
                                        <p:tgtEl>
                                          <p:spTgt spid="512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4">
                                            <p:txEl>
                                              <p:pRg st="4" end="4"/>
                                            </p:txEl>
                                          </p:spTgt>
                                        </p:tgtEl>
                                        <p:attrNameLst>
                                          <p:attrName>style.visibility</p:attrName>
                                        </p:attrNameLst>
                                      </p:cBhvr>
                                      <p:to>
                                        <p:strVal val="visible"/>
                                      </p:to>
                                    </p:set>
                                    <p:anim calcmode="lin" valueType="num">
                                      <p:cBhvr additive="base">
                                        <p:cTn id="25" dur="500" fill="hold"/>
                                        <p:tgtEl>
                                          <p:spTgt spid="512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5"/>
          <p:cNvSpPr>
            <a:spLocks noGrp="1"/>
          </p:cNvSpPr>
          <p:nvPr>
            <p:ph type="sldNum" sz="quarter" idx="12"/>
          </p:nvPr>
        </p:nvSpPr>
        <p:spPr>
          <a:noFill/>
        </p:spPr>
        <p:txBody>
          <a:bodyPr/>
          <a:lstStyle/>
          <a:p>
            <a:pPr eaLnBrk="1" hangingPunct="1"/>
            <a:fld id="{BC6806E5-8903-4BF4-83A3-710BD687DE9A}" type="slidenum">
              <a:rPr lang="en-US" smtClean="0"/>
              <a:pPr eaLnBrk="1" hangingPunct="1"/>
              <a:t>89</a:t>
            </a:fld>
            <a:endParaRPr lang="en-US" smtClean="0"/>
          </a:p>
        </p:txBody>
      </p:sp>
      <p:sp>
        <p:nvSpPr>
          <p:cNvPr id="6147" name="Rectangle 2"/>
          <p:cNvSpPr>
            <a:spLocks noGrp="1" noChangeArrowheads="1"/>
          </p:cNvSpPr>
          <p:nvPr>
            <p:ph type="title"/>
          </p:nvPr>
        </p:nvSpPr>
        <p:spPr>
          <a:xfrm>
            <a:off x="457200" y="274638"/>
            <a:ext cx="8229600" cy="487362"/>
          </a:xfrm>
        </p:spPr>
        <p:txBody>
          <a:bodyPr/>
          <a:lstStyle/>
          <a:p>
            <a:pPr algn="l" eaLnBrk="1" hangingPunct="1"/>
            <a:r>
              <a:rPr lang="fi-FI" sz="2400" b="1" smtClean="0">
                <a:solidFill>
                  <a:schemeClr val="tx1"/>
                </a:solidFill>
              </a:rPr>
              <a:t>B. PENCIPTAAN PRODUK BARU</a:t>
            </a:r>
            <a:r>
              <a:rPr lang="fi-FI" sz="4000" smtClean="0"/>
              <a:t> </a:t>
            </a:r>
            <a:endParaRPr lang="en-US" sz="4000" smtClean="0"/>
          </a:p>
        </p:txBody>
      </p:sp>
      <p:sp>
        <p:nvSpPr>
          <p:cNvPr id="6148" name="Rectangle 3"/>
          <p:cNvSpPr>
            <a:spLocks noGrp="1" noChangeArrowheads="1"/>
          </p:cNvSpPr>
          <p:nvPr>
            <p:ph type="body" idx="1"/>
          </p:nvPr>
        </p:nvSpPr>
        <p:spPr>
          <a:xfrm>
            <a:off x="457200" y="1143000"/>
            <a:ext cx="8229600" cy="4983163"/>
          </a:xfrm>
        </p:spPr>
        <p:txBody>
          <a:bodyPr/>
          <a:lstStyle/>
          <a:p>
            <a:pPr eaLnBrk="1" hangingPunct="1">
              <a:lnSpc>
                <a:spcPct val="80000"/>
              </a:lnSpc>
              <a:buFontTx/>
              <a:buNone/>
            </a:pPr>
            <a:r>
              <a:rPr lang="fi-FI" sz="2000" b="1" smtClean="0"/>
              <a:t>1. Peluang Penciptaan Produk Baru </a:t>
            </a:r>
            <a:endParaRPr lang="fi-FI" sz="2000" smtClean="0"/>
          </a:p>
          <a:p>
            <a:pPr eaLnBrk="1" hangingPunct="1">
              <a:lnSpc>
                <a:spcPct val="80000"/>
              </a:lnSpc>
              <a:buFontTx/>
              <a:buNone/>
            </a:pPr>
            <a:r>
              <a:rPr lang="fi-FI" sz="2000" smtClean="0"/>
              <a:t>	Keadaan yang memberikan peluang munculnya produk baru diantaranya adalah : </a:t>
            </a:r>
          </a:p>
          <a:p>
            <a:pPr eaLnBrk="1" hangingPunct="1">
              <a:lnSpc>
                <a:spcPct val="80000"/>
              </a:lnSpc>
              <a:buFontTx/>
              <a:buNone/>
            </a:pPr>
            <a:r>
              <a:rPr lang="fi-FI" sz="2000" smtClean="0"/>
              <a:t>	1. Pemahaman Konsumen </a:t>
            </a:r>
          </a:p>
          <a:p>
            <a:pPr eaLnBrk="1" hangingPunct="1">
              <a:lnSpc>
                <a:spcPct val="80000"/>
              </a:lnSpc>
              <a:buFontTx/>
              <a:buNone/>
            </a:pPr>
            <a:r>
              <a:rPr lang="fi-FI" sz="2000" smtClean="0"/>
              <a:t>	2. Perubahan Ekonomi </a:t>
            </a:r>
          </a:p>
          <a:p>
            <a:pPr eaLnBrk="1" hangingPunct="1">
              <a:lnSpc>
                <a:spcPct val="80000"/>
              </a:lnSpc>
              <a:buFontTx/>
              <a:buNone/>
            </a:pPr>
            <a:r>
              <a:rPr lang="fi-FI" sz="2000" smtClean="0"/>
              <a:t>	3. Perubahan Sosiologis dan Demografis </a:t>
            </a:r>
          </a:p>
          <a:p>
            <a:pPr eaLnBrk="1" hangingPunct="1">
              <a:lnSpc>
                <a:spcPct val="80000"/>
              </a:lnSpc>
              <a:buFontTx/>
              <a:buNone/>
            </a:pPr>
            <a:r>
              <a:rPr lang="fi-FI" sz="2000" smtClean="0"/>
              <a:t>	4. Perubahan Teknologi </a:t>
            </a:r>
          </a:p>
          <a:p>
            <a:pPr eaLnBrk="1" hangingPunct="1">
              <a:lnSpc>
                <a:spcPct val="80000"/>
              </a:lnSpc>
              <a:buFontTx/>
              <a:buNone/>
            </a:pPr>
            <a:r>
              <a:rPr lang="fi-FI" sz="2000" smtClean="0"/>
              <a:t>	5. Perubahan Politik/Peraturan </a:t>
            </a:r>
            <a:endParaRPr lang="it-IT" sz="2000" smtClean="0"/>
          </a:p>
          <a:p>
            <a:pPr eaLnBrk="1" hangingPunct="1">
              <a:lnSpc>
                <a:spcPct val="80000"/>
              </a:lnSpc>
              <a:buFontTx/>
              <a:buNone/>
            </a:pPr>
            <a:r>
              <a:rPr lang="it-IT" sz="2000" smtClean="0"/>
              <a:t>	6. Perubahan yang lain seperti : a. Praktik di pasar     c. Supplier</a:t>
            </a:r>
          </a:p>
          <a:p>
            <a:pPr eaLnBrk="1" hangingPunct="1">
              <a:lnSpc>
                <a:spcPct val="80000"/>
              </a:lnSpc>
              <a:buFontTx/>
              <a:buNone/>
            </a:pPr>
            <a:r>
              <a:rPr lang="it-IT" sz="2000" smtClean="0"/>
              <a:t>                                                         b. Standar profesi      d. Distributor </a:t>
            </a:r>
          </a:p>
          <a:p>
            <a:pPr eaLnBrk="1" hangingPunct="1">
              <a:lnSpc>
                <a:spcPct val="80000"/>
              </a:lnSpc>
              <a:buFontTx/>
              <a:buNone/>
            </a:pPr>
            <a:r>
              <a:rPr lang="fi-FI" sz="2000" b="1" smtClean="0"/>
              <a:t>2. Pentingnya Produk Baru</a:t>
            </a:r>
            <a:r>
              <a:rPr lang="fi-FI" sz="2400" b="1" smtClean="0"/>
              <a:t> </a:t>
            </a:r>
            <a:endParaRPr lang="fi-FI" sz="2400" smtClean="0"/>
          </a:p>
          <a:p>
            <a:pPr algn="just" eaLnBrk="1" hangingPunct="1">
              <a:lnSpc>
                <a:spcPct val="80000"/>
              </a:lnSpc>
            </a:pPr>
            <a:r>
              <a:rPr lang="fi-FI" sz="2000" smtClean="0"/>
              <a:t>Perusahana perlu terus menerus melakukan upaya penciptaan produk baru atau pembaharuan produk karena untuk dapat mengimbangi persaingan yang dihadapi diantaranya produk substitusi maupun perubahan kebutuhan dan keinginan konsumen.</a:t>
            </a:r>
            <a:r>
              <a:rPr lang="fi-FI" sz="2800" smtClean="0"/>
              <a:t> </a:t>
            </a:r>
            <a:endParaRPr lang="en-US" sz="2800" smtClean="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8">
                                            <p:txEl>
                                              <p:pRg st="0" end="0"/>
                                            </p:txEl>
                                          </p:spTgt>
                                        </p:tgtEl>
                                        <p:attrNameLst>
                                          <p:attrName>style.visibility</p:attrName>
                                        </p:attrNameLst>
                                      </p:cBhvr>
                                      <p:to>
                                        <p:strVal val="visible"/>
                                      </p:to>
                                    </p:set>
                                    <p:anim calcmode="lin" valueType="num">
                                      <p:cBhvr additive="base">
                                        <p:cTn id="13" dur="500" fill="hold"/>
                                        <p:tgtEl>
                                          <p:spTgt spid="614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8">
                                            <p:txEl>
                                              <p:pRg st="1" end="1"/>
                                            </p:txEl>
                                          </p:spTgt>
                                        </p:tgtEl>
                                        <p:attrNameLst>
                                          <p:attrName>style.visibility</p:attrName>
                                        </p:attrNameLst>
                                      </p:cBhvr>
                                      <p:to>
                                        <p:strVal val="visible"/>
                                      </p:to>
                                    </p:set>
                                    <p:anim calcmode="lin" valueType="num">
                                      <p:cBhvr additive="base">
                                        <p:cTn id="19" dur="500" fill="hold"/>
                                        <p:tgtEl>
                                          <p:spTgt spid="614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8">
                                            <p:txEl>
                                              <p:pRg st="2" end="2"/>
                                            </p:txEl>
                                          </p:spTgt>
                                        </p:tgtEl>
                                        <p:attrNameLst>
                                          <p:attrName>style.visibility</p:attrName>
                                        </p:attrNameLst>
                                      </p:cBhvr>
                                      <p:to>
                                        <p:strVal val="visible"/>
                                      </p:to>
                                    </p:set>
                                    <p:anim calcmode="lin" valueType="num">
                                      <p:cBhvr additive="base">
                                        <p:cTn id="25" dur="500" fill="hold"/>
                                        <p:tgtEl>
                                          <p:spTgt spid="614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48">
                                            <p:txEl>
                                              <p:pRg st="3" end="3"/>
                                            </p:txEl>
                                          </p:spTgt>
                                        </p:tgtEl>
                                        <p:attrNameLst>
                                          <p:attrName>style.visibility</p:attrName>
                                        </p:attrNameLst>
                                      </p:cBhvr>
                                      <p:to>
                                        <p:strVal val="visible"/>
                                      </p:to>
                                    </p:set>
                                    <p:anim calcmode="lin" valueType="num">
                                      <p:cBhvr additive="base">
                                        <p:cTn id="31" dur="500" fill="hold"/>
                                        <p:tgtEl>
                                          <p:spTgt spid="614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48">
                                            <p:txEl>
                                              <p:pRg st="4" end="4"/>
                                            </p:txEl>
                                          </p:spTgt>
                                        </p:tgtEl>
                                        <p:attrNameLst>
                                          <p:attrName>style.visibility</p:attrName>
                                        </p:attrNameLst>
                                      </p:cBhvr>
                                      <p:to>
                                        <p:strVal val="visible"/>
                                      </p:to>
                                    </p:set>
                                    <p:anim calcmode="lin" valueType="num">
                                      <p:cBhvr additive="base">
                                        <p:cTn id="37" dur="500" fill="hold"/>
                                        <p:tgtEl>
                                          <p:spTgt spid="614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148">
                                            <p:txEl>
                                              <p:pRg st="5" end="5"/>
                                            </p:txEl>
                                          </p:spTgt>
                                        </p:tgtEl>
                                        <p:attrNameLst>
                                          <p:attrName>style.visibility</p:attrName>
                                        </p:attrNameLst>
                                      </p:cBhvr>
                                      <p:to>
                                        <p:strVal val="visible"/>
                                      </p:to>
                                    </p:set>
                                    <p:anim calcmode="lin" valueType="num">
                                      <p:cBhvr additive="base">
                                        <p:cTn id="43" dur="500" fill="hold"/>
                                        <p:tgtEl>
                                          <p:spTgt spid="6148">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14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148">
                                            <p:txEl>
                                              <p:pRg st="6" end="6"/>
                                            </p:txEl>
                                          </p:spTgt>
                                        </p:tgtEl>
                                        <p:attrNameLst>
                                          <p:attrName>style.visibility</p:attrName>
                                        </p:attrNameLst>
                                      </p:cBhvr>
                                      <p:to>
                                        <p:strVal val="visible"/>
                                      </p:to>
                                    </p:set>
                                    <p:anim calcmode="lin" valueType="num">
                                      <p:cBhvr additive="base">
                                        <p:cTn id="49" dur="500" fill="hold"/>
                                        <p:tgtEl>
                                          <p:spTgt spid="6148">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14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148">
                                            <p:txEl>
                                              <p:pRg st="7" end="7"/>
                                            </p:txEl>
                                          </p:spTgt>
                                        </p:tgtEl>
                                        <p:attrNameLst>
                                          <p:attrName>style.visibility</p:attrName>
                                        </p:attrNameLst>
                                      </p:cBhvr>
                                      <p:to>
                                        <p:strVal val="visible"/>
                                      </p:to>
                                    </p:set>
                                    <p:anim calcmode="lin" valueType="num">
                                      <p:cBhvr additive="base">
                                        <p:cTn id="55" dur="500" fill="hold"/>
                                        <p:tgtEl>
                                          <p:spTgt spid="6148">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14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148">
                                            <p:txEl>
                                              <p:pRg st="8" end="8"/>
                                            </p:txEl>
                                          </p:spTgt>
                                        </p:tgtEl>
                                        <p:attrNameLst>
                                          <p:attrName>style.visibility</p:attrName>
                                        </p:attrNameLst>
                                      </p:cBhvr>
                                      <p:to>
                                        <p:strVal val="visible"/>
                                      </p:to>
                                    </p:set>
                                    <p:anim calcmode="lin" valueType="num">
                                      <p:cBhvr additive="base">
                                        <p:cTn id="61" dur="500" fill="hold"/>
                                        <p:tgtEl>
                                          <p:spTgt spid="6148">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14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148">
                                            <p:txEl>
                                              <p:pRg st="9" end="9"/>
                                            </p:txEl>
                                          </p:spTgt>
                                        </p:tgtEl>
                                        <p:attrNameLst>
                                          <p:attrName>style.visibility</p:attrName>
                                        </p:attrNameLst>
                                      </p:cBhvr>
                                      <p:to>
                                        <p:strVal val="visible"/>
                                      </p:to>
                                    </p:set>
                                    <p:anim calcmode="lin" valueType="num">
                                      <p:cBhvr additive="base">
                                        <p:cTn id="67" dur="500" fill="hold"/>
                                        <p:tgtEl>
                                          <p:spTgt spid="6148">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14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148">
                                            <p:txEl>
                                              <p:pRg st="10" end="10"/>
                                            </p:txEl>
                                          </p:spTgt>
                                        </p:tgtEl>
                                        <p:attrNameLst>
                                          <p:attrName>style.visibility</p:attrName>
                                        </p:attrNameLst>
                                      </p:cBhvr>
                                      <p:to>
                                        <p:strVal val="visible"/>
                                      </p:to>
                                    </p:set>
                                    <p:anim calcmode="lin" valueType="num">
                                      <p:cBhvr additive="base">
                                        <p:cTn id="73" dur="500" fill="hold"/>
                                        <p:tgtEl>
                                          <p:spTgt spid="6148">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14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idx="4294967295"/>
          </p:nvPr>
        </p:nvSpPr>
        <p:spPr>
          <a:xfrm>
            <a:off x="457200" y="533400"/>
            <a:ext cx="8229600" cy="608013"/>
          </a:xfrm>
        </p:spPr>
        <p:txBody>
          <a:bodyPr/>
          <a:lstStyle/>
          <a:p>
            <a:pPr eaLnBrk="1" hangingPunct="1"/>
            <a:r>
              <a:rPr lang="en-US" sz="2100" b="1" smtClean="0">
                <a:solidFill>
                  <a:srgbClr val="FF0000"/>
                </a:solidFill>
              </a:rPr>
              <a:t>Mengapa  Manajemen Operasional  </a:t>
            </a:r>
            <a:r>
              <a:rPr lang="en-US" sz="2100" b="1" i="1" smtClean="0">
                <a:solidFill>
                  <a:srgbClr val="FF0000"/>
                </a:solidFill>
              </a:rPr>
              <a:t>penting </a:t>
            </a:r>
            <a:r>
              <a:rPr lang="en-US" sz="2100" b="1" smtClean="0">
                <a:solidFill>
                  <a:srgbClr val="FF0000"/>
                </a:solidFill>
              </a:rPr>
              <a:t> untuk dipelajari ? </a:t>
            </a:r>
            <a:endParaRPr lang="en-US" sz="3400" smtClean="0"/>
          </a:p>
        </p:txBody>
      </p:sp>
      <p:sp>
        <p:nvSpPr>
          <p:cNvPr id="52227" name="Content Placeholder 2"/>
          <p:cNvSpPr>
            <a:spLocks noGrp="1"/>
          </p:cNvSpPr>
          <p:nvPr>
            <p:ph idx="4294967295"/>
          </p:nvPr>
        </p:nvSpPr>
        <p:spPr>
          <a:xfrm>
            <a:off x="457200" y="1524000"/>
            <a:ext cx="8229600" cy="4800600"/>
          </a:xfrm>
        </p:spPr>
        <p:txBody>
          <a:bodyPr/>
          <a:lstStyle/>
          <a:p>
            <a:pPr marL="609600" indent="-609600" eaLnBrk="1" hangingPunct="1">
              <a:lnSpc>
                <a:spcPct val="80000"/>
              </a:lnSpc>
              <a:buFont typeface="Arial" charset="0"/>
              <a:buAutoNum type="arabicPeriod"/>
            </a:pPr>
            <a:r>
              <a:rPr lang="en-US" sz="2000" smtClean="0">
                <a:solidFill>
                  <a:srgbClr val="000000"/>
                </a:solidFill>
              </a:rPr>
              <a:t>MO merupakan salah satu fungsi utama yang harus ada di semua jenis organisasi sehingga apabila akan mengelola organisasi maka mau tidak mau harus mempelajari konsep MO. </a:t>
            </a:r>
          </a:p>
          <a:p>
            <a:pPr marL="609600" indent="-609600" algn="just" eaLnBrk="1" hangingPunct="1">
              <a:lnSpc>
                <a:spcPct val="80000"/>
              </a:lnSpc>
              <a:buFont typeface="Calibri" pitchFamily="34" charset="0"/>
              <a:buAutoNum type="arabicPeriod"/>
            </a:pPr>
            <a:endParaRPr lang="en-US" sz="2000" smtClean="0">
              <a:solidFill>
                <a:srgbClr val="000000"/>
              </a:solidFill>
            </a:endParaRPr>
          </a:p>
          <a:p>
            <a:pPr marL="609600" indent="-609600" algn="just" eaLnBrk="1" hangingPunct="1">
              <a:lnSpc>
                <a:spcPct val="80000"/>
              </a:lnSpc>
              <a:buFont typeface="Calibri" pitchFamily="34" charset="0"/>
              <a:buAutoNum type="arabicPeriod"/>
            </a:pPr>
            <a:r>
              <a:rPr lang="en-US" sz="2000" smtClean="0">
                <a:solidFill>
                  <a:srgbClr val="000000"/>
                </a:solidFill>
              </a:rPr>
              <a:t>Dengan mempelajari MO, kita dapat mengetahui seluk beluk dan berbagai hal yang berkaitan dengan cara memproduksi barang maupun jasa </a:t>
            </a:r>
          </a:p>
          <a:p>
            <a:pPr marL="609600" indent="-609600" algn="just" eaLnBrk="1" hangingPunct="1">
              <a:lnSpc>
                <a:spcPct val="80000"/>
              </a:lnSpc>
              <a:buFont typeface="Calibri" pitchFamily="34" charset="0"/>
              <a:buAutoNum type="arabicPeriod"/>
            </a:pPr>
            <a:endParaRPr lang="en-US" sz="2000" smtClean="0">
              <a:solidFill>
                <a:srgbClr val="000000"/>
              </a:solidFill>
            </a:endParaRPr>
          </a:p>
          <a:p>
            <a:pPr marL="609600" indent="-609600" algn="just" eaLnBrk="1" hangingPunct="1">
              <a:lnSpc>
                <a:spcPct val="80000"/>
              </a:lnSpc>
              <a:buFont typeface="Calibri" pitchFamily="34" charset="0"/>
              <a:buAutoNum type="arabicPeriod"/>
            </a:pPr>
            <a:r>
              <a:rPr lang="en-US" sz="2000" smtClean="0">
                <a:solidFill>
                  <a:srgbClr val="000000"/>
                </a:solidFill>
              </a:rPr>
              <a:t>Dengan mempelajari MO, kita dapat memahami dan mengerti dengan benar apa yang seharusnya dilakukan oleh manajer operasional. </a:t>
            </a:r>
          </a:p>
          <a:p>
            <a:pPr marL="609600" indent="-609600" algn="just" eaLnBrk="1" hangingPunct="1">
              <a:lnSpc>
                <a:spcPct val="80000"/>
              </a:lnSpc>
              <a:buFont typeface="Calibri" pitchFamily="34" charset="0"/>
              <a:buAutoNum type="arabicPeriod"/>
            </a:pPr>
            <a:endParaRPr lang="en-US" sz="2000" smtClean="0">
              <a:solidFill>
                <a:srgbClr val="000000"/>
              </a:solidFill>
            </a:endParaRPr>
          </a:p>
          <a:p>
            <a:pPr marL="609600" indent="-609600" algn="just" eaLnBrk="1" hangingPunct="1">
              <a:lnSpc>
                <a:spcPct val="80000"/>
              </a:lnSpc>
              <a:buFont typeface="Calibri" pitchFamily="34" charset="0"/>
              <a:buAutoNum type="arabicPeriod"/>
            </a:pPr>
            <a:r>
              <a:rPr lang="en-US" sz="2000" smtClean="0">
                <a:solidFill>
                  <a:srgbClr val="000000"/>
                </a:solidFill>
              </a:rPr>
              <a:t>Karena MO merupakan bagian yang paling mahal dalam organisasi, sehingga penting sekali untuk dipelajari. Hal ini dapat diartikan efektifitas dan efisiensi MO akan berdampak besar bagi perusahaan </a:t>
            </a:r>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CBA09F3A-74B7-4415-826A-BEB89CFD5232}" type="slidenum">
              <a:rPr lang="en-US" sz="1200">
                <a:solidFill>
                  <a:schemeClr val="tx1">
                    <a:tint val="75000"/>
                  </a:schemeClr>
                </a:solidFill>
                <a:latin typeface="+mn-lt"/>
              </a:rPr>
              <a:pPr fontAlgn="auto">
                <a:spcBef>
                  <a:spcPts val="0"/>
                </a:spcBef>
                <a:spcAft>
                  <a:spcPts val="0"/>
                </a:spcAft>
                <a:defRPr/>
              </a:pPr>
              <a:t>9</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Number Placeholder 5"/>
          <p:cNvSpPr>
            <a:spLocks noGrp="1"/>
          </p:cNvSpPr>
          <p:nvPr>
            <p:ph type="sldNum" sz="quarter" idx="12"/>
          </p:nvPr>
        </p:nvSpPr>
        <p:spPr>
          <a:noFill/>
        </p:spPr>
        <p:txBody>
          <a:bodyPr/>
          <a:lstStyle/>
          <a:p>
            <a:pPr eaLnBrk="1" hangingPunct="1"/>
            <a:fld id="{C2219529-3DD3-44D0-B09D-763814932E38}" type="slidenum">
              <a:rPr lang="en-US" smtClean="0"/>
              <a:pPr eaLnBrk="1" hangingPunct="1"/>
              <a:t>90</a:t>
            </a:fld>
            <a:endParaRPr lang="en-US" smtClean="0"/>
          </a:p>
        </p:txBody>
      </p:sp>
      <p:sp>
        <p:nvSpPr>
          <p:cNvPr id="7171" name="Rectangle 2"/>
          <p:cNvSpPr>
            <a:spLocks noGrp="1" noChangeArrowheads="1"/>
          </p:cNvSpPr>
          <p:nvPr>
            <p:ph type="title"/>
          </p:nvPr>
        </p:nvSpPr>
        <p:spPr>
          <a:xfrm>
            <a:off x="457200" y="304800"/>
            <a:ext cx="8229600" cy="533400"/>
          </a:xfrm>
        </p:spPr>
        <p:txBody>
          <a:bodyPr/>
          <a:lstStyle/>
          <a:p>
            <a:pPr algn="l" eaLnBrk="1" hangingPunct="1"/>
            <a:r>
              <a:rPr lang="fi-FI" sz="2400" b="1" smtClean="0">
                <a:solidFill>
                  <a:srgbClr val="FF0000"/>
                </a:solidFill>
              </a:rPr>
              <a:t>C. SISTEM PENGEMBANGAN PRODUK</a:t>
            </a:r>
            <a:endParaRPr lang="en-US" sz="2400" smtClean="0"/>
          </a:p>
        </p:txBody>
      </p:sp>
      <p:sp>
        <p:nvSpPr>
          <p:cNvPr id="7172" name="Rectangle 3"/>
          <p:cNvSpPr>
            <a:spLocks noGrp="1" noChangeArrowheads="1"/>
          </p:cNvSpPr>
          <p:nvPr>
            <p:ph type="body" idx="1"/>
          </p:nvPr>
        </p:nvSpPr>
        <p:spPr>
          <a:xfrm>
            <a:off x="457200" y="990600"/>
            <a:ext cx="8229600" cy="5181600"/>
          </a:xfrm>
        </p:spPr>
        <p:txBody>
          <a:bodyPr/>
          <a:lstStyle/>
          <a:p>
            <a:pPr eaLnBrk="1" hangingPunct="1">
              <a:lnSpc>
                <a:spcPct val="80000"/>
              </a:lnSpc>
              <a:buFontTx/>
              <a:buNone/>
            </a:pPr>
            <a:r>
              <a:rPr lang="sv-SE" sz="2400" b="1" smtClean="0">
                <a:solidFill>
                  <a:srgbClr val="FF0000"/>
                </a:solidFill>
              </a:rPr>
              <a:t>1.Tahapan Pengembangan Produk :</a:t>
            </a:r>
            <a:endParaRPr lang="sv-SE" sz="2400" smtClean="0">
              <a:solidFill>
                <a:srgbClr val="FF0000"/>
              </a:solidFill>
            </a:endParaRPr>
          </a:p>
          <a:p>
            <a:pPr algn="just" eaLnBrk="1" hangingPunct="1">
              <a:lnSpc>
                <a:spcPct val="80000"/>
              </a:lnSpc>
              <a:buFontTx/>
              <a:buNone/>
            </a:pPr>
            <a:endParaRPr lang="sv-SE" sz="2400" b="1" smtClean="0"/>
          </a:p>
          <a:p>
            <a:pPr algn="just" eaLnBrk="1" hangingPunct="1">
              <a:lnSpc>
                <a:spcPct val="80000"/>
              </a:lnSpc>
              <a:buFontTx/>
              <a:buNone/>
            </a:pPr>
            <a:r>
              <a:rPr lang="sv-SE" sz="2100" b="1" smtClean="0"/>
              <a:t>a.</a:t>
            </a:r>
            <a:r>
              <a:rPr lang="sv-SE" sz="2100" smtClean="0"/>
              <a:t>  </a:t>
            </a:r>
            <a:r>
              <a:rPr lang="sv-SE" sz="2100" b="1" smtClean="0"/>
              <a:t>Ide. </a:t>
            </a:r>
            <a:r>
              <a:rPr lang="sv-SE" sz="2100" smtClean="0"/>
              <a:t>Bisa berasal dari dalam perusahaan misalnya bagian Riset dan Pengembangan dan dari luar melalui pemahaman perilaku konsumen, persaingan, teknologi, pekerja, persediaan. Tahapan ini menjadi dasar untuk memasuki pasar dan biasanya mengikuti strategi pemasaran yang dilakukan perusahaan.</a:t>
            </a:r>
            <a:r>
              <a:rPr lang="sv-SE" sz="2000" smtClean="0"/>
              <a:t> </a:t>
            </a:r>
            <a:endParaRPr lang="fi-FI" sz="2000" smtClean="0"/>
          </a:p>
          <a:p>
            <a:pPr algn="just" eaLnBrk="1" hangingPunct="1">
              <a:lnSpc>
                <a:spcPct val="80000"/>
              </a:lnSpc>
              <a:buFontTx/>
              <a:buNone/>
            </a:pPr>
            <a:endParaRPr lang="fi-FI" sz="800" b="1" smtClean="0"/>
          </a:p>
          <a:p>
            <a:pPr algn="just" eaLnBrk="1" hangingPunct="1">
              <a:lnSpc>
                <a:spcPct val="80000"/>
              </a:lnSpc>
              <a:buFontTx/>
              <a:buNone/>
            </a:pPr>
            <a:r>
              <a:rPr lang="fi-FI" sz="2100" b="1" smtClean="0"/>
              <a:t>b.</a:t>
            </a:r>
            <a:r>
              <a:rPr lang="fi-FI" sz="2100" smtClean="0"/>
              <a:t>  </a:t>
            </a:r>
            <a:r>
              <a:rPr lang="fi-FI" sz="2100" b="1" smtClean="0"/>
              <a:t>Kemampuan </a:t>
            </a:r>
            <a:r>
              <a:rPr lang="fi-FI" sz="2100" smtClean="0"/>
              <a:t>yang dimiliki perusahaan untuk merealisasikan ide. 	Dengan melakukan koordinasi dari berbagai bagian yang terkait di perusahaan yang bersangkutan. </a:t>
            </a:r>
          </a:p>
          <a:p>
            <a:pPr algn="just" eaLnBrk="1" hangingPunct="1">
              <a:lnSpc>
                <a:spcPct val="80000"/>
              </a:lnSpc>
              <a:buFontTx/>
              <a:buNone/>
            </a:pPr>
            <a:endParaRPr lang="fi-FI" sz="800" b="1" smtClean="0"/>
          </a:p>
          <a:p>
            <a:pPr algn="just" eaLnBrk="1" hangingPunct="1">
              <a:lnSpc>
                <a:spcPct val="80000"/>
              </a:lnSpc>
              <a:buFontTx/>
              <a:buNone/>
            </a:pPr>
            <a:r>
              <a:rPr lang="fi-FI" sz="2100" b="1" smtClean="0"/>
              <a:t>c.</a:t>
            </a:r>
            <a:r>
              <a:rPr lang="fi-FI" sz="2100" smtClean="0"/>
              <a:t>  </a:t>
            </a:r>
            <a:r>
              <a:rPr lang="fi-FI" sz="2100" b="1" smtClean="0"/>
              <a:t>Permintaan </a:t>
            </a:r>
            <a:r>
              <a:rPr lang="fi-FI" sz="2100" smtClean="0"/>
              <a:t>konsumen dengan cara mengidentifikasi posisi dan manfaat produk yang diinginkan konsumen melalui atribut tentang produk.</a:t>
            </a:r>
            <a:r>
              <a:rPr lang="fi-FI" sz="2000" smtClean="0"/>
              <a:t> </a:t>
            </a:r>
          </a:p>
          <a:p>
            <a:pPr algn="just" eaLnBrk="1" hangingPunct="1">
              <a:lnSpc>
                <a:spcPct val="80000"/>
              </a:lnSpc>
              <a:buFontTx/>
              <a:buNone/>
            </a:pPr>
            <a:endParaRPr lang="fi-FI" sz="800" b="1" smtClean="0"/>
          </a:p>
          <a:p>
            <a:pPr algn="just" eaLnBrk="1" hangingPunct="1">
              <a:lnSpc>
                <a:spcPct val="80000"/>
              </a:lnSpc>
              <a:buFontTx/>
              <a:buNone/>
            </a:pPr>
            <a:r>
              <a:rPr lang="fi-FI" sz="2100" b="1" smtClean="0"/>
              <a:t>d.</a:t>
            </a:r>
            <a:r>
              <a:rPr lang="fi-FI" sz="2100" smtClean="0"/>
              <a:t> </a:t>
            </a:r>
            <a:r>
              <a:rPr lang="fi-FI" sz="2100" b="1" smtClean="0"/>
              <a:t>Spesifikasi fungsional. </a:t>
            </a:r>
            <a:r>
              <a:rPr lang="fi-FI" sz="2100" smtClean="0"/>
              <a:t>Bagaimana suatu produk bisa berfungsi? Dengan melalui identifikasi karakteristik engineering produk, kemungkinan dibandingkan dengan produk dari pesaing. </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checkerboard(across)">
                                      <p:cBhvr>
                                        <p:cTn id="7" dur="500"/>
                                        <p:tgtEl>
                                          <p:spTgt spid="71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172">
                                            <p:txEl>
                                              <p:pRg st="0" end="0"/>
                                            </p:txEl>
                                          </p:spTgt>
                                        </p:tgtEl>
                                        <p:attrNameLst>
                                          <p:attrName>style.visibility</p:attrName>
                                        </p:attrNameLst>
                                      </p:cBhvr>
                                      <p:to>
                                        <p:strVal val="visible"/>
                                      </p:to>
                                    </p:set>
                                    <p:anim to="" calcmode="lin" valueType="num">
                                      <p:cBhvr>
                                        <p:cTn id="12" dur="1" fill="hold"/>
                                        <p:tgtEl>
                                          <p:spTgt spid="7172">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172">
                                            <p:txEl>
                                              <p:pRg st="2" end="2"/>
                                            </p:txEl>
                                          </p:spTgt>
                                        </p:tgtEl>
                                        <p:attrNameLst>
                                          <p:attrName>style.visibility</p:attrName>
                                        </p:attrNameLst>
                                      </p:cBhvr>
                                      <p:to>
                                        <p:strVal val="visible"/>
                                      </p:to>
                                    </p:set>
                                    <p:anim to="" calcmode="lin" valueType="num">
                                      <p:cBhvr>
                                        <p:cTn id="17" dur="1" fill="hold"/>
                                        <p:tgtEl>
                                          <p:spTgt spid="7172">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172">
                                            <p:txEl>
                                              <p:pRg st="4" end="4"/>
                                            </p:txEl>
                                          </p:spTgt>
                                        </p:tgtEl>
                                        <p:attrNameLst>
                                          <p:attrName>style.visibility</p:attrName>
                                        </p:attrNameLst>
                                      </p:cBhvr>
                                      <p:to>
                                        <p:strVal val="visible"/>
                                      </p:to>
                                    </p:set>
                                    <p:anim to="" calcmode="lin" valueType="num">
                                      <p:cBhvr>
                                        <p:cTn id="22" dur="1" fill="hold"/>
                                        <p:tgtEl>
                                          <p:spTgt spid="7172">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7172">
                                            <p:txEl>
                                              <p:pRg st="6" end="6"/>
                                            </p:txEl>
                                          </p:spTgt>
                                        </p:tgtEl>
                                        <p:attrNameLst>
                                          <p:attrName>style.visibility</p:attrName>
                                        </p:attrNameLst>
                                      </p:cBhvr>
                                      <p:to>
                                        <p:strVal val="visible"/>
                                      </p:to>
                                    </p:set>
                                    <p:anim to="" calcmode="lin" valueType="num">
                                      <p:cBhvr>
                                        <p:cTn id="27" dur="1" fill="hold"/>
                                        <p:tgtEl>
                                          <p:spTgt spid="7172">
                                            <p:txEl>
                                              <p:pRg st="6" end="6"/>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7172">
                                            <p:txEl>
                                              <p:pRg st="8" end="8"/>
                                            </p:txEl>
                                          </p:spTgt>
                                        </p:tgtEl>
                                        <p:attrNameLst>
                                          <p:attrName>style.visibility</p:attrName>
                                        </p:attrNameLst>
                                      </p:cBhvr>
                                      <p:to>
                                        <p:strVal val="visible"/>
                                      </p:to>
                                    </p:set>
                                    <p:anim to="" calcmode="lin" valueType="num">
                                      <p:cBhvr>
                                        <p:cTn id="32" dur="1" fill="hold"/>
                                        <p:tgtEl>
                                          <p:spTgt spid="7172">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5"/>
          <p:cNvSpPr>
            <a:spLocks noGrp="1"/>
          </p:cNvSpPr>
          <p:nvPr>
            <p:ph type="sldNum" sz="quarter" idx="12"/>
          </p:nvPr>
        </p:nvSpPr>
        <p:spPr>
          <a:noFill/>
        </p:spPr>
        <p:txBody>
          <a:bodyPr/>
          <a:lstStyle/>
          <a:p>
            <a:pPr eaLnBrk="1" hangingPunct="1"/>
            <a:fld id="{AFB872E8-9846-40E3-BE21-A41A9B9D5E43}" type="slidenum">
              <a:rPr lang="en-US" smtClean="0"/>
              <a:pPr eaLnBrk="1" hangingPunct="1"/>
              <a:t>91</a:t>
            </a:fld>
            <a:endParaRPr lang="en-US" smtClean="0"/>
          </a:p>
        </p:txBody>
      </p:sp>
      <p:sp>
        <p:nvSpPr>
          <p:cNvPr id="8195" name="Rectangle 2"/>
          <p:cNvSpPr>
            <a:spLocks noGrp="1" noChangeArrowheads="1"/>
          </p:cNvSpPr>
          <p:nvPr>
            <p:ph type="title"/>
          </p:nvPr>
        </p:nvSpPr>
        <p:spPr>
          <a:xfrm>
            <a:off x="457200" y="304800"/>
            <a:ext cx="8229600" cy="715963"/>
          </a:xfrm>
        </p:spPr>
        <p:txBody>
          <a:bodyPr/>
          <a:lstStyle/>
          <a:p>
            <a:pPr algn="l" eaLnBrk="1" hangingPunct="1"/>
            <a:r>
              <a:rPr lang="sv-SE" sz="2400" b="1" smtClean="0">
                <a:solidFill>
                  <a:srgbClr val="FF0000"/>
                </a:solidFill>
              </a:rPr>
              <a:t>1.Tahapan Pengembangan Produk</a:t>
            </a:r>
            <a:endParaRPr lang="en-US" sz="2400" smtClean="0">
              <a:solidFill>
                <a:srgbClr val="FF0000"/>
              </a:solidFill>
            </a:endParaRPr>
          </a:p>
        </p:txBody>
      </p:sp>
      <p:sp>
        <p:nvSpPr>
          <p:cNvPr id="8196" name="Rectangle 3"/>
          <p:cNvSpPr>
            <a:spLocks noGrp="1" noChangeArrowheads="1"/>
          </p:cNvSpPr>
          <p:nvPr>
            <p:ph type="body" idx="1"/>
          </p:nvPr>
        </p:nvSpPr>
        <p:spPr>
          <a:xfrm>
            <a:off x="457200" y="1219200"/>
            <a:ext cx="8229600" cy="4906963"/>
          </a:xfrm>
        </p:spPr>
        <p:txBody>
          <a:bodyPr/>
          <a:lstStyle/>
          <a:p>
            <a:pPr marL="533400" indent="-533400" algn="just" eaLnBrk="1" hangingPunct="1">
              <a:lnSpc>
                <a:spcPct val="80000"/>
              </a:lnSpc>
              <a:buFontTx/>
              <a:buAutoNum type="alphaLcPeriod" startAt="5"/>
            </a:pPr>
            <a:r>
              <a:rPr lang="fi-FI" sz="2400" b="1" smtClean="0"/>
              <a:t>Spesifikasi produk.</a:t>
            </a:r>
            <a:r>
              <a:rPr lang="fi-FI" sz="2400" smtClean="0"/>
              <a:t> Bagaimana produk dibuat ? Melalui spesifikasi fisik seperti ukuran, dimensi. </a:t>
            </a:r>
          </a:p>
          <a:p>
            <a:pPr marL="533400" indent="-533400" algn="just" eaLnBrk="1" hangingPunct="1">
              <a:lnSpc>
                <a:spcPct val="80000"/>
              </a:lnSpc>
              <a:buFontTx/>
              <a:buAutoNum type="alphaLcPeriod" startAt="5"/>
            </a:pPr>
            <a:endParaRPr lang="fi-FI" sz="800" smtClean="0"/>
          </a:p>
          <a:p>
            <a:pPr marL="533400" indent="-533400" algn="just" eaLnBrk="1" hangingPunct="1">
              <a:lnSpc>
                <a:spcPct val="80000"/>
              </a:lnSpc>
              <a:buFontTx/>
              <a:buAutoNum type="alphaLcPeriod" startAt="6"/>
            </a:pPr>
            <a:r>
              <a:rPr lang="fi-FI" sz="2400" b="1" smtClean="0"/>
              <a:t>Review desain.</a:t>
            </a:r>
            <a:r>
              <a:rPr lang="fi-FI" sz="2400" smtClean="0"/>
              <a:t> Apakah spesifikasi produk sudah yang terbaik dalam memenuhi kebutuhan konsumen ? </a:t>
            </a:r>
          </a:p>
          <a:p>
            <a:pPr marL="533400" indent="-533400" algn="just" eaLnBrk="1" hangingPunct="1">
              <a:lnSpc>
                <a:spcPct val="80000"/>
              </a:lnSpc>
              <a:buFontTx/>
              <a:buAutoNum type="alphaLcPeriod" startAt="6"/>
            </a:pPr>
            <a:endParaRPr lang="fi-FI" sz="800" smtClean="0"/>
          </a:p>
          <a:p>
            <a:pPr marL="533400" indent="-533400" algn="just" eaLnBrk="1" hangingPunct="1">
              <a:lnSpc>
                <a:spcPct val="80000"/>
              </a:lnSpc>
              <a:buFontTx/>
              <a:buAutoNum type="alphaLcPeriod" startAt="7"/>
            </a:pPr>
            <a:r>
              <a:rPr lang="fi-FI" sz="2400" b="1" smtClean="0"/>
              <a:t>Tes pasar</a:t>
            </a:r>
            <a:r>
              <a:rPr lang="fi-FI" sz="2400" smtClean="0"/>
              <a:t>. Apakah produk memenuhi harapan konsumen ? Untuk memastikan prospek ke depannya melalui perjualan dalam jumlah besar. </a:t>
            </a:r>
          </a:p>
          <a:p>
            <a:pPr marL="533400" indent="-533400" algn="just" eaLnBrk="1" hangingPunct="1">
              <a:lnSpc>
                <a:spcPct val="80000"/>
              </a:lnSpc>
              <a:buFontTx/>
              <a:buAutoNum type="alphaLcPeriod" startAt="7"/>
            </a:pPr>
            <a:endParaRPr lang="fi-FI" sz="800" smtClean="0"/>
          </a:p>
          <a:p>
            <a:pPr marL="533400" indent="-533400" algn="just" eaLnBrk="1" hangingPunct="1">
              <a:lnSpc>
                <a:spcPct val="80000"/>
              </a:lnSpc>
              <a:buFontTx/>
              <a:buAutoNum type="alphaLcPeriod" startAt="8"/>
            </a:pPr>
            <a:r>
              <a:rPr lang="fi-FI" sz="2400" b="1" smtClean="0"/>
              <a:t>Perkenalan </a:t>
            </a:r>
            <a:r>
              <a:rPr lang="fi-FI" sz="2400" smtClean="0"/>
              <a:t>di pasar dengan memproduksi secara masal untuk dipasarkan. </a:t>
            </a:r>
          </a:p>
          <a:p>
            <a:pPr marL="533400" indent="-533400" algn="just" eaLnBrk="1" hangingPunct="1">
              <a:lnSpc>
                <a:spcPct val="80000"/>
              </a:lnSpc>
              <a:buFontTx/>
              <a:buAutoNum type="alphaLcPeriod" startAt="8"/>
            </a:pPr>
            <a:endParaRPr lang="fi-FI" sz="800" smtClean="0"/>
          </a:p>
          <a:p>
            <a:pPr marL="533400" indent="-533400" algn="just" eaLnBrk="1" hangingPunct="1">
              <a:lnSpc>
                <a:spcPct val="80000"/>
              </a:lnSpc>
              <a:buFontTx/>
              <a:buNone/>
            </a:pPr>
            <a:r>
              <a:rPr lang="fi-FI" sz="2400" b="1" smtClean="0"/>
              <a:t>i.</a:t>
            </a:r>
            <a:r>
              <a:rPr lang="fi-FI" sz="2400" smtClean="0"/>
              <a:t>   </a:t>
            </a:r>
            <a:r>
              <a:rPr lang="fi-FI" sz="2400" b="1" smtClean="0"/>
              <a:t>Evaluasi</a:t>
            </a:r>
            <a:r>
              <a:rPr lang="fi-FI" sz="2400" smtClean="0"/>
              <a:t>  untuk mengukur sukses atau gagal, karena apabila gagal secara cepat bisa diganti produk lain yang lebih menguntungkan. </a:t>
            </a:r>
            <a:endParaRPr lang="en-US" sz="2400" smtClean="0"/>
          </a:p>
          <a:p>
            <a:pPr marL="533400" indent="-533400" eaLnBrk="1" hangingPunct="1">
              <a:lnSpc>
                <a:spcPct val="80000"/>
              </a:lnSpc>
            </a:pPr>
            <a:endParaRPr lang="en-US" sz="2400" smtClean="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ox(in)">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196">
                                            <p:txEl>
                                              <p:pRg st="0" end="0"/>
                                            </p:txEl>
                                          </p:spTgt>
                                        </p:tgtEl>
                                        <p:attrNameLst>
                                          <p:attrName>style.visibility</p:attrName>
                                        </p:attrNameLst>
                                      </p:cBhvr>
                                      <p:to>
                                        <p:strVal val="visible"/>
                                      </p:to>
                                    </p:set>
                                    <p:anim calcmode="lin" valueType="num">
                                      <p:cBhvr additive="base">
                                        <p:cTn id="12" dur="500" fill="hold"/>
                                        <p:tgtEl>
                                          <p:spTgt spid="819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1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196">
                                            <p:txEl>
                                              <p:pRg st="2" end="2"/>
                                            </p:txEl>
                                          </p:spTgt>
                                        </p:tgtEl>
                                        <p:attrNameLst>
                                          <p:attrName>style.visibility</p:attrName>
                                        </p:attrNameLst>
                                      </p:cBhvr>
                                      <p:to>
                                        <p:strVal val="visible"/>
                                      </p:to>
                                    </p:set>
                                    <p:anim calcmode="lin" valueType="num">
                                      <p:cBhvr additive="base">
                                        <p:cTn id="18" dur="500" fill="hold"/>
                                        <p:tgtEl>
                                          <p:spTgt spid="8196">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19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196">
                                            <p:txEl>
                                              <p:pRg st="4" end="4"/>
                                            </p:txEl>
                                          </p:spTgt>
                                        </p:tgtEl>
                                        <p:attrNameLst>
                                          <p:attrName>style.visibility</p:attrName>
                                        </p:attrNameLst>
                                      </p:cBhvr>
                                      <p:to>
                                        <p:strVal val="visible"/>
                                      </p:to>
                                    </p:set>
                                    <p:anim calcmode="lin" valueType="num">
                                      <p:cBhvr additive="base">
                                        <p:cTn id="24" dur="500" fill="hold"/>
                                        <p:tgtEl>
                                          <p:spTgt spid="8196">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19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196">
                                            <p:txEl>
                                              <p:pRg st="6" end="6"/>
                                            </p:txEl>
                                          </p:spTgt>
                                        </p:tgtEl>
                                        <p:attrNameLst>
                                          <p:attrName>style.visibility</p:attrName>
                                        </p:attrNameLst>
                                      </p:cBhvr>
                                      <p:to>
                                        <p:strVal val="visible"/>
                                      </p:to>
                                    </p:set>
                                    <p:anim calcmode="lin" valueType="num">
                                      <p:cBhvr additive="base">
                                        <p:cTn id="30" dur="500" fill="hold"/>
                                        <p:tgtEl>
                                          <p:spTgt spid="8196">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19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196">
                                            <p:txEl>
                                              <p:pRg st="8" end="8"/>
                                            </p:txEl>
                                          </p:spTgt>
                                        </p:tgtEl>
                                        <p:attrNameLst>
                                          <p:attrName>style.visibility</p:attrName>
                                        </p:attrNameLst>
                                      </p:cBhvr>
                                      <p:to>
                                        <p:strVal val="visible"/>
                                      </p:to>
                                    </p:set>
                                    <p:anim calcmode="lin" valueType="num">
                                      <p:cBhvr additive="base">
                                        <p:cTn id="36" dur="500" fill="hold"/>
                                        <p:tgtEl>
                                          <p:spTgt spid="8196">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19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6"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5"/>
          <p:cNvSpPr>
            <a:spLocks noGrp="1"/>
          </p:cNvSpPr>
          <p:nvPr>
            <p:ph type="sldNum" sz="quarter" idx="12"/>
          </p:nvPr>
        </p:nvSpPr>
        <p:spPr>
          <a:noFill/>
        </p:spPr>
        <p:txBody>
          <a:bodyPr/>
          <a:lstStyle/>
          <a:p>
            <a:pPr eaLnBrk="1" hangingPunct="1"/>
            <a:fld id="{43270E78-B27C-41D9-8BD6-8525656CF736}" type="slidenum">
              <a:rPr lang="en-US" smtClean="0"/>
              <a:pPr eaLnBrk="1" hangingPunct="1"/>
              <a:t>92</a:t>
            </a:fld>
            <a:endParaRPr lang="en-US" smtClean="0"/>
          </a:p>
        </p:txBody>
      </p:sp>
      <p:sp>
        <p:nvSpPr>
          <p:cNvPr id="9219" name="Rectangle 2"/>
          <p:cNvSpPr>
            <a:spLocks noGrp="1" noChangeArrowheads="1"/>
          </p:cNvSpPr>
          <p:nvPr>
            <p:ph type="title"/>
          </p:nvPr>
        </p:nvSpPr>
        <p:spPr>
          <a:xfrm>
            <a:off x="457200" y="304800"/>
            <a:ext cx="8229600" cy="533400"/>
          </a:xfrm>
        </p:spPr>
        <p:txBody>
          <a:bodyPr/>
          <a:lstStyle/>
          <a:p>
            <a:pPr algn="l" eaLnBrk="1" hangingPunct="1"/>
            <a:r>
              <a:rPr lang="fi-FI" sz="2400" b="1" smtClean="0">
                <a:solidFill>
                  <a:srgbClr val="FF0000"/>
                </a:solidFill>
              </a:rPr>
              <a:t>2. Quality Function Deployment (QFD</a:t>
            </a:r>
            <a:r>
              <a:rPr lang="fi-FI" sz="2400" b="1" smtClean="0"/>
              <a:t>)</a:t>
            </a:r>
            <a:r>
              <a:rPr lang="fi-FI" sz="4000" smtClean="0"/>
              <a:t> </a:t>
            </a:r>
            <a:endParaRPr lang="en-US" sz="4000" smtClean="0"/>
          </a:p>
        </p:txBody>
      </p:sp>
      <p:sp>
        <p:nvSpPr>
          <p:cNvPr id="9220" name="Rectangle 3"/>
          <p:cNvSpPr>
            <a:spLocks noGrp="1" noChangeArrowheads="1"/>
          </p:cNvSpPr>
          <p:nvPr>
            <p:ph type="body" idx="1"/>
          </p:nvPr>
        </p:nvSpPr>
        <p:spPr>
          <a:xfrm>
            <a:off x="457200" y="1066800"/>
            <a:ext cx="8229600" cy="5059363"/>
          </a:xfrm>
        </p:spPr>
        <p:txBody>
          <a:bodyPr/>
          <a:lstStyle/>
          <a:p>
            <a:pPr eaLnBrk="1" hangingPunct="1">
              <a:lnSpc>
                <a:spcPct val="80000"/>
              </a:lnSpc>
            </a:pPr>
            <a:r>
              <a:rPr lang="fi-FI" sz="2000" smtClean="0"/>
              <a:t>Adalah suatu proses menetapkan keinginan pelanggan tentang “apa yang diinginkan konsumen” dan menterjemahkannya menjadi atribut “bagaimana agar tiap area fungsional dapat memahami dan melaksanakannya”. </a:t>
            </a:r>
          </a:p>
          <a:p>
            <a:pPr eaLnBrk="1" hangingPunct="1">
              <a:lnSpc>
                <a:spcPct val="80000"/>
              </a:lnSpc>
            </a:pPr>
            <a:r>
              <a:rPr lang="fi-FI" sz="2000" smtClean="0"/>
              <a:t>Alat yang digunakan dalam QFD adalah rumah kualitas (house of quality) yaitu merupakan teknik grafis untuk menjelaskan hubungan antara keinginan konsumen dan produk (barang atau jasa). </a:t>
            </a:r>
          </a:p>
          <a:p>
            <a:pPr eaLnBrk="1" hangingPunct="1">
              <a:lnSpc>
                <a:spcPct val="80000"/>
              </a:lnSpc>
            </a:pPr>
            <a:r>
              <a:rPr lang="fi-FI" sz="2000" smtClean="0"/>
              <a:t>Ada 6 langkah dasar untuk membuat rumah kualitas yaitu: </a:t>
            </a:r>
          </a:p>
          <a:p>
            <a:pPr eaLnBrk="1" hangingPunct="1">
              <a:lnSpc>
                <a:spcPct val="80000"/>
              </a:lnSpc>
              <a:buFontTx/>
              <a:buNone/>
            </a:pPr>
            <a:r>
              <a:rPr lang="fi-FI" sz="2000" smtClean="0"/>
              <a:t>	a. Identifikasi keinginan konsumen. </a:t>
            </a:r>
          </a:p>
          <a:p>
            <a:pPr eaLnBrk="1" hangingPunct="1">
              <a:lnSpc>
                <a:spcPct val="80000"/>
              </a:lnSpc>
              <a:buFontTx/>
              <a:buNone/>
            </a:pPr>
            <a:r>
              <a:rPr lang="fi-FI" sz="2000" smtClean="0"/>
              <a:t>	b. Identifikasi bagaimana produk akan memuaskan keinginan     </a:t>
            </a:r>
          </a:p>
          <a:p>
            <a:pPr eaLnBrk="1" hangingPunct="1">
              <a:lnSpc>
                <a:spcPct val="80000"/>
              </a:lnSpc>
              <a:buFontTx/>
              <a:buNone/>
            </a:pPr>
            <a:r>
              <a:rPr lang="fi-FI" sz="2000" smtClean="0"/>
              <a:t>         konsumen. </a:t>
            </a:r>
          </a:p>
          <a:p>
            <a:pPr eaLnBrk="1" hangingPunct="1">
              <a:lnSpc>
                <a:spcPct val="80000"/>
              </a:lnSpc>
              <a:buFontTx/>
              <a:buNone/>
            </a:pPr>
            <a:r>
              <a:rPr lang="fi-FI" sz="2000" smtClean="0"/>
              <a:t>	c. Hubungkan langkah a dan b. </a:t>
            </a:r>
          </a:p>
          <a:p>
            <a:pPr eaLnBrk="1" hangingPunct="1">
              <a:lnSpc>
                <a:spcPct val="80000"/>
              </a:lnSpc>
              <a:buFontTx/>
              <a:buNone/>
            </a:pPr>
            <a:r>
              <a:rPr lang="fi-FI" sz="2000" smtClean="0"/>
              <a:t>	d. Identifikasi hubungan diantara sejumlah hal dalam perusahaan </a:t>
            </a:r>
          </a:p>
          <a:p>
            <a:pPr eaLnBrk="1" hangingPunct="1">
              <a:lnSpc>
                <a:spcPct val="80000"/>
              </a:lnSpc>
              <a:buFontTx/>
              <a:buNone/>
            </a:pPr>
            <a:r>
              <a:rPr lang="fi-FI" sz="2000" smtClean="0"/>
              <a:t>         pada konsep bagaimana pada perusahaan. </a:t>
            </a:r>
          </a:p>
          <a:p>
            <a:pPr eaLnBrk="1" hangingPunct="1">
              <a:lnSpc>
                <a:spcPct val="80000"/>
              </a:lnSpc>
              <a:buFontTx/>
              <a:buNone/>
            </a:pPr>
            <a:r>
              <a:rPr lang="fi-FI" sz="2000" smtClean="0"/>
              <a:t>	e. Kembangkan tingkatan kepentingan. </a:t>
            </a:r>
          </a:p>
          <a:p>
            <a:pPr eaLnBrk="1" hangingPunct="1">
              <a:lnSpc>
                <a:spcPct val="80000"/>
              </a:lnSpc>
              <a:buFontTx/>
              <a:buNone/>
            </a:pPr>
            <a:r>
              <a:rPr lang="fi-FI" sz="2000" smtClean="0"/>
              <a:t>	f . Evaluasi produk pesaing. </a:t>
            </a:r>
            <a:endParaRPr 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checkerboard(across)">
                                      <p:cBhvr>
                                        <p:cTn id="7" dur="500"/>
                                        <p:tgtEl>
                                          <p:spTgt spid="92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220">
                                            <p:txEl>
                                              <p:pRg st="0" end="0"/>
                                            </p:txEl>
                                          </p:spTgt>
                                        </p:tgtEl>
                                        <p:attrNameLst>
                                          <p:attrName>style.visibility</p:attrName>
                                        </p:attrNameLst>
                                      </p:cBhvr>
                                      <p:to>
                                        <p:strVal val="visible"/>
                                      </p:to>
                                    </p:set>
                                    <p:anim calcmode="lin" valueType="num">
                                      <p:cBhvr additive="base">
                                        <p:cTn id="12" dur="500" fill="hold"/>
                                        <p:tgtEl>
                                          <p:spTgt spid="922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2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220">
                                            <p:txEl>
                                              <p:pRg st="1" end="1"/>
                                            </p:txEl>
                                          </p:spTgt>
                                        </p:tgtEl>
                                        <p:attrNameLst>
                                          <p:attrName>style.visibility</p:attrName>
                                        </p:attrNameLst>
                                      </p:cBhvr>
                                      <p:to>
                                        <p:strVal val="visible"/>
                                      </p:to>
                                    </p:set>
                                    <p:anim calcmode="lin" valueType="num">
                                      <p:cBhvr additive="base">
                                        <p:cTn id="18" dur="500" fill="hold"/>
                                        <p:tgtEl>
                                          <p:spTgt spid="922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2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220">
                                            <p:txEl>
                                              <p:pRg st="2" end="2"/>
                                            </p:txEl>
                                          </p:spTgt>
                                        </p:tgtEl>
                                        <p:attrNameLst>
                                          <p:attrName>style.visibility</p:attrName>
                                        </p:attrNameLst>
                                      </p:cBhvr>
                                      <p:to>
                                        <p:strVal val="visible"/>
                                      </p:to>
                                    </p:set>
                                    <p:anim calcmode="lin" valueType="num">
                                      <p:cBhvr additive="base">
                                        <p:cTn id="24" dur="500" fill="hold"/>
                                        <p:tgtEl>
                                          <p:spTgt spid="922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2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220">
                                            <p:txEl>
                                              <p:pRg st="3" end="3"/>
                                            </p:txEl>
                                          </p:spTgt>
                                        </p:tgtEl>
                                        <p:attrNameLst>
                                          <p:attrName>style.visibility</p:attrName>
                                        </p:attrNameLst>
                                      </p:cBhvr>
                                      <p:to>
                                        <p:strVal val="visible"/>
                                      </p:to>
                                    </p:set>
                                    <p:anim calcmode="lin" valueType="num">
                                      <p:cBhvr additive="base">
                                        <p:cTn id="30" dur="500" fill="hold"/>
                                        <p:tgtEl>
                                          <p:spTgt spid="9220">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2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220">
                                            <p:txEl>
                                              <p:pRg st="4" end="4"/>
                                            </p:txEl>
                                          </p:spTgt>
                                        </p:tgtEl>
                                        <p:attrNameLst>
                                          <p:attrName>style.visibility</p:attrName>
                                        </p:attrNameLst>
                                      </p:cBhvr>
                                      <p:to>
                                        <p:strVal val="visible"/>
                                      </p:to>
                                    </p:set>
                                    <p:anim calcmode="lin" valueType="num">
                                      <p:cBhvr additive="base">
                                        <p:cTn id="36" dur="500" fill="hold"/>
                                        <p:tgtEl>
                                          <p:spTgt spid="9220">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92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220">
                                            <p:txEl>
                                              <p:pRg st="5" end="5"/>
                                            </p:txEl>
                                          </p:spTgt>
                                        </p:tgtEl>
                                        <p:attrNameLst>
                                          <p:attrName>style.visibility</p:attrName>
                                        </p:attrNameLst>
                                      </p:cBhvr>
                                      <p:to>
                                        <p:strVal val="visible"/>
                                      </p:to>
                                    </p:set>
                                    <p:anim calcmode="lin" valueType="num">
                                      <p:cBhvr additive="base">
                                        <p:cTn id="42" dur="500" fill="hold"/>
                                        <p:tgtEl>
                                          <p:spTgt spid="9220">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922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220">
                                            <p:txEl>
                                              <p:pRg st="6" end="6"/>
                                            </p:txEl>
                                          </p:spTgt>
                                        </p:tgtEl>
                                        <p:attrNameLst>
                                          <p:attrName>style.visibility</p:attrName>
                                        </p:attrNameLst>
                                      </p:cBhvr>
                                      <p:to>
                                        <p:strVal val="visible"/>
                                      </p:to>
                                    </p:set>
                                    <p:anim calcmode="lin" valueType="num">
                                      <p:cBhvr additive="base">
                                        <p:cTn id="48" dur="500" fill="hold"/>
                                        <p:tgtEl>
                                          <p:spTgt spid="9220">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922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9220">
                                            <p:txEl>
                                              <p:pRg st="7" end="7"/>
                                            </p:txEl>
                                          </p:spTgt>
                                        </p:tgtEl>
                                        <p:attrNameLst>
                                          <p:attrName>style.visibility</p:attrName>
                                        </p:attrNameLst>
                                      </p:cBhvr>
                                      <p:to>
                                        <p:strVal val="visible"/>
                                      </p:to>
                                    </p:set>
                                    <p:anim calcmode="lin" valueType="num">
                                      <p:cBhvr additive="base">
                                        <p:cTn id="54" dur="500" fill="hold"/>
                                        <p:tgtEl>
                                          <p:spTgt spid="9220">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922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9220">
                                            <p:txEl>
                                              <p:pRg st="8" end="8"/>
                                            </p:txEl>
                                          </p:spTgt>
                                        </p:tgtEl>
                                        <p:attrNameLst>
                                          <p:attrName>style.visibility</p:attrName>
                                        </p:attrNameLst>
                                      </p:cBhvr>
                                      <p:to>
                                        <p:strVal val="visible"/>
                                      </p:to>
                                    </p:set>
                                    <p:anim calcmode="lin" valueType="num">
                                      <p:cBhvr additive="base">
                                        <p:cTn id="60" dur="500" fill="hold"/>
                                        <p:tgtEl>
                                          <p:spTgt spid="9220">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922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9220">
                                            <p:txEl>
                                              <p:pRg st="9" end="9"/>
                                            </p:txEl>
                                          </p:spTgt>
                                        </p:tgtEl>
                                        <p:attrNameLst>
                                          <p:attrName>style.visibility</p:attrName>
                                        </p:attrNameLst>
                                      </p:cBhvr>
                                      <p:to>
                                        <p:strVal val="visible"/>
                                      </p:to>
                                    </p:set>
                                    <p:anim calcmode="lin" valueType="num">
                                      <p:cBhvr additive="base">
                                        <p:cTn id="66" dur="500" fill="hold"/>
                                        <p:tgtEl>
                                          <p:spTgt spid="9220">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922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9220">
                                            <p:txEl>
                                              <p:pRg st="10" end="10"/>
                                            </p:txEl>
                                          </p:spTgt>
                                        </p:tgtEl>
                                        <p:attrNameLst>
                                          <p:attrName>style.visibility</p:attrName>
                                        </p:attrNameLst>
                                      </p:cBhvr>
                                      <p:to>
                                        <p:strVal val="visible"/>
                                      </p:to>
                                    </p:set>
                                    <p:anim calcmode="lin" valueType="num">
                                      <p:cBhvr additive="base">
                                        <p:cTn id="72" dur="500" fill="hold"/>
                                        <p:tgtEl>
                                          <p:spTgt spid="9220">
                                            <p:txEl>
                                              <p:pRg st="10" end="1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9220">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0"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5"/>
          <p:cNvSpPr>
            <a:spLocks noGrp="1"/>
          </p:cNvSpPr>
          <p:nvPr>
            <p:ph type="sldNum" sz="quarter" idx="12"/>
          </p:nvPr>
        </p:nvSpPr>
        <p:spPr>
          <a:noFill/>
        </p:spPr>
        <p:txBody>
          <a:bodyPr/>
          <a:lstStyle/>
          <a:p>
            <a:pPr eaLnBrk="1" hangingPunct="1"/>
            <a:fld id="{1A918B59-370D-4642-AFE1-5DDFDD4A980D}" type="slidenum">
              <a:rPr lang="en-US" smtClean="0"/>
              <a:pPr eaLnBrk="1" hangingPunct="1"/>
              <a:t>93</a:t>
            </a:fld>
            <a:endParaRPr lang="en-US" smtClean="0"/>
          </a:p>
        </p:txBody>
      </p:sp>
      <p:sp>
        <p:nvSpPr>
          <p:cNvPr id="10243" name="Rectangle 2"/>
          <p:cNvSpPr>
            <a:spLocks noGrp="1" noChangeArrowheads="1"/>
          </p:cNvSpPr>
          <p:nvPr>
            <p:ph type="title"/>
          </p:nvPr>
        </p:nvSpPr>
        <p:spPr>
          <a:xfrm>
            <a:off x="457200" y="381000"/>
            <a:ext cx="8229600" cy="304800"/>
          </a:xfrm>
        </p:spPr>
        <p:txBody>
          <a:bodyPr/>
          <a:lstStyle/>
          <a:p>
            <a:pPr algn="l" eaLnBrk="1" hangingPunct="1"/>
            <a:r>
              <a:rPr lang="fi-FI" sz="2400" b="1" smtClean="0">
                <a:solidFill>
                  <a:srgbClr val="FF0000"/>
                </a:solidFill>
              </a:rPr>
              <a:t>3. Pengorganisasian Pengembangan Produk</a:t>
            </a:r>
            <a:r>
              <a:rPr lang="fi-FI" sz="4000" smtClean="0"/>
              <a:t> </a:t>
            </a:r>
            <a:endParaRPr lang="en-US" sz="4000" smtClean="0"/>
          </a:p>
        </p:txBody>
      </p:sp>
      <p:sp>
        <p:nvSpPr>
          <p:cNvPr id="10244" name="Rectangle 3"/>
          <p:cNvSpPr>
            <a:spLocks noGrp="1" noChangeArrowheads="1"/>
          </p:cNvSpPr>
          <p:nvPr>
            <p:ph type="body" idx="1"/>
          </p:nvPr>
        </p:nvSpPr>
        <p:spPr>
          <a:xfrm>
            <a:off x="457200" y="990600"/>
            <a:ext cx="8229600" cy="5135563"/>
          </a:xfrm>
        </p:spPr>
        <p:txBody>
          <a:bodyPr/>
          <a:lstStyle/>
          <a:p>
            <a:pPr eaLnBrk="1" hangingPunct="1">
              <a:lnSpc>
                <a:spcPct val="90000"/>
              </a:lnSpc>
              <a:buFontTx/>
              <a:buNone/>
            </a:pPr>
            <a:r>
              <a:rPr lang="fi-FI" sz="2400" smtClean="0"/>
              <a:t>a. </a:t>
            </a:r>
            <a:r>
              <a:rPr lang="fi-FI" sz="2400" b="1" smtClean="0">
                <a:solidFill>
                  <a:srgbClr val="FF0000"/>
                </a:solidFill>
              </a:rPr>
              <a:t>Tim Pengembangan Produk</a:t>
            </a:r>
            <a:r>
              <a:rPr lang="fi-FI" sz="2400" smtClean="0"/>
              <a:t> yang bertanggung jawab untuk menerjemahkan permintaan pasar menjadi sebuah produk yang dapat mencapai keberhasilan produk dalam arti dapat dipasarkan, dapat diproduksi dan mampu memberikan pelayanan. </a:t>
            </a:r>
          </a:p>
          <a:p>
            <a:pPr eaLnBrk="1" hangingPunct="1">
              <a:lnSpc>
                <a:spcPct val="90000"/>
              </a:lnSpc>
              <a:buFontTx/>
              <a:buNone/>
            </a:pPr>
            <a:r>
              <a:rPr lang="fi-FI" sz="2400" smtClean="0"/>
              <a:t>b. </a:t>
            </a:r>
            <a:r>
              <a:rPr lang="fi-FI" sz="2400" b="1" smtClean="0">
                <a:solidFill>
                  <a:srgbClr val="FF0000"/>
                </a:solidFill>
              </a:rPr>
              <a:t>Tim Desain</a:t>
            </a:r>
            <a:r>
              <a:rPr lang="fi-FI" sz="2400" smtClean="0"/>
              <a:t> yang bertanggung jawab dalam membuat desain produk sesuai keinginan konsumen dan sesuai dengan kemampuan perusahaan untuk memproduksinya. </a:t>
            </a:r>
          </a:p>
          <a:p>
            <a:pPr eaLnBrk="1" hangingPunct="1">
              <a:lnSpc>
                <a:spcPct val="90000"/>
              </a:lnSpc>
              <a:buFontTx/>
              <a:buNone/>
            </a:pPr>
            <a:r>
              <a:rPr lang="fi-FI" sz="2400" smtClean="0"/>
              <a:t>c. </a:t>
            </a:r>
            <a:r>
              <a:rPr lang="fi-FI" sz="2400" b="1" smtClean="0">
                <a:solidFill>
                  <a:srgbClr val="FF0000"/>
                </a:solidFill>
              </a:rPr>
              <a:t>Tim Rekayasa Nilai</a:t>
            </a:r>
            <a:r>
              <a:rPr lang="fi-FI" sz="2400" smtClean="0"/>
              <a:t> yang biasanya terbentuk dari gabungan semua unsur yang terpengaruh yang dikenal dengan lintas fungsional sehingga pengembangan produk yang lebih cepat dilakukan melalui kinerja simultan dari aspek yang beragam. </a:t>
            </a: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ppt_x"/>
                                          </p:val>
                                        </p:tav>
                                        <p:tav tm="100000">
                                          <p:val>
                                            <p:strVal val="#ppt_x"/>
                                          </p:val>
                                        </p:tav>
                                      </p:tavLst>
                                    </p:anim>
                                    <p:anim calcmode="lin" valueType="num">
                                      <p:cBhvr additive="base">
                                        <p:cTn id="8"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10244">
                                            <p:txEl>
                                              <p:pRg st="0" end="0"/>
                                            </p:txEl>
                                          </p:spTgt>
                                        </p:tgtEl>
                                        <p:attrNameLst>
                                          <p:attrName>style.visibility</p:attrName>
                                        </p:attrNameLst>
                                      </p:cBhvr>
                                      <p:to>
                                        <p:strVal val="visible"/>
                                      </p:to>
                                    </p:set>
                                    <p:animEffect transition="in" filter="strips(downLeft)">
                                      <p:cBhvr>
                                        <p:cTn id="13" dur="500"/>
                                        <p:tgtEl>
                                          <p:spTgt spid="10244">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10244">
                                            <p:txEl>
                                              <p:pRg st="1" end="1"/>
                                            </p:txEl>
                                          </p:spTgt>
                                        </p:tgtEl>
                                        <p:attrNameLst>
                                          <p:attrName>style.visibility</p:attrName>
                                        </p:attrNameLst>
                                      </p:cBhvr>
                                      <p:to>
                                        <p:strVal val="visible"/>
                                      </p:to>
                                    </p:set>
                                    <p:animEffect transition="in" filter="strips(downLeft)">
                                      <p:cBhvr>
                                        <p:cTn id="18" dur="500"/>
                                        <p:tgtEl>
                                          <p:spTgt spid="10244">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0244">
                                            <p:txEl>
                                              <p:pRg st="2" end="2"/>
                                            </p:txEl>
                                          </p:spTgt>
                                        </p:tgtEl>
                                        <p:attrNameLst>
                                          <p:attrName>style.visibility</p:attrName>
                                        </p:attrNameLst>
                                      </p:cBhvr>
                                      <p:to>
                                        <p:strVal val="visible"/>
                                      </p:to>
                                    </p:set>
                                    <p:animEffect transition="in" filter="strips(downLeft)">
                                      <p:cBhvr>
                                        <p:cTn id="23" dur="500"/>
                                        <p:tgtEl>
                                          <p:spTgt spid="102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4"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Number Placeholder 5"/>
          <p:cNvSpPr>
            <a:spLocks noGrp="1"/>
          </p:cNvSpPr>
          <p:nvPr>
            <p:ph type="sldNum" sz="quarter" idx="12"/>
          </p:nvPr>
        </p:nvSpPr>
        <p:spPr>
          <a:noFill/>
        </p:spPr>
        <p:txBody>
          <a:bodyPr/>
          <a:lstStyle/>
          <a:p>
            <a:pPr eaLnBrk="1" hangingPunct="1"/>
            <a:fld id="{5EE04E45-8E9D-4F4D-BD42-E22B29D53F53}" type="slidenum">
              <a:rPr lang="en-US" smtClean="0"/>
              <a:pPr eaLnBrk="1" hangingPunct="1"/>
              <a:t>94</a:t>
            </a:fld>
            <a:endParaRPr lang="en-US" smtClean="0"/>
          </a:p>
        </p:txBody>
      </p:sp>
      <p:sp>
        <p:nvSpPr>
          <p:cNvPr id="11267" name="Rectangle 2"/>
          <p:cNvSpPr>
            <a:spLocks noGrp="1" noChangeArrowheads="1"/>
          </p:cNvSpPr>
          <p:nvPr>
            <p:ph type="title"/>
          </p:nvPr>
        </p:nvSpPr>
        <p:spPr>
          <a:xfrm>
            <a:off x="457200" y="609600"/>
            <a:ext cx="8229600" cy="533400"/>
          </a:xfrm>
        </p:spPr>
        <p:txBody>
          <a:bodyPr/>
          <a:lstStyle/>
          <a:p>
            <a:pPr algn="l" eaLnBrk="1" hangingPunct="1"/>
            <a:r>
              <a:rPr lang="fi-FI" sz="2400" b="1" smtClean="0">
                <a:solidFill>
                  <a:srgbClr val="FF0000"/>
                </a:solidFill>
              </a:rPr>
              <a:t>4. Manufacturability dan Value Engineering</a:t>
            </a:r>
            <a:r>
              <a:rPr lang="fi-FI" sz="4000" smtClean="0"/>
              <a:t> </a:t>
            </a:r>
            <a:endParaRPr lang="en-US" sz="4000" smtClean="0"/>
          </a:p>
        </p:txBody>
      </p:sp>
      <p:sp>
        <p:nvSpPr>
          <p:cNvPr id="11268" name="Rectangle 3"/>
          <p:cNvSpPr>
            <a:spLocks noGrp="1" noChangeArrowheads="1"/>
          </p:cNvSpPr>
          <p:nvPr>
            <p:ph type="body" idx="1"/>
          </p:nvPr>
        </p:nvSpPr>
        <p:spPr>
          <a:xfrm>
            <a:off x="457200" y="1219200"/>
            <a:ext cx="8229600" cy="4906963"/>
          </a:xfrm>
        </p:spPr>
        <p:txBody>
          <a:bodyPr/>
          <a:lstStyle/>
          <a:p>
            <a:pPr eaLnBrk="1" hangingPunct="1"/>
            <a:r>
              <a:rPr lang="fi-FI" sz="2400" smtClean="0"/>
              <a:t>Adalah </a:t>
            </a:r>
            <a:r>
              <a:rPr lang="fi-FI" sz="2400" smtClean="0">
                <a:solidFill>
                  <a:srgbClr val="FF0000"/>
                </a:solidFill>
              </a:rPr>
              <a:t>aktifitas </a:t>
            </a:r>
            <a:r>
              <a:rPr lang="fi-FI" sz="2400" smtClean="0"/>
              <a:t>yang menolong </a:t>
            </a:r>
            <a:r>
              <a:rPr lang="fi-FI" sz="2400" smtClean="0">
                <a:solidFill>
                  <a:srgbClr val="FF0000"/>
                </a:solidFill>
              </a:rPr>
              <a:t>memperbaiki</a:t>
            </a:r>
            <a:r>
              <a:rPr lang="fi-FI" sz="2400" smtClean="0"/>
              <a:t> desain, produksi, pemeliharaan dan penggunaan sebuah produk. </a:t>
            </a:r>
          </a:p>
          <a:p>
            <a:pPr eaLnBrk="1" hangingPunct="1"/>
            <a:r>
              <a:rPr lang="fi-FI" sz="2400" smtClean="0"/>
              <a:t>Hal ini dilakukan dengan </a:t>
            </a:r>
            <a:r>
              <a:rPr lang="fi-FI" sz="2400" smtClean="0">
                <a:solidFill>
                  <a:srgbClr val="FF0000"/>
                </a:solidFill>
              </a:rPr>
              <a:t>tujuan </a:t>
            </a:r>
            <a:r>
              <a:rPr lang="fi-FI" sz="2400" smtClean="0"/>
              <a:t>antara lain: </a:t>
            </a:r>
          </a:p>
          <a:p>
            <a:pPr eaLnBrk="1" hangingPunct="1">
              <a:buFontTx/>
              <a:buNone/>
            </a:pPr>
            <a:r>
              <a:rPr lang="fi-FI" sz="2800" smtClean="0"/>
              <a:t>	</a:t>
            </a:r>
            <a:r>
              <a:rPr lang="fi-FI" sz="2400" smtClean="0"/>
              <a:t>a. Mengurangi kompleksitas produk. </a:t>
            </a:r>
          </a:p>
          <a:p>
            <a:pPr eaLnBrk="1" hangingPunct="1">
              <a:buFontTx/>
              <a:buNone/>
            </a:pPr>
            <a:r>
              <a:rPr lang="fi-FI" sz="2400" smtClean="0"/>
              <a:t>	b. Standardisasi tambahan dari komponen. </a:t>
            </a:r>
          </a:p>
          <a:p>
            <a:pPr eaLnBrk="1" hangingPunct="1">
              <a:buFontTx/>
              <a:buNone/>
            </a:pPr>
            <a:r>
              <a:rPr lang="fi-FI" sz="2400" smtClean="0"/>
              <a:t>	c. Perbaikan aspek fungsional produk. </a:t>
            </a:r>
          </a:p>
          <a:p>
            <a:pPr eaLnBrk="1" hangingPunct="1">
              <a:buFontTx/>
              <a:buNone/>
            </a:pPr>
            <a:r>
              <a:rPr lang="fi-FI" sz="2400" smtClean="0"/>
              <a:t>	d. Memperbaiki desain pekerjaan dan keamanan </a:t>
            </a:r>
          </a:p>
          <a:p>
            <a:pPr eaLnBrk="1" hangingPunct="1">
              <a:buFontTx/>
              <a:buNone/>
            </a:pPr>
            <a:r>
              <a:rPr lang="fi-FI" sz="2400" smtClean="0"/>
              <a:t>        pekerjaan. </a:t>
            </a:r>
          </a:p>
          <a:p>
            <a:pPr eaLnBrk="1" hangingPunct="1">
              <a:buFontTx/>
              <a:buNone/>
            </a:pPr>
            <a:r>
              <a:rPr lang="fi-FI" sz="2400" smtClean="0"/>
              <a:t>	e. Memperbaiki kemudahan pemeliharaan produk. </a:t>
            </a:r>
          </a:p>
          <a:p>
            <a:pPr eaLnBrk="1" hangingPunct="1">
              <a:buFontTx/>
              <a:buNone/>
            </a:pPr>
            <a:r>
              <a:rPr lang="fi-FI" sz="2400" smtClean="0"/>
              <a:t>	f. Desain yang tangguh </a:t>
            </a: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diamond(in)">
                                      <p:cBhvr>
                                        <p:cTn id="7" dur="2000"/>
                                        <p:tgtEl>
                                          <p:spTgt spid="112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mph" presetSubtype="0" fill="hold" grpId="0" nodeType="clickEffect">
                                  <p:stCondLst>
                                    <p:cond delay="0"/>
                                  </p:stCondLst>
                                  <p:childTnLst>
                                    <p:animRot by="21600000">
                                      <p:cBhvr>
                                        <p:cTn id="11" dur="2000" fill="hold"/>
                                        <p:tgtEl>
                                          <p:spTgt spid="11268">
                                            <p:txEl>
                                              <p:pRg st="0" end="0"/>
                                            </p:txEl>
                                          </p:spTgt>
                                        </p:tgtEl>
                                        <p:attrNameLst>
                                          <p:attrName>r</p:attrName>
                                        </p:attrNameLst>
                                      </p:cBhvr>
                                    </p:animRot>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mph" presetSubtype="0" fill="hold" grpId="0" nodeType="clickEffect">
                                  <p:stCondLst>
                                    <p:cond delay="0"/>
                                  </p:stCondLst>
                                  <p:childTnLst>
                                    <p:animRot by="21600000">
                                      <p:cBhvr>
                                        <p:cTn id="15" dur="2000" fill="hold"/>
                                        <p:tgtEl>
                                          <p:spTgt spid="11268">
                                            <p:txEl>
                                              <p:pRg st="1" end="1"/>
                                            </p:txEl>
                                          </p:spTgt>
                                        </p:tgtEl>
                                        <p:attrNameLst>
                                          <p:attrName>r</p:attrName>
                                        </p:attrNameLst>
                                      </p:cBhvr>
                                    </p:animRo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mph" presetSubtype="0" fill="hold" grpId="0" nodeType="clickEffect">
                                  <p:stCondLst>
                                    <p:cond delay="0"/>
                                  </p:stCondLst>
                                  <p:childTnLst>
                                    <p:animRot by="21600000">
                                      <p:cBhvr>
                                        <p:cTn id="19" dur="2000" fill="hold"/>
                                        <p:tgtEl>
                                          <p:spTgt spid="11268">
                                            <p:txEl>
                                              <p:pRg st="2" end="2"/>
                                            </p:txEl>
                                          </p:spTgt>
                                        </p:tgtEl>
                                        <p:attrNameLst>
                                          <p:attrName>r</p:attrName>
                                        </p:attrNameLst>
                                      </p:cBhvr>
                                    </p:animRo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mph" presetSubtype="0" fill="hold" grpId="0" nodeType="clickEffect">
                                  <p:stCondLst>
                                    <p:cond delay="0"/>
                                  </p:stCondLst>
                                  <p:childTnLst>
                                    <p:animRot by="21600000">
                                      <p:cBhvr>
                                        <p:cTn id="23" dur="2000" fill="hold"/>
                                        <p:tgtEl>
                                          <p:spTgt spid="11268">
                                            <p:txEl>
                                              <p:pRg st="3" end="3"/>
                                            </p:txEl>
                                          </p:spTgt>
                                        </p:tgtEl>
                                        <p:attrNameLst>
                                          <p:attrName>r</p:attrName>
                                        </p:attrNameLst>
                                      </p:cBhvr>
                                    </p:animRo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mph" presetSubtype="0" fill="hold" grpId="0" nodeType="clickEffect">
                                  <p:stCondLst>
                                    <p:cond delay="0"/>
                                  </p:stCondLst>
                                  <p:childTnLst>
                                    <p:animRot by="21600000">
                                      <p:cBhvr>
                                        <p:cTn id="27" dur="2000" fill="hold"/>
                                        <p:tgtEl>
                                          <p:spTgt spid="11268">
                                            <p:txEl>
                                              <p:pRg st="4" end="4"/>
                                            </p:txEl>
                                          </p:spTgt>
                                        </p:tgtEl>
                                        <p:attrNameLst>
                                          <p:attrName>r</p:attrName>
                                        </p:attrNameLst>
                                      </p:cBhvr>
                                    </p:animRo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mph" presetSubtype="0" fill="hold" grpId="0" nodeType="clickEffect">
                                  <p:stCondLst>
                                    <p:cond delay="0"/>
                                  </p:stCondLst>
                                  <p:childTnLst>
                                    <p:animRot by="21600000">
                                      <p:cBhvr>
                                        <p:cTn id="31" dur="2000" fill="hold"/>
                                        <p:tgtEl>
                                          <p:spTgt spid="11268">
                                            <p:txEl>
                                              <p:pRg st="5" end="5"/>
                                            </p:txEl>
                                          </p:spTgt>
                                        </p:tgtEl>
                                        <p:attrNameLst>
                                          <p:attrName>r</p:attrName>
                                        </p:attrNameLst>
                                      </p:cBhvr>
                                    </p:animRo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mph" presetSubtype="0" fill="hold" grpId="0" nodeType="clickEffect">
                                  <p:stCondLst>
                                    <p:cond delay="0"/>
                                  </p:stCondLst>
                                  <p:childTnLst>
                                    <p:animRot by="21600000">
                                      <p:cBhvr>
                                        <p:cTn id="35" dur="2000" fill="hold"/>
                                        <p:tgtEl>
                                          <p:spTgt spid="11268">
                                            <p:txEl>
                                              <p:pRg st="6" end="6"/>
                                            </p:txEl>
                                          </p:spTgt>
                                        </p:tgtEl>
                                        <p:attrNameLst>
                                          <p:attrName>r</p:attrName>
                                        </p:attrNameLst>
                                      </p:cBhvr>
                                    </p:animRot>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mph" presetSubtype="0" fill="hold" grpId="0" nodeType="clickEffect">
                                  <p:stCondLst>
                                    <p:cond delay="0"/>
                                  </p:stCondLst>
                                  <p:childTnLst>
                                    <p:animRot by="21600000">
                                      <p:cBhvr>
                                        <p:cTn id="39" dur="2000" fill="hold"/>
                                        <p:tgtEl>
                                          <p:spTgt spid="11268">
                                            <p:txEl>
                                              <p:pRg st="7" end="7"/>
                                            </p:txEl>
                                          </p:spTgt>
                                        </p:tgtEl>
                                        <p:attrNameLst>
                                          <p:attrName>r</p:attrName>
                                        </p:attrNameLst>
                                      </p:cBhvr>
                                    </p:animRo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mph" presetSubtype="0" fill="hold" grpId="0" nodeType="clickEffect">
                                  <p:stCondLst>
                                    <p:cond delay="0"/>
                                  </p:stCondLst>
                                  <p:childTnLst>
                                    <p:animRot by="21600000">
                                      <p:cBhvr>
                                        <p:cTn id="43" dur="2000" fill="hold"/>
                                        <p:tgtEl>
                                          <p:spTgt spid="11268">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8"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5"/>
          <p:cNvSpPr>
            <a:spLocks noGrp="1"/>
          </p:cNvSpPr>
          <p:nvPr>
            <p:ph type="sldNum" sz="quarter" idx="12"/>
          </p:nvPr>
        </p:nvSpPr>
        <p:spPr>
          <a:noFill/>
        </p:spPr>
        <p:txBody>
          <a:bodyPr/>
          <a:lstStyle/>
          <a:p>
            <a:pPr eaLnBrk="1" hangingPunct="1"/>
            <a:fld id="{5316FE0E-0DBA-4471-B3FE-B4265CCD8E7B}" type="slidenum">
              <a:rPr lang="en-US" smtClean="0"/>
              <a:pPr eaLnBrk="1" hangingPunct="1"/>
              <a:t>95</a:t>
            </a:fld>
            <a:endParaRPr lang="en-US" smtClean="0"/>
          </a:p>
        </p:txBody>
      </p:sp>
      <p:sp>
        <p:nvSpPr>
          <p:cNvPr id="12291" name="Rectangle 2"/>
          <p:cNvSpPr>
            <a:spLocks noGrp="1" noChangeArrowheads="1"/>
          </p:cNvSpPr>
          <p:nvPr>
            <p:ph type="title"/>
          </p:nvPr>
        </p:nvSpPr>
        <p:spPr>
          <a:xfrm>
            <a:off x="457200" y="274638"/>
            <a:ext cx="8229600" cy="411162"/>
          </a:xfrm>
        </p:spPr>
        <p:txBody>
          <a:bodyPr/>
          <a:lstStyle/>
          <a:p>
            <a:pPr eaLnBrk="1" hangingPunct="1"/>
            <a:r>
              <a:rPr lang="sv-SE" sz="2400" b="1" smtClean="0">
                <a:solidFill>
                  <a:srgbClr val="FF0000"/>
                </a:solidFill>
              </a:rPr>
              <a:t>D. ISU-ISU YANG BERKAITAN DENGAN </a:t>
            </a:r>
            <a:br>
              <a:rPr lang="sv-SE" sz="2400" b="1" smtClean="0">
                <a:solidFill>
                  <a:srgbClr val="FF0000"/>
                </a:solidFill>
              </a:rPr>
            </a:br>
            <a:r>
              <a:rPr lang="sv-SE" sz="2400" b="1" smtClean="0">
                <a:solidFill>
                  <a:srgbClr val="FF0000"/>
                </a:solidFill>
              </a:rPr>
              <a:t>DESAIN PRODUK</a:t>
            </a:r>
            <a:endParaRPr lang="en-US" sz="4000" smtClean="0"/>
          </a:p>
        </p:txBody>
      </p:sp>
      <p:sp>
        <p:nvSpPr>
          <p:cNvPr id="12292" name="Rectangle 3"/>
          <p:cNvSpPr>
            <a:spLocks noGrp="1" noChangeArrowheads="1"/>
          </p:cNvSpPr>
          <p:nvPr>
            <p:ph type="body" idx="1"/>
          </p:nvPr>
        </p:nvSpPr>
        <p:spPr>
          <a:xfrm>
            <a:off x="457200" y="914400"/>
            <a:ext cx="8229600" cy="5211763"/>
          </a:xfrm>
        </p:spPr>
        <p:txBody>
          <a:bodyPr/>
          <a:lstStyle/>
          <a:p>
            <a:pPr eaLnBrk="1" hangingPunct="1">
              <a:lnSpc>
                <a:spcPct val="80000"/>
              </a:lnSpc>
              <a:buFontTx/>
              <a:buNone/>
            </a:pPr>
            <a:r>
              <a:rPr lang="fi-FI" sz="2400" smtClean="0">
                <a:solidFill>
                  <a:srgbClr val="FF0000"/>
                </a:solidFill>
              </a:rPr>
              <a:t>1. Desain yang tangguh</a:t>
            </a:r>
            <a:r>
              <a:rPr lang="fi-FI" sz="2400" smtClean="0"/>
              <a:t> (</a:t>
            </a:r>
            <a:r>
              <a:rPr lang="fi-FI" sz="2400" b="1" i="1" smtClean="0"/>
              <a:t>Robust Design</a:t>
            </a:r>
            <a:r>
              <a:rPr lang="fi-FI" sz="2400" smtClean="0"/>
              <a:t>) </a:t>
            </a:r>
          </a:p>
          <a:p>
            <a:pPr eaLnBrk="1" hangingPunct="1">
              <a:lnSpc>
                <a:spcPct val="80000"/>
              </a:lnSpc>
            </a:pPr>
            <a:r>
              <a:rPr lang="fi-FI" sz="2400" smtClean="0"/>
              <a:t>Adalah sebuah desain yang dapat diproduksi sesuai dengan permintaan walaupun pada kondisi yang tidak memadai pada proses produksi. </a:t>
            </a:r>
          </a:p>
          <a:p>
            <a:pPr eaLnBrk="1" hangingPunct="1">
              <a:lnSpc>
                <a:spcPct val="80000"/>
              </a:lnSpc>
              <a:buFontTx/>
              <a:buNone/>
            </a:pPr>
            <a:r>
              <a:rPr lang="fi-FI" sz="2400" smtClean="0">
                <a:solidFill>
                  <a:srgbClr val="FF0000"/>
                </a:solidFill>
              </a:rPr>
              <a:t>2. Desain Modular</a:t>
            </a:r>
            <a:r>
              <a:rPr lang="fi-FI" sz="2400" smtClean="0"/>
              <a:t> (</a:t>
            </a:r>
            <a:r>
              <a:rPr lang="fi-FI" sz="2400" b="1" i="1" smtClean="0"/>
              <a:t>Modular Design</a:t>
            </a:r>
            <a:r>
              <a:rPr lang="fi-FI" sz="2400" smtClean="0"/>
              <a:t>) </a:t>
            </a:r>
          </a:p>
          <a:p>
            <a:pPr eaLnBrk="1" hangingPunct="1">
              <a:lnSpc>
                <a:spcPct val="80000"/>
              </a:lnSpc>
            </a:pPr>
            <a:r>
              <a:rPr lang="fi-FI" sz="2400" smtClean="0"/>
              <a:t>Adalah bagian atau komponen sebuah produk dibagi menjadi komponen yang dengan mudah dapat ditukar atau digantikan. </a:t>
            </a:r>
          </a:p>
          <a:p>
            <a:pPr eaLnBrk="1" hangingPunct="1">
              <a:lnSpc>
                <a:spcPct val="80000"/>
              </a:lnSpc>
              <a:buFontTx/>
              <a:buNone/>
            </a:pPr>
            <a:r>
              <a:rPr lang="fi-FI" sz="2400" smtClean="0">
                <a:solidFill>
                  <a:srgbClr val="FF0000"/>
                </a:solidFill>
              </a:rPr>
              <a:t>3. Computer Aided Design</a:t>
            </a:r>
            <a:r>
              <a:rPr lang="fi-FI" sz="2400" smtClean="0"/>
              <a:t> (</a:t>
            </a:r>
            <a:r>
              <a:rPr lang="fi-FI" sz="2400" b="1" i="1" smtClean="0"/>
              <a:t>CAD</a:t>
            </a:r>
            <a:r>
              <a:rPr lang="fi-FI" sz="2400" smtClean="0"/>
              <a:t>) </a:t>
            </a:r>
          </a:p>
          <a:p>
            <a:pPr eaLnBrk="1" hangingPunct="1">
              <a:lnSpc>
                <a:spcPct val="80000"/>
              </a:lnSpc>
            </a:pPr>
            <a:r>
              <a:rPr lang="fi-FI" sz="2400" smtClean="0"/>
              <a:t>Adalah penggunaan sebuah computer secara interaktif untuk mengembangkan dan mendokumentasikan suatu produk. </a:t>
            </a:r>
          </a:p>
          <a:p>
            <a:pPr eaLnBrk="1" hangingPunct="1">
              <a:lnSpc>
                <a:spcPct val="80000"/>
              </a:lnSpc>
              <a:buFontTx/>
              <a:buNone/>
            </a:pPr>
            <a:r>
              <a:rPr lang="fi-FI" sz="2400" smtClean="0">
                <a:solidFill>
                  <a:srgbClr val="FF0000"/>
                </a:solidFill>
              </a:rPr>
              <a:t>4. Computer Aided Manufacturing</a:t>
            </a:r>
            <a:r>
              <a:rPr lang="fi-FI" sz="2400" smtClean="0"/>
              <a:t> (</a:t>
            </a:r>
            <a:r>
              <a:rPr lang="fi-FI" sz="2400" b="1" i="1" smtClean="0"/>
              <a:t>CAM</a:t>
            </a:r>
            <a:r>
              <a:rPr lang="fi-FI" sz="2400" smtClean="0"/>
              <a:t>) </a:t>
            </a:r>
          </a:p>
          <a:p>
            <a:pPr eaLnBrk="1" hangingPunct="1">
              <a:lnSpc>
                <a:spcPct val="80000"/>
              </a:lnSpc>
            </a:pPr>
            <a:r>
              <a:rPr lang="fi-FI" sz="2400" smtClean="0"/>
              <a:t>Adalah penggunaan teknologi informasi untuk mengendalikan mesin. </a:t>
            </a:r>
            <a:endParaRPr lang="en-US" sz="2400" smtClean="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ppt_x"/>
                                          </p:val>
                                        </p:tav>
                                        <p:tav tm="100000">
                                          <p:val>
                                            <p:strVal val="#ppt_x"/>
                                          </p:val>
                                        </p:tav>
                                      </p:tavLst>
                                    </p:anim>
                                    <p:anim calcmode="lin" valueType="num">
                                      <p:cBhvr additive="base">
                                        <p:cTn id="8"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2">
                                            <p:txEl>
                                              <p:pRg st="0" end="0"/>
                                            </p:txEl>
                                          </p:spTgt>
                                        </p:tgtEl>
                                        <p:attrNameLst>
                                          <p:attrName>style.visibility</p:attrName>
                                        </p:attrNameLst>
                                      </p:cBhvr>
                                      <p:to>
                                        <p:strVal val="visible"/>
                                      </p:to>
                                    </p:set>
                                    <p:anim calcmode="lin" valueType="num">
                                      <p:cBhvr additive="base">
                                        <p:cTn id="13" dur="500" fill="hold"/>
                                        <p:tgtEl>
                                          <p:spTgt spid="1229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2">
                                            <p:txEl>
                                              <p:pRg st="1" end="1"/>
                                            </p:txEl>
                                          </p:spTgt>
                                        </p:tgtEl>
                                        <p:attrNameLst>
                                          <p:attrName>style.visibility</p:attrName>
                                        </p:attrNameLst>
                                      </p:cBhvr>
                                      <p:to>
                                        <p:strVal val="visible"/>
                                      </p:to>
                                    </p:set>
                                    <p:anim calcmode="lin" valueType="num">
                                      <p:cBhvr additive="base">
                                        <p:cTn id="19" dur="500" fill="hold"/>
                                        <p:tgtEl>
                                          <p:spTgt spid="1229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2">
                                            <p:txEl>
                                              <p:pRg st="2" end="2"/>
                                            </p:txEl>
                                          </p:spTgt>
                                        </p:tgtEl>
                                        <p:attrNameLst>
                                          <p:attrName>style.visibility</p:attrName>
                                        </p:attrNameLst>
                                      </p:cBhvr>
                                      <p:to>
                                        <p:strVal val="visible"/>
                                      </p:to>
                                    </p:set>
                                    <p:anim calcmode="lin" valueType="num">
                                      <p:cBhvr additive="base">
                                        <p:cTn id="25" dur="500" fill="hold"/>
                                        <p:tgtEl>
                                          <p:spTgt spid="1229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2">
                                            <p:txEl>
                                              <p:pRg st="3" end="3"/>
                                            </p:txEl>
                                          </p:spTgt>
                                        </p:tgtEl>
                                        <p:attrNameLst>
                                          <p:attrName>style.visibility</p:attrName>
                                        </p:attrNameLst>
                                      </p:cBhvr>
                                      <p:to>
                                        <p:strVal val="visible"/>
                                      </p:to>
                                    </p:set>
                                    <p:anim calcmode="lin" valueType="num">
                                      <p:cBhvr additive="base">
                                        <p:cTn id="31" dur="500" fill="hold"/>
                                        <p:tgtEl>
                                          <p:spTgt spid="1229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292">
                                            <p:txEl>
                                              <p:pRg st="4" end="4"/>
                                            </p:txEl>
                                          </p:spTgt>
                                        </p:tgtEl>
                                        <p:attrNameLst>
                                          <p:attrName>style.visibility</p:attrName>
                                        </p:attrNameLst>
                                      </p:cBhvr>
                                      <p:to>
                                        <p:strVal val="visible"/>
                                      </p:to>
                                    </p:set>
                                    <p:anim calcmode="lin" valueType="num">
                                      <p:cBhvr additive="base">
                                        <p:cTn id="37" dur="500" fill="hold"/>
                                        <p:tgtEl>
                                          <p:spTgt spid="1229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292">
                                            <p:txEl>
                                              <p:pRg st="5" end="5"/>
                                            </p:txEl>
                                          </p:spTgt>
                                        </p:tgtEl>
                                        <p:attrNameLst>
                                          <p:attrName>style.visibility</p:attrName>
                                        </p:attrNameLst>
                                      </p:cBhvr>
                                      <p:to>
                                        <p:strVal val="visible"/>
                                      </p:to>
                                    </p:set>
                                    <p:anim calcmode="lin" valueType="num">
                                      <p:cBhvr additive="base">
                                        <p:cTn id="43" dur="500" fill="hold"/>
                                        <p:tgtEl>
                                          <p:spTgt spid="12292">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29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292">
                                            <p:txEl>
                                              <p:pRg st="6" end="6"/>
                                            </p:txEl>
                                          </p:spTgt>
                                        </p:tgtEl>
                                        <p:attrNameLst>
                                          <p:attrName>style.visibility</p:attrName>
                                        </p:attrNameLst>
                                      </p:cBhvr>
                                      <p:to>
                                        <p:strVal val="visible"/>
                                      </p:to>
                                    </p:set>
                                    <p:anim calcmode="lin" valueType="num">
                                      <p:cBhvr additive="base">
                                        <p:cTn id="49" dur="500" fill="hold"/>
                                        <p:tgtEl>
                                          <p:spTgt spid="12292">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29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292">
                                            <p:txEl>
                                              <p:pRg st="7" end="7"/>
                                            </p:txEl>
                                          </p:spTgt>
                                        </p:tgtEl>
                                        <p:attrNameLst>
                                          <p:attrName>style.visibility</p:attrName>
                                        </p:attrNameLst>
                                      </p:cBhvr>
                                      <p:to>
                                        <p:strVal val="visible"/>
                                      </p:to>
                                    </p:set>
                                    <p:anim calcmode="lin" valueType="num">
                                      <p:cBhvr additive="base">
                                        <p:cTn id="55" dur="500" fill="hold"/>
                                        <p:tgtEl>
                                          <p:spTgt spid="12292">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29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2"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p:spPr>
        <p:txBody>
          <a:bodyPr/>
          <a:lstStyle/>
          <a:p>
            <a:pPr eaLnBrk="1" hangingPunct="1"/>
            <a:fld id="{64737245-9AE9-4B6D-87D3-9052C25C1438}" type="slidenum">
              <a:rPr lang="en-US" smtClean="0"/>
              <a:pPr eaLnBrk="1" hangingPunct="1"/>
              <a:t>96</a:t>
            </a:fld>
            <a:endParaRPr lang="en-US" smtClean="0"/>
          </a:p>
        </p:txBody>
      </p:sp>
      <p:sp>
        <p:nvSpPr>
          <p:cNvPr id="13316" name="Rectangle 3"/>
          <p:cNvSpPr>
            <a:spLocks noGrp="1" noChangeArrowheads="1"/>
          </p:cNvSpPr>
          <p:nvPr>
            <p:ph type="body" idx="1"/>
          </p:nvPr>
        </p:nvSpPr>
        <p:spPr>
          <a:xfrm>
            <a:off x="457200" y="457200"/>
            <a:ext cx="8229600" cy="5668963"/>
          </a:xfrm>
        </p:spPr>
        <p:txBody>
          <a:bodyPr/>
          <a:lstStyle/>
          <a:p>
            <a:pPr eaLnBrk="1" hangingPunct="1">
              <a:lnSpc>
                <a:spcPct val="80000"/>
              </a:lnSpc>
              <a:buFontTx/>
              <a:buNone/>
            </a:pPr>
            <a:r>
              <a:rPr lang="en-US" sz="2000" smtClean="0">
                <a:solidFill>
                  <a:srgbClr val="FF0000"/>
                </a:solidFill>
              </a:rPr>
              <a:t>5. Teknologi Virtual Realitas</a:t>
            </a:r>
            <a:r>
              <a:rPr lang="en-US" sz="2000" smtClean="0"/>
              <a:t> (</a:t>
            </a:r>
            <a:r>
              <a:rPr lang="en-US" sz="2000" b="1" i="1" smtClean="0"/>
              <a:t>Realty Virtual Technology</a:t>
            </a:r>
            <a:r>
              <a:rPr lang="en-US" sz="2000" smtClean="0"/>
              <a:t>) </a:t>
            </a:r>
          </a:p>
          <a:p>
            <a:pPr eaLnBrk="1" hangingPunct="1">
              <a:lnSpc>
                <a:spcPct val="80000"/>
              </a:lnSpc>
            </a:pPr>
            <a:r>
              <a:rPr lang="en-US" sz="2000" smtClean="0"/>
              <a:t>Adalah bentuk komunikasi secara tampilan dimana gambar menggantikan kenyataan dan biasanya pengguna dapat menanggapi secara interaktif. </a:t>
            </a:r>
          </a:p>
          <a:p>
            <a:pPr eaLnBrk="1" hangingPunct="1">
              <a:lnSpc>
                <a:spcPct val="80000"/>
              </a:lnSpc>
              <a:buFontTx/>
              <a:buNone/>
            </a:pPr>
            <a:r>
              <a:rPr lang="en-US" sz="2000" smtClean="0">
                <a:solidFill>
                  <a:srgbClr val="FF0000"/>
                </a:solidFill>
              </a:rPr>
              <a:t>6. Analisis Nilai</a:t>
            </a:r>
            <a:r>
              <a:rPr lang="en-US" sz="2000" smtClean="0"/>
              <a:t> (</a:t>
            </a:r>
            <a:r>
              <a:rPr lang="en-US" sz="2000" b="1" i="1" smtClean="0"/>
              <a:t>Value Analysis</a:t>
            </a:r>
            <a:r>
              <a:rPr lang="en-US" sz="2000" smtClean="0"/>
              <a:t>) </a:t>
            </a:r>
          </a:p>
          <a:p>
            <a:pPr eaLnBrk="1" hangingPunct="1">
              <a:lnSpc>
                <a:spcPct val="80000"/>
              </a:lnSpc>
            </a:pPr>
            <a:r>
              <a:rPr lang="en-US" sz="2000" smtClean="0"/>
              <a:t>Merupakan kajian dari produk sukses yang dilakukan selama proses produksi. </a:t>
            </a:r>
          </a:p>
          <a:p>
            <a:pPr eaLnBrk="1" hangingPunct="1">
              <a:lnSpc>
                <a:spcPct val="80000"/>
              </a:lnSpc>
              <a:buFontTx/>
              <a:buNone/>
            </a:pPr>
            <a:r>
              <a:rPr lang="en-US" sz="2000" smtClean="0">
                <a:solidFill>
                  <a:srgbClr val="FF0000"/>
                </a:solidFill>
              </a:rPr>
              <a:t>7. Desain yang ramah lingkungan</a:t>
            </a:r>
            <a:r>
              <a:rPr lang="en-US" sz="2000" smtClean="0"/>
              <a:t> (</a:t>
            </a:r>
            <a:r>
              <a:rPr lang="en-US" sz="2000" b="1" i="1" smtClean="0"/>
              <a:t>Environtmentally Friendly Design</a:t>
            </a:r>
            <a:r>
              <a:rPr lang="en-US" sz="2000" smtClean="0"/>
              <a:t>) </a:t>
            </a:r>
          </a:p>
          <a:p>
            <a:pPr eaLnBrk="1" hangingPunct="1">
              <a:lnSpc>
                <a:spcPct val="80000"/>
              </a:lnSpc>
            </a:pPr>
            <a:r>
              <a:rPr lang="en-US" sz="2000" smtClean="0"/>
              <a:t>Merupakan perancangan produk yang telah memasukkan unsur kepekaan terhadap permasalahan lingkungan yang sangat luas pada proses produksi. </a:t>
            </a:r>
            <a:endParaRPr lang="sv-SE" sz="2000" smtClean="0"/>
          </a:p>
          <a:p>
            <a:pPr eaLnBrk="1" hangingPunct="1">
              <a:lnSpc>
                <a:spcPct val="80000"/>
              </a:lnSpc>
            </a:pPr>
            <a:r>
              <a:rPr lang="sv-SE" sz="2000" smtClean="0"/>
              <a:t>Cara yang bisa dilakukan antara lain dengan: </a:t>
            </a:r>
          </a:p>
          <a:p>
            <a:pPr lvl="1" eaLnBrk="1" hangingPunct="1">
              <a:lnSpc>
                <a:spcPct val="80000"/>
              </a:lnSpc>
              <a:buFontTx/>
              <a:buNone/>
            </a:pPr>
            <a:r>
              <a:rPr lang="sv-SE" sz="1800" smtClean="0"/>
              <a:t>a. Membuat produk yang dapat didaur ulang </a:t>
            </a:r>
            <a:endParaRPr lang="nb-NO" sz="1800" smtClean="0"/>
          </a:p>
          <a:p>
            <a:pPr lvl="1" eaLnBrk="1" hangingPunct="1">
              <a:lnSpc>
                <a:spcPct val="80000"/>
              </a:lnSpc>
              <a:buFontTx/>
              <a:buNone/>
            </a:pPr>
            <a:r>
              <a:rPr lang="nb-NO" sz="1800" smtClean="0"/>
              <a:t>b. Menggunakan bahan baku yang dapat di daur ulang. </a:t>
            </a:r>
            <a:endParaRPr lang="sv-SE" sz="1800" smtClean="0"/>
          </a:p>
          <a:p>
            <a:pPr lvl="1" eaLnBrk="1" hangingPunct="1">
              <a:lnSpc>
                <a:spcPct val="80000"/>
              </a:lnSpc>
              <a:buFontTx/>
              <a:buNone/>
            </a:pPr>
            <a:r>
              <a:rPr lang="sv-SE" sz="1800" smtClean="0"/>
              <a:t>c. Menggunakan komponen yang tidak membahayakan. </a:t>
            </a:r>
          </a:p>
          <a:p>
            <a:pPr lvl="1" eaLnBrk="1" hangingPunct="1">
              <a:lnSpc>
                <a:spcPct val="80000"/>
              </a:lnSpc>
              <a:buFontTx/>
              <a:buNone/>
            </a:pPr>
            <a:r>
              <a:rPr lang="sv-SE" sz="1800" smtClean="0"/>
              <a:t>d. Menggunakan komponen yang lebih ringan. </a:t>
            </a:r>
          </a:p>
          <a:p>
            <a:pPr lvl="1" eaLnBrk="1" hangingPunct="1">
              <a:lnSpc>
                <a:spcPct val="80000"/>
              </a:lnSpc>
              <a:buFontTx/>
              <a:buNone/>
            </a:pPr>
            <a:r>
              <a:rPr lang="sv-SE" sz="1800" smtClean="0"/>
              <a:t>e. Menggunakan energi yang lebih sedikit. </a:t>
            </a:r>
          </a:p>
          <a:p>
            <a:pPr lvl="1" eaLnBrk="1" hangingPunct="1">
              <a:lnSpc>
                <a:spcPct val="80000"/>
              </a:lnSpc>
              <a:buFontTx/>
              <a:buNone/>
            </a:pPr>
            <a:r>
              <a:rPr lang="sv-SE" sz="1800" smtClean="0"/>
              <a:t>f. Menggunakan bahan baku yang lebih sedikit. </a:t>
            </a:r>
            <a:endParaRPr lang="en-US" sz="1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 calcmode="lin" valueType="num">
                                      <p:cBhvr additive="base">
                                        <p:cTn id="7" dur="500" fill="hold"/>
                                        <p:tgtEl>
                                          <p:spTgt spid="133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6">
                                            <p:txEl>
                                              <p:pRg st="1" end="1"/>
                                            </p:txEl>
                                          </p:spTgt>
                                        </p:tgtEl>
                                        <p:attrNameLst>
                                          <p:attrName>style.visibility</p:attrName>
                                        </p:attrNameLst>
                                      </p:cBhvr>
                                      <p:to>
                                        <p:strVal val="visible"/>
                                      </p:to>
                                    </p:set>
                                    <p:anim calcmode="lin" valueType="num">
                                      <p:cBhvr additive="base">
                                        <p:cTn id="13" dur="500" fill="hold"/>
                                        <p:tgtEl>
                                          <p:spTgt spid="133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6">
                                            <p:txEl>
                                              <p:pRg st="2" end="2"/>
                                            </p:txEl>
                                          </p:spTgt>
                                        </p:tgtEl>
                                        <p:attrNameLst>
                                          <p:attrName>style.visibility</p:attrName>
                                        </p:attrNameLst>
                                      </p:cBhvr>
                                      <p:to>
                                        <p:strVal val="visible"/>
                                      </p:to>
                                    </p:set>
                                    <p:anim calcmode="lin" valueType="num">
                                      <p:cBhvr additive="base">
                                        <p:cTn id="19" dur="500" fill="hold"/>
                                        <p:tgtEl>
                                          <p:spTgt spid="133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6">
                                            <p:txEl>
                                              <p:pRg st="3" end="3"/>
                                            </p:txEl>
                                          </p:spTgt>
                                        </p:tgtEl>
                                        <p:attrNameLst>
                                          <p:attrName>style.visibility</p:attrName>
                                        </p:attrNameLst>
                                      </p:cBhvr>
                                      <p:to>
                                        <p:strVal val="visible"/>
                                      </p:to>
                                    </p:set>
                                    <p:anim calcmode="lin" valueType="num">
                                      <p:cBhvr additive="base">
                                        <p:cTn id="25" dur="500" fill="hold"/>
                                        <p:tgtEl>
                                          <p:spTgt spid="133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6">
                                            <p:txEl>
                                              <p:pRg st="4" end="4"/>
                                            </p:txEl>
                                          </p:spTgt>
                                        </p:tgtEl>
                                        <p:attrNameLst>
                                          <p:attrName>style.visibility</p:attrName>
                                        </p:attrNameLst>
                                      </p:cBhvr>
                                      <p:to>
                                        <p:strVal val="visible"/>
                                      </p:to>
                                    </p:set>
                                    <p:anim calcmode="lin" valueType="num">
                                      <p:cBhvr additive="base">
                                        <p:cTn id="31" dur="500" fill="hold"/>
                                        <p:tgtEl>
                                          <p:spTgt spid="1331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6">
                                            <p:txEl>
                                              <p:pRg st="5" end="5"/>
                                            </p:txEl>
                                          </p:spTgt>
                                        </p:tgtEl>
                                        <p:attrNameLst>
                                          <p:attrName>style.visibility</p:attrName>
                                        </p:attrNameLst>
                                      </p:cBhvr>
                                      <p:to>
                                        <p:strVal val="visible"/>
                                      </p:to>
                                    </p:set>
                                    <p:anim calcmode="lin" valueType="num">
                                      <p:cBhvr additive="base">
                                        <p:cTn id="37" dur="500" fill="hold"/>
                                        <p:tgtEl>
                                          <p:spTgt spid="1331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316">
                                            <p:txEl>
                                              <p:pRg st="6" end="6"/>
                                            </p:txEl>
                                          </p:spTgt>
                                        </p:tgtEl>
                                        <p:attrNameLst>
                                          <p:attrName>style.visibility</p:attrName>
                                        </p:attrNameLst>
                                      </p:cBhvr>
                                      <p:to>
                                        <p:strVal val="visible"/>
                                      </p:to>
                                    </p:set>
                                    <p:anim calcmode="lin" valueType="num">
                                      <p:cBhvr additive="base">
                                        <p:cTn id="43" dur="500" fill="hold"/>
                                        <p:tgtEl>
                                          <p:spTgt spid="1331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6">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16">
                                            <p:txEl>
                                              <p:pRg st="7" end="7"/>
                                            </p:txEl>
                                          </p:spTgt>
                                        </p:tgtEl>
                                        <p:attrNameLst>
                                          <p:attrName>style.visibility</p:attrName>
                                        </p:attrNameLst>
                                      </p:cBhvr>
                                      <p:to>
                                        <p:strVal val="visible"/>
                                      </p:to>
                                    </p:set>
                                    <p:anim calcmode="lin" valueType="num">
                                      <p:cBhvr additive="base">
                                        <p:cTn id="47" dur="500" fill="hold"/>
                                        <p:tgtEl>
                                          <p:spTgt spid="13316">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316">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16">
                                            <p:txEl>
                                              <p:pRg st="8" end="8"/>
                                            </p:txEl>
                                          </p:spTgt>
                                        </p:tgtEl>
                                        <p:attrNameLst>
                                          <p:attrName>style.visibility</p:attrName>
                                        </p:attrNameLst>
                                      </p:cBhvr>
                                      <p:to>
                                        <p:strVal val="visible"/>
                                      </p:to>
                                    </p:set>
                                    <p:anim calcmode="lin" valueType="num">
                                      <p:cBhvr additive="base">
                                        <p:cTn id="51" dur="500" fill="hold"/>
                                        <p:tgtEl>
                                          <p:spTgt spid="13316">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3316">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16">
                                            <p:txEl>
                                              <p:pRg st="9" end="9"/>
                                            </p:txEl>
                                          </p:spTgt>
                                        </p:tgtEl>
                                        <p:attrNameLst>
                                          <p:attrName>style.visibility</p:attrName>
                                        </p:attrNameLst>
                                      </p:cBhvr>
                                      <p:to>
                                        <p:strVal val="visible"/>
                                      </p:to>
                                    </p:set>
                                    <p:anim calcmode="lin" valueType="num">
                                      <p:cBhvr additive="base">
                                        <p:cTn id="55" dur="500" fill="hold"/>
                                        <p:tgtEl>
                                          <p:spTgt spid="13316">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316">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16">
                                            <p:txEl>
                                              <p:pRg st="10" end="10"/>
                                            </p:txEl>
                                          </p:spTgt>
                                        </p:tgtEl>
                                        <p:attrNameLst>
                                          <p:attrName>style.visibility</p:attrName>
                                        </p:attrNameLst>
                                      </p:cBhvr>
                                      <p:to>
                                        <p:strVal val="visible"/>
                                      </p:to>
                                    </p:set>
                                    <p:anim calcmode="lin" valueType="num">
                                      <p:cBhvr additive="base">
                                        <p:cTn id="59" dur="500" fill="hold"/>
                                        <p:tgtEl>
                                          <p:spTgt spid="13316">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3316">
                                            <p:txEl>
                                              <p:pRg st="10" end="10"/>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16">
                                            <p:txEl>
                                              <p:pRg st="11" end="11"/>
                                            </p:txEl>
                                          </p:spTgt>
                                        </p:tgtEl>
                                        <p:attrNameLst>
                                          <p:attrName>style.visibility</p:attrName>
                                        </p:attrNameLst>
                                      </p:cBhvr>
                                      <p:to>
                                        <p:strVal val="visible"/>
                                      </p:to>
                                    </p:set>
                                    <p:anim calcmode="lin" valueType="num">
                                      <p:cBhvr additive="base">
                                        <p:cTn id="63" dur="500" fill="hold"/>
                                        <p:tgtEl>
                                          <p:spTgt spid="13316">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3316">
                                            <p:txEl>
                                              <p:pRg st="11" end="11"/>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16">
                                            <p:txEl>
                                              <p:pRg st="12" end="12"/>
                                            </p:txEl>
                                          </p:spTgt>
                                        </p:tgtEl>
                                        <p:attrNameLst>
                                          <p:attrName>style.visibility</p:attrName>
                                        </p:attrNameLst>
                                      </p:cBhvr>
                                      <p:to>
                                        <p:strVal val="visible"/>
                                      </p:to>
                                    </p:set>
                                    <p:anim calcmode="lin" valueType="num">
                                      <p:cBhvr additive="base">
                                        <p:cTn id="67" dur="500" fill="hold"/>
                                        <p:tgtEl>
                                          <p:spTgt spid="13316">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331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Number Placeholder 5"/>
          <p:cNvSpPr>
            <a:spLocks noGrp="1"/>
          </p:cNvSpPr>
          <p:nvPr>
            <p:ph type="sldNum" sz="quarter" idx="12"/>
          </p:nvPr>
        </p:nvSpPr>
        <p:spPr>
          <a:noFill/>
        </p:spPr>
        <p:txBody>
          <a:bodyPr/>
          <a:lstStyle/>
          <a:p>
            <a:pPr eaLnBrk="1" hangingPunct="1"/>
            <a:fld id="{5E449A7C-15C7-4E8F-8E07-C709AF83E0CD}" type="slidenum">
              <a:rPr lang="en-US" smtClean="0"/>
              <a:pPr eaLnBrk="1" hangingPunct="1"/>
              <a:t>97</a:t>
            </a:fld>
            <a:endParaRPr lang="en-US" smtClean="0"/>
          </a:p>
        </p:txBody>
      </p:sp>
      <p:sp>
        <p:nvSpPr>
          <p:cNvPr id="14339" name="Rectangle 2"/>
          <p:cNvSpPr>
            <a:spLocks noGrp="1" noChangeArrowheads="1"/>
          </p:cNvSpPr>
          <p:nvPr>
            <p:ph type="title"/>
          </p:nvPr>
        </p:nvSpPr>
        <p:spPr>
          <a:xfrm>
            <a:off x="457200" y="274638"/>
            <a:ext cx="8229600" cy="487362"/>
          </a:xfrm>
        </p:spPr>
        <p:txBody>
          <a:bodyPr/>
          <a:lstStyle/>
          <a:p>
            <a:pPr algn="l" eaLnBrk="1" hangingPunct="1"/>
            <a:r>
              <a:rPr lang="en-US" sz="2400" b="1" smtClean="0">
                <a:solidFill>
                  <a:srgbClr val="FF0000"/>
                </a:solidFill>
              </a:rPr>
              <a:t>E. PERSAINGAN BERDASAR WAKTU  </a:t>
            </a:r>
            <a:br>
              <a:rPr lang="en-US" sz="2400" b="1" smtClean="0">
                <a:solidFill>
                  <a:srgbClr val="FF0000"/>
                </a:solidFill>
              </a:rPr>
            </a:br>
            <a:r>
              <a:rPr lang="en-US" sz="2400" b="1" smtClean="0">
                <a:solidFill>
                  <a:srgbClr val="FF0000"/>
                </a:solidFill>
              </a:rPr>
              <a:t>    (</a:t>
            </a:r>
            <a:r>
              <a:rPr lang="en-US" sz="2400" b="1" i="1" smtClean="0">
                <a:solidFill>
                  <a:srgbClr val="FF0000"/>
                </a:solidFill>
              </a:rPr>
              <a:t>Time – Based Competition</a:t>
            </a:r>
            <a:r>
              <a:rPr lang="en-US" sz="2400" b="1" smtClean="0">
                <a:solidFill>
                  <a:srgbClr val="FF0000"/>
                </a:solidFill>
              </a:rPr>
              <a:t>)</a:t>
            </a:r>
            <a:endParaRPr lang="en-US" sz="2400" smtClean="0">
              <a:solidFill>
                <a:srgbClr val="FF0000"/>
              </a:solidFill>
            </a:endParaRPr>
          </a:p>
        </p:txBody>
      </p:sp>
      <p:sp>
        <p:nvSpPr>
          <p:cNvPr id="14340" name="Rectangle 3"/>
          <p:cNvSpPr>
            <a:spLocks noGrp="1" noChangeArrowheads="1"/>
          </p:cNvSpPr>
          <p:nvPr>
            <p:ph type="body" idx="1"/>
          </p:nvPr>
        </p:nvSpPr>
        <p:spPr>
          <a:xfrm>
            <a:off x="457200" y="1066800"/>
            <a:ext cx="8229600" cy="5059363"/>
          </a:xfrm>
        </p:spPr>
        <p:txBody>
          <a:bodyPr/>
          <a:lstStyle/>
          <a:p>
            <a:pPr eaLnBrk="1" hangingPunct="1"/>
            <a:r>
              <a:rPr lang="en-US" sz="2000" b="1" smtClean="0"/>
              <a:t>Gambar : Product Development Continum </a:t>
            </a:r>
          </a:p>
          <a:p>
            <a:pPr algn="r" eaLnBrk="1" hangingPunct="1"/>
            <a:r>
              <a:rPr lang="en-US" sz="2000" b="1" smtClean="0">
                <a:solidFill>
                  <a:srgbClr val="FF0000"/>
                </a:solidFill>
              </a:rPr>
              <a:t>Strategi Pengembangan Eksternal</a:t>
            </a:r>
            <a:r>
              <a:rPr lang="en-US" sz="2000" b="1" smtClean="0"/>
              <a:t> </a:t>
            </a:r>
            <a:endParaRPr lang="en-US" sz="2000" smtClean="0"/>
          </a:p>
          <a:p>
            <a:pPr lvl="1" algn="r" eaLnBrk="1" hangingPunct="1">
              <a:buFontTx/>
              <a:buNone/>
            </a:pPr>
            <a:r>
              <a:rPr lang="en-US" sz="2000" smtClean="0"/>
              <a:t>- Membeli Teknologi/keahlian </a:t>
            </a:r>
          </a:p>
          <a:p>
            <a:pPr lvl="1" algn="r" eaLnBrk="1" hangingPunct="1">
              <a:buFontTx/>
              <a:buNone/>
            </a:pPr>
            <a:r>
              <a:rPr lang="en-US" sz="2000" smtClean="0"/>
              <a:t>- Joint Venture </a:t>
            </a:r>
          </a:p>
          <a:p>
            <a:pPr lvl="1" algn="r" eaLnBrk="1" hangingPunct="1">
              <a:buFontTx/>
              <a:buNone/>
            </a:pPr>
            <a:r>
              <a:rPr lang="en-US" sz="2000" smtClean="0"/>
              <a:t>- Aliansi </a:t>
            </a:r>
            <a:endParaRPr lang="en-US" sz="2000" b="1" smtClean="0"/>
          </a:p>
          <a:p>
            <a:pPr eaLnBrk="1" hangingPunct="1"/>
            <a:r>
              <a:rPr lang="en-US" sz="2000" b="1" smtClean="0">
                <a:solidFill>
                  <a:srgbClr val="FF0000"/>
                </a:solidFill>
              </a:rPr>
              <a:t>Strategi Pengembangan Internal</a:t>
            </a:r>
            <a:r>
              <a:rPr lang="en-US" sz="2000" b="1" smtClean="0"/>
              <a:t> </a:t>
            </a:r>
            <a:endParaRPr lang="en-US" sz="2000" smtClean="0"/>
          </a:p>
          <a:p>
            <a:pPr eaLnBrk="1" hangingPunct="1">
              <a:buFontTx/>
              <a:buNone/>
            </a:pPr>
            <a:r>
              <a:rPr lang="en-US" sz="2000" smtClean="0"/>
              <a:t>	- Pindah ke produk yang ada </a:t>
            </a:r>
            <a:endParaRPr lang="sv-SE" sz="2000" smtClean="0"/>
          </a:p>
          <a:p>
            <a:pPr eaLnBrk="1" hangingPunct="1">
              <a:buFontTx/>
              <a:buNone/>
            </a:pPr>
            <a:r>
              <a:rPr lang="sv-SE" sz="2000" smtClean="0"/>
              <a:t>	- Peningkatan produk yang sekarang </a:t>
            </a:r>
          </a:p>
          <a:p>
            <a:pPr eaLnBrk="1" hangingPunct="1">
              <a:buFontTx/>
              <a:buNone/>
            </a:pPr>
            <a:r>
              <a:rPr lang="sv-SE" sz="2000" smtClean="0"/>
              <a:t>	- Produk baru yang dikembangkan secara internal</a:t>
            </a:r>
            <a:r>
              <a:rPr lang="sv-SE" sz="2400" smtClean="0"/>
              <a:t> </a:t>
            </a:r>
          </a:p>
          <a:p>
            <a:pPr eaLnBrk="1" hangingPunct="1">
              <a:buFontTx/>
              <a:buNone/>
            </a:pPr>
            <a:endParaRPr lang="sv-SE" sz="1000" smtClean="0"/>
          </a:p>
          <a:p>
            <a:pPr eaLnBrk="1" hangingPunct="1"/>
            <a:r>
              <a:rPr lang="sv-SE" sz="2000" smtClean="0"/>
              <a:t>Internal  ←     Biaya Pengembangan Produk      →</a:t>
            </a:r>
            <a:r>
              <a:rPr lang="en-US" sz="2000" smtClean="0"/>
              <a:t>  </a:t>
            </a:r>
            <a:r>
              <a:rPr lang="sv-SE" sz="2000" smtClean="0"/>
              <a:t>Dibagi </a:t>
            </a:r>
          </a:p>
          <a:p>
            <a:pPr eaLnBrk="1" hangingPunct="1"/>
            <a:r>
              <a:rPr lang="sv-SE" sz="2000" smtClean="0"/>
              <a:t>Panjang ← Kecepatan Pengembangan Produk  →  Cepat dan atau </a:t>
            </a:r>
          </a:p>
          <a:p>
            <a:pPr eaLnBrk="1" hangingPunct="1">
              <a:buFontTx/>
              <a:buNone/>
            </a:pPr>
            <a:r>
              <a:rPr lang="sv-SE" sz="2000" smtClean="0"/>
              <a:t>                                                                                         yang sekarang </a:t>
            </a:r>
          </a:p>
          <a:p>
            <a:pPr eaLnBrk="1" hangingPunct="1"/>
            <a:r>
              <a:rPr lang="sv-SE" sz="2000" smtClean="0"/>
              <a:t>Tinggi    ←     Resiko Pengembangan Produk    →  Dibagi </a:t>
            </a:r>
            <a:endParaRPr lang="en-US" sz="2000" smtClean="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heel(4)">
                                      <p:cBhvr>
                                        <p:cTn id="7" dur="2000"/>
                                        <p:tgtEl>
                                          <p:spTgt spid="143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340">
                                            <p:txEl>
                                              <p:pRg st="0" end="0"/>
                                            </p:txEl>
                                          </p:spTgt>
                                        </p:tgtEl>
                                        <p:attrNameLst>
                                          <p:attrName>style.visibility</p:attrName>
                                        </p:attrNameLst>
                                      </p:cBhvr>
                                      <p:to>
                                        <p:strVal val="visible"/>
                                      </p:to>
                                    </p:set>
                                    <p:anim calcmode="lin" valueType="num">
                                      <p:cBhvr additive="base">
                                        <p:cTn id="12" dur="500" fill="hold"/>
                                        <p:tgtEl>
                                          <p:spTgt spid="1434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3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340">
                                            <p:txEl>
                                              <p:pRg st="1" end="1"/>
                                            </p:txEl>
                                          </p:spTgt>
                                        </p:tgtEl>
                                        <p:attrNameLst>
                                          <p:attrName>style.visibility</p:attrName>
                                        </p:attrNameLst>
                                      </p:cBhvr>
                                      <p:to>
                                        <p:strVal val="visible"/>
                                      </p:to>
                                    </p:set>
                                    <p:anim calcmode="lin" valueType="num">
                                      <p:cBhvr additive="base">
                                        <p:cTn id="18" dur="500" fill="hold"/>
                                        <p:tgtEl>
                                          <p:spTgt spid="1434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340">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340">
                                            <p:txEl>
                                              <p:pRg st="2" end="2"/>
                                            </p:txEl>
                                          </p:spTgt>
                                        </p:tgtEl>
                                        <p:attrNameLst>
                                          <p:attrName>style.visibility</p:attrName>
                                        </p:attrNameLst>
                                      </p:cBhvr>
                                      <p:to>
                                        <p:strVal val="visible"/>
                                      </p:to>
                                    </p:set>
                                    <p:anim calcmode="lin" valueType="num">
                                      <p:cBhvr additive="base">
                                        <p:cTn id="22" dur="500" fill="hold"/>
                                        <p:tgtEl>
                                          <p:spTgt spid="14340">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4340">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4340">
                                            <p:txEl>
                                              <p:pRg st="3" end="3"/>
                                            </p:txEl>
                                          </p:spTgt>
                                        </p:tgtEl>
                                        <p:attrNameLst>
                                          <p:attrName>style.visibility</p:attrName>
                                        </p:attrNameLst>
                                      </p:cBhvr>
                                      <p:to>
                                        <p:strVal val="visible"/>
                                      </p:to>
                                    </p:set>
                                    <p:anim calcmode="lin" valueType="num">
                                      <p:cBhvr additive="base">
                                        <p:cTn id="26" dur="500" fill="hold"/>
                                        <p:tgtEl>
                                          <p:spTgt spid="14340">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4340">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4340">
                                            <p:txEl>
                                              <p:pRg st="4" end="4"/>
                                            </p:txEl>
                                          </p:spTgt>
                                        </p:tgtEl>
                                        <p:attrNameLst>
                                          <p:attrName>style.visibility</p:attrName>
                                        </p:attrNameLst>
                                      </p:cBhvr>
                                      <p:to>
                                        <p:strVal val="visible"/>
                                      </p:to>
                                    </p:set>
                                    <p:anim calcmode="lin" valueType="num">
                                      <p:cBhvr additive="base">
                                        <p:cTn id="30" dur="500" fill="hold"/>
                                        <p:tgtEl>
                                          <p:spTgt spid="14340">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34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340">
                                            <p:txEl>
                                              <p:pRg st="5" end="5"/>
                                            </p:txEl>
                                          </p:spTgt>
                                        </p:tgtEl>
                                        <p:attrNameLst>
                                          <p:attrName>style.visibility</p:attrName>
                                        </p:attrNameLst>
                                      </p:cBhvr>
                                      <p:to>
                                        <p:strVal val="visible"/>
                                      </p:to>
                                    </p:set>
                                    <p:anim calcmode="lin" valueType="num">
                                      <p:cBhvr additive="base">
                                        <p:cTn id="36" dur="500" fill="hold"/>
                                        <p:tgtEl>
                                          <p:spTgt spid="14340">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34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4340">
                                            <p:txEl>
                                              <p:pRg st="6" end="6"/>
                                            </p:txEl>
                                          </p:spTgt>
                                        </p:tgtEl>
                                        <p:attrNameLst>
                                          <p:attrName>style.visibility</p:attrName>
                                        </p:attrNameLst>
                                      </p:cBhvr>
                                      <p:to>
                                        <p:strVal val="visible"/>
                                      </p:to>
                                    </p:set>
                                    <p:anim calcmode="lin" valueType="num">
                                      <p:cBhvr additive="base">
                                        <p:cTn id="42" dur="500" fill="hold"/>
                                        <p:tgtEl>
                                          <p:spTgt spid="14340">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434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340">
                                            <p:txEl>
                                              <p:pRg st="7" end="7"/>
                                            </p:txEl>
                                          </p:spTgt>
                                        </p:tgtEl>
                                        <p:attrNameLst>
                                          <p:attrName>style.visibility</p:attrName>
                                        </p:attrNameLst>
                                      </p:cBhvr>
                                      <p:to>
                                        <p:strVal val="visible"/>
                                      </p:to>
                                    </p:set>
                                    <p:anim calcmode="lin" valueType="num">
                                      <p:cBhvr additive="base">
                                        <p:cTn id="48" dur="500" fill="hold"/>
                                        <p:tgtEl>
                                          <p:spTgt spid="14340">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434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4340">
                                            <p:txEl>
                                              <p:pRg st="8" end="8"/>
                                            </p:txEl>
                                          </p:spTgt>
                                        </p:tgtEl>
                                        <p:attrNameLst>
                                          <p:attrName>style.visibility</p:attrName>
                                        </p:attrNameLst>
                                      </p:cBhvr>
                                      <p:to>
                                        <p:strVal val="visible"/>
                                      </p:to>
                                    </p:set>
                                    <p:anim calcmode="lin" valueType="num">
                                      <p:cBhvr additive="base">
                                        <p:cTn id="54" dur="500" fill="hold"/>
                                        <p:tgtEl>
                                          <p:spTgt spid="14340">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434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4340">
                                            <p:txEl>
                                              <p:pRg st="10" end="10"/>
                                            </p:txEl>
                                          </p:spTgt>
                                        </p:tgtEl>
                                        <p:attrNameLst>
                                          <p:attrName>style.visibility</p:attrName>
                                        </p:attrNameLst>
                                      </p:cBhvr>
                                      <p:to>
                                        <p:strVal val="visible"/>
                                      </p:to>
                                    </p:set>
                                    <p:anim calcmode="lin" valueType="num">
                                      <p:cBhvr additive="base">
                                        <p:cTn id="60" dur="500" fill="hold"/>
                                        <p:tgtEl>
                                          <p:spTgt spid="14340">
                                            <p:txEl>
                                              <p:pRg st="10" end="1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34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4340">
                                            <p:txEl>
                                              <p:pRg st="11" end="11"/>
                                            </p:txEl>
                                          </p:spTgt>
                                        </p:tgtEl>
                                        <p:attrNameLst>
                                          <p:attrName>style.visibility</p:attrName>
                                        </p:attrNameLst>
                                      </p:cBhvr>
                                      <p:to>
                                        <p:strVal val="visible"/>
                                      </p:to>
                                    </p:set>
                                    <p:anim calcmode="lin" valueType="num">
                                      <p:cBhvr additive="base">
                                        <p:cTn id="66" dur="500" fill="hold"/>
                                        <p:tgtEl>
                                          <p:spTgt spid="14340">
                                            <p:txEl>
                                              <p:pRg st="11" end="11"/>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4340">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4340">
                                            <p:txEl>
                                              <p:pRg st="12" end="12"/>
                                            </p:txEl>
                                          </p:spTgt>
                                        </p:tgtEl>
                                        <p:attrNameLst>
                                          <p:attrName>style.visibility</p:attrName>
                                        </p:attrNameLst>
                                      </p:cBhvr>
                                      <p:to>
                                        <p:strVal val="visible"/>
                                      </p:to>
                                    </p:set>
                                    <p:anim calcmode="lin" valueType="num">
                                      <p:cBhvr additive="base">
                                        <p:cTn id="72" dur="500" fill="hold"/>
                                        <p:tgtEl>
                                          <p:spTgt spid="14340">
                                            <p:txEl>
                                              <p:pRg st="12" end="12"/>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4340">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4340">
                                            <p:txEl>
                                              <p:pRg st="13" end="13"/>
                                            </p:txEl>
                                          </p:spTgt>
                                        </p:tgtEl>
                                        <p:attrNameLst>
                                          <p:attrName>style.visibility</p:attrName>
                                        </p:attrNameLst>
                                      </p:cBhvr>
                                      <p:to>
                                        <p:strVal val="visible"/>
                                      </p:to>
                                    </p:set>
                                    <p:anim calcmode="lin" valueType="num">
                                      <p:cBhvr additive="base">
                                        <p:cTn id="78" dur="500" fill="hold"/>
                                        <p:tgtEl>
                                          <p:spTgt spid="14340">
                                            <p:txEl>
                                              <p:pRg st="13" end="13"/>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4340">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4340"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Number Placeholder 5"/>
          <p:cNvSpPr>
            <a:spLocks noGrp="1"/>
          </p:cNvSpPr>
          <p:nvPr>
            <p:ph type="sldNum" sz="quarter" idx="12"/>
          </p:nvPr>
        </p:nvSpPr>
        <p:spPr>
          <a:noFill/>
        </p:spPr>
        <p:txBody>
          <a:bodyPr/>
          <a:lstStyle/>
          <a:p>
            <a:pPr eaLnBrk="1" hangingPunct="1"/>
            <a:fld id="{B66E03BB-DCE9-41E1-B2B9-378CE190129B}" type="slidenum">
              <a:rPr lang="en-US" smtClean="0"/>
              <a:pPr eaLnBrk="1" hangingPunct="1"/>
              <a:t>98</a:t>
            </a:fld>
            <a:endParaRPr lang="en-US" smtClean="0"/>
          </a:p>
        </p:txBody>
      </p:sp>
      <p:sp>
        <p:nvSpPr>
          <p:cNvPr id="143363" name="Rectangle 2"/>
          <p:cNvSpPr>
            <a:spLocks noGrp="1" noChangeArrowheads="1"/>
          </p:cNvSpPr>
          <p:nvPr>
            <p:ph type="title"/>
          </p:nvPr>
        </p:nvSpPr>
        <p:spPr>
          <a:xfrm>
            <a:off x="457200" y="304800"/>
            <a:ext cx="8229600" cy="381000"/>
          </a:xfrm>
        </p:spPr>
        <p:txBody>
          <a:bodyPr/>
          <a:lstStyle/>
          <a:p>
            <a:pPr algn="l" eaLnBrk="1" hangingPunct="1"/>
            <a:r>
              <a:rPr lang="sv-SE" sz="2000" b="1" smtClean="0">
                <a:solidFill>
                  <a:srgbClr val="FF0000"/>
                </a:solidFill>
              </a:rPr>
              <a:t>F. DOKUMENTASI PRODUKSI</a:t>
            </a:r>
            <a:r>
              <a:rPr lang="sv-SE" sz="4000" smtClean="0"/>
              <a:t> </a:t>
            </a:r>
            <a:endParaRPr lang="en-US" sz="4000" smtClean="0"/>
          </a:p>
        </p:txBody>
      </p:sp>
      <p:sp>
        <p:nvSpPr>
          <p:cNvPr id="143364" name="Rectangle 3"/>
          <p:cNvSpPr>
            <a:spLocks noGrp="1" noChangeArrowheads="1"/>
          </p:cNvSpPr>
          <p:nvPr>
            <p:ph type="body" idx="1"/>
          </p:nvPr>
        </p:nvSpPr>
        <p:spPr>
          <a:xfrm>
            <a:off x="457200" y="914400"/>
            <a:ext cx="8229600" cy="5211763"/>
          </a:xfrm>
        </p:spPr>
        <p:txBody>
          <a:bodyPr/>
          <a:lstStyle/>
          <a:p>
            <a:pPr marL="381000" indent="-381000" eaLnBrk="1" hangingPunct="1">
              <a:lnSpc>
                <a:spcPct val="80000"/>
              </a:lnSpc>
              <a:buFontTx/>
              <a:buAutoNum type="arabicPeriod"/>
            </a:pPr>
            <a:r>
              <a:rPr lang="sv-SE" sz="1800" b="1" smtClean="0">
                <a:solidFill>
                  <a:srgbClr val="FF0000"/>
                </a:solidFill>
              </a:rPr>
              <a:t>Gambar Perakitan</a:t>
            </a:r>
            <a:r>
              <a:rPr lang="sv-SE" sz="1800" smtClean="0"/>
              <a:t> (</a:t>
            </a:r>
            <a:r>
              <a:rPr lang="sv-SE" sz="1800" i="1" smtClean="0"/>
              <a:t>Assembly Drawing</a:t>
            </a:r>
            <a:r>
              <a:rPr lang="sv-SE" sz="1800" smtClean="0"/>
              <a:t>) </a:t>
            </a:r>
          </a:p>
          <a:p>
            <a:pPr marL="381000" indent="-381000" eaLnBrk="1" hangingPunct="1">
              <a:lnSpc>
                <a:spcPct val="80000"/>
              </a:lnSpc>
              <a:buFontTx/>
              <a:buNone/>
            </a:pPr>
            <a:r>
              <a:rPr lang="sv-SE" sz="1800" smtClean="0"/>
              <a:t>	yaitu pandangan produk yang dilepas masing-masing komponenya biasanya melalui gambar tiga dimensi atau isometris. </a:t>
            </a:r>
          </a:p>
          <a:p>
            <a:pPr marL="381000" indent="-381000" eaLnBrk="1" hangingPunct="1">
              <a:lnSpc>
                <a:spcPct val="80000"/>
              </a:lnSpc>
              <a:buFontTx/>
              <a:buNone/>
            </a:pPr>
            <a:r>
              <a:rPr lang="sv-SE" sz="1800" smtClean="0">
                <a:solidFill>
                  <a:srgbClr val="FF0000"/>
                </a:solidFill>
              </a:rPr>
              <a:t>2. </a:t>
            </a:r>
            <a:r>
              <a:rPr lang="sv-SE" sz="1800" b="1" smtClean="0">
                <a:solidFill>
                  <a:srgbClr val="FF0000"/>
                </a:solidFill>
              </a:rPr>
              <a:t>Diagram Perakitan</a:t>
            </a:r>
            <a:r>
              <a:rPr lang="sv-SE" sz="1800" smtClean="0"/>
              <a:t> (</a:t>
            </a:r>
            <a:r>
              <a:rPr lang="sv-SE" sz="1800" i="1" smtClean="0"/>
              <a:t>Assembly Chart</a:t>
            </a:r>
            <a:r>
              <a:rPr lang="sv-SE" sz="1800" smtClean="0"/>
              <a:t>) </a:t>
            </a:r>
          </a:p>
          <a:p>
            <a:pPr marL="381000" indent="-381000" eaLnBrk="1" hangingPunct="1">
              <a:lnSpc>
                <a:spcPct val="80000"/>
              </a:lnSpc>
              <a:buFontTx/>
              <a:buNone/>
            </a:pPr>
            <a:r>
              <a:rPr lang="sv-SE" sz="1800" smtClean="0"/>
              <a:t>	yaitu sebuah grafik sebagai jalan untuk menerangkan bagaimana komponen mengalir menjadi sub perakitan dan akhirnya menjadi produk jadi. </a:t>
            </a:r>
          </a:p>
          <a:p>
            <a:pPr marL="381000" indent="-381000" eaLnBrk="1" hangingPunct="1">
              <a:lnSpc>
                <a:spcPct val="80000"/>
              </a:lnSpc>
              <a:buFontTx/>
              <a:buNone/>
            </a:pPr>
            <a:r>
              <a:rPr lang="sv-SE" sz="1800" smtClean="0">
                <a:solidFill>
                  <a:srgbClr val="FF0000"/>
                </a:solidFill>
              </a:rPr>
              <a:t>3. </a:t>
            </a:r>
            <a:r>
              <a:rPr lang="sv-SE" sz="1800" b="1" smtClean="0">
                <a:solidFill>
                  <a:srgbClr val="FF0000"/>
                </a:solidFill>
              </a:rPr>
              <a:t>Lembar Rute</a:t>
            </a:r>
            <a:r>
              <a:rPr lang="sv-SE" sz="1800" smtClean="0"/>
              <a:t> (</a:t>
            </a:r>
            <a:r>
              <a:rPr lang="sv-SE" sz="1800" i="1" smtClean="0"/>
              <a:t>Route Sheet</a:t>
            </a:r>
            <a:r>
              <a:rPr lang="sv-SE" sz="1800" smtClean="0"/>
              <a:t>) </a:t>
            </a:r>
          </a:p>
          <a:p>
            <a:pPr marL="381000" indent="-381000" eaLnBrk="1" hangingPunct="1">
              <a:lnSpc>
                <a:spcPct val="80000"/>
              </a:lnSpc>
              <a:buFontTx/>
              <a:buNone/>
            </a:pPr>
            <a:r>
              <a:rPr lang="sv-SE" sz="1800" smtClean="0"/>
              <a:t>	yaitu merupakan daftar operasi yang dibutuhkan untuk memproduksi komponen dengan bahan yang dirinci dalam bill of material. </a:t>
            </a:r>
          </a:p>
          <a:p>
            <a:pPr marL="381000" indent="-381000" eaLnBrk="1" hangingPunct="1">
              <a:lnSpc>
                <a:spcPct val="80000"/>
              </a:lnSpc>
              <a:buFontTx/>
              <a:buNone/>
            </a:pPr>
            <a:r>
              <a:rPr lang="sv-SE" sz="1800" smtClean="0">
                <a:solidFill>
                  <a:srgbClr val="FF0000"/>
                </a:solidFill>
              </a:rPr>
              <a:t>4. </a:t>
            </a:r>
            <a:r>
              <a:rPr lang="sv-SE" sz="1800" b="1" smtClean="0">
                <a:solidFill>
                  <a:srgbClr val="FF0000"/>
                </a:solidFill>
              </a:rPr>
              <a:t>Perintah Kerja</a:t>
            </a:r>
            <a:r>
              <a:rPr lang="sv-SE" sz="1800" smtClean="0"/>
              <a:t> (</a:t>
            </a:r>
            <a:r>
              <a:rPr lang="sv-SE" sz="1800" i="1" smtClean="0"/>
              <a:t>Work Order</a:t>
            </a:r>
            <a:r>
              <a:rPr lang="sv-SE" sz="1800" smtClean="0"/>
              <a:t>) </a:t>
            </a:r>
          </a:p>
          <a:p>
            <a:pPr marL="381000" indent="-381000" eaLnBrk="1" hangingPunct="1">
              <a:lnSpc>
                <a:spcPct val="80000"/>
              </a:lnSpc>
              <a:buFontTx/>
              <a:buNone/>
            </a:pPr>
            <a:r>
              <a:rPr lang="sv-SE" sz="1800" smtClean="0"/>
              <a:t>	yaitu sebuah instruksi untuk membuat sejumlah kuantitas produk tertentu biasanya untuk jadwal tertentu. </a:t>
            </a:r>
          </a:p>
          <a:p>
            <a:pPr marL="381000" indent="-381000" eaLnBrk="1" hangingPunct="1">
              <a:lnSpc>
                <a:spcPct val="80000"/>
              </a:lnSpc>
              <a:buFontTx/>
              <a:buNone/>
            </a:pPr>
            <a:r>
              <a:rPr lang="sv-SE" sz="1800" smtClean="0">
                <a:solidFill>
                  <a:srgbClr val="FF0000"/>
                </a:solidFill>
              </a:rPr>
              <a:t>5. </a:t>
            </a:r>
            <a:r>
              <a:rPr lang="sv-SE" sz="1800" b="1" smtClean="0">
                <a:solidFill>
                  <a:srgbClr val="FF0000"/>
                </a:solidFill>
              </a:rPr>
              <a:t>Engineering Change Notices</a:t>
            </a:r>
            <a:r>
              <a:rPr lang="sv-SE" sz="1800" smtClean="0"/>
              <a:t> (</a:t>
            </a:r>
            <a:r>
              <a:rPr lang="sv-SE" sz="1800" i="1" smtClean="0"/>
              <a:t>ECN)</a:t>
            </a:r>
            <a:r>
              <a:rPr lang="sv-SE" sz="1800" smtClean="0"/>
              <a:t> </a:t>
            </a:r>
          </a:p>
          <a:p>
            <a:pPr marL="381000" indent="-381000" eaLnBrk="1" hangingPunct="1">
              <a:lnSpc>
                <a:spcPct val="80000"/>
              </a:lnSpc>
              <a:buFontTx/>
              <a:buNone/>
            </a:pPr>
            <a:r>
              <a:rPr lang="sv-SE" sz="1800" smtClean="0"/>
              <a:t>	yaitu sebuah perbaikan atau perubahan dari gambar teknik atau bill of material. </a:t>
            </a:r>
          </a:p>
          <a:p>
            <a:pPr marL="381000" indent="-381000" eaLnBrk="1" hangingPunct="1">
              <a:lnSpc>
                <a:spcPct val="80000"/>
              </a:lnSpc>
              <a:buFontTx/>
              <a:buNone/>
            </a:pPr>
            <a:r>
              <a:rPr lang="sv-SE" sz="1800" smtClean="0">
                <a:solidFill>
                  <a:srgbClr val="FF0000"/>
                </a:solidFill>
              </a:rPr>
              <a:t>6. </a:t>
            </a:r>
            <a:r>
              <a:rPr lang="sv-SE" sz="1800" b="1" smtClean="0">
                <a:solidFill>
                  <a:srgbClr val="FF0000"/>
                </a:solidFill>
              </a:rPr>
              <a:t>Manajemen Konfigurasi</a:t>
            </a:r>
            <a:r>
              <a:rPr lang="sv-SE" sz="1800" smtClean="0"/>
              <a:t> (</a:t>
            </a:r>
            <a:r>
              <a:rPr lang="sv-SE" sz="1800" i="1" smtClean="0"/>
              <a:t>Configuration Management</a:t>
            </a:r>
            <a:r>
              <a:rPr lang="sv-SE" sz="1800" smtClean="0"/>
              <a:t>) </a:t>
            </a:r>
          </a:p>
          <a:p>
            <a:pPr marL="381000" indent="-381000" eaLnBrk="1" hangingPunct="1">
              <a:lnSpc>
                <a:spcPct val="80000"/>
              </a:lnSpc>
              <a:buFontTx/>
              <a:buNone/>
            </a:pPr>
            <a:r>
              <a:rPr lang="sv-SE" sz="1800" smtClean="0"/>
              <a:t>	yaitu suatu system dimana sebuah produk direncanakan dan perubahan konfigurasi diidentifikasi secara akurat sementara pengendalian dan pertanggung jawaban suatu perubahan tetap terjaga. </a:t>
            </a:r>
            <a:endParaRPr lang="en-US" sz="1800"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Number Placeholder 5"/>
          <p:cNvSpPr>
            <a:spLocks noGrp="1"/>
          </p:cNvSpPr>
          <p:nvPr>
            <p:ph type="sldNum" sz="quarter" idx="12"/>
          </p:nvPr>
        </p:nvSpPr>
        <p:spPr>
          <a:noFill/>
        </p:spPr>
        <p:txBody>
          <a:bodyPr/>
          <a:lstStyle/>
          <a:p>
            <a:pPr eaLnBrk="1" hangingPunct="1"/>
            <a:fld id="{D6B8DE17-7C33-4EC3-B07F-869C2FCFE6F2}" type="slidenum">
              <a:rPr lang="en-US" smtClean="0"/>
              <a:pPr eaLnBrk="1" hangingPunct="1"/>
              <a:t>99</a:t>
            </a:fld>
            <a:endParaRPr lang="en-US" smtClean="0"/>
          </a:p>
        </p:txBody>
      </p:sp>
      <p:sp>
        <p:nvSpPr>
          <p:cNvPr id="16387" name="Rectangle 2"/>
          <p:cNvSpPr>
            <a:spLocks noGrp="1" noChangeArrowheads="1"/>
          </p:cNvSpPr>
          <p:nvPr>
            <p:ph type="title"/>
          </p:nvPr>
        </p:nvSpPr>
        <p:spPr>
          <a:xfrm>
            <a:off x="457200" y="304800"/>
            <a:ext cx="8229600" cy="304800"/>
          </a:xfrm>
        </p:spPr>
        <p:txBody>
          <a:bodyPr/>
          <a:lstStyle/>
          <a:p>
            <a:pPr algn="l" eaLnBrk="1" hangingPunct="1"/>
            <a:r>
              <a:rPr lang="sv-SE" sz="2800" b="1" smtClean="0">
                <a:solidFill>
                  <a:srgbClr val="FF0000"/>
                </a:solidFill>
              </a:rPr>
              <a:t>G. DESAIN JASA</a:t>
            </a:r>
            <a:endParaRPr lang="en-US" sz="2800" smtClean="0"/>
          </a:p>
        </p:txBody>
      </p:sp>
      <p:sp>
        <p:nvSpPr>
          <p:cNvPr id="16388" name="Rectangle 3"/>
          <p:cNvSpPr>
            <a:spLocks noGrp="1" noChangeArrowheads="1"/>
          </p:cNvSpPr>
          <p:nvPr>
            <p:ph type="body" idx="1"/>
          </p:nvPr>
        </p:nvSpPr>
        <p:spPr>
          <a:xfrm>
            <a:off x="457200" y="838200"/>
            <a:ext cx="8229600" cy="5287963"/>
          </a:xfrm>
        </p:spPr>
        <p:txBody>
          <a:bodyPr/>
          <a:lstStyle/>
          <a:p>
            <a:pPr eaLnBrk="1" hangingPunct="1">
              <a:lnSpc>
                <a:spcPct val="80000"/>
              </a:lnSpc>
            </a:pPr>
            <a:r>
              <a:rPr lang="sv-SE" sz="2800" smtClean="0"/>
              <a:t>Salah satu </a:t>
            </a:r>
            <a:r>
              <a:rPr lang="sv-SE" sz="2800" smtClean="0">
                <a:solidFill>
                  <a:srgbClr val="0000FF"/>
                </a:solidFill>
              </a:rPr>
              <a:t>alasan</a:t>
            </a:r>
            <a:r>
              <a:rPr lang="sv-SE" sz="2800" smtClean="0">
                <a:solidFill>
                  <a:srgbClr val="FF0000"/>
                </a:solidFill>
              </a:rPr>
              <a:t> </a:t>
            </a:r>
            <a:r>
              <a:rPr lang="sv-SE" sz="2800" smtClean="0"/>
              <a:t>produktifitas jasa susah diperbaiki adalah karena desain produk jasa memasukkan unsur interaksi konsumen. </a:t>
            </a:r>
          </a:p>
          <a:p>
            <a:pPr eaLnBrk="1" hangingPunct="1">
              <a:lnSpc>
                <a:spcPct val="80000"/>
              </a:lnSpc>
              <a:buFontTx/>
              <a:buNone/>
            </a:pPr>
            <a:r>
              <a:rPr lang="sv-SE" sz="2800" smtClean="0"/>
              <a:t>Konsumen dapat berpartisipasi dalam : </a:t>
            </a:r>
          </a:p>
          <a:p>
            <a:pPr eaLnBrk="1" hangingPunct="1">
              <a:lnSpc>
                <a:spcPct val="80000"/>
              </a:lnSpc>
              <a:buFontTx/>
              <a:buNone/>
            </a:pPr>
            <a:r>
              <a:rPr lang="sv-SE" sz="2800" smtClean="0"/>
              <a:t>1. </a:t>
            </a:r>
            <a:r>
              <a:rPr lang="sv-SE" sz="2800" i="1" smtClean="0">
                <a:solidFill>
                  <a:srgbClr val="FF0000"/>
                </a:solidFill>
              </a:rPr>
              <a:t>Desain jasa</a:t>
            </a:r>
            <a:r>
              <a:rPr lang="sv-SE" sz="2800" smtClean="0"/>
              <a:t>, misalnya dengan spesifikasi desain dapat berupa kontrak atau penjelasan tertulis dengan foto (seperti operasi plastik atau tata rambut). </a:t>
            </a:r>
            <a:endParaRPr lang="fi-FI" sz="2800" smtClean="0"/>
          </a:p>
          <a:p>
            <a:pPr eaLnBrk="1" hangingPunct="1">
              <a:lnSpc>
                <a:spcPct val="80000"/>
              </a:lnSpc>
              <a:buFontTx/>
              <a:buNone/>
            </a:pPr>
            <a:r>
              <a:rPr lang="fi-FI" sz="2800" smtClean="0"/>
              <a:t>2.  </a:t>
            </a:r>
            <a:r>
              <a:rPr lang="fi-FI" sz="2800" i="1" smtClean="0">
                <a:solidFill>
                  <a:srgbClr val="FF0000"/>
                </a:solidFill>
              </a:rPr>
              <a:t>Pengantaran jasa</a:t>
            </a:r>
            <a:r>
              <a:rPr lang="fi-FI" sz="2800" smtClean="0"/>
              <a:t> seperti uji tekanan jantung atau proses melahirkan bayi. </a:t>
            </a:r>
          </a:p>
          <a:p>
            <a:pPr eaLnBrk="1" hangingPunct="1">
              <a:lnSpc>
                <a:spcPct val="80000"/>
              </a:lnSpc>
              <a:buFontTx/>
              <a:buNone/>
            </a:pPr>
            <a:r>
              <a:rPr lang="fi-FI" sz="2800" smtClean="0"/>
              <a:t>3. </a:t>
            </a:r>
            <a:r>
              <a:rPr lang="fi-FI" sz="2800" i="1" smtClean="0">
                <a:solidFill>
                  <a:srgbClr val="FF0000"/>
                </a:solidFill>
              </a:rPr>
              <a:t>Desain dan pengantaran jasa</a:t>
            </a:r>
            <a:r>
              <a:rPr lang="fi-FI" sz="2800" smtClean="0"/>
              <a:t> seperti konseling, pendidikan tinggi, manajemen keuangan pribadi atau menata interior. </a:t>
            </a:r>
          </a:p>
          <a:p>
            <a:pPr eaLnBrk="1" hangingPunct="1">
              <a:lnSpc>
                <a:spcPct val="80000"/>
              </a:lnSpc>
              <a:buFontTx/>
              <a:buNone/>
            </a:pPr>
            <a:endParaRPr lang="fi-FI" sz="90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additive="base">
                                        <p:cTn id="7" dur="500" fill="hold"/>
                                        <p:tgtEl>
                                          <p:spTgt spid="16387"/>
                                        </p:tgtEl>
                                        <p:attrNameLst>
                                          <p:attrName>ppt_x</p:attrName>
                                        </p:attrNameLst>
                                      </p:cBhvr>
                                      <p:tavLst>
                                        <p:tav tm="0">
                                          <p:val>
                                            <p:strVal val="#ppt_x"/>
                                          </p:val>
                                        </p:tav>
                                        <p:tav tm="100000">
                                          <p:val>
                                            <p:strVal val="#ppt_x"/>
                                          </p:val>
                                        </p:tav>
                                      </p:tavLst>
                                    </p:anim>
                                    <p:anim calcmode="lin" valueType="num">
                                      <p:cBhvr additive="base">
                                        <p:cTn id="8" dur="500" fill="hold"/>
                                        <p:tgtEl>
                                          <p:spTgt spid="1638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8">
                                            <p:txEl>
                                              <p:pRg st="0" end="0"/>
                                            </p:txEl>
                                          </p:spTgt>
                                        </p:tgtEl>
                                        <p:attrNameLst>
                                          <p:attrName>style.visibility</p:attrName>
                                        </p:attrNameLst>
                                      </p:cBhvr>
                                      <p:to>
                                        <p:strVal val="visible"/>
                                      </p:to>
                                    </p:set>
                                    <p:anim calcmode="lin" valueType="num">
                                      <p:cBhvr additive="base">
                                        <p:cTn id="13" dur="500" fill="hold"/>
                                        <p:tgtEl>
                                          <p:spTgt spid="1638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8">
                                            <p:txEl>
                                              <p:pRg st="1" end="1"/>
                                            </p:txEl>
                                          </p:spTgt>
                                        </p:tgtEl>
                                        <p:attrNameLst>
                                          <p:attrName>style.visibility</p:attrName>
                                        </p:attrNameLst>
                                      </p:cBhvr>
                                      <p:to>
                                        <p:strVal val="visible"/>
                                      </p:to>
                                    </p:set>
                                    <p:anim calcmode="lin" valueType="num">
                                      <p:cBhvr additive="base">
                                        <p:cTn id="19" dur="500" fill="hold"/>
                                        <p:tgtEl>
                                          <p:spTgt spid="1638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8">
                                            <p:txEl>
                                              <p:pRg st="2" end="2"/>
                                            </p:txEl>
                                          </p:spTgt>
                                        </p:tgtEl>
                                        <p:attrNameLst>
                                          <p:attrName>style.visibility</p:attrName>
                                        </p:attrNameLst>
                                      </p:cBhvr>
                                      <p:to>
                                        <p:strVal val="visible"/>
                                      </p:to>
                                    </p:set>
                                    <p:anim calcmode="lin" valueType="num">
                                      <p:cBhvr additive="base">
                                        <p:cTn id="25" dur="500" fill="hold"/>
                                        <p:tgtEl>
                                          <p:spTgt spid="1638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8">
                                            <p:txEl>
                                              <p:pRg st="3" end="3"/>
                                            </p:txEl>
                                          </p:spTgt>
                                        </p:tgtEl>
                                        <p:attrNameLst>
                                          <p:attrName>style.visibility</p:attrName>
                                        </p:attrNameLst>
                                      </p:cBhvr>
                                      <p:to>
                                        <p:strVal val="visible"/>
                                      </p:to>
                                    </p:set>
                                    <p:anim calcmode="lin" valueType="num">
                                      <p:cBhvr additive="base">
                                        <p:cTn id="31" dur="500" fill="hold"/>
                                        <p:tgtEl>
                                          <p:spTgt spid="1638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388">
                                            <p:txEl>
                                              <p:pRg st="4" end="4"/>
                                            </p:txEl>
                                          </p:spTgt>
                                        </p:tgtEl>
                                        <p:attrNameLst>
                                          <p:attrName>style.visibility</p:attrName>
                                        </p:attrNameLst>
                                      </p:cBhvr>
                                      <p:to>
                                        <p:strVal val="visible"/>
                                      </p:to>
                                    </p:set>
                                    <p:anim calcmode="lin" valueType="num">
                                      <p:cBhvr additive="base">
                                        <p:cTn id="37" dur="500" fill="hold"/>
                                        <p:tgtEl>
                                          <p:spTgt spid="1638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88"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Watermark</Template>
  <TotalTime>2105</TotalTime>
  <Words>24319</Words>
  <Application>Microsoft Office PowerPoint</Application>
  <PresentationFormat>On-screen Show (4:3)</PresentationFormat>
  <Paragraphs>3199</Paragraphs>
  <Slides>311</Slides>
  <Notes>2</Notes>
  <HiddenSlides>0</HiddenSlides>
  <MMClips>0</MMClips>
  <ScaleCrop>false</ScaleCrop>
  <HeadingPairs>
    <vt:vector size="8" baseType="variant">
      <vt:variant>
        <vt:lpstr>Fonts Used</vt:lpstr>
      </vt:variant>
      <vt:variant>
        <vt:i4>12</vt:i4>
      </vt:variant>
      <vt:variant>
        <vt:lpstr>Theme</vt:lpstr>
      </vt:variant>
      <vt:variant>
        <vt:i4>5</vt:i4>
      </vt:variant>
      <vt:variant>
        <vt:lpstr>Embedded OLE Servers</vt:lpstr>
      </vt:variant>
      <vt:variant>
        <vt:i4>2</vt:i4>
      </vt:variant>
      <vt:variant>
        <vt:lpstr>Slide Titles</vt:lpstr>
      </vt:variant>
      <vt:variant>
        <vt:i4>311</vt:i4>
      </vt:variant>
    </vt:vector>
  </HeadingPairs>
  <TitlesOfParts>
    <vt:vector size="330" baseType="lpstr">
      <vt:lpstr>Aharoni</vt:lpstr>
      <vt:lpstr>Arial</vt:lpstr>
      <vt:lpstr>Arial Narrow</vt:lpstr>
      <vt:lpstr>Calibri</vt:lpstr>
      <vt:lpstr>Cambria</vt:lpstr>
      <vt:lpstr>Constantia</vt:lpstr>
      <vt:lpstr>Symbol</vt:lpstr>
      <vt:lpstr>Tahoma</vt:lpstr>
      <vt:lpstr>Times New Roman</vt:lpstr>
      <vt:lpstr>Trebuchet MS</vt:lpstr>
      <vt:lpstr>Wingdings</vt:lpstr>
      <vt:lpstr>Wingdings 2</vt:lpstr>
      <vt:lpstr>Watermark</vt:lpstr>
      <vt:lpstr>Flow</vt:lpstr>
      <vt:lpstr>Default Design</vt:lpstr>
      <vt:lpstr>Office Theme</vt:lpstr>
      <vt:lpstr>1_Office Theme</vt:lpstr>
      <vt:lpstr>Document</vt:lpstr>
      <vt:lpstr>Equation</vt:lpstr>
      <vt:lpstr>suwandi@darmajaya.ac.id 082184794223</vt:lpstr>
      <vt:lpstr>Kontrak Perkuliahan</vt:lpstr>
      <vt:lpstr>Nilai</vt:lpstr>
      <vt:lpstr>Tugas</vt:lpstr>
      <vt:lpstr>Outline Tugas</vt:lpstr>
      <vt:lpstr>Referensi Indonesia</vt:lpstr>
      <vt:lpstr>Referensi Inggris</vt:lpstr>
      <vt:lpstr>MANAJEMEN OPERASIONAL  Operasi dan Produktifitas</vt:lpstr>
      <vt:lpstr>Mengapa  Manajemen Operasional  penting  untuk dipelajari ? </vt:lpstr>
      <vt:lpstr>Apa saja yang dilakukan oleh Manajer Operasional dan Lingkup Tanggung Jawabnya ?  </vt:lpstr>
      <vt:lpstr>PowerPoint Presentation</vt:lpstr>
      <vt:lpstr> Bidang kegiatan apa saja yang memerlukan  keahlian Manajemen Operasional  ?  </vt:lpstr>
      <vt:lpstr> SEJARAH LAHIRNYA  KONSEP MANAJEMEN OPERASIONAL </vt:lpstr>
      <vt:lpstr>PowerPoint Presentation</vt:lpstr>
      <vt:lpstr> CONTOH KEGIATAN MANAJEMEN OPERASIONAL DI SEKTOR BARANG DAN JASA. </vt:lpstr>
      <vt:lpstr>PowerPoint Presentation</vt:lpstr>
      <vt:lpstr>PowerPoint Presentation</vt:lpstr>
      <vt:lpstr> APA YANG DIMAKSUDKAN DENGAN PRODUKTIFITAS ?  </vt:lpstr>
      <vt:lpstr>Contoh perhitungan produktifitas</vt:lpstr>
      <vt:lpstr>PowerPoint Presentation</vt:lpstr>
      <vt:lpstr>OPERASI SEBAGAI SUATU SISTEM PRODUKTIF </vt:lpstr>
      <vt:lpstr>PowerPoint Presentation</vt:lpstr>
      <vt:lpstr> VARIABEL PRODUKTIFITAS  </vt:lpstr>
      <vt:lpstr>PRODUKTIFITAS DAN STANDAR HIDUP</vt:lpstr>
      <vt:lpstr> TANTANGAN PADA TANGGUNG JAWAB SOSIAL  </vt:lpstr>
      <vt:lpstr> BERBAGAI  HAL  MENGENAI  PRODUKTIFITAS  DI  SEKTOR  JASA  </vt:lpstr>
      <vt:lpstr> 2. Produktifitas di sektor jasa  </vt:lpstr>
      <vt:lpstr>Upaya-upaya yang dapat dilakukan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Gambar : Produk Life Cycle</vt:lpstr>
      <vt:lpstr>PLC (Product Life Cycle) dan Pilihan Strategi </vt:lpstr>
      <vt:lpstr>Analisa Produk berdasarkan nilai    (Product by value analysis)</vt:lpstr>
      <vt:lpstr>B. PENCIPTAAN PRODUK BARU </vt:lpstr>
      <vt:lpstr>C. SISTEM PENGEMBANGAN PRODUK</vt:lpstr>
      <vt:lpstr>1.Tahapan Pengembangan Produk</vt:lpstr>
      <vt:lpstr>2. Quality Function Deployment (QFD) </vt:lpstr>
      <vt:lpstr>3. Pengorganisasian Pengembangan Produk </vt:lpstr>
      <vt:lpstr>4. Manufacturability dan Value Engineering </vt:lpstr>
      <vt:lpstr>D. ISU-ISU YANG BERKAITAN DENGAN  DESAIN PRODUK</vt:lpstr>
      <vt:lpstr>PowerPoint Presentation</vt:lpstr>
      <vt:lpstr>E. PERSAINGAN BERDASAR WAKTU       (Time – Based Competition)</vt:lpstr>
      <vt:lpstr>F. DOKUMENTASI PRODUKSI </vt:lpstr>
      <vt:lpstr>G. DESAIN JASA</vt:lpstr>
      <vt:lpstr>PowerPoint Presentation</vt:lpstr>
      <vt:lpstr>MANAJEMEN KUALITAS</vt:lpstr>
      <vt:lpstr>PowerPoint Presentation</vt:lpstr>
      <vt:lpstr>B. ISO (INTERNATIONAL STANDARD ORGANIZATION) </vt:lpstr>
      <vt:lpstr>PowerPoint Presentation</vt:lpstr>
      <vt:lpstr>C. TQM (TOTAL QUALITY MANAGEMENT)</vt:lpstr>
      <vt:lpstr> 14 Poin Deming sbb:</vt:lpstr>
      <vt:lpstr>6 konsep program TQM yang efektif adalah:</vt:lpstr>
      <vt:lpstr>PowerPoint Presentation</vt:lpstr>
      <vt:lpstr>PowerPoint Presentation</vt:lpstr>
      <vt:lpstr>6. Pengetahuan mengenai  Alat-alat TQM , yang paling umum ada 7 macam yaitu :</vt:lpstr>
      <vt:lpstr>PowerPoint Presentation</vt:lpstr>
      <vt:lpstr>D. PENGAWASAN (INSPEKSI) </vt:lpstr>
      <vt:lpstr>PowerPoint Presentation</vt:lpstr>
      <vt:lpstr>  5 PROSES STRATEGI  DAN  PERENCANAAN KAPASITAS</vt:lpstr>
      <vt:lpstr>Proses Strategi</vt:lpstr>
      <vt:lpstr>Ada 4 strategi proses : </vt:lpstr>
      <vt:lpstr>Strategi Proses : Fokus pada Proses</vt:lpstr>
      <vt:lpstr>Strategi Proses : Fokus Berulang</vt:lpstr>
      <vt:lpstr>Strategi Proses : Fokus pada Produk</vt:lpstr>
      <vt:lpstr>Strategi Proses : Mass Customization </vt:lpstr>
      <vt:lpstr>Contoh strategi proses Mass customization </vt:lpstr>
      <vt:lpstr>Gambar : Cara mengarah pada mass customization</vt:lpstr>
      <vt:lpstr>B. PERBANDINGAN PILIHAN PROSES PRODUKSI </vt:lpstr>
      <vt:lpstr>C. ANALISIS DAN DESAIN PROSES</vt:lpstr>
      <vt:lpstr>D. DESAIN PROSES PADA SEKTOR JASA </vt:lpstr>
      <vt:lpstr>2. Strategi dan Teknik untuk meningkatkan       Produktifitas Jasa</vt:lpstr>
      <vt:lpstr>E. PEMILIHAN ALAT DAN TEKNOLOGI</vt:lpstr>
      <vt:lpstr>PowerPoint Presentation</vt:lpstr>
      <vt:lpstr>PowerPoint Presentation</vt:lpstr>
      <vt:lpstr>2. Teknologi di sektor jasa</vt:lpstr>
      <vt:lpstr>F. PROSES REENGINEERING</vt:lpstr>
      <vt:lpstr>Perencanaan Kapasitas</vt:lpstr>
      <vt:lpstr>PowerPoint Presentation</vt:lpstr>
      <vt:lpstr>PERTIMBANGAN KAPASITAS </vt:lpstr>
      <vt:lpstr>Mengelola Permintaan Walaupun peramalan sudah baik, kadang terdapat ketidakcocokan permintaan dan kapasitas sehingga bisa terjadi permintaan melebihi kapasitas atau sebaliknya kapasitas melebihi permintaan .  Oleh karena itu ada taktik untuk menyesuaikan kapasitas dengan permintan yaitu dengan:</vt:lpstr>
      <vt:lpstr>ANALISIS TITIK IMPAS</vt:lpstr>
      <vt:lpstr>Pendekatan Grafik </vt:lpstr>
      <vt:lpstr>Pendekatan Aljabar </vt:lpstr>
      <vt:lpstr>PowerPoint Presentation</vt:lpstr>
      <vt:lpstr>Kasus Produk Tunggal:</vt:lpstr>
      <vt:lpstr>Kasus Multi produk</vt:lpstr>
      <vt:lpstr>Contoh:</vt:lpstr>
      <vt:lpstr>Penyelesaian menggunakan pembobotan : </vt:lpstr>
      <vt:lpstr>STRATEGI LOKASI</vt:lpstr>
      <vt:lpstr>Faktor-faktor Pertimbangan Lokasi </vt:lpstr>
      <vt:lpstr>B. FAKTOR-FAKTOR YANG MEMPENGARUHI LOKASI </vt:lpstr>
      <vt:lpstr>PowerPoint Presentation</vt:lpstr>
      <vt:lpstr>PowerPoint Presentation</vt:lpstr>
      <vt:lpstr>C. KEPUTUSAN LOKASI UNTUK PERUSAHAAN       YANG BEROPERASI SECARA GLOBAL</vt:lpstr>
      <vt:lpstr>PowerPoint Presentation</vt:lpstr>
      <vt:lpstr>D. STRATEGI LOKASI USAHA SEKTOR JASA</vt:lpstr>
      <vt:lpstr>Metode Evaluasi Alternatif Lokasi</vt:lpstr>
      <vt:lpstr>PowerPoint Presentation</vt:lpstr>
      <vt:lpstr>B. ANALISIS PULANG POKOK (BREAK EVEN ANALYSIS)</vt:lpstr>
      <vt:lpstr>PowerPoint Presentation</vt:lpstr>
      <vt:lpstr>PowerPoint Presentation</vt:lpstr>
      <vt:lpstr>C. METODE PUSAT GRAFITASI      (CENTER OF GRAVITATION METHOD)</vt:lpstr>
      <vt:lpstr>PowerPoint Presentation</vt:lpstr>
      <vt:lpstr>PowerPoint Presentation</vt:lpstr>
      <vt:lpstr>D. MODEL TRANSPORTASI (TRANSPORTATION METHOD) </vt:lpstr>
      <vt:lpstr>Contoh:  Suatu perusahaan mempunyai 2 pemasok dan 3 pabrik akan menentukan biaya transportasi yang minimal, datanya adalah:</vt:lpstr>
      <vt:lpstr>PowerPoint Presentation</vt:lpstr>
      <vt:lpstr>E. METODE PEMILIHAN LOKASI UNTUK INDUSTRI JASA:  </vt:lpstr>
      <vt:lpstr>2. Telemarketing </vt:lpstr>
      <vt:lpstr>3.Sistim Informasi Geografis  (Geographic Information System = GIS) </vt:lpstr>
      <vt:lpstr>6 Tipe Strategi Layout</vt:lpstr>
      <vt:lpstr>Tipe Strategi Layout</vt:lpstr>
      <vt:lpstr>B. TIPE LAYOUT </vt:lpstr>
      <vt:lpstr>PowerPoint Presentation</vt:lpstr>
      <vt:lpstr>C. LAYOUT POSISI TETAP  (FIXED POSITION LAYOUT) </vt:lpstr>
      <vt:lpstr>PowerPoint Presentation</vt:lpstr>
      <vt:lpstr>D. LAYOUT BERORIENTASI PROSES  (PROCESS ORIENTED LAYOUT) </vt:lpstr>
      <vt:lpstr>E. LAYOUT PERKANTORAN (OFFICE LAYOUT) </vt:lpstr>
      <vt:lpstr>PowerPoint Presentation</vt:lpstr>
      <vt:lpstr>F. LAYOUT USAHA ECERAN (RITEL LAYOUT) </vt:lpstr>
      <vt:lpstr>5 ide yang dapat dimanfaatkan dalam pengaturan toko yaitu: </vt:lpstr>
      <vt:lpstr>G. LAYOUT GUDANG (WAREHOUSE LAYOUT) </vt:lpstr>
      <vt:lpstr>PowerPoint Presentation</vt:lpstr>
      <vt:lpstr>PowerPoint Presentation</vt:lpstr>
      <vt:lpstr>H. LAYOUT BERORIENTASI PRODUK (PRODUCT ORIENTASI LAYOUT) </vt:lpstr>
      <vt:lpstr>PowerPoint Presentation</vt:lpstr>
      <vt:lpstr>Hal –hal yang berkaitan dengan layout berorientasi proses: </vt:lpstr>
      <vt:lpstr>PowerPoint Presentation</vt:lpstr>
      <vt:lpstr>SUMBER DAYA MANUSIA YANG MENGACU PADA KUALITAS</vt:lpstr>
      <vt:lpstr>PowerPoint Presentation</vt:lpstr>
      <vt:lpstr>Sumber Daya Manusia dan Disain Pekerjaan</vt:lpstr>
      <vt:lpstr>2. Batasan-batasan pada Strategi Sumber Daya Manusia</vt:lpstr>
      <vt:lpstr>PowerPoint Presentation</vt:lpstr>
      <vt:lpstr>B. PERENCANAAN TENAGA KERJA </vt:lpstr>
      <vt:lpstr>2. Pernjadwalan Kerja (Work Schedulling)</vt:lpstr>
      <vt:lpstr>PowerPoint Presentation</vt:lpstr>
      <vt:lpstr>C. DISAIN PEKERJAAN </vt:lpstr>
      <vt:lpstr>PowerPoint Presentation</vt:lpstr>
      <vt:lpstr>PowerPoint Presentation</vt:lpstr>
      <vt:lpstr>PowerPoint Presentation</vt:lpstr>
      <vt:lpstr>5. Motivasi dan System Insentif. </vt:lpstr>
      <vt:lpstr>PowerPoint Presentation</vt:lpstr>
      <vt:lpstr>PowerPoint Presentation</vt:lpstr>
      <vt:lpstr>PowerPoint Presentation</vt:lpstr>
      <vt:lpstr>D. STANDAR PEKERJA </vt:lpstr>
      <vt:lpstr>PowerPoint Presentation</vt:lpstr>
      <vt:lpstr>PowerPoint Presentation</vt:lpstr>
      <vt:lpstr>PowerPoint Presentation</vt:lpstr>
      <vt:lpstr>PowerPoint Presentation</vt:lpstr>
      <vt:lpstr>D. STANDAR WAKTU YANG TELAH DITENTUKAN (PREDETERMINED TIME STUDY) </vt:lpstr>
      <vt:lpstr>PowerPoint Presentation</vt:lpstr>
      <vt:lpstr>E. PENGAMBILAN SAMPEL KERJA </vt:lpstr>
      <vt:lpstr>PowerPoint Presentation</vt:lpstr>
      <vt:lpstr>PowerPoint Presentation</vt:lpstr>
      <vt:lpstr>PowerPoint Presentation</vt:lpstr>
      <vt:lpstr>PowerPoint Presentation</vt:lpstr>
      <vt:lpstr>7 MANAJEMEN RANTAI PASOKAN  (SUPLLY CHAIN MANAGEMENT)  dan E-COMMERCE</vt:lpstr>
      <vt:lpstr>PowerPoint Presentation</vt:lpstr>
      <vt:lpstr>PowerPoint Presentation</vt:lpstr>
      <vt:lpstr>PowerPoint Presentation</vt:lpstr>
      <vt:lpstr>3. Isu global tentang Supply Chain </vt:lpstr>
      <vt:lpstr>B. PENTINGNYA PEMBELIAN (PURCHASING) </vt:lpstr>
      <vt:lpstr>2. Fokus Pembelian </vt:lpstr>
      <vt:lpstr>C. SUPPLY CHAIN ECONOMICS </vt:lpstr>
      <vt:lpstr>PowerPoint Presentation</vt:lpstr>
      <vt:lpstr>2. Outsourcing </vt:lpstr>
      <vt:lpstr>D. STRATEGI RANTAI PASOKAN </vt:lpstr>
      <vt:lpstr>PowerPoint Presentation</vt:lpstr>
      <vt:lpstr>PowerPoint Presentation</vt:lpstr>
      <vt:lpstr>E. MENGELOLA RANTAI PASOKAN </vt:lpstr>
      <vt:lpstr>PowerPoint Presentation</vt:lpstr>
      <vt:lpstr>1. Berbagai Isu dalam Integrasi Rantai Pasokan   Ada tiga isu yang terkait dengan pengembangan efisiensi, integrasi rantai pasokan yaitu:  </vt:lpstr>
      <vt:lpstr>PowerPoint Presentation</vt:lpstr>
      <vt:lpstr>2. Opportunity dalam suatu Rantai Pasokan yang terintegrasi </vt:lpstr>
      <vt:lpstr>PowerPoint Presentation</vt:lpstr>
      <vt:lpstr>PowerPoint Presentation</vt:lpstr>
      <vt:lpstr>PowerPoint Presentation</vt:lpstr>
      <vt:lpstr>F. PEMILIHAN VENDOR (penjual)</vt:lpstr>
      <vt:lpstr>2. Pengembangan Penjual</vt:lpstr>
      <vt:lpstr>PowerPoint Presentation</vt:lpstr>
      <vt:lpstr>PowerPoint Presentation</vt:lpstr>
      <vt:lpstr>PowerPoint Presentation</vt:lpstr>
      <vt:lpstr>PowerPoint Presentation</vt:lpstr>
      <vt:lpstr>E-commerce dan Manajemen Operasional</vt:lpstr>
      <vt:lpstr>PowerPoint Presentation</vt:lpstr>
      <vt:lpstr>PowerPoint Presentation</vt:lpstr>
      <vt:lpstr>PowerPoint Presentation</vt:lpstr>
      <vt:lpstr>PowerPoint Presentation</vt:lpstr>
      <vt:lpstr>D.  E-PROCUREMENT </vt:lpstr>
      <vt:lpstr>PowerPoint Presentation</vt:lpstr>
      <vt:lpstr>PowerPoint Presentation</vt:lpstr>
      <vt:lpstr>Manajemen Persediaan  (Inventory Management)</vt:lpstr>
      <vt:lpstr>PowerPoint Presentation</vt:lpstr>
      <vt:lpstr>1. Tipe/jenis Persediaan </vt:lpstr>
      <vt:lpstr> 2. Fungsi Persediaan </vt:lpstr>
      <vt:lpstr>Pengelompokan Persediaan </vt:lpstr>
      <vt:lpstr>B. MANAJEMEN PERSEDIAAN </vt:lpstr>
      <vt:lpstr>Gambar : Grafik dari analisis ABC</vt:lpstr>
      <vt:lpstr>PowerPoint Presentation</vt:lpstr>
      <vt:lpstr>C. TEKNIK MENGAWASI PERSEDIAAN JASA </vt:lpstr>
      <vt:lpstr>D. MODEL PERSEDIAAN </vt:lpstr>
      <vt:lpstr>PowerPoint Presentation</vt:lpstr>
      <vt:lpstr>PowerPoint Presentation</vt:lpstr>
      <vt:lpstr>Model Persediaan untuk Permintaan Independen </vt:lpstr>
      <vt:lpstr>PowerPoint Presentation</vt:lpstr>
      <vt:lpstr>PowerPoint Presentation</vt:lpstr>
      <vt:lpstr>PowerPoint Presentation</vt:lpstr>
      <vt:lpstr>PowerPoint Presentation</vt:lpstr>
      <vt:lpstr>2. Production Order Quantity (POQ) MODEL </vt:lpstr>
      <vt:lpstr>PowerPoint Presentation</vt:lpstr>
      <vt:lpstr>PowerPoint Presentation</vt:lpstr>
      <vt:lpstr>3. QUANTITY DISCOUNT MODEL (model potongan quantitas)</vt:lpstr>
      <vt:lpstr>PowerPoint Presentation</vt:lpstr>
      <vt:lpstr>PowerPoint Presentation</vt:lpstr>
      <vt:lpstr>B. MODEL PROBABILITAS dengan LEAD TIME yang KONSTAN </vt:lpstr>
      <vt:lpstr>PowerPoint Presentation</vt:lpstr>
      <vt:lpstr>PowerPoint Presentation</vt:lpstr>
      <vt:lpstr>C. FIXED PERIOD (P) SYSTEM</vt:lpstr>
      <vt:lpstr>MATERIAL REQUIREMENT PLANNING (MRP)  dan  JUST IN TIME (JIT)</vt:lpstr>
      <vt:lpstr>PowerPoint Presentation</vt:lpstr>
      <vt:lpstr>2. Persyaratan agar Model Persediaan Dependen efektif </vt:lpstr>
      <vt:lpstr>PowerPoint Presentation</vt:lpstr>
      <vt:lpstr>PowerPoint Presentation</vt:lpstr>
      <vt:lpstr>PowerPoint Presentation</vt:lpstr>
      <vt:lpstr>D. MANAJEMEN MRP </vt:lpstr>
      <vt:lpstr>PowerPoint Presentation</vt:lpstr>
      <vt:lpstr>E. TEHNIK LOT SIZING</vt:lpstr>
      <vt:lpstr>F. PERLUASAN MRP</vt:lpstr>
      <vt:lpstr>PowerPoint Presentation</vt:lpstr>
      <vt:lpstr>PowerPoint Presentation</vt:lpstr>
      <vt:lpstr>PowerPoint Presentation</vt:lpstr>
      <vt:lpstr>Just In Time (JIT) dan Lean Production Systems</vt:lpstr>
      <vt:lpstr>2. Pengurangan Variabilitas</vt:lpstr>
      <vt:lpstr>B. KONTRIBUSI JIT PADA KEUNGGULAN KOMPETITIF</vt:lpstr>
      <vt:lpstr>PowerPoint Presentation</vt:lpstr>
      <vt:lpstr>C. FAKTOR KUNCI SUKSES DALAM JUST IN TIME</vt:lpstr>
      <vt:lpstr>PowerPoint Presentation</vt:lpstr>
      <vt:lpstr>PowerPoint Presentation</vt:lpstr>
      <vt:lpstr>D. JUST IN TIME DI SEKTOR JASA</vt:lpstr>
      <vt:lpstr>PENJADWALAN (SCHEDULING)</vt:lpstr>
      <vt:lpstr>Perencanaan Agregat (Aggregat Planning)</vt:lpstr>
      <vt:lpstr>B. PERILAKU AGREGAT PLANNING</vt:lpstr>
      <vt:lpstr>PowerPoint Presentation</vt:lpstr>
      <vt:lpstr>PowerPoint Presentation</vt:lpstr>
      <vt:lpstr>PowerPoint Presentation</vt:lpstr>
      <vt:lpstr>PowerPoint Presentation</vt:lpstr>
      <vt:lpstr>PowerPoint Presentation</vt:lpstr>
      <vt:lpstr>E. DISAGREGASI</vt:lpstr>
      <vt:lpstr>PowerPoint Presentation</vt:lpstr>
      <vt:lpstr>PowerPoint Presentation</vt:lpstr>
      <vt:lpstr>Penjadwalan Jangka Pendek  ( Short-Term Schedulling)</vt:lpstr>
      <vt:lpstr>PowerPoint Presentation</vt:lpstr>
      <vt:lpstr>PowerPoint Presentation</vt:lpstr>
      <vt:lpstr>C. PROSES PENJADWALAN BERFOKUS PADA PUSAT KERJA</vt:lpstr>
      <vt:lpstr>D. PEMBEBANAN PEKERJAAN DI PUSAT PEKERJAAN.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OPERASI DAN PRODUKTIFITAS</dc:title>
  <dc:creator>Budi</dc:creator>
  <cp:lastModifiedBy>asus</cp:lastModifiedBy>
  <cp:revision>163</cp:revision>
  <dcterms:created xsi:type="dcterms:W3CDTF">2004-10-03T17:04:43Z</dcterms:created>
  <dcterms:modified xsi:type="dcterms:W3CDTF">2023-09-09T16:07:39Z</dcterms:modified>
</cp:coreProperties>
</file>